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9.xml" ContentType="application/vnd.openxmlformats-officedocument.drawingml.chart+xml"/>
  <Override PartName="/ppt/notesSlides/notesSlide2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22.xml" ContentType="application/vnd.openxmlformats-officedocument.presentationml.notesSlide+xml"/>
  <Override PartName="/ppt/charts/chart1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1175" r:id="rId3"/>
    <p:sldId id="1176" r:id="rId4"/>
    <p:sldId id="1173" r:id="rId5"/>
    <p:sldId id="1174" r:id="rId6"/>
    <p:sldId id="1127" r:id="rId7"/>
    <p:sldId id="1149" r:id="rId8"/>
    <p:sldId id="1150" r:id="rId9"/>
    <p:sldId id="1151" r:id="rId10"/>
    <p:sldId id="1152" r:id="rId11"/>
    <p:sldId id="1153" r:id="rId12"/>
    <p:sldId id="1154" r:id="rId13"/>
    <p:sldId id="1155" r:id="rId14"/>
    <p:sldId id="1156" r:id="rId15"/>
    <p:sldId id="1157" r:id="rId16"/>
    <p:sldId id="1158" r:id="rId17"/>
    <p:sldId id="1159" r:id="rId18"/>
    <p:sldId id="1160" r:id="rId19"/>
    <p:sldId id="1161" r:id="rId20"/>
    <p:sldId id="1162" r:id="rId21"/>
    <p:sldId id="1163" r:id="rId22"/>
    <p:sldId id="1164" r:id="rId23"/>
    <p:sldId id="1165" r:id="rId24"/>
    <p:sldId id="1166" r:id="rId25"/>
    <p:sldId id="1167" r:id="rId26"/>
    <p:sldId id="1168" r:id="rId27"/>
    <p:sldId id="1169" r:id="rId28"/>
    <p:sldId id="1170" r:id="rId29"/>
    <p:sldId id="1171" r:id="rId30"/>
    <p:sldId id="1172" r:id="rId31"/>
    <p:sldId id="114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89"/>
    <a:srgbClr val="FFFF66"/>
    <a:srgbClr val="B41B1D"/>
    <a:srgbClr val="575757"/>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9" autoAdjust="0"/>
    <p:restoredTop sz="80757" autoAdjust="0"/>
  </p:normalViewPr>
  <p:slideViewPr>
    <p:cSldViewPr snapToGrid="0" snapToObjects="1">
      <p:cViewPr varScale="1">
        <p:scale>
          <a:sx n="83" d="100"/>
          <a:sy n="83" d="100"/>
        </p:scale>
        <p:origin x="1158" y="63"/>
      </p:cViewPr>
      <p:guideLst>
        <p:guide orient="horz" pos="2160"/>
        <p:guide pos="2880"/>
      </p:guideLst>
    </p:cSldViewPr>
  </p:slideViewPr>
  <p:outlineViewPr>
    <p:cViewPr>
      <p:scale>
        <a:sx n="33" d="100"/>
        <a:sy n="33" d="100"/>
      </p:scale>
      <p:origin x="0" y="-19843"/>
    </p:cViewPr>
  </p:outlin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i-Yong\Desktop\cayleydc\CayleyDC_Plot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Ji-Yong\Desktop\cayleydc\CayleyDC_Plot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Ji-Yong\Desktop\cayleydc\CayleyDC_Plots.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Ji-Yong\Desktop\cayleydc\CayleyDC_Plot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Ji-Yong\Desktop\cayleydc\CayleyDC_Plot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Ji-Yong\Desktop\cayleydc\CayleyDC_Plo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i-Yong\Desktop\cayleydc\CayleyDC_Plo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i-Yong\Desktop\cayleydc\CayleyDC_Plo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i-Yong\Desktop\cayleydc\CayleyDC_Plo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i-Yong\Desktop\cayleydc\CayleyDC_Plo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i-Yong\Desktop\cayleydc\CayleyDC_Plot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i-Yong\Desktop\cayleydc\CayleyDC_Plo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i-Yong\Desktop\cayleydc\CayleyDC_Plo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Ji-Yong\Desktop\cayleydc\CayleyDC_Plo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1"/>
                </a:solidFill>
              </a:defRPr>
            </a:pPr>
            <a:r>
              <a:rPr lang="en-US" sz="1200" dirty="0">
                <a:solidFill>
                  <a:schemeClr val="tx1"/>
                </a:solidFill>
              </a:rPr>
              <a:t>Intra-Rack</a:t>
            </a:r>
            <a:r>
              <a:rPr lang="en-US" sz="1200" baseline="0" dirty="0">
                <a:solidFill>
                  <a:schemeClr val="tx1"/>
                </a:solidFill>
              </a:rPr>
              <a:t> Space (</a:t>
            </a:r>
            <a:r>
              <a:rPr lang="en-US" sz="1200" baseline="0" dirty="0" err="1">
                <a:solidFill>
                  <a:schemeClr val="tx1"/>
                </a:solidFill>
              </a:rPr>
              <a:t>Tx</a:t>
            </a:r>
            <a:r>
              <a:rPr lang="en-US" sz="1200" baseline="0" dirty="0">
                <a:solidFill>
                  <a:schemeClr val="tx1"/>
                </a:solidFill>
              </a:rPr>
              <a:t> on server 0)</a:t>
            </a:r>
            <a:endParaRPr lang="en-US" sz="1200" dirty="0">
              <a:solidFill>
                <a:schemeClr val="tx1"/>
              </a:solidFill>
            </a:endParaRPr>
          </a:p>
        </c:rich>
      </c:tx>
      <c:layout/>
      <c:overlay val="0"/>
    </c:title>
    <c:autoTitleDeleted val="0"/>
    <c:plotArea>
      <c:layout/>
      <c:lineChart>
        <c:grouping val="standard"/>
        <c:varyColors val="0"/>
        <c:ser>
          <c:idx val="0"/>
          <c:order val="0"/>
          <c:tx>
            <c:strRef>
              <c:f>Interference!$H$5</c:f>
              <c:strCache>
                <c:ptCount val="1"/>
                <c:pt idx="0">
                  <c:v>Error free</c:v>
                </c:pt>
              </c:strCache>
            </c:strRef>
          </c:tx>
          <c:spPr>
            <a:ln>
              <a:solidFill>
                <a:schemeClr val="accent6"/>
              </a:solidFill>
              <a:prstDash val="sysDash"/>
            </a:ln>
          </c:spPr>
          <c:marker>
            <c:symbol val="none"/>
          </c:marker>
          <c:cat>
            <c:numRef>
              <c:f>Interference!$G$6:$G$15</c:f>
              <c:numCache>
                <c:formatCode>General</c:formatCode>
                <c:ptCount val="10"/>
                <c:pt idx="0">
                  <c:v>10</c:v>
                </c:pt>
                <c:pt idx="1">
                  <c:v>9</c:v>
                </c:pt>
                <c:pt idx="2">
                  <c:v>8</c:v>
                </c:pt>
                <c:pt idx="3">
                  <c:v>7</c:v>
                </c:pt>
                <c:pt idx="4">
                  <c:v>6</c:v>
                </c:pt>
                <c:pt idx="5">
                  <c:v>5</c:v>
                </c:pt>
                <c:pt idx="6">
                  <c:v>4</c:v>
                </c:pt>
                <c:pt idx="7">
                  <c:v>3</c:v>
                </c:pt>
                <c:pt idx="8">
                  <c:v>2</c:v>
                </c:pt>
                <c:pt idx="9">
                  <c:v>1</c:v>
                </c:pt>
              </c:numCache>
            </c:numRef>
          </c:cat>
          <c:val>
            <c:numRef>
              <c:f>Interference!$H$6:$H$15</c:f>
              <c:numCache>
                <c:formatCode>General</c:formatCode>
                <c:ptCount val="10"/>
                <c:pt idx="0">
                  <c:v>-53</c:v>
                </c:pt>
                <c:pt idx="1">
                  <c:v>-53</c:v>
                </c:pt>
                <c:pt idx="2">
                  <c:v>-53</c:v>
                </c:pt>
                <c:pt idx="3">
                  <c:v>-53</c:v>
                </c:pt>
                <c:pt idx="4">
                  <c:v>-53</c:v>
                </c:pt>
                <c:pt idx="5">
                  <c:v>-53</c:v>
                </c:pt>
                <c:pt idx="6">
                  <c:v>-53</c:v>
                </c:pt>
                <c:pt idx="7">
                  <c:v>-53</c:v>
                </c:pt>
                <c:pt idx="8">
                  <c:v>-53</c:v>
                </c:pt>
                <c:pt idx="9">
                  <c:v>-53</c:v>
                </c:pt>
              </c:numCache>
            </c:numRef>
          </c:val>
          <c:smooth val="0"/>
          <c:extLst>
            <c:ext xmlns:c16="http://schemas.microsoft.com/office/drawing/2014/chart" uri="{C3380CC4-5D6E-409C-BE32-E72D297353CC}">
              <c16:uniqueId val="{00000000-E47E-40C9-8623-C5E9610E5CA7}"/>
            </c:ext>
          </c:extLst>
        </c:ser>
        <c:ser>
          <c:idx val="1"/>
          <c:order val="1"/>
          <c:tx>
            <c:strRef>
              <c:f>Interference!$I$5</c:f>
              <c:strCache>
                <c:ptCount val="1"/>
                <c:pt idx="0">
                  <c:v>Default noise</c:v>
                </c:pt>
              </c:strCache>
            </c:strRef>
          </c:tx>
          <c:spPr>
            <a:ln w="50800">
              <a:solidFill>
                <a:schemeClr val="bg1">
                  <a:lumMod val="50000"/>
                </a:schemeClr>
              </a:solidFill>
            </a:ln>
          </c:spPr>
          <c:marker>
            <c:symbol val="none"/>
          </c:marker>
          <c:cat>
            <c:numRef>
              <c:f>Interference!$G$6:$G$15</c:f>
              <c:numCache>
                <c:formatCode>General</c:formatCode>
                <c:ptCount val="10"/>
                <c:pt idx="0">
                  <c:v>10</c:v>
                </c:pt>
                <c:pt idx="1">
                  <c:v>9</c:v>
                </c:pt>
                <c:pt idx="2">
                  <c:v>8</c:v>
                </c:pt>
                <c:pt idx="3">
                  <c:v>7</c:v>
                </c:pt>
                <c:pt idx="4">
                  <c:v>6</c:v>
                </c:pt>
                <c:pt idx="5">
                  <c:v>5</c:v>
                </c:pt>
                <c:pt idx="6">
                  <c:v>4</c:v>
                </c:pt>
                <c:pt idx="7">
                  <c:v>3</c:v>
                </c:pt>
                <c:pt idx="8">
                  <c:v>2</c:v>
                </c:pt>
                <c:pt idx="9">
                  <c:v>1</c:v>
                </c:pt>
              </c:numCache>
            </c:numRef>
          </c:cat>
          <c:val>
            <c:numRef>
              <c:f>Interference!$I$6:$I$15</c:f>
              <c:numCache>
                <c:formatCode>General</c:formatCode>
                <c:ptCount val="10"/>
                <c:pt idx="0">
                  <c:v>-69</c:v>
                </c:pt>
                <c:pt idx="1">
                  <c:v>-69</c:v>
                </c:pt>
                <c:pt idx="2">
                  <c:v>-69</c:v>
                </c:pt>
                <c:pt idx="3">
                  <c:v>-69</c:v>
                </c:pt>
                <c:pt idx="4">
                  <c:v>-69</c:v>
                </c:pt>
                <c:pt idx="5">
                  <c:v>-69</c:v>
                </c:pt>
                <c:pt idx="6">
                  <c:v>-69</c:v>
                </c:pt>
                <c:pt idx="7">
                  <c:v>-69</c:v>
                </c:pt>
                <c:pt idx="8">
                  <c:v>-69</c:v>
                </c:pt>
                <c:pt idx="9">
                  <c:v>-69</c:v>
                </c:pt>
              </c:numCache>
            </c:numRef>
          </c:val>
          <c:smooth val="0"/>
          <c:extLst>
            <c:ext xmlns:c16="http://schemas.microsoft.com/office/drawing/2014/chart" uri="{C3380CC4-5D6E-409C-BE32-E72D297353CC}">
              <c16:uniqueId val="{00000001-E47E-40C9-8623-C5E9610E5CA7}"/>
            </c:ext>
          </c:extLst>
        </c:ser>
        <c:ser>
          <c:idx val="2"/>
          <c:order val="2"/>
          <c:tx>
            <c:strRef>
              <c:f>Interference!$J$5</c:f>
              <c:strCache>
                <c:ptCount val="1"/>
                <c:pt idx="0">
                  <c:v>intra</c:v>
                </c:pt>
              </c:strCache>
            </c:strRef>
          </c:tx>
          <c:marker>
            <c:symbol val="none"/>
          </c:marker>
          <c:cat>
            <c:numRef>
              <c:f>Interference!$G$6:$G$15</c:f>
              <c:numCache>
                <c:formatCode>General</c:formatCode>
                <c:ptCount val="10"/>
                <c:pt idx="0">
                  <c:v>10</c:v>
                </c:pt>
                <c:pt idx="1">
                  <c:v>9</c:v>
                </c:pt>
                <c:pt idx="2">
                  <c:v>8</c:v>
                </c:pt>
                <c:pt idx="3">
                  <c:v>7</c:v>
                </c:pt>
                <c:pt idx="4">
                  <c:v>6</c:v>
                </c:pt>
                <c:pt idx="5">
                  <c:v>5</c:v>
                </c:pt>
                <c:pt idx="6">
                  <c:v>4</c:v>
                </c:pt>
                <c:pt idx="7">
                  <c:v>3</c:v>
                </c:pt>
                <c:pt idx="8">
                  <c:v>2</c:v>
                </c:pt>
                <c:pt idx="9">
                  <c:v>1</c:v>
                </c:pt>
              </c:numCache>
            </c:numRef>
          </c:cat>
          <c:val>
            <c:numRef>
              <c:f>Interference!$J$6:$J$15</c:f>
              <c:numCache>
                <c:formatCode>General</c:formatCode>
                <c:ptCount val="10"/>
                <c:pt idx="0">
                  <c:v>-46.002000000000002</c:v>
                </c:pt>
                <c:pt idx="1">
                  <c:v>-47.614899999999999</c:v>
                </c:pt>
                <c:pt idx="2">
                  <c:v>-68.858699999999999</c:v>
                </c:pt>
                <c:pt idx="3">
                  <c:v>-68.541500000000127</c:v>
                </c:pt>
                <c:pt idx="4">
                  <c:v>-68.541500000000127</c:v>
                </c:pt>
                <c:pt idx="5">
                  <c:v>-68.858699999999999</c:v>
                </c:pt>
                <c:pt idx="6">
                  <c:v>-68.858699999999999</c:v>
                </c:pt>
                <c:pt idx="7">
                  <c:v>-68.858699999999999</c:v>
                </c:pt>
                <c:pt idx="8">
                  <c:v>-68.858699999999999</c:v>
                </c:pt>
                <c:pt idx="9">
                  <c:v>-68.858699999999999</c:v>
                </c:pt>
              </c:numCache>
            </c:numRef>
          </c:val>
          <c:smooth val="0"/>
          <c:extLst>
            <c:ext xmlns:c16="http://schemas.microsoft.com/office/drawing/2014/chart" uri="{C3380CC4-5D6E-409C-BE32-E72D297353CC}">
              <c16:uniqueId val="{00000002-E47E-40C9-8623-C5E9610E5CA7}"/>
            </c:ext>
          </c:extLst>
        </c:ser>
        <c:dLbls>
          <c:showLegendKey val="0"/>
          <c:showVal val="0"/>
          <c:showCatName val="0"/>
          <c:showSerName val="0"/>
          <c:showPercent val="0"/>
          <c:showBubbleSize val="0"/>
        </c:dLbls>
        <c:smooth val="0"/>
        <c:axId val="1136918640"/>
        <c:axId val="1136919184"/>
      </c:lineChart>
      <c:catAx>
        <c:axId val="1136918640"/>
        <c:scaling>
          <c:orientation val="minMax"/>
        </c:scaling>
        <c:delete val="0"/>
        <c:axPos val="b"/>
        <c:title>
          <c:tx>
            <c:rich>
              <a:bodyPr/>
              <a:lstStyle/>
              <a:p>
                <a:pPr>
                  <a:defRPr/>
                </a:pPr>
                <a:r>
                  <a:rPr lang="en-US" altLang="en-US"/>
                  <a:t>Server ID of Rx</a:t>
                </a:r>
              </a:p>
            </c:rich>
          </c:tx>
          <c:layout/>
          <c:overlay val="0"/>
        </c:title>
        <c:numFmt formatCode="General" sourceLinked="1"/>
        <c:majorTickMark val="out"/>
        <c:minorTickMark val="none"/>
        <c:tickLblPos val="nextTo"/>
        <c:crossAx val="1136919184"/>
        <c:crossesAt val="-80"/>
        <c:auto val="1"/>
        <c:lblAlgn val="ctr"/>
        <c:lblOffset val="100"/>
        <c:noMultiLvlLbl val="0"/>
      </c:catAx>
      <c:valAx>
        <c:axId val="1136919184"/>
        <c:scaling>
          <c:orientation val="minMax"/>
          <c:max val="-40"/>
          <c:min val="-80"/>
        </c:scaling>
        <c:delete val="0"/>
        <c:axPos val="l"/>
        <c:majorGridlines/>
        <c:title>
          <c:tx>
            <c:rich>
              <a:bodyPr rot="-5400000" vert="horz"/>
              <a:lstStyle/>
              <a:p>
                <a:pPr>
                  <a:defRPr/>
                </a:pPr>
                <a:r>
                  <a:rPr lang="en-US" altLang="ko-KR"/>
                  <a:t>RSS</a:t>
                </a:r>
                <a:r>
                  <a:rPr lang="en-US" altLang="ko-KR" baseline="0"/>
                  <a:t> (dB)</a:t>
                </a:r>
                <a:endParaRPr lang="ko-KR" altLang="en-US"/>
              </a:p>
            </c:rich>
          </c:tx>
          <c:layout/>
          <c:overlay val="0"/>
        </c:title>
        <c:numFmt formatCode="General" sourceLinked="1"/>
        <c:majorTickMark val="out"/>
        <c:minorTickMark val="none"/>
        <c:tickLblPos val="nextTo"/>
        <c:crossAx val="1136918640"/>
        <c:crosses val="autoZero"/>
        <c:crossBetween val="midCat"/>
      </c:valAx>
    </c:plotArea>
    <c:legend>
      <c:legendPos val="r"/>
      <c:legendEntry>
        <c:idx val="2"/>
        <c:delete val="1"/>
      </c:legendEntry>
      <c:layout>
        <c:manualLayout>
          <c:xMode val="edge"/>
          <c:yMode val="edge"/>
          <c:x val="0.17558333333333406"/>
          <c:y val="0.16470472440944894"/>
          <c:w val="0.7744166666666642"/>
          <c:h val="5.7858705161854762E-2"/>
        </c:manualLayout>
      </c:layout>
      <c:overlay val="1"/>
      <c:spPr>
        <a:noFill/>
      </c:spPr>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ko-KR" sz="1200"/>
              <a:t>Uniform Random (4KB Packet)</a:t>
            </a:r>
            <a:endParaRPr lang="ko-KR" altLang="en-US" sz="1200"/>
          </a:p>
        </c:rich>
      </c:tx>
      <c:overlay val="0"/>
    </c:title>
    <c:autoTitleDeleted val="0"/>
    <c:plotArea>
      <c:layout/>
      <c:lineChart>
        <c:grouping val="standard"/>
        <c:varyColors val="0"/>
        <c:ser>
          <c:idx val="0"/>
          <c:order val="0"/>
          <c:tx>
            <c:strRef>
              <c:f>Latency!$B$12</c:f>
              <c:strCache>
                <c:ptCount val="1"/>
                <c:pt idx="0">
                  <c:v>fat-tree</c:v>
                </c:pt>
              </c:strCache>
            </c:strRef>
          </c:tx>
          <c:marker>
            <c:symbol val="none"/>
          </c:marker>
          <c:cat>
            <c:strRef>
              <c:f>Latency!$A$13:$A$17</c:f>
              <c:strCache>
                <c:ptCount val="5"/>
                <c:pt idx="0">
                  <c:v>100</c:v>
                </c:pt>
                <c:pt idx="1">
                  <c:v>200</c:v>
                </c:pt>
                <c:pt idx="2">
                  <c:v>300</c:v>
                </c:pt>
                <c:pt idx="3">
                  <c:v>400</c:v>
                </c:pt>
                <c:pt idx="4">
                  <c:v>500</c:v>
                </c:pt>
              </c:strCache>
            </c:strRef>
          </c:cat>
          <c:val>
            <c:numRef>
              <c:f>Latency!$B$13:$B$17</c:f>
              <c:numCache>
                <c:formatCode>General</c:formatCode>
                <c:ptCount val="5"/>
                <c:pt idx="0">
                  <c:v>96.759575246451718</c:v>
                </c:pt>
                <c:pt idx="1">
                  <c:v>97.112886977921406</c:v>
                </c:pt>
                <c:pt idx="2">
                  <c:v>97.738723116407058</c:v>
                </c:pt>
                <c:pt idx="3">
                  <c:v>98.585014466034778</c:v>
                </c:pt>
                <c:pt idx="4">
                  <c:v>99.711796900522302</c:v>
                </c:pt>
              </c:numCache>
            </c:numRef>
          </c:val>
          <c:smooth val="0"/>
          <c:extLst>
            <c:ext xmlns:c16="http://schemas.microsoft.com/office/drawing/2014/chart" uri="{C3380CC4-5D6E-409C-BE32-E72D297353CC}">
              <c16:uniqueId val="{00000000-76AB-4405-BE3B-A7FBD86D44A3}"/>
            </c:ext>
          </c:extLst>
        </c:ser>
        <c:ser>
          <c:idx val="1"/>
          <c:order val="1"/>
          <c:tx>
            <c:strRef>
              <c:f>Latency!$C$12</c:f>
              <c:strCache>
                <c:ptCount val="1"/>
                <c:pt idx="0">
                  <c:v>CDC 251</c:v>
                </c:pt>
              </c:strCache>
            </c:strRef>
          </c:tx>
          <c:marker>
            <c:symbol val="none"/>
          </c:marker>
          <c:cat>
            <c:strRef>
              <c:f>Latency!$A$13:$A$17</c:f>
              <c:strCache>
                <c:ptCount val="5"/>
                <c:pt idx="0">
                  <c:v>100</c:v>
                </c:pt>
                <c:pt idx="1">
                  <c:v>200</c:v>
                </c:pt>
                <c:pt idx="2">
                  <c:v>300</c:v>
                </c:pt>
                <c:pt idx="3">
                  <c:v>400</c:v>
                </c:pt>
                <c:pt idx="4">
                  <c:v>500</c:v>
                </c:pt>
              </c:strCache>
            </c:strRef>
          </c:cat>
          <c:val>
            <c:numRef>
              <c:f>Latency!$C$13:$C$17</c:f>
              <c:numCache>
                <c:formatCode>General</c:formatCode>
                <c:ptCount val="5"/>
                <c:pt idx="0">
                  <c:v>93.051565913272597</c:v>
                </c:pt>
                <c:pt idx="1">
                  <c:v>96.3056225587478</c:v>
                </c:pt>
                <c:pt idx="2">
                  <c:v>108.14707355341901</c:v>
                </c:pt>
                <c:pt idx="3">
                  <c:v>31122.256132230599</c:v>
                </c:pt>
                <c:pt idx="4">
                  <c:v>118860.56007587494</c:v>
                </c:pt>
              </c:numCache>
            </c:numRef>
          </c:val>
          <c:smooth val="0"/>
          <c:extLst>
            <c:ext xmlns:c16="http://schemas.microsoft.com/office/drawing/2014/chart" uri="{C3380CC4-5D6E-409C-BE32-E72D297353CC}">
              <c16:uniqueId val="{00000001-76AB-4405-BE3B-A7FBD86D44A3}"/>
            </c:ext>
          </c:extLst>
        </c:ser>
        <c:ser>
          <c:idx val="2"/>
          <c:order val="2"/>
          <c:tx>
            <c:strRef>
              <c:f>Latency!$D$12</c:f>
              <c:strCache>
                <c:ptCount val="1"/>
                <c:pt idx="0">
                  <c:v>CDC 171</c:v>
                </c:pt>
              </c:strCache>
            </c:strRef>
          </c:tx>
          <c:marker>
            <c:symbol val="none"/>
          </c:marker>
          <c:cat>
            <c:strRef>
              <c:f>Latency!$A$13:$A$17</c:f>
              <c:strCache>
                <c:ptCount val="5"/>
                <c:pt idx="0">
                  <c:v>100</c:v>
                </c:pt>
                <c:pt idx="1">
                  <c:v>200</c:v>
                </c:pt>
                <c:pt idx="2">
                  <c:v>300</c:v>
                </c:pt>
                <c:pt idx="3">
                  <c:v>400</c:v>
                </c:pt>
                <c:pt idx="4">
                  <c:v>500</c:v>
                </c:pt>
              </c:strCache>
            </c:strRef>
          </c:cat>
          <c:val>
            <c:numRef>
              <c:f>Latency!$D$13:$D$17</c:f>
              <c:numCache>
                <c:formatCode>General</c:formatCode>
                <c:ptCount val="5"/>
                <c:pt idx="0">
                  <c:v>91.956598153357888</c:v>
                </c:pt>
                <c:pt idx="1">
                  <c:v>93.193328026799605</c:v>
                </c:pt>
                <c:pt idx="2">
                  <c:v>95.62612585915798</c:v>
                </c:pt>
                <c:pt idx="3">
                  <c:v>100.66890602494</c:v>
                </c:pt>
                <c:pt idx="4">
                  <c:v>115.95839293449269</c:v>
                </c:pt>
              </c:numCache>
            </c:numRef>
          </c:val>
          <c:smooth val="0"/>
          <c:extLst>
            <c:ext xmlns:c16="http://schemas.microsoft.com/office/drawing/2014/chart" uri="{C3380CC4-5D6E-409C-BE32-E72D297353CC}">
              <c16:uniqueId val="{00000002-76AB-4405-BE3B-A7FBD86D44A3}"/>
            </c:ext>
          </c:extLst>
        </c:ser>
        <c:ser>
          <c:idx val="3"/>
          <c:order val="3"/>
          <c:tx>
            <c:strRef>
              <c:f>Latency!$E$12</c:f>
              <c:strCache>
                <c:ptCount val="1"/>
                <c:pt idx="0">
                  <c:v>CDC 151</c:v>
                </c:pt>
              </c:strCache>
            </c:strRef>
          </c:tx>
          <c:marker>
            <c:symbol val="none"/>
          </c:marker>
          <c:cat>
            <c:strRef>
              <c:f>Latency!$A$13:$A$17</c:f>
              <c:strCache>
                <c:ptCount val="5"/>
                <c:pt idx="0">
                  <c:v>100</c:v>
                </c:pt>
                <c:pt idx="1">
                  <c:v>200</c:v>
                </c:pt>
                <c:pt idx="2">
                  <c:v>300</c:v>
                </c:pt>
                <c:pt idx="3">
                  <c:v>400</c:v>
                </c:pt>
                <c:pt idx="4">
                  <c:v>500</c:v>
                </c:pt>
              </c:strCache>
            </c:strRef>
          </c:cat>
          <c:val>
            <c:numRef>
              <c:f>Latency!$E$13:$E$17</c:f>
              <c:numCache>
                <c:formatCode>General</c:formatCode>
                <c:ptCount val="5"/>
                <c:pt idx="0">
                  <c:v>92.217793184453981</c:v>
                </c:pt>
                <c:pt idx="1">
                  <c:v>93.032613419314018</c:v>
                </c:pt>
                <c:pt idx="2">
                  <c:v>94.47560493598948</c:v>
                </c:pt>
                <c:pt idx="3">
                  <c:v>96.800972780141919</c:v>
                </c:pt>
                <c:pt idx="4">
                  <c:v>100.84182826964022</c:v>
                </c:pt>
              </c:numCache>
            </c:numRef>
          </c:val>
          <c:smooth val="0"/>
          <c:extLst>
            <c:ext xmlns:c16="http://schemas.microsoft.com/office/drawing/2014/chart" uri="{C3380CC4-5D6E-409C-BE32-E72D297353CC}">
              <c16:uniqueId val="{00000003-76AB-4405-BE3B-A7FBD86D44A3}"/>
            </c:ext>
          </c:extLst>
        </c:ser>
        <c:ser>
          <c:idx val="4"/>
          <c:order val="4"/>
          <c:tx>
            <c:strRef>
              <c:f>Latency!$F$12</c:f>
              <c:strCache>
                <c:ptCount val="1"/>
                <c:pt idx="0">
                  <c:v>Cayley</c:v>
                </c:pt>
              </c:strCache>
            </c:strRef>
          </c:tx>
          <c:marker>
            <c:symbol val="none"/>
          </c:marker>
          <c:cat>
            <c:strRef>
              <c:f>Latency!$A$13:$A$17</c:f>
              <c:strCache>
                <c:ptCount val="5"/>
                <c:pt idx="0">
                  <c:v>100</c:v>
                </c:pt>
                <c:pt idx="1">
                  <c:v>200</c:v>
                </c:pt>
                <c:pt idx="2">
                  <c:v>300</c:v>
                </c:pt>
                <c:pt idx="3">
                  <c:v>400</c:v>
                </c:pt>
                <c:pt idx="4">
                  <c:v>500</c:v>
                </c:pt>
              </c:strCache>
            </c:strRef>
          </c:cat>
          <c:val>
            <c:numRef>
              <c:f>Latency!$F$13:$F$17</c:f>
              <c:numCache>
                <c:formatCode>General</c:formatCode>
                <c:ptCount val="5"/>
                <c:pt idx="0">
                  <c:v>6.3883555466550526</c:v>
                </c:pt>
                <c:pt idx="1">
                  <c:v>7.4652238359697334</c:v>
                </c:pt>
                <c:pt idx="2">
                  <c:v>9.9076431271414602</c:v>
                </c:pt>
                <c:pt idx="3">
                  <c:v>14.7074552232244</c:v>
                </c:pt>
                <c:pt idx="4">
                  <c:v>24.662989698929689</c:v>
                </c:pt>
              </c:numCache>
            </c:numRef>
          </c:val>
          <c:smooth val="0"/>
          <c:extLst>
            <c:ext xmlns:c16="http://schemas.microsoft.com/office/drawing/2014/chart" uri="{C3380CC4-5D6E-409C-BE32-E72D297353CC}">
              <c16:uniqueId val="{00000004-76AB-4405-BE3B-A7FBD86D44A3}"/>
            </c:ext>
          </c:extLst>
        </c:ser>
        <c:dLbls>
          <c:showLegendKey val="0"/>
          <c:showVal val="0"/>
          <c:showCatName val="0"/>
          <c:showSerName val="0"/>
          <c:showPercent val="0"/>
          <c:showBubbleSize val="0"/>
        </c:dLbls>
        <c:smooth val="0"/>
        <c:axId val="1061938848"/>
        <c:axId val="1061935040"/>
      </c:lineChart>
      <c:catAx>
        <c:axId val="1061938848"/>
        <c:scaling>
          <c:orientation val="minMax"/>
        </c:scaling>
        <c:delete val="0"/>
        <c:axPos val="b"/>
        <c:title>
          <c:tx>
            <c:rich>
              <a:bodyPr/>
              <a:lstStyle/>
              <a:p>
                <a:pPr>
                  <a:defRPr/>
                </a:pPr>
                <a:r>
                  <a:rPr lang="en-US" altLang="ko-KR"/>
                  <a:t>Packet Injection Rate (Packet/Second/Server)</a:t>
                </a:r>
                <a:endParaRPr lang="ko-KR" altLang="en-US"/>
              </a:p>
            </c:rich>
          </c:tx>
          <c:overlay val="0"/>
        </c:title>
        <c:numFmt formatCode="General" sourceLinked="0"/>
        <c:majorTickMark val="out"/>
        <c:minorTickMark val="none"/>
        <c:tickLblPos val="nextTo"/>
        <c:crossAx val="1061935040"/>
        <c:crosses val="autoZero"/>
        <c:auto val="1"/>
        <c:lblAlgn val="ctr"/>
        <c:lblOffset val="100"/>
        <c:noMultiLvlLbl val="0"/>
      </c:catAx>
      <c:valAx>
        <c:axId val="1061935040"/>
        <c:scaling>
          <c:orientation val="minMax"/>
          <c:max val="200"/>
        </c:scaling>
        <c:delete val="0"/>
        <c:axPos val="l"/>
        <c:majorGridlines/>
        <c:title>
          <c:tx>
            <c:rich>
              <a:bodyPr rot="-5400000" vert="horz"/>
              <a:lstStyle/>
              <a:p>
                <a:pPr>
                  <a:defRPr/>
                </a:pPr>
                <a:r>
                  <a:rPr lang="en-US" altLang="ko-KR"/>
                  <a:t>Latency (us)</a:t>
                </a:r>
                <a:endParaRPr lang="ko-KR" altLang="en-US"/>
              </a:p>
            </c:rich>
          </c:tx>
          <c:overlay val="0"/>
        </c:title>
        <c:numFmt formatCode="General" sourceLinked="1"/>
        <c:majorTickMark val="out"/>
        <c:minorTickMark val="none"/>
        <c:tickLblPos val="nextTo"/>
        <c:crossAx val="1061938848"/>
        <c:crosses val="autoZero"/>
        <c:crossBetween val="midCat"/>
      </c:valAx>
    </c:plotArea>
    <c:legend>
      <c:legendPos val="r"/>
      <c:layout>
        <c:manualLayout>
          <c:xMode val="edge"/>
          <c:yMode val="edge"/>
          <c:x val="0.24883333333333393"/>
          <c:y val="0.20343175853018391"/>
          <c:w val="0.60116666666666652"/>
          <c:h val="0.35230314960629922"/>
        </c:manualLayout>
      </c:layout>
      <c:overlay val="1"/>
      <c:spPr>
        <a:noFill/>
      </c:sp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ko-KR" sz="1200"/>
              <a:t>Uniform Random (16KB Packet)</a:t>
            </a:r>
            <a:endParaRPr lang="ko-KR" altLang="en-US" sz="1200"/>
          </a:p>
        </c:rich>
      </c:tx>
      <c:overlay val="0"/>
    </c:title>
    <c:autoTitleDeleted val="0"/>
    <c:plotArea>
      <c:layout/>
      <c:lineChart>
        <c:grouping val="standard"/>
        <c:varyColors val="0"/>
        <c:ser>
          <c:idx val="0"/>
          <c:order val="0"/>
          <c:tx>
            <c:strRef>
              <c:f>Latency!$B$19</c:f>
              <c:strCache>
                <c:ptCount val="1"/>
                <c:pt idx="0">
                  <c:v>fat-tree</c:v>
                </c:pt>
              </c:strCache>
            </c:strRef>
          </c:tx>
          <c:marker>
            <c:symbol val="none"/>
          </c:marker>
          <c:cat>
            <c:strRef>
              <c:f>Latency!$A$20:$A$24</c:f>
              <c:strCache>
                <c:ptCount val="5"/>
                <c:pt idx="0">
                  <c:v>100</c:v>
                </c:pt>
                <c:pt idx="1">
                  <c:v>200</c:v>
                </c:pt>
                <c:pt idx="2">
                  <c:v>300</c:v>
                </c:pt>
                <c:pt idx="3">
                  <c:v>400</c:v>
                </c:pt>
                <c:pt idx="4">
                  <c:v>500</c:v>
                </c:pt>
              </c:strCache>
            </c:strRef>
          </c:cat>
          <c:val>
            <c:numRef>
              <c:f>Latency!$B$20:$B$24</c:f>
              <c:numCache>
                <c:formatCode>General</c:formatCode>
                <c:ptCount val="5"/>
                <c:pt idx="0">
                  <c:v>304.19754138559802</c:v>
                </c:pt>
                <c:pt idx="1">
                  <c:v>309.14536140529299</c:v>
                </c:pt>
                <c:pt idx="2">
                  <c:v>318.59163775123147</c:v>
                </c:pt>
                <c:pt idx="3">
                  <c:v>334.53748127591001</c:v>
                </c:pt>
                <c:pt idx="4">
                  <c:v>359.76149266944498</c:v>
                </c:pt>
              </c:numCache>
            </c:numRef>
          </c:val>
          <c:smooth val="0"/>
          <c:extLst>
            <c:ext xmlns:c16="http://schemas.microsoft.com/office/drawing/2014/chart" uri="{C3380CC4-5D6E-409C-BE32-E72D297353CC}">
              <c16:uniqueId val="{00000000-0794-44F6-806D-716947094292}"/>
            </c:ext>
          </c:extLst>
        </c:ser>
        <c:ser>
          <c:idx val="1"/>
          <c:order val="1"/>
          <c:tx>
            <c:strRef>
              <c:f>Latency!$C$19</c:f>
              <c:strCache>
                <c:ptCount val="1"/>
                <c:pt idx="0">
                  <c:v>CDC 151</c:v>
                </c:pt>
              </c:strCache>
            </c:strRef>
          </c:tx>
          <c:marker>
            <c:symbol val="none"/>
          </c:marker>
          <c:cat>
            <c:strRef>
              <c:f>Latency!$A$20:$A$24</c:f>
              <c:strCache>
                <c:ptCount val="5"/>
                <c:pt idx="0">
                  <c:v>100</c:v>
                </c:pt>
                <c:pt idx="1">
                  <c:v>200</c:v>
                </c:pt>
                <c:pt idx="2">
                  <c:v>300</c:v>
                </c:pt>
                <c:pt idx="3">
                  <c:v>400</c:v>
                </c:pt>
                <c:pt idx="4">
                  <c:v>500</c:v>
                </c:pt>
              </c:strCache>
            </c:strRef>
          </c:cat>
          <c:val>
            <c:numRef>
              <c:f>Latency!$C$20:$C$24</c:f>
              <c:numCache>
                <c:formatCode>General</c:formatCode>
                <c:ptCount val="5"/>
                <c:pt idx="0">
                  <c:v>306.3821584625818</c:v>
                </c:pt>
                <c:pt idx="1">
                  <c:v>530.16262008076922</c:v>
                </c:pt>
                <c:pt idx="2">
                  <c:v>39848.105361101669</c:v>
                </c:pt>
                <c:pt idx="3">
                  <c:v>53123.378127483797</c:v>
                </c:pt>
                <c:pt idx="4">
                  <c:v>83916.990536910278</c:v>
                </c:pt>
              </c:numCache>
            </c:numRef>
          </c:val>
          <c:smooth val="0"/>
          <c:extLst>
            <c:ext xmlns:c16="http://schemas.microsoft.com/office/drawing/2014/chart" uri="{C3380CC4-5D6E-409C-BE32-E72D297353CC}">
              <c16:uniqueId val="{00000001-0794-44F6-806D-716947094292}"/>
            </c:ext>
          </c:extLst>
        </c:ser>
        <c:ser>
          <c:idx val="2"/>
          <c:order val="2"/>
          <c:tx>
            <c:strRef>
              <c:f>Latency!$D$19</c:f>
              <c:strCache>
                <c:ptCount val="1"/>
                <c:pt idx="0">
                  <c:v>CDC 171</c:v>
                </c:pt>
              </c:strCache>
            </c:strRef>
          </c:tx>
          <c:marker>
            <c:symbol val="none"/>
          </c:marker>
          <c:cat>
            <c:strRef>
              <c:f>Latency!$A$20:$A$24</c:f>
              <c:strCache>
                <c:ptCount val="5"/>
                <c:pt idx="0">
                  <c:v>100</c:v>
                </c:pt>
                <c:pt idx="1">
                  <c:v>200</c:v>
                </c:pt>
                <c:pt idx="2">
                  <c:v>300</c:v>
                </c:pt>
                <c:pt idx="3">
                  <c:v>400</c:v>
                </c:pt>
                <c:pt idx="4">
                  <c:v>500</c:v>
                </c:pt>
              </c:strCache>
            </c:strRef>
          </c:cat>
          <c:val>
            <c:numRef>
              <c:f>Latency!$D$20:$D$24</c:f>
              <c:numCache>
                <c:formatCode>General</c:formatCode>
                <c:ptCount val="5"/>
                <c:pt idx="0">
                  <c:v>301.42194104199859</c:v>
                </c:pt>
                <c:pt idx="1">
                  <c:v>322.35666412519902</c:v>
                </c:pt>
                <c:pt idx="2">
                  <c:v>525.1449775630839</c:v>
                </c:pt>
                <c:pt idx="3">
                  <c:v>1351.5367922424002</c:v>
                </c:pt>
                <c:pt idx="4">
                  <c:v>3633.12591103882</c:v>
                </c:pt>
              </c:numCache>
            </c:numRef>
          </c:val>
          <c:smooth val="0"/>
          <c:extLst>
            <c:ext xmlns:c16="http://schemas.microsoft.com/office/drawing/2014/chart" uri="{C3380CC4-5D6E-409C-BE32-E72D297353CC}">
              <c16:uniqueId val="{00000002-0794-44F6-806D-716947094292}"/>
            </c:ext>
          </c:extLst>
        </c:ser>
        <c:ser>
          <c:idx val="3"/>
          <c:order val="3"/>
          <c:tx>
            <c:strRef>
              <c:f>Latency!$E$19</c:f>
              <c:strCache>
                <c:ptCount val="1"/>
                <c:pt idx="0">
                  <c:v>CDC 251</c:v>
                </c:pt>
              </c:strCache>
            </c:strRef>
          </c:tx>
          <c:marker>
            <c:symbol val="none"/>
          </c:marker>
          <c:cat>
            <c:strRef>
              <c:f>Latency!$A$20:$A$24</c:f>
              <c:strCache>
                <c:ptCount val="5"/>
                <c:pt idx="0">
                  <c:v>100</c:v>
                </c:pt>
                <c:pt idx="1">
                  <c:v>200</c:v>
                </c:pt>
                <c:pt idx="2">
                  <c:v>300</c:v>
                </c:pt>
                <c:pt idx="3">
                  <c:v>400</c:v>
                </c:pt>
                <c:pt idx="4">
                  <c:v>500</c:v>
                </c:pt>
              </c:strCache>
            </c:strRef>
          </c:cat>
          <c:val>
            <c:numRef>
              <c:f>Latency!$E$20:$E$24</c:f>
              <c:numCache>
                <c:formatCode>General</c:formatCode>
                <c:ptCount val="5"/>
                <c:pt idx="0">
                  <c:v>300.75315402133396</c:v>
                </c:pt>
                <c:pt idx="1">
                  <c:v>311.9736499785688</c:v>
                </c:pt>
                <c:pt idx="2">
                  <c:v>355.316886040545</c:v>
                </c:pt>
                <c:pt idx="3">
                  <c:v>544.48003747528901</c:v>
                </c:pt>
                <c:pt idx="4">
                  <c:v>982.10203442889804</c:v>
                </c:pt>
              </c:numCache>
            </c:numRef>
          </c:val>
          <c:smooth val="0"/>
          <c:extLst>
            <c:ext xmlns:c16="http://schemas.microsoft.com/office/drawing/2014/chart" uri="{C3380CC4-5D6E-409C-BE32-E72D297353CC}">
              <c16:uniqueId val="{00000003-0794-44F6-806D-716947094292}"/>
            </c:ext>
          </c:extLst>
        </c:ser>
        <c:ser>
          <c:idx val="4"/>
          <c:order val="4"/>
          <c:tx>
            <c:strRef>
              <c:f>Latency!$F$19</c:f>
              <c:strCache>
                <c:ptCount val="1"/>
                <c:pt idx="0">
                  <c:v>Cayley</c:v>
                </c:pt>
              </c:strCache>
            </c:strRef>
          </c:tx>
          <c:marker>
            <c:symbol val="none"/>
          </c:marker>
          <c:cat>
            <c:strRef>
              <c:f>Latency!$A$20:$A$24</c:f>
              <c:strCache>
                <c:ptCount val="5"/>
                <c:pt idx="0">
                  <c:v>100</c:v>
                </c:pt>
                <c:pt idx="1">
                  <c:v>200</c:v>
                </c:pt>
                <c:pt idx="2">
                  <c:v>300</c:v>
                </c:pt>
                <c:pt idx="3">
                  <c:v>400</c:v>
                </c:pt>
                <c:pt idx="4">
                  <c:v>500</c:v>
                </c:pt>
              </c:strCache>
            </c:strRef>
          </c:cat>
          <c:val>
            <c:numRef>
              <c:f>Latency!$F$20:$F$24</c:f>
              <c:numCache>
                <c:formatCode>General</c:formatCode>
                <c:ptCount val="5"/>
                <c:pt idx="0">
                  <c:v>27.385107608455289</c:v>
                </c:pt>
                <c:pt idx="1">
                  <c:v>57.260282718641903</c:v>
                </c:pt>
                <c:pt idx="2">
                  <c:v>185.86295182502377</c:v>
                </c:pt>
                <c:pt idx="3">
                  <c:v>523.80659914932789</c:v>
                </c:pt>
                <c:pt idx="4">
                  <c:v>9169.2830314027105</c:v>
                </c:pt>
              </c:numCache>
            </c:numRef>
          </c:val>
          <c:smooth val="0"/>
          <c:extLst>
            <c:ext xmlns:c16="http://schemas.microsoft.com/office/drawing/2014/chart" uri="{C3380CC4-5D6E-409C-BE32-E72D297353CC}">
              <c16:uniqueId val="{00000004-0794-44F6-806D-716947094292}"/>
            </c:ext>
          </c:extLst>
        </c:ser>
        <c:dLbls>
          <c:showLegendKey val="0"/>
          <c:showVal val="0"/>
          <c:showCatName val="0"/>
          <c:showSerName val="0"/>
          <c:showPercent val="0"/>
          <c:showBubbleSize val="0"/>
        </c:dLbls>
        <c:smooth val="0"/>
        <c:axId val="1061937216"/>
        <c:axId val="1061939936"/>
      </c:lineChart>
      <c:catAx>
        <c:axId val="1061937216"/>
        <c:scaling>
          <c:orientation val="minMax"/>
        </c:scaling>
        <c:delete val="0"/>
        <c:axPos val="b"/>
        <c:title>
          <c:tx>
            <c:rich>
              <a:bodyPr/>
              <a:lstStyle/>
              <a:p>
                <a:pPr>
                  <a:defRPr/>
                </a:pPr>
                <a:r>
                  <a:rPr lang="en-US" altLang="ko-KR"/>
                  <a:t>Packet Injection Rate (Packet/Second/Server)</a:t>
                </a:r>
                <a:endParaRPr lang="ko-KR" altLang="en-US"/>
              </a:p>
            </c:rich>
          </c:tx>
          <c:overlay val="0"/>
        </c:title>
        <c:numFmt formatCode="General" sourceLinked="0"/>
        <c:majorTickMark val="out"/>
        <c:minorTickMark val="none"/>
        <c:tickLblPos val="nextTo"/>
        <c:crossAx val="1061939936"/>
        <c:crosses val="autoZero"/>
        <c:auto val="1"/>
        <c:lblAlgn val="ctr"/>
        <c:lblOffset val="100"/>
        <c:noMultiLvlLbl val="0"/>
      </c:catAx>
      <c:valAx>
        <c:axId val="1061939936"/>
        <c:scaling>
          <c:orientation val="minMax"/>
          <c:max val="10000"/>
        </c:scaling>
        <c:delete val="0"/>
        <c:axPos val="l"/>
        <c:majorGridlines/>
        <c:title>
          <c:tx>
            <c:rich>
              <a:bodyPr rot="-5400000" vert="horz"/>
              <a:lstStyle/>
              <a:p>
                <a:pPr>
                  <a:defRPr/>
                </a:pPr>
                <a:r>
                  <a:rPr lang="en-US" altLang="ko-KR"/>
                  <a:t>Latency (us)</a:t>
                </a:r>
                <a:endParaRPr lang="ko-KR" altLang="en-US"/>
              </a:p>
            </c:rich>
          </c:tx>
          <c:overlay val="0"/>
        </c:title>
        <c:numFmt formatCode="General" sourceLinked="1"/>
        <c:majorTickMark val="out"/>
        <c:minorTickMark val="none"/>
        <c:tickLblPos val="nextTo"/>
        <c:crossAx val="1061937216"/>
        <c:crosses val="autoZero"/>
        <c:crossBetween val="midCat"/>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ko-KR" sz="1200"/>
              <a:t>MapReduce (4KB Packet)</a:t>
            </a:r>
            <a:endParaRPr lang="ko-KR" altLang="en-US" sz="1200"/>
          </a:p>
        </c:rich>
      </c:tx>
      <c:overlay val="0"/>
    </c:title>
    <c:autoTitleDeleted val="0"/>
    <c:plotArea>
      <c:layout/>
      <c:lineChart>
        <c:grouping val="standard"/>
        <c:varyColors val="0"/>
        <c:ser>
          <c:idx val="0"/>
          <c:order val="0"/>
          <c:tx>
            <c:strRef>
              <c:f>Latency!$J$12</c:f>
              <c:strCache>
                <c:ptCount val="1"/>
                <c:pt idx="0">
                  <c:v>fat-tree</c:v>
                </c:pt>
              </c:strCache>
            </c:strRef>
          </c:tx>
          <c:marker>
            <c:symbol val="none"/>
          </c:marker>
          <c:cat>
            <c:strRef>
              <c:f>Latency!$I$13:$I$17</c:f>
              <c:strCache>
                <c:ptCount val="5"/>
                <c:pt idx="0">
                  <c:v>100</c:v>
                </c:pt>
                <c:pt idx="1">
                  <c:v>200</c:v>
                </c:pt>
                <c:pt idx="2">
                  <c:v>300</c:v>
                </c:pt>
                <c:pt idx="3">
                  <c:v>400</c:v>
                </c:pt>
                <c:pt idx="4">
                  <c:v>500</c:v>
                </c:pt>
              </c:strCache>
            </c:strRef>
          </c:cat>
          <c:val>
            <c:numRef>
              <c:f>Latency!$J$13:$J$17</c:f>
              <c:numCache>
                <c:formatCode>General</c:formatCode>
                <c:ptCount val="5"/>
                <c:pt idx="0">
                  <c:v>485.50328294154696</c:v>
                </c:pt>
                <c:pt idx="1">
                  <c:v>484.74937656549895</c:v>
                </c:pt>
                <c:pt idx="2">
                  <c:v>485.48215877811094</c:v>
                </c:pt>
                <c:pt idx="3">
                  <c:v>485.95948311066491</c:v>
                </c:pt>
                <c:pt idx="4">
                  <c:v>487.02318805500369</c:v>
                </c:pt>
              </c:numCache>
            </c:numRef>
          </c:val>
          <c:smooth val="0"/>
          <c:extLst>
            <c:ext xmlns:c16="http://schemas.microsoft.com/office/drawing/2014/chart" uri="{C3380CC4-5D6E-409C-BE32-E72D297353CC}">
              <c16:uniqueId val="{00000000-8D4D-459B-954F-8CB8A92327C0}"/>
            </c:ext>
          </c:extLst>
        </c:ser>
        <c:ser>
          <c:idx val="1"/>
          <c:order val="1"/>
          <c:tx>
            <c:strRef>
              <c:f>Latency!$K$12</c:f>
              <c:strCache>
                <c:ptCount val="1"/>
                <c:pt idx="0">
                  <c:v>CDC 151</c:v>
                </c:pt>
              </c:strCache>
            </c:strRef>
          </c:tx>
          <c:marker>
            <c:symbol val="none"/>
          </c:marker>
          <c:cat>
            <c:strRef>
              <c:f>Latency!$I$13:$I$17</c:f>
              <c:strCache>
                <c:ptCount val="5"/>
                <c:pt idx="0">
                  <c:v>100</c:v>
                </c:pt>
                <c:pt idx="1">
                  <c:v>200</c:v>
                </c:pt>
                <c:pt idx="2">
                  <c:v>300</c:v>
                </c:pt>
                <c:pt idx="3">
                  <c:v>400</c:v>
                </c:pt>
                <c:pt idx="4">
                  <c:v>500</c:v>
                </c:pt>
              </c:strCache>
            </c:strRef>
          </c:cat>
          <c:val>
            <c:numRef>
              <c:f>Latency!$K$13:$K$17</c:f>
              <c:numCache>
                <c:formatCode>General</c:formatCode>
                <c:ptCount val="5"/>
                <c:pt idx="0">
                  <c:v>488.64162550264405</c:v>
                </c:pt>
                <c:pt idx="1">
                  <c:v>487.26323489144102</c:v>
                </c:pt>
                <c:pt idx="2">
                  <c:v>488.20105063987802</c:v>
                </c:pt>
                <c:pt idx="3">
                  <c:v>489.64886234954224</c:v>
                </c:pt>
                <c:pt idx="4">
                  <c:v>490.47355951509877</c:v>
                </c:pt>
              </c:numCache>
            </c:numRef>
          </c:val>
          <c:smooth val="0"/>
          <c:extLst>
            <c:ext xmlns:c16="http://schemas.microsoft.com/office/drawing/2014/chart" uri="{C3380CC4-5D6E-409C-BE32-E72D297353CC}">
              <c16:uniqueId val="{00000001-8D4D-459B-954F-8CB8A92327C0}"/>
            </c:ext>
          </c:extLst>
        </c:ser>
        <c:ser>
          <c:idx val="2"/>
          <c:order val="2"/>
          <c:tx>
            <c:strRef>
              <c:f>Latency!$L$12</c:f>
              <c:strCache>
                <c:ptCount val="1"/>
                <c:pt idx="0">
                  <c:v>CDC 171</c:v>
                </c:pt>
              </c:strCache>
            </c:strRef>
          </c:tx>
          <c:marker>
            <c:symbol val="none"/>
          </c:marker>
          <c:cat>
            <c:strRef>
              <c:f>Latency!$I$13:$I$17</c:f>
              <c:strCache>
                <c:ptCount val="5"/>
                <c:pt idx="0">
                  <c:v>100</c:v>
                </c:pt>
                <c:pt idx="1">
                  <c:v>200</c:v>
                </c:pt>
                <c:pt idx="2">
                  <c:v>300</c:v>
                </c:pt>
                <c:pt idx="3">
                  <c:v>400</c:v>
                </c:pt>
                <c:pt idx="4">
                  <c:v>500</c:v>
                </c:pt>
              </c:strCache>
            </c:strRef>
          </c:cat>
          <c:val>
            <c:numRef>
              <c:f>Latency!$L$13:$L$17</c:f>
              <c:numCache>
                <c:formatCode>General</c:formatCode>
                <c:ptCount val="5"/>
                <c:pt idx="0">
                  <c:v>486.22093012203101</c:v>
                </c:pt>
                <c:pt idx="1">
                  <c:v>486.76157658965695</c:v>
                </c:pt>
                <c:pt idx="2">
                  <c:v>490.21945483094402</c:v>
                </c:pt>
                <c:pt idx="3">
                  <c:v>490.67267846543302</c:v>
                </c:pt>
                <c:pt idx="4">
                  <c:v>495.90451936376701</c:v>
                </c:pt>
              </c:numCache>
            </c:numRef>
          </c:val>
          <c:smooth val="0"/>
          <c:extLst>
            <c:ext xmlns:c16="http://schemas.microsoft.com/office/drawing/2014/chart" uri="{C3380CC4-5D6E-409C-BE32-E72D297353CC}">
              <c16:uniqueId val="{00000002-8D4D-459B-954F-8CB8A92327C0}"/>
            </c:ext>
          </c:extLst>
        </c:ser>
        <c:ser>
          <c:idx val="3"/>
          <c:order val="3"/>
          <c:tx>
            <c:strRef>
              <c:f>Latency!$M$12</c:f>
              <c:strCache>
                <c:ptCount val="1"/>
                <c:pt idx="0">
                  <c:v>CDC 251</c:v>
                </c:pt>
              </c:strCache>
            </c:strRef>
          </c:tx>
          <c:marker>
            <c:symbol val="none"/>
          </c:marker>
          <c:cat>
            <c:strRef>
              <c:f>Latency!$I$13:$I$17</c:f>
              <c:strCache>
                <c:ptCount val="5"/>
                <c:pt idx="0">
                  <c:v>100</c:v>
                </c:pt>
                <c:pt idx="1">
                  <c:v>200</c:v>
                </c:pt>
                <c:pt idx="2">
                  <c:v>300</c:v>
                </c:pt>
                <c:pt idx="3">
                  <c:v>400</c:v>
                </c:pt>
                <c:pt idx="4">
                  <c:v>500</c:v>
                </c:pt>
              </c:strCache>
            </c:strRef>
          </c:cat>
          <c:val>
            <c:numRef>
              <c:f>Latency!$M$13:$M$17</c:f>
              <c:numCache>
                <c:formatCode>General</c:formatCode>
                <c:ptCount val="5"/>
                <c:pt idx="0">
                  <c:v>492.85782801649401</c:v>
                </c:pt>
                <c:pt idx="1">
                  <c:v>504.05713483220399</c:v>
                </c:pt>
                <c:pt idx="2">
                  <c:v>515.86818413890296</c:v>
                </c:pt>
                <c:pt idx="3">
                  <c:v>531.15113235798503</c:v>
                </c:pt>
                <c:pt idx="4">
                  <c:v>561.41787075280592</c:v>
                </c:pt>
              </c:numCache>
            </c:numRef>
          </c:val>
          <c:smooth val="0"/>
          <c:extLst>
            <c:ext xmlns:c16="http://schemas.microsoft.com/office/drawing/2014/chart" uri="{C3380CC4-5D6E-409C-BE32-E72D297353CC}">
              <c16:uniqueId val="{00000003-8D4D-459B-954F-8CB8A92327C0}"/>
            </c:ext>
          </c:extLst>
        </c:ser>
        <c:ser>
          <c:idx val="4"/>
          <c:order val="4"/>
          <c:tx>
            <c:strRef>
              <c:f>Latency!$N$12</c:f>
              <c:strCache>
                <c:ptCount val="1"/>
                <c:pt idx="0">
                  <c:v>Cayley</c:v>
                </c:pt>
              </c:strCache>
            </c:strRef>
          </c:tx>
          <c:marker>
            <c:symbol val="none"/>
          </c:marker>
          <c:cat>
            <c:strRef>
              <c:f>Latency!$I$13:$I$17</c:f>
              <c:strCache>
                <c:ptCount val="5"/>
                <c:pt idx="0">
                  <c:v>100</c:v>
                </c:pt>
                <c:pt idx="1">
                  <c:v>200</c:v>
                </c:pt>
                <c:pt idx="2">
                  <c:v>300</c:v>
                </c:pt>
                <c:pt idx="3">
                  <c:v>400</c:v>
                </c:pt>
                <c:pt idx="4">
                  <c:v>500</c:v>
                </c:pt>
              </c:strCache>
            </c:strRef>
          </c:cat>
          <c:val>
            <c:numRef>
              <c:f>Latency!$N$13:$N$17</c:f>
              <c:numCache>
                <c:formatCode>General</c:formatCode>
                <c:ptCount val="5"/>
                <c:pt idx="0">
                  <c:v>54.442648418613807</c:v>
                </c:pt>
                <c:pt idx="1">
                  <c:v>56.143292909803002</c:v>
                </c:pt>
                <c:pt idx="2">
                  <c:v>57.196344588966006</c:v>
                </c:pt>
                <c:pt idx="3">
                  <c:v>58.010200217708594</c:v>
                </c:pt>
                <c:pt idx="4">
                  <c:v>59.123553720174293</c:v>
                </c:pt>
              </c:numCache>
            </c:numRef>
          </c:val>
          <c:smooth val="0"/>
          <c:extLst>
            <c:ext xmlns:c16="http://schemas.microsoft.com/office/drawing/2014/chart" uri="{C3380CC4-5D6E-409C-BE32-E72D297353CC}">
              <c16:uniqueId val="{00000004-8D4D-459B-954F-8CB8A92327C0}"/>
            </c:ext>
          </c:extLst>
        </c:ser>
        <c:dLbls>
          <c:showLegendKey val="0"/>
          <c:showVal val="0"/>
          <c:showCatName val="0"/>
          <c:showSerName val="0"/>
          <c:showPercent val="0"/>
          <c:showBubbleSize val="0"/>
        </c:dLbls>
        <c:smooth val="0"/>
        <c:axId val="1061932864"/>
        <c:axId val="1061933408"/>
      </c:lineChart>
      <c:catAx>
        <c:axId val="1061932864"/>
        <c:scaling>
          <c:orientation val="minMax"/>
        </c:scaling>
        <c:delete val="0"/>
        <c:axPos val="b"/>
        <c:title>
          <c:tx>
            <c:rich>
              <a:bodyPr/>
              <a:lstStyle/>
              <a:p>
                <a:pPr>
                  <a:defRPr/>
                </a:pPr>
                <a:r>
                  <a:rPr lang="en-US" altLang="ko-KR"/>
                  <a:t>Packet Injection Rate (Packet/Second/Server)</a:t>
                </a:r>
                <a:endParaRPr lang="ko-KR" altLang="en-US"/>
              </a:p>
            </c:rich>
          </c:tx>
          <c:overlay val="0"/>
        </c:title>
        <c:numFmt formatCode="General" sourceLinked="0"/>
        <c:majorTickMark val="out"/>
        <c:minorTickMark val="none"/>
        <c:tickLblPos val="nextTo"/>
        <c:crossAx val="1061933408"/>
        <c:crosses val="autoZero"/>
        <c:auto val="1"/>
        <c:lblAlgn val="ctr"/>
        <c:lblOffset val="100"/>
        <c:noMultiLvlLbl val="0"/>
      </c:catAx>
      <c:valAx>
        <c:axId val="1061933408"/>
        <c:scaling>
          <c:orientation val="minMax"/>
          <c:max val="600"/>
        </c:scaling>
        <c:delete val="0"/>
        <c:axPos val="l"/>
        <c:majorGridlines/>
        <c:title>
          <c:tx>
            <c:rich>
              <a:bodyPr rot="-5400000" vert="horz"/>
              <a:lstStyle/>
              <a:p>
                <a:pPr>
                  <a:defRPr/>
                </a:pPr>
                <a:r>
                  <a:rPr lang="en-US" altLang="ko-KR"/>
                  <a:t>Latency (us)</a:t>
                </a:r>
                <a:endParaRPr lang="ko-KR" altLang="en-US"/>
              </a:p>
            </c:rich>
          </c:tx>
          <c:overlay val="0"/>
        </c:title>
        <c:numFmt formatCode="General" sourceLinked="1"/>
        <c:majorTickMark val="out"/>
        <c:minorTickMark val="none"/>
        <c:tickLblPos val="nextTo"/>
        <c:crossAx val="1061932864"/>
        <c:crosses val="autoZero"/>
        <c:crossBetween val="midCat"/>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pPr>
            <a:r>
              <a:rPr lang="en-US" altLang="ko-KR" sz="1200"/>
              <a:t>MapReduce (16KB Packet)</a:t>
            </a:r>
            <a:endParaRPr lang="ko-KR" altLang="en-US" sz="1200"/>
          </a:p>
        </c:rich>
      </c:tx>
      <c:overlay val="0"/>
    </c:title>
    <c:autoTitleDeleted val="0"/>
    <c:plotArea>
      <c:layout/>
      <c:lineChart>
        <c:grouping val="standard"/>
        <c:varyColors val="0"/>
        <c:ser>
          <c:idx val="0"/>
          <c:order val="0"/>
          <c:tx>
            <c:strRef>
              <c:f>Latency!$J$19</c:f>
              <c:strCache>
                <c:ptCount val="1"/>
                <c:pt idx="0">
                  <c:v>fat-tree</c:v>
                </c:pt>
              </c:strCache>
            </c:strRef>
          </c:tx>
          <c:marker>
            <c:symbol val="none"/>
          </c:marker>
          <c:cat>
            <c:strRef>
              <c:f>Latency!$I$20:$I$24</c:f>
              <c:strCache>
                <c:ptCount val="5"/>
                <c:pt idx="0">
                  <c:v>100</c:v>
                </c:pt>
                <c:pt idx="1">
                  <c:v>200</c:v>
                </c:pt>
                <c:pt idx="2">
                  <c:v>300</c:v>
                </c:pt>
                <c:pt idx="3">
                  <c:v>400</c:v>
                </c:pt>
                <c:pt idx="4">
                  <c:v>500</c:v>
                </c:pt>
              </c:strCache>
            </c:strRef>
          </c:cat>
          <c:val>
            <c:numRef>
              <c:f>Latency!$J$20:$J$24</c:f>
              <c:numCache>
                <c:formatCode>General</c:formatCode>
                <c:ptCount val="5"/>
                <c:pt idx="0">
                  <c:v>1702.8018243496799</c:v>
                </c:pt>
                <c:pt idx="1">
                  <c:v>1717.38505723155</c:v>
                </c:pt>
                <c:pt idx="2">
                  <c:v>1716.78966805399</c:v>
                </c:pt>
                <c:pt idx="3">
                  <c:v>1736.2322269718338</c:v>
                </c:pt>
                <c:pt idx="4">
                  <c:v>1747.7924877248399</c:v>
                </c:pt>
              </c:numCache>
            </c:numRef>
          </c:val>
          <c:smooth val="0"/>
          <c:extLst>
            <c:ext xmlns:c16="http://schemas.microsoft.com/office/drawing/2014/chart" uri="{C3380CC4-5D6E-409C-BE32-E72D297353CC}">
              <c16:uniqueId val="{00000000-38AE-42BB-BCB1-2352E54D0B98}"/>
            </c:ext>
          </c:extLst>
        </c:ser>
        <c:ser>
          <c:idx val="1"/>
          <c:order val="1"/>
          <c:tx>
            <c:strRef>
              <c:f>Latency!$K$19</c:f>
              <c:strCache>
                <c:ptCount val="1"/>
                <c:pt idx="0">
                  <c:v>CDC 151</c:v>
                </c:pt>
              </c:strCache>
            </c:strRef>
          </c:tx>
          <c:marker>
            <c:symbol val="none"/>
          </c:marker>
          <c:cat>
            <c:strRef>
              <c:f>Latency!$I$20:$I$24</c:f>
              <c:strCache>
                <c:ptCount val="5"/>
                <c:pt idx="0">
                  <c:v>100</c:v>
                </c:pt>
                <c:pt idx="1">
                  <c:v>200</c:v>
                </c:pt>
                <c:pt idx="2">
                  <c:v>300</c:v>
                </c:pt>
                <c:pt idx="3">
                  <c:v>400</c:v>
                </c:pt>
                <c:pt idx="4">
                  <c:v>500</c:v>
                </c:pt>
              </c:strCache>
            </c:strRef>
          </c:cat>
          <c:val>
            <c:numRef>
              <c:f>Latency!$K$20:$K$24</c:f>
              <c:numCache>
                <c:formatCode>General</c:formatCode>
                <c:ptCount val="5"/>
                <c:pt idx="0">
                  <c:v>1702.9009939762411</c:v>
                </c:pt>
                <c:pt idx="1">
                  <c:v>1731.9534758122199</c:v>
                </c:pt>
                <c:pt idx="2">
                  <c:v>1730.1419950183736</c:v>
                </c:pt>
                <c:pt idx="3">
                  <c:v>1741.0045758163199</c:v>
                </c:pt>
                <c:pt idx="4">
                  <c:v>1778.0292112123598</c:v>
                </c:pt>
              </c:numCache>
            </c:numRef>
          </c:val>
          <c:smooth val="0"/>
          <c:extLst>
            <c:ext xmlns:c16="http://schemas.microsoft.com/office/drawing/2014/chart" uri="{C3380CC4-5D6E-409C-BE32-E72D297353CC}">
              <c16:uniqueId val="{00000001-38AE-42BB-BCB1-2352E54D0B98}"/>
            </c:ext>
          </c:extLst>
        </c:ser>
        <c:ser>
          <c:idx val="2"/>
          <c:order val="2"/>
          <c:tx>
            <c:strRef>
              <c:f>Latency!$L$19</c:f>
              <c:strCache>
                <c:ptCount val="1"/>
                <c:pt idx="0">
                  <c:v>CDC 171</c:v>
                </c:pt>
              </c:strCache>
            </c:strRef>
          </c:tx>
          <c:marker>
            <c:symbol val="none"/>
          </c:marker>
          <c:cat>
            <c:strRef>
              <c:f>Latency!$I$20:$I$24</c:f>
              <c:strCache>
                <c:ptCount val="5"/>
                <c:pt idx="0">
                  <c:v>100</c:v>
                </c:pt>
                <c:pt idx="1">
                  <c:v>200</c:v>
                </c:pt>
                <c:pt idx="2">
                  <c:v>300</c:v>
                </c:pt>
                <c:pt idx="3">
                  <c:v>400</c:v>
                </c:pt>
                <c:pt idx="4">
                  <c:v>500</c:v>
                </c:pt>
              </c:strCache>
            </c:strRef>
          </c:cat>
          <c:val>
            <c:numRef>
              <c:f>Latency!$L$20:$L$24</c:f>
              <c:numCache>
                <c:formatCode>General</c:formatCode>
                <c:ptCount val="5"/>
                <c:pt idx="0">
                  <c:v>1705.2941762214998</c:v>
                </c:pt>
                <c:pt idx="1">
                  <c:v>1731.6204390077899</c:v>
                </c:pt>
                <c:pt idx="2">
                  <c:v>1733.2531072746099</c:v>
                </c:pt>
                <c:pt idx="3">
                  <c:v>1746.5709349358826</c:v>
                </c:pt>
                <c:pt idx="4">
                  <c:v>1800.6744708717326</c:v>
                </c:pt>
              </c:numCache>
            </c:numRef>
          </c:val>
          <c:smooth val="0"/>
          <c:extLst>
            <c:ext xmlns:c16="http://schemas.microsoft.com/office/drawing/2014/chart" uri="{C3380CC4-5D6E-409C-BE32-E72D297353CC}">
              <c16:uniqueId val="{00000002-38AE-42BB-BCB1-2352E54D0B98}"/>
            </c:ext>
          </c:extLst>
        </c:ser>
        <c:ser>
          <c:idx val="3"/>
          <c:order val="3"/>
          <c:tx>
            <c:strRef>
              <c:f>Latency!$M$19</c:f>
              <c:strCache>
                <c:ptCount val="1"/>
                <c:pt idx="0">
                  <c:v>CDC 251</c:v>
                </c:pt>
              </c:strCache>
            </c:strRef>
          </c:tx>
          <c:marker>
            <c:symbol val="none"/>
          </c:marker>
          <c:cat>
            <c:strRef>
              <c:f>Latency!$I$20:$I$24</c:f>
              <c:strCache>
                <c:ptCount val="5"/>
                <c:pt idx="0">
                  <c:v>100</c:v>
                </c:pt>
                <c:pt idx="1">
                  <c:v>200</c:v>
                </c:pt>
                <c:pt idx="2">
                  <c:v>300</c:v>
                </c:pt>
                <c:pt idx="3">
                  <c:v>400</c:v>
                </c:pt>
                <c:pt idx="4">
                  <c:v>500</c:v>
                </c:pt>
              </c:strCache>
            </c:strRef>
          </c:cat>
          <c:val>
            <c:numRef>
              <c:f>Latency!$M$20:$M$24</c:f>
              <c:numCache>
                <c:formatCode>General</c:formatCode>
                <c:ptCount val="5"/>
                <c:pt idx="0">
                  <c:v>1714.05648732452</c:v>
                </c:pt>
                <c:pt idx="1">
                  <c:v>1732.7935785134398</c:v>
                </c:pt>
                <c:pt idx="2">
                  <c:v>1762.1428918924098</c:v>
                </c:pt>
                <c:pt idx="3">
                  <c:v>1843.57582461573</c:v>
                </c:pt>
                <c:pt idx="4">
                  <c:v>2044.5502378762098</c:v>
                </c:pt>
              </c:numCache>
            </c:numRef>
          </c:val>
          <c:smooth val="0"/>
          <c:extLst>
            <c:ext xmlns:c16="http://schemas.microsoft.com/office/drawing/2014/chart" uri="{C3380CC4-5D6E-409C-BE32-E72D297353CC}">
              <c16:uniqueId val="{00000003-38AE-42BB-BCB1-2352E54D0B98}"/>
            </c:ext>
          </c:extLst>
        </c:ser>
        <c:ser>
          <c:idx val="4"/>
          <c:order val="4"/>
          <c:tx>
            <c:strRef>
              <c:f>Latency!$N$19</c:f>
              <c:strCache>
                <c:ptCount val="1"/>
                <c:pt idx="0">
                  <c:v>Cayley</c:v>
                </c:pt>
              </c:strCache>
            </c:strRef>
          </c:tx>
          <c:marker>
            <c:symbol val="none"/>
          </c:marker>
          <c:cat>
            <c:strRef>
              <c:f>Latency!$I$20:$I$24</c:f>
              <c:strCache>
                <c:ptCount val="5"/>
                <c:pt idx="0">
                  <c:v>100</c:v>
                </c:pt>
                <c:pt idx="1">
                  <c:v>200</c:v>
                </c:pt>
                <c:pt idx="2">
                  <c:v>300</c:v>
                </c:pt>
                <c:pt idx="3">
                  <c:v>400</c:v>
                </c:pt>
                <c:pt idx="4">
                  <c:v>500</c:v>
                </c:pt>
              </c:strCache>
            </c:strRef>
          </c:cat>
          <c:val>
            <c:numRef>
              <c:f>Latency!$N$20:$N$24</c:f>
              <c:numCache>
                <c:formatCode>General</c:formatCode>
                <c:ptCount val="5"/>
                <c:pt idx="0">
                  <c:v>214.947622818648</c:v>
                </c:pt>
                <c:pt idx="1">
                  <c:v>231.39516915641047</c:v>
                </c:pt>
                <c:pt idx="2">
                  <c:v>252.50419067945128</c:v>
                </c:pt>
                <c:pt idx="3">
                  <c:v>281.32086716434594</c:v>
                </c:pt>
                <c:pt idx="4">
                  <c:v>327.63447107857769</c:v>
                </c:pt>
              </c:numCache>
            </c:numRef>
          </c:val>
          <c:smooth val="0"/>
          <c:extLst>
            <c:ext xmlns:c16="http://schemas.microsoft.com/office/drawing/2014/chart" uri="{C3380CC4-5D6E-409C-BE32-E72D297353CC}">
              <c16:uniqueId val="{00000004-38AE-42BB-BCB1-2352E54D0B98}"/>
            </c:ext>
          </c:extLst>
        </c:ser>
        <c:dLbls>
          <c:showLegendKey val="0"/>
          <c:showVal val="0"/>
          <c:showCatName val="0"/>
          <c:showSerName val="0"/>
          <c:showPercent val="0"/>
          <c:showBubbleSize val="0"/>
        </c:dLbls>
        <c:smooth val="0"/>
        <c:axId val="1061933952"/>
        <c:axId val="1160546240"/>
      </c:lineChart>
      <c:catAx>
        <c:axId val="1061933952"/>
        <c:scaling>
          <c:orientation val="minMax"/>
        </c:scaling>
        <c:delete val="0"/>
        <c:axPos val="b"/>
        <c:title>
          <c:tx>
            <c:rich>
              <a:bodyPr/>
              <a:lstStyle/>
              <a:p>
                <a:pPr>
                  <a:defRPr/>
                </a:pPr>
                <a:r>
                  <a:rPr lang="en-US" altLang="ko-KR"/>
                  <a:t>Packet Injection Rate (Packet/Second/Server)</a:t>
                </a:r>
                <a:endParaRPr lang="ko-KR" altLang="en-US"/>
              </a:p>
            </c:rich>
          </c:tx>
          <c:overlay val="0"/>
        </c:title>
        <c:numFmt formatCode="General" sourceLinked="0"/>
        <c:majorTickMark val="out"/>
        <c:minorTickMark val="none"/>
        <c:tickLblPos val="nextTo"/>
        <c:crossAx val="1160546240"/>
        <c:crosses val="autoZero"/>
        <c:auto val="1"/>
        <c:lblAlgn val="ctr"/>
        <c:lblOffset val="100"/>
        <c:noMultiLvlLbl val="0"/>
      </c:catAx>
      <c:valAx>
        <c:axId val="1160546240"/>
        <c:scaling>
          <c:orientation val="minMax"/>
          <c:max val="2500"/>
        </c:scaling>
        <c:delete val="0"/>
        <c:axPos val="l"/>
        <c:majorGridlines/>
        <c:title>
          <c:tx>
            <c:rich>
              <a:bodyPr rot="-5400000" vert="horz"/>
              <a:lstStyle/>
              <a:p>
                <a:pPr>
                  <a:defRPr/>
                </a:pPr>
                <a:r>
                  <a:rPr lang="en-US" altLang="ko-KR"/>
                  <a:t>Latency (us)</a:t>
                </a:r>
                <a:endParaRPr lang="ko-KR" altLang="en-US"/>
              </a:p>
            </c:rich>
          </c:tx>
          <c:overlay val="0"/>
        </c:title>
        <c:numFmt formatCode="General" sourceLinked="1"/>
        <c:majorTickMark val="out"/>
        <c:minorTickMark val="none"/>
        <c:tickLblPos val="nextTo"/>
        <c:crossAx val="1061933952"/>
        <c:crosses val="autoZero"/>
        <c:crossBetween val="midCat"/>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altLang="en-US" sz="2400"/>
              <a:t>Preserved connectivity among live nodes</a:t>
            </a:r>
          </a:p>
        </c:rich>
      </c:tx>
      <c:overlay val="0"/>
    </c:title>
    <c:autoTitleDeleted val="0"/>
    <c:plotArea>
      <c:layout/>
      <c:lineChart>
        <c:grouping val="standard"/>
        <c:varyColors val="0"/>
        <c:ser>
          <c:idx val="0"/>
          <c:order val="0"/>
          <c:tx>
            <c:strRef>
              <c:f>Failure!$B$1</c:f>
              <c:strCache>
                <c:ptCount val="1"/>
                <c:pt idx="0">
                  <c:v>Node</c:v>
                </c:pt>
              </c:strCache>
            </c:strRef>
          </c:tx>
          <c:marker>
            <c:symbol val="none"/>
          </c:marker>
          <c:cat>
            <c:numRef>
              <c:f>Failure!$A$2:$A$92</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cat>
          <c:val>
            <c:numRef>
              <c:f>Failure!$B$2:$B$92</c:f>
              <c:numCache>
                <c:formatCode>General</c:formatCode>
                <c:ptCount val="9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99.99875016</c:v>
                </c:pt>
                <c:pt idx="21">
                  <c:v>99.998734339999814</c:v>
                </c:pt>
                <c:pt idx="22">
                  <c:v>99.997436230000005</c:v>
                </c:pt>
                <c:pt idx="23">
                  <c:v>100</c:v>
                </c:pt>
                <c:pt idx="24">
                  <c:v>99.994737529999981</c:v>
                </c:pt>
                <c:pt idx="25">
                  <c:v>99.992001239999979</c:v>
                </c:pt>
                <c:pt idx="26">
                  <c:v>99.994595870000026</c:v>
                </c:pt>
                <c:pt idx="27">
                  <c:v>99.998630320000004</c:v>
                </c:pt>
                <c:pt idx="28">
                  <c:v>99.98889063</c:v>
                </c:pt>
                <c:pt idx="29">
                  <c:v>99.98732613</c:v>
                </c:pt>
                <c:pt idx="30">
                  <c:v>99.984288370000002</c:v>
                </c:pt>
                <c:pt idx="31">
                  <c:v>99.98695841</c:v>
                </c:pt>
                <c:pt idx="32">
                  <c:v>99.97206509999998</c:v>
                </c:pt>
                <c:pt idx="33">
                  <c:v>99.983585210000001</c:v>
                </c:pt>
                <c:pt idx="34">
                  <c:v>99.9712187800002</c:v>
                </c:pt>
                <c:pt idx="35">
                  <c:v>99.964624850000249</c:v>
                </c:pt>
                <c:pt idx="36">
                  <c:v>99.950018799999981</c:v>
                </c:pt>
                <c:pt idx="37">
                  <c:v>99.934942550000002</c:v>
                </c:pt>
                <c:pt idx="38">
                  <c:v>99.932281219999979</c:v>
                </c:pt>
                <c:pt idx="39">
                  <c:v>99.92461543000023</c:v>
                </c:pt>
                <c:pt idx="40">
                  <c:v>99.88172471999998</c:v>
                </c:pt>
                <c:pt idx="41">
                  <c:v>99.888188159999643</c:v>
                </c:pt>
                <c:pt idx="42">
                  <c:v>99.843188470000001</c:v>
                </c:pt>
                <c:pt idx="43">
                  <c:v>99.821164049999993</c:v>
                </c:pt>
                <c:pt idx="44">
                  <c:v>99.782305480000005</c:v>
                </c:pt>
                <c:pt idx="45">
                  <c:v>99.767462480000219</c:v>
                </c:pt>
                <c:pt idx="46">
                  <c:v>99.750219819999998</c:v>
                </c:pt>
                <c:pt idx="47">
                  <c:v>99.670169459999983</c:v>
                </c:pt>
                <c:pt idx="48">
                  <c:v>99.625434539999688</c:v>
                </c:pt>
                <c:pt idx="49">
                  <c:v>99.578940409999959</c:v>
                </c:pt>
                <c:pt idx="50">
                  <c:v>99.468805200000006</c:v>
                </c:pt>
                <c:pt idx="51">
                  <c:v>99.413256140000215</c:v>
                </c:pt>
                <c:pt idx="52">
                  <c:v>99.2495117200002</c:v>
                </c:pt>
                <c:pt idx="53">
                  <c:v>99.097998640000185</c:v>
                </c:pt>
                <c:pt idx="54">
                  <c:v>99.054710779999979</c:v>
                </c:pt>
                <c:pt idx="55">
                  <c:v>99.00271309</c:v>
                </c:pt>
                <c:pt idx="56">
                  <c:v>98.770052169999815</c:v>
                </c:pt>
                <c:pt idx="57">
                  <c:v>98.667560839999979</c:v>
                </c:pt>
                <c:pt idx="58">
                  <c:v>98.416257939999994</c:v>
                </c:pt>
                <c:pt idx="59">
                  <c:v>97.981676379999982</c:v>
                </c:pt>
                <c:pt idx="60">
                  <c:v>97.699130629999999</c:v>
                </c:pt>
                <c:pt idx="61">
                  <c:v>97.655596319999688</c:v>
                </c:pt>
                <c:pt idx="62">
                  <c:v>97.059602490000003</c:v>
                </c:pt>
                <c:pt idx="63">
                  <c:v>96.643287799999982</c:v>
                </c:pt>
                <c:pt idx="64">
                  <c:v>96.142311729999989</c:v>
                </c:pt>
                <c:pt idx="65">
                  <c:v>95.818092239999814</c:v>
                </c:pt>
                <c:pt idx="66">
                  <c:v>94.81294982999998</c:v>
                </c:pt>
                <c:pt idx="67">
                  <c:v>94.460904500000026</c:v>
                </c:pt>
                <c:pt idx="68">
                  <c:v>93.412044920000127</c:v>
                </c:pt>
                <c:pt idx="69">
                  <c:v>92.266606659999994</c:v>
                </c:pt>
                <c:pt idx="70">
                  <c:v>91.457434440000185</c:v>
                </c:pt>
                <c:pt idx="71">
                  <c:v>89.95363496000023</c:v>
                </c:pt>
                <c:pt idx="72">
                  <c:v>87.985042089999979</c:v>
                </c:pt>
                <c:pt idx="73">
                  <c:v>86.9292167400002</c:v>
                </c:pt>
                <c:pt idx="74">
                  <c:v>83.376309169999814</c:v>
                </c:pt>
                <c:pt idx="75">
                  <c:v>81.752895999999978</c:v>
                </c:pt>
                <c:pt idx="76">
                  <c:v>78.659883679999979</c:v>
                </c:pt>
                <c:pt idx="77">
                  <c:v>74.633969750000006</c:v>
                </c:pt>
                <c:pt idx="78">
                  <c:v>70.298233470000127</c:v>
                </c:pt>
                <c:pt idx="79">
                  <c:v>65.873034009999785</c:v>
                </c:pt>
                <c:pt idx="80">
                  <c:v>58.245107500000003</c:v>
                </c:pt>
                <c:pt idx="81">
                  <c:v>50.792060940000162</c:v>
                </c:pt>
                <c:pt idx="82">
                  <c:v>40.007175930000123</c:v>
                </c:pt>
                <c:pt idx="83">
                  <c:v>27.483619379999883</c:v>
                </c:pt>
                <c:pt idx="84">
                  <c:v>13.615796880000023</c:v>
                </c:pt>
                <c:pt idx="85">
                  <c:v>7.9339244439999996</c:v>
                </c:pt>
                <c:pt idx="86">
                  <c:v>4.1814132649999882</c:v>
                </c:pt>
                <c:pt idx="87">
                  <c:v>1.954994082999997</c:v>
                </c:pt>
                <c:pt idx="88">
                  <c:v>1.351819444</c:v>
                </c:pt>
                <c:pt idx="89">
                  <c:v>0.89028099199999855</c:v>
                </c:pt>
                <c:pt idx="90">
                  <c:v>0.71089000000000169</c:v>
                </c:pt>
              </c:numCache>
            </c:numRef>
          </c:val>
          <c:smooth val="0"/>
          <c:extLst>
            <c:ext xmlns:c16="http://schemas.microsoft.com/office/drawing/2014/chart" uri="{C3380CC4-5D6E-409C-BE32-E72D297353CC}">
              <c16:uniqueId val="{00000000-7969-44B8-BF8B-4E8145928120}"/>
            </c:ext>
          </c:extLst>
        </c:ser>
        <c:ser>
          <c:idx val="1"/>
          <c:order val="1"/>
          <c:tx>
            <c:strRef>
              <c:f>Failure!$C$1</c:f>
              <c:strCache>
                <c:ptCount val="1"/>
                <c:pt idx="0">
                  <c:v>Story </c:v>
                </c:pt>
              </c:strCache>
            </c:strRef>
          </c:tx>
          <c:spPr>
            <a:ln>
              <a:solidFill>
                <a:schemeClr val="accent6"/>
              </a:solidFill>
            </a:ln>
          </c:spPr>
          <c:marker>
            <c:symbol val="none"/>
          </c:marker>
          <c:cat>
            <c:numRef>
              <c:f>Failure!$A$2:$A$92</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cat>
          <c:val>
            <c:numRef>
              <c:f>Failure!$C$2:$C$92</c:f>
              <c:numCache>
                <c:formatCode>General</c:formatCode>
                <c:ptCount val="9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100</c:v>
                </c:pt>
                <c:pt idx="33">
                  <c:v>100</c:v>
                </c:pt>
                <c:pt idx="34">
                  <c:v>100</c:v>
                </c:pt>
                <c:pt idx="35">
                  <c:v>100</c:v>
                </c:pt>
                <c:pt idx="36">
                  <c:v>100</c:v>
                </c:pt>
                <c:pt idx="37">
                  <c:v>100</c:v>
                </c:pt>
                <c:pt idx="38">
                  <c:v>100</c:v>
                </c:pt>
                <c:pt idx="39">
                  <c:v>100</c:v>
                </c:pt>
                <c:pt idx="40">
                  <c:v>100</c:v>
                </c:pt>
                <c:pt idx="41">
                  <c:v>100</c:v>
                </c:pt>
                <c:pt idx="42">
                  <c:v>100</c:v>
                </c:pt>
                <c:pt idx="43">
                  <c:v>100</c:v>
                </c:pt>
                <c:pt idx="44">
                  <c:v>100</c:v>
                </c:pt>
                <c:pt idx="45">
                  <c:v>100</c:v>
                </c:pt>
                <c:pt idx="46">
                  <c:v>100</c:v>
                </c:pt>
                <c:pt idx="47">
                  <c:v>100</c:v>
                </c:pt>
                <c:pt idx="48">
                  <c:v>100</c:v>
                </c:pt>
                <c:pt idx="49">
                  <c:v>100</c:v>
                </c:pt>
                <c:pt idx="50">
                  <c:v>100</c:v>
                </c:pt>
                <c:pt idx="51">
                  <c:v>100</c:v>
                </c:pt>
                <c:pt idx="52">
                  <c:v>100</c:v>
                </c:pt>
                <c:pt idx="53">
                  <c:v>100</c:v>
                </c:pt>
                <c:pt idx="54">
                  <c:v>100</c:v>
                </c:pt>
                <c:pt idx="55">
                  <c:v>100</c:v>
                </c:pt>
                <c:pt idx="56">
                  <c:v>100</c:v>
                </c:pt>
                <c:pt idx="57">
                  <c:v>100</c:v>
                </c:pt>
                <c:pt idx="58">
                  <c:v>100</c:v>
                </c:pt>
                <c:pt idx="59">
                  <c:v>99.951457469999994</c:v>
                </c:pt>
                <c:pt idx="60">
                  <c:v>100</c:v>
                </c:pt>
                <c:pt idx="61">
                  <c:v>100</c:v>
                </c:pt>
                <c:pt idx="62">
                  <c:v>100</c:v>
                </c:pt>
                <c:pt idx="63">
                  <c:v>100</c:v>
                </c:pt>
                <c:pt idx="64">
                  <c:v>100</c:v>
                </c:pt>
                <c:pt idx="65">
                  <c:v>99.943183670000309</c:v>
                </c:pt>
                <c:pt idx="66">
                  <c:v>100</c:v>
                </c:pt>
                <c:pt idx="67">
                  <c:v>100</c:v>
                </c:pt>
                <c:pt idx="68">
                  <c:v>100</c:v>
                </c:pt>
                <c:pt idx="69">
                  <c:v>100</c:v>
                </c:pt>
                <c:pt idx="70">
                  <c:v>100</c:v>
                </c:pt>
                <c:pt idx="71">
                  <c:v>100</c:v>
                </c:pt>
                <c:pt idx="72">
                  <c:v>99.859183669999993</c:v>
                </c:pt>
                <c:pt idx="73">
                  <c:v>99.854046640000007</c:v>
                </c:pt>
                <c:pt idx="74">
                  <c:v>99.773372779999704</c:v>
                </c:pt>
                <c:pt idx="75">
                  <c:v>99.685119999999998</c:v>
                </c:pt>
                <c:pt idx="76">
                  <c:v>98.804861109999948</c:v>
                </c:pt>
                <c:pt idx="77">
                  <c:v>97.66351607</c:v>
                </c:pt>
                <c:pt idx="78">
                  <c:v>98.413223140000326</c:v>
                </c:pt>
                <c:pt idx="79">
                  <c:v>97.437641720000215</c:v>
                </c:pt>
                <c:pt idx="80">
                  <c:v>97.343000000000004</c:v>
                </c:pt>
                <c:pt idx="81">
                  <c:v>96.757894739999998</c:v>
                </c:pt>
                <c:pt idx="82">
                  <c:v>96.017283950000234</c:v>
                </c:pt>
                <c:pt idx="83">
                  <c:v>92.78339099999998</c:v>
                </c:pt>
                <c:pt idx="84">
                  <c:v>93.024999999999991</c:v>
                </c:pt>
                <c:pt idx="85">
                  <c:v>88.376888889999677</c:v>
                </c:pt>
                <c:pt idx="86">
                  <c:v>88.312244899999982</c:v>
                </c:pt>
                <c:pt idx="87">
                  <c:v>74.392899409999998</c:v>
                </c:pt>
                <c:pt idx="88">
                  <c:v>69.694444439999998</c:v>
                </c:pt>
                <c:pt idx="89">
                  <c:v>67.761983470000246</c:v>
                </c:pt>
                <c:pt idx="90">
                  <c:v>50.3</c:v>
                </c:pt>
              </c:numCache>
            </c:numRef>
          </c:val>
          <c:smooth val="0"/>
          <c:extLst>
            <c:ext xmlns:c16="http://schemas.microsoft.com/office/drawing/2014/chart" uri="{C3380CC4-5D6E-409C-BE32-E72D297353CC}">
              <c16:uniqueId val="{00000001-7969-44B8-BF8B-4E8145928120}"/>
            </c:ext>
          </c:extLst>
        </c:ser>
        <c:ser>
          <c:idx val="2"/>
          <c:order val="2"/>
          <c:tx>
            <c:strRef>
              <c:f>Failure!$D$1</c:f>
              <c:strCache>
                <c:ptCount val="1"/>
                <c:pt idx="0">
                  <c:v>Rack</c:v>
                </c:pt>
              </c:strCache>
            </c:strRef>
          </c:tx>
          <c:marker>
            <c:symbol val="none"/>
          </c:marker>
          <c:cat>
            <c:numRef>
              <c:f>Failure!$A$2:$A$92</c:f>
              <c:numCache>
                <c:formatCode>General</c:formatCode>
                <c:ptCount val="9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numCache>
            </c:numRef>
          </c:cat>
          <c:val>
            <c:numRef>
              <c:f>Failure!$D$2:$D$92</c:f>
              <c:numCache>
                <c:formatCode>General</c:formatCode>
                <c:ptCount val="9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99.885073009999815</c:v>
                </c:pt>
                <c:pt idx="15">
                  <c:v>99.770242209999978</c:v>
                </c:pt>
                <c:pt idx="16">
                  <c:v>100</c:v>
                </c:pt>
                <c:pt idx="17">
                  <c:v>100</c:v>
                </c:pt>
                <c:pt idx="18">
                  <c:v>100</c:v>
                </c:pt>
                <c:pt idx="19">
                  <c:v>99.521414419999999</c:v>
                </c:pt>
                <c:pt idx="20">
                  <c:v>99.512500000000003</c:v>
                </c:pt>
                <c:pt idx="21">
                  <c:v>100</c:v>
                </c:pt>
                <c:pt idx="22">
                  <c:v>99.497041420000215</c:v>
                </c:pt>
                <c:pt idx="23">
                  <c:v>100</c:v>
                </c:pt>
                <c:pt idx="24">
                  <c:v>99.364612190000003</c:v>
                </c:pt>
                <c:pt idx="25">
                  <c:v>99.484444440000232</c:v>
                </c:pt>
                <c:pt idx="26">
                  <c:v>98.46603360000023</c:v>
                </c:pt>
                <c:pt idx="27">
                  <c:v>99.733533499999993</c:v>
                </c:pt>
                <c:pt idx="28">
                  <c:v>98.524305560000002</c:v>
                </c:pt>
                <c:pt idx="29">
                  <c:v>97.280301529999988</c:v>
                </c:pt>
                <c:pt idx="30">
                  <c:v>100</c:v>
                </c:pt>
                <c:pt idx="31">
                  <c:v>99.021214029999996</c:v>
                </c:pt>
                <c:pt idx="32">
                  <c:v>98.192041519999705</c:v>
                </c:pt>
                <c:pt idx="33">
                  <c:v>98.997549570000245</c:v>
                </c:pt>
                <c:pt idx="34">
                  <c:v>98.973829199999983</c:v>
                </c:pt>
                <c:pt idx="35">
                  <c:v>98.797633140000215</c:v>
                </c:pt>
                <c:pt idx="36">
                  <c:v>98.491210940000414</c:v>
                </c:pt>
                <c:pt idx="37">
                  <c:v>97.936507939999998</c:v>
                </c:pt>
                <c:pt idx="38">
                  <c:v>94.607180020000001</c:v>
                </c:pt>
                <c:pt idx="39">
                  <c:v>97.000806229999981</c:v>
                </c:pt>
                <c:pt idx="40">
                  <c:v>95.719444440000231</c:v>
                </c:pt>
                <c:pt idx="41">
                  <c:v>95.33754668000023</c:v>
                </c:pt>
                <c:pt idx="42">
                  <c:v>93.290725330000001</c:v>
                </c:pt>
                <c:pt idx="43">
                  <c:v>94.607571559999755</c:v>
                </c:pt>
                <c:pt idx="44">
                  <c:v>91.479591839999784</c:v>
                </c:pt>
                <c:pt idx="45">
                  <c:v>92.476033060000006</c:v>
                </c:pt>
                <c:pt idx="46">
                  <c:v>84.413580249999995</c:v>
                </c:pt>
                <c:pt idx="47">
                  <c:v>85.628337489999694</c:v>
                </c:pt>
                <c:pt idx="48">
                  <c:v>82.344674560000215</c:v>
                </c:pt>
                <c:pt idx="49">
                  <c:v>88.477508650000004</c:v>
                </c:pt>
                <c:pt idx="50">
                  <c:v>77.092000000000013</c:v>
                </c:pt>
                <c:pt idx="51">
                  <c:v>74.035818409999948</c:v>
                </c:pt>
                <c:pt idx="52">
                  <c:v>74.618055560000002</c:v>
                </c:pt>
                <c:pt idx="53">
                  <c:v>64.775916699999982</c:v>
                </c:pt>
                <c:pt idx="54">
                  <c:v>68.237240080000234</c:v>
                </c:pt>
                <c:pt idx="55">
                  <c:v>61.753086419999995</c:v>
                </c:pt>
                <c:pt idx="56">
                  <c:v>54.586776860000001</c:v>
                </c:pt>
                <c:pt idx="57">
                  <c:v>55.565170360000124</c:v>
                </c:pt>
                <c:pt idx="58">
                  <c:v>53.072562360000013</c:v>
                </c:pt>
                <c:pt idx="59">
                  <c:v>49.869125520000011</c:v>
                </c:pt>
                <c:pt idx="60">
                  <c:v>47.125000000000092</c:v>
                </c:pt>
                <c:pt idx="61">
                  <c:v>47.698882310000108</c:v>
                </c:pt>
                <c:pt idx="62">
                  <c:v>46.184210530000001</c:v>
                </c:pt>
                <c:pt idx="63">
                  <c:v>40.372534700000003</c:v>
                </c:pt>
                <c:pt idx="64">
                  <c:v>41.296296300000108</c:v>
                </c:pt>
                <c:pt idx="65">
                  <c:v>47.575510200000124</c:v>
                </c:pt>
                <c:pt idx="66">
                  <c:v>29.80968858</c:v>
                </c:pt>
                <c:pt idx="67">
                  <c:v>31.074380170000001</c:v>
                </c:pt>
                <c:pt idx="68">
                  <c:v>31.71875</c:v>
                </c:pt>
                <c:pt idx="69">
                  <c:v>33.163371490000003</c:v>
                </c:pt>
                <c:pt idx="70">
                  <c:v>27.744444439999949</c:v>
                </c:pt>
                <c:pt idx="71">
                  <c:v>28.097502969999987</c:v>
                </c:pt>
                <c:pt idx="72">
                  <c:v>25.892857140000054</c:v>
                </c:pt>
                <c:pt idx="73">
                  <c:v>23.141289440000001</c:v>
                </c:pt>
                <c:pt idx="74">
                  <c:v>26.730769229999989</c:v>
                </c:pt>
                <c:pt idx="75">
                  <c:v>24</c:v>
                </c:pt>
                <c:pt idx="76">
                  <c:v>20.920138889999929</c:v>
                </c:pt>
                <c:pt idx="77">
                  <c:v>19.92438563</c:v>
                </c:pt>
                <c:pt idx="78">
                  <c:v>21.921487599999949</c:v>
                </c:pt>
                <c:pt idx="79">
                  <c:v>21.74603175</c:v>
                </c:pt>
                <c:pt idx="80">
                  <c:v>20.95</c:v>
                </c:pt>
                <c:pt idx="81">
                  <c:v>21.52354571</c:v>
                </c:pt>
                <c:pt idx="82">
                  <c:v>20.956790120000001</c:v>
                </c:pt>
                <c:pt idx="83">
                  <c:v>18.996539789999925</c:v>
                </c:pt>
                <c:pt idx="84">
                  <c:v>19.296875000000046</c:v>
                </c:pt>
                <c:pt idx="85">
                  <c:v>19.111111110000088</c:v>
                </c:pt>
                <c:pt idx="86">
                  <c:v>17.85714286</c:v>
                </c:pt>
                <c:pt idx="87">
                  <c:v>16.508875740000054</c:v>
                </c:pt>
                <c:pt idx="88">
                  <c:v>17.152777780000001</c:v>
                </c:pt>
                <c:pt idx="89">
                  <c:v>16.115702479999989</c:v>
                </c:pt>
                <c:pt idx="90">
                  <c:v>17.600000000000001</c:v>
                </c:pt>
              </c:numCache>
            </c:numRef>
          </c:val>
          <c:smooth val="0"/>
          <c:extLst>
            <c:ext xmlns:c16="http://schemas.microsoft.com/office/drawing/2014/chart" uri="{C3380CC4-5D6E-409C-BE32-E72D297353CC}">
              <c16:uniqueId val="{00000002-7969-44B8-BF8B-4E8145928120}"/>
            </c:ext>
          </c:extLst>
        </c:ser>
        <c:dLbls>
          <c:showLegendKey val="0"/>
          <c:showVal val="0"/>
          <c:showCatName val="0"/>
          <c:showSerName val="0"/>
          <c:showPercent val="0"/>
          <c:showBubbleSize val="0"/>
        </c:dLbls>
        <c:smooth val="0"/>
        <c:axId val="1160541888"/>
        <c:axId val="1160542976"/>
      </c:lineChart>
      <c:catAx>
        <c:axId val="1160541888"/>
        <c:scaling>
          <c:orientation val="minMax"/>
        </c:scaling>
        <c:delete val="0"/>
        <c:axPos val="b"/>
        <c:title>
          <c:tx>
            <c:rich>
              <a:bodyPr/>
              <a:lstStyle/>
              <a:p>
                <a:pPr>
                  <a:defRPr sz="1600"/>
                </a:pPr>
                <a:r>
                  <a:rPr lang="en-US" altLang="en-US" sz="1600"/>
                  <a:t>Failed components (%)</a:t>
                </a:r>
              </a:p>
            </c:rich>
          </c:tx>
          <c:overlay val="0"/>
        </c:title>
        <c:numFmt formatCode="General" sourceLinked="1"/>
        <c:majorTickMark val="out"/>
        <c:minorTickMark val="none"/>
        <c:tickLblPos val="nextTo"/>
        <c:txPr>
          <a:bodyPr/>
          <a:lstStyle/>
          <a:p>
            <a:pPr>
              <a:defRPr sz="1600"/>
            </a:pPr>
            <a:endParaRPr lang="en-US"/>
          </a:p>
        </c:txPr>
        <c:crossAx val="1160542976"/>
        <c:crosses val="autoZero"/>
        <c:auto val="1"/>
        <c:lblAlgn val="ctr"/>
        <c:lblOffset val="100"/>
        <c:tickLblSkip val="10"/>
        <c:noMultiLvlLbl val="0"/>
      </c:catAx>
      <c:valAx>
        <c:axId val="1160542976"/>
        <c:scaling>
          <c:orientation val="minMax"/>
          <c:max val="110"/>
          <c:min val="0"/>
        </c:scaling>
        <c:delete val="0"/>
        <c:axPos val="l"/>
        <c:majorGridlines/>
        <c:title>
          <c:tx>
            <c:rich>
              <a:bodyPr rot="-5400000" vert="horz"/>
              <a:lstStyle/>
              <a:p>
                <a:pPr>
                  <a:defRPr sz="1800"/>
                </a:pPr>
                <a:r>
                  <a:rPr lang="en-US" altLang="en-US" sz="1800"/>
                  <a:t>Preserved connectivity (%)</a:t>
                </a:r>
              </a:p>
            </c:rich>
          </c:tx>
          <c:overlay val="0"/>
        </c:title>
        <c:numFmt formatCode="General" sourceLinked="1"/>
        <c:majorTickMark val="out"/>
        <c:minorTickMark val="none"/>
        <c:tickLblPos val="nextTo"/>
        <c:txPr>
          <a:bodyPr/>
          <a:lstStyle/>
          <a:p>
            <a:pPr>
              <a:defRPr sz="1600"/>
            </a:pPr>
            <a:endParaRPr lang="en-US"/>
          </a:p>
        </c:txPr>
        <c:crossAx val="1160541888"/>
        <c:crosses val="autoZero"/>
        <c:crossBetween val="between"/>
      </c:valAx>
    </c:plotArea>
    <c:legend>
      <c:legendPos val="l"/>
      <c:layout>
        <c:manualLayout>
          <c:xMode val="edge"/>
          <c:yMode val="edge"/>
          <c:x val="0.18611111111111206"/>
          <c:y val="0.46259550889472151"/>
          <c:w val="0.14858333333333443"/>
          <c:h val="0.25115157480314959"/>
        </c:manualLayout>
      </c:layout>
      <c:overlay val="1"/>
      <c:spPr>
        <a:solidFill>
          <a:schemeClr val="bg1"/>
        </a:solidFill>
      </c:spPr>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1"/>
                </a:solidFill>
              </a:defRPr>
            </a:pPr>
            <a:r>
              <a:rPr lang="en-US" sz="1200" dirty="0">
                <a:solidFill>
                  <a:schemeClr val="tx1"/>
                </a:solidFill>
              </a:rPr>
              <a:t>Non-Adjacent Inter-Rack </a:t>
            </a:r>
            <a:r>
              <a:rPr lang="en-US" sz="1200" baseline="0" dirty="0">
                <a:solidFill>
                  <a:schemeClr val="tx1"/>
                </a:solidFill>
              </a:rPr>
              <a:t>Space  </a:t>
            </a:r>
          </a:p>
          <a:p>
            <a:pPr>
              <a:defRPr sz="1200">
                <a:solidFill>
                  <a:schemeClr val="tx1"/>
                </a:solidFill>
              </a:defRPr>
            </a:pPr>
            <a:r>
              <a:rPr lang="en-US" sz="1200" baseline="0" dirty="0">
                <a:solidFill>
                  <a:schemeClr val="tx1"/>
                </a:solidFill>
              </a:rPr>
              <a:t>(</a:t>
            </a:r>
            <a:r>
              <a:rPr lang="en-US" sz="1200" baseline="0" dirty="0" err="1">
                <a:solidFill>
                  <a:schemeClr val="tx1"/>
                </a:solidFill>
              </a:rPr>
              <a:t>Tx</a:t>
            </a:r>
            <a:r>
              <a:rPr lang="en-US" sz="1200" baseline="0" dirty="0">
                <a:solidFill>
                  <a:schemeClr val="tx1"/>
                </a:solidFill>
              </a:rPr>
              <a:t> on Rack D)</a:t>
            </a:r>
            <a:endParaRPr lang="en-US" sz="1200" dirty="0">
              <a:solidFill>
                <a:schemeClr val="tx1"/>
              </a:solidFill>
            </a:endParaRPr>
          </a:p>
        </c:rich>
      </c:tx>
      <c:overlay val="0"/>
    </c:title>
    <c:autoTitleDeleted val="0"/>
    <c:plotArea>
      <c:layout/>
      <c:lineChart>
        <c:grouping val="standard"/>
        <c:varyColors val="0"/>
        <c:ser>
          <c:idx val="0"/>
          <c:order val="0"/>
          <c:tx>
            <c:strRef>
              <c:f>Interference!$G$17</c:f>
              <c:strCache>
                <c:ptCount val="1"/>
                <c:pt idx="0">
                  <c:v>Error free</c:v>
                </c:pt>
              </c:strCache>
            </c:strRef>
          </c:tx>
          <c:spPr>
            <a:ln>
              <a:solidFill>
                <a:schemeClr val="accent6"/>
              </a:solidFill>
              <a:prstDash val="sysDash"/>
            </a:ln>
          </c:spPr>
          <c:marker>
            <c:symbol val="none"/>
          </c:marker>
          <c:cat>
            <c:numRef>
              <c:f>Interference!$F$18:$F$23</c:f>
              <c:numCache>
                <c:formatCode>General</c:formatCode>
                <c:ptCount val="6"/>
                <c:pt idx="0">
                  <c:v>15</c:v>
                </c:pt>
                <c:pt idx="1">
                  <c:v>14</c:v>
                </c:pt>
                <c:pt idx="2">
                  <c:v>13</c:v>
                </c:pt>
                <c:pt idx="3">
                  <c:v>12</c:v>
                </c:pt>
                <c:pt idx="4">
                  <c:v>11</c:v>
                </c:pt>
                <c:pt idx="5">
                  <c:v>10</c:v>
                </c:pt>
              </c:numCache>
            </c:numRef>
          </c:cat>
          <c:val>
            <c:numRef>
              <c:f>Interference!$G$18:$G$23</c:f>
              <c:numCache>
                <c:formatCode>General</c:formatCode>
                <c:ptCount val="6"/>
                <c:pt idx="0">
                  <c:v>-53</c:v>
                </c:pt>
                <c:pt idx="1">
                  <c:v>-53</c:v>
                </c:pt>
                <c:pt idx="2">
                  <c:v>-53</c:v>
                </c:pt>
                <c:pt idx="3">
                  <c:v>-53</c:v>
                </c:pt>
                <c:pt idx="4">
                  <c:v>-53</c:v>
                </c:pt>
                <c:pt idx="5">
                  <c:v>-53</c:v>
                </c:pt>
              </c:numCache>
            </c:numRef>
          </c:val>
          <c:smooth val="0"/>
          <c:extLst>
            <c:ext xmlns:c16="http://schemas.microsoft.com/office/drawing/2014/chart" uri="{C3380CC4-5D6E-409C-BE32-E72D297353CC}">
              <c16:uniqueId val="{00000000-F43A-41AF-9092-136E46279D47}"/>
            </c:ext>
          </c:extLst>
        </c:ser>
        <c:ser>
          <c:idx val="1"/>
          <c:order val="1"/>
          <c:tx>
            <c:strRef>
              <c:f>Interference!$H$17</c:f>
              <c:strCache>
                <c:ptCount val="1"/>
                <c:pt idx="0">
                  <c:v>Default noise</c:v>
                </c:pt>
              </c:strCache>
            </c:strRef>
          </c:tx>
          <c:spPr>
            <a:ln w="50800">
              <a:solidFill>
                <a:schemeClr val="bg1">
                  <a:lumMod val="50000"/>
                </a:schemeClr>
              </a:solidFill>
            </a:ln>
          </c:spPr>
          <c:marker>
            <c:symbol val="none"/>
          </c:marker>
          <c:cat>
            <c:numRef>
              <c:f>Interference!$F$18:$F$23</c:f>
              <c:numCache>
                <c:formatCode>General</c:formatCode>
                <c:ptCount val="6"/>
                <c:pt idx="0">
                  <c:v>15</c:v>
                </c:pt>
                <c:pt idx="1">
                  <c:v>14</c:v>
                </c:pt>
                <c:pt idx="2">
                  <c:v>13</c:v>
                </c:pt>
                <c:pt idx="3">
                  <c:v>12</c:v>
                </c:pt>
                <c:pt idx="4">
                  <c:v>11</c:v>
                </c:pt>
                <c:pt idx="5">
                  <c:v>10</c:v>
                </c:pt>
              </c:numCache>
            </c:numRef>
          </c:cat>
          <c:val>
            <c:numRef>
              <c:f>Interference!$H$18:$H$23</c:f>
              <c:numCache>
                <c:formatCode>General</c:formatCode>
                <c:ptCount val="6"/>
                <c:pt idx="0">
                  <c:v>-69</c:v>
                </c:pt>
                <c:pt idx="1">
                  <c:v>-69</c:v>
                </c:pt>
                <c:pt idx="2">
                  <c:v>-69</c:v>
                </c:pt>
                <c:pt idx="3">
                  <c:v>-69</c:v>
                </c:pt>
                <c:pt idx="4">
                  <c:v>-69</c:v>
                </c:pt>
                <c:pt idx="5">
                  <c:v>-69</c:v>
                </c:pt>
              </c:numCache>
            </c:numRef>
          </c:val>
          <c:smooth val="0"/>
          <c:extLst>
            <c:ext xmlns:c16="http://schemas.microsoft.com/office/drawing/2014/chart" uri="{C3380CC4-5D6E-409C-BE32-E72D297353CC}">
              <c16:uniqueId val="{00000001-F43A-41AF-9092-136E46279D47}"/>
            </c:ext>
          </c:extLst>
        </c:ser>
        <c:ser>
          <c:idx val="2"/>
          <c:order val="2"/>
          <c:tx>
            <c:strRef>
              <c:f>Interference!$I$17</c:f>
              <c:strCache>
                <c:ptCount val="1"/>
                <c:pt idx="0">
                  <c:v>Tx: server  2</c:v>
                </c:pt>
              </c:strCache>
            </c:strRef>
          </c:tx>
          <c:marker>
            <c:symbol val="none"/>
          </c:marker>
          <c:cat>
            <c:numRef>
              <c:f>Interference!$F$18:$F$23</c:f>
              <c:numCache>
                <c:formatCode>General</c:formatCode>
                <c:ptCount val="6"/>
                <c:pt idx="0">
                  <c:v>15</c:v>
                </c:pt>
                <c:pt idx="1">
                  <c:v>14</c:v>
                </c:pt>
                <c:pt idx="2">
                  <c:v>13</c:v>
                </c:pt>
                <c:pt idx="3">
                  <c:v>12</c:v>
                </c:pt>
                <c:pt idx="4">
                  <c:v>11</c:v>
                </c:pt>
                <c:pt idx="5">
                  <c:v>10</c:v>
                </c:pt>
              </c:numCache>
            </c:numRef>
          </c:cat>
          <c:val>
            <c:numRef>
              <c:f>Interference!$I$18:$I$23</c:f>
              <c:numCache>
                <c:formatCode>General</c:formatCode>
                <c:ptCount val="6"/>
                <c:pt idx="0">
                  <c:v>-68.858699999999999</c:v>
                </c:pt>
                <c:pt idx="1">
                  <c:v>-68.858699999999999</c:v>
                </c:pt>
                <c:pt idx="2">
                  <c:v>-68.858699999999999</c:v>
                </c:pt>
                <c:pt idx="3">
                  <c:v>-68.858699999999999</c:v>
                </c:pt>
                <c:pt idx="4">
                  <c:v>-68.858699999999999</c:v>
                </c:pt>
                <c:pt idx="5">
                  <c:v>-68.858699999999999</c:v>
                </c:pt>
              </c:numCache>
            </c:numRef>
          </c:val>
          <c:smooth val="0"/>
          <c:extLst>
            <c:ext xmlns:c16="http://schemas.microsoft.com/office/drawing/2014/chart" uri="{C3380CC4-5D6E-409C-BE32-E72D297353CC}">
              <c16:uniqueId val="{00000002-F43A-41AF-9092-136E46279D47}"/>
            </c:ext>
          </c:extLst>
        </c:ser>
        <c:dLbls>
          <c:showLegendKey val="0"/>
          <c:showVal val="0"/>
          <c:showCatName val="0"/>
          <c:showSerName val="0"/>
          <c:showPercent val="0"/>
          <c:showBubbleSize val="0"/>
        </c:dLbls>
        <c:smooth val="0"/>
        <c:axId val="1136921360"/>
        <c:axId val="1136921904"/>
      </c:lineChart>
      <c:catAx>
        <c:axId val="1136921360"/>
        <c:scaling>
          <c:orientation val="minMax"/>
        </c:scaling>
        <c:delete val="0"/>
        <c:axPos val="b"/>
        <c:title>
          <c:tx>
            <c:rich>
              <a:bodyPr/>
              <a:lstStyle/>
              <a:p>
                <a:pPr>
                  <a:defRPr/>
                </a:pPr>
                <a:r>
                  <a:rPr lang="en-US" altLang="en-US"/>
                  <a:t>Server ID of Rx on Rack C</a:t>
                </a:r>
              </a:p>
            </c:rich>
          </c:tx>
          <c:overlay val="0"/>
        </c:title>
        <c:numFmt formatCode="General" sourceLinked="1"/>
        <c:majorTickMark val="out"/>
        <c:minorTickMark val="none"/>
        <c:tickLblPos val="nextTo"/>
        <c:crossAx val="1136921904"/>
        <c:crossesAt val="-80"/>
        <c:auto val="1"/>
        <c:lblAlgn val="ctr"/>
        <c:lblOffset val="100"/>
        <c:noMultiLvlLbl val="0"/>
      </c:catAx>
      <c:valAx>
        <c:axId val="1136921904"/>
        <c:scaling>
          <c:orientation val="minMax"/>
          <c:max val="-40"/>
          <c:min val="-80"/>
        </c:scaling>
        <c:delete val="0"/>
        <c:axPos val="l"/>
        <c:majorGridlines/>
        <c:title>
          <c:tx>
            <c:rich>
              <a:bodyPr rot="-5400000" vert="horz"/>
              <a:lstStyle/>
              <a:p>
                <a:pPr>
                  <a:defRPr/>
                </a:pPr>
                <a:r>
                  <a:rPr lang="en-US" altLang="ko-KR"/>
                  <a:t>RSS</a:t>
                </a:r>
                <a:r>
                  <a:rPr lang="en-US" altLang="ko-KR" baseline="0"/>
                  <a:t> (dB)</a:t>
                </a:r>
                <a:endParaRPr lang="ko-KR" altLang="en-US"/>
              </a:p>
            </c:rich>
          </c:tx>
          <c:overlay val="0"/>
        </c:title>
        <c:numFmt formatCode="General" sourceLinked="1"/>
        <c:majorTickMark val="out"/>
        <c:minorTickMark val="none"/>
        <c:tickLblPos val="nextTo"/>
        <c:crossAx val="1136921360"/>
        <c:crosses val="autoZero"/>
        <c:crossBetween val="midCat"/>
      </c:valAx>
    </c:plotArea>
    <c:legend>
      <c:legendPos val="r"/>
      <c:layout>
        <c:manualLayout>
          <c:xMode val="edge"/>
          <c:yMode val="edge"/>
          <c:x val="0.22218733595800522"/>
          <c:y val="0.22083624963546244"/>
          <c:w val="0.74929954068241744"/>
          <c:h val="0.17784521726450858"/>
        </c:manualLayout>
      </c:layout>
      <c:overlay val="1"/>
      <c:spPr>
        <a:solidFill>
          <a:schemeClr val="bg1"/>
        </a:solidFill>
      </c:sp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1"/>
                </a:solidFill>
              </a:defRPr>
            </a:pPr>
            <a:r>
              <a:rPr lang="en-US" sz="1200" dirty="0">
                <a:solidFill>
                  <a:schemeClr val="tx1"/>
                </a:solidFill>
              </a:rPr>
              <a:t>Orthogonal</a:t>
            </a:r>
            <a:r>
              <a:rPr lang="en-US" sz="1200" baseline="0" dirty="0">
                <a:solidFill>
                  <a:schemeClr val="tx1"/>
                </a:solidFill>
              </a:rPr>
              <a:t> Inter</a:t>
            </a:r>
            <a:r>
              <a:rPr lang="en-US" sz="1200" dirty="0">
                <a:solidFill>
                  <a:schemeClr val="tx1"/>
                </a:solidFill>
              </a:rPr>
              <a:t>-Rack</a:t>
            </a:r>
            <a:r>
              <a:rPr lang="en-US" sz="1200" baseline="0" dirty="0">
                <a:solidFill>
                  <a:schemeClr val="tx1"/>
                </a:solidFill>
              </a:rPr>
              <a:t> Space  </a:t>
            </a:r>
          </a:p>
          <a:p>
            <a:pPr>
              <a:defRPr sz="1200">
                <a:solidFill>
                  <a:schemeClr val="tx1"/>
                </a:solidFill>
              </a:defRPr>
            </a:pPr>
            <a:r>
              <a:rPr lang="en-US" sz="1200" baseline="0" dirty="0">
                <a:solidFill>
                  <a:schemeClr val="tx1"/>
                </a:solidFill>
              </a:rPr>
              <a:t>(</a:t>
            </a:r>
            <a:r>
              <a:rPr lang="en-US" sz="1200" baseline="0" dirty="0" err="1">
                <a:solidFill>
                  <a:schemeClr val="tx1"/>
                </a:solidFill>
              </a:rPr>
              <a:t>Tx</a:t>
            </a:r>
            <a:r>
              <a:rPr lang="en-US" sz="1200" baseline="0" dirty="0">
                <a:solidFill>
                  <a:schemeClr val="tx1"/>
                </a:solidFill>
              </a:rPr>
              <a:t> on Rack D)</a:t>
            </a:r>
            <a:endParaRPr lang="en-US" sz="1200" dirty="0">
              <a:solidFill>
                <a:schemeClr val="tx1"/>
              </a:solidFill>
            </a:endParaRPr>
          </a:p>
        </c:rich>
      </c:tx>
      <c:overlay val="0"/>
    </c:title>
    <c:autoTitleDeleted val="0"/>
    <c:plotArea>
      <c:layout/>
      <c:lineChart>
        <c:grouping val="standard"/>
        <c:varyColors val="0"/>
        <c:ser>
          <c:idx val="0"/>
          <c:order val="0"/>
          <c:tx>
            <c:strRef>
              <c:f>Interference!$M$5</c:f>
              <c:strCache>
                <c:ptCount val="1"/>
                <c:pt idx="0">
                  <c:v>Error free</c:v>
                </c:pt>
              </c:strCache>
            </c:strRef>
          </c:tx>
          <c:spPr>
            <a:ln>
              <a:solidFill>
                <a:schemeClr val="accent6"/>
              </a:solidFill>
              <a:prstDash val="sysDash"/>
            </a:ln>
          </c:spPr>
          <c:marker>
            <c:symbol val="none"/>
          </c:marker>
          <c:cat>
            <c:numRef>
              <c:f>Interference!$L$6:$L$10</c:f>
              <c:numCache>
                <c:formatCode>General</c:formatCode>
                <c:ptCount val="5"/>
                <c:pt idx="0">
                  <c:v>10</c:v>
                </c:pt>
                <c:pt idx="1">
                  <c:v>9</c:v>
                </c:pt>
                <c:pt idx="2">
                  <c:v>8</c:v>
                </c:pt>
                <c:pt idx="3">
                  <c:v>7</c:v>
                </c:pt>
                <c:pt idx="4">
                  <c:v>6</c:v>
                </c:pt>
              </c:numCache>
            </c:numRef>
          </c:cat>
          <c:val>
            <c:numRef>
              <c:f>Interference!$M$6:$M$10</c:f>
              <c:numCache>
                <c:formatCode>General</c:formatCode>
                <c:ptCount val="5"/>
                <c:pt idx="0">
                  <c:v>-53</c:v>
                </c:pt>
                <c:pt idx="1">
                  <c:v>-53</c:v>
                </c:pt>
                <c:pt idx="2">
                  <c:v>-53</c:v>
                </c:pt>
                <c:pt idx="3">
                  <c:v>-53</c:v>
                </c:pt>
                <c:pt idx="4">
                  <c:v>-53</c:v>
                </c:pt>
              </c:numCache>
            </c:numRef>
          </c:val>
          <c:smooth val="0"/>
          <c:extLst>
            <c:ext xmlns:c16="http://schemas.microsoft.com/office/drawing/2014/chart" uri="{C3380CC4-5D6E-409C-BE32-E72D297353CC}">
              <c16:uniqueId val="{00000000-66A0-473D-85D6-534D28C43D19}"/>
            </c:ext>
          </c:extLst>
        </c:ser>
        <c:ser>
          <c:idx val="1"/>
          <c:order val="1"/>
          <c:tx>
            <c:strRef>
              <c:f>Interference!$N$5</c:f>
              <c:strCache>
                <c:ptCount val="1"/>
                <c:pt idx="0">
                  <c:v>Default noise</c:v>
                </c:pt>
              </c:strCache>
            </c:strRef>
          </c:tx>
          <c:spPr>
            <a:ln w="50800">
              <a:solidFill>
                <a:schemeClr val="bg1">
                  <a:lumMod val="50000"/>
                </a:schemeClr>
              </a:solidFill>
            </a:ln>
          </c:spPr>
          <c:marker>
            <c:symbol val="none"/>
          </c:marker>
          <c:cat>
            <c:numRef>
              <c:f>Interference!$L$6:$L$10</c:f>
              <c:numCache>
                <c:formatCode>General</c:formatCode>
                <c:ptCount val="5"/>
                <c:pt idx="0">
                  <c:v>10</c:v>
                </c:pt>
                <c:pt idx="1">
                  <c:v>9</c:v>
                </c:pt>
                <c:pt idx="2">
                  <c:v>8</c:v>
                </c:pt>
                <c:pt idx="3">
                  <c:v>7</c:v>
                </c:pt>
                <c:pt idx="4">
                  <c:v>6</c:v>
                </c:pt>
              </c:numCache>
            </c:numRef>
          </c:cat>
          <c:val>
            <c:numRef>
              <c:f>Interference!$N$6:$N$10</c:f>
              <c:numCache>
                <c:formatCode>General</c:formatCode>
                <c:ptCount val="5"/>
                <c:pt idx="0">
                  <c:v>-69</c:v>
                </c:pt>
                <c:pt idx="1">
                  <c:v>-69</c:v>
                </c:pt>
                <c:pt idx="2">
                  <c:v>-69</c:v>
                </c:pt>
                <c:pt idx="3">
                  <c:v>-69</c:v>
                </c:pt>
                <c:pt idx="4">
                  <c:v>-69</c:v>
                </c:pt>
              </c:numCache>
            </c:numRef>
          </c:val>
          <c:smooth val="0"/>
          <c:extLst>
            <c:ext xmlns:c16="http://schemas.microsoft.com/office/drawing/2014/chart" uri="{C3380CC4-5D6E-409C-BE32-E72D297353CC}">
              <c16:uniqueId val="{00000001-66A0-473D-85D6-534D28C43D19}"/>
            </c:ext>
          </c:extLst>
        </c:ser>
        <c:ser>
          <c:idx val="2"/>
          <c:order val="2"/>
          <c:tx>
            <c:strRef>
              <c:f>Interference!$O$5</c:f>
              <c:strCache>
                <c:ptCount val="1"/>
                <c:pt idx="0">
                  <c:v>Tx: server 0</c:v>
                </c:pt>
              </c:strCache>
            </c:strRef>
          </c:tx>
          <c:marker>
            <c:symbol val="none"/>
          </c:marker>
          <c:cat>
            <c:numRef>
              <c:f>Interference!$L$6:$L$10</c:f>
              <c:numCache>
                <c:formatCode>General</c:formatCode>
                <c:ptCount val="5"/>
                <c:pt idx="0">
                  <c:v>10</c:v>
                </c:pt>
                <c:pt idx="1">
                  <c:v>9</c:v>
                </c:pt>
                <c:pt idx="2">
                  <c:v>8</c:v>
                </c:pt>
                <c:pt idx="3">
                  <c:v>7</c:v>
                </c:pt>
                <c:pt idx="4">
                  <c:v>6</c:v>
                </c:pt>
              </c:numCache>
            </c:numRef>
          </c:cat>
          <c:val>
            <c:numRef>
              <c:f>Interference!$O$6:$O$10</c:f>
              <c:numCache>
                <c:formatCode>General</c:formatCode>
                <c:ptCount val="5"/>
                <c:pt idx="0">
                  <c:v>-46.000800000000005</c:v>
                </c:pt>
                <c:pt idx="1">
                  <c:v>-68.858699999999999</c:v>
                </c:pt>
                <c:pt idx="2">
                  <c:v>-68.858699999999999</c:v>
                </c:pt>
                <c:pt idx="3">
                  <c:v>-68.858699999999999</c:v>
                </c:pt>
                <c:pt idx="4">
                  <c:v>-68.858699999999999</c:v>
                </c:pt>
              </c:numCache>
            </c:numRef>
          </c:val>
          <c:smooth val="0"/>
          <c:extLst>
            <c:ext xmlns:c16="http://schemas.microsoft.com/office/drawing/2014/chart" uri="{C3380CC4-5D6E-409C-BE32-E72D297353CC}">
              <c16:uniqueId val="{00000002-66A0-473D-85D6-534D28C43D19}"/>
            </c:ext>
          </c:extLst>
        </c:ser>
        <c:dLbls>
          <c:showLegendKey val="0"/>
          <c:showVal val="0"/>
          <c:showCatName val="0"/>
          <c:showSerName val="0"/>
          <c:showPercent val="0"/>
          <c:showBubbleSize val="0"/>
        </c:dLbls>
        <c:smooth val="0"/>
        <c:axId val="1130655152"/>
        <c:axId val="1130655696"/>
      </c:lineChart>
      <c:catAx>
        <c:axId val="1130655152"/>
        <c:scaling>
          <c:orientation val="minMax"/>
        </c:scaling>
        <c:delete val="0"/>
        <c:axPos val="b"/>
        <c:title>
          <c:tx>
            <c:rich>
              <a:bodyPr/>
              <a:lstStyle/>
              <a:p>
                <a:pPr>
                  <a:defRPr/>
                </a:pPr>
                <a:r>
                  <a:rPr lang="en-US" altLang="en-US"/>
                  <a:t>Server ID of Rx on Rack A</a:t>
                </a:r>
              </a:p>
            </c:rich>
          </c:tx>
          <c:overlay val="0"/>
        </c:title>
        <c:numFmt formatCode="General" sourceLinked="1"/>
        <c:majorTickMark val="out"/>
        <c:minorTickMark val="none"/>
        <c:tickLblPos val="nextTo"/>
        <c:crossAx val="1130655696"/>
        <c:crossesAt val="-80"/>
        <c:auto val="1"/>
        <c:lblAlgn val="ctr"/>
        <c:lblOffset val="100"/>
        <c:noMultiLvlLbl val="0"/>
      </c:catAx>
      <c:valAx>
        <c:axId val="1130655696"/>
        <c:scaling>
          <c:orientation val="minMax"/>
          <c:max val="-40"/>
          <c:min val="-80"/>
        </c:scaling>
        <c:delete val="0"/>
        <c:axPos val="l"/>
        <c:majorGridlines/>
        <c:title>
          <c:tx>
            <c:rich>
              <a:bodyPr rot="-5400000" vert="horz"/>
              <a:lstStyle/>
              <a:p>
                <a:pPr>
                  <a:defRPr/>
                </a:pPr>
                <a:r>
                  <a:rPr lang="en-US" altLang="ko-KR"/>
                  <a:t>RSS</a:t>
                </a:r>
                <a:r>
                  <a:rPr lang="en-US" altLang="ko-KR" baseline="0"/>
                  <a:t> (dB)</a:t>
                </a:r>
                <a:endParaRPr lang="ko-KR" altLang="en-US"/>
              </a:p>
            </c:rich>
          </c:tx>
          <c:overlay val="0"/>
        </c:title>
        <c:numFmt formatCode="General" sourceLinked="1"/>
        <c:majorTickMark val="out"/>
        <c:minorTickMark val="none"/>
        <c:tickLblPos val="nextTo"/>
        <c:crossAx val="1130655152"/>
        <c:crosses val="autoZero"/>
        <c:crossBetween val="midCat"/>
      </c:valAx>
    </c:plotArea>
    <c:legend>
      <c:legendPos val="r"/>
      <c:layout>
        <c:manualLayout>
          <c:xMode val="edge"/>
          <c:yMode val="edge"/>
          <c:x val="0.24715715223097121"/>
          <c:y val="0.24861402741324001"/>
          <c:w val="0.74937982479536602"/>
          <c:h val="0.13154892096821227"/>
        </c:manualLayout>
      </c:layout>
      <c:overlay val="1"/>
      <c:spPr>
        <a:solidFill>
          <a:schemeClr val="bg1"/>
        </a:solidFill>
      </c:sp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1"/>
                </a:solidFill>
              </a:defRPr>
            </a:pPr>
            <a:r>
              <a:rPr lang="en-US" sz="1200" dirty="0">
                <a:solidFill>
                  <a:schemeClr val="tx1"/>
                </a:solidFill>
              </a:rPr>
              <a:t>Diagonal</a:t>
            </a:r>
            <a:r>
              <a:rPr lang="en-US" sz="1200" baseline="0" dirty="0">
                <a:solidFill>
                  <a:schemeClr val="tx1"/>
                </a:solidFill>
              </a:rPr>
              <a:t> Inter-Rack Space </a:t>
            </a:r>
          </a:p>
          <a:p>
            <a:pPr>
              <a:defRPr sz="1200">
                <a:solidFill>
                  <a:schemeClr val="tx1"/>
                </a:solidFill>
              </a:defRPr>
            </a:pPr>
            <a:r>
              <a:rPr lang="en-US" sz="1200" baseline="0" dirty="0">
                <a:solidFill>
                  <a:schemeClr val="tx1"/>
                </a:solidFill>
              </a:rPr>
              <a:t>(</a:t>
            </a:r>
            <a:r>
              <a:rPr lang="en-US" sz="1200" baseline="0" dirty="0" err="1">
                <a:solidFill>
                  <a:schemeClr val="tx1"/>
                </a:solidFill>
              </a:rPr>
              <a:t>Tx</a:t>
            </a:r>
            <a:r>
              <a:rPr lang="en-US" sz="1200" baseline="0" dirty="0">
                <a:solidFill>
                  <a:schemeClr val="tx1"/>
                </a:solidFill>
              </a:rPr>
              <a:t> on Server 2 of Rack D)</a:t>
            </a:r>
            <a:endParaRPr lang="en-US" sz="1200" dirty="0">
              <a:solidFill>
                <a:schemeClr val="tx1"/>
              </a:solidFill>
            </a:endParaRPr>
          </a:p>
        </c:rich>
      </c:tx>
      <c:overlay val="0"/>
    </c:title>
    <c:autoTitleDeleted val="0"/>
    <c:plotArea>
      <c:layout/>
      <c:lineChart>
        <c:grouping val="standard"/>
        <c:varyColors val="0"/>
        <c:ser>
          <c:idx val="0"/>
          <c:order val="0"/>
          <c:tx>
            <c:strRef>
              <c:f>Interference!$B$17</c:f>
              <c:strCache>
                <c:ptCount val="1"/>
                <c:pt idx="0">
                  <c:v>Error free</c:v>
                </c:pt>
              </c:strCache>
            </c:strRef>
          </c:tx>
          <c:spPr>
            <a:ln>
              <a:solidFill>
                <a:schemeClr val="accent6"/>
              </a:solidFill>
              <a:prstDash val="sysDash"/>
            </a:ln>
          </c:spPr>
          <c:marker>
            <c:symbol val="none"/>
          </c:marker>
          <c:cat>
            <c:numRef>
              <c:f>Interference!$A$18:$A$23</c:f>
              <c:numCache>
                <c:formatCode>General</c:formatCode>
                <c:ptCount val="6"/>
                <c:pt idx="0">
                  <c:v>15</c:v>
                </c:pt>
                <c:pt idx="1">
                  <c:v>14</c:v>
                </c:pt>
                <c:pt idx="2">
                  <c:v>13</c:v>
                </c:pt>
                <c:pt idx="3">
                  <c:v>12</c:v>
                </c:pt>
                <c:pt idx="4">
                  <c:v>11</c:v>
                </c:pt>
                <c:pt idx="5">
                  <c:v>10</c:v>
                </c:pt>
              </c:numCache>
            </c:numRef>
          </c:cat>
          <c:val>
            <c:numRef>
              <c:f>Interference!$B$18:$B$23</c:f>
              <c:numCache>
                <c:formatCode>General</c:formatCode>
                <c:ptCount val="6"/>
                <c:pt idx="0">
                  <c:v>-53</c:v>
                </c:pt>
                <c:pt idx="1">
                  <c:v>-53</c:v>
                </c:pt>
                <c:pt idx="2">
                  <c:v>-53</c:v>
                </c:pt>
                <c:pt idx="3">
                  <c:v>-53</c:v>
                </c:pt>
                <c:pt idx="4">
                  <c:v>-53</c:v>
                </c:pt>
                <c:pt idx="5">
                  <c:v>-53</c:v>
                </c:pt>
              </c:numCache>
            </c:numRef>
          </c:val>
          <c:smooth val="0"/>
          <c:extLst>
            <c:ext xmlns:c16="http://schemas.microsoft.com/office/drawing/2014/chart" uri="{C3380CC4-5D6E-409C-BE32-E72D297353CC}">
              <c16:uniqueId val="{00000000-35C5-40F5-B8F6-A3B15638D1C3}"/>
            </c:ext>
          </c:extLst>
        </c:ser>
        <c:ser>
          <c:idx val="1"/>
          <c:order val="1"/>
          <c:tx>
            <c:strRef>
              <c:f>Interference!$C$17</c:f>
              <c:strCache>
                <c:ptCount val="1"/>
                <c:pt idx="0">
                  <c:v>Default noise</c:v>
                </c:pt>
              </c:strCache>
            </c:strRef>
          </c:tx>
          <c:spPr>
            <a:ln w="50800">
              <a:solidFill>
                <a:schemeClr val="bg1">
                  <a:lumMod val="50000"/>
                </a:schemeClr>
              </a:solidFill>
            </a:ln>
          </c:spPr>
          <c:marker>
            <c:symbol val="none"/>
          </c:marker>
          <c:cat>
            <c:numRef>
              <c:f>Interference!$A$18:$A$23</c:f>
              <c:numCache>
                <c:formatCode>General</c:formatCode>
                <c:ptCount val="6"/>
                <c:pt idx="0">
                  <c:v>15</c:v>
                </c:pt>
                <c:pt idx="1">
                  <c:v>14</c:v>
                </c:pt>
                <c:pt idx="2">
                  <c:v>13</c:v>
                </c:pt>
                <c:pt idx="3">
                  <c:v>12</c:v>
                </c:pt>
                <c:pt idx="4">
                  <c:v>11</c:v>
                </c:pt>
                <c:pt idx="5">
                  <c:v>10</c:v>
                </c:pt>
              </c:numCache>
            </c:numRef>
          </c:cat>
          <c:val>
            <c:numRef>
              <c:f>Interference!$C$18:$C$23</c:f>
              <c:numCache>
                <c:formatCode>General</c:formatCode>
                <c:ptCount val="6"/>
                <c:pt idx="0">
                  <c:v>-69</c:v>
                </c:pt>
                <c:pt idx="1">
                  <c:v>-69</c:v>
                </c:pt>
                <c:pt idx="2">
                  <c:v>-69</c:v>
                </c:pt>
                <c:pt idx="3">
                  <c:v>-69</c:v>
                </c:pt>
                <c:pt idx="4">
                  <c:v>-69</c:v>
                </c:pt>
                <c:pt idx="5">
                  <c:v>-69</c:v>
                </c:pt>
              </c:numCache>
            </c:numRef>
          </c:val>
          <c:smooth val="0"/>
          <c:extLst>
            <c:ext xmlns:c16="http://schemas.microsoft.com/office/drawing/2014/chart" uri="{C3380CC4-5D6E-409C-BE32-E72D297353CC}">
              <c16:uniqueId val="{00000001-35C5-40F5-B8F6-A3B15638D1C3}"/>
            </c:ext>
          </c:extLst>
        </c:ser>
        <c:ser>
          <c:idx val="2"/>
          <c:order val="2"/>
          <c:tx>
            <c:strRef>
              <c:f>Interference!$D$17</c:f>
              <c:strCache>
                <c:ptCount val="1"/>
                <c:pt idx="0">
                  <c:v>inter diag</c:v>
                </c:pt>
              </c:strCache>
            </c:strRef>
          </c:tx>
          <c:marker>
            <c:symbol val="none"/>
          </c:marker>
          <c:cat>
            <c:numRef>
              <c:f>Interference!$A$18:$A$23</c:f>
              <c:numCache>
                <c:formatCode>General</c:formatCode>
                <c:ptCount val="6"/>
                <c:pt idx="0">
                  <c:v>15</c:v>
                </c:pt>
                <c:pt idx="1">
                  <c:v>14</c:v>
                </c:pt>
                <c:pt idx="2">
                  <c:v>13</c:v>
                </c:pt>
                <c:pt idx="3">
                  <c:v>12</c:v>
                </c:pt>
                <c:pt idx="4">
                  <c:v>11</c:v>
                </c:pt>
                <c:pt idx="5">
                  <c:v>10</c:v>
                </c:pt>
              </c:numCache>
            </c:numRef>
          </c:cat>
          <c:val>
            <c:numRef>
              <c:f>Interference!$D$18:$D$23</c:f>
              <c:numCache>
                <c:formatCode>General</c:formatCode>
                <c:ptCount val="6"/>
                <c:pt idx="0">
                  <c:v>-68.858699999999999</c:v>
                </c:pt>
                <c:pt idx="1">
                  <c:v>-68.541500000000127</c:v>
                </c:pt>
                <c:pt idx="2">
                  <c:v>-48.156600000000005</c:v>
                </c:pt>
                <c:pt idx="3">
                  <c:v>-63.935600000000001</c:v>
                </c:pt>
                <c:pt idx="4">
                  <c:v>-68.858699999999999</c:v>
                </c:pt>
                <c:pt idx="5">
                  <c:v>-68.858699999999999</c:v>
                </c:pt>
              </c:numCache>
            </c:numRef>
          </c:val>
          <c:smooth val="0"/>
          <c:extLst>
            <c:ext xmlns:c16="http://schemas.microsoft.com/office/drawing/2014/chart" uri="{C3380CC4-5D6E-409C-BE32-E72D297353CC}">
              <c16:uniqueId val="{00000002-35C5-40F5-B8F6-A3B15638D1C3}"/>
            </c:ext>
          </c:extLst>
        </c:ser>
        <c:dLbls>
          <c:showLegendKey val="0"/>
          <c:showVal val="0"/>
          <c:showCatName val="0"/>
          <c:showSerName val="0"/>
          <c:showPercent val="0"/>
          <c:showBubbleSize val="0"/>
        </c:dLbls>
        <c:smooth val="0"/>
        <c:axId val="1130654064"/>
        <c:axId val="1130648624"/>
      </c:lineChart>
      <c:catAx>
        <c:axId val="1130654064"/>
        <c:scaling>
          <c:orientation val="minMax"/>
        </c:scaling>
        <c:delete val="0"/>
        <c:axPos val="b"/>
        <c:title>
          <c:tx>
            <c:rich>
              <a:bodyPr/>
              <a:lstStyle/>
              <a:p>
                <a:pPr>
                  <a:defRPr/>
                </a:pPr>
                <a:r>
                  <a:rPr lang="en-US" altLang="en-US"/>
                  <a:t>Server ID of Rx on Rack B</a:t>
                </a:r>
              </a:p>
            </c:rich>
          </c:tx>
          <c:overlay val="0"/>
        </c:title>
        <c:numFmt formatCode="General" sourceLinked="1"/>
        <c:majorTickMark val="out"/>
        <c:minorTickMark val="none"/>
        <c:tickLblPos val="nextTo"/>
        <c:crossAx val="1130648624"/>
        <c:crossesAt val="-80"/>
        <c:auto val="1"/>
        <c:lblAlgn val="ctr"/>
        <c:lblOffset val="100"/>
        <c:noMultiLvlLbl val="0"/>
      </c:catAx>
      <c:valAx>
        <c:axId val="1130648624"/>
        <c:scaling>
          <c:orientation val="minMax"/>
          <c:max val="-40"/>
          <c:min val="-80"/>
        </c:scaling>
        <c:delete val="0"/>
        <c:axPos val="l"/>
        <c:majorGridlines/>
        <c:title>
          <c:tx>
            <c:rich>
              <a:bodyPr rot="-5400000" vert="horz"/>
              <a:lstStyle/>
              <a:p>
                <a:pPr>
                  <a:defRPr/>
                </a:pPr>
                <a:r>
                  <a:rPr lang="en-US" altLang="ko-KR"/>
                  <a:t>RSS</a:t>
                </a:r>
                <a:r>
                  <a:rPr lang="en-US" altLang="ko-KR" baseline="0"/>
                  <a:t> (dB)</a:t>
                </a:r>
                <a:endParaRPr lang="ko-KR" altLang="en-US"/>
              </a:p>
            </c:rich>
          </c:tx>
          <c:overlay val="0"/>
        </c:title>
        <c:numFmt formatCode="General" sourceLinked="1"/>
        <c:majorTickMark val="out"/>
        <c:minorTickMark val="none"/>
        <c:tickLblPos val="nextTo"/>
        <c:crossAx val="1130654064"/>
        <c:crosses val="autoZero"/>
        <c:crossBetween val="midCat"/>
      </c:valAx>
    </c:plotArea>
    <c:legend>
      <c:legendPos val="r"/>
      <c:legendEntry>
        <c:idx val="2"/>
        <c:delete val="1"/>
      </c:legendEntry>
      <c:layout>
        <c:manualLayout>
          <c:xMode val="edge"/>
          <c:yMode val="edge"/>
          <c:x val="0.22558333333333341"/>
          <c:y val="0.22176509186351706"/>
          <c:w val="0.74525000000000063"/>
          <c:h val="5.7858705161854755E-2"/>
        </c:manualLayout>
      </c:layout>
      <c:overlay val="1"/>
      <c:spPr>
        <a:solidFill>
          <a:schemeClr val="bg1"/>
        </a:solidFill>
      </c:sp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1"/>
                </a:solidFill>
              </a:defRPr>
            </a:pPr>
            <a:r>
              <a:rPr lang="en-US" sz="1200" dirty="0">
                <a:solidFill>
                  <a:schemeClr val="tx1"/>
                </a:solidFill>
              </a:rPr>
              <a:t>Orthogonal</a:t>
            </a:r>
            <a:r>
              <a:rPr lang="en-US" sz="1200" baseline="0" dirty="0">
                <a:solidFill>
                  <a:schemeClr val="tx1"/>
                </a:solidFill>
              </a:rPr>
              <a:t> Inter</a:t>
            </a:r>
            <a:r>
              <a:rPr lang="en-US" sz="1200" dirty="0">
                <a:solidFill>
                  <a:schemeClr val="tx1"/>
                </a:solidFill>
              </a:rPr>
              <a:t>-Rack</a:t>
            </a:r>
            <a:r>
              <a:rPr lang="en-US" sz="1200" baseline="0" dirty="0">
                <a:solidFill>
                  <a:schemeClr val="tx1"/>
                </a:solidFill>
              </a:rPr>
              <a:t> Space  </a:t>
            </a:r>
          </a:p>
          <a:p>
            <a:pPr>
              <a:defRPr sz="1200">
                <a:solidFill>
                  <a:schemeClr val="tx1"/>
                </a:solidFill>
              </a:defRPr>
            </a:pPr>
            <a:r>
              <a:rPr lang="en-US" sz="1200" baseline="0" dirty="0">
                <a:solidFill>
                  <a:schemeClr val="tx1"/>
                </a:solidFill>
              </a:rPr>
              <a:t>(</a:t>
            </a:r>
            <a:r>
              <a:rPr lang="en-US" sz="1200" baseline="0" dirty="0" err="1">
                <a:solidFill>
                  <a:schemeClr val="tx1"/>
                </a:solidFill>
              </a:rPr>
              <a:t>Tx</a:t>
            </a:r>
            <a:r>
              <a:rPr lang="en-US" sz="1200" baseline="0" dirty="0">
                <a:solidFill>
                  <a:schemeClr val="tx1"/>
                </a:solidFill>
              </a:rPr>
              <a:t> on Rack D)</a:t>
            </a:r>
            <a:endParaRPr lang="en-US" sz="1200" dirty="0">
              <a:solidFill>
                <a:schemeClr val="tx1"/>
              </a:solidFill>
            </a:endParaRPr>
          </a:p>
        </c:rich>
      </c:tx>
      <c:overlay val="0"/>
    </c:title>
    <c:autoTitleDeleted val="0"/>
    <c:plotArea>
      <c:layout/>
      <c:lineChart>
        <c:grouping val="standard"/>
        <c:varyColors val="0"/>
        <c:ser>
          <c:idx val="0"/>
          <c:order val="0"/>
          <c:tx>
            <c:strRef>
              <c:f>Interference!$M$5</c:f>
              <c:strCache>
                <c:ptCount val="1"/>
                <c:pt idx="0">
                  <c:v>Error free</c:v>
                </c:pt>
              </c:strCache>
            </c:strRef>
          </c:tx>
          <c:spPr>
            <a:ln>
              <a:solidFill>
                <a:schemeClr val="accent6"/>
              </a:solidFill>
              <a:prstDash val="sysDash"/>
            </a:ln>
          </c:spPr>
          <c:marker>
            <c:symbol val="none"/>
          </c:marker>
          <c:cat>
            <c:numRef>
              <c:f>Interference!$L$6:$L$10</c:f>
              <c:numCache>
                <c:formatCode>General</c:formatCode>
                <c:ptCount val="5"/>
                <c:pt idx="0">
                  <c:v>10</c:v>
                </c:pt>
                <c:pt idx="1">
                  <c:v>9</c:v>
                </c:pt>
                <c:pt idx="2">
                  <c:v>8</c:v>
                </c:pt>
                <c:pt idx="3">
                  <c:v>7</c:v>
                </c:pt>
                <c:pt idx="4">
                  <c:v>6</c:v>
                </c:pt>
              </c:numCache>
            </c:numRef>
          </c:cat>
          <c:val>
            <c:numRef>
              <c:f>Interference!$M$6:$M$10</c:f>
              <c:numCache>
                <c:formatCode>General</c:formatCode>
                <c:ptCount val="5"/>
                <c:pt idx="0">
                  <c:v>-53</c:v>
                </c:pt>
                <c:pt idx="1">
                  <c:v>-53</c:v>
                </c:pt>
                <c:pt idx="2">
                  <c:v>-53</c:v>
                </c:pt>
                <c:pt idx="3">
                  <c:v>-53</c:v>
                </c:pt>
                <c:pt idx="4">
                  <c:v>-53</c:v>
                </c:pt>
              </c:numCache>
            </c:numRef>
          </c:val>
          <c:smooth val="0"/>
          <c:extLst>
            <c:ext xmlns:c16="http://schemas.microsoft.com/office/drawing/2014/chart" uri="{C3380CC4-5D6E-409C-BE32-E72D297353CC}">
              <c16:uniqueId val="{00000000-05B8-48B4-B8D6-1C69814FB8A4}"/>
            </c:ext>
          </c:extLst>
        </c:ser>
        <c:ser>
          <c:idx val="1"/>
          <c:order val="1"/>
          <c:tx>
            <c:strRef>
              <c:f>Interference!$N$5</c:f>
              <c:strCache>
                <c:ptCount val="1"/>
                <c:pt idx="0">
                  <c:v>Default noise</c:v>
                </c:pt>
              </c:strCache>
            </c:strRef>
          </c:tx>
          <c:spPr>
            <a:ln w="50800">
              <a:solidFill>
                <a:schemeClr val="bg1">
                  <a:lumMod val="50000"/>
                </a:schemeClr>
              </a:solidFill>
            </a:ln>
          </c:spPr>
          <c:marker>
            <c:symbol val="none"/>
          </c:marker>
          <c:cat>
            <c:numRef>
              <c:f>Interference!$L$6:$L$10</c:f>
              <c:numCache>
                <c:formatCode>General</c:formatCode>
                <c:ptCount val="5"/>
                <c:pt idx="0">
                  <c:v>10</c:v>
                </c:pt>
                <c:pt idx="1">
                  <c:v>9</c:v>
                </c:pt>
                <c:pt idx="2">
                  <c:v>8</c:v>
                </c:pt>
                <c:pt idx="3">
                  <c:v>7</c:v>
                </c:pt>
                <c:pt idx="4">
                  <c:v>6</c:v>
                </c:pt>
              </c:numCache>
            </c:numRef>
          </c:cat>
          <c:val>
            <c:numRef>
              <c:f>Interference!$N$6:$N$10</c:f>
              <c:numCache>
                <c:formatCode>General</c:formatCode>
                <c:ptCount val="5"/>
                <c:pt idx="0">
                  <c:v>-69</c:v>
                </c:pt>
                <c:pt idx="1">
                  <c:v>-69</c:v>
                </c:pt>
                <c:pt idx="2">
                  <c:v>-69</c:v>
                </c:pt>
                <c:pt idx="3">
                  <c:v>-69</c:v>
                </c:pt>
                <c:pt idx="4">
                  <c:v>-69</c:v>
                </c:pt>
              </c:numCache>
            </c:numRef>
          </c:val>
          <c:smooth val="0"/>
          <c:extLst>
            <c:ext xmlns:c16="http://schemas.microsoft.com/office/drawing/2014/chart" uri="{C3380CC4-5D6E-409C-BE32-E72D297353CC}">
              <c16:uniqueId val="{00000001-05B8-48B4-B8D6-1C69814FB8A4}"/>
            </c:ext>
          </c:extLst>
        </c:ser>
        <c:ser>
          <c:idx val="2"/>
          <c:order val="2"/>
          <c:tx>
            <c:strRef>
              <c:f>Interference!$O$5</c:f>
              <c:strCache>
                <c:ptCount val="1"/>
                <c:pt idx="0">
                  <c:v>Tx: server 0</c:v>
                </c:pt>
              </c:strCache>
            </c:strRef>
          </c:tx>
          <c:marker>
            <c:symbol val="none"/>
          </c:marker>
          <c:cat>
            <c:numRef>
              <c:f>Interference!$L$6:$L$10</c:f>
              <c:numCache>
                <c:formatCode>General</c:formatCode>
                <c:ptCount val="5"/>
                <c:pt idx="0">
                  <c:v>10</c:v>
                </c:pt>
                <c:pt idx="1">
                  <c:v>9</c:v>
                </c:pt>
                <c:pt idx="2">
                  <c:v>8</c:v>
                </c:pt>
                <c:pt idx="3">
                  <c:v>7</c:v>
                </c:pt>
                <c:pt idx="4">
                  <c:v>6</c:v>
                </c:pt>
              </c:numCache>
            </c:numRef>
          </c:cat>
          <c:val>
            <c:numRef>
              <c:f>Interference!$O$6:$O$10</c:f>
              <c:numCache>
                <c:formatCode>General</c:formatCode>
                <c:ptCount val="5"/>
                <c:pt idx="0">
                  <c:v>-46.000800000000005</c:v>
                </c:pt>
                <c:pt idx="1">
                  <c:v>-68.858699999999999</c:v>
                </c:pt>
                <c:pt idx="2">
                  <c:v>-68.858699999999999</c:v>
                </c:pt>
                <c:pt idx="3">
                  <c:v>-68.858699999999999</c:v>
                </c:pt>
                <c:pt idx="4">
                  <c:v>-68.858699999999999</c:v>
                </c:pt>
              </c:numCache>
            </c:numRef>
          </c:val>
          <c:smooth val="0"/>
          <c:extLst>
            <c:ext xmlns:c16="http://schemas.microsoft.com/office/drawing/2014/chart" uri="{C3380CC4-5D6E-409C-BE32-E72D297353CC}">
              <c16:uniqueId val="{00000002-05B8-48B4-B8D6-1C69814FB8A4}"/>
            </c:ext>
          </c:extLst>
        </c:ser>
        <c:ser>
          <c:idx val="3"/>
          <c:order val="3"/>
          <c:tx>
            <c:strRef>
              <c:f>Interference!$P$5</c:f>
              <c:strCache>
                <c:ptCount val="1"/>
                <c:pt idx="0">
                  <c:v>Tx: server 1</c:v>
                </c:pt>
              </c:strCache>
            </c:strRef>
          </c:tx>
          <c:marker>
            <c:symbol val="none"/>
          </c:marker>
          <c:cat>
            <c:numRef>
              <c:f>Interference!$L$6:$L$10</c:f>
              <c:numCache>
                <c:formatCode>General</c:formatCode>
                <c:ptCount val="5"/>
                <c:pt idx="0">
                  <c:v>10</c:v>
                </c:pt>
                <c:pt idx="1">
                  <c:v>9</c:v>
                </c:pt>
                <c:pt idx="2">
                  <c:v>8</c:v>
                </c:pt>
                <c:pt idx="3">
                  <c:v>7</c:v>
                </c:pt>
                <c:pt idx="4">
                  <c:v>6</c:v>
                </c:pt>
              </c:numCache>
            </c:numRef>
          </c:cat>
          <c:val>
            <c:numRef>
              <c:f>Interference!$P$6:$P$10</c:f>
              <c:numCache>
                <c:formatCode>General</c:formatCode>
                <c:ptCount val="5"/>
                <c:pt idx="0">
                  <c:v>-68.858699999999999</c:v>
                </c:pt>
                <c:pt idx="1">
                  <c:v>-68.541500000000127</c:v>
                </c:pt>
                <c:pt idx="2">
                  <c:v>-68.858699999999999</c:v>
                </c:pt>
                <c:pt idx="3">
                  <c:v>-68.858699999999999</c:v>
                </c:pt>
                <c:pt idx="4">
                  <c:v>-68.858699999999999</c:v>
                </c:pt>
              </c:numCache>
            </c:numRef>
          </c:val>
          <c:smooth val="0"/>
          <c:extLst>
            <c:ext xmlns:c16="http://schemas.microsoft.com/office/drawing/2014/chart" uri="{C3380CC4-5D6E-409C-BE32-E72D297353CC}">
              <c16:uniqueId val="{00000003-05B8-48B4-B8D6-1C69814FB8A4}"/>
            </c:ext>
          </c:extLst>
        </c:ser>
        <c:dLbls>
          <c:showLegendKey val="0"/>
          <c:showVal val="0"/>
          <c:showCatName val="0"/>
          <c:showSerName val="0"/>
          <c:showPercent val="0"/>
          <c:showBubbleSize val="0"/>
        </c:dLbls>
        <c:smooth val="0"/>
        <c:axId val="1130649712"/>
        <c:axId val="1130651344"/>
      </c:lineChart>
      <c:catAx>
        <c:axId val="1130649712"/>
        <c:scaling>
          <c:orientation val="minMax"/>
        </c:scaling>
        <c:delete val="0"/>
        <c:axPos val="b"/>
        <c:title>
          <c:tx>
            <c:rich>
              <a:bodyPr/>
              <a:lstStyle/>
              <a:p>
                <a:pPr>
                  <a:defRPr/>
                </a:pPr>
                <a:r>
                  <a:rPr lang="en-US" altLang="en-US"/>
                  <a:t>Server ID of Rx on Rack A</a:t>
                </a:r>
              </a:p>
            </c:rich>
          </c:tx>
          <c:overlay val="0"/>
        </c:title>
        <c:numFmt formatCode="General" sourceLinked="1"/>
        <c:majorTickMark val="out"/>
        <c:minorTickMark val="none"/>
        <c:tickLblPos val="nextTo"/>
        <c:crossAx val="1130651344"/>
        <c:crossesAt val="-80"/>
        <c:auto val="1"/>
        <c:lblAlgn val="ctr"/>
        <c:lblOffset val="100"/>
        <c:noMultiLvlLbl val="0"/>
      </c:catAx>
      <c:valAx>
        <c:axId val="1130651344"/>
        <c:scaling>
          <c:orientation val="minMax"/>
          <c:max val="-40"/>
          <c:min val="-80"/>
        </c:scaling>
        <c:delete val="0"/>
        <c:axPos val="l"/>
        <c:majorGridlines/>
        <c:title>
          <c:tx>
            <c:rich>
              <a:bodyPr rot="-5400000" vert="horz"/>
              <a:lstStyle/>
              <a:p>
                <a:pPr>
                  <a:defRPr/>
                </a:pPr>
                <a:r>
                  <a:rPr lang="en-US" altLang="ko-KR"/>
                  <a:t>RSS</a:t>
                </a:r>
                <a:r>
                  <a:rPr lang="en-US" altLang="ko-KR" baseline="0"/>
                  <a:t> (dB)</a:t>
                </a:r>
                <a:endParaRPr lang="ko-KR" altLang="en-US"/>
              </a:p>
            </c:rich>
          </c:tx>
          <c:overlay val="0"/>
        </c:title>
        <c:numFmt formatCode="General" sourceLinked="1"/>
        <c:majorTickMark val="out"/>
        <c:minorTickMark val="none"/>
        <c:tickLblPos val="nextTo"/>
        <c:crossAx val="1130649712"/>
        <c:crosses val="autoZero"/>
        <c:crossBetween val="midCat"/>
      </c:valAx>
      <c:spPr>
        <a:solidFill>
          <a:schemeClr val="bg1"/>
        </a:solidFill>
      </c:spPr>
    </c:plotArea>
    <c:legend>
      <c:legendPos val="r"/>
      <c:layout>
        <c:manualLayout>
          <c:xMode val="edge"/>
          <c:yMode val="edge"/>
          <c:x val="0.25062007874015746"/>
          <c:y val="0.25324365704286966"/>
          <c:w val="0.74937982479536602"/>
          <c:h val="0.13617855059784192"/>
        </c:manualLayout>
      </c:layout>
      <c:overlay val="1"/>
      <c:spPr>
        <a:solidFill>
          <a:schemeClr val="bg1"/>
        </a:solidFill>
      </c:sp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1"/>
                </a:solidFill>
              </a:defRPr>
            </a:pPr>
            <a:r>
              <a:rPr lang="en-US" sz="1200" dirty="0">
                <a:solidFill>
                  <a:schemeClr val="tx1"/>
                </a:solidFill>
              </a:rPr>
              <a:t>Orthogonal</a:t>
            </a:r>
            <a:r>
              <a:rPr lang="en-US" sz="1200" baseline="0" dirty="0">
                <a:solidFill>
                  <a:schemeClr val="tx1"/>
                </a:solidFill>
              </a:rPr>
              <a:t> Inter</a:t>
            </a:r>
            <a:r>
              <a:rPr lang="en-US" sz="1200" dirty="0">
                <a:solidFill>
                  <a:schemeClr val="tx1"/>
                </a:solidFill>
              </a:rPr>
              <a:t>-Rack</a:t>
            </a:r>
            <a:r>
              <a:rPr lang="en-US" sz="1200" baseline="0" dirty="0">
                <a:solidFill>
                  <a:schemeClr val="tx1"/>
                </a:solidFill>
              </a:rPr>
              <a:t> Space  </a:t>
            </a:r>
          </a:p>
          <a:p>
            <a:pPr>
              <a:defRPr sz="1200">
                <a:solidFill>
                  <a:schemeClr val="tx1"/>
                </a:solidFill>
              </a:defRPr>
            </a:pPr>
            <a:r>
              <a:rPr lang="en-US" sz="1200" baseline="0" dirty="0">
                <a:solidFill>
                  <a:schemeClr val="tx1"/>
                </a:solidFill>
              </a:rPr>
              <a:t>(</a:t>
            </a:r>
            <a:r>
              <a:rPr lang="en-US" sz="1200" baseline="0" dirty="0" err="1">
                <a:solidFill>
                  <a:schemeClr val="tx1"/>
                </a:solidFill>
              </a:rPr>
              <a:t>Tx</a:t>
            </a:r>
            <a:r>
              <a:rPr lang="en-US" sz="1200" baseline="0" dirty="0">
                <a:solidFill>
                  <a:schemeClr val="tx1"/>
                </a:solidFill>
              </a:rPr>
              <a:t> on Rack D)</a:t>
            </a:r>
            <a:endParaRPr lang="en-US" sz="1200" dirty="0">
              <a:solidFill>
                <a:schemeClr val="tx1"/>
              </a:solidFill>
            </a:endParaRPr>
          </a:p>
        </c:rich>
      </c:tx>
      <c:overlay val="0"/>
    </c:title>
    <c:autoTitleDeleted val="0"/>
    <c:plotArea>
      <c:layout/>
      <c:lineChart>
        <c:grouping val="standard"/>
        <c:varyColors val="0"/>
        <c:ser>
          <c:idx val="0"/>
          <c:order val="0"/>
          <c:tx>
            <c:strRef>
              <c:f>Interference!$M$5</c:f>
              <c:strCache>
                <c:ptCount val="1"/>
                <c:pt idx="0">
                  <c:v>Error free</c:v>
                </c:pt>
              </c:strCache>
            </c:strRef>
          </c:tx>
          <c:spPr>
            <a:ln>
              <a:solidFill>
                <a:schemeClr val="accent6"/>
              </a:solidFill>
              <a:prstDash val="sysDash"/>
            </a:ln>
          </c:spPr>
          <c:marker>
            <c:symbol val="none"/>
          </c:marker>
          <c:cat>
            <c:numRef>
              <c:f>Interference!$L$6:$L$10</c:f>
              <c:numCache>
                <c:formatCode>General</c:formatCode>
                <c:ptCount val="5"/>
                <c:pt idx="0">
                  <c:v>10</c:v>
                </c:pt>
                <c:pt idx="1">
                  <c:v>9</c:v>
                </c:pt>
                <c:pt idx="2">
                  <c:v>8</c:v>
                </c:pt>
                <c:pt idx="3">
                  <c:v>7</c:v>
                </c:pt>
                <c:pt idx="4">
                  <c:v>6</c:v>
                </c:pt>
              </c:numCache>
            </c:numRef>
          </c:cat>
          <c:val>
            <c:numRef>
              <c:f>Interference!$M$6:$M$10</c:f>
              <c:numCache>
                <c:formatCode>General</c:formatCode>
                <c:ptCount val="5"/>
                <c:pt idx="0">
                  <c:v>-53</c:v>
                </c:pt>
                <c:pt idx="1">
                  <c:v>-53</c:v>
                </c:pt>
                <c:pt idx="2">
                  <c:v>-53</c:v>
                </c:pt>
                <c:pt idx="3">
                  <c:v>-53</c:v>
                </c:pt>
                <c:pt idx="4">
                  <c:v>-53</c:v>
                </c:pt>
              </c:numCache>
            </c:numRef>
          </c:val>
          <c:smooth val="0"/>
          <c:extLst>
            <c:ext xmlns:c16="http://schemas.microsoft.com/office/drawing/2014/chart" uri="{C3380CC4-5D6E-409C-BE32-E72D297353CC}">
              <c16:uniqueId val="{00000000-E9CB-42DF-AC22-81F3B852B851}"/>
            </c:ext>
          </c:extLst>
        </c:ser>
        <c:ser>
          <c:idx val="1"/>
          <c:order val="1"/>
          <c:tx>
            <c:strRef>
              <c:f>Interference!$N$5</c:f>
              <c:strCache>
                <c:ptCount val="1"/>
                <c:pt idx="0">
                  <c:v>Default noise</c:v>
                </c:pt>
              </c:strCache>
            </c:strRef>
          </c:tx>
          <c:spPr>
            <a:ln w="50800">
              <a:solidFill>
                <a:schemeClr val="bg1">
                  <a:lumMod val="50000"/>
                </a:schemeClr>
              </a:solidFill>
            </a:ln>
          </c:spPr>
          <c:marker>
            <c:symbol val="none"/>
          </c:marker>
          <c:cat>
            <c:numRef>
              <c:f>Interference!$L$6:$L$10</c:f>
              <c:numCache>
                <c:formatCode>General</c:formatCode>
                <c:ptCount val="5"/>
                <c:pt idx="0">
                  <c:v>10</c:v>
                </c:pt>
                <c:pt idx="1">
                  <c:v>9</c:v>
                </c:pt>
                <c:pt idx="2">
                  <c:v>8</c:v>
                </c:pt>
                <c:pt idx="3">
                  <c:v>7</c:v>
                </c:pt>
                <c:pt idx="4">
                  <c:v>6</c:v>
                </c:pt>
              </c:numCache>
            </c:numRef>
          </c:cat>
          <c:val>
            <c:numRef>
              <c:f>Interference!$N$6:$N$10</c:f>
              <c:numCache>
                <c:formatCode>General</c:formatCode>
                <c:ptCount val="5"/>
                <c:pt idx="0">
                  <c:v>-69</c:v>
                </c:pt>
                <c:pt idx="1">
                  <c:v>-69</c:v>
                </c:pt>
                <c:pt idx="2">
                  <c:v>-69</c:v>
                </c:pt>
                <c:pt idx="3">
                  <c:v>-69</c:v>
                </c:pt>
                <c:pt idx="4">
                  <c:v>-69</c:v>
                </c:pt>
              </c:numCache>
            </c:numRef>
          </c:val>
          <c:smooth val="0"/>
          <c:extLst>
            <c:ext xmlns:c16="http://schemas.microsoft.com/office/drawing/2014/chart" uri="{C3380CC4-5D6E-409C-BE32-E72D297353CC}">
              <c16:uniqueId val="{00000001-E9CB-42DF-AC22-81F3B852B851}"/>
            </c:ext>
          </c:extLst>
        </c:ser>
        <c:ser>
          <c:idx val="2"/>
          <c:order val="2"/>
          <c:tx>
            <c:strRef>
              <c:f>Interference!$O$5</c:f>
              <c:strCache>
                <c:ptCount val="1"/>
                <c:pt idx="0">
                  <c:v>Tx: server 0</c:v>
                </c:pt>
              </c:strCache>
            </c:strRef>
          </c:tx>
          <c:marker>
            <c:symbol val="none"/>
          </c:marker>
          <c:cat>
            <c:numRef>
              <c:f>Interference!$L$6:$L$10</c:f>
              <c:numCache>
                <c:formatCode>General</c:formatCode>
                <c:ptCount val="5"/>
                <c:pt idx="0">
                  <c:v>10</c:v>
                </c:pt>
                <c:pt idx="1">
                  <c:v>9</c:v>
                </c:pt>
                <c:pt idx="2">
                  <c:v>8</c:v>
                </c:pt>
                <c:pt idx="3">
                  <c:v>7</c:v>
                </c:pt>
                <c:pt idx="4">
                  <c:v>6</c:v>
                </c:pt>
              </c:numCache>
            </c:numRef>
          </c:cat>
          <c:val>
            <c:numRef>
              <c:f>Interference!$O$6:$O$10</c:f>
              <c:numCache>
                <c:formatCode>General</c:formatCode>
                <c:ptCount val="5"/>
                <c:pt idx="0">
                  <c:v>-46.000800000000005</c:v>
                </c:pt>
                <c:pt idx="1">
                  <c:v>-68.858699999999999</c:v>
                </c:pt>
                <c:pt idx="2">
                  <c:v>-68.858699999999999</c:v>
                </c:pt>
                <c:pt idx="3">
                  <c:v>-68.858699999999999</c:v>
                </c:pt>
                <c:pt idx="4">
                  <c:v>-68.858699999999999</c:v>
                </c:pt>
              </c:numCache>
            </c:numRef>
          </c:val>
          <c:smooth val="0"/>
          <c:extLst>
            <c:ext xmlns:c16="http://schemas.microsoft.com/office/drawing/2014/chart" uri="{C3380CC4-5D6E-409C-BE32-E72D297353CC}">
              <c16:uniqueId val="{00000002-E9CB-42DF-AC22-81F3B852B851}"/>
            </c:ext>
          </c:extLst>
        </c:ser>
        <c:ser>
          <c:idx val="3"/>
          <c:order val="3"/>
          <c:tx>
            <c:strRef>
              <c:f>Interference!$P$5</c:f>
              <c:strCache>
                <c:ptCount val="1"/>
                <c:pt idx="0">
                  <c:v>Tx: server 1</c:v>
                </c:pt>
              </c:strCache>
            </c:strRef>
          </c:tx>
          <c:marker>
            <c:symbol val="none"/>
          </c:marker>
          <c:cat>
            <c:numRef>
              <c:f>Interference!$L$6:$L$10</c:f>
              <c:numCache>
                <c:formatCode>General</c:formatCode>
                <c:ptCount val="5"/>
                <c:pt idx="0">
                  <c:v>10</c:v>
                </c:pt>
                <c:pt idx="1">
                  <c:v>9</c:v>
                </c:pt>
                <c:pt idx="2">
                  <c:v>8</c:v>
                </c:pt>
                <c:pt idx="3">
                  <c:v>7</c:v>
                </c:pt>
                <c:pt idx="4">
                  <c:v>6</c:v>
                </c:pt>
              </c:numCache>
            </c:numRef>
          </c:cat>
          <c:val>
            <c:numRef>
              <c:f>Interference!$P$6:$P$10</c:f>
              <c:numCache>
                <c:formatCode>General</c:formatCode>
                <c:ptCount val="5"/>
                <c:pt idx="0">
                  <c:v>-68.858699999999999</c:v>
                </c:pt>
                <c:pt idx="1">
                  <c:v>-68.541500000000127</c:v>
                </c:pt>
                <c:pt idx="2">
                  <c:v>-68.858699999999999</c:v>
                </c:pt>
                <c:pt idx="3">
                  <c:v>-68.858699999999999</c:v>
                </c:pt>
                <c:pt idx="4">
                  <c:v>-68.858699999999999</c:v>
                </c:pt>
              </c:numCache>
            </c:numRef>
          </c:val>
          <c:smooth val="0"/>
          <c:extLst>
            <c:ext xmlns:c16="http://schemas.microsoft.com/office/drawing/2014/chart" uri="{C3380CC4-5D6E-409C-BE32-E72D297353CC}">
              <c16:uniqueId val="{00000003-E9CB-42DF-AC22-81F3B852B851}"/>
            </c:ext>
          </c:extLst>
        </c:ser>
        <c:ser>
          <c:idx val="4"/>
          <c:order val="4"/>
          <c:tx>
            <c:strRef>
              <c:f>Interference!$Q$5</c:f>
              <c:strCache>
                <c:ptCount val="1"/>
                <c:pt idx="0">
                  <c:v>Tx: server 2</c:v>
                </c:pt>
              </c:strCache>
            </c:strRef>
          </c:tx>
          <c:marker>
            <c:symbol val="none"/>
          </c:marker>
          <c:cat>
            <c:numRef>
              <c:f>Interference!$L$6:$L$10</c:f>
              <c:numCache>
                <c:formatCode>General</c:formatCode>
                <c:ptCount val="5"/>
                <c:pt idx="0">
                  <c:v>10</c:v>
                </c:pt>
                <c:pt idx="1">
                  <c:v>9</c:v>
                </c:pt>
                <c:pt idx="2">
                  <c:v>8</c:v>
                </c:pt>
                <c:pt idx="3">
                  <c:v>7</c:v>
                </c:pt>
                <c:pt idx="4">
                  <c:v>6</c:v>
                </c:pt>
              </c:numCache>
            </c:numRef>
          </c:cat>
          <c:val>
            <c:numRef>
              <c:f>Interference!$Q$6:$Q$10</c:f>
              <c:numCache>
                <c:formatCode>General</c:formatCode>
                <c:ptCount val="5"/>
                <c:pt idx="0">
                  <c:v>-68.858699999999999</c:v>
                </c:pt>
                <c:pt idx="1">
                  <c:v>-68.858699999999999</c:v>
                </c:pt>
                <c:pt idx="2">
                  <c:v>-68.858699999999999</c:v>
                </c:pt>
                <c:pt idx="3">
                  <c:v>-68.858699999999999</c:v>
                </c:pt>
                <c:pt idx="4">
                  <c:v>-68.858699999999999</c:v>
                </c:pt>
              </c:numCache>
            </c:numRef>
          </c:val>
          <c:smooth val="0"/>
          <c:extLst>
            <c:ext xmlns:c16="http://schemas.microsoft.com/office/drawing/2014/chart" uri="{C3380CC4-5D6E-409C-BE32-E72D297353CC}">
              <c16:uniqueId val="{00000004-E9CB-42DF-AC22-81F3B852B851}"/>
            </c:ext>
          </c:extLst>
        </c:ser>
        <c:dLbls>
          <c:showLegendKey val="0"/>
          <c:showVal val="0"/>
          <c:showCatName val="0"/>
          <c:showSerName val="0"/>
          <c:showPercent val="0"/>
          <c:showBubbleSize val="0"/>
        </c:dLbls>
        <c:smooth val="0"/>
        <c:axId val="1130653520"/>
        <c:axId val="893418400"/>
      </c:lineChart>
      <c:catAx>
        <c:axId val="1130653520"/>
        <c:scaling>
          <c:orientation val="minMax"/>
        </c:scaling>
        <c:delete val="0"/>
        <c:axPos val="b"/>
        <c:title>
          <c:tx>
            <c:rich>
              <a:bodyPr/>
              <a:lstStyle/>
              <a:p>
                <a:pPr>
                  <a:defRPr/>
                </a:pPr>
                <a:r>
                  <a:rPr lang="en-US" altLang="en-US"/>
                  <a:t>Server ID of Rx on Rack A</a:t>
                </a:r>
              </a:p>
            </c:rich>
          </c:tx>
          <c:overlay val="0"/>
        </c:title>
        <c:numFmt formatCode="General" sourceLinked="1"/>
        <c:majorTickMark val="out"/>
        <c:minorTickMark val="none"/>
        <c:tickLblPos val="nextTo"/>
        <c:crossAx val="893418400"/>
        <c:crossesAt val="-80"/>
        <c:auto val="1"/>
        <c:lblAlgn val="ctr"/>
        <c:lblOffset val="100"/>
        <c:noMultiLvlLbl val="0"/>
      </c:catAx>
      <c:valAx>
        <c:axId val="893418400"/>
        <c:scaling>
          <c:orientation val="minMax"/>
          <c:max val="-40"/>
          <c:min val="-80"/>
        </c:scaling>
        <c:delete val="0"/>
        <c:axPos val="l"/>
        <c:majorGridlines/>
        <c:title>
          <c:tx>
            <c:rich>
              <a:bodyPr rot="-5400000" vert="horz"/>
              <a:lstStyle/>
              <a:p>
                <a:pPr>
                  <a:defRPr/>
                </a:pPr>
                <a:r>
                  <a:rPr lang="en-US" altLang="ko-KR"/>
                  <a:t>RSS</a:t>
                </a:r>
                <a:r>
                  <a:rPr lang="en-US" altLang="ko-KR" baseline="0"/>
                  <a:t> (dB)</a:t>
                </a:r>
                <a:endParaRPr lang="ko-KR" altLang="en-US"/>
              </a:p>
            </c:rich>
          </c:tx>
          <c:overlay val="0"/>
        </c:title>
        <c:numFmt formatCode="General" sourceLinked="1"/>
        <c:majorTickMark val="out"/>
        <c:minorTickMark val="none"/>
        <c:tickLblPos val="nextTo"/>
        <c:crossAx val="1130653520"/>
        <c:crosses val="autoZero"/>
        <c:crossBetween val="midCat"/>
      </c:valAx>
      <c:spPr>
        <a:solidFill>
          <a:schemeClr val="bg1"/>
        </a:solidFill>
      </c:spPr>
    </c:plotArea>
    <c:legend>
      <c:legendPos val="r"/>
      <c:layout>
        <c:manualLayout>
          <c:xMode val="edge"/>
          <c:yMode val="edge"/>
          <c:x val="0.24715712607044571"/>
          <c:y val="0.20231773111694498"/>
          <c:w val="0.74937982479536602"/>
          <c:h val="0.17321558763487896"/>
        </c:manualLayout>
      </c:layout>
      <c:overlay val="1"/>
      <c:spPr>
        <a:solidFill>
          <a:schemeClr val="bg1"/>
        </a:solidFill>
      </c:sp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1"/>
                </a:solidFill>
              </a:defRPr>
            </a:pPr>
            <a:r>
              <a:rPr lang="en-US" sz="1200" dirty="0">
                <a:solidFill>
                  <a:schemeClr val="tx1"/>
                </a:solidFill>
              </a:rPr>
              <a:t>Non-Adjacent Inter-Rack </a:t>
            </a:r>
            <a:r>
              <a:rPr lang="en-US" sz="1200" baseline="0" dirty="0">
                <a:solidFill>
                  <a:schemeClr val="tx1"/>
                </a:solidFill>
              </a:rPr>
              <a:t>Space  </a:t>
            </a:r>
          </a:p>
          <a:p>
            <a:pPr>
              <a:defRPr sz="1200">
                <a:solidFill>
                  <a:schemeClr val="tx1"/>
                </a:solidFill>
              </a:defRPr>
            </a:pPr>
            <a:r>
              <a:rPr lang="en-US" sz="1200" baseline="0" dirty="0">
                <a:solidFill>
                  <a:schemeClr val="tx1"/>
                </a:solidFill>
              </a:rPr>
              <a:t>(</a:t>
            </a:r>
            <a:r>
              <a:rPr lang="en-US" sz="1200" baseline="0" dirty="0" err="1">
                <a:solidFill>
                  <a:schemeClr val="tx1"/>
                </a:solidFill>
              </a:rPr>
              <a:t>Tx</a:t>
            </a:r>
            <a:r>
              <a:rPr lang="en-US" sz="1200" baseline="0" dirty="0">
                <a:solidFill>
                  <a:schemeClr val="tx1"/>
                </a:solidFill>
              </a:rPr>
              <a:t> on Rack D)</a:t>
            </a:r>
            <a:endParaRPr lang="en-US" sz="1200" dirty="0">
              <a:solidFill>
                <a:schemeClr val="tx1"/>
              </a:solidFill>
            </a:endParaRPr>
          </a:p>
        </c:rich>
      </c:tx>
      <c:overlay val="0"/>
    </c:title>
    <c:autoTitleDeleted val="0"/>
    <c:plotArea>
      <c:layout/>
      <c:lineChart>
        <c:grouping val="standard"/>
        <c:varyColors val="0"/>
        <c:ser>
          <c:idx val="0"/>
          <c:order val="0"/>
          <c:tx>
            <c:strRef>
              <c:f>Interference!$G$17</c:f>
              <c:strCache>
                <c:ptCount val="1"/>
                <c:pt idx="0">
                  <c:v>Error free</c:v>
                </c:pt>
              </c:strCache>
            </c:strRef>
          </c:tx>
          <c:spPr>
            <a:ln>
              <a:solidFill>
                <a:schemeClr val="accent6"/>
              </a:solidFill>
              <a:prstDash val="sysDash"/>
            </a:ln>
          </c:spPr>
          <c:marker>
            <c:symbol val="none"/>
          </c:marker>
          <c:cat>
            <c:numRef>
              <c:f>Interference!$F$18:$F$23</c:f>
              <c:numCache>
                <c:formatCode>General</c:formatCode>
                <c:ptCount val="6"/>
                <c:pt idx="0">
                  <c:v>15</c:v>
                </c:pt>
                <c:pt idx="1">
                  <c:v>14</c:v>
                </c:pt>
                <c:pt idx="2">
                  <c:v>13</c:v>
                </c:pt>
                <c:pt idx="3">
                  <c:v>12</c:v>
                </c:pt>
                <c:pt idx="4">
                  <c:v>11</c:v>
                </c:pt>
                <c:pt idx="5">
                  <c:v>10</c:v>
                </c:pt>
              </c:numCache>
            </c:numRef>
          </c:cat>
          <c:val>
            <c:numRef>
              <c:f>Interference!$G$18:$G$23</c:f>
              <c:numCache>
                <c:formatCode>General</c:formatCode>
                <c:ptCount val="6"/>
                <c:pt idx="0">
                  <c:v>-53</c:v>
                </c:pt>
                <c:pt idx="1">
                  <c:v>-53</c:v>
                </c:pt>
                <c:pt idx="2">
                  <c:v>-53</c:v>
                </c:pt>
                <c:pt idx="3">
                  <c:v>-53</c:v>
                </c:pt>
                <c:pt idx="4">
                  <c:v>-53</c:v>
                </c:pt>
                <c:pt idx="5">
                  <c:v>-53</c:v>
                </c:pt>
              </c:numCache>
            </c:numRef>
          </c:val>
          <c:smooth val="0"/>
          <c:extLst>
            <c:ext xmlns:c16="http://schemas.microsoft.com/office/drawing/2014/chart" uri="{C3380CC4-5D6E-409C-BE32-E72D297353CC}">
              <c16:uniqueId val="{00000000-5D68-45ED-9FB1-BE432410AAC5}"/>
            </c:ext>
          </c:extLst>
        </c:ser>
        <c:ser>
          <c:idx val="1"/>
          <c:order val="1"/>
          <c:tx>
            <c:strRef>
              <c:f>Interference!$H$17</c:f>
              <c:strCache>
                <c:ptCount val="1"/>
                <c:pt idx="0">
                  <c:v>Default noise</c:v>
                </c:pt>
              </c:strCache>
            </c:strRef>
          </c:tx>
          <c:spPr>
            <a:ln w="50800">
              <a:solidFill>
                <a:schemeClr val="bg1">
                  <a:lumMod val="50000"/>
                </a:schemeClr>
              </a:solidFill>
            </a:ln>
          </c:spPr>
          <c:marker>
            <c:symbol val="none"/>
          </c:marker>
          <c:cat>
            <c:numRef>
              <c:f>Interference!$F$18:$F$23</c:f>
              <c:numCache>
                <c:formatCode>General</c:formatCode>
                <c:ptCount val="6"/>
                <c:pt idx="0">
                  <c:v>15</c:v>
                </c:pt>
                <c:pt idx="1">
                  <c:v>14</c:v>
                </c:pt>
                <c:pt idx="2">
                  <c:v>13</c:v>
                </c:pt>
                <c:pt idx="3">
                  <c:v>12</c:v>
                </c:pt>
                <c:pt idx="4">
                  <c:v>11</c:v>
                </c:pt>
                <c:pt idx="5">
                  <c:v>10</c:v>
                </c:pt>
              </c:numCache>
            </c:numRef>
          </c:cat>
          <c:val>
            <c:numRef>
              <c:f>Interference!$H$18:$H$23</c:f>
              <c:numCache>
                <c:formatCode>General</c:formatCode>
                <c:ptCount val="6"/>
                <c:pt idx="0">
                  <c:v>-69</c:v>
                </c:pt>
                <c:pt idx="1">
                  <c:v>-69</c:v>
                </c:pt>
                <c:pt idx="2">
                  <c:v>-69</c:v>
                </c:pt>
                <c:pt idx="3">
                  <c:v>-69</c:v>
                </c:pt>
                <c:pt idx="4">
                  <c:v>-69</c:v>
                </c:pt>
                <c:pt idx="5">
                  <c:v>-69</c:v>
                </c:pt>
              </c:numCache>
            </c:numRef>
          </c:val>
          <c:smooth val="0"/>
          <c:extLst>
            <c:ext xmlns:c16="http://schemas.microsoft.com/office/drawing/2014/chart" uri="{C3380CC4-5D6E-409C-BE32-E72D297353CC}">
              <c16:uniqueId val="{00000001-5D68-45ED-9FB1-BE432410AAC5}"/>
            </c:ext>
          </c:extLst>
        </c:ser>
        <c:ser>
          <c:idx val="2"/>
          <c:order val="2"/>
          <c:tx>
            <c:strRef>
              <c:f>Interference!$I$17</c:f>
              <c:strCache>
                <c:ptCount val="1"/>
                <c:pt idx="0">
                  <c:v>Tx: server  2</c:v>
                </c:pt>
              </c:strCache>
            </c:strRef>
          </c:tx>
          <c:marker>
            <c:symbol val="none"/>
          </c:marker>
          <c:cat>
            <c:numRef>
              <c:f>Interference!$F$18:$F$23</c:f>
              <c:numCache>
                <c:formatCode>General</c:formatCode>
                <c:ptCount val="6"/>
                <c:pt idx="0">
                  <c:v>15</c:v>
                </c:pt>
                <c:pt idx="1">
                  <c:v>14</c:v>
                </c:pt>
                <c:pt idx="2">
                  <c:v>13</c:v>
                </c:pt>
                <c:pt idx="3">
                  <c:v>12</c:v>
                </c:pt>
                <c:pt idx="4">
                  <c:v>11</c:v>
                </c:pt>
                <c:pt idx="5">
                  <c:v>10</c:v>
                </c:pt>
              </c:numCache>
            </c:numRef>
          </c:cat>
          <c:val>
            <c:numRef>
              <c:f>Interference!$I$18:$I$23</c:f>
              <c:numCache>
                <c:formatCode>General</c:formatCode>
                <c:ptCount val="6"/>
                <c:pt idx="0">
                  <c:v>-68.858699999999999</c:v>
                </c:pt>
                <c:pt idx="1">
                  <c:v>-68.858699999999999</c:v>
                </c:pt>
                <c:pt idx="2">
                  <c:v>-68.858699999999999</c:v>
                </c:pt>
                <c:pt idx="3">
                  <c:v>-68.858699999999999</c:v>
                </c:pt>
                <c:pt idx="4">
                  <c:v>-68.858699999999999</c:v>
                </c:pt>
                <c:pt idx="5">
                  <c:v>-68.858699999999999</c:v>
                </c:pt>
              </c:numCache>
            </c:numRef>
          </c:val>
          <c:smooth val="0"/>
          <c:extLst>
            <c:ext xmlns:c16="http://schemas.microsoft.com/office/drawing/2014/chart" uri="{C3380CC4-5D6E-409C-BE32-E72D297353CC}">
              <c16:uniqueId val="{00000002-5D68-45ED-9FB1-BE432410AAC5}"/>
            </c:ext>
          </c:extLst>
        </c:ser>
        <c:ser>
          <c:idx val="3"/>
          <c:order val="3"/>
          <c:tx>
            <c:strRef>
              <c:f>Interference!$J$17</c:f>
              <c:strCache>
                <c:ptCount val="1"/>
                <c:pt idx="0">
                  <c:v>Tx: server  3</c:v>
                </c:pt>
              </c:strCache>
            </c:strRef>
          </c:tx>
          <c:marker>
            <c:symbol val="none"/>
          </c:marker>
          <c:cat>
            <c:numRef>
              <c:f>Interference!$F$18:$F$23</c:f>
              <c:numCache>
                <c:formatCode>General</c:formatCode>
                <c:ptCount val="6"/>
                <c:pt idx="0">
                  <c:v>15</c:v>
                </c:pt>
                <c:pt idx="1">
                  <c:v>14</c:v>
                </c:pt>
                <c:pt idx="2">
                  <c:v>13</c:v>
                </c:pt>
                <c:pt idx="3">
                  <c:v>12</c:v>
                </c:pt>
                <c:pt idx="4">
                  <c:v>11</c:v>
                </c:pt>
                <c:pt idx="5">
                  <c:v>10</c:v>
                </c:pt>
              </c:numCache>
            </c:numRef>
          </c:cat>
          <c:val>
            <c:numRef>
              <c:f>Interference!$J$18:$J$23</c:f>
              <c:numCache>
                <c:formatCode>General</c:formatCode>
                <c:ptCount val="6"/>
                <c:pt idx="0">
                  <c:v>-68.541500000000127</c:v>
                </c:pt>
                <c:pt idx="1">
                  <c:v>-65.197700000000012</c:v>
                </c:pt>
                <c:pt idx="2">
                  <c:v>-68.858699999999999</c:v>
                </c:pt>
                <c:pt idx="3">
                  <c:v>-68.858699999999999</c:v>
                </c:pt>
                <c:pt idx="4">
                  <c:v>-68.858699999999999</c:v>
                </c:pt>
                <c:pt idx="5">
                  <c:v>-68.858699999999999</c:v>
                </c:pt>
              </c:numCache>
            </c:numRef>
          </c:val>
          <c:smooth val="0"/>
          <c:extLst>
            <c:ext xmlns:c16="http://schemas.microsoft.com/office/drawing/2014/chart" uri="{C3380CC4-5D6E-409C-BE32-E72D297353CC}">
              <c16:uniqueId val="{00000003-5D68-45ED-9FB1-BE432410AAC5}"/>
            </c:ext>
          </c:extLst>
        </c:ser>
        <c:dLbls>
          <c:showLegendKey val="0"/>
          <c:showVal val="0"/>
          <c:showCatName val="0"/>
          <c:showSerName val="0"/>
          <c:showPercent val="0"/>
          <c:showBubbleSize val="0"/>
        </c:dLbls>
        <c:smooth val="0"/>
        <c:axId val="893416768"/>
        <c:axId val="893415136"/>
      </c:lineChart>
      <c:catAx>
        <c:axId val="893416768"/>
        <c:scaling>
          <c:orientation val="minMax"/>
        </c:scaling>
        <c:delete val="0"/>
        <c:axPos val="b"/>
        <c:title>
          <c:tx>
            <c:rich>
              <a:bodyPr/>
              <a:lstStyle/>
              <a:p>
                <a:pPr>
                  <a:defRPr/>
                </a:pPr>
                <a:r>
                  <a:rPr lang="en-US" altLang="en-US"/>
                  <a:t>Server ID of Rx on Rack C</a:t>
                </a:r>
              </a:p>
            </c:rich>
          </c:tx>
          <c:overlay val="0"/>
        </c:title>
        <c:numFmt formatCode="General" sourceLinked="1"/>
        <c:majorTickMark val="out"/>
        <c:minorTickMark val="none"/>
        <c:tickLblPos val="nextTo"/>
        <c:crossAx val="893415136"/>
        <c:crossesAt val="-80"/>
        <c:auto val="1"/>
        <c:lblAlgn val="ctr"/>
        <c:lblOffset val="100"/>
        <c:noMultiLvlLbl val="0"/>
      </c:catAx>
      <c:valAx>
        <c:axId val="893415136"/>
        <c:scaling>
          <c:orientation val="minMax"/>
          <c:max val="-40"/>
          <c:min val="-80"/>
        </c:scaling>
        <c:delete val="0"/>
        <c:axPos val="l"/>
        <c:majorGridlines/>
        <c:title>
          <c:tx>
            <c:rich>
              <a:bodyPr rot="-5400000" vert="horz"/>
              <a:lstStyle/>
              <a:p>
                <a:pPr>
                  <a:defRPr/>
                </a:pPr>
                <a:r>
                  <a:rPr lang="en-US" altLang="ko-KR"/>
                  <a:t>RSS</a:t>
                </a:r>
                <a:r>
                  <a:rPr lang="en-US" altLang="ko-KR" baseline="0"/>
                  <a:t> (dB)</a:t>
                </a:r>
                <a:endParaRPr lang="ko-KR" altLang="en-US"/>
              </a:p>
            </c:rich>
          </c:tx>
          <c:overlay val="0"/>
        </c:title>
        <c:numFmt formatCode="General" sourceLinked="1"/>
        <c:majorTickMark val="out"/>
        <c:minorTickMark val="none"/>
        <c:tickLblPos val="nextTo"/>
        <c:crossAx val="893416768"/>
        <c:crosses val="autoZero"/>
        <c:crossBetween val="midCat"/>
      </c:valAx>
      <c:spPr>
        <a:solidFill>
          <a:schemeClr val="bg1"/>
        </a:solidFill>
      </c:spPr>
    </c:plotArea>
    <c:legend>
      <c:legendPos val="r"/>
      <c:layout>
        <c:manualLayout>
          <c:xMode val="edge"/>
          <c:yMode val="edge"/>
          <c:x val="0.22218733595800522"/>
          <c:y val="0.22083624963546244"/>
          <c:w val="0.74929954068241766"/>
          <c:h val="0.17784521726450858"/>
        </c:manualLayout>
      </c:layout>
      <c:overlay val="1"/>
      <c:spPr>
        <a:solidFill>
          <a:schemeClr val="bg1"/>
        </a:solidFill>
      </c:sp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chemeClr val="tx1"/>
                </a:solidFill>
              </a:defRPr>
            </a:pPr>
            <a:r>
              <a:rPr lang="en-US" sz="1200" dirty="0">
                <a:solidFill>
                  <a:schemeClr val="tx1"/>
                </a:solidFill>
              </a:rPr>
              <a:t>Non-Adjacent Inter-Rack </a:t>
            </a:r>
            <a:r>
              <a:rPr lang="en-US" sz="1200" baseline="0" dirty="0">
                <a:solidFill>
                  <a:schemeClr val="tx1"/>
                </a:solidFill>
              </a:rPr>
              <a:t>Space  </a:t>
            </a:r>
          </a:p>
          <a:p>
            <a:pPr>
              <a:defRPr sz="1200">
                <a:solidFill>
                  <a:schemeClr val="tx1"/>
                </a:solidFill>
              </a:defRPr>
            </a:pPr>
            <a:r>
              <a:rPr lang="en-US" sz="1200" baseline="0" dirty="0">
                <a:solidFill>
                  <a:schemeClr val="tx1"/>
                </a:solidFill>
              </a:rPr>
              <a:t>(</a:t>
            </a:r>
            <a:r>
              <a:rPr lang="en-US" sz="1200" baseline="0" dirty="0" err="1">
                <a:solidFill>
                  <a:schemeClr val="tx1"/>
                </a:solidFill>
              </a:rPr>
              <a:t>Tx</a:t>
            </a:r>
            <a:r>
              <a:rPr lang="en-US" sz="1200" baseline="0" dirty="0">
                <a:solidFill>
                  <a:schemeClr val="tx1"/>
                </a:solidFill>
              </a:rPr>
              <a:t> on Rack D)</a:t>
            </a:r>
            <a:endParaRPr lang="en-US" sz="1200" dirty="0">
              <a:solidFill>
                <a:schemeClr val="tx1"/>
              </a:solidFill>
            </a:endParaRPr>
          </a:p>
        </c:rich>
      </c:tx>
      <c:overlay val="0"/>
    </c:title>
    <c:autoTitleDeleted val="0"/>
    <c:plotArea>
      <c:layout/>
      <c:lineChart>
        <c:grouping val="standard"/>
        <c:varyColors val="0"/>
        <c:ser>
          <c:idx val="0"/>
          <c:order val="0"/>
          <c:tx>
            <c:strRef>
              <c:f>Interference!$G$17</c:f>
              <c:strCache>
                <c:ptCount val="1"/>
                <c:pt idx="0">
                  <c:v>Error free</c:v>
                </c:pt>
              </c:strCache>
            </c:strRef>
          </c:tx>
          <c:spPr>
            <a:ln>
              <a:solidFill>
                <a:schemeClr val="accent6"/>
              </a:solidFill>
              <a:prstDash val="sysDash"/>
            </a:ln>
          </c:spPr>
          <c:marker>
            <c:symbol val="none"/>
          </c:marker>
          <c:cat>
            <c:numRef>
              <c:f>Interference!$F$18:$F$23</c:f>
              <c:numCache>
                <c:formatCode>General</c:formatCode>
                <c:ptCount val="6"/>
                <c:pt idx="0">
                  <c:v>15</c:v>
                </c:pt>
                <c:pt idx="1">
                  <c:v>14</c:v>
                </c:pt>
                <c:pt idx="2">
                  <c:v>13</c:v>
                </c:pt>
                <c:pt idx="3">
                  <c:v>12</c:v>
                </c:pt>
                <c:pt idx="4">
                  <c:v>11</c:v>
                </c:pt>
                <c:pt idx="5">
                  <c:v>10</c:v>
                </c:pt>
              </c:numCache>
            </c:numRef>
          </c:cat>
          <c:val>
            <c:numRef>
              <c:f>Interference!$G$18:$G$23</c:f>
              <c:numCache>
                <c:formatCode>General</c:formatCode>
                <c:ptCount val="6"/>
                <c:pt idx="0">
                  <c:v>-53</c:v>
                </c:pt>
                <c:pt idx="1">
                  <c:v>-53</c:v>
                </c:pt>
                <c:pt idx="2">
                  <c:v>-53</c:v>
                </c:pt>
                <c:pt idx="3">
                  <c:v>-53</c:v>
                </c:pt>
                <c:pt idx="4">
                  <c:v>-53</c:v>
                </c:pt>
                <c:pt idx="5">
                  <c:v>-53</c:v>
                </c:pt>
              </c:numCache>
            </c:numRef>
          </c:val>
          <c:smooth val="0"/>
          <c:extLst>
            <c:ext xmlns:c16="http://schemas.microsoft.com/office/drawing/2014/chart" uri="{C3380CC4-5D6E-409C-BE32-E72D297353CC}">
              <c16:uniqueId val="{00000000-5403-4084-8699-32F1D6951F68}"/>
            </c:ext>
          </c:extLst>
        </c:ser>
        <c:ser>
          <c:idx val="1"/>
          <c:order val="1"/>
          <c:tx>
            <c:strRef>
              <c:f>Interference!$H$17</c:f>
              <c:strCache>
                <c:ptCount val="1"/>
                <c:pt idx="0">
                  <c:v>Default noise</c:v>
                </c:pt>
              </c:strCache>
            </c:strRef>
          </c:tx>
          <c:spPr>
            <a:ln w="50800">
              <a:solidFill>
                <a:schemeClr val="bg1">
                  <a:lumMod val="50000"/>
                </a:schemeClr>
              </a:solidFill>
            </a:ln>
          </c:spPr>
          <c:marker>
            <c:symbol val="none"/>
          </c:marker>
          <c:cat>
            <c:numRef>
              <c:f>Interference!$F$18:$F$23</c:f>
              <c:numCache>
                <c:formatCode>General</c:formatCode>
                <c:ptCount val="6"/>
                <c:pt idx="0">
                  <c:v>15</c:v>
                </c:pt>
                <c:pt idx="1">
                  <c:v>14</c:v>
                </c:pt>
                <c:pt idx="2">
                  <c:v>13</c:v>
                </c:pt>
                <c:pt idx="3">
                  <c:v>12</c:v>
                </c:pt>
                <c:pt idx="4">
                  <c:v>11</c:v>
                </c:pt>
                <c:pt idx="5">
                  <c:v>10</c:v>
                </c:pt>
              </c:numCache>
            </c:numRef>
          </c:cat>
          <c:val>
            <c:numRef>
              <c:f>Interference!$H$18:$H$23</c:f>
              <c:numCache>
                <c:formatCode>General</c:formatCode>
                <c:ptCount val="6"/>
                <c:pt idx="0">
                  <c:v>-69</c:v>
                </c:pt>
                <c:pt idx="1">
                  <c:v>-69</c:v>
                </c:pt>
                <c:pt idx="2">
                  <c:v>-69</c:v>
                </c:pt>
                <c:pt idx="3">
                  <c:v>-69</c:v>
                </c:pt>
                <c:pt idx="4">
                  <c:v>-69</c:v>
                </c:pt>
                <c:pt idx="5">
                  <c:v>-69</c:v>
                </c:pt>
              </c:numCache>
            </c:numRef>
          </c:val>
          <c:smooth val="0"/>
          <c:extLst>
            <c:ext xmlns:c16="http://schemas.microsoft.com/office/drawing/2014/chart" uri="{C3380CC4-5D6E-409C-BE32-E72D297353CC}">
              <c16:uniqueId val="{00000001-5403-4084-8699-32F1D6951F68}"/>
            </c:ext>
          </c:extLst>
        </c:ser>
        <c:ser>
          <c:idx val="2"/>
          <c:order val="2"/>
          <c:tx>
            <c:strRef>
              <c:f>Interference!$I$17</c:f>
              <c:strCache>
                <c:ptCount val="1"/>
                <c:pt idx="0">
                  <c:v>Tx: server  2</c:v>
                </c:pt>
              </c:strCache>
            </c:strRef>
          </c:tx>
          <c:marker>
            <c:symbol val="none"/>
          </c:marker>
          <c:cat>
            <c:numRef>
              <c:f>Interference!$F$18:$F$23</c:f>
              <c:numCache>
                <c:formatCode>General</c:formatCode>
                <c:ptCount val="6"/>
                <c:pt idx="0">
                  <c:v>15</c:v>
                </c:pt>
                <c:pt idx="1">
                  <c:v>14</c:v>
                </c:pt>
                <c:pt idx="2">
                  <c:v>13</c:v>
                </c:pt>
                <c:pt idx="3">
                  <c:v>12</c:v>
                </c:pt>
                <c:pt idx="4">
                  <c:v>11</c:v>
                </c:pt>
                <c:pt idx="5">
                  <c:v>10</c:v>
                </c:pt>
              </c:numCache>
            </c:numRef>
          </c:cat>
          <c:val>
            <c:numRef>
              <c:f>Interference!$I$18:$I$23</c:f>
              <c:numCache>
                <c:formatCode>General</c:formatCode>
                <c:ptCount val="6"/>
                <c:pt idx="0">
                  <c:v>-68.858699999999999</c:v>
                </c:pt>
                <c:pt idx="1">
                  <c:v>-68.858699999999999</c:v>
                </c:pt>
                <c:pt idx="2">
                  <c:v>-68.858699999999999</c:v>
                </c:pt>
                <c:pt idx="3">
                  <c:v>-68.858699999999999</c:v>
                </c:pt>
                <c:pt idx="4">
                  <c:v>-68.858699999999999</c:v>
                </c:pt>
                <c:pt idx="5">
                  <c:v>-68.858699999999999</c:v>
                </c:pt>
              </c:numCache>
            </c:numRef>
          </c:val>
          <c:smooth val="0"/>
          <c:extLst>
            <c:ext xmlns:c16="http://schemas.microsoft.com/office/drawing/2014/chart" uri="{C3380CC4-5D6E-409C-BE32-E72D297353CC}">
              <c16:uniqueId val="{00000002-5403-4084-8699-32F1D6951F68}"/>
            </c:ext>
          </c:extLst>
        </c:ser>
        <c:ser>
          <c:idx val="3"/>
          <c:order val="3"/>
          <c:tx>
            <c:strRef>
              <c:f>Interference!$J$17</c:f>
              <c:strCache>
                <c:ptCount val="1"/>
                <c:pt idx="0">
                  <c:v>Tx: server  3</c:v>
                </c:pt>
              </c:strCache>
            </c:strRef>
          </c:tx>
          <c:marker>
            <c:symbol val="none"/>
          </c:marker>
          <c:cat>
            <c:numRef>
              <c:f>Interference!$F$18:$F$23</c:f>
              <c:numCache>
                <c:formatCode>General</c:formatCode>
                <c:ptCount val="6"/>
                <c:pt idx="0">
                  <c:v>15</c:v>
                </c:pt>
                <c:pt idx="1">
                  <c:v>14</c:v>
                </c:pt>
                <c:pt idx="2">
                  <c:v>13</c:v>
                </c:pt>
                <c:pt idx="3">
                  <c:v>12</c:v>
                </c:pt>
                <c:pt idx="4">
                  <c:v>11</c:v>
                </c:pt>
                <c:pt idx="5">
                  <c:v>10</c:v>
                </c:pt>
              </c:numCache>
            </c:numRef>
          </c:cat>
          <c:val>
            <c:numRef>
              <c:f>Interference!$J$18:$J$23</c:f>
              <c:numCache>
                <c:formatCode>General</c:formatCode>
                <c:ptCount val="6"/>
                <c:pt idx="0">
                  <c:v>-68.541500000000127</c:v>
                </c:pt>
                <c:pt idx="1">
                  <c:v>-65.197700000000012</c:v>
                </c:pt>
                <c:pt idx="2">
                  <c:v>-68.858699999999999</c:v>
                </c:pt>
                <c:pt idx="3">
                  <c:v>-68.858699999999999</c:v>
                </c:pt>
                <c:pt idx="4">
                  <c:v>-68.858699999999999</c:v>
                </c:pt>
                <c:pt idx="5">
                  <c:v>-68.858699999999999</c:v>
                </c:pt>
              </c:numCache>
            </c:numRef>
          </c:val>
          <c:smooth val="0"/>
          <c:extLst>
            <c:ext xmlns:c16="http://schemas.microsoft.com/office/drawing/2014/chart" uri="{C3380CC4-5D6E-409C-BE32-E72D297353CC}">
              <c16:uniqueId val="{00000003-5403-4084-8699-32F1D6951F68}"/>
            </c:ext>
          </c:extLst>
        </c:ser>
        <c:ser>
          <c:idx val="4"/>
          <c:order val="4"/>
          <c:tx>
            <c:strRef>
              <c:f>Interference!$K$17</c:f>
              <c:strCache>
                <c:ptCount val="1"/>
                <c:pt idx="0">
                  <c:v>Tx: server  4</c:v>
                </c:pt>
              </c:strCache>
            </c:strRef>
          </c:tx>
          <c:marker>
            <c:symbol val="none"/>
          </c:marker>
          <c:cat>
            <c:numRef>
              <c:f>Interference!$F$18:$F$23</c:f>
              <c:numCache>
                <c:formatCode>General</c:formatCode>
                <c:ptCount val="6"/>
                <c:pt idx="0">
                  <c:v>15</c:v>
                </c:pt>
                <c:pt idx="1">
                  <c:v>14</c:v>
                </c:pt>
                <c:pt idx="2">
                  <c:v>13</c:v>
                </c:pt>
                <c:pt idx="3">
                  <c:v>12</c:v>
                </c:pt>
                <c:pt idx="4">
                  <c:v>11</c:v>
                </c:pt>
                <c:pt idx="5">
                  <c:v>10</c:v>
                </c:pt>
              </c:numCache>
            </c:numRef>
          </c:cat>
          <c:val>
            <c:numRef>
              <c:f>Interference!$K$18:$K$23</c:f>
              <c:numCache>
                <c:formatCode>General</c:formatCode>
                <c:ptCount val="6"/>
                <c:pt idx="0">
                  <c:v>-68.858699999999999</c:v>
                </c:pt>
                <c:pt idx="1">
                  <c:v>-68.858699999999999</c:v>
                </c:pt>
                <c:pt idx="2">
                  <c:v>-68.858699999999999</c:v>
                </c:pt>
                <c:pt idx="3">
                  <c:v>-68.858699999999999</c:v>
                </c:pt>
                <c:pt idx="4">
                  <c:v>-68.858699999999999</c:v>
                </c:pt>
                <c:pt idx="5">
                  <c:v>-68.858699999999999</c:v>
                </c:pt>
              </c:numCache>
            </c:numRef>
          </c:val>
          <c:smooth val="0"/>
          <c:extLst>
            <c:ext xmlns:c16="http://schemas.microsoft.com/office/drawing/2014/chart" uri="{C3380CC4-5D6E-409C-BE32-E72D297353CC}">
              <c16:uniqueId val="{00000004-5403-4084-8699-32F1D6951F68}"/>
            </c:ext>
          </c:extLst>
        </c:ser>
        <c:dLbls>
          <c:showLegendKey val="0"/>
          <c:showVal val="0"/>
          <c:showCatName val="0"/>
          <c:showSerName val="0"/>
          <c:showPercent val="0"/>
          <c:showBubbleSize val="0"/>
        </c:dLbls>
        <c:smooth val="0"/>
        <c:axId val="893419488"/>
        <c:axId val="893417856"/>
      </c:lineChart>
      <c:catAx>
        <c:axId val="893419488"/>
        <c:scaling>
          <c:orientation val="minMax"/>
        </c:scaling>
        <c:delete val="0"/>
        <c:axPos val="b"/>
        <c:title>
          <c:tx>
            <c:rich>
              <a:bodyPr/>
              <a:lstStyle/>
              <a:p>
                <a:pPr>
                  <a:defRPr/>
                </a:pPr>
                <a:r>
                  <a:rPr lang="en-US" altLang="en-US"/>
                  <a:t>Server ID of Rx on Rack C</a:t>
                </a:r>
              </a:p>
            </c:rich>
          </c:tx>
          <c:overlay val="0"/>
        </c:title>
        <c:numFmt formatCode="General" sourceLinked="1"/>
        <c:majorTickMark val="out"/>
        <c:minorTickMark val="none"/>
        <c:tickLblPos val="nextTo"/>
        <c:crossAx val="893417856"/>
        <c:crossesAt val="-80"/>
        <c:auto val="1"/>
        <c:lblAlgn val="ctr"/>
        <c:lblOffset val="100"/>
        <c:noMultiLvlLbl val="0"/>
      </c:catAx>
      <c:valAx>
        <c:axId val="893417856"/>
        <c:scaling>
          <c:orientation val="minMax"/>
          <c:max val="-40"/>
          <c:min val="-80"/>
        </c:scaling>
        <c:delete val="0"/>
        <c:axPos val="l"/>
        <c:majorGridlines/>
        <c:title>
          <c:tx>
            <c:rich>
              <a:bodyPr rot="-5400000" vert="horz"/>
              <a:lstStyle/>
              <a:p>
                <a:pPr>
                  <a:defRPr/>
                </a:pPr>
                <a:r>
                  <a:rPr lang="en-US" altLang="ko-KR"/>
                  <a:t>RSS</a:t>
                </a:r>
                <a:r>
                  <a:rPr lang="en-US" altLang="ko-KR" baseline="0"/>
                  <a:t> (dB)</a:t>
                </a:r>
                <a:endParaRPr lang="ko-KR" altLang="en-US"/>
              </a:p>
            </c:rich>
          </c:tx>
          <c:overlay val="0"/>
        </c:title>
        <c:numFmt formatCode="General" sourceLinked="1"/>
        <c:majorTickMark val="out"/>
        <c:minorTickMark val="none"/>
        <c:tickLblPos val="nextTo"/>
        <c:crossAx val="893419488"/>
        <c:crosses val="autoZero"/>
        <c:crossBetween val="midCat"/>
      </c:valAx>
      <c:spPr>
        <a:solidFill>
          <a:schemeClr val="bg1"/>
        </a:solidFill>
      </c:spPr>
    </c:plotArea>
    <c:legend>
      <c:legendPos val="r"/>
      <c:layout>
        <c:manualLayout>
          <c:xMode val="edge"/>
          <c:yMode val="edge"/>
          <c:x val="0.22218733595800522"/>
          <c:y val="0.22083624963546244"/>
          <c:w val="0.74929954068241766"/>
          <c:h val="0.17784521726450858"/>
        </c:manualLayout>
      </c:layout>
      <c:overlay val="1"/>
      <c:spPr>
        <a:solidFill>
          <a:schemeClr val="bg1"/>
        </a:solidFill>
      </c:sp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altLang="en-US" sz="2000" dirty="0" smtClean="0"/>
              <a:t>Maximum Aggregate </a:t>
            </a:r>
            <a:r>
              <a:rPr lang="en-US" altLang="en-US" sz="2000" dirty="0"/>
              <a:t>Bandwidth Normalized to </a:t>
            </a:r>
            <a:r>
              <a:rPr lang="en-US" altLang="en-US" sz="2000" dirty="0" smtClean="0"/>
              <a:t>Fat-tree</a:t>
            </a:r>
            <a:endParaRPr lang="en-US" altLang="en-US" sz="2000" dirty="0"/>
          </a:p>
        </c:rich>
      </c:tx>
      <c:layout/>
      <c:overlay val="0"/>
    </c:title>
    <c:autoTitleDeleted val="0"/>
    <c:plotArea>
      <c:layout/>
      <c:barChart>
        <c:barDir val="col"/>
        <c:grouping val="clustered"/>
        <c:varyColors val="0"/>
        <c:ser>
          <c:idx val="1"/>
          <c:order val="0"/>
          <c:tx>
            <c:strRef>
              <c:f>Bandwidth!$B$7</c:f>
              <c:strCache>
                <c:ptCount val="1"/>
                <c:pt idx="0">
                  <c:v>fat-tree</c:v>
                </c:pt>
              </c:strCache>
            </c:strRef>
          </c:tx>
          <c:invertIfNegative val="0"/>
          <c:cat>
            <c:strRef>
              <c:f>(Bandwidth!$A$9,Bandwidth!$A$11)</c:f>
              <c:strCache>
                <c:ptCount val="2"/>
                <c:pt idx="0">
                  <c:v>Uniform Rand 
Hops: CDC &lt; 6, Cayley &gt; 11</c:v>
                </c:pt>
                <c:pt idx="1">
                  <c:v>MapReduce
Hops: CDC &lt; 6, Cayley &gt; 8</c:v>
                </c:pt>
              </c:strCache>
            </c:strRef>
          </c:cat>
          <c:val>
            <c:numRef>
              <c:f>(Bandwidth!$B$9,Bandwidth!$B$11)</c:f>
              <c:numCache>
                <c:formatCode>General</c:formatCode>
                <c:ptCount val="2"/>
                <c:pt idx="0">
                  <c:v>1</c:v>
                </c:pt>
                <c:pt idx="1">
                  <c:v>1</c:v>
                </c:pt>
              </c:numCache>
            </c:numRef>
          </c:val>
          <c:extLst>
            <c:ext xmlns:c16="http://schemas.microsoft.com/office/drawing/2014/chart" uri="{C3380CC4-5D6E-409C-BE32-E72D297353CC}">
              <c16:uniqueId val="{00000000-39A0-4152-BC6A-8F6F2234FADA}"/>
            </c:ext>
          </c:extLst>
        </c:ser>
        <c:ser>
          <c:idx val="3"/>
          <c:order val="1"/>
          <c:tx>
            <c:strRef>
              <c:f>Bandwidth!$C$7</c:f>
              <c:strCache>
                <c:ptCount val="1"/>
                <c:pt idx="0">
                  <c:v>CDC 151</c:v>
                </c:pt>
              </c:strCache>
            </c:strRef>
          </c:tx>
          <c:invertIfNegative val="0"/>
          <c:cat>
            <c:strRef>
              <c:f>(Bandwidth!$A$9,Bandwidth!$A$11)</c:f>
              <c:strCache>
                <c:ptCount val="2"/>
                <c:pt idx="0">
                  <c:v>Uniform Rand 
Hops: CDC &lt; 6, Cayley &gt; 11</c:v>
                </c:pt>
                <c:pt idx="1">
                  <c:v>MapReduce
Hops: CDC &lt; 6, Cayley &gt; 8</c:v>
                </c:pt>
              </c:strCache>
            </c:strRef>
          </c:cat>
          <c:val>
            <c:numRef>
              <c:f>(Bandwidth!$C$9,Bandwidth!$C$11)</c:f>
              <c:numCache>
                <c:formatCode>General</c:formatCode>
                <c:ptCount val="2"/>
                <c:pt idx="0">
                  <c:v>0.38557015567035363</c:v>
                </c:pt>
                <c:pt idx="1">
                  <c:v>0.89292967203981066</c:v>
                </c:pt>
              </c:numCache>
            </c:numRef>
          </c:val>
          <c:extLst>
            <c:ext xmlns:c16="http://schemas.microsoft.com/office/drawing/2014/chart" uri="{C3380CC4-5D6E-409C-BE32-E72D297353CC}">
              <c16:uniqueId val="{00000001-39A0-4152-BC6A-8F6F2234FADA}"/>
            </c:ext>
          </c:extLst>
        </c:ser>
        <c:ser>
          <c:idx val="0"/>
          <c:order val="2"/>
          <c:tx>
            <c:strRef>
              <c:f>Bandwidth!$D$7</c:f>
              <c:strCache>
                <c:ptCount val="1"/>
                <c:pt idx="0">
                  <c:v>CDC 171</c:v>
                </c:pt>
              </c:strCache>
            </c:strRef>
          </c:tx>
          <c:invertIfNegative val="0"/>
          <c:cat>
            <c:strRef>
              <c:f>(Bandwidth!$A$9,Bandwidth!$A$11)</c:f>
              <c:strCache>
                <c:ptCount val="2"/>
                <c:pt idx="0">
                  <c:v>Uniform Rand 
Hops: CDC &lt; 6, Cayley &gt; 11</c:v>
                </c:pt>
                <c:pt idx="1">
                  <c:v>MapReduce
Hops: CDC &lt; 6, Cayley &gt; 8</c:v>
                </c:pt>
              </c:strCache>
            </c:strRef>
          </c:cat>
          <c:val>
            <c:numRef>
              <c:f>(Bandwidth!$D$9,Bandwidth!$D$11)</c:f>
              <c:numCache>
                <c:formatCode>General</c:formatCode>
                <c:ptCount val="2"/>
                <c:pt idx="0">
                  <c:v>0.32479180468685681</c:v>
                </c:pt>
                <c:pt idx="1">
                  <c:v>0.85799933950837026</c:v>
                </c:pt>
              </c:numCache>
            </c:numRef>
          </c:val>
          <c:extLst>
            <c:ext xmlns:c16="http://schemas.microsoft.com/office/drawing/2014/chart" uri="{C3380CC4-5D6E-409C-BE32-E72D297353CC}">
              <c16:uniqueId val="{00000002-39A0-4152-BC6A-8F6F2234FADA}"/>
            </c:ext>
          </c:extLst>
        </c:ser>
        <c:ser>
          <c:idx val="2"/>
          <c:order val="3"/>
          <c:tx>
            <c:strRef>
              <c:f>Bandwidth!$E$7</c:f>
              <c:strCache>
                <c:ptCount val="1"/>
                <c:pt idx="0">
                  <c:v>CDC 251</c:v>
                </c:pt>
              </c:strCache>
            </c:strRef>
          </c:tx>
          <c:invertIfNegative val="0"/>
          <c:cat>
            <c:strRef>
              <c:f>(Bandwidth!$A$9,Bandwidth!$A$11)</c:f>
              <c:strCache>
                <c:ptCount val="2"/>
                <c:pt idx="0">
                  <c:v>Uniform Rand 
Hops: CDC &lt; 6, Cayley &gt; 11</c:v>
                </c:pt>
                <c:pt idx="1">
                  <c:v>MapReduce
Hops: CDC &lt; 6, Cayley &gt; 8</c:v>
                </c:pt>
              </c:strCache>
            </c:strRef>
          </c:cat>
          <c:val>
            <c:numRef>
              <c:f>(Bandwidth!$E$9,Bandwidth!$E$11)</c:f>
              <c:numCache>
                <c:formatCode>General</c:formatCode>
                <c:ptCount val="2"/>
                <c:pt idx="0">
                  <c:v>0.14528655132961202</c:v>
                </c:pt>
                <c:pt idx="1">
                  <c:v>0.34988937209124954</c:v>
                </c:pt>
              </c:numCache>
            </c:numRef>
          </c:val>
          <c:extLst>
            <c:ext xmlns:c16="http://schemas.microsoft.com/office/drawing/2014/chart" uri="{C3380CC4-5D6E-409C-BE32-E72D297353CC}">
              <c16:uniqueId val="{00000003-39A0-4152-BC6A-8F6F2234FADA}"/>
            </c:ext>
          </c:extLst>
        </c:ser>
        <c:ser>
          <c:idx val="4"/>
          <c:order val="4"/>
          <c:tx>
            <c:strRef>
              <c:f>Bandwidth!$F$7</c:f>
              <c:strCache>
                <c:ptCount val="1"/>
                <c:pt idx="0">
                  <c:v>Cayley</c:v>
                </c:pt>
              </c:strCache>
            </c:strRef>
          </c:tx>
          <c:invertIfNegative val="0"/>
          <c:cat>
            <c:strRef>
              <c:f>(Bandwidth!$A$9,Bandwidth!$A$11)</c:f>
              <c:strCache>
                <c:ptCount val="2"/>
                <c:pt idx="0">
                  <c:v>Uniform Rand 
Hops: CDC &lt; 6, Cayley &gt; 11</c:v>
                </c:pt>
                <c:pt idx="1">
                  <c:v>MapReduce
Hops: CDC &lt; 6, Cayley &gt; 8</c:v>
                </c:pt>
              </c:strCache>
            </c:strRef>
          </c:cat>
          <c:val>
            <c:numRef>
              <c:f>(Bandwidth!$F$9,Bandwidth!$F$11)</c:f>
              <c:numCache>
                <c:formatCode>General</c:formatCode>
                <c:ptCount val="2"/>
                <c:pt idx="0">
                  <c:v>1.3910307526956278</c:v>
                </c:pt>
                <c:pt idx="1">
                  <c:v>1.1369370056712713</c:v>
                </c:pt>
              </c:numCache>
            </c:numRef>
          </c:val>
          <c:extLst>
            <c:ext xmlns:c16="http://schemas.microsoft.com/office/drawing/2014/chart" uri="{C3380CC4-5D6E-409C-BE32-E72D297353CC}">
              <c16:uniqueId val="{00000004-39A0-4152-BC6A-8F6F2234FADA}"/>
            </c:ext>
          </c:extLst>
        </c:ser>
        <c:dLbls>
          <c:showLegendKey val="0"/>
          <c:showVal val="0"/>
          <c:showCatName val="0"/>
          <c:showSerName val="0"/>
          <c:showPercent val="0"/>
          <c:showBubbleSize val="0"/>
        </c:dLbls>
        <c:gapWidth val="150"/>
        <c:axId val="893413504"/>
        <c:axId val="893415680"/>
      </c:barChart>
      <c:catAx>
        <c:axId val="893413504"/>
        <c:scaling>
          <c:orientation val="minMax"/>
        </c:scaling>
        <c:delete val="0"/>
        <c:axPos val="b"/>
        <c:numFmt formatCode="General" sourceLinked="0"/>
        <c:majorTickMark val="none"/>
        <c:minorTickMark val="none"/>
        <c:tickLblPos val="nextTo"/>
        <c:txPr>
          <a:bodyPr/>
          <a:lstStyle/>
          <a:p>
            <a:pPr>
              <a:defRPr sz="2000"/>
            </a:pPr>
            <a:endParaRPr lang="en-US"/>
          </a:p>
        </c:txPr>
        <c:crossAx val="893415680"/>
        <c:crosses val="autoZero"/>
        <c:auto val="1"/>
        <c:lblAlgn val="ctr"/>
        <c:lblOffset val="100"/>
        <c:noMultiLvlLbl val="0"/>
      </c:catAx>
      <c:valAx>
        <c:axId val="893415680"/>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893413504"/>
        <c:crosses val="autoZero"/>
        <c:crossBetween val="between"/>
      </c:valAx>
    </c:plotArea>
    <c:legend>
      <c:legendPos val="r"/>
      <c:layout>
        <c:manualLayout>
          <c:xMode val="edge"/>
          <c:yMode val="edge"/>
          <c:x val="7.3653832261792965E-2"/>
          <c:y val="0.15258008586616131"/>
          <c:w val="0.3002659423669603"/>
          <c:h val="0.18863786886452291"/>
        </c:manualLayout>
      </c:layout>
      <c:overlay val="1"/>
      <c:spPr>
        <a:solidFill>
          <a:schemeClr val="bg1"/>
        </a:solidFill>
      </c:spPr>
      <c:txPr>
        <a:bodyPr/>
        <a:lstStyle/>
        <a:p>
          <a:pPr>
            <a:defRPr sz="2000"/>
          </a:pPr>
          <a:endParaRPr lang="en-US"/>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6E8772-0606-C348-9152-88923EF61D77}" type="datetimeFigureOut">
              <a:rPr lang="en-US" smtClean="0"/>
              <a:t>4/24/2017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819041-1A58-5848-983A-F7DEF26E5118}" type="slidenum">
              <a:rPr lang="en-US" smtClean="0"/>
              <a:t>‹#›</a:t>
            </a:fld>
            <a:endParaRPr lang="en-US"/>
          </a:p>
        </p:txBody>
      </p:sp>
    </p:spTree>
    <p:extLst>
      <p:ext uri="{BB962C8B-B14F-4D97-AF65-F5344CB8AC3E}">
        <p14:creationId xmlns:p14="http://schemas.microsoft.com/office/powerpoint/2010/main" val="10112797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dirty="0" smtClean="0"/>
              <a:t>&gt;2min too long !!!</a:t>
            </a:r>
          </a:p>
          <a:p>
            <a:endParaRPr lang="en-US" dirty="0" smtClean="0"/>
          </a:p>
          <a:p>
            <a:r>
              <a:rPr lang="en-US" dirty="0" smtClean="0"/>
              <a:t>C-Through use a centralize controller to collect</a:t>
            </a:r>
            <a:r>
              <a:rPr lang="en-US" baseline="0" dirty="0" smtClean="0"/>
              <a:t> traffic demands and configure optical circuits. The controller collect per-rack traffic demand vector from all the servers and aggregate them into a cross-rack traffic matrix. Then it compute a optimal configuration that can maximize the traffic volume that can be offload to optical network using a polynomial Edmonds’ alg.  </a:t>
            </a:r>
            <a:r>
              <a:rPr lang="en-US" baseline="0" dirty="0" err="1" smtClean="0"/>
              <a:t>Everytime</a:t>
            </a:r>
            <a:r>
              <a:rPr lang="en-US" baseline="0" dirty="0" smtClean="0"/>
              <a:t> when the optical circuits are reconfigured, it will notified servers to tear down the path and configure it and then notify them about the new configuration. In a large data center, there could a significant overhead for the control traffic. But many ways can be used to reduce the overhead of control traffic. </a:t>
            </a:r>
          </a:p>
          <a:p>
            <a:endParaRPr lang="en-US" baseline="0" dirty="0" smtClean="0"/>
          </a:p>
          <a:p>
            <a:r>
              <a:rPr lang="en-US" baseline="0" dirty="0" smtClean="0"/>
              <a:t>For example, for traffic demand collection, servers only need to send to the controller when the demands change dramatically, traffic demand vectors can be aggregated within rack first, then send to the control.  The configuration notification can be done using multicast.  </a:t>
            </a:r>
            <a:endParaRPr lang="en-US" dirty="0" smtClean="0"/>
          </a:p>
        </p:txBody>
      </p:sp>
      <p:sp>
        <p:nvSpPr>
          <p:cNvPr id="33796" name="Slide Number Placeholder 3"/>
          <p:cNvSpPr>
            <a:spLocks noGrp="1"/>
          </p:cNvSpPr>
          <p:nvPr>
            <p:ph type="sldNum" sz="quarter" idx="5"/>
          </p:nvPr>
        </p:nvSpPr>
        <p:spPr>
          <a:noFill/>
        </p:spPr>
        <p:txBody>
          <a:bodyPr/>
          <a:lstStyle/>
          <a:p>
            <a:fld id="{59607B6A-7791-462F-B240-DBC41D8CF329}" type="slidenum">
              <a:rPr lang="zh-CN" altLang="en-US" smtClean="0"/>
              <a:pPr/>
              <a:t>4</a:t>
            </a:fld>
            <a:endParaRPr lang="zh-CN" altLang="en-US" smtClean="0"/>
          </a:p>
        </p:txBody>
      </p:sp>
    </p:spTree>
    <p:extLst>
      <p:ext uri="{BB962C8B-B14F-4D97-AF65-F5344CB8AC3E}">
        <p14:creationId xmlns:p14="http://schemas.microsoft.com/office/powerpoint/2010/main" val="1591977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smtClean="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14</a:t>
            </a:fld>
            <a:endParaRPr lang="en-US"/>
          </a:p>
        </p:txBody>
      </p:sp>
    </p:spTree>
    <p:extLst>
      <p:ext uri="{BB962C8B-B14F-4D97-AF65-F5344CB8AC3E}">
        <p14:creationId xmlns:p14="http://schemas.microsoft.com/office/powerpoint/2010/main" val="3024084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baseline="0" dirty="0" smtClean="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15</a:t>
            </a:fld>
            <a:endParaRPr lang="en-US"/>
          </a:p>
        </p:txBody>
      </p:sp>
    </p:spTree>
    <p:extLst>
      <p:ext uri="{BB962C8B-B14F-4D97-AF65-F5344CB8AC3E}">
        <p14:creationId xmlns:p14="http://schemas.microsoft.com/office/powerpoint/2010/main" val="3781860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16</a:t>
            </a:fld>
            <a:endParaRPr lang="en-US"/>
          </a:p>
        </p:txBody>
      </p:sp>
    </p:spTree>
    <p:extLst>
      <p:ext uri="{BB962C8B-B14F-4D97-AF65-F5344CB8AC3E}">
        <p14:creationId xmlns:p14="http://schemas.microsoft.com/office/powerpoint/2010/main" val="3487641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17</a:t>
            </a:fld>
            <a:endParaRPr lang="en-US"/>
          </a:p>
        </p:txBody>
      </p:sp>
    </p:spTree>
    <p:extLst>
      <p:ext uri="{BB962C8B-B14F-4D97-AF65-F5344CB8AC3E}">
        <p14:creationId xmlns:p14="http://schemas.microsoft.com/office/powerpoint/2010/main" val="323298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18</a:t>
            </a:fld>
            <a:endParaRPr lang="en-US"/>
          </a:p>
        </p:txBody>
      </p:sp>
    </p:spTree>
    <p:extLst>
      <p:ext uri="{BB962C8B-B14F-4D97-AF65-F5344CB8AC3E}">
        <p14:creationId xmlns:p14="http://schemas.microsoft.com/office/powerpoint/2010/main" val="2209381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19</a:t>
            </a:fld>
            <a:endParaRPr lang="en-US"/>
          </a:p>
        </p:txBody>
      </p:sp>
    </p:spTree>
    <p:extLst>
      <p:ext uri="{BB962C8B-B14F-4D97-AF65-F5344CB8AC3E}">
        <p14:creationId xmlns:p14="http://schemas.microsoft.com/office/powerpoint/2010/main" val="3991584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20</a:t>
            </a:fld>
            <a:endParaRPr lang="en-US"/>
          </a:p>
        </p:txBody>
      </p:sp>
    </p:spTree>
    <p:extLst>
      <p:ext uri="{BB962C8B-B14F-4D97-AF65-F5344CB8AC3E}">
        <p14:creationId xmlns:p14="http://schemas.microsoft.com/office/powerpoint/2010/main" val="2294418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21</a:t>
            </a:fld>
            <a:endParaRPr lang="en-US"/>
          </a:p>
        </p:txBody>
      </p:sp>
    </p:spTree>
    <p:extLst>
      <p:ext uri="{BB962C8B-B14F-4D97-AF65-F5344CB8AC3E}">
        <p14:creationId xmlns:p14="http://schemas.microsoft.com/office/powerpoint/2010/main" val="12378883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22</a:t>
            </a:fld>
            <a:endParaRPr lang="en-US"/>
          </a:p>
        </p:txBody>
      </p:sp>
    </p:spTree>
    <p:extLst>
      <p:ext uri="{BB962C8B-B14F-4D97-AF65-F5344CB8AC3E}">
        <p14:creationId xmlns:p14="http://schemas.microsoft.com/office/powerpoint/2010/main" val="2596376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23</a:t>
            </a:fld>
            <a:endParaRPr lang="en-US"/>
          </a:p>
        </p:txBody>
      </p:sp>
    </p:spTree>
    <p:extLst>
      <p:ext uri="{BB962C8B-B14F-4D97-AF65-F5344CB8AC3E}">
        <p14:creationId xmlns:p14="http://schemas.microsoft.com/office/powerpoint/2010/main" val="1136930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dirty="0" smtClean="0"/>
              <a:t>&gt;2min too long !!!</a:t>
            </a:r>
          </a:p>
          <a:p>
            <a:endParaRPr lang="en-US" dirty="0" smtClean="0"/>
          </a:p>
          <a:p>
            <a:r>
              <a:rPr lang="en-US" dirty="0" smtClean="0"/>
              <a:t>C-Through use a centralize controller to collect</a:t>
            </a:r>
            <a:r>
              <a:rPr lang="en-US" baseline="0" dirty="0" smtClean="0"/>
              <a:t> traffic demands and configure optical circuits. The controller collect per-rack traffic demand vector from all the servers and aggregate them into a cross-rack traffic matrix. Then it compute a optimal configuration that can maximize the traffic volume that can be offload to optical network using a polynomial Edmonds’ alg.  </a:t>
            </a:r>
            <a:r>
              <a:rPr lang="en-US" baseline="0" dirty="0" err="1" smtClean="0"/>
              <a:t>Everytime</a:t>
            </a:r>
            <a:r>
              <a:rPr lang="en-US" baseline="0" dirty="0" smtClean="0"/>
              <a:t> when the optical circuits are reconfigured, it will notified servers to tear down the path and configure it and then notify them about the new configuration. In a large data center, there could a significant overhead for the control traffic. But many ways can be used to reduce the overhead of control traffic. </a:t>
            </a:r>
          </a:p>
          <a:p>
            <a:endParaRPr lang="en-US" baseline="0" dirty="0" smtClean="0"/>
          </a:p>
          <a:p>
            <a:r>
              <a:rPr lang="en-US" baseline="0" dirty="0" smtClean="0"/>
              <a:t>For example, for traffic demand collection, servers only need to send to the controller when the demands change dramatically, traffic demand vectors can be aggregated within rack first, then send to the control.  The configuration notification can be done using multicast.  </a:t>
            </a:r>
            <a:endParaRPr lang="en-US" dirty="0" smtClean="0"/>
          </a:p>
        </p:txBody>
      </p:sp>
      <p:sp>
        <p:nvSpPr>
          <p:cNvPr id="33796" name="Slide Number Placeholder 3"/>
          <p:cNvSpPr>
            <a:spLocks noGrp="1"/>
          </p:cNvSpPr>
          <p:nvPr>
            <p:ph type="sldNum" sz="quarter" idx="5"/>
          </p:nvPr>
        </p:nvSpPr>
        <p:spPr>
          <a:noFill/>
        </p:spPr>
        <p:txBody>
          <a:bodyPr/>
          <a:lstStyle/>
          <a:p>
            <a:fld id="{59607B6A-7791-462F-B240-DBC41D8CF329}" type="slidenum">
              <a:rPr lang="zh-CN" altLang="en-US" smtClean="0"/>
              <a:pPr/>
              <a:t>5</a:t>
            </a:fld>
            <a:endParaRPr lang="zh-CN" altLang="en-US" smtClean="0"/>
          </a:p>
        </p:txBody>
      </p:sp>
    </p:spTree>
    <p:extLst>
      <p:ext uri="{BB962C8B-B14F-4D97-AF65-F5344CB8AC3E}">
        <p14:creationId xmlns:p14="http://schemas.microsoft.com/office/powerpoint/2010/main" val="2797620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EB6C8-858E-4667-AE70-89FA5D599B67}" type="slidenum">
              <a:rPr lang="en-US" smtClean="0"/>
              <a:pPr/>
              <a:t>24</a:t>
            </a:fld>
            <a:endParaRPr lang="en-US"/>
          </a:p>
        </p:txBody>
      </p:sp>
    </p:spTree>
    <p:extLst>
      <p:ext uri="{BB962C8B-B14F-4D97-AF65-F5344CB8AC3E}">
        <p14:creationId xmlns:p14="http://schemas.microsoft.com/office/powerpoint/2010/main" val="985620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E5FE496A-2FC5-4ED4-94C2-F693720D3C83}" type="slidenum">
              <a:rPr lang="en-US" smtClean="0"/>
              <a:pPr/>
              <a:t>25</a:t>
            </a:fld>
            <a:endParaRPr lang="en-US"/>
          </a:p>
        </p:txBody>
      </p:sp>
    </p:spTree>
    <p:extLst>
      <p:ext uri="{BB962C8B-B14F-4D97-AF65-F5344CB8AC3E}">
        <p14:creationId xmlns:p14="http://schemas.microsoft.com/office/powerpoint/2010/main" val="2856672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2EB6C8-858E-4667-AE70-89FA5D599B67}" type="slidenum">
              <a:rPr lang="en-US" smtClean="0"/>
              <a:pPr/>
              <a:t>26</a:t>
            </a:fld>
            <a:endParaRPr lang="en-US"/>
          </a:p>
        </p:txBody>
      </p:sp>
    </p:spTree>
    <p:extLst>
      <p:ext uri="{BB962C8B-B14F-4D97-AF65-F5344CB8AC3E}">
        <p14:creationId xmlns:p14="http://schemas.microsoft.com/office/powerpoint/2010/main" val="2323397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27</a:t>
            </a:fld>
            <a:endParaRPr lang="en-US"/>
          </a:p>
        </p:txBody>
      </p:sp>
    </p:spTree>
    <p:extLst>
      <p:ext uri="{BB962C8B-B14F-4D97-AF65-F5344CB8AC3E}">
        <p14:creationId xmlns:p14="http://schemas.microsoft.com/office/powerpoint/2010/main" val="34334887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28</a:t>
            </a:fld>
            <a:endParaRPr lang="en-US"/>
          </a:p>
        </p:txBody>
      </p:sp>
    </p:spTree>
    <p:extLst>
      <p:ext uri="{BB962C8B-B14F-4D97-AF65-F5344CB8AC3E}">
        <p14:creationId xmlns:p14="http://schemas.microsoft.com/office/powerpoint/2010/main" val="4181709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29</a:t>
            </a:fld>
            <a:endParaRPr lang="en-US"/>
          </a:p>
        </p:txBody>
      </p:sp>
    </p:spTree>
    <p:extLst>
      <p:ext uri="{BB962C8B-B14F-4D97-AF65-F5344CB8AC3E}">
        <p14:creationId xmlns:p14="http://schemas.microsoft.com/office/powerpoint/2010/main" val="3585570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30</a:t>
            </a:fld>
            <a:endParaRPr lang="en-US"/>
          </a:p>
        </p:txBody>
      </p:sp>
    </p:spTree>
    <p:extLst>
      <p:ext uri="{BB962C8B-B14F-4D97-AF65-F5344CB8AC3E}">
        <p14:creationId xmlns:p14="http://schemas.microsoft.com/office/powerpoint/2010/main" val="32061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228600" indent="-228600">
              <a:buNone/>
            </a:pPr>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7</a:t>
            </a:fld>
            <a:endParaRPr lang="en-US"/>
          </a:p>
        </p:txBody>
      </p:sp>
    </p:spTree>
    <p:extLst>
      <p:ext uri="{BB962C8B-B14F-4D97-AF65-F5344CB8AC3E}">
        <p14:creationId xmlns:p14="http://schemas.microsoft.com/office/powerpoint/2010/main" val="1904191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228600" indent="-228600">
              <a:buNone/>
            </a:pPr>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8</a:t>
            </a:fld>
            <a:endParaRPr lang="en-US"/>
          </a:p>
        </p:txBody>
      </p:sp>
    </p:spTree>
    <p:extLst>
      <p:ext uri="{BB962C8B-B14F-4D97-AF65-F5344CB8AC3E}">
        <p14:creationId xmlns:p14="http://schemas.microsoft.com/office/powerpoint/2010/main" val="408945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baseline="0" dirty="0" smtClean="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9</a:t>
            </a:fld>
            <a:endParaRPr lang="en-US"/>
          </a:p>
        </p:txBody>
      </p:sp>
    </p:spTree>
    <p:extLst>
      <p:ext uri="{BB962C8B-B14F-4D97-AF65-F5344CB8AC3E}">
        <p14:creationId xmlns:p14="http://schemas.microsoft.com/office/powerpoint/2010/main" val="3100570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10</a:t>
            </a:fld>
            <a:endParaRPr lang="en-US"/>
          </a:p>
        </p:txBody>
      </p:sp>
    </p:spTree>
    <p:extLst>
      <p:ext uri="{BB962C8B-B14F-4D97-AF65-F5344CB8AC3E}">
        <p14:creationId xmlns:p14="http://schemas.microsoft.com/office/powerpoint/2010/main" val="2630563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baseline="0" dirty="0" smtClean="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11</a:t>
            </a:fld>
            <a:endParaRPr lang="en-US"/>
          </a:p>
        </p:txBody>
      </p:sp>
    </p:spTree>
    <p:extLst>
      <p:ext uri="{BB962C8B-B14F-4D97-AF65-F5344CB8AC3E}">
        <p14:creationId xmlns:p14="http://schemas.microsoft.com/office/powerpoint/2010/main" val="1719721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dirty="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12</a:t>
            </a:fld>
            <a:endParaRPr lang="en-US"/>
          </a:p>
        </p:txBody>
      </p:sp>
    </p:spTree>
    <p:extLst>
      <p:ext uri="{BB962C8B-B14F-4D97-AF65-F5344CB8AC3E}">
        <p14:creationId xmlns:p14="http://schemas.microsoft.com/office/powerpoint/2010/main" val="3790463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baseline="0" dirty="0" smtClean="0"/>
          </a:p>
        </p:txBody>
      </p:sp>
      <p:sp>
        <p:nvSpPr>
          <p:cNvPr id="4" name="슬라이드 번호 개체 틀 3"/>
          <p:cNvSpPr>
            <a:spLocks noGrp="1"/>
          </p:cNvSpPr>
          <p:nvPr>
            <p:ph type="sldNum" sz="quarter" idx="10"/>
          </p:nvPr>
        </p:nvSpPr>
        <p:spPr/>
        <p:txBody>
          <a:bodyPr/>
          <a:lstStyle/>
          <a:p>
            <a:fld id="{0876817F-1EE1-435F-A135-07451B3CAE6D}" type="slidenum">
              <a:rPr lang="en-US" smtClean="0"/>
              <a:pPr/>
              <a:t>13</a:t>
            </a:fld>
            <a:endParaRPr lang="en-US"/>
          </a:p>
        </p:txBody>
      </p:sp>
    </p:spTree>
    <p:extLst>
      <p:ext uri="{BB962C8B-B14F-4D97-AF65-F5344CB8AC3E}">
        <p14:creationId xmlns:p14="http://schemas.microsoft.com/office/powerpoint/2010/main" val="8716762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F426B9A-0B58-3440-8916-C6A5286BE8E6}"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
        <p:nvSpPr>
          <p:cNvPr id="7" name="Rectangle 6"/>
          <p:cNvSpPr/>
          <p:nvPr userDrawn="1"/>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userDrawn="1"/>
        </p:nvPicPr>
        <p:blipFill>
          <a:blip r:embed="rId2" cstate="print"/>
          <a:stretch>
            <a:fillRect/>
          </a:stretch>
        </p:blipFill>
        <p:spPr>
          <a:xfrm>
            <a:off x="8001000" y="1"/>
            <a:ext cx="1142999" cy="1142999"/>
          </a:xfrm>
          <a:prstGeom prst="rect">
            <a:avLst/>
          </a:prstGeom>
        </p:spPr>
      </p:pic>
    </p:spTree>
    <p:extLst>
      <p:ext uri="{BB962C8B-B14F-4D97-AF65-F5344CB8AC3E}">
        <p14:creationId xmlns:p14="http://schemas.microsoft.com/office/powerpoint/2010/main" val="17037742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26B9A-0B58-3440-8916-C6A5286BE8E6}"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86518962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26B9A-0B58-3440-8916-C6A5286BE8E6}"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251386879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5" y="852714"/>
            <a:ext cx="8799285" cy="527344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F426B9A-0B58-3440-8916-C6A5286BE8E6}"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
        <p:nvSpPr>
          <p:cNvPr id="7" name="Rectangle 6"/>
          <p:cNvSpPr/>
          <p:nvPr userDrawn="1"/>
        </p:nvSpPr>
        <p:spPr>
          <a:xfrm>
            <a:off x="6516911" y="0"/>
            <a:ext cx="2667000"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userDrawn="1"/>
        </p:nvPicPr>
        <p:blipFill>
          <a:blip r:embed="rId2" cstate="print"/>
          <a:stretch>
            <a:fillRect/>
          </a:stretch>
        </p:blipFill>
        <p:spPr>
          <a:xfrm>
            <a:off x="8001000" y="1"/>
            <a:ext cx="1142999" cy="1142999"/>
          </a:xfrm>
          <a:prstGeom prst="rect">
            <a:avLst/>
          </a:prstGeom>
        </p:spPr>
      </p:pic>
      <p:sp>
        <p:nvSpPr>
          <p:cNvPr id="2" name="Title 1"/>
          <p:cNvSpPr>
            <a:spLocks noGrp="1"/>
          </p:cNvSpPr>
          <p:nvPr>
            <p:ph type="title"/>
          </p:nvPr>
        </p:nvSpPr>
        <p:spPr>
          <a:xfrm>
            <a:off x="0" y="-15648"/>
            <a:ext cx="7874000" cy="683305"/>
          </a:xfrm>
          <a:solidFill>
            <a:srgbClr val="B41B1D"/>
          </a:solidFill>
        </p:spPr>
        <p:txBody>
          <a:bodyPr/>
          <a:lstStyle>
            <a:lvl1pPr>
              <a:defRPr>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564441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26B9A-0B58-3440-8916-C6A5286BE8E6}" type="datetimeFigureOut">
              <a:rPr lang="en-US" smtClean="0"/>
              <a:t>4/24/2017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14725044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426B9A-0B58-3440-8916-C6A5286BE8E6}"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9374047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426B9A-0B58-3440-8916-C6A5286BE8E6}" type="datetimeFigureOut">
              <a:rPr lang="en-US" smtClean="0"/>
              <a:t>4/24/2017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22157223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426B9A-0B58-3440-8916-C6A5286BE8E6}" type="datetimeFigureOut">
              <a:rPr lang="en-US" smtClean="0"/>
              <a:t>4/24/2017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409719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26B9A-0B58-3440-8916-C6A5286BE8E6}" type="datetimeFigureOut">
              <a:rPr lang="en-US" smtClean="0"/>
              <a:t>4/24/2017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16578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26B9A-0B58-3440-8916-C6A5286BE8E6}"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91915188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26B9A-0B58-3440-8916-C6A5286BE8E6}" type="datetimeFigureOut">
              <a:rPr lang="en-US" smtClean="0"/>
              <a:t>4/24/2017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18E661-B494-314E-8590-24C6A1446C49}" type="slidenum">
              <a:rPr lang="en-US" smtClean="0"/>
              <a:t>‹#›</a:t>
            </a:fld>
            <a:endParaRPr lang="en-US"/>
          </a:p>
        </p:txBody>
      </p:sp>
    </p:spTree>
    <p:extLst>
      <p:ext uri="{BB962C8B-B14F-4D97-AF65-F5344CB8AC3E}">
        <p14:creationId xmlns:p14="http://schemas.microsoft.com/office/powerpoint/2010/main" val="331279826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1429" y="816430"/>
            <a:ext cx="8817428" cy="530973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26B9A-0B58-3440-8916-C6A5286BE8E6}" type="datetimeFigureOut">
              <a:rPr lang="en-US" smtClean="0"/>
              <a:t>4/24/2017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18E661-B494-314E-8590-24C6A1446C49}" type="slidenum">
              <a:rPr lang="en-US" smtClean="0"/>
              <a:t>‹#›</a:t>
            </a:fld>
            <a:endParaRPr lang="en-US"/>
          </a:p>
        </p:txBody>
      </p:sp>
      <p:sp>
        <p:nvSpPr>
          <p:cNvPr id="7" name="Rectangle 6"/>
          <p:cNvSpPr/>
          <p:nvPr/>
        </p:nvSpPr>
        <p:spPr>
          <a:xfrm>
            <a:off x="0" y="0"/>
            <a:ext cx="9183911" cy="685800"/>
          </a:xfrm>
          <a:prstGeom prst="rect">
            <a:avLst/>
          </a:prstGeom>
          <a:solidFill>
            <a:srgbClr val="B41B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ornell_logo.png"/>
          <p:cNvPicPr>
            <a:picLocks noChangeAspect="1"/>
          </p:cNvPicPr>
          <p:nvPr/>
        </p:nvPicPr>
        <p:blipFill>
          <a:blip r:embed="rId13" cstate="print"/>
          <a:stretch>
            <a:fillRect/>
          </a:stretch>
        </p:blipFill>
        <p:spPr>
          <a:xfrm>
            <a:off x="8001000" y="1"/>
            <a:ext cx="1142999" cy="1142999"/>
          </a:xfrm>
          <a:prstGeom prst="rect">
            <a:avLst/>
          </a:prstGeom>
        </p:spPr>
      </p:pic>
      <p:sp>
        <p:nvSpPr>
          <p:cNvPr id="2" name="Title Placeholder 1"/>
          <p:cNvSpPr>
            <a:spLocks noGrp="1"/>
          </p:cNvSpPr>
          <p:nvPr>
            <p:ph type="title"/>
          </p:nvPr>
        </p:nvSpPr>
        <p:spPr>
          <a:xfrm>
            <a:off x="0" y="0"/>
            <a:ext cx="8001000" cy="685800"/>
          </a:xfrm>
          <a:prstGeom prst="rect">
            <a:avLst/>
          </a:prstGeom>
          <a:solidFill>
            <a:srgbClr val="B41B1D"/>
          </a:solidFill>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42381108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2.xml"/><Relationship Id="rId7" Type="http://schemas.openxmlformats.org/officeDocument/2006/relationships/image" Target="../media/image20.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emf"/><Relationship Id="rId4" Type="http://schemas.openxmlformats.org/officeDocument/2006/relationships/oleObject" Target="../embeddings/oleObject1.bin"/><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chart" Target="../charts/chart2.xml"/><Relationship Id="rId7"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chart" Target="../charts/chart4.xml"/><Relationship Id="rId10" Type="http://schemas.openxmlformats.org/officeDocument/2006/relationships/chart" Target="../charts/chart8.xml"/><Relationship Id="rId4" Type="http://schemas.openxmlformats.org/officeDocument/2006/relationships/chart" Target="../charts/chart3.xml"/><Relationship Id="rId9" Type="http://schemas.openxmlformats.org/officeDocument/2006/relationships/chart" Target="../charts/char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52538"/>
            <a:ext cx="7772400" cy="1755774"/>
          </a:xfrm>
        </p:spPr>
        <p:txBody>
          <a:bodyPr>
            <a:normAutofit fontScale="90000"/>
          </a:bodyPr>
          <a:lstStyle/>
          <a:p>
            <a:r>
              <a:rPr lang="en-US" dirty="0" smtClean="0"/>
              <a:t>Alternative Switching Technologies: </a:t>
            </a:r>
            <a:br>
              <a:rPr lang="en-US" dirty="0" smtClean="0"/>
            </a:br>
            <a:r>
              <a:rPr lang="en-US" dirty="0" smtClean="0"/>
              <a:t>Wireless Datacenters</a:t>
            </a:r>
            <a:endParaRPr lang="en-US" dirty="0"/>
          </a:p>
        </p:txBody>
      </p:sp>
      <p:sp>
        <p:nvSpPr>
          <p:cNvPr id="3" name="Subtitle 2"/>
          <p:cNvSpPr>
            <a:spLocks noGrp="1"/>
          </p:cNvSpPr>
          <p:nvPr>
            <p:ph type="subTitle" idx="1"/>
          </p:nvPr>
        </p:nvSpPr>
        <p:spPr>
          <a:xfrm>
            <a:off x="685800" y="3008312"/>
            <a:ext cx="7909560" cy="2301621"/>
          </a:xfrm>
        </p:spPr>
        <p:txBody>
          <a:bodyPr>
            <a:normAutofit/>
          </a:bodyPr>
          <a:lstStyle/>
          <a:p>
            <a:r>
              <a:rPr lang="en-US" sz="4000" dirty="0" smtClean="0"/>
              <a:t>Hakim </a:t>
            </a:r>
            <a:r>
              <a:rPr lang="en-US" sz="4000" dirty="0" err="1" smtClean="0"/>
              <a:t>Weatherspoon</a:t>
            </a:r>
            <a:endParaRPr lang="en-US" sz="4000" dirty="0" smtClean="0"/>
          </a:p>
          <a:p>
            <a:r>
              <a:rPr lang="en-US" sz="2800" dirty="0" smtClean="0"/>
              <a:t>Assistant Professor, </a:t>
            </a:r>
            <a:r>
              <a:rPr lang="en-US" sz="2800" dirty="0" err="1" smtClean="0"/>
              <a:t>Dept</a:t>
            </a:r>
            <a:r>
              <a:rPr lang="en-US" sz="2800" dirty="0" smtClean="0"/>
              <a:t> of Computer Science</a:t>
            </a:r>
          </a:p>
          <a:p>
            <a:r>
              <a:rPr lang="en-US" sz="2800" dirty="0" smtClean="0"/>
              <a:t>CS 5413: High Performance Systems and Networking</a:t>
            </a:r>
          </a:p>
          <a:p>
            <a:r>
              <a:rPr lang="en-US" sz="2800" dirty="0" smtClean="0"/>
              <a:t>April 17, 2017</a:t>
            </a:r>
            <a:endParaRPr lang="en-US" sz="2800" dirty="0"/>
          </a:p>
        </p:txBody>
      </p:sp>
      <p:sp>
        <p:nvSpPr>
          <p:cNvPr id="4" name="TextBox 3"/>
          <p:cNvSpPr txBox="1"/>
          <p:nvPr/>
        </p:nvSpPr>
        <p:spPr>
          <a:xfrm>
            <a:off x="0" y="5751064"/>
            <a:ext cx="9436686" cy="1015663"/>
          </a:xfrm>
          <a:prstGeom prst="rect">
            <a:avLst/>
          </a:prstGeom>
          <a:noFill/>
        </p:spPr>
        <p:txBody>
          <a:bodyPr wrap="none" rtlCol="0">
            <a:spAutoFit/>
          </a:bodyPr>
          <a:lstStyle/>
          <a:p>
            <a:r>
              <a:rPr lang="en-US" sz="2000" dirty="0" smtClean="0">
                <a:solidFill>
                  <a:schemeClr val="bg1">
                    <a:lumMod val="50000"/>
                  </a:schemeClr>
                </a:solidFill>
              </a:rPr>
              <a:t>Slides from the </a:t>
            </a:r>
            <a:r>
              <a:rPr lang="en-US" sz="2000" dirty="0">
                <a:solidFill>
                  <a:schemeClr val="bg1">
                    <a:lumMod val="50000"/>
                  </a:schemeClr>
                </a:solidFill>
              </a:rPr>
              <a:t>“On the Feasibility of Completely Wireless </a:t>
            </a:r>
            <a:r>
              <a:rPr lang="en-US" sz="2000" dirty="0" smtClean="0">
                <a:solidFill>
                  <a:schemeClr val="bg1">
                    <a:lumMod val="50000"/>
                  </a:schemeClr>
                </a:solidFill>
              </a:rPr>
              <a:t>Datacenters” at the ACM/IEEE </a:t>
            </a:r>
          </a:p>
          <a:p>
            <a:r>
              <a:rPr lang="en-US" sz="2000" dirty="0" smtClean="0">
                <a:solidFill>
                  <a:schemeClr val="bg1">
                    <a:lumMod val="50000"/>
                  </a:schemeClr>
                </a:solidFill>
              </a:rPr>
              <a:t>Symposium </a:t>
            </a:r>
            <a:r>
              <a:rPr lang="en-US" sz="2000" dirty="0">
                <a:solidFill>
                  <a:schemeClr val="bg1">
                    <a:lumMod val="50000"/>
                  </a:schemeClr>
                </a:solidFill>
              </a:rPr>
              <a:t>on Architectures for Networking and Communications Systems (ANCS</a:t>
            </a:r>
            <a:r>
              <a:rPr lang="en-US" sz="2000" dirty="0" smtClean="0">
                <a:solidFill>
                  <a:schemeClr val="bg1">
                    <a:lumMod val="50000"/>
                  </a:schemeClr>
                </a:solidFill>
              </a:rPr>
              <a:t>),</a:t>
            </a:r>
          </a:p>
          <a:p>
            <a:r>
              <a:rPr lang="en-US" sz="2000" dirty="0" smtClean="0">
                <a:solidFill>
                  <a:schemeClr val="bg1">
                    <a:lumMod val="50000"/>
                  </a:schemeClr>
                </a:solidFill>
              </a:rPr>
              <a:t>October 2012.</a:t>
            </a:r>
            <a:endParaRPr lang="en-US" sz="2000" dirty="0">
              <a:solidFill>
                <a:schemeClr val="bg1">
                  <a:lumMod val="50000"/>
                </a:schemeClr>
              </a:solidFill>
            </a:endParaRPr>
          </a:p>
        </p:txBody>
      </p:sp>
    </p:spTree>
    <p:extLst>
      <p:ext uri="{BB962C8B-B14F-4D97-AF65-F5344CB8AC3E}">
        <p14:creationId xmlns:p14="http://schemas.microsoft.com/office/powerpoint/2010/main" val="2689994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60 GHz Antenna Model</a:t>
            </a:r>
            <a:endParaRPr lang="en-US" dirty="0"/>
          </a:p>
        </p:txBody>
      </p:sp>
      <p:sp>
        <p:nvSpPr>
          <p:cNvPr id="3" name="Content Placeholder 2"/>
          <p:cNvSpPr>
            <a:spLocks noGrp="1"/>
          </p:cNvSpPr>
          <p:nvPr>
            <p:ph sz="quarter" idx="1"/>
          </p:nvPr>
        </p:nvSpPr>
        <p:spPr/>
        <p:txBody>
          <a:bodyPr/>
          <a:lstStyle/>
          <a:p>
            <a:r>
              <a:rPr lang="en-US" dirty="0" smtClean="0"/>
              <a:t>One directional</a:t>
            </a:r>
          </a:p>
          <a:p>
            <a:pPr lvl="1"/>
            <a:r>
              <a:rPr lang="en-US" i="1" dirty="0" smtClean="0">
                <a:cs typeface="Times New Roman"/>
              </a:rPr>
              <a:t>Signal angle between 25° and 45°</a:t>
            </a:r>
            <a:endParaRPr lang="en-US" i="1" dirty="0" smtClean="0"/>
          </a:p>
          <a:p>
            <a:pPr lvl="1"/>
            <a:r>
              <a:rPr lang="en-US" i="1" dirty="0" smtClean="0"/>
              <a:t>Maximum range &lt; 10 m</a:t>
            </a:r>
          </a:p>
          <a:p>
            <a:pPr lvl="1"/>
            <a:r>
              <a:rPr lang="en-US" dirty="0" smtClean="0"/>
              <a:t>No beam steering</a:t>
            </a:r>
          </a:p>
          <a:p>
            <a:endParaRPr lang="en-US" i="1" dirty="0" smtClean="0"/>
          </a:p>
        </p:txBody>
      </p:sp>
      <p:sp>
        <p:nvSpPr>
          <p:cNvPr id="43" name="Content Placeholder 42"/>
          <p:cNvSpPr>
            <a:spLocks noGrp="1"/>
          </p:cNvSpPr>
          <p:nvPr>
            <p:ph sz="quarter" idx="2"/>
          </p:nvPr>
        </p:nvSpPr>
        <p:spPr/>
        <p:txBody>
          <a:bodyPr/>
          <a:lstStyle/>
          <a:p>
            <a:r>
              <a:rPr lang="en-US" dirty="0" smtClean="0"/>
              <a:t>Bandwidth  &lt; 15Gbps </a:t>
            </a:r>
          </a:p>
          <a:p>
            <a:pPr lvl="1"/>
            <a:r>
              <a:rPr lang="en-US" dirty="0" smtClean="0"/>
              <a:t>TDMA (TDD) </a:t>
            </a:r>
          </a:p>
          <a:p>
            <a:pPr lvl="1"/>
            <a:r>
              <a:rPr lang="en-US" dirty="0" smtClean="0"/>
              <a:t>FDMA (FDD) </a:t>
            </a:r>
          </a:p>
          <a:p>
            <a:r>
              <a:rPr lang="en-US" dirty="0" smtClean="0"/>
              <a:t>Power  at 0.1 – 0.3W</a:t>
            </a:r>
          </a:p>
          <a:p>
            <a:endParaRPr lang="en-US" dirty="0"/>
          </a:p>
        </p:txBody>
      </p:sp>
      <p:sp>
        <p:nvSpPr>
          <p:cNvPr id="8" name="직사각형 7"/>
          <p:cNvSpPr/>
          <p:nvPr/>
        </p:nvSpPr>
        <p:spPr>
          <a:xfrm>
            <a:off x="304800" y="5616714"/>
            <a:ext cx="8839200" cy="707886"/>
          </a:xfrm>
          <a:prstGeom prst="rect">
            <a:avLst/>
          </a:prstGeom>
        </p:spPr>
        <p:txBody>
          <a:bodyPr wrap="square">
            <a:spAutoFit/>
          </a:bodyPr>
          <a:lstStyle/>
          <a:p>
            <a:pPr algn="ctr"/>
            <a:r>
              <a:rPr lang="en-US" sz="4000" b="1" dirty="0" smtClean="0">
                <a:solidFill>
                  <a:srgbClr val="FF0000"/>
                </a:solidFill>
              </a:rPr>
              <a:t>How to integrate to datacenters?</a:t>
            </a:r>
          </a:p>
        </p:txBody>
      </p:sp>
      <p:pic>
        <p:nvPicPr>
          <p:cNvPr id="38915" name="Picture 3"/>
          <p:cNvPicPr>
            <a:picLocks noChangeAspect="1" noChangeArrowheads="1"/>
          </p:cNvPicPr>
          <p:nvPr/>
        </p:nvPicPr>
        <p:blipFill>
          <a:blip r:embed="rId3" cstate="screen"/>
          <a:srcRect/>
          <a:stretch>
            <a:fillRect/>
          </a:stretch>
        </p:blipFill>
        <p:spPr bwMode="auto">
          <a:xfrm>
            <a:off x="3829878" y="2951922"/>
            <a:ext cx="3238500" cy="2833688"/>
          </a:xfrm>
          <a:prstGeom prst="rect">
            <a:avLst/>
          </a:prstGeom>
          <a:noFill/>
          <a:ln w="9525">
            <a:noFill/>
            <a:miter lim="800000"/>
            <a:headEnd/>
            <a:tailEnd/>
          </a:ln>
        </p:spPr>
      </p:pic>
      <p:pic>
        <p:nvPicPr>
          <p:cNvPr id="38916" name="Picture 4"/>
          <p:cNvPicPr>
            <a:picLocks noChangeAspect="1" noChangeArrowheads="1"/>
          </p:cNvPicPr>
          <p:nvPr/>
        </p:nvPicPr>
        <p:blipFill>
          <a:blip r:embed="rId4" cstate="screen"/>
          <a:srcRect/>
          <a:stretch>
            <a:fillRect/>
          </a:stretch>
        </p:blipFill>
        <p:spPr bwMode="auto">
          <a:xfrm>
            <a:off x="3572289" y="2819400"/>
            <a:ext cx="3590511" cy="2956891"/>
          </a:xfrm>
          <a:prstGeom prst="rect">
            <a:avLst/>
          </a:prstGeom>
          <a:noFill/>
          <a:ln w="9525">
            <a:noFill/>
            <a:miter lim="800000"/>
            <a:headEnd/>
            <a:tailEnd/>
          </a:ln>
        </p:spPr>
      </p:pic>
    </p:spTree>
    <p:extLst>
      <p:ext uri="{BB962C8B-B14F-4D97-AF65-F5344CB8AC3E}">
        <p14:creationId xmlns:p14="http://schemas.microsoft.com/office/powerpoint/2010/main" val="296866704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Designing Wireless Datacenters</a:t>
            </a:r>
            <a:endParaRPr lang="en-US" dirty="0"/>
          </a:p>
        </p:txBody>
      </p:sp>
      <p:sp>
        <p:nvSpPr>
          <p:cNvPr id="3" name="Content Placeholder 2"/>
          <p:cNvSpPr>
            <a:spLocks noGrp="1"/>
          </p:cNvSpPr>
          <p:nvPr>
            <p:ph idx="1"/>
          </p:nvPr>
        </p:nvSpPr>
        <p:spPr/>
        <p:txBody>
          <a:bodyPr/>
          <a:lstStyle/>
          <a:p>
            <a:r>
              <a:rPr lang="en-US" dirty="0" smtClean="0"/>
              <a:t>Challenges</a:t>
            </a:r>
          </a:p>
          <a:p>
            <a:pPr lvl="1"/>
            <a:r>
              <a:rPr lang="en-US" dirty="0" smtClean="0"/>
              <a:t>How should transceivers and racks be oriented?</a:t>
            </a:r>
          </a:p>
          <a:p>
            <a:pPr lvl="1"/>
            <a:r>
              <a:rPr lang="en-US" dirty="0" smtClean="0"/>
              <a:t>How should the network be architected?</a:t>
            </a:r>
          </a:p>
          <a:p>
            <a:pPr lvl="1"/>
            <a:r>
              <a:rPr lang="en-US" dirty="0" smtClean="0"/>
              <a:t>Interference of densely populated transceivers?</a:t>
            </a:r>
          </a:p>
        </p:txBody>
      </p:sp>
    </p:spTree>
    <p:extLst>
      <p:ext uri="{BB962C8B-B14F-4D97-AF65-F5344CB8AC3E}">
        <p14:creationId xmlns:p14="http://schemas.microsoft.com/office/powerpoint/2010/main" val="18520092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Completely Wireless Datacenters</a:t>
            </a:r>
            <a:endParaRPr lang="en-US" dirty="0"/>
          </a:p>
        </p:txBody>
      </p:sp>
      <p:sp>
        <p:nvSpPr>
          <p:cNvPr id="3" name="Content Placeholder 2"/>
          <p:cNvSpPr>
            <a:spLocks noGrp="1"/>
          </p:cNvSpPr>
          <p:nvPr>
            <p:ph idx="1"/>
          </p:nvPr>
        </p:nvSpPr>
        <p:spPr>
          <a:xfrm>
            <a:off x="457200" y="990600"/>
            <a:ext cx="8229600" cy="5410200"/>
          </a:xfrm>
        </p:spPr>
        <p:txBody>
          <a:bodyPr>
            <a:normAutofit fontScale="92500" lnSpcReduction="10000"/>
          </a:bodyPr>
          <a:lstStyle/>
          <a:p>
            <a:r>
              <a:rPr lang="en-US" dirty="0" smtClean="0">
                <a:solidFill>
                  <a:schemeClr val="bg1">
                    <a:lumMod val="65000"/>
                  </a:schemeClr>
                </a:solidFill>
              </a:rPr>
              <a:t>Motivation</a:t>
            </a:r>
          </a:p>
          <a:p>
            <a:r>
              <a:rPr lang="en-US" i="1" dirty="0" err="1" smtClean="0"/>
              <a:t>Cayley</a:t>
            </a:r>
            <a:r>
              <a:rPr lang="en-US" dirty="0" smtClean="0"/>
              <a:t> Wireless Datacenters</a:t>
            </a:r>
          </a:p>
          <a:p>
            <a:pPr lvl="1"/>
            <a:r>
              <a:rPr lang="en-US" dirty="0" smtClean="0"/>
              <a:t>Transceiver placement and topology</a:t>
            </a:r>
          </a:p>
          <a:p>
            <a:pPr lvl="2"/>
            <a:r>
              <a:rPr lang="en-US" dirty="0" smtClean="0"/>
              <a:t>Server and rack designs</a:t>
            </a:r>
          </a:p>
          <a:p>
            <a:pPr lvl="1"/>
            <a:r>
              <a:rPr lang="en-US" dirty="0" smtClean="0"/>
              <a:t>Network architecture</a:t>
            </a:r>
          </a:p>
          <a:p>
            <a:pPr lvl="2"/>
            <a:r>
              <a:rPr lang="en-US" dirty="0" smtClean="0"/>
              <a:t>MAC protocols and routing</a:t>
            </a:r>
          </a:p>
          <a:p>
            <a:r>
              <a:rPr lang="en-US" dirty="0" smtClean="0"/>
              <a:t>Evaluation</a:t>
            </a:r>
          </a:p>
          <a:p>
            <a:pPr lvl="1"/>
            <a:r>
              <a:rPr lang="en-US" dirty="0" smtClean="0"/>
              <a:t>Physical Validation: Interference measurements</a:t>
            </a:r>
          </a:p>
          <a:p>
            <a:pPr lvl="1"/>
            <a:r>
              <a:rPr lang="en-US" dirty="0" smtClean="0"/>
              <a:t>Performance and power</a:t>
            </a:r>
          </a:p>
          <a:p>
            <a:r>
              <a:rPr lang="en-US" dirty="0" smtClean="0"/>
              <a:t>Future</a:t>
            </a:r>
          </a:p>
          <a:p>
            <a:r>
              <a:rPr lang="en-US" dirty="0" smtClean="0"/>
              <a:t>Conclusion</a:t>
            </a:r>
          </a:p>
        </p:txBody>
      </p:sp>
    </p:spTree>
    <p:extLst>
      <p:ext uri="{BB962C8B-B14F-4D97-AF65-F5344CB8AC3E}">
        <p14:creationId xmlns:p14="http://schemas.microsoft.com/office/powerpoint/2010/main" val="186518025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Transceiver Placement: </a:t>
            </a:r>
            <a:br>
              <a:rPr lang="en-US" dirty="0" smtClean="0"/>
            </a:br>
            <a:r>
              <a:rPr lang="en-US" dirty="0" smtClean="0"/>
              <a:t>Server and Rack Design</a:t>
            </a:r>
            <a:endParaRPr lang="en-US" dirty="0"/>
          </a:p>
        </p:txBody>
      </p:sp>
      <p:sp>
        <p:nvSpPr>
          <p:cNvPr id="7" name="Content Placeholder 6"/>
          <p:cNvSpPr>
            <a:spLocks noGrp="1"/>
          </p:cNvSpPr>
          <p:nvPr>
            <p:ph sz="half" idx="1"/>
          </p:nvPr>
        </p:nvSpPr>
        <p:spPr/>
        <p:txBody>
          <a:bodyPr/>
          <a:lstStyle/>
          <a:p>
            <a:r>
              <a:rPr lang="en-US" dirty="0" smtClean="0"/>
              <a:t>Rack</a:t>
            </a:r>
          </a:p>
        </p:txBody>
      </p:sp>
      <p:sp>
        <p:nvSpPr>
          <p:cNvPr id="8" name="Content Placeholder 7"/>
          <p:cNvSpPr>
            <a:spLocks noGrp="1"/>
          </p:cNvSpPr>
          <p:nvPr>
            <p:ph sz="half" idx="2"/>
          </p:nvPr>
        </p:nvSpPr>
        <p:spPr/>
        <p:txBody>
          <a:bodyPr/>
          <a:lstStyle/>
          <a:p>
            <a:r>
              <a:rPr lang="en-US" smtClean="0"/>
              <a:t>Server</a:t>
            </a:r>
            <a:endParaRPr lang="en-US" dirty="0"/>
          </a:p>
        </p:txBody>
      </p:sp>
      <p:pic>
        <p:nvPicPr>
          <p:cNvPr id="1033" name="Picture 9"/>
          <p:cNvPicPr>
            <a:picLocks noChangeAspect="1" noChangeArrowheads="1"/>
          </p:cNvPicPr>
          <p:nvPr/>
        </p:nvPicPr>
        <p:blipFill>
          <a:blip r:embed="rId3" cstate="screen"/>
          <a:srcRect/>
          <a:stretch>
            <a:fillRect/>
          </a:stretch>
        </p:blipFill>
        <p:spPr bwMode="auto">
          <a:xfrm>
            <a:off x="1447800" y="1600200"/>
            <a:ext cx="1676400" cy="1752600"/>
          </a:xfrm>
          <a:prstGeom prst="rect">
            <a:avLst/>
          </a:prstGeom>
          <a:noFill/>
          <a:ln w="9525">
            <a:noFill/>
            <a:miter lim="800000"/>
            <a:headEnd/>
            <a:tailEnd/>
          </a:ln>
        </p:spPr>
      </p:pic>
      <p:grpSp>
        <p:nvGrpSpPr>
          <p:cNvPr id="36" name="그룹 35"/>
          <p:cNvGrpSpPr/>
          <p:nvPr/>
        </p:nvGrpSpPr>
        <p:grpSpPr>
          <a:xfrm>
            <a:off x="2895600" y="1371600"/>
            <a:ext cx="4362450" cy="1818285"/>
            <a:chOff x="762000" y="1553653"/>
            <a:chExt cx="4362450" cy="1818285"/>
          </a:xfrm>
        </p:grpSpPr>
        <p:pic>
          <p:nvPicPr>
            <p:cNvPr id="1031" name="Picture 7"/>
            <p:cNvPicPr>
              <a:picLocks noChangeAspect="1" noChangeArrowheads="1"/>
            </p:cNvPicPr>
            <p:nvPr/>
          </p:nvPicPr>
          <p:blipFill>
            <a:blip r:embed="rId4" cstate="screen"/>
            <a:srcRect/>
            <a:stretch>
              <a:fillRect/>
            </a:stretch>
          </p:blipFill>
          <p:spPr bwMode="auto">
            <a:xfrm>
              <a:off x="3276600" y="1553653"/>
              <a:ext cx="1847850" cy="1818285"/>
            </a:xfrm>
            <a:prstGeom prst="rect">
              <a:avLst/>
            </a:prstGeom>
            <a:noFill/>
            <a:ln w="9525">
              <a:noFill/>
              <a:miter lim="800000"/>
              <a:headEnd/>
              <a:tailEnd/>
            </a:ln>
          </p:spPr>
        </p:pic>
        <p:cxnSp>
          <p:nvCxnSpPr>
            <p:cNvPr id="22" name="구부러진 연결선 21"/>
            <p:cNvCxnSpPr>
              <a:endCxn id="1031" idx="1"/>
            </p:cNvCxnSpPr>
            <p:nvPr/>
          </p:nvCxnSpPr>
          <p:spPr>
            <a:xfrm>
              <a:off x="762000" y="2163253"/>
              <a:ext cx="2514600" cy="299543"/>
            </a:xfrm>
            <a:prstGeom prst="curvedConnector3">
              <a:avLst>
                <a:gd name="adj1" fmla="val 50000"/>
              </a:avLst>
            </a:prstGeom>
            <a:ln>
              <a:prstDash val="sysDash"/>
              <a:tailEnd type="arrow"/>
            </a:ln>
          </p:spPr>
          <p:style>
            <a:lnRef idx="1">
              <a:schemeClr val="dk1"/>
            </a:lnRef>
            <a:fillRef idx="0">
              <a:schemeClr val="dk1"/>
            </a:fillRef>
            <a:effectRef idx="0">
              <a:schemeClr val="dk1"/>
            </a:effectRef>
            <a:fontRef idx="minor">
              <a:schemeClr val="tx1"/>
            </a:fontRef>
          </p:style>
        </p:cxnSp>
      </p:grpSp>
      <p:grpSp>
        <p:nvGrpSpPr>
          <p:cNvPr id="37" name="그룹 36"/>
          <p:cNvGrpSpPr/>
          <p:nvPr/>
        </p:nvGrpSpPr>
        <p:grpSpPr>
          <a:xfrm>
            <a:off x="5181600" y="2438400"/>
            <a:ext cx="2286000" cy="3170747"/>
            <a:chOff x="3048000" y="2438400"/>
            <a:chExt cx="2286000" cy="3170747"/>
          </a:xfrm>
        </p:grpSpPr>
        <p:pic>
          <p:nvPicPr>
            <p:cNvPr id="1029" name="Picture 5"/>
            <p:cNvPicPr>
              <a:picLocks noChangeAspect="1" noChangeArrowheads="1"/>
            </p:cNvPicPr>
            <p:nvPr/>
          </p:nvPicPr>
          <p:blipFill>
            <a:blip r:embed="rId5" cstate="screen"/>
            <a:srcRect/>
            <a:stretch>
              <a:fillRect/>
            </a:stretch>
          </p:blipFill>
          <p:spPr bwMode="auto">
            <a:xfrm>
              <a:off x="3048000" y="4191000"/>
              <a:ext cx="2286000" cy="1418147"/>
            </a:xfrm>
            <a:prstGeom prst="rect">
              <a:avLst/>
            </a:prstGeom>
            <a:noFill/>
            <a:ln w="9525">
              <a:noFill/>
              <a:miter lim="800000"/>
              <a:headEnd/>
              <a:tailEnd/>
            </a:ln>
          </p:spPr>
        </p:pic>
        <p:cxnSp>
          <p:nvCxnSpPr>
            <p:cNvPr id="23" name="구부러진 연결선 22"/>
            <p:cNvCxnSpPr/>
            <p:nvPr/>
          </p:nvCxnSpPr>
          <p:spPr>
            <a:xfrm rot="5400000">
              <a:off x="3238500" y="3162300"/>
              <a:ext cx="1752600" cy="304800"/>
            </a:xfrm>
            <a:prstGeom prst="curvedConnector3">
              <a:avLst>
                <a:gd name="adj1" fmla="val 50000"/>
              </a:avLst>
            </a:prstGeom>
            <a:ln>
              <a:prstDash val="sysDash"/>
              <a:tailEnd type="arrow"/>
            </a:ln>
          </p:spPr>
          <p:style>
            <a:lnRef idx="1">
              <a:schemeClr val="dk1"/>
            </a:lnRef>
            <a:fillRef idx="0">
              <a:schemeClr val="dk1"/>
            </a:fillRef>
            <a:effectRef idx="0">
              <a:schemeClr val="dk1"/>
            </a:effectRef>
            <a:fontRef idx="minor">
              <a:schemeClr val="tx1"/>
            </a:fontRef>
          </p:style>
        </p:cxnSp>
      </p:grpSp>
      <p:grpSp>
        <p:nvGrpSpPr>
          <p:cNvPr id="51" name="그룹 50"/>
          <p:cNvGrpSpPr/>
          <p:nvPr/>
        </p:nvGrpSpPr>
        <p:grpSpPr>
          <a:xfrm>
            <a:off x="152400" y="3429000"/>
            <a:ext cx="4495800" cy="2667000"/>
            <a:chOff x="152400" y="3581400"/>
            <a:chExt cx="4495800" cy="2667000"/>
          </a:xfrm>
        </p:grpSpPr>
        <p:pic>
          <p:nvPicPr>
            <p:cNvPr id="1034" name="Picture 10"/>
            <p:cNvPicPr>
              <a:picLocks noChangeAspect="1" noChangeArrowheads="1"/>
            </p:cNvPicPr>
            <p:nvPr/>
          </p:nvPicPr>
          <p:blipFill>
            <a:blip r:embed="rId6" cstate="screen"/>
            <a:srcRect/>
            <a:stretch>
              <a:fillRect/>
            </a:stretch>
          </p:blipFill>
          <p:spPr bwMode="auto">
            <a:xfrm>
              <a:off x="1371600" y="4191000"/>
              <a:ext cx="1828800" cy="1828800"/>
            </a:xfrm>
            <a:prstGeom prst="rect">
              <a:avLst/>
            </a:prstGeom>
            <a:noFill/>
            <a:ln w="9525">
              <a:noFill/>
              <a:miter lim="800000"/>
              <a:headEnd/>
              <a:tailEnd/>
            </a:ln>
          </p:spPr>
        </p:pic>
        <p:sp>
          <p:nvSpPr>
            <p:cNvPr id="45" name="설명선 2(강조선) 44"/>
            <p:cNvSpPr/>
            <p:nvPr/>
          </p:nvSpPr>
          <p:spPr>
            <a:xfrm>
              <a:off x="3352800" y="4343400"/>
              <a:ext cx="1219200" cy="609600"/>
            </a:xfrm>
            <a:prstGeom prst="accentCallout2">
              <a:avLst>
                <a:gd name="adj1" fmla="val 16164"/>
                <a:gd name="adj2" fmla="val -57"/>
                <a:gd name="adj3" fmla="val 49784"/>
                <a:gd name="adj4" fmla="val -54414"/>
                <a:gd name="adj5" fmla="val 128017"/>
                <a:gd name="adj6" fmla="val -82060"/>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Intra-rack space</a:t>
              </a:r>
              <a:endParaRPr lang="en-US" dirty="0"/>
            </a:p>
          </p:txBody>
        </p:sp>
        <p:sp>
          <p:nvSpPr>
            <p:cNvPr id="46" name="설명선 2(강조선) 45"/>
            <p:cNvSpPr/>
            <p:nvPr/>
          </p:nvSpPr>
          <p:spPr>
            <a:xfrm flipH="1">
              <a:off x="228600" y="3733800"/>
              <a:ext cx="1295400" cy="609600"/>
            </a:xfrm>
            <a:prstGeom prst="accentCallout2">
              <a:avLst>
                <a:gd name="adj1" fmla="val 29095"/>
                <a:gd name="adj2" fmla="val 1160"/>
                <a:gd name="adj3" fmla="val 29094"/>
                <a:gd name="adj4" fmla="val -21043"/>
                <a:gd name="adj5" fmla="val 47844"/>
                <a:gd name="adj6" fmla="val -58682"/>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Inter-rack space</a:t>
              </a:r>
              <a:endParaRPr lang="en-US" dirty="0"/>
            </a:p>
          </p:txBody>
        </p:sp>
        <p:sp>
          <p:nvSpPr>
            <p:cNvPr id="48" name="직사각형 47"/>
            <p:cNvSpPr/>
            <p:nvPr/>
          </p:nvSpPr>
          <p:spPr>
            <a:xfrm>
              <a:off x="152400" y="3581400"/>
              <a:ext cx="4495800" cy="2667000"/>
            </a:xfrm>
            <a:prstGeom prst="rect">
              <a:avLst/>
            </a:prstGeom>
            <a:noFill/>
            <a:ln w="12700">
              <a:prstDash val="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TextBox 48"/>
            <p:cNvSpPr txBox="1"/>
            <p:nvPr/>
          </p:nvSpPr>
          <p:spPr>
            <a:xfrm>
              <a:off x="228600" y="5791200"/>
              <a:ext cx="990600" cy="381000"/>
            </a:xfrm>
            <a:prstGeom prst="rect">
              <a:avLst/>
            </a:prstGeom>
            <a:noFill/>
          </p:spPr>
          <p:txBody>
            <a:bodyPr wrap="square" rtlCol="0">
              <a:spAutoFit/>
            </a:bodyPr>
            <a:lstStyle/>
            <a:p>
              <a:r>
                <a:rPr lang="en-US" dirty="0" smtClean="0"/>
                <a:t>2D View</a:t>
              </a:r>
              <a:endParaRPr lang="en-US" dirty="0"/>
            </a:p>
          </p:txBody>
        </p:sp>
      </p:grpSp>
      <p:sp>
        <p:nvSpPr>
          <p:cNvPr id="50" name="TextBox 49"/>
          <p:cNvSpPr txBox="1"/>
          <p:nvPr/>
        </p:nvSpPr>
        <p:spPr>
          <a:xfrm>
            <a:off x="228600" y="1524000"/>
            <a:ext cx="990600" cy="381000"/>
          </a:xfrm>
          <a:prstGeom prst="rect">
            <a:avLst/>
          </a:prstGeom>
          <a:noFill/>
        </p:spPr>
        <p:txBody>
          <a:bodyPr wrap="square" rtlCol="0">
            <a:spAutoFit/>
          </a:bodyPr>
          <a:lstStyle/>
          <a:p>
            <a:r>
              <a:rPr lang="en-US" dirty="0" smtClean="0"/>
              <a:t>3D View</a:t>
            </a:r>
            <a:endParaRPr lang="en-US" dirty="0"/>
          </a:p>
        </p:txBody>
      </p:sp>
      <p:grpSp>
        <p:nvGrpSpPr>
          <p:cNvPr id="21" name="그룹 20"/>
          <p:cNvGrpSpPr/>
          <p:nvPr/>
        </p:nvGrpSpPr>
        <p:grpSpPr>
          <a:xfrm>
            <a:off x="6012706" y="3368040"/>
            <a:ext cx="2879834" cy="1295400"/>
            <a:chOff x="6035566" y="3505200"/>
            <a:chExt cx="2879834" cy="1295400"/>
          </a:xfrm>
        </p:grpSpPr>
        <p:sp>
          <p:nvSpPr>
            <p:cNvPr id="19" name="설명선 2(강조선) 18"/>
            <p:cNvSpPr/>
            <p:nvPr/>
          </p:nvSpPr>
          <p:spPr>
            <a:xfrm>
              <a:off x="7315200" y="3505200"/>
              <a:ext cx="1600200" cy="685800"/>
            </a:xfrm>
            <a:prstGeom prst="accentCallout2">
              <a:avLst>
                <a:gd name="adj1" fmla="val 53359"/>
                <a:gd name="adj2" fmla="val 4475"/>
                <a:gd name="adj3" fmla="val 57371"/>
                <a:gd name="adj4" fmla="val -20977"/>
                <a:gd name="adj5" fmla="val 146045"/>
                <a:gd name="adj6" fmla="val -46332"/>
              </a:avLst>
            </a:prstGeom>
            <a:ln w="127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3-way switch (ASIC design)</a:t>
              </a:r>
              <a:endParaRPr lang="en-US" dirty="0"/>
            </a:p>
          </p:txBody>
        </p:sp>
        <p:sp>
          <p:nvSpPr>
            <p:cNvPr id="20" name="모서리가 둥근 직사각형 19"/>
            <p:cNvSpPr/>
            <p:nvPr/>
          </p:nvSpPr>
          <p:spPr>
            <a:xfrm>
              <a:off x="6035566" y="4343400"/>
              <a:ext cx="533400" cy="457200"/>
            </a:xfrm>
            <a:prstGeom prst="roundRect">
              <a:avLst/>
            </a:prstGeom>
            <a:noFill/>
            <a:ln w="127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sp>
        <p:nvSpPr>
          <p:cNvPr id="24" name="직사각형 23"/>
          <p:cNvSpPr/>
          <p:nvPr/>
        </p:nvSpPr>
        <p:spPr>
          <a:xfrm>
            <a:off x="0" y="5754469"/>
            <a:ext cx="9144000" cy="646331"/>
          </a:xfrm>
          <a:prstGeom prst="rect">
            <a:avLst/>
          </a:prstGeom>
        </p:spPr>
        <p:txBody>
          <a:bodyPr wrap="square">
            <a:spAutoFit/>
          </a:bodyPr>
          <a:lstStyle/>
          <a:p>
            <a:pPr algn="ctr"/>
            <a:r>
              <a:rPr lang="en-US" sz="3600" b="1" dirty="0" smtClean="0">
                <a:solidFill>
                  <a:srgbClr val="FF0000"/>
                </a:solidFill>
              </a:rPr>
              <a:t>How do racks communicate with each other?</a:t>
            </a:r>
          </a:p>
        </p:txBody>
      </p:sp>
    </p:spTree>
    <p:extLst>
      <p:ext uri="{BB962C8B-B14F-4D97-AF65-F5344CB8AC3E}">
        <p14:creationId xmlns:p14="http://schemas.microsoft.com/office/powerpoint/2010/main" val="305949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up)">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err="1" smtClean="0"/>
              <a:t>Cayley</a:t>
            </a:r>
            <a:r>
              <a:rPr lang="en-US" dirty="0" smtClean="0"/>
              <a:t> Network Architecture: Topology</a:t>
            </a:r>
            <a:endParaRPr lang="en-US" dirty="0"/>
          </a:p>
        </p:txBody>
      </p:sp>
      <p:sp>
        <p:nvSpPr>
          <p:cNvPr id="3" name="내용 개체 틀 2"/>
          <p:cNvSpPr>
            <a:spLocks noGrp="1"/>
          </p:cNvSpPr>
          <p:nvPr>
            <p:ph sz="half" idx="1"/>
          </p:nvPr>
        </p:nvSpPr>
        <p:spPr>
          <a:xfrm>
            <a:off x="533400" y="914400"/>
            <a:ext cx="4038600" cy="5135563"/>
          </a:xfrm>
        </p:spPr>
        <p:txBody>
          <a:bodyPr/>
          <a:lstStyle/>
          <a:p>
            <a:endParaRPr lang="en-US"/>
          </a:p>
        </p:txBody>
      </p:sp>
      <p:sp>
        <p:nvSpPr>
          <p:cNvPr id="4" name="내용 개체 틀 3"/>
          <p:cNvSpPr>
            <a:spLocks noGrp="1"/>
          </p:cNvSpPr>
          <p:nvPr>
            <p:ph sz="half" idx="2"/>
          </p:nvPr>
        </p:nvSpPr>
        <p:spPr>
          <a:xfrm>
            <a:off x="4724400" y="914400"/>
            <a:ext cx="4038600" cy="5135563"/>
          </a:xfrm>
        </p:spPr>
        <p:txBody>
          <a:bodyPr/>
          <a:lstStyle/>
          <a:p>
            <a:endParaRPr lang="en-US" dirty="0"/>
          </a:p>
        </p:txBody>
      </p:sp>
      <p:pic>
        <p:nvPicPr>
          <p:cNvPr id="7" name="Picture 6"/>
          <p:cNvPicPr>
            <a:picLocks noChangeAspect="1" noChangeArrowheads="1"/>
          </p:cNvPicPr>
          <p:nvPr/>
        </p:nvPicPr>
        <p:blipFill>
          <a:blip r:embed="rId3" cstate="screen"/>
          <a:srcRect/>
          <a:stretch>
            <a:fillRect/>
          </a:stretch>
        </p:blipFill>
        <p:spPr bwMode="auto">
          <a:xfrm>
            <a:off x="914400" y="1600200"/>
            <a:ext cx="4639794" cy="4024312"/>
          </a:xfrm>
          <a:prstGeom prst="rect">
            <a:avLst/>
          </a:prstGeom>
          <a:noFill/>
          <a:ln w="9525">
            <a:noFill/>
            <a:miter lim="800000"/>
            <a:headEnd/>
            <a:tailEnd/>
          </a:ln>
        </p:spPr>
      </p:pic>
      <p:grpSp>
        <p:nvGrpSpPr>
          <p:cNvPr id="5" name="그룹 12"/>
          <p:cNvGrpSpPr/>
          <p:nvPr/>
        </p:nvGrpSpPr>
        <p:grpSpPr>
          <a:xfrm>
            <a:off x="5486400" y="1371600"/>
            <a:ext cx="3657600" cy="3505200"/>
            <a:chOff x="5105400" y="2057400"/>
            <a:chExt cx="3657600" cy="3505200"/>
          </a:xfrm>
        </p:grpSpPr>
        <p:pic>
          <p:nvPicPr>
            <p:cNvPr id="29698" name="Picture 2"/>
            <p:cNvPicPr>
              <a:picLocks noChangeAspect="1" noChangeArrowheads="1"/>
            </p:cNvPicPr>
            <p:nvPr/>
          </p:nvPicPr>
          <p:blipFill>
            <a:blip r:embed="rId4" cstate="screen"/>
            <a:srcRect/>
            <a:stretch>
              <a:fillRect/>
            </a:stretch>
          </p:blipFill>
          <p:spPr bwMode="auto">
            <a:xfrm>
              <a:off x="5257800" y="2362200"/>
              <a:ext cx="3386138" cy="2971800"/>
            </a:xfrm>
            <a:prstGeom prst="rect">
              <a:avLst/>
            </a:prstGeom>
            <a:noFill/>
            <a:ln w="9525">
              <a:noFill/>
              <a:miter lim="800000"/>
              <a:headEnd/>
              <a:tailEnd/>
            </a:ln>
          </p:spPr>
        </p:pic>
        <p:sp>
          <p:nvSpPr>
            <p:cNvPr id="11" name="타원형 설명선 10"/>
            <p:cNvSpPr/>
            <p:nvPr/>
          </p:nvSpPr>
          <p:spPr>
            <a:xfrm>
              <a:off x="5105400" y="2057400"/>
              <a:ext cx="3657600" cy="3505200"/>
            </a:xfrm>
            <a:prstGeom prst="wedgeEllipseCallout">
              <a:avLst>
                <a:gd name="adj1" fmla="val -63636"/>
                <a:gd name="adj2" fmla="val 52619"/>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27" name="그룹 26"/>
          <p:cNvGrpSpPr/>
          <p:nvPr/>
        </p:nvGrpSpPr>
        <p:grpSpPr>
          <a:xfrm>
            <a:off x="5598795" y="1539240"/>
            <a:ext cx="3451860" cy="3438525"/>
            <a:chOff x="5608320" y="1529715"/>
            <a:chExt cx="3451860" cy="3438525"/>
          </a:xfrm>
        </p:grpSpPr>
        <p:sp>
          <p:nvSpPr>
            <p:cNvPr id="14" name="원호 13"/>
            <p:cNvSpPr/>
            <p:nvPr/>
          </p:nvSpPr>
          <p:spPr>
            <a:xfrm>
              <a:off x="5608320" y="1539240"/>
              <a:ext cx="3451860" cy="3429000"/>
            </a:xfrm>
            <a:prstGeom prst="arc">
              <a:avLst>
                <a:gd name="adj1" fmla="val 16008200"/>
                <a:gd name="adj2" fmla="val 20557215"/>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직선 연결선 15"/>
            <p:cNvCxnSpPr/>
            <p:nvPr/>
          </p:nvCxnSpPr>
          <p:spPr>
            <a:xfrm flipV="1">
              <a:off x="6301740" y="1529715"/>
              <a:ext cx="937260" cy="2889885"/>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8" name="직선 연결선 17"/>
            <p:cNvCxnSpPr/>
            <p:nvPr/>
          </p:nvCxnSpPr>
          <p:spPr>
            <a:xfrm flipV="1">
              <a:off x="6301740" y="2743201"/>
              <a:ext cx="2667000" cy="1676399"/>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2344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smtClean="0"/>
              <a:t>Masked Node Problem and MAC</a:t>
            </a:r>
            <a:endParaRPr lang="en-US" dirty="0"/>
          </a:p>
        </p:txBody>
      </p:sp>
      <p:sp>
        <p:nvSpPr>
          <p:cNvPr id="3" name="내용 개체 틀 2"/>
          <p:cNvSpPr>
            <a:spLocks noGrp="1"/>
          </p:cNvSpPr>
          <p:nvPr>
            <p:ph idx="1"/>
          </p:nvPr>
        </p:nvSpPr>
        <p:spPr/>
        <p:txBody>
          <a:bodyPr>
            <a:normAutofit/>
          </a:bodyPr>
          <a:lstStyle/>
          <a:p>
            <a:r>
              <a:rPr lang="en-US" sz="2400" dirty="0" smtClean="0"/>
              <a:t>Most nodes are hidden terminals to others</a:t>
            </a:r>
          </a:p>
          <a:p>
            <a:pPr lvl="1"/>
            <a:r>
              <a:rPr lang="en-US" sz="2000" dirty="0" smtClean="0"/>
              <a:t>Multiple (&gt;5) directional antennae </a:t>
            </a:r>
            <a:br>
              <a:rPr lang="en-US" sz="2000" dirty="0" smtClean="0"/>
            </a:br>
            <a:r>
              <a:rPr lang="en-US" sz="2000" dirty="0" smtClean="0"/>
              <a:t>=&gt; Masked node problem</a:t>
            </a:r>
          </a:p>
          <a:p>
            <a:pPr lvl="1"/>
            <a:r>
              <a:rPr lang="en-US" sz="2000" dirty="0" smtClean="0"/>
              <a:t>Collisions can occur</a:t>
            </a:r>
          </a:p>
          <a:p>
            <a:r>
              <a:rPr lang="en-US" sz="2400" dirty="0" smtClean="0"/>
              <a:t>Dual busy tone multiple access [Hass’02]</a:t>
            </a:r>
          </a:p>
          <a:p>
            <a:pPr lvl="1"/>
            <a:r>
              <a:rPr lang="en-US" sz="2000" dirty="0" smtClean="0"/>
              <a:t>Out of band tone to preserve channels</a:t>
            </a:r>
          </a:p>
          <a:p>
            <a:pPr lvl="1"/>
            <a:r>
              <a:rPr lang="en-US" sz="2000" dirty="0" smtClean="0"/>
              <a:t>Use of FDD/TDD channels as the tone</a:t>
            </a:r>
          </a:p>
          <a:p>
            <a:pPr lvl="1"/>
            <a:endParaRPr lang="en-US" sz="2000" dirty="0"/>
          </a:p>
        </p:txBody>
      </p:sp>
      <p:sp>
        <p:nvSpPr>
          <p:cNvPr id="4" name="슬라이드 번호 개체 틀 3"/>
          <p:cNvSpPr>
            <a:spLocks noGrp="1"/>
          </p:cNvSpPr>
          <p:nvPr>
            <p:ph type="sldNum" sz="quarter" idx="12"/>
          </p:nvPr>
        </p:nvSpPr>
        <p:spPr>
          <a:xfrm>
            <a:off x="7298282" y="6220431"/>
            <a:ext cx="1600200" cy="365125"/>
          </a:xfrm>
        </p:spPr>
        <p:txBody>
          <a:bodyPr/>
          <a:lstStyle/>
          <a:p>
            <a:fld id="{3C1D1787-1D31-4DE7-8BF8-5D50841E6771}" type="slidenum">
              <a:rPr lang="en-US" smtClean="0"/>
              <a:pPr/>
              <a:t>15</a:t>
            </a:fld>
            <a:endParaRPr lang="en-US"/>
          </a:p>
        </p:txBody>
      </p:sp>
      <p:pic>
        <p:nvPicPr>
          <p:cNvPr id="5" name="Picture 2"/>
          <p:cNvPicPr>
            <a:picLocks noChangeAspect="1" noChangeArrowheads="1"/>
          </p:cNvPicPr>
          <p:nvPr/>
        </p:nvPicPr>
        <p:blipFill>
          <a:blip r:embed="rId3" cstate="screen"/>
          <a:srcRect/>
          <a:stretch>
            <a:fillRect/>
          </a:stretch>
        </p:blipFill>
        <p:spPr bwMode="auto">
          <a:xfrm>
            <a:off x="5545682" y="3297936"/>
            <a:ext cx="3099528" cy="2720261"/>
          </a:xfrm>
          <a:prstGeom prst="rect">
            <a:avLst/>
          </a:prstGeom>
          <a:noFill/>
          <a:ln w="9525">
            <a:noFill/>
            <a:miter lim="800000"/>
            <a:headEnd/>
            <a:tailEnd/>
          </a:ln>
        </p:spPr>
      </p:pic>
      <p:grpSp>
        <p:nvGrpSpPr>
          <p:cNvPr id="7" name="그룹 6"/>
          <p:cNvGrpSpPr/>
          <p:nvPr/>
        </p:nvGrpSpPr>
        <p:grpSpPr>
          <a:xfrm>
            <a:off x="5582125" y="3301914"/>
            <a:ext cx="2979333" cy="2967823"/>
            <a:chOff x="5608320" y="1529715"/>
            <a:chExt cx="3451860" cy="3438525"/>
          </a:xfrm>
        </p:grpSpPr>
        <p:sp>
          <p:nvSpPr>
            <p:cNvPr id="8" name="원호 7"/>
            <p:cNvSpPr/>
            <p:nvPr/>
          </p:nvSpPr>
          <p:spPr>
            <a:xfrm>
              <a:off x="5608320" y="1539240"/>
              <a:ext cx="3451860" cy="3429000"/>
            </a:xfrm>
            <a:prstGeom prst="arc">
              <a:avLst>
                <a:gd name="adj1" fmla="val 16008200"/>
                <a:gd name="adj2" fmla="val 20557215"/>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9" name="직선 연결선 8"/>
            <p:cNvCxnSpPr/>
            <p:nvPr/>
          </p:nvCxnSpPr>
          <p:spPr>
            <a:xfrm flipV="1">
              <a:off x="6301740" y="1529715"/>
              <a:ext cx="937260" cy="2889885"/>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0" name="직선 연결선 9"/>
            <p:cNvCxnSpPr/>
            <p:nvPr/>
          </p:nvCxnSpPr>
          <p:spPr>
            <a:xfrm flipV="1">
              <a:off x="6301740" y="2743201"/>
              <a:ext cx="2667000" cy="1676399"/>
            </a:xfrm>
            <a:prstGeom prst="line">
              <a:avLst/>
            </a:prstGeom>
            <a:ln w="31750">
              <a:solidFill>
                <a:srgbClr val="C0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그룹 19"/>
          <p:cNvGrpSpPr/>
          <p:nvPr/>
        </p:nvGrpSpPr>
        <p:grpSpPr>
          <a:xfrm>
            <a:off x="5776686" y="5304972"/>
            <a:ext cx="1899865" cy="798807"/>
            <a:chOff x="6845300" y="2921000"/>
            <a:chExt cx="1117600" cy="469900"/>
          </a:xfrm>
        </p:grpSpPr>
        <p:sp>
          <p:nvSpPr>
            <p:cNvPr id="13" name="타원 12"/>
            <p:cNvSpPr/>
            <p:nvPr/>
          </p:nvSpPr>
          <p:spPr>
            <a:xfrm>
              <a:off x="7810500" y="3200400"/>
              <a:ext cx="152400" cy="152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타원 13"/>
            <p:cNvSpPr/>
            <p:nvPr/>
          </p:nvSpPr>
          <p:spPr>
            <a:xfrm>
              <a:off x="7531100" y="3238500"/>
              <a:ext cx="152400" cy="152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타원 14"/>
            <p:cNvSpPr/>
            <p:nvPr/>
          </p:nvSpPr>
          <p:spPr>
            <a:xfrm>
              <a:off x="7277100" y="3213100"/>
              <a:ext cx="152400" cy="152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타원 15"/>
            <p:cNvSpPr/>
            <p:nvPr/>
          </p:nvSpPr>
          <p:spPr>
            <a:xfrm>
              <a:off x="6845300" y="2921000"/>
              <a:ext cx="152400" cy="1524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타원 20"/>
          <p:cNvSpPr/>
          <p:nvPr/>
        </p:nvSpPr>
        <p:spPr>
          <a:xfrm>
            <a:off x="6048828" y="5638800"/>
            <a:ext cx="259072" cy="259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타원 21"/>
          <p:cNvSpPr/>
          <p:nvPr/>
        </p:nvSpPr>
        <p:spPr>
          <a:xfrm>
            <a:off x="7420428" y="3291114"/>
            <a:ext cx="259072" cy="25907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직선 화살표 연결선 23"/>
          <p:cNvCxnSpPr>
            <a:stCxn id="21" idx="7"/>
            <a:endCxn id="22" idx="3"/>
          </p:cNvCxnSpPr>
          <p:nvPr/>
        </p:nvCxnSpPr>
        <p:spPr>
          <a:xfrm flipV="1">
            <a:off x="6269960" y="3512246"/>
            <a:ext cx="1188408" cy="2164494"/>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grpSp>
        <p:nvGrpSpPr>
          <p:cNvPr id="27" name="그룹 26"/>
          <p:cNvGrpSpPr/>
          <p:nvPr/>
        </p:nvGrpSpPr>
        <p:grpSpPr>
          <a:xfrm rot="9698909">
            <a:off x="5539035" y="3113239"/>
            <a:ext cx="2979333" cy="2967823"/>
            <a:chOff x="5608320" y="1529715"/>
            <a:chExt cx="3451860" cy="3438525"/>
          </a:xfrm>
        </p:grpSpPr>
        <p:sp>
          <p:nvSpPr>
            <p:cNvPr id="28" name="원호 27"/>
            <p:cNvSpPr/>
            <p:nvPr/>
          </p:nvSpPr>
          <p:spPr>
            <a:xfrm>
              <a:off x="5608320" y="1539240"/>
              <a:ext cx="3451860" cy="3429000"/>
            </a:xfrm>
            <a:prstGeom prst="arc">
              <a:avLst>
                <a:gd name="adj1" fmla="val 16008200"/>
                <a:gd name="adj2" fmla="val 20557215"/>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9" name="직선 연결선 28"/>
            <p:cNvCxnSpPr/>
            <p:nvPr/>
          </p:nvCxnSpPr>
          <p:spPr>
            <a:xfrm flipV="1">
              <a:off x="6301740" y="1529715"/>
              <a:ext cx="937260" cy="2889885"/>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0" name="직선 연결선 29"/>
            <p:cNvCxnSpPr>
              <a:endCxn id="28" idx="2"/>
            </p:cNvCxnSpPr>
            <p:nvPr/>
          </p:nvCxnSpPr>
          <p:spPr>
            <a:xfrm rot="11901091" flipH="1">
              <a:off x="6634496" y="2359568"/>
              <a:ext cx="2013147" cy="2438967"/>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3077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err="1" smtClean="0"/>
              <a:t>Cayley</a:t>
            </a:r>
            <a:r>
              <a:rPr lang="en-US" dirty="0" smtClean="0"/>
              <a:t> Network Architecture: Routing</a:t>
            </a:r>
            <a:endParaRPr lang="en-US" dirty="0"/>
          </a:p>
        </p:txBody>
      </p:sp>
      <p:sp>
        <p:nvSpPr>
          <p:cNvPr id="6" name="Content Placeholder 5"/>
          <p:cNvSpPr>
            <a:spLocks noGrp="1"/>
          </p:cNvSpPr>
          <p:nvPr>
            <p:ph sz="half" idx="1"/>
          </p:nvPr>
        </p:nvSpPr>
        <p:spPr/>
        <p:txBody>
          <a:bodyPr>
            <a:normAutofit fontScale="92500" lnSpcReduction="20000"/>
          </a:bodyPr>
          <a:lstStyle/>
          <a:p>
            <a:r>
              <a:rPr lang="en-US" sz="3000" dirty="0" smtClean="0"/>
              <a:t>Geographical Routing</a:t>
            </a:r>
          </a:p>
          <a:p>
            <a:r>
              <a:rPr lang="en-US" sz="3000" dirty="0" smtClean="0"/>
              <a:t>Inter rack</a:t>
            </a:r>
          </a:p>
          <a:p>
            <a:pPr lvl="1"/>
            <a:r>
              <a:rPr lang="en-US" sz="2600" dirty="0" smtClean="0"/>
              <a:t>Diagonal XYZ routing</a:t>
            </a:r>
            <a:endParaRPr lang="en-US" sz="2600" dirty="0"/>
          </a:p>
        </p:txBody>
      </p:sp>
      <p:sp>
        <p:nvSpPr>
          <p:cNvPr id="8" name="Content Placeholder 7"/>
          <p:cNvSpPr>
            <a:spLocks noGrp="1"/>
          </p:cNvSpPr>
          <p:nvPr>
            <p:ph sz="half" idx="2"/>
          </p:nvPr>
        </p:nvSpPr>
        <p:spPr>
          <a:xfrm>
            <a:off x="4419600" y="1600200"/>
            <a:ext cx="4038600" cy="4525963"/>
          </a:xfrm>
        </p:spPr>
        <p:txBody>
          <a:bodyPr>
            <a:normAutofit fontScale="92500" lnSpcReduction="20000"/>
          </a:bodyPr>
          <a:lstStyle/>
          <a:p>
            <a:r>
              <a:rPr lang="en-US" dirty="0" smtClean="0"/>
              <a:t>Turn within rack</a:t>
            </a:r>
          </a:p>
          <a:p>
            <a:pPr lvl="1"/>
            <a:r>
              <a:rPr lang="en-US" dirty="0" smtClean="0"/>
              <a:t>Shortest path turning</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dirty="0" smtClean="0"/>
              <a:t>Within </a:t>
            </a:r>
            <a:r>
              <a:rPr lang="en-US" dirty="0" err="1" smtClean="0"/>
              <a:t>dst</a:t>
            </a:r>
            <a:r>
              <a:rPr lang="en-US" dirty="0" smtClean="0"/>
              <a:t> rack to </a:t>
            </a:r>
            <a:r>
              <a:rPr lang="en-US" dirty="0" err="1" smtClean="0"/>
              <a:t>dst</a:t>
            </a:r>
            <a:r>
              <a:rPr lang="en-US" dirty="0" smtClean="0"/>
              <a:t> server</a:t>
            </a:r>
          </a:p>
          <a:p>
            <a:pPr lvl="1"/>
            <a:r>
              <a:rPr lang="en-US" dirty="0" smtClean="0"/>
              <a:t>Up down to </a:t>
            </a:r>
            <a:r>
              <a:rPr lang="en-US" dirty="0" err="1" smtClean="0"/>
              <a:t>dst</a:t>
            </a:r>
            <a:r>
              <a:rPr lang="en-US" dirty="0" smtClean="0"/>
              <a:t> story</a:t>
            </a:r>
          </a:p>
          <a:p>
            <a:pPr lvl="1"/>
            <a:r>
              <a:rPr lang="en-US" dirty="0" smtClean="0"/>
              <a:t>Shortest path to </a:t>
            </a:r>
            <a:r>
              <a:rPr lang="en-US" dirty="0" err="1" smtClean="0"/>
              <a:t>dst</a:t>
            </a:r>
            <a:r>
              <a:rPr lang="en-US" dirty="0" smtClean="0"/>
              <a:t> server</a:t>
            </a:r>
            <a:endParaRPr lang="en-US" dirty="0"/>
          </a:p>
        </p:txBody>
      </p:sp>
      <p:graphicFrame>
        <p:nvGraphicFramePr>
          <p:cNvPr id="28674" name="Object 2"/>
          <p:cNvGraphicFramePr>
            <a:graphicFrameLocks noChangeAspect="1"/>
          </p:cNvGraphicFramePr>
          <p:nvPr>
            <p:extLst/>
          </p:nvPr>
        </p:nvGraphicFramePr>
        <p:xfrm>
          <a:off x="990600" y="2286000"/>
          <a:ext cx="2819400" cy="2819400"/>
        </p:xfrm>
        <a:graphic>
          <a:graphicData uri="http://schemas.openxmlformats.org/presentationml/2006/ole">
            <mc:AlternateContent xmlns:mc="http://schemas.openxmlformats.org/markup-compatibility/2006">
              <mc:Choice xmlns:v="urn:schemas-microsoft-com:vml" Requires="v">
                <p:oleObj spid="_x0000_s1046" name="Visio" r:id="rId4" imgW="5338081" imgH="5338206" progId="Visio.Drawing.11">
                  <p:embed/>
                </p:oleObj>
              </mc:Choice>
              <mc:Fallback>
                <p:oleObj name="Visio" r:id="rId4" imgW="5338081" imgH="5338206"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286000"/>
                        <a:ext cx="28194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675" name="Object 3"/>
          <p:cNvGraphicFramePr>
            <a:graphicFrameLocks noChangeAspect="1"/>
          </p:cNvGraphicFramePr>
          <p:nvPr/>
        </p:nvGraphicFramePr>
        <p:xfrm>
          <a:off x="5257800" y="2337179"/>
          <a:ext cx="2286000" cy="2234821"/>
        </p:xfrm>
        <a:graphic>
          <a:graphicData uri="http://schemas.openxmlformats.org/presentationml/2006/ole">
            <mc:AlternateContent xmlns:mc="http://schemas.openxmlformats.org/markup-compatibility/2006">
              <mc:Choice xmlns:v="urn:schemas-microsoft-com:vml" Requires="v">
                <p:oleObj spid="_x0000_s1047" name="Visio" r:id="rId6" imgW="3416642" imgH="3357164" progId="Visio.Drawing.11">
                  <p:embed/>
                </p:oleObj>
              </mc:Choice>
              <mc:Fallback>
                <p:oleObj name="Visio" r:id="rId6" imgW="3416642" imgH="3357164" progId="Visio.Drawing.11">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2337179"/>
                        <a:ext cx="2286000" cy="2234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8676" name="Picture 4"/>
          <p:cNvPicPr>
            <a:picLocks noChangeAspect="1" noChangeArrowheads="1"/>
          </p:cNvPicPr>
          <p:nvPr/>
        </p:nvPicPr>
        <p:blipFill>
          <a:blip r:embed="rId8" cstate="screen"/>
          <a:srcRect/>
          <a:stretch>
            <a:fillRect/>
          </a:stretch>
        </p:blipFill>
        <p:spPr bwMode="auto">
          <a:xfrm>
            <a:off x="8175680" y="4030309"/>
            <a:ext cx="824253" cy="1913291"/>
          </a:xfrm>
          <a:prstGeom prst="rect">
            <a:avLst/>
          </a:prstGeom>
          <a:noFill/>
          <a:ln w="9525">
            <a:noFill/>
            <a:miter lim="800000"/>
            <a:headEnd/>
            <a:tailEnd/>
          </a:ln>
        </p:spPr>
      </p:pic>
      <p:pic>
        <p:nvPicPr>
          <p:cNvPr id="11" name="Picture 9"/>
          <p:cNvPicPr>
            <a:picLocks noChangeAspect="1" noChangeArrowheads="1"/>
          </p:cNvPicPr>
          <p:nvPr/>
        </p:nvPicPr>
        <p:blipFill>
          <a:blip r:embed="rId9" cstate="screen"/>
          <a:srcRect/>
          <a:stretch>
            <a:fillRect/>
          </a:stretch>
        </p:blipFill>
        <p:spPr bwMode="auto">
          <a:xfrm>
            <a:off x="990600" y="5304016"/>
            <a:ext cx="725194" cy="944384"/>
          </a:xfrm>
          <a:prstGeom prst="rect">
            <a:avLst/>
          </a:prstGeom>
          <a:noFill/>
          <a:ln w="9525">
            <a:noFill/>
            <a:miter lim="800000"/>
            <a:headEnd/>
            <a:tailEnd/>
          </a:ln>
        </p:spPr>
      </p:pic>
      <p:pic>
        <p:nvPicPr>
          <p:cNvPr id="12" name="Picture 9"/>
          <p:cNvPicPr>
            <a:picLocks noChangeAspect="1" noChangeArrowheads="1"/>
          </p:cNvPicPr>
          <p:nvPr/>
        </p:nvPicPr>
        <p:blipFill>
          <a:blip r:embed="rId9" cstate="screen"/>
          <a:srcRect/>
          <a:stretch>
            <a:fillRect/>
          </a:stretch>
        </p:blipFill>
        <p:spPr bwMode="auto">
          <a:xfrm>
            <a:off x="2057400" y="5304016"/>
            <a:ext cx="725194" cy="944384"/>
          </a:xfrm>
          <a:prstGeom prst="rect">
            <a:avLst/>
          </a:prstGeom>
          <a:noFill/>
          <a:ln w="9525">
            <a:noFill/>
            <a:miter lim="800000"/>
            <a:headEnd/>
            <a:tailEnd/>
          </a:ln>
        </p:spPr>
      </p:pic>
      <p:cxnSp>
        <p:nvCxnSpPr>
          <p:cNvPr id="14" name="Straight Arrow Connector 13"/>
          <p:cNvCxnSpPr/>
          <p:nvPr/>
        </p:nvCxnSpPr>
        <p:spPr>
          <a:xfrm flipV="1">
            <a:off x="1637006" y="5638800"/>
            <a:ext cx="496594" cy="3451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직선 화살표 연결선 14"/>
          <p:cNvCxnSpPr/>
          <p:nvPr/>
        </p:nvCxnSpPr>
        <p:spPr>
          <a:xfrm flipV="1">
            <a:off x="1574800" y="3949700"/>
            <a:ext cx="609600" cy="533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직선 화살표 연결선 15"/>
          <p:cNvCxnSpPr/>
          <p:nvPr/>
        </p:nvCxnSpPr>
        <p:spPr>
          <a:xfrm>
            <a:off x="2743200" y="3733800"/>
            <a:ext cx="3810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0" name="직선 화살표 연결선 19"/>
          <p:cNvCxnSpPr/>
          <p:nvPr/>
        </p:nvCxnSpPr>
        <p:spPr>
          <a:xfrm flipH="1" flipV="1">
            <a:off x="2667000" y="3962400"/>
            <a:ext cx="533400" cy="533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직선 화살표 연결선 20"/>
          <p:cNvCxnSpPr/>
          <p:nvPr/>
        </p:nvCxnSpPr>
        <p:spPr>
          <a:xfrm flipH="1" flipV="1">
            <a:off x="1600200" y="2895600"/>
            <a:ext cx="533400" cy="5334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7" name="직선 화살표 연결선 26"/>
          <p:cNvCxnSpPr/>
          <p:nvPr/>
        </p:nvCxnSpPr>
        <p:spPr>
          <a:xfrm>
            <a:off x="1295400" y="4038600"/>
            <a:ext cx="0" cy="381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28" name="직선 화살표 연결선 27"/>
          <p:cNvCxnSpPr/>
          <p:nvPr/>
        </p:nvCxnSpPr>
        <p:spPr>
          <a:xfrm>
            <a:off x="1295400" y="2971800"/>
            <a:ext cx="0" cy="3810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33" name="직선 화살표 연결선 32"/>
          <p:cNvCxnSpPr/>
          <p:nvPr/>
        </p:nvCxnSpPr>
        <p:spPr>
          <a:xfrm>
            <a:off x="3505200" y="4038600"/>
            <a:ext cx="0" cy="3810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34" name="직선 화살표 연결선 33"/>
          <p:cNvCxnSpPr/>
          <p:nvPr/>
        </p:nvCxnSpPr>
        <p:spPr>
          <a:xfrm>
            <a:off x="2667000" y="2895600"/>
            <a:ext cx="533400" cy="5334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77642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up)">
                                      <p:cBhvr>
                                        <p:cTn id="20" dur="500"/>
                                        <p:tgtEl>
                                          <p:spTgt spid="34"/>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up)">
                                      <p:cBhvr>
                                        <p:cTn id="24" dur="500"/>
                                        <p:tgtEl>
                                          <p:spTgt spid="33"/>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up)">
                                      <p:cBhvr>
                                        <p:cTn id="28" dur="500"/>
                                        <p:tgtEl>
                                          <p:spTgt spid="28"/>
                                        </p:tgtEl>
                                      </p:cBhvr>
                                    </p:animEffect>
                                  </p:childTnLst>
                                </p:cTn>
                              </p:par>
                            </p:childTnLst>
                          </p:cTn>
                        </p:par>
                        <p:par>
                          <p:cTn id="29" fill="hold">
                            <p:stCondLst>
                              <p:cond delay="1500"/>
                            </p:stCondLst>
                            <p:childTnLst>
                              <p:par>
                                <p:cTn id="30" presetID="22" presetClass="entr" presetSubtype="1" fill="hold"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2000"/>
                            </p:stCondLst>
                            <p:childTnLst>
                              <p:par>
                                <p:cTn id="34" presetID="22" presetClass="entr" presetSubtype="4"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down)">
                                      <p:cBhvr>
                                        <p:cTn id="36" dur="500"/>
                                        <p:tgtEl>
                                          <p:spTgt spid="20"/>
                                        </p:tgtEl>
                                      </p:cBhvr>
                                    </p:animEffect>
                                  </p:childTnLst>
                                </p:cTn>
                              </p:par>
                            </p:childTnLst>
                          </p:cTn>
                        </p:par>
                        <p:par>
                          <p:cTn id="37" fill="hold">
                            <p:stCondLst>
                              <p:cond delay="2500"/>
                            </p:stCondLst>
                            <p:childTnLst>
                              <p:par>
                                <p:cTn id="38" presetID="22" presetClass="entr" presetSubtype="4"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1" end="1"/>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67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xEl>
                                              <p:pRg st="9" end="9"/>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Completely Wireless Datacenters</a:t>
            </a:r>
            <a:endParaRPr lang="en-US" dirty="0"/>
          </a:p>
        </p:txBody>
      </p:sp>
      <p:sp>
        <p:nvSpPr>
          <p:cNvPr id="3" name="Content Placeholder 2"/>
          <p:cNvSpPr>
            <a:spLocks noGrp="1"/>
          </p:cNvSpPr>
          <p:nvPr>
            <p:ph idx="1"/>
          </p:nvPr>
        </p:nvSpPr>
        <p:spPr>
          <a:xfrm>
            <a:off x="457200" y="990600"/>
            <a:ext cx="8229600" cy="5410200"/>
          </a:xfrm>
        </p:spPr>
        <p:txBody>
          <a:bodyPr>
            <a:normAutofit fontScale="92500" lnSpcReduction="10000"/>
          </a:bodyPr>
          <a:lstStyle/>
          <a:p>
            <a:r>
              <a:rPr lang="en-US" dirty="0" smtClean="0">
                <a:solidFill>
                  <a:schemeClr val="bg1">
                    <a:lumMod val="65000"/>
                  </a:schemeClr>
                </a:solidFill>
              </a:rPr>
              <a:t>Motivation</a:t>
            </a:r>
          </a:p>
          <a:p>
            <a:r>
              <a:rPr lang="en-US" i="1" dirty="0" err="1" smtClean="0">
                <a:solidFill>
                  <a:schemeClr val="bg1">
                    <a:lumMod val="75000"/>
                  </a:schemeClr>
                </a:solidFill>
              </a:rPr>
              <a:t>Cayley</a:t>
            </a:r>
            <a:r>
              <a:rPr lang="en-US" dirty="0" smtClean="0">
                <a:solidFill>
                  <a:schemeClr val="bg1">
                    <a:lumMod val="75000"/>
                  </a:schemeClr>
                </a:solidFill>
              </a:rPr>
              <a:t> Wireless Datacenters</a:t>
            </a:r>
          </a:p>
          <a:p>
            <a:pPr lvl="1"/>
            <a:r>
              <a:rPr lang="en-US" dirty="0" smtClean="0">
                <a:solidFill>
                  <a:schemeClr val="bg1">
                    <a:lumMod val="75000"/>
                  </a:schemeClr>
                </a:solidFill>
              </a:rPr>
              <a:t>Transceiver placement and topology</a:t>
            </a:r>
          </a:p>
          <a:p>
            <a:pPr lvl="2"/>
            <a:r>
              <a:rPr lang="en-US" dirty="0" smtClean="0">
                <a:solidFill>
                  <a:schemeClr val="bg1">
                    <a:lumMod val="75000"/>
                  </a:schemeClr>
                </a:solidFill>
              </a:rPr>
              <a:t>Server and rack designs</a:t>
            </a:r>
          </a:p>
          <a:p>
            <a:pPr lvl="1"/>
            <a:r>
              <a:rPr lang="en-US" dirty="0" smtClean="0">
                <a:solidFill>
                  <a:schemeClr val="bg1">
                    <a:lumMod val="75000"/>
                  </a:schemeClr>
                </a:solidFill>
              </a:rPr>
              <a:t>Network architecture</a:t>
            </a:r>
          </a:p>
          <a:p>
            <a:pPr lvl="2"/>
            <a:r>
              <a:rPr lang="en-US" dirty="0" smtClean="0">
                <a:solidFill>
                  <a:schemeClr val="bg1">
                    <a:lumMod val="75000"/>
                  </a:schemeClr>
                </a:solidFill>
              </a:rPr>
              <a:t>MAC protocols and routing</a:t>
            </a:r>
          </a:p>
          <a:p>
            <a:r>
              <a:rPr lang="en-US" dirty="0" smtClean="0"/>
              <a:t>Evaluation</a:t>
            </a:r>
          </a:p>
          <a:p>
            <a:pPr lvl="1"/>
            <a:r>
              <a:rPr lang="en-US" dirty="0" smtClean="0"/>
              <a:t>Physical validation: Interference measurements</a:t>
            </a:r>
          </a:p>
          <a:p>
            <a:pPr lvl="1"/>
            <a:r>
              <a:rPr lang="en-US" dirty="0" smtClean="0"/>
              <a:t>Performance and power</a:t>
            </a:r>
          </a:p>
          <a:p>
            <a:r>
              <a:rPr lang="en-US" dirty="0" smtClean="0"/>
              <a:t>Future</a:t>
            </a:r>
          </a:p>
          <a:p>
            <a:r>
              <a:rPr lang="en-US" dirty="0" smtClean="0"/>
              <a:t>Conclusion</a:t>
            </a:r>
          </a:p>
        </p:txBody>
      </p:sp>
    </p:spTree>
    <p:extLst>
      <p:ext uri="{BB962C8B-B14F-4D97-AF65-F5344CB8AC3E}">
        <p14:creationId xmlns:p14="http://schemas.microsoft.com/office/powerpoint/2010/main" val="14015756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smtClean="0"/>
              <a:t>Hardware Setup for Physical Validation</a:t>
            </a:r>
            <a:endParaRPr lang="en-US" dirty="0"/>
          </a:p>
        </p:txBody>
      </p:sp>
      <p:sp>
        <p:nvSpPr>
          <p:cNvPr id="4" name="내용 개체 틀 3"/>
          <p:cNvSpPr>
            <a:spLocks noGrp="1"/>
          </p:cNvSpPr>
          <p:nvPr>
            <p:ph idx="1"/>
          </p:nvPr>
        </p:nvSpPr>
        <p:spPr/>
        <p:txBody>
          <a:bodyPr/>
          <a:lstStyle/>
          <a:p>
            <a:r>
              <a:rPr lang="en-US" dirty="0" smtClean="0"/>
              <a:t>Use of a conservative platform</a:t>
            </a:r>
          </a:p>
          <a:p>
            <a:r>
              <a:rPr lang="en-US" dirty="0" smtClean="0"/>
              <a:t>Real-size datacenter floor plan setup</a:t>
            </a:r>
          </a:p>
          <a:p>
            <a:r>
              <a:rPr lang="en-US" dirty="0" smtClean="0"/>
              <a:t>Validation of all possible interferences</a:t>
            </a:r>
            <a:endParaRPr lang="en-US" dirty="0"/>
          </a:p>
        </p:txBody>
      </p:sp>
      <p:pic>
        <p:nvPicPr>
          <p:cNvPr id="27650" name="Picture 2" descr="C:\Users\Ji-Yong\Desktop\Starred Photos\20111218-20111220 leavenworth and experiments\P1010513.JPG"/>
          <p:cNvPicPr>
            <a:picLocks noChangeAspect="1" noChangeArrowheads="1"/>
          </p:cNvPicPr>
          <p:nvPr/>
        </p:nvPicPr>
        <p:blipFill>
          <a:blip r:embed="rId3" cstate="screen"/>
          <a:srcRect/>
          <a:stretch>
            <a:fillRect/>
          </a:stretch>
        </p:blipFill>
        <p:spPr bwMode="auto">
          <a:xfrm>
            <a:off x="914760" y="2971800"/>
            <a:ext cx="3657240" cy="2743200"/>
          </a:xfrm>
          <a:prstGeom prst="rect">
            <a:avLst/>
          </a:prstGeom>
          <a:noFill/>
        </p:spPr>
      </p:pic>
      <p:pic>
        <p:nvPicPr>
          <p:cNvPr id="27651" name="Picture 3" descr="C:\Users\Ji-Yong\Desktop\Starred Photos\20111218-20111220 leavenworth and experiments\P1010524.JPG"/>
          <p:cNvPicPr>
            <a:picLocks noChangeAspect="1" noChangeArrowheads="1"/>
          </p:cNvPicPr>
          <p:nvPr/>
        </p:nvPicPr>
        <p:blipFill>
          <a:blip r:embed="rId4" cstate="screen"/>
          <a:srcRect/>
          <a:stretch>
            <a:fillRect/>
          </a:stretch>
        </p:blipFill>
        <p:spPr bwMode="auto">
          <a:xfrm>
            <a:off x="4800600" y="2971800"/>
            <a:ext cx="3643890" cy="2743200"/>
          </a:xfrm>
          <a:prstGeom prst="rect">
            <a:avLst/>
          </a:prstGeom>
          <a:noFill/>
        </p:spPr>
      </p:pic>
      <p:sp>
        <p:nvSpPr>
          <p:cNvPr id="7" name="TextBox 6"/>
          <p:cNvSpPr txBox="1"/>
          <p:nvPr/>
        </p:nvSpPr>
        <p:spPr>
          <a:xfrm>
            <a:off x="914400" y="5791200"/>
            <a:ext cx="3657600" cy="461665"/>
          </a:xfrm>
          <a:prstGeom prst="rect">
            <a:avLst/>
          </a:prstGeom>
          <a:noFill/>
        </p:spPr>
        <p:txBody>
          <a:bodyPr wrap="square" rtlCol="0">
            <a:spAutoFit/>
          </a:bodyPr>
          <a:lstStyle/>
          <a:p>
            <a:pPr algn="ctr"/>
            <a:r>
              <a:rPr lang="en-US" sz="2400" dirty="0" smtClean="0"/>
              <a:t>Intra-rack communications</a:t>
            </a:r>
            <a:endParaRPr lang="en-US" sz="2400" dirty="0"/>
          </a:p>
        </p:txBody>
      </p:sp>
      <p:sp>
        <p:nvSpPr>
          <p:cNvPr id="8" name="TextBox 7"/>
          <p:cNvSpPr txBox="1"/>
          <p:nvPr/>
        </p:nvSpPr>
        <p:spPr>
          <a:xfrm>
            <a:off x="4800600" y="5791200"/>
            <a:ext cx="3657600" cy="461665"/>
          </a:xfrm>
          <a:prstGeom prst="rect">
            <a:avLst/>
          </a:prstGeom>
          <a:noFill/>
        </p:spPr>
        <p:txBody>
          <a:bodyPr wrap="square" rtlCol="0">
            <a:spAutoFit/>
          </a:bodyPr>
          <a:lstStyle/>
          <a:p>
            <a:pPr algn="ctr"/>
            <a:r>
              <a:rPr lang="en-US" sz="2400" dirty="0" smtClean="0"/>
              <a:t>Inter-rack communications</a:t>
            </a:r>
            <a:endParaRPr lang="en-US" sz="2400" dirty="0"/>
          </a:p>
        </p:txBody>
      </p:sp>
    </p:spTree>
    <p:extLst>
      <p:ext uri="{BB962C8B-B14F-4D97-AF65-F5344CB8AC3E}">
        <p14:creationId xmlns:p14="http://schemas.microsoft.com/office/powerpoint/2010/main" val="37879988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76200"/>
            <a:ext cx="9144000" cy="762000"/>
          </a:xfrm>
        </p:spPr>
        <p:txBody>
          <a:bodyPr>
            <a:normAutofit fontScale="90000"/>
          </a:bodyPr>
          <a:lstStyle/>
          <a:p>
            <a:r>
              <a:rPr lang="en-US" dirty="0" smtClean="0"/>
              <a:t>Physical Validation: Interference Evaluation</a:t>
            </a:r>
            <a:br>
              <a:rPr lang="en-US" dirty="0" smtClean="0"/>
            </a:br>
            <a:r>
              <a:rPr lang="en-US" sz="3100" dirty="0" smtClean="0"/>
              <a:t>(Signal angle </a:t>
            </a:r>
            <a:r>
              <a:rPr lang="el-GR" sz="3100" dirty="0" smtClean="0"/>
              <a:t>θ</a:t>
            </a:r>
            <a:r>
              <a:rPr lang="en-US" sz="3100" dirty="0" smtClean="0"/>
              <a:t> = 15° )</a:t>
            </a:r>
            <a:endParaRPr lang="en-US" dirty="0"/>
          </a:p>
        </p:txBody>
      </p:sp>
      <p:graphicFrame>
        <p:nvGraphicFramePr>
          <p:cNvPr id="5" name="차트 4"/>
          <p:cNvGraphicFramePr/>
          <p:nvPr>
            <p:extLst/>
          </p:nvPr>
        </p:nvGraphicFramePr>
        <p:xfrm>
          <a:off x="5029200" y="1447800"/>
          <a:ext cx="3048000" cy="2743200"/>
        </p:xfrm>
        <a:graphic>
          <a:graphicData uri="http://schemas.openxmlformats.org/drawingml/2006/chart">
            <c:chart xmlns:c="http://schemas.openxmlformats.org/drawingml/2006/chart" xmlns:r="http://schemas.openxmlformats.org/officeDocument/2006/relationships" r:id="rId3"/>
          </a:graphicData>
        </a:graphic>
      </p:graphicFrame>
      <p:pic>
        <p:nvPicPr>
          <p:cNvPr id="28676" name="Picture 4"/>
          <p:cNvPicPr>
            <a:picLocks noChangeAspect="1" noChangeArrowheads="1"/>
          </p:cNvPicPr>
          <p:nvPr/>
        </p:nvPicPr>
        <p:blipFill>
          <a:blip r:embed="rId4" cstate="screen"/>
          <a:srcRect/>
          <a:stretch>
            <a:fillRect/>
          </a:stretch>
        </p:blipFill>
        <p:spPr bwMode="auto">
          <a:xfrm>
            <a:off x="1143000" y="1524000"/>
            <a:ext cx="2438400" cy="2438400"/>
          </a:xfrm>
          <a:prstGeom prst="rect">
            <a:avLst/>
          </a:prstGeom>
          <a:noFill/>
          <a:ln w="9525">
            <a:noFill/>
            <a:miter lim="800000"/>
            <a:headEnd/>
            <a:tailEnd/>
          </a:ln>
        </p:spPr>
      </p:pic>
      <p:sp>
        <p:nvSpPr>
          <p:cNvPr id="36" name="원형 35"/>
          <p:cNvSpPr/>
          <p:nvPr/>
        </p:nvSpPr>
        <p:spPr>
          <a:xfrm>
            <a:off x="1143000" y="1524000"/>
            <a:ext cx="2438400" cy="2438400"/>
          </a:xfrm>
          <a:prstGeom prst="pie">
            <a:avLst>
              <a:gd name="adj1" fmla="val 17300604"/>
              <a:gd name="adj2" fmla="val 5361435"/>
            </a:avLst>
          </a:prstGeom>
          <a:solidFill>
            <a:schemeClr val="accent1">
              <a:alpha val="60000"/>
            </a:schemeClr>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34" name="아래쪽 화살표 33"/>
          <p:cNvSpPr/>
          <p:nvPr/>
        </p:nvSpPr>
        <p:spPr>
          <a:xfrm>
            <a:off x="2209800" y="2393732"/>
            <a:ext cx="304800" cy="6858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그룹 7"/>
          <p:cNvGrpSpPr/>
          <p:nvPr/>
        </p:nvGrpSpPr>
        <p:grpSpPr>
          <a:xfrm rot="8608972">
            <a:off x="1793963" y="2133409"/>
            <a:ext cx="1054151" cy="1127069"/>
            <a:chOff x="5608318" y="1511717"/>
            <a:chExt cx="3451860" cy="3456523"/>
          </a:xfrm>
        </p:grpSpPr>
        <p:sp>
          <p:nvSpPr>
            <p:cNvPr id="9" name="원호 8"/>
            <p:cNvSpPr/>
            <p:nvPr/>
          </p:nvSpPr>
          <p:spPr>
            <a:xfrm>
              <a:off x="5608318" y="1539240"/>
              <a:ext cx="3451860" cy="3429000"/>
            </a:xfrm>
            <a:prstGeom prst="arc">
              <a:avLst>
                <a:gd name="adj1" fmla="val 16995613"/>
                <a:gd name="adj2" fmla="val 19197289"/>
              </a:avLst>
            </a:prstGeom>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cxnSp>
          <p:nvCxnSpPr>
            <p:cNvPr id="10" name="직선 연결선 9"/>
            <p:cNvCxnSpPr/>
            <p:nvPr/>
          </p:nvCxnSpPr>
          <p:spPr>
            <a:xfrm rot="12991028">
              <a:off x="6727940" y="1511717"/>
              <a:ext cx="588893" cy="3040774"/>
            </a:xfrm>
            <a:prstGeom prst="line">
              <a:avLst/>
            </a:prstGeom>
            <a:ln/>
          </p:spPr>
          <p:style>
            <a:lnRef idx="3">
              <a:schemeClr val="accent6"/>
            </a:lnRef>
            <a:fillRef idx="0">
              <a:schemeClr val="accent6"/>
            </a:fillRef>
            <a:effectRef idx="2">
              <a:schemeClr val="accent6"/>
            </a:effectRef>
            <a:fontRef idx="minor">
              <a:schemeClr val="tx1"/>
            </a:fontRef>
          </p:style>
        </p:cxnSp>
        <p:cxnSp>
          <p:nvCxnSpPr>
            <p:cNvPr id="11" name="직선 연결선 10"/>
            <p:cNvCxnSpPr/>
            <p:nvPr/>
          </p:nvCxnSpPr>
          <p:spPr>
            <a:xfrm rot="12991028" flipH="1">
              <a:off x="7255448" y="1687563"/>
              <a:ext cx="514038" cy="3189682"/>
            </a:xfrm>
            <a:prstGeom prst="line">
              <a:avLst/>
            </a:prstGeom>
            <a:ln/>
          </p:spPr>
          <p:style>
            <a:lnRef idx="3">
              <a:schemeClr val="accent6"/>
            </a:lnRef>
            <a:fillRef idx="0">
              <a:schemeClr val="accent6"/>
            </a:fillRef>
            <a:effectRef idx="2">
              <a:schemeClr val="accent6"/>
            </a:effectRef>
            <a:fontRef idx="minor">
              <a:schemeClr val="tx1"/>
            </a:fontRef>
          </p:style>
        </p:cxnSp>
      </p:grpSp>
    </p:spTree>
    <p:extLst>
      <p:ext uri="{BB962C8B-B14F-4D97-AF65-F5344CB8AC3E}">
        <p14:creationId xmlns:p14="http://schemas.microsoft.com/office/powerpoint/2010/main" val="104942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36"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098" y="853420"/>
            <a:ext cx="8799285" cy="5561941"/>
          </a:xfrm>
        </p:spPr>
        <p:txBody>
          <a:bodyPr>
            <a:normAutofit fontScale="77500" lnSpcReduction="20000"/>
          </a:bodyPr>
          <a:lstStyle/>
          <a:p>
            <a:r>
              <a:rPr lang="en-US" dirty="0" smtClean="0"/>
              <a:t>Overview and Basics</a:t>
            </a:r>
          </a:p>
          <a:p>
            <a:pPr lvl="1"/>
            <a:r>
              <a:rPr lang="en-US" dirty="0" smtClean="0"/>
              <a:t>Overview</a:t>
            </a:r>
          </a:p>
          <a:p>
            <a:pPr lvl="1"/>
            <a:r>
              <a:rPr lang="en-US" dirty="0" smtClean="0"/>
              <a:t>Basic Switch and Queuing (today)</a:t>
            </a:r>
          </a:p>
          <a:p>
            <a:pPr lvl="1"/>
            <a:r>
              <a:rPr lang="en-US" dirty="0" smtClean="0"/>
              <a:t>Low-latency and congestion avoidance (DCTCP)</a:t>
            </a:r>
          </a:p>
          <a:p>
            <a:r>
              <a:rPr lang="en-US" dirty="0" smtClean="0"/>
              <a:t>Data Center Networks</a:t>
            </a:r>
          </a:p>
          <a:p>
            <a:pPr lvl="1"/>
            <a:r>
              <a:rPr lang="en-US" dirty="0" smtClean="0"/>
              <a:t>Data Center Network Topologies</a:t>
            </a:r>
          </a:p>
          <a:p>
            <a:pPr lvl="1"/>
            <a:r>
              <a:rPr lang="en-US" dirty="0" smtClean="0"/>
              <a:t>Software defined networking</a:t>
            </a:r>
          </a:p>
          <a:p>
            <a:pPr lvl="2"/>
            <a:r>
              <a:rPr lang="en-US" dirty="0" smtClean="0"/>
              <a:t>Software control plane (SDN)</a:t>
            </a:r>
          </a:p>
          <a:p>
            <a:pPr lvl="2"/>
            <a:r>
              <a:rPr lang="en-US" dirty="0" smtClean="0"/>
              <a:t>Programmable data plane (hardware [P4] and software [</a:t>
            </a:r>
            <a:r>
              <a:rPr lang="en-US" dirty="0" err="1" smtClean="0"/>
              <a:t>Netmap</a:t>
            </a:r>
            <a:r>
              <a:rPr lang="en-US" dirty="0" smtClean="0"/>
              <a:t>])</a:t>
            </a:r>
          </a:p>
          <a:p>
            <a:pPr lvl="1"/>
            <a:r>
              <a:rPr lang="en-US" dirty="0" smtClean="0"/>
              <a:t>Rack-scale computers and networks</a:t>
            </a:r>
          </a:p>
          <a:p>
            <a:pPr lvl="1"/>
            <a:r>
              <a:rPr lang="en-US" dirty="0" smtClean="0"/>
              <a:t>Disaggregated datacenters</a:t>
            </a:r>
          </a:p>
          <a:p>
            <a:pPr lvl="1"/>
            <a:r>
              <a:rPr lang="en-US" dirty="0" smtClean="0"/>
              <a:t>Alternative Switching Technologies</a:t>
            </a:r>
          </a:p>
          <a:p>
            <a:pPr lvl="1"/>
            <a:r>
              <a:rPr lang="en-US" dirty="0" smtClean="0"/>
              <a:t>Data Center Transport</a:t>
            </a:r>
          </a:p>
          <a:p>
            <a:pPr lvl="1"/>
            <a:r>
              <a:rPr lang="en-US" dirty="0" smtClean="0"/>
              <a:t>Virtualizing Networks</a:t>
            </a:r>
          </a:p>
          <a:p>
            <a:pPr lvl="1"/>
            <a:r>
              <a:rPr lang="en-US" dirty="0" err="1" smtClean="0"/>
              <a:t>Middleboxes</a:t>
            </a:r>
            <a:endParaRPr lang="en-US" dirty="0" smtClean="0"/>
          </a:p>
          <a:p>
            <a:r>
              <a:rPr lang="en-US" dirty="0" smtClean="0"/>
              <a:t>Advanced topics</a:t>
            </a:r>
            <a:endParaRPr lang="en-US" dirty="0"/>
          </a:p>
        </p:txBody>
      </p:sp>
      <p:sp>
        <p:nvSpPr>
          <p:cNvPr id="3" name="Title 2"/>
          <p:cNvSpPr>
            <a:spLocks noGrp="1"/>
          </p:cNvSpPr>
          <p:nvPr>
            <p:ph type="title"/>
          </p:nvPr>
        </p:nvSpPr>
        <p:spPr>
          <a:xfrm>
            <a:off x="0" y="-15648"/>
            <a:ext cx="7874000" cy="683305"/>
          </a:xfrm>
        </p:spPr>
        <p:txBody>
          <a:bodyPr>
            <a:normAutofit fontScale="90000"/>
          </a:bodyPr>
          <a:lstStyle/>
          <a:p>
            <a:r>
              <a:rPr lang="en-US" dirty="0" smtClean="0"/>
              <a:t>Where are we in the semester?</a:t>
            </a:r>
            <a:endParaRPr lang="en-US" dirty="0"/>
          </a:p>
        </p:txBody>
      </p:sp>
    </p:spTree>
    <p:extLst>
      <p:ext uri="{BB962C8B-B14F-4D97-AF65-F5344CB8AC3E}">
        <p14:creationId xmlns:p14="http://schemas.microsoft.com/office/powerpoint/2010/main" val="2098552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2">
                                            <p:txEl>
                                              <p:pRg st="4" end="4"/>
                                            </p:txEl>
                                          </p:spTgt>
                                        </p:tgtEl>
                                        <p:attrNameLst>
                                          <p:attrName>style.color</p:attrName>
                                        </p:attrNameLst>
                                      </p:cBhvr>
                                      <p:to>
                                        <a:srgbClr val="F5191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a:xfrm>
            <a:off x="0" y="76200"/>
            <a:ext cx="9144000" cy="762000"/>
          </a:xfrm>
        </p:spPr>
        <p:txBody>
          <a:bodyPr>
            <a:normAutofit fontScale="90000"/>
          </a:bodyPr>
          <a:lstStyle/>
          <a:p>
            <a:r>
              <a:rPr lang="en-US" dirty="0" smtClean="0"/>
              <a:t>Physical Validation: Interference Evaluation</a:t>
            </a:r>
            <a:br>
              <a:rPr lang="en-US" dirty="0" smtClean="0"/>
            </a:br>
            <a:r>
              <a:rPr lang="en-US" sz="3100" dirty="0" smtClean="0"/>
              <a:t>(Signal angle </a:t>
            </a:r>
            <a:r>
              <a:rPr lang="el-GR" sz="3100" dirty="0" smtClean="0"/>
              <a:t>θ</a:t>
            </a:r>
            <a:r>
              <a:rPr lang="en-US" sz="3100" dirty="0" smtClean="0"/>
              <a:t> = 15° )</a:t>
            </a:r>
            <a:endParaRPr lang="en-US" dirty="0"/>
          </a:p>
        </p:txBody>
      </p:sp>
      <p:graphicFrame>
        <p:nvGraphicFramePr>
          <p:cNvPr id="8" name="차트 7"/>
          <p:cNvGraphicFramePr/>
          <p:nvPr>
            <p:extLst/>
          </p:nvPr>
        </p:nvGraphicFramePr>
        <p:xfrm>
          <a:off x="6096000" y="1219200"/>
          <a:ext cx="3048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차트 28"/>
          <p:cNvGraphicFramePr/>
          <p:nvPr>
            <p:extLst/>
          </p:nvPr>
        </p:nvGraphicFramePr>
        <p:xfrm>
          <a:off x="0" y="1219200"/>
          <a:ext cx="3048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차트 29"/>
          <p:cNvGraphicFramePr/>
          <p:nvPr>
            <p:extLst/>
          </p:nvPr>
        </p:nvGraphicFramePr>
        <p:xfrm>
          <a:off x="3048000" y="1219200"/>
          <a:ext cx="30480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31" name="Picture 3"/>
          <p:cNvPicPr>
            <a:picLocks noChangeAspect="1" noChangeArrowheads="1"/>
          </p:cNvPicPr>
          <p:nvPr/>
        </p:nvPicPr>
        <p:blipFill>
          <a:blip r:embed="rId6" cstate="screen"/>
          <a:srcRect/>
          <a:stretch>
            <a:fillRect/>
          </a:stretch>
        </p:blipFill>
        <p:spPr bwMode="auto">
          <a:xfrm>
            <a:off x="2590800" y="3886200"/>
            <a:ext cx="3867150" cy="2424098"/>
          </a:xfrm>
          <a:prstGeom prst="rect">
            <a:avLst/>
          </a:prstGeom>
          <a:noFill/>
          <a:ln w="9525">
            <a:noFill/>
            <a:miter lim="800000"/>
            <a:headEnd/>
            <a:tailEnd/>
          </a:ln>
        </p:spPr>
      </p:pic>
      <p:sp>
        <p:nvSpPr>
          <p:cNvPr id="33" name="아래쪽 화살표 32"/>
          <p:cNvSpPr/>
          <p:nvPr/>
        </p:nvSpPr>
        <p:spPr>
          <a:xfrm flipV="1">
            <a:off x="3009900" y="4895850"/>
            <a:ext cx="177800" cy="40005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아래쪽 화살표 35"/>
          <p:cNvSpPr/>
          <p:nvPr/>
        </p:nvSpPr>
        <p:spPr>
          <a:xfrm rot="1149402" flipV="1">
            <a:off x="3246249" y="4833103"/>
            <a:ext cx="180573" cy="50816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아래쪽 화살표 43"/>
          <p:cNvSpPr/>
          <p:nvPr/>
        </p:nvSpPr>
        <p:spPr>
          <a:xfrm rot="2393438" flipV="1">
            <a:off x="3617465" y="4543922"/>
            <a:ext cx="207203" cy="979981"/>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원형 44"/>
          <p:cNvSpPr/>
          <p:nvPr/>
        </p:nvSpPr>
        <p:spPr>
          <a:xfrm>
            <a:off x="2590800" y="3883025"/>
            <a:ext cx="990600" cy="990600"/>
          </a:xfrm>
          <a:prstGeom prst="pie">
            <a:avLst>
              <a:gd name="adj1" fmla="val 905763"/>
              <a:gd name="adj2" fmla="val 5361435"/>
            </a:avLst>
          </a:prstGeom>
          <a:solidFill>
            <a:schemeClr val="accent1">
              <a:alpha val="60000"/>
            </a:schemeClr>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46" name="원형 45"/>
          <p:cNvSpPr/>
          <p:nvPr/>
        </p:nvSpPr>
        <p:spPr>
          <a:xfrm>
            <a:off x="4030980" y="3878580"/>
            <a:ext cx="990600" cy="990600"/>
          </a:xfrm>
          <a:prstGeom prst="pie">
            <a:avLst>
              <a:gd name="adj1" fmla="val 5431163"/>
              <a:gd name="adj2" fmla="val 10838471"/>
            </a:avLst>
          </a:prstGeom>
          <a:solidFill>
            <a:schemeClr val="accent1">
              <a:alpha val="60000"/>
            </a:schemeClr>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48" name="아래쪽 화살표 47"/>
          <p:cNvSpPr/>
          <p:nvPr/>
        </p:nvSpPr>
        <p:spPr>
          <a:xfrm rot="3742785" flipV="1">
            <a:off x="3803235" y="4854594"/>
            <a:ext cx="197163" cy="89359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원형 49"/>
          <p:cNvSpPr/>
          <p:nvPr/>
        </p:nvSpPr>
        <p:spPr>
          <a:xfrm>
            <a:off x="5478780" y="3878580"/>
            <a:ext cx="990600" cy="990600"/>
          </a:xfrm>
          <a:prstGeom prst="pie">
            <a:avLst>
              <a:gd name="adj1" fmla="val 5431163"/>
              <a:gd name="adj2" fmla="val 10838471"/>
            </a:avLst>
          </a:prstGeom>
          <a:solidFill>
            <a:schemeClr val="accent1">
              <a:alpha val="60000"/>
            </a:schemeClr>
          </a:solidFill>
          <a:ln>
            <a:solidFill>
              <a:schemeClr val="tx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grpSp>
        <p:nvGrpSpPr>
          <p:cNvPr id="15" name="그룹 14"/>
          <p:cNvGrpSpPr/>
          <p:nvPr/>
        </p:nvGrpSpPr>
        <p:grpSpPr>
          <a:xfrm>
            <a:off x="609600" y="685800"/>
            <a:ext cx="4572000" cy="2209800"/>
            <a:chOff x="3124200" y="2514600"/>
            <a:chExt cx="4572000" cy="2209800"/>
          </a:xfrm>
        </p:grpSpPr>
        <p:sp>
          <p:nvSpPr>
            <p:cNvPr id="16" name="타원 15"/>
            <p:cNvSpPr/>
            <p:nvPr/>
          </p:nvSpPr>
          <p:spPr>
            <a:xfrm>
              <a:off x="7391400" y="44196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설명선 2(강조선) 16"/>
            <p:cNvSpPr/>
            <p:nvPr/>
          </p:nvSpPr>
          <p:spPr>
            <a:xfrm flipH="1">
              <a:off x="3124200" y="2514600"/>
              <a:ext cx="2286000" cy="533400"/>
            </a:xfrm>
            <a:prstGeom prst="accentCallout2">
              <a:avLst>
                <a:gd name="adj1" fmla="val 74363"/>
                <a:gd name="adj2" fmla="val -396"/>
                <a:gd name="adj3" fmla="val 74362"/>
                <a:gd name="adj4" fmla="val -49197"/>
                <a:gd name="adj5" fmla="val 356464"/>
                <a:gd name="adj6" fmla="val -91448"/>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Edge of signal:</a:t>
              </a:r>
            </a:p>
            <a:p>
              <a:pPr algn="ctr"/>
              <a:r>
                <a:rPr lang="en-US" dirty="0" smtClean="0">
                  <a:solidFill>
                    <a:schemeClr val="tx1"/>
                  </a:solidFill>
                </a:rPr>
                <a:t>can be eliminated</a:t>
              </a:r>
              <a:endParaRPr lang="en-US" dirty="0">
                <a:solidFill>
                  <a:schemeClr val="tx1"/>
                </a:solidFill>
              </a:endParaRPr>
            </a:p>
          </p:txBody>
        </p:sp>
      </p:grpSp>
      <p:graphicFrame>
        <p:nvGraphicFramePr>
          <p:cNvPr id="23" name="차트 22"/>
          <p:cNvGraphicFramePr/>
          <p:nvPr>
            <p:extLst/>
          </p:nvPr>
        </p:nvGraphicFramePr>
        <p:xfrm>
          <a:off x="0" y="1219200"/>
          <a:ext cx="3048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차트 23"/>
          <p:cNvGraphicFramePr/>
          <p:nvPr>
            <p:extLst/>
          </p:nvPr>
        </p:nvGraphicFramePr>
        <p:xfrm>
          <a:off x="0" y="1219200"/>
          <a:ext cx="3048000"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27" name="아래쪽 화살표 26"/>
          <p:cNvSpPr/>
          <p:nvPr/>
        </p:nvSpPr>
        <p:spPr>
          <a:xfrm rot="4422950" flipV="1">
            <a:off x="3713468" y="5345513"/>
            <a:ext cx="202957" cy="486872"/>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차트 27"/>
          <p:cNvGraphicFramePr/>
          <p:nvPr>
            <p:extLst/>
          </p:nvPr>
        </p:nvGraphicFramePr>
        <p:xfrm>
          <a:off x="6096000" y="1219200"/>
          <a:ext cx="3048000" cy="27432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32" name="차트 31"/>
          <p:cNvGraphicFramePr/>
          <p:nvPr>
            <p:extLst/>
          </p:nvPr>
        </p:nvGraphicFramePr>
        <p:xfrm>
          <a:off x="6096000" y="1219200"/>
          <a:ext cx="3048000" cy="2743200"/>
        </p:xfrm>
        <a:graphic>
          <a:graphicData uri="http://schemas.openxmlformats.org/drawingml/2006/chart">
            <c:chart xmlns:c="http://schemas.openxmlformats.org/drawingml/2006/chart" xmlns:r="http://schemas.openxmlformats.org/officeDocument/2006/relationships" r:id="rId10"/>
          </a:graphicData>
        </a:graphic>
      </p:graphicFrame>
      <p:grpSp>
        <p:nvGrpSpPr>
          <p:cNvPr id="18" name="그룹 17"/>
          <p:cNvGrpSpPr/>
          <p:nvPr/>
        </p:nvGrpSpPr>
        <p:grpSpPr>
          <a:xfrm>
            <a:off x="7010400" y="2667000"/>
            <a:ext cx="1981200" cy="3352800"/>
            <a:chOff x="7086600" y="2057400"/>
            <a:chExt cx="1981200" cy="3352800"/>
          </a:xfrm>
        </p:grpSpPr>
        <p:sp>
          <p:nvSpPr>
            <p:cNvPr id="19" name="타원 18"/>
            <p:cNvSpPr/>
            <p:nvPr/>
          </p:nvSpPr>
          <p:spPr>
            <a:xfrm>
              <a:off x="7086600" y="20574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설명선 2(강조선) 19"/>
            <p:cNvSpPr/>
            <p:nvPr/>
          </p:nvSpPr>
          <p:spPr>
            <a:xfrm>
              <a:off x="7239000" y="4038600"/>
              <a:ext cx="1828800" cy="1371600"/>
            </a:xfrm>
            <a:prstGeom prst="accentCallout2">
              <a:avLst>
                <a:gd name="adj1" fmla="val 23437"/>
                <a:gd name="adj2" fmla="val -1063"/>
                <a:gd name="adj3" fmla="val 11584"/>
                <a:gd name="adj4" fmla="val -7058"/>
                <a:gd name="adj5" fmla="val -125521"/>
                <a:gd name="adj6" fmla="val -5754"/>
              </a:avLst>
            </a:prstGeom>
            <a:solidFill>
              <a:srgbClr val="FFFF00"/>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Potential Interference:</a:t>
              </a:r>
            </a:p>
            <a:p>
              <a:pPr algn="ctr"/>
              <a:r>
                <a:rPr lang="en-US" dirty="0" smtClean="0">
                  <a:solidFill>
                    <a:schemeClr val="tx1"/>
                  </a:solidFill>
                </a:rPr>
                <a:t>can be blocked using conductor</a:t>
              </a:r>
            </a:p>
            <a:p>
              <a:pPr algn="ctr"/>
              <a:r>
                <a:rPr lang="en-US" dirty="0" smtClean="0">
                  <a:solidFill>
                    <a:schemeClr val="tx1"/>
                  </a:solidFill>
                </a:rPr>
                <a:t>curtains</a:t>
              </a:r>
            </a:p>
          </p:txBody>
        </p:sp>
      </p:grpSp>
      <p:sp>
        <p:nvSpPr>
          <p:cNvPr id="34" name="직사각형 33"/>
          <p:cNvSpPr/>
          <p:nvPr/>
        </p:nvSpPr>
        <p:spPr>
          <a:xfrm>
            <a:off x="4800600" y="4781550"/>
            <a:ext cx="76200" cy="6096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7" name="타원 36"/>
          <p:cNvSpPr/>
          <p:nvPr/>
        </p:nvSpPr>
        <p:spPr>
          <a:xfrm>
            <a:off x="4114800" y="45720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타원 37"/>
          <p:cNvSpPr/>
          <p:nvPr/>
        </p:nvSpPr>
        <p:spPr>
          <a:xfrm>
            <a:off x="5410200" y="4343400"/>
            <a:ext cx="3048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33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0"/>
                                  </p:iterate>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3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par>
                                <p:cTn id="33" presetID="1" presetClass="exit" presetSubtype="0" fill="hold" grpId="1" nodeType="withEffect">
                                  <p:stCondLst>
                                    <p:cond delay="0"/>
                                  </p:stCondLst>
                                  <p:childTnLst>
                                    <p:set>
                                      <p:cBhvr>
                                        <p:cTn id="34" dur="1" fill="hold">
                                          <p:stCondLst>
                                            <p:cond delay="0"/>
                                          </p:stCondLst>
                                        </p:cTn>
                                        <p:tgtEl>
                                          <p:spTgt spid="3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iterate type="lt">
                                    <p:tmPct val="0"/>
                                  </p:iterate>
                                  <p:childTnLst>
                                    <p:animEffect transition="out" filter="fade">
                                      <p:cBhvr>
                                        <p:cTn id="42" dur="500"/>
                                        <p:tgtEl>
                                          <p:spTgt spid="45"/>
                                        </p:tgtEl>
                                      </p:cBhvr>
                                    </p:animEffect>
                                    <p:set>
                                      <p:cBhvr>
                                        <p:cTn id="43" dur="1" fill="hold">
                                          <p:stCondLst>
                                            <p:cond delay="499"/>
                                          </p:stCondLst>
                                        </p:cTn>
                                        <p:tgtEl>
                                          <p:spTgt spid="45"/>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46"/>
                                        </p:tgtEl>
                                        <p:attrNameLst>
                                          <p:attrName>style.visibility</p:attrName>
                                        </p:attrNameLst>
                                      </p:cBhvr>
                                      <p:to>
                                        <p:strVal val="visible"/>
                                      </p:to>
                                    </p:set>
                                    <p:animEffect transition="in" filter="fade">
                                      <p:cBhvr>
                                        <p:cTn id="48" dur="500"/>
                                        <p:tgtEl>
                                          <p:spTgt spid="4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right)">
                                      <p:cBhvr>
                                        <p:cTn id="57" dur="500"/>
                                        <p:tgtEl>
                                          <p:spTgt spid="15"/>
                                        </p:tgtEl>
                                      </p:cBhvr>
                                    </p:animEffect>
                                  </p:childTnLst>
                                </p:cTn>
                              </p:par>
                              <p:par>
                                <p:cTn id="58" presetID="1" presetClass="entr" presetSubtype="0"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46"/>
                                        </p:tgtEl>
                                      </p:cBhvr>
                                    </p:animEffect>
                                    <p:set>
                                      <p:cBhvr>
                                        <p:cTn id="64" dur="1" fill="hold">
                                          <p:stCondLst>
                                            <p:cond delay="499"/>
                                          </p:stCondLst>
                                        </p:cTn>
                                        <p:tgtEl>
                                          <p:spTgt spid="46"/>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37"/>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down)">
                                      <p:cBhvr>
                                        <p:cTn id="80" dur="500"/>
                                        <p:tgtEl>
                                          <p:spTgt spid="48"/>
                                        </p:tgtEl>
                                      </p:cBhvr>
                                    </p:animEffect>
                                  </p:childTnLst>
                                </p:cTn>
                              </p:par>
                              <p:par>
                                <p:cTn id="81" presetID="1" presetClass="exit" presetSubtype="0" fill="hold" grpId="1" nodeType="withEffect">
                                  <p:stCondLst>
                                    <p:cond delay="0"/>
                                  </p:stCondLst>
                                  <p:childTnLst>
                                    <p:set>
                                      <p:cBhvr>
                                        <p:cTn id="82" dur="1" fill="hold">
                                          <p:stCondLst>
                                            <p:cond delay="0"/>
                                          </p:stCondLst>
                                        </p:cTn>
                                        <p:tgtEl>
                                          <p:spTgt spid="4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up)">
                                      <p:cBhvr>
                                        <p:cTn id="91" dur="500"/>
                                        <p:tgtEl>
                                          <p:spTgt spid="18"/>
                                        </p:tgtEl>
                                      </p:cBhvr>
                                    </p:animEffect>
                                  </p:childTnLst>
                                </p:cTn>
                              </p:par>
                              <p:par>
                                <p:cTn id="92" presetID="1" presetClass="entr" presetSubtype="0" fill="hold" grpId="0" nodeType="withEffect">
                                  <p:stCondLst>
                                    <p:cond delay="0"/>
                                  </p:stCondLst>
                                  <p:childTnLst>
                                    <p:set>
                                      <p:cBhvr>
                                        <p:cTn id="93" dur="1" fill="hold">
                                          <p:stCondLst>
                                            <p:cond delay="0"/>
                                          </p:stCondLst>
                                        </p:cTn>
                                        <p:tgtEl>
                                          <p:spTgt spid="38"/>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500"/>
                                        <p:tgtEl>
                                          <p:spTgt spid="34"/>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27"/>
                                        </p:tgtEl>
                                        <p:attrNameLst>
                                          <p:attrName>style.visibility</p:attrName>
                                        </p:attrNameLst>
                                      </p:cBhvr>
                                      <p:to>
                                        <p:strVal val="visible"/>
                                      </p:to>
                                    </p:set>
                                    <p:animEffect transition="in" filter="wipe(down)">
                                      <p:cBhvr>
                                        <p:cTn id="103" dur="500"/>
                                        <p:tgtEl>
                                          <p:spTgt spid="27"/>
                                        </p:tgtEl>
                                      </p:cBhvr>
                                    </p:animEffect>
                                  </p:childTnLst>
                                </p:cTn>
                              </p:par>
                              <p:par>
                                <p:cTn id="104" presetID="1" presetClass="exit" presetSubtype="0" fill="hold" grpId="1" nodeType="withEffect">
                                  <p:stCondLst>
                                    <p:cond delay="0"/>
                                  </p:stCondLst>
                                  <p:childTnLst>
                                    <p:set>
                                      <p:cBhvr>
                                        <p:cTn id="105" dur="1" fill="hold">
                                          <p:stCondLst>
                                            <p:cond delay="0"/>
                                          </p:stCondLst>
                                        </p:cTn>
                                        <p:tgtEl>
                                          <p:spTgt spid="34"/>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48"/>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38"/>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29" grpId="0">
        <p:bldAsOne/>
      </p:bldGraphic>
      <p:bldGraphic spid="30" grpId="0">
        <p:bldAsOne/>
      </p:bldGraphic>
      <p:bldP spid="33" grpId="0" animBg="1"/>
      <p:bldP spid="33" grpId="1" animBg="1"/>
      <p:bldP spid="36" grpId="0" animBg="1"/>
      <p:bldP spid="36" grpId="1" animBg="1"/>
      <p:bldP spid="44" grpId="0" animBg="1"/>
      <p:bldP spid="44" grpId="1" animBg="1"/>
      <p:bldP spid="45" grpId="0" animBg="1"/>
      <p:bldP spid="45" grpId="1" animBg="1"/>
      <p:bldP spid="46" grpId="0" animBg="1"/>
      <p:bldP spid="48" grpId="0" animBg="1"/>
      <p:bldP spid="48" grpId="1" animBg="1"/>
      <p:bldP spid="50" grpId="0" animBg="1"/>
      <p:bldGraphic spid="23" grpId="0">
        <p:bldAsOne/>
      </p:bldGraphic>
      <p:bldGraphic spid="24" grpId="0">
        <p:bldAsOne/>
      </p:bldGraphic>
      <p:bldP spid="27" grpId="0" animBg="1"/>
      <p:bldGraphic spid="28" grpId="0">
        <p:bldAsOne/>
      </p:bldGraphic>
      <p:bldGraphic spid="32" grpId="0">
        <p:bldAsOne/>
      </p:bldGraphic>
      <p:bldP spid="34" grpId="0" animBg="1"/>
      <p:bldP spid="34" grpId="1" animBg="1"/>
      <p:bldP spid="37" grpId="0" animBg="1"/>
      <p:bldP spid="37" grpId="1" animBg="1"/>
      <p:bldP spid="38" grpId="0" animBg="1"/>
      <p:bldP spid="3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Evaluation</a:t>
            </a:r>
            <a:endParaRPr lang="en-US" dirty="0"/>
          </a:p>
        </p:txBody>
      </p:sp>
      <p:sp>
        <p:nvSpPr>
          <p:cNvPr id="3" name="Content Placeholder 2"/>
          <p:cNvSpPr>
            <a:spLocks noGrp="1"/>
          </p:cNvSpPr>
          <p:nvPr>
            <p:ph idx="1"/>
          </p:nvPr>
        </p:nvSpPr>
        <p:spPr/>
        <p:txBody>
          <a:bodyPr>
            <a:normAutofit/>
          </a:bodyPr>
          <a:lstStyle/>
          <a:p>
            <a:r>
              <a:rPr lang="en-US" dirty="0" smtClean="0">
                <a:solidFill>
                  <a:srgbClr val="0070C0"/>
                </a:solidFill>
              </a:rPr>
              <a:t>Performance</a:t>
            </a:r>
            <a:r>
              <a:rPr lang="en-US" dirty="0" smtClean="0"/>
              <a:t>: How well does a </a:t>
            </a:r>
            <a:r>
              <a:rPr lang="en-US" dirty="0" err="1" smtClean="0"/>
              <a:t>Cayley</a:t>
            </a:r>
            <a:r>
              <a:rPr lang="en-US" dirty="0" smtClean="0"/>
              <a:t> datacenter perform and scale?</a:t>
            </a:r>
          </a:p>
          <a:p>
            <a:pPr lvl="1"/>
            <a:r>
              <a:rPr lang="en-US" dirty="0" smtClean="0"/>
              <a:t>Bandwidth and latency</a:t>
            </a:r>
          </a:p>
          <a:p>
            <a:r>
              <a:rPr lang="en-US" dirty="0" smtClean="0">
                <a:solidFill>
                  <a:srgbClr val="0070C0"/>
                </a:solidFill>
              </a:rPr>
              <a:t>Failure tolerance</a:t>
            </a:r>
            <a:r>
              <a:rPr lang="en-US" dirty="0" smtClean="0"/>
              <a:t>: How well can a </a:t>
            </a:r>
            <a:r>
              <a:rPr lang="en-US" dirty="0" err="1" smtClean="0"/>
              <a:t>Cayley</a:t>
            </a:r>
            <a:r>
              <a:rPr lang="en-US" dirty="0" smtClean="0"/>
              <a:t> datacenter handle failures?</a:t>
            </a:r>
          </a:p>
          <a:p>
            <a:pPr lvl="1"/>
            <a:r>
              <a:rPr lang="en-US" dirty="0" smtClean="0"/>
              <a:t>Server, story, and rack failure</a:t>
            </a:r>
          </a:p>
          <a:p>
            <a:r>
              <a:rPr lang="en-US" dirty="0" smtClean="0">
                <a:solidFill>
                  <a:srgbClr val="0070C0"/>
                </a:solidFill>
              </a:rPr>
              <a:t>Power</a:t>
            </a:r>
            <a:r>
              <a:rPr lang="en-US" dirty="0" smtClean="0"/>
              <a:t>: How much power does a </a:t>
            </a:r>
            <a:r>
              <a:rPr lang="en-US" dirty="0" err="1" smtClean="0"/>
              <a:t>Cayley</a:t>
            </a:r>
            <a:r>
              <a:rPr lang="en-US" dirty="0" smtClean="0"/>
              <a:t> datacenter consume compared to wired datacenters</a:t>
            </a:r>
            <a:endParaRPr lang="en-US" dirty="0"/>
          </a:p>
        </p:txBody>
      </p:sp>
    </p:spTree>
    <p:extLst>
      <p:ext uri="{BB962C8B-B14F-4D97-AF65-F5344CB8AC3E}">
        <p14:creationId xmlns:p14="http://schemas.microsoft.com/office/powerpoint/2010/main" val="500663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Simulate 10K server datacenter </a:t>
            </a:r>
          </a:p>
          <a:p>
            <a:pPr lvl="1"/>
            <a:r>
              <a:rPr lang="en-US" dirty="0" smtClean="0"/>
              <a:t>Packet level: routing, MAC protocol, switching delay, bandwidth</a:t>
            </a:r>
          </a:p>
          <a:p>
            <a:endParaRPr lang="en-US" dirty="0" smtClean="0"/>
          </a:p>
          <a:p>
            <a:r>
              <a:rPr lang="en-US" dirty="0" smtClean="0"/>
              <a:t>Conventional datacenter (CDC)</a:t>
            </a:r>
          </a:p>
          <a:p>
            <a:pPr lvl="1"/>
            <a:r>
              <a:rPr lang="en-US" dirty="0" smtClean="0"/>
              <a:t>3 Layers of oversubscribed switches (</a:t>
            </a:r>
            <a:r>
              <a:rPr lang="en-US" dirty="0" err="1" smtClean="0"/>
              <a:t>ToR</a:t>
            </a:r>
            <a:r>
              <a:rPr lang="en-US" dirty="0" smtClean="0"/>
              <a:t>, AS, CS)</a:t>
            </a:r>
          </a:p>
          <a:p>
            <a:pPr lvl="2"/>
            <a:r>
              <a:rPr lang="en-US" dirty="0" smtClean="0"/>
              <a:t>(1, 5, 1), (1, 7, 1) and (2, 5, 1)</a:t>
            </a:r>
          </a:p>
          <a:p>
            <a:pPr lvl="2"/>
            <a:r>
              <a:rPr lang="en-US" dirty="0" smtClean="0"/>
              <a:t>Latency: 3-6us switching delay</a:t>
            </a:r>
          </a:p>
          <a:p>
            <a:pPr lvl="2"/>
            <a:r>
              <a:rPr lang="en-US" dirty="0" smtClean="0"/>
              <a:t>Bandwidth: 1Gbps server</a:t>
            </a:r>
          </a:p>
          <a:p>
            <a:r>
              <a:rPr lang="en-US" dirty="0" smtClean="0"/>
              <a:t>FAT-tree: Equivalent to CDC (1,1,1)</a:t>
            </a:r>
          </a:p>
          <a:p>
            <a:r>
              <a:rPr lang="en-US" dirty="0" err="1" smtClean="0"/>
              <a:t>Cayley</a:t>
            </a:r>
            <a:r>
              <a:rPr lang="en-US" dirty="0" smtClean="0"/>
              <a:t> wireless datacenter</a:t>
            </a:r>
          </a:p>
          <a:p>
            <a:pPr lvl="1"/>
            <a:r>
              <a:rPr lang="en-US" dirty="0" smtClean="0"/>
              <a:t>10Gbps bandwidth</a:t>
            </a:r>
          </a:p>
          <a:p>
            <a:pPr lvl="1"/>
            <a:r>
              <a:rPr lang="en-US" dirty="0" smtClean="0"/>
              <a:t>1 Transceiver covers 7 to 8 others</a:t>
            </a:r>
          </a:p>
          <a:p>
            <a:pPr lvl="1"/>
            <a:r>
              <a:rPr lang="en-US" dirty="0" smtClean="0"/>
              <a:t>Signal spreading angle of 25°</a:t>
            </a:r>
          </a:p>
          <a:p>
            <a:pPr lvl="1"/>
            <a:r>
              <a:rPr lang="en-US" dirty="0" smtClean="0"/>
              <a:t> Low latency Y-switch  (&lt;&lt; 1us)</a:t>
            </a:r>
          </a:p>
        </p:txBody>
      </p:sp>
      <p:sp>
        <p:nvSpPr>
          <p:cNvPr id="76" name="직사각형 75"/>
          <p:cNvSpPr/>
          <p:nvPr/>
        </p:nvSpPr>
        <p:spPr>
          <a:xfrm>
            <a:off x="7696200" y="2895600"/>
            <a:ext cx="914400" cy="25908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7" name="이등변 삼각형 76"/>
          <p:cNvSpPr/>
          <p:nvPr/>
        </p:nvSpPr>
        <p:spPr>
          <a:xfrm>
            <a:off x="7696200" y="2895600"/>
            <a:ext cx="914400" cy="2590800"/>
          </a:xfrm>
          <a:prstGeom prst="triangl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nvGrpSpPr>
          <p:cNvPr id="75" name="그룹 74"/>
          <p:cNvGrpSpPr/>
          <p:nvPr/>
        </p:nvGrpSpPr>
        <p:grpSpPr>
          <a:xfrm>
            <a:off x="7696200" y="2819400"/>
            <a:ext cx="914400" cy="2667000"/>
            <a:chOff x="9448800" y="2819400"/>
            <a:chExt cx="914400" cy="2667000"/>
          </a:xfrm>
        </p:grpSpPr>
        <p:sp>
          <p:nvSpPr>
            <p:cNvPr id="73" name="직사각형 72"/>
            <p:cNvSpPr/>
            <p:nvPr/>
          </p:nvSpPr>
          <p:spPr>
            <a:xfrm>
              <a:off x="9448800" y="3810000"/>
              <a:ext cx="914400" cy="16764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4" name="이등변 삼각형 73"/>
            <p:cNvSpPr/>
            <p:nvPr/>
          </p:nvSpPr>
          <p:spPr>
            <a:xfrm>
              <a:off x="9448800" y="2819400"/>
              <a:ext cx="914400" cy="990600"/>
            </a:xfrm>
            <a:prstGeom prst="triangle">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normAutofit fontScale="90000"/>
          </a:bodyPr>
          <a:lstStyle/>
          <a:p>
            <a:r>
              <a:rPr lang="en-US" smtClean="0"/>
              <a:t>Evaluation Setup</a:t>
            </a:r>
            <a:endParaRPr lang="en-US" dirty="0"/>
          </a:p>
        </p:txBody>
      </p:sp>
      <p:grpSp>
        <p:nvGrpSpPr>
          <p:cNvPr id="5" name="그룹 182"/>
          <p:cNvGrpSpPr/>
          <p:nvPr/>
        </p:nvGrpSpPr>
        <p:grpSpPr>
          <a:xfrm>
            <a:off x="7467600" y="5481636"/>
            <a:ext cx="1295400" cy="1071564"/>
            <a:chOff x="2057400" y="5029200"/>
            <a:chExt cx="1295400" cy="1681164"/>
          </a:xfrm>
        </p:grpSpPr>
        <p:sp>
          <p:nvSpPr>
            <p:cNvPr id="6" name="직사각형 5"/>
            <p:cNvSpPr/>
            <p:nvPr/>
          </p:nvSpPr>
          <p:spPr>
            <a:xfrm>
              <a:off x="2190750" y="5029200"/>
              <a:ext cx="1162050" cy="1524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평행 사변형 6"/>
            <p:cNvSpPr/>
            <p:nvPr/>
          </p:nvSpPr>
          <p:spPr>
            <a:xfrm rot="16200000" flipH="1">
              <a:off x="1294608" y="5817397"/>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8" name="정육면체 7"/>
            <p:cNvSpPr/>
            <p:nvPr/>
          </p:nvSpPr>
          <p:spPr>
            <a:xfrm>
              <a:off x="2057400" y="6400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9" name="정육면체 8"/>
            <p:cNvSpPr/>
            <p:nvPr/>
          </p:nvSpPr>
          <p:spPr>
            <a:xfrm>
              <a:off x="2057400" y="6213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0" name="정육면체 9"/>
            <p:cNvSpPr/>
            <p:nvPr/>
          </p:nvSpPr>
          <p:spPr>
            <a:xfrm>
              <a:off x="2057400" y="6019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정육면체 10"/>
            <p:cNvSpPr/>
            <p:nvPr/>
          </p:nvSpPr>
          <p:spPr>
            <a:xfrm>
              <a:off x="2057400" y="5832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2" name="정육면체 11"/>
            <p:cNvSpPr/>
            <p:nvPr/>
          </p:nvSpPr>
          <p:spPr>
            <a:xfrm>
              <a:off x="2057400" y="564515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3" name="정육면체 12"/>
            <p:cNvSpPr/>
            <p:nvPr/>
          </p:nvSpPr>
          <p:spPr>
            <a:xfrm>
              <a:off x="2057400" y="5451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4" name="정육면체 13"/>
            <p:cNvSpPr/>
            <p:nvPr/>
          </p:nvSpPr>
          <p:spPr>
            <a:xfrm>
              <a:off x="2057400" y="5257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5" name="정육면체 14"/>
            <p:cNvSpPr/>
            <p:nvPr/>
          </p:nvSpPr>
          <p:spPr>
            <a:xfrm>
              <a:off x="2057400" y="5070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 name="평행 사변형 15"/>
            <p:cNvSpPr/>
            <p:nvPr/>
          </p:nvSpPr>
          <p:spPr>
            <a:xfrm rot="16200000" flipH="1">
              <a:off x="2459834" y="5812633"/>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sp>
        <p:nvSpPr>
          <p:cNvPr id="25" name="정육면체 24"/>
          <p:cNvSpPr/>
          <p:nvPr/>
        </p:nvSpPr>
        <p:spPr>
          <a:xfrm>
            <a:off x="7467600" y="4648200"/>
            <a:ext cx="1295400" cy="269875"/>
          </a:xfrm>
          <a:prstGeom prst="cube">
            <a:avLst>
              <a:gd name="adj" fmla="val 5031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7" name="정육면체 26"/>
          <p:cNvSpPr/>
          <p:nvPr/>
        </p:nvSpPr>
        <p:spPr>
          <a:xfrm>
            <a:off x="7467600" y="3733800"/>
            <a:ext cx="1295400" cy="269875"/>
          </a:xfrm>
          <a:prstGeom prst="cube">
            <a:avLst>
              <a:gd name="adj" fmla="val 50313"/>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30" name="정육면체 29"/>
          <p:cNvSpPr/>
          <p:nvPr/>
        </p:nvSpPr>
        <p:spPr>
          <a:xfrm>
            <a:off x="7467600" y="2819400"/>
            <a:ext cx="1295400" cy="269875"/>
          </a:xfrm>
          <a:prstGeom prst="cube">
            <a:avLst>
              <a:gd name="adj" fmla="val 50313"/>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TextBox 18"/>
          <p:cNvSpPr txBox="1"/>
          <p:nvPr/>
        </p:nvSpPr>
        <p:spPr>
          <a:xfrm>
            <a:off x="5791200" y="4633210"/>
            <a:ext cx="1676400" cy="461665"/>
          </a:xfrm>
          <a:prstGeom prst="rect">
            <a:avLst/>
          </a:prstGeom>
          <a:noFill/>
        </p:spPr>
        <p:txBody>
          <a:bodyPr wrap="square" rtlCol="0">
            <a:spAutoFit/>
          </a:bodyPr>
          <a:lstStyle/>
          <a:p>
            <a:pPr algn="ctr"/>
            <a:r>
              <a:rPr lang="en-US" sz="2400" b="1" dirty="0" smtClean="0"/>
              <a:t>Top of Rack</a:t>
            </a:r>
            <a:endParaRPr lang="en-US" sz="2400" b="1" dirty="0"/>
          </a:p>
        </p:txBody>
      </p:sp>
      <p:sp>
        <p:nvSpPr>
          <p:cNvPr id="20" name="TextBox 19"/>
          <p:cNvSpPr txBox="1"/>
          <p:nvPr/>
        </p:nvSpPr>
        <p:spPr>
          <a:xfrm>
            <a:off x="5791200" y="3718810"/>
            <a:ext cx="1676400" cy="461665"/>
          </a:xfrm>
          <a:prstGeom prst="rect">
            <a:avLst/>
          </a:prstGeom>
          <a:noFill/>
        </p:spPr>
        <p:txBody>
          <a:bodyPr wrap="square" rtlCol="0">
            <a:spAutoFit/>
          </a:bodyPr>
          <a:lstStyle/>
          <a:p>
            <a:pPr algn="ctr"/>
            <a:r>
              <a:rPr lang="en-US" sz="2400" b="1" dirty="0" smtClean="0"/>
              <a:t>Aggregate</a:t>
            </a:r>
            <a:endParaRPr lang="en-US" sz="2400" b="1" dirty="0"/>
          </a:p>
        </p:txBody>
      </p:sp>
      <p:sp>
        <p:nvSpPr>
          <p:cNvPr id="21" name="TextBox 20"/>
          <p:cNvSpPr txBox="1"/>
          <p:nvPr/>
        </p:nvSpPr>
        <p:spPr>
          <a:xfrm>
            <a:off x="5791200" y="2819400"/>
            <a:ext cx="1676400" cy="461665"/>
          </a:xfrm>
          <a:prstGeom prst="rect">
            <a:avLst/>
          </a:prstGeom>
          <a:noFill/>
        </p:spPr>
        <p:txBody>
          <a:bodyPr wrap="square" rtlCol="0">
            <a:spAutoFit/>
          </a:bodyPr>
          <a:lstStyle/>
          <a:p>
            <a:pPr algn="ctr"/>
            <a:r>
              <a:rPr lang="en-US" sz="2400" b="1" dirty="0" smtClean="0"/>
              <a:t>Core</a:t>
            </a:r>
            <a:endParaRPr lang="en-US" sz="2400" b="1" dirty="0"/>
          </a:p>
        </p:txBody>
      </p:sp>
      <p:grpSp>
        <p:nvGrpSpPr>
          <p:cNvPr id="57" name="그룹 56"/>
          <p:cNvGrpSpPr/>
          <p:nvPr/>
        </p:nvGrpSpPr>
        <p:grpSpPr>
          <a:xfrm>
            <a:off x="7467600" y="2286000"/>
            <a:ext cx="1295400" cy="3190220"/>
            <a:chOff x="7467600" y="2286000"/>
            <a:chExt cx="1295400" cy="3190220"/>
          </a:xfrm>
        </p:grpSpPr>
        <p:sp>
          <p:nvSpPr>
            <p:cNvPr id="52" name="TextBox 51"/>
            <p:cNvSpPr txBox="1"/>
            <p:nvPr/>
          </p:nvSpPr>
          <p:spPr>
            <a:xfrm>
              <a:off x="7467600" y="4953000"/>
              <a:ext cx="1295400" cy="523220"/>
            </a:xfrm>
            <a:prstGeom prst="rect">
              <a:avLst/>
            </a:prstGeom>
            <a:noFill/>
          </p:spPr>
          <p:txBody>
            <a:bodyPr wrap="square" rtlCol="0">
              <a:spAutoFit/>
            </a:bodyPr>
            <a:lstStyle/>
            <a:p>
              <a:pPr algn="ctr"/>
              <a:r>
                <a:rPr lang="en-US" sz="2800" b="1" dirty="0" smtClean="0"/>
                <a:t>10</a:t>
              </a:r>
              <a:endParaRPr lang="en-US" sz="2800" b="1" dirty="0"/>
            </a:p>
          </p:txBody>
        </p:sp>
        <p:sp>
          <p:nvSpPr>
            <p:cNvPr id="53" name="TextBox 52"/>
            <p:cNvSpPr txBox="1"/>
            <p:nvPr/>
          </p:nvSpPr>
          <p:spPr>
            <a:xfrm>
              <a:off x="7467600" y="4114800"/>
              <a:ext cx="1295400" cy="523220"/>
            </a:xfrm>
            <a:prstGeom prst="rect">
              <a:avLst/>
            </a:prstGeom>
            <a:noFill/>
          </p:spPr>
          <p:txBody>
            <a:bodyPr wrap="square" rtlCol="0">
              <a:spAutoFit/>
            </a:bodyPr>
            <a:lstStyle/>
            <a:p>
              <a:pPr algn="ctr"/>
              <a:r>
                <a:rPr lang="en-US" sz="2800" b="1" dirty="0" smtClean="0"/>
                <a:t>10</a:t>
              </a:r>
              <a:endParaRPr lang="en-US" sz="2800" b="1" dirty="0"/>
            </a:p>
          </p:txBody>
        </p:sp>
        <p:sp>
          <p:nvSpPr>
            <p:cNvPr id="54" name="TextBox 53"/>
            <p:cNvSpPr txBox="1"/>
            <p:nvPr/>
          </p:nvSpPr>
          <p:spPr>
            <a:xfrm>
              <a:off x="7467600" y="3200400"/>
              <a:ext cx="1295400" cy="523220"/>
            </a:xfrm>
            <a:prstGeom prst="rect">
              <a:avLst/>
            </a:prstGeom>
            <a:noFill/>
          </p:spPr>
          <p:txBody>
            <a:bodyPr wrap="square" rtlCol="0">
              <a:spAutoFit/>
            </a:bodyPr>
            <a:lstStyle/>
            <a:p>
              <a:pPr algn="ctr"/>
              <a:r>
                <a:rPr lang="en-US" sz="2800" b="1" dirty="0" smtClean="0"/>
                <a:t>2</a:t>
              </a:r>
              <a:endParaRPr lang="en-US" sz="2800" b="1" dirty="0"/>
            </a:p>
          </p:txBody>
        </p:sp>
        <p:sp>
          <p:nvSpPr>
            <p:cNvPr id="56" name="TextBox 55"/>
            <p:cNvSpPr txBox="1"/>
            <p:nvPr/>
          </p:nvSpPr>
          <p:spPr>
            <a:xfrm>
              <a:off x="7467600" y="2286000"/>
              <a:ext cx="1295400" cy="523220"/>
            </a:xfrm>
            <a:prstGeom prst="rect">
              <a:avLst/>
            </a:prstGeom>
            <a:noFill/>
          </p:spPr>
          <p:txBody>
            <a:bodyPr wrap="square" rtlCol="0">
              <a:spAutoFit/>
            </a:bodyPr>
            <a:lstStyle/>
            <a:p>
              <a:pPr algn="ctr"/>
              <a:r>
                <a:rPr lang="en-US" sz="2800" b="1" dirty="0" smtClean="0"/>
                <a:t>(1,5,1)</a:t>
              </a:r>
              <a:endParaRPr lang="en-US" sz="2800" b="1" dirty="0"/>
            </a:p>
          </p:txBody>
        </p:sp>
      </p:grpSp>
      <p:grpSp>
        <p:nvGrpSpPr>
          <p:cNvPr id="58" name="그룹 57"/>
          <p:cNvGrpSpPr/>
          <p:nvPr/>
        </p:nvGrpSpPr>
        <p:grpSpPr>
          <a:xfrm>
            <a:off x="7467600" y="2286000"/>
            <a:ext cx="1295400" cy="3190220"/>
            <a:chOff x="7467600" y="2286000"/>
            <a:chExt cx="1295400" cy="3190220"/>
          </a:xfrm>
        </p:grpSpPr>
        <p:sp>
          <p:nvSpPr>
            <p:cNvPr id="59" name="TextBox 58"/>
            <p:cNvSpPr txBox="1"/>
            <p:nvPr/>
          </p:nvSpPr>
          <p:spPr>
            <a:xfrm>
              <a:off x="7467600" y="4953000"/>
              <a:ext cx="1295400" cy="523220"/>
            </a:xfrm>
            <a:prstGeom prst="rect">
              <a:avLst/>
            </a:prstGeom>
            <a:noFill/>
          </p:spPr>
          <p:txBody>
            <a:bodyPr wrap="square" rtlCol="0">
              <a:spAutoFit/>
            </a:bodyPr>
            <a:lstStyle/>
            <a:p>
              <a:pPr algn="ctr"/>
              <a:r>
                <a:rPr lang="en-US" sz="2800" b="1" dirty="0" smtClean="0"/>
                <a:t>10</a:t>
              </a:r>
              <a:endParaRPr lang="en-US" sz="2800" b="1" dirty="0"/>
            </a:p>
          </p:txBody>
        </p:sp>
        <p:sp>
          <p:nvSpPr>
            <p:cNvPr id="60" name="TextBox 59"/>
            <p:cNvSpPr txBox="1"/>
            <p:nvPr/>
          </p:nvSpPr>
          <p:spPr>
            <a:xfrm>
              <a:off x="7467600" y="4114800"/>
              <a:ext cx="1295400" cy="523220"/>
            </a:xfrm>
            <a:prstGeom prst="rect">
              <a:avLst/>
            </a:prstGeom>
            <a:noFill/>
          </p:spPr>
          <p:txBody>
            <a:bodyPr wrap="square" rtlCol="0">
              <a:spAutoFit/>
            </a:bodyPr>
            <a:lstStyle/>
            <a:p>
              <a:pPr algn="ctr"/>
              <a:r>
                <a:rPr lang="en-US" sz="2800" b="1" dirty="0" smtClean="0"/>
                <a:t>10</a:t>
              </a:r>
              <a:endParaRPr lang="en-US" sz="2800" b="1" dirty="0"/>
            </a:p>
          </p:txBody>
        </p:sp>
        <p:sp>
          <p:nvSpPr>
            <p:cNvPr id="61" name="TextBox 60"/>
            <p:cNvSpPr txBox="1"/>
            <p:nvPr/>
          </p:nvSpPr>
          <p:spPr>
            <a:xfrm>
              <a:off x="7467600" y="3200400"/>
              <a:ext cx="1295400" cy="523220"/>
            </a:xfrm>
            <a:prstGeom prst="rect">
              <a:avLst/>
            </a:prstGeom>
            <a:noFill/>
          </p:spPr>
          <p:txBody>
            <a:bodyPr wrap="square" rtlCol="0">
              <a:spAutoFit/>
            </a:bodyPr>
            <a:lstStyle/>
            <a:p>
              <a:pPr algn="ctr"/>
              <a:r>
                <a:rPr lang="en-US" sz="2800" b="1" dirty="0" smtClean="0"/>
                <a:t>1.4</a:t>
              </a:r>
              <a:endParaRPr lang="en-US" sz="2800" b="1" dirty="0"/>
            </a:p>
          </p:txBody>
        </p:sp>
        <p:sp>
          <p:nvSpPr>
            <p:cNvPr id="62" name="TextBox 61"/>
            <p:cNvSpPr txBox="1"/>
            <p:nvPr/>
          </p:nvSpPr>
          <p:spPr>
            <a:xfrm>
              <a:off x="7467600" y="2286000"/>
              <a:ext cx="1295400" cy="523220"/>
            </a:xfrm>
            <a:prstGeom prst="rect">
              <a:avLst/>
            </a:prstGeom>
            <a:noFill/>
          </p:spPr>
          <p:txBody>
            <a:bodyPr wrap="square" rtlCol="0">
              <a:spAutoFit/>
            </a:bodyPr>
            <a:lstStyle/>
            <a:p>
              <a:pPr algn="ctr"/>
              <a:r>
                <a:rPr lang="en-US" sz="2800" b="1" dirty="0" smtClean="0"/>
                <a:t>(1,7,1)</a:t>
              </a:r>
              <a:endParaRPr lang="en-US" sz="2800" b="1" dirty="0"/>
            </a:p>
          </p:txBody>
        </p:sp>
      </p:grpSp>
      <p:grpSp>
        <p:nvGrpSpPr>
          <p:cNvPr id="63" name="그룹 62"/>
          <p:cNvGrpSpPr/>
          <p:nvPr/>
        </p:nvGrpSpPr>
        <p:grpSpPr>
          <a:xfrm>
            <a:off x="7467600" y="2296180"/>
            <a:ext cx="1295400" cy="3190220"/>
            <a:chOff x="7467600" y="2286000"/>
            <a:chExt cx="1295400" cy="3190220"/>
          </a:xfrm>
        </p:grpSpPr>
        <p:sp>
          <p:nvSpPr>
            <p:cNvPr id="64" name="TextBox 63"/>
            <p:cNvSpPr txBox="1"/>
            <p:nvPr/>
          </p:nvSpPr>
          <p:spPr>
            <a:xfrm>
              <a:off x="7467600" y="4953000"/>
              <a:ext cx="1295400" cy="523220"/>
            </a:xfrm>
            <a:prstGeom prst="rect">
              <a:avLst/>
            </a:prstGeom>
            <a:noFill/>
          </p:spPr>
          <p:txBody>
            <a:bodyPr wrap="square" rtlCol="0">
              <a:spAutoFit/>
            </a:bodyPr>
            <a:lstStyle/>
            <a:p>
              <a:pPr algn="ctr"/>
              <a:r>
                <a:rPr lang="en-US" sz="2800" b="1" dirty="0" smtClean="0"/>
                <a:t>10</a:t>
              </a:r>
              <a:endParaRPr lang="en-US" sz="2800" b="1" dirty="0"/>
            </a:p>
          </p:txBody>
        </p:sp>
        <p:sp>
          <p:nvSpPr>
            <p:cNvPr id="65" name="TextBox 64"/>
            <p:cNvSpPr txBox="1"/>
            <p:nvPr/>
          </p:nvSpPr>
          <p:spPr>
            <a:xfrm>
              <a:off x="7467600" y="4114800"/>
              <a:ext cx="1295400" cy="523220"/>
            </a:xfrm>
            <a:prstGeom prst="rect">
              <a:avLst/>
            </a:prstGeom>
            <a:noFill/>
          </p:spPr>
          <p:txBody>
            <a:bodyPr wrap="square" rtlCol="0">
              <a:spAutoFit/>
            </a:bodyPr>
            <a:lstStyle/>
            <a:p>
              <a:pPr algn="ctr"/>
              <a:r>
                <a:rPr lang="en-US" sz="2800" b="1" dirty="0" smtClean="0"/>
                <a:t>5</a:t>
              </a:r>
              <a:endParaRPr lang="en-US" sz="2800" b="1" dirty="0"/>
            </a:p>
          </p:txBody>
        </p:sp>
        <p:sp>
          <p:nvSpPr>
            <p:cNvPr id="66" name="TextBox 65"/>
            <p:cNvSpPr txBox="1"/>
            <p:nvPr/>
          </p:nvSpPr>
          <p:spPr>
            <a:xfrm>
              <a:off x="7467600" y="3200400"/>
              <a:ext cx="1295400" cy="523220"/>
            </a:xfrm>
            <a:prstGeom prst="rect">
              <a:avLst/>
            </a:prstGeom>
            <a:noFill/>
          </p:spPr>
          <p:txBody>
            <a:bodyPr wrap="square" rtlCol="0">
              <a:spAutoFit/>
            </a:bodyPr>
            <a:lstStyle/>
            <a:p>
              <a:pPr algn="ctr"/>
              <a:r>
                <a:rPr lang="en-US" sz="2800" b="1" dirty="0" smtClean="0"/>
                <a:t>1</a:t>
              </a:r>
              <a:endParaRPr lang="en-US" sz="2800" b="1" dirty="0"/>
            </a:p>
          </p:txBody>
        </p:sp>
        <p:sp>
          <p:nvSpPr>
            <p:cNvPr id="67" name="TextBox 66"/>
            <p:cNvSpPr txBox="1"/>
            <p:nvPr/>
          </p:nvSpPr>
          <p:spPr>
            <a:xfrm>
              <a:off x="7467600" y="2286000"/>
              <a:ext cx="1295400" cy="523220"/>
            </a:xfrm>
            <a:prstGeom prst="rect">
              <a:avLst/>
            </a:prstGeom>
            <a:noFill/>
          </p:spPr>
          <p:txBody>
            <a:bodyPr wrap="square" rtlCol="0">
              <a:spAutoFit/>
            </a:bodyPr>
            <a:lstStyle/>
            <a:p>
              <a:pPr algn="ctr"/>
              <a:r>
                <a:rPr lang="en-US" sz="2800" b="1" dirty="0" smtClean="0"/>
                <a:t>(2,5,1)</a:t>
              </a:r>
              <a:endParaRPr lang="en-US" sz="2800" b="1" dirty="0"/>
            </a:p>
          </p:txBody>
        </p:sp>
      </p:grpSp>
      <p:grpSp>
        <p:nvGrpSpPr>
          <p:cNvPr id="68" name="그룹 67"/>
          <p:cNvGrpSpPr/>
          <p:nvPr/>
        </p:nvGrpSpPr>
        <p:grpSpPr>
          <a:xfrm>
            <a:off x="7467600" y="2286000"/>
            <a:ext cx="1295400" cy="3190220"/>
            <a:chOff x="7467600" y="2286000"/>
            <a:chExt cx="1295400" cy="3190220"/>
          </a:xfrm>
        </p:grpSpPr>
        <p:sp>
          <p:nvSpPr>
            <p:cNvPr id="69" name="TextBox 68"/>
            <p:cNvSpPr txBox="1"/>
            <p:nvPr/>
          </p:nvSpPr>
          <p:spPr>
            <a:xfrm>
              <a:off x="7467600" y="4953000"/>
              <a:ext cx="1295400" cy="523220"/>
            </a:xfrm>
            <a:prstGeom prst="rect">
              <a:avLst/>
            </a:prstGeom>
            <a:noFill/>
          </p:spPr>
          <p:txBody>
            <a:bodyPr wrap="square" rtlCol="0">
              <a:spAutoFit/>
            </a:bodyPr>
            <a:lstStyle/>
            <a:p>
              <a:pPr algn="ctr"/>
              <a:r>
                <a:rPr lang="en-US" sz="2800" b="1" dirty="0" smtClean="0"/>
                <a:t>10</a:t>
              </a:r>
              <a:endParaRPr lang="en-US" sz="2800" b="1" dirty="0"/>
            </a:p>
          </p:txBody>
        </p:sp>
        <p:sp>
          <p:nvSpPr>
            <p:cNvPr id="70" name="TextBox 69"/>
            <p:cNvSpPr txBox="1"/>
            <p:nvPr/>
          </p:nvSpPr>
          <p:spPr>
            <a:xfrm>
              <a:off x="7467600" y="4114800"/>
              <a:ext cx="1295400" cy="523220"/>
            </a:xfrm>
            <a:prstGeom prst="rect">
              <a:avLst/>
            </a:prstGeom>
            <a:noFill/>
          </p:spPr>
          <p:txBody>
            <a:bodyPr wrap="square" rtlCol="0">
              <a:spAutoFit/>
            </a:bodyPr>
            <a:lstStyle/>
            <a:p>
              <a:pPr algn="ctr"/>
              <a:r>
                <a:rPr lang="en-US" sz="2800" b="1" dirty="0" smtClean="0"/>
                <a:t>10</a:t>
              </a:r>
              <a:endParaRPr lang="en-US" sz="2800" b="1" dirty="0"/>
            </a:p>
          </p:txBody>
        </p:sp>
        <p:sp>
          <p:nvSpPr>
            <p:cNvPr id="71" name="TextBox 70"/>
            <p:cNvSpPr txBox="1"/>
            <p:nvPr/>
          </p:nvSpPr>
          <p:spPr>
            <a:xfrm>
              <a:off x="7467600" y="3200400"/>
              <a:ext cx="1295400" cy="523220"/>
            </a:xfrm>
            <a:prstGeom prst="rect">
              <a:avLst/>
            </a:prstGeom>
            <a:noFill/>
          </p:spPr>
          <p:txBody>
            <a:bodyPr wrap="square" rtlCol="0">
              <a:spAutoFit/>
            </a:bodyPr>
            <a:lstStyle/>
            <a:p>
              <a:pPr algn="ctr"/>
              <a:r>
                <a:rPr lang="en-US" sz="2800" b="1" dirty="0" smtClean="0"/>
                <a:t>10</a:t>
              </a:r>
              <a:endParaRPr lang="en-US" sz="2800" b="1" dirty="0"/>
            </a:p>
          </p:txBody>
        </p:sp>
        <p:sp>
          <p:nvSpPr>
            <p:cNvPr id="72" name="TextBox 71"/>
            <p:cNvSpPr txBox="1"/>
            <p:nvPr/>
          </p:nvSpPr>
          <p:spPr>
            <a:xfrm>
              <a:off x="7467600" y="2286000"/>
              <a:ext cx="1295400" cy="523220"/>
            </a:xfrm>
            <a:prstGeom prst="rect">
              <a:avLst/>
            </a:prstGeom>
            <a:noFill/>
          </p:spPr>
          <p:txBody>
            <a:bodyPr wrap="square" rtlCol="0">
              <a:spAutoFit/>
            </a:bodyPr>
            <a:lstStyle/>
            <a:p>
              <a:pPr algn="ctr"/>
              <a:r>
                <a:rPr lang="en-US" sz="2800" b="1" dirty="0" smtClean="0"/>
                <a:t>(1,1,1)</a:t>
              </a:r>
              <a:endParaRPr lang="en-US" sz="2800" b="1" dirty="0"/>
            </a:p>
          </p:txBody>
        </p:sp>
      </p:grpSp>
    </p:spTree>
    <p:extLst>
      <p:ext uri="{BB962C8B-B14F-4D97-AF65-F5344CB8AC3E}">
        <p14:creationId xmlns:p14="http://schemas.microsoft.com/office/powerpoint/2010/main" val="1172310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75"/>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3"/>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Evaluation Setup</a:t>
            </a:r>
            <a:endParaRPr lang="en-US" dirty="0"/>
          </a:p>
        </p:txBody>
      </p:sp>
      <p:sp>
        <p:nvSpPr>
          <p:cNvPr id="3" name="Content Placeholder 2"/>
          <p:cNvSpPr>
            <a:spLocks noGrp="1"/>
          </p:cNvSpPr>
          <p:nvPr>
            <p:ph idx="1"/>
          </p:nvPr>
        </p:nvSpPr>
        <p:spPr>
          <a:xfrm>
            <a:off x="457200" y="1066800"/>
            <a:ext cx="8686800" cy="5059363"/>
          </a:xfrm>
        </p:spPr>
        <p:txBody>
          <a:bodyPr>
            <a:normAutofit/>
          </a:bodyPr>
          <a:lstStyle/>
          <a:p>
            <a:r>
              <a:rPr lang="en-US" dirty="0" smtClean="0"/>
              <a:t>Uniform random</a:t>
            </a:r>
          </a:p>
          <a:p>
            <a:pPr lvl="1"/>
            <a:r>
              <a:rPr lang="en-US" dirty="0" err="1" smtClean="0"/>
              <a:t>Src</a:t>
            </a:r>
            <a:r>
              <a:rPr lang="en-US" dirty="0" smtClean="0"/>
              <a:t> and </a:t>
            </a:r>
            <a:r>
              <a:rPr lang="en-US" dirty="0" err="1" smtClean="0"/>
              <a:t>dst</a:t>
            </a:r>
            <a:r>
              <a:rPr lang="en-US" dirty="0" smtClean="0"/>
              <a:t> randomly selected in entire datacenter</a:t>
            </a:r>
          </a:p>
          <a:p>
            <a:r>
              <a:rPr lang="en-US" dirty="0" err="1" smtClean="0"/>
              <a:t>MapReduce</a:t>
            </a:r>
            <a:endParaRPr lang="en-US" dirty="0" smtClean="0"/>
          </a:p>
          <a:p>
            <a:pPr lvl="1"/>
            <a:r>
              <a:rPr lang="en-US" dirty="0" err="1" smtClean="0"/>
              <a:t>Src</a:t>
            </a:r>
            <a:r>
              <a:rPr lang="en-US" dirty="0" smtClean="0"/>
              <a:t> sends </a:t>
            </a:r>
            <a:r>
              <a:rPr lang="en-US" dirty="0" err="1" smtClean="0"/>
              <a:t>msg</a:t>
            </a:r>
            <a:r>
              <a:rPr lang="en-US" dirty="0" smtClean="0"/>
              <a:t> to servers in same row of rack</a:t>
            </a:r>
          </a:p>
          <a:p>
            <a:pPr lvl="1"/>
            <a:r>
              <a:rPr lang="en-US" dirty="0" smtClean="0"/>
              <a:t>Receiver sends </a:t>
            </a:r>
            <a:r>
              <a:rPr lang="en-US" dirty="0" err="1" smtClean="0"/>
              <a:t>msg</a:t>
            </a:r>
            <a:r>
              <a:rPr lang="en-US" dirty="0" smtClean="0"/>
              <a:t> to servers in same column of rack</a:t>
            </a:r>
          </a:p>
          <a:p>
            <a:pPr lvl="1"/>
            <a:r>
              <a:rPr lang="en-US" dirty="0" smtClean="0"/>
              <a:t>Receivers send </a:t>
            </a:r>
            <a:r>
              <a:rPr lang="en-US" dirty="0" err="1" smtClean="0"/>
              <a:t>msg</a:t>
            </a:r>
            <a:r>
              <a:rPr lang="en-US" dirty="0" smtClean="0"/>
              <a:t> to servers inside same pod with 50% probability</a:t>
            </a:r>
          </a:p>
        </p:txBody>
      </p:sp>
    </p:spTree>
    <p:extLst>
      <p:ext uri="{BB962C8B-B14F-4D97-AF65-F5344CB8AC3E}">
        <p14:creationId xmlns:p14="http://schemas.microsoft.com/office/powerpoint/2010/main" val="2503123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내용 개체 틀 5"/>
          <p:cNvSpPr>
            <a:spLocks noGrp="1"/>
          </p:cNvSpPr>
          <p:nvPr>
            <p:ph idx="1"/>
          </p:nvPr>
        </p:nvSpPr>
        <p:spPr>
          <a:xfrm>
            <a:off x="457200" y="1600200"/>
            <a:ext cx="8229600" cy="5562600"/>
          </a:xfrm>
        </p:spPr>
        <p:txBody>
          <a:bodyPr>
            <a:normAutofit/>
          </a:bodyPr>
          <a:lstStyle/>
          <a:p>
            <a:endParaRPr lang="en-US" dirty="0" smtClean="0"/>
          </a:p>
          <a:p>
            <a:endParaRPr lang="en-US" dirty="0"/>
          </a:p>
          <a:p>
            <a:endParaRPr lang="en-US" dirty="0" smtClean="0"/>
          </a:p>
          <a:p>
            <a:endParaRPr lang="en-US" dirty="0"/>
          </a:p>
          <a:p>
            <a:endParaRPr lang="en-US" dirty="0" smtClean="0"/>
          </a:p>
          <a:p>
            <a:pPr lvl="8"/>
            <a:endParaRPr lang="en-US" dirty="0" smtClean="0"/>
          </a:p>
          <a:p>
            <a:pPr lvl="8"/>
            <a:endParaRPr lang="en-US" dirty="0" smtClean="0"/>
          </a:p>
          <a:p>
            <a:pPr>
              <a:buNone/>
            </a:pPr>
            <a:endParaRPr lang="en-US" dirty="0"/>
          </a:p>
          <a:p>
            <a:pPr marL="0" indent="0">
              <a:buNone/>
            </a:pPr>
            <a:r>
              <a:rPr lang="en-US" dirty="0" err="1" smtClean="0">
                <a:solidFill>
                  <a:srgbClr val="FF0000"/>
                </a:solidFill>
              </a:rPr>
              <a:t>Cayley</a:t>
            </a:r>
            <a:r>
              <a:rPr lang="en-US" dirty="0" smtClean="0">
                <a:solidFill>
                  <a:srgbClr val="FF0000"/>
                </a:solidFill>
              </a:rPr>
              <a:t> datacenters have the most bandwidth</a:t>
            </a:r>
            <a:endParaRPr lang="en-US" dirty="0">
              <a:solidFill>
                <a:srgbClr val="FF0000"/>
              </a:solidFill>
            </a:endParaRPr>
          </a:p>
        </p:txBody>
      </p:sp>
      <p:graphicFrame>
        <p:nvGraphicFramePr>
          <p:cNvPr id="13" name="차트 12"/>
          <p:cNvGraphicFramePr/>
          <p:nvPr/>
        </p:nvGraphicFramePr>
        <p:xfrm>
          <a:off x="457200" y="1447800"/>
          <a:ext cx="8305800" cy="4571999"/>
        </p:xfrm>
        <a:graphic>
          <a:graphicData uri="http://schemas.openxmlformats.org/drawingml/2006/chart">
            <c:chart xmlns:c="http://schemas.openxmlformats.org/drawingml/2006/chart" xmlns:r="http://schemas.openxmlformats.org/officeDocument/2006/relationships" r:id="rId3"/>
          </a:graphicData>
        </a:graphic>
      </p:graphicFrame>
      <p:sp>
        <p:nvSpPr>
          <p:cNvPr id="2" name="제목 1"/>
          <p:cNvSpPr>
            <a:spLocks noGrp="1"/>
          </p:cNvSpPr>
          <p:nvPr>
            <p:ph type="title"/>
          </p:nvPr>
        </p:nvSpPr>
        <p:spPr/>
        <p:txBody>
          <a:bodyPr>
            <a:normAutofit fontScale="90000"/>
          </a:bodyPr>
          <a:lstStyle/>
          <a:p>
            <a:r>
              <a:rPr lang="en-US" dirty="0" smtClean="0"/>
              <a:t>Bandwidth</a:t>
            </a:r>
            <a:endParaRPr lang="en-US" dirty="0">
              <a:solidFill>
                <a:srgbClr val="FF0000"/>
              </a:solidFill>
            </a:endParaRPr>
          </a:p>
        </p:txBody>
      </p:sp>
      <p:sp>
        <p:nvSpPr>
          <p:cNvPr id="8" name="직사각형 7"/>
          <p:cNvSpPr/>
          <p:nvPr/>
        </p:nvSpPr>
        <p:spPr>
          <a:xfrm>
            <a:off x="5029200" y="1981200"/>
            <a:ext cx="3124200" cy="396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직사각형 9"/>
          <p:cNvSpPr/>
          <p:nvPr/>
        </p:nvSpPr>
        <p:spPr>
          <a:xfrm>
            <a:off x="3810000" y="1981200"/>
            <a:ext cx="1447800" cy="365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직사각형 10"/>
          <p:cNvSpPr/>
          <p:nvPr/>
        </p:nvSpPr>
        <p:spPr>
          <a:xfrm>
            <a:off x="7600950" y="1981200"/>
            <a:ext cx="1371600" cy="358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t>
            </a:r>
            <a:endParaRPr lang="en-US" dirty="0"/>
          </a:p>
        </p:txBody>
      </p:sp>
      <p:sp>
        <p:nvSpPr>
          <p:cNvPr id="9" name="TextBox 8"/>
          <p:cNvSpPr txBox="1"/>
          <p:nvPr/>
        </p:nvSpPr>
        <p:spPr>
          <a:xfrm>
            <a:off x="533400" y="914400"/>
            <a:ext cx="8534400" cy="523220"/>
          </a:xfrm>
          <a:prstGeom prst="rect">
            <a:avLst/>
          </a:prstGeom>
          <a:noFill/>
        </p:spPr>
        <p:txBody>
          <a:bodyPr wrap="square" rtlCol="0">
            <a:spAutoFit/>
          </a:bodyPr>
          <a:lstStyle/>
          <a:p>
            <a:pPr>
              <a:buFont typeface="Arial" pitchFamily="34" charset="0"/>
              <a:buChar char="•"/>
            </a:pPr>
            <a:r>
              <a:rPr lang="en-US" sz="2800" dirty="0" smtClean="0"/>
              <a:t> Burst of 500 x 1KB packets per server sent</a:t>
            </a:r>
            <a:endParaRPr lang="en-US" sz="2800" dirty="0"/>
          </a:p>
        </p:txBody>
      </p:sp>
    </p:spTree>
    <p:extLst>
      <p:ext uri="{BB962C8B-B14F-4D97-AF65-F5344CB8AC3E}">
        <p14:creationId xmlns:p14="http://schemas.microsoft.com/office/powerpoint/2010/main" val="380632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1"/>
                                        </p:tgtEl>
                                      </p:cBhvr>
                                    </p:animEffect>
                                    <p:set>
                                      <p:cBhvr>
                                        <p:cTn id="17" dur="1" fill="hold">
                                          <p:stCondLst>
                                            <p:cond delay="19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smtClean="0"/>
              <a:t>Latency</a:t>
            </a:r>
            <a:endParaRPr lang="en-US" dirty="0"/>
          </a:p>
        </p:txBody>
      </p:sp>
      <p:sp>
        <p:nvSpPr>
          <p:cNvPr id="3" name="내용 개체 틀 2"/>
          <p:cNvSpPr>
            <a:spLocks noGrp="1"/>
          </p:cNvSpPr>
          <p:nvPr>
            <p:ph idx="1"/>
          </p:nvPr>
        </p:nvSpPr>
        <p:spPr>
          <a:xfrm>
            <a:off x="457200" y="685800"/>
            <a:ext cx="8229600" cy="6019800"/>
          </a:xfrm>
        </p:spPr>
        <p:txBody>
          <a:bodyPr>
            <a:normAutofit/>
          </a:bodyPr>
          <a:lstStyle/>
          <a:p>
            <a:r>
              <a:rPr lang="en-US" dirty="0" smtClean="0"/>
              <a:t>Uniform random benchmark</a:t>
            </a:r>
          </a:p>
          <a:p>
            <a:endParaRPr lang="en-US" dirty="0"/>
          </a:p>
          <a:p>
            <a:endParaRPr lang="en-US" dirty="0" smtClean="0"/>
          </a:p>
          <a:p>
            <a:pPr lvl="8"/>
            <a:endParaRPr lang="en-US" dirty="0" smtClean="0"/>
          </a:p>
          <a:p>
            <a:pPr lvl="8">
              <a:buNone/>
            </a:pPr>
            <a:endParaRPr lang="en-US" dirty="0"/>
          </a:p>
          <a:p>
            <a:r>
              <a:rPr lang="en-US" dirty="0" err="1" smtClean="0"/>
              <a:t>MapReduce</a:t>
            </a:r>
            <a:r>
              <a:rPr lang="en-US" dirty="0" smtClean="0"/>
              <a:t> benchmark</a:t>
            </a:r>
          </a:p>
          <a:p>
            <a:endParaRPr lang="en-US" dirty="0" smtClean="0"/>
          </a:p>
          <a:p>
            <a:endParaRPr lang="en-US" dirty="0" smtClean="0"/>
          </a:p>
          <a:p>
            <a:pPr lvl="8"/>
            <a:endParaRPr lang="en-US" dirty="0" smtClean="0"/>
          </a:p>
          <a:p>
            <a:pPr lvl="8"/>
            <a:endParaRPr lang="en-US" dirty="0" smtClean="0"/>
          </a:p>
          <a:p>
            <a:pPr marL="0" indent="0">
              <a:buNone/>
            </a:pPr>
            <a:r>
              <a:rPr lang="en-US" dirty="0" err="1" smtClean="0">
                <a:solidFill>
                  <a:srgbClr val="FF0000"/>
                </a:solidFill>
              </a:rPr>
              <a:t>Cayley</a:t>
            </a:r>
            <a:r>
              <a:rPr lang="en-US" dirty="0" smtClean="0">
                <a:solidFill>
                  <a:srgbClr val="FF0000"/>
                </a:solidFill>
              </a:rPr>
              <a:t> datacenters typically performs the best</a:t>
            </a:r>
            <a:endParaRPr lang="en-US" dirty="0">
              <a:solidFill>
                <a:srgbClr val="FF0000"/>
              </a:solidFill>
            </a:endParaRPr>
          </a:p>
        </p:txBody>
      </p:sp>
      <p:graphicFrame>
        <p:nvGraphicFramePr>
          <p:cNvPr id="21" name="차트 20"/>
          <p:cNvGraphicFramePr/>
          <p:nvPr>
            <p:extLst/>
          </p:nvPr>
        </p:nvGraphicFramePr>
        <p:xfrm>
          <a:off x="990600" y="1143000"/>
          <a:ext cx="3048000" cy="228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차트 21"/>
          <p:cNvGraphicFramePr/>
          <p:nvPr>
            <p:extLst/>
          </p:nvPr>
        </p:nvGraphicFramePr>
        <p:xfrm>
          <a:off x="4038600" y="1143000"/>
          <a:ext cx="3048000" cy="228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4" name="차트 23"/>
          <p:cNvGraphicFramePr/>
          <p:nvPr>
            <p:extLst/>
          </p:nvPr>
        </p:nvGraphicFramePr>
        <p:xfrm>
          <a:off x="990600" y="3733800"/>
          <a:ext cx="3048000" cy="21336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차트 24"/>
          <p:cNvGraphicFramePr/>
          <p:nvPr>
            <p:extLst/>
          </p:nvPr>
        </p:nvGraphicFramePr>
        <p:xfrm>
          <a:off x="4038600" y="3733800"/>
          <a:ext cx="3048000" cy="21336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26018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4" grpId="0">
        <p:bldAsOne/>
      </p:bldGraphic>
      <p:bldGraphic spid="25"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smtClean="0"/>
              <a:t>Fault Tolerance</a:t>
            </a:r>
            <a:endParaRPr lang="en-US" dirty="0"/>
          </a:p>
        </p:txBody>
      </p:sp>
      <p:sp>
        <p:nvSpPr>
          <p:cNvPr id="3" name="내용 개체 틀 2"/>
          <p:cNvSpPr>
            <a:spLocks noGrp="1"/>
          </p:cNvSpPr>
          <p:nvPr>
            <p:ph idx="1"/>
          </p:nvPr>
        </p:nvSpPr>
        <p:spPr>
          <a:xfrm>
            <a:off x="457200" y="990600"/>
            <a:ext cx="8382000" cy="533400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buNone/>
            </a:pPr>
            <a:r>
              <a:rPr lang="en-US" dirty="0" smtClean="0">
                <a:solidFill>
                  <a:srgbClr val="FF0000"/>
                </a:solidFill>
              </a:rPr>
              <a:t>   </a:t>
            </a:r>
            <a:r>
              <a:rPr lang="en-US" dirty="0" err="1" smtClean="0">
                <a:solidFill>
                  <a:srgbClr val="FF0000"/>
                </a:solidFill>
              </a:rPr>
              <a:t>Cayley</a:t>
            </a:r>
            <a:r>
              <a:rPr lang="en-US" dirty="0" smtClean="0">
                <a:solidFill>
                  <a:srgbClr val="FF0000"/>
                </a:solidFill>
              </a:rPr>
              <a:t> datacenters are extremely fault tolerant</a:t>
            </a:r>
            <a:endParaRPr lang="en-US" dirty="0">
              <a:solidFill>
                <a:srgbClr val="FF0000"/>
              </a:solidFill>
            </a:endParaRPr>
          </a:p>
        </p:txBody>
      </p:sp>
      <p:graphicFrame>
        <p:nvGraphicFramePr>
          <p:cNvPr id="9" name="차트 8"/>
          <p:cNvGraphicFramePr/>
          <p:nvPr>
            <p:extLst/>
          </p:nvPr>
        </p:nvGraphicFramePr>
        <p:xfrm>
          <a:off x="388883" y="1295400"/>
          <a:ext cx="8229600" cy="4495800"/>
        </p:xfrm>
        <a:graphic>
          <a:graphicData uri="http://schemas.openxmlformats.org/drawingml/2006/chart">
            <c:chart xmlns:c="http://schemas.openxmlformats.org/drawingml/2006/chart" xmlns:r="http://schemas.openxmlformats.org/officeDocument/2006/relationships" r:id="rId3"/>
          </a:graphicData>
        </a:graphic>
      </p:graphicFrame>
      <p:grpSp>
        <p:nvGrpSpPr>
          <p:cNvPr id="37" name="그룹 36"/>
          <p:cNvGrpSpPr/>
          <p:nvPr/>
        </p:nvGrpSpPr>
        <p:grpSpPr>
          <a:xfrm>
            <a:off x="3124200" y="1676400"/>
            <a:ext cx="838200" cy="3289300"/>
            <a:chOff x="3124200" y="1676400"/>
            <a:chExt cx="838200" cy="3289300"/>
          </a:xfrm>
        </p:grpSpPr>
        <p:cxnSp>
          <p:nvCxnSpPr>
            <p:cNvPr id="10" name="직선 연결선 9"/>
            <p:cNvCxnSpPr/>
            <p:nvPr/>
          </p:nvCxnSpPr>
          <p:spPr>
            <a:xfrm flipV="1">
              <a:off x="3352800" y="2057400"/>
              <a:ext cx="25400" cy="2908300"/>
            </a:xfrm>
            <a:prstGeom prst="line">
              <a:avLst/>
            </a:prstGeom>
            <a:ln w="19050">
              <a:solidFill>
                <a:srgbClr val="FF0000"/>
              </a:solidFill>
              <a:prstDash val="sysDash"/>
            </a:ln>
          </p:spPr>
          <p:style>
            <a:lnRef idx="3">
              <a:schemeClr val="accent3"/>
            </a:lnRef>
            <a:fillRef idx="0">
              <a:schemeClr val="accent3"/>
            </a:fillRef>
            <a:effectRef idx="2">
              <a:schemeClr val="accent3"/>
            </a:effectRef>
            <a:fontRef idx="minor">
              <a:schemeClr val="tx1"/>
            </a:fontRef>
          </p:style>
        </p:cxnSp>
        <p:sp>
          <p:nvSpPr>
            <p:cNvPr id="30" name="TextBox 29"/>
            <p:cNvSpPr txBox="1"/>
            <p:nvPr/>
          </p:nvSpPr>
          <p:spPr>
            <a:xfrm>
              <a:off x="3124200" y="1676400"/>
              <a:ext cx="838200" cy="523220"/>
            </a:xfrm>
            <a:prstGeom prst="rect">
              <a:avLst/>
            </a:prstGeom>
            <a:noFill/>
          </p:spPr>
          <p:txBody>
            <a:bodyPr wrap="square" rtlCol="0">
              <a:spAutoFit/>
            </a:bodyPr>
            <a:lstStyle/>
            <a:p>
              <a:r>
                <a:rPr lang="en-US" sz="2800" dirty="0" smtClean="0"/>
                <a:t>25%</a:t>
              </a:r>
              <a:endParaRPr lang="en-US" sz="2800" dirty="0"/>
            </a:p>
          </p:txBody>
        </p:sp>
      </p:grpSp>
      <p:grpSp>
        <p:nvGrpSpPr>
          <p:cNvPr id="38" name="그룹 37"/>
          <p:cNvGrpSpPr/>
          <p:nvPr/>
        </p:nvGrpSpPr>
        <p:grpSpPr>
          <a:xfrm>
            <a:off x="5486400" y="1676400"/>
            <a:ext cx="838200" cy="3289300"/>
            <a:chOff x="5486400" y="1676400"/>
            <a:chExt cx="838200" cy="3289300"/>
          </a:xfrm>
        </p:grpSpPr>
        <p:cxnSp>
          <p:nvCxnSpPr>
            <p:cNvPr id="27" name="직선 연결선 26"/>
            <p:cNvCxnSpPr/>
            <p:nvPr/>
          </p:nvCxnSpPr>
          <p:spPr>
            <a:xfrm flipV="1">
              <a:off x="5676900" y="2057400"/>
              <a:ext cx="25400" cy="2908300"/>
            </a:xfrm>
            <a:prstGeom prst="line">
              <a:avLst/>
            </a:prstGeom>
            <a:ln w="19050">
              <a:solidFill>
                <a:srgbClr val="FF0000"/>
              </a:solidFill>
              <a:prstDash val="sysDash"/>
            </a:ln>
          </p:spPr>
          <p:style>
            <a:lnRef idx="3">
              <a:schemeClr val="accent3"/>
            </a:lnRef>
            <a:fillRef idx="0">
              <a:schemeClr val="accent3"/>
            </a:fillRef>
            <a:effectRef idx="2">
              <a:schemeClr val="accent3"/>
            </a:effectRef>
            <a:fontRef idx="minor">
              <a:schemeClr val="tx1"/>
            </a:fontRef>
          </p:style>
        </p:cxnSp>
        <p:sp>
          <p:nvSpPr>
            <p:cNvPr id="31" name="TextBox 30"/>
            <p:cNvSpPr txBox="1"/>
            <p:nvPr/>
          </p:nvSpPr>
          <p:spPr>
            <a:xfrm>
              <a:off x="5486400" y="1676400"/>
              <a:ext cx="838200" cy="523220"/>
            </a:xfrm>
            <a:prstGeom prst="rect">
              <a:avLst/>
            </a:prstGeom>
            <a:noFill/>
          </p:spPr>
          <p:txBody>
            <a:bodyPr wrap="square" rtlCol="0">
              <a:spAutoFit/>
            </a:bodyPr>
            <a:lstStyle/>
            <a:p>
              <a:r>
                <a:rPr lang="en-US" sz="2800" dirty="0" smtClean="0"/>
                <a:t>55%</a:t>
              </a:r>
              <a:endParaRPr lang="en-US" sz="2800" dirty="0"/>
            </a:p>
          </p:txBody>
        </p:sp>
      </p:grpSp>
      <p:grpSp>
        <p:nvGrpSpPr>
          <p:cNvPr id="39" name="그룹 38"/>
          <p:cNvGrpSpPr/>
          <p:nvPr/>
        </p:nvGrpSpPr>
        <p:grpSpPr>
          <a:xfrm>
            <a:off x="7086600" y="1676400"/>
            <a:ext cx="838200" cy="3289300"/>
            <a:chOff x="7086600" y="1676400"/>
            <a:chExt cx="838200" cy="3289300"/>
          </a:xfrm>
        </p:grpSpPr>
        <p:cxnSp>
          <p:nvCxnSpPr>
            <p:cNvPr id="28" name="직선 연결선 27"/>
            <p:cNvCxnSpPr/>
            <p:nvPr/>
          </p:nvCxnSpPr>
          <p:spPr>
            <a:xfrm flipV="1">
              <a:off x="7277100" y="2057400"/>
              <a:ext cx="25400" cy="2908300"/>
            </a:xfrm>
            <a:prstGeom prst="line">
              <a:avLst/>
            </a:prstGeom>
            <a:ln w="19050">
              <a:solidFill>
                <a:srgbClr val="FF0000"/>
              </a:solidFill>
              <a:prstDash val="sysDash"/>
            </a:ln>
          </p:spPr>
          <p:style>
            <a:lnRef idx="3">
              <a:schemeClr val="accent3"/>
            </a:lnRef>
            <a:fillRef idx="0">
              <a:schemeClr val="accent3"/>
            </a:fillRef>
            <a:effectRef idx="2">
              <a:schemeClr val="accent3"/>
            </a:effectRef>
            <a:fontRef idx="minor">
              <a:schemeClr val="tx1"/>
            </a:fontRef>
          </p:style>
        </p:cxnSp>
        <p:sp>
          <p:nvSpPr>
            <p:cNvPr id="32" name="TextBox 31"/>
            <p:cNvSpPr txBox="1"/>
            <p:nvPr/>
          </p:nvSpPr>
          <p:spPr>
            <a:xfrm>
              <a:off x="7086600" y="1676400"/>
              <a:ext cx="838200" cy="523220"/>
            </a:xfrm>
            <a:prstGeom prst="rect">
              <a:avLst/>
            </a:prstGeom>
            <a:noFill/>
          </p:spPr>
          <p:txBody>
            <a:bodyPr wrap="square" rtlCol="0">
              <a:spAutoFit/>
            </a:bodyPr>
            <a:lstStyle/>
            <a:p>
              <a:r>
                <a:rPr lang="en-US" sz="2800" dirty="0" smtClean="0"/>
                <a:t>77%</a:t>
              </a:r>
              <a:endParaRPr lang="en-US" sz="2800" dirty="0"/>
            </a:p>
          </p:txBody>
        </p:sp>
      </p:grpSp>
      <p:grpSp>
        <p:nvGrpSpPr>
          <p:cNvPr id="41" name="그룹 40"/>
          <p:cNvGrpSpPr/>
          <p:nvPr/>
        </p:nvGrpSpPr>
        <p:grpSpPr>
          <a:xfrm>
            <a:off x="1371600" y="1991380"/>
            <a:ext cx="7848600" cy="523220"/>
            <a:chOff x="1371600" y="1991380"/>
            <a:chExt cx="7848600" cy="523220"/>
          </a:xfrm>
        </p:grpSpPr>
        <p:cxnSp>
          <p:nvCxnSpPr>
            <p:cNvPr id="33" name="직선 연결선 32"/>
            <p:cNvCxnSpPr/>
            <p:nvPr/>
          </p:nvCxnSpPr>
          <p:spPr>
            <a:xfrm>
              <a:off x="1371600" y="2273300"/>
              <a:ext cx="7086600" cy="0"/>
            </a:xfrm>
            <a:prstGeom prst="line">
              <a:avLst/>
            </a:prstGeom>
            <a:ln w="19050">
              <a:solidFill>
                <a:srgbClr val="FF0000"/>
              </a:solidFill>
              <a:prstDash val="sysDash"/>
            </a:ln>
          </p:spPr>
          <p:style>
            <a:lnRef idx="3">
              <a:schemeClr val="accent3"/>
            </a:lnRef>
            <a:fillRef idx="0">
              <a:schemeClr val="accent3"/>
            </a:fillRef>
            <a:effectRef idx="2">
              <a:schemeClr val="accent3"/>
            </a:effectRef>
            <a:fontRef idx="minor">
              <a:schemeClr val="tx1"/>
            </a:fontRef>
          </p:style>
        </p:cxnSp>
        <p:sp>
          <p:nvSpPr>
            <p:cNvPr id="40" name="TextBox 39"/>
            <p:cNvSpPr txBox="1"/>
            <p:nvPr/>
          </p:nvSpPr>
          <p:spPr>
            <a:xfrm>
              <a:off x="8382000" y="1991380"/>
              <a:ext cx="838200" cy="523220"/>
            </a:xfrm>
            <a:prstGeom prst="rect">
              <a:avLst/>
            </a:prstGeom>
            <a:noFill/>
          </p:spPr>
          <p:txBody>
            <a:bodyPr wrap="square" rtlCol="0">
              <a:spAutoFit/>
            </a:bodyPr>
            <a:lstStyle/>
            <a:p>
              <a:r>
                <a:rPr lang="en-US" sz="2800" dirty="0" smtClean="0"/>
                <a:t>99%</a:t>
              </a:r>
              <a:endParaRPr lang="en-US" sz="2800" dirty="0"/>
            </a:p>
          </p:txBody>
        </p:sp>
      </p:grpSp>
    </p:spTree>
    <p:extLst>
      <p:ext uri="{BB962C8B-B14F-4D97-AF65-F5344CB8AC3E}">
        <p14:creationId xmlns:p14="http://schemas.microsoft.com/office/powerpoint/2010/main" val="13395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down)">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down)">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down)">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Power Consumption to Connect 10K Servers</a:t>
            </a:r>
            <a:endParaRPr lang="en-US" sz="3200" dirty="0"/>
          </a:p>
        </p:txBody>
      </p:sp>
      <p:sp>
        <p:nvSpPr>
          <p:cNvPr id="3" name="Content Placeholder 2"/>
          <p:cNvSpPr>
            <a:spLocks noGrp="1"/>
          </p:cNvSpPr>
          <p:nvPr>
            <p:ph idx="1"/>
          </p:nvPr>
        </p:nvSpPr>
        <p:spPr/>
        <p:txBody>
          <a:bodyPr>
            <a:normAutofit fontScale="85000" lnSpcReduction="20000"/>
          </a:bodyPr>
          <a:lstStyle/>
          <a:p>
            <a:r>
              <a:rPr lang="en-US" dirty="0" smtClean="0"/>
              <a:t>Conventional datacenter (CDC) * </a:t>
            </a:r>
          </a:p>
          <a:p>
            <a:endParaRPr lang="en-US" dirty="0" smtClean="0"/>
          </a:p>
          <a:p>
            <a:endParaRPr lang="en-US" dirty="0" smtClean="0"/>
          </a:p>
          <a:p>
            <a:endParaRPr lang="en-US" dirty="0" smtClean="0"/>
          </a:p>
          <a:p>
            <a:pPr lvl="1">
              <a:buNone/>
            </a:pPr>
            <a:endParaRPr lang="en-US" dirty="0" smtClean="0"/>
          </a:p>
          <a:p>
            <a:pPr lvl="1"/>
            <a:r>
              <a:rPr lang="en-US" dirty="0" smtClean="0"/>
              <a:t>Depending on the oversubscription rate </a:t>
            </a:r>
            <a:r>
              <a:rPr lang="en-US" sz="4100" b="1" dirty="0" smtClean="0">
                <a:solidFill>
                  <a:schemeClr val="tx2"/>
                </a:solidFill>
              </a:rPr>
              <a:t>58KW to 72KW</a:t>
            </a:r>
          </a:p>
          <a:p>
            <a:pPr lvl="1"/>
            <a:endParaRPr lang="en-US" dirty="0" smtClean="0"/>
          </a:p>
          <a:p>
            <a:r>
              <a:rPr lang="en-US" dirty="0" err="1" smtClean="0"/>
              <a:t>Cayley</a:t>
            </a:r>
            <a:r>
              <a:rPr lang="en-US" dirty="0" smtClean="0"/>
              <a:t> datacenter</a:t>
            </a:r>
          </a:p>
          <a:p>
            <a:pPr lvl="1"/>
            <a:r>
              <a:rPr lang="en-US" dirty="0" smtClean="0"/>
              <a:t>Transceivers consume &lt; 0.3W</a:t>
            </a:r>
          </a:p>
          <a:p>
            <a:pPr lvl="1"/>
            <a:r>
              <a:rPr lang="en-US" dirty="0" smtClean="0"/>
              <a:t>Maximum power consumption: </a:t>
            </a:r>
            <a:r>
              <a:rPr lang="en-US" sz="4100" b="1" dirty="0" smtClean="0">
                <a:solidFill>
                  <a:schemeClr val="tx2"/>
                </a:solidFill>
              </a:rPr>
              <a:t>6KW</a:t>
            </a:r>
            <a:endParaRPr lang="en-US" b="1" dirty="0" smtClean="0">
              <a:solidFill>
                <a:schemeClr val="tx2"/>
              </a:solidFill>
            </a:endParaRPr>
          </a:p>
          <a:p>
            <a:pPr lvl="1"/>
            <a:endParaRPr lang="en-US" dirty="0" smtClean="0"/>
          </a:p>
          <a:p>
            <a:r>
              <a:rPr lang="en-US" sz="4100" b="1" dirty="0" smtClean="0">
                <a:solidFill>
                  <a:srgbClr val="FF0000"/>
                </a:solidFill>
              </a:rPr>
              <a:t>Less than 1/10 of CDC power consumption</a:t>
            </a:r>
            <a:endParaRPr lang="en-US" sz="4100" b="1" dirty="0">
              <a:solidFill>
                <a:srgbClr val="FF0000"/>
              </a:solidFill>
            </a:endParaRPr>
          </a:p>
        </p:txBody>
      </p:sp>
      <p:graphicFrame>
        <p:nvGraphicFramePr>
          <p:cNvPr id="4" name="Table 3"/>
          <p:cNvGraphicFramePr>
            <a:graphicFrameLocks noGrp="1"/>
          </p:cNvGraphicFramePr>
          <p:nvPr>
            <p:extLst/>
          </p:nvPr>
        </p:nvGraphicFramePr>
        <p:xfrm>
          <a:off x="1219200" y="1447800"/>
          <a:ext cx="5334000" cy="1483360"/>
        </p:xfrm>
        <a:graphic>
          <a:graphicData uri="http://schemas.openxmlformats.org/drawingml/2006/table">
            <a:tbl>
              <a:tblPr firstRow="1" bandRow="1">
                <a:tableStyleId>{5C22544A-7EE6-4342-B048-85BDC9FD1C3A}</a:tableStyleId>
              </a:tblPr>
              <a:tblGrid>
                <a:gridCol w="3836737">
                  <a:extLst>
                    <a:ext uri="{9D8B030D-6E8A-4147-A177-3AD203B41FA5}">
                      <a16:colId xmlns:a16="http://schemas.microsoft.com/office/drawing/2014/main" val="20000"/>
                    </a:ext>
                  </a:extLst>
                </a:gridCol>
                <a:gridCol w="1497263">
                  <a:extLst>
                    <a:ext uri="{9D8B030D-6E8A-4147-A177-3AD203B41FA5}">
                      <a16:colId xmlns:a16="http://schemas.microsoft.com/office/drawing/2014/main" val="20001"/>
                    </a:ext>
                  </a:extLst>
                </a:gridCol>
              </a:tblGrid>
              <a:tr h="370840">
                <a:tc>
                  <a:txBody>
                    <a:bodyPr/>
                    <a:lstStyle/>
                    <a:p>
                      <a:r>
                        <a:rPr lang="en-US" dirty="0" smtClean="0"/>
                        <a:t>Switch</a:t>
                      </a:r>
                      <a:r>
                        <a:rPr lang="en-US" baseline="0" dirty="0" smtClean="0"/>
                        <a:t> Type </a:t>
                      </a:r>
                      <a:endParaRPr lang="en-US" dirty="0"/>
                    </a:p>
                  </a:txBody>
                  <a:tcPr/>
                </a:tc>
                <a:tc>
                  <a:txBody>
                    <a:bodyPr/>
                    <a:lstStyle/>
                    <a:p>
                      <a:r>
                        <a:rPr lang="en-US" dirty="0" smtClean="0"/>
                        <a:t>Typical Power</a:t>
                      </a:r>
                      <a:endParaRPr lang="en-US" dirty="0"/>
                    </a:p>
                  </a:txBody>
                  <a:tcPr/>
                </a:tc>
                <a:extLst>
                  <a:ext uri="{0D108BD9-81ED-4DB2-BD59-A6C34878D82A}">
                    <a16:rowId xmlns:a16="http://schemas.microsoft.com/office/drawing/2014/main" val="10000"/>
                  </a:ext>
                </a:extLst>
              </a:tr>
              <a:tr h="370840">
                <a:tc>
                  <a:txBody>
                    <a:bodyPr/>
                    <a:lstStyle/>
                    <a:p>
                      <a:r>
                        <a:rPr lang="en-US" dirty="0" smtClean="0"/>
                        <a:t>Top of rack</a:t>
                      </a:r>
                      <a:r>
                        <a:rPr lang="en-US" baseline="0" dirty="0" smtClean="0"/>
                        <a:t> switch (</a:t>
                      </a:r>
                      <a:r>
                        <a:rPr lang="en-US" baseline="0" dirty="0" err="1" smtClean="0"/>
                        <a:t>ToR</a:t>
                      </a:r>
                      <a:r>
                        <a:rPr lang="en-US" baseline="0" dirty="0" smtClean="0"/>
                        <a:t>)</a:t>
                      </a:r>
                      <a:endParaRPr lang="en-US" dirty="0"/>
                    </a:p>
                  </a:txBody>
                  <a:tcPr/>
                </a:tc>
                <a:tc>
                  <a:txBody>
                    <a:bodyPr/>
                    <a:lstStyle/>
                    <a:p>
                      <a:r>
                        <a:rPr lang="en-US" dirty="0" smtClean="0"/>
                        <a:t>176W</a:t>
                      </a:r>
                      <a:endParaRPr lang="en-US" dirty="0"/>
                    </a:p>
                  </a:txBody>
                  <a:tcPr/>
                </a:tc>
                <a:extLst>
                  <a:ext uri="{0D108BD9-81ED-4DB2-BD59-A6C34878D82A}">
                    <a16:rowId xmlns:a16="http://schemas.microsoft.com/office/drawing/2014/main" val="10001"/>
                  </a:ext>
                </a:extLst>
              </a:tr>
              <a:tr h="370840">
                <a:tc>
                  <a:txBody>
                    <a:bodyPr/>
                    <a:lstStyle/>
                    <a:p>
                      <a:r>
                        <a:rPr lang="en-US" dirty="0" smtClean="0"/>
                        <a:t>Aggregation switch (AS)</a:t>
                      </a:r>
                      <a:endParaRPr lang="en-US" dirty="0"/>
                    </a:p>
                  </a:txBody>
                  <a:tcPr/>
                </a:tc>
                <a:tc>
                  <a:txBody>
                    <a:bodyPr/>
                    <a:lstStyle/>
                    <a:p>
                      <a:r>
                        <a:rPr lang="en-US" dirty="0" smtClean="0"/>
                        <a:t>350W</a:t>
                      </a:r>
                      <a:endParaRPr lang="en-US" dirty="0"/>
                    </a:p>
                  </a:txBody>
                  <a:tcPr/>
                </a:tc>
                <a:extLst>
                  <a:ext uri="{0D108BD9-81ED-4DB2-BD59-A6C34878D82A}">
                    <a16:rowId xmlns:a16="http://schemas.microsoft.com/office/drawing/2014/main" val="10002"/>
                  </a:ext>
                </a:extLst>
              </a:tr>
              <a:tr h="370840">
                <a:tc>
                  <a:txBody>
                    <a:bodyPr/>
                    <a:lstStyle/>
                    <a:p>
                      <a:r>
                        <a:rPr lang="en-US" dirty="0" smtClean="0"/>
                        <a:t>Core switch (CS)</a:t>
                      </a:r>
                      <a:endParaRPr lang="en-US" dirty="0"/>
                    </a:p>
                  </a:txBody>
                  <a:tcPr/>
                </a:tc>
                <a:tc>
                  <a:txBody>
                    <a:bodyPr/>
                    <a:lstStyle/>
                    <a:p>
                      <a:r>
                        <a:rPr lang="en-US" dirty="0" smtClean="0"/>
                        <a:t>611W</a:t>
                      </a:r>
                      <a:endParaRPr lang="en-US"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4800600" y="6093023"/>
            <a:ext cx="4326697" cy="307777"/>
          </a:xfrm>
          <a:prstGeom prst="rect">
            <a:avLst/>
          </a:prstGeom>
          <a:noFill/>
        </p:spPr>
        <p:txBody>
          <a:bodyPr wrap="none" rtlCol="0">
            <a:spAutoFit/>
          </a:bodyPr>
          <a:lstStyle/>
          <a:p>
            <a:r>
              <a:rPr lang="en-US" sz="1400" dirty="0" smtClean="0"/>
              <a:t>* Cost and spec of Cisco 4000, 5000, 7000 series switches</a:t>
            </a:r>
            <a:endParaRPr lang="en-US" sz="1400" dirty="0"/>
          </a:p>
        </p:txBody>
      </p:sp>
    </p:spTree>
    <p:extLst>
      <p:ext uri="{BB962C8B-B14F-4D97-AF65-F5344CB8AC3E}">
        <p14:creationId xmlns:p14="http://schemas.microsoft.com/office/powerpoint/2010/main" val="290931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Discussion and Future Work</a:t>
            </a:r>
            <a:endParaRPr lang="en-US" dirty="0"/>
          </a:p>
        </p:txBody>
      </p:sp>
      <p:sp>
        <p:nvSpPr>
          <p:cNvPr id="3" name="Content Placeholder 2"/>
          <p:cNvSpPr>
            <a:spLocks noGrp="1"/>
          </p:cNvSpPr>
          <p:nvPr>
            <p:ph idx="1"/>
          </p:nvPr>
        </p:nvSpPr>
        <p:spPr>
          <a:xfrm>
            <a:off x="457200" y="990600"/>
            <a:ext cx="8458200" cy="5135563"/>
          </a:xfrm>
        </p:spPr>
        <p:txBody>
          <a:bodyPr/>
          <a:lstStyle/>
          <a:p>
            <a:r>
              <a:rPr lang="en-US" dirty="0" smtClean="0"/>
              <a:t>Only scratched the surface</a:t>
            </a:r>
          </a:p>
          <a:p>
            <a:pPr lvl="1"/>
            <a:r>
              <a:rPr lang="en-US" dirty="0" smtClean="0"/>
              <a:t>How far can wireless datacenters go with no wires?</a:t>
            </a:r>
          </a:p>
          <a:p>
            <a:r>
              <a:rPr lang="en-US" dirty="0" smtClean="0"/>
              <a:t>Need larger experiment/</a:t>
            </a:r>
            <a:r>
              <a:rPr lang="en-US" dirty="0" err="1" smtClean="0"/>
              <a:t>testbed</a:t>
            </a:r>
            <a:endParaRPr lang="en-US" dirty="0" smtClean="0"/>
          </a:p>
          <a:p>
            <a:pPr lvl="1"/>
            <a:r>
              <a:rPr lang="en-US" dirty="0" smtClean="0"/>
              <a:t>Interference and performance of densely connected datacenter?</a:t>
            </a:r>
          </a:p>
          <a:p>
            <a:pPr lvl="1"/>
            <a:endParaRPr lang="en-US" dirty="0"/>
          </a:p>
          <a:p>
            <a:r>
              <a:rPr lang="en-US" dirty="0" smtClean="0"/>
              <a:t>Scaling to large datacenters (&gt;100K servers)?</a:t>
            </a:r>
          </a:p>
          <a:p>
            <a:r>
              <a:rPr lang="en-US" dirty="0" smtClean="0"/>
              <a:t>Scaling to higher bandwidth (&gt; 10Gbps)?</a:t>
            </a:r>
          </a:p>
          <a:p>
            <a:pPr lvl="1"/>
            <a:endParaRPr lang="en-US" dirty="0" smtClean="0"/>
          </a:p>
          <a:p>
            <a:endParaRPr lang="en-US" dirty="0"/>
          </a:p>
        </p:txBody>
      </p:sp>
    </p:spTree>
    <p:extLst>
      <p:ext uri="{BB962C8B-B14F-4D97-AF65-F5344CB8AC3E}">
        <p14:creationId xmlns:p14="http://schemas.microsoft.com/office/powerpoint/2010/main" val="4267229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smtClean="0"/>
              <a:t>Conclusion</a:t>
            </a:r>
            <a:endParaRPr lang="en-US" dirty="0"/>
          </a:p>
        </p:txBody>
      </p:sp>
      <p:sp>
        <p:nvSpPr>
          <p:cNvPr id="3" name="내용 개체 틀 2"/>
          <p:cNvSpPr>
            <a:spLocks noGrp="1"/>
          </p:cNvSpPr>
          <p:nvPr>
            <p:ph idx="1"/>
          </p:nvPr>
        </p:nvSpPr>
        <p:spPr>
          <a:xfrm>
            <a:off x="304800" y="990600"/>
            <a:ext cx="8610600" cy="5135563"/>
          </a:xfrm>
        </p:spPr>
        <p:txBody>
          <a:bodyPr/>
          <a:lstStyle/>
          <a:p>
            <a:r>
              <a:rPr lang="en-US" dirty="0" smtClean="0"/>
              <a:t>Completely wireless datacenters </a:t>
            </a:r>
            <a:r>
              <a:rPr lang="en-US" i="1" dirty="0" smtClean="0"/>
              <a:t>can be</a:t>
            </a:r>
            <a:r>
              <a:rPr lang="en-US" dirty="0" smtClean="0"/>
              <a:t> feasible</a:t>
            </a:r>
          </a:p>
          <a:p>
            <a:r>
              <a:rPr lang="en-US" dirty="0" err="1" smtClean="0"/>
              <a:t>Cayley</a:t>
            </a:r>
            <a:r>
              <a:rPr lang="en-US" dirty="0" smtClean="0"/>
              <a:t> wireless datacenters exhibit</a:t>
            </a:r>
          </a:p>
          <a:p>
            <a:pPr lvl="1"/>
            <a:r>
              <a:rPr lang="en-US" dirty="0" smtClean="0"/>
              <a:t>Low maintenance</a:t>
            </a:r>
          </a:p>
          <a:p>
            <a:pPr lvl="1"/>
            <a:r>
              <a:rPr lang="en-US" dirty="0" smtClean="0"/>
              <a:t>High performance</a:t>
            </a:r>
          </a:p>
          <a:p>
            <a:pPr lvl="1"/>
            <a:r>
              <a:rPr lang="en-US" dirty="0" smtClean="0"/>
              <a:t>Fault tolerant</a:t>
            </a:r>
          </a:p>
          <a:p>
            <a:pPr lvl="1"/>
            <a:r>
              <a:rPr lang="en-US" dirty="0" smtClean="0"/>
              <a:t>Low power</a:t>
            </a:r>
          </a:p>
          <a:p>
            <a:pPr lvl="1"/>
            <a:r>
              <a:rPr lang="en-US" dirty="0" smtClean="0"/>
              <a:t>Low cost</a:t>
            </a:r>
          </a:p>
        </p:txBody>
      </p:sp>
    </p:spTree>
    <p:extLst>
      <p:ext uri="{BB962C8B-B14F-4D97-AF65-F5344CB8AC3E}">
        <p14:creationId xmlns:p14="http://schemas.microsoft.com/office/powerpoint/2010/main" val="35762043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5770" y="1073603"/>
            <a:ext cx="8229600" cy="4876800"/>
          </a:xfrm>
        </p:spPr>
        <p:txBody>
          <a:bodyPr>
            <a:normAutofit/>
          </a:bodyPr>
          <a:lstStyle/>
          <a:p>
            <a:r>
              <a:rPr lang="en-US" dirty="0" smtClean="0"/>
              <a:t>Interested Topics:</a:t>
            </a:r>
          </a:p>
          <a:p>
            <a:pPr lvl="1"/>
            <a:r>
              <a:rPr lang="en-US" dirty="0" smtClean="0"/>
              <a:t>SDN and programmable data planes</a:t>
            </a:r>
          </a:p>
          <a:p>
            <a:pPr lvl="1"/>
            <a:r>
              <a:rPr lang="en-US" dirty="0" smtClean="0"/>
              <a:t>Disaggregated datacenters and rack-scale computers</a:t>
            </a:r>
          </a:p>
          <a:p>
            <a:pPr lvl="1"/>
            <a:r>
              <a:rPr lang="en-US" dirty="0" smtClean="0"/>
              <a:t>Alternative switch technologies</a:t>
            </a:r>
          </a:p>
          <a:p>
            <a:pPr lvl="1"/>
            <a:r>
              <a:rPr lang="en-US" dirty="0" smtClean="0"/>
              <a:t>Datacenter topologies</a:t>
            </a:r>
          </a:p>
          <a:p>
            <a:pPr lvl="1"/>
            <a:r>
              <a:rPr lang="en-US" dirty="0" smtClean="0"/>
              <a:t>Datacenter transports</a:t>
            </a:r>
          </a:p>
          <a:p>
            <a:pPr lvl="1"/>
            <a:r>
              <a:rPr lang="en-US" dirty="0" smtClean="0"/>
              <a:t>Advanced topics</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A39C9447-7781-422B-80AA-8BF5919C3CC5}" type="slidenum">
              <a:rPr lang="en-US" smtClean="0"/>
              <a:pPr/>
              <a:t>3</a:t>
            </a:fld>
            <a:endParaRPr lang="en-US"/>
          </a:p>
        </p:txBody>
      </p:sp>
      <p:sp>
        <p:nvSpPr>
          <p:cNvPr id="6" name="Title 2"/>
          <p:cNvSpPr>
            <a:spLocks noGrp="1"/>
          </p:cNvSpPr>
          <p:nvPr>
            <p:ph type="title"/>
          </p:nvPr>
        </p:nvSpPr>
        <p:spPr>
          <a:xfrm>
            <a:off x="0" y="-15648"/>
            <a:ext cx="7874000" cy="683305"/>
          </a:xfrm>
        </p:spPr>
        <p:txBody>
          <a:bodyPr>
            <a:normAutofit fontScale="90000"/>
          </a:bodyPr>
          <a:lstStyle/>
          <a:p>
            <a:r>
              <a:rPr lang="en-US" dirty="0" smtClean="0"/>
              <a:t>Where are we in the semester?</a:t>
            </a:r>
            <a:endParaRPr lang="en-US" dirty="0"/>
          </a:p>
        </p:txBody>
      </p:sp>
    </p:spTree>
    <p:extLst>
      <p:ext uri="{BB962C8B-B14F-4D97-AF65-F5344CB8AC3E}">
        <p14:creationId xmlns:p14="http://schemas.microsoft.com/office/powerpoint/2010/main" val="6896419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smtClean="0"/>
              <a:t>References</a:t>
            </a:r>
            <a:endParaRPr lang="en-US" dirty="0"/>
          </a:p>
        </p:txBody>
      </p:sp>
      <p:sp>
        <p:nvSpPr>
          <p:cNvPr id="3" name="내용 개체 틀 2"/>
          <p:cNvSpPr>
            <a:spLocks noGrp="1"/>
          </p:cNvSpPr>
          <p:nvPr>
            <p:ph idx="1"/>
          </p:nvPr>
        </p:nvSpPr>
        <p:spPr/>
        <p:txBody>
          <a:bodyPr>
            <a:normAutofit fontScale="92500" lnSpcReduction="20000"/>
          </a:bodyPr>
          <a:lstStyle/>
          <a:p>
            <a:r>
              <a:rPr lang="en-US" dirty="0" smtClean="0"/>
              <a:t>S. </a:t>
            </a:r>
            <a:r>
              <a:rPr lang="en-US" dirty="0" err="1" smtClean="0"/>
              <a:t>Pinel</a:t>
            </a:r>
            <a:r>
              <a:rPr lang="en-US" dirty="0" smtClean="0"/>
              <a:t>, P. </a:t>
            </a:r>
            <a:r>
              <a:rPr lang="en-US" dirty="0" err="1" smtClean="0"/>
              <a:t>Sen</a:t>
            </a:r>
            <a:r>
              <a:rPr lang="en-US" dirty="0" smtClean="0"/>
              <a:t>, S. </a:t>
            </a:r>
            <a:r>
              <a:rPr lang="en-US" dirty="0" err="1" smtClean="0"/>
              <a:t>Sarkar</a:t>
            </a:r>
            <a:r>
              <a:rPr lang="en-US" dirty="0" smtClean="0"/>
              <a:t>, B. </a:t>
            </a:r>
            <a:r>
              <a:rPr lang="en-US" dirty="0" err="1" smtClean="0"/>
              <a:t>Perumana</a:t>
            </a:r>
            <a:r>
              <a:rPr lang="en-US" dirty="0" smtClean="0"/>
              <a:t>, D. Dawn, D. </a:t>
            </a:r>
            <a:r>
              <a:rPr lang="en-US" dirty="0" err="1" smtClean="0"/>
              <a:t>Yeh</a:t>
            </a:r>
            <a:r>
              <a:rPr lang="en-US" dirty="0" smtClean="0"/>
              <a:t>, F. </a:t>
            </a:r>
            <a:r>
              <a:rPr lang="en-US" dirty="0" err="1" smtClean="0"/>
              <a:t>Barale</a:t>
            </a:r>
            <a:r>
              <a:rPr lang="en-US" dirty="0" smtClean="0"/>
              <a:t>, M. Leung, E. </a:t>
            </a:r>
            <a:r>
              <a:rPr lang="en-US" dirty="0" err="1" smtClean="0"/>
              <a:t>Juntunen</a:t>
            </a:r>
            <a:r>
              <a:rPr lang="en-US" dirty="0" smtClean="0"/>
              <a:t>, P. </a:t>
            </a:r>
            <a:r>
              <a:rPr lang="en-US" dirty="0" err="1" smtClean="0"/>
              <a:t>Vadivelu</a:t>
            </a:r>
            <a:r>
              <a:rPr lang="en-US" dirty="0" smtClean="0"/>
              <a:t>, K. Chuang, P. </a:t>
            </a:r>
            <a:r>
              <a:rPr lang="en-US" dirty="0" err="1" smtClean="0"/>
              <a:t>Melet</a:t>
            </a:r>
            <a:r>
              <a:rPr lang="en-US" dirty="0" smtClean="0"/>
              <a:t>, G. </a:t>
            </a:r>
            <a:r>
              <a:rPr lang="en-US" dirty="0" err="1" smtClean="0"/>
              <a:t>Iyer</a:t>
            </a:r>
            <a:r>
              <a:rPr lang="en-US" dirty="0" smtClean="0"/>
              <a:t>, and J. </a:t>
            </a:r>
            <a:r>
              <a:rPr lang="en-US" dirty="0" err="1" smtClean="0"/>
              <a:t>Laskar</a:t>
            </a:r>
            <a:r>
              <a:rPr lang="en-US" dirty="0" smtClean="0"/>
              <a:t>. 60GHz single-chip CMOS digital radios and phased array solutions for gaming and connectivity. IEEE Journal on Selected Areas in Communications, 27(8), 2009.</a:t>
            </a:r>
          </a:p>
          <a:p>
            <a:r>
              <a:rPr lang="en-US" dirty="0" smtClean="0"/>
              <a:t>Z.J. Hass and J. Deng. Dual busy tone multiple access (DBTMA)-a multiple access control scheme for ad hoc networks. IEEE Transactions on Communications, 50(6), 2002.</a:t>
            </a:r>
          </a:p>
          <a:p>
            <a:r>
              <a:rPr lang="en-US" dirty="0" smtClean="0"/>
              <a:t>PEPPM. Cisco Current Price List. http://www.peppm.org/Products/cisco/price.pdf, 2012. </a:t>
            </a:r>
            <a:endParaRPr lang="en-US" dirty="0"/>
          </a:p>
        </p:txBody>
      </p:sp>
      <p:sp>
        <p:nvSpPr>
          <p:cNvPr id="4" name="슬라이드 번호 개체 틀 3"/>
          <p:cNvSpPr>
            <a:spLocks noGrp="1"/>
          </p:cNvSpPr>
          <p:nvPr>
            <p:ph type="sldNum" sz="quarter" idx="12"/>
          </p:nvPr>
        </p:nvSpPr>
        <p:spPr/>
        <p:txBody>
          <a:bodyPr/>
          <a:lstStyle/>
          <a:p>
            <a:fld id="{3C1D1787-1D31-4DE7-8BF8-5D50841E6771}" type="slidenum">
              <a:rPr lang="en-US" smtClean="0"/>
              <a:pPr/>
              <a:t>30</a:t>
            </a:fld>
            <a:endParaRPr lang="en-US"/>
          </a:p>
        </p:txBody>
      </p:sp>
    </p:spTree>
    <p:extLst>
      <p:ext uri="{BB962C8B-B14F-4D97-AF65-F5344CB8AC3E}">
        <p14:creationId xmlns:p14="http://schemas.microsoft.com/office/powerpoint/2010/main" val="3637448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033350868"/>
              </p:ext>
            </p:extLst>
          </p:nvPr>
        </p:nvGraphicFramePr>
        <p:xfrm>
          <a:off x="402492" y="852853"/>
          <a:ext cx="8229600" cy="5669621"/>
        </p:xfrm>
        <a:graphic>
          <a:graphicData uri="http://schemas.openxmlformats.org/drawingml/2006/table">
            <a:tbl>
              <a:tblPr firstRow="1" firstCol="1" bandRow="1">
                <a:tableStyleId>{D7AC3CCA-C797-4891-BE02-D94E43425B78}</a:tableStyleId>
              </a:tblPr>
              <a:tblGrid>
                <a:gridCol w="1851584">
                  <a:extLst>
                    <a:ext uri="{9D8B030D-6E8A-4147-A177-3AD203B41FA5}">
                      <a16:colId xmlns:a16="http://schemas.microsoft.com/office/drawing/2014/main" val="20000"/>
                    </a:ext>
                  </a:extLst>
                </a:gridCol>
                <a:gridCol w="2263216">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59381">
                <a:tc>
                  <a:txBody>
                    <a:bodyPr/>
                    <a:lstStyle/>
                    <a:p>
                      <a:endParaRPr lang="en-US" sz="2000" dirty="0"/>
                    </a:p>
                  </a:txBody>
                  <a:tcPr/>
                </a:tc>
                <a:tc>
                  <a:txBody>
                    <a:bodyPr/>
                    <a:lstStyle/>
                    <a:p>
                      <a:r>
                        <a:rPr lang="en-US" sz="2000" dirty="0" smtClean="0"/>
                        <a:t>Link Technology</a:t>
                      </a:r>
                      <a:endParaRPr lang="en-US" sz="2000" dirty="0"/>
                    </a:p>
                  </a:txBody>
                  <a:tcPr/>
                </a:tc>
                <a:tc>
                  <a:txBody>
                    <a:bodyPr/>
                    <a:lstStyle/>
                    <a:p>
                      <a:r>
                        <a:rPr lang="en-US" sz="2000" dirty="0" smtClean="0"/>
                        <a:t>Modifications Required</a:t>
                      </a:r>
                      <a:endParaRPr lang="en-US" sz="2000" dirty="0"/>
                    </a:p>
                  </a:txBody>
                  <a:tcPr/>
                </a:tc>
                <a:tc>
                  <a:txBody>
                    <a:bodyPr/>
                    <a:lstStyle/>
                    <a:p>
                      <a:r>
                        <a:rPr lang="en-US" sz="2000" dirty="0" smtClean="0"/>
                        <a:t>Working</a:t>
                      </a:r>
                    </a:p>
                    <a:p>
                      <a:r>
                        <a:rPr lang="en-US" sz="2000" dirty="0" smtClean="0"/>
                        <a:t>Prototype</a:t>
                      </a:r>
                      <a:endParaRPr lang="en-US" sz="2000" dirty="0"/>
                    </a:p>
                  </a:txBody>
                  <a:tcPr/>
                </a:tc>
                <a:extLst>
                  <a:ext uri="{0D108BD9-81ED-4DB2-BD59-A6C34878D82A}">
                    <a16:rowId xmlns:a16="http://schemas.microsoft.com/office/drawing/2014/main" val="10000"/>
                  </a:ext>
                </a:extLst>
              </a:tr>
              <a:tr h="1410278">
                <a:tc>
                  <a:txBody>
                    <a:bodyPr/>
                    <a:lstStyle/>
                    <a:p>
                      <a:r>
                        <a:rPr lang="en-US" sz="2200" dirty="0" smtClean="0"/>
                        <a:t>Helios</a:t>
                      </a:r>
                    </a:p>
                    <a:p>
                      <a:r>
                        <a:rPr lang="en-US" sz="1800" b="0" dirty="0" smtClean="0"/>
                        <a:t>(SIGCOMM ‘10)</a:t>
                      </a:r>
                      <a:endParaRPr lang="en-US" sz="1800" b="0" dirty="0"/>
                    </a:p>
                  </a:txBody>
                  <a:tcPr/>
                </a:tc>
                <a:tc>
                  <a:txBody>
                    <a:bodyPr/>
                    <a:lstStyle/>
                    <a:p>
                      <a:r>
                        <a:rPr lang="en-US" sz="2000" dirty="0" smtClean="0"/>
                        <a:t>Optics </a:t>
                      </a:r>
                      <a:r>
                        <a:rPr lang="en-US" sz="2000" dirty="0" err="1" smtClean="0"/>
                        <a:t>w</a:t>
                      </a:r>
                      <a:r>
                        <a:rPr lang="en-US" sz="2000" dirty="0" smtClean="0"/>
                        <a:t>/ WDM</a:t>
                      </a:r>
                    </a:p>
                    <a:p>
                      <a:r>
                        <a:rPr lang="en-US" sz="2000" dirty="0" smtClean="0"/>
                        <a:t>10G-180G </a:t>
                      </a:r>
                      <a:r>
                        <a:rPr lang="en-US" sz="1800" dirty="0" smtClean="0"/>
                        <a:t>(CWDM)</a:t>
                      </a:r>
                    </a:p>
                    <a:p>
                      <a:r>
                        <a:rPr lang="en-US" sz="2000" dirty="0" smtClean="0"/>
                        <a:t>10G-400G </a:t>
                      </a:r>
                      <a:r>
                        <a:rPr lang="en-US" sz="1800" dirty="0" smtClean="0"/>
                        <a:t>(DWDM)</a:t>
                      </a:r>
                      <a:endParaRPr lang="en-US" sz="1800" dirty="0"/>
                    </a:p>
                  </a:txBody>
                  <a:tcPr/>
                </a:tc>
                <a:tc>
                  <a:txBody>
                    <a:bodyPr/>
                    <a:lstStyle/>
                    <a:p>
                      <a:r>
                        <a:rPr lang="en-US" sz="2000" dirty="0" smtClean="0"/>
                        <a:t>Switch</a:t>
                      </a:r>
                      <a:r>
                        <a:rPr lang="en-US" sz="2000" baseline="0" dirty="0" smtClean="0"/>
                        <a:t> Software</a:t>
                      </a:r>
                      <a:endParaRPr lang="en-US" sz="2000" dirty="0"/>
                    </a:p>
                  </a:txBody>
                  <a:tcPr/>
                </a:tc>
                <a:tc>
                  <a:txBody>
                    <a:bodyPr/>
                    <a:lstStyle/>
                    <a:p>
                      <a:r>
                        <a:rPr lang="en-US" sz="2000" dirty="0" smtClean="0"/>
                        <a:t>Glimmerglass, Fulcrum</a:t>
                      </a:r>
                    </a:p>
                  </a:txBody>
                  <a:tcPr/>
                </a:tc>
                <a:extLst>
                  <a:ext uri="{0D108BD9-81ED-4DB2-BD59-A6C34878D82A}">
                    <a16:rowId xmlns:a16="http://schemas.microsoft.com/office/drawing/2014/main" val="10001"/>
                  </a:ext>
                </a:extLst>
              </a:tr>
              <a:tr h="759381">
                <a:tc>
                  <a:txBody>
                    <a:bodyPr/>
                    <a:lstStyle/>
                    <a:p>
                      <a:r>
                        <a:rPr lang="en-US" sz="2200" dirty="0" smtClean="0"/>
                        <a:t>c-Through</a:t>
                      </a:r>
                    </a:p>
                    <a:p>
                      <a:r>
                        <a:rPr lang="en-US" sz="1800" b="0" dirty="0" smtClean="0"/>
                        <a:t>(SIGCOMM ’10)</a:t>
                      </a:r>
                      <a:endParaRPr lang="en-US" sz="1800" b="0" dirty="0"/>
                    </a:p>
                  </a:txBody>
                  <a:tcPr/>
                </a:tc>
                <a:tc>
                  <a:txBody>
                    <a:bodyPr/>
                    <a:lstStyle/>
                    <a:p>
                      <a:r>
                        <a:rPr lang="en-US" sz="2000" dirty="0" smtClean="0"/>
                        <a:t>Optics (10G)</a:t>
                      </a:r>
                    </a:p>
                  </a:txBody>
                  <a:tcPr/>
                </a:tc>
                <a:tc>
                  <a:txBody>
                    <a:bodyPr/>
                    <a:lstStyle/>
                    <a:p>
                      <a:r>
                        <a:rPr lang="en-US" sz="2000" dirty="0" smtClean="0"/>
                        <a:t>Host OS</a:t>
                      </a:r>
                      <a:endParaRPr lang="en-US" sz="2000" dirty="0"/>
                    </a:p>
                  </a:txBody>
                  <a:tcPr/>
                </a:tc>
                <a:tc>
                  <a:txBody>
                    <a:bodyPr/>
                    <a:lstStyle/>
                    <a:p>
                      <a:r>
                        <a:rPr lang="en-US" sz="2000" dirty="0" smtClean="0"/>
                        <a:t>Emulation</a:t>
                      </a:r>
                      <a:endParaRPr lang="en-US" sz="2000" dirty="0"/>
                    </a:p>
                  </a:txBody>
                  <a:tcPr/>
                </a:tc>
                <a:extLst>
                  <a:ext uri="{0D108BD9-81ED-4DB2-BD59-A6C34878D82A}">
                    <a16:rowId xmlns:a16="http://schemas.microsoft.com/office/drawing/2014/main" val="10002"/>
                  </a:ext>
                </a:extLst>
              </a:tr>
              <a:tr h="759381">
                <a:tc>
                  <a:txBody>
                    <a:bodyPr/>
                    <a:lstStyle/>
                    <a:p>
                      <a:r>
                        <a:rPr lang="en-US" sz="2200" dirty="0" smtClean="0"/>
                        <a:t>Flyways</a:t>
                      </a:r>
                    </a:p>
                    <a:p>
                      <a:r>
                        <a:rPr lang="en-US" sz="1800" b="0" dirty="0" smtClean="0"/>
                        <a:t>(SIGCOMM ‘11, </a:t>
                      </a:r>
                      <a:r>
                        <a:rPr lang="en-US" sz="1800" b="0" dirty="0" err="1" smtClean="0"/>
                        <a:t>HotNets</a:t>
                      </a:r>
                      <a:r>
                        <a:rPr lang="en-US" sz="1800" b="0" dirty="0" smtClean="0"/>
                        <a:t> ‘09)</a:t>
                      </a:r>
                      <a:endParaRPr lang="en-US" sz="1800" b="0" dirty="0"/>
                    </a:p>
                  </a:txBody>
                  <a:tcPr/>
                </a:tc>
                <a:tc>
                  <a:txBody>
                    <a:bodyPr/>
                    <a:lstStyle/>
                    <a:p>
                      <a:r>
                        <a:rPr lang="en-US" sz="2000" dirty="0" smtClean="0"/>
                        <a:t>Wireless (1G, 10m)</a:t>
                      </a:r>
                    </a:p>
                  </a:txBody>
                  <a:tcPr/>
                </a:tc>
                <a:tc>
                  <a:txBody>
                    <a:bodyPr/>
                    <a:lstStyle/>
                    <a:p>
                      <a:r>
                        <a:rPr lang="en-US" sz="2000" dirty="0" smtClean="0"/>
                        <a:t>Unspecified</a:t>
                      </a:r>
                      <a:endParaRPr lang="en-US" sz="2000" dirty="0"/>
                    </a:p>
                  </a:txBody>
                  <a:tcPr/>
                </a:tc>
                <a:tc>
                  <a:txBody>
                    <a:bodyPr/>
                    <a:lstStyle/>
                    <a:p>
                      <a:endParaRPr lang="en-US" sz="2000" dirty="0"/>
                    </a:p>
                  </a:txBody>
                  <a:tcPr/>
                </a:tc>
                <a:extLst>
                  <a:ext uri="{0D108BD9-81ED-4DB2-BD59-A6C34878D82A}">
                    <a16:rowId xmlns:a16="http://schemas.microsoft.com/office/drawing/2014/main" val="10003"/>
                  </a:ext>
                </a:extLst>
              </a:tr>
              <a:tr h="979239">
                <a:tc>
                  <a:txBody>
                    <a:bodyPr/>
                    <a:lstStyle/>
                    <a:p>
                      <a:r>
                        <a:rPr lang="en-US" sz="2200" dirty="0" smtClean="0"/>
                        <a:t>IBM System-S</a:t>
                      </a:r>
                    </a:p>
                    <a:p>
                      <a:r>
                        <a:rPr lang="en-US" sz="1800" b="0" dirty="0" smtClean="0"/>
                        <a:t>(GLOBECOM ‘09)</a:t>
                      </a:r>
                      <a:endParaRPr lang="en-US" sz="1800" b="0" dirty="0"/>
                    </a:p>
                  </a:txBody>
                  <a:tcPr/>
                </a:tc>
                <a:tc>
                  <a:txBody>
                    <a:bodyPr/>
                    <a:lstStyle/>
                    <a:p>
                      <a:r>
                        <a:rPr lang="en-US" sz="2000" dirty="0" smtClean="0"/>
                        <a:t>Optics (10G)</a:t>
                      </a:r>
                    </a:p>
                  </a:txBody>
                  <a:tcPr/>
                </a:tc>
                <a:tc>
                  <a:txBody>
                    <a:bodyPr/>
                    <a:lstStyle/>
                    <a:p>
                      <a:r>
                        <a:rPr lang="en-US" sz="2000" dirty="0" smtClean="0"/>
                        <a:t>Host Application;</a:t>
                      </a:r>
                    </a:p>
                    <a:p>
                      <a:r>
                        <a:rPr lang="en-US" sz="2000" dirty="0" smtClean="0"/>
                        <a:t>Specific to Stream</a:t>
                      </a:r>
                      <a:r>
                        <a:rPr lang="en-US" sz="2000" baseline="0" dirty="0" smtClean="0"/>
                        <a:t> Processing</a:t>
                      </a:r>
                      <a:endParaRPr lang="en-US" sz="2000" dirty="0"/>
                    </a:p>
                  </a:txBody>
                  <a:tcPr/>
                </a:tc>
                <a:tc>
                  <a:txBody>
                    <a:bodyPr/>
                    <a:lstStyle/>
                    <a:p>
                      <a:r>
                        <a:rPr lang="en-US" sz="2000" dirty="0" err="1" smtClean="0"/>
                        <a:t>Calient</a:t>
                      </a:r>
                      <a:r>
                        <a:rPr lang="en-US" sz="2000" dirty="0" smtClean="0"/>
                        <a:t>,</a:t>
                      </a:r>
                    </a:p>
                    <a:p>
                      <a:r>
                        <a:rPr lang="en-US" sz="2000" dirty="0" smtClean="0"/>
                        <a:t>Nortel</a:t>
                      </a:r>
                      <a:endParaRPr lang="en-US" sz="2000" dirty="0"/>
                    </a:p>
                  </a:txBody>
                  <a:tcPr/>
                </a:tc>
                <a:extLst>
                  <a:ext uri="{0D108BD9-81ED-4DB2-BD59-A6C34878D82A}">
                    <a16:rowId xmlns:a16="http://schemas.microsoft.com/office/drawing/2014/main" val="10004"/>
                  </a:ext>
                </a:extLst>
              </a:tr>
              <a:tr h="759381">
                <a:tc>
                  <a:txBody>
                    <a:bodyPr/>
                    <a:lstStyle/>
                    <a:p>
                      <a:r>
                        <a:rPr lang="en-US" sz="2200" dirty="0" smtClean="0"/>
                        <a:t>HPC</a:t>
                      </a:r>
                    </a:p>
                    <a:p>
                      <a:r>
                        <a:rPr lang="en-US" sz="1800" b="0" dirty="0" smtClean="0"/>
                        <a:t>(SC ‘05)</a:t>
                      </a:r>
                      <a:endParaRPr lang="en-US" sz="1800" b="0" dirty="0"/>
                    </a:p>
                  </a:txBody>
                  <a:tcPr/>
                </a:tc>
                <a:tc>
                  <a:txBody>
                    <a:bodyPr/>
                    <a:lstStyle/>
                    <a:p>
                      <a:r>
                        <a:rPr lang="en-US" sz="2000" dirty="0" smtClean="0"/>
                        <a:t>Optics (10G)</a:t>
                      </a:r>
                    </a:p>
                  </a:txBody>
                  <a:tcPr/>
                </a:tc>
                <a:tc>
                  <a:txBody>
                    <a:bodyPr/>
                    <a:lstStyle/>
                    <a:p>
                      <a:r>
                        <a:rPr lang="en-US" sz="2000" dirty="0" smtClean="0"/>
                        <a:t>Host</a:t>
                      </a:r>
                      <a:r>
                        <a:rPr lang="en-US" sz="2000" baseline="0" dirty="0" smtClean="0"/>
                        <a:t> NIC Hardware</a:t>
                      </a:r>
                      <a:endParaRPr lang="en-US" sz="2000" dirty="0"/>
                    </a:p>
                  </a:txBody>
                  <a:tcPr/>
                </a:tc>
                <a:tc>
                  <a:txBody>
                    <a:bodyPr/>
                    <a:lstStyle/>
                    <a:p>
                      <a:endParaRPr lang="en-US" sz="2000" dirty="0"/>
                    </a:p>
                  </a:txBody>
                  <a:tcPr/>
                </a:tc>
                <a:extLst>
                  <a:ext uri="{0D108BD9-81ED-4DB2-BD59-A6C34878D82A}">
                    <a16:rowId xmlns:a16="http://schemas.microsoft.com/office/drawing/2014/main" val="10005"/>
                  </a:ext>
                </a:extLst>
              </a:tr>
            </a:tbl>
          </a:graphicData>
        </a:graphic>
      </p:graphicFrame>
      <p:sp>
        <p:nvSpPr>
          <p:cNvPr id="6" name="Title 1"/>
          <p:cNvSpPr txBox="1">
            <a:spLocks/>
          </p:cNvSpPr>
          <p:nvPr/>
        </p:nvSpPr>
        <p:spPr>
          <a:xfrm>
            <a:off x="0" y="-15648"/>
            <a:ext cx="7874000" cy="683305"/>
          </a:xfrm>
          <a:prstGeom prst="rect">
            <a:avLst/>
          </a:prstGeom>
        </p:spPr>
        <p:txBody>
          <a:bodyPr>
            <a:normAutofit fontScale="90000" lnSpcReduction="10000"/>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dirty="0" smtClean="0"/>
              <a:t>Related Work</a:t>
            </a:r>
            <a:endParaRPr lang="en-US" dirty="0"/>
          </a:p>
        </p:txBody>
      </p:sp>
    </p:spTree>
    <p:extLst>
      <p:ext uri="{BB962C8B-B14F-4D97-AF65-F5344CB8AC3E}">
        <p14:creationId xmlns:p14="http://schemas.microsoft.com/office/powerpoint/2010/main" val="508573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64"/>
          <p:cNvGrpSpPr>
            <a:grpSpLocks/>
          </p:cNvGrpSpPr>
          <p:nvPr/>
        </p:nvGrpSpPr>
        <p:grpSpPr bwMode="auto">
          <a:xfrm>
            <a:off x="1066800" y="2928938"/>
            <a:ext cx="838200" cy="908050"/>
            <a:chOff x="1066800" y="2929713"/>
            <a:chExt cx="838200" cy="907275"/>
          </a:xfrm>
        </p:grpSpPr>
        <p:pic>
          <p:nvPicPr>
            <p:cNvPr id="13477" name="Picture 18" descr="D:\research\data-center\HotNets\rack.JPG"/>
            <p:cNvPicPr>
              <a:picLocks noChangeAspect="1" noChangeArrowheads="1"/>
            </p:cNvPicPr>
            <p:nvPr/>
          </p:nvPicPr>
          <p:blipFill>
            <a:blip r:embed="rId4"/>
            <a:srcRect/>
            <a:stretch>
              <a:fillRect/>
            </a:stretch>
          </p:blipFill>
          <p:spPr bwMode="auto">
            <a:xfrm>
              <a:off x="1066800" y="3435088"/>
              <a:ext cx="838200" cy="401900"/>
            </a:xfrm>
            <a:prstGeom prst="rect">
              <a:avLst/>
            </a:prstGeom>
            <a:noFill/>
            <a:ln w="9525">
              <a:noFill/>
              <a:miter lim="800000"/>
              <a:headEnd/>
              <a:tailEnd/>
            </a:ln>
          </p:spPr>
        </p:pic>
        <p:sp>
          <p:nvSpPr>
            <p:cNvPr id="13478" name="Line 19"/>
            <p:cNvSpPr>
              <a:spLocks noChangeShapeType="1"/>
            </p:cNvSpPr>
            <p:nvPr/>
          </p:nvSpPr>
          <p:spPr bwMode="auto">
            <a:xfrm flipH="1">
              <a:off x="1165225" y="3004695"/>
              <a:ext cx="334963" cy="454387"/>
            </a:xfrm>
            <a:prstGeom prst="line">
              <a:avLst/>
            </a:prstGeom>
            <a:noFill/>
            <a:ln w="19050">
              <a:solidFill>
                <a:schemeClr val="bg2"/>
              </a:solidFill>
              <a:round/>
              <a:headEnd/>
              <a:tailEnd/>
            </a:ln>
          </p:spPr>
          <p:txBody>
            <a:bodyPr wrap="none" anchor="ctr"/>
            <a:lstStyle/>
            <a:p>
              <a:endParaRPr lang="en-US"/>
            </a:p>
          </p:txBody>
        </p:sp>
        <p:sp>
          <p:nvSpPr>
            <p:cNvPr id="13479" name="Line 20"/>
            <p:cNvSpPr>
              <a:spLocks noChangeShapeType="1"/>
            </p:cNvSpPr>
            <p:nvPr/>
          </p:nvSpPr>
          <p:spPr bwMode="auto">
            <a:xfrm flipH="1">
              <a:off x="1247775" y="3004695"/>
              <a:ext cx="252413" cy="454387"/>
            </a:xfrm>
            <a:prstGeom prst="line">
              <a:avLst/>
            </a:prstGeom>
            <a:noFill/>
            <a:ln w="19050">
              <a:solidFill>
                <a:schemeClr val="bg2"/>
              </a:solidFill>
              <a:round/>
              <a:headEnd/>
              <a:tailEnd/>
            </a:ln>
          </p:spPr>
          <p:txBody>
            <a:bodyPr wrap="none" anchor="ctr"/>
            <a:lstStyle/>
            <a:p>
              <a:endParaRPr lang="en-US"/>
            </a:p>
          </p:txBody>
        </p:sp>
        <p:sp>
          <p:nvSpPr>
            <p:cNvPr id="13480" name="Line 21"/>
            <p:cNvSpPr>
              <a:spLocks noChangeShapeType="1"/>
            </p:cNvSpPr>
            <p:nvPr/>
          </p:nvSpPr>
          <p:spPr bwMode="auto">
            <a:xfrm flipH="1">
              <a:off x="1331913" y="3004695"/>
              <a:ext cx="168275" cy="454387"/>
            </a:xfrm>
            <a:prstGeom prst="line">
              <a:avLst/>
            </a:prstGeom>
            <a:noFill/>
            <a:ln w="19050">
              <a:solidFill>
                <a:schemeClr val="bg2"/>
              </a:solidFill>
              <a:round/>
              <a:headEnd/>
              <a:tailEnd/>
            </a:ln>
          </p:spPr>
          <p:txBody>
            <a:bodyPr wrap="none" anchor="ctr"/>
            <a:lstStyle/>
            <a:p>
              <a:endParaRPr lang="en-US"/>
            </a:p>
          </p:txBody>
        </p:sp>
        <p:sp>
          <p:nvSpPr>
            <p:cNvPr id="13481" name="Line 22"/>
            <p:cNvSpPr>
              <a:spLocks noChangeShapeType="1"/>
            </p:cNvSpPr>
            <p:nvPr/>
          </p:nvSpPr>
          <p:spPr bwMode="auto">
            <a:xfrm flipH="1">
              <a:off x="1387475" y="3004695"/>
              <a:ext cx="112713" cy="454387"/>
            </a:xfrm>
            <a:prstGeom prst="line">
              <a:avLst/>
            </a:prstGeom>
            <a:noFill/>
            <a:ln w="19050">
              <a:solidFill>
                <a:schemeClr val="bg2"/>
              </a:solidFill>
              <a:round/>
              <a:headEnd/>
              <a:tailEnd/>
            </a:ln>
          </p:spPr>
          <p:txBody>
            <a:bodyPr wrap="none" anchor="ctr"/>
            <a:lstStyle/>
            <a:p>
              <a:endParaRPr lang="en-US"/>
            </a:p>
          </p:txBody>
        </p:sp>
        <p:sp>
          <p:nvSpPr>
            <p:cNvPr id="13482" name="Line 23"/>
            <p:cNvSpPr>
              <a:spLocks noChangeShapeType="1"/>
            </p:cNvSpPr>
            <p:nvPr/>
          </p:nvSpPr>
          <p:spPr bwMode="auto">
            <a:xfrm flipH="1">
              <a:off x="1444625" y="3004695"/>
              <a:ext cx="55563" cy="454387"/>
            </a:xfrm>
            <a:prstGeom prst="line">
              <a:avLst/>
            </a:prstGeom>
            <a:noFill/>
            <a:ln w="19050">
              <a:solidFill>
                <a:schemeClr val="bg2"/>
              </a:solidFill>
              <a:round/>
              <a:headEnd/>
              <a:tailEnd/>
            </a:ln>
          </p:spPr>
          <p:txBody>
            <a:bodyPr wrap="none" anchor="ctr"/>
            <a:lstStyle/>
            <a:p>
              <a:endParaRPr lang="en-US"/>
            </a:p>
          </p:txBody>
        </p:sp>
        <p:sp>
          <p:nvSpPr>
            <p:cNvPr id="13483" name="Line 24"/>
            <p:cNvSpPr>
              <a:spLocks noChangeShapeType="1"/>
            </p:cNvSpPr>
            <p:nvPr/>
          </p:nvSpPr>
          <p:spPr bwMode="auto">
            <a:xfrm flipH="1">
              <a:off x="1500188" y="3004695"/>
              <a:ext cx="0" cy="454387"/>
            </a:xfrm>
            <a:prstGeom prst="line">
              <a:avLst/>
            </a:prstGeom>
            <a:noFill/>
            <a:ln w="19050">
              <a:solidFill>
                <a:schemeClr val="bg2"/>
              </a:solidFill>
              <a:round/>
              <a:headEnd/>
              <a:tailEnd/>
            </a:ln>
          </p:spPr>
          <p:txBody>
            <a:bodyPr wrap="none" anchor="ctr"/>
            <a:lstStyle/>
            <a:p>
              <a:endParaRPr lang="en-US"/>
            </a:p>
          </p:txBody>
        </p:sp>
        <p:sp>
          <p:nvSpPr>
            <p:cNvPr id="13484" name="Line 25"/>
            <p:cNvSpPr>
              <a:spLocks noChangeShapeType="1"/>
            </p:cNvSpPr>
            <p:nvPr/>
          </p:nvSpPr>
          <p:spPr bwMode="auto">
            <a:xfrm>
              <a:off x="1500188" y="2929713"/>
              <a:ext cx="55563" cy="505375"/>
            </a:xfrm>
            <a:prstGeom prst="line">
              <a:avLst/>
            </a:prstGeom>
            <a:noFill/>
            <a:ln w="19050">
              <a:solidFill>
                <a:schemeClr val="bg2"/>
              </a:solidFill>
              <a:round/>
              <a:headEnd/>
              <a:tailEnd/>
            </a:ln>
          </p:spPr>
          <p:txBody>
            <a:bodyPr wrap="none" anchor="ctr"/>
            <a:lstStyle/>
            <a:p>
              <a:endParaRPr lang="en-US"/>
            </a:p>
          </p:txBody>
        </p:sp>
        <p:sp>
          <p:nvSpPr>
            <p:cNvPr id="13485" name="Line 26"/>
            <p:cNvSpPr>
              <a:spLocks noChangeShapeType="1"/>
            </p:cNvSpPr>
            <p:nvPr/>
          </p:nvSpPr>
          <p:spPr bwMode="auto">
            <a:xfrm>
              <a:off x="1500188" y="2929713"/>
              <a:ext cx="111125" cy="514372"/>
            </a:xfrm>
            <a:prstGeom prst="line">
              <a:avLst/>
            </a:prstGeom>
            <a:noFill/>
            <a:ln w="19050">
              <a:solidFill>
                <a:schemeClr val="bg2"/>
              </a:solidFill>
              <a:round/>
              <a:headEnd/>
              <a:tailEnd/>
            </a:ln>
          </p:spPr>
          <p:txBody>
            <a:bodyPr wrap="none" anchor="ctr"/>
            <a:lstStyle/>
            <a:p>
              <a:endParaRPr lang="en-US"/>
            </a:p>
          </p:txBody>
        </p:sp>
        <p:sp>
          <p:nvSpPr>
            <p:cNvPr id="13486" name="Line 27"/>
            <p:cNvSpPr>
              <a:spLocks noChangeShapeType="1"/>
            </p:cNvSpPr>
            <p:nvPr/>
          </p:nvSpPr>
          <p:spPr bwMode="auto">
            <a:xfrm>
              <a:off x="1500188" y="3004695"/>
              <a:ext cx="180975" cy="439391"/>
            </a:xfrm>
            <a:prstGeom prst="line">
              <a:avLst/>
            </a:prstGeom>
            <a:noFill/>
            <a:ln w="19050">
              <a:solidFill>
                <a:schemeClr val="bg2"/>
              </a:solidFill>
              <a:round/>
              <a:headEnd/>
              <a:tailEnd/>
            </a:ln>
          </p:spPr>
          <p:txBody>
            <a:bodyPr wrap="none" anchor="ctr"/>
            <a:lstStyle/>
            <a:p>
              <a:endParaRPr lang="en-US"/>
            </a:p>
          </p:txBody>
        </p:sp>
        <p:sp>
          <p:nvSpPr>
            <p:cNvPr id="13487" name="Line 28"/>
            <p:cNvSpPr>
              <a:spLocks noChangeShapeType="1"/>
            </p:cNvSpPr>
            <p:nvPr/>
          </p:nvSpPr>
          <p:spPr bwMode="auto">
            <a:xfrm>
              <a:off x="1500188" y="3004695"/>
              <a:ext cx="236538" cy="454387"/>
            </a:xfrm>
            <a:prstGeom prst="line">
              <a:avLst/>
            </a:prstGeom>
            <a:noFill/>
            <a:ln w="19050">
              <a:solidFill>
                <a:schemeClr val="bg2"/>
              </a:solidFill>
              <a:round/>
              <a:headEnd/>
              <a:tailEnd/>
            </a:ln>
          </p:spPr>
          <p:txBody>
            <a:bodyPr wrap="none" anchor="ctr"/>
            <a:lstStyle/>
            <a:p>
              <a:endParaRPr lang="en-US"/>
            </a:p>
          </p:txBody>
        </p:sp>
        <p:sp>
          <p:nvSpPr>
            <p:cNvPr id="13488" name="Line 29"/>
            <p:cNvSpPr>
              <a:spLocks noChangeShapeType="1"/>
            </p:cNvSpPr>
            <p:nvPr/>
          </p:nvSpPr>
          <p:spPr bwMode="auto">
            <a:xfrm>
              <a:off x="1500188" y="3004695"/>
              <a:ext cx="293688" cy="454387"/>
            </a:xfrm>
            <a:prstGeom prst="line">
              <a:avLst/>
            </a:prstGeom>
            <a:noFill/>
            <a:ln w="19050">
              <a:solidFill>
                <a:schemeClr val="bg2"/>
              </a:solidFill>
              <a:round/>
              <a:headEnd/>
              <a:tailEnd/>
            </a:ln>
          </p:spPr>
          <p:txBody>
            <a:bodyPr wrap="none" anchor="ctr"/>
            <a:lstStyle/>
            <a:p>
              <a:endParaRPr lang="en-US"/>
            </a:p>
          </p:txBody>
        </p:sp>
        <p:sp>
          <p:nvSpPr>
            <p:cNvPr id="13489" name="Line 30"/>
            <p:cNvSpPr>
              <a:spLocks noChangeShapeType="1"/>
            </p:cNvSpPr>
            <p:nvPr/>
          </p:nvSpPr>
          <p:spPr bwMode="auto">
            <a:xfrm>
              <a:off x="1500188" y="3004695"/>
              <a:ext cx="334963" cy="439391"/>
            </a:xfrm>
            <a:prstGeom prst="line">
              <a:avLst/>
            </a:prstGeom>
            <a:noFill/>
            <a:ln w="19050">
              <a:solidFill>
                <a:schemeClr val="bg2"/>
              </a:solidFill>
              <a:round/>
              <a:headEnd/>
              <a:tailEnd/>
            </a:ln>
          </p:spPr>
          <p:txBody>
            <a:bodyPr wrap="none" anchor="ctr"/>
            <a:lstStyle/>
            <a:p>
              <a:endParaRPr lang="en-US"/>
            </a:p>
          </p:txBody>
        </p:sp>
      </p:grpSp>
      <p:sp>
        <p:nvSpPr>
          <p:cNvPr id="2" name="Title 1"/>
          <p:cNvSpPr>
            <a:spLocks noGrp="1"/>
          </p:cNvSpPr>
          <p:nvPr>
            <p:ph type="title"/>
          </p:nvPr>
        </p:nvSpPr>
        <p:spPr>
          <a:xfrm>
            <a:off x="0" y="-15648"/>
            <a:ext cx="7982309" cy="683305"/>
          </a:xfrm>
        </p:spPr>
        <p:txBody>
          <a:bodyPr>
            <a:normAutofit fontScale="90000"/>
          </a:bodyPr>
          <a:lstStyle/>
          <a:p>
            <a:pPr>
              <a:defRPr/>
            </a:pPr>
            <a:r>
              <a:rPr lang="en-US" sz="3200" dirty="0" smtClean="0">
                <a:ea typeface="宋体" pitchFamily="2" charset="-122"/>
              </a:rPr>
              <a:t>Hybrid: packet/(optical-)circuit switched network </a:t>
            </a:r>
            <a:endParaRPr lang="en-US" sz="3200" dirty="0"/>
          </a:p>
        </p:txBody>
      </p:sp>
      <p:sp>
        <p:nvSpPr>
          <p:cNvPr id="13316" name="Slide Number Placeholder 3"/>
          <p:cNvSpPr>
            <a:spLocks noGrp="1"/>
          </p:cNvSpPr>
          <p:nvPr>
            <p:ph type="sldNum" sz="quarter" idx="10"/>
          </p:nvPr>
        </p:nvSpPr>
        <p:spPr>
          <a:noFill/>
        </p:spPr>
        <p:txBody>
          <a:bodyPr/>
          <a:lstStyle/>
          <a:p>
            <a:fld id="{7493C48C-7F3F-43FC-8AD1-99AFE9B1A9A5}" type="slidenum">
              <a:rPr lang="en-GB" smtClean="0">
                <a:latin typeface="Arial" charset="0"/>
                <a:cs typeface="Arial" charset="0"/>
              </a:rPr>
              <a:pPr/>
              <a:t>4</a:t>
            </a:fld>
            <a:endParaRPr lang="en-GB" smtClean="0">
              <a:latin typeface="Arial" charset="0"/>
              <a:cs typeface="Arial" charset="0"/>
            </a:endParaRPr>
          </a:p>
        </p:txBody>
      </p:sp>
      <p:grpSp>
        <p:nvGrpSpPr>
          <p:cNvPr id="13317" name="Group 122"/>
          <p:cNvGrpSpPr>
            <a:grpSpLocks/>
          </p:cNvGrpSpPr>
          <p:nvPr/>
        </p:nvGrpSpPr>
        <p:grpSpPr bwMode="auto">
          <a:xfrm>
            <a:off x="1568450" y="3048000"/>
            <a:ext cx="4165600" cy="1592263"/>
            <a:chOff x="1778000" y="3055938"/>
            <a:chExt cx="4165600" cy="1592262"/>
          </a:xfrm>
        </p:grpSpPr>
        <p:grpSp>
          <p:nvGrpSpPr>
            <p:cNvPr id="13443" name="Group 99"/>
            <p:cNvGrpSpPr>
              <a:grpSpLocks/>
            </p:cNvGrpSpPr>
            <p:nvPr/>
          </p:nvGrpSpPr>
          <p:grpSpPr bwMode="auto">
            <a:xfrm>
              <a:off x="1778000" y="3055938"/>
              <a:ext cx="4165600" cy="1592262"/>
              <a:chOff x="976" y="1968"/>
              <a:chExt cx="2624" cy="1099"/>
            </a:xfrm>
          </p:grpSpPr>
          <p:grpSp>
            <p:nvGrpSpPr>
              <p:cNvPr id="13445" name="Group 47"/>
              <p:cNvGrpSpPr>
                <a:grpSpLocks/>
              </p:cNvGrpSpPr>
              <p:nvPr/>
            </p:nvGrpSpPr>
            <p:grpSpPr bwMode="auto">
              <a:xfrm>
                <a:off x="976" y="1968"/>
                <a:ext cx="2624" cy="1008"/>
                <a:chOff x="1552" y="1968"/>
                <a:chExt cx="2624" cy="1008"/>
              </a:xfrm>
            </p:grpSpPr>
            <p:grpSp>
              <p:nvGrpSpPr>
                <p:cNvPr id="13454" name="Group 48"/>
                <p:cNvGrpSpPr>
                  <a:grpSpLocks/>
                </p:cNvGrpSpPr>
                <p:nvPr/>
              </p:nvGrpSpPr>
              <p:grpSpPr bwMode="auto">
                <a:xfrm>
                  <a:off x="2568" y="1976"/>
                  <a:ext cx="88" cy="712"/>
                  <a:chOff x="2568" y="1976"/>
                  <a:chExt cx="88" cy="712"/>
                </a:xfrm>
              </p:grpSpPr>
              <p:sp>
                <p:nvSpPr>
                  <p:cNvPr id="13474" name="Line 49"/>
                  <p:cNvSpPr>
                    <a:spLocks noChangeShapeType="1"/>
                  </p:cNvSpPr>
                  <p:nvPr/>
                </p:nvSpPr>
                <p:spPr bwMode="auto">
                  <a:xfrm>
                    <a:off x="2568" y="2112"/>
                    <a:ext cx="48" cy="576"/>
                  </a:xfrm>
                  <a:prstGeom prst="line">
                    <a:avLst/>
                  </a:prstGeom>
                  <a:noFill/>
                  <a:ln w="76200">
                    <a:solidFill>
                      <a:srgbClr val="FF9900"/>
                    </a:solidFill>
                    <a:round/>
                    <a:headEnd/>
                    <a:tailEnd/>
                  </a:ln>
                </p:spPr>
                <p:txBody>
                  <a:bodyPr wrap="none" anchor="ctr"/>
                  <a:lstStyle/>
                  <a:p>
                    <a:endParaRPr lang="en-US"/>
                  </a:p>
                </p:txBody>
              </p:sp>
              <p:sp>
                <p:nvSpPr>
                  <p:cNvPr id="13475" name="Line 50"/>
                  <p:cNvSpPr>
                    <a:spLocks noChangeShapeType="1"/>
                  </p:cNvSpPr>
                  <p:nvPr/>
                </p:nvSpPr>
                <p:spPr bwMode="auto">
                  <a:xfrm flipH="1">
                    <a:off x="2568" y="1976"/>
                    <a:ext cx="0" cy="192"/>
                  </a:xfrm>
                  <a:prstGeom prst="line">
                    <a:avLst/>
                  </a:prstGeom>
                  <a:noFill/>
                  <a:ln w="76200">
                    <a:solidFill>
                      <a:srgbClr val="FF9900"/>
                    </a:solidFill>
                    <a:round/>
                    <a:headEnd/>
                    <a:tailEnd/>
                  </a:ln>
                </p:spPr>
                <p:txBody>
                  <a:bodyPr wrap="none" anchor="ctr"/>
                  <a:lstStyle/>
                  <a:p>
                    <a:endParaRPr lang="en-US"/>
                  </a:p>
                </p:txBody>
              </p:sp>
              <p:sp>
                <p:nvSpPr>
                  <p:cNvPr id="13476" name="Line 51"/>
                  <p:cNvSpPr>
                    <a:spLocks noChangeShapeType="1"/>
                  </p:cNvSpPr>
                  <p:nvPr/>
                </p:nvSpPr>
                <p:spPr bwMode="auto">
                  <a:xfrm flipH="1">
                    <a:off x="2592" y="2688"/>
                    <a:ext cx="64" cy="0"/>
                  </a:xfrm>
                  <a:prstGeom prst="line">
                    <a:avLst/>
                  </a:prstGeom>
                  <a:noFill/>
                  <a:ln w="76200">
                    <a:solidFill>
                      <a:srgbClr val="FF9900"/>
                    </a:solidFill>
                    <a:round/>
                    <a:headEnd/>
                    <a:tailEnd/>
                  </a:ln>
                </p:spPr>
                <p:txBody>
                  <a:bodyPr wrap="none" anchor="ctr"/>
                  <a:lstStyle/>
                  <a:p>
                    <a:endParaRPr lang="en-US"/>
                  </a:p>
                </p:txBody>
              </p:sp>
            </p:grpSp>
            <p:grpSp>
              <p:nvGrpSpPr>
                <p:cNvPr id="13455" name="Group 52"/>
                <p:cNvGrpSpPr>
                  <a:grpSpLocks/>
                </p:cNvGrpSpPr>
                <p:nvPr/>
              </p:nvGrpSpPr>
              <p:grpSpPr bwMode="auto">
                <a:xfrm>
                  <a:off x="3069" y="1968"/>
                  <a:ext cx="99" cy="720"/>
                  <a:chOff x="3069" y="1968"/>
                  <a:chExt cx="99" cy="720"/>
                </a:xfrm>
              </p:grpSpPr>
              <p:sp>
                <p:nvSpPr>
                  <p:cNvPr id="13471" name="Line 53"/>
                  <p:cNvSpPr>
                    <a:spLocks noChangeShapeType="1"/>
                  </p:cNvSpPr>
                  <p:nvPr/>
                </p:nvSpPr>
                <p:spPr bwMode="auto">
                  <a:xfrm flipH="1">
                    <a:off x="3120" y="2112"/>
                    <a:ext cx="48" cy="576"/>
                  </a:xfrm>
                  <a:prstGeom prst="line">
                    <a:avLst/>
                  </a:prstGeom>
                  <a:noFill/>
                  <a:ln w="76200">
                    <a:solidFill>
                      <a:srgbClr val="FF9900"/>
                    </a:solidFill>
                    <a:round/>
                    <a:headEnd/>
                    <a:tailEnd/>
                  </a:ln>
                </p:spPr>
                <p:txBody>
                  <a:bodyPr wrap="none" anchor="ctr"/>
                  <a:lstStyle/>
                  <a:p>
                    <a:endParaRPr lang="en-US"/>
                  </a:p>
                </p:txBody>
              </p:sp>
              <p:sp>
                <p:nvSpPr>
                  <p:cNvPr id="13472" name="Line 54"/>
                  <p:cNvSpPr>
                    <a:spLocks noChangeShapeType="1"/>
                  </p:cNvSpPr>
                  <p:nvPr/>
                </p:nvSpPr>
                <p:spPr bwMode="auto">
                  <a:xfrm flipH="1">
                    <a:off x="3168" y="1968"/>
                    <a:ext cx="0" cy="192"/>
                  </a:xfrm>
                  <a:prstGeom prst="line">
                    <a:avLst/>
                  </a:prstGeom>
                  <a:noFill/>
                  <a:ln w="76200">
                    <a:solidFill>
                      <a:srgbClr val="FF9900"/>
                    </a:solidFill>
                    <a:round/>
                    <a:headEnd/>
                    <a:tailEnd/>
                  </a:ln>
                </p:spPr>
                <p:txBody>
                  <a:bodyPr wrap="none" anchor="ctr"/>
                  <a:lstStyle/>
                  <a:p>
                    <a:endParaRPr lang="en-US"/>
                  </a:p>
                </p:txBody>
              </p:sp>
              <p:sp>
                <p:nvSpPr>
                  <p:cNvPr id="13473" name="Line 55"/>
                  <p:cNvSpPr>
                    <a:spLocks noChangeShapeType="1"/>
                  </p:cNvSpPr>
                  <p:nvPr/>
                </p:nvSpPr>
                <p:spPr bwMode="auto">
                  <a:xfrm flipH="1">
                    <a:off x="3069" y="2669"/>
                    <a:ext cx="64" cy="0"/>
                  </a:xfrm>
                  <a:prstGeom prst="line">
                    <a:avLst/>
                  </a:prstGeom>
                  <a:noFill/>
                  <a:ln w="76200">
                    <a:solidFill>
                      <a:srgbClr val="FF9900"/>
                    </a:solidFill>
                    <a:round/>
                    <a:headEnd/>
                    <a:tailEnd/>
                  </a:ln>
                </p:spPr>
                <p:txBody>
                  <a:bodyPr wrap="none" anchor="ctr"/>
                  <a:lstStyle/>
                  <a:p>
                    <a:endParaRPr lang="en-US"/>
                  </a:p>
                </p:txBody>
              </p:sp>
            </p:grpSp>
            <p:grpSp>
              <p:nvGrpSpPr>
                <p:cNvPr id="13456" name="Group 56"/>
                <p:cNvGrpSpPr>
                  <a:grpSpLocks/>
                </p:cNvGrpSpPr>
                <p:nvPr/>
              </p:nvGrpSpPr>
              <p:grpSpPr bwMode="auto">
                <a:xfrm>
                  <a:off x="3072" y="1976"/>
                  <a:ext cx="576" cy="840"/>
                  <a:chOff x="3072" y="1976"/>
                  <a:chExt cx="576" cy="840"/>
                </a:xfrm>
              </p:grpSpPr>
              <p:sp>
                <p:nvSpPr>
                  <p:cNvPr id="13468" name="Line 57"/>
                  <p:cNvSpPr>
                    <a:spLocks noChangeShapeType="1"/>
                  </p:cNvSpPr>
                  <p:nvPr/>
                </p:nvSpPr>
                <p:spPr bwMode="auto">
                  <a:xfrm flipH="1">
                    <a:off x="3120" y="2048"/>
                    <a:ext cx="528" cy="768"/>
                  </a:xfrm>
                  <a:prstGeom prst="line">
                    <a:avLst/>
                  </a:prstGeom>
                  <a:noFill/>
                  <a:ln w="76200">
                    <a:solidFill>
                      <a:srgbClr val="FF9900"/>
                    </a:solidFill>
                    <a:round/>
                    <a:headEnd/>
                    <a:tailEnd/>
                  </a:ln>
                </p:spPr>
                <p:txBody>
                  <a:bodyPr wrap="none" anchor="ctr"/>
                  <a:lstStyle/>
                  <a:p>
                    <a:endParaRPr lang="en-US"/>
                  </a:p>
                </p:txBody>
              </p:sp>
              <p:sp>
                <p:nvSpPr>
                  <p:cNvPr id="13469" name="Line 58"/>
                  <p:cNvSpPr>
                    <a:spLocks noChangeShapeType="1"/>
                  </p:cNvSpPr>
                  <p:nvPr/>
                </p:nvSpPr>
                <p:spPr bwMode="auto">
                  <a:xfrm flipH="1">
                    <a:off x="3072" y="2809"/>
                    <a:ext cx="64" cy="0"/>
                  </a:xfrm>
                  <a:prstGeom prst="line">
                    <a:avLst/>
                  </a:prstGeom>
                  <a:noFill/>
                  <a:ln w="76200">
                    <a:solidFill>
                      <a:srgbClr val="FF9900"/>
                    </a:solidFill>
                    <a:round/>
                    <a:headEnd/>
                    <a:tailEnd/>
                  </a:ln>
                </p:spPr>
                <p:txBody>
                  <a:bodyPr wrap="none" anchor="ctr"/>
                  <a:lstStyle/>
                  <a:p>
                    <a:endParaRPr lang="en-US"/>
                  </a:p>
                </p:txBody>
              </p:sp>
              <p:sp>
                <p:nvSpPr>
                  <p:cNvPr id="13470" name="Line 59"/>
                  <p:cNvSpPr>
                    <a:spLocks noChangeShapeType="1"/>
                  </p:cNvSpPr>
                  <p:nvPr/>
                </p:nvSpPr>
                <p:spPr bwMode="auto">
                  <a:xfrm flipH="1">
                    <a:off x="3643" y="1976"/>
                    <a:ext cx="0" cy="96"/>
                  </a:xfrm>
                  <a:prstGeom prst="line">
                    <a:avLst/>
                  </a:prstGeom>
                  <a:noFill/>
                  <a:ln w="76200">
                    <a:solidFill>
                      <a:srgbClr val="FF9900"/>
                    </a:solidFill>
                    <a:round/>
                    <a:headEnd/>
                    <a:tailEnd/>
                  </a:ln>
                </p:spPr>
                <p:txBody>
                  <a:bodyPr wrap="none" anchor="ctr"/>
                  <a:lstStyle/>
                  <a:p>
                    <a:endParaRPr lang="en-US"/>
                  </a:p>
                </p:txBody>
              </p:sp>
            </p:grpSp>
            <p:grpSp>
              <p:nvGrpSpPr>
                <p:cNvPr id="13457" name="Group 60"/>
                <p:cNvGrpSpPr>
                  <a:grpSpLocks/>
                </p:cNvGrpSpPr>
                <p:nvPr/>
              </p:nvGrpSpPr>
              <p:grpSpPr bwMode="auto">
                <a:xfrm>
                  <a:off x="2992" y="1984"/>
                  <a:ext cx="1184" cy="992"/>
                  <a:chOff x="2992" y="1984"/>
                  <a:chExt cx="1184" cy="992"/>
                </a:xfrm>
              </p:grpSpPr>
              <p:sp>
                <p:nvSpPr>
                  <p:cNvPr id="13465" name="Line 61"/>
                  <p:cNvSpPr>
                    <a:spLocks noChangeShapeType="1"/>
                  </p:cNvSpPr>
                  <p:nvPr/>
                </p:nvSpPr>
                <p:spPr bwMode="auto">
                  <a:xfrm flipH="1">
                    <a:off x="3168" y="2064"/>
                    <a:ext cx="1008" cy="912"/>
                  </a:xfrm>
                  <a:prstGeom prst="line">
                    <a:avLst/>
                  </a:prstGeom>
                  <a:noFill/>
                  <a:ln w="76200">
                    <a:solidFill>
                      <a:srgbClr val="FF9900"/>
                    </a:solidFill>
                    <a:round/>
                    <a:headEnd/>
                    <a:tailEnd/>
                  </a:ln>
                </p:spPr>
                <p:txBody>
                  <a:bodyPr wrap="none" anchor="ctr"/>
                  <a:lstStyle/>
                  <a:p>
                    <a:endParaRPr lang="en-US"/>
                  </a:p>
                </p:txBody>
              </p:sp>
              <p:sp>
                <p:nvSpPr>
                  <p:cNvPr id="13466" name="Line 62"/>
                  <p:cNvSpPr>
                    <a:spLocks noChangeShapeType="1"/>
                  </p:cNvSpPr>
                  <p:nvPr/>
                </p:nvSpPr>
                <p:spPr bwMode="auto">
                  <a:xfrm flipH="1">
                    <a:off x="2992" y="2976"/>
                    <a:ext cx="192" cy="0"/>
                  </a:xfrm>
                  <a:prstGeom prst="line">
                    <a:avLst/>
                  </a:prstGeom>
                  <a:noFill/>
                  <a:ln w="76200">
                    <a:solidFill>
                      <a:srgbClr val="FF9900"/>
                    </a:solidFill>
                    <a:round/>
                    <a:headEnd/>
                    <a:tailEnd/>
                  </a:ln>
                </p:spPr>
                <p:txBody>
                  <a:bodyPr wrap="none" anchor="ctr"/>
                  <a:lstStyle/>
                  <a:p>
                    <a:endParaRPr lang="en-US"/>
                  </a:p>
                </p:txBody>
              </p:sp>
              <p:sp>
                <p:nvSpPr>
                  <p:cNvPr id="13467" name="Line 63"/>
                  <p:cNvSpPr>
                    <a:spLocks noChangeShapeType="1"/>
                  </p:cNvSpPr>
                  <p:nvPr/>
                </p:nvSpPr>
                <p:spPr bwMode="auto">
                  <a:xfrm flipH="1">
                    <a:off x="4176" y="1984"/>
                    <a:ext cx="0" cy="96"/>
                  </a:xfrm>
                  <a:prstGeom prst="line">
                    <a:avLst/>
                  </a:prstGeom>
                  <a:noFill/>
                  <a:ln w="76200">
                    <a:solidFill>
                      <a:srgbClr val="FF9900"/>
                    </a:solidFill>
                    <a:round/>
                    <a:headEnd/>
                    <a:tailEnd/>
                  </a:ln>
                </p:spPr>
                <p:txBody>
                  <a:bodyPr wrap="none" anchor="ctr"/>
                  <a:lstStyle/>
                  <a:p>
                    <a:endParaRPr lang="en-US"/>
                  </a:p>
                </p:txBody>
              </p:sp>
            </p:grpSp>
            <p:grpSp>
              <p:nvGrpSpPr>
                <p:cNvPr id="13458" name="Group 64"/>
                <p:cNvGrpSpPr>
                  <a:grpSpLocks/>
                </p:cNvGrpSpPr>
                <p:nvPr/>
              </p:nvGrpSpPr>
              <p:grpSpPr bwMode="auto">
                <a:xfrm>
                  <a:off x="2064" y="1984"/>
                  <a:ext cx="528" cy="848"/>
                  <a:chOff x="2064" y="1984"/>
                  <a:chExt cx="528" cy="848"/>
                </a:xfrm>
              </p:grpSpPr>
              <p:sp>
                <p:nvSpPr>
                  <p:cNvPr id="13463" name="Line 65"/>
                  <p:cNvSpPr>
                    <a:spLocks noChangeShapeType="1"/>
                  </p:cNvSpPr>
                  <p:nvPr/>
                </p:nvSpPr>
                <p:spPr bwMode="auto">
                  <a:xfrm>
                    <a:off x="2064" y="2064"/>
                    <a:ext cx="528" cy="768"/>
                  </a:xfrm>
                  <a:prstGeom prst="line">
                    <a:avLst/>
                  </a:prstGeom>
                  <a:noFill/>
                  <a:ln w="76200">
                    <a:solidFill>
                      <a:srgbClr val="FF9900"/>
                    </a:solidFill>
                    <a:round/>
                    <a:headEnd/>
                    <a:tailEnd/>
                  </a:ln>
                </p:spPr>
                <p:txBody>
                  <a:bodyPr wrap="none" anchor="ctr"/>
                  <a:lstStyle/>
                  <a:p>
                    <a:endParaRPr lang="en-US"/>
                  </a:p>
                </p:txBody>
              </p:sp>
              <p:sp>
                <p:nvSpPr>
                  <p:cNvPr id="13464" name="Line 66"/>
                  <p:cNvSpPr>
                    <a:spLocks noChangeShapeType="1"/>
                  </p:cNvSpPr>
                  <p:nvPr/>
                </p:nvSpPr>
                <p:spPr bwMode="auto">
                  <a:xfrm flipH="1">
                    <a:off x="2067" y="1984"/>
                    <a:ext cx="0" cy="96"/>
                  </a:xfrm>
                  <a:prstGeom prst="line">
                    <a:avLst/>
                  </a:prstGeom>
                  <a:noFill/>
                  <a:ln w="76200">
                    <a:solidFill>
                      <a:srgbClr val="FF9900"/>
                    </a:solidFill>
                    <a:round/>
                    <a:headEnd/>
                    <a:tailEnd/>
                  </a:ln>
                </p:spPr>
                <p:txBody>
                  <a:bodyPr wrap="none" anchor="ctr"/>
                  <a:lstStyle/>
                  <a:p>
                    <a:endParaRPr lang="en-US"/>
                  </a:p>
                </p:txBody>
              </p:sp>
            </p:grpSp>
            <p:grpSp>
              <p:nvGrpSpPr>
                <p:cNvPr id="13459" name="Group 68"/>
                <p:cNvGrpSpPr>
                  <a:grpSpLocks/>
                </p:cNvGrpSpPr>
                <p:nvPr/>
              </p:nvGrpSpPr>
              <p:grpSpPr bwMode="auto">
                <a:xfrm>
                  <a:off x="1552" y="1970"/>
                  <a:ext cx="1115" cy="1006"/>
                  <a:chOff x="1552" y="1970"/>
                  <a:chExt cx="1115" cy="1006"/>
                </a:xfrm>
              </p:grpSpPr>
              <p:sp>
                <p:nvSpPr>
                  <p:cNvPr id="13460" name="Line 69"/>
                  <p:cNvSpPr>
                    <a:spLocks noChangeShapeType="1"/>
                  </p:cNvSpPr>
                  <p:nvPr/>
                </p:nvSpPr>
                <p:spPr bwMode="auto">
                  <a:xfrm>
                    <a:off x="1552" y="2040"/>
                    <a:ext cx="992" cy="936"/>
                  </a:xfrm>
                  <a:prstGeom prst="line">
                    <a:avLst/>
                  </a:prstGeom>
                  <a:noFill/>
                  <a:ln w="76200">
                    <a:solidFill>
                      <a:srgbClr val="FF9900"/>
                    </a:solidFill>
                    <a:round/>
                    <a:headEnd/>
                    <a:tailEnd/>
                  </a:ln>
                </p:spPr>
                <p:txBody>
                  <a:bodyPr wrap="none" anchor="ctr"/>
                  <a:lstStyle/>
                  <a:p>
                    <a:endParaRPr lang="en-US"/>
                  </a:p>
                </p:txBody>
              </p:sp>
              <p:sp>
                <p:nvSpPr>
                  <p:cNvPr id="13461" name="Line 70"/>
                  <p:cNvSpPr>
                    <a:spLocks noChangeShapeType="1"/>
                  </p:cNvSpPr>
                  <p:nvPr/>
                </p:nvSpPr>
                <p:spPr bwMode="auto">
                  <a:xfrm flipH="1">
                    <a:off x="2531" y="2975"/>
                    <a:ext cx="136" cy="0"/>
                  </a:xfrm>
                  <a:prstGeom prst="line">
                    <a:avLst/>
                  </a:prstGeom>
                  <a:noFill/>
                  <a:ln w="76200">
                    <a:solidFill>
                      <a:srgbClr val="FF9900"/>
                    </a:solidFill>
                    <a:round/>
                    <a:headEnd/>
                    <a:tailEnd/>
                  </a:ln>
                </p:spPr>
                <p:txBody>
                  <a:bodyPr wrap="none" anchor="ctr"/>
                  <a:lstStyle/>
                  <a:p>
                    <a:endParaRPr lang="en-US"/>
                  </a:p>
                </p:txBody>
              </p:sp>
              <p:sp>
                <p:nvSpPr>
                  <p:cNvPr id="13462" name="Line 71"/>
                  <p:cNvSpPr>
                    <a:spLocks noChangeShapeType="1"/>
                  </p:cNvSpPr>
                  <p:nvPr/>
                </p:nvSpPr>
                <p:spPr bwMode="auto">
                  <a:xfrm flipH="1">
                    <a:off x="1563" y="1970"/>
                    <a:ext cx="0" cy="96"/>
                  </a:xfrm>
                  <a:prstGeom prst="line">
                    <a:avLst/>
                  </a:prstGeom>
                  <a:noFill/>
                  <a:ln w="76200">
                    <a:solidFill>
                      <a:srgbClr val="FF9900"/>
                    </a:solidFill>
                    <a:round/>
                    <a:headEnd/>
                    <a:tailEnd/>
                  </a:ln>
                </p:spPr>
                <p:txBody>
                  <a:bodyPr wrap="none" anchor="ctr"/>
                  <a:lstStyle/>
                  <a:p>
                    <a:endParaRPr lang="en-US"/>
                  </a:p>
                </p:txBody>
              </p:sp>
            </p:grpSp>
          </p:grpSp>
          <p:grpSp>
            <p:nvGrpSpPr>
              <p:cNvPr id="13446" name="Group 72"/>
              <p:cNvGrpSpPr>
                <a:grpSpLocks/>
              </p:cNvGrpSpPr>
              <p:nvPr/>
            </p:nvGrpSpPr>
            <p:grpSpPr bwMode="auto">
              <a:xfrm>
                <a:off x="2064" y="2544"/>
                <a:ext cx="432" cy="523"/>
                <a:chOff x="288" y="1440"/>
                <a:chExt cx="432" cy="523"/>
              </a:xfrm>
            </p:grpSpPr>
            <p:sp>
              <p:nvSpPr>
                <p:cNvPr id="13447" name="Freeform 73"/>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w="9525">
                  <a:noFill/>
                  <a:round/>
                  <a:headEnd/>
                  <a:tailEnd/>
                </a:ln>
              </p:spPr>
              <p:txBody>
                <a:bodyPr/>
                <a:lstStyle/>
                <a:p>
                  <a:endParaRPr lang="en-US">
                    <a:latin typeface="Arial" charset="0"/>
                    <a:cs typeface="Arial" charset="0"/>
                  </a:endParaRPr>
                </a:p>
              </p:txBody>
            </p:sp>
            <p:sp>
              <p:nvSpPr>
                <p:cNvPr id="13448" name="Freeform 74"/>
                <p:cNvSpPr>
                  <a:spLocks/>
                </p:cNvSpPr>
                <p:nvPr/>
              </p:nvSpPr>
              <p:spPr bwMode="auto">
                <a:xfrm>
                  <a:off x="288" y="1440"/>
                  <a:ext cx="432" cy="58"/>
                </a:xfrm>
                <a:custGeom>
                  <a:avLst/>
                  <a:gdLst>
                    <a:gd name="T0" fmla="*/ 0 w 648"/>
                    <a:gd name="T1" fmla="*/ 2 h 71"/>
                    <a:gd name="T2" fmla="*/ 1 w 648"/>
                    <a:gd name="T3" fmla="*/ 0 h 71"/>
                    <a:gd name="T4" fmla="*/ 1 w 648"/>
                    <a:gd name="T5" fmla="*/ 0 h 71"/>
                    <a:gd name="T6" fmla="*/ 1 w 648"/>
                    <a:gd name="T7" fmla="*/ 2 h 71"/>
                    <a:gd name="T8" fmla="*/ 0 w 648"/>
                    <a:gd name="T9" fmla="*/ 2 h 71"/>
                    <a:gd name="T10" fmla="*/ 0 60000 65536"/>
                    <a:gd name="T11" fmla="*/ 0 60000 65536"/>
                    <a:gd name="T12" fmla="*/ 0 60000 65536"/>
                    <a:gd name="T13" fmla="*/ 0 60000 65536"/>
                    <a:gd name="T14" fmla="*/ 0 60000 65536"/>
                    <a:gd name="T15" fmla="*/ 0 w 648"/>
                    <a:gd name="T16" fmla="*/ 0 h 71"/>
                    <a:gd name="T17" fmla="*/ 648 w 648"/>
                    <a:gd name="T18" fmla="*/ 71 h 71"/>
                  </a:gdLst>
                  <a:ahLst/>
                  <a:cxnLst>
                    <a:cxn ang="T10">
                      <a:pos x="T0" y="T1"/>
                    </a:cxn>
                    <a:cxn ang="T11">
                      <a:pos x="T2" y="T3"/>
                    </a:cxn>
                    <a:cxn ang="T12">
                      <a:pos x="T4" y="T5"/>
                    </a:cxn>
                    <a:cxn ang="T13">
                      <a:pos x="T6" y="T7"/>
                    </a:cxn>
                    <a:cxn ang="T14">
                      <a:pos x="T8" y="T9"/>
                    </a:cxn>
                  </a:cxnLst>
                  <a:rect l="T15" t="T16" r="T17" b="T18"/>
                  <a:pathLst>
                    <a:path w="648" h="71">
                      <a:moveTo>
                        <a:pt x="0" y="71"/>
                      </a:moveTo>
                      <a:lnTo>
                        <a:pt x="73" y="0"/>
                      </a:lnTo>
                      <a:lnTo>
                        <a:pt x="648" y="0"/>
                      </a:lnTo>
                      <a:lnTo>
                        <a:pt x="577" y="71"/>
                      </a:lnTo>
                      <a:lnTo>
                        <a:pt x="0" y="71"/>
                      </a:lnTo>
                      <a:close/>
                    </a:path>
                  </a:pathLst>
                </a:custGeom>
                <a:solidFill>
                  <a:srgbClr val="5589FF"/>
                </a:solidFill>
                <a:ln w="9525">
                  <a:noFill/>
                  <a:round/>
                  <a:headEnd/>
                  <a:tailEnd/>
                </a:ln>
              </p:spPr>
              <p:txBody>
                <a:bodyPr/>
                <a:lstStyle/>
                <a:p>
                  <a:endParaRPr lang="en-US">
                    <a:latin typeface="Arial" charset="0"/>
                    <a:cs typeface="Arial" charset="0"/>
                  </a:endParaRPr>
                </a:p>
              </p:txBody>
            </p:sp>
            <p:sp>
              <p:nvSpPr>
                <p:cNvPr id="13449" name="Rectangle 75"/>
                <p:cNvSpPr>
                  <a:spLocks noChangeArrowheads="1"/>
                </p:cNvSpPr>
                <p:nvPr/>
              </p:nvSpPr>
              <p:spPr bwMode="auto">
                <a:xfrm>
                  <a:off x="289" y="1498"/>
                  <a:ext cx="384" cy="465"/>
                </a:xfrm>
                <a:prstGeom prst="rect">
                  <a:avLst/>
                </a:prstGeom>
                <a:solidFill>
                  <a:srgbClr val="004EFF"/>
                </a:solidFill>
                <a:ln w="9525">
                  <a:noFill/>
                  <a:miter lim="800000"/>
                  <a:headEnd/>
                  <a:tailEnd/>
                </a:ln>
              </p:spPr>
              <p:txBody>
                <a:bodyPr/>
                <a:lstStyle/>
                <a:p>
                  <a:endParaRPr lang="en-US">
                    <a:latin typeface="Arial" charset="0"/>
                    <a:cs typeface="Arial" charset="0"/>
                  </a:endParaRPr>
                </a:p>
              </p:txBody>
            </p:sp>
            <p:sp>
              <p:nvSpPr>
                <p:cNvPr id="13450" name="Freeform 76"/>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w="9525">
                  <a:noFill/>
                  <a:round/>
                  <a:headEnd/>
                  <a:tailEnd/>
                </a:ln>
              </p:spPr>
              <p:txBody>
                <a:bodyPr/>
                <a:lstStyle/>
                <a:p>
                  <a:endParaRPr lang="en-US">
                    <a:latin typeface="Arial" charset="0"/>
                    <a:cs typeface="Arial" charset="0"/>
                  </a:endParaRPr>
                </a:p>
              </p:txBody>
            </p:sp>
            <p:sp>
              <p:nvSpPr>
                <p:cNvPr id="13451" name="Freeform 77"/>
                <p:cNvSpPr>
                  <a:spLocks/>
                </p:cNvSpPr>
                <p:nvPr/>
              </p:nvSpPr>
              <p:spPr bwMode="auto">
                <a:xfrm>
                  <a:off x="673" y="1440"/>
                  <a:ext cx="47" cy="523"/>
                </a:xfrm>
                <a:custGeom>
                  <a:avLst/>
                  <a:gdLst>
                    <a:gd name="T0" fmla="*/ 0 w 71"/>
                    <a:gd name="T1" fmla="*/ 2 h 640"/>
                    <a:gd name="T2" fmla="*/ 1 w 71"/>
                    <a:gd name="T3" fmla="*/ 0 h 640"/>
                    <a:gd name="T4" fmla="*/ 1 w 71"/>
                    <a:gd name="T5" fmla="*/ 2 h 640"/>
                    <a:gd name="T6" fmla="*/ 0 w 71"/>
                    <a:gd name="T7" fmla="*/ 2 h 640"/>
                    <a:gd name="T8" fmla="*/ 0 w 71"/>
                    <a:gd name="T9" fmla="*/ 2 h 640"/>
                    <a:gd name="T10" fmla="*/ 0 60000 65536"/>
                    <a:gd name="T11" fmla="*/ 0 60000 65536"/>
                    <a:gd name="T12" fmla="*/ 0 60000 65536"/>
                    <a:gd name="T13" fmla="*/ 0 60000 65536"/>
                    <a:gd name="T14" fmla="*/ 0 60000 65536"/>
                    <a:gd name="T15" fmla="*/ 0 w 71"/>
                    <a:gd name="T16" fmla="*/ 0 h 640"/>
                    <a:gd name="T17" fmla="*/ 71 w 71"/>
                    <a:gd name="T18" fmla="*/ 640 h 640"/>
                  </a:gdLst>
                  <a:ahLst/>
                  <a:cxnLst>
                    <a:cxn ang="T10">
                      <a:pos x="T0" y="T1"/>
                    </a:cxn>
                    <a:cxn ang="T11">
                      <a:pos x="T2" y="T3"/>
                    </a:cxn>
                    <a:cxn ang="T12">
                      <a:pos x="T4" y="T5"/>
                    </a:cxn>
                    <a:cxn ang="T13">
                      <a:pos x="T6" y="T7"/>
                    </a:cxn>
                    <a:cxn ang="T14">
                      <a:pos x="T8" y="T9"/>
                    </a:cxn>
                  </a:cxnLst>
                  <a:rect l="T15" t="T16" r="T17" b="T18"/>
                  <a:pathLst>
                    <a:path w="71" h="640">
                      <a:moveTo>
                        <a:pt x="0" y="71"/>
                      </a:moveTo>
                      <a:lnTo>
                        <a:pt x="71" y="0"/>
                      </a:lnTo>
                      <a:lnTo>
                        <a:pt x="71" y="567"/>
                      </a:lnTo>
                      <a:lnTo>
                        <a:pt x="0" y="640"/>
                      </a:lnTo>
                      <a:lnTo>
                        <a:pt x="0" y="71"/>
                      </a:lnTo>
                      <a:close/>
                    </a:path>
                  </a:pathLst>
                </a:custGeom>
                <a:solidFill>
                  <a:srgbClr val="0034AA"/>
                </a:solidFill>
                <a:ln w="9525">
                  <a:noFill/>
                  <a:round/>
                  <a:headEnd/>
                  <a:tailEnd/>
                </a:ln>
              </p:spPr>
              <p:txBody>
                <a:bodyPr/>
                <a:lstStyle/>
                <a:p>
                  <a:endParaRPr lang="en-US">
                    <a:latin typeface="Arial" charset="0"/>
                    <a:cs typeface="Arial" charset="0"/>
                  </a:endParaRPr>
                </a:p>
              </p:txBody>
            </p:sp>
            <p:sp>
              <p:nvSpPr>
                <p:cNvPr id="13452" name="Freeform 78"/>
                <p:cNvSpPr>
                  <a:spLocks/>
                </p:cNvSpPr>
                <p:nvPr/>
              </p:nvSpPr>
              <p:spPr bwMode="auto">
                <a:xfrm>
                  <a:off x="314" y="1520"/>
                  <a:ext cx="339" cy="267"/>
                </a:xfrm>
                <a:custGeom>
                  <a:avLst/>
                  <a:gdLst>
                    <a:gd name="T0" fmla="*/ 1 w 509"/>
                    <a:gd name="T1" fmla="*/ 0 h 488"/>
                    <a:gd name="T2" fmla="*/ 1 w 509"/>
                    <a:gd name="T3" fmla="*/ 1 h 488"/>
                    <a:gd name="T4" fmla="*/ 1 w 509"/>
                    <a:gd name="T5" fmla="*/ 1 h 488"/>
                    <a:gd name="T6" fmla="*/ 1 w 509"/>
                    <a:gd name="T7" fmla="*/ 1 h 488"/>
                    <a:gd name="T8" fmla="*/ 1 w 509"/>
                    <a:gd name="T9" fmla="*/ 1 h 488"/>
                    <a:gd name="T10" fmla="*/ 1 w 509"/>
                    <a:gd name="T11" fmla="*/ 1 h 488"/>
                    <a:gd name="T12" fmla="*/ 1 w 509"/>
                    <a:gd name="T13" fmla="*/ 0 h 488"/>
                    <a:gd name="T14" fmla="*/ 1 w 509"/>
                    <a:gd name="T15" fmla="*/ 1 h 488"/>
                    <a:gd name="T16" fmla="*/ 1 w 509"/>
                    <a:gd name="T17" fmla="*/ 1 h 488"/>
                    <a:gd name="T18" fmla="*/ 1 w 509"/>
                    <a:gd name="T19" fmla="*/ 1 h 488"/>
                    <a:gd name="T20" fmla="*/ 1 w 509"/>
                    <a:gd name="T21" fmla="*/ 1 h 488"/>
                    <a:gd name="T22" fmla="*/ 1 w 509"/>
                    <a:gd name="T23" fmla="*/ 1 h 488"/>
                    <a:gd name="T24" fmla="*/ 1 w 509"/>
                    <a:gd name="T25" fmla="*/ 1 h 488"/>
                    <a:gd name="T26" fmla="*/ 1 w 509"/>
                    <a:gd name="T27" fmla="*/ 1 h 488"/>
                    <a:gd name="T28" fmla="*/ 1 w 509"/>
                    <a:gd name="T29" fmla="*/ 1 h 488"/>
                    <a:gd name="T30" fmla="*/ 1 w 509"/>
                    <a:gd name="T31" fmla="*/ 1 h 488"/>
                    <a:gd name="T32" fmla="*/ 1 w 509"/>
                    <a:gd name="T33" fmla="*/ 1 h 488"/>
                    <a:gd name="T34" fmla="*/ 1 w 509"/>
                    <a:gd name="T35" fmla="*/ 1 h 488"/>
                    <a:gd name="T36" fmla="*/ 1 w 509"/>
                    <a:gd name="T37" fmla="*/ 1 h 488"/>
                    <a:gd name="T38" fmla="*/ 1 w 509"/>
                    <a:gd name="T39" fmla="*/ 1 h 488"/>
                    <a:gd name="T40" fmla="*/ 1 w 509"/>
                    <a:gd name="T41" fmla="*/ 1 h 488"/>
                    <a:gd name="T42" fmla="*/ 1 w 509"/>
                    <a:gd name="T43" fmla="*/ 1 h 488"/>
                    <a:gd name="T44" fmla="*/ 1 w 509"/>
                    <a:gd name="T45" fmla="*/ 1 h 488"/>
                    <a:gd name="T46" fmla="*/ 0 w 509"/>
                    <a:gd name="T47" fmla="*/ 1 h 488"/>
                    <a:gd name="T48" fmla="*/ 1 w 509"/>
                    <a:gd name="T49" fmla="*/ 1 h 488"/>
                    <a:gd name="T50" fmla="*/ 1 w 509"/>
                    <a:gd name="T51" fmla="*/ 1 h 488"/>
                    <a:gd name="T52" fmla="*/ 1 w 509"/>
                    <a:gd name="T53" fmla="*/ 1 h 488"/>
                    <a:gd name="T54" fmla="*/ 1 w 509"/>
                    <a:gd name="T55" fmla="*/ 1 h 488"/>
                    <a:gd name="T56" fmla="*/ 1 w 509"/>
                    <a:gd name="T57" fmla="*/ 1 h 488"/>
                    <a:gd name="T58" fmla="*/ 1 w 509"/>
                    <a:gd name="T59" fmla="*/ 1 h 488"/>
                    <a:gd name="T60" fmla="*/ 1 w 509"/>
                    <a:gd name="T61" fmla="*/ 1 h 488"/>
                    <a:gd name="T62" fmla="*/ 0 w 509"/>
                    <a:gd name="T63" fmla="*/ 1 h 488"/>
                    <a:gd name="T64" fmla="*/ 1 w 509"/>
                    <a:gd name="T65" fmla="*/ 0 h 48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09"/>
                    <a:gd name="T100" fmla="*/ 0 h 488"/>
                    <a:gd name="T101" fmla="*/ 509 w 509"/>
                    <a:gd name="T102" fmla="*/ 488 h 48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09" h="488">
                      <a:moveTo>
                        <a:pt x="75" y="0"/>
                      </a:moveTo>
                      <a:lnTo>
                        <a:pt x="75" y="59"/>
                      </a:lnTo>
                      <a:lnTo>
                        <a:pt x="192" y="59"/>
                      </a:lnTo>
                      <a:lnTo>
                        <a:pt x="255" y="191"/>
                      </a:lnTo>
                      <a:lnTo>
                        <a:pt x="318" y="59"/>
                      </a:lnTo>
                      <a:lnTo>
                        <a:pt x="434" y="59"/>
                      </a:lnTo>
                      <a:lnTo>
                        <a:pt x="434" y="0"/>
                      </a:lnTo>
                      <a:lnTo>
                        <a:pt x="509" y="75"/>
                      </a:lnTo>
                      <a:lnTo>
                        <a:pt x="434" y="150"/>
                      </a:lnTo>
                      <a:lnTo>
                        <a:pt x="434" y="98"/>
                      </a:lnTo>
                      <a:lnTo>
                        <a:pt x="351" y="98"/>
                      </a:lnTo>
                      <a:lnTo>
                        <a:pt x="280" y="245"/>
                      </a:lnTo>
                      <a:lnTo>
                        <a:pt x="351" y="393"/>
                      </a:lnTo>
                      <a:lnTo>
                        <a:pt x="434" y="393"/>
                      </a:lnTo>
                      <a:lnTo>
                        <a:pt x="434" y="337"/>
                      </a:lnTo>
                      <a:lnTo>
                        <a:pt x="509" y="412"/>
                      </a:lnTo>
                      <a:lnTo>
                        <a:pt x="434" y="488"/>
                      </a:lnTo>
                      <a:lnTo>
                        <a:pt x="434" y="432"/>
                      </a:lnTo>
                      <a:lnTo>
                        <a:pt x="318" y="432"/>
                      </a:lnTo>
                      <a:lnTo>
                        <a:pt x="255" y="296"/>
                      </a:lnTo>
                      <a:lnTo>
                        <a:pt x="192" y="432"/>
                      </a:lnTo>
                      <a:lnTo>
                        <a:pt x="75" y="432"/>
                      </a:lnTo>
                      <a:lnTo>
                        <a:pt x="75" y="486"/>
                      </a:lnTo>
                      <a:lnTo>
                        <a:pt x="0" y="412"/>
                      </a:lnTo>
                      <a:lnTo>
                        <a:pt x="75" y="337"/>
                      </a:lnTo>
                      <a:lnTo>
                        <a:pt x="75" y="393"/>
                      </a:lnTo>
                      <a:lnTo>
                        <a:pt x="156" y="393"/>
                      </a:lnTo>
                      <a:lnTo>
                        <a:pt x="229" y="245"/>
                      </a:lnTo>
                      <a:lnTo>
                        <a:pt x="158" y="98"/>
                      </a:lnTo>
                      <a:lnTo>
                        <a:pt x="75" y="98"/>
                      </a:lnTo>
                      <a:lnTo>
                        <a:pt x="75" y="148"/>
                      </a:lnTo>
                      <a:lnTo>
                        <a:pt x="0" y="75"/>
                      </a:lnTo>
                      <a:lnTo>
                        <a:pt x="75" y="0"/>
                      </a:lnTo>
                      <a:close/>
                    </a:path>
                  </a:pathLst>
                </a:custGeom>
                <a:solidFill>
                  <a:srgbClr val="FF0000"/>
                </a:solidFill>
                <a:ln w="9525">
                  <a:noFill/>
                  <a:round/>
                  <a:headEnd/>
                  <a:tailEnd/>
                </a:ln>
              </p:spPr>
              <p:txBody>
                <a:bodyPr/>
                <a:lstStyle/>
                <a:p>
                  <a:endParaRPr lang="en-US">
                    <a:latin typeface="Arial" charset="0"/>
                    <a:cs typeface="Arial" charset="0"/>
                  </a:endParaRPr>
                </a:p>
              </p:txBody>
            </p:sp>
            <p:sp>
              <p:nvSpPr>
                <p:cNvPr id="13453" name="AutoShape 79"/>
                <p:cNvSpPr>
                  <a:spLocks noChangeArrowheads="1"/>
                </p:cNvSpPr>
                <p:nvPr/>
              </p:nvSpPr>
              <p:spPr bwMode="auto">
                <a:xfrm>
                  <a:off x="323" y="1848"/>
                  <a:ext cx="328" cy="80"/>
                </a:xfrm>
                <a:prstGeom prst="leftRightArrow">
                  <a:avLst>
                    <a:gd name="adj1" fmla="val 50000"/>
                    <a:gd name="adj2" fmla="val 82000"/>
                  </a:avLst>
                </a:prstGeom>
                <a:solidFill>
                  <a:srgbClr val="FF0000"/>
                </a:solidFill>
                <a:ln w="19050">
                  <a:noFill/>
                  <a:miter lim="800000"/>
                  <a:headEnd/>
                  <a:tailEnd/>
                </a:ln>
              </p:spPr>
              <p:txBody>
                <a:bodyPr wrap="none" anchor="ctr"/>
                <a:lstStyle/>
                <a:p>
                  <a:endParaRPr lang="en-US">
                    <a:latin typeface="Arial" charset="0"/>
                    <a:cs typeface="Arial" charset="0"/>
                  </a:endParaRPr>
                </a:p>
              </p:txBody>
            </p:sp>
          </p:grpSp>
        </p:grpSp>
        <p:sp>
          <p:nvSpPr>
            <p:cNvPr id="13444" name="Line 58"/>
            <p:cNvSpPr>
              <a:spLocks noChangeShapeType="1"/>
            </p:cNvSpPr>
            <p:nvPr/>
          </p:nvSpPr>
          <p:spPr bwMode="auto">
            <a:xfrm flipH="1">
              <a:off x="3403368" y="4288270"/>
              <a:ext cx="101600" cy="0"/>
            </a:xfrm>
            <a:prstGeom prst="line">
              <a:avLst/>
            </a:prstGeom>
            <a:noFill/>
            <a:ln w="76200">
              <a:solidFill>
                <a:srgbClr val="FF9900"/>
              </a:solidFill>
              <a:round/>
              <a:headEnd/>
              <a:tailEnd/>
            </a:ln>
          </p:spPr>
          <p:txBody>
            <a:bodyPr wrap="none" anchor="ctr"/>
            <a:lstStyle/>
            <a:p>
              <a:endParaRPr lang="en-US"/>
            </a:p>
          </p:txBody>
        </p:sp>
      </p:grpSp>
      <p:grpSp>
        <p:nvGrpSpPr>
          <p:cNvPr id="13318" name="Group 7"/>
          <p:cNvGrpSpPr>
            <a:grpSpLocks/>
          </p:cNvGrpSpPr>
          <p:nvPr/>
        </p:nvGrpSpPr>
        <p:grpSpPr bwMode="auto">
          <a:xfrm>
            <a:off x="1219200" y="1328738"/>
            <a:ext cx="4879975" cy="1784350"/>
            <a:chOff x="1366" y="816"/>
            <a:chExt cx="3074" cy="1190"/>
          </a:xfrm>
        </p:grpSpPr>
        <p:sp>
          <p:nvSpPr>
            <p:cNvPr id="13424" name="Line 8"/>
            <p:cNvSpPr>
              <a:spLocks noChangeShapeType="1"/>
            </p:cNvSpPr>
            <p:nvPr/>
          </p:nvSpPr>
          <p:spPr bwMode="auto">
            <a:xfrm flipV="1">
              <a:off x="1613" y="1532"/>
              <a:ext cx="268" cy="323"/>
            </a:xfrm>
            <a:prstGeom prst="line">
              <a:avLst/>
            </a:prstGeom>
            <a:noFill/>
            <a:ln w="19050">
              <a:solidFill>
                <a:schemeClr val="tx1"/>
              </a:solidFill>
              <a:round/>
              <a:headEnd/>
              <a:tailEnd/>
            </a:ln>
          </p:spPr>
          <p:txBody>
            <a:bodyPr wrap="none" anchor="ctr"/>
            <a:lstStyle/>
            <a:p>
              <a:endParaRPr lang="en-US"/>
            </a:p>
          </p:txBody>
        </p:sp>
        <p:sp>
          <p:nvSpPr>
            <p:cNvPr id="13425" name="Line 9"/>
            <p:cNvSpPr>
              <a:spLocks noChangeShapeType="1"/>
            </p:cNvSpPr>
            <p:nvPr/>
          </p:nvSpPr>
          <p:spPr bwMode="auto">
            <a:xfrm flipH="1" flipV="1">
              <a:off x="2029" y="1497"/>
              <a:ext cx="129" cy="362"/>
            </a:xfrm>
            <a:prstGeom prst="line">
              <a:avLst/>
            </a:prstGeom>
            <a:noFill/>
            <a:ln w="19050">
              <a:solidFill>
                <a:schemeClr val="tx1"/>
              </a:solidFill>
              <a:round/>
              <a:headEnd/>
              <a:tailEnd/>
            </a:ln>
          </p:spPr>
          <p:txBody>
            <a:bodyPr wrap="none" anchor="ctr"/>
            <a:lstStyle/>
            <a:p>
              <a:endParaRPr lang="en-US"/>
            </a:p>
          </p:txBody>
        </p:sp>
        <p:sp>
          <p:nvSpPr>
            <p:cNvPr id="13426" name="Line 10"/>
            <p:cNvSpPr>
              <a:spLocks noChangeShapeType="1"/>
            </p:cNvSpPr>
            <p:nvPr/>
          </p:nvSpPr>
          <p:spPr bwMode="auto">
            <a:xfrm flipV="1">
              <a:off x="2623" y="1532"/>
              <a:ext cx="187" cy="327"/>
            </a:xfrm>
            <a:prstGeom prst="line">
              <a:avLst/>
            </a:prstGeom>
            <a:noFill/>
            <a:ln w="19050">
              <a:solidFill>
                <a:schemeClr val="tx1"/>
              </a:solidFill>
              <a:round/>
              <a:headEnd/>
              <a:tailEnd/>
            </a:ln>
          </p:spPr>
          <p:txBody>
            <a:bodyPr wrap="none" anchor="ctr"/>
            <a:lstStyle/>
            <a:p>
              <a:endParaRPr lang="en-US"/>
            </a:p>
          </p:txBody>
        </p:sp>
        <p:sp>
          <p:nvSpPr>
            <p:cNvPr id="13427" name="Line 11"/>
            <p:cNvSpPr>
              <a:spLocks noChangeShapeType="1"/>
            </p:cNvSpPr>
            <p:nvPr/>
          </p:nvSpPr>
          <p:spPr bwMode="auto">
            <a:xfrm flipH="1" flipV="1">
              <a:off x="2979" y="1548"/>
              <a:ext cx="158" cy="342"/>
            </a:xfrm>
            <a:prstGeom prst="line">
              <a:avLst/>
            </a:prstGeom>
            <a:noFill/>
            <a:ln w="19050">
              <a:solidFill>
                <a:schemeClr val="tx1"/>
              </a:solidFill>
              <a:round/>
              <a:headEnd/>
              <a:tailEnd/>
            </a:ln>
          </p:spPr>
          <p:txBody>
            <a:bodyPr wrap="none" anchor="ctr"/>
            <a:lstStyle/>
            <a:p>
              <a:endParaRPr lang="en-US"/>
            </a:p>
          </p:txBody>
        </p:sp>
        <p:sp>
          <p:nvSpPr>
            <p:cNvPr id="13428" name="Line 12"/>
            <p:cNvSpPr>
              <a:spLocks noChangeShapeType="1"/>
            </p:cNvSpPr>
            <p:nvPr/>
          </p:nvSpPr>
          <p:spPr bwMode="auto">
            <a:xfrm flipV="1">
              <a:off x="3613" y="1548"/>
              <a:ext cx="105" cy="342"/>
            </a:xfrm>
            <a:prstGeom prst="line">
              <a:avLst/>
            </a:prstGeom>
            <a:noFill/>
            <a:ln w="19050">
              <a:solidFill>
                <a:schemeClr val="tx1"/>
              </a:solidFill>
              <a:round/>
              <a:headEnd/>
              <a:tailEnd/>
            </a:ln>
          </p:spPr>
          <p:txBody>
            <a:bodyPr wrap="none" anchor="ctr"/>
            <a:lstStyle/>
            <a:p>
              <a:endParaRPr lang="en-US"/>
            </a:p>
          </p:txBody>
        </p:sp>
        <p:sp>
          <p:nvSpPr>
            <p:cNvPr id="13429" name="Line 13"/>
            <p:cNvSpPr>
              <a:spLocks noChangeShapeType="1"/>
            </p:cNvSpPr>
            <p:nvPr/>
          </p:nvSpPr>
          <p:spPr bwMode="auto">
            <a:xfrm flipH="1" flipV="1">
              <a:off x="3989" y="1502"/>
              <a:ext cx="264" cy="353"/>
            </a:xfrm>
            <a:prstGeom prst="line">
              <a:avLst/>
            </a:prstGeom>
            <a:noFill/>
            <a:ln w="19050">
              <a:solidFill>
                <a:schemeClr val="tx1"/>
              </a:solidFill>
              <a:round/>
              <a:headEnd/>
              <a:tailEnd/>
            </a:ln>
          </p:spPr>
          <p:txBody>
            <a:bodyPr wrap="none" anchor="ctr"/>
            <a:lstStyle/>
            <a:p>
              <a:endParaRPr lang="en-US"/>
            </a:p>
          </p:txBody>
        </p:sp>
        <p:sp>
          <p:nvSpPr>
            <p:cNvPr id="13430" name="Line 14"/>
            <p:cNvSpPr>
              <a:spLocks noChangeShapeType="1"/>
            </p:cNvSpPr>
            <p:nvPr/>
          </p:nvSpPr>
          <p:spPr bwMode="auto">
            <a:xfrm flipV="1">
              <a:off x="2029" y="944"/>
              <a:ext cx="739" cy="458"/>
            </a:xfrm>
            <a:prstGeom prst="line">
              <a:avLst/>
            </a:prstGeom>
            <a:noFill/>
            <a:ln w="19050">
              <a:solidFill>
                <a:schemeClr val="tx1"/>
              </a:solidFill>
              <a:round/>
              <a:headEnd/>
              <a:tailEnd/>
            </a:ln>
          </p:spPr>
          <p:txBody>
            <a:bodyPr wrap="none" anchor="ctr"/>
            <a:lstStyle/>
            <a:p>
              <a:endParaRPr lang="en-US"/>
            </a:p>
          </p:txBody>
        </p:sp>
        <p:sp>
          <p:nvSpPr>
            <p:cNvPr id="13431" name="Line 15"/>
            <p:cNvSpPr>
              <a:spLocks noChangeShapeType="1"/>
            </p:cNvSpPr>
            <p:nvPr/>
          </p:nvSpPr>
          <p:spPr bwMode="auto">
            <a:xfrm>
              <a:off x="2873" y="894"/>
              <a:ext cx="0" cy="552"/>
            </a:xfrm>
            <a:prstGeom prst="line">
              <a:avLst/>
            </a:prstGeom>
            <a:noFill/>
            <a:ln w="19050">
              <a:solidFill>
                <a:schemeClr val="tx1"/>
              </a:solidFill>
              <a:round/>
              <a:headEnd/>
              <a:tailEnd/>
            </a:ln>
          </p:spPr>
          <p:txBody>
            <a:bodyPr wrap="none" anchor="ctr"/>
            <a:lstStyle/>
            <a:p>
              <a:endParaRPr lang="en-US"/>
            </a:p>
          </p:txBody>
        </p:sp>
        <p:sp>
          <p:nvSpPr>
            <p:cNvPr id="13432" name="Line 16"/>
            <p:cNvSpPr>
              <a:spLocks noChangeShapeType="1"/>
            </p:cNvSpPr>
            <p:nvPr/>
          </p:nvSpPr>
          <p:spPr bwMode="auto">
            <a:xfrm>
              <a:off x="2979" y="944"/>
              <a:ext cx="845" cy="502"/>
            </a:xfrm>
            <a:prstGeom prst="line">
              <a:avLst/>
            </a:prstGeom>
            <a:noFill/>
            <a:ln w="19050">
              <a:solidFill>
                <a:schemeClr val="tx1"/>
              </a:solidFill>
              <a:round/>
              <a:headEnd/>
              <a:tailEnd/>
            </a:ln>
          </p:spPr>
          <p:txBody>
            <a:bodyPr wrap="none" anchor="ctr"/>
            <a:lstStyle/>
            <a:p>
              <a:endParaRPr lang="en-US"/>
            </a:p>
          </p:txBody>
        </p:sp>
        <p:pic>
          <p:nvPicPr>
            <p:cNvPr id="13433" name="Picture 17"/>
            <p:cNvPicPr>
              <a:picLocks noChangeAspect="1" noChangeArrowheads="1"/>
            </p:cNvPicPr>
            <p:nvPr/>
          </p:nvPicPr>
          <p:blipFill>
            <a:blip r:embed="rId5"/>
            <a:srcRect/>
            <a:stretch>
              <a:fillRect/>
            </a:stretch>
          </p:blipFill>
          <p:spPr bwMode="auto">
            <a:xfrm>
              <a:off x="3672" y="1365"/>
              <a:ext cx="442" cy="183"/>
            </a:xfrm>
            <a:prstGeom prst="rect">
              <a:avLst/>
            </a:prstGeom>
            <a:noFill/>
            <a:ln w="9525">
              <a:noFill/>
              <a:miter lim="800000"/>
              <a:headEnd/>
              <a:tailEnd/>
            </a:ln>
          </p:spPr>
        </p:pic>
        <p:pic>
          <p:nvPicPr>
            <p:cNvPr id="13434" name="Picture 31"/>
            <p:cNvPicPr>
              <a:picLocks noChangeAspect="1" noChangeArrowheads="1"/>
            </p:cNvPicPr>
            <p:nvPr/>
          </p:nvPicPr>
          <p:blipFill>
            <a:blip r:embed="rId5"/>
            <a:srcRect/>
            <a:stretch>
              <a:fillRect/>
            </a:stretch>
          </p:blipFill>
          <p:spPr bwMode="auto">
            <a:xfrm>
              <a:off x="1366" y="1827"/>
              <a:ext cx="434" cy="179"/>
            </a:xfrm>
            <a:prstGeom prst="rect">
              <a:avLst/>
            </a:prstGeom>
            <a:noFill/>
            <a:ln w="9525">
              <a:noFill/>
              <a:miter lim="800000"/>
              <a:headEnd/>
              <a:tailEnd/>
            </a:ln>
          </p:spPr>
        </p:pic>
        <p:pic>
          <p:nvPicPr>
            <p:cNvPr id="13435" name="Picture 32"/>
            <p:cNvPicPr>
              <a:picLocks noChangeAspect="1" noChangeArrowheads="1"/>
            </p:cNvPicPr>
            <p:nvPr/>
          </p:nvPicPr>
          <p:blipFill>
            <a:blip r:embed="rId5"/>
            <a:srcRect/>
            <a:stretch>
              <a:fillRect/>
            </a:stretch>
          </p:blipFill>
          <p:spPr bwMode="auto">
            <a:xfrm>
              <a:off x="1894" y="1827"/>
              <a:ext cx="434" cy="179"/>
            </a:xfrm>
            <a:prstGeom prst="rect">
              <a:avLst/>
            </a:prstGeom>
            <a:noFill/>
            <a:ln w="9525">
              <a:noFill/>
              <a:miter lim="800000"/>
              <a:headEnd/>
              <a:tailEnd/>
            </a:ln>
          </p:spPr>
        </p:pic>
        <p:pic>
          <p:nvPicPr>
            <p:cNvPr id="13436" name="Picture 33"/>
            <p:cNvPicPr>
              <a:picLocks noChangeAspect="1" noChangeArrowheads="1"/>
            </p:cNvPicPr>
            <p:nvPr/>
          </p:nvPicPr>
          <p:blipFill>
            <a:blip r:embed="rId5"/>
            <a:srcRect/>
            <a:stretch>
              <a:fillRect/>
            </a:stretch>
          </p:blipFill>
          <p:spPr bwMode="auto">
            <a:xfrm>
              <a:off x="2422" y="1827"/>
              <a:ext cx="434" cy="179"/>
            </a:xfrm>
            <a:prstGeom prst="rect">
              <a:avLst/>
            </a:prstGeom>
            <a:noFill/>
            <a:ln w="9525">
              <a:noFill/>
              <a:miter lim="800000"/>
              <a:headEnd/>
              <a:tailEnd/>
            </a:ln>
          </p:spPr>
        </p:pic>
        <p:pic>
          <p:nvPicPr>
            <p:cNvPr id="13437" name="Picture 34"/>
            <p:cNvPicPr>
              <a:picLocks noChangeAspect="1" noChangeArrowheads="1"/>
            </p:cNvPicPr>
            <p:nvPr/>
          </p:nvPicPr>
          <p:blipFill>
            <a:blip r:embed="rId5"/>
            <a:srcRect/>
            <a:stretch>
              <a:fillRect/>
            </a:stretch>
          </p:blipFill>
          <p:spPr bwMode="auto">
            <a:xfrm>
              <a:off x="2950" y="1827"/>
              <a:ext cx="434" cy="179"/>
            </a:xfrm>
            <a:prstGeom prst="rect">
              <a:avLst/>
            </a:prstGeom>
            <a:noFill/>
            <a:ln w="9525">
              <a:noFill/>
              <a:miter lim="800000"/>
              <a:headEnd/>
              <a:tailEnd/>
            </a:ln>
          </p:spPr>
        </p:pic>
        <p:pic>
          <p:nvPicPr>
            <p:cNvPr id="13438" name="Picture 35"/>
            <p:cNvPicPr>
              <a:picLocks noChangeAspect="1" noChangeArrowheads="1"/>
            </p:cNvPicPr>
            <p:nvPr/>
          </p:nvPicPr>
          <p:blipFill>
            <a:blip r:embed="rId5"/>
            <a:srcRect/>
            <a:stretch>
              <a:fillRect/>
            </a:stretch>
          </p:blipFill>
          <p:spPr bwMode="auto">
            <a:xfrm>
              <a:off x="3478" y="1827"/>
              <a:ext cx="434" cy="179"/>
            </a:xfrm>
            <a:prstGeom prst="rect">
              <a:avLst/>
            </a:prstGeom>
            <a:noFill/>
            <a:ln w="9525">
              <a:noFill/>
              <a:miter lim="800000"/>
              <a:headEnd/>
              <a:tailEnd/>
            </a:ln>
          </p:spPr>
        </p:pic>
        <p:pic>
          <p:nvPicPr>
            <p:cNvPr id="13439" name="Picture 36"/>
            <p:cNvPicPr>
              <a:picLocks noChangeAspect="1" noChangeArrowheads="1"/>
            </p:cNvPicPr>
            <p:nvPr/>
          </p:nvPicPr>
          <p:blipFill>
            <a:blip r:embed="rId5"/>
            <a:srcRect/>
            <a:stretch>
              <a:fillRect/>
            </a:stretch>
          </p:blipFill>
          <p:spPr bwMode="auto">
            <a:xfrm>
              <a:off x="4006" y="1827"/>
              <a:ext cx="434" cy="179"/>
            </a:xfrm>
            <a:prstGeom prst="rect">
              <a:avLst/>
            </a:prstGeom>
            <a:noFill/>
            <a:ln w="9525">
              <a:noFill/>
              <a:miter lim="800000"/>
              <a:headEnd/>
              <a:tailEnd/>
            </a:ln>
          </p:spPr>
        </p:pic>
        <p:pic>
          <p:nvPicPr>
            <p:cNvPr id="13440" name="Picture 37"/>
            <p:cNvPicPr>
              <a:picLocks noChangeAspect="1" noChangeArrowheads="1"/>
            </p:cNvPicPr>
            <p:nvPr/>
          </p:nvPicPr>
          <p:blipFill>
            <a:blip r:embed="rId5"/>
            <a:srcRect/>
            <a:stretch>
              <a:fillRect/>
            </a:stretch>
          </p:blipFill>
          <p:spPr bwMode="auto">
            <a:xfrm>
              <a:off x="2704" y="1377"/>
              <a:ext cx="440" cy="180"/>
            </a:xfrm>
            <a:prstGeom prst="rect">
              <a:avLst/>
            </a:prstGeom>
            <a:noFill/>
            <a:ln w="9525">
              <a:noFill/>
              <a:miter lim="800000"/>
              <a:headEnd/>
              <a:tailEnd/>
            </a:ln>
          </p:spPr>
        </p:pic>
        <p:pic>
          <p:nvPicPr>
            <p:cNvPr id="13441" name="Picture 38"/>
            <p:cNvPicPr>
              <a:picLocks noChangeAspect="1" noChangeArrowheads="1"/>
            </p:cNvPicPr>
            <p:nvPr/>
          </p:nvPicPr>
          <p:blipFill>
            <a:blip r:embed="rId5"/>
            <a:srcRect/>
            <a:stretch>
              <a:fillRect/>
            </a:stretch>
          </p:blipFill>
          <p:spPr bwMode="auto">
            <a:xfrm>
              <a:off x="1771" y="1379"/>
              <a:ext cx="440" cy="181"/>
            </a:xfrm>
            <a:prstGeom prst="rect">
              <a:avLst/>
            </a:prstGeom>
            <a:noFill/>
            <a:ln w="9525">
              <a:noFill/>
              <a:miter lim="800000"/>
              <a:headEnd/>
              <a:tailEnd/>
            </a:ln>
          </p:spPr>
        </p:pic>
        <p:pic>
          <p:nvPicPr>
            <p:cNvPr id="13442" name="Picture 39"/>
            <p:cNvPicPr>
              <a:picLocks noChangeAspect="1" noChangeArrowheads="1"/>
            </p:cNvPicPr>
            <p:nvPr/>
          </p:nvPicPr>
          <p:blipFill>
            <a:blip r:embed="rId5"/>
            <a:srcRect/>
            <a:stretch>
              <a:fillRect/>
            </a:stretch>
          </p:blipFill>
          <p:spPr bwMode="auto">
            <a:xfrm>
              <a:off x="2651" y="816"/>
              <a:ext cx="440" cy="183"/>
            </a:xfrm>
            <a:prstGeom prst="rect">
              <a:avLst/>
            </a:prstGeom>
            <a:noFill/>
            <a:ln w="9525">
              <a:noFill/>
              <a:miter lim="800000"/>
              <a:headEnd/>
              <a:tailEnd/>
            </a:ln>
          </p:spPr>
        </p:pic>
      </p:grpSp>
      <p:grpSp>
        <p:nvGrpSpPr>
          <p:cNvPr id="15" name="Group 307"/>
          <p:cNvGrpSpPr>
            <a:grpSpLocks/>
          </p:cNvGrpSpPr>
          <p:nvPr/>
        </p:nvGrpSpPr>
        <p:grpSpPr bwMode="auto">
          <a:xfrm>
            <a:off x="6380163" y="3059113"/>
            <a:ext cx="1144587" cy="685800"/>
            <a:chOff x="6727323" y="3124200"/>
            <a:chExt cx="1143000" cy="685800"/>
          </a:xfrm>
        </p:grpSpPr>
        <p:sp>
          <p:nvSpPr>
            <p:cNvPr id="305" name="Bent-Up Arrow 304"/>
            <p:cNvSpPr/>
            <p:nvPr/>
          </p:nvSpPr>
          <p:spPr bwMode="auto">
            <a:xfrm flipV="1">
              <a:off x="6934200" y="3124200"/>
              <a:ext cx="914400" cy="685800"/>
            </a:xfrm>
            <a:prstGeom prst="bentUp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defRPr/>
              </a:pPr>
              <a:endParaRPr lang="en-US">
                <a:latin typeface="Arial" pitchFamily="34" charset="0"/>
                <a:cs typeface="Arial" pitchFamily="34" charset="0"/>
              </a:endParaRPr>
            </a:p>
          </p:txBody>
        </p:sp>
        <p:sp>
          <p:nvSpPr>
            <p:cNvPr id="13423" name="Text Box 21"/>
            <p:cNvSpPr txBox="1">
              <a:spLocks noChangeArrowheads="1"/>
            </p:cNvSpPr>
            <p:nvPr/>
          </p:nvSpPr>
          <p:spPr bwMode="auto">
            <a:xfrm>
              <a:off x="6727323" y="3224767"/>
              <a:ext cx="1143000" cy="585233"/>
            </a:xfrm>
            <a:prstGeom prst="rect">
              <a:avLst/>
            </a:prstGeom>
            <a:noFill/>
            <a:ln w="9525">
              <a:noFill/>
              <a:miter lim="800000"/>
              <a:headEnd/>
              <a:tailEnd/>
            </a:ln>
          </p:spPr>
          <p:txBody>
            <a:bodyPr>
              <a:spAutoFit/>
            </a:bodyPr>
            <a:lstStyle/>
            <a:p>
              <a:pPr algn="l" eaLnBrk="1" hangingPunct="1">
                <a:spcBef>
                  <a:spcPct val="50000"/>
                </a:spcBef>
              </a:pPr>
              <a:r>
                <a:rPr kumimoji="1" lang="en-US" altLang="zh-CN" sz="1600" dirty="0">
                  <a:latin typeface="Arial" charset="0"/>
                  <a:cs typeface="Arial" charset="0"/>
                </a:rPr>
                <a:t>Traffic demand</a:t>
              </a:r>
            </a:p>
          </p:txBody>
        </p:sp>
      </p:grpSp>
      <p:grpSp>
        <p:nvGrpSpPr>
          <p:cNvPr id="16" name="Group 312"/>
          <p:cNvGrpSpPr>
            <a:grpSpLocks/>
          </p:cNvGrpSpPr>
          <p:nvPr/>
        </p:nvGrpSpPr>
        <p:grpSpPr bwMode="auto">
          <a:xfrm>
            <a:off x="4419600" y="4551363"/>
            <a:ext cx="2209800" cy="609600"/>
            <a:chOff x="5257800" y="4191000"/>
            <a:chExt cx="2209800" cy="609600"/>
          </a:xfrm>
        </p:grpSpPr>
        <p:sp>
          <p:nvSpPr>
            <p:cNvPr id="311" name="Left Arrow 310"/>
            <p:cNvSpPr/>
            <p:nvPr/>
          </p:nvSpPr>
          <p:spPr bwMode="auto">
            <a:xfrm>
              <a:off x="5257800" y="4495800"/>
              <a:ext cx="2209800" cy="304800"/>
            </a:xfrm>
            <a:prstGeom prst="left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defRPr/>
              </a:pPr>
              <a:endParaRPr lang="en-US">
                <a:latin typeface="Arial" pitchFamily="34" charset="0"/>
                <a:cs typeface="Arial" pitchFamily="34" charset="0"/>
              </a:endParaRPr>
            </a:p>
          </p:txBody>
        </p:sp>
        <p:sp>
          <p:nvSpPr>
            <p:cNvPr id="13419" name="Text Box 21"/>
            <p:cNvSpPr txBox="1">
              <a:spLocks noChangeArrowheads="1"/>
            </p:cNvSpPr>
            <p:nvPr/>
          </p:nvSpPr>
          <p:spPr bwMode="auto">
            <a:xfrm>
              <a:off x="5562600" y="4191000"/>
              <a:ext cx="1828800" cy="400110"/>
            </a:xfrm>
            <a:prstGeom prst="rect">
              <a:avLst/>
            </a:prstGeom>
            <a:noFill/>
            <a:ln w="9525">
              <a:noFill/>
              <a:miter lim="800000"/>
              <a:headEnd/>
              <a:tailEnd/>
            </a:ln>
          </p:spPr>
          <p:txBody>
            <a:bodyPr>
              <a:spAutoFit/>
            </a:bodyPr>
            <a:lstStyle/>
            <a:p>
              <a:pPr algn="l" eaLnBrk="1" hangingPunct="1">
                <a:spcBef>
                  <a:spcPct val="50000"/>
                </a:spcBef>
              </a:pPr>
              <a:r>
                <a:rPr kumimoji="1" lang="en-US" altLang="zh-CN" sz="2000" dirty="0">
                  <a:latin typeface="Arial" charset="0"/>
                  <a:cs typeface="Arial" charset="0"/>
                </a:rPr>
                <a:t>configuration</a:t>
              </a:r>
            </a:p>
          </p:txBody>
        </p:sp>
      </p:grpSp>
      <p:pic>
        <p:nvPicPr>
          <p:cNvPr id="13328" name="Picture 79" descr="server-opt.jpg"/>
          <p:cNvPicPr>
            <a:picLocks noChangeAspect="1"/>
          </p:cNvPicPr>
          <p:nvPr/>
        </p:nvPicPr>
        <p:blipFill>
          <a:blip r:embed="rId6"/>
          <a:srcRect/>
          <a:stretch>
            <a:fillRect/>
          </a:stretch>
        </p:blipFill>
        <p:spPr bwMode="auto">
          <a:xfrm>
            <a:off x="6934200" y="3733800"/>
            <a:ext cx="869950" cy="1162050"/>
          </a:xfrm>
          <a:prstGeom prst="rect">
            <a:avLst/>
          </a:prstGeom>
          <a:noFill/>
          <a:ln w="9525">
            <a:noFill/>
            <a:miter lim="800000"/>
            <a:headEnd/>
            <a:tailEnd/>
          </a:ln>
        </p:spPr>
      </p:pic>
      <p:cxnSp>
        <p:nvCxnSpPr>
          <p:cNvPr id="13329" name="Shape 293"/>
          <p:cNvCxnSpPr>
            <a:cxnSpLocks noChangeShapeType="1"/>
          </p:cNvCxnSpPr>
          <p:nvPr/>
        </p:nvCxnSpPr>
        <p:spPr bwMode="auto">
          <a:xfrm>
            <a:off x="6099175" y="2978150"/>
            <a:ext cx="1368425" cy="831850"/>
          </a:xfrm>
          <a:prstGeom prst="bentConnector3">
            <a:avLst>
              <a:gd name="adj1" fmla="val 101921"/>
            </a:avLst>
          </a:prstGeom>
          <a:noFill/>
          <a:ln w="31750" algn="ctr">
            <a:solidFill>
              <a:schemeClr val="tx1"/>
            </a:solidFill>
            <a:round/>
            <a:headEnd/>
            <a:tailEnd/>
          </a:ln>
        </p:spPr>
      </p:cxnSp>
      <p:cxnSp>
        <p:nvCxnSpPr>
          <p:cNvPr id="13330" name="Elbow Connector 296"/>
          <p:cNvCxnSpPr>
            <a:cxnSpLocks noChangeShapeType="1"/>
            <a:stCxn id="13449" idx="2"/>
          </p:cNvCxnSpPr>
          <p:nvPr/>
        </p:nvCxnSpPr>
        <p:spPr bwMode="auto">
          <a:xfrm rot="16200000" flipH="1">
            <a:off x="5291138" y="2951163"/>
            <a:ext cx="236537" cy="3614737"/>
          </a:xfrm>
          <a:prstGeom prst="bentConnector2">
            <a:avLst/>
          </a:prstGeom>
          <a:noFill/>
          <a:ln w="31750" algn="ctr">
            <a:solidFill>
              <a:schemeClr val="tx1"/>
            </a:solidFill>
            <a:round/>
            <a:headEnd/>
            <a:tailEnd/>
          </a:ln>
        </p:spPr>
      </p:cxnSp>
      <p:sp>
        <p:nvSpPr>
          <p:cNvPr id="13331" name="Text Box 21"/>
          <p:cNvSpPr txBox="1">
            <a:spLocks noChangeArrowheads="1"/>
          </p:cNvSpPr>
          <p:nvPr/>
        </p:nvSpPr>
        <p:spPr bwMode="auto">
          <a:xfrm>
            <a:off x="7696200" y="4171950"/>
            <a:ext cx="1600200" cy="400050"/>
          </a:xfrm>
          <a:prstGeom prst="rect">
            <a:avLst/>
          </a:prstGeom>
          <a:noFill/>
          <a:ln w="9525">
            <a:noFill/>
            <a:miter lim="800000"/>
            <a:headEnd/>
            <a:tailEnd/>
          </a:ln>
        </p:spPr>
        <p:txBody>
          <a:bodyPr>
            <a:spAutoFit/>
          </a:bodyPr>
          <a:lstStyle/>
          <a:p>
            <a:pPr algn="l" eaLnBrk="1" hangingPunct="1">
              <a:spcBef>
                <a:spcPct val="50000"/>
              </a:spcBef>
            </a:pPr>
            <a:r>
              <a:rPr kumimoji="1" lang="en-US" altLang="zh-CN" sz="2000" dirty="0">
                <a:latin typeface="Arial" charset="0"/>
                <a:cs typeface="Arial" charset="0"/>
              </a:rPr>
              <a:t>Controller</a:t>
            </a:r>
          </a:p>
        </p:txBody>
      </p:sp>
      <p:grpSp>
        <p:nvGrpSpPr>
          <p:cNvPr id="18" name="Group 122"/>
          <p:cNvGrpSpPr>
            <a:grpSpLocks/>
          </p:cNvGrpSpPr>
          <p:nvPr/>
        </p:nvGrpSpPr>
        <p:grpSpPr bwMode="auto">
          <a:xfrm>
            <a:off x="914400" y="2971800"/>
            <a:ext cx="177800" cy="985838"/>
            <a:chOff x="7924803" y="3126392"/>
            <a:chExt cx="176001" cy="985297"/>
          </a:xfrm>
        </p:grpSpPr>
        <p:sp>
          <p:nvSpPr>
            <p:cNvPr id="13401" name="Line 104"/>
            <p:cNvSpPr>
              <a:spLocks noChangeShapeType="1"/>
            </p:cNvSpPr>
            <p:nvPr/>
          </p:nvSpPr>
          <p:spPr bwMode="auto">
            <a:xfrm flipH="1">
              <a:off x="7924803" y="3128127"/>
              <a:ext cx="0" cy="983562"/>
            </a:xfrm>
            <a:prstGeom prst="line">
              <a:avLst/>
            </a:prstGeom>
            <a:noFill/>
            <a:ln w="12700">
              <a:solidFill>
                <a:srgbClr val="000000"/>
              </a:solidFill>
              <a:round/>
              <a:headEnd/>
              <a:tailEnd/>
            </a:ln>
          </p:spPr>
          <p:txBody>
            <a:bodyPr/>
            <a:lstStyle/>
            <a:p>
              <a:endParaRPr lang="en-US"/>
            </a:p>
          </p:txBody>
        </p:sp>
        <p:sp>
          <p:nvSpPr>
            <p:cNvPr id="13402" name="Line 108"/>
            <p:cNvSpPr>
              <a:spLocks noChangeShapeType="1"/>
            </p:cNvSpPr>
            <p:nvPr/>
          </p:nvSpPr>
          <p:spPr bwMode="auto">
            <a:xfrm flipH="1">
              <a:off x="8093667" y="3126392"/>
              <a:ext cx="0" cy="977768"/>
            </a:xfrm>
            <a:prstGeom prst="line">
              <a:avLst/>
            </a:prstGeom>
            <a:noFill/>
            <a:ln w="12700">
              <a:solidFill>
                <a:srgbClr val="000000"/>
              </a:solidFill>
              <a:round/>
              <a:headEnd/>
              <a:tailEnd/>
            </a:ln>
          </p:spPr>
          <p:txBody>
            <a:bodyPr/>
            <a:lstStyle/>
            <a:p>
              <a:endParaRPr lang="en-US"/>
            </a:p>
          </p:txBody>
        </p:sp>
        <p:sp>
          <p:nvSpPr>
            <p:cNvPr id="13403" name="Rectangle 123"/>
            <p:cNvSpPr>
              <a:spLocks noChangeArrowheads="1"/>
            </p:cNvSpPr>
            <p:nvPr/>
          </p:nvSpPr>
          <p:spPr bwMode="auto">
            <a:xfrm>
              <a:off x="7931134" y="3456434"/>
              <a:ext cx="169670" cy="162342"/>
            </a:xfrm>
            <a:prstGeom prst="rect">
              <a:avLst/>
            </a:prstGeom>
            <a:solidFill>
              <a:srgbClr val="4D4D4D"/>
            </a:solidFill>
            <a:ln w="9525">
              <a:noFill/>
              <a:miter lim="800000"/>
              <a:headEnd/>
              <a:tailEnd/>
            </a:ln>
          </p:spPr>
          <p:txBody>
            <a:bodyPr wrap="none" anchor="ctr"/>
            <a:lstStyle/>
            <a:p>
              <a:endParaRPr lang="en-US">
                <a:latin typeface="Arial" charset="0"/>
                <a:cs typeface="Arial" charset="0"/>
              </a:endParaRPr>
            </a:p>
          </p:txBody>
        </p:sp>
        <p:sp>
          <p:nvSpPr>
            <p:cNvPr id="80" name="Rectangle 129"/>
            <p:cNvSpPr>
              <a:spLocks noChangeArrowheads="1"/>
            </p:cNvSpPr>
            <p:nvPr/>
          </p:nvSpPr>
          <p:spPr bwMode="auto">
            <a:xfrm>
              <a:off x="7926375" y="3940333"/>
              <a:ext cx="172858" cy="165009"/>
            </a:xfrm>
            <a:prstGeom prst="rect">
              <a:avLst/>
            </a:prstGeom>
            <a:solidFill>
              <a:schemeClr val="bg2">
                <a:lumMod val="85000"/>
                <a:lumOff val="15000"/>
              </a:schemeClr>
            </a:solidFill>
            <a:ln w="9525">
              <a:noFill/>
              <a:miter lim="800000"/>
              <a:headEnd/>
              <a:tailEnd/>
            </a:ln>
          </p:spPr>
          <p:txBody>
            <a:bodyPr wrap="none" anchor="ctr"/>
            <a:lstStyle/>
            <a:p>
              <a:pPr>
                <a:defRPr/>
              </a:pPr>
              <a:endParaRPr lang="en-US">
                <a:latin typeface="Arial" pitchFamily="34" charset="0"/>
                <a:cs typeface="Arial" pitchFamily="34" charset="0"/>
              </a:endParaRPr>
            </a:p>
          </p:txBody>
        </p:sp>
        <p:cxnSp>
          <p:nvCxnSpPr>
            <p:cNvPr id="13405" name="Straight Connector 99"/>
            <p:cNvCxnSpPr>
              <a:cxnSpLocks noChangeShapeType="1"/>
            </p:cNvCxnSpPr>
            <p:nvPr/>
          </p:nvCxnSpPr>
          <p:spPr bwMode="auto">
            <a:xfrm rot="16200000" flipH="1">
              <a:off x="8009683" y="3054122"/>
              <a:ext cx="1588" cy="168765"/>
            </a:xfrm>
            <a:prstGeom prst="line">
              <a:avLst/>
            </a:prstGeom>
            <a:noFill/>
            <a:ln w="19050" algn="ctr">
              <a:solidFill>
                <a:schemeClr val="bg2"/>
              </a:solidFill>
              <a:round/>
              <a:headEnd/>
              <a:tailEnd/>
            </a:ln>
          </p:spPr>
        </p:cxnSp>
        <p:cxnSp>
          <p:nvCxnSpPr>
            <p:cNvPr id="13406" name="Straight Connector 103"/>
            <p:cNvCxnSpPr>
              <a:cxnSpLocks noChangeShapeType="1"/>
            </p:cNvCxnSpPr>
            <p:nvPr/>
          </p:nvCxnSpPr>
          <p:spPr bwMode="auto">
            <a:xfrm rot="16200000" flipH="1">
              <a:off x="8014743" y="3205713"/>
              <a:ext cx="1588" cy="168764"/>
            </a:xfrm>
            <a:prstGeom prst="line">
              <a:avLst/>
            </a:prstGeom>
            <a:noFill/>
            <a:ln w="19050" algn="ctr">
              <a:solidFill>
                <a:schemeClr val="bg2"/>
              </a:solidFill>
              <a:round/>
              <a:headEnd/>
              <a:tailEnd/>
            </a:ln>
          </p:spPr>
        </p:cxnSp>
        <p:cxnSp>
          <p:nvCxnSpPr>
            <p:cNvPr id="13407" name="Straight Connector 104"/>
            <p:cNvCxnSpPr>
              <a:cxnSpLocks noChangeShapeType="1"/>
            </p:cNvCxnSpPr>
            <p:nvPr/>
          </p:nvCxnSpPr>
          <p:spPr bwMode="auto">
            <a:xfrm rot="16200000" flipH="1">
              <a:off x="8015414" y="3370816"/>
              <a:ext cx="1588" cy="168764"/>
            </a:xfrm>
            <a:prstGeom prst="line">
              <a:avLst/>
            </a:prstGeom>
            <a:noFill/>
            <a:ln w="19050" algn="ctr">
              <a:solidFill>
                <a:schemeClr val="bg2"/>
              </a:solidFill>
              <a:round/>
              <a:headEnd/>
              <a:tailEnd/>
            </a:ln>
          </p:spPr>
        </p:cxnSp>
        <p:cxnSp>
          <p:nvCxnSpPr>
            <p:cNvPr id="13408" name="Straight Connector 105"/>
            <p:cNvCxnSpPr>
              <a:cxnSpLocks noChangeShapeType="1"/>
            </p:cNvCxnSpPr>
            <p:nvPr/>
          </p:nvCxnSpPr>
          <p:spPr bwMode="auto">
            <a:xfrm rot="16200000" flipH="1">
              <a:off x="8014251" y="3534326"/>
              <a:ext cx="1588" cy="168764"/>
            </a:xfrm>
            <a:prstGeom prst="line">
              <a:avLst/>
            </a:prstGeom>
            <a:noFill/>
            <a:ln w="19050" algn="ctr">
              <a:solidFill>
                <a:schemeClr val="bg2"/>
              </a:solidFill>
              <a:round/>
              <a:headEnd/>
              <a:tailEnd/>
            </a:ln>
          </p:spPr>
        </p:cxnSp>
        <p:cxnSp>
          <p:nvCxnSpPr>
            <p:cNvPr id="13409" name="Straight Connector 106"/>
            <p:cNvCxnSpPr>
              <a:cxnSpLocks noChangeShapeType="1"/>
            </p:cNvCxnSpPr>
            <p:nvPr/>
          </p:nvCxnSpPr>
          <p:spPr bwMode="auto">
            <a:xfrm rot="16200000" flipH="1">
              <a:off x="8014743" y="3699425"/>
              <a:ext cx="1588" cy="168764"/>
            </a:xfrm>
            <a:prstGeom prst="line">
              <a:avLst/>
            </a:prstGeom>
            <a:noFill/>
            <a:ln w="19050" algn="ctr">
              <a:solidFill>
                <a:schemeClr val="bg2"/>
              </a:solidFill>
              <a:round/>
              <a:headEnd/>
              <a:tailEnd/>
            </a:ln>
          </p:spPr>
        </p:cxnSp>
        <p:cxnSp>
          <p:nvCxnSpPr>
            <p:cNvPr id="13410" name="Straight Connector 107"/>
            <p:cNvCxnSpPr>
              <a:cxnSpLocks noChangeShapeType="1"/>
            </p:cNvCxnSpPr>
            <p:nvPr/>
          </p:nvCxnSpPr>
          <p:spPr bwMode="auto">
            <a:xfrm rot="16200000" flipH="1">
              <a:off x="8014743" y="3853414"/>
              <a:ext cx="1588" cy="168764"/>
            </a:xfrm>
            <a:prstGeom prst="line">
              <a:avLst/>
            </a:prstGeom>
            <a:noFill/>
            <a:ln w="19050" algn="ctr">
              <a:solidFill>
                <a:schemeClr val="bg2"/>
              </a:solidFill>
              <a:round/>
              <a:headEnd/>
              <a:tailEnd/>
            </a:ln>
          </p:spPr>
        </p:cxnSp>
        <p:cxnSp>
          <p:nvCxnSpPr>
            <p:cNvPr id="13411" name="Straight Connector 108"/>
            <p:cNvCxnSpPr>
              <a:cxnSpLocks noChangeShapeType="1"/>
            </p:cNvCxnSpPr>
            <p:nvPr/>
          </p:nvCxnSpPr>
          <p:spPr bwMode="auto">
            <a:xfrm rot="16200000" flipH="1">
              <a:off x="8014758" y="4016926"/>
              <a:ext cx="1588" cy="168764"/>
            </a:xfrm>
            <a:prstGeom prst="line">
              <a:avLst/>
            </a:prstGeom>
            <a:noFill/>
            <a:ln w="19050" algn="ctr">
              <a:solidFill>
                <a:schemeClr val="bg2"/>
              </a:solidFill>
              <a:round/>
              <a:headEnd/>
              <a:tailEnd/>
            </a:ln>
          </p:spPr>
        </p:cxnSp>
      </p:grpSp>
      <p:grpSp>
        <p:nvGrpSpPr>
          <p:cNvPr id="19" name="Group 137"/>
          <p:cNvGrpSpPr>
            <a:grpSpLocks/>
          </p:cNvGrpSpPr>
          <p:nvPr/>
        </p:nvGrpSpPr>
        <p:grpSpPr bwMode="auto">
          <a:xfrm>
            <a:off x="5746750" y="3663950"/>
            <a:ext cx="179388" cy="979488"/>
            <a:chOff x="8353594" y="3124200"/>
            <a:chExt cx="178160" cy="978078"/>
          </a:xfrm>
        </p:grpSpPr>
        <p:sp>
          <p:nvSpPr>
            <p:cNvPr id="13390" name="Rectangle 123"/>
            <p:cNvSpPr>
              <a:spLocks noChangeArrowheads="1"/>
            </p:cNvSpPr>
            <p:nvPr/>
          </p:nvSpPr>
          <p:spPr bwMode="auto">
            <a:xfrm>
              <a:off x="8356686" y="3283039"/>
              <a:ext cx="169672" cy="162342"/>
            </a:xfrm>
            <a:prstGeom prst="rect">
              <a:avLst/>
            </a:prstGeom>
            <a:solidFill>
              <a:srgbClr val="4D4D4D"/>
            </a:solidFill>
            <a:ln w="9525">
              <a:noFill/>
              <a:miter lim="800000"/>
              <a:headEnd/>
              <a:tailEnd/>
            </a:ln>
          </p:spPr>
          <p:txBody>
            <a:bodyPr wrap="none" anchor="ctr"/>
            <a:lstStyle/>
            <a:p>
              <a:endParaRPr lang="en-US">
                <a:latin typeface="Arial" charset="0"/>
                <a:cs typeface="Arial" charset="0"/>
              </a:endParaRPr>
            </a:p>
          </p:txBody>
        </p:sp>
        <p:sp>
          <p:nvSpPr>
            <p:cNvPr id="90" name="Rectangle 129"/>
            <p:cNvSpPr>
              <a:spLocks noChangeArrowheads="1"/>
            </p:cNvSpPr>
            <p:nvPr/>
          </p:nvSpPr>
          <p:spPr bwMode="auto">
            <a:xfrm>
              <a:off x="8353594" y="3614032"/>
              <a:ext cx="173430" cy="166447"/>
            </a:xfrm>
            <a:prstGeom prst="rect">
              <a:avLst/>
            </a:prstGeom>
            <a:solidFill>
              <a:schemeClr val="accent4">
                <a:lumMod val="50000"/>
              </a:schemeClr>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cxnSp>
          <p:nvCxnSpPr>
            <p:cNvPr id="13392" name="Straight Connector 114"/>
            <p:cNvCxnSpPr>
              <a:cxnSpLocks noChangeShapeType="1"/>
            </p:cNvCxnSpPr>
            <p:nvPr/>
          </p:nvCxnSpPr>
          <p:spPr bwMode="auto">
            <a:xfrm rot="16200000" flipH="1">
              <a:off x="8446577" y="3040611"/>
              <a:ext cx="1588" cy="168766"/>
            </a:xfrm>
            <a:prstGeom prst="line">
              <a:avLst/>
            </a:prstGeom>
            <a:noFill/>
            <a:ln w="19050" algn="ctr">
              <a:solidFill>
                <a:schemeClr val="bg2"/>
              </a:solidFill>
              <a:round/>
              <a:headEnd/>
              <a:tailEnd/>
            </a:ln>
          </p:spPr>
        </p:cxnSp>
        <p:cxnSp>
          <p:nvCxnSpPr>
            <p:cNvPr id="13393" name="Straight Connector 115"/>
            <p:cNvCxnSpPr>
              <a:cxnSpLocks noChangeShapeType="1"/>
            </p:cNvCxnSpPr>
            <p:nvPr/>
          </p:nvCxnSpPr>
          <p:spPr bwMode="auto">
            <a:xfrm rot="16200000" flipH="1">
              <a:off x="8444810" y="3201789"/>
              <a:ext cx="1588" cy="168764"/>
            </a:xfrm>
            <a:prstGeom prst="line">
              <a:avLst/>
            </a:prstGeom>
            <a:noFill/>
            <a:ln w="19050" algn="ctr">
              <a:solidFill>
                <a:schemeClr val="bg2"/>
              </a:solidFill>
              <a:round/>
              <a:headEnd/>
              <a:tailEnd/>
            </a:ln>
          </p:spPr>
        </p:cxnSp>
        <p:cxnSp>
          <p:nvCxnSpPr>
            <p:cNvPr id="13394" name="Straight Connector 116"/>
            <p:cNvCxnSpPr>
              <a:cxnSpLocks noChangeShapeType="1"/>
            </p:cNvCxnSpPr>
            <p:nvPr/>
          </p:nvCxnSpPr>
          <p:spPr bwMode="auto">
            <a:xfrm rot="16200000" flipH="1">
              <a:off x="8444810" y="3366889"/>
              <a:ext cx="1588" cy="168764"/>
            </a:xfrm>
            <a:prstGeom prst="line">
              <a:avLst/>
            </a:prstGeom>
            <a:noFill/>
            <a:ln w="19050" algn="ctr">
              <a:solidFill>
                <a:schemeClr val="bg2"/>
              </a:solidFill>
              <a:round/>
              <a:headEnd/>
              <a:tailEnd/>
            </a:ln>
          </p:spPr>
        </p:cxnSp>
        <p:cxnSp>
          <p:nvCxnSpPr>
            <p:cNvPr id="13395" name="Straight Connector 117"/>
            <p:cNvCxnSpPr>
              <a:cxnSpLocks noChangeShapeType="1"/>
            </p:cNvCxnSpPr>
            <p:nvPr/>
          </p:nvCxnSpPr>
          <p:spPr bwMode="auto">
            <a:xfrm rot="16200000" flipH="1">
              <a:off x="8441146" y="3530400"/>
              <a:ext cx="1588" cy="168764"/>
            </a:xfrm>
            <a:prstGeom prst="line">
              <a:avLst/>
            </a:prstGeom>
            <a:noFill/>
            <a:ln w="19050" algn="ctr">
              <a:solidFill>
                <a:schemeClr val="bg2"/>
              </a:solidFill>
              <a:round/>
              <a:headEnd/>
              <a:tailEnd/>
            </a:ln>
          </p:spPr>
        </p:cxnSp>
        <p:cxnSp>
          <p:nvCxnSpPr>
            <p:cNvPr id="13396" name="Straight Connector 118"/>
            <p:cNvCxnSpPr>
              <a:cxnSpLocks noChangeShapeType="1"/>
            </p:cNvCxnSpPr>
            <p:nvPr/>
          </p:nvCxnSpPr>
          <p:spPr bwMode="auto">
            <a:xfrm rot="16200000" flipH="1">
              <a:off x="8444810" y="3695500"/>
              <a:ext cx="1588" cy="168764"/>
            </a:xfrm>
            <a:prstGeom prst="line">
              <a:avLst/>
            </a:prstGeom>
            <a:noFill/>
            <a:ln w="19050" algn="ctr">
              <a:solidFill>
                <a:schemeClr val="bg2"/>
              </a:solidFill>
              <a:round/>
              <a:headEnd/>
              <a:tailEnd/>
            </a:ln>
          </p:spPr>
        </p:cxnSp>
        <p:cxnSp>
          <p:nvCxnSpPr>
            <p:cNvPr id="13397" name="Straight Connector 119"/>
            <p:cNvCxnSpPr>
              <a:cxnSpLocks noChangeShapeType="1"/>
            </p:cNvCxnSpPr>
            <p:nvPr/>
          </p:nvCxnSpPr>
          <p:spPr bwMode="auto">
            <a:xfrm rot="16200000" flipH="1">
              <a:off x="8444810" y="3849489"/>
              <a:ext cx="1588" cy="168764"/>
            </a:xfrm>
            <a:prstGeom prst="line">
              <a:avLst/>
            </a:prstGeom>
            <a:noFill/>
            <a:ln w="19050" algn="ctr">
              <a:solidFill>
                <a:schemeClr val="bg2"/>
              </a:solidFill>
              <a:round/>
              <a:headEnd/>
              <a:tailEnd/>
            </a:ln>
          </p:spPr>
        </p:cxnSp>
        <p:cxnSp>
          <p:nvCxnSpPr>
            <p:cNvPr id="13398" name="Straight Connector 120"/>
            <p:cNvCxnSpPr>
              <a:cxnSpLocks noChangeShapeType="1"/>
            </p:cNvCxnSpPr>
            <p:nvPr/>
          </p:nvCxnSpPr>
          <p:spPr bwMode="auto">
            <a:xfrm rot="16200000" flipH="1">
              <a:off x="8438712" y="4006349"/>
              <a:ext cx="1588" cy="168766"/>
            </a:xfrm>
            <a:prstGeom prst="line">
              <a:avLst/>
            </a:prstGeom>
            <a:noFill/>
            <a:ln w="19050" algn="ctr">
              <a:solidFill>
                <a:schemeClr val="bg2"/>
              </a:solidFill>
              <a:round/>
              <a:headEnd/>
              <a:tailEnd/>
            </a:ln>
          </p:spPr>
        </p:cxnSp>
        <p:sp>
          <p:nvSpPr>
            <p:cNvPr id="13399" name="Line 104"/>
            <p:cNvSpPr>
              <a:spLocks noChangeShapeType="1"/>
            </p:cNvSpPr>
            <p:nvPr/>
          </p:nvSpPr>
          <p:spPr bwMode="auto">
            <a:xfrm flipH="1">
              <a:off x="8359992" y="3124994"/>
              <a:ext cx="0" cy="964406"/>
            </a:xfrm>
            <a:prstGeom prst="line">
              <a:avLst/>
            </a:prstGeom>
            <a:noFill/>
            <a:ln w="12700">
              <a:solidFill>
                <a:srgbClr val="000000"/>
              </a:solidFill>
              <a:round/>
              <a:headEnd/>
              <a:tailEnd/>
            </a:ln>
          </p:spPr>
          <p:txBody>
            <a:bodyPr/>
            <a:lstStyle/>
            <a:p>
              <a:endParaRPr lang="en-US"/>
            </a:p>
          </p:txBody>
        </p:sp>
        <p:sp>
          <p:nvSpPr>
            <p:cNvPr id="13400" name="Line 108"/>
            <p:cNvSpPr>
              <a:spLocks noChangeShapeType="1"/>
            </p:cNvSpPr>
            <p:nvPr/>
          </p:nvSpPr>
          <p:spPr bwMode="auto">
            <a:xfrm flipH="1">
              <a:off x="8523995" y="3137872"/>
              <a:ext cx="0" cy="964406"/>
            </a:xfrm>
            <a:prstGeom prst="line">
              <a:avLst/>
            </a:prstGeom>
            <a:noFill/>
            <a:ln w="12700">
              <a:solidFill>
                <a:srgbClr val="000000"/>
              </a:solidFill>
              <a:round/>
              <a:headEnd/>
              <a:tailEnd/>
            </a:ln>
          </p:spPr>
          <p:txBody>
            <a:bodyPr/>
            <a:lstStyle/>
            <a:p>
              <a:endParaRPr lang="en-US"/>
            </a:p>
          </p:txBody>
        </p:sp>
      </p:grpSp>
      <p:grpSp>
        <p:nvGrpSpPr>
          <p:cNvPr id="20" name="Group 165"/>
          <p:cNvGrpSpPr>
            <a:grpSpLocks/>
          </p:cNvGrpSpPr>
          <p:nvPr/>
        </p:nvGrpSpPr>
        <p:grpSpPr bwMode="auto">
          <a:xfrm>
            <a:off x="6107113" y="3663950"/>
            <a:ext cx="179387" cy="968375"/>
            <a:chOff x="8280355" y="3130020"/>
            <a:chExt cx="180491" cy="968157"/>
          </a:xfrm>
        </p:grpSpPr>
        <p:sp>
          <p:nvSpPr>
            <p:cNvPr id="13379" name="Line 104"/>
            <p:cNvSpPr>
              <a:spLocks noChangeShapeType="1"/>
            </p:cNvSpPr>
            <p:nvPr/>
          </p:nvSpPr>
          <p:spPr bwMode="auto">
            <a:xfrm>
              <a:off x="8280355" y="3135044"/>
              <a:ext cx="0" cy="951705"/>
            </a:xfrm>
            <a:prstGeom prst="line">
              <a:avLst/>
            </a:prstGeom>
            <a:noFill/>
            <a:ln w="12700">
              <a:solidFill>
                <a:srgbClr val="000000"/>
              </a:solidFill>
              <a:round/>
              <a:headEnd/>
              <a:tailEnd/>
            </a:ln>
          </p:spPr>
          <p:txBody>
            <a:bodyPr/>
            <a:lstStyle/>
            <a:p>
              <a:endParaRPr lang="en-US"/>
            </a:p>
          </p:txBody>
        </p:sp>
        <p:sp>
          <p:nvSpPr>
            <p:cNvPr id="13380" name="Line 108"/>
            <p:cNvSpPr>
              <a:spLocks noChangeShapeType="1"/>
            </p:cNvSpPr>
            <p:nvPr/>
          </p:nvSpPr>
          <p:spPr bwMode="auto">
            <a:xfrm flipH="1">
              <a:off x="8456320" y="3130020"/>
              <a:ext cx="0" cy="951705"/>
            </a:xfrm>
            <a:prstGeom prst="line">
              <a:avLst/>
            </a:prstGeom>
            <a:noFill/>
            <a:ln w="12700">
              <a:solidFill>
                <a:srgbClr val="000000"/>
              </a:solidFill>
              <a:round/>
              <a:headEnd/>
              <a:tailEnd/>
            </a:ln>
          </p:spPr>
          <p:txBody>
            <a:bodyPr/>
            <a:lstStyle/>
            <a:p>
              <a:endParaRPr lang="en-US"/>
            </a:p>
          </p:txBody>
        </p:sp>
        <p:sp>
          <p:nvSpPr>
            <p:cNvPr id="13381" name="Rectangle 123"/>
            <p:cNvSpPr>
              <a:spLocks noChangeArrowheads="1"/>
            </p:cNvSpPr>
            <p:nvPr/>
          </p:nvSpPr>
          <p:spPr bwMode="auto">
            <a:xfrm>
              <a:off x="8284814" y="3136900"/>
              <a:ext cx="169670" cy="162342"/>
            </a:xfrm>
            <a:prstGeom prst="rect">
              <a:avLst/>
            </a:prstGeom>
            <a:solidFill>
              <a:schemeClr val="bg2"/>
            </a:solidFill>
            <a:ln w="9525">
              <a:noFill/>
              <a:miter lim="800000"/>
              <a:headEnd/>
              <a:tailEnd/>
            </a:ln>
          </p:spPr>
          <p:txBody>
            <a:bodyPr wrap="none" anchor="ctr"/>
            <a:lstStyle/>
            <a:p>
              <a:endParaRPr lang="en-US">
                <a:latin typeface="Arial" charset="0"/>
                <a:cs typeface="Arial" charset="0"/>
              </a:endParaRPr>
            </a:p>
          </p:txBody>
        </p:sp>
        <p:sp>
          <p:nvSpPr>
            <p:cNvPr id="104" name="Rectangle 129"/>
            <p:cNvSpPr>
              <a:spLocks noChangeArrowheads="1"/>
            </p:cNvSpPr>
            <p:nvPr/>
          </p:nvSpPr>
          <p:spPr bwMode="auto">
            <a:xfrm>
              <a:off x="8288341" y="3606163"/>
              <a:ext cx="172505" cy="166650"/>
            </a:xfrm>
            <a:prstGeom prst="rect">
              <a:avLst/>
            </a:prstGeom>
            <a:solidFill>
              <a:schemeClr val="accent4">
                <a:lumMod val="50000"/>
              </a:schemeClr>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cxnSp>
          <p:nvCxnSpPr>
            <p:cNvPr id="13383" name="Straight Connector 128"/>
            <p:cNvCxnSpPr>
              <a:cxnSpLocks noChangeShapeType="1"/>
            </p:cNvCxnSpPr>
            <p:nvPr/>
          </p:nvCxnSpPr>
          <p:spPr bwMode="auto">
            <a:xfrm rot="16200000" flipH="1">
              <a:off x="8369790" y="3050661"/>
              <a:ext cx="1588" cy="168764"/>
            </a:xfrm>
            <a:prstGeom prst="line">
              <a:avLst/>
            </a:prstGeom>
            <a:noFill/>
            <a:ln w="31750" algn="ctr">
              <a:solidFill>
                <a:schemeClr val="bg2"/>
              </a:solidFill>
              <a:round/>
              <a:headEnd/>
              <a:tailEnd/>
            </a:ln>
          </p:spPr>
        </p:cxnSp>
        <p:cxnSp>
          <p:nvCxnSpPr>
            <p:cNvPr id="13384" name="Straight Connector 129"/>
            <p:cNvCxnSpPr>
              <a:cxnSpLocks noChangeShapeType="1"/>
            </p:cNvCxnSpPr>
            <p:nvPr/>
          </p:nvCxnSpPr>
          <p:spPr bwMode="auto">
            <a:xfrm rot="16200000" flipH="1">
              <a:off x="8373024" y="3201790"/>
              <a:ext cx="1588" cy="168764"/>
            </a:xfrm>
            <a:prstGeom prst="line">
              <a:avLst/>
            </a:prstGeom>
            <a:noFill/>
            <a:ln w="19050" algn="ctr">
              <a:solidFill>
                <a:schemeClr val="bg2"/>
              </a:solidFill>
              <a:round/>
              <a:headEnd/>
              <a:tailEnd/>
            </a:ln>
          </p:spPr>
        </p:cxnSp>
        <p:cxnSp>
          <p:nvCxnSpPr>
            <p:cNvPr id="13385" name="Straight Connector 130"/>
            <p:cNvCxnSpPr>
              <a:cxnSpLocks noChangeShapeType="1"/>
            </p:cNvCxnSpPr>
            <p:nvPr/>
          </p:nvCxnSpPr>
          <p:spPr bwMode="auto">
            <a:xfrm rot="16200000" flipH="1">
              <a:off x="8373024" y="3366890"/>
              <a:ext cx="1588" cy="168764"/>
            </a:xfrm>
            <a:prstGeom prst="line">
              <a:avLst/>
            </a:prstGeom>
            <a:noFill/>
            <a:ln w="19050" algn="ctr">
              <a:solidFill>
                <a:schemeClr val="bg2"/>
              </a:solidFill>
              <a:round/>
              <a:headEnd/>
              <a:tailEnd/>
            </a:ln>
          </p:spPr>
        </p:cxnSp>
        <p:cxnSp>
          <p:nvCxnSpPr>
            <p:cNvPr id="13386" name="Straight Connector 131"/>
            <p:cNvCxnSpPr>
              <a:cxnSpLocks noChangeShapeType="1"/>
            </p:cNvCxnSpPr>
            <p:nvPr/>
          </p:nvCxnSpPr>
          <p:spPr bwMode="auto">
            <a:xfrm rot="16200000" flipH="1">
              <a:off x="8369360" y="3530401"/>
              <a:ext cx="1588" cy="168764"/>
            </a:xfrm>
            <a:prstGeom prst="line">
              <a:avLst/>
            </a:prstGeom>
            <a:noFill/>
            <a:ln w="19050" algn="ctr">
              <a:solidFill>
                <a:schemeClr val="bg2"/>
              </a:solidFill>
              <a:round/>
              <a:headEnd/>
              <a:tailEnd/>
            </a:ln>
          </p:spPr>
        </p:cxnSp>
        <p:cxnSp>
          <p:nvCxnSpPr>
            <p:cNvPr id="13387" name="Straight Connector 132"/>
            <p:cNvCxnSpPr>
              <a:cxnSpLocks noChangeShapeType="1"/>
            </p:cNvCxnSpPr>
            <p:nvPr/>
          </p:nvCxnSpPr>
          <p:spPr bwMode="auto">
            <a:xfrm rot="16200000" flipH="1">
              <a:off x="8373024" y="3695501"/>
              <a:ext cx="1588" cy="168764"/>
            </a:xfrm>
            <a:prstGeom prst="line">
              <a:avLst/>
            </a:prstGeom>
            <a:noFill/>
            <a:ln w="19050" algn="ctr">
              <a:solidFill>
                <a:schemeClr val="bg2"/>
              </a:solidFill>
              <a:round/>
              <a:headEnd/>
              <a:tailEnd/>
            </a:ln>
          </p:spPr>
        </p:cxnSp>
        <p:cxnSp>
          <p:nvCxnSpPr>
            <p:cNvPr id="13388" name="Straight Connector 133"/>
            <p:cNvCxnSpPr>
              <a:cxnSpLocks noChangeShapeType="1"/>
            </p:cNvCxnSpPr>
            <p:nvPr/>
          </p:nvCxnSpPr>
          <p:spPr bwMode="auto">
            <a:xfrm rot="16200000" flipH="1">
              <a:off x="8373024" y="3849490"/>
              <a:ext cx="1588" cy="168764"/>
            </a:xfrm>
            <a:prstGeom prst="line">
              <a:avLst/>
            </a:prstGeom>
            <a:noFill/>
            <a:ln w="19050" algn="ctr">
              <a:solidFill>
                <a:schemeClr val="bg2"/>
              </a:solidFill>
              <a:round/>
              <a:headEnd/>
              <a:tailEnd/>
            </a:ln>
          </p:spPr>
        </p:cxnSp>
        <p:cxnSp>
          <p:nvCxnSpPr>
            <p:cNvPr id="13389" name="Straight Connector 134"/>
            <p:cNvCxnSpPr>
              <a:cxnSpLocks noChangeShapeType="1"/>
            </p:cNvCxnSpPr>
            <p:nvPr/>
          </p:nvCxnSpPr>
          <p:spPr bwMode="auto">
            <a:xfrm rot="16200000" flipH="1">
              <a:off x="8373024" y="4013001"/>
              <a:ext cx="1588" cy="168764"/>
            </a:xfrm>
            <a:prstGeom prst="line">
              <a:avLst/>
            </a:prstGeom>
            <a:noFill/>
            <a:ln w="19050" algn="ctr">
              <a:solidFill>
                <a:schemeClr val="bg2"/>
              </a:solidFill>
              <a:round/>
              <a:headEnd/>
              <a:tailEnd/>
            </a:ln>
          </p:spPr>
        </p:cxnSp>
      </p:grpSp>
      <p:grpSp>
        <p:nvGrpSpPr>
          <p:cNvPr id="21" name="Group 151"/>
          <p:cNvGrpSpPr>
            <a:grpSpLocks/>
          </p:cNvGrpSpPr>
          <p:nvPr/>
        </p:nvGrpSpPr>
        <p:grpSpPr bwMode="auto">
          <a:xfrm>
            <a:off x="5922963" y="3665538"/>
            <a:ext cx="180975" cy="962025"/>
            <a:chOff x="8391036" y="3124200"/>
            <a:chExt cx="180723" cy="961108"/>
          </a:xfrm>
        </p:grpSpPr>
        <p:sp>
          <p:nvSpPr>
            <p:cNvPr id="13367" name="Line 104"/>
            <p:cNvSpPr>
              <a:spLocks noChangeShapeType="1"/>
            </p:cNvSpPr>
            <p:nvPr/>
          </p:nvSpPr>
          <p:spPr bwMode="auto">
            <a:xfrm flipH="1">
              <a:off x="8392653" y="3124994"/>
              <a:ext cx="0" cy="959490"/>
            </a:xfrm>
            <a:prstGeom prst="line">
              <a:avLst/>
            </a:prstGeom>
            <a:noFill/>
            <a:ln w="12700">
              <a:solidFill>
                <a:srgbClr val="000000"/>
              </a:solidFill>
              <a:round/>
              <a:headEnd/>
              <a:tailEnd/>
            </a:ln>
          </p:spPr>
          <p:txBody>
            <a:bodyPr/>
            <a:lstStyle/>
            <a:p>
              <a:endParaRPr lang="en-US"/>
            </a:p>
          </p:txBody>
        </p:sp>
        <p:sp>
          <p:nvSpPr>
            <p:cNvPr id="13368" name="Line 108"/>
            <p:cNvSpPr>
              <a:spLocks noChangeShapeType="1"/>
            </p:cNvSpPr>
            <p:nvPr/>
          </p:nvSpPr>
          <p:spPr bwMode="auto">
            <a:xfrm>
              <a:off x="8562309" y="3128317"/>
              <a:ext cx="0" cy="951081"/>
            </a:xfrm>
            <a:prstGeom prst="line">
              <a:avLst/>
            </a:prstGeom>
            <a:noFill/>
            <a:ln w="12700">
              <a:solidFill>
                <a:srgbClr val="000000"/>
              </a:solidFill>
              <a:round/>
              <a:headEnd/>
              <a:tailEnd/>
            </a:ln>
          </p:spPr>
          <p:txBody>
            <a:bodyPr/>
            <a:lstStyle/>
            <a:p>
              <a:endParaRPr lang="en-US"/>
            </a:p>
          </p:txBody>
        </p:sp>
        <p:sp>
          <p:nvSpPr>
            <p:cNvPr id="13369" name="Rectangle 123"/>
            <p:cNvSpPr>
              <a:spLocks noChangeArrowheads="1"/>
            </p:cNvSpPr>
            <p:nvPr/>
          </p:nvSpPr>
          <p:spPr bwMode="auto">
            <a:xfrm>
              <a:off x="8394700" y="3281460"/>
              <a:ext cx="169670" cy="162342"/>
            </a:xfrm>
            <a:prstGeom prst="rect">
              <a:avLst/>
            </a:prstGeom>
            <a:solidFill>
              <a:srgbClr val="4D4D4D"/>
            </a:solidFill>
            <a:ln w="9525">
              <a:noFill/>
              <a:miter lim="800000"/>
              <a:headEnd/>
              <a:tailEnd/>
            </a:ln>
          </p:spPr>
          <p:txBody>
            <a:bodyPr wrap="none" anchor="ctr"/>
            <a:lstStyle/>
            <a:p>
              <a:endParaRPr lang="en-US">
                <a:latin typeface="Arial" charset="0"/>
                <a:cs typeface="Arial" charset="0"/>
              </a:endParaRPr>
            </a:p>
          </p:txBody>
        </p:sp>
        <p:sp>
          <p:nvSpPr>
            <p:cNvPr id="116" name="Rectangle 129"/>
            <p:cNvSpPr>
              <a:spLocks noChangeArrowheads="1"/>
            </p:cNvSpPr>
            <p:nvPr/>
          </p:nvSpPr>
          <p:spPr bwMode="auto">
            <a:xfrm>
              <a:off x="8398962" y="3457257"/>
              <a:ext cx="172797" cy="166528"/>
            </a:xfrm>
            <a:prstGeom prst="rect">
              <a:avLst/>
            </a:prstGeom>
            <a:solidFill>
              <a:schemeClr val="accent4">
                <a:lumMod val="50000"/>
              </a:schemeClr>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cxnSp>
          <p:nvCxnSpPr>
            <p:cNvPr id="13371" name="Straight Connector 142"/>
            <p:cNvCxnSpPr>
              <a:cxnSpLocks noChangeShapeType="1"/>
            </p:cNvCxnSpPr>
            <p:nvPr/>
          </p:nvCxnSpPr>
          <p:spPr bwMode="auto">
            <a:xfrm rot="16200000" flipH="1">
              <a:off x="8474624" y="3040612"/>
              <a:ext cx="1588" cy="168764"/>
            </a:xfrm>
            <a:prstGeom prst="line">
              <a:avLst/>
            </a:prstGeom>
            <a:noFill/>
            <a:ln w="19050" algn="ctr">
              <a:solidFill>
                <a:schemeClr val="bg2"/>
              </a:solidFill>
              <a:round/>
              <a:headEnd/>
              <a:tailEnd/>
            </a:ln>
          </p:spPr>
        </p:cxnSp>
        <p:cxnSp>
          <p:nvCxnSpPr>
            <p:cNvPr id="13372" name="Straight Connector 143"/>
            <p:cNvCxnSpPr>
              <a:cxnSpLocks noChangeShapeType="1"/>
            </p:cNvCxnSpPr>
            <p:nvPr/>
          </p:nvCxnSpPr>
          <p:spPr bwMode="auto">
            <a:xfrm rot="16200000" flipH="1">
              <a:off x="8482910" y="3201789"/>
              <a:ext cx="1588" cy="168764"/>
            </a:xfrm>
            <a:prstGeom prst="line">
              <a:avLst/>
            </a:prstGeom>
            <a:noFill/>
            <a:ln w="19050" algn="ctr">
              <a:solidFill>
                <a:schemeClr val="bg2"/>
              </a:solidFill>
              <a:round/>
              <a:headEnd/>
              <a:tailEnd/>
            </a:ln>
          </p:spPr>
        </p:cxnSp>
        <p:cxnSp>
          <p:nvCxnSpPr>
            <p:cNvPr id="13373" name="Straight Connector 144"/>
            <p:cNvCxnSpPr>
              <a:cxnSpLocks noChangeShapeType="1"/>
            </p:cNvCxnSpPr>
            <p:nvPr/>
          </p:nvCxnSpPr>
          <p:spPr bwMode="auto">
            <a:xfrm rot="16200000" flipH="1">
              <a:off x="8482910" y="3366889"/>
              <a:ext cx="1588" cy="168764"/>
            </a:xfrm>
            <a:prstGeom prst="line">
              <a:avLst/>
            </a:prstGeom>
            <a:noFill/>
            <a:ln w="19050" algn="ctr">
              <a:solidFill>
                <a:schemeClr val="bg2"/>
              </a:solidFill>
              <a:round/>
              <a:headEnd/>
              <a:tailEnd/>
            </a:ln>
          </p:spPr>
        </p:cxnSp>
        <p:cxnSp>
          <p:nvCxnSpPr>
            <p:cNvPr id="13374" name="Straight Connector 145"/>
            <p:cNvCxnSpPr>
              <a:cxnSpLocks noChangeShapeType="1"/>
            </p:cNvCxnSpPr>
            <p:nvPr/>
          </p:nvCxnSpPr>
          <p:spPr bwMode="auto">
            <a:xfrm rot="16200000" flipH="1">
              <a:off x="8479246" y="3530400"/>
              <a:ext cx="1588" cy="168764"/>
            </a:xfrm>
            <a:prstGeom prst="line">
              <a:avLst/>
            </a:prstGeom>
            <a:noFill/>
            <a:ln w="19050" algn="ctr">
              <a:solidFill>
                <a:schemeClr val="bg2"/>
              </a:solidFill>
              <a:round/>
              <a:headEnd/>
              <a:tailEnd/>
            </a:ln>
          </p:spPr>
        </p:cxnSp>
        <p:cxnSp>
          <p:nvCxnSpPr>
            <p:cNvPr id="13375" name="Straight Connector 146"/>
            <p:cNvCxnSpPr>
              <a:cxnSpLocks noChangeShapeType="1"/>
            </p:cNvCxnSpPr>
            <p:nvPr/>
          </p:nvCxnSpPr>
          <p:spPr bwMode="auto">
            <a:xfrm rot="16200000" flipH="1">
              <a:off x="8482910" y="3695500"/>
              <a:ext cx="1588" cy="168764"/>
            </a:xfrm>
            <a:prstGeom prst="line">
              <a:avLst/>
            </a:prstGeom>
            <a:noFill/>
            <a:ln w="19050" algn="ctr">
              <a:solidFill>
                <a:schemeClr val="bg2"/>
              </a:solidFill>
              <a:round/>
              <a:headEnd/>
              <a:tailEnd/>
            </a:ln>
          </p:spPr>
        </p:cxnSp>
        <p:cxnSp>
          <p:nvCxnSpPr>
            <p:cNvPr id="13376" name="Straight Connector 147"/>
            <p:cNvCxnSpPr>
              <a:cxnSpLocks noChangeShapeType="1"/>
            </p:cNvCxnSpPr>
            <p:nvPr/>
          </p:nvCxnSpPr>
          <p:spPr bwMode="auto">
            <a:xfrm rot="16200000" flipH="1">
              <a:off x="8482910" y="3849489"/>
              <a:ext cx="1588" cy="168764"/>
            </a:xfrm>
            <a:prstGeom prst="line">
              <a:avLst/>
            </a:prstGeom>
            <a:noFill/>
            <a:ln w="19050" algn="ctr">
              <a:solidFill>
                <a:schemeClr val="bg2"/>
              </a:solidFill>
              <a:round/>
              <a:headEnd/>
              <a:tailEnd/>
            </a:ln>
          </p:spPr>
        </p:cxnSp>
        <p:cxnSp>
          <p:nvCxnSpPr>
            <p:cNvPr id="13377" name="Straight Connector 148"/>
            <p:cNvCxnSpPr>
              <a:cxnSpLocks noChangeShapeType="1"/>
            </p:cNvCxnSpPr>
            <p:nvPr/>
          </p:nvCxnSpPr>
          <p:spPr bwMode="auto">
            <a:xfrm rot="16200000" flipH="1">
              <a:off x="8476480" y="4000132"/>
              <a:ext cx="1588" cy="168764"/>
            </a:xfrm>
            <a:prstGeom prst="line">
              <a:avLst/>
            </a:prstGeom>
            <a:noFill/>
            <a:ln w="19050" algn="ctr">
              <a:solidFill>
                <a:schemeClr val="bg2"/>
              </a:solidFill>
              <a:round/>
              <a:headEnd/>
              <a:tailEnd/>
            </a:ln>
          </p:spPr>
        </p:cxnSp>
        <p:sp>
          <p:nvSpPr>
            <p:cNvPr id="124" name="Rectangle 129"/>
            <p:cNvSpPr>
              <a:spLocks noChangeArrowheads="1"/>
            </p:cNvSpPr>
            <p:nvPr/>
          </p:nvSpPr>
          <p:spPr bwMode="auto">
            <a:xfrm>
              <a:off x="8397377" y="3776040"/>
              <a:ext cx="171211" cy="166529"/>
            </a:xfrm>
            <a:prstGeom prst="rect">
              <a:avLst/>
            </a:prstGeom>
            <a:solidFill>
              <a:schemeClr val="accent4">
                <a:lumMod val="50000"/>
              </a:schemeClr>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grpSp>
      <p:grpSp>
        <p:nvGrpSpPr>
          <p:cNvPr id="22" name="Group 179"/>
          <p:cNvGrpSpPr>
            <a:grpSpLocks/>
          </p:cNvGrpSpPr>
          <p:nvPr/>
        </p:nvGrpSpPr>
        <p:grpSpPr bwMode="auto">
          <a:xfrm>
            <a:off x="6292850" y="3657600"/>
            <a:ext cx="177800" cy="969963"/>
            <a:chOff x="7317825" y="3112418"/>
            <a:chExt cx="178839" cy="970694"/>
          </a:xfrm>
        </p:grpSpPr>
        <p:sp>
          <p:nvSpPr>
            <p:cNvPr id="13355" name="Line 104"/>
            <p:cNvSpPr>
              <a:spLocks noChangeShapeType="1"/>
            </p:cNvSpPr>
            <p:nvPr/>
          </p:nvSpPr>
          <p:spPr bwMode="auto">
            <a:xfrm>
              <a:off x="7318831" y="3130015"/>
              <a:ext cx="0" cy="951081"/>
            </a:xfrm>
            <a:prstGeom prst="line">
              <a:avLst/>
            </a:prstGeom>
            <a:noFill/>
            <a:ln w="12700">
              <a:solidFill>
                <a:srgbClr val="000000"/>
              </a:solidFill>
              <a:round/>
              <a:headEnd/>
              <a:tailEnd/>
            </a:ln>
          </p:spPr>
          <p:txBody>
            <a:bodyPr/>
            <a:lstStyle/>
            <a:p>
              <a:endParaRPr lang="en-US"/>
            </a:p>
          </p:txBody>
        </p:sp>
        <p:sp>
          <p:nvSpPr>
            <p:cNvPr id="13356" name="Line 108"/>
            <p:cNvSpPr>
              <a:spLocks noChangeShapeType="1"/>
            </p:cNvSpPr>
            <p:nvPr/>
          </p:nvSpPr>
          <p:spPr bwMode="auto">
            <a:xfrm>
              <a:off x="7492627" y="3124991"/>
              <a:ext cx="0" cy="951080"/>
            </a:xfrm>
            <a:prstGeom prst="line">
              <a:avLst/>
            </a:prstGeom>
            <a:noFill/>
            <a:ln w="12700">
              <a:solidFill>
                <a:srgbClr val="000000"/>
              </a:solidFill>
              <a:round/>
              <a:headEnd/>
              <a:tailEnd/>
            </a:ln>
          </p:spPr>
          <p:txBody>
            <a:bodyPr/>
            <a:lstStyle/>
            <a:p>
              <a:endParaRPr lang="en-US"/>
            </a:p>
          </p:txBody>
        </p:sp>
        <p:sp>
          <p:nvSpPr>
            <p:cNvPr id="13357" name="Rectangle 123"/>
            <p:cNvSpPr>
              <a:spLocks noChangeArrowheads="1"/>
            </p:cNvSpPr>
            <p:nvPr/>
          </p:nvSpPr>
          <p:spPr bwMode="auto">
            <a:xfrm>
              <a:off x="7323282" y="3112418"/>
              <a:ext cx="169669" cy="162341"/>
            </a:xfrm>
            <a:prstGeom prst="rect">
              <a:avLst/>
            </a:prstGeom>
            <a:solidFill>
              <a:schemeClr val="bg2"/>
            </a:solidFill>
            <a:ln w="9525">
              <a:noFill/>
              <a:miter lim="800000"/>
              <a:headEnd/>
              <a:tailEnd/>
            </a:ln>
          </p:spPr>
          <p:txBody>
            <a:bodyPr wrap="none" anchor="ctr"/>
            <a:lstStyle/>
            <a:p>
              <a:endParaRPr lang="en-US">
                <a:latin typeface="Arial" charset="0"/>
                <a:cs typeface="Arial" charset="0"/>
              </a:endParaRPr>
            </a:p>
          </p:txBody>
        </p:sp>
        <p:sp>
          <p:nvSpPr>
            <p:cNvPr id="129" name="Rectangle 129"/>
            <p:cNvSpPr>
              <a:spLocks noChangeArrowheads="1"/>
            </p:cNvSpPr>
            <p:nvPr/>
          </p:nvSpPr>
          <p:spPr bwMode="auto">
            <a:xfrm>
              <a:off x="7321019" y="3276054"/>
              <a:ext cx="174049" cy="166813"/>
            </a:xfrm>
            <a:prstGeom prst="rect">
              <a:avLst/>
            </a:prstGeom>
            <a:solidFill>
              <a:schemeClr val="bg2">
                <a:lumMod val="85000"/>
                <a:lumOff val="15000"/>
              </a:schemeClr>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cxnSp>
          <p:nvCxnSpPr>
            <p:cNvPr id="13359" name="Straight Connector 156"/>
            <p:cNvCxnSpPr>
              <a:cxnSpLocks noChangeShapeType="1"/>
            </p:cNvCxnSpPr>
            <p:nvPr/>
          </p:nvCxnSpPr>
          <p:spPr bwMode="auto">
            <a:xfrm rot="16200000" flipH="1">
              <a:off x="7403193" y="3040611"/>
              <a:ext cx="1588" cy="168764"/>
            </a:xfrm>
            <a:prstGeom prst="line">
              <a:avLst/>
            </a:prstGeom>
            <a:noFill/>
            <a:ln w="31750" algn="ctr">
              <a:solidFill>
                <a:schemeClr val="bg2"/>
              </a:solidFill>
              <a:round/>
              <a:headEnd/>
              <a:tailEnd/>
            </a:ln>
          </p:spPr>
        </p:cxnSp>
        <p:cxnSp>
          <p:nvCxnSpPr>
            <p:cNvPr id="13360" name="Straight Connector 157"/>
            <p:cNvCxnSpPr>
              <a:cxnSpLocks noChangeShapeType="1"/>
            </p:cNvCxnSpPr>
            <p:nvPr/>
          </p:nvCxnSpPr>
          <p:spPr bwMode="auto">
            <a:xfrm rot="16200000" flipH="1">
              <a:off x="7411488" y="3201790"/>
              <a:ext cx="1588" cy="168764"/>
            </a:xfrm>
            <a:prstGeom prst="line">
              <a:avLst/>
            </a:prstGeom>
            <a:noFill/>
            <a:ln w="19050" algn="ctr">
              <a:solidFill>
                <a:schemeClr val="bg2"/>
              </a:solidFill>
              <a:round/>
              <a:headEnd/>
              <a:tailEnd/>
            </a:ln>
          </p:spPr>
        </p:cxnSp>
        <p:cxnSp>
          <p:nvCxnSpPr>
            <p:cNvPr id="13361" name="Straight Connector 158"/>
            <p:cNvCxnSpPr>
              <a:cxnSpLocks noChangeShapeType="1"/>
            </p:cNvCxnSpPr>
            <p:nvPr/>
          </p:nvCxnSpPr>
          <p:spPr bwMode="auto">
            <a:xfrm rot="16200000" flipH="1">
              <a:off x="7411488" y="3366890"/>
              <a:ext cx="1588" cy="168764"/>
            </a:xfrm>
            <a:prstGeom prst="line">
              <a:avLst/>
            </a:prstGeom>
            <a:noFill/>
            <a:ln w="19050" algn="ctr">
              <a:solidFill>
                <a:schemeClr val="bg2"/>
              </a:solidFill>
              <a:round/>
              <a:headEnd/>
              <a:tailEnd/>
            </a:ln>
          </p:spPr>
        </p:cxnSp>
        <p:cxnSp>
          <p:nvCxnSpPr>
            <p:cNvPr id="13362" name="Straight Connector 159"/>
            <p:cNvCxnSpPr>
              <a:cxnSpLocks noChangeShapeType="1"/>
            </p:cNvCxnSpPr>
            <p:nvPr/>
          </p:nvCxnSpPr>
          <p:spPr bwMode="auto">
            <a:xfrm rot="16200000" flipH="1">
              <a:off x="7407824" y="3530401"/>
              <a:ext cx="1588" cy="168764"/>
            </a:xfrm>
            <a:prstGeom prst="line">
              <a:avLst/>
            </a:prstGeom>
            <a:noFill/>
            <a:ln w="19050" algn="ctr">
              <a:solidFill>
                <a:schemeClr val="bg2"/>
              </a:solidFill>
              <a:round/>
              <a:headEnd/>
              <a:tailEnd/>
            </a:ln>
          </p:spPr>
        </p:cxnSp>
        <p:cxnSp>
          <p:nvCxnSpPr>
            <p:cNvPr id="13363" name="Straight Connector 160"/>
            <p:cNvCxnSpPr>
              <a:cxnSpLocks noChangeShapeType="1"/>
            </p:cNvCxnSpPr>
            <p:nvPr/>
          </p:nvCxnSpPr>
          <p:spPr bwMode="auto">
            <a:xfrm rot="16200000" flipH="1">
              <a:off x="7411488" y="3695501"/>
              <a:ext cx="1588" cy="168764"/>
            </a:xfrm>
            <a:prstGeom prst="line">
              <a:avLst/>
            </a:prstGeom>
            <a:noFill/>
            <a:ln w="19050" algn="ctr">
              <a:solidFill>
                <a:schemeClr val="bg2"/>
              </a:solidFill>
              <a:round/>
              <a:headEnd/>
              <a:tailEnd/>
            </a:ln>
          </p:spPr>
        </p:cxnSp>
        <p:cxnSp>
          <p:nvCxnSpPr>
            <p:cNvPr id="13364" name="Straight Connector 161"/>
            <p:cNvCxnSpPr>
              <a:cxnSpLocks noChangeShapeType="1"/>
            </p:cNvCxnSpPr>
            <p:nvPr/>
          </p:nvCxnSpPr>
          <p:spPr bwMode="auto">
            <a:xfrm rot="16200000" flipH="1">
              <a:off x="7411488" y="3849490"/>
              <a:ext cx="1588" cy="168764"/>
            </a:xfrm>
            <a:prstGeom prst="line">
              <a:avLst/>
            </a:prstGeom>
            <a:noFill/>
            <a:ln w="19050" algn="ctr">
              <a:solidFill>
                <a:schemeClr val="bg2"/>
              </a:solidFill>
              <a:round/>
              <a:headEnd/>
              <a:tailEnd/>
            </a:ln>
          </p:spPr>
        </p:cxnSp>
        <p:cxnSp>
          <p:nvCxnSpPr>
            <p:cNvPr id="13365" name="Straight Connector 162"/>
            <p:cNvCxnSpPr>
              <a:cxnSpLocks noChangeShapeType="1"/>
            </p:cNvCxnSpPr>
            <p:nvPr/>
          </p:nvCxnSpPr>
          <p:spPr bwMode="auto">
            <a:xfrm rot="16200000" flipH="1">
              <a:off x="7401413" y="3997936"/>
              <a:ext cx="1588" cy="168764"/>
            </a:xfrm>
            <a:prstGeom prst="line">
              <a:avLst/>
            </a:prstGeom>
            <a:noFill/>
            <a:ln w="19050" algn="ctr">
              <a:solidFill>
                <a:schemeClr val="bg2"/>
              </a:solidFill>
              <a:round/>
              <a:headEnd/>
              <a:tailEnd/>
            </a:ln>
          </p:spPr>
        </p:cxnSp>
        <p:sp>
          <p:nvSpPr>
            <p:cNvPr id="137" name="Rectangle 129"/>
            <p:cNvSpPr>
              <a:spLocks noChangeArrowheads="1"/>
            </p:cNvSpPr>
            <p:nvPr/>
          </p:nvSpPr>
          <p:spPr bwMode="auto">
            <a:xfrm>
              <a:off x="7322616" y="3784437"/>
              <a:ext cx="172452" cy="166813"/>
            </a:xfrm>
            <a:prstGeom prst="rect">
              <a:avLst/>
            </a:prstGeom>
            <a:solidFill>
              <a:schemeClr val="accent4">
                <a:lumMod val="50000"/>
              </a:schemeClr>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grpSp>
      <p:grpSp>
        <p:nvGrpSpPr>
          <p:cNvPr id="23" name="Group 180"/>
          <p:cNvGrpSpPr>
            <a:grpSpLocks/>
          </p:cNvGrpSpPr>
          <p:nvPr/>
        </p:nvGrpSpPr>
        <p:grpSpPr bwMode="auto">
          <a:xfrm>
            <a:off x="6470650" y="3663950"/>
            <a:ext cx="184150" cy="963613"/>
            <a:chOff x="8508974" y="3129220"/>
            <a:chExt cx="183727" cy="962524"/>
          </a:xfrm>
        </p:grpSpPr>
        <p:sp>
          <p:nvSpPr>
            <p:cNvPr id="13343" name="Line 104"/>
            <p:cNvSpPr>
              <a:spLocks noChangeShapeType="1"/>
            </p:cNvSpPr>
            <p:nvPr/>
          </p:nvSpPr>
          <p:spPr bwMode="auto">
            <a:xfrm>
              <a:off x="8508974" y="3135035"/>
              <a:ext cx="0" cy="951081"/>
            </a:xfrm>
            <a:prstGeom prst="line">
              <a:avLst/>
            </a:prstGeom>
            <a:noFill/>
            <a:ln w="12700">
              <a:solidFill>
                <a:srgbClr val="000000"/>
              </a:solidFill>
              <a:round/>
              <a:headEnd/>
              <a:tailEnd/>
            </a:ln>
          </p:spPr>
          <p:txBody>
            <a:bodyPr/>
            <a:lstStyle/>
            <a:p>
              <a:endParaRPr lang="en-US"/>
            </a:p>
          </p:txBody>
        </p:sp>
        <p:sp>
          <p:nvSpPr>
            <p:cNvPr id="13344" name="Line 108"/>
            <p:cNvSpPr>
              <a:spLocks noChangeShapeType="1"/>
            </p:cNvSpPr>
            <p:nvPr/>
          </p:nvSpPr>
          <p:spPr bwMode="auto">
            <a:xfrm flipH="1">
              <a:off x="8682021" y="3135035"/>
              <a:ext cx="0" cy="951081"/>
            </a:xfrm>
            <a:prstGeom prst="line">
              <a:avLst/>
            </a:prstGeom>
            <a:noFill/>
            <a:ln w="12700">
              <a:solidFill>
                <a:srgbClr val="000000"/>
              </a:solidFill>
              <a:round/>
              <a:headEnd/>
              <a:tailEnd/>
            </a:ln>
          </p:spPr>
          <p:txBody>
            <a:bodyPr/>
            <a:lstStyle/>
            <a:p>
              <a:endParaRPr lang="en-US"/>
            </a:p>
          </p:txBody>
        </p:sp>
        <p:sp>
          <p:nvSpPr>
            <p:cNvPr id="13345" name="Rectangle 123"/>
            <p:cNvSpPr>
              <a:spLocks noChangeArrowheads="1"/>
            </p:cNvSpPr>
            <p:nvPr/>
          </p:nvSpPr>
          <p:spPr bwMode="auto">
            <a:xfrm>
              <a:off x="8513414" y="3136899"/>
              <a:ext cx="169670" cy="162342"/>
            </a:xfrm>
            <a:prstGeom prst="rect">
              <a:avLst/>
            </a:prstGeom>
            <a:solidFill>
              <a:srgbClr val="4D4D4D"/>
            </a:solidFill>
            <a:ln w="9525">
              <a:noFill/>
              <a:miter lim="800000"/>
              <a:headEnd/>
              <a:tailEnd/>
            </a:ln>
          </p:spPr>
          <p:txBody>
            <a:bodyPr wrap="none" anchor="ctr"/>
            <a:lstStyle/>
            <a:p>
              <a:endParaRPr lang="en-US">
                <a:latin typeface="Arial" charset="0"/>
                <a:cs typeface="Arial" charset="0"/>
              </a:endParaRPr>
            </a:p>
          </p:txBody>
        </p:sp>
        <p:sp>
          <p:nvSpPr>
            <p:cNvPr id="142" name="Rectangle 129"/>
            <p:cNvSpPr>
              <a:spLocks noChangeArrowheads="1"/>
            </p:cNvSpPr>
            <p:nvPr/>
          </p:nvSpPr>
          <p:spPr bwMode="auto">
            <a:xfrm>
              <a:off x="8520061" y="3622375"/>
              <a:ext cx="172640" cy="164913"/>
            </a:xfrm>
            <a:prstGeom prst="rect">
              <a:avLst/>
            </a:prstGeom>
            <a:solidFill>
              <a:schemeClr val="bg2">
                <a:lumMod val="85000"/>
                <a:lumOff val="15000"/>
              </a:schemeClr>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cxnSp>
          <p:nvCxnSpPr>
            <p:cNvPr id="13347" name="Straight Connector 170"/>
            <p:cNvCxnSpPr>
              <a:cxnSpLocks noChangeShapeType="1"/>
            </p:cNvCxnSpPr>
            <p:nvPr/>
          </p:nvCxnSpPr>
          <p:spPr bwMode="auto">
            <a:xfrm rot="16200000" flipH="1">
              <a:off x="8593357" y="3045632"/>
              <a:ext cx="1588" cy="168764"/>
            </a:xfrm>
            <a:prstGeom prst="line">
              <a:avLst/>
            </a:prstGeom>
            <a:noFill/>
            <a:ln w="19050" algn="ctr">
              <a:solidFill>
                <a:schemeClr val="bg2"/>
              </a:solidFill>
              <a:round/>
              <a:headEnd/>
              <a:tailEnd/>
            </a:ln>
          </p:spPr>
        </p:cxnSp>
        <p:cxnSp>
          <p:nvCxnSpPr>
            <p:cNvPr id="13348" name="Straight Connector 171"/>
            <p:cNvCxnSpPr>
              <a:cxnSpLocks noChangeShapeType="1"/>
            </p:cNvCxnSpPr>
            <p:nvPr/>
          </p:nvCxnSpPr>
          <p:spPr bwMode="auto">
            <a:xfrm rot="16200000" flipH="1">
              <a:off x="8601624" y="3201789"/>
              <a:ext cx="1588" cy="168764"/>
            </a:xfrm>
            <a:prstGeom prst="line">
              <a:avLst/>
            </a:prstGeom>
            <a:noFill/>
            <a:ln w="19050" algn="ctr">
              <a:solidFill>
                <a:schemeClr val="bg2"/>
              </a:solidFill>
              <a:round/>
              <a:headEnd/>
              <a:tailEnd/>
            </a:ln>
          </p:spPr>
        </p:cxnSp>
        <p:cxnSp>
          <p:nvCxnSpPr>
            <p:cNvPr id="13349" name="Straight Connector 172"/>
            <p:cNvCxnSpPr>
              <a:cxnSpLocks noChangeShapeType="1"/>
            </p:cNvCxnSpPr>
            <p:nvPr/>
          </p:nvCxnSpPr>
          <p:spPr bwMode="auto">
            <a:xfrm rot="16200000" flipH="1">
              <a:off x="8601624" y="3366889"/>
              <a:ext cx="1588" cy="168764"/>
            </a:xfrm>
            <a:prstGeom prst="line">
              <a:avLst/>
            </a:prstGeom>
            <a:noFill/>
            <a:ln w="19050" algn="ctr">
              <a:solidFill>
                <a:schemeClr val="bg2"/>
              </a:solidFill>
              <a:round/>
              <a:headEnd/>
              <a:tailEnd/>
            </a:ln>
          </p:spPr>
        </p:cxnSp>
        <p:cxnSp>
          <p:nvCxnSpPr>
            <p:cNvPr id="13350" name="Straight Connector 173"/>
            <p:cNvCxnSpPr>
              <a:cxnSpLocks noChangeShapeType="1"/>
            </p:cNvCxnSpPr>
            <p:nvPr/>
          </p:nvCxnSpPr>
          <p:spPr bwMode="auto">
            <a:xfrm rot="16200000" flipH="1">
              <a:off x="8597960" y="3530400"/>
              <a:ext cx="1588" cy="168764"/>
            </a:xfrm>
            <a:prstGeom prst="line">
              <a:avLst/>
            </a:prstGeom>
            <a:noFill/>
            <a:ln w="19050" algn="ctr">
              <a:solidFill>
                <a:schemeClr val="bg2"/>
              </a:solidFill>
              <a:round/>
              <a:headEnd/>
              <a:tailEnd/>
            </a:ln>
          </p:spPr>
        </p:cxnSp>
        <p:cxnSp>
          <p:nvCxnSpPr>
            <p:cNvPr id="13351" name="Straight Connector 174"/>
            <p:cNvCxnSpPr>
              <a:cxnSpLocks noChangeShapeType="1"/>
            </p:cNvCxnSpPr>
            <p:nvPr/>
          </p:nvCxnSpPr>
          <p:spPr bwMode="auto">
            <a:xfrm rot="16200000" flipH="1">
              <a:off x="8601624" y="3695500"/>
              <a:ext cx="1588" cy="168764"/>
            </a:xfrm>
            <a:prstGeom prst="line">
              <a:avLst/>
            </a:prstGeom>
            <a:noFill/>
            <a:ln w="19050" algn="ctr">
              <a:solidFill>
                <a:schemeClr val="bg2"/>
              </a:solidFill>
              <a:round/>
              <a:headEnd/>
              <a:tailEnd/>
            </a:ln>
          </p:spPr>
        </p:cxnSp>
        <p:cxnSp>
          <p:nvCxnSpPr>
            <p:cNvPr id="13352" name="Straight Connector 175"/>
            <p:cNvCxnSpPr>
              <a:cxnSpLocks noChangeShapeType="1"/>
            </p:cNvCxnSpPr>
            <p:nvPr/>
          </p:nvCxnSpPr>
          <p:spPr bwMode="auto">
            <a:xfrm rot="16200000" flipH="1">
              <a:off x="8601624" y="3849489"/>
              <a:ext cx="1588" cy="168764"/>
            </a:xfrm>
            <a:prstGeom prst="line">
              <a:avLst/>
            </a:prstGeom>
            <a:noFill/>
            <a:ln w="19050" algn="ctr">
              <a:solidFill>
                <a:schemeClr val="bg2"/>
              </a:solidFill>
              <a:round/>
              <a:headEnd/>
              <a:tailEnd/>
            </a:ln>
          </p:spPr>
        </p:cxnSp>
        <p:cxnSp>
          <p:nvCxnSpPr>
            <p:cNvPr id="13353" name="Straight Connector 176"/>
            <p:cNvCxnSpPr>
              <a:cxnSpLocks noChangeShapeType="1"/>
            </p:cNvCxnSpPr>
            <p:nvPr/>
          </p:nvCxnSpPr>
          <p:spPr bwMode="auto">
            <a:xfrm rot="16200000" flipH="1">
              <a:off x="8595199" y="4006568"/>
              <a:ext cx="1588" cy="168764"/>
            </a:xfrm>
            <a:prstGeom prst="line">
              <a:avLst/>
            </a:prstGeom>
            <a:noFill/>
            <a:ln w="19050" algn="ctr">
              <a:solidFill>
                <a:schemeClr val="bg2"/>
              </a:solidFill>
              <a:round/>
              <a:headEnd/>
              <a:tailEnd/>
            </a:ln>
          </p:spPr>
        </p:cxnSp>
        <p:sp>
          <p:nvSpPr>
            <p:cNvPr id="150" name="Rectangle 129"/>
            <p:cNvSpPr>
              <a:spLocks noChangeArrowheads="1"/>
            </p:cNvSpPr>
            <p:nvPr/>
          </p:nvSpPr>
          <p:spPr bwMode="auto">
            <a:xfrm>
              <a:off x="8513726" y="3784117"/>
              <a:ext cx="172640" cy="166499"/>
            </a:xfrm>
            <a:prstGeom prst="rect">
              <a:avLst/>
            </a:prstGeom>
            <a:solidFill>
              <a:schemeClr val="accent4">
                <a:lumMod val="25000"/>
              </a:schemeClr>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grpSp>
      <p:grpSp>
        <p:nvGrpSpPr>
          <p:cNvPr id="24" name="Group 78"/>
          <p:cNvGrpSpPr>
            <a:grpSpLocks/>
          </p:cNvGrpSpPr>
          <p:nvPr/>
        </p:nvGrpSpPr>
        <p:grpSpPr bwMode="auto">
          <a:xfrm>
            <a:off x="6705599" y="2209800"/>
            <a:ext cx="1973514" cy="1295082"/>
            <a:chOff x="7162800" y="2210118"/>
            <a:chExt cx="1973513" cy="1295082"/>
          </a:xfrm>
        </p:grpSpPr>
        <p:sp>
          <p:nvSpPr>
            <p:cNvPr id="164" name="Bent Arrow 163"/>
            <p:cNvSpPr/>
            <p:nvPr/>
          </p:nvSpPr>
          <p:spPr bwMode="auto">
            <a:xfrm flipH="1">
              <a:off x="7162800" y="2590800"/>
              <a:ext cx="1066800" cy="914400"/>
            </a:xfrm>
            <a:prstGeom prst="bentArrow">
              <a:avLst>
                <a:gd name="adj1" fmla="val 17857"/>
                <a:gd name="adj2" fmla="val 18571"/>
                <a:gd name="adj3" fmla="val 25000"/>
                <a:gd name="adj4" fmla="val 20893"/>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defRPr/>
              </a:pPr>
              <a:endParaRPr lang="en-US">
                <a:latin typeface="Arial" pitchFamily="34" charset="0"/>
                <a:cs typeface="Arial" pitchFamily="34" charset="0"/>
              </a:endParaRPr>
            </a:p>
          </p:txBody>
        </p:sp>
        <p:sp>
          <p:nvSpPr>
            <p:cNvPr id="13342" name="Text Box 21"/>
            <p:cNvSpPr txBox="1">
              <a:spLocks noChangeArrowheads="1"/>
            </p:cNvSpPr>
            <p:nvPr/>
          </p:nvSpPr>
          <p:spPr bwMode="auto">
            <a:xfrm>
              <a:off x="7220201" y="2210118"/>
              <a:ext cx="1916112" cy="400110"/>
            </a:xfrm>
            <a:prstGeom prst="rect">
              <a:avLst/>
            </a:prstGeom>
            <a:noFill/>
            <a:ln w="9525">
              <a:noFill/>
              <a:miter lim="800000"/>
              <a:headEnd/>
              <a:tailEnd/>
            </a:ln>
          </p:spPr>
          <p:txBody>
            <a:bodyPr wrap="square">
              <a:spAutoFit/>
            </a:bodyPr>
            <a:lstStyle/>
            <a:p>
              <a:pPr algn="l" eaLnBrk="1" hangingPunct="1">
                <a:spcBef>
                  <a:spcPct val="50000"/>
                </a:spcBef>
              </a:pPr>
              <a:r>
                <a:rPr kumimoji="1" lang="en-US" altLang="zh-CN" sz="2000" dirty="0" smtClean="0">
                  <a:latin typeface="Arial" charset="0"/>
                  <a:cs typeface="Arial" charset="0"/>
                </a:rPr>
                <a:t>configuration </a:t>
              </a:r>
              <a:endParaRPr kumimoji="1" lang="en-US" altLang="zh-CN" sz="2000" dirty="0">
                <a:latin typeface="Arial" charset="0"/>
                <a:cs typeface="Arial" charset="0"/>
              </a:endParaRPr>
            </a:p>
          </p:txBody>
        </p:sp>
      </p:grpSp>
      <p:sp>
        <p:nvSpPr>
          <p:cNvPr id="170" name="Text Box 21"/>
          <p:cNvSpPr txBox="1">
            <a:spLocks noChangeArrowheads="1"/>
          </p:cNvSpPr>
          <p:nvPr/>
        </p:nvSpPr>
        <p:spPr bwMode="auto">
          <a:xfrm>
            <a:off x="227052" y="4938971"/>
            <a:ext cx="2397118" cy="400110"/>
          </a:xfrm>
          <a:prstGeom prst="rect">
            <a:avLst/>
          </a:prstGeom>
          <a:noFill/>
          <a:ln w="9525">
            <a:noFill/>
            <a:miter lim="800000"/>
            <a:headEnd/>
            <a:tailEnd/>
          </a:ln>
        </p:spPr>
        <p:txBody>
          <a:bodyPr wrap="square">
            <a:spAutoFit/>
          </a:bodyPr>
          <a:lstStyle/>
          <a:p>
            <a:pPr algn="l" eaLnBrk="1" hangingPunct="1">
              <a:spcBef>
                <a:spcPct val="50000"/>
              </a:spcBef>
            </a:pPr>
            <a:r>
              <a:rPr kumimoji="1" lang="en-US" altLang="zh-CN" sz="2000" dirty="0" smtClean="0">
                <a:latin typeface="Arial" charset="0"/>
                <a:cs typeface="Arial" charset="0"/>
              </a:rPr>
              <a:t>optical transceivers </a:t>
            </a:r>
            <a:endParaRPr kumimoji="1" lang="en-US" altLang="zh-CN" sz="2000" dirty="0">
              <a:latin typeface="Arial" charset="0"/>
              <a:cs typeface="Arial" charset="0"/>
            </a:endParaRPr>
          </a:p>
        </p:txBody>
      </p:sp>
      <p:cxnSp>
        <p:nvCxnSpPr>
          <p:cNvPr id="171" name="Straight Arrow Connector 170"/>
          <p:cNvCxnSpPr>
            <a:stCxn id="170" idx="0"/>
            <a:endCxn id="13435" idx="2"/>
          </p:cNvCxnSpPr>
          <p:nvPr/>
        </p:nvCxnSpPr>
        <p:spPr>
          <a:xfrm flipV="1">
            <a:off x="1425611" y="3113088"/>
            <a:ext cx="976277" cy="18258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a:stCxn id="170" idx="0"/>
          </p:cNvCxnSpPr>
          <p:nvPr/>
        </p:nvCxnSpPr>
        <p:spPr>
          <a:xfrm flipV="1">
            <a:off x="1425611" y="3059592"/>
            <a:ext cx="1755738" cy="18793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582572277"/>
      </p:ext>
    </p:extLst>
  </p:cSld>
  <p:clrMapOvr>
    <a:masterClrMapping/>
  </p:clrMapOvr>
  <mc:AlternateContent xmlns:mc="http://schemas.openxmlformats.org/markup-compatibility/2006" xmlns:p14="http://schemas.microsoft.com/office/powerpoint/2010/main">
    <mc:Choice Requires="p14">
      <p:transition spd="slow" p14:dur="2000" advTm="78656"/>
    </mc:Choice>
    <mc:Fallback xmlns="">
      <p:transition spd="slow" advTm="786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172"/>
                                        </p:tgtEl>
                                        <p:attrNameLst>
                                          <p:attrName>style.visibility</p:attrName>
                                        </p:attrNameLst>
                                      </p:cBhvr>
                                      <p:to>
                                        <p:strVal val="visible"/>
                                      </p:to>
                                    </p:set>
                                    <p:animEffect transition="in" filter="wipe(down)">
                                      <p:cBhvr>
                                        <p:cTn id="10" dur="500"/>
                                        <p:tgtEl>
                                          <p:spTgt spid="172"/>
                                        </p:tgtEl>
                                      </p:cBhvr>
                                    </p:animEffect>
                                  </p:childTnLst>
                                </p:cTn>
                              </p:par>
                              <p:par>
                                <p:cTn id="11" presetID="22" presetClass="entr" presetSubtype="4" fill="hold" nodeType="withEffect">
                                  <p:stCondLst>
                                    <p:cond delay="0"/>
                                  </p:stCondLst>
                                  <p:childTnLst>
                                    <p:set>
                                      <p:cBhvr>
                                        <p:cTn id="12" dur="1" fill="hold">
                                          <p:stCondLst>
                                            <p:cond delay="0"/>
                                          </p:stCondLst>
                                        </p:cTn>
                                        <p:tgtEl>
                                          <p:spTgt spid="171"/>
                                        </p:tgtEl>
                                        <p:attrNameLst>
                                          <p:attrName>style.visibility</p:attrName>
                                        </p:attrNameLst>
                                      </p:cBhvr>
                                      <p:to>
                                        <p:strVal val="visible"/>
                                      </p:to>
                                    </p:set>
                                    <p:animEffect transition="in" filter="wipe(down)">
                                      <p:cBhvr>
                                        <p:cTn id="13" dur="500"/>
                                        <p:tgtEl>
                                          <p:spTgt spid="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64"/>
          <p:cNvGrpSpPr>
            <a:grpSpLocks/>
          </p:cNvGrpSpPr>
          <p:nvPr/>
        </p:nvGrpSpPr>
        <p:grpSpPr bwMode="auto">
          <a:xfrm>
            <a:off x="1066800" y="2928938"/>
            <a:ext cx="838200" cy="908050"/>
            <a:chOff x="1066800" y="2929713"/>
            <a:chExt cx="838200" cy="907275"/>
          </a:xfrm>
        </p:grpSpPr>
        <p:pic>
          <p:nvPicPr>
            <p:cNvPr id="13477" name="Picture 18" descr="D:\research\data-center\HotNets\rack.JPG"/>
            <p:cNvPicPr>
              <a:picLocks noChangeAspect="1" noChangeArrowheads="1"/>
            </p:cNvPicPr>
            <p:nvPr/>
          </p:nvPicPr>
          <p:blipFill>
            <a:blip r:embed="rId4"/>
            <a:srcRect/>
            <a:stretch>
              <a:fillRect/>
            </a:stretch>
          </p:blipFill>
          <p:spPr bwMode="auto">
            <a:xfrm>
              <a:off x="1066800" y="3435088"/>
              <a:ext cx="838200" cy="401900"/>
            </a:xfrm>
            <a:prstGeom prst="rect">
              <a:avLst/>
            </a:prstGeom>
            <a:noFill/>
            <a:ln w="9525">
              <a:noFill/>
              <a:miter lim="800000"/>
              <a:headEnd/>
              <a:tailEnd/>
            </a:ln>
          </p:spPr>
        </p:pic>
        <p:sp>
          <p:nvSpPr>
            <p:cNvPr id="13478" name="Line 19"/>
            <p:cNvSpPr>
              <a:spLocks noChangeShapeType="1"/>
            </p:cNvSpPr>
            <p:nvPr/>
          </p:nvSpPr>
          <p:spPr bwMode="auto">
            <a:xfrm flipH="1">
              <a:off x="1165225" y="3004695"/>
              <a:ext cx="334963" cy="454387"/>
            </a:xfrm>
            <a:prstGeom prst="line">
              <a:avLst/>
            </a:prstGeom>
            <a:noFill/>
            <a:ln w="19050">
              <a:solidFill>
                <a:schemeClr val="bg2"/>
              </a:solidFill>
              <a:round/>
              <a:headEnd/>
              <a:tailEnd/>
            </a:ln>
          </p:spPr>
          <p:txBody>
            <a:bodyPr wrap="none" anchor="ctr"/>
            <a:lstStyle/>
            <a:p>
              <a:endParaRPr lang="en-US"/>
            </a:p>
          </p:txBody>
        </p:sp>
        <p:sp>
          <p:nvSpPr>
            <p:cNvPr id="13479" name="Line 20"/>
            <p:cNvSpPr>
              <a:spLocks noChangeShapeType="1"/>
            </p:cNvSpPr>
            <p:nvPr/>
          </p:nvSpPr>
          <p:spPr bwMode="auto">
            <a:xfrm flipH="1">
              <a:off x="1247775" y="3004695"/>
              <a:ext cx="252413" cy="454387"/>
            </a:xfrm>
            <a:prstGeom prst="line">
              <a:avLst/>
            </a:prstGeom>
            <a:noFill/>
            <a:ln w="19050">
              <a:solidFill>
                <a:schemeClr val="bg2"/>
              </a:solidFill>
              <a:round/>
              <a:headEnd/>
              <a:tailEnd/>
            </a:ln>
          </p:spPr>
          <p:txBody>
            <a:bodyPr wrap="none" anchor="ctr"/>
            <a:lstStyle/>
            <a:p>
              <a:endParaRPr lang="en-US"/>
            </a:p>
          </p:txBody>
        </p:sp>
        <p:sp>
          <p:nvSpPr>
            <p:cNvPr id="13480" name="Line 21"/>
            <p:cNvSpPr>
              <a:spLocks noChangeShapeType="1"/>
            </p:cNvSpPr>
            <p:nvPr/>
          </p:nvSpPr>
          <p:spPr bwMode="auto">
            <a:xfrm flipH="1">
              <a:off x="1331913" y="3004695"/>
              <a:ext cx="168275" cy="454387"/>
            </a:xfrm>
            <a:prstGeom prst="line">
              <a:avLst/>
            </a:prstGeom>
            <a:noFill/>
            <a:ln w="19050">
              <a:solidFill>
                <a:schemeClr val="bg2"/>
              </a:solidFill>
              <a:round/>
              <a:headEnd/>
              <a:tailEnd/>
            </a:ln>
          </p:spPr>
          <p:txBody>
            <a:bodyPr wrap="none" anchor="ctr"/>
            <a:lstStyle/>
            <a:p>
              <a:endParaRPr lang="en-US"/>
            </a:p>
          </p:txBody>
        </p:sp>
        <p:sp>
          <p:nvSpPr>
            <p:cNvPr id="13481" name="Line 22"/>
            <p:cNvSpPr>
              <a:spLocks noChangeShapeType="1"/>
            </p:cNvSpPr>
            <p:nvPr/>
          </p:nvSpPr>
          <p:spPr bwMode="auto">
            <a:xfrm flipH="1">
              <a:off x="1387475" y="3004695"/>
              <a:ext cx="112713" cy="454387"/>
            </a:xfrm>
            <a:prstGeom prst="line">
              <a:avLst/>
            </a:prstGeom>
            <a:noFill/>
            <a:ln w="19050">
              <a:solidFill>
                <a:schemeClr val="bg2"/>
              </a:solidFill>
              <a:round/>
              <a:headEnd/>
              <a:tailEnd/>
            </a:ln>
          </p:spPr>
          <p:txBody>
            <a:bodyPr wrap="none" anchor="ctr"/>
            <a:lstStyle/>
            <a:p>
              <a:endParaRPr lang="en-US"/>
            </a:p>
          </p:txBody>
        </p:sp>
        <p:sp>
          <p:nvSpPr>
            <p:cNvPr id="13482" name="Line 23"/>
            <p:cNvSpPr>
              <a:spLocks noChangeShapeType="1"/>
            </p:cNvSpPr>
            <p:nvPr/>
          </p:nvSpPr>
          <p:spPr bwMode="auto">
            <a:xfrm flipH="1">
              <a:off x="1444625" y="3004695"/>
              <a:ext cx="55563" cy="454387"/>
            </a:xfrm>
            <a:prstGeom prst="line">
              <a:avLst/>
            </a:prstGeom>
            <a:noFill/>
            <a:ln w="19050">
              <a:solidFill>
                <a:schemeClr val="bg2"/>
              </a:solidFill>
              <a:round/>
              <a:headEnd/>
              <a:tailEnd/>
            </a:ln>
          </p:spPr>
          <p:txBody>
            <a:bodyPr wrap="none" anchor="ctr"/>
            <a:lstStyle/>
            <a:p>
              <a:endParaRPr lang="en-US"/>
            </a:p>
          </p:txBody>
        </p:sp>
        <p:sp>
          <p:nvSpPr>
            <p:cNvPr id="13483" name="Line 24"/>
            <p:cNvSpPr>
              <a:spLocks noChangeShapeType="1"/>
            </p:cNvSpPr>
            <p:nvPr/>
          </p:nvSpPr>
          <p:spPr bwMode="auto">
            <a:xfrm flipH="1">
              <a:off x="1500188" y="3004695"/>
              <a:ext cx="0" cy="454387"/>
            </a:xfrm>
            <a:prstGeom prst="line">
              <a:avLst/>
            </a:prstGeom>
            <a:noFill/>
            <a:ln w="19050">
              <a:solidFill>
                <a:schemeClr val="bg2"/>
              </a:solidFill>
              <a:round/>
              <a:headEnd/>
              <a:tailEnd/>
            </a:ln>
          </p:spPr>
          <p:txBody>
            <a:bodyPr wrap="none" anchor="ctr"/>
            <a:lstStyle/>
            <a:p>
              <a:endParaRPr lang="en-US"/>
            </a:p>
          </p:txBody>
        </p:sp>
        <p:sp>
          <p:nvSpPr>
            <p:cNvPr id="13484" name="Line 25"/>
            <p:cNvSpPr>
              <a:spLocks noChangeShapeType="1"/>
            </p:cNvSpPr>
            <p:nvPr/>
          </p:nvSpPr>
          <p:spPr bwMode="auto">
            <a:xfrm>
              <a:off x="1500188" y="2929713"/>
              <a:ext cx="55563" cy="505375"/>
            </a:xfrm>
            <a:prstGeom prst="line">
              <a:avLst/>
            </a:prstGeom>
            <a:noFill/>
            <a:ln w="19050">
              <a:solidFill>
                <a:schemeClr val="bg2"/>
              </a:solidFill>
              <a:round/>
              <a:headEnd/>
              <a:tailEnd/>
            </a:ln>
          </p:spPr>
          <p:txBody>
            <a:bodyPr wrap="none" anchor="ctr"/>
            <a:lstStyle/>
            <a:p>
              <a:endParaRPr lang="en-US"/>
            </a:p>
          </p:txBody>
        </p:sp>
        <p:sp>
          <p:nvSpPr>
            <p:cNvPr id="13485" name="Line 26"/>
            <p:cNvSpPr>
              <a:spLocks noChangeShapeType="1"/>
            </p:cNvSpPr>
            <p:nvPr/>
          </p:nvSpPr>
          <p:spPr bwMode="auto">
            <a:xfrm>
              <a:off x="1500188" y="2929713"/>
              <a:ext cx="111125" cy="514372"/>
            </a:xfrm>
            <a:prstGeom prst="line">
              <a:avLst/>
            </a:prstGeom>
            <a:noFill/>
            <a:ln w="19050">
              <a:solidFill>
                <a:schemeClr val="bg2"/>
              </a:solidFill>
              <a:round/>
              <a:headEnd/>
              <a:tailEnd/>
            </a:ln>
          </p:spPr>
          <p:txBody>
            <a:bodyPr wrap="none" anchor="ctr"/>
            <a:lstStyle/>
            <a:p>
              <a:endParaRPr lang="en-US"/>
            </a:p>
          </p:txBody>
        </p:sp>
        <p:sp>
          <p:nvSpPr>
            <p:cNvPr id="13486" name="Line 27"/>
            <p:cNvSpPr>
              <a:spLocks noChangeShapeType="1"/>
            </p:cNvSpPr>
            <p:nvPr/>
          </p:nvSpPr>
          <p:spPr bwMode="auto">
            <a:xfrm>
              <a:off x="1500188" y="3004695"/>
              <a:ext cx="180975" cy="439391"/>
            </a:xfrm>
            <a:prstGeom prst="line">
              <a:avLst/>
            </a:prstGeom>
            <a:noFill/>
            <a:ln w="19050">
              <a:solidFill>
                <a:schemeClr val="bg2"/>
              </a:solidFill>
              <a:round/>
              <a:headEnd/>
              <a:tailEnd/>
            </a:ln>
          </p:spPr>
          <p:txBody>
            <a:bodyPr wrap="none" anchor="ctr"/>
            <a:lstStyle/>
            <a:p>
              <a:endParaRPr lang="en-US"/>
            </a:p>
          </p:txBody>
        </p:sp>
        <p:sp>
          <p:nvSpPr>
            <p:cNvPr id="13487" name="Line 28"/>
            <p:cNvSpPr>
              <a:spLocks noChangeShapeType="1"/>
            </p:cNvSpPr>
            <p:nvPr/>
          </p:nvSpPr>
          <p:spPr bwMode="auto">
            <a:xfrm>
              <a:off x="1500188" y="3004695"/>
              <a:ext cx="236538" cy="454387"/>
            </a:xfrm>
            <a:prstGeom prst="line">
              <a:avLst/>
            </a:prstGeom>
            <a:noFill/>
            <a:ln w="19050">
              <a:solidFill>
                <a:schemeClr val="bg2"/>
              </a:solidFill>
              <a:round/>
              <a:headEnd/>
              <a:tailEnd/>
            </a:ln>
          </p:spPr>
          <p:txBody>
            <a:bodyPr wrap="none" anchor="ctr"/>
            <a:lstStyle/>
            <a:p>
              <a:endParaRPr lang="en-US"/>
            </a:p>
          </p:txBody>
        </p:sp>
        <p:sp>
          <p:nvSpPr>
            <p:cNvPr id="13488" name="Line 29"/>
            <p:cNvSpPr>
              <a:spLocks noChangeShapeType="1"/>
            </p:cNvSpPr>
            <p:nvPr/>
          </p:nvSpPr>
          <p:spPr bwMode="auto">
            <a:xfrm>
              <a:off x="1500188" y="3004695"/>
              <a:ext cx="293688" cy="454387"/>
            </a:xfrm>
            <a:prstGeom prst="line">
              <a:avLst/>
            </a:prstGeom>
            <a:noFill/>
            <a:ln w="19050">
              <a:solidFill>
                <a:schemeClr val="bg2"/>
              </a:solidFill>
              <a:round/>
              <a:headEnd/>
              <a:tailEnd/>
            </a:ln>
          </p:spPr>
          <p:txBody>
            <a:bodyPr wrap="none" anchor="ctr"/>
            <a:lstStyle/>
            <a:p>
              <a:endParaRPr lang="en-US"/>
            </a:p>
          </p:txBody>
        </p:sp>
        <p:sp>
          <p:nvSpPr>
            <p:cNvPr id="13489" name="Line 30"/>
            <p:cNvSpPr>
              <a:spLocks noChangeShapeType="1"/>
            </p:cNvSpPr>
            <p:nvPr/>
          </p:nvSpPr>
          <p:spPr bwMode="auto">
            <a:xfrm>
              <a:off x="1500188" y="3004695"/>
              <a:ext cx="334963" cy="439391"/>
            </a:xfrm>
            <a:prstGeom prst="line">
              <a:avLst/>
            </a:prstGeom>
            <a:noFill/>
            <a:ln w="19050">
              <a:solidFill>
                <a:schemeClr val="bg2"/>
              </a:solidFill>
              <a:round/>
              <a:headEnd/>
              <a:tailEnd/>
            </a:ln>
          </p:spPr>
          <p:txBody>
            <a:bodyPr wrap="none" anchor="ctr"/>
            <a:lstStyle/>
            <a:p>
              <a:endParaRPr lang="en-US"/>
            </a:p>
          </p:txBody>
        </p:sp>
      </p:grpSp>
      <p:sp>
        <p:nvSpPr>
          <p:cNvPr id="2" name="Title 1"/>
          <p:cNvSpPr>
            <a:spLocks noGrp="1"/>
          </p:cNvSpPr>
          <p:nvPr>
            <p:ph type="title"/>
          </p:nvPr>
        </p:nvSpPr>
        <p:spPr>
          <a:xfrm>
            <a:off x="0" y="-15648"/>
            <a:ext cx="7982309" cy="683305"/>
          </a:xfrm>
        </p:spPr>
        <p:txBody>
          <a:bodyPr>
            <a:normAutofit fontScale="90000"/>
          </a:bodyPr>
          <a:lstStyle/>
          <a:p>
            <a:pPr>
              <a:defRPr/>
            </a:pPr>
            <a:r>
              <a:rPr lang="en-US" sz="3200" dirty="0" smtClean="0">
                <a:ea typeface="宋体" pitchFamily="2" charset="-122"/>
              </a:rPr>
              <a:t>Hybrid: packet/(wireless-)circuit switched network </a:t>
            </a:r>
            <a:endParaRPr lang="en-US" sz="3200" dirty="0"/>
          </a:p>
        </p:txBody>
      </p:sp>
      <p:sp>
        <p:nvSpPr>
          <p:cNvPr id="13316" name="Slide Number Placeholder 3"/>
          <p:cNvSpPr>
            <a:spLocks noGrp="1"/>
          </p:cNvSpPr>
          <p:nvPr>
            <p:ph type="sldNum" sz="quarter" idx="10"/>
          </p:nvPr>
        </p:nvSpPr>
        <p:spPr>
          <a:noFill/>
        </p:spPr>
        <p:txBody>
          <a:bodyPr/>
          <a:lstStyle/>
          <a:p>
            <a:fld id="{7493C48C-7F3F-43FC-8AD1-99AFE9B1A9A5}" type="slidenum">
              <a:rPr lang="en-GB" smtClean="0">
                <a:latin typeface="Arial" charset="0"/>
                <a:cs typeface="Arial" charset="0"/>
              </a:rPr>
              <a:pPr/>
              <a:t>5</a:t>
            </a:fld>
            <a:endParaRPr lang="en-GB" smtClean="0">
              <a:latin typeface="Arial" charset="0"/>
              <a:cs typeface="Arial" charset="0"/>
            </a:endParaRPr>
          </a:p>
        </p:txBody>
      </p:sp>
      <p:sp>
        <p:nvSpPr>
          <p:cNvPr id="13474" name="Line 49"/>
          <p:cNvSpPr>
            <a:spLocks noChangeShapeType="1"/>
          </p:cNvSpPr>
          <p:nvPr/>
        </p:nvSpPr>
        <p:spPr bwMode="auto">
          <a:xfrm>
            <a:off x="3170237" y="3283043"/>
            <a:ext cx="589539" cy="1225377"/>
          </a:xfrm>
          <a:prstGeom prst="line">
            <a:avLst/>
          </a:prstGeom>
          <a:noFill/>
          <a:ln w="76200">
            <a:solidFill>
              <a:srgbClr val="FF9900"/>
            </a:solidFill>
            <a:round/>
            <a:headEnd/>
            <a:tailEnd/>
          </a:ln>
        </p:spPr>
        <p:txBody>
          <a:bodyPr wrap="none" anchor="ctr"/>
          <a:lstStyle/>
          <a:p>
            <a:endParaRPr lang="en-US"/>
          </a:p>
        </p:txBody>
      </p:sp>
      <p:sp>
        <p:nvSpPr>
          <p:cNvPr id="13475" name="Line 50"/>
          <p:cNvSpPr>
            <a:spLocks noChangeShapeType="1"/>
          </p:cNvSpPr>
          <p:nvPr/>
        </p:nvSpPr>
        <p:spPr bwMode="auto">
          <a:xfrm flipH="1">
            <a:off x="3170237" y="3059592"/>
            <a:ext cx="11112" cy="266584"/>
          </a:xfrm>
          <a:prstGeom prst="line">
            <a:avLst/>
          </a:prstGeom>
          <a:noFill/>
          <a:ln w="76200">
            <a:solidFill>
              <a:srgbClr val="FF9900"/>
            </a:solidFill>
            <a:round/>
            <a:headEnd/>
            <a:tailEnd/>
          </a:ln>
        </p:spPr>
        <p:txBody>
          <a:bodyPr wrap="none" anchor="ctr"/>
          <a:lstStyle/>
          <a:p>
            <a:endParaRPr lang="en-US"/>
          </a:p>
        </p:txBody>
      </p:sp>
      <p:sp>
        <p:nvSpPr>
          <p:cNvPr id="13476" name="Line 51"/>
          <p:cNvSpPr>
            <a:spLocks noChangeShapeType="1"/>
          </p:cNvSpPr>
          <p:nvPr/>
        </p:nvSpPr>
        <p:spPr bwMode="auto">
          <a:xfrm flipH="1">
            <a:off x="3470562" y="4508420"/>
            <a:ext cx="771236" cy="0"/>
          </a:xfrm>
          <a:prstGeom prst="line">
            <a:avLst/>
          </a:prstGeom>
          <a:noFill/>
          <a:ln w="76200">
            <a:solidFill>
              <a:srgbClr val="FF9900"/>
            </a:solidFill>
            <a:round/>
            <a:headEnd/>
            <a:tailEnd/>
          </a:ln>
        </p:spPr>
        <p:txBody>
          <a:bodyPr wrap="none" anchor="ctr"/>
          <a:lstStyle/>
          <a:p>
            <a:endParaRPr lang="en-US"/>
          </a:p>
        </p:txBody>
      </p:sp>
      <p:sp>
        <p:nvSpPr>
          <p:cNvPr id="13471" name="Line 53"/>
          <p:cNvSpPr>
            <a:spLocks noChangeShapeType="1"/>
          </p:cNvSpPr>
          <p:nvPr/>
        </p:nvSpPr>
        <p:spPr bwMode="auto">
          <a:xfrm flipH="1">
            <a:off x="3712950" y="3256630"/>
            <a:ext cx="420902" cy="1232075"/>
          </a:xfrm>
          <a:prstGeom prst="line">
            <a:avLst/>
          </a:prstGeom>
          <a:noFill/>
          <a:ln w="76200">
            <a:solidFill>
              <a:srgbClr val="FF9900"/>
            </a:solidFill>
            <a:round/>
            <a:headEnd/>
            <a:tailEnd/>
          </a:ln>
        </p:spPr>
        <p:txBody>
          <a:bodyPr wrap="none" anchor="ctr"/>
          <a:lstStyle/>
          <a:p>
            <a:endParaRPr lang="en-US"/>
          </a:p>
        </p:txBody>
      </p:sp>
      <p:sp>
        <p:nvSpPr>
          <p:cNvPr id="13472" name="Line 54"/>
          <p:cNvSpPr>
            <a:spLocks noChangeShapeType="1"/>
          </p:cNvSpPr>
          <p:nvPr/>
        </p:nvSpPr>
        <p:spPr bwMode="auto">
          <a:xfrm flipH="1">
            <a:off x="4133852" y="3048000"/>
            <a:ext cx="0" cy="278175"/>
          </a:xfrm>
          <a:prstGeom prst="line">
            <a:avLst/>
          </a:prstGeom>
          <a:noFill/>
          <a:ln w="76200">
            <a:solidFill>
              <a:srgbClr val="FF9900"/>
            </a:solidFill>
            <a:round/>
            <a:headEnd/>
            <a:tailEnd/>
          </a:ln>
        </p:spPr>
        <p:txBody>
          <a:bodyPr wrap="none" anchor="ctr"/>
          <a:lstStyle/>
          <a:p>
            <a:endParaRPr lang="en-US"/>
          </a:p>
        </p:txBody>
      </p:sp>
      <p:grpSp>
        <p:nvGrpSpPr>
          <p:cNvPr id="13456" name="Group 56"/>
          <p:cNvGrpSpPr>
            <a:grpSpLocks/>
          </p:cNvGrpSpPr>
          <p:nvPr/>
        </p:nvGrpSpPr>
        <p:grpSpPr bwMode="auto">
          <a:xfrm>
            <a:off x="3251754" y="3059591"/>
            <a:ext cx="1636160" cy="1414402"/>
            <a:chOff x="3072" y="1976"/>
            <a:chExt cx="576" cy="840"/>
          </a:xfrm>
        </p:grpSpPr>
        <p:sp>
          <p:nvSpPr>
            <p:cNvPr id="13468" name="Line 57"/>
            <p:cNvSpPr>
              <a:spLocks noChangeShapeType="1"/>
            </p:cNvSpPr>
            <p:nvPr/>
          </p:nvSpPr>
          <p:spPr bwMode="auto">
            <a:xfrm flipH="1">
              <a:off x="3120" y="2048"/>
              <a:ext cx="528" cy="768"/>
            </a:xfrm>
            <a:prstGeom prst="line">
              <a:avLst/>
            </a:prstGeom>
            <a:noFill/>
            <a:ln w="76200">
              <a:solidFill>
                <a:srgbClr val="FF9900"/>
              </a:solidFill>
              <a:round/>
              <a:headEnd/>
              <a:tailEnd/>
            </a:ln>
          </p:spPr>
          <p:txBody>
            <a:bodyPr wrap="none" anchor="ctr"/>
            <a:lstStyle/>
            <a:p>
              <a:endParaRPr lang="en-US"/>
            </a:p>
          </p:txBody>
        </p:sp>
        <p:sp>
          <p:nvSpPr>
            <p:cNvPr id="13469" name="Line 58"/>
            <p:cNvSpPr>
              <a:spLocks noChangeShapeType="1"/>
            </p:cNvSpPr>
            <p:nvPr/>
          </p:nvSpPr>
          <p:spPr bwMode="auto">
            <a:xfrm flipH="1">
              <a:off x="3072" y="2809"/>
              <a:ext cx="64" cy="0"/>
            </a:xfrm>
            <a:prstGeom prst="line">
              <a:avLst/>
            </a:prstGeom>
            <a:noFill/>
            <a:ln w="76200">
              <a:solidFill>
                <a:srgbClr val="FF9900"/>
              </a:solidFill>
              <a:round/>
              <a:headEnd/>
              <a:tailEnd/>
            </a:ln>
          </p:spPr>
          <p:txBody>
            <a:bodyPr wrap="none" anchor="ctr"/>
            <a:lstStyle/>
            <a:p>
              <a:endParaRPr lang="en-US"/>
            </a:p>
          </p:txBody>
        </p:sp>
        <p:sp>
          <p:nvSpPr>
            <p:cNvPr id="13470" name="Line 59"/>
            <p:cNvSpPr>
              <a:spLocks noChangeShapeType="1"/>
            </p:cNvSpPr>
            <p:nvPr/>
          </p:nvSpPr>
          <p:spPr bwMode="auto">
            <a:xfrm flipH="1">
              <a:off x="3643" y="1976"/>
              <a:ext cx="0" cy="96"/>
            </a:xfrm>
            <a:prstGeom prst="line">
              <a:avLst/>
            </a:prstGeom>
            <a:noFill/>
            <a:ln w="76200">
              <a:solidFill>
                <a:srgbClr val="FF9900"/>
              </a:solidFill>
              <a:round/>
              <a:headEnd/>
              <a:tailEnd/>
            </a:ln>
          </p:spPr>
          <p:txBody>
            <a:bodyPr wrap="none" anchor="ctr"/>
            <a:lstStyle/>
            <a:p>
              <a:endParaRPr lang="en-US"/>
            </a:p>
          </p:txBody>
        </p:sp>
      </p:grpSp>
      <p:grpSp>
        <p:nvGrpSpPr>
          <p:cNvPr id="13457" name="Group 60"/>
          <p:cNvGrpSpPr>
            <a:grpSpLocks/>
          </p:cNvGrpSpPr>
          <p:nvPr/>
        </p:nvGrpSpPr>
        <p:grpSpPr bwMode="auto">
          <a:xfrm>
            <a:off x="2493963" y="3071181"/>
            <a:ext cx="3240087" cy="1437239"/>
            <a:chOff x="2992" y="1984"/>
            <a:chExt cx="1184" cy="992"/>
          </a:xfrm>
        </p:grpSpPr>
        <p:sp>
          <p:nvSpPr>
            <p:cNvPr id="13465" name="Line 61"/>
            <p:cNvSpPr>
              <a:spLocks noChangeShapeType="1"/>
            </p:cNvSpPr>
            <p:nvPr/>
          </p:nvSpPr>
          <p:spPr bwMode="auto">
            <a:xfrm flipH="1">
              <a:off x="3168" y="2064"/>
              <a:ext cx="1008" cy="912"/>
            </a:xfrm>
            <a:prstGeom prst="line">
              <a:avLst/>
            </a:prstGeom>
            <a:noFill/>
            <a:ln w="76200">
              <a:solidFill>
                <a:srgbClr val="FF9900"/>
              </a:solidFill>
              <a:round/>
              <a:headEnd/>
              <a:tailEnd/>
            </a:ln>
          </p:spPr>
          <p:txBody>
            <a:bodyPr wrap="none" anchor="ctr"/>
            <a:lstStyle/>
            <a:p>
              <a:endParaRPr lang="en-US"/>
            </a:p>
          </p:txBody>
        </p:sp>
        <p:sp>
          <p:nvSpPr>
            <p:cNvPr id="13466" name="Line 62"/>
            <p:cNvSpPr>
              <a:spLocks noChangeShapeType="1"/>
            </p:cNvSpPr>
            <p:nvPr/>
          </p:nvSpPr>
          <p:spPr bwMode="auto">
            <a:xfrm flipH="1">
              <a:off x="2992" y="2976"/>
              <a:ext cx="192" cy="0"/>
            </a:xfrm>
            <a:prstGeom prst="line">
              <a:avLst/>
            </a:prstGeom>
            <a:noFill/>
            <a:ln w="76200">
              <a:solidFill>
                <a:srgbClr val="FF9900"/>
              </a:solidFill>
              <a:round/>
              <a:headEnd/>
              <a:tailEnd/>
            </a:ln>
          </p:spPr>
          <p:txBody>
            <a:bodyPr wrap="none" anchor="ctr"/>
            <a:lstStyle/>
            <a:p>
              <a:endParaRPr lang="en-US"/>
            </a:p>
          </p:txBody>
        </p:sp>
        <p:sp>
          <p:nvSpPr>
            <p:cNvPr id="13467" name="Line 63"/>
            <p:cNvSpPr>
              <a:spLocks noChangeShapeType="1"/>
            </p:cNvSpPr>
            <p:nvPr/>
          </p:nvSpPr>
          <p:spPr bwMode="auto">
            <a:xfrm flipH="1">
              <a:off x="4176" y="1984"/>
              <a:ext cx="0" cy="96"/>
            </a:xfrm>
            <a:prstGeom prst="line">
              <a:avLst/>
            </a:prstGeom>
            <a:noFill/>
            <a:ln w="76200">
              <a:solidFill>
                <a:srgbClr val="FF9900"/>
              </a:solidFill>
              <a:round/>
              <a:headEnd/>
              <a:tailEnd/>
            </a:ln>
          </p:spPr>
          <p:txBody>
            <a:bodyPr wrap="none" anchor="ctr"/>
            <a:lstStyle/>
            <a:p>
              <a:endParaRPr lang="en-US"/>
            </a:p>
          </p:txBody>
        </p:sp>
      </p:grpSp>
      <p:grpSp>
        <p:nvGrpSpPr>
          <p:cNvPr id="13458" name="Group 64"/>
          <p:cNvGrpSpPr>
            <a:grpSpLocks/>
          </p:cNvGrpSpPr>
          <p:nvPr/>
        </p:nvGrpSpPr>
        <p:grpSpPr bwMode="auto">
          <a:xfrm>
            <a:off x="2381250" y="3071181"/>
            <a:ext cx="1027050" cy="1415094"/>
            <a:chOff x="2064" y="1984"/>
            <a:chExt cx="528" cy="848"/>
          </a:xfrm>
        </p:grpSpPr>
        <p:sp>
          <p:nvSpPr>
            <p:cNvPr id="13463" name="Line 65"/>
            <p:cNvSpPr>
              <a:spLocks noChangeShapeType="1"/>
            </p:cNvSpPr>
            <p:nvPr/>
          </p:nvSpPr>
          <p:spPr bwMode="auto">
            <a:xfrm>
              <a:off x="2064" y="2064"/>
              <a:ext cx="528" cy="768"/>
            </a:xfrm>
            <a:prstGeom prst="line">
              <a:avLst/>
            </a:prstGeom>
            <a:noFill/>
            <a:ln w="76200">
              <a:solidFill>
                <a:srgbClr val="FF9900"/>
              </a:solidFill>
              <a:round/>
              <a:headEnd/>
              <a:tailEnd/>
            </a:ln>
          </p:spPr>
          <p:txBody>
            <a:bodyPr wrap="none" anchor="ctr"/>
            <a:lstStyle/>
            <a:p>
              <a:endParaRPr lang="en-US"/>
            </a:p>
          </p:txBody>
        </p:sp>
        <p:sp>
          <p:nvSpPr>
            <p:cNvPr id="13464" name="Line 66"/>
            <p:cNvSpPr>
              <a:spLocks noChangeShapeType="1"/>
            </p:cNvSpPr>
            <p:nvPr/>
          </p:nvSpPr>
          <p:spPr bwMode="auto">
            <a:xfrm flipH="1">
              <a:off x="2067" y="1984"/>
              <a:ext cx="0" cy="96"/>
            </a:xfrm>
            <a:prstGeom prst="line">
              <a:avLst/>
            </a:prstGeom>
            <a:noFill/>
            <a:ln w="76200">
              <a:solidFill>
                <a:srgbClr val="FF9900"/>
              </a:solidFill>
              <a:round/>
              <a:headEnd/>
              <a:tailEnd/>
            </a:ln>
          </p:spPr>
          <p:txBody>
            <a:bodyPr wrap="none" anchor="ctr"/>
            <a:lstStyle/>
            <a:p>
              <a:endParaRPr lang="en-US"/>
            </a:p>
          </p:txBody>
        </p:sp>
      </p:grpSp>
      <p:grpSp>
        <p:nvGrpSpPr>
          <p:cNvPr id="13459" name="Group 68"/>
          <p:cNvGrpSpPr>
            <a:grpSpLocks/>
          </p:cNvGrpSpPr>
          <p:nvPr/>
        </p:nvGrpSpPr>
        <p:grpSpPr bwMode="auto">
          <a:xfrm>
            <a:off x="1568450" y="3050898"/>
            <a:ext cx="1770063" cy="1457522"/>
            <a:chOff x="1552" y="1970"/>
            <a:chExt cx="1115" cy="1006"/>
          </a:xfrm>
        </p:grpSpPr>
        <p:sp>
          <p:nvSpPr>
            <p:cNvPr id="13460" name="Line 69"/>
            <p:cNvSpPr>
              <a:spLocks noChangeShapeType="1"/>
            </p:cNvSpPr>
            <p:nvPr/>
          </p:nvSpPr>
          <p:spPr bwMode="auto">
            <a:xfrm>
              <a:off x="1552" y="2040"/>
              <a:ext cx="992" cy="936"/>
            </a:xfrm>
            <a:prstGeom prst="line">
              <a:avLst/>
            </a:prstGeom>
            <a:noFill/>
            <a:ln w="76200">
              <a:solidFill>
                <a:srgbClr val="FF9900"/>
              </a:solidFill>
              <a:round/>
              <a:headEnd/>
              <a:tailEnd/>
            </a:ln>
          </p:spPr>
          <p:txBody>
            <a:bodyPr wrap="none" anchor="ctr"/>
            <a:lstStyle/>
            <a:p>
              <a:endParaRPr lang="en-US"/>
            </a:p>
          </p:txBody>
        </p:sp>
        <p:sp>
          <p:nvSpPr>
            <p:cNvPr id="13461" name="Line 70"/>
            <p:cNvSpPr>
              <a:spLocks noChangeShapeType="1"/>
            </p:cNvSpPr>
            <p:nvPr/>
          </p:nvSpPr>
          <p:spPr bwMode="auto">
            <a:xfrm flipH="1">
              <a:off x="2531" y="2975"/>
              <a:ext cx="136" cy="0"/>
            </a:xfrm>
            <a:prstGeom prst="line">
              <a:avLst/>
            </a:prstGeom>
            <a:noFill/>
            <a:ln w="76200">
              <a:solidFill>
                <a:srgbClr val="FF9900"/>
              </a:solidFill>
              <a:round/>
              <a:headEnd/>
              <a:tailEnd/>
            </a:ln>
          </p:spPr>
          <p:txBody>
            <a:bodyPr wrap="none" anchor="ctr"/>
            <a:lstStyle/>
            <a:p>
              <a:endParaRPr lang="en-US"/>
            </a:p>
          </p:txBody>
        </p:sp>
        <p:sp>
          <p:nvSpPr>
            <p:cNvPr id="13462" name="Line 71"/>
            <p:cNvSpPr>
              <a:spLocks noChangeShapeType="1"/>
            </p:cNvSpPr>
            <p:nvPr/>
          </p:nvSpPr>
          <p:spPr bwMode="auto">
            <a:xfrm flipH="1">
              <a:off x="1563" y="1970"/>
              <a:ext cx="0" cy="96"/>
            </a:xfrm>
            <a:prstGeom prst="line">
              <a:avLst/>
            </a:prstGeom>
            <a:noFill/>
            <a:ln w="76200">
              <a:solidFill>
                <a:srgbClr val="FF9900"/>
              </a:solidFill>
              <a:round/>
              <a:headEnd/>
              <a:tailEnd/>
            </a:ln>
          </p:spPr>
          <p:txBody>
            <a:bodyPr wrap="none" anchor="ctr"/>
            <a:lstStyle/>
            <a:p>
              <a:endParaRPr lang="en-US"/>
            </a:p>
          </p:txBody>
        </p:sp>
      </p:grpSp>
      <p:grpSp>
        <p:nvGrpSpPr>
          <p:cNvPr id="13318" name="Group 7"/>
          <p:cNvGrpSpPr>
            <a:grpSpLocks/>
          </p:cNvGrpSpPr>
          <p:nvPr/>
        </p:nvGrpSpPr>
        <p:grpSpPr bwMode="auto">
          <a:xfrm>
            <a:off x="1219200" y="1328738"/>
            <a:ext cx="4879975" cy="1784350"/>
            <a:chOff x="1366" y="816"/>
            <a:chExt cx="3074" cy="1190"/>
          </a:xfrm>
        </p:grpSpPr>
        <p:sp>
          <p:nvSpPr>
            <p:cNvPr id="13424" name="Line 8"/>
            <p:cNvSpPr>
              <a:spLocks noChangeShapeType="1"/>
            </p:cNvSpPr>
            <p:nvPr/>
          </p:nvSpPr>
          <p:spPr bwMode="auto">
            <a:xfrm flipV="1">
              <a:off x="1613" y="1532"/>
              <a:ext cx="268" cy="323"/>
            </a:xfrm>
            <a:prstGeom prst="line">
              <a:avLst/>
            </a:prstGeom>
            <a:noFill/>
            <a:ln w="19050">
              <a:solidFill>
                <a:schemeClr val="tx1"/>
              </a:solidFill>
              <a:round/>
              <a:headEnd/>
              <a:tailEnd/>
            </a:ln>
          </p:spPr>
          <p:txBody>
            <a:bodyPr wrap="none" anchor="ctr"/>
            <a:lstStyle/>
            <a:p>
              <a:endParaRPr lang="en-US"/>
            </a:p>
          </p:txBody>
        </p:sp>
        <p:sp>
          <p:nvSpPr>
            <p:cNvPr id="13425" name="Line 9"/>
            <p:cNvSpPr>
              <a:spLocks noChangeShapeType="1"/>
            </p:cNvSpPr>
            <p:nvPr/>
          </p:nvSpPr>
          <p:spPr bwMode="auto">
            <a:xfrm flipH="1" flipV="1">
              <a:off x="2029" y="1497"/>
              <a:ext cx="129" cy="362"/>
            </a:xfrm>
            <a:prstGeom prst="line">
              <a:avLst/>
            </a:prstGeom>
            <a:noFill/>
            <a:ln w="19050">
              <a:solidFill>
                <a:schemeClr val="tx1"/>
              </a:solidFill>
              <a:round/>
              <a:headEnd/>
              <a:tailEnd/>
            </a:ln>
          </p:spPr>
          <p:txBody>
            <a:bodyPr wrap="none" anchor="ctr"/>
            <a:lstStyle/>
            <a:p>
              <a:endParaRPr lang="en-US"/>
            </a:p>
          </p:txBody>
        </p:sp>
        <p:sp>
          <p:nvSpPr>
            <p:cNvPr id="13426" name="Line 10"/>
            <p:cNvSpPr>
              <a:spLocks noChangeShapeType="1"/>
            </p:cNvSpPr>
            <p:nvPr/>
          </p:nvSpPr>
          <p:spPr bwMode="auto">
            <a:xfrm flipV="1">
              <a:off x="2623" y="1532"/>
              <a:ext cx="187" cy="327"/>
            </a:xfrm>
            <a:prstGeom prst="line">
              <a:avLst/>
            </a:prstGeom>
            <a:noFill/>
            <a:ln w="19050">
              <a:solidFill>
                <a:schemeClr val="tx1"/>
              </a:solidFill>
              <a:round/>
              <a:headEnd/>
              <a:tailEnd/>
            </a:ln>
          </p:spPr>
          <p:txBody>
            <a:bodyPr wrap="none" anchor="ctr"/>
            <a:lstStyle/>
            <a:p>
              <a:endParaRPr lang="en-US"/>
            </a:p>
          </p:txBody>
        </p:sp>
        <p:sp>
          <p:nvSpPr>
            <p:cNvPr id="13427" name="Line 11"/>
            <p:cNvSpPr>
              <a:spLocks noChangeShapeType="1"/>
            </p:cNvSpPr>
            <p:nvPr/>
          </p:nvSpPr>
          <p:spPr bwMode="auto">
            <a:xfrm flipH="1" flipV="1">
              <a:off x="2979" y="1548"/>
              <a:ext cx="158" cy="342"/>
            </a:xfrm>
            <a:prstGeom prst="line">
              <a:avLst/>
            </a:prstGeom>
            <a:noFill/>
            <a:ln w="19050">
              <a:solidFill>
                <a:schemeClr val="tx1"/>
              </a:solidFill>
              <a:round/>
              <a:headEnd/>
              <a:tailEnd/>
            </a:ln>
          </p:spPr>
          <p:txBody>
            <a:bodyPr wrap="none" anchor="ctr"/>
            <a:lstStyle/>
            <a:p>
              <a:endParaRPr lang="en-US"/>
            </a:p>
          </p:txBody>
        </p:sp>
        <p:sp>
          <p:nvSpPr>
            <p:cNvPr id="13428" name="Line 12"/>
            <p:cNvSpPr>
              <a:spLocks noChangeShapeType="1"/>
            </p:cNvSpPr>
            <p:nvPr/>
          </p:nvSpPr>
          <p:spPr bwMode="auto">
            <a:xfrm flipV="1">
              <a:off x="3613" y="1548"/>
              <a:ext cx="105" cy="342"/>
            </a:xfrm>
            <a:prstGeom prst="line">
              <a:avLst/>
            </a:prstGeom>
            <a:noFill/>
            <a:ln w="19050">
              <a:solidFill>
                <a:schemeClr val="tx1"/>
              </a:solidFill>
              <a:round/>
              <a:headEnd/>
              <a:tailEnd/>
            </a:ln>
          </p:spPr>
          <p:txBody>
            <a:bodyPr wrap="none" anchor="ctr"/>
            <a:lstStyle/>
            <a:p>
              <a:endParaRPr lang="en-US"/>
            </a:p>
          </p:txBody>
        </p:sp>
        <p:sp>
          <p:nvSpPr>
            <p:cNvPr id="13429" name="Line 13"/>
            <p:cNvSpPr>
              <a:spLocks noChangeShapeType="1"/>
            </p:cNvSpPr>
            <p:nvPr/>
          </p:nvSpPr>
          <p:spPr bwMode="auto">
            <a:xfrm flipH="1" flipV="1">
              <a:off x="3989" y="1502"/>
              <a:ext cx="264" cy="353"/>
            </a:xfrm>
            <a:prstGeom prst="line">
              <a:avLst/>
            </a:prstGeom>
            <a:noFill/>
            <a:ln w="19050">
              <a:solidFill>
                <a:schemeClr val="tx1"/>
              </a:solidFill>
              <a:round/>
              <a:headEnd/>
              <a:tailEnd/>
            </a:ln>
          </p:spPr>
          <p:txBody>
            <a:bodyPr wrap="none" anchor="ctr"/>
            <a:lstStyle/>
            <a:p>
              <a:endParaRPr lang="en-US"/>
            </a:p>
          </p:txBody>
        </p:sp>
        <p:sp>
          <p:nvSpPr>
            <p:cNvPr id="13430" name="Line 14"/>
            <p:cNvSpPr>
              <a:spLocks noChangeShapeType="1"/>
            </p:cNvSpPr>
            <p:nvPr/>
          </p:nvSpPr>
          <p:spPr bwMode="auto">
            <a:xfrm flipV="1">
              <a:off x="2029" y="944"/>
              <a:ext cx="739" cy="458"/>
            </a:xfrm>
            <a:prstGeom prst="line">
              <a:avLst/>
            </a:prstGeom>
            <a:noFill/>
            <a:ln w="19050">
              <a:solidFill>
                <a:schemeClr val="tx1"/>
              </a:solidFill>
              <a:round/>
              <a:headEnd/>
              <a:tailEnd/>
            </a:ln>
          </p:spPr>
          <p:txBody>
            <a:bodyPr wrap="none" anchor="ctr"/>
            <a:lstStyle/>
            <a:p>
              <a:endParaRPr lang="en-US"/>
            </a:p>
          </p:txBody>
        </p:sp>
        <p:sp>
          <p:nvSpPr>
            <p:cNvPr id="13431" name="Line 15"/>
            <p:cNvSpPr>
              <a:spLocks noChangeShapeType="1"/>
            </p:cNvSpPr>
            <p:nvPr/>
          </p:nvSpPr>
          <p:spPr bwMode="auto">
            <a:xfrm>
              <a:off x="2873" y="894"/>
              <a:ext cx="0" cy="552"/>
            </a:xfrm>
            <a:prstGeom prst="line">
              <a:avLst/>
            </a:prstGeom>
            <a:noFill/>
            <a:ln w="19050">
              <a:solidFill>
                <a:schemeClr val="tx1"/>
              </a:solidFill>
              <a:round/>
              <a:headEnd/>
              <a:tailEnd/>
            </a:ln>
          </p:spPr>
          <p:txBody>
            <a:bodyPr wrap="none" anchor="ctr"/>
            <a:lstStyle/>
            <a:p>
              <a:endParaRPr lang="en-US"/>
            </a:p>
          </p:txBody>
        </p:sp>
        <p:sp>
          <p:nvSpPr>
            <p:cNvPr id="13432" name="Line 16"/>
            <p:cNvSpPr>
              <a:spLocks noChangeShapeType="1"/>
            </p:cNvSpPr>
            <p:nvPr/>
          </p:nvSpPr>
          <p:spPr bwMode="auto">
            <a:xfrm>
              <a:off x="2979" y="944"/>
              <a:ext cx="845" cy="502"/>
            </a:xfrm>
            <a:prstGeom prst="line">
              <a:avLst/>
            </a:prstGeom>
            <a:noFill/>
            <a:ln w="19050">
              <a:solidFill>
                <a:schemeClr val="tx1"/>
              </a:solidFill>
              <a:round/>
              <a:headEnd/>
              <a:tailEnd/>
            </a:ln>
          </p:spPr>
          <p:txBody>
            <a:bodyPr wrap="none" anchor="ctr"/>
            <a:lstStyle/>
            <a:p>
              <a:endParaRPr lang="en-US"/>
            </a:p>
          </p:txBody>
        </p:sp>
        <p:pic>
          <p:nvPicPr>
            <p:cNvPr id="13433" name="Picture 17"/>
            <p:cNvPicPr>
              <a:picLocks noChangeAspect="1" noChangeArrowheads="1"/>
            </p:cNvPicPr>
            <p:nvPr/>
          </p:nvPicPr>
          <p:blipFill>
            <a:blip r:embed="rId5"/>
            <a:srcRect/>
            <a:stretch>
              <a:fillRect/>
            </a:stretch>
          </p:blipFill>
          <p:spPr bwMode="auto">
            <a:xfrm>
              <a:off x="3672" y="1365"/>
              <a:ext cx="442" cy="183"/>
            </a:xfrm>
            <a:prstGeom prst="rect">
              <a:avLst/>
            </a:prstGeom>
            <a:noFill/>
            <a:ln w="9525">
              <a:noFill/>
              <a:miter lim="800000"/>
              <a:headEnd/>
              <a:tailEnd/>
            </a:ln>
          </p:spPr>
        </p:pic>
        <p:pic>
          <p:nvPicPr>
            <p:cNvPr id="13434" name="Picture 31"/>
            <p:cNvPicPr>
              <a:picLocks noChangeAspect="1" noChangeArrowheads="1"/>
            </p:cNvPicPr>
            <p:nvPr/>
          </p:nvPicPr>
          <p:blipFill>
            <a:blip r:embed="rId5"/>
            <a:srcRect/>
            <a:stretch>
              <a:fillRect/>
            </a:stretch>
          </p:blipFill>
          <p:spPr bwMode="auto">
            <a:xfrm>
              <a:off x="1366" y="1827"/>
              <a:ext cx="434" cy="179"/>
            </a:xfrm>
            <a:prstGeom prst="rect">
              <a:avLst/>
            </a:prstGeom>
            <a:noFill/>
            <a:ln w="9525">
              <a:noFill/>
              <a:miter lim="800000"/>
              <a:headEnd/>
              <a:tailEnd/>
            </a:ln>
          </p:spPr>
        </p:pic>
        <p:pic>
          <p:nvPicPr>
            <p:cNvPr id="13435" name="Picture 32"/>
            <p:cNvPicPr>
              <a:picLocks noChangeAspect="1" noChangeArrowheads="1"/>
            </p:cNvPicPr>
            <p:nvPr/>
          </p:nvPicPr>
          <p:blipFill>
            <a:blip r:embed="rId5"/>
            <a:srcRect/>
            <a:stretch>
              <a:fillRect/>
            </a:stretch>
          </p:blipFill>
          <p:spPr bwMode="auto">
            <a:xfrm>
              <a:off x="1894" y="1827"/>
              <a:ext cx="434" cy="179"/>
            </a:xfrm>
            <a:prstGeom prst="rect">
              <a:avLst/>
            </a:prstGeom>
            <a:noFill/>
            <a:ln w="9525">
              <a:noFill/>
              <a:miter lim="800000"/>
              <a:headEnd/>
              <a:tailEnd/>
            </a:ln>
          </p:spPr>
        </p:pic>
        <p:pic>
          <p:nvPicPr>
            <p:cNvPr id="13436" name="Picture 33"/>
            <p:cNvPicPr>
              <a:picLocks noChangeAspect="1" noChangeArrowheads="1"/>
            </p:cNvPicPr>
            <p:nvPr/>
          </p:nvPicPr>
          <p:blipFill>
            <a:blip r:embed="rId5"/>
            <a:srcRect/>
            <a:stretch>
              <a:fillRect/>
            </a:stretch>
          </p:blipFill>
          <p:spPr bwMode="auto">
            <a:xfrm>
              <a:off x="2422" y="1827"/>
              <a:ext cx="434" cy="179"/>
            </a:xfrm>
            <a:prstGeom prst="rect">
              <a:avLst/>
            </a:prstGeom>
            <a:noFill/>
            <a:ln w="9525">
              <a:noFill/>
              <a:miter lim="800000"/>
              <a:headEnd/>
              <a:tailEnd/>
            </a:ln>
          </p:spPr>
        </p:pic>
        <p:pic>
          <p:nvPicPr>
            <p:cNvPr id="13437" name="Picture 34"/>
            <p:cNvPicPr>
              <a:picLocks noChangeAspect="1" noChangeArrowheads="1"/>
            </p:cNvPicPr>
            <p:nvPr/>
          </p:nvPicPr>
          <p:blipFill>
            <a:blip r:embed="rId5"/>
            <a:srcRect/>
            <a:stretch>
              <a:fillRect/>
            </a:stretch>
          </p:blipFill>
          <p:spPr bwMode="auto">
            <a:xfrm>
              <a:off x="2950" y="1827"/>
              <a:ext cx="434" cy="179"/>
            </a:xfrm>
            <a:prstGeom prst="rect">
              <a:avLst/>
            </a:prstGeom>
            <a:noFill/>
            <a:ln w="9525">
              <a:noFill/>
              <a:miter lim="800000"/>
              <a:headEnd/>
              <a:tailEnd/>
            </a:ln>
          </p:spPr>
        </p:pic>
        <p:pic>
          <p:nvPicPr>
            <p:cNvPr id="13438" name="Picture 35"/>
            <p:cNvPicPr>
              <a:picLocks noChangeAspect="1" noChangeArrowheads="1"/>
            </p:cNvPicPr>
            <p:nvPr/>
          </p:nvPicPr>
          <p:blipFill>
            <a:blip r:embed="rId5"/>
            <a:srcRect/>
            <a:stretch>
              <a:fillRect/>
            </a:stretch>
          </p:blipFill>
          <p:spPr bwMode="auto">
            <a:xfrm>
              <a:off x="3478" y="1827"/>
              <a:ext cx="434" cy="179"/>
            </a:xfrm>
            <a:prstGeom prst="rect">
              <a:avLst/>
            </a:prstGeom>
            <a:noFill/>
            <a:ln w="9525">
              <a:noFill/>
              <a:miter lim="800000"/>
              <a:headEnd/>
              <a:tailEnd/>
            </a:ln>
          </p:spPr>
        </p:pic>
        <p:pic>
          <p:nvPicPr>
            <p:cNvPr id="13439" name="Picture 36"/>
            <p:cNvPicPr>
              <a:picLocks noChangeAspect="1" noChangeArrowheads="1"/>
            </p:cNvPicPr>
            <p:nvPr/>
          </p:nvPicPr>
          <p:blipFill>
            <a:blip r:embed="rId5"/>
            <a:srcRect/>
            <a:stretch>
              <a:fillRect/>
            </a:stretch>
          </p:blipFill>
          <p:spPr bwMode="auto">
            <a:xfrm>
              <a:off x="4006" y="1827"/>
              <a:ext cx="434" cy="179"/>
            </a:xfrm>
            <a:prstGeom prst="rect">
              <a:avLst/>
            </a:prstGeom>
            <a:noFill/>
            <a:ln w="9525">
              <a:noFill/>
              <a:miter lim="800000"/>
              <a:headEnd/>
              <a:tailEnd/>
            </a:ln>
          </p:spPr>
        </p:pic>
        <p:pic>
          <p:nvPicPr>
            <p:cNvPr id="13440" name="Picture 37"/>
            <p:cNvPicPr>
              <a:picLocks noChangeAspect="1" noChangeArrowheads="1"/>
            </p:cNvPicPr>
            <p:nvPr/>
          </p:nvPicPr>
          <p:blipFill>
            <a:blip r:embed="rId5"/>
            <a:srcRect/>
            <a:stretch>
              <a:fillRect/>
            </a:stretch>
          </p:blipFill>
          <p:spPr bwMode="auto">
            <a:xfrm>
              <a:off x="2704" y="1377"/>
              <a:ext cx="440" cy="180"/>
            </a:xfrm>
            <a:prstGeom prst="rect">
              <a:avLst/>
            </a:prstGeom>
            <a:noFill/>
            <a:ln w="9525">
              <a:noFill/>
              <a:miter lim="800000"/>
              <a:headEnd/>
              <a:tailEnd/>
            </a:ln>
          </p:spPr>
        </p:pic>
        <p:pic>
          <p:nvPicPr>
            <p:cNvPr id="13441" name="Picture 38"/>
            <p:cNvPicPr>
              <a:picLocks noChangeAspect="1" noChangeArrowheads="1"/>
            </p:cNvPicPr>
            <p:nvPr/>
          </p:nvPicPr>
          <p:blipFill>
            <a:blip r:embed="rId5"/>
            <a:srcRect/>
            <a:stretch>
              <a:fillRect/>
            </a:stretch>
          </p:blipFill>
          <p:spPr bwMode="auto">
            <a:xfrm>
              <a:off x="1771" y="1379"/>
              <a:ext cx="440" cy="181"/>
            </a:xfrm>
            <a:prstGeom prst="rect">
              <a:avLst/>
            </a:prstGeom>
            <a:noFill/>
            <a:ln w="9525">
              <a:noFill/>
              <a:miter lim="800000"/>
              <a:headEnd/>
              <a:tailEnd/>
            </a:ln>
          </p:spPr>
        </p:pic>
        <p:pic>
          <p:nvPicPr>
            <p:cNvPr id="13442" name="Picture 39"/>
            <p:cNvPicPr>
              <a:picLocks noChangeAspect="1" noChangeArrowheads="1"/>
            </p:cNvPicPr>
            <p:nvPr/>
          </p:nvPicPr>
          <p:blipFill>
            <a:blip r:embed="rId5"/>
            <a:srcRect/>
            <a:stretch>
              <a:fillRect/>
            </a:stretch>
          </p:blipFill>
          <p:spPr bwMode="auto">
            <a:xfrm>
              <a:off x="2651" y="816"/>
              <a:ext cx="440" cy="183"/>
            </a:xfrm>
            <a:prstGeom prst="rect">
              <a:avLst/>
            </a:prstGeom>
            <a:noFill/>
            <a:ln w="9525">
              <a:noFill/>
              <a:miter lim="800000"/>
              <a:headEnd/>
              <a:tailEnd/>
            </a:ln>
          </p:spPr>
        </p:pic>
      </p:grpSp>
      <p:grpSp>
        <p:nvGrpSpPr>
          <p:cNvPr id="15" name="Group 307"/>
          <p:cNvGrpSpPr>
            <a:grpSpLocks/>
          </p:cNvGrpSpPr>
          <p:nvPr/>
        </p:nvGrpSpPr>
        <p:grpSpPr bwMode="auto">
          <a:xfrm>
            <a:off x="6380163" y="3059113"/>
            <a:ext cx="1144587" cy="685800"/>
            <a:chOff x="6727323" y="3124200"/>
            <a:chExt cx="1143000" cy="685800"/>
          </a:xfrm>
        </p:grpSpPr>
        <p:sp>
          <p:nvSpPr>
            <p:cNvPr id="305" name="Bent-Up Arrow 304"/>
            <p:cNvSpPr/>
            <p:nvPr/>
          </p:nvSpPr>
          <p:spPr bwMode="auto">
            <a:xfrm flipV="1">
              <a:off x="6934200" y="3124200"/>
              <a:ext cx="914400" cy="685800"/>
            </a:xfrm>
            <a:prstGeom prst="bentUpArrow">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defRPr/>
              </a:pPr>
              <a:endParaRPr lang="en-US">
                <a:latin typeface="Arial" pitchFamily="34" charset="0"/>
                <a:cs typeface="Arial" pitchFamily="34" charset="0"/>
              </a:endParaRPr>
            </a:p>
          </p:txBody>
        </p:sp>
        <p:sp>
          <p:nvSpPr>
            <p:cNvPr id="13423" name="Text Box 21"/>
            <p:cNvSpPr txBox="1">
              <a:spLocks noChangeArrowheads="1"/>
            </p:cNvSpPr>
            <p:nvPr/>
          </p:nvSpPr>
          <p:spPr bwMode="auto">
            <a:xfrm>
              <a:off x="6727323" y="3224767"/>
              <a:ext cx="1143000" cy="585233"/>
            </a:xfrm>
            <a:prstGeom prst="rect">
              <a:avLst/>
            </a:prstGeom>
            <a:noFill/>
            <a:ln w="9525">
              <a:noFill/>
              <a:miter lim="800000"/>
              <a:headEnd/>
              <a:tailEnd/>
            </a:ln>
          </p:spPr>
          <p:txBody>
            <a:bodyPr>
              <a:spAutoFit/>
            </a:bodyPr>
            <a:lstStyle/>
            <a:p>
              <a:pPr algn="l" eaLnBrk="1" hangingPunct="1">
                <a:spcBef>
                  <a:spcPct val="50000"/>
                </a:spcBef>
              </a:pPr>
              <a:r>
                <a:rPr kumimoji="1" lang="en-US" altLang="zh-CN" sz="1600" dirty="0">
                  <a:latin typeface="Arial" charset="0"/>
                  <a:cs typeface="Arial" charset="0"/>
                </a:rPr>
                <a:t>Traffic demand</a:t>
              </a:r>
            </a:p>
          </p:txBody>
        </p:sp>
      </p:grpSp>
      <p:pic>
        <p:nvPicPr>
          <p:cNvPr id="13328" name="Picture 79" descr="server-opt.jpg"/>
          <p:cNvPicPr>
            <a:picLocks noChangeAspect="1"/>
          </p:cNvPicPr>
          <p:nvPr/>
        </p:nvPicPr>
        <p:blipFill>
          <a:blip r:embed="rId6"/>
          <a:srcRect/>
          <a:stretch>
            <a:fillRect/>
          </a:stretch>
        </p:blipFill>
        <p:spPr bwMode="auto">
          <a:xfrm>
            <a:off x="6934200" y="3733800"/>
            <a:ext cx="869950" cy="1162050"/>
          </a:xfrm>
          <a:prstGeom prst="rect">
            <a:avLst/>
          </a:prstGeom>
          <a:noFill/>
          <a:ln w="9525">
            <a:noFill/>
            <a:miter lim="800000"/>
            <a:headEnd/>
            <a:tailEnd/>
          </a:ln>
        </p:spPr>
      </p:pic>
      <p:cxnSp>
        <p:nvCxnSpPr>
          <p:cNvPr id="13329" name="Shape 293"/>
          <p:cNvCxnSpPr>
            <a:cxnSpLocks noChangeShapeType="1"/>
          </p:cNvCxnSpPr>
          <p:nvPr/>
        </p:nvCxnSpPr>
        <p:spPr bwMode="auto">
          <a:xfrm>
            <a:off x="6099175" y="2978150"/>
            <a:ext cx="1368425" cy="831850"/>
          </a:xfrm>
          <a:prstGeom prst="bentConnector3">
            <a:avLst>
              <a:gd name="adj1" fmla="val 101921"/>
            </a:avLst>
          </a:prstGeom>
          <a:noFill/>
          <a:ln w="31750" algn="ctr">
            <a:solidFill>
              <a:schemeClr val="tx1"/>
            </a:solidFill>
            <a:round/>
            <a:headEnd/>
            <a:tailEnd/>
          </a:ln>
        </p:spPr>
      </p:cxnSp>
      <p:sp>
        <p:nvSpPr>
          <p:cNvPr id="13331" name="Text Box 21"/>
          <p:cNvSpPr txBox="1">
            <a:spLocks noChangeArrowheads="1"/>
          </p:cNvSpPr>
          <p:nvPr/>
        </p:nvSpPr>
        <p:spPr bwMode="auto">
          <a:xfrm>
            <a:off x="7696200" y="4171950"/>
            <a:ext cx="1600200" cy="400050"/>
          </a:xfrm>
          <a:prstGeom prst="rect">
            <a:avLst/>
          </a:prstGeom>
          <a:noFill/>
          <a:ln w="9525">
            <a:noFill/>
            <a:miter lim="800000"/>
            <a:headEnd/>
            <a:tailEnd/>
          </a:ln>
        </p:spPr>
        <p:txBody>
          <a:bodyPr>
            <a:spAutoFit/>
          </a:bodyPr>
          <a:lstStyle/>
          <a:p>
            <a:pPr algn="l" eaLnBrk="1" hangingPunct="1">
              <a:spcBef>
                <a:spcPct val="50000"/>
              </a:spcBef>
            </a:pPr>
            <a:r>
              <a:rPr kumimoji="1" lang="en-US" altLang="zh-CN" sz="2000" dirty="0">
                <a:latin typeface="Arial" charset="0"/>
                <a:cs typeface="Arial" charset="0"/>
              </a:rPr>
              <a:t>Controller</a:t>
            </a:r>
          </a:p>
        </p:txBody>
      </p:sp>
      <p:grpSp>
        <p:nvGrpSpPr>
          <p:cNvPr id="18" name="Group 122"/>
          <p:cNvGrpSpPr>
            <a:grpSpLocks/>
          </p:cNvGrpSpPr>
          <p:nvPr/>
        </p:nvGrpSpPr>
        <p:grpSpPr bwMode="auto">
          <a:xfrm>
            <a:off x="914400" y="2971800"/>
            <a:ext cx="177800" cy="985838"/>
            <a:chOff x="7924803" y="3126392"/>
            <a:chExt cx="176001" cy="985297"/>
          </a:xfrm>
        </p:grpSpPr>
        <p:sp>
          <p:nvSpPr>
            <p:cNvPr id="13401" name="Line 104"/>
            <p:cNvSpPr>
              <a:spLocks noChangeShapeType="1"/>
            </p:cNvSpPr>
            <p:nvPr/>
          </p:nvSpPr>
          <p:spPr bwMode="auto">
            <a:xfrm flipH="1">
              <a:off x="7924803" y="3128127"/>
              <a:ext cx="0" cy="983562"/>
            </a:xfrm>
            <a:prstGeom prst="line">
              <a:avLst/>
            </a:prstGeom>
            <a:noFill/>
            <a:ln w="12700">
              <a:solidFill>
                <a:srgbClr val="000000"/>
              </a:solidFill>
              <a:round/>
              <a:headEnd/>
              <a:tailEnd/>
            </a:ln>
          </p:spPr>
          <p:txBody>
            <a:bodyPr/>
            <a:lstStyle/>
            <a:p>
              <a:endParaRPr lang="en-US"/>
            </a:p>
          </p:txBody>
        </p:sp>
        <p:sp>
          <p:nvSpPr>
            <p:cNvPr id="13402" name="Line 108"/>
            <p:cNvSpPr>
              <a:spLocks noChangeShapeType="1"/>
            </p:cNvSpPr>
            <p:nvPr/>
          </p:nvSpPr>
          <p:spPr bwMode="auto">
            <a:xfrm flipH="1">
              <a:off x="8093667" y="3126392"/>
              <a:ext cx="0" cy="977768"/>
            </a:xfrm>
            <a:prstGeom prst="line">
              <a:avLst/>
            </a:prstGeom>
            <a:noFill/>
            <a:ln w="12700">
              <a:solidFill>
                <a:srgbClr val="000000"/>
              </a:solidFill>
              <a:round/>
              <a:headEnd/>
              <a:tailEnd/>
            </a:ln>
          </p:spPr>
          <p:txBody>
            <a:bodyPr/>
            <a:lstStyle/>
            <a:p>
              <a:endParaRPr lang="en-US"/>
            </a:p>
          </p:txBody>
        </p:sp>
        <p:sp>
          <p:nvSpPr>
            <p:cNvPr id="13403" name="Rectangle 123"/>
            <p:cNvSpPr>
              <a:spLocks noChangeArrowheads="1"/>
            </p:cNvSpPr>
            <p:nvPr/>
          </p:nvSpPr>
          <p:spPr bwMode="auto">
            <a:xfrm>
              <a:off x="7931134" y="3456434"/>
              <a:ext cx="169670" cy="162342"/>
            </a:xfrm>
            <a:prstGeom prst="rect">
              <a:avLst/>
            </a:prstGeom>
            <a:solidFill>
              <a:srgbClr val="4D4D4D"/>
            </a:solidFill>
            <a:ln w="9525">
              <a:noFill/>
              <a:miter lim="800000"/>
              <a:headEnd/>
              <a:tailEnd/>
            </a:ln>
          </p:spPr>
          <p:txBody>
            <a:bodyPr wrap="none" anchor="ctr"/>
            <a:lstStyle/>
            <a:p>
              <a:endParaRPr lang="en-US">
                <a:latin typeface="Arial" charset="0"/>
                <a:cs typeface="Arial" charset="0"/>
              </a:endParaRPr>
            </a:p>
          </p:txBody>
        </p:sp>
        <p:sp>
          <p:nvSpPr>
            <p:cNvPr id="80" name="Rectangle 129"/>
            <p:cNvSpPr>
              <a:spLocks noChangeArrowheads="1"/>
            </p:cNvSpPr>
            <p:nvPr/>
          </p:nvSpPr>
          <p:spPr bwMode="auto">
            <a:xfrm>
              <a:off x="7926375" y="3940333"/>
              <a:ext cx="172858" cy="165009"/>
            </a:xfrm>
            <a:prstGeom prst="rect">
              <a:avLst/>
            </a:prstGeom>
            <a:solidFill>
              <a:schemeClr val="bg2">
                <a:lumMod val="85000"/>
                <a:lumOff val="15000"/>
              </a:schemeClr>
            </a:solidFill>
            <a:ln w="9525">
              <a:noFill/>
              <a:miter lim="800000"/>
              <a:headEnd/>
              <a:tailEnd/>
            </a:ln>
          </p:spPr>
          <p:txBody>
            <a:bodyPr wrap="none" anchor="ctr"/>
            <a:lstStyle/>
            <a:p>
              <a:pPr>
                <a:defRPr/>
              </a:pPr>
              <a:endParaRPr lang="en-US">
                <a:latin typeface="Arial" pitchFamily="34" charset="0"/>
                <a:cs typeface="Arial" pitchFamily="34" charset="0"/>
              </a:endParaRPr>
            </a:p>
          </p:txBody>
        </p:sp>
        <p:cxnSp>
          <p:nvCxnSpPr>
            <p:cNvPr id="13405" name="Straight Connector 99"/>
            <p:cNvCxnSpPr>
              <a:cxnSpLocks noChangeShapeType="1"/>
            </p:cNvCxnSpPr>
            <p:nvPr/>
          </p:nvCxnSpPr>
          <p:spPr bwMode="auto">
            <a:xfrm rot="16200000" flipH="1">
              <a:off x="8009683" y="3054122"/>
              <a:ext cx="1588" cy="168765"/>
            </a:xfrm>
            <a:prstGeom prst="line">
              <a:avLst/>
            </a:prstGeom>
            <a:noFill/>
            <a:ln w="19050" algn="ctr">
              <a:solidFill>
                <a:schemeClr val="bg2"/>
              </a:solidFill>
              <a:round/>
              <a:headEnd/>
              <a:tailEnd/>
            </a:ln>
          </p:spPr>
        </p:cxnSp>
        <p:cxnSp>
          <p:nvCxnSpPr>
            <p:cNvPr id="13406" name="Straight Connector 103"/>
            <p:cNvCxnSpPr>
              <a:cxnSpLocks noChangeShapeType="1"/>
            </p:cNvCxnSpPr>
            <p:nvPr/>
          </p:nvCxnSpPr>
          <p:spPr bwMode="auto">
            <a:xfrm rot="16200000" flipH="1">
              <a:off x="8014743" y="3205713"/>
              <a:ext cx="1588" cy="168764"/>
            </a:xfrm>
            <a:prstGeom prst="line">
              <a:avLst/>
            </a:prstGeom>
            <a:noFill/>
            <a:ln w="19050" algn="ctr">
              <a:solidFill>
                <a:schemeClr val="bg2"/>
              </a:solidFill>
              <a:round/>
              <a:headEnd/>
              <a:tailEnd/>
            </a:ln>
          </p:spPr>
        </p:cxnSp>
        <p:cxnSp>
          <p:nvCxnSpPr>
            <p:cNvPr id="13407" name="Straight Connector 104"/>
            <p:cNvCxnSpPr>
              <a:cxnSpLocks noChangeShapeType="1"/>
            </p:cNvCxnSpPr>
            <p:nvPr/>
          </p:nvCxnSpPr>
          <p:spPr bwMode="auto">
            <a:xfrm rot="16200000" flipH="1">
              <a:off x="8015414" y="3370816"/>
              <a:ext cx="1588" cy="168764"/>
            </a:xfrm>
            <a:prstGeom prst="line">
              <a:avLst/>
            </a:prstGeom>
            <a:noFill/>
            <a:ln w="19050" algn="ctr">
              <a:solidFill>
                <a:schemeClr val="bg2"/>
              </a:solidFill>
              <a:round/>
              <a:headEnd/>
              <a:tailEnd/>
            </a:ln>
          </p:spPr>
        </p:cxnSp>
        <p:cxnSp>
          <p:nvCxnSpPr>
            <p:cNvPr id="13408" name="Straight Connector 105"/>
            <p:cNvCxnSpPr>
              <a:cxnSpLocks noChangeShapeType="1"/>
            </p:cNvCxnSpPr>
            <p:nvPr/>
          </p:nvCxnSpPr>
          <p:spPr bwMode="auto">
            <a:xfrm rot="16200000" flipH="1">
              <a:off x="8014251" y="3534326"/>
              <a:ext cx="1588" cy="168764"/>
            </a:xfrm>
            <a:prstGeom prst="line">
              <a:avLst/>
            </a:prstGeom>
            <a:noFill/>
            <a:ln w="19050" algn="ctr">
              <a:solidFill>
                <a:schemeClr val="bg2"/>
              </a:solidFill>
              <a:round/>
              <a:headEnd/>
              <a:tailEnd/>
            </a:ln>
          </p:spPr>
        </p:cxnSp>
        <p:cxnSp>
          <p:nvCxnSpPr>
            <p:cNvPr id="13409" name="Straight Connector 106"/>
            <p:cNvCxnSpPr>
              <a:cxnSpLocks noChangeShapeType="1"/>
            </p:cNvCxnSpPr>
            <p:nvPr/>
          </p:nvCxnSpPr>
          <p:spPr bwMode="auto">
            <a:xfrm rot="16200000" flipH="1">
              <a:off x="8014743" y="3699425"/>
              <a:ext cx="1588" cy="168764"/>
            </a:xfrm>
            <a:prstGeom prst="line">
              <a:avLst/>
            </a:prstGeom>
            <a:noFill/>
            <a:ln w="19050" algn="ctr">
              <a:solidFill>
                <a:schemeClr val="bg2"/>
              </a:solidFill>
              <a:round/>
              <a:headEnd/>
              <a:tailEnd/>
            </a:ln>
          </p:spPr>
        </p:cxnSp>
        <p:cxnSp>
          <p:nvCxnSpPr>
            <p:cNvPr id="13410" name="Straight Connector 107"/>
            <p:cNvCxnSpPr>
              <a:cxnSpLocks noChangeShapeType="1"/>
            </p:cNvCxnSpPr>
            <p:nvPr/>
          </p:nvCxnSpPr>
          <p:spPr bwMode="auto">
            <a:xfrm rot="16200000" flipH="1">
              <a:off x="8014743" y="3853414"/>
              <a:ext cx="1588" cy="168764"/>
            </a:xfrm>
            <a:prstGeom prst="line">
              <a:avLst/>
            </a:prstGeom>
            <a:noFill/>
            <a:ln w="19050" algn="ctr">
              <a:solidFill>
                <a:schemeClr val="bg2"/>
              </a:solidFill>
              <a:round/>
              <a:headEnd/>
              <a:tailEnd/>
            </a:ln>
          </p:spPr>
        </p:cxnSp>
        <p:cxnSp>
          <p:nvCxnSpPr>
            <p:cNvPr id="13411" name="Straight Connector 108"/>
            <p:cNvCxnSpPr>
              <a:cxnSpLocks noChangeShapeType="1"/>
            </p:cNvCxnSpPr>
            <p:nvPr/>
          </p:nvCxnSpPr>
          <p:spPr bwMode="auto">
            <a:xfrm rot="16200000" flipH="1">
              <a:off x="8014758" y="4016926"/>
              <a:ext cx="1588" cy="168764"/>
            </a:xfrm>
            <a:prstGeom prst="line">
              <a:avLst/>
            </a:prstGeom>
            <a:noFill/>
            <a:ln w="19050" algn="ctr">
              <a:solidFill>
                <a:schemeClr val="bg2"/>
              </a:solidFill>
              <a:round/>
              <a:headEnd/>
              <a:tailEnd/>
            </a:ln>
          </p:spPr>
        </p:cxnSp>
      </p:grpSp>
      <p:grpSp>
        <p:nvGrpSpPr>
          <p:cNvPr id="19" name="Group 137"/>
          <p:cNvGrpSpPr>
            <a:grpSpLocks/>
          </p:cNvGrpSpPr>
          <p:nvPr/>
        </p:nvGrpSpPr>
        <p:grpSpPr bwMode="auto">
          <a:xfrm>
            <a:off x="5746750" y="3663950"/>
            <a:ext cx="179388" cy="979488"/>
            <a:chOff x="8353594" y="3124200"/>
            <a:chExt cx="178160" cy="978078"/>
          </a:xfrm>
        </p:grpSpPr>
        <p:sp>
          <p:nvSpPr>
            <p:cNvPr id="13390" name="Rectangle 123"/>
            <p:cNvSpPr>
              <a:spLocks noChangeArrowheads="1"/>
            </p:cNvSpPr>
            <p:nvPr/>
          </p:nvSpPr>
          <p:spPr bwMode="auto">
            <a:xfrm>
              <a:off x="8356686" y="3283039"/>
              <a:ext cx="169672" cy="162342"/>
            </a:xfrm>
            <a:prstGeom prst="rect">
              <a:avLst/>
            </a:prstGeom>
            <a:solidFill>
              <a:srgbClr val="4D4D4D"/>
            </a:solidFill>
            <a:ln w="9525">
              <a:noFill/>
              <a:miter lim="800000"/>
              <a:headEnd/>
              <a:tailEnd/>
            </a:ln>
          </p:spPr>
          <p:txBody>
            <a:bodyPr wrap="none" anchor="ctr"/>
            <a:lstStyle/>
            <a:p>
              <a:endParaRPr lang="en-US">
                <a:latin typeface="Arial" charset="0"/>
                <a:cs typeface="Arial" charset="0"/>
              </a:endParaRPr>
            </a:p>
          </p:txBody>
        </p:sp>
        <p:sp>
          <p:nvSpPr>
            <p:cNvPr id="90" name="Rectangle 129"/>
            <p:cNvSpPr>
              <a:spLocks noChangeArrowheads="1"/>
            </p:cNvSpPr>
            <p:nvPr/>
          </p:nvSpPr>
          <p:spPr bwMode="auto">
            <a:xfrm>
              <a:off x="8353594" y="3614032"/>
              <a:ext cx="173430" cy="166447"/>
            </a:xfrm>
            <a:prstGeom prst="rect">
              <a:avLst/>
            </a:prstGeom>
            <a:solidFill>
              <a:schemeClr val="accent4">
                <a:lumMod val="50000"/>
              </a:schemeClr>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cxnSp>
          <p:nvCxnSpPr>
            <p:cNvPr id="13392" name="Straight Connector 114"/>
            <p:cNvCxnSpPr>
              <a:cxnSpLocks noChangeShapeType="1"/>
            </p:cNvCxnSpPr>
            <p:nvPr/>
          </p:nvCxnSpPr>
          <p:spPr bwMode="auto">
            <a:xfrm rot="16200000" flipH="1">
              <a:off x="8446577" y="3040611"/>
              <a:ext cx="1588" cy="168766"/>
            </a:xfrm>
            <a:prstGeom prst="line">
              <a:avLst/>
            </a:prstGeom>
            <a:noFill/>
            <a:ln w="19050" algn="ctr">
              <a:solidFill>
                <a:schemeClr val="bg2"/>
              </a:solidFill>
              <a:round/>
              <a:headEnd/>
              <a:tailEnd/>
            </a:ln>
          </p:spPr>
        </p:cxnSp>
        <p:cxnSp>
          <p:nvCxnSpPr>
            <p:cNvPr id="13393" name="Straight Connector 115"/>
            <p:cNvCxnSpPr>
              <a:cxnSpLocks noChangeShapeType="1"/>
            </p:cNvCxnSpPr>
            <p:nvPr/>
          </p:nvCxnSpPr>
          <p:spPr bwMode="auto">
            <a:xfrm rot="16200000" flipH="1">
              <a:off x="8444810" y="3201789"/>
              <a:ext cx="1588" cy="168764"/>
            </a:xfrm>
            <a:prstGeom prst="line">
              <a:avLst/>
            </a:prstGeom>
            <a:noFill/>
            <a:ln w="19050" algn="ctr">
              <a:solidFill>
                <a:schemeClr val="bg2"/>
              </a:solidFill>
              <a:round/>
              <a:headEnd/>
              <a:tailEnd/>
            </a:ln>
          </p:spPr>
        </p:cxnSp>
        <p:cxnSp>
          <p:nvCxnSpPr>
            <p:cNvPr id="13394" name="Straight Connector 116"/>
            <p:cNvCxnSpPr>
              <a:cxnSpLocks noChangeShapeType="1"/>
            </p:cNvCxnSpPr>
            <p:nvPr/>
          </p:nvCxnSpPr>
          <p:spPr bwMode="auto">
            <a:xfrm rot="16200000" flipH="1">
              <a:off x="8444810" y="3366889"/>
              <a:ext cx="1588" cy="168764"/>
            </a:xfrm>
            <a:prstGeom prst="line">
              <a:avLst/>
            </a:prstGeom>
            <a:noFill/>
            <a:ln w="19050" algn="ctr">
              <a:solidFill>
                <a:schemeClr val="bg2"/>
              </a:solidFill>
              <a:round/>
              <a:headEnd/>
              <a:tailEnd/>
            </a:ln>
          </p:spPr>
        </p:cxnSp>
        <p:cxnSp>
          <p:nvCxnSpPr>
            <p:cNvPr id="13395" name="Straight Connector 117"/>
            <p:cNvCxnSpPr>
              <a:cxnSpLocks noChangeShapeType="1"/>
            </p:cNvCxnSpPr>
            <p:nvPr/>
          </p:nvCxnSpPr>
          <p:spPr bwMode="auto">
            <a:xfrm rot="16200000" flipH="1">
              <a:off x="8441146" y="3530400"/>
              <a:ext cx="1588" cy="168764"/>
            </a:xfrm>
            <a:prstGeom prst="line">
              <a:avLst/>
            </a:prstGeom>
            <a:noFill/>
            <a:ln w="19050" algn="ctr">
              <a:solidFill>
                <a:schemeClr val="bg2"/>
              </a:solidFill>
              <a:round/>
              <a:headEnd/>
              <a:tailEnd/>
            </a:ln>
          </p:spPr>
        </p:cxnSp>
        <p:cxnSp>
          <p:nvCxnSpPr>
            <p:cNvPr id="13396" name="Straight Connector 118"/>
            <p:cNvCxnSpPr>
              <a:cxnSpLocks noChangeShapeType="1"/>
            </p:cNvCxnSpPr>
            <p:nvPr/>
          </p:nvCxnSpPr>
          <p:spPr bwMode="auto">
            <a:xfrm rot="16200000" flipH="1">
              <a:off x="8444810" y="3695500"/>
              <a:ext cx="1588" cy="168764"/>
            </a:xfrm>
            <a:prstGeom prst="line">
              <a:avLst/>
            </a:prstGeom>
            <a:noFill/>
            <a:ln w="19050" algn="ctr">
              <a:solidFill>
                <a:schemeClr val="bg2"/>
              </a:solidFill>
              <a:round/>
              <a:headEnd/>
              <a:tailEnd/>
            </a:ln>
          </p:spPr>
        </p:cxnSp>
        <p:cxnSp>
          <p:nvCxnSpPr>
            <p:cNvPr id="13397" name="Straight Connector 119"/>
            <p:cNvCxnSpPr>
              <a:cxnSpLocks noChangeShapeType="1"/>
            </p:cNvCxnSpPr>
            <p:nvPr/>
          </p:nvCxnSpPr>
          <p:spPr bwMode="auto">
            <a:xfrm rot="16200000" flipH="1">
              <a:off x="8444810" y="3849489"/>
              <a:ext cx="1588" cy="168764"/>
            </a:xfrm>
            <a:prstGeom prst="line">
              <a:avLst/>
            </a:prstGeom>
            <a:noFill/>
            <a:ln w="19050" algn="ctr">
              <a:solidFill>
                <a:schemeClr val="bg2"/>
              </a:solidFill>
              <a:round/>
              <a:headEnd/>
              <a:tailEnd/>
            </a:ln>
          </p:spPr>
        </p:cxnSp>
        <p:cxnSp>
          <p:nvCxnSpPr>
            <p:cNvPr id="13398" name="Straight Connector 120"/>
            <p:cNvCxnSpPr>
              <a:cxnSpLocks noChangeShapeType="1"/>
            </p:cNvCxnSpPr>
            <p:nvPr/>
          </p:nvCxnSpPr>
          <p:spPr bwMode="auto">
            <a:xfrm rot="16200000" flipH="1">
              <a:off x="8438712" y="4006349"/>
              <a:ext cx="1588" cy="168766"/>
            </a:xfrm>
            <a:prstGeom prst="line">
              <a:avLst/>
            </a:prstGeom>
            <a:noFill/>
            <a:ln w="19050" algn="ctr">
              <a:solidFill>
                <a:schemeClr val="bg2"/>
              </a:solidFill>
              <a:round/>
              <a:headEnd/>
              <a:tailEnd/>
            </a:ln>
          </p:spPr>
        </p:cxnSp>
        <p:sp>
          <p:nvSpPr>
            <p:cNvPr id="13399" name="Line 104"/>
            <p:cNvSpPr>
              <a:spLocks noChangeShapeType="1"/>
            </p:cNvSpPr>
            <p:nvPr/>
          </p:nvSpPr>
          <p:spPr bwMode="auto">
            <a:xfrm flipH="1">
              <a:off x="8359992" y="3124994"/>
              <a:ext cx="0" cy="964406"/>
            </a:xfrm>
            <a:prstGeom prst="line">
              <a:avLst/>
            </a:prstGeom>
            <a:noFill/>
            <a:ln w="12700">
              <a:solidFill>
                <a:srgbClr val="000000"/>
              </a:solidFill>
              <a:round/>
              <a:headEnd/>
              <a:tailEnd/>
            </a:ln>
          </p:spPr>
          <p:txBody>
            <a:bodyPr/>
            <a:lstStyle/>
            <a:p>
              <a:endParaRPr lang="en-US"/>
            </a:p>
          </p:txBody>
        </p:sp>
        <p:sp>
          <p:nvSpPr>
            <p:cNvPr id="13400" name="Line 108"/>
            <p:cNvSpPr>
              <a:spLocks noChangeShapeType="1"/>
            </p:cNvSpPr>
            <p:nvPr/>
          </p:nvSpPr>
          <p:spPr bwMode="auto">
            <a:xfrm flipH="1">
              <a:off x="8523995" y="3137872"/>
              <a:ext cx="0" cy="964406"/>
            </a:xfrm>
            <a:prstGeom prst="line">
              <a:avLst/>
            </a:prstGeom>
            <a:noFill/>
            <a:ln w="12700">
              <a:solidFill>
                <a:srgbClr val="000000"/>
              </a:solidFill>
              <a:round/>
              <a:headEnd/>
              <a:tailEnd/>
            </a:ln>
          </p:spPr>
          <p:txBody>
            <a:bodyPr/>
            <a:lstStyle/>
            <a:p>
              <a:endParaRPr lang="en-US"/>
            </a:p>
          </p:txBody>
        </p:sp>
      </p:grpSp>
      <p:grpSp>
        <p:nvGrpSpPr>
          <p:cNvPr id="20" name="Group 165"/>
          <p:cNvGrpSpPr>
            <a:grpSpLocks/>
          </p:cNvGrpSpPr>
          <p:nvPr/>
        </p:nvGrpSpPr>
        <p:grpSpPr bwMode="auto">
          <a:xfrm>
            <a:off x="6107113" y="3663950"/>
            <a:ext cx="179387" cy="968375"/>
            <a:chOff x="8280355" y="3130020"/>
            <a:chExt cx="180491" cy="968157"/>
          </a:xfrm>
        </p:grpSpPr>
        <p:sp>
          <p:nvSpPr>
            <p:cNvPr id="13379" name="Line 104"/>
            <p:cNvSpPr>
              <a:spLocks noChangeShapeType="1"/>
            </p:cNvSpPr>
            <p:nvPr/>
          </p:nvSpPr>
          <p:spPr bwMode="auto">
            <a:xfrm>
              <a:off x="8280355" y="3135044"/>
              <a:ext cx="0" cy="951705"/>
            </a:xfrm>
            <a:prstGeom prst="line">
              <a:avLst/>
            </a:prstGeom>
            <a:noFill/>
            <a:ln w="12700">
              <a:solidFill>
                <a:srgbClr val="000000"/>
              </a:solidFill>
              <a:round/>
              <a:headEnd/>
              <a:tailEnd/>
            </a:ln>
          </p:spPr>
          <p:txBody>
            <a:bodyPr/>
            <a:lstStyle/>
            <a:p>
              <a:endParaRPr lang="en-US"/>
            </a:p>
          </p:txBody>
        </p:sp>
        <p:sp>
          <p:nvSpPr>
            <p:cNvPr id="13380" name="Line 108"/>
            <p:cNvSpPr>
              <a:spLocks noChangeShapeType="1"/>
            </p:cNvSpPr>
            <p:nvPr/>
          </p:nvSpPr>
          <p:spPr bwMode="auto">
            <a:xfrm flipH="1">
              <a:off x="8456320" y="3130020"/>
              <a:ext cx="0" cy="951705"/>
            </a:xfrm>
            <a:prstGeom prst="line">
              <a:avLst/>
            </a:prstGeom>
            <a:noFill/>
            <a:ln w="12700">
              <a:solidFill>
                <a:srgbClr val="000000"/>
              </a:solidFill>
              <a:round/>
              <a:headEnd/>
              <a:tailEnd/>
            </a:ln>
          </p:spPr>
          <p:txBody>
            <a:bodyPr/>
            <a:lstStyle/>
            <a:p>
              <a:endParaRPr lang="en-US"/>
            </a:p>
          </p:txBody>
        </p:sp>
        <p:sp>
          <p:nvSpPr>
            <p:cNvPr id="13381" name="Rectangle 123"/>
            <p:cNvSpPr>
              <a:spLocks noChangeArrowheads="1"/>
            </p:cNvSpPr>
            <p:nvPr/>
          </p:nvSpPr>
          <p:spPr bwMode="auto">
            <a:xfrm>
              <a:off x="8284814" y="3136900"/>
              <a:ext cx="169670" cy="162342"/>
            </a:xfrm>
            <a:prstGeom prst="rect">
              <a:avLst/>
            </a:prstGeom>
            <a:solidFill>
              <a:schemeClr val="bg2"/>
            </a:solidFill>
            <a:ln w="9525">
              <a:noFill/>
              <a:miter lim="800000"/>
              <a:headEnd/>
              <a:tailEnd/>
            </a:ln>
          </p:spPr>
          <p:txBody>
            <a:bodyPr wrap="none" anchor="ctr"/>
            <a:lstStyle/>
            <a:p>
              <a:endParaRPr lang="en-US">
                <a:latin typeface="Arial" charset="0"/>
                <a:cs typeface="Arial" charset="0"/>
              </a:endParaRPr>
            </a:p>
          </p:txBody>
        </p:sp>
        <p:sp>
          <p:nvSpPr>
            <p:cNvPr id="104" name="Rectangle 129"/>
            <p:cNvSpPr>
              <a:spLocks noChangeArrowheads="1"/>
            </p:cNvSpPr>
            <p:nvPr/>
          </p:nvSpPr>
          <p:spPr bwMode="auto">
            <a:xfrm>
              <a:off x="8288341" y="3606163"/>
              <a:ext cx="172505" cy="166650"/>
            </a:xfrm>
            <a:prstGeom prst="rect">
              <a:avLst/>
            </a:prstGeom>
            <a:solidFill>
              <a:schemeClr val="accent4">
                <a:lumMod val="50000"/>
              </a:schemeClr>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cxnSp>
          <p:nvCxnSpPr>
            <p:cNvPr id="13383" name="Straight Connector 128"/>
            <p:cNvCxnSpPr>
              <a:cxnSpLocks noChangeShapeType="1"/>
            </p:cNvCxnSpPr>
            <p:nvPr/>
          </p:nvCxnSpPr>
          <p:spPr bwMode="auto">
            <a:xfrm rot="16200000" flipH="1">
              <a:off x="8369790" y="3050661"/>
              <a:ext cx="1588" cy="168764"/>
            </a:xfrm>
            <a:prstGeom prst="line">
              <a:avLst/>
            </a:prstGeom>
            <a:noFill/>
            <a:ln w="31750" algn="ctr">
              <a:solidFill>
                <a:schemeClr val="bg2"/>
              </a:solidFill>
              <a:round/>
              <a:headEnd/>
              <a:tailEnd/>
            </a:ln>
          </p:spPr>
        </p:cxnSp>
        <p:cxnSp>
          <p:nvCxnSpPr>
            <p:cNvPr id="13384" name="Straight Connector 129"/>
            <p:cNvCxnSpPr>
              <a:cxnSpLocks noChangeShapeType="1"/>
            </p:cNvCxnSpPr>
            <p:nvPr/>
          </p:nvCxnSpPr>
          <p:spPr bwMode="auto">
            <a:xfrm rot="16200000" flipH="1">
              <a:off x="8373024" y="3201790"/>
              <a:ext cx="1588" cy="168764"/>
            </a:xfrm>
            <a:prstGeom prst="line">
              <a:avLst/>
            </a:prstGeom>
            <a:noFill/>
            <a:ln w="19050" algn="ctr">
              <a:solidFill>
                <a:schemeClr val="bg2"/>
              </a:solidFill>
              <a:round/>
              <a:headEnd/>
              <a:tailEnd/>
            </a:ln>
          </p:spPr>
        </p:cxnSp>
        <p:cxnSp>
          <p:nvCxnSpPr>
            <p:cNvPr id="13385" name="Straight Connector 130"/>
            <p:cNvCxnSpPr>
              <a:cxnSpLocks noChangeShapeType="1"/>
            </p:cNvCxnSpPr>
            <p:nvPr/>
          </p:nvCxnSpPr>
          <p:spPr bwMode="auto">
            <a:xfrm rot="16200000" flipH="1">
              <a:off x="8373024" y="3366890"/>
              <a:ext cx="1588" cy="168764"/>
            </a:xfrm>
            <a:prstGeom prst="line">
              <a:avLst/>
            </a:prstGeom>
            <a:noFill/>
            <a:ln w="19050" algn="ctr">
              <a:solidFill>
                <a:schemeClr val="bg2"/>
              </a:solidFill>
              <a:round/>
              <a:headEnd/>
              <a:tailEnd/>
            </a:ln>
          </p:spPr>
        </p:cxnSp>
        <p:cxnSp>
          <p:nvCxnSpPr>
            <p:cNvPr id="13386" name="Straight Connector 131"/>
            <p:cNvCxnSpPr>
              <a:cxnSpLocks noChangeShapeType="1"/>
            </p:cNvCxnSpPr>
            <p:nvPr/>
          </p:nvCxnSpPr>
          <p:spPr bwMode="auto">
            <a:xfrm rot="16200000" flipH="1">
              <a:off x="8369360" y="3530401"/>
              <a:ext cx="1588" cy="168764"/>
            </a:xfrm>
            <a:prstGeom prst="line">
              <a:avLst/>
            </a:prstGeom>
            <a:noFill/>
            <a:ln w="19050" algn="ctr">
              <a:solidFill>
                <a:schemeClr val="bg2"/>
              </a:solidFill>
              <a:round/>
              <a:headEnd/>
              <a:tailEnd/>
            </a:ln>
          </p:spPr>
        </p:cxnSp>
        <p:cxnSp>
          <p:nvCxnSpPr>
            <p:cNvPr id="13387" name="Straight Connector 132"/>
            <p:cNvCxnSpPr>
              <a:cxnSpLocks noChangeShapeType="1"/>
            </p:cNvCxnSpPr>
            <p:nvPr/>
          </p:nvCxnSpPr>
          <p:spPr bwMode="auto">
            <a:xfrm rot="16200000" flipH="1">
              <a:off x="8373024" y="3695501"/>
              <a:ext cx="1588" cy="168764"/>
            </a:xfrm>
            <a:prstGeom prst="line">
              <a:avLst/>
            </a:prstGeom>
            <a:noFill/>
            <a:ln w="19050" algn="ctr">
              <a:solidFill>
                <a:schemeClr val="bg2"/>
              </a:solidFill>
              <a:round/>
              <a:headEnd/>
              <a:tailEnd/>
            </a:ln>
          </p:spPr>
        </p:cxnSp>
        <p:cxnSp>
          <p:nvCxnSpPr>
            <p:cNvPr id="13388" name="Straight Connector 133"/>
            <p:cNvCxnSpPr>
              <a:cxnSpLocks noChangeShapeType="1"/>
            </p:cNvCxnSpPr>
            <p:nvPr/>
          </p:nvCxnSpPr>
          <p:spPr bwMode="auto">
            <a:xfrm rot="16200000" flipH="1">
              <a:off x="8373024" y="3849490"/>
              <a:ext cx="1588" cy="168764"/>
            </a:xfrm>
            <a:prstGeom prst="line">
              <a:avLst/>
            </a:prstGeom>
            <a:noFill/>
            <a:ln w="19050" algn="ctr">
              <a:solidFill>
                <a:schemeClr val="bg2"/>
              </a:solidFill>
              <a:round/>
              <a:headEnd/>
              <a:tailEnd/>
            </a:ln>
          </p:spPr>
        </p:cxnSp>
        <p:cxnSp>
          <p:nvCxnSpPr>
            <p:cNvPr id="13389" name="Straight Connector 134"/>
            <p:cNvCxnSpPr>
              <a:cxnSpLocks noChangeShapeType="1"/>
            </p:cNvCxnSpPr>
            <p:nvPr/>
          </p:nvCxnSpPr>
          <p:spPr bwMode="auto">
            <a:xfrm rot="16200000" flipH="1">
              <a:off x="8373024" y="4013001"/>
              <a:ext cx="1588" cy="168764"/>
            </a:xfrm>
            <a:prstGeom prst="line">
              <a:avLst/>
            </a:prstGeom>
            <a:noFill/>
            <a:ln w="19050" algn="ctr">
              <a:solidFill>
                <a:schemeClr val="bg2"/>
              </a:solidFill>
              <a:round/>
              <a:headEnd/>
              <a:tailEnd/>
            </a:ln>
          </p:spPr>
        </p:cxnSp>
      </p:grpSp>
      <p:grpSp>
        <p:nvGrpSpPr>
          <p:cNvPr id="21" name="Group 151"/>
          <p:cNvGrpSpPr>
            <a:grpSpLocks/>
          </p:cNvGrpSpPr>
          <p:nvPr/>
        </p:nvGrpSpPr>
        <p:grpSpPr bwMode="auto">
          <a:xfrm>
            <a:off x="5922963" y="3665538"/>
            <a:ext cx="180975" cy="962025"/>
            <a:chOff x="8391036" y="3124200"/>
            <a:chExt cx="180723" cy="961108"/>
          </a:xfrm>
        </p:grpSpPr>
        <p:sp>
          <p:nvSpPr>
            <p:cNvPr id="13367" name="Line 104"/>
            <p:cNvSpPr>
              <a:spLocks noChangeShapeType="1"/>
            </p:cNvSpPr>
            <p:nvPr/>
          </p:nvSpPr>
          <p:spPr bwMode="auto">
            <a:xfrm flipH="1">
              <a:off x="8392653" y="3124994"/>
              <a:ext cx="0" cy="959490"/>
            </a:xfrm>
            <a:prstGeom prst="line">
              <a:avLst/>
            </a:prstGeom>
            <a:noFill/>
            <a:ln w="12700">
              <a:solidFill>
                <a:srgbClr val="000000"/>
              </a:solidFill>
              <a:round/>
              <a:headEnd/>
              <a:tailEnd/>
            </a:ln>
          </p:spPr>
          <p:txBody>
            <a:bodyPr/>
            <a:lstStyle/>
            <a:p>
              <a:endParaRPr lang="en-US"/>
            </a:p>
          </p:txBody>
        </p:sp>
        <p:sp>
          <p:nvSpPr>
            <p:cNvPr id="13368" name="Line 108"/>
            <p:cNvSpPr>
              <a:spLocks noChangeShapeType="1"/>
            </p:cNvSpPr>
            <p:nvPr/>
          </p:nvSpPr>
          <p:spPr bwMode="auto">
            <a:xfrm>
              <a:off x="8562309" y="3128317"/>
              <a:ext cx="0" cy="951081"/>
            </a:xfrm>
            <a:prstGeom prst="line">
              <a:avLst/>
            </a:prstGeom>
            <a:noFill/>
            <a:ln w="12700">
              <a:solidFill>
                <a:srgbClr val="000000"/>
              </a:solidFill>
              <a:round/>
              <a:headEnd/>
              <a:tailEnd/>
            </a:ln>
          </p:spPr>
          <p:txBody>
            <a:bodyPr/>
            <a:lstStyle/>
            <a:p>
              <a:endParaRPr lang="en-US"/>
            </a:p>
          </p:txBody>
        </p:sp>
        <p:sp>
          <p:nvSpPr>
            <p:cNvPr id="13369" name="Rectangle 123"/>
            <p:cNvSpPr>
              <a:spLocks noChangeArrowheads="1"/>
            </p:cNvSpPr>
            <p:nvPr/>
          </p:nvSpPr>
          <p:spPr bwMode="auto">
            <a:xfrm>
              <a:off x="8394700" y="3281460"/>
              <a:ext cx="169670" cy="162342"/>
            </a:xfrm>
            <a:prstGeom prst="rect">
              <a:avLst/>
            </a:prstGeom>
            <a:solidFill>
              <a:srgbClr val="4D4D4D"/>
            </a:solidFill>
            <a:ln w="9525">
              <a:noFill/>
              <a:miter lim="800000"/>
              <a:headEnd/>
              <a:tailEnd/>
            </a:ln>
          </p:spPr>
          <p:txBody>
            <a:bodyPr wrap="none" anchor="ctr"/>
            <a:lstStyle/>
            <a:p>
              <a:endParaRPr lang="en-US">
                <a:latin typeface="Arial" charset="0"/>
                <a:cs typeface="Arial" charset="0"/>
              </a:endParaRPr>
            </a:p>
          </p:txBody>
        </p:sp>
        <p:sp>
          <p:nvSpPr>
            <p:cNvPr id="116" name="Rectangle 129"/>
            <p:cNvSpPr>
              <a:spLocks noChangeArrowheads="1"/>
            </p:cNvSpPr>
            <p:nvPr/>
          </p:nvSpPr>
          <p:spPr bwMode="auto">
            <a:xfrm>
              <a:off x="8398962" y="3457257"/>
              <a:ext cx="172797" cy="166528"/>
            </a:xfrm>
            <a:prstGeom prst="rect">
              <a:avLst/>
            </a:prstGeom>
            <a:solidFill>
              <a:schemeClr val="accent4">
                <a:lumMod val="50000"/>
              </a:schemeClr>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cxnSp>
          <p:nvCxnSpPr>
            <p:cNvPr id="13371" name="Straight Connector 142"/>
            <p:cNvCxnSpPr>
              <a:cxnSpLocks noChangeShapeType="1"/>
            </p:cNvCxnSpPr>
            <p:nvPr/>
          </p:nvCxnSpPr>
          <p:spPr bwMode="auto">
            <a:xfrm rot="16200000" flipH="1">
              <a:off x="8474624" y="3040612"/>
              <a:ext cx="1588" cy="168764"/>
            </a:xfrm>
            <a:prstGeom prst="line">
              <a:avLst/>
            </a:prstGeom>
            <a:noFill/>
            <a:ln w="19050" algn="ctr">
              <a:solidFill>
                <a:schemeClr val="bg2"/>
              </a:solidFill>
              <a:round/>
              <a:headEnd/>
              <a:tailEnd/>
            </a:ln>
          </p:spPr>
        </p:cxnSp>
        <p:cxnSp>
          <p:nvCxnSpPr>
            <p:cNvPr id="13372" name="Straight Connector 143"/>
            <p:cNvCxnSpPr>
              <a:cxnSpLocks noChangeShapeType="1"/>
            </p:cNvCxnSpPr>
            <p:nvPr/>
          </p:nvCxnSpPr>
          <p:spPr bwMode="auto">
            <a:xfrm rot="16200000" flipH="1">
              <a:off x="8482910" y="3201789"/>
              <a:ext cx="1588" cy="168764"/>
            </a:xfrm>
            <a:prstGeom prst="line">
              <a:avLst/>
            </a:prstGeom>
            <a:noFill/>
            <a:ln w="19050" algn="ctr">
              <a:solidFill>
                <a:schemeClr val="bg2"/>
              </a:solidFill>
              <a:round/>
              <a:headEnd/>
              <a:tailEnd/>
            </a:ln>
          </p:spPr>
        </p:cxnSp>
        <p:cxnSp>
          <p:nvCxnSpPr>
            <p:cNvPr id="13373" name="Straight Connector 144"/>
            <p:cNvCxnSpPr>
              <a:cxnSpLocks noChangeShapeType="1"/>
            </p:cNvCxnSpPr>
            <p:nvPr/>
          </p:nvCxnSpPr>
          <p:spPr bwMode="auto">
            <a:xfrm rot="16200000" flipH="1">
              <a:off x="8482910" y="3366889"/>
              <a:ext cx="1588" cy="168764"/>
            </a:xfrm>
            <a:prstGeom prst="line">
              <a:avLst/>
            </a:prstGeom>
            <a:noFill/>
            <a:ln w="19050" algn="ctr">
              <a:solidFill>
                <a:schemeClr val="bg2"/>
              </a:solidFill>
              <a:round/>
              <a:headEnd/>
              <a:tailEnd/>
            </a:ln>
          </p:spPr>
        </p:cxnSp>
        <p:cxnSp>
          <p:nvCxnSpPr>
            <p:cNvPr id="13374" name="Straight Connector 145"/>
            <p:cNvCxnSpPr>
              <a:cxnSpLocks noChangeShapeType="1"/>
            </p:cNvCxnSpPr>
            <p:nvPr/>
          </p:nvCxnSpPr>
          <p:spPr bwMode="auto">
            <a:xfrm rot="16200000" flipH="1">
              <a:off x="8479246" y="3530400"/>
              <a:ext cx="1588" cy="168764"/>
            </a:xfrm>
            <a:prstGeom prst="line">
              <a:avLst/>
            </a:prstGeom>
            <a:noFill/>
            <a:ln w="19050" algn="ctr">
              <a:solidFill>
                <a:schemeClr val="bg2"/>
              </a:solidFill>
              <a:round/>
              <a:headEnd/>
              <a:tailEnd/>
            </a:ln>
          </p:spPr>
        </p:cxnSp>
        <p:cxnSp>
          <p:nvCxnSpPr>
            <p:cNvPr id="13375" name="Straight Connector 146"/>
            <p:cNvCxnSpPr>
              <a:cxnSpLocks noChangeShapeType="1"/>
            </p:cNvCxnSpPr>
            <p:nvPr/>
          </p:nvCxnSpPr>
          <p:spPr bwMode="auto">
            <a:xfrm rot="16200000" flipH="1">
              <a:off x="8482910" y="3695500"/>
              <a:ext cx="1588" cy="168764"/>
            </a:xfrm>
            <a:prstGeom prst="line">
              <a:avLst/>
            </a:prstGeom>
            <a:noFill/>
            <a:ln w="19050" algn="ctr">
              <a:solidFill>
                <a:schemeClr val="bg2"/>
              </a:solidFill>
              <a:round/>
              <a:headEnd/>
              <a:tailEnd/>
            </a:ln>
          </p:spPr>
        </p:cxnSp>
        <p:cxnSp>
          <p:nvCxnSpPr>
            <p:cNvPr id="13376" name="Straight Connector 147"/>
            <p:cNvCxnSpPr>
              <a:cxnSpLocks noChangeShapeType="1"/>
            </p:cNvCxnSpPr>
            <p:nvPr/>
          </p:nvCxnSpPr>
          <p:spPr bwMode="auto">
            <a:xfrm rot="16200000" flipH="1">
              <a:off x="8482910" y="3849489"/>
              <a:ext cx="1588" cy="168764"/>
            </a:xfrm>
            <a:prstGeom prst="line">
              <a:avLst/>
            </a:prstGeom>
            <a:noFill/>
            <a:ln w="19050" algn="ctr">
              <a:solidFill>
                <a:schemeClr val="bg2"/>
              </a:solidFill>
              <a:round/>
              <a:headEnd/>
              <a:tailEnd/>
            </a:ln>
          </p:spPr>
        </p:cxnSp>
        <p:cxnSp>
          <p:nvCxnSpPr>
            <p:cNvPr id="13377" name="Straight Connector 148"/>
            <p:cNvCxnSpPr>
              <a:cxnSpLocks noChangeShapeType="1"/>
            </p:cNvCxnSpPr>
            <p:nvPr/>
          </p:nvCxnSpPr>
          <p:spPr bwMode="auto">
            <a:xfrm rot="16200000" flipH="1">
              <a:off x="8476480" y="4000132"/>
              <a:ext cx="1588" cy="168764"/>
            </a:xfrm>
            <a:prstGeom prst="line">
              <a:avLst/>
            </a:prstGeom>
            <a:noFill/>
            <a:ln w="19050" algn="ctr">
              <a:solidFill>
                <a:schemeClr val="bg2"/>
              </a:solidFill>
              <a:round/>
              <a:headEnd/>
              <a:tailEnd/>
            </a:ln>
          </p:spPr>
        </p:cxnSp>
        <p:sp>
          <p:nvSpPr>
            <p:cNvPr id="124" name="Rectangle 129"/>
            <p:cNvSpPr>
              <a:spLocks noChangeArrowheads="1"/>
            </p:cNvSpPr>
            <p:nvPr/>
          </p:nvSpPr>
          <p:spPr bwMode="auto">
            <a:xfrm>
              <a:off x="8397377" y="3776040"/>
              <a:ext cx="171211" cy="166529"/>
            </a:xfrm>
            <a:prstGeom prst="rect">
              <a:avLst/>
            </a:prstGeom>
            <a:solidFill>
              <a:schemeClr val="accent4">
                <a:lumMod val="50000"/>
              </a:schemeClr>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grpSp>
      <p:grpSp>
        <p:nvGrpSpPr>
          <p:cNvPr id="22" name="Group 179"/>
          <p:cNvGrpSpPr>
            <a:grpSpLocks/>
          </p:cNvGrpSpPr>
          <p:nvPr/>
        </p:nvGrpSpPr>
        <p:grpSpPr bwMode="auto">
          <a:xfrm>
            <a:off x="6292850" y="3657600"/>
            <a:ext cx="177800" cy="969963"/>
            <a:chOff x="7317825" y="3112418"/>
            <a:chExt cx="178839" cy="970694"/>
          </a:xfrm>
        </p:grpSpPr>
        <p:sp>
          <p:nvSpPr>
            <p:cNvPr id="13355" name="Line 104"/>
            <p:cNvSpPr>
              <a:spLocks noChangeShapeType="1"/>
            </p:cNvSpPr>
            <p:nvPr/>
          </p:nvSpPr>
          <p:spPr bwMode="auto">
            <a:xfrm>
              <a:off x="7318831" y="3130015"/>
              <a:ext cx="0" cy="951081"/>
            </a:xfrm>
            <a:prstGeom prst="line">
              <a:avLst/>
            </a:prstGeom>
            <a:noFill/>
            <a:ln w="12700">
              <a:solidFill>
                <a:srgbClr val="000000"/>
              </a:solidFill>
              <a:round/>
              <a:headEnd/>
              <a:tailEnd/>
            </a:ln>
          </p:spPr>
          <p:txBody>
            <a:bodyPr/>
            <a:lstStyle/>
            <a:p>
              <a:endParaRPr lang="en-US"/>
            </a:p>
          </p:txBody>
        </p:sp>
        <p:sp>
          <p:nvSpPr>
            <p:cNvPr id="13356" name="Line 108"/>
            <p:cNvSpPr>
              <a:spLocks noChangeShapeType="1"/>
            </p:cNvSpPr>
            <p:nvPr/>
          </p:nvSpPr>
          <p:spPr bwMode="auto">
            <a:xfrm>
              <a:off x="7492627" y="3124991"/>
              <a:ext cx="0" cy="951080"/>
            </a:xfrm>
            <a:prstGeom prst="line">
              <a:avLst/>
            </a:prstGeom>
            <a:noFill/>
            <a:ln w="12700">
              <a:solidFill>
                <a:srgbClr val="000000"/>
              </a:solidFill>
              <a:round/>
              <a:headEnd/>
              <a:tailEnd/>
            </a:ln>
          </p:spPr>
          <p:txBody>
            <a:bodyPr/>
            <a:lstStyle/>
            <a:p>
              <a:endParaRPr lang="en-US"/>
            </a:p>
          </p:txBody>
        </p:sp>
        <p:sp>
          <p:nvSpPr>
            <p:cNvPr id="13357" name="Rectangle 123"/>
            <p:cNvSpPr>
              <a:spLocks noChangeArrowheads="1"/>
            </p:cNvSpPr>
            <p:nvPr/>
          </p:nvSpPr>
          <p:spPr bwMode="auto">
            <a:xfrm>
              <a:off x="7323282" y="3112418"/>
              <a:ext cx="169669" cy="162341"/>
            </a:xfrm>
            <a:prstGeom prst="rect">
              <a:avLst/>
            </a:prstGeom>
            <a:solidFill>
              <a:schemeClr val="bg2"/>
            </a:solidFill>
            <a:ln w="9525">
              <a:noFill/>
              <a:miter lim="800000"/>
              <a:headEnd/>
              <a:tailEnd/>
            </a:ln>
          </p:spPr>
          <p:txBody>
            <a:bodyPr wrap="none" anchor="ctr"/>
            <a:lstStyle/>
            <a:p>
              <a:endParaRPr lang="en-US">
                <a:latin typeface="Arial" charset="0"/>
                <a:cs typeface="Arial" charset="0"/>
              </a:endParaRPr>
            </a:p>
          </p:txBody>
        </p:sp>
        <p:sp>
          <p:nvSpPr>
            <p:cNvPr id="129" name="Rectangle 129"/>
            <p:cNvSpPr>
              <a:spLocks noChangeArrowheads="1"/>
            </p:cNvSpPr>
            <p:nvPr/>
          </p:nvSpPr>
          <p:spPr bwMode="auto">
            <a:xfrm>
              <a:off x="7321019" y="3276054"/>
              <a:ext cx="174049" cy="166813"/>
            </a:xfrm>
            <a:prstGeom prst="rect">
              <a:avLst/>
            </a:prstGeom>
            <a:solidFill>
              <a:schemeClr val="bg2">
                <a:lumMod val="85000"/>
                <a:lumOff val="15000"/>
              </a:schemeClr>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cxnSp>
          <p:nvCxnSpPr>
            <p:cNvPr id="13359" name="Straight Connector 156"/>
            <p:cNvCxnSpPr>
              <a:cxnSpLocks noChangeShapeType="1"/>
            </p:cNvCxnSpPr>
            <p:nvPr/>
          </p:nvCxnSpPr>
          <p:spPr bwMode="auto">
            <a:xfrm rot="16200000" flipH="1">
              <a:off x="7403193" y="3040611"/>
              <a:ext cx="1588" cy="168764"/>
            </a:xfrm>
            <a:prstGeom prst="line">
              <a:avLst/>
            </a:prstGeom>
            <a:noFill/>
            <a:ln w="31750" algn="ctr">
              <a:solidFill>
                <a:schemeClr val="bg2"/>
              </a:solidFill>
              <a:round/>
              <a:headEnd/>
              <a:tailEnd/>
            </a:ln>
          </p:spPr>
        </p:cxnSp>
        <p:cxnSp>
          <p:nvCxnSpPr>
            <p:cNvPr id="13360" name="Straight Connector 157"/>
            <p:cNvCxnSpPr>
              <a:cxnSpLocks noChangeShapeType="1"/>
            </p:cNvCxnSpPr>
            <p:nvPr/>
          </p:nvCxnSpPr>
          <p:spPr bwMode="auto">
            <a:xfrm rot="16200000" flipH="1">
              <a:off x="7411488" y="3201790"/>
              <a:ext cx="1588" cy="168764"/>
            </a:xfrm>
            <a:prstGeom prst="line">
              <a:avLst/>
            </a:prstGeom>
            <a:noFill/>
            <a:ln w="19050" algn="ctr">
              <a:solidFill>
                <a:schemeClr val="bg2"/>
              </a:solidFill>
              <a:round/>
              <a:headEnd/>
              <a:tailEnd/>
            </a:ln>
          </p:spPr>
        </p:cxnSp>
        <p:cxnSp>
          <p:nvCxnSpPr>
            <p:cNvPr id="13361" name="Straight Connector 158"/>
            <p:cNvCxnSpPr>
              <a:cxnSpLocks noChangeShapeType="1"/>
            </p:cNvCxnSpPr>
            <p:nvPr/>
          </p:nvCxnSpPr>
          <p:spPr bwMode="auto">
            <a:xfrm rot="16200000" flipH="1">
              <a:off x="7411488" y="3366890"/>
              <a:ext cx="1588" cy="168764"/>
            </a:xfrm>
            <a:prstGeom prst="line">
              <a:avLst/>
            </a:prstGeom>
            <a:noFill/>
            <a:ln w="19050" algn="ctr">
              <a:solidFill>
                <a:schemeClr val="bg2"/>
              </a:solidFill>
              <a:round/>
              <a:headEnd/>
              <a:tailEnd/>
            </a:ln>
          </p:spPr>
        </p:cxnSp>
        <p:cxnSp>
          <p:nvCxnSpPr>
            <p:cNvPr id="13362" name="Straight Connector 159"/>
            <p:cNvCxnSpPr>
              <a:cxnSpLocks noChangeShapeType="1"/>
            </p:cNvCxnSpPr>
            <p:nvPr/>
          </p:nvCxnSpPr>
          <p:spPr bwMode="auto">
            <a:xfrm rot="16200000" flipH="1">
              <a:off x="7407824" y="3530401"/>
              <a:ext cx="1588" cy="168764"/>
            </a:xfrm>
            <a:prstGeom prst="line">
              <a:avLst/>
            </a:prstGeom>
            <a:noFill/>
            <a:ln w="19050" algn="ctr">
              <a:solidFill>
                <a:schemeClr val="bg2"/>
              </a:solidFill>
              <a:round/>
              <a:headEnd/>
              <a:tailEnd/>
            </a:ln>
          </p:spPr>
        </p:cxnSp>
        <p:cxnSp>
          <p:nvCxnSpPr>
            <p:cNvPr id="13363" name="Straight Connector 160"/>
            <p:cNvCxnSpPr>
              <a:cxnSpLocks noChangeShapeType="1"/>
            </p:cNvCxnSpPr>
            <p:nvPr/>
          </p:nvCxnSpPr>
          <p:spPr bwMode="auto">
            <a:xfrm rot="16200000" flipH="1">
              <a:off x="7411488" y="3695501"/>
              <a:ext cx="1588" cy="168764"/>
            </a:xfrm>
            <a:prstGeom prst="line">
              <a:avLst/>
            </a:prstGeom>
            <a:noFill/>
            <a:ln w="19050" algn="ctr">
              <a:solidFill>
                <a:schemeClr val="bg2"/>
              </a:solidFill>
              <a:round/>
              <a:headEnd/>
              <a:tailEnd/>
            </a:ln>
          </p:spPr>
        </p:cxnSp>
        <p:cxnSp>
          <p:nvCxnSpPr>
            <p:cNvPr id="13364" name="Straight Connector 161"/>
            <p:cNvCxnSpPr>
              <a:cxnSpLocks noChangeShapeType="1"/>
            </p:cNvCxnSpPr>
            <p:nvPr/>
          </p:nvCxnSpPr>
          <p:spPr bwMode="auto">
            <a:xfrm rot="16200000" flipH="1">
              <a:off x="7411488" y="3849490"/>
              <a:ext cx="1588" cy="168764"/>
            </a:xfrm>
            <a:prstGeom prst="line">
              <a:avLst/>
            </a:prstGeom>
            <a:noFill/>
            <a:ln w="19050" algn="ctr">
              <a:solidFill>
                <a:schemeClr val="bg2"/>
              </a:solidFill>
              <a:round/>
              <a:headEnd/>
              <a:tailEnd/>
            </a:ln>
          </p:spPr>
        </p:cxnSp>
        <p:cxnSp>
          <p:nvCxnSpPr>
            <p:cNvPr id="13365" name="Straight Connector 162"/>
            <p:cNvCxnSpPr>
              <a:cxnSpLocks noChangeShapeType="1"/>
            </p:cNvCxnSpPr>
            <p:nvPr/>
          </p:nvCxnSpPr>
          <p:spPr bwMode="auto">
            <a:xfrm rot="16200000" flipH="1">
              <a:off x="7401413" y="3997936"/>
              <a:ext cx="1588" cy="168764"/>
            </a:xfrm>
            <a:prstGeom prst="line">
              <a:avLst/>
            </a:prstGeom>
            <a:noFill/>
            <a:ln w="19050" algn="ctr">
              <a:solidFill>
                <a:schemeClr val="bg2"/>
              </a:solidFill>
              <a:round/>
              <a:headEnd/>
              <a:tailEnd/>
            </a:ln>
          </p:spPr>
        </p:cxnSp>
        <p:sp>
          <p:nvSpPr>
            <p:cNvPr id="137" name="Rectangle 129"/>
            <p:cNvSpPr>
              <a:spLocks noChangeArrowheads="1"/>
            </p:cNvSpPr>
            <p:nvPr/>
          </p:nvSpPr>
          <p:spPr bwMode="auto">
            <a:xfrm>
              <a:off x="7322616" y="3784437"/>
              <a:ext cx="172452" cy="166813"/>
            </a:xfrm>
            <a:prstGeom prst="rect">
              <a:avLst/>
            </a:prstGeom>
            <a:solidFill>
              <a:schemeClr val="accent4">
                <a:lumMod val="50000"/>
              </a:schemeClr>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grpSp>
      <p:grpSp>
        <p:nvGrpSpPr>
          <p:cNvPr id="23" name="Group 180"/>
          <p:cNvGrpSpPr>
            <a:grpSpLocks/>
          </p:cNvGrpSpPr>
          <p:nvPr/>
        </p:nvGrpSpPr>
        <p:grpSpPr bwMode="auto">
          <a:xfrm>
            <a:off x="6470650" y="3663950"/>
            <a:ext cx="184150" cy="963613"/>
            <a:chOff x="8508974" y="3129220"/>
            <a:chExt cx="183727" cy="962524"/>
          </a:xfrm>
        </p:grpSpPr>
        <p:sp>
          <p:nvSpPr>
            <p:cNvPr id="13343" name="Line 104"/>
            <p:cNvSpPr>
              <a:spLocks noChangeShapeType="1"/>
            </p:cNvSpPr>
            <p:nvPr/>
          </p:nvSpPr>
          <p:spPr bwMode="auto">
            <a:xfrm>
              <a:off x="8508974" y="3135035"/>
              <a:ext cx="0" cy="951081"/>
            </a:xfrm>
            <a:prstGeom prst="line">
              <a:avLst/>
            </a:prstGeom>
            <a:noFill/>
            <a:ln w="12700">
              <a:solidFill>
                <a:srgbClr val="000000"/>
              </a:solidFill>
              <a:round/>
              <a:headEnd/>
              <a:tailEnd/>
            </a:ln>
          </p:spPr>
          <p:txBody>
            <a:bodyPr/>
            <a:lstStyle/>
            <a:p>
              <a:endParaRPr lang="en-US"/>
            </a:p>
          </p:txBody>
        </p:sp>
        <p:sp>
          <p:nvSpPr>
            <p:cNvPr id="13344" name="Line 108"/>
            <p:cNvSpPr>
              <a:spLocks noChangeShapeType="1"/>
            </p:cNvSpPr>
            <p:nvPr/>
          </p:nvSpPr>
          <p:spPr bwMode="auto">
            <a:xfrm flipH="1">
              <a:off x="8682021" y="3135035"/>
              <a:ext cx="0" cy="951081"/>
            </a:xfrm>
            <a:prstGeom prst="line">
              <a:avLst/>
            </a:prstGeom>
            <a:noFill/>
            <a:ln w="12700">
              <a:solidFill>
                <a:srgbClr val="000000"/>
              </a:solidFill>
              <a:round/>
              <a:headEnd/>
              <a:tailEnd/>
            </a:ln>
          </p:spPr>
          <p:txBody>
            <a:bodyPr/>
            <a:lstStyle/>
            <a:p>
              <a:endParaRPr lang="en-US"/>
            </a:p>
          </p:txBody>
        </p:sp>
        <p:sp>
          <p:nvSpPr>
            <p:cNvPr id="13345" name="Rectangle 123"/>
            <p:cNvSpPr>
              <a:spLocks noChangeArrowheads="1"/>
            </p:cNvSpPr>
            <p:nvPr/>
          </p:nvSpPr>
          <p:spPr bwMode="auto">
            <a:xfrm>
              <a:off x="8513414" y="3136899"/>
              <a:ext cx="169670" cy="162342"/>
            </a:xfrm>
            <a:prstGeom prst="rect">
              <a:avLst/>
            </a:prstGeom>
            <a:solidFill>
              <a:srgbClr val="4D4D4D"/>
            </a:solidFill>
            <a:ln w="9525">
              <a:noFill/>
              <a:miter lim="800000"/>
              <a:headEnd/>
              <a:tailEnd/>
            </a:ln>
          </p:spPr>
          <p:txBody>
            <a:bodyPr wrap="none" anchor="ctr"/>
            <a:lstStyle/>
            <a:p>
              <a:endParaRPr lang="en-US">
                <a:latin typeface="Arial" charset="0"/>
                <a:cs typeface="Arial" charset="0"/>
              </a:endParaRPr>
            </a:p>
          </p:txBody>
        </p:sp>
        <p:sp>
          <p:nvSpPr>
            <p:cNvPr id="142" name="Rectangle 129"/>
            <p:cNvSpPr>
              <a:spLocks noChangeArrowheads="1"/>
            </p:cNvSpPr>
            <p:nvPr/>
          </p:nvSpPr>
          <p:spPr bwMode="auto">
            <a:xfrm>
              <a:off x="8520061" y="3622375"/>
              <a:ext cx="172640" cy="164913"/>
            </a:xfrm>
            <a:prstGeom prst="rect">
              <a:avLst/>
            </a:prstGeom>
            <a:solidFill>
              <a:schemeClr val="bg2">
                <a:lumMod val="85000"/>
                <a:lumOff val="15000"/>
              </a:schemeClr>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cxnSp>
          <p:nvCxnSpPr>
            <p:cNvPr id="13347" name="Straight Connector 170"/>
            <p:cNvCxnSpPr>
              <a:cxnSpLocks noChangeShapeType="1"/>
            </p:cNvCxnSpPr>
            <p:nvPr/>
          </p:nvCxnSpPr>
          <p:spPr bwMode="auto">
            <a:xfrm rot="16200000" flipH="1">
              <a:off x="8593357" y="3045632"/>
              <a:ext cx="1588" cy="168764"/>
            </a:xfrm>
            <a:prstGeom prst="line">
              <a:avLst/>
            </a:prstGeom>
            <a:noFill/>
            <a:ln w="19050" algn="ctr">
              <a:solidFill>
                <a:schemeClr val="bg2"/>
              </a:solidFill>
              <a:round/>
              <a:headEnd/>
              <a:tailEnd/>
            </a:ln>
          </p:spPr>
        </p:cxnSp>
        <p:cxnSp>
          <p:nvCxnSpPr>
            <p:cNvPr id="13348" name="Straight Connector 171"/>
            <p:cNvCxnSpPr>
              <a:cxnSpLocks noChangeShapeType="1"/>
            </p:cNvCxnSpPr>
            <p:nvPr/>
          </p:nvCxnSpPr>
          <p:spPr bwMode="auto">
            <a:xfrm rot="16200000" flipH="1">
              <a:off x="8601624" y="3201789"/>
              <a:ext cx="1588" cy="168764"/>
            </a:xfrm>
            <a:prstGeom prst="line">
              <a:avLst/>
            </a:prstGeom>
            <a:noFill/>
            <a:ln w="19050" algn="ctr">
              <a:solidFill>
                <a:schemeClr val="bg2"/>
              </a:solidFill>
              <a:round/>
              <a:headEnd/>
              <a:tailEnd/>
            </a:ln>
          </p:spPr>
        </p:cxnSp>
        <p:cxnSp>
          <p:nvCxnSpPr>
            <p:cNvPr id="13349" name="Straight Connector 172"/>
            <p:cNvCxnSpPr>
              <a:cxnSpLocks noChangeShapeType="1"/>
            </p:cNvCxnSpPr>
            <p:nvPr/>
          </p:nvCxnSpPr>
          <p:spPr bwMode="auto">
            <a:xfrm rot="16200000" flipH="1">
              <a:off x="8601624" y="3366889"/>
              <a:ext cx="1588" cy="168764"/>
            </a:xfrm>
            <a:prstGeom prst="line">
              <a:avLst/>
            </a:prstGeom>
            <a:noFill/>
            <a:ln w="19050" algn="ctr">
              <a:solidFill>
                <a:schemeClr val="bg2"/>
              </a:solidFill>
              <a:round/>
              <a:headEnd/>
              <a:tailEnd/>
            </a:ln>
          </p:spPr>
        </p:cxnSp>
        <p:cxnSp>
          <p:nvCxnSpPr>
            <p:cNvPr id="13350" name="Straight Connector 173"/>
            <p:cNvCxnSpPr>
              <a:cxnSpLocks noChangeShapeType="1"/>
            </p:cNvCxnSpPr>
            <p:nvPr/>
          </p:nvCxnSpPr>
          <p:spPr bwMode="auto">
            <a:xfrm rot="16200000" flipH="1">
              <a:off x="8597960" y="3530400"/>
              <a:ext cx="1588" cy="168764"/>
            </a:xfrm>
            <a:prstGeom prst="line">
              <a:avLst/>
            </a:prstGeom>
            <a:noFill/>
            <a:ln w="19050" algn="ctr">
              <a:solidFill>
                <a:schemeClr val="bg2"/>
              </a:solidFill>
              <a:round/>
              <a:headEnd/>
              <a:tailEnd/>
            </a:ln>
          </p:spPr>
        </p:cxnSp>
        <p:cxnSp>
          <p:nvCxnSpPr>
            <p:cNvPr id="13351" name="Straight Connector 174"/>
            <p:cNvCxnSpPr>
              <a:cxnSpLocks noChangeShapeType="1"/>
            </p:cNvCxnSpPr>
            <p:nvPr/>
          </p:nvCxnSpPr>
          <p:spPr bwMode="auto">
            <a:xfrm rot="16200000" flipH="1">
              <a:off x="8601624" y="3695500"/>
              <a:ext cx="1588" cy="168764"/>
            </a:xfrm>
            <a:prstGeom prst="line">
              <a:avLst/>
            </a:prstGeom>
            <a:noFill/>
            <a:ln w="19050" algn="ctr">
              <a:solidFill>
                <a:schemeClr val="bg2"/>
              </a:solidFill>
              <a:round/>
              <a:headEnd/>
              <a:tailEnd/>
            </a:ln>
          </p:spPr>
        </p:cxnSp>
        <p:cxnSp>
          <p:nvCxnSpPr>
            <p:cNvPr id="13352" name="Straight Connector 175"/>
            <p:cNvCxnSpPr>
              <a:cxnSpLocks noChangeShapeType="1"/>
            </p:cNvCxnSpPr>
            <p:nvPr/>
          </p:nvCxnSpPr>
          <p:spPr bwMode="auto">
            <a:xfrm rot="16200000" flipH="1">
              <a:off x="8601624" y="3849489"/>
              <a:ext cx="1588" cy="168764"/>
            </a:xfrm>
            <a:prstGeom prst="line">
              <a:avLst/>
            </a:prstGeom>
            <a:noFill/>
            <a:ln w="19050" algn="ctr">
              <a:solidFill>
                <a:schemeClr val="bg2"/>
              </a:solidFill>
              <a:round/>
              <a:headEnd/>
              <a:tailEnd/>
            </a:ln>
          </p:spPr>
        </p:cxnSp>
        <p:cxnSp>
          <p:nvCxnSpPr>
            <p:cNvPr id="13353" name="Straight Connector 176"/>
            <p:cNvCxnSpPr>
              <a:cxnSpLocks noChangeShapeType="1"/>
            </p:cNvCxnSpPr>
            <p:nvPr/>
          </p:nvCxnSpPr>
          <p:spPr bwMode="auto">
            <a:xfrm rot="16200000" flipH="1">
              <a:off x="8595199" y="4006568"/>
              <a:ext cx="1588" cy="168764"/>
            </a:xfrm>
            <a:prstGeom prst="line">
              <a:avLst/>
            </a:prstGeom>
            <a:noFill/>
            <a:ln w="19050" algn="ctr">
              <a:solidFill>
                <a:schemeClr val="bg2"/>
              </a:solidFill>
              <a:round/>
              <a:headEnd/>
              <a:tailEnd/>
            </a:ln>
          </p:spPr>
        </p:cxnSp>
        <p:sp>
          <p:nvSpPr>
            <p:cNvPr id="150" name="Rectangle 129"/>
            <p:cNvSpPr>
              <a:spLocks noChangeArrowheads="1"/>
            </p:cNvSpPr>
            <p:nvPr/>
          </p:nvSpPr>
          <p:spPr bwMode="auto">
            <a:xfrm>
              <a:off x="8513726" y="3784117"/>
              <a:ext cx="172640" cy="166499"/>
            </a:xfrm>
            <a:prstGeom prst="rect">
              <a:avLst/>
            </a:prstGeom>
            <a:solidFill>
              <a:schemeClr val="accent4">
                <a:lumMod val="25000"/>
              </a:schemeClr>
            </a:solidFill>
            <a:ln w="9525">
              <a:noFill/>
              <a:miter lim="800000"/>
              <a:headEnd/>
              <a:tailEnd/>
            </a:ln>
            <a:effectLst/>
          </p:spPr>
          <p:txBody>
            <a:bodyPr wrap="none" anchor="ctr"/>
            <a:lstStyle/>
            <a:p>
              <a:pPr>
                <a:defRPr/>
              </a:pPr>
              <a:endParaRPr lang="en-US">
                <a:latin typeface="Arial" pitchFamily="34" charset="0"/>
                <a:cs typeface="Arial" pitchFamily="34" charset="0"/>
              </a:endParaRPr>
            </a:p>
          </p:txBody>
        </p:sp>
      </p:grpSp>
      <p:grpSp>
        <p:nvGrpSpPr>
          <p:cNvPr id="24" name="Group 78"/>
          <p:cNvGrpSpPr>
            <a:grpSpLocks/>
          </p:cNvGrpSpPr>
          <p:nvPr/>
        </p:nvGrpSpPr>
        <p:grpSpPr bwMode="auto">
          <a:xfrm>
            <a:off x="6705599" y="2209800"/>
            <a:ext cx="1973514" cy="1295082"/>
            <a:chOff x="7162800" y="2210118"/>
            <a:chExt cx="1973513" cy="1295082"/>
          </a:xfrm>
        </p:grpSpPr>
        <p:sp>
          <p:nvSpPr>
            <p:cNvPr id="164" name="Bent Arrow 163"/>
            <p:cNvSpPr/>
            <p:nvPr/>
          </p:nvSpPr>
          <p:spPr bwMode="auto">
            <a:xfrm flipH="1">
              <a:off x="7162800" y="2590800"/>
              <a:ext cx="1066800" cy="914400"/>
            </a:xfrm>
            <a:prstGeom prst="bentArrow">
              <a:avLst>
                <a:gd name="adj1" fmla="val 17857"/>
                <a:gd name="adj2" fmla="val 18571"/>
                <a:gd name="adj3" fmla="val 25000"/>
                <a:gd name="adj4" fmla="val 20893"/>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defRPr/>
              </a:pPr>
              <a:endParaRPr lang="en-US">
                <a:latin typeface="Arial" pitchFamily="34" charset="0"/>
                <a:cs typeface="Arial" pitchFamily="34" charset="0"/>
              </a:endParaRPr>
            </a:p>
          </p:txBody>
        </p:sp>
        <p:sp>
          <p:nvSpPr>
            <p:cNvPr id="13342" name="Text Box 21"/>
            <p:cNvSpPr txBox="1">
              <a:spLocks noChangeArrowheads="1"/>
            </p:cNvSpPr>
            <p:nvPr/>
          </p:nvSpPr>
          <p:spPr bwMode="auto">
            <a:xfrm>
              <a:off x="7220201" y="2210118"/>
              <a:ext cx="1916112" cy="400110"/>
            </a:xfrm>
            <a:prstGeom prst="rect">
              <a:avLst/>
            </a:prstGeom>
            <a:noFill/>
            <a:ln w="9525">
              <a:noFill/>
              <a:miter lim="800000"/>
              <a:headEnd/>
              <a:tailEnd/>
            </a:ln>
          </p:spPr>
          <p:txBody>
            <a:bodyPr wrap="square">
              <a:spAutoFit/>
            </a:bodyPr>
            <a:lstStyle/>
            <a:p>
              <a:pPr algn="l" eaLnBrk="1" hangingPunct="1">
                <a:spcBef>
                  <a:spcPct val="50000"/>
                </a:spcBef>
              </a:pPr>
              <a:r>
                <a:rPr kumimoji="1" lang="en-US" altLang="zh-CN" sz="2000" dirty="0" smtClean="0">
                  <a:latin typeface="Arial" charset="0"/>
                  <a:cs typeface="Arial" charset="0"/>
                </a:rPr>
                <a:t>configuration </a:t>
              </a:r>
              <a:endParaRPr kumimoji="1" lang="en-US" altLang="zh-CN" sz="2000" dirty="0">
                <a:latin typeface="Arial" charset="0"/>
                <a:cs typeface="Arial" charset="0"/>
              </a:endParaRPr>
            </a:p>
          </p:txBody>
        </p:sp>
      </p:grpSp>
      <p:sp>
        <p:nvSpPr>
          <p:cNvPr id="161" name="Rectangle 160"/>
          <p:cNvSpPr/>
          <p:nvPr/>
        </p:nvSpPr>
        <p:spPr>
          <a:xfrm>
            <a:off x="2102267" y="4439614"/>
            <a:ext cx="31750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TextBox 161"/>
          <p:cNvSpPr txBox="1"/>
          <p:nvPr/>
        </p:nvSpPr>
        <p:spPr>
          <a:xfrm>
            <a:off x="2017321" y="4580368"/>
            <a:ext cx="3029163" cy="492443"/>
          </a:xfrm>
          <a:prstGeom prst="rect">
            <a:avLst/>
          </a:prstGeom>
          <a:noFill/>
        </p:spPr>
        <p:txBody>
          <a:bodyPr wrap="none" rtlCol="0">
            <a:spAutoFit/>
          </a:bodyPr>
          <a:lstStyle/>
          <a:p>
            <a:r>
              <a:rPr lang="en-US" sz="2600" b="1" dirty="0" smtClean="0"/>
              <a:t>Mirror on the ceiling</a:t>
            </a:r>
            <a:endParaRPr lang="en-US" sz="2600" b="1" dirty="0"/>
          </a:p>
        </p:txBody>
      </p:sp>
      <p:sp>
        <p:nvSpPr>
          <p:cNvPr id="163" name="TextBox 162"/>
          <p:cNvSpPr txBox="1"/>
          <p:nvPr/>
        </p:nvSpPr>
        <p:spPr>
          <a:xfrm>
            <a:off x="0" y="5751064"/>
            <a:ext cx="8184998" cy="1015663"/>
          </a:xfrm>
          <a:prstGeom prst="rect">
            <a:avLst/>
          </a:prstGeom>
          <a:noFill/>
        </p:spPr>
        <p:txBody>
          <a:bodyPr wrap="none" rtlCol="0">
            <a:spAutoFit/>
          </a:bodyPr>
          <a:lstStyle/>
          <a:p>
            <a:r>
              <a:rPr lang="en-US" sz="2000" dirty="0" smtClean="0">
                <a:solidFill>
                  <a:schemeClr val="bg1">
                    <a:lumMod val="50000"/>
                  </a:schemeClr>
                </a:solidFill>
              </a:rPr>
              <a:t>“Mirror </a:t>
            </a:r>
            <a:r>
              <a:rPr lang="en-US" sz="2000" dirty="0">
                <a:solidFill>
                  <a:schemeClr val="bg1">
                    <a:lumMod val="50000"/>
                  </a:schemeClr>
                </a:solidFill>
              </a:rPr>
              <a:t>mirror on the ceiling: Flexible wireless links for data </a:t>
            </a:r>
            <a:r>
              <a:rPr lang="en-US" sz="2000" dirty="0" smtClean="0">
                <a:solidFill>
                  <a:schemeClr val="bg1">
                    <a:lumMod val="50000"/>
                  </a:schemeClr>
                </a:solidFill>
              </a:rPr>
              <a:t>centers”,</a:t>
            </a:r>
          </a:p>
          <a:p>
            <a:r>
              <a:rPr lang="en-US" sz="2000" dirty="0" smtClean="0">
                <a:solidFill>
                  <a:schemeClr val="bg1">
                    <a:lumMod val="50000"/>
                  </a:schemeClr>
                </a:solidFill>
              </a:rPr>
              <a:t>X</a:t>
            </a:r>
            <a:r>
              <a:rPr lang="en-US" sz="2000" dirty="0">
                <a:solidFill>
                  <a:schemeClr val="bg1">
                    <a:lumMod val="50000"/>
                  </a:schemeClr>
                </a:solidFill>
              </a:rPr>
              <a:t>. Zhou, Z. Zhang, Y, Zhu, Y. Li, S. Kumar, A. Vahdat, B. Y. Zhao, and H. </a:t>
            </a:r>
            <a:r>
              <a:rPr lang="en-US" sz="2000" dirty="0" smtClean="0">
                <a:solidFill>
                  <a:schemeClr val="bg1">
                    <a:lumMod val="50000"/>
                  </a:schemeClr>
                </a:solidFill>
              </a:rPr>
              <a:t>Zheng,</a:t>
            </a:r>
          </a:p>
          <a:p>
            <a:r>
              <a:rPr lang="en-US" sz="2000" dirty="0" smtClean="0">
                <a:solidFill>
                  <a:schemeClr val="bg1">
                    <a:lumMod val="50000"/>
                  </a:schemeClr>
                </a:solidFill>
              </a:rPr>
              <a:t>ACM SIGCOMM, August</a:t>
            </a:r>
            <a:r>
              <a:rPr lang="en-US" sz="2000" dirty="0">
                <a:solidFill>
                  <a:schemeClr val="bg1">
                    <a:lumMod val="50000"/>
                  </a:schemeClr>
                </a:solidFill>
              </a:rPr>
              <a:t> 2011, pages </a:t>
            </a:r>
            <a:r>
              <a:rPr lang="en-US" sz="2000" dirty="0" smtClean="0">
                <a:solidFill>
                  <a:schemeClr val="bg1">
                    <a:lumMod val="50000"/>
                  </a:schemeClr>
                </a:solidFill>
              </a:rPr>
              <a:t>443—454.</a:t>
            </a:r>
            <a:endParaRPr lang="en-US" sz="2000" dirty="0">
              <a:solidFill>
                <a:schemeClr val="bg1">
                  <a:lumMod val="50000"/>
                </a:schemeClr>
              </a:solidFill>
            </a:endParaRPr>
          </a:p>
        </p:txBody>
      </p:sp>
      <p:sp>
        <p:nvSpPr>
          <p:cNvPr id="165" name="Text Box 21"/>
          <p:cNvSpPr txBox="1">
            <a:spLocks noChangeArrowheads="1"/>
          </p:cNvSpPr>
          <p:nvPr/>
        </p:nvSpPr>
        <p:spPr bwMode="auto">
          <a:xfrm>
            <a:off x="227052" y="4938971"/>
            <a:ext cx="2562156" cy="400110"/>
          </a:xfrm>
          <a:prstGeom prst="rect">
            <a:avLst/>
          </a:prstGeom>
          <a:noFill/>
          <a:ln w="9525">
            <a:noFill/>
            <a:miter lim="800000"/>
            <a:headEnd/>
            <a:tailEnd/>
          </a:ln>
        </p:spPr>
        <p:txBody>
          <a:bodyPr wrap="square">
            <a:spAutoFit/>
          </a:bodyPr>
          <a:lstStyle/>
          <a:p>
            <a:pPr algn="l" eaLnBrk="1" hangingPunct="1">
              <a:spcBef>
                <a:spcPct val="50000"/>
              </a:spcBef>
            </a:pPr>
            <a:r>
              <a:rPr kumimoji="1" lang="en-US" altLang="zh-CN" sz="2000" dirty="0" smtClean="0">
                <a:latin typeface="Arial" charset="0"/>
                <a:cs typeface="Arial" charset="0"/>
              </a:rPr>
              <a:t>wireless transceivers </a:t>
            </a:r>
            <a:endParaRPr kumimoji="1" lang="en-US" altLang="zh-CN" sz="2000" dirty="0">
              <a:latin typeface="Arial" charset="0"/>
              <a:cs typeface="Arial" charset="0"/>
            </a:endParaRPr>
          </a:p>
        </p:txBody>
      </p:sp>
      <p:cxnSp>
        <p:nvCxnSpPr>
          <p:cNvPr id="166" name="Straight Arrow Connector 165"/>
          <p:cNvCxnSpPr>
            <a:stCxn id="165" idx="0"/>
            <a:endCxn id="13435" idx="2"/>
          </p:cNvCxnSpPr>
          <p:nvPr/>
        </p:nvCxnSpPr>
        <p:spPr>
          <a:xfrm flipV="1">
            <a:off x="1508130" y="3113088"/>
            <a:ext cx="893758" cy="182588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a:stCxn id="165" idx="0"/>
            <a:endCxn id="13475" idx="0"/>
          </p:cNvCxnSpPr>
          <p:nvPr/>
        </p:nvCxnSpPr>
        <p:spPr>
          <a:xfrm flipV="1">
            <a:off x="1508130" y="3059592"/>
            <a:ext cx="1673219" cy="18793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2157723315"/>
      </p:ext>
    </p:extLst>
  </p:cSld>
  <p:clrMapOvr>
    <a:masterClrMapping/>
  </p:clrMapOvr>
  <mc:AlternateContent xmlns:mc="http://schemas.openxmlformats.org/markup-compatibility/2006" xmlns:p14="http://schemas.microsoft.com/office/powerpoint/2010/main">
    <mc:Choice Requires="p14">
      <p:transition spd="slow" p14:dur="2000" advTm="78656"/>
    </mc:Choice>
    <mc:Fallback xmlns="">
      <p:transition spd="slow" advTm="786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5"/>
                                        </p:tgtEl>
                                        <p:attrNameLst>
                                          <p:attrName>style.visibility</p:attrName>
                                        </p:attrNameLst>
                                      </p:cBhvr>
                                      <p:to>
                                        <p:strVal val="visible"/>
                                      </p:to>
                                    </p:set>
                                  </p:childTnLst>
                                </p:cTn>
                              </p:par>
                            </p:childTnLst>
                          </p:cTn>
                        </p:par>
                        <p:par>
                          <p:cTn id="7" fill="hold">
                            <p:stCondLst>
                              <p:cond delay="0"/>
                            </p:stCondLst>
                            <p:childTnLst>
                              <p:par>
                                <p:cTn id="8" presetID="22" presetClass="entr" presetSubtype="4" fill="hold" nodeType="afterEffect">
                                  <p:stCondLst>
                                    <p:cond delay="0"/>
                                  </p:stCondLst>
                                  <p:childTnLst>
                                    <p:set>
                                      <p:cBhvr>
                                        <p:cTn id="9" dur="1" fill="hold">
                                          <p:stCondLst>
                                            <p:cond delay="0"/>
                                          </p:stCondLst>
                                        </p:cTn>
                                        <p:tgtEl>
                                          <p:spTgt spid="167"/>
                                        </p:tgtEl>
                                        <p:attrNameLst>
                                          <p:attrName>style.visibility</p:attrName>
                                        </p:attrNameLst>
                                      </p:cBhvr>
                                      <p:to>
                                        <p:strVal val="visible"/>
                                      </p:to>
                                    </p:set>
                                    <p:animEffect transition="in" filter="wipe(down)">
                                      <p:cBhvr>
                                        <p:cTn id="10" dur="500"/>
                                        <p:tgtEl>
                                          <p:spTgt spid="167"/>
                                        </p:tgtEl>
                                      </p:cBhvr>
                                    </p:animEffect>
                                  </p:childTnLst>
                                </p:cTn>
                              </p:par>
                              <p:par>
                                <p:cTn id="11" presetID="22" presetClass="entr" presetSubtype="4" fill="hold" nodeType="withEffect">
                                  <p:stCondLst>
                                    <p:cond delay="0"/>
                                  </p:stCondLst>
                                  <p:childTnLst>
                                    <p:set>
                                      <p:cBhvr>
                                        <p:cTn id="12" dur="1" fill="hold">
                                          <p:stCondLst>
                                            <p:cond delay="0"/>
                                          </p:stCondLst>
                                        </p:cTn>
                                        <p:tgtEl>
                                          <p:spTgt spid="166"/>
                                        </p:tgtEl>
                                        <p:attrNameLst>
                                          <p:attrName>style.visibility</p:attrName>
                                        </p:attrNameLst>
                                      </p:cBhvr>
                                      <p:to>
                                        <p:strVal val="visible"/>
                                      </p:to>
                                    </p:set>
                                    <p:animEffect transition="in" filter="wipe(down)">
                                      <p:cBhvr>
                                        <p:cTn id="13"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Goals for Today</a:t>
            </a:r>
            <a:endParaRPr lang="en-US" dirty="0"/>
          </a:p>
        </p:txBody>
      </p:sp>
      <p:sp>
        <p:nvSpPr>
          <p:cNvPr id="3" name="Content Placeholder 2"/>
          <p:cNvSpPr>
            <a:spLocks noGrp="1"/>
          </p:cNvSpPr>
          <p:nvPr>
            <p:ph idx="1"/>
          </p:nvPr>
        </p:nvSpPr>
        <p:spPr>
          <a:xfrm>
            <a:off x="156307" y="734787"/>
            <a:ext cx="8893907" cy="6056782"/>
          </a:xfrm>
        </p:spPr>
        <p:txBody>
          <a:bodyPr>
            <a:normAutofit/>
          </a:bodyPr>
          <a:lstStyle/>
          <a:p>
            <a:r>
              <a:rPr lang="en-US" dirty="0" smtClean="0"/>
              <a:t>On </a:t>
            </a:r>
            <a:r>
              <a:rPr lang="en-US" dirty="0"/>
              <a:t>the Feasibility of Completely Wireless </a:t>
            </a:r>
            <a:r>
              <a:rPr lang="en-US" dirty="0" smtClean="0"/>
              <a:t>Datacenters</a:t>
            </a:r>
          </a:p>
          <a:p>
            <a:pPr lvl="1"/>
            <a:r>
              <a:rPr lang="en-US" dirty="0" smtClean="0"/>
              <a:t> </a:t>
            </a:r>
            <a:r>
              <a:rPr lang="en-US" dirty="0"/>
              <a:t>J. Y. Shin, E. G. Sirer, H. Weatherspoon, and D. </a:t>
            </a:r>
            <a:r>
              <a:rPr lang="en-US" dirty="0" err="1"/>
              <a:t>Kirovski</a:t>
            </a:r>
            <a:r>
              <a:rPr lang="en-US" dirty="0"/>
              <a:t>, </a:t>
            </a:r>
            <a:r>
              <a:rPr lang="en-US" i="1" dirty="0"/>
              <a:t>IEEE/ACM Transactions on Networking (</a:t>
            </a:r>
            <a:r>
              <a:rPr lang="en-US" i="1" dirty="0" err="1"/>
              <a:t>ToN</a:t>
            </a:r>
            <a:r>
              <a:rPr lang="en-US" i="1" dirty="0"/>
              <a:t>)</a:t>
            </a:r>
            <a:r>
              <a:rPr lang="en-US" dirty="0"/>
              <a:t>, Volume 21, Issue 5 (October 2013), pages 1666-1680</a:t>
            </a:r>
            <a:r>
              <a:rPr lang="en-US" dirty="0" smtClean="0"/>
              <a:t>.</a:t>
            </a:r>
          </a:p>
          <a:p>
            <a:pPr lvl="1"/>
            <a:endParaRPr lang="en-US" dirty="0"/>
          </a:p>
        </p:txBody>
      </p:sp>
    </p:spTree>
    <p:extLst>
      <p:ext uri="{BB962C8B-B14F-4D97-AF65-F5344CB8AC3E}">
        <p14:creationId xmlns:p14="http://schemas.microsoft.com/office/powerpoint/2010/main" val="31378615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Conventional Datacenter</a:t>
            </a:r>
            <a:endParaRPr lang="en-US" dirty="0"/>
          </a:p>
        </p:txBody>
      </p:sp>
      <p:sp>
        <p:nvSpPr>
          <p:cNvPr id="7" name="Content Placeholder 6"/>
          <p:cNvSpPr>
            <a:spLocks noGrp="1"/>
          </p:cNvSpPr>
          <p:nvPr>
            <p:ph idx="1"/>
          </p:nvPr>
        </p:nvSpPr>
        <p:spPr>
          <a:xfrm>
            <a:off x="381000" y="1371600"/>
            <a:ext cx="8229600" cy="4525963"/>
          </a:xfrm>
        </p:spPr>
        <p:txBody>
          <a:bodyPr/>
          <a:lstStyle/>
          <a:p>
            <a:endParaRPr lang="en-US" dirty="0"/>
          </a:p>
        </p:txBody>
      </p:sp>
      <p:pic>
        <p:nvPicPr>
          <p:cNvPr id="27652" name="Picture 4" descr="C:\Users\jyshin\AppData\Local\Microsoft\Windows\Temporary Internet Files\Content.IE5\S9OPE7ZN\MC900351855[1].wmf"/>
          <p:cNvPicPr>
            <a:picLocks noChangeAspect="1" noChangeArrowheads="1"/>
          </p:cNvPicPr>
          <p:nvPr/>
        </p:nvPicPr>
        <p:blipFill>
          <a:blip r:embed="rId3" cstate="screen"/>
          <a:srcRect/>
          <a:stretch>
            <a:fillRect/>
          </a:stretch>
        </p:blipFill>
        <p:spPr bwMode="auto">
          <a:xfrm>
            <a:off x="3733800" y="2362200"/>
            <a:ext cx="1591962" cy="1943177"/>
          </a:xfrm>
          <a:prstGeom prst="rect">
            <a:avLst/>
          </a:prstGeom>
          <a:noFill/>
        </p:spPr>
      </p:pic>
      <p:grpSp>
        <p:nvGrpSpPr>
          <p:cNvPr id="3" name="그룹 182"/>
          <p:cNvGrpSpPr/>
          <p:nvPr/>
        </p:nvGrpSpPr>
        <p:grpSpPr>
          <a:xfrm>
            <a:off x="228600" y="4636135"/>
            <a:ext cx="1295400" cy="1681164"/>
            <a:chOff x="2057400" y="5029200"/>
            <a:chExt cx="1295400" cy="1681164"/>
          </a:xfrm>
        </p:grpSpPr>
        <p:sp>
          <p:nvSpPr>
            <p:cNvPr id="178" name="직사각형 177"/>
            <p:cNvSpPr/>
            <p:nvPr/>
          </p:nvSpPr>
          <p:spPr>
            <a:xfrm>
              <a:off x="2190750" y="5029200"/>
              <a:ext cx="1162050" cy="1524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7" name="평행 사변형 176"/>
            <p:cNvSpPr/>
            <p:nvPr/>
          </p:nvSpPr>
          <p:spPr>
            <a:xfrm rot="16200000" flipH="1">
              <a:off x="1294608" y="5817397"/>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8" name="정육면체 167"/>
            <p:cNvSpPr/>
            <p:nvPr/>
          </p:nvSpPr>
          <p:spPr>
            <a:xfrm>
              <a:off x="2057400" y="6400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69" name="정육면체 168"/>
            <p:cNvSpPr/>
            <p:nvPr/>
          </p:nvSpPr>
          <p:spPr>
            <a:xfrm>
              <a:off x="2057400" y="6213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0" name="정육면체 169"/>
            <p:cNvSpPr/>
            <p:nvPr/>
          </p:nvSpPr>
          <p:spPr>
            <a:xfrm>
              <a:off x="2057400" y="6019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1" name="정육면체 170"/>
            <p:cNvSpPr/>
            <p:nvPr/>
          </p:nvSpPr>
          <p:spPr>
            <a:xfrm>
              <a:off x="2057400" y="5832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2" name="정육면체 171"/>
            <p:cNvSpPr/>
            <p:nvPr/>
          </p:nvSpPr>
          <p:spPr>
            <a:xfrm>
              <a:off x="2057400" y="564515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3" name="정육면체 172"/>
            <p:cNvSpPr/>
            <p:nvPr/>
          </p:nvSpPr>
          <p:spPr>
            <a:xfrm>
              <a:off x="2057400" y="5451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4" name="정육면체 173"/>
            <p:cNvSpPr/>
            <p:nvPr/>
          </p:nvSpPr>
          <p:spPr>
            <a:xfrm>
              <a:off x="2057400" y="5257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5" name="정육면체 174"/>
            <p:cNvSpPr/>
            <p:nvPr/>
          </p:nvSpPr>
          <p:spPr>
            <a:xfrm>
              <a:off x="2057400" y="5070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6" name="평행 사변형 175"/>
            <p:cNvSpPr/>
            <p:nvPr/>
          </p:nvSpPr>
          <p:spPr>
            <a:xfrm rot="16200000" flipH="1">
              <a:off x="2459834" y="5812633"/>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4" name="그룹 186"/>
          <p:cNvGrpSpPr/>
          <p:nvPr/>
        </p:nvGrpSpPr>
        <p:grpSpPr>
          <a:xfrm>
            <a:off x="2057400" y="4636135"/>
            <a:ext cx="1295400" cy="1681164"/>
            <a:chOff x="2057400" y="5029200"/>
            <a:chExt cx="1295400" cy="1681164"/>
          </a:xfrm>
        </p:grpSpPr>
        <p:sp>
          <p:nvSpPr>
            <p:cNvPr id="189" name="직사각형 188"/>
            <p:cNvSpPr/>
            <p:nvPr/>
          </p:nvSpPr>
          <p:spPr>
            <a:xfrm>
              <a:off x="2190750" y="5029200"/>
              <a:ext cx="1162050" cy="1524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1" name="평행 사변형 190"/>
            <p:cNvSpPr/>
            <p:nvPr/>
          </p:nvSpPr>
          <p:spPr>
            <a:xfrm rot="16200000" flipH="1">
              <a:off x="1294608" y="5817397"/>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2" name="정육면체 191"/>
            <p:cNvSpPr/>
            <p:nvPr/>
          </p:nvSpPr>
          <p:spPr>
            <a:xfrm>
              <a:off x="2057400" y="6400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3" name="정육면체 192"/>
            <p:cNvSpPr/>
            <p:nvPr/>
          </p:nvSpPr>
          <p:spPr>
            <a:xfrm>
              <a:off x="2057400" y="6213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4" name="정육면체 193"/>
            <p:cNvSpPr/>
            <p:nvPr/>
          </p:nvSpPr>
          <p:spPr>
            <a:xfrm>
              <a:off x="2057400" y="6019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6" name="정육면체 195"/>
            <p:cNvSpPr/>
            <p:nvPr/>
          </p:nvSpPr>
          <p:spPr>
            <a:xfrm>
              <a:off x="2057400" y="5832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7" name="정육면체 196"/>
            <p:cNvSpPr/>
            <p:nvPr/>
          </p:nvSpPr>
          <p:spPr>
            <a:xfrm>
              <a:off x="2057400" y="564515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8" name="정육면체 197"/>
            <p:cNvSpPr/>
            <p:nvPr/>
          </p:nvSpPr>
          <p:spPr>
            <a:xfrm>
              <a:off x="2057400" y="5451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9" name="정육면체 198"/>
            <p:cNvSpPr/>
            <p:nvPr/>
          </p:nvSpPr>
          <p:spPr>
            <a:xfrm>
              <a:off x="2057400" y="5257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0" name="정육면체 199"/>
            <p:cNvSpPr/>
            <p:nvPr/>
          </p:nvSpPr>
          <p:spPr>
            <a:xfrm>
              <a:off x="2057400" y="5070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01" name="평행 사변형 200"/>
            <p:cNvSpPr/>
            <p:nvPr/>
          </p:nvSpPr>
          <p:spPr>
            <a:xfrm rot="16200000" flipH="1">
              <a:off x="2459834" y="5812633"/>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5" name="그룹 216"/>
          <p:cNvGrpSpPr/>
          <p:nvPr/>
        </p:nvGrpSpPr>
        <p:grpSpPr>
          <a:xfrm>
            <a:off x="5715000" y="4636135"/>
            <a:ext cx="1295400" cy="1681164"/>
            <a:chOff x="2057400" y="5029200"/>
            <a:chExt cx="1295400" cy="1681164"/>
          </a:xfrm>
        </p:grpSpPr>
        <p:sp>
          <p:nvSpPr>
            <p:cNvPr id="219" name="직사각형 218"/>
            <p:cNvSpPr/>
            <p:nvPr/>
          </p:nvSpPr>
          <p:spPr>
            <a:xfrm>
              <a:off x="2190750" y="5029200"/>
              <a:ext cx="1162050" cy="1524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0" name="평행 사변형 219"/>
            <p:cNvSpPr/>
            <p:nvPr/>
          </p:nvSpPr>
          <p:spPr>
            <a:xfrm rot="16200000" flipH="1">
              <a:off x="1294608" y="5817397"/>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1" name="정육면체 220"/>
            <p:cNvSpPr/>
            <p:nvPr/>
          </p:nvSpPr>
          <p:spPr>
            <a:xfrm>
              <a:off x="2057400" y="6400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2" name="정육면체 221"/>
            <p:cNvSpPr/>
            <p:nvPr/>
          </p:nvSpPr>
          <p:spPr>
            <a:xfrm>
              <a:off x="2057400" y="6213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3" name="정육면체 222"/>
            <p:cNvSpPr/>
            <p:nvPr/>
          </p:nvSpPr>
          <p:spPr>
            <a:xfrm>
              <a:off x="2057400" y="6019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4" name="정육면체 223"/>
            <p:cNvSpPr/>
            <p:nvPr/>
          </p:nvSpPr>
          <p:spPr>
            <a:xfrm>
              <a:off x="2057400" y="5832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5" name="정육면체 224"/>
            <p:cNvSpPr/>
            <p:nvPr/>
          </p:nvSpPr>
          <p:spPr>
            <a:xfrm>
              <a:off x="2057400" y="564515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6" name="정육면체 225"/>
            <p:cNvSpPr/>
            <p:nvPr/>
          </p:nvSpPr>
          <p:spPr>
            <a:xfrm>
              <a:off x="2057400" y="5451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7" name="정육면체 226"/>
            <p:cNvSpPr/>
            <p:nvPr/>
          </p:nvSpPr>
          <p:spPr>
            <a:xfrm>
              <a:off x="2057400" y="5257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8" name="정육면체 227"/>
            <p:cNvSpPr/>
            <p:nvPr/>
          </p:nvSpPr>
          <p:spPr>
            <a:xfrm>
              <a:off x="2057400" y="5070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9" name="평행 사변형 228"/>
            <p:cNvSpPr/>
            <p:nvPr/>
          </p:nvSpPr>
          <p:spPr>
            <a:xfrm rot="16200000" flipH="1">
              <a:off x="2459834" y="5812633"/>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6" name="그룹 230"/>
          <p:cNvGrpSpPr/>
          <p:nvPr/>
        </p:nvGrpSpPr>
        <p:grpSpPr>
          <a:xfrm>
            <a:off x="7543800" y="4636135"/>
            <a:ext cx="1295400" cy="1681164"/>
            <a:chOff x="2057400" y="5029200"/>
            <a:chExt cx="1295400" cy="1681164"/>
          </a:xfrm>
        </p:grpSpPr>
        <p:sp>
          <p:nvSpPr>
            <p:cNvPr id="233" name="직사각형 232"/>
            <p:cNvSpPr/>
            <p:nvPr/>
          </p:nvSpPr>
          <p:spPr>
            <a:xfrm>
              <a:off x="2190750" y="5029200"/>
              <a:ext cx="1162050" cy="15240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4" name="평행 사변형 233"/>
            <p:cNvSpPr/>
            <p:nvPr/>
          </p:nvSpPr>
          <p:spPr>
            <a:xfrm rot="16200000" flipH="1">
              <a:off x="1294608" y="5817397"/>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5" name="정육면체 234"/>
            <p:cNvSpPr/>
            <p:nvPr/>
          </p:nvSpPr>
          <p:spPr>
            <a:xfrm>
              <a:off x="2057400" y="6400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6" name="정육면체 235"/>
            <p:cNvSpPr/>
            <p:nvPr/>
          </p:nvSpPr>
          <p:spPr>
            <a:xfrm>
              <a:off x="2057400" y="6213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7" name="정육면체 236"/>
            <p:cNvSpPr/>
            <p:nvPr/>
          </p:nvSpPr>
          <p:spPr>
            <a:xfrm>
              <a:off x="2057400" y="6019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8" name="정육면체 237"/>
            <p:cNvSpPr/>
            <p:nvPr/>
          </p:nvSpPr>
          <p:spPr>
            <a:xfrm>
              <a:off x="2057400" y="5832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9" name="정육면체 238"/>
            <p:cNvSpPr/>
            <p:nvPr/>
          </p:nvSpPr>
          <p:spPr>
            <a:xfrm>
              <a:off x="2057400" y="564515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0" name="정육면체 239"/>
            <p:cNvSpPr/>
            <p:nvPr/>
          </p:nvSpPr>
          <p:spPr>
            <a:xfrm>
              <a:off x="2057400" y="5451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1" name="정육면체 240"/>
            <p:cNvSpPr/>
            <p:nvPr/>
          </p:nvSpPr>
          <p:spPr>
            <a:xfrm>
              <a:off x="2057400" y="5257800"/>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2" name="정육면체 241"/>
            <p:cNvSpPr/>
            <p:nvPr/>
          </p:nvSpPr>
          <p:spPr>
            <a:xfrm>
              <a:off x="2057400" y="5070475"/>
              <a:ext cx="1295400" cy="269875"/>
            </a:xfrm>
            <a:prstGeom prst="cube">
              <a:avLst>
                <a:gd name="adj" fmla="val 50313"/>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43" name="평행 사변형 242"/>
            <p:cNvSpPr/>
            <p:nvPr/>
          </p:nvSpPr>
          <p:spPr>
            <a:xfrm rot="16200000" flipH="1">
              <a:off x="2459834" y="5812633"/>
              <a:ext cx="1676400" cy="109533"/>
            </a:xfrm>
            <a:prstGeom prst="parallelogram">
              <a:avLst>
                <a:gd name="adj" fmla="val 99187"/>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grpSp>
        <p:nvGrpSpPr>
          <p:cNvPr id="103" name="그룹 102"/>
          <p:cNvGrpSpPr/>
          <p:nvPr/>
        </p:nvGrpSpPr>
        <p:grpSpPr>
          <a:xfrm>
            <a:off x="228600" y="1828800"/>
            <a:ext cx="8610600" cy="2936875"/>
            <a:chOff x="228600" y="1828800"/>
            <a:chExt cx="8610600" cy="2936875"/>
          </a:xfrm>
        </p:grpSpPr>
        <p:grpSp>
          <p:nvGrpSpPr>
            <p:cNvPr id="8" name="그룹 324"/>
            <p:cNvGrpSpPr/>
            <p:nvPr/>
          </p:nvGrpSpPr>
          <p:grpSpPr>
            <a:xfrm>
              <a:off x="228600" y="2362200"/>
              <a:ext cx="8610600" cy="2403475"/>
              <a:chOff x="228600" y="2590800"/>
              <a:chExt cx="8610600" cy="2403475"/>
            </a:xfrm>
          </p:grpSpPr>
          <p:sp>
            <p:nvSpPr>
              <p:cNvPr id="123" name="정육면체 122"/>
              <p:cNvSpPr/>
              <p:nvPr/>
            </p:nvSpPr>
            <p:spPr>
              <a:xfrm>
                <a:off x="228600" y="4724400"/>
                <a:ext cx="1295400" cy="269875"/>
              </a:xfrm>
              <a:prstGeom prst="cube">
                <a:avLst>
                  <a:gd name="adj" fmla="val 5031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88" name="정육면체 187"/>
              <p:cNvSpPr/>
              <p:nvPr/>
            </p:nvSpPr>
            <p:spPr>
              <a:xfrm>
                <a:off x="2057400" y="4724400"/>
                <a:ext cx="1295400" cy="269875"/>
              </a:xfrm>
              <a:prstGeom prst="cube">
                <a:avLst>
                  <a:gd name="adj" fmla="val 5031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18" name="정육면체 217"/>
              <p:cNvSpPr/>
              <p:nvPr/>
            </p:nvSpPr>
            <p:spPr>
              <a:xfrm>
                <a:off x="5715000" y="4724400"/>
                <a:ext cx="1295400" cy="269875"/>
              </a:xfrm>
              <a:prstGeom prst="cube">
                <a:avLst>
                  <a:gd name="adj" fmla="val 5031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32" name="정육면체 231"/>
              <p:cNvSpPr/>
              <p:nvPr/>
            </p:nvSpPr>
            <p:spPr>
              <a:xfrm>
                <a:off x="7543800" y="4724400"/>
                <a:ext cx="1295400" cy="269875"/>
              </a:xfrm>
              <a:prstGeom prst="cube">
                <a:avLst>
                  <a:gd name="adj" fmla="val 50313"/>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244" name="정육면체 243"/>
              <p:cNvSpPr/>
              <p:nvPr/>
            </p:nvSpPr>
            <p:spPr>
              <a:xfrm>
                <a:off x="1143000" y="3692525"/>
                <a:ext cx="1295400" cy="269875"/>
              </a:xfrm>
              <a:prstGeom prst="cube">
                <a:avLst>
                  <a:gd name="adj" fmla="val 50313"/>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5" name="정육면체 244"/>
              <p:cNvSpPr/>
              <p:nvPr/>
            </p:nvSpPr>
            <p:spPr>
              <a:xfrm>
                <a:off x="6629400" y="3692525"/>
                <a:ext cx="1295400" cy="269875"/>
              </a:xfrm>
              <a:prstGeom prst="cube">
                <a:avLst>
                  <a:gd name="adj" fmla="val 50313"/>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6" name="정육면체 245"/>
              <p:cNvSpPr/>
              <p:nvPr/>
            </p:nvSpPr>
            <p:spPr>
              <a:xfrm>
                <a:off x="2971800" y="3692525"/>
                <a:ext cx="1295400" cy="269875"/>
              </a:xfrm>
              <a:prstGeom prst="cube">
                <a:avLst>
                  <a:gd name="adj" fmla="val 50313"/>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247" name="정육면체 246"/>
              <p:cNvSpPr/>
              <p:nvPr/>
            </p:nvSpPr>
            <p:spPr>
              <a:xfrm>
                <a:off x="2971800" y="2590800"/>
                <a:ext cx="1295400" cy="269875"/>
              </a:xfrm>
              <a:prstGeom prst="cube">
                <a:avLst>
                  <a:gd name="adj" fmla="val 50313"/>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48" name="정육면체 247"/>
              <p:cNvSpPr/>
              <p:nvPr/>
            </p:nvSpPr>
            <p:spPr>
              <a:xfrm>
                <a:off x="4800600" y="2590800"/>
                <a:ext cx="1295400" cy="269875"/>
              </a:xfrm>
              <a:prstGeom prst="cube">
                <a:avLst>
                  <a:gd name="adj" fmla="val 50313"/>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290" name="TextBox 289"/>
              <p:cNvSpPr txBox="1"/>
              <p:nvPr/>
            </p:nvSpPr>
            <p:spPr>
              <a:xfrm>
                <a:off x="4648200" y="3276600"/>
                <a:ext cx="1676400" cy="830997"/>
              </a:xfrm>
              <a:prstGeom prst="rect">
                <a:avLst/>
              </a:prstGeom>
              <a:noFill/>
            </p:spPr>
            <p:txBody>
              <a:bodyPr wrap="square" rtlCol="0">
                <a:spAutoFit/>
              </a:bodyPr>
              <a:lstStyle/>
              <a:p>
                <a:pPr algn="ctr"/>
                <a:r>
                  <a:rPr lang="en-US" sz="4800" dirty="0" smtClean="0"/>
                  <a:t>…</a:t>
                </a:r>
                <a:endParaRPr lang="en-US" sz="4800" dirty="0"/>
              </a:p>
            </p:txBody>
          </p:sp>
          <p:grpSp>
            <p:nvGrpSpPr>
              <p:cNvPr id="9" name="그룹 323"/>
              <p:cNvGrpSpPr/>
              <p:nvPr/>
            </p:nvGrpSpPr>
            <p:grpSpPr>
              <a:xfrm>
                <a:off x="944191" y="2860675"/>
                <a:ext cx="7315200" cy="1863725"/>
                <a:chOff x="944191" y="2860675"/>
                <a:chExt cx="7315200" cy="1863725"/>
              </a:xfrm>
            </p:grpSpPr>
            <p:cxnSp>
              <p:nvCxnSpPr>
                <p:cNvPr id="251" name="직선 연결선 250"/>
                <p:cNvCxnSpPr>
                  <a:stCxn id="123" idx="0"/>
                  <a:endCxn id="244" idx="3"/>
                </p:cNvCxnSpPr>
                <p:nvPr/>
              </p:nvCxnSpPr>
              <p:spPr>
                <a:xfrm flipV="1">
                  <a:off x="944191" y="3962400"/>
                  <a:ext cx="778618" cy="762000"/>
                </a:xfrm>
                <a:prstGeom prst="line">
                  <a:avLst/>
                </a:prstGeom>
              </p:spPr>
              <p:style>
                <a:lnRef idx="1">
                  <a:schemeClr val="dk1"/>
                </a:lnRef>
                <a:fillRef idx="0">
                  <a:schemeClr val="dk1"/>
                </a:fillRef>
                <a:effectRef idx="0">
                  <a:schemeClr val="dk1"/>
                </a:effectRef>
                <a:fontRef idx="minor">
                  <a:schemeClr val="tx1"/>
                </a:fontRef>
              </p:style>
            </p:cxnSp>
            <p:cxnSp>
              <p:nvCxnSpPr>
                <p:cNvPr id="253" name="직선 연결선 252"/>
                <p:cNvCxnSpPr>
                  <a:stCxn id="123" idx="0"/>
                  <a:endCxn id="246" idx="3"/>
                </p:cNvCxnSpPr>
                <p:nvPr/>
              </p:nvCxnSpPr>
              <p:spPr>
                <a:xfrm flipV="1">
                  <a:off x="944191" y="3962400"/>
                  <a:ext cx="2607418" cy="762000"/>
                </a:xfrm>
                <a:prstGeom prst="line">
                  <a:avLst/>
                </a:prstGeom>
              </p:spPr>
              <p:style>
                <a:lnRef idx="1">
                  <a:schemeClr val="dk1"/>
                </a:lnRef>
                <a:fillRef idx="0">
                  <a:schemeClr val="dk1"/>
                </a:fillRef>
                <a:effectRef idx="0">
                  <a:schemeClr val="dk1"/>
                </a:effectRef>
                <a:fontRef idx="minor">
                  <a:schemeClr val="tx1"/>
                </a:fontRef>
              </p:style>
            </p:cxnSp>
            <p:cxnSp>
              <p:nvCxnSpPr>
                <p:cNvPr id="256" name="직선 연결선 255"/>
                <p:cNvCxnSpPr>
                  <a:stCxn id="188" idx="0"/>
                  <a:endCxn id="244" idx="3"/>
                </p:cNvCxnSpPr>
                <p:nvPr/>
              </p:nvCxnSpPr>
              <p:spPr>
                <a:xfrm flipH="1" flipV="1">
                  <a:off x="1722809" y="3962400"/>
                  <a:ext cx="1050182" cy="762000"/>
                </a:xfrm>
                <a:prstGeom prst="line">
                  <a:avLst/>
                </a:prstGeom>
              </p:spPr>
              <p:style>
                <a:lnRef idx="1">
                  <a:schemeClr val="dk1"/>
                </a:lnRef>
                <a:fillRef idx="0">
                  <a:schemeClr val="dk1"/>
                </a:fillRef>
                <a:effectRef idx="0">
                  <a:schemeClr val="dk1"/>
                </a:effectRef>
                <a:fontRef idx="minor">
                  <a:schemeClr val="tx1"/>
                </a:fontRef>
              </p:style>
            </p:cxnSp>
            <p:cxnSp>
              <p:nvCxnSpPr>
                <p:cNvPr id="259" name="직선 연결선 258"/>
                <p:cNvCxnSpPr>
                  <a:stCxn id="246" idx="3"/>
                  <a:endCxn id="188" idx="0"/>
                </p:cNvCxnSpPr>
                <p:nvPr/>
              </p:nvCxnSpPr>
              <p:spPr>
                <a:xfrm flipH="1">
                  <a:off x="2772991" y="3962400"/>
                  <a:ext cx="778618" cy="762000"/>
                </a:xfrm>
                <a:prstGeom prst="line">
                  <a:avLst/>
                </a:prstGeom>
              </p:spPr>
              <p:style>
                <a:lnRef idx="1">
                  <a:schemeClr val="dk1"/>
                </a:lnRef>
                <a:fillRef idx="0">
                  <a:schemeClr val="dk1"/>
                </a:fillRef>
                <a:effectRef idx="0">
                  <a:schemeClr val="dk1"/>
                </a:effectRef>
                <a:fontRef idx="minor">
                  <a:schemeClr val="tx1"/>
                </a:fontRef>
              </p:style>
            </p:cxnSp>
            <p:cxnSp>
              <p:nvCxnSpPr>
                <p:cNvPr id="262" name="직선 연결선 261"/>
                <p:cNvCxnSpPr>
                  <a:endCxn id="244" idx="3"/>
                </p:cNvCxnSpPr>
                <p:nvPr/>
              </p:nvCxnSpPr>
              <p:spPr>
                <a:xfrm flipH="1" flipV="1">
                  <a:off x="1722809" y="3962400"/>
                  <a:ext cx="2391991" cy="762000"/>
                </a:xfrm>
                <a:prstGeom prst="line">
                  <a:avLst/>
                </a:prstGeom>
              </p:spPr>
              <p:style>
                <a:lnRef idx="1">
                  <a:schemeClr val="dk1"/>
                </a:lnRef>
                <a:fillRef idx="0">
                  <a:schemeClr val="dk1"/>
                </a:fillRef>
                <a:effectRef idx="0">
                  <a:schemeClr val="dk1"/>
                </a:effectRef>
                <a:fontRef idx="minor">
                  <a:schemeClr val="tx1"/>
                </a:fontRef>
              </p:style>
            </p:cxnSp>
            <p:cxnSp>
              <p:nvCxnSpPr>
                <p:cNvPr id="265" name="직선 연결선 264"/>
                <p:cNvCxnSpPr>
                  <a:endCxn id="246" idx="3"/>
                </p:cNvCxnSpPr>
                <p:nvPr/>
              </p:nvCxnSpPr>
              <p:spPr>
                <a:xfrm flipH="1" flipV="1">
                  <a:off x="3551609" y="3962400"/>
                  <a:ext cx="1020391" cy="762000"/>
                </a:xfrm>
                <a:prstGeom prst="line">
                  <a:avLst/>
                </a:prstGeom>
              </p:spPr>
              <p:style>
                <a:lnRef idx="1">
                  <a:schemeClr val="dk1"/>
                </a:lnRef>
                <a:fillRef idx="0">
                  <a:schemeClr val="dk1"/>
                </a:fillRef>
                <a:effectRef idx="0">
                  <a:schemeClr val="dk1"/>
                </a:effectRef>
                <a:fontRef idx="minor">
                  <a:schemeClr val="tx1"/>
                </a:fontRef>
              </p:style>
            </p:cxnSp>
            <p:cxnSp>
              <p:nvCxnSpPr>
                <p:cNvPr id="270" name="직선 연결선 269"/>
                <p:cNvCxnSpPr>
                  <a:endCxn id="245" idx="3"/>
                </p:cNvCxnSpPr>
                <p:nvPr/>
              </p:nvCxnSpPr>
              <p:spPr>
                <a:xfrm flipV="1">
                  <a:off x="5029200" y="3962400"/>
                  <a:ext cx="2180009" cy="762000"/>
                </a:xfrm>
                <a:prstGeom prst="line">
                  <a:avLst/>
                </a:prstGeom>
              </p:spPr>
              <p:style>
                <a:lnRef idx="1">
                  <a:schemeClr val="dk1"/>
                </a:lnRef>
                <a:fillRef idx="0">
                  <a:schemeClr val="dk1"/>
                </a:fillRef>
                <a:effectRef idx="0">
                  <a:schemeClr val="dk1"/>
                </a:effectRef>
                <a:fontRef idx="minor">
                  <a:schemeClr val="tx1"/>
                </a:fontRef>
              </p:style>
            </p:cxnSp>
            <p:cxnSp>
              <p:nvCxnSpPr>
                <p:cNvPr id="273" name="직선 연결선 272"/>
                <p:cNvCxnSpPr>
                  <a:stCxn id="218" idx="0"/>
                  <a:endCxn id="245" idx="3"/>
                </p:cNvCxnSpPr>
                <p:nvPr/>
              </p:nvCxnSpPr>
              <p:spPr>
                <a:xfrm flipV="1">
                  <a:off x="6430591" y="3962400"/>
                  <a:ext cx="778618" cy="762000"/>
                </a:xfrm>
                <a:prstGeom prst="line">
                  <a:avLst/>
                </a:prstGeom>
              </p:spPr>
              <p:style>
                <a:lnRef idx="1">
                  <a:schemeClr val="dk1"/>
                </a:lnRef>
                <a:fillRef idx="0">
                  <a:schemeClr val="dk1"/>
                </a:fillRef>
                <a:effectRef idx="0">
                  <a:schemeClr val="dk1"/>
                </a:effectRef>
                <a:fontRef idx="minor">
                  <a:schemeClr val="tx1"/>
                </a:fontRef>
              </p:style>
            </p:cxnSp>
            <p:cxnSp>
              <p:nvCxnSpPr>
                <p:cNvPr id="276" name="직선 연결선 275"/>
                <p:cNvCxnSpPr>
                  <a:stCxn id="232" idx="0"/>
                  <a:endCxn id="245" idx="3"/>
                </p:cNvCxnSpPr>
                <p:nvPr/>
              </p:nvCxnSpPr>
              <p:spPr>
                <a:xfrm flipH="1" flipV="1">
                  <a:off x="7209209" y="3962400"/>
                  <a:ext cx="1050182" cy="762000"/>
                </a:xfrm>
                <a:prstGeom prst="line">
                  <a:avLst/>
                </a:prstGeom>
              </p:spPr>
              <p:style>
                <a:lnRef idx="1">
                  <a:schemeClr val="dk1"/>
                </a:lnRef>
                <a:fillRef idx="0">
                  <a:schemeClr val="dk1"/>
                </a:fillRef>
                <a:effectRef idx="0">
                  <a:schemeClr val="dk1"/>
                </a:effectRef>
                <a:fontRef idx="minor">
                  <a:schemeClr val="tx1"/>
                </a:fontRef>
              </p:style>
            </p:cxnSp>
            <p:cxnSp>
              <p:nvCxnSpPr>
                <p:cNvPr id="279" name="직선 연결선 278"/>
                <p:cNvCxnSpPr>
                  <a:stCxn id="232" idx="0"/>
                </p:cNvCxnSpPr>
                <p:nvPr/>
              </p:nvCxnSpPr>
              <p:spPr>
                <a:xfrm flipH="1" flipV="1">
                  <a:off x="6019800" y="4038600"/>
                  <a:ext cx="2239591" cy="685800"/>
                </a:xfrm>
                <a:prstGeom prst="line">
                  <a:avLst/>
                </a:prstGeom>
              </p:spPr>
              <p:style>
                <a:lnRef idx="1">
                  <a:schemeClr val="dk1"/>
                </a:lnRef>
                <a:fillRef idx="0">
                  <a:schemeClr val="dk1"/>
                </a:fillRef>
                <a:effectRef idx="0">
                  <a:schemeClr val="dk1"/>
                </a:effectRef>
                <a:fontRef idx="minor">
                  <a:schemeClr val="tx1"/>
                </a:fontRef>
              </p:style>
            </p:cxnSp>
            <p:cxnSp>
              <p:nvCxnSpPr>
                <p:cNvPr id="282" name="직선 연결선 281"/>
                <p:cNvCxnSpPr>
                  <a:stCxn id="218" idx="0"/>
                </p:cNvCxnSpPr>
                <p:nvPr/>
              </p:nvCxnSpPr>
              <p:spPr>
                <a:xfrm flipH="1" flipV="1">
                  <a:off x="5181600" y="4038600"/>
                  <a:ext cx="1248991" cy="685800"/>
                </a:xfrm>
                <a:prstGeom prst="line">
                  <a:avLst/>
                </a:prstGeom>
              </p:spPr>
              <p:style>
                <a:lnRef idx="1">
                  <a:schemeClr val="dk1"/>
                </a:lnRef>
                <a:fillRef idx="0">
                  <a:schemeClr val="dk1"/>
                </a:fillRef>
                <a:effectRef idx="0">
                  <a:schemeClr val="dk1"/>
                </a:effectRef>
                <a:fontRef idx="minor">
                  <a:schemeClr val="tx1"/>
                </a:fontRef>
              </p:style>
            </p:cxnSp>
            <p:cxnSp>
              <p:nvCxnSpPr>
                <p:cNvPr id="292" name="직선 연결선 291"/>
                <p:cNvCxnSpPr>
                  <a:stCxn id="244" idx="0"/>
                  <a:endCxn id="247" idx="3"/>
                </p:cNvCxnSpPr>
                <p:nvPr/>
              </p:nvCxnSpPr>
              <p:spPr>
                <a:xfrm flipV="1">
                  <a:off x="1858591" y="2860675"/>
                  <a:ext cx="1693018" cy="831850"/>
                </a:xfrm>
                <a:prstGeom prst="line">
                  <a:avLst/>
                </a:prstGeom>
              </p:spPr>
              <p:style>
                <a:lnRef idx="1">
                  <a:schemeClr val="dk1"/>
                </a:lnRef>
                <a:fillRef idx="0">
                  <a:schemeClr val="dk1"/>
                </a:fillRef>
                <a:effectRef idx="0">
                  <a:schemeClr val="dk1"/>
                </a:effectRef>
                <a:fontRef idx="minor">
                  <a:schemeClr val="tx1"/>
                </a:fontRef>
              </p:style>
            </p:cxnSp>
            <p:cxnSp>
              <p:nvCxnSpPr>
                <p:cNvPr id="293" name="직선 연결선 292"/>
                <p:cNvCxnSpPr>
                  <a:stCxn id="244" idx="0"/>
                  <a:endCxn id="248" idx="3"/>
                </p:cNvCxnSpPr>
                <p:nvPr/>
              </p:nvCxnSpPr>
              <p:spPr>
                <a:xfrm flipV="1">
                  <a:off x="1858591" y="2860675"/>
                  <a:ext cx="3521818" cy="831850"/>
                </a:xfrm>
                <a:prstGeom prst="line">
                  <a:avLst/>
                </a:prstGeom>
              </p:spPr>
              <p:style>
                <a:lnRef idx="1">
                  <a:schemeClr val="dk1"/>
                </a:lnRef>
                <a:fillRef idx="0">
                  <a:schemeClr val="dk1"/>
                </a:fillRef>
                <a:effectRef idx="0">
                  <a:schemeClr val="dk1"/>
                </a:effectRef>
                <a:fontRef idx="minor">
                  <a:schemeClr val="tx1"/>
                </a:fontRef>
              </p:style>
            </p:cxnSp>
            <p:cxnSp>
              <p:nvCxnSpPr>
                <p:cNvPr id="299" name="직선 연결선 298"/>
                <p:cNvCxnSpPr>
                  <a:stCxn id="246" idx="0"/>
                  <a:endCxn id="247" idx="3"/>
                </p:cNvCxnSpPr>
                <p:nvPr/>
              </p:nvCxnSpPr>
              <p:spPr>
                <a:xfrm flipH="1" flipV="1">
                  <a:off x="3551609" y="2860675"/>
                  <a:ext cx="135782" cy="831850"/>
                </a:xfrm>
                <a:prstGeom prst="line">
                  <a:avLst/>
                </a:prstGeom>
              </p:spPr>
              <p:style>
                <a:lnRef idx="1">
                  <a:schemeClr val="dk1"/>
                </a:lnRef>
                <a:fillRef idx="0">
                  <a:schemeClr val="dk1"/>
                </a:fillRef>
                <a:effectRef idx="0">
                  <a:schemeClr val="dk1"/>
                </a:effectRef>
                <a:fontRef idx="minor">
                  <a:schemeClr val="tx1"/>
                </a:fontRef>
              </p:style>
            </p:cxnSp>
            <p:cxnSp>
              <p:nvCxnSpPr>
                <p:cNvPr id="302" name="직선 연결선 301"/>
                <p:cNvCxnSpPr>
                  <a:stCxn id="246" idx="0"/>
                  <a:endCxn id="248" idx="3"/>
                </p:cNvCxnSpPr>
                <p:nvPr/>
              </p:nvCxnSpPr>
              <p:spPr>
                <a:xfrm flipV="1">
                  <a:off x="3687391" y="2860675"/>
                  <a:ext cx="1693018" cy="831850"/>
                </a:xfrm>
                <a:prstGeom prst="line">
                  <a:avLst/>
                </a:prstGeom>
              </p:spPr>
              <p:style>
                <a:lnRef idx="1">
                  <a:schemeClr val="dk1"/>
                </a:lnRef>
                <a:fillRef idx="0">
                  <a:schemeClr val="dk1"/>
                </a:fillRef>
                <a:effectRef idx="0">
                  <a:schemeClr val="dk1"/>
                </a:effectRef>
                <a:fontRef idx="minor">
                  <a:schemeClr val="tx1"/>
                </a:fontRef>
              </p:style>
            </p:cxnSp>
            <p:cxnSp>
              <p:nvCxnSpPr>
                <p:cNvPr id="311" name="직선 연결선 310"/>
                <p:cNvCxnSpPr>
                  <a:stCxn id="248" idx="3"/>
                  <a:endCxn id="245" idx="0"/>
                </p:cNvCxnSpPr>
                <p:nvPr/>
              </p:nvCxnSpPr>
              <p:spPr>
                <a:xfrm>
                  <a:off x="5380409" y="2860675"/>
                  <a:ext cx="1964582" cy="831850"/>
                </a:xfrm>
                <a:prstGeom prst="line">
                  <a:avLst/>
                </a:prstGeom>
              </p:spPr>
              <p:style>
                <a:lnRef idx="1">
                  <a:schemeClr val="dk1"/>
                </a:lnRef>
                <a:fillRef idx="0">
                  <a:schemeClr val="dk1"/>
                </a:fillRef>
                <a:effectRef idx="0">
                  <a:schemeClr val="dk1"/>
                </a:effectRef>
                <a:fontRef idx="minor">
                  <a:schemeClr val="tx1"/>
                </a:fontRef>
              </p:style>
            </p:cxnSp>
            <p:cxnSp>
              <p:nvCxnSpPr>
                <p:cNvPr id="314" name="직선 연결선 313"/>
                <p:cNvCxnSpPr>
                  <a:stCxn id="247" idx="3"/>
                  <a:endCxn id="245" idx="0"/>
                </p:cNvCxnSpPr>
                <p:nvPr/>
              </p:nvCxnSpPr>
              <p:spPr>
                <a:xfrm>
                  <a:off x="3551609" y="2860675"/>
                  <a:ext cx="3793382" cy="831850"/>
                </a:xfrm>
                <a:prstGeom prst="line">
                  <a:avLst/>
                </a:prstGeom>
              </p:spPr>
              <p:style>
                <a:lnRef idx="1">
                  <a:schemeClr val="dk1"/>
                </a:lnRef>
                <a:fillRef idx="0">
                  <a:schemeClr val="dk1"/>
                </a:fillRef>
                <a:effectRef idx="0">
                  <a:schemeClr val="dk1"/>
                </a:effectRef>
                <a:fontRef idx="minor">
                  <a:schemeClr val="tx1"/>
                </a:fontRef>
              </p:style>
            </p:cxnSp>
            <p:cxnSp>
              <p:nvCxnSpPr>
                <p:cNvPr id="317" name="직선 연결선 316"/>
                <p:cNvCxnSpPr>
                  <a:endCxn id="248" idx="3"/>
                </p:cNvCxnSpPr>
                <p:nvPr/>
              </p:nvCxnSpPr>
              <p:spPr>
                <a:xfrm flipH="1" flipV="1">
                  <a:off x="5380409" y="2860675"/>
                  <a:ext cx="563191" cy="796925"/>
                </a:xfrm>
                <a:prstGeom prst="line">
                  <a:avLst/>
                </a:prstGeom>
              </p:spPr>
              <p:style>
                <a:lnRef idx="1">
                  <a:schemeClr val="dk1"/>
                </a:lnRef>
                <a:fillRef idx="0">
                  <a:schemeClr val="dk1"/>
                </a:fillRef>
                <a:effectRef idx="0">
                  <a:schemeClr val="dk1"/>
                </a:effectRef>
                <a:fontRef idx="minor">
                  <a:schemeClr val="tx1"/>
                </a:fontRef>
              </p:style>
            </p:cxnSp>
            <p:cxnSp>
              <p:nvCxnSpPr>
                <p:cNvPr id="318" name="직선 연결선 317"/>
                <p:cNvCxnSpPr>
                  <a:endCxn id="247" idx="3"/>
                </p:cNvCxnSpPr>
                <p:nvPr/>
              </p:nvCxnSpPr>
              <p:spPr>
                <a:xfrm flipH="1" flipV="1">
                  <a:off x="3551609" y="2860675"/>
                  <a:ext cx="1477591" cy="873125"/>
                </a:xfrm>
                <a:prstGeom prst="line">
                  <a:avLst/>
                </a:prstGeom>
              </p:spPr>
              <p:style>
                <a:lnRef idx="1">
                  <a:schemeClr val="dk1"/>
                </a:lnRef>
                <a:fillRef idx="0">
                  <a:schemeClr val="dk1"/>
                </a:fillRef>
                <a:effectRef idx="0">
                  <a:schemeClr val="dk1"/>
                </a:effectRef>
                <a:fontRef idx="minor">
                  <a:schemeClr val="tx1"/>
                </a:fontRef>
              </p:style>
            </p:cxnSp>
          </p:grpSp>
        </p:grpSp>
        <p:sp>
          <p:nvSpPr>
            <p:cNvPr id="100" name="TextBox 99"/>
            <p:cNvSpPr txBox="1"/>
            <p:nvPr/>
          </p:nvSpPr>
          <p:spPr>
            <a:xfrm>
              <a:off x="6019800" y="3962400"/>
              <a:ext cx="2590800" cy="461665"/>
            </a:xfrm>
            <a:prstGeom prst="rect">
              <a:avLst/>
            </a:prstGeom>
            <a:solidFill>
              <a:schemeClr val="bg1"/>
            </a:solidFill>
          </p:spPr>
          <p:txBody>
            <a:bodyPr wrap="square" rtlCol="0">
              <a:spAutoFit/>
            </a:bodyPr>
            <a:lstStyle/>
            <a:p>
              <a:r>
                <a:rPr lang="en-US" sz="2400" b="1" dirty="0" smtClean="0"/>
                <a:t>Top of Rack Switch</a:t>
              </a:r>
              <a:endParaRPr lang="en-US" sz="2400" b="1" dirty="0"/>
            </a:p>
          </p:txBody>
        </p:sp>
        <p:sp>
          <p:nvSpPr>
            <p:cNvPr id="101" name="TextBox 100"/>
            <p:cNvSpPr txBox="1"/>
            <p:nvPr/>
          </p:nvSpPr>
          <p:spPr>
            <a:xfrm>
              <a:off x="5943600" y="2935803"/>
              <a:ext cx="2590800" cy="461665"/>
            </a:xfrm>
            <a:prstGeom prst="rect">
              <a:avLst/>
            </a:prstGeom>
            <a:solidFill>
              <a:schemeClr val="bg1"/>
            </a:solidFill>
          </p:spPr>
          <p:txBody>
            <a:bodyPr wrap="square" rtlCol="0">
              <a:spAutoFit/>
            </a:bodyPr>
            <a:lstStyle/>
            <a:p>
              <a:r>
                <a:rPr lang="en-US" sz="2400" b="1" dirty="0" smtClean="0"/>
                <a:t>Aggregate Switch</a:t>
              </a:r>
              <a:endParaRPr lang="en-US" sz="2400" b="1" dirty="0"/>
            </a:p>
          </p:txBody>
        </p:sp>
        <p:sp>
          <p:nvSpPr>
            <p:cNvPr id="102" name="TextBox 101"/>
            <p:cNvSpPr txBox="1"/>
            <p:nvPr/>
          </p:nvSpPr>
          <p:spPr>
            <a:xfrm>
              <a:off x="4648200" y="1828800"/>
              <a:ext cx="1752600" cy="461665"/>
            </a:xfrm>
            <a:prstGeom prst="rect">
              <a:avLst/>
            </a:prstGeom>
            <a:solidFill>
              <a:schemeClr val="bg1"/>
            </a:solidFill>
          </p:spPr>
          <p:txBody>
            <a:bodyPr wrap="square" rtlCol="0">
              <a:spAutoFit/>
            </a:bodyPr>
            <a:lstStyle/>
            <a:p>
              <a:r>
                <a:rPr lang="en-US" sz="2400" b="1" dirty="0" smtClean="0"/>
                <a:t>Core Switch</a:t>
              </a:r>
              <a:endParaRPr lang="en-US" sz="2400" b="1" dirty="0"/>
            </a:p>
          </p:txBody>
        </p:sp>
      </p:grpSp>
      <p:grpSp>
        <p:nvGrpSpPr>
          <p:cNvPr id="11" name="Group 91"/>
          <p:cNvGrpSpPr/>
          <p:nvPr/>
        </p:nvGrpSpPr>
        <p:grpSpPr>
          <a:xfrm>
            <a:off x="7543800" y="2057400"/>
            <a:ext cx="1524000" cy="1295400"/>
            <a:chOff x="2438400" y="1905000"/>
            <a:chExt cx="1524000" cy="1295400"/>
          </a:xfrm>
        </p:grpSpPr>
        <p:sp>
          <p:nvSpPr>
            <p:cNvPr id="86" name="Rounded Rectangular Callout 85"/>
            <p:cNvSpPr/>
            <p:nvPr/>
          </p:nvSpPr>
          <p:spPr>
            <a:xfrm>
              <a:off x="2438400" y="1905000"/>
              <a:ext cx="1524000" cy="1295400"/>
            </a:xfrm>
            <a:prstGeom prst="wedgeRoundRectCallout">
              <a:avLst>
                <a:gd name="adj1" fmla="val 4505"/>
                <a:gd name="adj2" fmla="val 14650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1" name="&quot;No&quot; Symbol 90"/>
            <p:cNvSpPr/>
            <p:nvPr/>
          </p:nvSpPr>
          <p:spPr>
            <a:xfrm>
              <a:off x="2667000" y="2057400"/>
              <a:ext cx="1066800" cy="990600"/>
            </a:xfrm>
            <a:prstGeom prst="noSmoking">
              <a:avLst>
                <a:gd name="adj" fmla="val 1031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tx1"/>
                </a:solidFill>
              </a:endParaRPr>
            </a:p>
          </p:txBody>
        </p:sp>
      </p:grpSp>
      <p:grpSp>
        <p:nvGrpSpPr>
          <p:cNvPr id="13" name="Group 196"/>
          <p:cNvGrpSpPr/>
          <p:nvPr/>
        </p:nvGrpSpPr>
        <p:grpSpPr>
          <a:xfrm>
            <a:off x="3886200" y="914400"/>
            <a:ext cx="1524000" cy="1295400"/>
            <a:chOff x="2667000" y="2819400"/>
            <a:chExt cx="1524000" cy="1295400"/>
          </a:xfrm>
        </p:grpSpPr>
        <p:sp>
          <p:nvSpPr>
            <p:cNvPr id="195" name="Rounded Rectangular Callout 194"/>
            <p:cNvSpPr/>
            <p:nvPr/>
          </p:nvSpPr>
          <p:spPr>
            <a:xfrm>
              <a:off x="2667000" y="2819400"/>
              <a:ext cx="1524000" cy="1295400"/>
            </a:xfrm>
            <a:prstGeom prst="wedgeRoundRectCallout">
              <a:avLst>
                <a:gd name="adj1" fmla="val -56392"/>
                <a:gd name="adj2" fmla="val 7775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60" name="Picture 36" descr="C:\Users\t-jiyshi\AppData\Local\Microsoft\Windows\Temporary Internet Files\Content.IE5\EUEP9VTG\MCj04417950000[1].png"/>
            <p:cNvPicPr>
              <a:picLocks noChangeAspect="1" noChangeArrowheads="1"/>
            </p:cNvPicPr>
            <p:nvPr/>
          </p:nvPicPr>
          <p:blipFill>
            <a:blip r:embed="rId4" cstate="screen"/>
            <a:srcRect/>
            <a:stretch>
              <a:fillRect/>
            </a:stretch>
          </p:blipFill>
          <p:spPr bwMode="auto">
            <a:xfrm>
              <a:off x="3048000" y="2844800"/>
              <a:ext cx="838200" cy="1117600"/>
            </a:xfrm>
            <a:prstGeom prst="rect">
              <a:avLst/>
            </a:prstGeom>
            <a:noFill/>
          </p:spPr>
        </p:pic>
      </p:grpSp>
      <p:grpSp>
        <p:nvGrpSpPr>
          <p:cNvPr id="14" name="Group 191"/>
          <p:cNvGrpSpPr/>
          <p:nvPr/>
        </p:nvGrpSpPr>
        <p:grpSpPr>
          <a:xfrm>
            <a:off x="6019800" y="914400"/>
            <a:ext cx="1524000" cy="1295400"/>
            <a:chOff x="3581400" y="3048000"/>
            <a:chExt cx="1905000" cy="1752600"/>
          </a:xfrm>
        </p:grpSpPr>
        <p:sp>
          <p:nvSpPr>
            <p:cNvPr id="190" name="Rounded Rectangular Callout 189"/>
            <p:cNvSpPr/>
            <p:nvPr/>
          </p:nvSpPr>
          <p:spPr>
            <a:xfrm>
              <a:off x="3581400" y="3048000"/>
              <a:ext cx="1905000" cy="1752600"/>
            </a:xfrm>
            <a:prstGeom prst="wedgeRoundRectCallout">
              <a:avLst>
                <a:gd name="adj1" fmla="val 2686"/>
                <a:gd name="adj2" fmla="val 16011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59" name="Picture 35" descr="C:\Users\t-jiyshi\AppData\Local\Microsoft\Windows\Temporary Internet Files\Content.IE5\DVEXFCUI\MCj04259860000[1].wmf"/>
            <p:cNvPicPr>
              <a:picLocks noChangeAspect="1" noChangeArrowheads="1"/>
            </p:cNvPicPr>
            <p:nvPr/>
          </p:nvPicPr>
          <p:blipFill>
            <a:blip r:embed="rId5" cstate="screen"/>
            <a:srcRect/>
            <a:stretch>
              <a:fillRect/>
            </a:stretch>
          </p:blipFill>
          <p:spPr bwMode="auto">
            <a:xfrm>
              <a:off x="3886200" y="3200401"/>
              <a:ext cx="1295400" cy="1371600"/>
            </a:xfrm>
            <a:prstGeom prst="rect">
              <a:avLst/>
            </a:prstGeom>
            <a:noFill/>
          </p:spPr>
        </p:pic>
      </p:grpSp>
      <p:grpSp>
        <p:nvGrpSpPr>
          <p:cNvPr id="10" name="Group 181"/>
          <p:cNvGrpSpPr/>
          <p:nvPr/>
        </p:nvGrpSpPr>
        <p:grpSpPr>
          <a:xfrm>
            <a:off x="76200" y="1981200"/>
            <a:ext cx="1524000" cy="1295400"/>
            <a:chOff x="7086600" y="2133600"/>
            <a:chExt cx="2209800" cy="1371600"/>
          </a:xfrm>
        </p:grpSpPr>
        <p:sp>
          <p:nvSpPr>
            <p:cNvPr id="181" name="Rounded Rectangular Callout 180"/>
            <p:cNvSpPr/>
            <p:nvPr/>
          </p:nvSpPr>
          <p:spPr>
            <a:xfrm>
              <a:off x="7086600" y="2133600"/>
              <a:ext cx="2209800" cy="1371600"/>
            </a:xfrm>
            <a:prstGeom prst="wedgeRoundRectCallout">
              <a:avLst>
                <a:gd name="adj1" fmla="val -8354"/>
                <a:gd name="adj2" fmla="val 20049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26" name="Picture 2" descr="C:\Users\t-jiyshi\AppData\Local\Microsoft\Windows\Temporary Internet Files\Content.IE5\EUEP9VTG\MPj04025140000[1].jpg"/>
            <p:cNvPicPr>
              <a:picLocks noChangeAspect="1" noChangeArrowheads="1"/>
            </p:cNvPicPr>
            <p:nvPr/>
          </p:nvPicPr>
          <p:blipFill>
            <a:blip r:embed="rId6" cstate="screen"/>
            <a:srcRect/>
            <a:stretch>
              <a:fillRect/>
            </a:stretch>
          </p:blipFill>
          <p:spPr bwMode="auto">
            <a:xfrm>
              <a:off x="7239000" y="2209801"/>
              <a:ext cx="1905000" cy="1219200"/>
            </a:xfrm>
            <a:prstGeom prst="rect">
              <a:avLst/>
            </a:prstGeom>
            <a:noFill/>
          </p:spPr>
        </p:pic>
      </p:grpSp>
      <p:grpSp>
        <p:nvGrpSpPr>
          <p:cNvPr id="12" name="Group 186"/>
          <p:cNvGrpSpPr/>
          <p:nvPr/>
        </p:nvGrpSpPr>
        <p:grpSpPr>
          <a:xfrm>
            <a:off x="1676400" y="990600"/>
            <a:ext cx="1524000" cy="1295400"/>
            <a:chOff x="6096000" y="1600200"/>
            <a:chExt cx="1905000" cy="1752600"/>
          </a:xfrm>
        </p:grpSpPr>
        <p:sp>
          <p:nvSpPr>
            <p:cNvPr id="184" name="Rounded Rectangular Callout 183"/>
            <p:cNvSpPr/>
            <p:nvPr/>
          </p:nvSpPr>
          <p:spPr>
            <a:xfrm>
              <a:off x="6096000" y="1600200"/>
              <a:ext cx="1905000" cy="1752600"/>
            </a:xfrm>
            <a:prstGeom prst="wedgeRoundRectCallout">
              <a:avLst>
                <a:gd name="adj1" fmla="val 49608"/>
                <a:gd name="adj2" fmla="val 143460"/>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058" name="Picture 34" descr="C:\Users\t-jiyshi\AppData\Local\Microsoft\Windows\Temporary Internet Files\Content.IE5\0MW07YT4\MCj04421300000[1].png"/>
            <p:cNvPicPr>
              <a:picLocks noChangeAspect="1" noChangeArrowheads="1"/>
            </p:cNvPicPr>
            <p:nvPr/>
          </p:nvPicPr>
          <p:blipFill>
            <a:blip r:embed="rId7" cstate="screen"/>
            <a:srcRect/>
            <a:stretch>
              <a:fillRect/>
            </a:stretch>
          </p:blipFill>
          <p:spPr bwMode="auto">
            <a:xfrm>
              <a:off x="6248400" y="1676400"/>
              <a:ext cx="1602662" cy="1581150"/>
            </a:xfrm>
            <a:prstGeom prst="rect">
              <a:avLst/>
            </a:prstGeom>
            <a:noFill/>
          </p:spPr>
        </p:pic>
      </p:grpSp>
      <p:sp>
        <p:nvSpPr>
          <p:cNvPr id="106" name="TextBox 105"/>
          <p:cNvSpPr txBox="1"/>
          <p:nvPr/>
        </p:nvSpPr>
        <p:spPr>
          <a:xfrm>
            <a:off x="3733800" y="4267200"/>
            <a:ext cx="1676400" cy="830997"/>
          </a:xfrm>
          <a:prstGeom prst="rect">
            <a:avLst/>
          </a:prstGeom>
          <a:noFill/>
        </p:spPr>
        <p:txBody>
          <a:bodyPr wrap="square" rtlCol="0">
            <a:spAutoFit/>
          </a:bodyPr>
          <a:lstStyle/>
          <a:p>
            <a:pPr algn="ctr"/>
            <a:r>
              <a:rPr lang="en-US" sz="4800" dirty="0" smtClean="0"/>
              <a:t>…</a:t>
            </a:r>
            <a:endParaRPr lang="en-US" sz="4800" dirty="0"/>
          </a:p>
        </p:txBody>
      </p:sp>
    </p:spTree>
    <p:extLst>
      <p:ext uri="{BB962C8B-B14F-4D97-AF65-F5344CB8AC3E}">
        <p14:creationId xmlns:p14="http://schemas.microsoft.com/office/powerpoint/2010/main" val="163911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2"/>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4"/>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3"/>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1"/>
                                        </p:tgtEl>
                                        <p:attrNameLst>
                                          <p:attrName>style.visibility</p:attrName>
                                        </p:attrNameLst>
                                      </p:cBhvr>
                                      <p:to>
                                        <p:strVal val="hidden"/>
                                      </p:to>
                                    </p:set>
                                  </p:childTnLst>
                                </p:cTn>
                              </p:par>
                              <p:par>
                                <p:cTn id="40" presetID="22" presetClass="exit" presetSubtype="4" fill="hold" nodeType="withEffect">
                                  <p:stCondLst>
                                    <p:cond delay="0"/>
                                  </p:stCondLst>
                                  <p:childTnLst>
                                    <p:animEffect transition="out" filter="wipe(down)">
                                      <p:cBhvr>
                                        <p:cTn id="41" dur="500"/>
                                        <p:tgtEl>
                                          <p:spTgt spid="103"/>
                                        </p:tgtEl>
                                      </p:cBhvr>
                                    </p:animEffect>
                                    <p:set>
                                      <p:cBhvr>
                                        <p:cTn id="42" dur="1" fill="hold">
                                          <p:stCondLst>
                                            <p:cond delay="499"/>
                                          </p:stCondLst>
                                        </p:cTn>
                                        <p:tgtEl>
                                          <p:spTgt spid="10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652"/>
                                        </p:tgtEl>
                                        <p:attrNameLst>
                                          <p:attrName>style.visibility</p:attrName>
                                        </p:attrNameLst>
                                      </p:cBhvr>
                                      <p:to>
                                        <p:strVal val="visible"/>
                                      </p:to>
                                    </p:set>
                                    <p:animEffect transition="in" filter="fade">
                                      <p:cBhvr>
                                        <p:cTn id="47" dur="1000"/>
                                        <p:tgtEl>
                                          <p:spTgt spid="27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Going Completely Wireless</a:t>
            </a:r>
            <a:endParaRPr lang="en-US" dirty="0"/>
          </a:p>
        </p:txBody>
      </p:sp>
      <p:sp>
        <p:nvSpPr>
          <p:cNvPr id="3" name="Content Placeholder 2"/>
          <p:cNvSpPr>
            <a:spLocks noGrp="1"/>
          </p:cNvSpPr>
          <p:nvPr>
            <p:ph idx="1"/>
          </p:nvPr>
        </p:nvSpPr>
        <p:spPr/>
        <p:txBody>
          <a:bodyPr/>
          <a:lstStyle/>
          <a:p>
            <a:r>
              <a:rPr lang="en-US" dirty="0" smtClean="0"/>
              <a:t>Opportunities</a:t>
            </a:r>
          </a:p>
          <a:p>
            <a:pPr lvl="1"/>
            <a:r>
              <a:rPr lang="en-US" dirty="0" smtClean="0"/>
              <a:t>Low maintenance : no wires</a:t>
            </a:r>
          </a:p>
          <a:p>
            <a:pPr lvl="1"/>
            <a:r>
              <a:rPr lang="en-US" dirty="0" smtClean="0"/>
              <a:t>Low power: no large switches</a:t>
            </a:r>
          </a:p>
          <a:p>
            <a:pPr lvl="1"/>
            <a:r>
              <a:rPr lang="en-US" dirty="0" smtClean="0"/>
              <a:t>Low cost: all of the above</a:t>
            </a:r>
          </a:p>
          <a:p>
            <a:endParaRPr lang="en-US" dirty="0" smtClean="0"/>
          </a:p>
          <a:p>
            <a:pPr lvl="1"/>
            <a:r>
              <a:rPr lang="en-US" dirty="0" smtClean="0"/>
              <a:t>Fault tolerant: multiple network paths</a:t>
            </a:r>
          </a:p>
          <a:p>
            <a:pPr lvl="1"/>
            <a:r>
              <a:rPr lang="en-US" dirty="0" smtClean="0"/>
              <a:t>High performance: multiple network paths</a:t>
            </a:r>
          </a:p>
        </p:txBody>
      </p:sp>
      <p:sp>
        <p:nvSpPr>
          <p:cNvPr id="4" name="직사각형 3"/>
          <p:cNvSpPr/>
          <p:nvPr/>
        </p:nvSpPr>
        <p:spPr>
          <a:xfrm>
            <a:off x="457200" y="5257800"/>
            <a:ext cx="8229600" cy="707886"/>
          </a:xfrm>
          <a:prstGeom prst="rect">
            <a:avLst/>
          </a:prstGeom>
        </p:spPr>
        <p:txBody>
          <a:bodyPr wrap="square">
            <a:spAutoFit/>
          </a:bodyPr>
          <a:lstStyle/>
          <a:p>
            <a:pPr algn="ctr"/>
            <a:r>
              <a:rPr lang="en-US" sz="4000" b="1" dirty="0" smtClean="0">
                <a:solidFill>
                  <a:srgbClr val="FF0000"/>
                </a:solidFill>
              </a:rPr>
              <a:t>Which wireless technology?</a:t>
            </a:r>
          </a:p>
        </p:txBody>
      </p:sp>
    </p:spTree>
    <p:extLst>
      <p:ext uri="{BB962C8B-B14F-4D97-AF65-F5344CB8AC3E}">
        <p14:creationId xmlns:p14="http://schemas.microsoft.com/office/powerpoint/2010/main" val="240246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normAutofit fontScale="90000"/>
          </a:bodyPr>
          <a:lstStyle/>
          <a:p>
            <a:r>
              <a:rPr lang="en-US" dirty="0" smtClean="0"/>
              <a:t>60GHz Wireless Technology</a:t>
            </a:r>
            <a:endParaRPr lang="en-US" dirty="0"/>
          </a:p>
        </p:txBody>
      </p:sp>
      <p:sp>
        <p:nvSpPr>
          <p:cNvPr id="3" name="내용 개체 틀 2"/>
          <p:cNvSpPr>
            <a:spLocks noGrp="1"/>
          </p:cNvSpPr>
          <p:nvPr>
            <p:ph sz="half" idx="1"/>
          </p:nvPr>
        </p:nvSpPr>
        <p:spPr/>
        <p:txBody>
          <a:bodyPr>
            <a:normAutofit/>
          </a:bodyPr>
          <a:lstStyle/>
          <a:p>
            <a:r>
              <a:rPr lang="en-US" dirty="0" smtClean="0"/>
              <a:t>Short range </a:t>
            </a:r>
          </a:p>
          <a:p>
            <a:pPr lvl="1"/>
            <a:r>
              <a:rPr lang="en-US" dirty="0" smtClean="0"/>
              <a:t>Attenuated by oxygen molecules</a:t>
            </a:r>
          </a:p>
          <a:p>
            <a:r>
              <a:rPr lang="en-US" dirty="0" smtClean="0"/>
              <a:t>Directional</a:t>
            </a:r>
          </a:p>
          <a:p>
            <a:pPr lvl="1"/>
            <a:r>
              <a:rPr lang="en-US" dirty="0" smtClean="0"/>
              <a:t>Narrow beam</a:t>
            </a:r>
          </a:p>
        </p:txBody>
      </p:sp>
      <p:sp>
        <p:nvSpPr>
          <p:cNvPr id="6" name="내용 개체 틀 5"/>
          <p:cNvSpPr>
            <a:spLocks noGrp="1"/>
          </p:cNvSpPr>
          <p:nvPr>
            <p:ph sz="half" idx="2"/>
          </p:nvPr>
        </p:nvSpPr>
        <p:spPr/>
        <p:txBody>
          <a:bodyPr>
            <a:normAutofit/>
          </a:bodyPr>
          <a:lstStyle/>
          <a:p>
            <a:r>
              <a:rPr lang="en-US" dirty="0" smtClean="0"/>
              <a:t>High bandwidth </a:t>
            </a:r>
          </a:p>
          <a:p>
            <a:pPr lvl="1"/>
            <a:r>
              <a:rPr lang="en-US" dirty="0" smtClean="0"/>
              <a:t>Several to over 10Gbps</a:t>
            </a:r>
          </a:p>
          <a:p>
            <a:r>
              <a:rPr lang="en-US" dirty="0" smtClean="0"/>
              <a:t>License free</a:t>
            </a:r>
          </a:p>
          <a:p>
            <a:pPr lvl="1"/>
            <a:r>
              <a:rPr lang="en-US" dirty="0" smtClean="0"/>
              <a:t>Has been available for many years</a:t>
            </a:r>
          </a:p>
          <a:p>
            <a:endParaRPr lang="en-US" dirty="0" smtClean="0"/>
          </a:p>
          <a:p>
            <a:endParaRPr lang="en-US" dirty="0" smtClean="0"/>
          </a:p>
          <a:p>
            <a:endParaRPr lang="en-US" dirty="0"/>
          </a:p>
        </p:txBody>
      </p:sp>
      <p:sp>
        <p:nvSpPr>
          <p:cNvPr id="4" name="슬라이드 번호 개체 틀 3"/>
          <p:cNvSpPr>
            <a:spLocks noGrp="1"/>
          </p:cNvSpPr>
          <p:nvPr>
            <p:ph type="sldNum" sz="quarter" idx="12"/>
          </p:nvPr>
        </p:nvSpPr>
        <p:spPr/>
        <p:txBody>
          <a:bodyPr/>
          <a:lstStyle/>
          <a:p>
            <a:fld id="{3C1D1787-1D31-4DE7-8BF8-5D50841E6771}" type="slidenum">
              <a:rPr lang="en-US" smtClean="0"/>
              <a:pPr/>
              <a:t>9</a:t>
            </a:fld>
            <a:endParaRPr lang="en-US"/>
          </a:p>
        </p:txBody>
      </p:sp>
      <p:sp>
        <p:nvSpPr>
          <p:cNvPr id="5" name="직사각형 4"/>
          <p:cNvSpPr/>
          <p:nvPr/>
        </p:nvSpPr>
        <p:spPr>
          <a:xfrm>
            <a:off x="3200400" y="3505200"/>
            <a:ext cx="2895857" cy="830997"/>
          </a:xfrm>
          <a:prstGeom prst="rect">
            <a:avLst/>
          </a:prstGeom>
        </p:spPr>
        <p:txBody>
          <a:bodyPr wrap="none">
            <a:spAutoFit/>
          </a:bodyPr>
          <a:lstStyle/>
          <a:p>
            <a:r>
              <a:rPr lang="en-US" sz="4800" b="1" dirty="0" smtClean="0">
                <a:solidFill>
                  <a:srgbClr val="FF0000"/>
                </a:solidFill>
              </a:rPr>
              <a:t>Why now?</a:t>
            </a:r>
          </a:p>
        </p:txBody>
      </p:sp>
      <p:sp>
        <p:nvSpPr>
          <p:cNvPr id="7" name="내용 개체 틀 5"/>
          <p:cNvSpPr txBox="1">
            <a:spLocks/>
          </p:cNvSpPr>
          <p:nvPr/>
        </p:nvSpPr>
        <p:spPr>
          <a:xfrm>
            <a:off x="457200" y="4419600"/>
            <a:ext cx="8382000" cy="1858963"/>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pPr>
            <a:r>
              <a:rPr lang="en-US" sz="2800" dirty="0" smtClean="0"/>
              <a:t>CMOS Integration</a:t>
            </a:r>
            <a:endParaRPr lang="en-US" sz="2800" dirty="0"/>
          </a:p>
          <a:p>
            <a:pPr marL="800100" lvl="1" indent="-342900">
              <a:spcBef>
                <a:spcPct val="20000"/>
              </a:spcBef>
              <a:buFontTx/>
              <a:buChar char="-"/>
            </a:pPr>
            <a:r>
              <a:rPr lang="en-US" sz="2800" dirty="0" smtClean="0"/>
              <a:t>Size &lt; dime</a:t>
            </a:r>
          </a:p>
          <a:p>
            <a:pPr marL="800100" lvl="1" indent="-342900">
              <a:spcBef>
                <a:spcPct val="20000"/>
              </a:spcBef>
              <a:buFontTx/>
              <a:buChar char="-"/>
            </a:pPr>
            <a:r>
              <a:rPr lang="en-US" sz="2800" dirty="0" smtClean="0"/>
              <a:t>Manufacturing cost &lt; $1</a:t>
            </a:r>
          </a:p>
        </p:txBody>
      </p:sp>
      <p:grpSp>
        <p:nvGrpSpPr>
          <p:cNvPr id="8" name="그룹 7"/>
          <p:cNvGrpSpPr/>
          <p:nvPr/>
        </p:nvGrpSpPr>
        <p:grpSpPr>
          <a:xfrm>
            <a:off x="6545485" y="4150611"/>
            <a:ext cx="2682362" cy="2253166"/>
            <a:chOff x="6405610" y="558958"/>
            <a:chExt cx="3599489" cy="3023546"/>
          </a:xfrm>
        </p:grpSpPr>
        <p:sp>
          <p:nvSpPr>
            <p:cNvPr id="9" name="TextBox 8"/>
            <p:cNvSpPr txBox="1"/>
            <p:nvPr/>
          </p:nvSpPr>
          <p:spPr>
            <a:xfrm>
              <a:off x="8767795" y="3169495"/>
              <a:ext cx="1237304" cy="413009"/>
            </a:xfrm>
            <a:prstGeom prst="rect">
              <a:avLst/>
            </a:prstGeom>
            <a:noFill/>
          </p:spPr>
          <p:txBody>
            <a:bodyPr wrap="none" rtlCol="0">
              <a:spAutoFit/>
            </a:bodyPr>
            <a:lstStyle/>
            <a:p>
              <a:r>
                <a:rPr lang="en-US" sz="1400" dirty="0" smtClean="0"/>
                <a:t>[</a:t>
              </a:r>
              <a:r>
                <a:rPr lang="en-US" sz="1400" dirty="0" err="1" smtClean="0"/>
                <a:t>Pinel</a:t>
              </a:r>
              <a:r>
                <a:rPr lang="en-US" sz="1400" dirty="0" smtClean="0"/>
                <a:t> ‘09]</a:t>
              </a:r>
              <a:endParaRPr lang="en-US" sz="1400" dirty="0"/>
            </a:p>
          </p:txBody>
        </p:sp>
        <p:pic>
          <p:nvPicPr>
            <p:cNvPr id="10" name="Picture 3"/>
            <p:cNvPicPr>
              <a:picLocks noChangeAspect="1" noChangeArrowheads="1"/>
            </p:cNvPicPr>
            <p:nvPr/>
          </p:nvPicPr>
          <p:blipFill>
            <a:blip r:embed="rId3" cstate="screen"/>
            <a:srcRect/>
            <a:stretch>
              <a:fillRect/>
            </a:stretch>
          </p:blipFill>
          <p:spPr bwMode="auto">
            <a:xfrm>
              <a:off x="7136202" y="914400"/>
              <a:ext cx="1639952" cy="1962150"/>
            </a:xfrm>
            <a:prstGeom prst="rect">
              <a:avLst/>
            </a:prstGeom>
            <a:noFill/>
            <a:ln w="9525">
              <a:noFill/>
              <a:miter lim="800000"/>
              <a:headEnd/>
              <a:tailEnd/>
            </a:ln>
          </p:spPr>
        </p:pic>
        <p:sp>
          <p:nvSpPr>
            <p:cNvPr id="11" name="오른쪽 중괄호 10"/>
            <p:cNvSpPr/>
            <p:nvPr/>
          </p:nvSpPr>
          <p:spPr>
            <a:xfrm rot="5400000">
              <a:off x="7822002" y="2286000"/>
              <a:ext cx="228600" cy="16002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400"/>
            </a:p>
          </p:txBody>
        </p:sp>
        <p:sp>
          <p:nvSpPr>
            <p:cNvPr id="12" name="오른쪽 중괄호 11"/>
            <p:cNvSpPr/>
            <p:nvPr/>
          </p:nvSpPr>
          <p:spPr>
            <a:xfrm rot="10800000">
              <a:off x="6755200" y="914400"/>
              <a:ext cx="283028" cy="19812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sz="1400"/>
            </a:p>
          </p:txBody>
        </p:sp>
        <p:sp>
          <p:nvSpPr>
            <p:cNvPr id="13" name="TextBox 12"/>
            <p:cNvSpPr txBox="1"/>
            <p:nvPr/>
          </p:nvSpPr>
          <p:spPr>
            <a:xfrm rot="16200000">
              <a:off x="6188350" y="1697209"/>
              <a:ext cx="888829" cy="454309"/>
            </a:xfrm>
            <a:prstGeom prst="rect">
              <a:avLst/>
            </a:prstGeom>
            <a:noFill/>
          </p:spPr>
          <p:txBody>
            <a:bodyPr wrap="none" rtlCol="0">
              <a:spAutoFit/>
            </a:bodyPr>
            <a:lstStyle/>
            <a:p>
              <a:r>
                <a:rPr lang="en-US" sz="1600" dirty="0" smtClean="0"/>
                <a:t>7 mm</a:t>
              </a:r>
              <a:endParaRPr lang="en-US" sz="1600" dirty="0"/>
            </a:p>
          </p:txBody>
        </p:sp>
        <p:sp>
          <p:nvSpPr>
            <p:cNvPr id="14" name="TextBox 13"/>
            <p:cNvSpPr txBox="1"/>
            <p:nvPr/>
          </p:nvSpPr>
          <p:spPr>
            <a:xfrm>
              <a:off x="7582528" y="3124200"/>
              <a:ext cx="888829" cy="454309"/>
            </a:xfrm>
            <a:prstGeom prst="rect">
              <a:avLst/>
            </a:prstGeom>
            <a:noFill/>
          </p:spPr>
          <p:txBody>
            <a:bodyPr wrap="none" rtlCol="0">
              <a:spAutoFit/>
            </a:bodyPr>
            <a:lstStyle/>
            <a:p>
              <a:r>
                <a:rPr lang="en-US" sz="1600" dirty="0" smtClean="0"/>
                <a:t>5 mm</a:t>
              </a:r>
              <a:endParaRPr lang="en-US" sz="1600" dirty="0"/>
            </a:p>
          </p:txBody>
        </p:sp>
        <p:sp>
          <p:nvSpPr>
            <p:cNvPr id="15" name="TextBox 14"/>
            <p:cNvSpPr txBox="1"/>
            <p:nvPr/>
          </p:nvSpPr>
          <p:spPr>
            <a:xfrm>
              <a:off x="7261469" y="558958"/>
              <a:ext cx="516692" cy="454309"/>
            </a:xfrm>
            <a:prstGeom prst="rect">
              <a:avLst/>
            </a:prstGeom>
            <a:noFill/>
          </p:spPr>
          <p:txBody>
            <a:bodyPr wrap="none" rtlCol="0">
              <a:spAutoFit/>
            </a:bodyPr>
            <a:lstStyle/>
            <a:p>
              <a:r>
                <a:rPr lang="en-US" sz="1600" dirty="0" smtClean="0"/>
                <a:t>Rx</a:t>
              </a:r>
              <a:endParaRPr lang="en-US" sz="1600" dirty="0"/>
            </a:p>
          </p:txBody>
        </p:sp>
        <p:sp>
          <p:nvSpPr>
            <p:cNvPr id="16" name="TextBox 15"/>
            <p:cNvSpPr txBox="1"/>
            <p:nvPr/>
          </p:nvSpPr>
          <p:spPr>
            <a:xfrm>
              <a:off x="8201581" y="558958"/>
              <a:ext cx="487349" cy="454309"/>
            </a:xfrm>
            <a:prstGeom prst="rect">
              <a:avLst/>
            </a:prstGeom>
            <a:noFill/>
          </p:spPr>
          <p:txBody>
            <a:bodyPr wrap="none" rtlCol="0">
              <a:spAutoFit/>
            </a:bodyPr>
            <a:lstStyle/>
            <a:p>
              <a:r>
                <a:rPr lang="en-US" sz="1600" dirty="0" err="1" smtClean="0"/>
                <a:t>Tx</a:t>
              </a:r>
              <a:endParaRPr lang="en-US" sz="1600" dirty="0"/>
            </a:p>
          </p:txBody>
        </p:sp>
      </p:grpSp>
    </p:spTree>
    <p:extLst>
      <p:ext uri="{BB962C8B-B14F-4D97-AF65-F5344CB8AC3E}">
        <p14:creationId xmlns:p14="http://schemas.microsoft.com/office/powerpoint/2010/main" val="205484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9|1.7|3.7|11.1|15.1|3.5|5.4"/>
</p:tagLst>
</file>

<file path=ppt/tags/tag2.xml><?xml version="1.0" encoding="utf-8"?>
<p:tagLst xmlns:a="http://schemas.openxmlformats.org/drawingml/2006/main" xmlns:r="http://schemas.openxmlformats.org/officeDocument/2006/relationships" xmlns:p="http://schemas.openxmlformats.org/presentationml/2006/main">
  <p:tag name="TIMING" val="|4.9|1.7|3.7|11.1|15.1|3.5|5.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17983</TotalTime>
  <Words>1912</Words>
  <Application>Microsoft Office PowerPoint</Application>
  <PresentationFormat>On-screen Show (4:3)</PresentationFormat>
  <Paragraphs>417</Paragraphs>
  <Slides>31</Slides>
  <Notes>26</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7" baseType="lpstr">
      <vt:lpstr>宋体</vt:lpstr>
      <vt:lpstr>Arial</vt:lpstr>
      <vt:lpstr>Calibri</vt:lpstr>
      <vt:lpstr>Times New Roman</vt:lpstr>
      <vt:lpstr>Office Theme</vt:lpstr>
      <vt:lpstr>Visio</vt:lpstr>
      <vt:lpstr>Alternative Switching Technologies:  Wireless Datacenters</vt:lpstr>
      <vt:lpstr>Where are we in the semester?</vt:lpstr>
      <vt:lpstr>Where are we in the semester?</vt:lpstr>
      <vt:lpstr>Hybrid: packet/(optical-)circuit switched network </vt:lpstr>
      <vt:lpstr>Hybrid: packet/(wireless-)circuit switched network </vt:lpstr>
      <vt:lpstr>Goals for Today</vt:lpstr>
      <vt:lpstr>Conventional Datacenter</vt:lpstr>
      <vt:lpstr>Going Completely Wireless</vt:lpstr>
      <vt:lpstr>60GHz Wireless Technology</vt:lpstr>
      <vt:lpstr>60 GHz Antenna Model</vt:lpstr>
      <vt:lpstr>Designing Wireless Datacenters</vt:lpstr>
      <vt:lpstr>Completely Wireless Datacenters</vt:lpstr>
      <vt:lpstr>Transceiver Placement:  Server and Rack Design</vt:lpstr>
      <vt:lpstr>Cayley Network Architecture: Topology</vt:lpstr>
      <vt:lpstr>Masked Node Problem and MAC</vt:lpstr>
      <vt:lpstr>Cayley Network Architecture: Routing</vt:lpstr>
      <vt:lpstr>Completely Wireless Datacenters</vt:lpstr>
      <vt:lpstr>Hardware Setup for Physical Validation</vt:lpstr>
      <vt:lpstr>Physical Validation: Interference Evaluation (Signal angle θ = 15° )</vt:lpstr>
      <vt:lpstr>Physical Validation: Interference Evaluation (Signal angle θ = 15° )</vt:lpstr>
      <vt:lpstr>Evaluation</vt:lpstr>
      <vt:lpstr>Evaluation Setup</vt:lpstr>
      <vt:lpstr>Evaluation Setup</vt:lpstr>
      <vt:lpstr>Bandwidth</vt:lpstr>
      <vt:lpstr>Latency</vt:lpstr>
      <vt:lpstr>Fault Tolerance</vt:lpstr>
      <vt:lpstr>Power Consumption to Connect 10K Servers</vt:lpstr>
      <vt:lpstr>Discussion and Future Work</vt:lpstr>
      <vt:lpstr>Conclusion</vt:lpstr>
      <vt:lpstr>References</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261</cp:revision>
  <dcterms:created xsi:type="dcterms:W3CDTF">2011-03-13T12:50:14Z</dcterms:created>
  <dcterms:modified xsi:type="dcterms:W3CDTF">2017-04-24T14:00:20Z</dcterms:modified>
</cp:coreProperties>
</file>