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327" r:id="rId3"/>
    <p:sldId id="314" r:id="rId4"/>
    <p:sldId id="322" r:id="rId5"/>
    <p:sldId id="315" r:id="rId6"/>
    <p:sldId id="316" r:id="rId7"/>
    <p:sldId id="268" r:id="rId8"/>
    <p:sldId id="269" r:id="rId9"/>
    <p:sldId id="270" r:id="rId10"/>
    <p:sldId id="271" r:id="rId11"/>
    <p:sldId id="328" r:id="rId12"/>
    <p:sldId id="329" r:id="rId13"/>
    <p:sldId id="272" r:id="rId14"/>
    <p:sldId id="273" r:id="rId15"/>
    <p:sldId id="274" r:id="rId16"/>
    <p:sldId id="759" r:id="rId17"/>
    <p:sldId id="275" r:id="rId18"/>
    <p:sldId id="276" r:id="rId19"/>
    <p:sldId id="277" r:id="rId20"/>
    <p:sldId id="278" r:id="rId21"/>
    <p:sldId id="301" r:id="rId22"/>
    <p:sldId id="309" r:id="rId23"/>
    <p:sldId id="330" r:id="rId24"/>
    <p:sldId id="324" r:id="rId25"/>
    <p:sldId id="279" r:id="rId26"/>
    <p:sldId id="317" r:id="rId27"/>
    <p:sldId id="318" r:id="rId28"/>
    <p:sldId id="331" r:id="rId29"/>
    <p:sldId id="325" r:id="rId30"/>
    <p:sldId id="283" r:id="rId31"/>
    <p:sldId id="310" r:id="rId32"/>
    <p:sldId id="311" r:id="rId33"/>
    <p:sldId id="321" r:id="rId34"/>
    <p:sldId id="312" r:id="rId35"/>
    <p:sldId id="762" r:id="rId36"/>
    <p:sldId id="313" r:id="rId37"/>
    <p:sldId id="284" r:id="rId38"/>
    <p:sldId id="286" r:id="rId39"/>
    <p:sldId id="287" r:id="rId40"/>
    <p:sldId id="285" r:id="rId41"/>
    <p:sldId id="760" r:id="rId42"/>
    <p:sldId id="761" r:id="rId43"/>
    <p:sldId id="763" r:id="rId44"/>
    <p:sldId id="764" r:id="rId45"/>
    <p:sldId id="765" r:id="rId46"/>
    <p:sldId id="766" r:id="rId47"/>
    <p:sldId id="334" r:id="rId48"/>
    <p:sldId id="30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C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5452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51938" cy="3600450"/>
          </a:xfrm>
        </p:spPr>
        <p:txBody>
          <a:bodyPr/>
          <a:lstStyle/>
          <a:p>
            <a:r>
              <a:rPr lang="en-US" dirty="0"/>
              <a:t>Next, Leslie suggests that we think of a clock as a system call, one that returns a number.</a:t>
            </a:r>
          </a:p>
          <a:p>
            <a:r>
              <a:rPr lang="en-US" dirty="0"/>
              <a:t>Call this number a “timestamp”.</a:t>
            </a:r>
          </a:p>
          <a:p>
            <a:endParaRPr lang="en-US" dirty="0"/>
          </a:p>
          <a:p>
            <a:r>
              <a:rPr lang="en-US" dirty="0" err="1"/>
              <a:t>LogicalClock</a:t>
            </a:r>
            <a:r>
              <a:rPr lang="en-US" dirty="0"/>
              <a:t>(A) might mean “what would A’s clock read, right now?”</a:t>
            </a:r>
          </a:p>
          <a:p>
            <a:endParaRPr lang="en-US" dirty="0"/>
          </a:p>
          <a:p>
            <a:r>
              <a:rPr lang="en-US" dirty="0"/>
              <a:t>In </a:t>
            </a:r>
            <a:r>
              <a:rPr lang="en-US" dirty="0" err="1"/>
              <a:t>Lamport’s</a:t>
            </a:r>
            <a:r>
              <a:rPr lang="en-US" dirty="0"/>
              <a:t> approach, this is a number, like 187 or 223.  If we label event A with the number, we “timestamped” A.</a:t>
            </a:r>
          </a:p>
          <a:p>
            <a:endParaRPr lang="en-US" dirty="0"/>
          </a:p>
          <a:p>
            <a:r>
              <a:rPr lang="en-US" dirty="0"/>
              <a:t>So read that last part this way:</a:t>
            </a:r>
          </a:p>
          <a:p>
            <a:endParaRPr lang="en-US" dirty="0"/>
          </a:p>
          <a:p>
            <a:r>
              <a:rPr lang="en-US" i="1" dirty="0"/>
              <a:t>If A happens before B, then we want to be sure that the </a:t>
            </a:r>
            <a:r>
              <a:rPr lang="en-US" i="1" dirty="0" err="1"/>
              <a:t>LogicalClock</a:t>
            </a:r>
            <a:r>
              <a:rPr lang="en-US" i="1" dirty="0"/>
              <a:t> on A will have a smaller time value than the one on B.</a:t>
            </a:r>
          </a:p>
          <a:p>
            <a:endParaRPr lang="en-US" dirty="0"/>
          </a:p>
          <a:p>
            <a:r>
              <a:rPr lang="en-US" dirty="0"/>
              <a:t>And similarly, </a:t>
            </a:r>
            <a:r>
              <a:rPr lang="en-US" i="1" dirty="0"/>
              <a:t>If the </a:t>
            </a:r>
            <a:r>
              <a:rPr lang="en-US" i="1" dirty="0" err="1"/>
              <a:t>LogicalClock</a:t>
            </a:r>
            <a:r>
              <a:rPr lang="en-US" i="1" dirty="0"/>
              <a:t> on A has a value smaller than the one on B, it would be great if we could conclude that event A happened before event B.</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290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terminology.</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48212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X is before A, and A is before B.  So X is before B.  Just illustrates a few examples of ways happens-before can arise.</a:t>
            </a:r>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73849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X is before A, and A is before B.  So X is before B.  Just illustrates a few examples of ways happens-before can arise.</a:t>
            </a:r>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378724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just count events, we can’t use those counters to track happens before.</a:t>
            </a:r>
          </a:p>
          <a:p>
            <a:br>
              <a:rPr lang="en-US" dirty="0"/>
            </a:br>
            <a:r>
              <a:rPr lang="en-US" dirty="0"/>
              <a:t>We get nonsense.</a:t>
            </a:r>
          </a:p>
          <a:p>
            <a:br>
              <a:rPr lang="en-US" dirty="0"/>
            </a:br>
            <a:r>
              <a:rPr lang="en-US" dirty="0"/>
              <a:t>So Leslie said this won’t do the job.</a:t>
            </a:r>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21606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Lamport’s</a:t>
            </a:r>
            <a:r>
              <a:rPr lang="en-US" dirty="0"/>
              <a:t> scheme is basically that you adjust your clock to always advance.  And in particular if you get a message someone sent at (their) time 3, your clock should read 4 for the next event you perform.  If your clock was still at 2, just set it forward.</a:t>
            </a:r>
          </a:p>
          <a:p>
            <a:br>
              <a:rPr lang="en-US" dirty="0"/>
            </a:br>
            <a:r>
              <a:rPr lang="en-US" dirty="0"/>
              <a:t>This ensures that time never jumps backward, unexpectedly, which is something we wouldn’t want a clock to do.  If we didn’t adjust the clock, the receive would be timestamped 2, and it would look like the message was sent at time 3 but arrived at time 2.  And that would be like sending email to yourself yesterday!</a:t>
            </a:r>
          </a:p>
          <a:p>
            <a:endParaRPr lang="en-US" dirty="0"/>
          </a:p>
          <a:p>
            <a:r>
              <a:rPr lang="en-US" dirty="0" err="1"/>
              <a:t>Lamport’s</a:t>
            </a:r>
            <a:r>
              <a:rPr lang="en-US" dirty="0"/>
              <a:t> simple formula for incrementing the </a:t>
            </a:r>
            <a:r>
              <a:rPr lang="en-US" dirty="0" err="1"/>
              <a:t>LogicalClock</a:t>
            </a:r>
            <a:r>
              <a:rPr lang="en-US" dirty="0"/>
              <a:t> works that way.</a:t>
            </a:r>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291239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“logical clocks” work properly.    If A happens before B, B will have a bigger logical clock time than A.</a:t>
            </a:r>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13600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Lamport’s</a:t>
            </a:r>
            <a:r>
              <a:rPr lang="en-US" dirty="0"/>
              <a:t> clocks solve half of our goal, but not the whole goal.</a:t>
            </a:r>
          </a:p>
          <a:p>
            <a:br>
              <a:rPr lang="en-US" dirty="0"/>
            </a:br>
            <a:r>
              <a:rPr lang="en-US" dirty="0"/>
              <a:t>The “if” part works.  But not the “else” part.</a:t>
            </a:r>
          </a:p>
          <a:p>
            <a:endParaRPr lang="en-US" dirty="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745483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P and Q never talk, yet event A (it happens on machine P) is timestamped 1, and B (over on Q) gets timestamp 3.   Now, you can see that 1 &lt; 3, but also that there was no way that A caused B, or influenced B.  </a:t>
            </a:r>
          </a:p>
          <a:p>
            <a:br>
              <a:rPr lang="en-US" dirty="0"/>
            </a:br>
            <a:r>
              <a:rPr lang="en-US" dirty="0"/>
              <a:t>This is why the “else” part isn’t working for us.</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4132222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412479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31656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fancier kind of clock that do solve the problem we just saw, but usually we don’t need to work with them.  In fact in cs5412 we will never mention them again.  In contrast we actually will use </a:t>
            </a:r>
            <a:r>
              <a:rPr lang="en-US" dirty="0" err="1"/>
              <a:t>LogicalClock</a:t>
            </a:r>
            <a:r>
              <a:rPr lang="en-US" dirty="0"/>
              <a:t> counters.</a:t>
            </a:r>
          </a:p>
          <a:p>
            <a:endParaRPr lang="en-US" dirty="0"/>
          </a:p>
          <a:p>
            <a:r>
              <a:rPr lang="en-US" dirty="0"/>
              <a:t>The vector clock needs one counter per process which makes these large.  In a cloud you might have 10M processes running concurrently even in a single datacenter.  We wouldn’t want a vector 10M entries long.  In fact they can be compressed, but we won’t fuss with that in CS5412.</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136425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Revisiting our bad case, but now using vector clocks.  You can see them: [1,0] means “1 on P’s clock and 0 on Q’s clock”.</a:t>
            </a:r>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050472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when the receive occurred, Q’s clock jumped from [0,1] to [1,2].  We learned that P’s clock is at 1 (or maybe larger, by now), and also one more event just happened at Q (the receive).  So the vector clock is accounting for every aspect of this.</a:t>
            </a:r>
          </a:p>
          <a:p>
            <a:endParaRPr lang="en-US" dirty="0"/>
          </a:p>
          <a:p>
            <a:r>
              <a:rPr lang="en-US" dirty="0"/>
              <a:t>And now, if we compare A at time [1,0] with B at time [1,3] we can see that A happens before B!  Vector clocks work for </a:t>
            </a:r>
            <a:r>
              <a:rPr lang="en-US" dirty="0" err="1"/>
              <a:t>Lamport’s</a:t>
            </a:r>
            <a:r>
              <a:rPr lang="en-US" dirty="0"/>
              <a:t> full set of goals!</a:t>
            </a:r>
          </a:p>
          <a:p>
            <a:endParaRPr lang="en-US" dirty="0"/>
          </a:p>
          <a:p>
            <a:r>
              <a:rPr lang="en-US" dirty="0"/>
              <a:t>Just the same, we won’t be using them this semester.</a:t>
            </a:r>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2130791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what about a system where we want to make a snapshot?  The issue here is how to read the data at “wall clock” (like your watch) 10am and get a sensible answer.</a:t>
            </a:r>
          </a:p>
          <a:p>
            <a:endParaRPr lang="en-US" dirty="0"/>
          </a:p>
          <a:p>
            <a:r>
              <a:rPr lang="en-US" dirty="0"/>
              <a:t>Recall that actual clocks on today’s real machines or sensors have so-so clock synchronization.  If they just write something down when their local clocks read 10am you can get nonsense because messages are flying around at microsecond speeds, which is way finer resolution than clock synchronization.</a:t>
            </a:r>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879193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3975846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and Mani </a:t>
            </a:r>
            <a:r>
              <a:rPr lang="en-US" dirty="0" err="1"/>
              <a:t>Chandy</a:t>
            </a:r>
            <a:r>
              <a:rPr lang="en-US" dirty="0"/>
              <a:t> thought about this and realized that the issue is a bit like assembling one sensible photo by stitching together a set of sub-photos.  Like this one.  Imagine that each “box” is one camera in an </a:t>
            </a:r>
            <a:r>
              <a:rPr lang="en-US" dirty="0" err="1"/>
              <a:t>IoT</a:t>
            </a:r>
            <a:r>
              <a:rPr lang="en-US" dirty="0"/>
              <a:t> system with 4x7 cameras.  Ideally they would trigger instantaneously and simultaneously and a snapshot of the sky would show each goose once, each in one frame, in perfect sync.</a:t>
            </a:r>
          </a:p>
          <a:p>
            <a:endParaRPr lang="en-US" dirty="0"/>
          </a:p>
          <a:p>
            <a:r>
              <a:rPr lang="en-US" dirty="0"/>
              <a:t>But just saying “snap at time 10am” wouldn’t do this.  They might be out of sync due to clock imprecision.</a:t>
            </a:r>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329261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suppose our geese reached this state after a few more milliseconds.</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208074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if some cameras ran that much late, we would get this messy photo and it actually shows some geese twice!  The shape of the flock is totally lost and the image is an impossible mashup state.</a:t>
            </a:r>
          </a:p>
          <a:p>
            <a:endParaRPr lang="en-US" dirty="0"/>
          </a:p>
          <a:p>
            <a:r>
              <a:rPr lang="en-US" dirty="0"/>
              <a:t>An </a:t>
            </a:r>
            <a:r>
              <a:rPr lang="en-US" dirty="0" err="1"/>
              <a:t>IoT</a:t>
            </a:r>
            <a:r>
              <a:rPr lang="en-US" dirty="0"/>
              <a:t> system really faces this problem!!!!  This is a real scenario!</a:t>
            </a:r>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63645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and Mani found a way to map that snapshot question to logical clocks!  It won’t actually cover the full set of real-time issues but at least we can avoid the mess of one machine claiming some messages were received that another machine claims it hasn’t yet sent, for example.</a:t>
            </a:r>
          </a:p>
          <a:p>
            <a:endParaRPr lang="en-US" dirty="0"/>
          </a:p>
          <a:p>
            <a:r>
              <a:rPr lang="en-US" dirty="0"/>
              <a:t>In CS5412 we aren’t going to look</a:t>
            </a:r>
            <a:r>
              <a:rPr lang="en-US" baseline="0" dirty="0"/>
              <a:t> at this algorithm in detail.  But there are several ways to do it.  One is to just shut the whole system down temporarily, wait for everything to pause, then ask each machine for its photo or whatever, then resume.  This will work.</a:t>
            </a:r>
          </a:p>
          <a:p>
            <a:endParaRPr lang="en-US" baseline="0" dirty="0"/>
          </a:p>
          <a:p>
            <a:r>
              <a:rPr lang="en-US" baseline="0" dirty="0"/>
              <a:t>A second is to ask the machines for photos that were concurrent with some </a:t>
            </a:r>
            <a:r>
              <a:rPr lang="en-US" baseline="0" dirty="0" err="1"/>
              <a:t>VectorClock</a:t>
            </a:r>
            <a:r>
              <a:rPr lang="en-US" baseline="0" dirty="0"/>
              <a:t> time.  This works well.  There is even a way to ask for photos at some specific </a:t>
            </a:r>
            <a:r>
              <a:rPr lang="en-US" baseline="0" dirty="0" err="1"/>
              <a:t>LogicalClock</a:t>
            </a:r>
            <a:r>
              <a:rPr lang="en-US" baseline="0" dirty="0"/>
              <a:t> time, and this can work too.</a:t>
            </a:r>
          </a:p>
          <a:p>
            <a:br>
              <a:rPr lang="en-US" baseline="0" dirty="0"/>
            </a:br>
            <a:r>
              <a:rPr lang="en-US" baseline="0" dirty="0"/>
              <a:t>The actual algorithm </a:t>
            </a:r>
            <a:r>
              <a:rPr lang="en-US" baseline="0" dirty="0" err="1"/>
              <a:t>Chandy</a:t>
            </a:r>
            <a:r>
              <a:rPr lang="en-US" baseline="0" dirty="0"/>
              <a:t> and </a:t>
            </a:r>
            <a:r>
              <a:rPr lang="en-US" baseline="0" dirty="0" err="1"/>
              <a:t>Lamport</a:t>
            </a:r>
            <a:r>
              <a:rPr lang="en-US" baseline="0" dirty="0"/>
              <a:t> proposed employs a kind of two-phase commit.  Machines just make the snapshot when the protocol tells them to, but the protocol is implemented in such a way that they can prove that it will collect photos at times along some consistent cut.  So this is a fourth way to do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2759429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they say to do it.   You tell the machines to run an algorithm (I won’t have time to explain how it works, just assume you can look it up if you ever need it) and it makes photos at times that are consistent with each other.</a:t>
            </a:r>
          </a:p>
          <a:p>
            <a:endParaRPr lang="en-US" dirty="0"/>
          </a:p>
          <a:p>
            <a:r>
              <a:rPr lang="en-US" dirty="0"/>
              <a:t>Guaranteed: you won’t end up with a mashup of different geese. </a:t>
            </a:r>
          </a:p>
          <a:p>
            <a:endParaRPr lang="en-US" dirty="0"/>
          </a:p>
          <a:p>
            <a:r>
              <a:rPr lang="en-US" dirty="0"/>
              <a:t>Of course not everyone worries about photos of flocks of geese.  But their trick is actually also useful for things like auditing a bank or checking for deadlock.</a:t>
            </a:r>
          </a:p>
          <a:p>
            <a:endParaRPr lang="en-US" dirty="0"/>
          </a:p>
          <a:p>
            <a:r>
              <a:rPr lang="en-US" dirty="0"/>
              <a:t>A bad audit might count some money twice, or miss some.  A bad deadlock detector might sense deadlocks that aren’t real.  With a consistent cut, if you audit along the cut, you compute the proper bank state.  And you can package this up into a simple library method that cloud computing builders can work with.</a:t>
            </a:r>
          </a:p>
          <a:p>
            <a:endParaRPr lang="en-US" dirty="0"/>
          </a:p>
          <a:p>
            <a:r>
              <a:rPr lang="en-US" dirty="0"/>
              <a:t>So this is one case where we don’t agree with CAP.  If you are auditing a bank, you need the C in CAP.  But you can use Leslie’s ideas to get consistency of this kind, at low cost, and with great scaling.  Eric just isn’t always right.  Still, CAP makes sense as a starting place.  The trick is to know that when you need consistency, there are ways to get it, and they aren’t always hugely costly.</a:t>
            </a:r>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94931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552047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40804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 and Leslie’s algorithm would never take a picture of machine S before it sent some message, but then mash it with a picture of machine P after that message arrives.  And this, in fact, would have been inconsistent behavior, so we should be glad it won’t make that mistake.</a:t>
            </a:r>
          </a:p>
          <a:p>
            <a:br>
              <a:rPr lang="en-US" dirty="0"/>
            </a:br>
            <a:r>
              <a:rPr lang="en-US" dirty="0"/>
              <a:t>For geese: we won’t show the same goose twice: at place S, and at place P.</a:t>
            </a:r>
          </a:p>
          <a:p>
            <a:endParaRPr lang="en-US" dirty="0"/>
          </a:p>
          <a:p>
            <a:r>
              <a:rPr lang="en-US" dirty="0"/>
              <a:t>For money, we won’t show the same money in two accounts, even though really it was just being moved.</a:t>
            </a:r>
          </a:p>
          <a:p>
            <a:br>
              <a:rPr lang="en-US" dirty="0"/>
            </a:br>
            <a:r>
              <a:rPr lang="en-US" dirty="0"/>
              <a:t>For deadlock, we won’t show P waiting for a lock Q holds, and Q waiting for P, unless there is a genuine locking cycle.</a:t>
            </a:r>
          </a:p>
          <a:p>
            <a:br>
              <a:rPr lang="en-US" dirty="0"/>
            </a:br>
            <a:r>
              <a:rPr lang="en-US" dirty="0"/>
              <a:t>Consistent cuts and snapshots are awesome this way.  A cut is just what happens if you compute “along” the red line.  A snapshot is what happens if you checkpoint all the computers, along the red line, then combine the checkpoints.</a:t>
            </a:r>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3246224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86213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252375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is common but it does add hardware and consume power, so sensors won’t have a GPS unit unless there is a really good reason to do so.  Otherwise they depend on humans to set the clock (like a household temperature unit) or they run a network clock synchronization protocol.  Those work well, but are only accurate up to the (unknown) variability of the network delay.</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97328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 within the cloud, the operators are trying hard to make time </a:t>
            </a:r>
            <a:r>
              <a:rPr lang="en-US" i="1" dirty="0"/>
              <a:t>imprecise, at fine-grained resolution (milliseconds or less).</a:t>
            </a:r>
            <a:r>
              <a:rPr lang="en-US" dirty="0"/>
              <a:t>  This surprises people!</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61732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time for a little theory.</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41982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a:t>
            </a:r>
            <a:r>
              <a:rPr lang="en-US" dirty="0"/>
              <a:t> wants us to think about cause-effect.</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77014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analogy with physics is actually what originally inspired him.</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58248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an arrow in a sentence, read it as “happens before”.  Try that out on the ones above:  “A happens before B”.  </a:t>
            </a:r>
          </a:p>
          <a:p>
            <a:endParaRPr lang="en-US" dirty="0"/>
          </a:p>
          <a:p>
            <a:r>
              <a:rPr lang="en-US" dirty="0"/>
              <a:t>The happens before relationship is partial: we might have A </a:t>
            </a:r>
            <a:r>
              <a:rPr lang="en-US" dirty="0">
                <a:sym typeface="Symbol" panose="05050102010706020507" pitchFamily="18" charset="2"/>
              </a:rPr>
              <a:t> B or B  A, but sometimes neither property holds.  In particular, if A and B are concurrent, neither happens-before property will hold.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06059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2AA7830-FEBA-4266-AB65-0C4534B43D20}" type="datetime1">
              <a:rPr lang="en-US" smtClean="0"/>
              <a:t>2/20/2022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7C3FBE-5522-4612-80B9-80E43D9B97B5}" type="datetime1">
              <a:rPr lang="en-US" smtClean="0"/>
              <a:t>2/20/2022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9482A-1AFF-4A2A-9301-565E8685F827}" type="datetime1">
              <a:rPr lang="en-US" smtClean="0"/>
              <a:t>2/20/2022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11ACEC-2FAA-4747-9DFB-1F0EFCE1F799}" type="datetime1">
              <a:rPr lang="en-US" smtClean="0"/>
              <a:t>2/20/2022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3D3F90-6B8F-445D-9012-50134D41F8B4}" type="datetime1">
              <a:rPr lang="en-US" smtClean="0"/>
              <a:t>2/20/2022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543BF5-57A4-48DA-BA84-EB72C5BFB2E0}" type="datetime1">
              <a:rPr lang="en-US" smtClean="0"/>
              <a:t>2/20/2022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9FD6E6-FCED-48D8-9909-A7ACBA0A236F}" type="datetime1">
              <a:rPr lang="en-US" smtClean="0"/>
              <a:t>2/20/2022</a:t>
            </a:fld>
            <a:endParaRPr lang="en-US"/>
          </a:p>
        </p:txBody>
      </p:sp>
      <p:sp>
        <p:nvSpPr>
          <p:cNvPr id="8" name="Footer Placeholder 7"/>
          <p:cNvSpPr>
            <a:spLocks noGrp="1"/>
          </p:cNvSpPr>
          <p:nvPr>
            <p:ph type="ftr" sz="quarter" idx="11"/>
          </p:nvPr>
        </p:nvSpPr>
        <p:spPr/>
        <p:txBody>
          <a:bodyPr/>
          <a:lstStyle/>
          <a:p>
            <a:r>
              <a:rPr lang="en-US"/>
              <a:t>http://www.cs.cornell.edu/courses/cs5412/2022sp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DAB0E3D-2EA5-4C8A-963A-B27CFC0975A6}" type="datetime1">
              <a:rPr lang="en-US" smtClean="0"/>
              <a:t>2/20/2022</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3192F-CAC0-4F65-B752-7136AB3E8C2C}" type="datetime1">
              <a:rPr lang="en-US" smtClean="0"/>
              <a:t>2/20/2022</a:t>
            </a:fld>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D73EA6-AFF9-48F8-A46A-838814853A6F}" type="datetime1">
              <a:rPr lang="en-US" smtClean="0"/>
              <a:t>2/20/2022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BEE31B-B814-4B31-9D22-B6DC8084472F}" type="datetime1">
              <a:rPr lang="en-US" smtClean="0"/>
              <a:t>2/20/2022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7638DC-9616-4A2A-9030-29FC369A8FB1}" type="datetime1">
              <a:rPr lang="en-US" smtClean="0"/>
              <a:t>2/20/2022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CS 5412: </a:t>
            </a:r>
            <a:r>
              <a:rPr lang="en-US"/>
              <a:t>Lecture 9 </a:t>
            </a:r>
            <a:br>
              <a:rPr lang="en-US" dirty="0"/>
            </a:br>
            <a:r>
              <a:rPr lang="en-US" dirty="0"/>
              <a:t>Timestamped Data</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2022</a:t>
            </a:r>
            <a:endParaRPr lang="en-US" dirty="0"/>
          </a:p>
        </p:txBody>
      </p:sp>
      <p:sp>
        <p:nvSpPr>
          <p:cNvPr id="4" name="Footer Placeholder 3"/>
          <p:cNvSpPr>
            <a:spLocks noGrp="1"/>
          </p:cNvSpPr>
          <p:nvPr>
            <p:ph type="ftr" sz="quarter" idx="11"/>
          </p:nvPr>
        </p:nvSpPr>
        <p:spPr/>
        <p:txBody>
          <a:bodyPr/>
          <a:lstStyle/>
          <a:p>
            <a:r>
              <a:rPr lang="en-US"/>
              <a:t>http://www.cs.cornell.edu/courses/cs5412/2022sp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C6FC-1AE6-4AAF-9B77-191B986DD4ED}"/>
              </a:ext>
            </a:extLst>
          </p:cNvPr>
          <p:cNvSpPr>
            <a:spLocks noGrp="1"/>
          </p:cNvSpPr>
          <p:nvPr>
            <p:ph type="title"/>
          </p:nvPr>
        </p:nvSpPr>
        <p:spPr/>
        <p:txBody>
          <a:bodyPr/>
          <a:lstStyle/>
          <a:p>
            <a:r>
              <a:rPr lang="en-US" dirty="0"/>
              <a:t>Notation for representing causality</a:t>
            </a:r>
          </a:p>
        </p:txBody>
      </p:sp>
      <p:sp>
        <p:nvSpPr>
          <p:cNvPr id="3" name="Content Placeholder 2">
            <a:extLst>
              <a:ext uri="{FF2B5EF4-FFF2-40B4-BE49-F238E27FC236}">
                <a16:creationId xmlns:a16="http://schemas.microsoft.com/office/drawing/2014/main" id="{B25737CE-6FA0-4B44-BF26-4AC6C3648455}"/>
              </a:ext>
            </a:extLst>
          </p:cNvPr>
          <p:cNvSpPr>
            <a:spLocks noGrp="1"/>
          </p:cNvSpPr>
          <p:nvPr>
            <p:ph idx="1"/>
          </p:nvPr>
        </p:nvSpPr>
        <p:spPr/>
        <p:txBody>
          <a:bodyPr/>
          <a:lstStyle/>
          <a:p>
            <a:r>
              <a:rPr lang="en-US" dirty="0"/>
              <a:t>Leslie proposes that we write A </a:t>
            </a:r>
            <a:r>
              <a:rPr lang="en-US" dirty="0">
                <a:sym typeface="Symbol" panose="05050102010706020507" pitchFamily="18" charset="2"/>
              </a:rPr>
              <a:t> B if A potentially caused B.</a:t>
            </a:r>
          </a:p>
          <a:p>
            <a:r>
              <a:rPr lang="en-US" dirty="0">
                <a:sym typeface="Symbol" panose="05050102010706020507" pitchFamily="18" charset="2"/>
              </a:rPr>
              <a:t>He suggests that we use the words “happened before” for </a:t>
            </a:r>
          </a:p>
          <a:p>
            <a:endParaRPr lang="en-US" dirty="0">
              <a:sym typeface="Symbol" panose="05050102010706020507" pitchFamily="18" charset="2"/>
            </a:endParaRPr>
          </a:p>
          <a:p>
            <a:r>
              <a:rPr lang="en-US" dirty="0">
                <a:sym typeface="Symbol" panose="05050102010706020507" pitchFamily="18" charset="2"/>
              </a:rPr>
              <a:t>Now the question arises: is  just a mathematical concept, or can we build a practical tool for tracking causality in real systems?</a:t>
            </a:r>
          </a:p>
          <a:p>
            <a:endParaRPr lang="en-US" dirty="0">
              <a:sym typeface="Symbol" panose="05050102010706020507" pitchFamily="18" charset="2"/>
            </a:endParaRPr>
          </a:p>
        </p:txBody>
      </p:sp>
      <p:sp>
        <p:nvSpPr>
          <p:cNvPr id="4" name="Footer Placeholder 3">
            <a:extLst>
              <a:ext uri="{FF2B5EF4-FFF2-40B4-BE49-F238E27FC236}">
                <a16:creationId xmlns:a16="http://schemas.microsoft.com/office/drawing/2014/main" id="{E737352F-E87A-4C6F-8B7D-522F2B6D77E7}"/>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91256CE-61CC-468E-9DDC-829E86E974B7}"/>
              </a:ext>
            </a:extLst>
          </p:cNvPr>
          <p:cNvSpPr>
            <a:spLocks noGrp="1"/>
          </p:cNvSpPr>
          <p:nvPr>
            <p:ph type="sldNum" sz="quarter" idx="12"/>
          </p:nvPr>
        </p:nvSpPr>
        <p:spPr/>
        <p:txBody>
          <a:bodyPr/>
          <a:lstStyle/>
          <a:p>
            <a:fld id="{3C974458-8A97-4835-BF79-1FB6D7856C21}" type="slidenum">
              <a:rPr lang="en-US" smtClean="0"/>
              <a:t>10</a:t>
            </a:fld>
            <a:endParaRPr lang="en-US"/>
          </a:p>
        </p:txBody>
      </p:sp>
      <p:sp>
        <p:nvSpPr>
          <p:cNvPr id="6" name="TextBox 5">
            <a:extLst>
              <a:ext uri="{FF2B5EF4-FFF2-40B4-BE49-F238E27FC236}">
                <a16:creationId xmlns:a16="http://schemas.microsoft.com/office/drawing/2014/main" id="{4EF81F14-CA97-4884-BFFA-ACC5009B23CD}"/>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03562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EF1A-4D79-4DEE-A708-FB788EBDBD98}"/>
              </a:ext>
            </a:extLst>
          </p:cNvPr>
          <p:cNvSpPr>
            <a:spLocks noGrp="1"/>
          </p:cNvSpPr>
          <p:nvPr>
            <p:ph type="title"/>
          </p:nvPr>
        </p:nvSpPr>
        <p:spPr/>
        <p:txBody>
          <a:bodyPr/>
          <a:lstStyle/>
          <a:p>
            <a:r>
              <a:rPr lang="en-US" dirty="0"/>
              <a:t>Why would we want to track A </a:t>
            </a:r>
            <a:r>
              <a:rPr lang="en-US" dirty="0">
                <a:sym typeface="Symbol" panose="05050102010706020507" pitchFamily="18" charset="2"/>
              </a:rPr>
              <a:t> B?</a:t>
            </a:r>
            <a:endParaRPr lang="en-US" dirty="0"/>
          </a:p>
        </p:txBody>
      </p:sp>
      <p:sp>
        <p:nvSpPr>
          <p:cNvPr id="3" name="Content Placeholder 2">
            <a:extLst>
              <a:ext uri="{FF2B5EF4-FFF2-40B4-BE49-F238E27FC236}">
                <a16:creationId xmlns:a16="http://schemas.microsoft.com/office/drawing/2014/main" id="{050C3FE3-F44D-495C-BA60-6788374425E8}"/>
              </a:ext>
            </a:extLst>
          </p:cNvPr>
          <p:cNvSpPr>
            <a:spLocks noGrp="1"/>
          </p:cNvSpPr>
          <p:nvPr>
            <p:ph idx="1"/>
          </p:nvPr>
        </p:nvSpPr>
        <p:spPr/>
        <p:txBody>
          <a:bodyPr/>
          <a:lstStyle/>
          <a:p>
            <a:r>
              <a:rPr lang="en-US" dirty="0"/>
              <a:t>Consider the Securities and Exchange Commission.</a:t>
            </a:r>
          </a:p>
          <a:p>
            <a:endParaRPr lang="en-US" dirty="0"/>
          </a:p>
          <a:p>
            <a:r>
              <a:rPr lang="en-US" dirty="0"/>
              <a:t>For them, A might be “information about stock X” and B “a trade of X”.</a:t>
            </a:r>
          </a:p>
          <a:p>
            <a:endParaRPr lang="en-US" dirty="0"/>
          </a:p>
          <a:p>
            <a:r>
              <a:rPr lang="en-US" dirty="0"/>
              <a:t>An insider trade occurs if someone with non-public information takes advantage to trade a stock before that information comes out.  So if “John learned that the IBM quantum computer showed promise”, then bought IBM stock, perhaps John violated the insider trading law.</a:t>
            </a:r>
          </a:p>
        </p:txBody>
      </p:sp>
      <p:sp>
        <p:nvSpPr>
          <p:cNvPr id="4" name="Footer Placeholder 3">
            <a:extLst>
              <a:ext uri="{FF2B5EF4-FFF2-40B4-BE49-F238E27FC236}">
                <a16:creationId xmlns:a16="http://schemas.microsoft.com/office/drawing/2014/main" id="{378003A8-64F3-48D4-A753-CCC4360E260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3D95360-1CE6-4C1A-8236-65290D182FC1}"/>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9663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63D0-6D9F-4475-AF1C-2EB786C2A47D}"/>
              </a:ext>
            </a:extLst>
          </p:cNvPr>
          <p:cNvSpPr>
            <a:spLocks noGrp="1"/>
          </p:cNvSpPr>
          <p:nvPr>
            <p:ph type="title"/>
          </p:nvPr>
        </p:nvSpPr>
        <p:spPr/>
        <p:txBody>
          <a:bodyPr/>
          <a:lstStyle/>
          <a:p>
            <a:r>
              <a:rPr lang="en-US" dirty="0" err="1"/>
              <a:t>Lamport’s</a:t>
            </a:r>
            <a:r>
              <a:rPr lang="en-US" dirty="0"/>
              <a:t> point</a:t>
            </a:r>
          </a:p>
        </p:txBody>
      </p:sp>
      <p:sp>
        <p:nvSpPr>
          <p:cNvPr id="3" name="Content Placeholder 2">
            <a:extLst>
              <a:ext uri="{FF2B5EF4-FFF2-40B4-BE49-F238E27FC236}">
                <a16:creationId xmlns:a16="http://schemas.microsoft.com/office/drawing/2014/main" id="{B91C2045-F7A6-4C5B-B7A9-2377D2BC7F40}"/>
              </a:ext>
            </a:extLst>
          </p:cNvPr>
          <p:cNvSpPr>
            <a:spLocks noGrp="1"/>
          </p:cNvSpPr>
          <p:nvPr>
            <p:ph idx="1"/>
          </p:nvPr>
        </p:nvSpPr>
        <p:spPr/>
        <p:txBody>
          <a:bodyPr>
            <a:normAutofit lnSpcReduction="10000"/>
          </a:bodyPr>
          <a:lstStyle/>
          <a:p>
            <a:r>
              <a:rPr lang="en-US" dirty="0"/>
              <a:t>Simply seeing data records in which John talks to his friend at IBM at 10:00am and then buys IBM stock at 10:01am might not be “proof” of criminality.  These days the cloud might participate in all of these events.</a:t>
            </a:r>
          </a:p>
          <a:p>
            <a:endParaRPr lang="en-US" dirty="0"/>
          </a:p>
          <a:p>
            <a:r>
              <a:rPr lang="en-US" dirty="0"/>
              <a:t>If the records were timestamped by the identical clock, and the clock isn’t faulty, this really would be proof.</a:t>
            </a:r>
          </a:p>
          <a:p>
            <a:endParaRPr lang="en-US" dirty="0"/>
          </a:p>
          <a:p>
            <a:r>
              <a:rPr lang="en-US" dirty="0"/>
              <a:t>But if the records came from different computers, clock imprecision could be creating an illusion.  If we track actual </a:t>
            </a:r>
            <a:r>
              <a:rPr lang="en-US" dirty="0">
                <a:sym typeface="Symbol" panose="05050102010706020507" pitchFamily="18" charset="2"/>
              </a:rPr>
              <a:t></a:t>
            </a:r>
            <a:r>
              <a:rPr lang="en-US" dirty="0"/>
              <a:t>, we would be confident.</a:t>
            </a:r>
          </a:p>
        </p:txBody>
      </p:sp>
      <p:sp>
        <p:nvSpPr>
          <p:cNvPr id="4" name="Footer Placeholder 3">
            <a:extLst>
              <a:ext uri="{FF2B5EF4-FFF2-40B4-BE49-F238E27FC236}">
                <a16:creationId xmlns:a16="http://schemas.microsoft.com/office/drawing/2014/main" id="{A2D807EC-281F-4D46-87AC-52159DF71DC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EB3E2BD5-6F2B-4F1C-ACC3-D5913780B523}"/>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411340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0A01-63DA-47A9-8FB1-EFF70E02C318}"/>
              </a:ext>
            </a:extLst>
          </p:cNvPr>
          <p:cNvSpPr>
            <a:spLocks noGrp="1"/>
          </p:cNvSpPr>
          <p:nvPr>
            <p:ph type="title"/>
          </p:nvPr>
        </p:nvSpPr>
        <p:spPr/>
        <p:txBody>
          <a:bodyPr/>
          <a:lstStyle/>
          <a:p>
            <a:r>
              <a:rPr lang="en-US" dirty="0"/>
              <a:t>Tracking  A </a:t>
            </a:r>
            <a:r>
              <a:rPr lang="en-US" dirty="0">
                <a:sym typeface="Symbol" panose="05050102010706020507" pitchFamily="18" charset="2"/>
              </a:rPr>
              <a:t> B</a:t>
            </a:r>
            <a:endParaRPr lang="en-US" dirty="0"/>
          </a:p>
        </p:txBody>
      </p:sp>
      <p:sp>
        <p:nvSpPr>
          <p:cNvPr id="3" name="Content Placeholder 2">
            <a:extLst>
              <a:ext uri="{FF2B5EF4-FFF2-40B4-BE49-F238E27FC236}">
                <a16:creationId xmlns:a16="http://schemas.microsoft.com/office/drawing/2014/main" id="{CFD33698-854F-4FB0-8E60-FB38C4077963}"/>
              </a:ext>
            </a:extLst>
          </p:cNvPr>
          <p:cNvSpPr>
            <a:spLocks noGrp="1"/>
          </p:cNvSpPr>
          <p:nvPr>
            <p:ph idx="1"/>
          </p:nvPr>
        </p:nvSpPr>
        <p:spPr/>
        <p:txBody>
          <a:bodyPr>
            <a:normAutofit lnSpcReduction="10000"/>
          </a:bodyPr>
          <a:lstStyle/>
          <a:p>
            <a:r>
              <a:rPr lang="en-US" dirty="0"/>
              <a:t>Leslie first considered normal clocks.  But they don’t track </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Here, he took his inspiration from Einstein</a:t>
            </a:r>
          </a:p>
          <a:p>
            <a:pPr>
              <a:buFont typeface="Wingdings" panose="05000000000000000000" pitchFamily="2" charset="2"/>
              <a:buChar char="Ø"/>
            </a:pPr>
            <a:r>
              <a:rPr lang="en-US" dirty="0">
                <a:sym typeface="Symbol" panose="05050102010706020507" pitchFamily="18" charset="2"/>
              </a:rPr>
              <a:t>  “</a:t>
            </a:r>
            <a:r>
              <a:rPr lang="en-US" i="1" dirty="0">
                <a:sym typeface="Symbol" panose="05050102010706020507" pitchFamily="18" charset="2"/>
              </a:rPr>
              <a:t>Time is an illusion.”   </a:t>
            </a:r>
            <a:r>
              <a:rPr lang="en-US" dirty="0">
                <a:sym typeface="Symbol" panose="05050102010706020507" pitchFamily="18" charset="2"/>
              </a:rPr>
              <a:t>Einstein went on to draw space-time diagrams.</a:t>
            </a:r>
            <a:endParaRPr lang="en-US" i="1" dirty="0">
              <a:sym typeface="Symbol" panose="05050102010706020507" pitchFamily="18" charset="2"/>
            </a:endParaRPr>
          </a:p>
          <a:p>
            <a:pPr marL="0" indent="0">
              <a:buNone/>
            </a:pPr>
            <a:endParaRPr lang="en-US" dirty="0">
              <a:sym typeface="Symbol" panose="05050102010706020507" pitchFamily="18" charset="2"/>
            </a:endParaRPr>
          </a:p>
          <a:p>
            <a:pPr marL="0" indent="0">
              <a:buNone/>
            </a:pPr>
            <a:r>
              <a:rPr lang="en-US" dirty="0"/>
              <a:t>So Leslie asked: “Can we use space-time diagrams as the basis of a new kind of “logical clock”? </a:t>
            </a:r>
          </a:p>
          <a:p>
            <a:pPr>
              <a:buFont typeface="Wingdings" panose="05000000000000000000" pitchFamily="2" charset="2"/>
              <a:buChar char="Ø"/>
            </a:pPr>
            <a:r>
              <a:rPr lang="en-US" dirty="0"/>
              <a:t>  If A </a:t>
            </a:r>
            <a:r>
              <a:rPr lang="en-US" dirty="0">
                <a:sym typeface="Symbol" panose="05050102010706020507" pitchFamily="18" charset="2"/>
              </a:rPr>
              <a:t> B, then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(B)</a:t>
            </a:r>
          </a:p>
          <a:p>
            <a:pPr>
              <a:buFont typeface="Wingdings" panose="05000000000000000000" pitchFamily="2" charset="2"/>
              <a:buChar char="Ø"/>
            </a:pPr>
            <a:r>
              <a:rPr lang="en-US" dirty="0">
                <a:sym typeface="Symbol" panose="05050102010706020507" pitchFamily="18" charset="2"/>
              </a:rPr>
              <a:t>  If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(B), then A  B</a:t>
            </a:r>
            <a:endParaRPr lang="en-US" dirty="0"/>
          </a:p>
        </p:txBody>
      </p:sp>
      <p:sp>
        <p:nvSpPr>
          <p:cNvPr id="4" name="Footer Placeholder 3">
            <a:extLst>
              <a:ext uri="{FF2B5EF4-FFF2-40B4-BE49-F238E27FC236}">
                <a16:creationId xmlns:a16="http://schemas.microsoft.com/office/drawing/2014/main" id="{963C6DD5-3A90-417B-A3ED-29AD0B1AA20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F5292B7-4908-482F-B59A-FF01FC672DD5}"/>
              </a:ext>
            </a:extLst>
          </p:cNvPr>
          <p:cNvSpPr>
            <a:spLocks noGrp="1"/>
          </p:cNvSpPr>
          <p:nvPr>
            <p:ph type="sldNum" sz="quarter" idx="12"/>
          </p:nvPr>
        </p:nvSpPr>
        <p:spPr/>
        <p:txBody>
          <a:bodyPr/>
          <a:lstStyle/>
          <a:p>
            <a:fld id="{3C974458-8A97-4835-BF79-1FB6D7856C21}" type="slidenum">
              <a:rPr lang="en-US" smtClean="0"/>
              <a:t>13</a:t>
            </a:fld>
            <a:endParaRPr lang="en-US"/>
          </a:p>
        </p:txBody>
      </p:sp>
      <p:sp>
        <p:nvSpPr>
          <p:cNvPr id="6" name="TextBox 5">
            <a:extLst>
              <a:ext uri="{FF2B5EF4-FFF2-40B4-BE49-F238E27FC236}">
                <a16:creationId xmlns:a16="http://schemas.microsoft.com/office/drawing/2014/main" id="{9D087D30-0F89-491F-9967-047254031273}"/>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2626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2C84-9CB6-4304-B279-00E91BF527C9}"/>
              </a:ext>
            </a:extLst>
          </p:cNvPr>
          <p:cNvSpPr>
            <a:spLocks noGrp="1"/>
          </p:cNvSpPr>
          <p:nvPr>
            <p:ph type="title"/>
          </p:nvPr>
        </p:nvSpPr>
        <p:spPr/>
        <p:txBody>
          <a:bodyPr/>
          <a:lstStyle/>
          <a:p>
            <a:r>
              <a:rPr lang="en-US" dirty="0"/>
              <a:t>Developing a solution</a:t>
            </a:r>
          </a:p>
        </p:txBody>
      </p:sp>
      <p:sp>
        <p:nvSpPr>
          <p:cNvPr id="3" name="Content Placeholder 2">
            <a:extLst>
              <a:ext uri="{FF2B5EF4-FFF2-40B4-BE49-F238E27FC236}">
                <a16:creationId xmlns:a16="http://schemas.microsoft.com/office/drawing/2014/main" id="{77A6E3D2-B921-4205-9719-FBFE79FD668D}"/>
              </a:ext>
            </a:extLst>
          </p:cNvPr>
          <p:cNvSpPr>
            <a:spLocks noGrp="1"/>
          </p:cNvSpPr>
          <p:nvPr>
            <p:ph idx="1"/>
          </p:nvPr>
        </p:nvSpPr>
        <p:spPr/>
        <p:txBody>
          <a:bodyPr/>
          <a:lstStyle/>
          <a:p>
            <a:r>
              <a:rPr lang="en-US" dirty="0"/>
              <a:t>Suppose that every computer (P, Q, …) has a local, private integer</a:t>
            </a:r>
          </a:p>
          <a:p>
            <a:r>
              <a:rPr lang="en-US" dirty="0"/>
              <a:t>Call these </a:t>
            </a:r>
            <a:r>
              <a:rPr lang="en-US" dirty="0" err="1"/>
              <a:t>LogicalClock</a:t>
            </a:r>
            <a:r>
              <a:rPr lang="en-US" baseline="-25000" dirty="0" err="1"/>
              <a:t>P</a:t>
            </a:r>
            <a:r>
              <a:rPr lang="en-US" baseline="-25000" dirty="0"/>
              <a:t> </a:t>
            </a:r>
            <a:r>
              <a:rPr lang="en-US" dirty="0"/>
              <a:t>and </a:t>
            </a:r>
            <a:r>
              <a:rPr lang="en-US" dirty="0" err="1"/>
              <a:t>LogicalClock</a:t>
            </a:r>
            <a:r>
              <a:rPr lang="en-US" baseline="-25000" dirty="0" err="1"/>
              <a:t>Q</a:t>
            </a:r>
            <a:r>
              <a:rPr lang="en-US" baseline="-25000" dirty="0"/>
              <a:t> </a:t>
            </a:r>
            <a:r>
              <a:rPr lang="en-US" dirty="0"/>
              <a:t>etc.</a:t>
            </a:r>
          </a:p>
          <a:p>
            <a:r>
              <a:rPr lang="en-US" dirty="0"/>
              <a:t>Each time something happens, increment the clock.</a:t>
            </a:r>
          </a:p>
          <a:p>
            <a:pPr>
              <a:buFont typeface="Wingdings" panose="05000000000000000000" pitchFamily="2" charset="2"/>
              <a:buChar char="Ø"/>
            </a:pPr>
            <a:r>
              <a:rPr lang="en-US" dirty="0"/>
              <a:t> Now, if A and B happen at P, the </a:t>
            </a:r>
            <a:r>
              <a:rPr lang="en-US" dirty="0" err="1"/>
              <a:t>LogicalClock</a:t>
            </a:r>
            <a:r>
              <a:rPr lang="en-US" baseline="-25000" dirty="0" err="1"/>
              <a:t>P</a:t>
            </a:r>
            <a:r>
              <a:rPr lang="en-US" dirty="0"/>
              <a:t> can tell us that A </a:t>
            </a:r>
            <a:r>
              <a:rPr lang="en-US" dirty="0">
                <a:sym typeface="Symbol" panose="05050102010706020507" pitchFamily="18" charset="2"/>
              </a:rPr>
              <a:t> B.</a:t>
            </a:r>
          </a:p>
          <a:p>
            <a:pPr>
              <a:buFont typeface="Wingdings" panose="05000000000000000000" pitchFamily="2" charset="2"/>
              <a:buChar char="Ø"/>
            </a:pPr>
            <a:r>
              <a:rPr lang="en-US" dirty="0">
                <a:sym typeface="Symbol" panose="05050102010706020507" pitchFamily="18" charset="2"/>
              </a:rPr>
              <a:t> But what if A is on machine P, and B happens on Q?</a:t>
            </a:r>
            <a:endParaRPr lang="en-US" dirty="0"/>
          </a:p>
        </p:txBody>
      </p:sp>
      <p:sp>
        <p:nvSpPr>
          <p:cNvPr id="4" name="Footer Placeholder 3">
            <a:extLst>
              <a:ext uri="{FF2B5EF4-FFF2-40B4-BE49-F238E27FC236}">
                <a16:creationId xmlns:a16="http://schemas.microsoft.com/office/drawing/2014/main" id="{29363C23-A91B-4B83-98D1-423A6E324DDE}"/>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C1967E3-7792-4C75-8059-9458136D5878}"/>
              </a:ext>
            </a:extLst>
          </p:cNvPr>
          <p:cNvSpPr>
            <a:spLocks noGrp="1"/>
          </p:cNvSpPr>
          <p:nvPr>
            <p:ph type="sldNum" sz="quarter" idx="12"/>
          </p:nvPr>
        </p:nvSpPr>
        <p:spPr/>
        <p:txBody>
          <a:bodyPr/>
          <a:lstStyle/>
          <a:p>
            <a:fld id="{3C974458-8A97-4835-BF79-1FB6D7856C21}" type="slidenum">
              <a:rPr lang="en-US" smtClean="0"/>
              <a:t>14</a:t>
            </a:fld>
            <a:endParaRPr lang="en-US"/>
          </a:p>
        </p:txBody>
      </p:sp>
      <p:sp>
        <p:nvSpPr>
          <p:cNvPr id="6" name="TextBox 5">
            <a:extLst>
              <a:ext uri="{FF2B5EF4-FFF2-40B4-BE49-F238E27FC236}">
                <a16:creationId xmlns:a16="http://schemas.microsoft.com/office/drawing/2014/main" id="{063D6575-B2FE-4AD8-9A37-5EAE0137655A}"/>
              </a:ext>
            </a:extLst>
          </p:cNvPr>
          <p:cNvSpPr txBox="1"/>
          <p:nvPr/>
        </p:nvSpPr>
        <p:spPr>
          <a:xfrm>
            <a:off x="238539" y="6309360"/>
            <a:ext cx="5049078" cy="369332"/>
          </a:xfrm>
          <a:prstGeom prst="rect">
            <a:avLst/>
          </a:prstGeom>
          <a:noFill/>
        </p:spPr>
        <p:txBody>
          <a:bodyPr wrap="square" rtlCol="0">
            <a:spAutoFit/>
          </a:bodyPr>
          <a:lstStyle/>
          <a:p>
            <a:r>
              <a:rPr lang="en-US" dirty="0"/>
              <a:t>Drill down: CAP </a:t>
            </a:r>
            <a:r>
              <a:rPr lang="en-US" b="1" dirty="0"/>
              <a:t>C</a:t>
            </a:r>
            <a:r>
              <a:rPr lang="en-US" dirty="0"/>
              <a:t>onsistency</a:t>
            </a:r>
          </a:p>
        </p:txBody>
      </p:sp>
    </p:spTree>
    <p:extLst>
      <p:ext uri="{BB962C8B-B14F-4D97-AF65-F5344CB8AC3E}">
        <p14:creationId xmlns:p14="http://schemas.microsoft.com/office/powerpoint/2010/main" val="182038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15</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1024128" y="2840854"/>
            <a:ext cx="520587" cy="369332"/>
          </a:xfrm>
          <a:prstGeom prst="rect">
            <a:avLst/>
          </a:prstGeom>
          <a:noFill/>
        </p:spPr>
        <p:txBody>
          <a:bodyPr wrap="square" rtlCol="0">
            <a:spAutoFit/>
          </a:bodyPr>
          <a:lstStyle/>
          <a:p>
            <a:pPr algn="r"/>
            <a:r>
              <a:rPr lang="en-US" b="1" dirty="0"/>
              <a:t>P</a:t>
            </a:r>
          </a:p>
        </p:txBody>
      </p:sp>
      <p:sp>
        <p:nvSpPr>
          <p:cNvPr id="10" name="TextBox 9">
            <a:extLst>
              <a:ext uri="{FF2B5EF4-FFF2-40B4-BE49-F238E27FC236}">
                <a16:creationId xmlns:a16="http://schemas.microsoft.com/office/drawing/2014/main" id="{E411E6E0-2D9A-4BA5-8D1B-FADE2A0475B8}"/>
              </a:ext>
            </a:extLst>
          </p:cNvPr>
          <p:cNvSpPr txBox="1"/>
          <p:nvPr/>
        </p:nvSpPr>
        <p:spPr>
          <a:xfrm>
            <a:off x="1095149" y="4593000"/>
            <a:ext cx="520587" cy="369332"/>
          </a:xfrm>
          <a:prstGeom prst="rect">
            <a:avLst/>
          </a:prstGeom>
          <a:noFill/>
        </p:spPr>
        <p:txBody>
          <a:bodyPr wrap="square" rtlCol="0">
            <a:spAutoFit/>
          </a:bodyPr>
          <a:lstStyle/>
          <a:p>
            <a:pPr algn="r"/>
            <a:r>
              <a:rPr lang="en-US" b="1" dirty="0"/>
              <a:t>Q</a:t>
            </a:r>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17" name="Star: 5 Points 16">
            <a:extLst>
              <a:ext uri="{FF2B5EF4-FFF2-40B4-BE49-F238E27FC236}">
                <a16:creationId xmlns:a16="http://schemas.microsoft.com/office/drawing/2014/main" id="{B34DF30A-D6A9-45F1-BC9C-353460E708D1}"/>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2C207CC-3F1B-4C6A-BA34-B2479B89F7D2}"/>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0"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dirty="0"/>
              <a:t>X</a:t>
            </a:r>
          </a:p>
        </p:txBody>
      </p:sp>
    </p:spTree>
    <p:extLst>
      <p:ext uri="{BB962C8B-B14F-4D97-AF65-F5344CB8AC3E}">
        <p14:creationId xmlns:p14="http://schemas.microsoft.com/office/powerpoint/2010/main" val="9455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16</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1024128" y="2840854"/>
            <a:ext cx="520587" cy="369332"/>
          </a:xfrm>
          <a:prstGeom prst="rect">
            <a:avLst/>
          </a:prstGeom>
          <a:noFill/>
        </p:spPr>
        <p:txBody>
          <a:bodyPr wrap="square" rtlCol="0">
            <a:spAutoFit/>
          </a:bodyPr>
          <a:lstStyle/>
          <a:p>
            <a:pPr algn="r"/>
            <a:r>
              <a:rPr lang="en-US" b="1" dirty="0"/>
              <a:t>P</a:t>
            </a:r>
          </a:p>
        </p:txBody>
      </p:sp>
      <p:sp>
        <p:nvSpPr>
          <p:cNvPr id="10" name="TextBox 9">
            <a:extLst>
              <a:ext uri="{FF2B5EF4-FFF2-40B4-BE49-F238E27FC236}">
                <a16:creationId xmlns:a16="http://schemas.microsoft.com/office/drawing/2014/main" id="{E411E6E0-2D9A-4BA5-8D1B-FADE2A0475B8}"/>
              </a:ext>
            </a:extLst>
          </p:cNvPr>
          <p:cNvSpPr txBox="1"/>
          <p:nvPr/>
        </p:nvSpPr>
        <p:spPr>
          <a:xfrm>
            <a:off x="1095149" y="4593000"/>
            <a:ext cx="520587" cy="369332"/>
          </a:xfrm>
          <a:prstGeom prst="rect">
            <a:avLst/>
          </a:prstGeom>
          <a:noFill/>
        </p:spPr>
        <p:txBody>
          <a:bodyPr wrap="square" rtlCol="0">
            <a:spAutoFit/>
          </a:bodyPr>
          <a:lstStyle/>
          <a:p>
            <a:pPr algn="r"/>
            <a:r>
              <a:rPr lang="en-US" b="1" dirty="0"/>
              <a:t>Q</a:t>
            </a:r>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12" name="TextBox 11">
            <a:extLst>
              <a:ext uri="{FF2B5EF4-FFF2-40B4-BE49-F238E27FC236}">
                <a16:creationId xmlns:a16="http://schemas.microsoft.com/office/drawing/2014/main" id="{1978CC79-2985-4557-9F15-0E0F864CEB36}"/>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16" name="TextBox 15">
            <a:extLst>
              <a:ext uri="{FF2B5EF4-FFF2-40B4-BE49-F238E27FC236}">
                <a16:creationId xmlns:a16="http://schemas.microsoft.com/office/drawing/2014/main" id="{F19E5981-B518-4F43-9033-768C7024C1F6}"/>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17" name="Star: 5 Points 16">
            <a:extLst>
              <a:ext uri="{FF2B5EF4-FFF2-40B4-BE49-F238E27FC236}">
                <a16:creationId xmlns:a16="http://schemas.microsoft.com/office/drawing/2014/main" id="{B34DF30A-D6A9-45F1-BC9C-353460E708D1}"/>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BCE575E2-3092-4C21-9E78-53F324E62964}"/>
              </a:ext>
            </a:extLst>
          </p:cNvPr>
          <p:cNvSpPr/>
          <p:nvPr/>
        </p:nvSpPr>
        <p:spPr>
          <a:xfrm>
            <a:off x="8282985"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2C207CC-3F1B-4C6A-BA34-B2479B89F7D2}"/>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0"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dirty="0"/>
              <a:t>X</a:t>
            </a:r>
          </a:p>
        </p:txBody>
      </p:sp>
    </p:spTree>
    <p:extLst>
      <p:ext uri="{BB962C8B-B14F-4D97-AF65-F5344CB8AC3E}">
        <p14:creationId xmlns:p14="http://schemas.microsoft.com/office/powerpoint/2010/main" val="224137394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Uncoordinated counters don’t solve our problem</a:t>
            </a:r>
          </a:p>
          <a:p>
            <a:endParaRPr lang="en-US" dirty="0"/>
          </a:p>
          <a:p>
            <a:endParaRPr lang="en-US" dirty="0"/>
          </a:p>
          <a:p>
            <a:endParaRPr lang="en-US" dirty="0"/>
          </a:p>
          <a:p>
            <a:endParaRPr lang="en-US" dirty="0"/>
          </a:p>
          <a:p>
            <a:endParaRPr lang="en-US" dirty="0"/>
          </a:p>
          <a:p>
            <a:endParaRPr lang="en-US" dirty="0"/>
          </a:p>
          <a:p>
            <a:pPr marL="0" indent="0">
              <a:buNone/>
            </a:pPr>
            <a:r>
              <a:rPr lang="en-US" dirty="0"/>
              <a:t>Here, A and B end up with the identical Time, so we incorrectly conclude </a:t>
            </a:r>
            <a:br>
              <a:rPr lang="en-US" dirty="0"/>
            </a:br>
            <a:r>
              <a:rPr lang="en-US" dirty="0"/>
              <a:t>that A did not </a:t>
            </a:r>
            <a:r>
              <a:rPr lang="en-US" i="1" dirty="0"/>
              <a:t>happen before </a:t>
            </a:r>
            <a:r>
              <a:rPr lang="en-US" dirty="0"/>
              <a:t>B</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17</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0        1      2                     3</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544715" y="4835501"/>
            <a:ext cx="9116507" cy="369332"/>
          </a:xfrm>
          <a:prstGeom prst="rect">
            <a:avLst/>
          </a:prstGeom>
          <a:noFill/>
        </p:spPr>
        <p:txBody>
          <a:bodyPr wrap="square" rtlCol="0">
            <a:spAutoFit/>
          </a:bodyPr>
          <a:lstStyle/>
          <a:p>
            <a:r>
              <a:rPr lang="en-US" dirty="0"/>
              <a:t>0                                                                             1                         2</a:t>
            </a:r>
          </a:p>
        </p:txBody>
      </p:sp>
      <p:sp>
        <p:nvSpPr>
          <p:cNvPr id="19" name="TextBox 18">
            <a:extLst>
              <a:ext uri="{FF2B5EF4-FFF2-40B4-BE49-F238E27FC236}">
                <a16:creationId xmlns:a16="http://schemas.microsoft.com/office/drawing/2014/main" id="{FD07FDA4-36F6-413E-98A2-AAEEAA26E13E}"/>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1" name="TextBox 20">
            <a:extLst>
              <a:ext uri="{FF2B5EF4-FFF2-40B4-BE49-F238E27FC236}">
                <a16:creationId xmlns:a16="http://schemas.microsoft.com/office/drawing/2014/main" id="{BCF2A732-D229-4560-87A7-0EEB8034447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2"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b="1" dirty="0"/>
              <a:t>X</a:t>
            </a:r>
          </a:p>
        </p:txBody>
      </p:sp>
    </p:spTree>
    <p:extLst>
      <p:ext uri="{BB962C8B-B14F-4D97-AF65-F5344CB8AC3E}">
        <p14:creationId xmlns:p14="http://schemas.microsoft.com/office/powerpoint/2010/main" val="391336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FC73-A1DC-49B1-AB3B-7132BEE3D7D1}"/>
              </a:ext>
            </a:extLst>
          </p:cNvPr>
          <p:cNvSpPr>
            <a:spLocks noGrp="1"/>
          </p:cNvSpPr>
          <p:nvPr>
            <p:ph type="title"/>
          </p:nvPr>
        </p:nvSpPr>
        <p:spPr/>
        <p:txBody>
          <a:bodyPr/>
          <a:lstStyle/>
          <a:p>
            <a:r>
              <a:rPr lang="en-US" dirty="0"/>
              <a:t>Aha!</a:t>
            </a:r>
          </a:p>
        </p:txBody>
      </p:sp>
      <p:sp>
        <p:nvSpPr>
          <p:cNvPr id="3" name="Content Placeholder 2">
            <a:extLst>
              <a:ext uri="{FF2B5EF4-FFF2-40B4-BE49-F238E27FC236}">
                <a16:creationId xmlns:a16="http://schemas.microsoft.com/office/drawing/2014/main" id="{5CFCAB3B-77FA-475C-BB5C-4D310C961350}"/>
              </a:ext>
            </a:extLst>
          </p:cNvPr>
          <p:cNvSpPr>
            <a:spLocks noGrp="1"/>
          </p:cNvSpPr>
          <p:nvPr>
            <p:ph idx="1"/>
          </p:nvPr>
        </p:nvSpPr>
        <p:spPr/>
        <p:txBody>
          <a:bodyPr/>
          <a:lstStyle/>
          <a:p>
            <a:r>
              <a:rPr lang="en-US" dirty="0"/>
              <a:t>But notice that in the diagram, the “receive” occurs when </a:t>
            </a:r>
            <a:r>
              <a:rPr lang="en-US" dirty="0" err="1"/>
              <a:t>LogicalClock</a:t>
            </a:r>
            <a:r>
              <a:rPr lang="en-US" baseline="-25000" dirty="0" err="1"/>
              <a:t>B</a:t>
            </a:r>
            <a:r>
              <a:rPr lang="en-US" dirty="0"/>
              <a:t> </a:t>
            </a:r>
            <a:r>
              <a:rPr lang="en-US" dirty="0">
                <a:sym typeface="Symbol" panose="05050102010706020507" pitchFamily="18" charset="2"/>
              </a:rPr>
              <a:t> </a:t>
            </a:r>
            <a:r>
              <a:rPr lang="en-US" dirty="0"/>
              <a:t>1.</a:t>
            </a:r>
          </a:p>
          <a:p>
            <a:r>
              <a:rPr lang="en-US" dirty="0"/>
              <a:t>Yet the “send” of M was at </a:t>
            </a:r>
            <a:r>
              <a:rPr lang="en-US" dirty="0" err="1"/>
              <a:t>LogicalClock</a:t>
            </a:r>
            <a:r>
              <a:rPr lang="en-US" baseline="-25000" dirty="0" err="1"/>
              <a:t>A</a:t>
            </a:r>
            <a:r>
              <a:rPr lang="en-US" dirty="0"/>
              <a:t> </a:t>
            </a:r>
            <a:r>
              <a:rPr lang="en-US" dirty="0">
                <a:sym typeface="Symbol" panose="05050102010706020507" pitchFamily="18" charset="2"/>
              </a:rPr>
              <a:t> </a:t>
            </a:r>
            <a:r>
              <a:rPr lang="en-US" dirty="0"/>
              <a:t>3.</a:t>
            </a:r>
          </a:p>
          <a:p>
            <a:endParaRPr lang="en-US" dirty="0"/>
          </a:p>
          <a:p>
            <a:r>
              <a:rPr lang="en-US" dirty="0"/>
              <a:t>So </a:t>
            </a:r>
            <a:r>
              <a:rPr lang="en-US" dirty="0" err="1"/>
              <a:t>Lamport</a:t>
            </a:r>
            <a:r>
              <a:rPr lang="en-US" dirty="0"/>
              <a:t> proposes this fix:</a:t>
            </a:r>
          </a:p>
          <a:p>
            <a:pPr>
              <a:buFont typeface="Wingdings" panose="05000000000000000000" pitchFamily="2" charset="2"/>
              <a:buChar char="Ø"/>
            </a:pPr>
            <a:r>
              <a:rPr lang="en-US" dirty="0"/>
              <a:t>  Each time an interesting event occurs at P, increment </a:t>
            </a:r>
            <a:r>
              <a:rPr lang="en-US" dirty="0" err="1"/>
              <a:t>LogicalClock</a:t>
            </a:r>
            <a:r>
              <a:rPr lang="en-US" baseline="-25000" dirty="0" err="1"/>
              <a:t>P</a:t>
            </a:r>
            <a:endParaRPr lang="en-US" dirty="0"/>
          </a:p>
          <a:p>
            <a:pPr>
              <a:buFont typeface="Wingdings" panose="05000000000000000000" pitchFamily="2" charset="2"/>
              <a:buChar char="Ø"/>
            </a:pPr>
            <a:r>
              <a:rPr lang="en-US" dirty="0"/>
              <a:t>  If P sends M to Q, include </a:t>
            </a:r>
            <a:r>
              <a:rPr lang="en-US" dirty="0" err="1"/>
              <a:t>LogicalClock</a:t>
            </a:r>
            <a:r>
              <a:rPr lang="en-US" baseline="-25000" dirty="0" err="1"/>
              <a:t>P</a:t>
            </a:r>
            <a:r>
              <a:rPr lang="en-US" dirty="0"/>
              <a:t> in M.  When Q receives M,</a:t>
            </a:r>
            <a:br>
              <a:rPr lang="en-US" dirty="0"/>
            </a:br>
            <a:r>
              <a:rPr lang="en-US" dirty="0"/>
              <a:t>         </a:t>
            </a:r>
            <a:r>
              <a:rPr lang="en-US" dirty="0" err="1"/>
              <a:t>LogicalClock</a:t>
            </a:r>
            <a:r>
              <a:rPr lang="en-US" baseline="-25000" dirty="0" err="1"/>
              <a:t>Q</a:t>
            </a:r>
            <a:r>
              <a:rPr lang="en-US" dirty="0"/>
              <a:t> = Max(</a:t>
            </a:r>
            <a:r>
              <a:rPr lang="en-US" dirty="0" err="1"/>
              <a:t>LogicalClock</a:t>
            </a:r>
            <a:r>
              <a:rPr lang="en-US" baseline="-25000" dirty="0" err="1"/>
              <a:t>Q</a:t>
            </a:r>
            <a:r>
              <a:rPr lang="en-US" dirty="0"/>
              <a:t>, </a:t>
            </a:r>
            <a:r>
              <a:rPr lang="en-US" dirty="0" err="1"/>
              <a:t>LogicalClock</a:t>
            </a:r>
            <a:r>
              <a:rPr lang="en-US" baseline="-25000" dirty="0" err="1"/>
              <a:t>M</a:t>
            </a:r>
            <a:r>
              <a:rPr lang="en-US" dirty="0"/>
              <a:t>) + 1</a:t>
            </a:r>
          </a:p>
        </p:txBody>
      </p:sp>
      <p:sp>
        <p:nvSpPr>
          <p:cNvPr id="4" name="Footer Placeholder 3">
            <a:extLst>
              <a:ext uri="{FF2B5EF4-FFF2-40B4-BE49-F238E27FC236}">
                <a16:creationId xmlns:a16="http://schemas.microsoft.com/office/drawing/2014/main" id="{FCB1CD95-B717-4C1B-BBDA-D025AB2917BF}"/>
              </a:ext>
            </a:extLst>
          </p:cNvPr>
          <p:cNvSpPr>
            <a:spLocks noGrp="1"/>
          </p:cNvSpPr>
          <p:nvPr>
            <p:ph type="ftr" sz="quarter" idx="11"/>
          </p:nvPr>
        </p:nvSpPr>
        <p:spPr/>
        <p:txBody>
          <a:bodyPr/>
          <a:lstStyle/>
          <a:p>
            <a:r>
              <a:rPr lang="en-US"/>
              <a:t>http://www.cs.cornell.edu/courses/cs5412/2022sp</a:t>
            </a:r>
            <a:endParaRPr lang="en-US" dirty="0"/>
          </a:p>
        </p:txBody>
      </p:sp>
      <p:sp>
        <p:nvSpPr>
          <p:cNvPr id="5" name="Slide Number Placeholder 4">
            <a:extLst>
              <a:ext uri="{FF2B5EF4-FFF2-40B4-BE49-F238E27FC236}">
                <a16:creationId xmlns:a16="http://schemas.microsoft.com/office/drawing/2014/main" id="{408A0FCE-1FA5-42DF-AF23-EFCF9485333D}"/>
              </a:ext>
            </a:extLst>
          </p:cNvPr>
          <p:cNvSpPr>
            <a:spLocks noGrp="1"/>
          </p:cNvSpPr>
          <p:nvPr>
            <p:ph type="sldNum" sz="quarter" idx="12"/>
          </p:nvPr>
        </p:nvSpPr>
        <p:spPr/>
        <p:txBody>
          <a:bodyPr/>
          <a:lstStyle/>
          <a:p>
            <a:fld id="{3C974458-8A97-4835-BF79-1FB6D7856C21}" type="slidenum">
              <a:rPr lang="en-US" smtClean="0"/>
              <a:t>18</a:t>
            </a:fld>
            <a:endParaRPr lang="en-US"/>
          </a:p>
        </p:txBody>
      </p:sp>
      <p:sp>
        <p:nvSpPr>
          <p:cNvPr id="6" name="TextBox 5">
            <a:extLst>
              <a:ext uri="{FF2B5EF4-FFF2-40B4-BE49-F238E27FC236}">
                <a16:creationId xmlns:a16="http://schemas.microsoft.com/office/drawing/2014/main" id="{314782A0-8B08-47D6-A137-0A46FC3F5A88}"/>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24555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a:extLst>
              <a:ext uri="{FF2B5EF4-FFF2-40B4-BE49-F238E27FC236}">
                <a16:creationId xmlns:a16="http://schemas.microsoft.com/office/drawing/2014/main" id="{11366814-0F43-4781-AFCB-D2E952394520}"/>
              </a:ext>
            </a:extLst>
          </p:cNvPr>
          <p:cNvSpPr/>
          <p:nvPr/>
        </p:nvSpPr>
        <p:spPr>
          <a:xfrm>
            <a:off x="7726018" y="3536767"/>
            <a:ext cx="4373218" cy="787823"/>
          </a:xfrm>
          <a:prstGeom prst="wedgeRectCallout">
            <a:avLst>
              <a:gd name="adj1" fmla="val -62532"/>
              <a:gd name="adj2" fmla="val 130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Q computes:</a:t>
            </a:r>
          </a:p>
          <a:p>
            <a:pPr algn="ctr"/>
            <a:r>
              <a:rPr lang="en-US" sz="2400" b="1" dirty="0" err="1">
                <a:solidFill>
                  <a:srgbClr val="FFFF00"/>
                </a:solidFill>
              </a:rPr>
              <a:t>LogicalClock</a:t>
            </a:r>
            <a:r>
              <a:rPr lang="en-US" sz="2400" b="1" baseline="-25000" dirty="0" err="1">
                <a:solidFill>
                  <a:srgbClr val="FFFF00"/>
                </a:solidFill>
              </a:rPr>
              <a:t>Q</a:t>
            </a:r>
            <a:r>
              <a:rPr lang="en-US" sz="2400" b="1" dirty="0">
                <a:solidFill>
                  <a:srgbClr val="FFFF00"/>
                </a:solidFill>
              </a:rPr>
              <a:t> = max(0, 3) + 1</a:t>
            </a:r>
          </a:p>
        </p:txBody>
      </p:sp>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19</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0        1       2                     3</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544715" y="4835501"/>
            <a:ext cx="9116507" cy="369332"/>
          </a:xfrm>
          <a:prstGeom prst="rect">
            <a:avLst/>
          </a:prstGeom>
          <a:noFill/>
        </p:spPr>
        <p:txBody>
          <a:bodyPr wrap="square" rtlCol="0">
            <a:spAutoFit/>
          </a:bodyPr>
          <a:lstStyle/>
          <a:p>
            <a:r>
              <a:rPr lang="en-US" dirty="0"/>
              <a:t>0                                                                             </a:t>
            </a:r>
            <a:r>
              <a:rPr lang="en-US" b="1" dirty="0">
                <a:solidFill>
                  <a:srgbClr val="C00000"/>
                </a:solidFill>
              </a:rPr>
              <a:t>4                         5</a:t>
            </a:r>
          </a:p>
        </p:txBody>
      </p:sp>
      <p:sp>
        <p:nvSpPr>
          <p:cNvPr id="19" name="TextBox 18">
            <a:extLst>
              <a:ext uri="{FF2B5EF4-FFF2-40B4-BE49-F238E27FC236}">
                <a16:creationId xmlns:a16="http://schemas.microsoft.com/office/drawing/2014/main" id="{FD07FDA4-36F6-413E-98A2-AAEEAA26E13E}"/>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1" name="TextBox 20">
            <a:extLst>
              <a:ext uri="{FF2B5EF4-FFF2-40B4-BE49-F238E27FC236}">
                <a16:creationId xmlns:a16="http://schemas.microsoft.com/office/drawing/2014/main" id="{D3913C1C-2E94-42B7-9F50-706EA4DA491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6" name="Oval 15">
            <a:extLst>
              <a:ext uri="{FF2B5EF4-FFF2-40B4-BE49-F238E27FC236}">
                <a16:creationId xmlns:a16="http://schemas.microsoft.com/office/drawing/2014/main" id="{4F5209FB-89AB-4116-B03C-202228D8666D}"/>
              </a:ext>
            </a:extLst>
          </p:cNvPr>
          <p:cNvSpPr/>
          <p:nvPr/>
        </p:nvSpPr>
        <p:spPr>
          <a:xfrm>
            <a:off x="6268278" y="4835501"/>
            <a:ext cx="887896" cy="4038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339411-2F7D-4789-877B-DD436307D862}"/>
              </a:ext>
            </a:extLst>
          </p:cNvPr>
          <p:cNvSpPr txBox="1"/>
          <p:nvPr/>
        </p:nvSpPr>
        <p:spPr>
          <a:xfrm>
            <a:off x="2809783" y="3641762"/>
            <a:ext cx="2302157" cy="369332"/>
          </a:xfrm>
          <a:prstGeom prst="rect">
            <a:avLst/>
          </a:prstGeom>
          <a:noFill/>
        </p:spPr>
        <p:txBody>
          <a:bodyPr wrap="square" rtlCol="0">
            <a:spAutoFit/>
          </a:bodyPr>
          <a:lstStyle/>
          <a:p>
            <a:pPr algn="r"/>
            <a:r>
              <a:rPr lang="en-US" b="1" dirty="0" err="1"/>
              <a:t>LogicalClock</a:t>
            </a:r>
            <a:r>
              <a:rPr lang="en-US" b="1" baseline="-25000" dirty="0" err="1"/>
              <a:t>M</a:t>
            </a:r>
            <a:r>
              <a:rPr lang="en-US" b="1" dirty="0"/>
              <a:t> = 3</a:t>
            </a:r>
          </a:p>
        </p:txBody>
      </p:sp>
      <p:sp>
        <p:nvSpPr>
          <p:cNvPr id="22"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b="1" dirty="0"/>
              <a:t>X</a:t>
            </a:r>
          </a:p>
        </p:txBody>
      </p:sp>
    </p:spTree>
    <p:extLst>
      <p:ext uri="{BB962C8B-B14F-4D97-AF65-F5344CB8AC3E}">
        <p14:creationId xmlns:p14="http://schemas.microsoft.com/office/powerpoint/2010/main" val="39536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FD0C-429C-4717-A9A9-4907412648C2}"/>
              </a:ext>
            </a:extLst>
          </p:cNvPr>
          <p:cNvSpPr>
            <a:spLocks noGrp="1"/>
          </p:cNvSpPr>
          <p:nvPr>
            <p:ph type="title"/>
          </p:nvPr>
        </p:nvSpPr>
        <p:spPr/>
        <p:txBody>
          <a:bodyPr/>
          <a:lstStyle/>
          <a:p>
            <a:r>
              <a:rPr lang="en-US" dirty="0"/>
              <a:t>Today: Drill down on Time</a:t>
            </a:r>
          </a:p>
        </p:txBody>
      </p:sp>
      <p:sp>
        <p:nvSpPr>
          <p:cNvPr id="3" name="Content Placeholder 2">
            <a:extLst>
              <a:ext uri="{FF2B5EF4-FFF2-40B4-BE49-F238E27FC236}">
                <a16:creationId xmlns:a16="http://schemas.microsoft.com/office/drawing/2014/main" id="{17F4A3A7-A1D1-40DB-842C-9301E9AADE04}"/>
              </a:ext>
            </a:extLst>
          </p:cNvPr>
          <p:cNvSpPr>
            <a:spLocks noGrp="1"/>
          </p:cNvSpPr>
          <p:nvPr>
            <p:ph idx="1"/>
          </p:nvPr>
        </p:nvSpPr>
        <p:spPr/>
        <p:txBody>
          <a:bodyPr/>
          <a:lstStyle/>
          <a:p>
            <a:r>
              <a:rPr lang="en-US" dirty="0"/>
              <a:t>Last time we discussed time more as an active aspect of a coordinated system (one of a few dimensions in which an IoT system might be active).</a:t>
            </a:r>
          </a:p>
          <a:p>
            <a:endParaRPr lang="en-US" dirty="0"/>
          </a:p>
          <a:p>
            <a:r>
              <a:rPr lang="en-US" dirty="0"/>
              <a:t>But once a sensor reading is captured and stored, there is also a temporal aspect to data analysis.</a:t>
            </a:r>
          </a:p>
          <a:p>
            <a:endParaRPr lang="en-US" dirty="0"/>
          </a:p>
          <a:p>
            <a:r>
              <a:rPr lang="en-US" dirty="0"/>
              <a:t>What can we say about time for data and events “inside” a data store?</a:t>
            </a:r>
          </a:p>
        </p:txBody>
      </p:sp>
      <p:sp>
        <p:nvSpPr>
          <p:cNvPr id="4" name="Footer Placeholder 3">
            <a:extLst>
              <a:ext uri="{FF2B5EF4-FFF2-40B4-BE49-F238E27FC236}">
                <a16:creationId xmlns:a16="http://schemas.microsoft.com/office/drawing/2014/main" id="{FA2588FC-448A-48CE-8B07-C2DA48B3773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ECF2784-B3AC-4EC9-A025-BA56D29E018D}"/>
              </a:ext>
            </a:extLst>
          </p:cNvPr>
          <p:cNvSpPr>
            <a:spLocks noGrp="1"/>
          </p:cNvSpPr>
          <p:nvPr>
            <p:ph type="sldNum" sz="quarter" idx="12"/>
          </p:nvPr>
        </p:nvSpPr>
        <p:spPr/>
        <p:txBody>
          <a:bodyPr/>
          <a:lstStyle/>
          <a:p>
            <a:fld id="{3C974458-8A97-4835-BF79-1FB6D7856C21}" type="slidenum">
              <a:rPr lang="en-US" smtClean="0"/>
              <a:t>2</a:t>
            </a:fld>
            <a:endParaRPr lang="en-US"/>
          </a:p>
        </p:txBody>
      </p:sp>
      <p:pic>
        <p:nvPicPr>
          <p:cNvPr id="6" name="Picture 5">
            <a:extLst>
              <a:ext uri="{FF2B5EF4-FFF2-40B4-BE49-F238E27FC236}">
                <a16:creationId xmlns:a16="http://schemas.microsoft.com/office/drawing/2014/main" id="{DC33E24C-2E28-424B-A48D-9396E5651B35}"/>
              </a:ext>
            </a:extLst>
          </p:cNvPr>
          <p:cNvPicPr>
            <a:picLocks noChangeAspect="1"/>
          </p:cNvPicPr>
          <p:nvPr/>
        </p:nvPicPr>
        <p:blipFill>
          <a:blip r:embed="rId2"/>
          <a:stretch>
            <a:fillRect/>
          </a:stretch>
        </p:blipFill>
        <p:spPr>
          <a:xfrm>
            <a:off x="9073336" y="155448"/>
            <a:ext cx="2857500" cy="1600200"/>
          </a:xfrm>
          <a:prstGeom prst="rect">
            <a:avLst/>
          </a:prstGeom>
        </p:spPr>
      </p:pic>
    </p:spTree>
    <p:extLst>
      <p:ext uri="{BB962C8B-B14F-4D97-AF65-F5344CB8AC3E}">
        <p14:creationId xmlns:p14="http://schemas.microsoft.com/office/powerpoint/2010/main" val="302685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C761-EE8F-4671-80F6-6648E13649B1}"/>
              </a:ext>
            </a:extLst>
          </p:cNvPr>
          <p:cNvSpPr>
            <a:spLocks noGrp="1"/>
          </p:cNvSpPr>
          <p:nvPr>
            <p:ph type="title"/>
          </p:nvPr>
        </p:nvSpPr>
        <p:spPr/>
        <p:txBody>
          <a:bodyPr/>
          <a:lstStyle/>
          <a:p>
            <a:r>
              <a:rPr lang="en-US" dirty="0"/>
              <a:t>We now have a cheap partial solution!</a:t>
            </a:r>
          </a:p>
        </p:txBody>
      </p:sp>
      <p:sp>
        <p:nvSpPr>
          <p:cNvPr id="3" name="Content Placeholder 2">
            <a:extLst>
              <a:ext uri="{FF2B5EF4-FFF2-40B4-BE49-F238E27FC236}">
                <a16:creationId xmlns:a16="http://schemas.microsoft.com/office/drawing/2014/main" id="{965465DF-0B57-4318-93ED-41B1B2277F8D}"/>
              </a:ext>
            </a:extLst>
          </p:cNvPr>
          <p:cNvSpPr>
            <a:spLocks noGrp="1"/>
          </p:cNvSpPr>
          <p:nvPr>
            <p:ph idx="1"/>
          </p:nvPr>
        </p:nvSpPr>
        <p:spPr/>
        <p:txBody>
          <a:bodyPr>
            <a:normAutofit/>
          </a:bodyPr>
          <a:lstStyle/>
          <a:p>
            <a:r>
              <a:rPr lang="en-US" dirty="0"/>
              <a:t>With </a:t>
            </a:r>
            <a:r>
              <a:rPr lang="en-US" dirty="0" err="1"/>
              <a:t>Lamport’s</a:t>
            </a:r>
            <a:r>
              <a:rPr lang="en-US" dirty="0"/>
              <a:t> logical clocks, we pay a small cost (one integer per machine, to keep the clock, and some space in the message)</a:t>
            </a:r>
          </a:p>
          <a:p>
            <a:endParaRPr lang="en-US" dirty="0"/>
          </a:p>
          <a:p>
            <a:r>
              <a:rPr lang="en-US" dirty="0"/>
              <a:t>Let’s use </a:t>
            </a:r>
            <a:r>
              <a:rPr lang="en-US" dirty="0" err="1">
                <a:sym typeface="Symbol" panose="05050102010706020507" pitchFamily="18" charset="2"/>
              </a:rPr>
              <a:t>LogicalClock</a:t>
            </a:r>
            <a:r>
              <a:rPr lang="en-US" dirty="0"/>
              <a:t>(X) to denote the relevant </a:t>
            </a:r>
            <a:r>
              <a:rPr lang="en-US" dirty="0" err="1"/>
              <a:t>LogicalClock</a:t>
            </a:r>
            <a:r>
              <a:rPr lang="en-US" dirty="0"/>
              <a:t> value for x.   We can time-stamp events and messages.</a:t>
            </a:r>
          </a:p>
          <a:p>
            <a:pPr>
              <a:buFont typeface="Wingdings" panose="05000000000000000000" pitchFamily="2" charset="2"/>
              <a:buChar char="Ø"/>
            </a:pPr>
            <a:r>
              <a:rPr lang="en-US" dirty="0"/>
              <a:t>  If A </a:t>
            </a:r>
            <a:r>
              <a:rPr lang="en-US" dirty="0">
                <a:sym typeface="Symbol" panose="05050102010706020507" pitchFamily="18" charset="2"/>
              </a:rPr>
              <a:t> B, then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 (B)</a:t>
            </a:r>
          </a:p>
          <a:p>
            <a:pPr>
              <a:buFont typeface="Wingdings" panose="05000000000000000000" pitchFamily="2" charset="2"/>
              <a:buChar char="Ø"/>
            </a:pPr>
            <a:r>
              <a:rPr lang="en-US" dirty="0">
                <a:sym typeface="Symbol" panose="05050102010706020507" pitchFamily="18" charset="2"/>
              </a:rPr>
              <a:t>  But… if </a:t>
            </a:r>
            <a:r>
              <a:rPr lang="en-US" dirty="0" err="1">
                <a:sym typeface="Symbol" panose="05050102010706020507" pitchFamily="18" charset="2"/>
              </a:rPr>
              <a:t>LogicalClock</a:t>
            </a:r>
            <a:r>
              <a:rPr lang="en-US" dirty="0">
                <a:sym typeface="Symbol" panose="05050102010706020507" pitchFamily="18" charset="2"/>
              </a:rPr>
              <a:t> (A) &lt; </a:t>
            </a:r>
            <a:r>
              <a:rPr lang="en-US" dirty="0" err="1">
                <a:sym typeface="Symbol" panose="05050102010706020507" pitchFamily="18" charset="2"/>
              </a:rPr>
              <a:t>LogicalClock</a:t>
            </a:r>
            <a:r>
              <a:rPr lang="en-US" dirty="0">
                <a:sym typeface="Symbol" panose="05050102010706020507" pitchFamily="18" charset="2"/>
              </a:rPr>
              <a:t> (B), </a:t>
            </a:r>
            <a:r>
              <a:rPr lang="en-US" i="1" dirty="0">
                <a:solidFill>
                  <a:srgbClr val="FF0000"/>
                </a:solidFill>
                <a:sym typeface="Symbol" panose="05050102010706020507" pitchFamily="18" charset="2"/>
              </a:rPr>
              <a:t>perhaps A didn’t happen </a:t>
            </a:r>
            <a:br>
              <a:rPr lang="en-US" i="1" dirty="0">
                <a:solidFill>
                  <a:srgbClr val="FF0000"/>
                </a:solidFill>
                <a:sym typeface="Symbol" panose="05050102010706020507" pitchFamily="18" charset="2"/>
              </a:rPr>
            </a:br>
            <a:r>
              <a:rPr lang="en-US" i="1" dirty="0">
                <a:solidFill>
                  <a:srgbClr val="FF0000"/>
                </a:solidFill>
                <a:sym typeface="Symbol" panose="05050102010706020507" pitchFamily="18" charset="2"/>
              </a:rPr>
              <a:t>    before B!</a:t>
            </a:r>
          </a:p>
        </p:txBody>
      </p:sp>
      <p:sp>
        <p:nvSpPr>
          <p:cNvPr id="4" name="Footer Placeholder 3">
            <a:extLst>
              <a:ext uri="{FF2B5EF4-FFF2-40B4-BE49-F238E27FC236}">
                <a16:creationId xmlns:a16="http://schemas.microsoft.com/office/drawing/2014/main" id="{445AE9E2-D24D-4744-96B8-F00A1FE6DFC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1F1345CD-BE3E-4AE3-856E-A45463FE5C0B}"/>
              </a:ext>
            </a:extLst>
          </p:cNvPr>
          <p:cNvSpPr>
            <a:spLocks noGrp="1"/>
          </p:cNvSpPr>
          <p:nvPr>
            <p:ph type="sldNum" sz="quarter" idx="12"/>
          </p:nvPr>
        </p:nvSpPr>
        <p:spPr/>
        <p:txBody>
          <a:bodyPr/>
          <a:lstStyle/>
          <a:p>
            <a:fld id="{3C974458-8A97-4835-BF79-1FB6D7856C21}" type="slidenum">
              <a:rPr lang="en-US" smtClean="0"/>
              <a:t>20</a:t>
            </a:fld>
            <a:endParaRPr lang="en-US"/>
          </a:p>
        </p:txBody>
      </p:sp>
      <p:sp>
        <p:nvSpPr>
          <p:cNvPr id="6" name="TextBox 5">
            <a:extLst>
              <a:ext uri="{FF2B5EF4-FFF2-40B4-BE49-F238E27FC236}">
                <a16:creationId xmlns:a16="http://schemas.microsoft.com/office/drawing/2014/main" id="{8CFEF5A4-68B3-44AF-AA52-2CDBDB3EE567}"/>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4505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With logical clocks, even if P and Q </a:t>
            </a:r>
            <a:r>
              <a:rPr lang="en-US" u="sng" dirty="0"/>
              <a:t>never talk</a:t>
            </a:r>
            <a:r>
              <a:rPr lang="en-US" dirty="0"/>
              <a:t>, we might have Time(A) &lt; Time(B)</a:t>
            </a:r>
          </a:p>
          <a:p>
            <a:endParaRPr lang="en-US" dirty="0"/>
          </a:p>
          <a:p>
            <a:endParaRPr lang="en-US" dirty="0"/>
          </a:p>
          <a:p>
            <a:endParaRPr lang="en-US" dirty="0"/>
          </a:p>
          <a:p>
            <a:endParaRPr lang="en-US" dirty="0"/>
          </a:p>
          <a:p>
            <a:endParaRPr lang="en-US" dirty="0"/>
          </a:p>
          <a:p>
            <a:endParaRPr lang="en-US" dirty="0"/>
          </a:p>
          <a:p>
            <a:pPr marL="0" indent="0">
              <a:buNone/>
            </a:pPr>
            <a:r>
              <a:rPr lang="en-US" dirty="0"/>
              <a:t>Here, if we claim that </a:t>
            </a:r>
            <a:r>
              <a:rPr lang="en-US" dirty="0" err="1">
                <a:sym typeface="Symbol" panose="05050102010706020507" pitchFamily="18" charset="2"/>
              </a:rPr>
              <a:t>LogicalClock</a:t>
            </a:r>
            <a:r>
              <a:rPr lang="en-US" dirty="0"/>
              <a:t>(A) &lt; </a:t>
            </a:r>
            <a:r>
              <a:rPr lang="en-US" dirty="0" err="1">
                <a:sym typeface="Symbol" panose="05050102010706020507" pitchFamily="18" charset="2"/>
              </a:rPr>
              <a:t>LogicalClock</a:t>
            </a:r>
            <a:r>
              <a:rPr lang="en-US" dirty="0">
                <a:sym typeface="Symbol" panose="05050102010706020507" pitchFamily="18" charset="2"/>
              </a:rPr>
              <a:t> </a:t>
            </a:r>
            <a:r>
              <a:rPr lang="en-US" dirty="0"/>
              <a:t>(B) </a:t>
            </a:r>
            <a:r>
              <a:rPr lang="en-US" dirty="0">
                <a:sym typeface="Symbol" panose="05050102010706020507" pitchFamily="18" charset="2"/>
              </a:rPr>
              <a:t></a:t>
            </a:r>
            <a:r>
              <a:rPr lang="en-US" dirty="0"/>
              <a:t> A </a:t>
            </a:r>
            <a:r>
              <a:rPr lang="en-US" dirty="0">
                <a:sym typeface="Symbol" panose="05050102010706020507" pitchFamily="18" charset="2"/>
              </a:rPr>
              <a:t> B, this is nonsense!  In fact (</a:t>
            </a:r>
            <a:r>
              <a:rPr lang="en-US" dirty="0"/>
              <a:t>A </a:t>
            </a:r>
            <a:r>
              <a:rPr lang="en-US" dirty="0">
                <a:sym typeface="Symbol" panose="05050102010706020507" pitchFamily="18" charset="2"/>
              </a:rPr>
              <a:t> B), (</a:t>
            </a:r>
            <a:r>
              <a:rPr lang="en-US" dirty="0"/>
              <a:t>B </a:t>
            </a:r>
            <a:r>
              <a:rPr lang="en-US" dirty="0">
                <a:sym typeface="Symbol" panose="05050102010706020507" pitchFamily="18" charset="2"/>
              </a:rPr>
              <a:t> A).  (A and B are “concurrent”)</a:t>
            </a:r>
            <a:endParaRPr lang="en-US" dirty="0"/>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21</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0                               1                        2                                           3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2" name="Freeform 11"/>
          <p:cNvSpPr/>
          <p:nvPr/>
        </p:nvSpPr>
        <p:spPr>
          <a:xfrm>
            <a:off x="351692" y="3613631"/>
            <a:ext cx="11306908" cy="704404"/>
          </a:xfrm>
          <a:custGeom>
            <a:avLst/>
            <a:gdLst>
              <a:gd name="connsiteX0" fmla="*/ 0 w 11306908"/>
              <a:gd name="connsiteY0" fmla="*/ 597884 h 704404"/>
              <a:gd name="connsiteX1" fmla="*/ 1617785 w 11306908"/>
              <a:gd name="connsiteY1" fmla="*/ 228607 h 704404"/>
              <a:gd name="connsiteX2" fmla="*/ 3393831 w 11306908"/>
              <a:gd name="connsiteY2" fmla="*/ 685807 h 704404"/>
              <a:gd name="connsiteX3" fmla="*/ 4923693 w 11306908"/>
              <a:gd name="connsiteY3" fmla="*/ 562715 h 704404"/>
              <a:gd name="connsiteX4" fmla="*/ 6189785 w 11306908"/>
              <a:gd name="connsiteY4" fmla="*/ 79138 h 704404"/>
              <a:gd name="connsiteX5" fmla="*/ 8282354 w 11306908"/>
              <a:gd name="connsiteY5" fmla="*/ 492377 h 704404"/>
              <a:gd name="connsiteX6" fmla="*/ 9592408 w 11306908"/>
              <a:gd name="connsiteY6" fmla="*/ 422038 h 704404"/>
              <a:gd name="connsiteX7" fmla="*/ 10498016 w 11306908"/>
              <a:gd name="connsiteY7" fmla="*/ 7 h 704404"/>
              <a:gd name="connsiteX8" fmla="*/ 11306908 w 11306908"/>
              <a:gd name="connsiteY8" fmla="*/ 413246 h 70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908" h="704404">
                <a:moveTo>
                  <a:pt x="0" y="597884"/>
                </a:moveTo>
                <a:cubicBezTo>
                  <a:pt x="526073" y="405918"/>
                  <a:pt x="1052147" y="213953"/>
                  <a:pt x="1617785" y="228607"/>
                </a:cubicBezTo>
                <a:cubicBezTo>
                  <a:pt x="2183423" y="243261"/>
                  <a:pt x="2842846" y="630122"/>
                  <a:pt x="3393831" y="685807"/>
                </a:cubicBezTo>
                <a:cubicBezTo>
                  <a:pt x="3944816" y="741492"/>
                  <a:pt x="4457701" y="663827"/>
                  <a:pt x="4923693" y="562715"/>
                </a:cubicBezTo>
                <a:cubicBezTo>
                  <a:pt x="5389685" y="461603"/>
                  <a:pt x="5630008" y="90861"/>
                  <a:pt x="6189785" y="79138"/>
                </a:cubicBezTo>
                <a:cubicBezTo>
                  <a:pt x="6749562" y="67415"/>
                  <a:pt x="7715250" y="435227"/>
                  <a:pt x="8282354" y="492377"/>
                </a:cubicBezTo>
                <a:cubicBezTo>
                  <a:pt x="8849458" y="549527"/>
                  <a:pt x="9223131" y="504100"/>
                  <a:pt x="9592408" y="422038"/>
                </a:cubicBezTo>
                <a:cubicBezTo>
                  <a:pt x="9961685" y="339976"/>
                  <a:pt x="10212266" y="1472"/>
                  <a:pt x="10498016" y="7"/>
                </a:cubicBezTo>
                <a:cubicBezTo>
                  <a:pt x="10783766" y="-1458"/>
                  <a:pt x="11045337" y="205894"/>
                  <a:pt x="11306908" y="413246"/>
                </a:cubicBezTo>
              </a:path>
            </a:pathLst>
          </a:custGeom>
          <a:noFill/>
          <a:ln w="1301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5910" y="3800820"/>
            <a:ext cx="5363308" cy="369332"/>
          </a:xfrm>
          <a:prstGeom prst="rect">
            <a:avLst/>
          </a:prstGeom>
          <a:solidFill>
            <a:srgbClr val="FFFF00"/>
          </a:solidFill>
        </p:spPr>
        <p:txBody>
          <a:bodyPr wrap="square" rtlCol="0">
            <a:spAutoFit/>
          </a:bodyPr>
          <a:lstStyle/>
          <a:p>
            <a:r>
              <a:rPr lang="en-US" dirty="0"/>
              <a:t>Firewall blocks all traffic: P can’t communicate to Q</a:t>
            </a:r>
          </a:p>
        </p:txBody>
      </p:sp>
    </p:spTree>
    <p:extLst>
      <p:ext uri="{BB962C8B-B14F-4D97-AF65-F5344CB8AC3E}">
        <p14:creationId xmlns:p14="http://schemas.microsoft.com/office/powerpoint/2010/main" val="243373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17E1-1126-4012-A38A-E663BF4195B2}"/>
              </a:ext>
            </a:extLst>
          </p:cNvPr>
          <p:cNvSpPr>
            <a:spLocks noGrp="1"/>
          </p:cNvSpPr>
          <p:nvPr>
            <p:ph type="title"/>
          </p:nvPr>
        </p:nvSpPr>
        <p:spPr/>
        <p:txBody>
          <a:bodyPr>
            <a:normAutofit/>
          </a:bodyPr>
          <a:lstStyle/>
          <a:p>
            <a:r>
              <a:rPr lang="en-US" sz="4400" dirty="0"/>
              <a:t>Logical clocks only work in one direction.</a:t>
            </a:r>
          </a:p>
        </p:txBody>
      </p:sp>
      <p:sp>
        <p:nvSpPr>
          <p:cNvPr id="3" name="Content Placeholder 2">
            <a:extLst>
              <a:ext uri="{FF2B5EF4-FFF2-40B4-BE49-F238E27FC236}">
                <a16:creationId xmlns:a16="http://schemas.microsoft.com/office/drawing/2014/main" id="{1FA580BB-519E-4190-8BF9-20773AB7547A}"/>
              </a:ext>
            </a:extLst>
          </p:cNvPr>
          <p:cNvSpPr>
            <a:spLocks noGrp="1"/>
          </p:cNvSpPr>
          <p:nvPr>
            <p:ph idx="1"/>
          </p:nvPr>
        </p:nvSpPr>
        <p:spPr/>
        <p:txBody>
          <a:bodyPr/>
          <a:lstStyle/>
          <a:p>
            <a:r>
              <a:rPr lang="en-US" dirty="0"/>
              <a:t>Logical clocks approximate the causal happens-before relationship, but only in an “if-then” sense, not “If and only if”.</a:t>
            </a:r>
          </a:p>
          <a:p>
            <a:endParaRPr lang="en-US" dirty="0"/>
          </a:p>
          <a:p>
            <a:r>
              <a:rPr lang="en-US" dirty="0"/>
              <a:t>Yet, they are useful: Lamport gives many examples where this suffices.</a:t>
            </a:r>
          </a:p>
          <a:p>
            <a:endParaRPr lang="en-US" dirty="0"/>
          </a:p>
          <a:p>
            <a:r>
              <a:rPr lang="en-US" dirty="0"/>
              <a:t>We actually can do better, but at the “cost” of higher space overhead.</a:t>
            </a:r>
          </a:p>
        </p:txBody>
      </p:sp>
      <p:sp>
        <p:nvSpPr>
          <p:cNvPr id="4" name="Footer Placeholder 3">
            <a:extLst>
              <a:ext uri="{FF2B5EF4-FFF2-40B4-BE49-F238E27FC236}">
                <a16:creationId xmlns:a16="http://schemas.microsoft.com/office/drawing/2014/main" id="{B04BA1EC-DE61-46FD-99B9-18F69DC8C927}"/>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F97E0750-E654-4AA8-BC8C-2C9CE0D6EDB4}"/>
              </a:ext>
            </a:extLst>
          </p:cNvPr>
          <p:cNvSpPr>
            <a:spLocks noGrp="1"/>
          </p:cNvSpPr>
          <p:nvPr>
            <p:ph type="sldNum" sz="quarter" idx="12"/>
          </p:nvPr>
        </p:nvSpPr>
        <p:spPr/>
        <p:txBody>
          <a:bodyPr/>
          <a:lstStyle/>
          <a:p>
            <a:fld id="{3C974458-8A97-4835-BF79-1FB6D7856C21}" type="slidenum">
              <a:rPr lang="en-US" smtClean="0"/>
              <a:t>22</a:t>
            </a:fld>
            <a:endParaRPr lang="en-US"/>
          </a:p>
        </p:txBody>
      </p:sp>
      <p:sp>
        <p:nvSpPr>
          <p:cNvPr id="6" name="TextBox 5">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6769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D692-ABE8-4BC4-8890-376E2E266C15}"/>
              </a:ext>
            </a:extLst>
          </p:cNvPr>
          <p:cNvSpPr>
            <a:spLocks noGrp="1"/>
          </p:cNvSpPr>
          <p:nvPr>
            <p:ph type="title"/>
          </p:nvPr>
        </p:nvSpPr>
        <p:spPr>
          <a:xfrm>
            <a:off x="1024127" y="585216"/>
            <a:ext cx="11023939" cy="1499616"/>
          </a:xfrm>
        </p:spPr>
        <p:txBody>
          <a:bodyPr/>
          <a:lstStyle/>
          <a:p>
            <a:r>
              <a:rPr lang="en-US" dirty="0"/>
              <a:t>Detecting insider trading</a:t>
            </a:r>
          </a:p>
        </p:txBody>
      </p:sp>
      <p:sp>
        <p:nvSpPr>
          <p:cNvPr id="3" name="Content Placeholder 2">
            <a:extLst>
              <a:ext uri="{FF2B5EF4-FFF2-40B4-BE49-F238E27FC236}">
                <a16:creationId xmlns:a16="http://schemas.microsoft.com/office/drawing/2014/main" id="{E588F5F9-6F2A-42B9-9B5C-C335AD88415B}"/>
              </a:ext>
            </a:extLst>
          </p:cNvPr>
          <p:cNvSpPr>
            <a:spLocks noGrp="1"/>
          </p:cNvSpPr>
          <p:nvPr>
            <p:ph idx="1"/>
          </p:nvPr>
        </p:nvSpPr>
        <p:spPr>
          <a:xfrm>
            <a:off x="1024127" y="2286000"/>
            <a:ext cx="10930805" cy="4023360"/>
          </a:xfrm>
        </p:spPr>
        <p:txBody>
          <a:bodyPr>
            <a:normAutofit lnSpcReduction="10000"/>
          </a:bodyPr>
          <a:lstStyle/>
          <a:p>
            <a:r>
              <a:rPr lang="en-US" dirty="0"/>
              <a:t>The S.E.C.</a:t>
            </a:r>
            <a:r>
              <a:rPr lang="en-US" baseline="30000" dirty="0"/>
              <a:t>*</a:t>
            </a:r>
            <a:r>
              <a:rPr lang="en-US" dirty="0"/>
              <a:t> wants to detect that “John learned of the good news from Lilly, CEO of Zebra Corp.  Then he purchased stock before the market heard.”</a:t>
            </a:r>
          </a:p>
          <a:p>
            <a:endParaRPr lang="en-US" dirty="0"/>
          </a:p>
          <a:p>
            <a:r>
              <a:rPr lang="en-US" dirty="0"/>
              <a:t>If A was John learning, and B was the stock purchase, then the SEC wants to look at </a:t>
            </a:r>
            <a:r>
              <a:rPr lang="en-US" dirty="0" err="1">
                <a:sym typeface="Symbol" panose="05050102010706020507" pitchFamily="18" charset="2"/>
              </a:rPr>
              <a:t>LogicalClock</a:t>
            </a:r>
            <a:r>
              <a:rPr lang="en-US" dirty="0"/>
              <a:t>(A) &lt; </a:t>
            </a:r>
            <a:r>
              <a:rPr lang="en-US" dirty="0" err="1">
                <a:sym typeface="Symbol" panose="05050102010706020507" pitchFamily="18" charset="2"/>
              </a:rPr>
              <a:t>LogicalClock</a:t>
            </a:r>
            <a:r>
              <a:rPr lang="en-US" dirty="0"/>
              <a:t>(B), and conclude “A </a:t>
            </a:r>
            <a:r>
              <a:rPr lang="en-US" dirty="0">
                <a:sym typeface="Symbol" panose="05050102010706020507" pitchFamily="18" charset="2"/>
              </a:rPr>
              <a:t> B”.</a:t>
            </a:r>
          </a:p>
          <a:p>
            <a:br>
              <a:rPr lang="en-US" dirty="0">
                <a:sym typeface="Symbol" panose="05050102010706020507" pitchFamily="18" charset="2"/>
              </a:rPr>
            </a:br>
            <a:r>
              <a:rPr lang="en-US" dirty="0">
                <a:sym typeface="Symbol" panose="05050102010706020507" pitchFamily="18" charset="2"/>
              </a:rPr>
              <a:t>But logical clocks don’t let us conclude this.  And John might insist that “I kept a log of call times, and I spoke to Lilly after the IBM market announcement.  Perhaps some clock drifted and the S.E.C. has its time sequence wrong.”</a:t>
            </a:r>
            <a:endParaRPr lang="en-US" dirty="0"/>
          </a:p>
        </p:txBody>
      </p:sp>
      <p:sp>
        <p:nvSpPr>
          <p:cNvPr id="4" name="Footer Placeholder 3">
            <a:extLst>
              <a:ext uri="{FF2B5EF4-FFF2-40B4-BE49-F238E27FC236}">
                <a16:creationId xmlns:a16="http://schemas.microsoft.com/office/drawing/2014/main" id="{E957E63B-7AC6-46D6-B8D0-78CF1EB07BC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B89AFEC-94B5-4DFD-AC29-15903C4B62A5}"/>
              </a:ext>
            </a:extLst>
          </p:cNvPr>
          <p:cNvSpPr>
            <a:spLocks noGrp="1"/>
          </p:cNvSpPr>
          <p:nvPr>
            <p:ph type="sldNum" sz="quarter" idx="12"/>
          </p:nvPr>
        </p:nvSpPr>
        <p:spPr/>
        <p:txBody>
          <a:bodyPr/>
          <a:lstStyle/>
          <a:p>
            <a:fld id="{3C974458-8A97-4835-BF79-1FB6D7856C21}" type="slidenum">
              <a:rPr lang="en-US" smtClean="0"/>
              <a:t>23</a:t>
            </a:fld>
            <a:endParaRPr lang="en-US"/>
          </a:p>
        </p:txBody>
      </p:sp>
      <p:sp>
        <p:nvSpPr>
          <p:cNvPr id="6" name="TextBox 5">
            <a:extLst>
              <a:ext uri="{FF2B5EF4-FFF2-40B4-BE49-F238E27FC236}">
                <a16:creationId xmlns:a16="http://schemas.microsoft.com/office/drawing/2014/main" id="{62D0329F-FBEF-49F3-B38A-40B20F493A4A}"/>
              </a:ext>
            </a:extLst>
          </p:cNvPr>
          <p:cNvSpPr txBox="1"/>
          <p:nvPr/>
        </p:nvSpPr>
        <p:spPr>
          <a:xfrm>
            <a:off x="905933" y="6263301"/>
            <a:ext cx="5190067" cy="369332"/>
          </a:xfrm>
          <a:prstGeom prst="rect">
            <a:avLst/>
          </a:prstGeom>
          <a:noFill/>
        </p:spPr>
        <p:txBody>
          <a:bodyPr wrap="square" rtlCol="0">
            <a:spAutoFit/>
          </a:bodyPr>
          <a:lstStyle/>
          <a:p>
            <a:r>
              <a:rPr lang="en-US" dirty="0"/>
              <a:t>* Securities Exchange Commission</a:t>
            </a:r>
          </a:p>
        </p:txBody>
      </p:sp>
    </p:spTree>
    <p:extLst>
      <p:ext uri="{BB962C8B-B14F-4D97-AF65-F5344CB8AC3E}">
        <p14:creationId xmlns:p14="http://schemas.microsoft.com/office/powerpoint/2010/main" val="321060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A9BA-DA6A-4765-8CB6-94BBB7933353}"/>
              </a:ext>
            </a:extLst>
          </p:cNvPr>
          <p:cNvSpPr>
            <a:spLocks noGrp="1"/>
          </p:cNvSpPr>
          <p:nvPr>
            <p:ph type="title"/>
          </p:nvPr>
        </p:nvSpPr>
        <p:spPr/>
        <p:txBody>
          <a:bodyPr/>
          <a:lstStyle/>
          <a:p>
            <a:r>
              <a:rPr lang="en-US" dirty="0"/>
              <a:t>Intuition behind vector clocks</a:t>
            </a:r>
          </a:p>
        </p:txBody>
      </p:sp>
      <p:sp>
        <p:nvSpPr>
          <p:cNvPr id="3" name="Content Placeholder 2">
            <a:extLst>
              <a:ext uri="{FF2B5EF4-FFF2-40B4-BE49-F238E27FC236}">
                <a16:creationId xmlns:a16="http://schemas.microsoft.com/office/drawing/2014/main" id="{4A0189AC-CF02-4A61-8BB5-F3E99AA83979}"/>
              </a:ext>
            </a:extLst>
          </p:cNvPr>
          <p:cNvSpPr>
            <a:spLocks noGrp="1"/>
          </p:cNvSpPr>
          <p:nvPr>
            <p:ph idx="1"/>
          </p:nvPr>
        </p:nvSpPr>
        <p:spPr/>
        <p:txBody>
          <a:bodyPr>
            <a:normAutofit lnSpcReduction="10000"/>
          </a:bodyPr>
          <a:lstStyle/>
          <a:p>
            <a:r>
              <a:rPr lang="en-US" dirty="0"/>
              <a:t>Suppose that we had a fancier clock that could act like logical clocks do (with the “take the max, then add one” rule).</a:t>
            </a:r>
          </a:p>
          <a:p>
            <a:endParaRPr lang="en-US" dirty="0"/>
          </a:p>
          <a:p>
            <a:r>
              <a:rPr lang="en-US" dirty="0"/>
              <a:t>But instead of a single counter, what if it were to count “events in the causal past of this point in the execution”, tracking events on a per-process basis?</a:t>
            </a:r>
          </a:p>
          <a:p>
            <a:br>
              <a:rPr lang="en-US" dirty="0"/>
            </a:br>
            <a:r>
              <a:rPr lang="en-US" dirty="0"/>
              <a:t>For example, a </a:t>
            </a:r>
            <a:r>
              <a:rPr lang="en-US" dirty="0" err="1"/>
              <a:t>VectorClock</a:t>
            </a:r>
            <a:r>
              <a:rPr lang="en-US" dirty="0"/>
              <a:t> value for A = [5,7] might mean “event A happens after 5 events at P, and 7 events at Q”.</a:t>
            </a:r>
          </a:p>
        </p:txBody>
      </p:sp>
      <p:sp>
        <p:nvSpPr>
          <p:cNvPr id="4" name="Footer Placeholder 3">
            <a:extLst>
              <a:ext uri="{FF2B5EF4-FFF2-40B4-BE49-F238E27FC236}">
                <a16:creationId xmlns:a16="http://schemas.microsoft.com/office/drawing/2014/main" id="{147226B6-8810-4D16-B03E-662EAA9A3A4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1B8CD97C-2F38-4F84-9954-4B6343B59E58}"/>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150951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38D-7A62-4592-99D0-F881C16250F1}"/>
              </a:ext>
            </a:extLst>
          </p:cNvPr>
          <p:cNvSpPr>
            <a:spLocks noGrp="1"/>
          </p:cNvSpPr>
          <p:nvPr>
            <p:ph type="title"/>
          </p:nvPr>
        </p:nvSpPr>
        <p:spPr/>
        <p:txBody>
          <a:bodyPr/>
          <a:lstStyle/>
          <a:p>
            <a:r>
              <a:rPr lang="en-US" dirty="0"/>
              <a:t>Vector Clocks are easy to implement</a:t>
            </a:r>
          </a:p>
        </p:txBody>
      </p:sp>
      <p:sp>
        <p:nvSpPr>
          <p:cNvPr id="3" name="Content Placeholder 2">
            <a:extLst>
              <a:ext uri="{FF2B5EF4-FFF2-40B4-BE49-F238E27FC236}">
                <a16:creationId xmlns:a16="http://schemas.microsoft.com/office/drawing/2014/main" id="{13D4AC5E-A14B-4778-9030-A582B5A6D550}"/>
              </a:ext>
            </a:extLst>
          </p:cNvPr>
          <p:cNvSpPr>
            <a:spLocks noGrp="1"/>
          </p:cNvSpPr>
          <p:nvPr>
            <p:ph idx="1"/>
          </p:nvPr>
        </p:nvSpPr>
        <p:spPr>
          <a:xfrm>
            <a:off x="1024128" y="1967524"/>
            <a:ext cx="10786872" cy="4392637"/>
          </a:xfrm>
          <a:noFill/>
        </p:spPr>
        <p:txBody>
          <a:bodyPr>
            <a:normAutofit lnSpcReduction="10000"/>
          </a:bodyPr>
          <a:lstStyle/>
          <a:p>
            <a:r>
              <a:rPr lang="en-US" dirty="0"/>
              <a:t>A vector clock has one entry per machine.  VT(A) = [3, 0, 7, 1]</a:t>
            </a:r>
          </a:p>
          <a:p>
            <a:pPr>
              <a:buFont typeface="Wingdings" panose="05000000000000000000" pitchFamily="2" charset="2"/>
              <a:buChar char="Ø"/>
            </a:pPr>
            <a:r>
              <a:rPr lang="en-US" dirty="0"/>
              <a:t>  If an event occurs at P, P increments </a:t>
            </a:r>
            <a:r>
              <a:rPr lang="en-US" i="1" dirty="0"/>
              <a:t>its own entry</a:t>
            </a:r>
            <a:r>
              <a:rPr lang="en-US" dirty="0"/>
              <a:t> in the vector</a:t>
            </a:r>
          </a:p>
          <a:p>
            <a:pPr>
              <a:buFont typeface="Wingdings" panose="05000000000000000000" pitchFamily="2" charset="2"/>
              <a:buChar char="Ø"/>
            </a:pPr>
            <a:r>
              <a:rPr lang="en-US" dirty="0"/>
              <a:t>  When Q receives M from P, Q computes an entry-by-entry max,</a:t>
            </a:r>
            <a:br>
              <a:rPr lang="en-US" dirty="0"/>
            </a:br>
            <a:r>
              <a:rPr lang="en-US" dirty="0"/>
              <a:t>    then increments its own entry (because a “receive” is an event, too)</a:t>
            </a:r>
          </a:p>
          <a:p>
            <a:pPr marL="0" indent="0">
              <a:buNone/>
            </a:pPr>
            <a:br>
              <a:rPr lang="en-US" dirty="0"/>
            </a:br>
            <a:r>
              <a:rPr lang="en-US" dirty="0" err="1"/>
              <a:t>VectorClock</a:t>
            </a:r>
            <a:r>
              <a:rPr lang="en-US" dirty="0"/>
              <a:t> comparison rule:</a:t>
            </a:r>
            <a:br>
              <a:rPr lang="en-US" dirty="0"/>
            </a:br>
            <a:endParaRPr lang="en-US" dirty="0"/>
          </a:p>
          <a:p>
            <a:pPr marL="0" indent="0">
              <a:buNone/>
            </a:pPr>
            <a:r>
              <a:rPr lang="en-US" b="1" dirty="0">
                <a:solidFill>
                  <a:srgbClr val="C00000"/>
                </a:solidFill>
              </a:rPr>
              <a:t>   Define VT(A) &lt; VT(B) if</a:t>
            </a:r>
            <a:br>
              <a:rPr lang="en-US" b="1" dirty="0">
                <a:solidFill>
                  <a:srgbClr val="C00000"/>
                </a:solidFill>
              </a:rPr>
            </a:br>
            <a:r>
              <a:rPr lang="en-US" b="1" dirty="0">
                <a:solidFill>
                  <a:srgbClr val="C00000"/>
                </a:solidFill>
              </a:rPr>
              <a:t>               VT(A) ≤ VT(B),                 Now, VT(A) &lt; VT(B)   </a:t>
            </a:r>
            <a:r>
              <a:rPr lang="en-US" b="1" dirty="0" err="1">
                <a:solidFill>
                  <a:srgbClr val="C00000"/>
                </a:solidFill>
                <a:sym typeface="Symbol" panose="05050102010706020507" pitchFamily="18" charset="2"/>
              </a:rPr>
              <a:t>iff</a:t>
            </a:r>
            <a:r>
              <a:rPr lang="en-US" b="1" dirty="0">
                <a:solidFill>
                  <a:srgbClr val="C00000"/>
                </a:solidFill>
                <a:sym typeface="Symbol" panose="05050102010706020507" pitchFamily="18" charset="2"/>
              </a:rPr>
              <a:t>  A  B</a:t>
            </a:r>
            <a:r>
              <a:rPr lang="en-US" b="1" dirty="0">
                <a:solidFill>
                  <a:srgbClr val="C00000"/>
                </a:solidFill>
              </a:rPr>
              <a:t> </a:t>
            </a:r>
            <a:br>
              <a:rPr lang="en-US" b="1" dirty="0">
                <a:solidFill>
                  <a:srgbClr val="C00000"/>
                </a:solidFill>
              </a:rPr>
            </a:br>
            <a:r>
              <a:rPr lang="en-US" b="1" dirty="0">
                <a:solidFill>
                  <a:srgbClr val="C00000"/>
                </a:solidFill>
              </a:rPr>
              <a:t>               but VT(A) ≠ VT(B) </a:t>
            </a:r>
          </a:p>
        </p:txBody>
      </p:sp>
      <p:sp>
        <p:nvSpPr>
          <p:cNvPr id="4" name="Footer Placeholder 3">
            <a:extLst>
              <a:ext uri="{FF2B5EF4-FFF2-40B4-BE49-F238E27FC236}">
                <a16:creationId xmlns:a16="http://schemas.microsoft.com/office/drawing/2014/main" id="{687C8DB4-D727-44EC-8F8B-51E81262ACB7}"/>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5BE069D-6AE8-4200-9974-C34E9A70AE76}"/>
              </a:ext>
            </a:extLst>
          </p:cNvPr>
          <p:cNvSpPr>
            <a:spLocks noGrp="1"/>
          </p:cNvSpPr>
          <p:nvPr>
            <p:ph type="sldNum" sz="quarter" idx="12"/>
          </p:nvPr>
        </p:nvSpPr>
        <p:spPr/>
        <p:txBody>
          <a:bodyPr/>
          <a:lstStyle/>
          <a:p>
            <a:fld id="{3C974458-8A97-4835-BF79-1FB6D7856C21}" type="slidenum">
              <a:rPr lang="en-US" smtClean="0"/>
              <a:t>25</a:t>
            </a:fld>
            <a:endParaRPr lang="en-US"/>
          </a:p>
        </p:txBody>
      </p:sp>
      <p:sp>
        <p:nvSpPr>
          <p:cNvPr id="6" name="Rectangle 5">
            <a:extLst>
              <a:ext uri="{FF2B5EF4-FFF2-40B4-BE49-F238E27FC236}">
                <a16:creationId xmlns:a16="http://schemas.microsoft.com/office/drawing/2014/main" id="{DF6483F9-25DE-499C-B31F-FE36675DC167}"/>
              </a:ext>
            </a:extLst>
          </p:cNvPr>
          <p:cNvSpPr/>
          <p:nvPr/>
        </p:nvSpPr>
        <p:spPr>
          <a:xfrm>
            <a:off x="1024128" y="5027145"/>
            <a:ext cx="4624380" cy="1136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CDA5ED-FBE7-4E8A-93A9-82E363FF3DB5}"/>
              </a:ext>
            </a:extLst>
          </p:cNvPr>
          <p:cNvSpPr/>
          <p:nvPr/>
        </p:nvSpPr>
        <p:spPr>
          <a:xfrm>
            <a:off x="6029739" y="5027145"/>
            <a:ext cx="5244910" cy="1136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45EE77F-DEF6-49FA-B8FA-5B1114C010B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pic>
        <p:nvPicPr>
          <p:cNvPr id="11" name="Picture 10">
            <a:extLst>
              <a:ext uri="{FF2B5EF4-FFF2-40B4-BE49-F238E27FC236}">
                <a16:creationId xmlns:a16="http://schemas.microsoft.com/office/drawing/2014/main" id="{D367EC27-33AD-44C6-BBDA-46447F7CFE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0315921" y="1700428"/>
            <a:ext cx="1392558" cy="768808"/>
          </a:xfrm>
          <a:prstGeom prst="rect">
            <a:avLst/>
          </a:prstGeom>
        </p:spPr>
      </p:pic>
    </p:spTree>
    <p:extLst>
      <p:ext uri="{BB962C8B-B14F-4D97-AF65-F5344CB8AC3E}">
        <p14:creationId xmlns:p14="http://schemas.microsoft.com/office/powerpoint/2010/main" val="116326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Case A: Suppose that P and Q </a:t>
            </a:r>
            <a:r>
              <a:rPr lang="en-US" u="sng" dirty="0"/>
              <a:t>never interact</a:t>
            </a:r>
            <a:r>
              <a:rPr lang="en-US" dirty="0"/>
              <a:t>.</a:t>
            </a:r>
          </a:p>
          <a:p>
            <a:endParaRPr lang="en-US" dirty="0"/>
          </a:p>
          <a:p>
            <a:endParaRPr lang="en-US" dirty="0"/>
          </a:p>
          <a:p>
            <a:endParaRPr lang="en-US" dirty="0"/>
          </a:p>
          <a:p>
            <a:endParaRPr lang="en-US" dirty="0"/>
          </a:p>
          <a:p>
            <a:endParaRPr lang="en-US" dirty="0"/>
          </a:p>
          <a:p>
            <a:endParaRPr lang="en-US" dirty="0"/>
          </a:p>
          <a:p>
            <a:pPr marL="0" indent="0">
              <a:buNone/>
            </a:pPr>
            <a:r>
              <a:rPr lang="en-US" dirty="0"/>
              <a:t>With vector clocks we can see that A is concurrent with X, Y and B. We can use the comparison rule to show this, for example that </a:t>
            </a:r>
            <a:r>
              <a:rPr lang="en-US" dirty="0">
                <a:sym typeface="Symbol" panose="05050102010706020507" pitchFamily="18" charset="2"/>
              </a:rPr>
              <a:t>(</a:t>
            </a:r>
            <a:r>
              <a:rPr lang="en-US" dirty="0"/>
              <a:t>A </a:t>
            </a:r>
            <a:r>
              <a:rPr lang="en-US" dirty="0">
                <a:sym typeface="Symbol" panose="05050102010706020507" pitchFamily="18" charset="2"/>
              </a:rPr>
              <a:t> B) and (</a:t>
            </a:r>
            <a:r>
              <a:rPr lang="en-US" dirty="0"/>
              <a:t>B </a:t>
            </a:r>
            <a:r>
              <a:rPr lang="en-US" dirty="0">
                <a:sym typeface="Symbol" panose="05050102010706020507" pitchFamily="18" charset="2"/>
              </a:rPr>
              <a:t> A).  </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26</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VectorClock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VectorClock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[0,0]           [1,0]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[0,0]                         [0,1]                   [0,2]                                         [0,3]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2" name="Freeform 11"/>
          <p:cNvSpPr/>
          <p:nvPr/>
        </p:nvSpPr>
        <p:spPr>
          <a:xfrm>
            <a:off x="351692" y="3613631"/>
            <a:ext cx="11306908" cy="704404"/>
          </a:xfrm>
          <a:custGeom>
            <a:avLst/>
            <a:gdLst>
              <a:gd name="connsiteX0" fmla="*/ 0 w 11306908"/>
              <a:gd name="connsiteY0" fmla="*/ 597884 h 704404"/>
              <a:gd name="connsiteX1" fmla="*/ 1617785 w 11306908"/>
              <a:gd name="connsiteY1" fmla="*/ 228607 h 704404"/>
              <a:gd name="connsiteX2" fmla="*/ 3393831 w 11306908"/>
              <a:gd name="connsiteY2" fmla="*/ 685807 h 704404"/>
              <a:gd name="connsiteX3" fmla="*/ 4923693 w 11306908"/>
              <a:gd name="connsiteY3" fmla="*/ 562715 h 704404"/>
              <a:gd name="connsiteX4" fmla="*/ 6189785 w 11306908"/>
              <a:gd name="connsiteY4" fmla="*/ 79138 h 704404"/>
              <a:gd name="connsiteX5" fmla="*/ 8282354 w 11306908"/>
              <a:gd name="connsiteY5" fmla="*/ 492377 h 704404"/>
              <a:gd name="connsiteX6" fmla="*/ 9592408 w 11306908"/>
              <a:gd name="connsiteY6" fmla="*/ 422038 h 704404"/>
              <a:gd name="connsiteX7" fmla="*/ 10498016 w 11306908"/>
              <a:gd name="connsiteY7" fmla="*/ 7 h 704404"/>
              <a:gd name="connsiteX8" fmla="*/ 11306908 w 11306908"/>
              <a:gd name="connsiteY8" fmla="*/ 413246 h 70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908" h="704404">
                <a:moveTo>
                  <a:pt x="0" y="597884"/>
                </a:moveTo>
                <a:cubicBezTo>
                  <a:pt x="526073" y="405918"/>
                  <a:pt x="1052147" y="213953"/>
                  <a:pt x="1617785" y="228607"/>
                </a:cubicBezTo>
                <a:cubicBezTo>
                  <a:pt x="2183423" y="243261"/>
                  <a:pt x="2842846" y="630122"/>
                  <a:pt x="3393831" y="685807"/>
                </a:cubicBezTo>
                <a:cubicBezTo>
                  <a:pt x="3944816" y="741492"/>
                  <a:pt x="4457701" y="663827"/>
                  <a:pt x="4923693" y="562715"/>
                </a:cubicBezTo>
                <a:cubicBezTo>
                  <a:pt x="5389685" y="461603"/>
                  <a:pt x="5630008" y="90861"/>
                  <a:pt x="6189785" y="79138"/>
                </a:cubicBezTo>
                <a:cubicBezTo>
                  <a:pt x="6749562" y="67415"/>
                  <a:pt x="7715250" y="435227"/>
                  <a:pt x="8282354" y="492377"/>
                </a:cubicBezTo>
                <a:cubicBezTo>
                  <a:pt x="8849458" y="549527"/>
                  <a:pt x="9223131" y="504100"/>
                  <a:pt x="9592408" y="422038"/>
                </a:cubicBezTo>
                <a:cubicBezTo>
                  <a:pt x="9961685" y="339976"/>
                  <a:pt x="10212266" y="1472"/>
                  <a:pt x="10498016" y="7"/>
                </a:cubicBezTo>
                <a:cubicBezTo>
                  <a:pt x="10783766" y="-1458"/>
                  <a:pt x="11045337" y="205894"/>
                  <a:pt x="11306908" y="413246"/>
                </a:cubicBezTo>
              </a:path>
            </a:pathLst>
          </a:custGeom>
          <a:noFill/>
          <a:ln w="1301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5910" y="3800820"/>
            <a:ext cx="5363308" cy="369332"/>
          </a:xfrm>
          <a:prstGeom prst="rect">
            <a:avLst/>
          </a:prstGeom>
          <a:solidFill>
            <a:srgbClr val="FFFF00"/>
          </a:solidFill>
        </p:spPr>
        <p:txBody>
          <a:bodyPr wrap="square" rtlCol="0">
            <a:spAutoFit/>
          </a:bodyPr>
          <a:lstStyle/>
          <a:p>
            <a:r>
              <a:rPr lang="en-US" dirty="0"/>
              <a:t>Firewall blocks all traffic: P can’t communicate to Q</a:t>
            </a:r>
          </a:p>
        </p:txBody>
      </p:sp>
    </p:spTree>
    <p:extLst>
      <p:ext uri="{BB962C8B-B14F-4D97-AF65-F5344CB8AC3E}">
        <p14:creationId xmlns:p14="http://schemas.microsoft.com/office/powerpoint/2010/main" val="333255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lnSpcReduction="10000"/>
          </a:bodyPr>
          <a:lstStyle/>
          <a:p>
            <a:r>
              <a:rPr lang="en-US" dirty="0"/>
              <a:t>Case B: P sends a message to Q after A, and it is received before B at Q. </a:t>
            </a:r>
          </a:p>
          <a:p>
            <a:endParaRPr lang="en-US" dirty="0"/>
          </a:p>
          <a:p>
            <a:endParaRPr lang="en-US" dirty="0"/>
          </a:p>
          <a:p>
            <a:endParaRPr lang="en-US" dirty="0"/>
          </a:p>
          <a:p>
            <a:endParaRPr lang="en-US" dirty="0"/>
          </a:p>
          <a:p>
            <a:endParaRPr lang="en-US" dirty="0"/>
          </a:p>
          <a:p>
            <a:endParaRPr lang="en-US" dirty="0"/>
          </a:p>
          <a:p>
            <a:pPr marL="0" indent="0">
              <a:buNone/>
            </a:pPr>
            <a:r>
              <a:rPr lang="en-US" dirty="0"/>
              <a:t>The vector timestamps show that A happens before B (and also, before Y).  </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27</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VectorClock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VectorClock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[0,0]           [1,0]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[0,0]                         [0,1]                   [1,2]                                         [1,3]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6" name="TextBox 25"/>
          <p:cNvSpPr txBox="1"/>
          <p:nvPr/>
        </p:nvSpPr>
        <p:spPr>
          <a:xfrm>
            <a:off x="5433204" y="3704986"/>
            <a:ext cx="5363308" cy="369332"/>
          </a:xfrm>
          <a:prstGeom prst="rect">
            <a:avLst/>
          </a:prstGeom>
          <a:solidFill>
            <a:srgbClr val="FFFF00"/>
          </a:solidFill>
        </p:spPr>
        <p:txBody>
          <a:bodyPr wrap="square" rtlCol="0">
            <a:spAutoFit/>
          </a:bodyPr>
          <a:lstStyle/>
          <a:p>
            <a:r>
              <a:rPr lang="en-US" dirty="0"/>
              <a:t>Now the firewall is gone and a message gets through!</a:t>
            </a:r>
          </a:p>
        </p:txBody>
      </p:sp>
      <p:cxnSp>
        <p:nvCxnSpPr>
          <p:cNvPr id="16" name="Straight Arrow Connector 15"/>
          <p:cNvCxnSpPr/>
          <p:nvPr/>
        </p:nvCxnSpPr>
        <p:spPr>
          <a:xfrm>
            <a:off x="3288323" y="3071674"/>
            <a:ext cx="1407963" cy="17204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Speech Bubble: Rectangle 26">
            <a:extLst>
              <a:ext uri="{FF2B5EF4-FFF2-40B4-BE49-F238E27FC236}">
                <a16:creationId xmlns:a16="http://schemas.microsoft.com/office/drawing/2014/main" id="{F8C181C4-AA30-43AC-865B-39930BCE8DBE}"/>
              </a:ext>
            </a:extLst>
          </p:cNvPr>
          <p:cNvSpPr/>
          <p:nvPr/>
        </p:nvSpPr>
        <p:spPr>
          <a:xfrm>
            <a:off x="8543278" y="1607304"/>
            <a:ext cx="3079319" cy="2304559"/>
          </a:xfrm>
          <a:prstGeom prst="wedgeRectCallout">
            <a:avLst>
              <a:gd name="adj1" fmla="val -173622"/>
              <a:gd name="adj2" fmla="val 86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Maximum computed here.  No need to increment the local timer unless this receive is viewed as a “significant event” for your application,.</a:t>
            </a:r>
            <a:endParaRPr lang="en-US" b="1" i="1" dirty="0"/>
          </a:p>
        </p:txBody>
      </p:sp>
    </p:spTree>
    <p:extLst>
      <p:ext uri="{BB962C8B-B14F-4D97-AF65-F5344CB8AC3E}">
        <p14:creationId xmlns:p14="http://schemas.microsoft.com/office/powerpoint/2010/main" val="26321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6916-B260-41AB-A55E-6316D6CA348C}"/>
              </a:ext>
            </a:extLst>
          </p:cNvPr>
          <p:cNvSpPr>
            <a:spLocks noGrp="1"/>
          </p:cNvSpPr>
          <p:nvPr>
            <p:ph type="title"/>
          </p:nvPr>
        </p:nvSpPr>
        <p:spPr/>
        <p:txBody>
          <a:bodyPr/>
          <a:lstStyle/>
          <a:p>
            <a:r>
              <a:rPr lang="en-US" dirty="0"/>
              <a:t>Vector Clocks solve the S.E.C. problem!</a:t>
            </a:r>
          </a:p>
        </p:txBody>
      </p:sp>
      <p:sp>
        <p:nvSpPr>
          <p:cNvPr id="3" name="Content Placeholder 2">
            <a:extLst>
              <a:ext uri="{FF2B5EF4-FFF2-40B4-BE49-F238E27FC236}">
                <a16:creationId xmlns:a16="http://schemas.microsoft.com/office/drawing/2014/main" id="{37FEAEBF-8345-44AF-8834-6BE0E401DFA0}"/>
              </a:ext>
            </a:extLst>
          </p:cNvPr>
          <p:cNvSpPr>
            <a:spLocks noGrp="1"/>
          </p:cNvSpPr>
          <p:nvPr>
            <p:ph idx="1"/>
          </p:nvPr>
        </p:nvSpPr>
        <p:spPr/>
        <p:txBody>
          <a:bodyPr>
            <a:normAutofit/>
          </a:bodyPr>
          <a:lstStyle/>
          <a:p>
            <a:r>
              <a:rPr lang="en-US" dirty="0"/>
              <a:t>A: John spoke to his friend Lilly.</a:t>
            </a:r>
          </a:p>
          <a:p>
            <a:endParaRPr lang="en-US" dirty="0"/>
          </a:p>
          <a:p>
            <a:r>
              <a:rPr lang="en-US" dirty="0"/>
              <a:t>Then the message M was to tell his stock broker to “Buy IBM futures ASAP!” B was the purchase.  Our goal: Deduce that A </a:t>
            </a:r>
            <a:r>
              <a:rPr lang="en-US" dirty="0">
                <a:sym typeface="Symbol" panose="05050102010706020507" pitchFamily="18" charset="2"/>
              </a:rPr>
              <a:t> B using just a database with information about A, and information about B, including timestamps.  </a:t>
            </a:r>
          </a:p>
          <a:p>
            <a:endParaRPr lang="en-US" dirty="0">
              <a:sym typeface="Symbol" panose="05050102010706020507" pitchFamily="18" charset="2"/>
            </a:endParaRPr>
          </a:p>
          <a:p>
            <a:r>
              <a:rPr lang="en-US" dirty="0">
                <a:sym typeface="Symbol" panose="05050102010706020507" pitchFamily="18" charset="2"/>
              </a:rPr>
              <a:t>We just saw that </a:t>
            </a:r>
            <a:br>
              <a:rPr lang="en-US" dirty="0">
                <a:sym typeface="Symbol" panose="05050102010706020507" pitchFamily="18" charset="2"/>
              </a:rPr>
            </a:br>
            <a:r>
              <a:rPr lang="en-US" dirty="0">
                <a:sym typeface="Symbol" panose="05050102010706020507" pitchFamily="18" charset="2"/>
              </a:rPr>
              <a:t>                  </a:t>
            </a:r>
            <a:r>
              <a:rPr lang="en-US" dirty="0" err="1">
                <a:sym typeface="Symbol" panose="05050102010706020507" pitchFamily="18" charset="2"/>
              </a:rPr>
              <a:t>VectorClock</a:t>
            </a:r>
            <a:r>
              <a:rPr lang="en-US" dirty="0">
                <a:sym typeface="Symbol" panose="05050102010706020507" pitchFamily="18" charset="2"/>
              </a:rPr>
              <a:t>(A) &lt; </a:t>
            </a:r>
            <a:r>
              <a:rPr lang="en-US" dirty="0" err="1">
                <a:sym typeface="Symbol" panose="05050102010706020507" pitchFamily="18" charset="2"/>
              </a:rPr>
              <a:t>VectorClock</a:t>
            </a:r>
            <a:r>
              <a:rPr lang="en-US" dirty="0">
                <a:sym typeface="Symbol" panose="05050102010706020507" pitchFamily="18" charset="2"/>
              </a:rPr>
              <a:t>(B)      A  B!</a:t>
            </a:r>
            <a:endParaRPr lang="en-US" dirty="0"/>
          </a:p>
        </p:txBody>
      </p:sp>
      <p:sp>
        <p:nvSpPr>
          <p:cNvPr id="4" name="Footer Placeholder 3">
            <a:extLst>
              <a:ext uri="{FF2B5EF4-FFF2-40B4-BE49-F238E27FC236}">
                <a16:creationId xmlns:a16="http://schemas.microsoft.com/office/drawing/2014/main" id="{E91CD93A-500A-4CC3-9397-AC8B15733563}"/>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F61D9BBC-466C-45EB-9F9F-9B6FF55755F0}"/>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310280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9773-F763-46EB-A739-D1C14A02A97E}"/>
              </a:ext>
            </a:extLst>
          </p:cNvPr>
          <p:cNvSpPr>
            <a:spLocks noGrp="1"/>
          </p:cNvSpPr>
          <p:nvPr>
            <p:ph type="title"/>
          </p:nvPr>
        </p:nvSpPr>
        <p:spPr/>
        <p:txBody>
          <a:bodyPr/>
          <a:lstStyle/>
          <a:p>
            <a:r>
              <a:rPr lang="en-US" dirty="0"/>
              <a:t>So why not </a:t>
            </a:r>
            <a:r>
              <a:rPr lang="en-US" u="sng" dirty="0"/>
              <a:t>always</a:t>
            </a:r>
            <a:r>
              <a:rPr lang="en-US" dirty="0"/>
              <a:t> use vector clocks?</a:t>
            </a:r>
          </a:p>
        </p:txBody>
      </p:sp>
      <p:sp>
        <p:nvSpPr>
          <p:cNvPr id="3" name="Content Placeholder 2">
            <a:extLst>
              <a:ext uri="{FF2B5EF4-FFF2-40B4-BE49-F238E27FC236}">
                <a16:creationId xmlns:a16="http://schemas.microsoft.com/office/drawing/2014/main" id="{4769BF10-D271-45A2-8967-07A7C20601BC}"/>
              </a:ext>
            </a:extLst>
          </p:cNvPr>
          <p:cNvSpPr>
            <a:spLocks noGrp="1"/>
          </p:cNvSpPr>
          <p:nvPr>
            <p:ph idx="1"/>
          </p:nvPr>
        </p:nvSpPr>
        <p:spPr/>
        <p:txBody>
          <a:bodyPr/>
          <a:lstStyle/>
          <a:p>
            <a:r>
              <a:rPr lang="en-US" dirty="0"/>
              <a:t>They represent happens-before with full accuracy, which is great.</a:t>
            </a:r>
          </a:p>
          <a:p>
            <a:endParaRPr lang="en-US" dirty="0"/>
          </a:p>
          <a:p>
            <a:r>
              <a:rPr lang="en-US" dirty="0"/>
              <a:t>But you need one vector entry per process in your application.  For a small </a:t>
            </a:r>
            <a:r>
              <a:rPr lang="en-US" dirty="0">
                <a:sym typeface="Symbol" panose="05050102010706020507" pitchFamily="18" charset="2"/>
              </a:rPr>
              <a:t>-service this would be fine, but if the vector would become large, the overheads are an issue.</a:t>
            </a:r>
          </a:p>
          <a:p>
            <a:endParaRPr lang="en-US" dirty="0">
              <a:sym typeface="Symbol" panose="05050102010706020507" pitchFamily="18" charset="2"/>
            </a:endParaRPr>
          </a:p>
          <a:p>
            <a:r>
              <a:rPr lang="en-US" dirty="0"/>
              <a:t>So, we try to use a </a:t>
            </a:r>
            <a:r>
              <a:rPr lang="en-US" dirty="0" err="1"/>
              <a:t>LogicalClock</a:t>
            </a:r>
            <a:r>
              <a:rPr lang="en-US" dirty="0"/>
              <a:t> before considering a </a:t>
            </a:r>
            <a:r>
              <a:rPr lang="en-US" dirty="0" err="1"/>
              <a:t>VectorClock</a:t>
            </a:r>
            <a:r>
              <a:rPr lang="en-US" dirty="0"/>
              <a:t>.</a:t>
            </a:r>
          </a:p>
        </p:txBody>
      </p:sp>
      <p:sp>
        <p:nvSpPr>
          <p:cNvPr id="4" name="Footer Placeholder 3">
            <a:extLst>
              <a:ext uri="{FF2B5EF4-FFF2-40B4-BE49-F238E27FC236}">
                <a16:creationId xmlns:a16="http://schemas.microsoft.com/office/drawing/2014/main" id="{C237FDDF-8C57-4781-816D-2DAC4A64303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055B41C-2413-4CFC-A3B2-BEFA64E876E8}"/>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225654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in the real world</a:t>
            </a:r>
            <a:endParaRPr lang="en-US" dirty="0"/>
          </a:p>
        </p:txBody>
      </p:sp>
      <p:sp>
        <p:nvSpPr>
          <p:cNvPr id="3" name="Content Placeholder 2"/>
          <p:cNvSpPr>
            <a:spLocks noGrp="1"/>
          </p:cNvSpPr>
          <p:nvPr>
            <p:ph idx="1"/>
          </p:nvPr>
        </p:nvSpPr>
        <p:spPr>
          <a:xfrm>
            <a:off x="1024128" y="2883876"/>
            <a:ext cx="10786872" cy="3425483"/>
          </a:xfrm>
        </p:spPr>
        <p:txBody>
          <a:bodyPr>
            <a:normAutofit/>
          </a:bodyPr>
          <a:lstStyle/>
          <a:p>
            <a:r>
              <a:rPr lang="en-US" dirty="0"/>
              <a:t>Einstein was first to really look closely at this topic.</a:t>
            </a:r>
          </a:p>
          <a:p>
            <a:endParaRPr lang="en-US" dirty="0"/>
          </a:p>
          <a:p>
            <a:r>
              <a:rPr lang="en-US" dirty="0"/>
              <a:t>It led to his theory of relativity:  </a:t>
            </a:r>
            <a:r>
              <a:rPr lang="en-US" i="1" dirty="0"/>
              <a:t>Time has no absolute meaning.</a:t>
            </a:r>
            <a:r>
              <a:rPr lang="en-US" dirty="0"/>
              <a:t>  </a:t>
            </a:r>
          </a:p>
          <a:p>
            <a:endParaRPr lang="en-US" dirty="0"/>
          </a:p>
          <a:p>
            <a:r>
              <a:rPr lang="en-US" dirty="0"/>
              <a:t>But Einstein was thinking about particles moving at near the speed of light,  or near black holes.   Do those ideas apply in other settings?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a:t>
            </a:fld>
            <a:endParaRPr lang="en-US"/>
          </a:p>
        </p:txBody>
      </p:sp>
      <p:pic>
        <p:nvPicPr>
          <p:cNvPr id="6" name="Picture 5"/>
          <p:cNvPicPr>
            <a:picLocks noChangeAspect="1"/>
          </p:cNvPicPr>
          <p:nvPr/>
        </p:nvPicPr>
        <p:blipFill>
          <a:blip r:embed="rId3"/>
          <a:stretch>
            <a:fillRect/>
          </a:stretch>
        </p:blipFill>
        <p:spPr>
          <a:xfrm>
            <a:off x="9073336" y="155448"/>
            <a:ext cx="2857500" cy="1600200"/>
          </a:xfrm>
          <a:prstGeom prst="rect">
            <a:avLst/>
          </a:prstGeom>
        </p:spPr>
      </p:pic>
      <p:pic>
        <p:nvPicPr>
          <p:cNvPr id="7" name="Picture 6"/>
          <p:cNvPicPr>
            <a:picLocks noChangeAspect="1"/>
          </p:cNvPicPr>
          <p:nvPr/>
        </p:nvPicPr>
        <p:blipFill>
          <a:blip r:embed="rId4"/>
          <a:stretch>
            <a:fillRect/>
          </a:stretch>
        </p:blipFill>
        <p:spPr>
          <a:xfrm flipH="1">
            <a:off x="8233276" y="1002915"/>
            <a:ext cx="1118967" cy="1398709"/>
          </a:xfrm>
          <a:prstGeom prst="rect">
            <a:avLst/>
          </a:prstGeom>
        </p:spPr>
      </p:pic>
      <p:pic>
        <p:nvPicPr>
          <p:cNvPr id="8" name="Picture 7"/>
          <p:cNvPicPr>
            <a:picLocks noChangeAspect="1"/>
          </p:cNvPicPr>
          <p:nvPr/>
        </p:nvPicPr>
        <p:blipFill>
          <a:blip r:embed="rId5"/>
          <a:stretch>
            <a:fillRect/>
          </a:stretch>
        </p:blipFill>
        <p:spPr>
          <a:xfrm>
            <a:off x="9258250" y="1916992"/>
            <a:ext cx="2772558" cy="1062814"/>
          </a:xfrm>
          <a:prstGeom prst="rect">
            <a:avLst/>
          </a:prstGeom>
        </p:spPr>
      </p:pic>
    </p:spTree>
    <p:extLst>
      <p:ext uri="{BB962C8B-B14F-4D97-AF65-F5344CB8AC3E}">
        <p14:creationId xmlns:p14="http://schemas.microsoft.com/office/powerpoint/2010/main" val="62145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11031A15-07C2-4210-9131-AD7AC780A3C6}"/>
              </a:ext>
            </a:extLst>
          </p:cNvPr>
          <p:cNvCxnSpPr/>
          <p:nvPr/>
        </p:nvCxnSpPr>
        <p:spPr>
          <a:xfrm>
            <a:off x="1708869" y="588885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C6AC0C-C2EC-4616-9A70-B59437CC1B41}"/>
              </a:ext>
            </a:extLst>
          </p:cNvPr>
          <p:cNvCxnSpPr/>
          <p:nvPr/>
        </p:nvCxnSpPr>
        <p:spPr>
          <a:xfrm>
            <a:off x="1665625" y="5253377"/>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5EE876-83F6-494E-83CE-309EB8B447DF}"/>
              </a:ext>
            </a:extLst>
          </p:cNvPr>
          <p:cNvSpPr>
            <a:spLocks noGrp="1"/>
          </p:cNvSpPr>
          <p:nvPr>
            <p:ph type="title"/>
          </p:nvPr>
        </p:nvSpPr>
        <p:spPr/>
        <p:txBody>
          <a:bodyPr/>
          <a:lstStyle/>
          <a:p>
            <a:r>
              <a:rPr lang="en-US" dirty="0"/>
              <a:t>More fun with Causality</a:t>
            </a:r>
          </a:p>
        </p:txBody>
      </p:sp>
      <p:sp>
        <p:nvSpPr>
          <p:cNvPr id="3" name="Content Placeholder 2">
            <a:extLst>
              <a:ext uri="{FF2B5EF4-FFF2-40B4-BE49-F238E27FC236}">
                <a16:creationId xmlns:a16="http://schemas.microsoft.com/office/drawing/2014/main" id="{1D7ADF85-3EB8-49B5-B0AC-4084152E8739}"/>
              </a:ext>
            </a:extLst>
          </p:cNvPr>
          <p:cNvSpPr>
            <a:spLocks noGrp="1"/>
          </p:cNvSpPr>
          <p:nvPr>
            <p:ph idx="1"/>
          </p:nvPr>
        </p:nvSpPr>
        <p:spPr>
          <a:xfrm>
            <a:off x="1024128" y="1776046"/>
            <a:ext cx="10786872" cy="4533314"/>
          </a:xfrm>
        </p:spPr>
        <p:txBody>
          <a:bodyPr/>
          <a:lstStyle/>
          <a:p>
            <a:r>
              <a:rPr lang="en-US" dirty="0"/>
              <a:t>Working with Mani </a:t>
            </a:r>
            <a:r>
              <a:rPr lang="en-US" dirty="0" err="1"/>
              <a:t>Chandy</a:t>
            </a:r>
            <a:r>
              <a:rPr lang="en-US" dirty="0"/>
              <a:t> (</a:t>
            </a:r>
            <a:r>
              <a:rPr lang="en-US" dirty="0" err="1"/>
              <a:t>CalTech</a:t>
            </a:r>
            <a:r>
              <a:rPr lang="en-US" dirty="0"/>
              <a:t>), </a:t>
            </a:r>
            <a:r>
              <a:rPr lang="en-US" dirty="0" err="1"/>
              <a:t>Lamport</a:t>
            </a:r>
            <a:r>
              <a:rPr lang="en-US" dirty="0"/>
              <a:t> also showed that you can use </a:t>
            </a:r>
            <a:r>
              <a:rPr lang="en-US" dirty="0">
                <a:sym typeface="Symbol" panose="05050102010706020507" pitchFamily="18" charset="2"/>
              </a:rPr>
              <a:t> to define “now” in a way that makes sense even for a fully distributed system</a:t>
            </a:r>
          </a:p>
          <a:p>
            <a:endParaRPr lang="en-US" dirty="0">
              <a:sym typeface="Symbol" panose="05050102010706020507" pitchFamily="18" charset="2"/>
            </a:endParaRPr>
          </a:p>
          <a:p>
            <a:r>
              <a:rPr lang="en-US" dirty="0">
                <a:sym typeface="Symbol" panose="05050102010706020507" pitchFamily="18" charset="2"/>
              </a:rPr>
              <a:t>He draws a complex space-time picture, perhaps this one:</a:t>
            </a:r>
            <a:endParaRPr lang="en-US" dirty="0"/>
          </a:p>
        </p:txBody>
      </p:sp>
      <p:sp>
        <p:nvSpPr>
          <p:cNvPr id="4" name="Footer Placeholder 3">
            <a:extLst>
              <a:ext uri="{FF2B5EF4-FFF2-40B4-BE49-F238E27FC236}">
                <a16:creationId xmlns:a16="http://schemas.microsoft.com/office/drawing/2014/main" id="{82DF380A-F54E-4877-A7EB-43750456720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069B4A5-A143-485C-98EF-372CBAEB4F94}"/>
              </a:ext>
            </a:extLst>
          </p:cNvPr>
          <p:cNvSpPr>
            <a:spLocks noGrp="1"/>
          </p:cNvSpPr>
          <p:nvPr>
            <p:ph type="sldNum" sz="quarter" idx="12"/>
          </p:nvPr>
        </p:nvSpPr>
        <p:spPr>
          <a:xfrm>
            <a:off x="10837333" y="6470704"/>
            <a:ext cx="973667" cy="274320"/>
          </a:xfrm>
        </p:spPr>
        <p:txBody>
          <a:bodyPr/>
          <a:lstStyle/>
          <a:p>
            <a:fld id="{3C974458-8A97-4835-BF79-1FB6D7856C21}" type="slidenum">
              <a:rPr lang="en-US" smtClean="0"/>
              <a:t>30</a:t>
            </a:fld>
            <a:endParaRPr lang="en-US"/>
          </a:p>
        </p:txBody>
      </p:sp>
      <p:cxnSp>
        <p:nvCxnSpPr>
          <p:cNvPr id="6" name="Straight Arrow Connector 5">
            <a:extLst>
              <a:ext uri="{FF2B5EF4-FFF2-40B4-BE49-F238E27FC236}">
                <a16:creationId xmlns:a16="http://schemas.microsoft.com/office/drawing/2014/main" id="{61E493BA-714D-45F6-A525-09F245D1648D}"/>
              </a:ext>
            </a:extLst>
          </p:cNvPr>
          <p:cNvCxnSpPr/>
          <p:nvPr/>
        </p:nvCxnSpPr>
        <p:spPr>
          <a:xfrm>
            <a:off x="1708869" y="4509857"/>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7275DE-63C0-48DC-BA37-7D6DADC78CEF}"/>
              </a:ext>
            </a:extLst>
          </p:cNvPr>
          <p:cNvCxnSpPr/>
          <p:nvPr/>
        </p:nvCxnSpPr>
        <p:spPr>
          <a:xfrm>
            <a:off x="1708869" y="6215849"/>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271CDE-2C35-4719-B11F-605A1C751227}"/>
              </a:ext>
            </a:extLst>
          </p:cNvPr>
          <p:cNvSpPr txBox="1"/>
          <p:nvPr/>
        </p:nvSpPr>
        <p:spPr>
          <a:xfrm>
            <a:off x="1117261" y="4279037"/>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F583BA5E-02DC-489A-9DBB-99894D2273EE}"/>
              </a:ext>
            </a:extLst>
          </p:cNvPr>
          <p:cNvSpPr txBox="1"/>
          <p:nvPr/>
        </p:nvSpPr>
        <p:spPr>
          <a:xfrm>
            <a:off x="1136336" y="4655320"/>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8CB6EC42-A874-4BF1-8AEF-BB14164B5480}"/>
              </a:ext>
            </a:extLst>
          </p:cNvPr>
          <p:cNvSpPr txBox="1"/>
          <p:nvPr/>
        </p:nvSpPr>
        <p:spPr>
          <a:xfrm>
            <a:off x="2698966" y="4099011"/>
            <a:ext cx="520587" cy="369332"/>
          </a:xfrm>
          <a:prstGeom prst="rect">
            <a:avLst/>
          </a:prstGeom>
          <a:noFill/>
        </p:spPr>
        <p:txBody>
          <a:bodyPr wrap="square" rtlCol="0">
            <a:spAutoFit/>
          </a:bodyPr>
          <a:lstStyle/>
          <a:p>
            <a:pPr algn="r"/>
            <a:r>
              <a:rPr lang="en-US" b="1" dirty="0"/>
              <a:t>A</a:t>
            </a:r>
          </a:p>
        </p:txBody>
      </p:sp>
      <p:sp>
        <p:nvSpPr>
          <p:cNvPr id="11" name="TextBox 10">
            <a:extLst>
              <a:ext uri="{FF2B5EF4-FFF2-40B4-BE49-F238E27FC236}">
                <a16:creationId xmlns:a16="http://schemas.microsoft.com/office/drawing/2014/main" id="{8199A954-29C1-41F3-874B-B31623F89ECF}"/>
              </a:ext>
            </a:extLst>
          </p:cNvPr>
          <p:cNvSpPr txBox="1"/>
          <p:nvPr/>
        </p:nvSpPr>
        <p:spPr>
          <a:xfrm>
            <a:off x="8115824" y="5778331"/>
            <a:ext cx="520587" cy="369332"/>
          </a:xfrm>
          <a:prstGeom prst="rect">
            <a:avLst/>
          </a:prstGeom>
          <a:noFill/>
        </p:spPr>
        <p:txBody>
          <a:bodyPr wrap="square" rtlCol="0">
            <a:spAutoFit/>
          </a:bodyPr>
          <a:lstStyle/>
          <a:p>
            <a:pPr algn="r"/>
            <a:r>
              <a:rPr lang="en-US" b="1" dirty="0"/>
              <a:t>E</a:t>
            </a:r>
          </a:p>
        </p:txBody>
      </p:sp>
      <p:cxnSp>
        <p:nvCxnSpPr>
          <p:cNvPr id="12" name="Straight Arrow Connector 11">
            <a:extLst>
              <a:ext uri="{FF2B5EF4-FFF2-40B4-BE49-F238E27FC236}">
                <a16:creationId xmlns:a16="http://schemas.microsoft.com/office/drawing/2014/main" id="{D4073FBC-62A1-4EE0-B685-C5DEBDD4F637}"/>
              </a:ext>
            </a:extLst>
          </p:cNvPr>
          <p:cNvCxnSpPr>
            <a:cxnSpLocks/>
          </p:cNvCxnSpPr>
          <p:nvPr/>
        </p:nvCxnSpPr>
        <p:spPr>
          <a:xfrm>
            <a:off x="3262705" y="4465392"/>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Star: 5 Points 14">
            <a:extLst>
              <a:ext uri="{FF2B5EF4-FFF2-40B4-BE49-F238E27FC236}">
                <a16:creationId xmlns:a16="http://schemas.microsoft.com/office/drawing/2014/main" id="{DE7D58B2-1424-4999-A9C2-3BB1F976373D}"/>
              </a:ext>
            </a:extLst>
          </p:cNvPr>
          <p:cNvSpPr/>
          <p:nvPr/>
        </p:nvSpPr>
        <p:spPr>
          <a:xfrm>
            <a:off x="2902916" y="4376015"/>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50AEF96F-3983-4341-92E5-82809A752F9A}"/>
              </a:ext>
            </a:extLst>
          </p:cNvPr>
          <p:cNvSpPr/>
          <p:nvPr/>
        </p:nvSpPr>
        <p:spPr>
          <a:xfrm>
            <a:off x="8376118" y="6079477"/>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9EEDBDA-20B0-4B70-9E80-A9ABDD69C7DE}"/>
              </a:ext>
            </a:extLst>
          </p:cNvPr>
          <p:cNvCxnSpPr/>
          <p:nvPr/>
        </p:nvCxnSpPr>
        <p:spPr>
          <a:xfrm>
            <a:off x="1665625" y="5580372"/>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D6A301-C234-434A-9AC5-26184ACD8532}"/>
              </a:ext>
            </a:extLst>
          </p:cNvPr>
          <p:cNvSpPr txBox="1"/>
          <p:nvPr/>
        </p:nvSpPr>
        <p:spPr>
          <a:xfrm>
            <a:off x="8072580" y="5142854"/>
            <a:ext cx="520587" cy="369332"/>
          </a:xfrm>
          <a:prstGeom prst="rect">
            <a:avLst/>
          </a:prstGeom>
          <a:noFill/>
        </p:spPr>
        <p:txBody>
          <a:bodyPr wrap="square" rtlCol="0">
            <a:spAutoFit/>
          </a:bodyPr>
          <a:lstStyle/>
          <a:p>
            <a:pPr algn="r"/>
            <a:r>
              <a:rPr lang="en-US" b="1" dirty="0"/>
              <a:t>F</a:t>
            </a:r>
          </a:p>
        </p:txBody>
      </p:sp>
      <p:sp>
        <p:nvSpPr>
          <p:cNvPr id="20" name="Star: 5 Points 19">
            <a:extLst>
              <a:ext uri="{FF2B5EF4-FFF2-40B4-BE49-F238E27FC236}">
                <a16:creationId xmlns:a16="http://schemas.microsoft.com/office/drawing/2014/main" id="{536C291C-62DB-4A49-842A-43CA1D94044A}"/>
              </a:ext>
            </a:extLst>
          </p:cNvPr>
          <p:cNvSpPr/>
          <p:nvPr/>
        </p:nvSpPr>
        <p:spPr>
          <a:xfrm>
            <a:off x="8332874" y="544400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249413F-F711-4251-9D52-6C2D212F5A18}"/>
              </a:ext>
            </a:extLst>
          </p:cNvPr>
          <p:cNvCxnSpPr/>
          <p:nvPr/>
        </p:nvCxnSpPr>
        <p:spPr>
          <a:xfrm>
            <a:off x="1689397" y="4852272"/>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2AA1733-5A4A-4773-88B2-D980EA87F2DA}"/>
              </a:ext>
            </a:extLst>
          </p:cNvPr>
          <p:cNvSpPr txBox="1"/>
          <p:nvPr/>
        </p:nvSpPr>
        <p:spPr>
          <a:xfrm>
            <a:off x="1136336" y="5041154"/>
            <a:ext cx="520587" cy="369332"/>
          </a:xfrm>
          <a:prstGeom prst="rect">
            <a:avLst/>
          </a:prstGeom>
          <a:noFill/>
        </p:spPr>
        <p:txBody>
          <a:bodyPr wrap="square" rtlCol="0">
            <a:spAutoFit/>
          </a:bodyPr>
          <a:lstStyle/>
          <a:p>
            <a:pPr algn="r"/>
            <a:r>
              <a:rPr lang="en-US" b="1" dirty="0"/>
              <a:t>R</a:t>
            </a:r>
          </a:p>
        </p:txBody>
      </p:sp>
      <p:sp>
        <p:nvSpPr>
          <p:cNvPr id="27" name="TextBox 26">
            <a:extLst>
              <a:ext uri="{FF2B5EF4-FFF2-40B4-BE49-F238E27FC236}">
                <a16:creationId xmlns:a16="http://schemas.microsoft.com/office/drawing/2014/main" id="{B1384B7E-7F2F-4765-B41E-BC214987A5A3}"/>
              </a:ext>
            </a:extLst>
          </p:cNvPr>
          <p:cNvSpPr txBox="1"/>
          <p:nvPr/>
        </p:nvSpPr>
        <p:spPr>
          <a:xfrm>
            <a:off x="1165269" y="5384368"/>
            <a:ext cx="472579" cy="369332"/>
          </a:xfrm>
          <a:prstGeom prst="rect">
            <a:avLst/>
          </a:prstGeom>
          <a:noFill/>
        </p:spPr>
        <p:txBody>
          <a:bodyPr wrap="square" rtlCol="0">
            <a:spAutoFit/>
          </a:bodyPr>
          <a:lstStyle/>
          <a:p>
            <a:pPr algn="r"/>
            <a:r>
              <a:rPr lang="en-US" b="1" dirty="0"/>
              <a:t>S</a:t>
            </a:r>
          </a:p>
        </p:txBody>
      </p:sp>
      <p:sp>
        <p:nvSpPr>
          <p:cNvPr id="28" name="TextBox 27">
            <a:extLst>
              <a:ext uri="{FF2B5EF4-FFF2-40B4-BE49-F238E27FC236}">
                <a16:creationId xmlns:a16="http://schemas.microsoft.com/office/drawing/2014/main" id="{18DB39C7-68D5-45D7-A556-F483F7217D3A}"/>
              </a:ext>
            </a:extLst>
          </p:cNvPr>
          <p:cNvSpPr txBox="1"/>
          <p:nvPr/>
        </p:nvSpPr>
        <p:spPr>
          <a:xfrm>
            <a:off x="1138977" y="5690835"/>
            <a:ext cx="498872" cy="369332"/>
          </a:xfrm>
          <a:prstGeom prst="rect">
            <a:avLst/>
          </a:prstGeom>
          <a:noFill/>
        </p:spPr>
        <p:txBody>
          <a:bodyPr wrap="square" rtlCol="0">
            <a:spAutoFit/>
          </a:bodyPr>
          <a:lstStyle/>
          <a:p>
            <a:pPr algn="r"/>
            <a:r>
              <a:rPr lang="en-US" b="1" dirty="0"/>
              <a:t>T</a:t>
            </a:r>
          </a:p>
        </p:txBody>
      </p:sp>
      <p:sp>
        <p:nvSpPr>
          <p:cNvPr id="29" name="TextBox 28">
            <a:extLst>
              <a:ext uri="{FF2B5EF4-FFF2-40B4-BE49-F238E27FC236}">
                <a16:creationId xmlns:a16="http://schemas.microsoft.com/office/drawing/2014/main" id="{52F94221-E569-4609-A238-A6011EACD68E}"/>
              </a:ext>
            </a:extLst>
          </p:cNvPr>
          <p:cNvSpPr txBox="1"/>
          <p:nvPr/>
        </p:nvSpPr>
        <p:spPr>
          <a:xfrm>
            <a:off x="1165269" y="6050551"/>
            <a:ext cx="520587" cy="369332"/>
          </a:xfrm>
          <a:prstGeom prst="rect">
            <a:avLst/>
          </a:prstGeom>
          <a:noFill/>
        </p:spPr>
        <p:txBody>
          <a:bodyPr wrap="square" rtlCol="0">
            <a:spAutoFit/>
          </a:bodyPr>
          <a:lstStyle/>
          <a:p>
            <a:pPr algn="r"/>
            <a:r>
              <a:rPr lang="en-US" b="1" dirty="0"/>
              <a:t>U</a:t>
            </a:r>
          </a:p>
        </p:txBody>
      </p:sp>
      <p:sp>
        <p:nvSpPr>
          <p:cNvPr id="30" name="TextBox 29">
            <a:extLst>
              <a:ext uri="{FF2B5EF4-FFF2-40B4-BE49-F238E27FC236}">
                <a16:creationId xmlns:a16="http://schemas.microsoft.com/office/drawing/2014/main" id="{6D5B0810-C74C-4A49-9C6B-1CA070902989}"/>
              </a:ext>
            </a:extLst>
          </p:cNvPr>
          <p:cNvSpPr txBox="1"/>
          <p:nvPr/>
        </p:nvSpPr>
        <p:spPr>
          <a:xfrm>
            <a:off x="3284201" y="4797944"/>
            <a:ext cx="520587" cy="369332"/>
          </a:xfrm>
          <a:prstGeom prst="rect">
            <a:avLst/>
          </a:prstGeom>
          <a:noFill/>
        </p:spPr>
        <p:txBody>
          <a:bodyPr wrap="square" rtlCol="0">
            <a:spAutoFit/>
          </a:bodyPr>
          <a:lstStyle/>
          <a:p>
            <a:pPr algn="r"/>
            <a:r>
              <a:rPr lang="en-US" b="1" dirty="0"/>
              <a:t>B</a:t>
            </a:r>
          </a:p>
        </p:txBody>
      </p:sp>
      <p:sp>
        <p:nvSpPr>
          <p:cNvPr id="31" name="Star: 5 Points 30">
            <a:extLst>
              <a:ext uri="{FF2B5EF4-FFF2-40B4-BE49-F238E27FC236}">
                <a16:creationId xmlns:a16="http://schemas.microsoft.com/office/drawing/2014/main" id="{D191584C-AB7A-4C7B-AA3C-3C2A46199742}"/>
              </a:ext>
            </a:extLst>
          </p:cNvPr>
          <p:cNvSpPr/>
          <p:nvPr/>
        </p:nvSpPr>
        <p:spPr>
          <a:xfrm>
            <a:off x="3544495" y="509909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DE2BABC-E149-42D2-9E9F-1D959C5C8CF5}"/>
              </a:ext>
            </a:extLst>
          </p:cNvPr>
          <p:cNvSpPr txBox="1"/>
          <p:nvPr/>
        </p:nvSpPr>
        <p:spPr>
          <a:xfrm>
            <a:off x="6041089" y="4059991"/>
            <a:ext cx="520587" cy="369332"/>
          </a:xfrm>
          <a:prstGeom prst="rect">
            <a:avLst/>
          </a:prstGeom>
          <a:noFill/>
        </p:spPr>
        <p:txBody>
          <a:bodyPr wrap="square" rtlCol="0">
            <a:spAutoFit/>
          </a:bodyPr>
          <a:lstStyle/>
          <a:p>
            <a:pPr algn="r"/>
            <a:r>
              <a:rPr lang="en-US" b="1" dirty="0"/>
              <a:t>D</a:t>
            </a:r>
          </a:p>
        </p:txBody>
      </p:sp>
      <p:sp>
        <p:nvSpPr>
          <p:cNvPr id="33" name="Star: 5 Points 32">
            <a:extLst>
              <a:ext uri="{FF2B5EF4-FFF2-40B4-BE49-F238E27FC236}">
                <a16:creationId xmlns:a16="http://schemas.microsoft.com/office/drawing/2014/main" id="{B67D47D5-22C8-4E32-B445-D37B43D557B6}"/>
              </a:ext>
            </a:extLst>
          </p:cNvPr>
          <p:cNvSpPr/>
          <p:nvPr/>
        </p:nvSpPr>
        <p:spPr>
          <a:xfrm>
            <a:off x="6301383" y="4361137"/>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CA84FFF-C116-450B-A530-C9CEEC97069D}"/>
              </a:ext>
            </a:extLst>
          </p:cNvPr>
          <p:cNvSpPr txBox="1"/>
          <p:nvPr/>
        </p:nvSpPr>
        <p:spPr>
          <a:xfrm>
            <a:off x="4772109" y="5148844"/>
            <a:ext cx="520587" cy="369332"/>
          </a:xfrm>
          <a:prstGeom prst="rect">
            <a:avLst/>
          </a:prstGeom>
          <a:noFill/>
        </p:spPr>
        <p:txBody>
          <a:bodyPr wrap="square" rtlCol="0">
            <a:spAutoFit/>
          </a:bodyPr>
          <a:lstStyle/>
          <a:p>
            <a:pPr algn="r"/>
            <a:r>
              <a:rPr lang="en-US" b="1" dirty="0"/>
              <a:t>C</a:t>
            </a:r>
          </a:p>
        </p:txBody>
      </p:sp>
      <p:sp>
        <p:nvSpPr>
          <p:cNvPr id="35" name="Star: 5 Points 34">
            <a:extLst>
              <a:ext uri="{FF2B5EF4-FFF2-40B4-BE49-F238E27FC236}">
                <a16:creationId xmlns:a16="http://schemas.microsoft.com/office/drawing/2014/main" id="{0B87BDFD-DA34-43FF-8321-5AED93A7463B}"/>
              </a:ext>
            </a:extLst>
          </p:cNvPr>
          <p:cNvSpPr/>
          <p:nvPr/>
        </p:nvSpPr>
        <p:spPr>
          <a:xfrm>
            <a:off x="5032403" y="544999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BAB4668-B8A6-46DC-87FF-2F59C93E450E}"/>
              </a:ext>
            </a:extLst>
          </p:cNvPr>
          <p:cNvSpPr txBox="1"/>
          <p:nvPr/>
        </p:nvSpPr>
        <p:spPr>
          <a:xfrm>
            <a:off x="9287557" y="4407458"/>
            <a:ext cx="520587" cy="369332"/>
          </a:xfrm>
          <a:prstGeom prst="rect">
            <a:avLst/>
          </a:prstGeom>
          <a:noFill/>
        </p:spPr>
        <p:txBody>
          <a:bodyPr wrap="square" rtlCol="0">
            <a:spAutoFit/>
          </a:bodyPr>
          <a:lstStyle/>
          <a:p>
            <a:pPr algn="r"/>
            <a:r>
              <a:rPr lang="en-US" b="1" dirty="0"/>
              <a:t>H</a:t>
            </a:r>
          </a:p>
        </p:txBody>
      </p:sp>
      <p:sp>
        <p:nvSpPr>
          <p:cNvPr id="37" name="Star: 5 Points 36">
            <a:extLst>
              <a:ext uri="{FF2B5EF4-FFF2-40B4-BE49-F238E27FC236}">
                <a16:creationId xmlns:a16="http://schemas.microsoft.com/office/drawing/2014/main" id="{28385AE6-8664-41E3-96C2-6CA72FD58204}"/>
              </a:ext>
            </a:extLst>
          </p:cNvPr>
          <p:cNvSpPr/>
          <p:nvPr/>
        </p:nvSpPr>
        <p:spPr>
          <a:xfrm>
            <a:off x="9547851" y="470860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B3CB613-8D0C-4B23-9735-BD8D0E8D7BFA}"/>
              </a:ext>
            </a:extLst>
          </p:cNvPr>
          <p:cNvSpPr txBox="1"/>
          <p:nvPr/>
        </p:nvSpPr>
        <p:spPr>
          <a:xfrm>
            <a:off x="9171620" y="5434446"/>
            <a:ext cx="520587" cy="369332"/>
          </a:xfrm>
          <a:prstGeom prst="rect">
            <a:avLst/>
          </a:prstGeom>
          <a:noFill/>
        </p:spPr>
        <p:txBody>
          <a:bodyPr wrap="square" rtlCol="0">
            <a:spAutoFit/>
          </a:bodyPr>
          <a:lstStyle/>
          <a:p>
            <a:pPr algn="r"/>
            <a:r>
              <a:rPr lang="en-US" b="1" dirty="0"/>
              <a:t>G</a:t>
            </a:r>
          </a:p>
        </p:txBody>
      </p:sp>
      <p:sp>
        <p:nvSpPr>
          <p:cNvPr id="39" name="Star: 5 Points 38">
            <a:extLst>
              <a:ext uri="{FF2B5EF4-FFF2-40B4-BE49-F238E27FC236}">
                <a16:creationId xmlns:a16="http://schemas.microsoft.com/office/drawing/2014/main" id="{31D5CCD2-4965-4A26-82C8-4252613466CE}"/>
              </a:ext>
            </a:extLst>
          </p:cNvPr>
          <p:cNvSpPr/>
          <p:nvPr/>
        </p:nvSpPr>
        <p:spPr>
          <a:xfrm>
            <a:off x="9431914" y="573559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D229648B-CC0C-486B-B8B4-E679B42EEBA2}"/>
              </a:ext>
            </a:extLst>
          </p:cNvPr>
          <p:cNvCxnSpPr>
            <a:cxnSpLocks/>
          </p:cNvCxnSpPr>
          <p:nvPr/>
        </p:nvCxnSpPr>
        <p:spPr>
          <a:xfrm>
            <a:off x="3824960" y="5292473"/>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E2ACA2-AF9C-4CE7-83A6-5A003877BBBA}"/>
              </a:ext>
            </a:extLst>
          </p:cNvPr>
          <p:cNvCxnSpPr>
            <a:cxnSpLocks/>
          </p:cNvCxnSpPr>
          <p:nvPr/>
        </p:nvCxnSpPr>
        <p:spPr>
          <a:xfrm>
            <a:off x="6669649" y="4484554"/>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2F9D28A-D2F7-4678-B9A6-A99A5CA095EA}"/>
              </a:ext>
            </a:extLst>
          </p:cNvPr>
          <p:cNvCxnSpPr>
            <a:cxnSpLocks/>
          </p:cNvCxnSpPr>
          <p:nvPr/>
        </p:nvCxnSpPr>
        <p:spPr>
          <a:xfrm flipV="1">
            <a:off x="8843524" y="5888854"/>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8ACFA9C-918D-4B80-B2C8-2873A50C22FC}"/>
              </a:ext>
            </a:extLst>
          </p:cNvPr>
          <p:cNvCxnSpPr>
            <a:cxnSpLocks/>
          </p:cNvCxnSpPr>
          <p:nvPr/>
        </p:nvCxnSpPr>
        <p:spPr>
          <a:xfrm flipV="1">
            <a:off x="8840683" y="4879189"/>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0D62B63-380E-4D3D-9637-0113084FC50F}"/>
              </a:ext>
            </a:extLst>
          </p:cNvPr>
          <p:cNvCxnSpPr>
            <a:cxnSpLocks/>
          </p:cNvCxnSpPr>
          <p:nvPr/>
        </p:nvCxnSpPr>
        <p:spPr>
          <a:xfrm flipV="1">
            <a:off x="5466666" y="4539846"/>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7441499-A996-4D75-9955-96664825562F}"/>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61165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CF7C-55B6-49D1-A559-89E7A0C24621}"/>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EED56CBA-041F-4683-8D3A-5C2543371E3D}"/>
              </a:ext>
            </a:extLst>
          </p:cNvPr>
          <p:cNvSpPr>
            <a:spLocks noGrp="1"/>
          </p:cNvSpPr>
          <p:nvPr>
            <p:ph idx="1"/>
          </p:nvPr>
        </p:nvSpPr>
        <p:spPr/>
        <p:txBody>
          <a:bodyPr/>
          <a:lstStyle/>
          <a:p>
            <a:r>
              <a:rPr lang="en-US" dirty="0"/>
              <a:t>They asked: Suppose I visit each node, each at some point in time.  Can we extend consistency to cover such a case (“consistent cut”)</a:t>
            </a:r>
          </a:p>
          <a:p>
            <a:endParaRPr lang="en-US" dirty="0"/>
          </a:p>
          <a:p>
            <a:r>
              <a:rPr lang="en-US" dirty="0"/>
              <a:t>Or even fancier: what if each node makes a checkpoint for me when I visit it along a cut.  Can we end up with a “consistent snapshot”, like a photo?</a:t>
            </a:r>
          </a:p>
          <a:p>
            <a:pPr marL="0" indent="0">
              <a:buNone/>
            </a:pPr>
            <a:endParaRPr lang="en-US" dirty="0"/>
          </a:p>
        </p:txBody>
      </p:sp>
      <p:sp>
        <p:nvSpPr>
          <p:cNvPr id="4" name="Footer Placeholder 3">
            <a:extLst>
              <a:ext uri="{FF2B5EF4-FFF2-40B4-BE49-F238E27FC236}">
                <a16:creationId xmlns:a16="http://schemas.microsoft.com/office/drawing/2014/main" id="{A41C1941-6B6D-448E-B2D8-AB48A8562B6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2ECE37B-4BFA-4044-96B2-25D1D403D4A2}"/>
              </a:ext>
            </a:extLst>
          </p:cNvPr>
          <p:cNvSpPr>
            <a:spLocks noGrp="1"/>
          </p:cNvSpPr>
          <p:nvPr>
            <p:ph type="sldNum" sz="quarter" idx="12"/>
          </p:nvPr>
        </p:nvSpPr>
        <p:spPr/>
        <p:txBody>
          <a:bodyPr/>
          <a:lstStyle/>
          <a:p>
            <a:fld id="{3C974458-8A97-4835-BF79-1FB6D7856C21}" type="slidenum">
              <a:rPr lang="en-US" smtClean="0"/>
              <a:t>31</a:t>
            </a:fld>
            <a:endParaRPr lang="en-US"/>
          </a:p>
        </p:txBody>
      </p:sp>
      <p:sp>
        <p:nvSpPr>
          <p:cNvPr id="6" name="TextBox 5">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497382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6"/>
          <a:stretch/>
        </p:blipFill>
        <p:spPr>
          <a:xfrm>
            <a:off x="4589584" y="2001811"/>
            <a:ext cx="6972299" cy="4056090"/>
          </a:xfrm>
          <a:prstGeom prst="rect">
            <a:avLst/>
          </a:prstGeom>
        </p:spPr>
      </p:pic>
      <p:sp>
        <p:nvSpPr>
          <p:cNvPr id="7" name="TextBox 6"/>
          <p:cNvSpPr txBox="1"/>
          <p:nvPr/>
        </p:nvSpPr>
        <p:spPr>
          <a:xfrm>
            <a:off x="1547462" y="3235570"/>
            <a:ext cx="1652954" cy="1754326"/>
          </a:xfrm>
          <a:prstGeom prst="rect">
            <a:avLst/>
          </a:prstGeom>
          <a:noFill/>
        </p:spPr>
        <p:txBody>
          <a:bodyPr wrap="square" rtlCol="0">
            <a:spAutoFit/>
          </a:bodyPr>
          <a:lstStyle/>
          <a:p>
            <a:endParaRPr lang="en-US" b="1" i="1" dirty="0">
              <a:solidFill>
                <a:srgbClr val="C00000"/>
              </a:solidFill>
            </a:endParaRPr>
          </a:p>
          <a:p>
            <a:r>
              <a:rPr lang="en-US" b="1" i="1" dirty="0">
                <a:solidFill>
                  <a:srgbClr val="C00000"/>
                </a:solidFill>
              </a:rPr>
              <a:t>Imagine taking photos of our geese one by one and creating a tiled mashup</a:t>
            </a:r>
          </a:p>
        </p:txBody>
      </p:sp>
      <p:cxnSp>
        <p:nvCxnSpPr>
          <p:cNvPr id="9" name="Straight Connector 8"/>
          <p:cNvCxnSpPr/>
          <p:nvPr/>
        </p:nvCxnSpPr>
        <p:spPr>
          <a:xfrm>
            <a:off x="7588748"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7443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7354"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9896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0945"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46634"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09551"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586743" y="4989217"/>
            <a:ext cx="6973837" cy="8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605996" y="4038069"/>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86743" y="1995900"/>
            <a:ext cx="6975140" cy="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86743" y="3022581"/>
            <a:ext cx="6983892" cy="2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p:cNvCxnSpPr>
          <p:nvPr/>
        </p:nvCxnSpPr>
        <p:spPr>
          <a:xfrm flipH="1" flipV="1">
            <a:off x="4580832" y="4010020"/>
            <a:ext cx="6981051" cy="1983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93085" y="2678094"/>
            <a:ext cx="2961708" cy="369332"/>
          </a:xfrm>
          <a:prstGeom prst="rect">
            <a:avLst/>
          </a:prstGeom>
        </p:spPr>
        <p:txBody>
          <a:bodyPr wrap="none">
            <a:spAutoFit/>
          </a:bodyPr>
          <a:lstStyle/>
          <a:p>
            <a:r>
              <a:rPr lang="en-US" b="1" i="1" dirty="0">
                <a:solidFill>
                  <a:srgbClr val="C00000"/>
                </a:solidFill>
              </a:rPr>
              <a:t>Truth: 7 Geese in a V formation</a:t>
            </a:r>
          </a:p>
        </p:txBody>
      </p:sp>
      <p:sp>
        <p:nvSpPr>
          <p:cNvPr id="23" name="TextBox 22">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4708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pic>
        <p:nvPicPr>
          <p:cNvPr id="6" name="Picture 5"/>
          <p:cNvPicPr>
            <a:picLocks noChangeAspect="1"/>
          </p:cNvPicPr>
          <p:nvPr/>
        </p:nvPicPr>
        <p:blipFill rotWithShape="1">
          <a:blip r:embed="rId3">
            <a:duotone>
              <a:prstClr val="black"/>
              <a:srgbClr val="D2ACCA">
                <a:tint val="45000"/>
                <a:satMod val="400000"/>
              </a:srgbClr>
            </a:duotone>
            <a:extLst>
              <a:ext uri="{28A0092B-C50C-407E-A947-70E740481C1C}">
                <a14:useLocalDpi xmlns:a14="http://schemas.microsoft.com/office/drawing/2010/main" val="0"/>
              </a:ext>
            </a:extLst>
          </a:blip>
          <a:srcRect l="3706" r="7772"/>
          <a:stretch/>
        </p:blipFill>
        <p:spPr>
          <a:xfrm>
            <a:off x="5169876" y="2001811"/>
            <a:ext cx="6409594" cy="4056090"/>
          </a:xfrm>
          <a:prstGeom prst="rect">
            <a:avLst/>
          </a:prstGeom>
          <a:solidFill>
            <a:srgbClr val="D2ACCA"/>
          </a:solidFill>
        </p:spPr>
      </p:pic>
      <p:sp>
        <p:nvSpPr>
          <p:cNvPr id="7" name="TextBox 6"/>
          <p:cNvSpPr txBox="1"/>
          <p:nvPr/>
        </p:nvSpPr>
        <p:spPr>
          <a:xfrm>
            <a:off x="1547462" y="3235570"/>
            <a:ext cx="1652954" cy="1477328"/>
          </a:xfrm>
          <a:prstGeom prst="rect">
            <a:avLst/>
          </a:prstGeom>
          <a:noFill/>
        </p:spPr>
        <p:txBody>
          <a:bodyPr wrap="square" rtlCol="0">
            <a:spAutoFit/>
          </a:bodyPr>
          <a:lstStyle/>
          <a:p>
            <a:endParaRPr lang="en-US" b="1" i="1" dirty="0">
              <a:solidFill>
                <a:srgbClr val="C00000"/>
              </a:solidFill>
            </a:endParaRPr>
          </a:p>
          <a:p>
            <a:r>
              <a:rPr lang="en-US" b="1" i="1" dirty="0">
                <a:solidFill>
                  <a:srgbClr val="C00000"/>
                </a:solidFill>
              </a:rPr>
              <a:t>But suppose they were in motion while you did this</a:t>
            </a:r>
          </a:p>
        </p:txBody>
      </p:sp>
      <p:sp>
        <p:nvSpPr>
          <p:cNvPr id="29" name="Rectangle 28"/>
          <p:cNvSpPr/>
          <p:nvPr/>
        </p:nvSpPr>
        <p:spPr>
          <a:xfrm>
            <a:off x="893085" y="2678094"/>
            <a:ext cx="2961708" cy="369332"/>
          </a:xfrm>
          <a:prstGeom prst="rect">
            <a:avLst/>
          </a:prstGeom>
        </p:spPr>
        <p:txBody>
          <a:bodyPr wrap="none">
            <a:spAutoFit/>
          </a:bodyPr>
          <a:lstStyle/>
          <a:p>
            <a:r>
              <a:rPr lang="en-US" b="1" i="1" dirty="0">
                <a:solidFill>
                  <a:srgbClr val="C00000"/>
                </a:solidFill>
              </a:rPr>
              <a:t>Truth: 7 Geese in a V formation</a:t>
            </a:r>
          </a:p>
        </p:txBody>
      </p:sp>
      <p:sp>
        <p:nvSpPr>
          <p:cNvPr id="23" name="TextBox 22">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3" name="Right Arrow 2"/>
          <p:cNvSpPr/>
          <p:nvPr/>
        </p:nvSpPr>
        <p:spPr>
          <a:xfrm>
            <a:off x="4202760" y="38885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588748"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7443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7354"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9896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0945"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46634"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09551"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586743" y="4989217"/>
            <a:ext cx="6973837" cy="8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605996" y="4038069"/>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86743" y="1995900"/>
            <a:ext cx="6975140" cy="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86743" y="3022581"/>
            <a:ext cx="6983892" cy="2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p:cNvCxnSpPr>
          <p:nvPr/>
        </p:nvCxnSpPr>
        <p:spPr>
          <a:xfrm flipH="1" flipV="1">
            <a:off x="4580832" y="4010020"/>
            <a:ext cx="6981051" cy="198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076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6"/>
          <a:stretch/>
        </p:blipFill>
        <p:spPr>
          <a:xfrm>
            <a:off x="4589584" y="2001811"/>
            <a:ext cx="6972299" cy="4056090"/>
          </a:xfrm>
          <a:prstGeom prst="rect">
            <a:avLst/>
          </a:prstGeom>
        </p:spPr>
      </p:pic>
      <p:sp>
        <p:nvSpPr>
          <p:cNvPr id="7" name="TextBox 6"/>
          <p:cNvSpPr txBox="1"/>
          <p:nvPr/>
        </p:nvSpPr>
        <p:spPr>
          <a:xfrm>
            <a:off x="330200" y="2178540"/>
            <a:ext cx="4152437" cy="3785652"/>
          </a:xfrm>
          <a:prstGeom prst="rect">
            <a:avLst/>
          </a:prstGeom>
          <a:noFill/>
        </p:spPr>
        <p:txBody>
          <a:bodyPr wrap="square" rtlCol="0">
            <a:spAutoFit/>
          </a:bodyPr>
          <a:lstStyle/>
          <a:p>
            <a:pPr algn="ctr"/>
            <a:endParaRPr lang="en-US" sz="2400" b="1" i="1" dirty="0">
              <a:solidFill>
                <a:srgbClr val="C00000"/>
              </a:solidFill>
            </a:endParaRPr>
          </a:p>
          <a:p>
            <a:pPr algn="ctr"/>
            <a:r>
              <a:rPr lang="en-US" sz="2400" b="1" i="1" dirty="0">
                <a:solidFill>
                  <a:srgbClr val="C00000"/>
                </a:solidFill>
              </a:rPr>
              <a:t>Without coordination, some vanish, some are duplicated!</a:t>
            </a:r>
            <a:br>
              <a:rPr lang="en-US" sz="2400" b="1" i="1" dirty="0">
                <a:solidFill>
                  <a:srgbClr val="C00000"/>
                </a:solidFill>
              </a:rPr>
            </a:br>
            <a:br>
              <a:rPr lang="en-US" sz="2400" b="1" i="1" dirty="0">
                <a:solidFill>
                  <a:srgbClr val="C00000"/>
                </a:solidFill>
              </a:rPr>
            </a:br>
            <a:endParaRPr lang="en-US" sz="2400" b="1" i="1" dirty="0">
              <a:solidFill>
                <a:srgbClr val="C00000"/>
              </a:solidFill>
            </a:endParaRPr>
          </a:p>
          <a:p>
            <a:pPr algn="ctr"/>
            <a:r>
              <a:rPr lang="en-US" sz="2400" b="1" i="1" dirty="0">
                <a:solidFill>
                  <a:srgbClr val="C00000"/>
                </a:solidFill>
              </a:rPr>
              <a:t>You might even see a goose that shifted to avoid collision with another goose, but see that other goose in a much earlier place, before it even got close.</a:t>
            </a:r>
          </a:p>
        </p:txBody>
      </p:sp>
      <p:sp>
        <p:nvSpPr>
          <p:cNvPr id="29" name="Rectangle 28"/>
          <p:cNvSpPr/>
          <p:nvPr/>
        </p:nvSpPr>
        <p:spPr>
          <a:xfrm>
            <a:off x="390999" y="1853999"/>
            <a:ext cx="3895425" cy="461665"/>
          </a:xfrm>
          <a:prstGeom prst="rect">
            <a:avLst/>
          </a:prstGeom>
        </p:spPr>
        <p:txBody>
          <a:bodyPr wrap="none">
            <a:spAutoFit/>
          </a:bodyPr>
          <a:lstStyle/>
          <a:p>
            <a:r>
              <a:rPr lang="en-US" sz="2400" b="1" i="1" dirty="0">
                <a:solidFill>
                  <a:schemeClr val="accent5">
                    <a:lumMod val="50000"/>
                  </a:schemeClr>
                </a:solidFill>
              </a:rPr>
              <a:t>Truth: 7 Geese in a V formation</a:t>
            </a:r>
          </a:p>
        </p:txBody>
      </p:sp>
      <p:pic>
        <p:nvPicPr>
          <p:cNvPr id="23" name="Picture 22"/>
          <p:cNvPicPr>
            <a:picLocks noChangeAspect="1"/>
          </p:cNvPicPr>
          <p:nvPr/>
        </p:nvPicPr>
        <p:blipFill rotWithShape="1">
          <a:blip r:embed="rId3">
            <a:duotone>
              <a:prstClr val="black"/>
              <a:srgbClr val="D2ACCA">
                <a:tint val="45000"/>
                <a:satMod val="400000"/>
              </a:srgbClr>
            </a:duotone>
            <a:extLst>
              <a:ext uri="{28A0092B-C50C-407E-A947-70E740481C1C}">
                <a14:useLocalDpi xmlns:a14="http://schemas.microsoft.com/office/drawing/2010/main" val="0"/>
              </a:ext>
            </a:extLst>
          </a:blip>
          <a:srcRect l="72031" t="37282" r="13155" b="39090"/>
          <a:stretch/>
        </p:blipFill>
        <p:spPr>
          <a:xfrm>
            <a:off x="7341577" y="3550674"/>
            <a:ext cx="1072662" cy="958363"/>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72031" t="37282" r="13155" b="39090"/>
          <a:stretch/>
        </p:blipFill>
        <p:spPr>
          <a:xfrm>
            <a:off x="5728380" y="3501427"/>
            <a:ext cx="1072662" cy="958363"/>
          </a:xfrm>
          <a:prstGeom prst="rect">
            <a:avLst/>
          </a:prstGeom>
        </p:spPr>
      </p:pic>
      <p:pic>
        <p:nvPicPr>
          <p:cNvPr id="25" name="Picture 24"/>
          <p:cNvPicPr>
            <a:picLocks noChangeAspect="1"/>
          </p:cNvPicPr>
          <p:nvPr/>
        </p:nvPicPr>
        <p:blipFill rotWithShape="1">
          <a:blip r:embed="rId3">
            <a:duotone>
              <a:prstClr val="black"/>
              <a:srgbClr val="D2ACCA">
                <a:tint val="45000"/>
                <a:satMod val="400000"/>
              </a:srgbClr>
            </a:duotone>
            <a:extLst>
              <a:ext uri="{28A0092B-C50C-407E-A947-70E740481C1C}">
                <a14:useLocalDpi xmlns:a14="http://schemas.microsoft.com/office/drawing/2010/main" val="0"/>
              </a:ext>
            </a:extLst>
          </a:blip>
          <a:srcRect l="72031" t="37282" r="13155" b="39090"/>
          <a:stretch/>
        </p:blipFill>
        <p:spPr>
          <a:xfrm>
            <a:off x="9243647" y="2018453"/>
            <a:ext cx="1072662" cy="958363"/>
          </a:xfrm>
          <a:prstGeom prst="rect">
            <a:avLst/>
          </a:prstGeom>
        </p:spPr>
      </p:pic>
      <p:pic>
        <p:nvPicPr>
          <p:cNvPr id="26" name="Picture 25"/>
          <p:cNvPicPr>
            <a:picLocks noChangeAspect="1"/>
          </p:cNvPicPr>
          <p:nvPr/>
        </p:nvPicPr>
        <p:blipFill rotWithShape="1">
          <a:blip r:embed="rId3">
            <a:duotone>
              <a:prstClr val="black"/>
              <a:srgbClr val="D2ACCA">
                <a:tint val="45000"/>
                <a:satMod val="400000"/>
              </a:srgbClr>
            </a:duotone>
            <a:extLst>
              <a:ext uri="{28A0092B-C50C-407E-A947-70E740481C1C}">
                <a14:useLocalDpi xmlns:a14="http://schemas.microsoft.com/office/drawing/2010/main" val="0"/>
              </a:ext>
            </a:extLst>
          </a:blip>
          <a:srcRect l="82919" t="37282" r="81" b="39090"/>
          <a:stretch/>
        </p:blipFill>
        <p:spPr>
          <a:xfrm>
            <a:off x="4943388" y="3592185"/>
            <a:ext cx="1230923" cy="958363"/>
          </a:xfrm>
          <a:prstGeom prst="rect">
            <a:avLst/>
          </a:prstGeom>
        </p:spPr>
      </p:pic>
      <p:sp>
        <p:nvSpPr>
          <p:cNvPr id="12" name="TextBox 11">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2417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the same issue we saw in our lecture on Cascade</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35</a:t>
            </a:fld>
            <a:endParaRPr lang="en-US"/>
          </a:p>
        </p:txBody>
      </p:sp>
      <p:pic>
        <p:nvPicPr>
          <p:cNvPr id="9" name="Picture 8"/>
          <p:cNvPicPr>
            <a:picLocks noChangeAspect="1"/>
          </p:cNvPicPr>
          <p:nvPr/>
        </p:nvPicPr>
        <p:blipFill>
          <a:blip r:embed="rId2"/>
          <a:stretch>
            <a:fillRect/>
          </a:stretch>
        </p:blipFill>
        <p:spPr>
          <a:xfrm>
            <a:off x="648936" y="2084832"/>
            <a:ext cx="10470456" cy="3784821"/>
          </a:xfrm>
          <a:prstGeom prst="rect">
            <a:avLst/>
          </a:prstGeom>
        </p:spPr>
      </p:pic>
      <p:sp>
        <p:nvSpPr>
          <p:cNvPr id="10" name="Content Placeholder 9"/>
          <p:cNvSpPr>
            <a:spLocks noGrp="1"/>
          </p:cNvSpPr>
          <p:nvPr>
            <p:ph idx="1"/>
          </p:nvPr>
        </p:nvSpPr>
        <p:spPr>
          <a:xfrm>
            <a:off x="1024128" y="5767754"/>
            <a:ext cx="10786872" cy="576774"/>
          </a:xfrm>
        </p:spPr>
        <p:txBody>
          <a:bodyPr>
            <a:normAutofit/>
          </a:bodyPr>
          <a:lstStyle/>
          <a:p>
            <a:r>
              <a:rPr lang="en-US" dirty="0"/>
              <a:t>Inconsistent data is a problem.  How does Cascade achieve consistency?</a:t>
            </a:r>
          </a:p>
        </p:txBody>
      </p:sp>
    </p:spTree>
    <p:extLst>
      <p:ext uri="{BB962C8B-B14F-4D97-AF65-F5344CB8AC3E}">
        <p14:creationId xmlns:p14="http://schemas.microsoft.com/office/powerpoint/2010/main" val="337837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Consistent Snapshot</a:t>
            </a:r>
          </a:p>
        </p:txBody>
      </p:sp>
      <p:sp>
        <p:nvSpPr>
          <p:cNvPr id="6" name="Content Placeholder 5"/>
          <p:cNvSpPr>
            <a:spLocks noGrp="1"/>
          </p:cNvSpPr>
          <p:nvPr>
            <p:ph idx="1"/>
          </p:nvPr>
        </p:nvSpPr>
        <p:spPr/>
        <p:txBody>
          <a:bodyPr/>
          <a:lstStyle/>
          <a:p>
            <a:r>
              <a:rPr lang="en-US" dirty="0"/>
              <a:t>If we use the method of </a:t>
            </a:r>
            <a:r>
              <a:rPr lang="en-US" dirty="0" err="1"/>
              <a:t>Chandy</a:t>
            </a:r>
            <a:r>
              <a:rPr lang="en-US" dirty="0"/>
              <a:t> and </a:t>
            </a:r>
            <a:r>
              <a:rPr lang="en-US" dirty="0" err="1"/>
              <a:t>Lamport</a:t>
            </a:r>
            <a:r>
              <a:rPr lang="en-US" dirty="0"/>
              <a:t> we get a consistent snapshot: there won’t be any duplicates or mashup effect!</a:t>
            </a:r>
          </a:p>
          <a:p>
            <a:endParaRPr lang="en-US" dirty="0"/>
          </a:p>
          <a:p>
            <a:r>
              <a:rPr lang="en-US" dirty="0"/>
              <a:t>Goal of a consistent snapshot is to let us combine data from multiple processes (machines) in a distributed system, but only count each thing once, with no causal gaps or duplication. </a:t>
            </a:r>
          </a:p>
          <a:p>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36</a:t>
            </a:fld>
            <a:endParaRPr lang="en-US"/>
          </a:p>
        </p:txBody>
      </p:sp>
      <p:sp>
        <p:nvSpPr>
          <p:cNvPr id="7" name="TextBox 6">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528820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p:txBody>
          <a:bodyPr/>
          <a:lstStyle/>
          <a:p>
            <a:r>
              <a:rPr lang="en-US" dirty="0"/>
              <a:t>Recall:  </a:t>
            </a:r>
            <a:r>
              <a:rPr lang="en-US" dirty="0" err="1"/>
              <a:t>Lamport</a:t>
            </a:r>
            <a:r>
              <a:rPr lang="en-US" dirty="0"/>
              <a:t> looks at “pictures” of such a system, like these</a:t>
            </a:r>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37</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a:off x="4847428" y="2745138"/>
            <a:ext cx="1165151" cy="2894121"/>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peech Bubble: Oval 38">
            <a:extLst>
              <a:ext uri="{FF2B5EF4-FFF2-40B4-BE49-F238E27FC236}">
                <a16:creationId xmlns:a16="http://schemas.microsoft.com/office/drawing/2014/main" id="{96128ABF-B517-40DB-9B72-87FB52FF27DA}"/>
              </a:ext>
            </a:extLst>
          </p:cNvPr>
          <p:cNvSpPr/>
          <p:nvPr/>
        </p:nvSpPr>
        <p:spPr>
          <a:xfrm>
            <a:off x="7306322" y="2745138"/>
            <a:ext cx="2235434" cy="612648"/>
          </a:xfrm>
          <a:prstGeom prst="wedgeEllipseCallout">
            <a:avLst>
              <a:gd name="adj1" fmla="val -117804"/>
              <a:gd name="adj2" fmla="val 220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 “cut” across the system</a:t>
            </a:r>
          </a:p>
        </p:txBody>
      </p:sp>
      <p:sp>
        <p:nvSpPr>
          <p:cNvPr id="40" name="TextBox 39">
            <a:extLst>
              <a:ext uri="{FF2B5EF4-FFF2-40B4-BE49-F238E27FC236}">
                <a16:creationId xmlns:a16="http://schemas.microsoft.com/office/drawing/2014/main" id="{A5142000-F45A-4754-BDBB-5071515C316C}"/>
              </a:ext>
            </a:extLst>
          </p:cNvPr>
          <p:cNvSpPr txBox="1"/>
          <p:nvPr/>
        </p:nvSpPr>
        <p:spPr>
          <a:xfrm>
            <a:off x="5632057" y="2940867"/>
            <a:ext cx="520587" cy="369332"/>
          </a:xfrm>
          <a:prstGeom prst="rect">
            <a:avLst/>
          </a:prstGeom>
          <a:noFill/>
        </p:spPr>
        <p:txBody>
          <a:bodyPr wrap="square" rtlCol="0">
            <a:spAutoFit/>
          </a:bodyPr>
          <a:lstStyle/>
          <a:p>
            <a:pPr algn="r"/>
            <a:r>
              <a:rPr lang="en-US" b="1" dirty="0"/>
              <a:t>D</a:t>
            </a:r>
          </a:p>
        </p:txBody>
      </p:sp>
      <p:sp>
        <p:nvSpPr>
          <p:cNvPr id="41" name="TextBox 40">
            <a:extLst>
              <a:ext uri="{FF2B5EF4-FFF2-40B4-BE49-F238E27FC236}">
                <a16:creationId xmlns:a16="http://schemas.microsoft.com/office/drawing/2014/main" id="{7139C91B-D197-4265-B399-18DF94E4AE2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3227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p:txBody>
          <a:bodyPr/>
          <a:lstStyle/>
          <a:p>
            <a:r>
              <a:rPr lang="en-US" dirty="0"/>
              <a:t>A cut is consistent if no “message arrows” go backwards through it</a:t>
            </a:r>
          </a:p>
          <a:p>
            <a:endParaRPr lang="en-US" dirty="0"/>
          </a:p>
          <a:p>
            <a:endParaRPr lang="en-US" dirty="0"/>
          </a:p>
          <a:p>
            <a:endParaRPr lang="en-US" dirty="0"/>
          </a:p>
          <a:p>
            <a:endParaRPr lang="en-US" dirty="0"/>
          </a:p>
          <a:p>
            <a:endParaRPr lang="en-US" dirty="0"/>
          </a:p>
          <a:p>
            <a:r>
              <a:rPr lang="en-US" dirty="0"/>
              <a:t>… this cut is a consistent one.</a:t>
            </a:r>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38</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a:off x="4847428" y="2745138"/>
            <a:ext cx="1165151" cy="2894121"/>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353B270-0545-4666-B1EB-D58D9502384A}"/>
              </a:ext>
            </a:extLst>
          </p:cNvPr>
          <p:cNvSpPr txBox="1"/>
          <p:nvPr/>
        </p:nvSpPr>
        <p:spPr>
          <a:xfrm>
            <a:off x="5622189" y="2967192"/>
            <a:ext cx="520587" cy="369332"/>
          </a:xfrm>
          <a:prstGeom prst="rect">
            <a:avLst/>
          </a:prstGeom>
          <a:noFill/>
        </p:spPr>
        <p:txBody>
          <a:bodyPr wrap="square" rtlCol="0">
            <a:spAutoFit/>
          </a:bodyPr>
          <a:lstStyle/>
          <a:p>
            <a:pPr algn="r"/>
            <a:r>
              <a:rPr lang="en-US" b="1" dirty="0"/>
              <a:t>D</a:t>
            </a:r>
          </a:p>
        </p:txBody>
      </p:sp>
      <p:sp>
        <p:nvSpPr>
          <p:cNvPr id="41" name="TextBox 40">
            <a:extLst>
              <a:ext uri="{FF2B5EF4-FFF2-40B4-BE49-F238E27FC236}">
                <a16:creationId xmlns:a16="http://schemas.microsoft.com/office/drawing/2014/main" id="{0DE61078-A81C-41FD-B67B-C0CF28ABFBC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453449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a:ln>
            <a:solidFill>
              <a:srgbClr val="C00000"/>
            </a:solidFill>
          </a:ln>
        </p:spPr>
        <p:txBody>
          <a:bodyPr/>
          <a:lstStyle/>
          <a:p>
            <a:r>
              <a:rPr lang="en-US" dirty="0"/>
              <a:t>A cut is inconsistent if “message arrows” do go backwards through it</a:t>
            </a:r>
          </a:p>
          <a:p>
            <a:endParaRPr lang="en-US" dirty="0"/>
          </a:p>
          <a:p>
            <a:endParaRPr lang="en-US" dirty="0"/>
          </a:p>
          <a:p>
            <a:endParaRPr lang="en-US" dirty="0"/>
          </a:p>
          <a:p>
            <a:endParaRPr lang="en-US" dirty="0"/>
          </a:p>
          <a:p>
            <a:endParaRPr lang="en-US" dirty="0"/>
          </a:p>
          <a:p>
            <a:r>
              <a:rPr lang="en-US" dirty="0"/>
              <a:t>… this cut is </a:t>
            </a:r>
            <a:r>
              <a:rPr lang="en-US" b="1" i="1" u="sng" dirty="0">
                <a:solidFill>
                  <a:srgbClr val="C00000"/>
                </a:solidFill>
              </a:rPr>
              <a:t>inconsistent</a:t>
            </a:r>
            <a:r>
              <a:rPr lang="en-US" dirty="0"/>
              <a:t>.  C </a:t>
            </a:r>
            <a:r>
              <a:rPr lang="en-US" dirty="0">
                <a:sym typeface="Symbol" panose="05050102010706020507" pitchFamily="18" charset="2"/>
              </a:rPr>
              <a:t> D, and the cut included D, yet it omits C.</a:t>
            </a:r>
            <a:endParaRPr lang="en-US" dirty="0"/>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39</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flipH="1">
            <a:off x="4376130" y="2782715"/>
            <a:ext cx="2127335" cy="2568573"/>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B9B9921-A79B-4AF8-A8FC-D7CA269B4904}"/>
              </a:ext>
            </a:extLst>
          </p:cNvPr>
          <p:cNvSpPr txBox="1"/>
          <p:nvPr/>
        </p:nvSpPr>
        <p:spPr>
          <a:xfrm>
            <a:off x="5850642" y="2941907"/>
            <a:ext cx="520587" cy="369332"/>
          </a:xfrm>
          <a:prstGeom prst="rect">
            <a:avLst/>
          </a:prstGeom>
          <a:noFill/>
        </p:spPr>
        <p:txBody>
          <a:bodyPr wrap="square" rtlCol="0">
            <a:spAutoFit/>
          </a:bodyPr>
          <a:lstStyle/>
          <a:p>
            <a:pPr algn="r"/>
            <a:r>
              <a:rPr lang="en-US" b="1" dirty="0"/>
              <a:t>D</a:t>
            </a:r>
          </a:p>
        </p:txBody>
      </p:sp>
      <p:cxnSp>
        <p:nvCxnSpPr>
          <p:cNvPr id="41" name="Straight Arrow Connector 40">
            <a:extLst>
              <a:ext uri="{FF2B5EF4-FFF2-40B4-BE49-F238E27FC236}">
                <a16:creationId xmlns:a16="http://schemas.microsoft.com/office/drawing/2014/main" id="{737ADDA5-5281-4F48-AF70-498A9017A09E}"/>
              </a:ext>
            </a:extLst>
          </p:cNvPr>
          <p:cNvCxnSpPr>
            <a:cxnSpLocks/>
          </p:cNvCxnSpPr>
          <p:nvPr/>
        </p:nvCxnSpPr>
        <p:spPr>
          <a:xfrm flipV="1">
            <a:off x="5085519" y="3424140"/>
            <a:ext cx="694652" cy="1027836"/>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Speech Bubble: Oval 41">
            <a:extLst>
              <a:ext uri="{FF2B5EF4-FFF2-40B4-BE49-F238E27FC236}">
                <a16:creationId xmlns:a16="http://schemas.microsoft.com/office/drawing/2014/main" id="{016FC8BF-EF82-4577-BF40-5A23A4082DF0}"/>
              </a:ext>
            </a:extLst>
          </p:cNvPr>
          <p:cNvSpPr/>
          <p:nvPr/>
        </p:nvSpPr>
        <p:spPr>
          <a:xfrm>
            <a:off x="6728024" y="2656795"/>
            <a:ext cx="2235434" cy="612648"/>
          </a:xfrm>
          <a:prstGeom prst="wedgeEllipseCallout">
            <a:avLst>
              <a:gd name="adj1" fmla="val -117804"/>
              <a:gd name="adj2" fmla="val 220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 backwards message</a:t>
            </a:r>
          </a:p>
        </p:txBody>
      </p:sp>
      <p:sp>
        <p:nvSpPr>
          <p:cNvPr id="43" name="TextBox 42">
            <a:extLst>
              <a:ext uri="{FF2B5EF4-FFF2-40B4-BE49-F238E27FC236}">
                <a16:creationId xmlns:a16="http://schemas.microsoft.com/office/drawing/2014/main" id="{F71E05C1-BC7B-499D-9C62-17C6E80E71F6}"/>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7184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in computer Systems</a:t>
            </a:r>
          </a:p>
        </p:txBody>
      </p:sp>
      <p:sp>
        <p:nvSpPr>
          <p:cNvPr id="3" name="Content Placeholder 2"/>
          <p:cNvSpPr>
            <a:spLocks noGrp="1"/>
          </p:cNvSpPr>
          <p:nvPr>
            <p:ph idx="1"/>
          </p:nvPr>
        </p:nvSpPr>
        <p:spPr>
          <a:xfrm>
            <a:off x="1024128" y="2819322"/>
            <a:ext cx="11167872" cy="3490037"/>
          </a:xfrm>
        </p:spPr>
        <p:txBody>
          <a:bodyPr>
            <a:normAutofit fontScale="92500" lnSpcReduction="20000"/>
          </a:bodyPr>
          <a:lstStyle/>
          <a:p>
            <a:r>
              <a:rPr lang="en-US" dirty="0"/>
              <a:t>In </a:t>
            </a:r>
            <a:r>
              <a:rPr lang="en-US" dirty="0" err="1"/>
              <a:t>IoT</a:t>
            </a:r>
            <a:r>
              <a:rPr lang="en-US" dirty="0"/>
              <a:t>, time is tricky to work with for many reasons:</a:t>
            </a:r>
          </a:p>
          <a:p>
            <a:pPr>
              <a:buFont typeface="Wingdings" panose="05000000000000000000" pitchFamily="2" charset="2"/>
              <a:buChar char="Ø"/>
            </a:pPr>
            <a:r>
              <a:rPr lang="en-US" dirty="0"/>
              <a:t>  Even with GPS </a:t>
            </a:r>
            <a:r>
              <a:rPr lang="en-US" dirty="0" err="1"/>
              <a:t>recievers</a:t>
            </a:r>
            <a:r>
              <a:rPr lang="en-US" dirty="0"/>
              <a:t>, it can be hard to get a good fix, so time</a:t>
            </a:r>
            <a:br>
              <a:rPr lang="en-US" dirty="0"/>
            </a:br>
            <a:r>
              <a:rPr lang="en-US" dirty="0"/>
              <a:t>    can drift</a:t>
            </a:r>
          </a:p>
          <a:p>
            <a:pPr>
              <a:buFont typeface="Wingdings" panose="05000000000000000000" pitchFamily="2" charset="2"/>
              <a:buChar char="Ø"/>
            </a:pPr>
            <a:r>
              <a:rPr lang="en-US" dirty="0"/>
              <a:t>  </a:t>
            </a:r>
            <a:r>
              <a:rPr lang="en-US" dirty="0" err="1"/>
              <a:t>IoT</a:t>
            </a:r>
            <a:r>
              <a:rPr lang="en-US" dirty="0"/>
              <a:t> sensors often lack GPS and their clocks need to be reset via an </a:t>
            </a:r>
            <a:br>
              <a:rPr lang="en-US" dirty="0"/>
            </a:br>
            <a:r>
              <a:rPr lang="en-US" dirty="0"/>
              <a:t>    event, but then might drift by seconds per day</a:t>
            </a:r>
          </a:p>
          <a:p>
            <a:pPr>
              <a:buFont typeface="Wingdings" panose="05000000000000000000" pitchFamily="2" charset="2"/>
              <a:buChar char="Ø"/>
            </a:pPr>
            <a:r>
              <a:rPr lang="en-US" dirty="0"/>
              <a:t>  Sensors can also fail, and this includes their clocks.</a:t>
            </a:r>
          </a:p>
          <a:p>
            <a:pPr marL="0" indent="0">
              <a:buNone/>
            </a:pPr>
            <a:endParaRPr lang="en-US" dirty="0"/>
          </a:p>
          <a:p>
            <a:pPr marL="0" indent="0">
              <a:buNone/>
            </a:pPr>
            <a:r>
              <a:rPr lang="en-US" dirty="0"/>
              <a:t>Thus a timestamped event may have inaccurate time!  </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pic>
        <p:nvPicPr>
          <p:cNvPr id="8" name="Picture 7">
            <a:extLst>
              <a:ext uri="{FF2B5EF4-FFF2-40B4-BE49-F238E27FC236}">
                <a16:creationId xmlns:a16="http://schemas.microsoft.com/office/drawing/2014/main" id="{9CF07389-C19A-4B2C-9567-0661756E56F4}"/>
              </a:ext>
            </a:extLst>
          </p:cNvPr>
          <p:cNvPicPr>
            <a:picLocks noChangeAspect="1"/>
          </p:cNvPicPr>
          <p:nvPr/>
        </p:nvPicPr>
        <p:blipFill>
          <a:blip r:embed="rId3"/>
          <a:stretch>
            <a:fillRect/>
          </a:stretch>
        </p:blipFill>
        <p:spPr>
          <a:xfrm>
            <a:off x="9491132" y="417915"/>
            <a:ext cx="1990725" cy="1530646"/>
          </a:xfrm>
          <a:prstGeom prst="rect">
            <a:avLst/>
          </a:prstGeom>
        </p:spPr>
      </p:pic>
      <p:sp>
        <p:nvSpPr>
          <p:cNvPr id="6" name="TextBox 5">
            <a:extLst>
              <a:ext uri="{FF2B5EF4-FFF2-40B4-BE49-F238E27FC236}">
                <a16:creationId xmlns:a16="http://schemas.microsoft.com/office/drawing/2014/main" id="{751CED64-4084-4DF1-B8CB-521B9238A156}"/>
              </a:ext>
            </a:extLst>
          </p:cNvPr>
          <p:cNvSpPr txBox="1"/>
          <p:nvPr/>
        </p:nvSpPr>
        <p:spPr>
          <a:xfrm>
            <a:off x="9110661" y="1950593"/>
            <a:ext cx="2751666" cy="646331"/>
          </a:xfrm>
          <a:prstGeom prst="rect">
            <a:avLst/>
          </a:prstGeom>
          <a:noFill/>
        </p:spPr>
        <p:txBody>
          <a:bodyPr wrap="square" rtlCol="0">
            <a:spAutoFit/>
          </a:bodyPr>
          <a:lstStyle/>
          <a:p>
            <a:pPr algn="ctr"/>
            <a:r>
              <a:rPr lang="en-US" dirty="0"/>
              <a:t>Often, we put “timestamps” on IoT sensor records</a:t>
            </a:r>
          </a:p>
        </p:txBody>
      </p:sp>
    </p:spTree>
    <p:extLst>
      <p:ext uri="{BB962C8B-B14F-4D97-AF65-F5344CB8AC3E}">
        <p14:creationId xmlns:p14="http://schemas.microsoft.com/office/powerpoint/2010/main" val="1831077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F345-386E-4D7D-B4C5-6A86E7CB84D1}"/>
              </a:ext>
            </a:extLst>
          </p:cNvPr>
          <p:cNvSpPr>
            <a:spLocks noGrp="1"/>
          </p:cNvSpPr>
          <p:nvPr>
            <p:ph type="title"/>
          </p:nvPr>
        </p:nvSpPr>
        <p:spPr/>
        <p:txBody>
          <a:bodyPr/>
          <a:lstStyle/>
          <a:p>
            <a:r>
              <a:rPr lang="en-US" dirty="0"/>
              <a:t>A consistent Cut is like a photo</a:t>
            </a:r>
          </a:p>
        </p:txBody>
      </p:sp>
      <p:sp>
        <p:nvSpPr>
          <p:cNvPr id="3" name="Content Placeholder 2">
            <a:extLst>
              <a:ext uri="{FF2B5EF4-FFF2-40B4-BE49-F238E27FC236}">
                <a16:creationId xmlns:a16="http://schemas.microsoft.com/office/drawing/2014/main" id="{D4344A19-CD31-4621-9834-A10BAE4B22CB}"/>
              </a:ext>
            </a:extLst>
          </p:cNvPr>
          <p:cNvSpPr>
            <a:spLocks noGrp="1"/>
          </p:cNvSpPr>
          <p:nvPr>
            <p:ph idx="1"/>
          </p:nvPr>
        </p:nvSpPr>
        <p:spPr/>
        <p:txBody>
          <a:bodyPr/>
          <a:lstStyle/>
          <a:p>
            <a:r>
              <a:rPr lang="en-US" dirty="0"/>
              <a:t>It shows a state the system </a:t>
            </a:r>
            <a:r>
              <a:rPr lang="en-US" i="1" u="sng" dirty="0"/>
              <a:t>might actually </a:t>
            </a:r>
            <a:r>
              <a:rPr lang="en-US" i="1" dirty="0"/>
              <a:t>have once been in</a:t>
            </a:r>
          </a:p>
          <a:p>
            <a:r>
              <a:rPr lang="en-US" dirty="0"/>
              <a:t>You could use that state for garbage collection, or to do an audit of a bank, or to detect deadlocks.</a:t>
            </a:r>
          </a:p>
          <a:p>
            <a:endParaRPr lang="en-US" dirty="0"/>
          </a:p>
          <a:p>
            <a:r>
              <a:rPr lang="en-US" dirty="0"/>
              <a:t>But an inconsistent cut is </a:t>
            </a:r>
            <a:r>
              <a:rPr lang="en-US" i="1" dirty="0"/>
              <a:t>broken</a:t>
            </a:r>
            <a:r>
              <a:rPr lang="en-US" dirty="0"/>
              <a:t>.  It omits parts of the past and any conclusion from it would be incorrect.  A real system </a:t>
            </a:r>
            <a:r>
              <a:rPr lang="en-US" i="1" u="sng" dirty="0"/>
              <a:t>could never</a:t>
            </a:r>
            <a:r>
              <a:rPr lang="en-US" i="1" dirty="0"/>
              <a:t> </a:t>
            </a:r>
            <a:r>
              <a:rPr lang="en-US" dirty="0"/>
              <a:t>have been in an inconsistent state of this kind.</a:t>
            </a:r>
          </a:p>
        </p:txBody>
      </p:sp>
      <p:sp>
        <p:nvSpPr>
          <p:cNvPr id="4" name="Footer Placeholder 3">
            <a:extLst>
              <a:ext uri="{FF2B5EF4-FFF2-40B4-BE49-F238E27FC236}">
                <a16:creationId xmlns:a16="http://schemas.microsoft.com/office/drawing/2014/main" id="{E9BBEA72-7331-468E-A4D1-1D86122EE2E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99B946E-6F00-4B7B-BFF5-EF91F50218EA}"/>
              </a:ext>
            </a:extLst>
          </p:cNvPr>
          <p:cNvSpPr>
            <a:spLocks noGrp="1"/>
          </p:cNvSpPr>
          <p:nvPr>
            <p:ph type="sldNum" sz="quarter" idx="12"/>
          </p:nvPr>
        </p:nvSpPr>
        <p:spPr/>
        <p:txBody>
          <a:bodyPr/>
          <a:lstStyle/>
          <a:p>
            <a:fld id="{3C974458-8A97-4835-BF79-1FB6D7856C21}" type="slidenum">
              <a:rPr lang="en-US" smtClean="0"/>
              <a:t>40</a:t>
            </a:fld>
            <a:endParaRPr lang="en-US"/>
          </a:p>
        </p:txBody>
      </p:sp>
      <p:sp>
        <p:nvSpPr>
          <p:cNvPr id="6" name="TextBox 5">
            <a:extLst>
              <a:ext uri="{FF2B5EF4-FFF2-40B4-BE49-F238E27FC236}">
                <a16:creationId xmlns:a16="http://schemas.microsoft.com/office/drawing/2014/main" id="{E94092EF-9785-44CE-9580-604F0AA4708E}"/>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928862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D114-1B7D-46D8-A4B6-0286CF057895}"/>
              </a:ext>
            </a:extLst>
          </p:cNvPr>
          <p:cNvSpPr>
            <a:spLocks noGrp="1"/>
          </p:cNvSpPr>
          <p:nvPr>
            <p:ph type="title"/>
          </p:nvPr>
        </p:nvSpPr>
        <p:spPr/>
        <p:txBody>
          <a:bodyPr/>
          <a:lstStyle/>
          <a:p>
            <a:r>
              <a:rPr lang="en-US" dirty="0"/>
              <a:t>How to create a consistent snapshot</a:t>
            </a:r>
          </a:p>
        </p:txBody>
      </p:sp>
      <p:sp>
        <p:nvSpPr>
          <p:cNvPr id="3" name="Content Placeholder 2">
            <a:extLst>
              <a:ext uri="{FF2B5EF4-FFF2-40B4-BE49-F238E27FC236}">
                <a16:creationId xmlns:a16="http://schemas.microsoft.com/office/drawing/2014/main" id="{E522F598-4A5D-4590-9402-D843394519FA}"/>
              </a:ext>
            </a:extLst>
          </p:cNvPr>
          <p:cNvSpPr>
            <a:spLocks noGrp="1"/>
          </p:cNvSpPr>
          <p:nvPr>
            <p:ph idx="1"/>
          </p:nvPr>
        </p:nvSpPr>
        <p:spPr/>
        <p:txBody>
          <a:bodyPr/>
          <a:lstStyle/>
          <a:p>
            <a:r>
              <a:rPr lang="en-US" dirty="0"/>
              <a:t>One option is to briefly </a:t>
            </a:r>
            <a:r>
              <a:rPr lang="en-US" b="1" dirty="0"/>
              <a:t>pause the whole system</a:t>
            </a:r>
            <a:r>
              <a:rPr lang="en-US" dirty="0"/>
              <a:t>.  </a:t>
            </a:r>
          </a:p>
          <a:p>
            <a:endParaRPr lang="en-US" dirty="0"/>
          </a:p>
          <a:p>
            <a:r>
              <a:rPr lang="en-US" dirty="0"/>
              <a:t>When all processes have paused, make snapshots of their “state”.  Also record the contents of any message channels.</a:t>
            </a:r>
          </a:p>
          <a:p>
            <a:endParaRPr lang="en-US" dirty="0"/>
          </a:p>
          <a:p>
            <a:r>
              <a:rPr lang="en-US" dirty="0"/>
              <a:t>This is provably a consistent snapshot.  But the pause might be noticeable</a:t>
            </a:r>
          </a:p>
        </p:txBody>
      </p:sp>
      <p:sp>
        <p:nvSpPr>
          <p:cNvPr id="4" name="Footer Placeholder 3">
            <a:extLst>
              <a:ext uri="{FF2B5EF4-FFF2-40B4-BE49-F238E27FC236}">
                <a16:creationId xmlns:a16="http://schemas.microsoft.com/office/drawing/2014/main" id="{520AC5E9-69D0-4AF5-9F0B-70DB2277B7A9}"/>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BBE5D27-6C04-4BFD-A5C2-7C2DA6229EB6}"/>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180188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349E-6471-4EFF-9B67-0CA793E9DF6A}"/>
              </a:ext>
            </a:extLst>
          </p:cNvPr>
          <p:cNvSpPr>
            <a:spLocks noGrp="1"/>
          </p:cNvSpPr>
          <p:nvPr>
            <p:ph type="title"/>
          </p:nvPr>
        </p:nvSpPr>
        <p:spPr/>
        <p:txBody>
          <a:bodyPr/>
          <a:lstStyle/>
          <a:p>
            <a:r>
              <a:rPr lang="en-US" dirty="0"/>
              <a:t>Fancier algorithm</a:t>
            </a:r>
          </a:p>
        </p:txBody>
      </p:sp>
      <p:sp>
        <p:nvSpPr>
          <p:cNvPr id="3" name="Content Placeholder 2">
            <a:extLst>
              <a:ext uri="{FF2B5EF4-FFF2-40B4-BE49-F238E27FC236}">
                <a16:creationId xmlns:a16="http://schemas.microsoft.com/office/drawing/2014/main" id="{C6F0D966-5596-4454-8D31-AC62E7B1D9A1}"/>
              </a:ext>
            </a:extLst>
          </p:cNvPr>
          <p:cNvSpPr>
            <a:spLocks noGrp="1"/>
          </p:cNvSpPr>
          <p:nvPr>
            <p:ph idx="1"/>
          </p:nvPr>
        </p:nvSpPr>
        <p:spPr/>
        <p:txBody>
          <a:bodyPr/>
          <a:lstStyle/>
          <a:p>
            <a:r>
              <a:rPr lang="en-US" dirty="0" err="1"/>
              <a:t>Chandy</a:t>
            </a:r>
            <a:r>
              <a:rPr lang="en-US" dirty="0"/>
              <a:t> and Lamport also have a fancier “online” algorithm</a:t>
            </a:r>
          </a:p>
          <a:p>
            <a:endParaRPr lang="en-US" dirty="0"/>
          </a:p>
          <a:p>
            <a:r>
              <a:rPr lang="en-US" dirty="0"/>
              <a:t>We will only give an overview today, but you can find all the details in their paper (linked to the syllabus).</a:t>
            </a:r>
          </a:p>
          <a:p>
            <a:endParaRPr lang="en-US" dirty="0"/>
          </a:p>
          <a:p>
            <a:r>
              <a:rPr lang="en-US" dirty="0"/>
              <a:t>It avoids the need to pause the system, but does require sending messages.  </a:t>
            </a:r>
          </a:p>
        </p:txBody>
      </p:sp>
      <p:sp>
        <p:nvSpPr>
          <p:cNvPr id="4" name="Footer Placeholder 3">
            <a:extLst>
              <a:ext uri="{FF2B5EF4-FFF2-40B4-BE49-F238E27FC236}">
                <a16:creationId xmlns:a16="http://schemas.microsoft.com/office/drawing/2014/main" id="{3DF0D8F1-312F-49A7-A371-DA8E89ED450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5DAC239-E520-48C9-8BEF-E02093606194}"/>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224770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Online </a:t>
            </a:r>
            <a:r>
              <a:rPr lang="en-US" dirty="0" err="1"/>
              <a:t>Chandy</a:t>
            </a:r>
            <a:r>
              <a:rPr lang="en-US" dirty="0"/>
              <a:t>/</a:t>
            </a:r>
            <a:r>
              <a:rPr lang="en-US" dirty="0" err="1"/>
              <a:t>Lamport</a:t>
            </a:r>
            <a:r>
              <a:rPr lang="en-US" dirty="0"/>
              <a:t> algorithm</a:t>
            </a:r>
          </a:p>
        </p:txBody>
      </p:sp>
      <p:sp>
        <p:nvSpPr>
          <p:cNvPr id="3" name="Content Placeholder 2"/>
          <p:cNvSpPr>
            <a:spLocks noGrp="1"/>
          </p:cNvSpPr>
          <p:nvPr>
            <p:ph idx="1"/>
          </p:nvPr>
        </p:nvSpPr>
        <p:spPr/>
        <p:txBody>
          <a:bodyPr>
            <a:normAutofit fontScale="92500" lnSpcReduction="10000"/>
          </a:bodyPr>
          <a:lstStyle/>
          <a:p>
            <a:r>
              <a:rPr lang="en-US" dirty="0"/>
              <a:t>Each process is assumed to have a checkpoint mechanism, and a channel “recording” tool.  Snapshot = {(checkpoint, channel-contents)} from all processes.</a:t>
            </a:r>
          </a:p>
          <a:p>
            <a:endParaRPr lang="en-US" dirty="0"/>
          </a:p>
          <a:p>
            <a:r>
              <a:rPr lang="en-US" dirty="0"/>
              <a:t>To start a snapshot, some process</a:t>
            </a:r>
          </a:p>
          <a:p>
            <a:r>
              <a:rPr lang="en-US" dirty="0"/>
              <a:t>1.  Takes a checkpoint</a:t>
            </a:r>
          </a:p>
          <a:p>
            <a:r>
              <a:rPr lang="en-US" dirty="0"/>
              <a:t>2.  Turns on the channel records for its connections to other processes.</a:t>
            </a:r>
          </a:p>
          <a:p>
            <a:r>
              <a:rPr lang="en-US" dirty="0"/>
              <a:t>3.  Sends them a message: “Snapshot in progress”</a:t>
            </a:r>
          </a:p>
          <a:p>
            <a:r>
              <a:rPr lang="en-US" dirty="0"/>
              <a:t>4.  When it receives “Snapshot is in progress” from a process, it turns off the </a:t>
            </a:r>
            <a:br>
              <a:rPr lang="en-US" dirty="0"/>
            </a:br>
            <a:r>
              <a:rPr lang="en-US" dirty="0"/>
              <a:t>     channel recorder.  Once all channels are recorded, its snapshot is done.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406671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Online </a:t>
            </a:r>
            <a:r>
              <a:rPr lang="en-US" dirty="0" err="1"/>
              <a:t>Chandy</a:t>
            </a:r>
            <a:r>
              <a:rPr lang="en-US" dirty="0"/>
              <a:t>/</a:t>
            </a:r>
            <a:r>
              <a:rPr lang="en-US" dirty="0" err="1"/>
              <a:t>Lamport</a:t>
            </a:r>
            <a:r>
              <a:rPr lang="en-US" dirty="0"/>
              <a:t> algorithm</a:t>
            </a:r>
          </a:p>
        </p:txBody>
      </p:sp>
      <p:sp>
        <p:nvSpPr>
          <p:cNvPr id="26" name="Content Placeholder 25"/>
          <p:cNvSpPr>
            <a:spLocks noGrp="1"/>
          </p:cNvSpPr>
          <p:nvPr>
            <p:ph idx="1"/>
          </p:nvPr>
        </p:nvSpPr>
        <p:spPr>
          <a:xfrm>
            <a:off x="1024128" y="5498744"/>
            <a:ext cx="10786872" cy="810616"/>
          </a:xfrm>
        </p:spPr>
        <p:txBody>
          <a:bodyPr>
            <a:normAutofit lnSpcReduction="10000"/>
          </a:bodyPr>
          <a:lstStyle/>
          <a:p>
            <a:r>
              <a:rPr lang="en-US" dirty="0"/>
              <a:t>Note that we don’t need a channel recording for channels we received “snapshot underway” from at the outset.  Those have “empty” state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
        <p:nvSpPr>
          <p:cNvPr id="6" name="Oval 5"/>
          <p:cNvSpPr/>
          <p:nvPr/>
        </p:nvSpPr>
        <p:spPr>
          <a:xfrm>
            <a:off x="2567354" y="2734408"/>
            <a:ext cx="430823" cy="378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p:cNvSpPr/>
          <p:nvPr/>
        </p:nvSpPr>
        <p:spPr>
          <a:xfrm>
            <a:off x="4842932" y="4328747"/>
            <a:ext cx="430823" cy="378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 name="Oval 7"/>
          <p:cNvSpPr/>
          <p:nvPr/>
        </p:nvSpPr>
        <p:spPr>
          <a:xfrm>
            <a:off x="5273755" y="1904807"/>
            <a:ext cx="430823" cy="378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 name="Oval 8"/>
          <p:cNvSpPr/>
          <p:nvPr/>
        </p:nvSpPr>
        <p:spPr>
          <a:xfrm>
            <a:off x="8276493" y="3247293"/>
            <a:ext cx="430823" cy="378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11" name="Straight Arrow Connector 10"/>
          <p:cNvCxnSpPr>
            <a:stCxn id="6" idx="6"/>
          </p:cNvCxnSpPr>
          <p:nvPr/>
        </p:nvCxnSpPr>
        <p:spPr>
          <a:xfrm flipV="1">
            <a:off x="2998177" y="2180492"/>
            <a:ext cx="2275578" cy="742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2930769" y="3037539"/>
            <a:ext cx="1975256" cy="1346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2"/>
          </p:cNvCxnSpPr>
          <p:nvPr/>
        </p:nvCxnSpPr>
        <p:spPr>
          <a:xfrm flipV="1">
            <a:off x="5269440" y="3436328"/>
            <a:ext cx="3007053" cy="1017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1"/>
          </p:cNvCxnSpPr>
          <p:nvPr/>
        </p:nvCxnSpPr>
        <p:spPr>
          <a:xfrm>
            <a:off x="5716136" y="2132663"/>
            <a:ext cx="2623450" cy="1169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owchart: Multidocument 17"/>
          <p:cNvSpPr/>
          <p:nvPr/>
        </p:nvSpPr>
        <p:spPr>
          <a:xfrm>
            <a:off x="1670538" y="3177730"/>
            <a:ext cx="1142999" cy="488664"/>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Checkpoint A</a:t>
            </a:r>
          </a:p>
        </p:txBody>
      </p:sp>
      <p:sp>
        <p:nvSpPr>
          <p:cNvPr id="19" name="Flowchart: Multidocument 18"/>
          <p:cNvSpPr/>
          <p:nvPr/>
        </p:nvSpPr>
        <p:spPr>
          <a:xfrm>
            <a:off x="5058343" y="2416545"/>
            <a:ext cx="1142999" cy="488664"/>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Checkpoint B</a:t>
            </a:r>
          </a:p>
        </p:txBody>
      </p:sp>
      <p:sp>
        <p:nvSpPr>
          <p:cNvPr id="20" name="Flowchart: Multidocument 19"/>
          <p:cNvSpPr/>
          <p:nvPr/>
        </p:nvSpPr>
        <p:spPr>
          <a:xfrm>
            <a:off x="4906025" y="4800855"/>
            <a:ext cx="1142999" cy="488664"/>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Checkpoint C</a:t>
            </a:r>
          </a:p>
        </p:txBody>
      </p:sp>
      <p:sp>
        <p:nvSpPr>
          <p:cNvPr id="21" name="Flowchart: Multidocument 20"/>
          <p:cNvSpPr/>
          <p:nvPr/>
        </p:nvSpPr>
        <p:spPr>
          <a:xfrm>
            <a:off x="8465527" y="3652559"/>
            <a:ext cx="1142999" cy="488664"/>
          </a:xfrm>
          <a:prstGeom prst="flowChartMulti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Checkpoint D</a:t>
            </a:r>
          </a:p>
        </p:txBody>
      </p:sp>
      <p:sp>
        <p:nvSpPr>
          <p:cNvPr id="22" name="Flowchart: Sequential Access Storage 21"/>
          <p:cNvSpPr/>
          <p:nvPr/>
        </p:nvSpPr>
        <p:spPr>
          <a:xfrm>
            <a:off x="2813537" y="2089134"/>
            <a:ext cx="712177" cy="612648"/>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B to A recorder</a:t>
            </a:r>
          </a:p>
        </p:txBody>
      </p:sp>
      <p:sp>
        <p:nvSpPr>
          <p:cNvPr id="23" name="Flowchart: Sequential Access Storage 22"/>
          <p:cNvSpPr/>
          <p:nvPr/>
        </p:nvSpPr>
        <p:spPr>
          <a:xfrm>
            <a:off x="2741735" y="3415609"/>
            <a:ext cx="712177" cy="612648"/>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C to A recorder</a:t>
            </a:r>
          </a:p>
        </p:txBody>
      </p:sp>
      <p:sp>
        <p:nvSpPr>
          <p:cNvPr id="24" name="Flowchart: Sequential Access Storage 23"/>
          <p:cNvSpPr/>
          <p:nvPr/>
        </p:nvSpPr>
        <p:spPr>
          <a:xfrm>
            <a:off x="5269440" y="3771466"/>
            <a:ext cx="712177" cy="612648"/>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 to C recorder</a:t>
            </a:r>
          </a:p>
        </p:txBody>
      </p:sp>
      <p:sp>
        <p:nvSpPr>
          <p:cNvPr id="25" name="Flowchart: Sequential Access Storage 24"/>
          <p:cNvSpPr/>
          <p:nvPr/>
        </p:nvSpPr>
        <p:spPr>
          <a:xfrm>
            <a:off x="5845253" y="1638041"/>
            <a:ext cx="712177" cy="612648"/>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 to B recorder</a:t>
            </a:r>
          </a:p>
        </p:txBody>
      </p:sp>
    </p:spTree>
    <p:extLst>
      <p:ext uri="{BB962C8B-B14F-4D97-AF65-F5344CB8AC3E}">
        <p14:creationId xmlns:p14="http://schemas.microsoft.com/office/powerpoint/2010/main" val="300879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21" presetClass="emph" presetSubtype="0" fill="hold" grpId="0" nodeType="withEffect">
                                  <p:stCondLst>
                                    <p:cond delay="0"/>
                                  </p:stCondLst>
                                  <p:childTnLst>
                                    <p:animClr clrSpc="hsl" dir="cw">
                                      <p:cBhvr override="childStyle">
                                        <p:cTn id="15" dur="500" fill="hold"/>
                                        <p:tgtEl>
                                          <p:spTgt spid="6"/>
                                        </p:tgtEl>
                                        <p:attrNameLst>
                                          <p:attrName>style.color</p:attrName>
                                        </p:attrNameLst>
                                      </p:cBhvr>
                                      <p:by>
                                        <p:hsl h="7200000" s="0" l="0"/>
                                      </p:by>
                                    </p:animClr>
                                    <p:animClr clrSpc="hsl" dir="cw">
                                      <p:cBhvr>
                                        <p:cTn id="16" dur="500" fill="hold"/>
                                        <p:tgtEl>
                                          <p:spTgt spid="6"/>
                                        </p:tgtEl>
                                        <p:attrNameLst>
                                          <p:attrName>fillcolor</p:attrName>
                                        </p:attrNameLst>
                                      </p:cBhvr>
                                      <p:by>
                                        <p:hsl h="7200000" s="0" l="0"/>
                                      </p:by>
                                    </p:animClr>
                                    <p:animClr clrSpc="hsl" dir="cw">
                                      <p:cBhvr>
                                        <p:cTn id="17" dur="500" fill="hold"/>
                                        <p:tgtEl>
                                          <p:spTgt spid="6"/>
                                        </p:tgtEl>
                                        <p:attrNameLst>
                                          <p:attrName>stroke.color</p:attrName>
                                        </p:attrNameLst>
                                      </p:cBhvr>
                                      <p:by>
                                        <p:hsl h="7200000" s="0" l="0"/>
                                      </p:by>
                                    </p:animClr>
                                    <p:set>
                                      <p:cBhvr>
                                        <p:cTn id="18" dur="500" fill="hold"/>
                                        <p:tgtEl>
                                          <p:spTgt spid="6"/>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grpId="0" nodeType="clickEffect">
                                  <p:stCondLst>
                                    <p:cond delay="0"/>
                                  </p:stCondLst>
                                  <p:childTnLst>
                                    <p:animClr clrSpc="hsl" dir="cw">
                                      <p:cBhvr override="childStyle">
                                        <p:cTn id="22" dur="500" fill="hold"/>
                                        <p:tgtEl>
                                          <p:spTgt spid="8"/>
                                        </p:tgtEl>
                                        <p:attrNameLst>
                                          <p:attrName>style.color</p:attrName>
                                        </p:attrNameLst>
                                      </p:cBhvr>
                                      <p:by>
                                        <p:hsl h="7200000" s="0" l="0"/>
                                      </p:by>
                                    </p:animClr>
                                    <p:animClr clrSpc="hsl" dir="cw">
                                      <p:cBhvr>
                                        <p:cTn id="23" dur="500" fill="hold"/>
                                        <p:tgtEl>
                                          <p:spTgt spid="8"/>
                                        </p:tgtEl>
                                        <p:attrNameLst>
                                          <p:attrName>fillcolor</p:attrName>
                                        </p:attrNameLst>
                                      </p:cBhvr>
                                      <p:by>
                                        <p:hsl h="7200000" s="0" l="0"/>
                                      </p:by>
                                    </p:animClr>
                                    <p:animClr clrSpc="hsl" dir="cw">
                                      <p:cBhvr>
                                        <p:cTn id="24" dur="500" fill="hold"/>
                                        <p:tgtEl>
                                          <p:spTgt spid="8"/>
                                        </p:tgtEl>
                                        <p:attrNameLst>
                                          <p:attrName>stroke.color</p:attrName>
                                        </p:attrNameLst>
                                      </p:cBhvr>
                                      <p:by>
                                        <p:hsl h="7200000" s="0" l="0"/>
                                      </p:by>
                                    </p:animClr>
                                    <p:set>
                                      <p:cBhvr>
                                        <p:cTn id="25" dur="500" fill="hold"/>
                                        <p:tgtEl>
                                          <p:spTgt spid="8"/>
                                        </p:tgtEl>
                                        <p:attrNameLst>
                                          <p:attrName>fill.type</p:attrName>
                                        </p:attrNameLst>
                                      </p:cBhvr>
                                      <p:to>
                                        <p:strVal val="solid"/>
                                      </p:to>
                                    </p:se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21" presetClass="emph" presetSubtype="0" fill="hold" grpId="0" nodeType="withEffect">
                                  <p:stCondLst>
                                    <p:cond delay="0"/>
                                  </p:stCondLst>
                                  <p:childTnLst>
                                    <p:animClr clrSpc="hsl" dir="cw">
                                      <p:cBhvr override="childStyle">
                                        <p:cTn id="33" dur="500" fill="hold"/>
                                        <p:tgtEl>
                                          <p:spTgt spid="7"/>
                                        </p:tgtEl>
                                        <p:attrNameLst>
                                          <p:attrName>style.color</p:attrName>
                                        </p:attrNameLst>
                                      </p:cBhvr>
                                      <p:by>
                                        <p:hsl h="7200000" s="0" l="0"/>
                                      </p:by>
                                    </p:animClr>
                                    <p:animClr clrSpc="hsl" dir="cw">
                                      <p:cBhvr>
                                        <p:cTn id="34" dur="500" fill="hold"/>
                                        <p:tgtEl>
                                          <p:spTgt spid="7"/>
                                        </p:tgtEl>
                                        <p:attrNameLst>
                                          <p:attrName>fillcolor</p:attrName>
                                        </p:attrNameLst>
                                      </p:cBhvr>
                                      <p:by>
                                        <p:hsl h="7200000" s="0" l="0"/>
                                      </p:by>
                                    </p:animClr>
                                    <p:animClr clrSpc="hsl" dir="cw">
                                      <p:cBhvr>
                                        <p:cTn id="35" dur="500" fill="hold"/>
                                        <p:tgtEl>
                                          <p:spTgt spid="7"/>
                                        </p:tgtEl>
                                        <p:attrNameLst>
                                          <p:attrName>stroke.color</p:attrName>
                                        </p:attrNameLst>
                                      </p:cBhvr>
                                      <p:by>
                                        <p:hsl h="7200000" s="0" l="0"/>
                                      </p:by>
                                    </p:animClr>
                                    <p:set>
                                      <p:cBhvr>
                                        <p:cTn id="36" dur="500" fill="hold"/>
                                        <p:tgtEl>
                                          <p:spTgt spid="7"/>
                                        </p:tgtEl>
                                        <p:attrNameLst>
                                          <p:attrName>fill.type</p:attrName>
                                        </p:attrNameLst>
                                      </p:cBhvr>
                                      <p:to>
                                        <p:strVal val="solid"/>
                                      </p:to>
                                    </p:set>
                                  </p:childTnLst>
                                </p:cTn>
                              </p:par>
                              <p:par>
                                <p:cTn id="37" presetID="14"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mph" presetSubtype="0" fill="hold" grpId="0" nodeType="clickEffect">
                                  <p:stCondLst>
                                    <p:cond delay="0"/>
                                  </p:stCondLst>
                                  <p:childTnLst>
                                    <p:animClr clrSpc="hsl" dir="cw">
                                      <p:cBhvr override="childStyle">
                                        <p:cTn id="46" dur="500" fill="hold"/>
                                        <p:tgtEl>
                                          <p:spTgt spid="9"/>
                                        </p:tgtEl>
                                        <p:attrNameLst>
                                          <p:attrName>style.color</p:attrName>
                                        </p:attrNameLst>
                                      </p:cBhvr>
                                      <p:by>
                                        <p:hsl h="7200000" s="0" l="0"/>
                                      </p:by>
                                    </p:animClr>
                                    <p:animClr clrSpc="hsl" dir="cw">
                                      <p:cBhvr>
                                        <p:cTn id="47" dur="500" fill="hold"/>
                                        <p:tgtEl>
                                          <p:spTgt spid="9"/>
                                        </p:tgtEl>
                                        <p:attrNameLst>
                                          <p:attrName>fillcolor</p:attrName>
                                        </p:attrNameLst>
                                      </p:cBhvr>
                                      <p:by>
                                        <p:hsl h="7200000" s="0" l="0"/>
                                      </p:by>
                                    </p:animClr>
                                    <p:animClr clrSpc="hsl" dir="cw">
                                      <p:cBhvr>
                                        <p:cTn id="48" dur="500" fill="hold"/>
                                        <p:tgtEl>
                                          <p:spTgt spid="9"/>
                                        </p:tgtEl>
                                        <p:attrNameLst>
                                          <p:attrName>stroke.color</p:attrName>
                                        </p:attrNameLst>
                                      </p:cBhvr>
                                      <p:by>
                                        <p:hsl h="7200000" s="0" l="0"/>
                                      </p:by>
                                    </p:animClr>
                                    <p:set>
                                      <p:cBhvr>
                                        <p:cTn id="49" dur="500" fill="hold"/>
                                        <p:tgtEl>
                                          <p:spTgt spid="9"/>
                                        </p:tgtEl>
                                        <p:attrNameLst>
                                          <p:attrName>fill.type</p:attrName>
                                        </p:attrNameLst>
                                      </p:cBhvr>
                                      <p:to>
                                        <p:strVal val="solid"/>
                                      </p:to>
                                    </p:set>
                                  </p:childTnLst>
                                </p:cTn>
                              </p:par>
                              <p:par>
                                <p:cTn id="50" presetID="14"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Cascade has an even easier option</a:t>
            </a:r>
          </a:p>
        </p:txBody>
      </p:sp>
      <p:sp>
        <p:nvSpPr>
          <p:cNvPr id="3" name="Content Placeholder 2"/>
          <p:cNvSpPr>
            <a:spLocks noGrp="1"/>
          </p:cNvSpPr>
          <p:nvPr>
            <p:ph idx="1"/>
          </p:nvPr>
        </p:nvSpPr>
        <p:spPr/>
        <p:txBody>
          <a:bodyPr/>
          <a:lstStyle/>
          <a:p>
            <a:r>
              <a:rPr lang="en-US" dirty="0"/>
              <a:t>In Cascade, as data is accumulated, it becomes stable and that portion of the log or history won’t change again.</a:t>
            </a:r>
          </a:p>
          <a:p>
            <a:endParaRPr lang="en-US" dirty="0"/>
          </a:p>
          <a:p>
            <a:r>
              <a:rPr lang="en-US" dirty="0"/>
              <a:t>This enables Cascade to use a special kind of timestamp to “find” a consistent cut in the logs.  The cut is just a point in each log such that the collection of log “prefixes” is closed under </a:t>
            </a:r>
            <a:r>
              <a:rPr lang="en-US" dirty="0">
                <a:sym typeface="Symbol" panose="05050102010706020507" pitchFamily="18" charset="2"/>
              </a:rPr>
              <a:t>.  </a:t>
            </a:r>
          </a:p>
          <a:p>
            <a:endParaRPr lang="en-US" dirty="0">
              <a:sym typeface="Symbol" panose="05050102010706020507" pitchFamily="18" charset="2"/>
            </a:endParaRPr>
          </a:p>
          <a:p>
            <a:r>
              <a:rPr lang="en-US" dirty="0">
                <a:sym typeface="Symbol" panose="05050102010706020507" pitchFamily="18" charset="2"/>
              </a:rPr>
              <a:t>The Cascade algorithm doesn’t pause the system or send extra messages</a:t>
            </a:r>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1237046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7A07-4AB7-4D4C-A1B6-B2F16ABE3184}"/>
              </a:ext>
            </a:extLst>
          </p:cNvPr>
          <p:cNvSpPr>
            <a:spLocks noGrp="1"/>
          </p:cNvSpPr>
          <p:nvPr>
            <p:ph type="title"/>
          </p:nvPr>
        </p:nvSpPr>
        <p:spPr/>
        <p:txBody>
          <a:bodyPr/>
          <a:lstStyle/>
          <a:p>
            <a:r>
              <a:rPr lang="en-US" dirty="0"/>
              <a:t>Visualizing Cascade </a:t>
            </a:r>
            <a:r>
              <a:rPr lang="en-US" dirty="0" err="1"/>
              <a:t>COnsistency</a:t>
            </a:r>
            <a:endParaRPr lang="en-US" dirty="0"/>
          </a:p>
        </p:txBody>
      </p:sp>
      <p:sp>
        <p:nvSpPr>
          <p:cNvPr id="74" name="Content Placeholder 73">
            <a:extLst>
              <a:ext uri="{FF2B5EF4-FFF2-40B4-BE49-F238E27FC236}">
                <a16:creationId xmlns:a16="http://schemas.microsoft.com/office/drawing/2014/main" id="{730CE4A2-3A1D-4C34-B2CA-702D32A7133F}"/>
              </a:ext>
            </a:extLst>
          </p:cNvPr>
          <p:cNvSpPr>
            <a:spLocks noGrp="1"/>
          </p:cNvSpPr>
          <p:nvPr>
            <p:ph idx="1"/>
          </p:nvPr>
        </p:nvSpPr>
        <p:spPr>
          <a:xfrm>
            <a:off x="855685" y="5242898"/>
            <a:ext cx="10786872" cy="1162811"/>
          </a:xfrm>
        </p:spPr>
        <p:txBody>
          <a:bodyPr>
            <a:normAutofit/>
          </a:bodyPr>
          <a:lstStyle/>
          <a:p>
            <a:r>
              <a:rPr lang="en-US" dirty="0">
                <a:sym typeface="Symbol" panose="05050102010706020507" pitchFamily="18" charset="2"/>
              </a:rPr>
              <a:t>A temporal query for time  sees a consistent cut at   </a:t>
            </a:r>
            <a:r>
              <a:rPr lang="en-US" baseline="-25000" dirty="0">
                <a:sym typeface="Symbol" panose="05050102010706020507" pitchFamily="18" charset="2"/>
              </a:rPr>
              <a:t>clock</a:t>
            </a:r>
            <a:r>
              <a:rPr lang="en-US" dirty="0">
                <a:sym typeface="Symbol" panose="05050102010706020507" pitchFamily="18" charset="2"/>
              </a:rPr>
              <a:t>. </a:t>
            </a:r>
          </a:p>
          <a:p>
            <a:r>
              <a:rPr lang="en-US" dirty="0">
                <a:sym typeface="Symbol" panose="05050102010706020507" pitchFamily="18" charset="2"/>
              </a:rPr>
              <a:t>Queries to unstable data must wait, but updates are stable within 50us.</a:t>
            </a:r>
            <a:endParaRPr lang="en-US" dirty="0"/>
          </a:p>
        </p:txBody>
      </p:sp>
      <p:sp>
        <p:nvSpPr>
          <p:cNvPr id="4" name="Footer Placeholder 3">
            <a:extLst>
              <a:ext uri="{FF2B5EF4-FFF2-40B4-BE49-F238E27FC236}">
                <a16:creationId xmlns:a16="http://schemas.microsoft.com/office/drawing/2014/main" id="{A201015C-6112-4C82-9804-E75E4E79BC3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A69D2121-50C5-4064-9D4F-E751FCADFF40}"/>
              </a:ext>
            </a:extLst>
          </p:cNvPr>
          <p:cNvSpPr>
            <a:spLocks noGrp="1"/>
          </p:cNvSpPr>
          <p:nvPr>
            <p:ph type="sldNum" sz="quarter" idx="12"/>
          </p:nvPr>
        </p:nvSpPr>
        <p:spPr/>
        <p:txBody>
          <a:bodyPr/>
          <a:lstStyle/>
          <a:p>
            <a:fld id="{26165642-2DC6-4995-8FB3-76453B93C11F}" type="slidenum">
              <a:rPr lang="en-US" smtClean="0"/>
              <a:pPr/>
              <a:t>46</a:t>
            </a:fld>
            <a:endParaRPr lang="en-US"/>
          </a:p>
        </p:txBody>
      </p:sp>
      <p:cxnSp>
        <p:nvCxnSpPr>
          <p:cNvPr id="7" name="Straight Arrow Connector 6">
            <a:extLst>
              <a:ext uri="{FF2B5EF4-FFF2-40B4-BE49-F238E27FC236}">
                <a16:creationId xmlns:a16="http://schemas.microsoft.com/office/drawing/2014/main" id="{CF019518-3615-484F-8447-8550D341A2A3}"/>
              </a:ext>
            </a:extLst>
          </p:cNvPr>
          <p:cNvCxnSpPr/>
          <p:nvPr/>
        </p:nvCxnSpPr>
        <p:spPr>
          <a:xfrm>
            <a:off x="10317723" y="3502271"/>
            <a:ext cx="0" cy="1126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F01D723-822F-44DA-AFBF-9643CE331246}"/>
              </a:ext>
            </a:extLst>
          </p:cNvPr>
          <p:cNvGrpSpPr/>
          <p:nvPr/>
        </p:nvGrpSpPr>
        <p:grpSpPr>
          <a:xfrm>
            <a:off x="3047430" y="2335768"/>
            <a:ext cx="1905600" cy="683153"/>
            <a:chOff x="641115" y="2359831"/>
            <a:chExt cx="1905600" cy="683153"/>
          </a:xfrm>
        </p:grpSpPr>
        <p:cxnSp>
          <p:nvCxnSpPr>
            <p:cNvPr id="29" name="Straight Arrow Connector 28">
              <a:extLst>
                <a:ext uri="{FF2B5EF4-FFF2-40B4-BE49-F238E27FC236}">
                  <a16:creationId xmlns:a16="http://schemas.microsoft.com/office/drawing/2014/main" id="{23B1F597-3438-4CBD-8BCC-7E04B9E606CE}"/>
                </a:ext>
              </a:extLst>
            </p:cNvPr>
            <p:cNvCxnSpPr/>
            <p:nvPr/>
          </p:nvCxnSpPr>
          <p:spPr>
            <a:xfrm>
              <a:off x="1507958" y="2590800"/>
              <a:ext cx="818147" cy="40506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0C34575-49CF-4B70-8A90-0B4C6F230688}"/>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32" name="Straight Arrow Connector 31">
              <a:extLst>
                <a:ext uri="{FF2B5EF4-FFF2-40B4-BE49-F238E27FC236}">
                  <a16:creationId xmlns:a16="http://schemas.microsoft.com/office/drawing/2014/main" id="{0F4A595E-159B-4DEF-A0A8-EEC2D07A4C23}"/>
                </a:ext>
              </a:extLst>
            </p:cNvPr>
            <p:cNvCxnSpPr/>
            <p:nvPr/>
          </p:nvCxnSpPr>
          <p:spPr>
            <a:xfrm>
              <a:off x="2338973" y="3042984"/>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BF999F1-23A0-453C-B6E6-D9FD0261F6B4}"/>
              </a:ext>
            </a:extLst>
          </p:cNvPr>
          <p:cNvGrpSpPr/>
          <p:nvPr/>
        </p:nvGrpSpPr>
        <p:grpSpPr>
          <a:xfrm>
            <a:off x="7143309" y="2199349"/>
            <a:ext cx="3620450" cy="1083022"/>
            <a:chOff x="-2055684" y="2359831"/>
            <a:chExt cx="3620450" cy="1083022"/>
          </a:xfrm>
        </p:grpSpPr>
        <p:cxnSp>
          <p:nvCxnSpPr>
            <p:cNvPr id="35" name="Straight Arrow Connector 34">
              <a:extLst>
                <a:ext uri="{FF2B5EF4-FFF2-40B4-BE49-F238E27FC236}">
                  <a16:creationId xmlns:a16="http://schemas.microsoft.com/office/drawing/2014/main" id="{9CDD7E87-9568-40B8-854C-66D8FB7F6F29}"/>
                </a:ext>
              </a:extLst>
            </p:cNvPr>
            <p:cNvCxnSpPr>
              <a:cxnSpLocks/>
            </p:cNvCxnSpPr>
            <p:nvPr/>
          </p:nvCxnSpPr>
          <p:spPr>
            <a:xfrm flipH="1">
              <a:off x="-2055684" y="2680916"/>
              <a:ext cx="2891625" cy="718389"/>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76CD80B-5201-4362-8562-79A2D6357239}"/>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37" name="Straight Arrow Connector 36">
              <a:extLst>
                <a:ext uri="{FF2B5EF4-FFF2-40B4-BE49-F238E27FC236}">
                  <a16:creationId xmlns:a16="http://schemas.microsoft.com/office/drawing/2014/main" id="{60572549-BAFA-47C3-AAE5-2EE6B82B9A7D}"/>
                </a:ext>
              </a:extLst>
            </p:cNvPr>
            <p:cNvCxnSpPr/>
            <p:nvPr/>
          </p:nvCxnSpPr>
          <p:spPr>
            <a:xfrm>
              <a:off x="-2051864" y="3442853"/>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8ED37E1-C2AF-4866-B87A-2B2FDEC6D50D}"/>
              </a:ext>
            </a:extLst>
          </p:cNvPr>
          <p:cNvGrpSpPr/>
          <p:nvPr/>
        </p:nvGrpSpPr>
        <p:grpSpPr>
          <a:xfrm>
            <a:off x="3069460" y="2602791"/>
            <a:ext cx="1905600" cy="683153"/>
            <a:chOff x="641115" y="2359831"/>
            <a:chExt cx="1905600" cy="683153"/>
          </a:xfrm>
        </p:grpSpPr>
        <p:cxnSp>
          <p:nvCxnSpPr>
            <p:cNvPr id="39" name="Straight Arrow Connector 38">
              <a:extLst>
                <a:ext uri="{FF2B5EF4-FFF2-40B4-BE49-F238E27FC236}">
                  <a16:creationId xmlns:a16="http://schemas.microsoft.com/office/drawing/2014/main" id="{0160C8E9-DF5F-4872-9668-93A41C0A6387}"/>
                </a:ext>
              </a:extLst>
            </p:cNvPr>
            <p:cNvCxnSpPr/>
            <p:nvPr/>
          </p:nvCxnSpPr>
          <p:spPr>
            <a:xfrm>
              <a:off x="1507958" y="2590800"/>
              <a:ext cx="818147" cy="405063"/>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28B77F6-8356-4387-AEF4-2283DE36932C}"/>
                </a:ext>
              </a:extLst>
            </p:cNvPr>
            <p:cNvSpPr txBox="1"/>
            <p:nvPr/>
          </p:nvSpPr>
          <p:spPr>
            <a:xfrm>
              <a:off x="641115" y="2359831"/>
              <a:ext cx="923651" cy="369332"/>
            </a:xfrm>
            <a:prstGeom prst="rect">
              <a:avLst/>
            </a:prstGeom>
            <a:noFill/>
          </p:spPr>
          <p:txBody>
            <a:bodyPr wrap="none" rtlCol="0">
              <a:spAutoFit/>
            </a:bodyPr>
            <a:lstStyle/>
            <a:p>
              <a:r>
                <a:rPr lang="en-US" b="1" dirty="0">
                  <a:solidFill>
                    <a:srgbClr val="C00000"/>
                  </a:solidFill>
                </a:rPr>
                <a:t>Put(</a:t>
              </a:r>
              <a:r>
                <a:rPr lang="en-US" b="1" dirty="0" err="1">
                  <a:solidFill>
                    <a:srgbClr val="C00000"/>
                  </a:solidFill>
                </a:rPr>
                <a:t>k,v</a:t>
              </a:r>
              <a:r>
                <a:rPr lang="en-US" b="1" dirty="0">
                  <a:solidFill>
                    <a:srgbClr val="C00000"/>
                  </a:solidFill>
                </a:rPr>
                <a:t>)</a:t>
              </a:r>
            </a:p>
          </p:txBody>
        </p:sp>
        <p:cxnSp>
          <p:nvCxnSpPr>
            <p:cNvPr id="41" name="Straight Arrow Connector 40">
              <a:extLst>
                <a:ext uri="{FF2B5EF4-FFF2-40B4-BE49-F238E27FC236}">
                  <a16:creationId xmlns:a16="http://schemas.microsoft.com/office/drawing/2014/main" id="{87A29750-D584-4EF3-AF5B-780FB1D86FD5}"/>
                </a:ext>
              </a:extLst>
            </p:cNvPr>
            <p:cNvCxnSpPr/>
            <p:nvPr/>
          </p:nvCxnSpPr>
          <p:spPr>
            <a:xfrm>
              <a:off x="2338973" y="3042984"/>
              <a:ext cx="20774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C9F6100-F379-4752-A51E-41BDA1CF4E6C}"/>
              </a:ext>
            </a:extLst>
          </p:cNvPr>
          <p:cNvGrpSpPr/>
          <p:nvPr/>
        </p:nvGrpSpPr>
        <p:grpSpPr>
          <a:xfrm>
            <a:off x="3108206" y="3342769"/>
            <a:ext cx="1905600" cy="683153"/>
            <a:chOff x="641115" y="2359831"/>
            <a:chExt cx="1905600" cy="683153"/>
          </a:xfrm>
        </p:grpSpPr>
        <p:cxnSp>
          <p:nvCxnSpPr>
            <p:cNvPr id="43" name="Straight Arrow Connector 42">
              <a:extLst>
                <a:ext uri="{FF2B5EF4-FFF2-40B4-BE49-F238E27FC236}">
                  <a16:creationId xmlns:a16="http://schemas.microsoft.com/office/drawing/2014/main" id="{A6D29309-BD03-4108-B1EC-0ADF84B81F3A}"/>
                </a:ext>
              </a:extLst>
            </p:cNvPr>
            <p:cNvCxnSpPr/>
            <p:nvPr/>
          </p:nvCxnSpPr>
          <p:spPr>
            <a:xfrm>
              <a:off x="1507958" y="2590800"/>
              <a:ext cx="818147" cy="40506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3F7F083-3B32-4CD5-9239-E1CFD956448B}"/>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45" name="Straight Arrow Connector 44">
              <a:extLst>
                <a:ext uri="{FF2B5EF4-FFF2-40B4-BE49-F238E27FC236}">
                  <a16:creationId xmlns:a16="http://schemas.microsoft.com/office/drawing/2014/main" id="{F84E0EBF-592D-489B-8EC4-4095D3702BBC}"/>
                </a:ext>
              </a:extLst>
            </p:cNvPr>
            <p:cNvCxnSpPr/>
            <p:nvPr/>
          </p:nvCxnSpPr>
          <p:spPr>
            <a:xfrm>
              <a:off x="2338973" y="3042984"/>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a:extLst>
              <a:ext uri="{FF2B5EF4-FFF2-40B4-BE49-F238E27FC236}">
                <a16:creationId xmlns:a16="http://schemas.microsoft.com/office/drawing/2014/main" id="{1C8297BE-8420-4C42-961D-88AE85F9EF60}"/>
              </a:ext>
            </a:extLst>
          </p:cNvPr>
          <p:cNvCxnSpPr/>
          <p:nvPr/>
        </p:nvCxnSpPr>
        <p:spPr>
          <a:xfrm>
            <a:off x="7146711" y="4624137"/>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7A9A865-CA20-4511-8ED9-B9400BCADF69}"/>
              </a:ext>
            </a:extLst>
          </p:cNvPr>
          <p:cNvCxnSpPr/>
          <p:nvPr/>
        </p:nvCxnSpPr>
        <p:spPr>
          <a:xfrm>
            <a:off x="7941359" y="4479757"/>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2AB2CBB-BE1F-461E-BDD4-30523A5FCF1F}"/>
              </a:ext>
            </a:extLst>
          </p:cNvPr>
          <p:cNvCxnSpPr/>
          <p:nvPr/>
        </p:nvCxnSpPr>
        <p:spPr>
          <a:xfrm>
            <a:off x="8789789" y="4304618"/>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57F423ED-D2A5-41B4-98E6-4AC5D4DFBA50}"/>
              </a:ext>
            </a:extLst>
          </p:cNvPr>
          <p:cNvSpPr/>
          <p:nvPr/>
        </p:nvSpPr>
        <p:spPr>
          <a:xfrm>
            <a:off x="2205877" y="2566737"/>
            <a:ext cx="691215" cy="369332"/>
          </a:xfrm>
          <a:prstGeom prst="rect">
            <a:avLst/>
          </a:prstGeom>
        </p:spPr>
        <p:txBody>
          <a:bodyPr wrap="none">
            <a:spAutoFit/>
          </a:bodyPr>
          <a:lstStyle/>
          <a:p>
            <a:r>
              <a:rPr lang="en-US" dirty="0">
                <a:sym typeface="Symbol" panose="05050102010706020507" pitchFamily="18" charset="2"/>
              </a:rPr>
              <a:t>(, ) </a:t>
            </a:r>
            <a:endParaRPr lang="en-US" dirty="0"/>
          </a:p>
        </p:txBody>
      </p:sp>
      <p:pic>
        <p:nvPicPr>
          <p:cNvPr id="77" name="Picture 76">
            <a:extLst>
              <a:ext uri="{FF2B5EF4-FFF2-40B4-BE49-F238E27FC236}">
                <a16:creationId xmlns:a16="http://schemas.microsoft.com/office/drawing/2014/main" id="{2A2F9D3E-4651-4890-A6E8-A68A8CFC47FA}"/>
              </a:ext>
            </a:extLst>
          </p:cNvPr>
          <p:cNvPicPr/>
          <p:nvPr/>
        </p:nvPicPr>
        <p:blipFill>
          <a:blip r:embed="rId2"/>
          <a:stretch/>
        </p:blipFill>
        <p:spPr>
          <a:xfrm flipH="1">
            <a:off x="1512523" y="2475097"/>
            <a:ext cx="663529" cy="663529"/>
          </a:xfrm>
          <a:prstGeom prst="rect">
            <a:avLst/>
          </a:prstGeom>
          <a:ln w="0">
            <a:noFill/>
          </a:ln>
        </p:spPr>
      </p:pic>
      <p:cxnSp>
        <p:nvCxnSpPr>
          <p:cNvPr id="79" name="Straight Arrow Connector 78">
            <a:extLst>
              <a:ext uri="{FF2B5EF4-FFF2-40B4-BE49-F238E27FC236}">
                <a16:creationId xmlns:a16="http://schemas.microsoft.com/office/drawing/2014/main" id="{49133A3F-AF77-4078-B640-8DF4B26949D4}"/>
              </a:ext>
            </a:extLst>
          </p:cNvPr>
          <p:cNvCxnSpPr>
            <a:endCxn id="40" idx="1"/>
          </p:cNvCxnSpPr>
          <p:nvPr/>
        </p:nvCxnSpPr>
        <p:spPr>
          <a:xfrm>
            <a:off x="2783305" y="2769268"/>
            <a:ext cx="286155" cy="18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5322A821-1264-4DFA-8713-9714FC5810D4}"/>
              </a:ext>
            </a:extLst>
          </p:cNvPr>
          <p:cNvSpPr/>
          <p:nvPr/>
        </p:nvSpPr>
        <p:spPr>
          <a:xfrm>
            <a:off x="4042611" y="3606921"/>
            <a:ext cx="5678905" cy="453051"/>
          </a:xfrm>
          <a:custGeom>
            <a:avLst/>
            <a:gdLst>
              <a:gd name="connsiteX0" fmla="*/ 0 w 5678905"/>
              <a:gd name="connsiteY0" fmla="*/ 355479 h 453051"/>
              <a:gd name="connsiteX1" fmla="*/ 1098884 w 5678905"/>
              <a:gd name="connsiteY1" fmla="*/ 146932 h 453051"/>
              <a:gd name="connsiteX2" fmla="*/ 2141621 w 5678905"/>
              <a:gd name="connsiteY2" fmla="*/ 451732 h 453051"/>
              <a:gd name="connsiteX3" fmla="*/ 3152273 w 5678905"/>
              <a:gd name="connsiteY3" fmla="*/ 2553 h 453051"/>
              <a:gd name="connsiteX4" fmla="*/ 4467726 w 5678905"/>
              <a:gd name="connsiteY4" fmla="*/ 259226 h 453051"/>
              <a:gd name="connsiteX5" fmla="*/ 5678905 w 5678905"/>
              <a:gd name="connsiteY5" fmla="*/ 50679 h 4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8905" h="453051">
                <a:moveTo>
                  <a:pt x="0" y="355479"/>
                </a:moveTo>
                <a:cubicBezTo>
                  <a:pt x="370973" y="243184"/>
                  <a:pt x="741947" y="130890"/>
                  <a:pt x="1098884" y="146932"/>
                </a:cubicBezTo>
                <a:cubicBezTo>
                  <a:pt x="1455821" y="162974"/>
                  <a:pt x="1799390" y="475795"/>
                  <a:pt x="2141621" y="451732"/>
                </a:cubicBezTo>
                <a:cubicBezTo>
                  <a:pt x="2483853" y="427669"/>
                  <a:pt x="2764589" y="34637"/>
                  <a:pt x="3152273" y="2553"/>
                </a:cubicBezTo>
                <a:cubicBezTo>
                  <a:pt x="3539957" y="-29531"/>
                  <a:pt x="4046621" y="251205"/>
                  <a:pt x="4467726" y="259226"/>
                </a:cubicBezTo>
                <a:cubicBezTo>
                  <a:pt x="4888831" y="267247"/>
                  <a:pt x="5283868" y="158963"/>
                  <a:pt x="5678905" y="506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1AA9E35D-5F3F-465B-AC52-BC5FD99868E9}"/>
              </a:ext>
            </a:extLst>
          </p:cNvPr>
          <p:cNvCxnSpPr/>
          <p:nvPr/>
        </p:nvCxnSpPr>
        <p:spPr>
          <a:xfrm>
            <a:off x="9830230" y="3741139"/>
            <a:ext cx="0" cy="1126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AD67A1A-EFB6-4903-8BC8-F32CDBDF547F}"/>
              </a:ext>
            </a:extLst>
          </p:cNvPr>
          <p:cNvSpPr txBox="1"/>
          <p:nvPr/>
        </p:nvSpPr>
        <p:spPr>
          <a:xfrm rot="16200000">
            <a:off x="8641749" y="2461028"/>
            <a:ext cx="1965155" cy="369332"/>
          </a:xfrm>
          <a:prstGeom prst="rect">
            <a:avLst/>
          </a:prstGeom>
          <a:noFill/>
        </p:spPr>
        <p:txBody>
          <a:bodyPr wrap="square" rtlCol="0">
            <a:spAutoFit/>
          </a:bodyPr>
          <a:lstStyle/>
          <a:p>
            <a:r>
              <a:rPr lang="en-US" dirty="0"/>
              <a:t>Stable portion</a:t>
            </a:r>
          </a:p>
        </p:txBody>
      </p:sp>
      <p:sp>
        <p:nvSpPr>
          <p:cNvPr id="84" name="TextBox 83">
            <a:extLst>
              <a:ext uri="{FF2B5EF4-FFF2-40B4-BE49-F238E27FC236}">
                <a16:creationId xmlns:a16="http://schemas.microsoft.com/office/drawing/2014/main" id="{1C428487-AAC2-4C71-8BAE-42709741F99F}"/>
              </a:ext>
            </a:extLst>
          </p:cNvPr>
          <p:cNvSpPr txBox="1"/>
          <p:nvPr/>
        </p:nvSpPr>
        <p:spPr>
          <a:xfrm rot="16200000">
            <a:off x="8657166" y="3832515"/>
            <a:ext cx="1965155" cy="369332"/>
          </a:xfrm>
          <a:prstGeom prst="rect">
            <a:avLst/>
          </a:prstGeom>
          <a:noFill/>
        </p:spPr>
        <p:txBody>
          <a:bodyPr wrap="square" rtlCol="0">
            <a:spAutoFit/>
          </a:bodyPr>
          <a:lstStyle/>
          <a:p>
            <a:r>
              <a:rPr lang="en-US" dirty="0"/>
              <a:t>Unstable tail</a:t>
            </a:r>
          </a:p>
        </p:txBody>
      </p:sp>
      <p:sp>
        <p:nvSpPr>
          <p:cNvPr id="86" name="TextBox 85">
            <a:extLst>
              <a:ext uri="{FF2B5EF4-FFF2-40B4-BE49-F238E27FC236}">
                <a16:creationId xmlns:a16="http://schemas.microsoft.com/office/drawing/2014/main" id="{6EDD79D2-17DE-442A-BB74-E3F2F10C22BA}"/>
              </a:ext>
            </a:extLst>
          </p:cNvPr>
          <p:cNvSpPr txBox="1"/>
          <p:nvPr/>
        </p:nvSpPr>
        <p:spPr>
          <a:xfrm>
            <a:off x="4486939" y="3154718"/>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sp>
        <p:nvSpPr>
          <p:cNvPr id="92" name="TextBox 91">
            <a:extLst>
              <a:ext uri="{FF2B5EF4-FFF2-40B4-BE49-F238E27FC236}">
                <a16:creationId xmlns:a16="http://schemas.microsoft.com/office/drawing/2014/main" id="{F7804926-D519-4284-81CF-C136EB417369}"/>
              </a:ext>
            </a:extLst>
          </p:cNvPr>
          <p:cNvSpPr txBox="1"/>
          <p:nvPr/>
        </p:nvSpPr>
        <p:spPr>
          <a:xfrm>
            <a:off x="4486944" y="1963152"/>
            <a:ext cx="5234572" cy="369332"/>
          </a:xfrm>
          <a:prstGeom prst="rect">
            <a:avLst/>
          </a:prstGeom>
          <a:noFill/>
        </p:spPr>
        <p:txBody>
          <a:bodyPr wrap="square" rtlCol="0">
            <a:spAutoFit/>
          </a:bodyPr>
          <a:lstStyle/>
          <a:p>
            <a:r>
              <a:rPr lang="en-US" i="1" dirty="0"/>
              <a:t>Each Cascade shard has its own </a:t>
            </a:r>
            <a:r>
              <a:rPr lang="en-US" i="1" dirty="0" err="1"/>
              <a:t>Paxos</a:t>
            </a:r>
            <a:r>
              <a:rPr lang="en-US" i="1" dirty="0"/>
              <a:t>-based log</a:t>
            </a:r>
          </a:p>
        </p:txBody>
      </p:sp>
      <p:sp>
        <p:nvSpPr>
          <p:cNvPr id="93" name="TextBox 92">
            <a:extLst>
              <a:ext uri="{FF2B5EF4-FFF2-40B4-BE49-F238E27FC236}">
                <a16:creationId xmlns:a16="http://schemas.microsoft.com/office/drawing/2014/main" id="{943C9251-2206-4B24-8822-95E1726EAE6D}"/>
              </a:ext>
            </a:extLst>
          </p:cNvPr>
          <p:cNvSpPr txBox="1"/>
          <p:nvPr/>
        </p:nvSpPr>
        <p:spPr>
          <a:xfrm>
            <a:off x="415714" y="3928496"/>
            <a:ext cx="3568477" cy="923330"/>
          </a:xfrm>
          <a:prstGeom prst="rect">
            <a:avLst/>
          </a:prstGeom>
          <a:noFill/>
        </p:spPr>
        <p:txBody>
          <a:bodyPr wrap="square" rtlCol="0">
            <a:spAutoFit/>
          </a:bodyPr>
          <a:lstStyle/>
          <a:p>
            <a:pPr algn="ctr"/>
            <a:r>
              <a:rPr lang="en-US" dirty="0">
                <a:highlight>
                  <a:srgbClr val="FFFF00"/>
                </a:highlight>
              </a:rPr>
              <a:t>Each </a:t>
            </a:r>
            <a:r>
              <a:rPr lang="en-US" dirty="0">
                <a:highlight>
                  <a:srgbClr val="FFFF00"/>
                </a:highlight>
                <a:sym typeface="Symbol" panose="05050102010706020507" pitchFamily="18" charset="2"/>
              </a:rPr>
              <a:t> is triggered by an upcall</a:t>
            </a:r>
            <a:br>
              <a:rPr lang="en-US" dirty="0">
                <a:highlight>
                  <a:srgbClr val="FFFF00"/>
                </a:highlight>
                <a:sym typeface="Symbol" panose="05050102010706020507" pitchFamily="18" charset="2"/>
              </a:rPr>
            </a:br>
            <a:r>
              <a:rPr lang="en-US" dirty="0">
                <a:highlight>
                  <a:srgbClr val="FFFF00"/>
                </a:highlight>
                <a:sym typeface="Symbol" panose="05050102010706020507" pitchFamily="18" charset="2"/>
              </a:rPr>
              <a:t>from a “watcher” monitoring some</a:t>
            </a:r>
            <a:br>
              <a:rPr lang="en-US" dirty="0">
                <a:highlight>
                  <a:srgbClr val="FFFF00"/>
                </a:highlight>
                <a:sym typeface="Symbol" panose="05050102010706020507" pitchFamily="18" charset="2"/>
              </a:rPr>
            </a:br>
            <a:r>
              <a:rPr lang="en-US" dirty="0">
                <a:highlight>
                  <a:srgbClr val="FFFF00"/>
                </a:highlight>
                <a:sym typeface="Symbol" panose="05050102010706020507" pitchFamily="18" charset="2"/>
              </a:rPr>
              <a:t>key (or pattern)</a:t>
            </a:r>
            <a:endParaRPr lang="en-US" dirty="0">
              <a:highlight>
                <a:srgbClr val="FFFF00"/>
              </a:highlight>
            </a:endParaRPr>
          </a:p>
        </p:txBody>
      </p:sp>
      <p:pic>
        <p:nvPicPr>
          <p:cNvPr id="100" name="Graphic 99" descr="Cow with solid fill">
            <a:extLst>
              <a:ext uri="{FF2B5EF4-FFF2-40B4-BE49-F238E27FC236}">
                <a16:creationId xmlns:a16="http://schemas.microsoft.com/office/drawing/2014/main" id="{2C1E3E53-0354-436C-8FB6-BB3721517265}"/>
              </a:ext>
            </a:extLst>
          </p:cNvPr>
          <p:cNvPicPr>
            <a:picLocks noChangeAspect="1"/>
          </p:cNvPicPr>
          <p:nvPr/>
        </p:nvPicPr>
        <p:blipFill>
          <a:blip>
            <a:extLst/>
          </a:blip>
          <a:stretch>
            <a:fillRect/>
          </a:stretch>
        </p:blipFill>
        <p:spPr>
          <a:xfrm>
            <a:off x="530683" y="2849114"/>
            <a:ext cx="555437" cy="555437"/>
          </a:xfrm>
          <a:prstGeom prst="rect">
            <a:avLst/>
          </a:prstGeom>
        </p:spPr>
      </p:pic>
      <p:cxnSp>
        <p:nvCxnSpPr>
          <p:cNvPr id="85" name="Straight Arrow Connector 84">
            <a:extLst>
              <a:ext uri="{FF2B5EF4-FFF2-40B4-BE49-F238E27FC236}">
                <a16:creationId xmlns:a16="http://schemas.microsoft.com/office/drawing/2014/main" id="{733E6609-6AEE-482F-AB58-35F0D1F16FA4}"/>
              </a:ext>
            </a:extLst>
          </p:cNvPr>
          <p:cNvCxnSpPr>
            <a:cxnSpLocks/>
          </p:cNvCxnSpPr>
          <p:nvPr/>
        </p:nvCxnSpPr>
        <p:spPr>
          <a:xfrm>
            <a:off x="4732420" y="3791586"/>
            <a:ext cx="1" cy="104511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CA80754-0D4F-493E-A2A2-F51B6AB15945}"/>
              </a:ext>
            </a:extLst>
          </p:cNvPr>
          <p:cNvCxnSpPr>
            <a:cxnSpLocks/>
          </p:cNvCxnSpPr>
          <p:nvPr/>
        </p:nvCxnSpPr>
        <p:spPr>
          <a:xfrm>
            <a:off x="4953030" y="3741139"/>
            <a:ext cx="3981" cy="109555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3996BF93-3DD3-460F-BE20-955879EB1E3A}"/>
              </a:ext>
            </a:extLst>
          </p:cNvPr>
          <p:cNvCxnSpPr>
            <a:cxnSpLocks/>
          </p:cNvCxnSpPr>
          <p:nvPr/>
        </p:nvCxnSpPr>
        <p:spPr>
          <a:xfrm>
            <a:off x="5526489" y="3834057"/>
            <a:ext cx="0" cy="1002639"/>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B4DCE94-DEAC-45A7-8222-EF6CB712EC6B}"/>
              </a:ext>
            </a:extLst>
          </p:cNvPr>
          <p:cNvCxnSpPr>
            <a:cxnSpLocks/>
          </p:cNvCxnSpPr>
          <p:nvPr/>
        </p:nvCxnSpPr>
        <p:spPr>
          <a:xfrm>
            <a:off x="5751079" y="3928496"/>
            <a:ext cx="0" cy="90820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5288CC6D-229F-4F62-A51A-037852C5A871}"/>
              </a:ext>
            </a:extLst>
          </p:cNvPr>
          <p:cNvCxnSpPr>
            <a:cxnSpLocks/>
          </p:cNvCxnSpPr>
          <p:nvPr/>
        </p:nvCxnSpPr>
        <p:spPr>
          <a:xfrm>
            <a:off x="6324244" y="3978801"/>
            <a:ext cx="0" cy="857895"/>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E230CA3-0E97-4B5B-B5E6-105A78909D74}"/>
              </a:ext>
            </a:extLst>
          </p:cNvPr>
          <p:cNvCxnSpPr>
            <a:cxnSpLocks/>
          </p:cNvCxnSpPr>
          <p:nvPr/>
        </p:nvCxnSpPr>
        <p:spPr>
          <a:xfrm>
            <a:off x="6554362" y="3906252"/>
            <a:ext cx="0" cy="930444"/>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F18311C-7F21-4964-BE03-2E4E30644EC9}"/>
              </a:ext>
            </a:extLst>
          </p:cNvPr>
          <p:cNvCxnSpPr>
            <a:cxnSpLocks/>
          </p:cNvCxnSpPr>
          <p:nvPr/>
        </p:nvCxnSpPr>
        <p:spPr>
          <a:xfrm flipH="1">
            <a:off x="7133076" y="3597801"/>
            <a:ext cx="2343" cy="125735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3044614-0959-4616-9FFF-AC369B5E62B5}"/>
              </a:ext>
            </a:extLst>
          </p:cNvPr>
          <p:cNvCxnSpPr>
            <a:cxnSpLocks/>
          </p:cNvCxnSpPr>
          <p:nvPr/>
        </p:nvCxnSpPr>
        <p:spPr>
          <a:xfrm flipH="1">
            <a:off x="7357540" y="3606921"/>
            <a:ext cx="13761" cy="1229775"/>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3299337-7780-486A-84F7-C43B84BBE692}"/>
              </a:ext>
            </a:extLst>
          </p:cNvPr>
          <p:cNvCxnSpPr>
            <a:cxnSpLocks/>
          </p:cNvCxnSpPr>
          <p:nvPr/>
        </p:nvCxnSpPr>
        <p:spPr>
          <a:xfrm>
            <a:off x="7937348" y="3741139"/>
            <a:ext cx="1" cy="109555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8927CBE-9E6F-4ED2-9D48-C080390C2E31}"/>
              </a:ext>
            </a:extLst>
          </p:cNvPr>
          <p:cNvCxnSpPr>
            <a:cxnSpLocks/>
          </p:cNvCxnSpPr>
          <p:nvPr/>
        </p:nvCxnSpPr>
        <p:spPr>
          <a:xfrm>
            <a:off x="8169902" y="3822007"/>
            <a:ext cx="1" cy="1014689"/>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B987F93-9802-4B19-BB41-02BD6A992004}"/>
              </a:ext>
            </a:extLst>
          </p:cNvPr>
          <p:cNvCxnSpPr>
            <a:cxnSpLocks/>
          </p:cNvCxnSpPr>
          <p:nvPr/>
        </p:nvCxnSpPr>
        <p:spPr>
          <a:xfrm>
            <a:off x="8749770" y="3833446"/>
            <a:ext cx="0" cy="10032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80498761-0E95-4B84-B53E-E60578B31F16}"/>
              </a:ext>
            </a:extLst>
          </p:cNvPr>
          <p:cNvCxnSpPr>
            <a:cxnSpLocks/>
          </p:cNvCxnSpPr>
          <p:nvPr/>
        </p:nvCxnSpPr>
        <p:spPr>
          <a:xfrm>
            <a:off x="8974360" y="3833446"/>
            <a:ext cx="0" cy="10032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904075F1-2FF3-479E-95BD-83ECCA930FEC}"/>
              </a:ext>
            </a:extLst>
          </p:cNvPr>
          <p:cNvCxnSpPr>
            <a:cxnSpLocks/>
          </p:cNvCxnSpPr>
          <p:nvPr/>
        </p:nvCxnSpPr>
        <p:spPr>
          <a:xfrm>
            <a:off x="4732420" y="263441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3DC7997B-CA9D-489D-9CB2-863E81738092}"/>
              </a:ext>
            </a:extLst>
          </p:cNvPr>
          <p:cNvCxnSpPr>
            <a:cxnSpLocks/>
          </p:cNvCxnSpPr>
          <p:nvPr/>
        </p:nvCxnSpPr>
        <p:spPr>
          <a:xfrm>
            <a:off x="4955020" y="2618378"/>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604E39CF-708D-4873-A6BA-BFE3641C132A}"/>
              </a:ext>
            </a:extLst>
          </p:cNvPr>
          <p:cNvCxnSpPr>
            <a:cxnSpLocks/>
          </p:cNvCxnSpPr>
          <p:nvPr/>
        </p:nvCxnSpPr>
        <p:spPr>
          <a:xfrm>
            <a:off x="5526489" y="264954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63DC23BC-C31A-4EFC-B3EB-DC03DFC3CEF2}"/>
              </a:ext>
            </a:extLst>
          </p:cNvPr>
          <p:cNvCxnSpPr>
            <a:cxnSpLocks/>
          </p:cNvCxnSpPr>
          <p:nvPr/>
        </p:nvCxnSpPr>
        <p:spPr>
          <a:xfrm>
            <a:off x="5751079"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92E586F6-0789-4377-AB37-0B2CC0FBBC99}"/>
              </a:ext>
            </a:extLst>
          </p:cNvPr>
          <p:cNvCxnSpPr>
            <a:cxnSpLocks/>
          </p:cNvCxnSpPr>
          <p:nvPr/>
        </p:nvCxnSpPr>
        <p:spPr>
          <a:xfrm>
            <a:off x="6324244"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055146C5-D895-4D06-8E77-C7DE80C6DEE2}"/>
              </a:ext>
            </a:extLst>
          </p:cNvPr>
          <p:cNvCxnSpPr>
            <a:cxnSpLocks/>
          </p:cNvCxnSpPr>
          <p:nvPr/>
        </p:nvCxnSpPr>
        <p:spPr>
          <a:xfrm>
            <a:off x="6554362" y="264954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867CDDBA-040A-406C-A360-B61A3A5DDB90}"/>
              </a:ext>
            </a:extLst>
          </p:cNvPr>
          <p:cNvCxnSpPr>
            <a:cxnSpLocks/>
          </p:cNvCxnSpPr>
          <p:nvPr/>
        </p:nvCxnSpPr>
        <p:spPr>
          <a:xfrm>
            <a:off x="7134247" y="266582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B303FDE3-1865-4884-A634-7C7DAB407C4D}"/>
              </a:ext>
            </a:extLst>
          </p:cNvPr>
          <p:cNvCxnSpPr>
            <a:cxnSpLocks/>
          </p:cNvCxnSpPr>
          <p:nvPr/>
        </p:nvCxnSpPr>
        <p:spPr>
          <a:xfrm>
            <a:off x="7364420"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E420EEB5-8EF1-479A-89E8-738CCB082187}"/>
              </a:ext>
            </a:extLst>
          </p:cNvPr>
          <p:cNvCxnSpPr>
            <a:cxnSpLocks/>
          </p:cNvCxnSpPr>
          <p:nvPr/>
        </p:nvCxnSpPr>
        <p:spPr>
          <a:xfrm>
            <a:off x="7937348" y="264043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6A0D8ED1-CA93-4ABE-9E5E-9DD37F39E3EE}"/>
              </a:ext>
            </a:extLst>
          </p:cNvPr>
          <p:cNvCxnSpPr>
            <a:cxnSpLocks/>
          </p:cNvCxnSpPr>
          <p:nvPr/>
        </p:nvCxnSpPr>
        <p:spPr>
          <a:xfrm>
            <a:off x="8169902" y="2649549"/>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ADAFB680-5871-4E1F-B8C0-7FDC5AD8288C}"/>
              </a:ext>
            </a:extLst>
          </p:cNvPr>
          <p:cNvCxnSpPr>
            <a:cxnSpLocks/>
          </p:cNvCxnSpPr>
          <p:nvPr/>
        </p:nvCxnSpPr>
        <p:spPr>
          <a:xfrm>
            <a:off x="8751570" y="2634875"/>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C22A0E76-0961-44A7-ABAF-347825E59FE9}"/>
              </a:ext>
            </a:extLst>
          </p:cNvPr>
          <p:cNvCxnSpPr>
            <a:cxnSpLocks/>
          </p:cNvCxnSpPr>
          <p:nvPr/>
        </p:nvCxnSpPr>
        <p:spPr>
          <a:xfrm>
            <a:off x="8974359" y="2640000"/>
            <a:ext cx="0" cy="22022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005339-0F3E-4CC5-B05A-729395C8AE58}"/>
              </a:ext>
            </a:extLst>
          </p:cNvPr>
          <p:cNvSpPr txBox="1"/>
          <p:nvPr/>
        </p:nvSpPr>
        <p:spPr>
          <a:xfrm rot="16200000">
            <a:off x="9483354" y="3433908"/>
            <a:ext cx="1299405" cy="369332"/>
          </a:xfrm>
          <a:prstGeom prst="rect">
            <a:avLst/>
          </a:prstGeom>
          <a:noFill/>
        </p:spPr>
        <p:txBody>
          <a:bodyPr wrap="square" rtlCol="0">
            <a:spAutoFit/>
          </a:bodyPr>
          <a:lstStyle/>
          <a:p>
            <a:r>
              <a:rPr lang="en-US" dirty="0"/>
              <a:t>time</a:t>
            </a:r>
          </a:p>
        </p:txBody>
      </p:sp>
      <p:cxnSp>
        <p:nvCxnSpPr>
          <p:cNvPr id="10" name="Straight Arrow Connector 9">
            <a:extLst>
              <a:ext uri="{FF2B5EF4-FFF2-40B4-BE49-F238E27FC236}">
                <a16:creationId xmlns:a16="http://schemas.microsoft.com/office/drawing/2014/main" id="{A36913A6-8C1D-4667-BA32-66414A45B651}"/>
              </a:ext>
            </a:extLst>
          </p:cNvPr>
          <p:cNvCxnSpPr>
            <a:cxnSpLocks/>
          </p:cNvCxnSpPr>
          <p:nvPr/>
        </p:nvCxnSpPr>
        <p:spPr>
          <a:xfrm>
            <a:off x="4732420" y="2582779"/>
            <a:ext cx="0" cy="120880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DCEB19E-1164-446D-9B7D-DFA00ADB55D2}"/>
              </a:ext>
            </a:extLst>
          </p:cNvPr>
          <p:cNvCxnSpPr>
            <a:cxnSpLocks/>
          </p:cNvCxnSpPr>
          <p:nvPr/>
        </p:nvCxnSpPr>
        <p:spPr>
          <a:xfrm flipH="1">
            <a:off x="4953030" y="2582779"/>
            <a:ext cx="3980" cy="121938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57C40B0-D4F8-4792-B287-95FB49B974D9}"/>
              </a:ext>
            </a:extLst>
          </p:cNvPr>
          <p:cNvSpPr/>
          <p:nvPr/>
        </p:nvSpPr>
        <p:spPr>
          <a:xfrm>
            <a:off x="4563978"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26A404B-F418-498E-865C-3CB8D6482FC5}"/>
              </a:ext>
            </a:extLst>
          </p:cNvPr>
          <p:cNvCxnSpPr>
            <a:cxnSpLocks/>
          </p:cNvCxnSpPr>
          <p:nvPr/>
        </p:nvCxnSpPr>
        <p:spPr>
          <a:xfrm>
            <a:off x="5526489" y="2582779"/>
            <a:ext cx="0" cy="1295221"/>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633AC3-E0FB-47D5-B85A-92CD1D2BD3C0}"/>
              </a:ext>
            </a:extLst>
          </p:cNvPr>
          <p:cNvCxnSpPr>
            <a:cxnSpLocks/>
          </p:cNvCxnSpPr>
          <p:nvPr/>
        </p:nvCxnSpPr>
        <p:spPr>
          <a:xfrm>
            <a:off x="5751079" y="2582779"/>
            <a:ext cx="0" cy="1376392"/>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845C8C1-5684-4C05-AA55-46794C67C294}"/>
              </a:ext>
            </a:extLst>
          </p:cNvPr>
          <p:cNvSpPr/>
          <p:nvPr/>
        </p:nvSpPr>
        <p:spPr>
          <a:xfrm>
            <a:off x="535804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3FC062B-5731-456C-84CB-DDC7BA2608CE}"/>
              </a:ext>
            </a:extLst>
          </p:cNvPr>
          <p:cNvCxnSpPr>
            <a:cxnSpLocks/>
          </p:cNvCxnSpPr>
          <p:nvPr/>
        </p:nvCxnSpPr>
        <p:spPr>
          <a:xfrm>
            <a:off x="6324244" y="2582779"/>
            <a:ext cx="0" cy="147719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BB26DE4-BF7C-41E3-AAC6-9D50FB903A0C}"/>
              </a:ext>
            </a:extLst>
          </p:cNvPr>
          <p:cNvCxnSpPr>
            <a:cxnSpLocks/>
          </p:cNvCxnSpPr>
          <p:nvPr/>
        </p:nvCxnSpPr>
        <p:spPr>
          <a:xfrm>
            <a:off x="6549129" y="2582779"/>
            <a:ext cx="10467" cy="134571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3FEA673-090C-443C-952F-839FE428456E}"/>
              </a:ext>
            </a:extLst>
          </p:cNvPr>
          <p:cNvSpPr/>
          <p:nvPr/>
        </p:nvSpPr>
        <p:spPr>
          <a:xfrm>
            <a:off x="615609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CBE34CC9-4561-4BE2-99FF-03ECAC652DA4}"/>
              </a:ext>
            </a:extLst>
          </p:cNvPr>
          <p:cNvCxnSpPr>
            <a:cxnSpLocks/>
          </p:cNvCxnSpPr>
          <p:nvPr/>
        </p:nvCxnSpPr>
        <p:spPr>
          <a:xfrm>
            <a:off x="7134247" y="2582779"/>
            <a:ext cx="0" cy="111528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EB31E4F-212C-42AA-8805-BFEB3F36397E}"/>
              </a:ext>
            </a:extLst>
          </p:cNvPr>
          <p:cNvCxnSpPr>
            <a:cxnSpLocks/>
          </p:cNvCxnSpPr>
          <p:nvPr/>
        </p:nvCxnSpPr>
        <p:spPr>
          <a:xfrm>
            <a:off x="7362344" y="2582779"/>
            <a:ext cx="4153" cy="110947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64C9A78-5748-47FD-A5F3-863E9603B373}"/>
              </a:ext>
            </a:extLst>
          </p:cNvPr>
          <p:cNvSpPr/>
          <p:nvPr/>
        </p:nvSpPr>
        <p:spPr>
          <a:xfrm>
            <a:off x="696450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D89652D-A9DF-46A5-B007-8DC4EDB66CEE}"/>
              </a:ext>
            </a:extLst>
          </p:cNvPr>
          <p:cNvCxnSpPr>
            <a:cxnSpLocks/>
          </p:cNvCxnSpPr>
          <p:nvPr/>
        </p:nvCxnSpPr>
        <p:spPr>
          <a:xfrm>
            <a:off x="7937348" y="2582779"/>
            <a:ext cx="0" cy="119186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1B93A1-9DD9-40AF-A625-D7E7E2C1549F}"/>
              </a:ext>
            </a:extLst>
          </p:cNvPr>
          <p:cNvCxnSpPr>
            <a:cxnSpLocks/>
          </p:cNvCxnSpPr>
          <p:nvPr/>
        </p:nvCxnSpPr>
        <p:spPr>
          <a:xfrm>
            <a:off x="8165949" y="2582779"/>
            <a:ext cx="7907" cy="1271726"/>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05E25881-36BB-46AF-8D2D-99F772A96ACC}"/>
              </a:ext>
            </a:extLst>
          </p:cNvPr>
          <p:cNvSpPr/>
          <p:nvPr/>
        </p:nvSpPr>
        <p:spPr>
          <a:xfrm>
            <a:off x="777291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C9201016-43EA-4395-ACD2-8B960E540A0D}"/>
              </a:ext>
            </a:extLst>
          </p:cNvPr>
          <p:cNvCxnSpPr>
            <a:cxnSpLocks/>
          </p:cNvCxnSpPr>
          <p:nvPr/>
        </p:nvCxnSpPr>
        <p:spPr>
          <a:xfrm flipH="1">
            <a:off x="8743550" y="2582779"/>
            <a:ext cx="6220" cy="130276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E3F15F3-6CEA-42B2-89A7-267943DE9142}"/>
              </a:ext>
            </a:extLst>
          </p:cNvPr>
          <p:cNvCxnSpPr>
            <a:cxnSpLocks/>
          </p:cNvCxnSpPr>
          <p:nvPr/>
        </p:nvCxnSpPr>
        <p:spPr>
          <a:xfrm>
            <a:off x="8974359" y="2582779"/>
            <a:ext cx="0" cy="1302763"/>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49D5805-770B-4684-96D2-E98E293BFB40}"/>
              </a:ext>
            </a:extLst>
          </p:cNvPr>
          <p:cNvSpPr/>
          <p:nvPr/>
        </p:nvSpPr>
        <p:spPr>
          <a:xfrm>
            <a:off x="8581327" y="2438400"/>
            <a:ext cx="569480" cy="2566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A5AEC3AF-D6EB-401F-B0E5-B0E629EC168F}"/>
              </a:ext>
            </a:extLst>
          </p:cNvPr>
          <p:cNvCxnSpPr/>
          <p:nvPr/>
        </p:nvCxnSpPr>
        <p:spPr>
          <a:xfrm>
            <a:off x="5526489" y="2971800"/>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470A33E-F03E-4C46-B67D-BB9CC8956227}"/>
              </a:ext>
            </a:extLst>
          </p:cNvPr>
          <p:cNvCxnSpPr/>
          <p:nvPr/>
        </p:nvCxnSpPr>
        <p:spPr>
          <a:xfrm>
            <a:off x="6328542" y="2984109"/>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617D8F0-777D-4284-926D-B0927930D9B5}"/>
              </a:ext>
            </a:extLst>
          </p:cNvPr>
          <p:cNvCxnSpPr/>
          <p:nvPr/>
        </p:nvCxnSpPr>
        <p:spPr>
          <a:xfrm>
            <a:off x="5526489" y="3573738"/>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17A66F2-E7A6-4416-92A4-1BE2435CD875}"/>
              </a:ext>
            </a:extLst>
          </p:cNvPr>
          <p:cNvCxnSpPr/>
          <p:nvPr/>
        </p:nvCxnSpPr>
        <p:spPr>
          <a:xfrm>
            <a:off x="6328542" y="3088103"/>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74103C4-6B06-42D0-AAFD-0A85A813D7C3}"/>
              </a:ext>
            </a:extLst>
          </p:cNvPr>
          <p:cNvCxnSpPr/>
          <p:nvPr/>
        </p:nvCxnSpPr>
        <p:spPr>
          <a:xfrm>
            <a:off x="5526489" y="3906252"/>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51A1B29-D843-435B-A1D6-41D7D4B1E58B}"/>
              </a:ext>
            </a:extLst>
          </p:cNvPr>
          <p:cNvCxnSpPr/>
          <p:nvPr/>
        </p:nvCxnSpPr>
        <p:spPr>
          <a:xfrm>
            <a:off x="5526489" y="4034589"/>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BC9B5F9-486E-47C9-A996-DB2E38A744F5}"/>
              </a:ext>
            </a:extLst>
          </p:cNvPr>
          <p:cNvCxnSpPr/>
          <p:nvPr/>
        </p:nvCxnSpPr>
        <p:spPr>
          <a:xfrm>
            <a:off x="6328542" y="3834057"/>
            <a:ext cx="2245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0491693-8D51-4F85-84C0-2BBC32A87367}"/>
              </a:ext>
            </a:extLst>
          </p:cNvPr>
          <p:cNvCxnSpPr/>
          <p:nvPr/>
        </p:nvCxnSpPr>
        <p:spPr>
          <a:xfrm>
            <a:off x="7130699" y="3018921"/>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11CC328-B2A1-47D9-B38D-7F1DDEF43626}"/>
              </a:ext>
            </a:extLst>
          </p:cNvPr>
          <p:cNvCxnSpPr/>
          <p:nvPr/>
        </p:nvCxnSpPr>
        <p:spPr>
          <a:xfrm>
            <a:off x="7130699" y="3413599"/>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5C3FC58-D0BA-450F-9C58-FC60AA4A8C40}"/>
              </a:ext>
            </a:extLst>
          </p:cNvPr>
          <p:cNvCxnSpPr/>
          <p:nvPr/>
        </p:nvCxnSpPr>
        <p:spPr>
          <a:xfrm>
            <a:off x="7138705" y="3527435"/>
            <a:ext cx="2245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3284C1A-A806-4416-A455-A2560C5041BD}"/>
              </a:ext>
            </a:extLst>
          </p:cNvPr>
          <p:cNvCxnSpPr/>
          <p:nvPr/>
        </p:nvCxnSpPr>
        <p:spPr>
          <a:xfrm>
            <a:off x="7138705" y="3659604"/>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65233D8-61D5-44E1-B607-892BC377AFD3}"/>
              </a:ext>
            </a:extLst>
          </p:cNvPr>
          <p:cNvCxnSpPr/>
          <p:nvPr/>
        </p:nvCxnSpPr>
        <p:spPr>
          <a:xfrm>
            <a:off x="7941359" y="3184354"/>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811D207-118F-4FC4-9878-168E3E0A0C2A}"/>
              </a:ext>
            </a:extLst>
          </p:cNvPr>
          <p:cNvCxnSpPr/>
          <p:nvPr/>
        </p:nvCxnSpPr>
        <p:spPr>
          <a:xfrm>
            <a:off x="8753772" y="3285944"/>
            <a:ext cx="22459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01656F3-34AF-487A-AEBA-1A8BD683AC31}"/>
              </a:ext>
            </a:extLst>
          </p:cNvPr>
          <p:cNvCxnSpPr/>
          <p:nvPr/>
        </p:nvCxnSpPr>
        <p:spPr>
          <a:xfrm>
            <a:off x="8749769" y="3413599"/>
            <a:ext cx="2245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AACDDDB-8D1B-4406-8923-63BDC9036045}"/>
              </a:ext>
            </a:extLst>
          </p:cNvPr>
          <p:cNvCxnSpPr>
            <a:cxnSpLocks/>
          </p:cNvCxnSpPr>
          <p:nvPr/>
        </p:nvCxnSpPr>
        <p:spPr>
          <a:xfrm>
            <a:off x="5050536" y="3324041"/>
            <a:ext cx="2031049" cy="203394"/>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10703CD-17EA-4DDE-A997-764A42D43B98}"/>
              </a:ext>
            </a:extLst>
          </p:cNvPr>
          <p:cNvCxnSpPr>
            <a:cxnSpLocks/>
          </p:cNvCxnSpPr>
          <p:nvPr/>
        </p:nvCxnSpPr>
        <p:spPr>
          <a:xfrm flipH="1">
            <a:off x="6323949" y="3482042"/>
            <a:ext cx="2397717" cy="339965"/>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4EE2EE1-73CA-4FAE-AA7F-CB544DC0CE03}"/>
              </a:ext>
            </a:extLst>
          </p:cNvPr>
          <p:cNvCxnSpPr>
            <a:cxnSpLocks/>
          </p:cNvCxnSpPr>
          <p:nvPr/>
        </p:nvCxnSpPr>
        <p:spPr>
          <a:xfrm>
            <a:off x="4999931" y="3313682"/>
            <a:ext cx="3693806" cy="106151"/>
          </a:xfrm>
          <a:prstGeom prst="straightConnector1">
            <a:avLst/>
          </a:prstGeom>
          <a:ln w="381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90716860-B6D4-4FE3-8A4A-92F003D6732B}"/>
              </a:ext>
            </a:extLst>
          </p:cNvPr>
          <p:cNvCxnSpPr/>
          <p:nvPr/>
        </p:nvCxnSpPr>
        <p:spPr>
          <a:xfrm>
            <a:off x="9798770" y="2416620"/>
            <a:ext cx="0" cy="1126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CBDBFF45-8309-4F33-930E-6F2AE881AA05}"/>
              </a:ext>
            </a:extLst>
          </p:cNvPr>
          <p:cNvSpPr txBox="1"/>
          <p:nvPr/>
        </p:nvSpPr>
        <p:spPr>
          <a:xfrm>
            <a:off x="6905904" y="3422254"/>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sp>
        <p:nvSpPr>
          <p:cNvPr id="90" name="TextBox 89">
            <a:extLst>
              <a:ext uri="{FF2B5EF4-FFF2-40B4-BE49-F238E27FC236}">
                <a16:creationId xmlns:a16="http://schemas.microsoft.com/office/drawing/2014/main" id="{0F00C696-2CE8-472A-96BB-9CBF66487241}"/>
              </a:ext>
            </a:extLst>
          </p:cNvPr>
          <p:cNvSpPr txBox="1"/>
          <p:nvPr/>
        </p:nvSpPr>
        <p:spPr>
          <a:xfrm>
            <a:off x="6071656" y="3669839"/>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sp>
        <p:nvSpPr>
          <p:cNvPr id="91" name="TextBox 90">
            <a:extLst>
              <a:ext uri="{FF2B5EF4-FFF2-40B4-BE49-F238E27FC236}">
                <a16:creationId xmlns:a16="http://schemas.microsoft.com/office/drawing/2014/main" id="{69E3CD31-351B-4117-9426-0189881A3623}"/>
              </a:ext>
            </a:extLst>
          </p:cNvPr>
          <p:cNvSpPr txBox="1"/>
          <p:nvPr/>
        </p:nvSpPr>
        <p:spPr>
          <a:xfrm>
            <a:off x="8487771" y="3432830"/>
            <a:ext cx="311304" cy="369332"/>
          </a:xfrm>
          <a:prstGeom prst="rect">
            <a:avLst/>
          </a:prstGeom>
          <a:noFill/>
        </p:spPr>
        <p:txBody>
          <a:bodyPr wrap="none" rtlCol="0">
            <a:spAutoFit/>
          </a:bodyPr>
          <a:lstStyle/>
          <a:p>
            <a:r>
              <a:rPr lang="en-US" b="1" dirty="0">
                <a:solidFill>
                  <a:srgbClr val="C00000"/>
                </a:solidFill>
                <a:highlight>
                  <a:srgbClr val="FFFF00"/>
                </a:highlight>
                <a:sym typeface="Symbol" panose="05050102010706020507" pitchFamily="18" charset="2"/>
              </a:rPr>
              <a:t></a:t>
            </a:r>
            <a:endParaRPr lang="en-US" b="1" dirty="0">
              <a:solidFill>
                <a:srgbClr val="C00000"/>
              </a:solidFill>
              <a:highlight>
                <a:srgbClr val="FFFF00"/>
              </a:highlight>
            </a:endParaRPr>
          </a:p>
        </p:txBody>
      </p:sp>
      <p:grpSp>
        <p:nvGrpSpPr>
          <p:cNvPr id="94" name="Group 93">
            <a:extLst>
              <a:ext uri="{FF2B5EF4-FFF2-40B4-BE49-F238E27FC236}">
                <a16:creationId xmlns:a16="http://schemas.microsoft.com/office/drawing/2014/main" id="{CC453DF5-DA96-4467-861D-E67A584A7A1D}"/>
              </a:ext>
            </a:extLst>
          </p:cNvPr>
          <p:cNvGrpSpPr/>
          <p:nvPr/>
        </p:nvGrpSpPr>
        <p:grpSpPr>
          <a:xfrm>
            <a:off x="8749769" y="1814338"/>
            <a:ext cx="1785987" cy="1238609"/>
            <a:chOff x="-221221" y="2359831"/>
            <a:chExt cx="1785987" cy="1238609"/>
          </a:xfrm>
        </p:grpSpPr>
        <p:sp>
          <p:nvSpPr>
            <p:cNvPr id="96" name="TextBox 95">
              <a:extLst>
                <a:ext uri="{FF2B5EF4-FFF2-40B4-BE49-F238E27FC236}">
                  <a16:creationId xmlns:a16="http://schemas.microsoft.com/office/drawing/2014/main" id="{05A9E9B3-F590-485D-BB3B-82D8AB7883EC}"/>
                </a:ext>
              </a:extLst>
            </p:cNvPr>
            <p:cNvSpPr txBox="1"/>
            <p:nvPr/>
          </p:nvSpPr>
          <p:spPr>
            <a:xfrm>
              <a:off x="641115" y="2359831"/>
              <a:ext cx="923651" cy="369332"/>
            </a:xfrm>
            <a:prstGeom prst="rect">
              <a:avLst/>
            </a:prstGeom>
            <a:noFill/>
          </p:spPr>
          <p:txBody>
            <a:bodyPr wrap="none" rtlCol="0">
              <a:spAutoFit/>
            </a:bodyPr>
            <a:lstStyle/>
            <a:p>
              <a:r>
                <a:rPr lang="en-US" b="1" dirty="0">
                  <a:solidFill>
                    <a:schemeClr val="accent2">
                      <a:lumMod val="75000"/>
                    </a:schemeClr>
                  </a:solidFill>
                </a:rPr>
                <a:t>Put(</a:t>
              </a:r>
              <a:r>
                <a:rPr lang="en-US" b="1" dirty="0" err="1">
                  <a:solidFill>
                    <a:schemeClr val="accent2">
                      <a:lumMod val="75000"/>
                    </a:schemeClr>
                  </a:solidFill>
                </a:rPr>
                <a:t>k,v</a:t>
              </a:r>
              <a:r>
                <a:rPr lang="en-US" b="1" dirty="0">
                  <a:solidFill>
                    <a:schemeClr val="accent2">
                      <a:lumMod val="75000"/>
                    </a:schemeClr>
                  </a:solidFill>
                </a:rPr>
                <a:t>)</a:t>
              </a:r>
            </a:p>
          </p:txBody>
        </p:sp>
        <p:cxnSp>
          <p:nvCxnSpPr>
            <p:cNvPr id="97" name="Straight Arrow Connector 96">
              <a:extLst>
                <a:ext uri="{FF2B5EF4-FFF2-40B4-BE49-F238E27FC236}">
                  <a16:creationId xmlns:a16="http://schemas.microsoft.com/office/drawing/2014/main" id="{B3FD28E1-14F0-4FB6-A5C1-384EC012AA3A}"/>
                </a:ext>
              </a:extLst>
            </p:cNvPr>
            <p:cNvCxnSpPr/>
            <p:nvPr/>
          </p:nvCxnSpPr>
          <p:spPr>
            <a:xfrm>
              <a:off x="-181201" y="3598440"/>
              <a:ext cx="20774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D9F2BD6-5CC7-4F7E-8DBA-A208D7CB0E0A}"/>
                </a:ext>
              </a:extLst>
            </p:cNvPr>
            <p:cNvCxnSpPr>
              <a:cxnSpLocks/>
            </p:cNvCxnSpPr>
            <p:nvPr/>
          </p:nvCxnSpPr>
          <p:spPr>
            <a:xfrm flipH="1">
              <a:off x="-221221" y="2652703"/>
              <a:ext cx="926055" cy="911711"/>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F1CFBBC2-C574-41E3-AC8D-7946BD6BD436}"/>
              </a:ext>
            </a:extLst>
          </p:cNvPr>
          <p:cNvCxnSpPr>
            <a:cxnSpLocks/>
          </p:cNvCxnSpPr>
          <p:nvPr/>
        </p:nvCxnSpPr>
        <p:spPr>
          <a:xfrm flipV="1">
            <a:off x="4713052" y="3271158"/>
            <a:ext cx="6031339" cy="20052"/>
          </a:xfrm>
          <a:prstGeom prst="line">
            <a:avLst/>
          </a:prstGeom>
          <a:ln w="127000" cmpd="dbl">
            <a:solidFill>
              <a:srgbClr val="C00000"/>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F9419B8E-6988-482D-93A5-89848E7F432F}"/>
              </a:ext>
            </a:extLst>
          </p:cNvPr>
          <p:cNvPicPr>
            <a:picLocks noChangeAspect="1"/>
          </p:cNvPicPr>
          <p:nvPr/>
        </p:nvPicPr>
        <p:blipFill>
          <a:blip r:embed="rId3"/>
          <a:stretch>
            <a:fillRect/>
          </a:stretch>
        </p:blipFill>
        <p:spPr>
          <a:xfrm rot="16200000">
            <a:off x="10573258" y="3044371"/>
            <a:ext cx="722902" cy="473625"/>
          </a:xfrm>
          <a:prstGeom prst="rect">
            <a:avLst/>
          </a:prstGeom>
        </p:spPr>
      </p:pic>
    </p:spTree>
    <p:extLst>
      <p:ext uri="{BB962C8B-B14F-4D97-AF65-F5344CB8AC3E}">
        <p14:creationId xmlns:p14="http://schemas.microsoft.com/office/powerpoint/2010/main" val="4056459379"/>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randombar(horizontal)">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randombar(horizontal)">
                                      <p:cBhvr>
                                        <p:cTn id="20" dur="500"/>
                                        <p:tgtEl>
                                          <p:spTgt spid="93"/>
                                        </p:tgtEl>
                                      </p:cBhvr>
                                    </p:animEffect>
                                  </p:childTnLst>
                                </p:cTn>
                              </p:par>
                              <p:par>
                                <p:cTn id="21" presetID="14" presetClass="entr" presetSubtype="1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randombar(horizontal)">
                                      <p:cBhvr>
                                        <p:cTn id="23" dur="500"/>
                                        <p:tgtEl>
                                          <p:spTgt spid="62"/>
                                        </p:tgtEl>
                                      </p:cBhvr>
                                    </p:animEffect>
                                  </p:childTnLst>
                                </p:cTn>
                              </p:par>
                              <p:par>
                                <p:cTn id="24" presetID="14" presetClass="entr" presetSubtype="10"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randombar(horizontal)">
                                      <p:cBhvr>
                                        <p:cTn id="26" dur="500"/>
                                        <p:tgtEl>
                                          <p:spTgt spid="70"/>
                                        </p:tgtEl>
                                      </p:cBhvr>
                                    </p:animEffect>
                                  </p:childTnLst>
                                </p:cTn>
                              </p:par>
                              <p:par>
                                <p:cTn id="27" presetID="14" presetClass="entr" presetSubtype="1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14" presetClass="entr" presetSubtype="1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randombar(horizontal)">
                                      <p:cBhvr>
                                        <p:cTn id="32" dur="500"/>
                                        <p:tgtEl>
                                          <p:spTgt spid="6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randombar(horizontal)">
                                      <p:cBhvr>
                                        <p:cTn id="35" dur="500"/>
                                        <p:tgtEl>
                                          <p:spTgt spid="76"/>
                                        </p:tgtEl>
                                      </p:cBhvr>
                                    </p:animEffect>
                                  </p:childTnLst>
                                </p:cTn>
                              </p:par>
                              <p:par>
                                <p:cTn id="36" presetID="14" presetClass="entr" presetSubtype="1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randombar(horizontal)">
                                      <p:cBhvr>
                                        <p:cTn id="38" dur="500"/>
                                        <p:tgtEl>
                                          <p:spTgt spid="79"/>
                                        </p:tgtEl>
                                      </p:cBhvr>
                                    </p:animEffect>
                                  </p:childTnLst>
                                </p:cTn>
                              </p:par>
                              <p:par>
                                <p:cTn id="39" presetID="14" presetClass="entr" presetSubtype="1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randombar(horizontal)">
                                      <p:cBhvr>
                                        <p:cTn id="41" dur="500"/>
                                        <p:tgtEl>
                                          <p:spTgt spid="7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randombar(horizontal)">
                                      <p:cBhvr>
                                        <p:cTn id="44" dur="500"/>
                                        <p:tgtEl>
                                          <p:spTgt spid="9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randombar(horizontal)">
                                      <p:cBhvr>
                                        <p:cTn id="47" dur="500"/>
                                        <p:tgtEl>
                                          <p:spTgt spid="8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randombar(horizontal)">
                                      <p:cBhvr>
                                        <p:cTn id="50" dur="500"/>
                                        <p:tgtEl>
                                          <p:spTgt spid="9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randombar(horizontal)">
                                      <p:cBhvr>
                                        <p:cTn id="53" dur="500"/>
                                        <p:tgtEl>
                                          <p:spTgt spid="89"/>
                                        </p:tgtEl>
                                      </p:cBhvr>
                                    </p:animEffect>
                                  </p:childTnLst>
                                </p:cTn>
                              </p:par>
                              <p:par>
                                <p:cTn id="54" presetID="14" presetClass="entr" presetSubtype="10" fill="hold" nodeType="with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par>
                                <p:cTn id="57" presetID="14" presetClass="entr" presetSubtype="10" fill="hold"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randombar(horizontal)">
                                      <p:cBhvr>
                                        <p:cTn id="59" dur="500"/>
                                        <p:tgtEl>
                                          <p:spTgt spid="10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randombar(horizontal)">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randombar(horizontal)">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randombar(horizontal)">
                                      <p:cBhvr>
                                        <p:cTn id="74" dur="500"/>
                                        <p:tgtEl>
                                          <p:spTgt spid="47"/>
                                        </p:tgtEl>
                                      </p:cBhvr>
                                    </p:animEffect>
                                  </p:childTnLst>
                                </p:cTn>
                              </p:par>
                              <p:par>
                                <p:cTn id="75" presetID="14" presetClass="entr" presetSubtype="1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randombar(horizontal)">
                                      <p:cBhvr>
                                        <p:cTn id="77" dur="500"/>
                                        <p:tgtEl>
                                          <p:spTgt spid="48"/>
                                        </p:tgtEl>
                                      </p:cBhvr>
                                    </p:animEffect>
                                  </p:childTnLst>
                                </p:cTn>
                              </p:par>
                              <p:par>
                                <p:cTn id="78" presetID="14" presetClass="entr" presetSubtype="1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randombar(horizontal)">
                                      <p:cBhvr>
                                        <p:cTn id="80" dur="500"/>
                                        <p:tgtEl>
                                          <p:spTgt spid="49"/>
                                        </p:tgtEl>
                                      </p:cBhvr>
                                    </p:animEffect>
                                  </p:childTnLst>
                                </p:cTn>
                              </p:par>
                              <p:par>
                                <p:cTn id="81" presetID="14" presetClass="entr" presetSubtype="1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randombar(horizontal)">
                                      <p:cBhvr>
                                        <p:cTn id="83" dur="500"/>
                                        <p:tgtEl>
                                          <p:spTgt spid="50"/>
                                        </p:tgtEl>
                                      </p:cBhvr>
                                    </p:animEffect>
                                  </p:childTnLst>
                                </p:cTn>
                              </p:par>
                              <p:par>
                                <p:cTn id="84" presetID="14" presetClass="entr" presetSubtype="10"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randombar(horizontal)">
                                      <p:cBhvr>
                                        <p:cTn id="86" dur="500"/>
                                        <p:tgtEl>
                                          <p:spTgt spid="51"/>
                                        </p:tgtEl>
                                      </p:cBhvr>
                                    </p:animEffect>
                                  </p:childTnLst>
                                </p:cTn>
                              </p:par>
                              <p:par>
                                <p:cTn id="87" presetID="14" presetClass="entr" presetSubtype="1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randombar(horizontal)">
                                      <p:cBhvr>
                                        <p:cTn id="89" dur="500"/>
                                        <p:tgtEl>
                                          <p:spTgt spid="52"/>
                                        </p:tgtEl>
                                      </p:cBhvr>
                                    </p:animEffect>
                                  </p:childTnLst>
                                </p:cTn>
                              </p:par>
                              <p:par>
                                <p:cTn id="90" presetID="14" presetClass="entr" presetSubtype="10" fill="hold"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randombar(horizontal)">
                                      <p:cBhvr>
                                        <p:cTn id="92" dur="500"/>
                                        <p:tgtEl>
                                          <p:spTgt spid="53"/>
                                        </p:tgtEl>
                                      </p:cBhvr>
                                    </p:animEffect>
                                  </p:childTnLst>
                                </p:cTn>
                              </p:par>
                              <p:par>
                                <p:cTn id="93" presetID="14" presetClass="entr" presetSubtype="10" fill="hold"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randombar(horizontal)">
                                      <p:cBhvr>
                                        <p:cTn id="95" dur="500"/>
                                        <p:tgtEl>
                                          <p:spTgt spid="54"/>
                                        </p:tgtEl>
                                      </p:cBhvr>
                                    </p:animEffect>
                                  </p:childTnLst>
                                </p:cTn>
                              </p:par>
                              <p:par>
                                <p:cTn id="96" presetID="14" presetClass="entr" presetSubtype="10" fill="hold"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randombar(horizontal)">
                                      <p:cBhvr>
                                        <p:cTn id="98" dur="500"/>
                                        <p:tgtEl>
                                          <p:spTgt spid="55"/>
                                        </p:tgtEl>
                                      </p:cBhvr>
                                    </p:animEffect>
                                  </p:childTnLst>
                                </p:cTn>
                              </p:par>
                              <p:par>
                                <p:cTn id="99" presetID="14" presetClass="entr" presetSubtype="10"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randombar(horizontal)">
                                      <p:cBhvr>
                                        <p:cTn id="101" dur="500"/>
                                        <p:tgtEl>
                                          <p:spTgt spid="57"/>
                                        </p:tgtEl>
                                      </p:cBhvr>
                                    </p:animEffect>
                                  </p:childTnLst>
                                </p:cTn>
                              </p:par>
                              <p:par>
                                <p:cTn id="102" presetID="14" presetClass="entr" presetSubtype="10" fill="hold"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randombar(horizontal)">
                                      <p:cBhvr>
                                        <p:cTn id="104" dur="500"/>
                                        <p:tgtEl>
                                          <p:spTgt spid="58"/>
                                        </p:tgtEl>
                                      </p:cBhvr>
                                    </p:animEffect>
                                  </p:childTnLst>
                                </p:cTn>
                              </p:par>
                              <p:par>
                                <p:cTn id="105" presetID="14" presetClass="entr" presetSubtype="10"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randombar(horizontal)">
                                      <p:cBhvr>
                                        <p:cTn id="107" dur="500"/>
                                        <p:tgtEl>
                                          <p:spTgt spid="59"/>
                                        </p:tgtEl>
                                      </p:cBhvr>
                                    </p:animEffect>
                                  </p:childTnLst>
                                </p:cTn>
                              </p:par>
                              <p:par>
                                <p:cTn id="108" presetID="14" presetClass="entr" presetSubtype="10" fill="hold" nodeType="with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randombar(horizontal)">
                                      <p:cBhvr>
                                        <p:cTn id="110" dur="500"/>
                                        <p:tgtEl>
                                          <p:spTgt spid="60"/>
                                        </p:tgtEl>
                                      </p:cBhvr>
                                    </p:animEffect>
                                  </p:childTnLst>
                                </p:cTn>
                              </p:par>
                              <p:par>
                                <p:cTn id="111" presetID="14" presetClass="entr" presetSubtype="10" fill="hold"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randombar(horizontal)">
                                      <p:cBhvr>
                                        <p:cTn id="113" dur="500"/>
                                        <p:tgtEl>
                                          <p:spTgt spid="61"/>
                                        </p:tgtEl>
                                      </p:cBhvr>
                                    </p:animEffect>
                                  </p:childTnLst>
                                </p:cTn>
                              </p:par>
                              <p:par>
                                <p:cTn id="114" presetID="14" presetClass="entr" presetSubtype="10" fill="hold"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randombar(horizontal)">
                                      <p:cBhvr>
                                        <p:cTn id="116" dur="500"/>
                                        <p:tgtEl>
                                          <p:spTgt spid="63"/>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4">
                                            <p:txEl>
                                              <p:pRg st="0" end="0"/>
                                            </p:txEl>
                                          </p:spTgt>
                                        </p:tgtEl>
                                        <p:attrNameLst>
                                          <p:attrName>style.visibility</p:attrName>
                                        </p:attrNameLst>
                                      </p:cBhvr>
                                      <p:to>
                                        <p:strVal val="visible"/>
                                      </p:to>
                                    </p:set>
                                    <p:animEffect transition="in" filter="randombar(horizontal)">
                                      <p:cBhvr>
                                        <p:cTn id="121" dur="500"/>
                                        <p:tgtEl>
                                          <p:spTgt spid="74">
                                            <p:txEl>
                                              <p:pRg st="0" end="0"/>
                                            </p:txEl>
                                          </p:spTgt>
                                        </p:tgtEl>
                                      </p:cBhvr>
                                    </p:animEffect>
                                  </p:childTnLst>
                                </p:cTn>
                              </p:par>
                              <p:par>
                                <p:cTn id="122" presetID="14" presetClass="entr" presetSubtype="10" fill="hold"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randombar(horizontal)">
                                      <p:cBhvr>
                                        <p:cTn id="124" dur="500"/>
                                        <p:tgtEl>
                                          <p:spTgt spid="31"/>
                                        </p:tgtEl>
                                      </p:cBhvr>
                                    </p:animEffect>
                                  </p:childTnLst>
                                </p:cTn>
                              </p:par>
                              <p:par>
                                <p:cTn id="125" presetID="14" presetClass="entr" presetSubtype="10"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randombar(horizontal)">
                                      <p:cBhvr>
                                        <p:cTn id="127" dur="500"/>
                                        <p:tgtEl>
                                          <p:spTgt spid="6"/>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74">
                                            <p:txEl>
                                              <p:pRg st="1" end="1"/>
                                            </p:txEl>
                                          </p:spTgt>
                                        </p:tgtEl>
                                        <p:attrNameLst>
                                          <p:attrName>style.visibility</p:attrName>
                                        </p:attrNameLst>
                                      </p:cBhvr>
                                      <p:to>
                                        <p:strVal val="visible"/>
                                      </p:to>
                                    </p:set>
                                    <p:animEffect transition="in" filter="randombar(horizontal)">
                                      <p:cBhvr>
                                        <p:cTn id="132" dur="500"/>
                                        <p:tgtEl>
                                          <p:spTgt spid="74">
                                            <p:txEl>
                                              <p:pRg st="1" end="1"/>
                                            </p:txEl>
                                          </p:spTgt>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randombar(horizontal)">
                                      <p:cBhvr>
                                        <p:cTn id="135" dur="500"/>
                                        <p:tgtEl>
                                          <p:spTgt spid="80"/>
                                        </p:tgtEl>
                                      </p:cBhvr>
                                    </p:animEffect>
                                  </p:childTnLst>
                                </p:cTn>
                              </p:par>
                              <p:par>
                                <p:cTn id="136" presetID="14" presetClass="entr" presetSubtype="10" fill="hold" nodeType="withEffect">
                                  <p:stCondLst>
                                    <p:cond delay="0"/>
                                  </p:stCondLst>
                                  <p:childTnLst>
                                    <p:set>
                                      <p:cBhvr>
                                        <p:cTn id="137" dur="1" fill="hold">
                                          <p:stCondLst>
                                            <p:cond delay="0"/>
                                          </p:stCondLst>
                                        </p:cTn>
                                        <p:tgtEl>
                                          <p:spTgt spid="81"/>
                                        </p:tgtEl>
                                        <p:attrNameLst>
                                          <p:attrName>style.visibility</p:attrName>
                                        </p:attrNameLst>
                                      </p:cBhvr>
                                      <p:to>
                                        <p:strVal val="visible"/>
                                      </p:to>
                                    </p:set>
                                    <p:animEffect transition="in" filter="randombar(horizontal)">
                                      <p:cBhvr>
                                        <p:cTn id="138" dur="500"/>
                                        <p:tgtEl>
                                          <p:spTgt spid="81"/>
                                        </p:tgtEl>
                                      </p:cBhvr>
                                    </p:animEffect>
                                  </p:childTnLst>
                                </p:cTn>
                              </p:par>
                              <p:par>
                                <p:cTn id="139" presetID="14" presetClass="entr" presetSubtype="10" fill="hold" nodeType="with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randombar(horizontal)">
                                      <p:cBhvr>
                                        <p:cTn id="141" dur="500"/>
                                        <p:tgtEl>
                                          <p:spTgt spid="82"/>
                                        </p:tgtEl>
                                      </p:cBhvr>
                                    </p:animEffect>
                                  </p:childTnLst>
                                </p:cTn>
                              </p:par>
                              <p:par>
                                <p:cTn id="142" presetID="14" presetClass="entr" presetSubtype="10" fill="hold" grpId="0" nodeType="withEffect">
                                  <p:stCondLst>
                                    <p:cond delay="0"/>
                                  </p:stCondLst>
                                  <p:childTnLst>
                                    <p:set>
                                      <p:cBhvr>
                                        <p:cTn id="143" dur="1" fill="hold">
                                          <p:stCondLst>
                                            <p:cond delay="0"/>
                                          </p:stCondLst>
                                        </p:cTn>
                                        <p:tgtEl>
                                          <p:spTgt spid="84"/>
                                        </p:tgtEl>
                                        <p:attrNameLst>
                                          <p:attrName>style.visibility</p:attrName>
                                        </p:attrNameLst>
                                      </p:cBhvr>
                                      <p:to>
                                        <p:strVal val="visible"/>
                                      </p:to>
                                    </p:set>
                                    <p:animEffect transition="in" filter="randombar(horizontal)">
                                      <p:cBhvr>
                                        <p:cTn id="144" dur="500"/>
                                        <p:tgtEl>
                                          <p:spTgt spid="84"/>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83"/>
                                        </p:tgtEl>
                                        <p:attrNameLst>
                                          <p:attrName>style.visibility</p:attrName>
                                        </p:attrNameLst>
                                      </p:cBhvr>
                                      <p:to>
                                        <p:strVal val="visible"/>
                                      </p:to>
                                    </p:set>
                                    <p:animEffect transition="in" filter="randombar(horizontal)">
                                      <p:cBhvr>
                                        <p:cTn id="147" dur="500"/>
                                        <p:tgtEl>
                                          <p:spTgt spid="83"/>
                                        </p:tgtEl>
                                      </p:cBhvr>
                                    </p:animEffect>
                                  </p:childTnLst>
                                </p:cTn>
                              </p:par>
                              <p:par>
                                <p:cTn id="148" presetID="14" presetClass="exit" presetSubtype="10" fill="hold" nodeType="withEffect">
                                  <p:stCondLst>
                                    <p:cond delay="0"/>
                                  </p:stCondLst>
                                  <p:childTnLst>
                                    <p:animEffect transition="out" filter="randombar(horizontal)">
                                      <p:cBhvr>
                                        <p:cTn id="149" dur="500"/>
                                        <p:tgtEl>
                                          <p:spTgt spid="396"/>
                                        </p:tgtEl>
                                      </p:cBhvr>
                                    </p:animEffect>
                                    <p:set>
                                      <p:cBhvr>
                                        <p:cTn id="150" dur="1" fill="hold">
                                          <p:stCondLst>
                                            <p:cond delay="499"/>
                                          </p:stCondLst>
                                        </p:cTn>
                                        <p:tgtEl>
                                          <p:spTgt spid="396"/>
                                        </p:tgtEl>
                                        <p:attrNameLst>
                                          <p:attrName>style.visibility</p:attrName>
                                        </p:attrNameLst>
                                      </p:cBhvr>
                                      <p:to>
                                        <p:strVal val="hidden"/>
                                      </p:to>
                                    </p:set>
                                  </p:childTnLst>
                                </p:cTn>
                              </p:par>
                              <p:par>
                                <p:cTn id="151" presetID="14" presetClass="exit" presetSubtype="10" fill="hold" nodeType="withEffect">
                                  <p:stCondLst>
                                    <p:cond delay="0"/>
                                  </p:stCondLst>
                                  <p:childTnLst>
                                    <p:animEffect transition="out" filter="randombar(horizontal)">
                                      <p:cBhvr>
                                        <p:cTn id="152" dur="500"/>
                                        <p:tgtEl>
                                          <p:spTgt spid="400"/>
                                        </p:tgtEl>
                                      </p:cBhvr>
                                    </p:animEffect>
                                    <p:set>
                                      <p:cBhvr>
                                        <p:cTn id="153" dur="1" fill="hold">
                                          <p:stCondLst>
                                            <p:cond delay="499"/>
                                          </p:stCondLst>
                                        </p:cTn>
                                        <p:tgtEl>
                                          <p:spTgt spid="400"/>
                                        </p:tgtEl>
                                        <p:attrNameLst>
                                          <p:attrName>style.visibility</p:attrName>
                                        </p:attrNameLst>
                                      </p:cBhvr>
                                      <p:to>
                                        <p:strVal val="hidden"/>
                                      </p:to>
                                    </p:set>
                                  </p:childTnLst>
                                </p:cTn>
                              </p:par>
                              <p:par>
                                <p:cTn id="154" presetID="14" presetClass="exit" presetSubtype="10" fill="hold" nodeType="withEffect">
                                  <p:stCondLst>
                                    <p:cond delay="0"/>
                                  </p:stCondLst>
                                  <p:childTnLst>
                                    <p:animEffect transition="out" filter="randombar(horizontal)">
                                      <p:cBhvr>
                                        <p:cTn id="155" dur="500"/>
                                        <p:tgtEl>
                                          <p:spTgt spid="401"/>
                                        </p:tgtEl>
                                      </p:cBhvr>
                                    </p:animEffect>
                                    <p:set>
                                      <p:cBhvr>
                                        <p:cTn id="156" dur="1" fill="hold">
                                          <p:stCondLst>
                                            <p:cond delay="499"/>
                                          </p:stCondLst>
                                        </p:cTn>
                                        <p:tgtEl>
                                          <p:spTgt spid="401"/>
                                        </p:tgtEl>
                                        <p:attrNameLst>
                                          <p:attrName>style.visibility</p:attrName>
                                        </p:attrNameLst>
                                      </p:cBhvr>
                                      <p:to>
                                        <p:strVal val="hidden"/>
                                      </p:to>
                                    </p:set>
                                  </p:childTnLst>
                                </p:cTn>
                              </p:par>
                              <p:par>
                                <p:cTn id="157" presetID="14" presetClass="exit" presetSubtype="10" fill="hold" nodeType="withEffect">
                                  <p:stCondLst>
                                    <p:cond delay="0"/>
                                  </p:stCondLst>
                                  <p:childTnLst>
                                    <p:animEffect transition="out" filter="randombar(horizontal)">
                                      <p:cBhvr>
                                        <p:cTn id="158" dur="500"/>
                                        <p:tgtEl>
                                          <p:spTgt spid="402"/>
                                        </p:tgtEl>
                                      </p:cBhvr>
                                    </p:animEffect>
                                    <p:set>
                                      <p:cBhvr>
                                        <p:cTn id="159" dur="1" fill="hold">
                                          <p:stCondLst>
                                            <p:cond delay="499"/>
                                          </p:stCondLst>
                                        </p:cTn>
                                        <p:tgtEl>
                                          <p:spTgt spid="402"/>
                                        </p:tgtEl>
                                        <p:attrNameLst>
                                          <p:attrName>style.visibility</p:attrName>
                                        </p:attrNameLst>
                                      </p:cBhvr>
                                      <p:to>
                                        <p:strVal val="hidden"/>
                                      </p:to>
                                    </p:set>
                                  </p:childTnLst>
                                </p:cTn>
                              </p:par>
                              <p:par>
                                <p:cTn id="160" presetID="14" presetClass="exit" presetSubtype="10" fill="hold" nodeType="withEffect">
                                  <p:stCondLst>
                                    <p:cond delay="0"/>
                                  </p:stCondLst>
                                  <p:childTnLst>
                                    <p:animEffect transition="out" filter="randombar(horizontal)">
                                      <p:cBhvr>
                                        <p:cTn id="161" dur="500"/>
                                        <p:tgtEl>
                                          <p:spTgt spid="403"/>
                                        </p:tgtEl>
                                      </p:cBhvr>
                                    </p:animEffect>
                                    <p:set>
                                      <p:cBhvr>
                                        <p:cTn id="162" dur="1" fill="hold">
                                          <p:stCondLst>
                                            <p:cond delay="499"/>
                                          </p:stCondLst>
                                        </p:cTn>
                                        <p:tgtEl>
                                          <p:spTgt spid="403"/>
                                        </p:tgtEl>
                                        <p:attrNameLst>
                                          <p:attrName>style.visibility</p:attrName>
                                        </p:attrNameLst>
                                      </p:cBhvr>
                                      <p:to>
                                        <p:strVal val="hidden"/>
                                      </p:to>
                                    </p:set>
                                  </p:childTnLst>
                                </p:cTn>
                              </p:par>
                              <p:par>
                                <p:cTn id="163" presetID="14" presetClass="exit" presetSubtype="10" fill="hold" nodeType="withEffect">
                                  <p:stCondLst>
                                    <p:cond delay="0"/>
                                  </p:stCondLst>
                                  <p:childTnLst>
                                    <p:animEffect transition="out" filter="randombar(horizontal)">
                                      <p:cBhvr>
                                        <p:cTn id="164" dur="500"/>
                                        <p:tgtEl>
                                          <p:spTgt spid="404"/>
                                        </p:tgtEl>
                                      </p:cBhvr>
                                    </p:animEffect>
                                    <p:set>
                                      <p:cBhvr>
                                        <p:cTn id="165" dur="1" fill="hold">
                                          <p:stCondLst>
                                            <p:cond delay="499"/>
                                          </p:stCondLst>
                                        </p:cTn>
                                        <p:tgtEl>
                                          <p:spTgt spid="404"/>
                                        </p:tgtEl>
                                        <p:attrNameLst>
                                          <p:attrName>style.visibility</p:attrName>
                                        </p:attrNameLst>
                                      </p:cBhvr>
                                      <p:to>
                                        <p:strVal val="hidden"/>
                                      </p:to>
                                    </p:set>
                                  </p:childTnLst>
                                </p:cTn>
                              </p:par>
                              <p:par>
                                <p:cTn id="166" presetID="14" presetClass="exit" presetSubtype="10" fill="hold" nodeType="withEffect">
                                  <p:stCondLst>
                                    <p:cond delay="0"/>
                                  </p:stCondLst>
                                  <p:childTnLst>
                                    <p:animEffect transition="out" filter="randombar(horizontal)">
                                      <p:cBhvr>
                                        <p:cTn id="167" dur="500"/>
                                        <p:tgtEl>
                                          <p:spTgt spid="405"/>
                                        </p:tgtEl>
                                      </p:cBhvr>
                                    </p:animEffect>
                                    <p:set>
                                      <p:cBhvr>
                                        <p:cTn id="168" dur="1" fill="hold">
                                          <p:stCondLst>
                                            <p:cond delay="499"/>
                                          </p:stCondLst>
                                        </p:cTn>
                                        <p:tgtEl>
                                          <p:spTgt spid="405"/>
                                        </p:tgtEl>
                                        <p:attrNameLst>
                                          <p:attrName>style.visibility</p:attrName>
                                        </p:attrNameLst>
                                      </p:cBhvr>
                                      <p:to>
                                        <p:strVal val="hidden"/>
                                      </p:to>
                                    </p:set>
                                  </p:childTnLst>
                                </p:cTn>
                              </p:par>
                              <p:par>
                                <p:cTn id="169" presetID="14" presetClass="exit" presetSubtype="10" fill="hold" nodeType="withEffect">
                                  <p:stCondLst>
                                    <p:cond delay="0"/>
                                  </p:stCondLst>
                                  <p:childTnLst>
                                    <p:animEffect transition="out" filter="randombar(horizontal)">
                                      <p:cBhvr>
                                        <p:cTn id="170" dur="500"/>
                                        <p:tgtEl>
                                          <p:spTgt spid="406"/>
                                        </p:tgtEl>
                                      </p:cBhvr>
                                    </p:animEffect>
                                    <p:set>
                                      <p:cBhvr>
                                        <p:cTn id="171" dur="1" fill="hold">
                                          <p:stCondLst>
                                            <p:cond delay="499"/>
                                          </p:stCondLst>
                                        </p:cTn>
                                        <p:tgtEl>
                                          <p:spTgt spid="406"/>
                                        </p:tgtEl>
                                        <p:attrNameLst>
                                          <p:attrName>style.visibility</p:attrName>
                                        </p:attrNameLst>
                                      </p:cBhvr>
                                      <p:to>
                                        <p:strVal val="hidden"/>
                                      </p:to>
                                    </p:set>
                                  </p:childTnLst>
                                </p:cTn>
                              </p:par>
                              <p:par>
                                <p:cTn id="172" presetID="14" presetClass="exit" presetSubtype="10" fill="hold" nodeType="withEffect">
                                  <p:stCondLst>
                                    <p:cond delay="0"/>
                                  </p:stCondLst>
                                  <p:childTnLst>
                                    <p:animEffect transition="out" filter="randombar(horizontal)">
                                      <p:cBhvr>
                                        <p:cTn id="173" dur="500"/>
                                        <p:tgtEl>
                                          <p:spTgt spid="407"/>
                                        </p:tgtEl>
                                      </p:cBhvr>
                                    </p:animEffect>
                                    <p:set>
                                      <p:cBhvr>
                                        <p:cTn id="174" dur="1" fill="hold">
                                          <p:stCondLst>
                                            <p:cond delay="499"/>
                                          </p:stCondLst>
                                        </p:cTn>
                                        <p:tgtEl>
                                          <p:spTgt spid="407"/>
                                        </p:tgtEl>
                                        <p:attrNameLst>
                                          <p:attrName>style.visibility</p:attrName>
                                        </p:attrNameLst>
                                      </p:cBhvr>
                                      <p:to>
                                        <p:strVal val="hidden"/>
                                      </p:to>
                                    </p:set>
                                  </p:childTnLst>
                                </p:cTn>
                              </p:par>
                              <p:par>
                                <p:cTn id="175" presetID="14" presetClass="exit" presetSubtype="10" fill="hold" nodeType="withEffect">
                                  <p:stCondLst>
                                    <p:cond delay="0"/>
                                  </p:stCondLst>
                                  <p:childTnLst>
                                    <p:animEffect transition="out" filter="randombar(horizontal)">
                                      <p:cBhvr>
                                        <p:cTn id="176" dur="500"/>
                                        <p:tgtEl>
                                          <p:spTgt spid="408"/>
                                        </p:tgtEl>
                                      </p:cBhvr>
                                    </p:animEffect>
                                    <p:set>
                                      <p:cBhvr>
                                        <p:cTn id="177" dur="1" fill="hold">
                                          <p:stCondLst>
                                            <p:cond delay="499"/>
                                          </p:stCondLst>
                                        </p:cTn>
                                        <p:tgtEl>
                                          <p:spTgt spid="408"/>
                                        </p:tgtEl>
                                        <p:attrNameLst>
                                          <p:attrName>style.visibility</p:attrName>
                                        </p:attrNameLst>
                                      </p:cBhvr>
                                      <p:to>
                                        <p:strVal val="hidden"/>
                                      </p:to>
                                    </p:set>
                                  </p:childTnLst>
                                </p:cTn>
                              </p:par>
                              <p:par>
                                <p:cTn id="178" presetID="14" presetClass="exit" presetSubtype="10" fill="hold" nodeType="withEffect">
                                  <p:stCondLst>
                                    <p:cond delay="0"/>
                                  </p:stCondLst>
                                  <p:childTnLst>
                                    <p:animEffect transition="out" filter="randombar(horizontal)">
                                      <p:cBhvr>
                                        <p:cTn id="179" dur="500"/>
                                        <p:tgtEl>
                                          <p:spTgt spid="409"/>
                                        </p:tgtEl>
                                      </p:cBhvr>
                                    </p:animEffect>
                                    <p:set>
                                      <p:cBhvr>
                                        <p:cTn id="180" dur="1" fill="hold">
                                          <p:stCondLst>
                                            <p:cond delay="499"/>
                                          </p:stCondLst>
                                        </p:cTn>
                                        <p:tgtEl>
                                          <p:spTgt spid="409"/>
                                        </p:tgtEl>
                                        <p:attrNameLst>
                                          <p:attrName>style.visibility</p:attrName>
                                        </p:attrNameLst>
                                      </p:cBhvr>
                                      <p:to>
                                        <p:strVal val="hidden"/>
                                      </p:to>
                                    </p:set>
                                  </p:childTnLst>
                                </p:cTn>
                              </p:par>
                              <p:par>
                                <p:cTn id="181" presetID="14" presetClass="exit" presetSubtype="10" fill="hold" nodeType="withEffect">
                                  <p:stCondLst>
                                    <p:cond delay="0"/>
                                  </p:stCondLst>
                                  <p:childTnLst>
                                    <p:animEffect transition="out" filter="randombar(horizontal)">
                                      <p:cBhvr>
                                        <p:cTn id="182" dur="500"/>
                                        <p:tgtEl>
                                          <p:spTgt spid="410"/>
                                        </p:tgtEl>
                                      </p:cBhvr>
                                    </p:animEffect>
                                    <p:set>
                                      <p:cBhvr>
                                        <p:cTn id="183" dur="1" fill="hold">
                                          <p:stCondLst>
                                            <p:cond delay="499"/>
                                          </p:stCondLst>
                                        </p:cTn>
                                        <p:tgtEl>
                                          <p:spTgt spid="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uiExpand="1" build="p"/>
      <p:bldP spid="76" grpId="0"/>
      <p:bldP spid="80" grpId="0" animBg="1"/>
      <p:bldP spid="83" grpId="0"/>
      <p:bldP spid="84" grpId="0"/>
      <p:bldP spid="86" grpId="0"/>
      <p:bldP spid="93" grpId="0"/>
      <p:bldP spid="89" grpId="0"/>
      <p:bldP spid="90" grpId="0"/>
      <p:bldP spid="9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350BE3-845A-4ED3-94A3-BD6E5BD17DCD}"/>
              </a:ext>
            </a:extLst>
          </p:cNvPr>
          <p:cNvPicPr>
            <a:picLocks noChangeAspect="1"/>
          </p:cNvPicPr>
          <p:nvPr/>
        </p:nvPicPr>
        <p:blipFill>
          <a:blip r:embed="rId2"/>
          <a:stretch>
            <a:fillRect/>
          </a:stretch>
        </p:blipFill>
        <p:spPr>
          <a:xfrm>
            <a:off x="9680230" y="0"/>
            <a:ext cx="2511770" cy="2511770"/>
          </a:xfrm>
          <a:prstGeom prst="rect">
            <a:avLst/>
          </a:prstGeom>
        </p:spPr>
      </p:pic>
      <p:sp>
        <p:nvSpPr>
          <p:cNvPr id="2" name="Title 1">
            <a:extLst>
              <a:ext uri="{FF2B5EF4-FFF2-40B4-BE49-F238E27FC236}">
                <a16:creationId xmlns:a16="http://schemas.microsoft.com/office/drawing/2014/main" id="{E29F4114-F5CF-4FCE-B1AE-AC60027467E7}"/>
              </a:ext>
            </a:extLst>
          </p:cNvPr>
          <p:cNvSpPr>
            <a:spLocks noGrp="1"/>
          </p:cNvSpPr>
          <p:nvPr>
            <p:ph type="title"/>
          </p:nvPr>
        </p:nvSpPr>
        <p:spPr/>
        <p:txBody>
          <a:bodyPr/>
          <a:lstStyle/>
          <a:p>
            <a:r>
              <a:rPr lang="en-US" dirty="0"/>
              <a:t>Every Get “sees” a consistent cut</a:t>
            </a:r>
          </a:p>
        </p:txBody>
      </p:sp>
      <p:sp>
        <p:nvSpPr>
          <p:cNvPr id="3" name="Content Placeholder 2">
            <a:extLst>
              <a:ext uri="{FF2B5EF4-FFF2-40B4-BE49-F238E27FC236}">
                <a16:creationId xmlns:a16="http://schemas.microsoft.com/office/drawing/2014/main" id="{5BEE47AC-3C4F-45BE-94A6-B296FE469841}"/>
              </a:ext>
            </a:extLst>
          </p:cNvPr>
          <p:cNvSpPr>
            <a:spLocks noGrp="1"/>
          </p:cNvSpPr>
          <p:nvPr>
            <p:ph idx="1"/>
          </p:nvPr>
        </p:nvSpPr>
        <p:spPr/>
        <p:txBody>
          <a:bodyPr>
            <a:normAutofit/>
          </a:bodyPr>
          <a:lstStyle/>
          <a:p>
            <a:r>
              <a:rPr lang="en-US" dirty="0"/>
              <a:t>Cascade allows you to </a:t>
            </a:r>
            <a:r>
              <a:rPr lang="en-US" b="1" dirty="0"/>
              <a:t>get</a:t>
            </a:r>
            <a:r>
              <a:rPr lang="en-US" dirty="0"/>
              <a:t> an object for a specific instant in time.</a:t>
            </a:r>
          </a:p>
          <a:p>
            <a:endParaRPr lang="en-US" dirty="0"/>
          </a:p>
          <a:p>
            <a:r>
              <a:rPr lang="en-US" dirty="0"/>
              <a:t>A time-indexed </a:t>
            </a:r>
            <a:r>
              <a:rPr lang="en-US" b="1" dirty="0"/>
              <a:t>get </a:t>
            </a:r>
            <a:r>
              <a:rPr lang="en-US" dirty="0"/>
              <a:t>of multiple objects returns data along a consistent cut. </a:t>
            </a:r>
          </a:p>
          <a:p>
            <a:endParaRPr lang="en-US" dirty="0"/>
          </a:p>
          <a:p>
            <a:r>
              <a:rPr lang="en-US" dirty="0"/>
              <a:t>This allows you to “collect” data into a vector, array or higher dimensional tensor.  Our animation was a 3-D tensor: time, plus a 15x15 array of values from power-grid sensors (</a:t>
            </a:r>
            <a:r>
              <a:rPr lang="en-US" dirty="0" err="1"/>
              <a:t>synchrophasor</a:t>
            </a:r>
            <a:r>
              <a:rPr lang="en-US" dirty="0"/>
              <a:t> </a:t>
            </a:r>
            <a:r>
              <a:rPr lang="en-US" dirty="0" err="1"/>
              <a:t>IoT</a:t>
            </a:r>
            <a:r>
              <a:rPr lang="en-US" dirty="0"/>
              <a:t> devices)</a:t>
            </a:r>
          </a:p>
          <a:p>
            <a:endParaRPr lang="en-US" dirty="0"/>
          </a:p>
        </p:txBody>
      </p:sp>
      <p:sp>
        <p:nvSpPr>
          <p:cNvPr id="4" name="Footer Placeholder 3">
            <a:extLst>
              <a:ext uri="{FF2B5EF4-FFF2-40B4-BE49-F238E27FC236}">
                <a16:creationId xmlns:a16="http://schemas.microsoft.com/office/drawing/2014/main" id="{9096E975-C2D8-48FB-9D8B-56C434FA79E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A43DE6D7-5A8F-41B1-A9AB-7A5E8DC64AC3}"/>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1972252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BBF7-7914-4298-90DC-7D4998101755}"/>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C3481AE9-94B2-4869-ADE9-B3961E1031D6}"/>
              </a:ext>
            </a:extLst>
          </p:cNvPr>
          <p:cNvSpPr>
            <a:spLocks noGrp="1"/>
          </p:cNvSpPr>
          <p:nvPr>
            <p:ph idx="1"/>
          </p:nvPr>
        </p:nvSpPr>
        <p:spPr/>
        <p:txBody>
          <a:bodyPr>
            <a:normAutofit lnSpcReduction="10000"/>
          </a:bodyPr>
          <a:lstStyle/>
          <a:p>
            <a:r>
              <a:rPr lang="en-US" dirty="0"/>
              <a:t>Systems with imperfect clocks, should integrate causality with their clock, not rely purely on clock timestamps.</a:t>
            </a:r>
          </a:p>
          <a:p>
            <a:endParaRPr lang="en-US" dirty="0"/>
          </a:p>
          <a:p>
            <a:r>
              <a:rPr lang="en-US" dirty="0"/>
              <a:t>This is done with </a:t>
            </a:r>
            <a:r>
              <a:rPr lang="en-US" dirty="0" err="1"/>
              <a:t>Lamport’s</a:t>
            </a:r>
            <a:r>
              <a:rPr lang="en-US" dirty="0"/>
              <a:t> “causal” timestamp or a vector timestamp.</a:t>
            </a:r>
          </a:p>
          <a:p>
            <a:pPr>
              <a:buFont typeface="Wingdings" panose="05000000000000000000" pitchFamily="2" charset="2"/>
              <a:buChar char="Ø"/>
            </a:pPr>
            <a:r>
              <a:rPr lang="en-US" dirty="0"/>
              <a:t>  A causal timestamp is just one integer,  so many systems use it</a:t>
            </a:r>
          </a:p>
          <a:p>
            <a:pPr>
              <a:buFont typeface="Wingdings" panose="05000000000000000000" pitchFamily="2" charset="2"/>
              <a:buChar char="Ø"/>
            </a:pPr>
            <a:r>
              <a:rPr lang="en-US" dirty="0"/>
              <a:t>  A vector timestamp would cover all cases, but needs one integer </a:t>
            </a:r>
            <a:r>
              <a:rPr lang="en-US" i="1" dirty="0"/>
              <a:t>per</a:t>
            </a:r>
            <a:br>
              <a:rPr lang="en-US" i="1" dirty="0"/>
            </a:br>
            <a:r>
              <a:rPr lang="en-US" i="1" dirty="0"/>
              <a:t>    machine</a:t>
            </a:r>
            <a:r>
              <a:rPr lang="en-US" dirty="0"/>
              <a:t>.  So these vectors can be too large for practical use.</a:t>
            </a:r>
          </a:p>
          <a:p>
            <a:pPr>
              <a:buFont typeface="Wingdings" panose="05000000000000000000" pitchFamily="2" charset="2"/>
              <a:buChar char="Ø"/>
            </a:pPr>
            <a:r>
              <a:rPr lang="en-US" dirty="0"/>
              <a:t>  The mechanism is already integrated into Cascade</a:t>
            </a:r>
          </a:p>
        </p:txBody>
      </p:sp>
      <p:sp>
        <p:nvSpPr>
          <p:cNvPr id="4" name="Footer Placeholder 3">
            <a:extLst>
              <a:ext uri="{FF2B5EF4-FFF2-40B4-BE49-F238E27FC236}">
                <a16:creationId xmlns:a16="http://schemas.microsoft.com/office/drawing/2014/main" id="{F00F61AF-A1AF-47FC-821A-E04385D9811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6502443A-7D95-4D6A-8621-601C2140AC6A}"/>
              </a:ext>
            </a:extLst>
          </p:cNvPr>
          <p:cNvSpPr>
            <a:spLocks noGrp="1"/>
          </p:cNvSpPr>
          <p:nvPr>
            <p:ph type="sldNum" sz="quarter" idx="12"/>
          </p:nvPr>
        </p:nvSpPr>
        <p:spPr/>
        <p:txBody>
          <a:bodyPr/>
          <a:lstStyle/>
          <a:p>
            <a:fld id="{3C974458-8A97-4835-BF79-1FB6D7856C21}" type="slidenum">
              <a:rPr lang="en-US" smtClean="0"/>
              <a:pPr/>
              <a:t>48</a:t>
            </a:fld>
            <a:endParaRPr lang="en-US"/>
          </a:p>
        </p:txBody>
      </p:sp>
      <p:pic>
        <p:nvPicPr>
          <p:cNvPr id="6" name="Picture 5">
            <a:extLst>
              <a:ext uri="{FF2B5EF4-FFF2-40B4-BE49-F238E27FC236}">
                <a16:creationId xmlns:a16="http://schemas.microsoft.com/office/drawing/2014/main" id="{02BC0E7D-BC94-4A4E-872F-50DE54879795}"/>
              </a:ext>
            </a:extLst>
          </p:cNvPr>
          <p:cNvPicPr>
            <a:picLocks noChangeAspect="1"/>
          </p:cNvPicPr>
          <p:nvPr/>
        </p:nvPicPr>
        <p:blipFill>
          <a:blip r:embed="rId3"/>
          <a:stretch>
            <a:fillRect/>
          </a:stretch>
        </p:blipFill>
        <p:spPr>
          <a:xfrm>
            <a:off x="9557238" y="243934"/>
            <a:ext cx="2329961" cy="1646005"/>
          </a:xfrm>
          <a:prstGeom prst="rect">
            <a:avLst/>
          </a:prstGeom>
        </p:spPr>
      </p:pic>
    </p:spTree>
    <p:extLst>
      <p:ext uri="{BB962C8B-B14F-4D97-AF65-F5344CB8AC3E}">
        <p14:creationId xmlns:p14="http://schemas.microsoft.com/office/powerpoint/2010/main" val="222905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what ways can we talk about Time?</a:t>
            </a:r>
          </a:p>
        </p:txBody>
      </p:sp>
      <p:sp>
        <p:nvSpPr>
          <p:cNvPr id="3" name="Content Placeholder 2"/>
          <p:cNvSpPr>
            <a:spLocks noGrp="1"/>
          </p:cNvSpPr>
          <p:nvPr>
            <p:ph idx="1"/>
          </p:nvPr>
        </p:nvSpPr>
        <p:spPr/>
        <p:txBody>
          <a:bodyPr/>
          <a:lstStyle/>
          <a:p>
            <a:r>
              <a:rPr lang="en-US" dirty="0"/>
              <a:t>First, whenever we use time in an </a:t>
            </a:r>
            <a:r>
              <a:rPr lang="en-US" dirty="0" err="1"/>
              <a:t>IoT</a:t>
            </a:r>
            <a:r>
              <a:rPr lang="en-US" dirty="0"/>
              <a:t> setting, it is important to track the time source and the associated skew:</a:t>
            </a:r>
          </a:p>
          <a:p>
            <a:pPr>
              <a:buFont typeface="Wingdings" panose="05000000000000000000" pitchFamily="2" charset="2"/>
              <a:buChar char="Ø"/>
            </a:pPr>
            <a:r>
              <a:rPr lang="en-US" dirty="0"/>
              <a:t>  Without GPS time, sensor time will drift by seconds/day</a:t>
            </a:r>
          </a:p>
          <a:p>
            <a:pPr>
              <a:buFont typeface="Wingdings" panose="05000000000000000000" pitchFamily="2" charset="2"/>
              <a:buChar char="Ø"/>
            </a:pPr>
            <a:r>
              <a:rPr lang="en-US" dirty="0"/>
              <a:t>  With GPS time, clocks can be accurate to within about 1ms</a:t>
            </a:r>
          </a:p>
          <a:p>
            <a:pPr>
              <a:buFont typeface="Wingdings" panose="05000000000000000000" pitchFamily="2" charset="2"/>
              <a:buChar char="Ø"/>
            </a:pPr>
            <a:r>
              <a:rPr lang="en-US" dirty="0"/>
              <a:t>  With special purpose hardware for synchronization, the machines in a</a:t>
            </a:r>
            <a:br>
              <a:rPr lang="en-US" dirty="0"/>
            </a:br>
            <a:r>
              <a:rPr lang="en-US" dirty="0"/>
              <a:t>    cloud would be able to share a clock and be accurate to a few </a:t>
            </a:r>
            <a:r>
              <a:rPr lang="en-US" i="1" dirty="0"/>
              <a:t>us.</a:t>
            </a:r>
            <a:endParaRPr lang="en-US" dirty="0"/>
          </a:p>
          <a:p>
            <a:pPr>
              <a:buFont typeface="Wingdings" panose="05000000000000000000" pitchFamily="2" charset="2"/>
              <a:buChar char="Ø"/>
            </a:pPr>
            <a:r>
              <a:rPr lang="en-US" dirty="0"/>
              <a:t>  … but today’s cloud computers don’t have that form of shared clocks,</a:t>
            </a:r>
            <a:br>
              <a:rPr lang="en-US" dirty="0"/>
            </a:br>
            <a:r>
              <a:rPr lang="en-US" dirty="0"/>
              <a:t>    and if virtualized, clocks can be quite inaccurate!  A total mess!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48695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vendors </a:t>
            </a:r>
            <a:r>
              <a:rPr lang="en-US" u="sng" dirty="0"/>
              <a:t>prefer</a:t>
            </a:r>
            <a:r>
              <a:rPr lang="en-US" dirty="0"/>
              <a:t> limited </a:t>
            </a:r>
            <a:r>
              <a:rPr lang="en-US" dirty="0" err="1"/>
              <a:t>accuracY</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Several recent security problems have involved an attacker who places a monitoring program on the same machine that some security code is on.  The attacker is assumed to have the source code for the application it is attacking.</a:t>
            </a:r>
          </a:p>
          <a:p>
            <a:endParaRPr lang="en-US" dirty="0"/>
          </a:p>
          <a:p>
            <a:r>
              <a:rPr lang="en-US" dirty="0"/>
              <a:t>The monitoring program measures timing properties of the memory and caching hardware at very high accuracy and is able to deduce contents of the memory state of the attacked program.</a:t>
            </a:r>
          </a:p>
          <a:p>
            <a:endParaRPr lang="en-US" dirty="0"/>
          </a:p>
          <a:p>
            <a:r>
              <a:rPr lang="en-US" dirty="0"/>
              <a:t>It seems doubtful that this would work, but several exploits show that it really </a:t>
            </a:r>
            <a:r>
              <a:rPr lang="en-US" i="1" dirty="0"/>
              <a:t>does </a:t>
            </a:r>
            <a:r>
              <a:rPr lang="en-US" dirty="0"/>
              <a:t>work!  To reduce the risk, cloud vendors make it hard to measure time.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10321543" y="423872"/>
            <a:ext cx="1489457" cy="1368518"/>
          </a:xfrm>
          <a:prstGeom prst="rect">
            <a:avLst/>
          </a:prstGeom>
        </p:spPr>
      </p:pic>
      <p:sp>
        <p:nvSpPr>
          <p:cNvPr id="7" name="Oval 6">
            <a:extLst>
              <a:ext uri="{FF2B5EF4-FFF2-40B4-BE49-F238E27FC236}">
                <a16:creationId xmlns:a16="http://schemas.microsoft.com/office/drawing/2014/main" id="{2404DA1E-56D1-4277-95BA-3E9EE87BC8F6}"/>
              </a:ext>
            </a:extLst>
          </p:cNvPr>
          <p:cNvSpPr/>
          <p:nvPr/>
        </p:nvSpPr>
        <p:spPr>
          <a:xfrm>
            <a:off x="10400049" y="276721"/>
            <a:ext cx="1640059" cy="1641409"/>
          </a:xfrm>
          <a:prstGeom prst="ellipse">
            <a:avLst/>
          </a:prstGeom>
          <a:noFill/>
          <a:ln w="317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09A51A0-483B-476A-938F-E82FAD50AB43}"/>
              </a:ext>
            </a:extLst>
          </p:cNvPr>
          <p:cNvCxnSpPr/>
          <p:nvPr/>
        </p:nvCxnSpPr>
        <p:spPr>
          <a:xfrm>
            <a:off x="10744391" y="423872"/>
            <a:ext cx="1066609" cy="1404637"/>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500"/>
                                        <p:tgtEl>
                                          <p:spTgt spid="8"/>
                                        </p:tgtEl>
                                      </p:cBhvr>
                                    </p:animEffect>
                                  </p:childTnLst>
                                </p:cTn>
                              </p:par>
                              <p:par>
                                <p:cTn id="8" presetID="14" presetClass="entr" presetSubtype="10" fill="hold" grpId="0" nodeType="withEffect">
                                  <p:stCondLst>
                                    <p:cond delay="75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97E7-A19A-413D-BE3E-581B0641A9C2}"/>
              </a:ext>
            </a:extLst>
          </p:cNvPr>
          <p:cNvSpPr>
            <a:spLocks noGrp="1"/>
          </p:cNvSpPr>
          <p:nvPr>
            <p:ph type="title"/>
          </p:nvPr>
        </p:nvSpPr>
        <p:spPr/>
        <p:txBody>
          <a:bodyPr/>
          <a:lstStyle/>
          <a:p>
            <a:r>
              <a:rPr lang="en-US" dirty="0" err="1"/>
              <a:t>Lamport’s</a:t>
            </a:r>
            <a:r>
              <a:rPr lang="en-US" dirty="0"/>
              <a:t> Causal Order</a:t>
            </a:r>
          </a:p>
        </p:txBody>
      </p:sp>
      <p:sp>
        <p:nvSpPr>
          <p:cNvPr id="3" name="Content Placeholder 2">
            <a:extLst>
              <a:ext uri="{FF2B5EF4-FFF2-40B4-BE49-F238E27FC236}">
                <a16:creationId xmlns:a16="http://schemas.microsoft.com/office/drawing/2014/main" id="{55B61FF3-0578-478E-A02E-35DB096D1364}"/>
              </a:ext>
            </a:extLst>
          </p:cNvPr>
          <p:cNvSpPr>
            <a:spLocks noGrp="1"/>
          </p:cNvSpPr>
          <p:nvPr>
            <p:ph idx="1"/>
          </p:nvPr>
        </p:nvSpPr>
        <p:spPr/>
        <p:txBody>
          <a:bodyPr/>
          <a:lstStyle/>
          <a:p>
            <a:r>
              <a:rPr lang="en-US" dirty="0"/>
              <a:t>Leslie Lamport considered this issue, but in computing systems</a:t>
            </a:r>
          </a:p>
          <a:p>
            <a:pPr>
              <a:buFont typeface="Wingdings" panose="05000000000000000000" pitchFamily="2" charset="2"/>
              <a:buChar char="Ø"/>
            </a:pPr>
            <a:r>
              <a:rPr lang="en-US" dirty="0"/>
              <a:t>  He actually started as a physicist inspired by Einstein, but went on</a:t>
            </a:r>
            <a:br>
              <a:rPr lang="en-US" dirty="0"/>
            </a:br>
            <a:r>
              <a:rPr lang="en-US" dirty="0"/>
              <a:t>    to formalize distributed protocols, and won the Turing Award</a:t>
            </a:r>
          </a:p>
          <a:p>
            <a:pPr>
              <a:buFont typeface="Wingdings" panose="05000000000000000000" pitchFamily="2" charset="2"/>
              <a:buChar char="Ø"/>
            </a:pPr>
            <a:r>
              <a:rPr lang="en-US" dirty="0"/>
              <a:t>  Primarily a theoretician, but he also was the author of Latex</a:t>
            </a:r>
          </a:p>
          <a:p>
            <a:pPr>
              <a:buFont typeface="Wingdings" panose="05000000000000000000" pitchFamily="2" charset="2"/>
              <a:buChar char="Ø"/>
            </a:pPr>
            <a:r>
              <a:rPr lang="en-US" dirty="0"/>
              <a:t>  Especially good at elegant ways of posing problems and solving them</a:t>
            </a:r>
          </a:p>
          <a:p>
            <a:pPr marL="0" indent="0">
              <a:buNone/>
            </a:pPr>
            <a:r>
              <a:rPr lang="en-US" dirty="0"/>
              <a:t>He suggested that an important aspect of consistency should involve “consistency with respect to past events”.  He calls this “causal” consistency</a:t>
            </a:r>
          </a:p>
        </p:txBody>
      </p:sp>
      <p:sp>
        <p:nvSpPr>
          <p:cNvPr id="4" name="Footer Placeholder 3">
            <a:extLst>
              <a:ext uri="{FF2B5EF4-FFF2-40B4-BE49-F238E27FC236}">
                <a16:creationId xmlns:a16="http://schemas.microsoft.com/office/drawing/2014/main" id="{E8B4C831-B8CB-46EC-B0A0-2ADAA2540B9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A763525-C26F-4A3C-8255-270EEF465A01}"/>
              </a:ext>
            </a:extLst>
          </p:cNvPr>
          <p:cNvSpPr>
            <a:spLocks noGrp="1"/>
          </p:cNvSpPr>
          <p:nvPr>
            <p:ph type="sldNum" sz="quarter" idx="12"/>
          </p:nvPr>
        </p:nvSpPr>
        <p:spPr/>
        <p:txBody>
          <a:bodyPr/>
          <a:lstStyle/>
          <a:p>
            <a:fld id="{3C974458-8A97-4835-BF79-1FB6D7856C21}" type="slidenum">
              <a:rPr lang="en-US" smtClean="0"/>
              <a:t>7</a:t>
            </a:fld>
            <a:endParaRPr lang="en-US"/>
          </a:p>
        </p:txBody>
      </p:sp>
      <p:sp>
        <p:nvSpPr>
          <p:cNvPr id="7" name="TextBox 6">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pic>
        <p:nvPicPr>
          <p:cNvPr id="8" name="Picture 7">
            <a:extLst>
              <a:ext uri="{FF2B5EF4-FFF2-40B4-BE49-F238E27FC236}">
                <a16:creationId xmlns:a16="http://schemas.microsoft.com/office/drawing/2014/main" id="{DD18E801-BF5B-461B-A702-F9E7CF549865}"/>
              </a:ext>
            </a:extLst>
          </p:cNvPr>
          <p:cNvPicPr>
            <a:picLocks noChangeAspect="1"/>
          </p:cNvPicPr>
          <p:nvPr/>
        </p:nvPicPr>
        <p:blipFill>
          <a:blip r:embed="rId3"/>
          <a:stretch>
            <a:fillRect/>
          </a:stretch>
        </p:blipFill>
        <p:spPr>
          <a:xfrm>
            <a:off x="9732367" y="384048"/>
            <a:ext cx="2024047" cy="1621677"/>
          </a:xfrm>
          <a:prstGeom prst="rect">
            <a:avLst/>
          </a:prstGeom>
        </p:spPr>
      </p:pic>
    </p:spTree>
    <p:extLst>
      <p:ext uri="{BB962C8B-B14F-4D97-AF65-F5344CB8AC3E}">
        <p14:creationId xmlns:p14="http://schemas.microsoft.com/office/powerpoint/2010/main" val="206394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519C-2315-40EB-9AF6-6D914D8E43A8}"/>
              </a:ext>
            </a:extLst>
          </p:cNvPr>
          <p:cNvSpPr>
            <a:spLocks noGrp="1"/>
          </p:cNvSpPr>
          <p:nvPr>
            <p:ph type="title"/>
          </p:nvPr>
        </p:nvSpPr>
        <p:spPr/>
        <p:txBody>
          <a:bodyPr/>
          <a:lstStyle/>
          <a:p>
            <a:r>
              <a:rPr lang="en-US"/>
              <a:t>How does he define causality?</a:t>
            </a:r>
            <a:endParaRPr lang="en-US" dirty="0"/>
          </a:p>
        </p:txBody>
      </p:sp>
      <p:sp>
        <p:nvSpPr>
          <p:cNvPr id="3" name="Content Placeholder 2">
            <a:extLst>
              <a:ext uri="{FF2B5EF4-FFF2-40B4-BE49-F238E27FC236}">
                <a16:creationId xmlns:a16="http://schemas.microsoft.com/office/drawing/2014/main" id="{336143C6-05D1-4563-8319-5EEA5766BF5A}"/>
              </a:ext>
            </a:extLst>
          </p:cNvPr>
          <p:cNvSpPr>
            <a:spLocks noGrp="1"/>
          </p:cNvSpPr>
          <p:nvPr>
            <p:ph idx="1"/>
          </p:nvPr>
        </p:nvSpPr>
        <p:spPr/>
        <p:txBody>
          <a:bodyPr/>
          <a:lstStyle/>
          <a:p>
            <a:r>
              <a:rPr lang="en-US" dirty="0"/>
              <a:t>Suppose that event A occurs in a data center, and then later event B.</a:t>
            </a:r>
          </a:p>
          <a:p>
            <a:r>
              <a:rPr lang="en-US" dirty="0"/>
              <a:t>Did A “cause” B to happen?</a:t>
            </a:r>
          </a:p>
          <a:p>
            <a:pPr>
              <a:buFont typeface="Wingdings" panose="05000000000000000000" pitchFamily="2" charset="2"/>
              <a:buChar char="Ø"/>
            </a:pPr>
            <a:r>
              <a:rPr lang="en-US" dirty="0"/>
              <a:t>  What if A was at 10am, and B at 11:30pm.  Does knowing time help?</a:t>
            </a:r>
          </a:p>
          <a:p>
            <a:pPr>
              <a:buFont typeface="Wingdings" panose="05000000000000000000" pitchFamily="2" charset="2"/>
              <a:buChar char="Ø"/>
            </a:pPr>
            <a:r>
              <a:rPr lang="en-US" dirty="0"/>
              <a:t>  What if A was a command to register a new student, and B was</a:t>
            </a:r>
            <a:br>
              <a:rPr lang="en-US" dirty="0"/>
            </a:br>
            <a:r>
              <a:rPr lang="en-US" dirty="0"/>
              <a:t>    an internal action that creates her “meal card” account?</a:t>
            </a:r>
          </a:p>
          <a:p>
            <a:pPr>
              <a:buFont typeface="Wingdings" panose="05000000000000000000" pitchFamily="2" charset="2"/>
              <a:buChar char="Ø"/>
            </a:pPr>
            <a:r>
              <a:rPr lang="en-US" dirty="0"/>
              <a:t>  What if A was an email from the department asking me about my</a:t>
            </a:r>
            <a:br>
              <a:rPr lang="en-US" dirty="0"/>
            </a:br>
            <a:r>
              <a:rPr lang="en-US" dirty="0"/>
              <a:t>    teaching preferences, and B was my reply?</a:t>
            </a:r>
            <a:br>
              <a:rPr lang="en-US" dirty="0"/>
            </a:br>
            <a:endParaRPr lang="en-US" dirty="0"/>
          </a:p>
        </p:txBody>
      </p:sp>
      <p:sp>
        <p:nvSpPr>
          <p:cNvPr id="4" name="Footer Placeholder 3">
            <a:extLst>
              <a:ext uri="{FF2B5EF4-FFF2-40B4-BE49-F238E27FC236}">
                <a16:creationId xmlns:a16="http://schemas.microsoft.com/office/drawing/2014/main" id="{E4F62A28-98EC-42DF-B6A4-B5F3E23FD42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0D77E00-AE8F-4BEA-8D1F-3045BB5E2793}"/>
              </a:ext>
            </a:extLst>
          </p:cNvPr>
          <p:cNvSpPr>
            <a:spLocks noGrp="1"/>
          </p:cNvSpPr>
          <p:nvPr>
            <p:ph type="sldNum" sz="quarter" idx="12"/>
          </p:nvPr>
        </p:nvSpPr>
        <p:spPr/>
        <p:txBody>
          <a:bodyPr/>
          <a:lstStyle/>
          <a:p>
            <a:fld id="{3C974458-8A97-4835-BF79-1FB6D7856C21}" type="slidenum">
              <a:rPr lang="en-US" smtClean="0"/>
              <a:pPr/>
              <a:t>8</a:t>
            </a:fld>
            <a:endParaRPr lang="en-US"/>
          </a:p>
        </p:txBody>
      </p:sp>
      <p:sp>
        <p:nvSpPr>
          <p:cNvPr id="6" name="TextBox 5">
            <a:extLst>
              <a:ext uri="{FF2B5EF4-FFF2-40B4-BE49-F238E27FC236}">
                <a16:creationId xmlns:a16="http://schemas.microsoft.com/office/drawing/2014/main" id="{D6E0267C-6436-464F-8582-F8C9B0A1A079}"/>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82286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6D6D-77F6-418E-9CFB-CB1A4EAEEC85}"/>
              </a:ext>
            </a:extLst>
          </p:cNvPr>
          <p:cNvSpPr>
            <a:spLocks noGrp="1"/>
          </p:cNvSpPr>
          <p:nvPr>
            <p:ph type="title"/>
          </p:nvPr>
        </p:nvSpPr>
        <p:spPr/>
        <p:txBody>
          <a:bodyPr/>
          <a:lstStyle/>
          <a:p>
            <a:r>
              <a:rPr lang="en-US" dirty="0"/>
              <a:t>How does he define causality</a:t>
            </a:r>
          </a:p>
        </p:txBody>
      </p:sp>
      <p:sp>
        <p:nvSpPr>
          <p:cNvPr id="3" name="Content Placeholder 2">
            <a:extLst>
              <a:ext uri="{FF2B5EF4-FFF2-40B4-BE49-F238E27FC236}">
                <a16:creationId xmlns:a16="http://schemas.microsoft.com/office/drawing/2014/main" id="{42748FE6-CF47-4F8C-958C-7BA896C28C40}"/>
              </a:ext>
            </a:extLst>
          </p:cNvPr>
          <p:cNvSpPr>
            <a:spLocks noGrp="1"/>
          </p:cNvSpPr>
          <p:nvPr>
            <p:ph idx="1"/>
          </p:nvPr>
        </p:nvSpPr>
        <p:spPr/>
        <p:txBody>
          <a:bodyPr>
            <a:normAutofit/>
          </a:bodyPr>
          <a:lstStyle/>
          <a:p>
            <a:r>
              <a:rPr lang="en-US" dirty="0"/>
              <a:t>For Leslie, event A causes event B if there was a computation that somehow was triggered by A, and B was part of it.   Inspired by physics!</a:t>
            </a:r>
          </a:p>
          <a:p>
            <a:r>
              <a:rPr lang="en-US" dirty="0"/>
              <a:t>But this is hard to discover automatically.</a:t>
            </a:r>
          </a:p>
          <a:p>
            <a:r>
              <a:rPr lang="en-US" dirty="0"/>
              <a:t>Instead, Leslie focused on </a:t>
            </a:r>
            <a:r>
              <a:rPr lang="en-US" b="1" i="1" dirty="0"/>
              <a:t>potential</a:t>
            </a:r>
            <a:r>
              <a:rPr lang="en-US" i="1" dirty="0"/>
              <a:t> </a:t>
            </a:r>
            <a:r>
              <a:rPr lang="en-US" dirty="0"/>
              <a:t>causality: A “might” have caused B.</a:t>
            </a:r>
          </a:p>
          <a:p>
            <a:endParaRPr lang="en-US" dirty="0"/>
          </a:p>
          <a:p>
            <a:r>
              <a:rPr lang="en-US" dirty="0"/>
              <a:t>Under what conditions is this possible?  </a:t>
            </a:r>
          </a:p>
          <a:p>
            <a:pPr>
              <a:buFont typeface="Wingdings" panose="05000000000000000000" pitchFamily="2" charset="2"/>
              <a:buChar char="Ø"/>
            </a:pPr>
            <a:r>
              <a:rPr lang="en-US" dirty="0"/>
              <a:t>  Somehow, </a:t>
            </a:r>
            <a:r>
              <a:rPr lang="en-US" i="1" dirty="0"/>
              <a:t>information must flow </a:t>
            </a:r>
            <a:r>
              <a:rPr lang="en-US" dirty="0"/>
              <a:t>from A to B.</a:t>
            </a:r>
          </a:p>
        </p:txBody>
      </p:sp>
      <p:sp>
        <p:nvSpPr>
          <p:cNvPr id="4" name="Footer Placeholder 3">
            <a:extLst>
              <a:ext uri="{FF2B5EF4-FFF2-40B4-BE49-F238E27FC236}">
                <a16:creationId xmlns:a16="http://schemas.microsoft.com/office/drawing/2014/main" id="{85BD4DFD-0E1F-4A05-B735-A0B46697BED1}"/>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2B0C154-3B51-451A-9499-1788172D744D}"/>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42B0C6D2-BE65-4C28-8732-834D3C3AE428}"/>
              </a:ext>
            </a:extLst>
          </p:cNvPr>
          <p:cNvPicPr>
            <a:picLocks noChangeAspect="1"/>
          </p:cNvPicPr>
          <p:nvPr/>
        </p:nvPicPr>
        <p:blipFill>
          <a:blip r:embed="rId3"/>
          <a:stretch>
            <a:fillRect/>
          </a:stretch>
        </p:blipFill>
        <p:spPr>
          <a:xfrm>
            <a:off x="9578276" y="202542"/>
            <a:ext cx="2332229" cy="2083458"/>
          </a:xfrm>
          <a:prstGeom prst="rect">
            <a:avLst/>
          </a:prstGeom>
        </p:spPr>
      </p:pic>
      <p:sp>
        <p:nvSpPr>
          <p:cNvPr id="7" name="TextBox 6">
            <a:extLst>
              <a:ext uri="{FF2B5EF4-FFF2-40B4-BE49-F238E27FC236}">
                <a16:creationId xmlns:a16="http://schemas.microsoft.com/office/drawing/2014/main" id="{9FF0D8A6-4DA9-450C-829F-91269CECBA51}"/>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308970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2190</TotalTime>
  <Words>6139</Words>
  <Application>Microsoft Office PowerPoint</Application>
  <PresentationFormat>Widescreen</PresentationFormat>
  <Paragraphs>650</Paragraphs>
  <Slides>48</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Calibri</vt:lpstr>
      <vt:lpstr>Symbol</vt:lpstr>
      <vt:lpstr>Tw Cen MT</vt:lpstr>
      <vt:lpstr>Tw Cen MT Condensed</vt:lpstr>
      <vt:lpstr>Wingdings</vt:lpstr>
      <vt:lpstr>Wingdings 3</vt:lpstr>
      <vt:lpstr>Integral</vt:lpstr>
      <vt:lpstr>CS 5412: Lecture 9  Timestamped Data</vt:lpstr>
      <vt:lpstr>Today: Drill down on Time</vt:lpstr>
      <vt:lpstr>Time in the real world</vt:lpstr>
      <vt:lpstr>Time in computer Systems</vt:lpstr>
      <vt:lpstr>In what ways can we talk about Time?</vt:lpstr>
      <vt:lpstr>vendors prefer limited accuracY!</vt:lpstr>
      <vt:lpstr>Lamport’s Causal Order</vt:lpstr>
      <vt:lpstr>How does he define causality?</vt:lpstr>
      <vt:lpstr>How does he define causality</vt:lpstr>
      <vt:lpstr>Notation for representing causality</vt:lpstr>
      <vt:lpstr>Why would we want to track A  B?</vt:lpstr>
      <vt:lpstr>Lamport’s point</vt:lpstr>
      <vt:lpstr>Tracking  A  B</vt:lpstr>
      <vt:lpstr>Developing a solution</vt:lpstr>
      <vt:lpstr>A space-time Diagram for this case</vt:lpstr>
      <vt:lpstr>A space-time Diagram for this case</vt:lpstr>
      <vt:lpstr>A space-time Diagram for this case</vt:lpstr>
      <vt:lpstr>Aha!</vt:lpstr>
      <vt:lpstr>A space-time Diagram for this case</vt:lpstr>
      <vt:lpstr>We now have a cheap partial solution!</vt:lpstr>
      <vt:lpstr>A space-time Diagram for this case</vt:lpstr>
      <vt:lpstr>Logical clocks only work in one direction.</vt:lpstr>
      <vt:lpstr>Detecting insider trading</vt:lpstr>
      <vt:lpstr>Intuition behind vector clocks</vt:lpstr>
      <vt:lpstr>Vector Clocks are easy to implement</vt:lpstr>
      <vt:lpstr>A space-time Diagram for this case</vt:lpstr>
      <vt:lpstr>A space-time Diagram for this case</vt:lpstr>
      <vt:lpstr>Vector Clocks solve the S.E.C. problem!</vt:lpstr>
      <vt:lpstr>So why not always use vector clocks?</vt:lpstr>
      <vt:lpstr>More fun with Causality</vt:lpstr>
      <vt:lpstr>Consistent Cuts and Snapshots</vt:lpstr>
      <vt:lpstr>Consistent and inconsistent snapshot</vt:lpstr>
      <vt:lpstr>Consistent and inconsistent snapshot</vt:lpstr>
      <vt:lpstr>Consistent and inconsistent snapshot</vt:lpstr>
      <vt:lpstr>This is the same issue we saw in our lecture on Cascade</vt:lpstr>
      <vt:lpstr>Consistent Snapshot</vt:lpstr>
      <vt:lpstr>Consistent Cuts and Snapshots</vt:lpstr>
      <vt:lpstr>Consistent Cuts and Snapshots</vt:lpstr>
      <vt:lpstr>Consistent Cuts and Snapshots</vt:lpstr>
      <vt:lpstr>A consistent Cut is like a photo</vt:lpstr>
      <vt:lpstr>How to create a consistent snapshot</vt:lpstr>
      <vt:lpstr>Fancier algorithm</vt:lpstr>
      <vt:lpstr>The Online Chandy/Lamport algorithm</vt:lpstr>
      <vt:lpstr>The Online Chandy/Lamport algorithm</vt:lpstr>
      <vt:lpstr>Cascade has an even easier option</vt:lpstr>
      <vt:lpstr>Visualizing Cascade COnsistency</vt:lpstr>
      <vt:lpstr>Every Get “sees” a consistent cut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144</cp:revision>
  <dcterms:created xsi:type="dcterms:W3CDTF">2017-12-19T18:11:25Z</dcterms:created>
  <dcterms:modified xsi:type="dcterms:W3CDTF">2022-02-20T17:00:27Z</dcterms:modified>
</cp:coreProperties>
</file>