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46" r:id="rId3"/>
    <p:sldId id="349" r:id="rId4"/>
    <p:sldId id="353" r:id="rId5"/>
    <p:sldId id="354" r:id="rId6"/>
    <p:sldId id="351" r:id="rId7"/>
    <p:sldId id="258" r:id="rId8"/>
    <p:sldId id="322" r:id="rId9"/>
    <p:sldId id="355"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8" r:id="rId29"/>
    <p:sldId id="279" r:id="rId30"/>
    <p:sldId id="280" r:id="rId31"/>
    <p:sldId id="281" r:id="rId32"/>
    <p:sldId id="282" r:id="rId33"/>
    <p:sldId id="283" r:id="rId34"/>
    <p:sldId id="284" r:id="rId35"/>
    <p:sldId id="285" r:id="rId36"/>
    <p:sldId id="286" r:id="rId37"/>
    <p:sldId id="352" r:id="rId38"/>
    <p:sldId id="342" r:id="rId39"/>
    <p:sldId id="343" r:id="rId40"/>
    <p:sldId id="326" r:id="rId41"/>
    <p:sldId id="327" r:id="rId42"/>
    <p:sldId id="328" r:id="rId43"/>
    <p:sldId id="329" r:id="rId44"/>
    <p:sldId id="330" r:id="rId45"/>
    <p:sldId id="331" r:id="rId46"/>
    <p:sldId id="332" r:id="rId47"/>
    <p:sldId id="333" r:id="rId48"/>
    <p:sldId id="335" r:id="rId49"/>
    <p:sldId id="334" r:id="rId50"/>
    <p:sldId id="339" r:id="rId51"/>
    <p:sldId id="338" r:id="rId52"/>
    <p:sldId id="340" r:id="rId53"/>
    <p:sldId id="337" r:id="rId54"/>
    <p:sldId id="348" r:id="rId55"/>
    <p:sldId id="35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E3165-E5E4-4CA5-8236-E0AD777A1346}">
          <p14:sldIdLst>
            <p14:sldId id="256"/>
            <p14:sldId id="346"/>
            <p14:sldId id="349"/>
            <p14:sldId id="353"/>
            <p14:sldId id="354"/>
            <p14:sldId id="351"/>
            <p14:sldId id="258"/>
            <p14:sldId id="322"/>
            <p14:sldId id="355"/>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8"/>
            <p14:sldId id="279"/>
            <p14:sldId id="280"/>
            <p14:sldId id="281"/>
            <p14:sldId id="282"/>
            <p14:sldId id="283"/>
            <p14:sldId id="284"/>
            <p14:sldId id="285"/>
            <p14:sldId id="286"/>
            <p14:sldId id="352"/>
            <p14:sldId id="342"/>
            <p14:sldId id="343"/>
          </p14:sldIdLst>
        </p14:section>
        <p14:section name="Untitled Section" id="{0EE3E251-BC21-4181-B5FB-3469469D9591}">
          <p14:sldIdLst>
            <p14:sldId id="326"/>
            <p14:sldId id="327"/>
            <p14:sldId id="328"/>
            <p14:sldId id="329"/>
            <p14:sldId id="330"/>
            <p14:sldId id="331"/>
            <p14:sldId id="332"/>
            <p14:sldId id="333"/>
            <p14:sldId id="335"/>
            <p14:sldId id="334"/>
            <p14:sldId id="339"/>
            <p14:sldId id="338"/>
            <p14:sldId id="340"/>
            <p14:sldId id="337"/>
            <p14:sldId id="348"/>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34"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932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92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182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621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077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5985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3466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72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8117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559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762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7697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986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205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355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151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252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462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427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300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800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750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231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132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2606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B90AF40-9FF4-4B99-9AB1-995ED18ED1DB}" type="datetime1">
              <a:rPr lang="en-US" smtClean="0"/>
              <a:t>4/12/2022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1065C-FD92-489D-B1E7-9B973138C413}" type="datetime1">
              <a:rPr lang="en-US" smtClean="0"/>
              <a:t>4/12/2022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B2AA7-EDDA-4A1D-A4A5-FD41793458D5}" type="datetime1">
              <a:rPr lang="en-US" smtClean="0"/>
              <a:t>4/12/2022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Date Placeholder 2"/>
          <p:cNvSpPr>
            <a:spLocks noGrp="1"/>
          </p:cNvSpPr>
          <p:nvPr>
            <p:ph type="dt" idx="10"/>
          </p:nvPr>
        </p:nvSpPr>
        <p:spPr>
          <a:xfrm>
            <a:off x="609601" y="6245226"/>
            <a:ext cx="2842684" cy="474663"/>
          </a:xfrm>
        </p:spPr>
        <p:txBody>
          <a:bodyPr/>
          <a:lstStyle>
            <a:lvl1pPr>
              <a:defRPr/>
            </a:lvl1pPr>
          </a:lstStyle>
          <a:p>
            <a:fld id="{5F20052F-C3BF-4CD5-B6F0-E429059416A8}" type="datetime1">
              <a:rPr lang="en-US" altLang="en-US" smtClean="0"/>
              <a:t>4/12/2022</a:t>
            </a:fld>
            <a:endParaRPr lang="en-GB" altLang="en-US"/>
          </a:p>
        </p:txBody>
      </p:sp>
      <p:sp>
        <p:nvSpPr>
          <p:cNvPr id="4" name="Footer Placeholder 3"/>
          <p:cNvSpPr>
            <a:spLocks noGrp="1"/>
          </p:cNvSpPr>
          <p:nvPr>
            <p:ph type="ftr" idx="11"/>
          </p:nvPr>
        </p:nvSpPr>
        <p:spPr>
          <a:xfrm>
            <a:off x="4165601" y="6245226"/>
            <a:ext cx="3858684" cy="474663"/>
          </a:xfrm>
        </p:spPr>
        <p:txBody>
          <a:bodyPr/>
          <a:lstStyle>
            <a:lvl1pPr>
              <a:defRPr/>
            </a:lvl1pPr>
          </a:lstStyle>
          <a:p>
            <a:r>
              <a:rPr lang="en-GB" altLang="en-US"/>
              <a:t>http://www.cs.cornell.edu/courses/cs5412/2022sp</a:t>
            </a:r>
          </a:p>
        </p:txBody>
      </p:sp>
      <p:sp>
        <p:nvSpPr>
          <p:cNvPr id="5" name="Slide Number Placeholder 4"/>
          <p:cNvSpPr>
            <a:spLocks noGrp="1"/>
          </p:cNvSpPr>
          <p:nvPr>
            <p:ph type="sldNum" idx="12"/>
          </p:nvPr>
        </p:nvSpPr>
        <p:spPr>
          <a:xfrm>
            <a:off x="8737601" y="6245226"/>
            <a:ext cx="2842684" cy="474663"/>
          </a:xfrm>
        </p:spPr>
        <p:txBody>
          <a:bodyPr/>
          <a:lstStyle>
            <a:lvl1pPr>
              <a:defRPr/>
            </a:lvl1pPr>
          </a:lstStyle>
          <a:p>
            <a:fld id="{3D94C621-53A0-45FF-B16D-F2A5D75ECBAF}" type="slidenum">
              <a:rPr lang="en-GB" altLang="en-US"/>
              <a:pPr/>
              <a:t>‹#›</a:t>
            </a:fld>
            <a:endParaRPr lang="en-GB" altLang="en-US"/>
          </a:p>
        </p:txBody>
      </p:sp>
    </p:spTree>
    <p:extLst>
      <p:ext uri="{BB962C8B-B14F-4D97-AF65-F5344CB8AC3E}">
        <p14:creationId xmlns:p14="http://schemas.microsoft.com/office/powerpoint/2010/main" val="388134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8D22D4-C38D-455A-BB4A-49DC990AF308}" type="datetime1">
              <a:rPr lang="en-US" smtClean="0"/>
              <a:t>4/12/2022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098D31-1475-4B09-BDF2-0445BB586453}" type="datetime1">
              <a:rPr lang="en-US" smtClean="0"/>
              <a:t>4/12/2022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01F9A7-A3D1-4ABF-9674-BF7F993B26B6}" type="datetime1">
              <a:rPr lang="en-US" smtClean="0"/>
              <a:t>4/12/2022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FA690-A2A2-409E-A8E5-046C78AD0023}" type="datetime1">
              <a:rPr lang="en-US" smtClean="0"/>
              <a:t>4/12/2022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CCC41B7-FAD0-45B4-8E21-7517ACF72B19}" type="datetime1">
              <a:rPr lang="en-US" smtClean="0"/>
              <a:t>4/12/2022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8EAB5-62EB-4EAB-B843-142C3AF41C5A}" type="datetime1">
              <a:rPr lang="en-US" smtClean="0"/>
              <a:t>4/12/2022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32B29D-F5B6-447B-A131-839AFBC0E574}" type="datetime1">
              <a:rPr lang="en-US" smtClean="0"/>
              <a:t>4/12/2022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E0EE3-A9C9-4C11-B386-59C4E855F9E0}" type="datetime1">
              <a:rPr lang="en-US" smtClean="0"/>
              <a:t>4/12/2022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5C5693-3407-4235-AD7C-B69E08816552}" type="datetime1">
              <a:rPr lang="en-US" smtClean="0"/>
              <a:t>4/12/2022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  </a:t>
            </a:r>
            <a:r>
              <a:rPr lang="en-US" sz="4000" dirty="0"/>
              <a:t>CS 5412/Lecture 19:  </a:t>
            </a:r>
            <a:br>
              <a:rPr lang="en-US" sz="4000" dirty="0"/>
            </a:br>
            <a:r>
              <a:rPr lang="en-US" sz="4000" dirty="0"/>
              <a:t>Making The Cloud Friendlier for Object-Oriented Computing</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2022</a:t>
            </a:r>
            <a:endParaRPr lang="en-US" dirty="0"/>
          </a:p>
        </p:txBody>
      </p:sp>
      <p:sp>
        <p:nvSpPr>
          <p:cNvPr id="4" name="Footer Placeholder 3"/>
          <p:cNvSpPr>
            <a:spLocks noGrp="1"/>
          </p:cNvSpPr>
          <p:nvPr>
            <p:ph type="ftr" sz="quarter" idx="11"/>
          </p:nvPr>
        </p:nvSpPr>
        <p:spPr/>
        <p:txBody>
          <a:bodyPr/>
          <a:lstStyle/>
          <a:p>
            <a:r>
              <a:rPr lang="en-US"/>
              <a:t>http://www.cs.cornell.edu/courses/cs5412/2022sp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a:bodyPr>
          <a:lstStyle/>
          <a:p>
            <a:r>
              <a:rPr lang="en-GB" altLang="en-US"/>
              <a:t>Ceph: A Scalable, High-Performance Distributed File System</a:t>
            </a:r>
          </a:p>
        </p:txBody>
      </p:sp>
      <p:sp>
        <p:nvSpPr>
          <p:cNvPr id="3074" name="Rectangle 2"/>
          <p:cNvSpPr>
            <a:spLocks noGrp="1" noChangeArrowheads="1"/>
          </p:cNvSpPr>
          <p:nvPr>
            <p:ph idx="1"/>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000" tIns="46800" rIns="90000" bIns="46800" rtlCol="0">
            <a:normAutofit/>
          </a:bodyPr>
          <a:lstStyle/>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i="1" dirty="0"/>
              <a:t>Original slide set from OSDI 2006</a:t>
            </a:r>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t>Sage A. Weil, Scott A. Brandt, Ethan L. Miller, Darrel D. E. Long</a:t>
            </a:r>
          </a:p>
        </p:txBody>
      </p:sp>
      <p:sp>
        <p:nvSpPr>
          <p:cNvPr id="4" name="Slide Number Placeholder 4"/>
          <p:cNvSpPr>
            <a:spLocks noGrp="1"/>
          </p:cNvSpPr>
          <p:nvPr>
            <p:ph type="sldNum" sz="quarter" idx="12"/>
          </p:nvPr>
        </p:nvSpPr>
        <p:spPr/>
        <p:txBody>
          <a:bodyPr/>
          <a:lstStyle/>
          <a:p>
            <a:fld id="{ED8E1C44-FF0A-47F8-BE5A-C3811AD0395E}" type="slidenum">
              <a:rPr lang="en-GB" altLang="en-US" smtClean="0"/>
              <a:pPr/>
              <a:t>10</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2667798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ltLang="en-US"/>
              <a:t>Contents</a:t>
            </a:r>
          </a:p>
        </p:txBody>
      </p:sp>
      <p:sp>
        <p:nvSpPr>
          <p:cNvPr id="4098" name="Rectangle 2"/>
          <p:cNvSpPr>
            <a:spLocks noGrp="1" noChangeArrowheads="1"/>
          </p:cNvSpPr>
          <p:nvPr>
            <p:ph type="body" idx="1"/>
          </p:nvPr>
        </p:nvSpPr>
        <p:spPr/>
        <p:txBody>
          <a:bodyPr/>
          <a:lstStyle/>
          <a:p>
            <a:r>
              <a:rPr lang="en-GB" altLang="en-US"/>
              <a:t>Goals</a:t>
            </a:r>
          </a:p>
          <a:p>
            <a:r>
              <a:rPr lang="en-GB" altLang="en-US"/>
              <a:t>System Overview</a:t>
            </a:r>
          </a:p>
          <a:p>
            <a:r>
              <a:rPr lang="en-GB" altLang="en-US"/>
              <a:t>Client Operation</a:t>
            </a:r>
          </a:p>
          <a:p>
            <a:r>
              <a:rPr lang="en-GB" altLang="en-US"/>
              <a:t>Dynamically Distributed Metadata</a:t>
            </a:r>
          </a:p>
          <a:p>
            <a:r>
              <a:rPr lang="en-GB" altLang="en-US"/>
              <a:t>Distributed Object Storage</a:t>
            </a:r>
          </a:p>
          <a:p>
            <a:r>
              <a:rPr lang="en-GB" altLang="en-US"/>
              <a:t>Performance</a:t>
            </a:r>
          </a:p>
        </p:txBody>
      </p:sp>
      <p:sp>
        <p:nvSpPr>
          <p:cNvPr id="4" name="Slide Number Placeholder 5"/>
          <p:cNvSpPr>
            <a:spLocks noGrp="1"/>
          </p:cNvSpPr>
          <p:nvPr>
            <p:ph type="sldNum" idx="12"/>
          </p:nvPr>
        </p:nvSpPr>
        <p:spPr/>
        <p:txBody>
          <a:bodyPr/>
          <a:lstStyle/>
          <a:p>
            <a:fld id="{EEE3C756-28C3-4C0B-AF99-3CDFC30C1809}" type="slidenum">
              <a:rPr lang="en-GB" altLang="en-US" smtClean="0"/>
              <a:pPr/>
              <a:t>11</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541634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GB" altLang="en-US"/>
              <a:t>Goals</a:t>
            </a:r>
          </a:p>
        </p:txBody>
      </p:sp>
      <p:sp>
        <p:nvSpPr>
          <p:cNvPr id="5122" name="Rectangle 2"/>
          <p:cNvSpPr>
            <a:spLocks noGrp="1" noChangeArrowheads="1"/>
          </p:cNvSpPr>
          <p:nvPr>
            <p:ph type="body" idx="1"/>
          </p:nvPr>
        </p:nvSpPr>
        <p:spPr/>
        <p:txBody>
          <a:bodyPr/>
          <a:lstStyle/>
          <a:p>
            <a:r>
              <a:rPr lang="en-GB" altLang="en-US"/>
              <a:t>Scalability</a:t>
            </a:r>
          </a:p>
          <a:p>
            <a:pPr lvl="1"/>
            <a:r>
              <a:rPr lang="en-GB" altLang="en-US"/>
              <a:t>Storage capacity, throughput, client performance.  Emphasis on HPC.</a:t>
            </a:r>
          </a:p>
          <a:p>
            <a:r>
              <a:rPr lang="en-GB" altLang="en-US"/>
              <a:t>Reliability</a:t>
            </a:r>
          </a:p>
          <a:p>
            <a:pPr lvl="1"/>
            <a:r>
              <a:rPr lang="en-GB" altLang="en-US"/>
              <a:t>“…failures are the norm rather than the exception…”</a:t>
            </a:r>
          </a:p>
          <a:p>
            <a:r>
              <a:rPr lang="en-GB" altLang="en-US"/>
              <a:t>Performance</a:t>
            </a:r>
          </a:p>
          <a:p>
            <a:pPr lvl="1"/>
            <a:r>
              <a:rPr lang="en-GB" altLang="en-US"/>
              <a:t>Dynamic workloads</a:t>
            </a:r>
          </a:p>
          <a:p>
            <a:endParaRPr lang="en-GB" altLang="en-US"/>
          </a:p>
          <a:p>
            <a:endParaRPr lang="en-GB" altLang="en-US"/>
          </a:p>
        </p:txBody>
      </p:sp>
      <p:sp>
        <p:nvSpPr>
          <p:cNvPr id="4" name="Slide Number Placeholder 5"/>
          <p:cNvSpPr>
            <a:spLocks noGrp="1"/>
          </p:cNvSpPr>
          <p:nvPr>
            <p:ph type="sldNum" idx="12"/>
          </p:nvPr>
        </p:nvSpPr>
        <p:spPr/>
        <p:txBody>
          <a:bodyPr/>
          <a:lstStyle/>
          <a:p>
            <a:fld id="{0C22BD99-EE71-4ED4-81E0-03653E4CF82F}" type="slidenum">
              <a:rPr lang="en-GB" altLang="en-US" smtClean="0"/>
              <a:pPr/>
              <a:t>12</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00404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76404D2-463C-4828-8E41-3AC2733C3310}" type="slidenum">
              <a:rPr lang="en-GB" altLang="en-US" smtClean="0"/>
              <a:pPr/>
              <a:t>13</a:t>
            </a:fld>
            <a:endParaRPr lang="en-GB"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8229600" cy="594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8022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D3E0DA2-2271-4B4B-986E-BEA124D00F44}" type="slidenum">
              <a:rPr lang="en-GB" altLang="en-US" smtClean="0"/>
              <a:pPr/>
              <a:t>14</a:t>
            </a:fld>
            <a:endParaRPr lang="en-GB"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8229600"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18677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GB" altLang="en-US"/>
              <a:t>System Overview</a:t>
            </a:r>
          </a:p>
        </p:txBody>
      </p:sp>
      <p:sp>
        <p:nvSpPr>
          <p:cNvPr id="4" name="Slide Number Placeholder 5"/>
          <p:cNvSpPr>
            <a:spLocks noGrp="1"/>
          </p:cNvSpPr>
          <p:nvPr>
            <p:ph type="sldNum" sz="quarter" idx="12"/>
          </p:nvPr>
        </p:nvSpPr>
        <p:spPr/>
        <p:txBody>
          <a:bodyPr/>
          <a:lstStyle/>
          <a:p>
            <a:fld id="{54461130-6CC5-4D5B-8370-F0A811921F8C}" type="slidenum">
              <a:rPr lang="en-GB" altLang="en-US" smtClean="0"/>
              <a:pPr/>
              <a:t>15</a:t>
            </a:fld>
            <a:endParaRPr lang="en-GB" altLang="en-US"/>
          </a:p>
        </p:txBody>
      </p:sp>
      <p:pic>
        <p:nvPicPr>
          <p:cNvPr id="819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662113"/>
            <a:ext cx="8226425" cy="352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00494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ltLang="en-US"/>
              <a:t>Key Features</a:t>
            </a:r>
          </a:p>
        </p:txBody>
      </p:sp>
      <p:sp>
        <p:nvSpPr>
          <p:cNvPr id="9218" name="Rectangle 2"/>
          <p:cNvSpPr>
            <a:spLocks noGrp="1" noChangeArrowheads="1"/>
          </p:cNvSpPr>
          <p:nvPr>
            <p:ph type="body" idx="1"/>
          </p:nvPr>
        </p:nvSpPr>
        <p:spPr/>
        <p:txBody>
          <a:bodyPr/>
          <a:lstStyle/>
          <a:p>
            <a:r>
              <a:rPr lang="en-GB" altLang="en-US"/>
              <a:t>Decoupled data and metadata</a:t>
            </a:r>
          </a:p>
          <a:p>
            <a:pPr lvl="1"/>
            <a:r>
              <a:rPr lang="en-GB" altLang="en-US"/>
              <a:t>CRUSH</a:t>
            </a:r>
          </a:p>
          <a:p>
            <a:pPr lvl="2"/>
            <a:r>
              <a:rPr lang="en-GB" altLang="en-US"/>
              <a:t>Files striped onto predictably named objects</a:t>
            </a:r>
          </a:p>
          <a:p>
            <a:pPr lvl="2"/>
            <a:r>
              <a:rPr lang="en-GB" altLang="en-US"/>
              <a:t>CRUSH maps objects to storage devices</a:t>
            </a:r>
          </a:p>
          <a:p>
            <a:r>
              <a:rPr lang="en-GB" altLang="en-US"/>
              <a:t>Dynamic Distributed Metadata Management</a:t>
            </a:r>
          </a:p>
          <a:p>
            <a:pPr lvl="1"/>
            <a:r>
              <a:rPr lang="en-GB" altLang="en-US"/>
              <a:t>Dynamic subtree partitioning</a:t>
            </a:r>
          </a:p>
          <a:p>
            <a:pPr lvl="2"/>
            <a:r>
              <a:rPr lang="en-GB" altLang="en-US"/>
              <a:t>Distributes metadata amongst MDSs</a:t>
            </a:r>
          </a:p>
          <a:p>
            <a:r>
              <a:rPr lang="en-GB" altLang="en-US"/>
              <a:t>Object-based storage</a:t>
            </a:r>
          </a:p>
          <a:p>
            <a:pPr lvl="1"/>
            <a:r>
              <a:rPr lang="en-GB" altLang="en-US"/>
              <a:t>OSDs handle migration, replication, failure detection and recovery</a:t>
            </a:r>
          </a:p>
          <a:p>
            <a:endParaRPr lang="en-GB" altLang="en-US"/>
          </a:p>
        </p:txBody>
      </p:sp>
      <p:sp>
        <p:nvSpPr>
          <p:cNvPr id="4" name="Slide Number Placeholder 5"/>
          <p:cNvSpPr>
            <a:spLocks noGrp="1"/>
          </p:cNvSpPr>
          <p:nvPr>
            <p:ph type="sldNum" idx="12"/>
          </p:nvPr>
        </p:nvSpPr>
        <p:spPr/>
        <p:txBody>
          <a:bodyPr/>
          <a:lstStyle/>
          <a:p>
            <a:fld id="{CEA5BDEE-18C6-4439-8B79-94489E9D8C1D}" type="slidenum">
              <a:rPr lang="en-GB" altLang="en-US" smtClean="0"/>
              <a:pPr/>
              <a:t>16</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530931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GB" altLang="en-US"/>
              <a:t>Client Operation</a:t>
            </a:r>
          </a:p>
        </p:txBody>
      </p:sp>
      <p:sp>
        <p:nvSpPr>
          <p:cNvPr id="10242" name="Rectangle 2"/>
          <p:cNvSpPr>
            <a:spLocks noGrp="1" noChangeArrowheads="1"/>
          </p:cNvSpPr>
          <p:nvPr>
            <p:ph type="body" idx="1"/>
          </p:nvPr>
        </p:nvSpPr>
        <p:spPr/>
        <p:txBody>
          <a:bodyPr/>
          <a:lstStyle/>
          <a:p>
            <a:r>
              <a:rPr lang="en-GB" altLang="en-US"/>
              <a:t>Ceph interface</a:t>
            </a:r>
          </a:p>
          <a:p>
            <a:pPr lvl="1"/>
            <a:r>
              <a:rPr lang="en-GB" altLang="en-US"/>
              <a:t>Nearly POSIX</a:t>
            </a:r>
          </a:p>
          <a:p>
            <a:pPr lvl="1"/>
            <a:r>
              <a:rPr lang="en-GB" altLang="en-US"/>
              <a:t>Decoupled data and metadata operation</a:t>
            </a:r>
          </a:p>
          <a:p>
            <a:r>
              <a:rPr lang="en-GB" altLang="en-US"/>
              <a:t>User space implementation</a:t>
            </a:r>
          </a:p>
          <a:p>
            <a:pPr lvl="1"/>
            <a:r>
              <a:rPr lang="en-GB" altLang="en-US"/>
              <a:t>FUSE or directly linked</a:t>
            </a:r>
          </a:p>
        </p:txBody>
      </p:sp>
      <p:sp>
        <p:nvSpPr>
          <p:cNvPr id="5" name="Slide Number Placeholder 5"/>
          <p:cNvSpPr>
            <a:spLocks noGrp="1"/>
          </p:cNvSpPr>
          <p:nvPr>
            <p:ph type="sldNum" idx="12"/>
          </p:nvPr>
        </p:nvSpPr>
        <p:spPr/>
        <p:txBody>
          <a:bodyPr/>
          <a:lstStyle/>
          <a:p>
            <a:fld id="{48C40300-DAAE-4BD3-A236-05A335320491}" type="slidenum">
              <a:rPr lang="en-GB" altLang="en-US" smtClean="0"/>
              <a:pPr/>
              <a:t>17</a:t>
            </a:fld>
            <a:endParaRPr lang="en-GB" altLang="en-US"/>
          </a:p>
        </p:txBody>
      </p:sp>
      <p:sp>
        <p:nvSpPr>
          <p:cNvPr id="10244" name="Text Box 4"/>
          <p:cNvSpPr txBox="1">
            <a:spLocks noChangeArrowheads="1"/>
          </p:cNvSpPr>
          <p:nvPr/>
        </p:nvSpPr>
        <p:spPr bwMode="auto">
          <a:xfrm>
            <a:off x="2590800" y="4876801"/>
            <a:ext cx="6934200" cy="95410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Comic Sans MS" panose="030F0702030302020204" pitchFamily="66" charset="0"/>
              </a:rPr>
              <a:t>FUSE is a software allowing to implement a file system in  a user space</a:t>
            </a: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309046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ltLang="en-US"/>
              <a:t>Client Access Example</a:t>
            </a:r>
          </a:p>
        </p:txBody>
      </p:sp>
      <p:sp>
        <p:nvSpPr>
          <p:cNvPr id="11266" name="Rectangle 2"/>
          <p:cNvSpPr>
            <a:spLocks noGrp="1" noChangeArrowheads="1"/>
          </p:cNvSpPr>
          <p:nvPr>
            <p:ph type="body" idx="1"/>
          </p:nvPr>
        </p:nvSpPr>
        <p:spPr/>
        <p:txBody>
          <a:bodyPr/>
          <a:lstStyle/>
          <a:p>
            <a:r>
              <a:rPr lang="en-GB" altLang="en-US"/>
              <a:t>Client sends open request to MDS</a:t>
            </a:r>
          </a:p>
          <a:p>
            <a:r>
              <a:rPr lang="en-GB" altLang="en-US"/>
              <a:t>MDS returns capability, file inode, file size and stripe information</a:t>
            </a:r>
          </a:p>
          <a:p>
            <a:r>
              <a:rPr lang="en-GB" altLang="en-US"/>
              <a:t>Client read/write directly from/to OSDs</a:t>
            </a:r>
          </a:p>
          <a:p>
            <a:r>
              <a:rPr lang="en-GB" altLang="en-US"/>
              <a:t>MDS manages the capability</a:t>
            </a:r>
          </a:p>
          <a:p>
            <a:r>
              <a:rPr lang="en-GB" altLang="en-US"/>
              <a:t>Client sends close request, relinquishes capability, provides details to MDS</a:t>
            </a:r>
          </a:p>
        </p:txBody>
      </p:sp>
      <p:sp>
        <p:nvSpPr>
          <p:cNvPr id="4" name="Slide Number Placeholder 5"/>
          <p:cNvSpPr>
            <a:spLocks noGrp="1"/>
          </p:cNvSpPr>
          <p:nvPr>
            <p:ph type="sldNum" idx="12"/>
          </p:nvPr>
        </p:nvSpPr>
        <p:spPr/>
        <p:txBody>
          <a:bodyPr/>
          <a:lstStyle/>
          <a:p>
            <a:fld id="{6FD5504D-55D0-44C5-B536-D91673F7E7FF}" type="slidenum">
              <a:rPr lang="en-GB" altLang="en-US" smtClean="0"/>
              <a:pPr/>
              <a:t>18</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842683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GB" altLang="en-US"/>
              <a:t>Synchronization</a:t>
            </a:r>
          </a:p>
        </p:txBody>
      </p:sp>
      <p:sp>
        <p:nvSpPr>
          <p:cNvPr id="12290" name="Rectangle 2"/>
          <p:cNvSpPr>
            <a:spLocks noGrp="1" noChangeArrowheads="1"/>
          </p:cNvSpPr>
          <p:nvPr>
            <p:ph type="body" idx="1"/>
          </p:nvPr>
        </p:nvSpPr>
        <p:spPr/>
        <p:txBody>
          <a:bodyPr/>
          <a:lstStyle/>
          <a:p>
            <a:r>
              <a:rPr lang="en-GB" altLang="en-US"/>
              <a:t>Adheres to POSIX</a:t>
            </a:r>
          </a:p>
          <a:p>
            <a:r>
              <a:rPr lang="en-GB" altLang="en-US"/>
              <a:t>Includes HPC oriented extensions</a:t>
            </a:r>
          </a:p>
          <a:p>
            <a:pPr lvl="1"/>
            <a:r>
              <a:rPr lang="en-GB" altLang="en-US"/>
              <a:t>Consistency / correctness by default</a:t>
            </a:r>
          </a:p>
          <a:p>
            <a:pPr lvl="1"/>
            <a:r>
              <a:rPr lang="en-GB" altLang="en-US"/>
              <a:t>Optionally relax constraints via extensions</a:t>
            </a:r>
          </a:p>
          <a:p>
            <a:pPr lvl="1"/>
            <a:r>
              <a:rPr lang="en-GB" altLang="en-US"/>
              <a:t>Extensions for both data and metadata</a:t>
            </a:r>
          </a:p>
          <a:p>
            <a:r>
              <a:rPr lang="en-GB" altLang="en-US"/>
              <a:t>Synchronous I/O used with multiple writers or mix of readers and writers</a:t>
            </a:r>
          </a:p>
          <a:p>
            <a:endParaRPr lang="en-GB" altLang="en-US"/>
          </a:p>
        </p:txBody>
      </p:sp>
      <p:sp>
        <p:nvSpPr>
          <p:cNvPr id="4" name="Slide Number Placeholder 5"/>
          <p:cNvSpPr>
            <a:spLocks noGrp="1"/>
          </p:cNvSpPr>
          <p:nvPr>
            <p:ph type="sldNum" idx="12"/>
          </p:nvPr>
        </p:nvSpPr>
        <p:spPr/>
        <p:txBody>
          <a:bodyPr/>
          <a:lstStyle/>
          <a:p>
            <a:fld id="{CC103496-3A8D-4EE7-B302-E6EB6FFDE4AF}" type="slidenum">
              <a:rPr lang="en-GB" altLang="en-US" smtClean="0"/>
              <a:pPr/>
              <a:t>19</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4124243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main topic</a:t>
            </a:r>
          </a:p>
        </p:txBody>
      </p:sp>
      <p:sp>
        <p:nvSpPr>
          <p:cNvPr id="3" name="Content Placeholder 2"/>
          <p:cNvSpPr>
            <a:spLocks noGrp="1"/>
          </p:cNvSpPr>
          <p:nvPr>
            <p:ph idx="1"/>
          </p:nvPr>
        </p:nvSpPr>
        <p:spPr/>
        <p:txBody>
          <a:bodyPr>
            <a:normAutofit lnSpcReduction="10000"/>
          </a:bodyPr>
          <a:lstStyle/>
          <a:p>
            <a:r>
              <a:rPr lang="en-US" dirty="0"/>
              <a:t>The cloud was built mostly from Linux systems, yet Linux was created to support interactive computing applications in offices and hospitals, databases (big files, but record-oriented), text editing.</a:t>
            </a:r>
          </a:p>
          <a:p>
            <a:endParaRPr lang="en-US" dirty="0"/>
          </a:p>
          <a:p>
            <a:r>
              <a:rPr lang="en-US" dirty="0"/>
              <a:t>As a result, </a:t>
            </a:r>
            <a:r>
              <a:rPr lang="en-US" i="1" dirty="0"/>
              <a:t>object orientation </a:t>
            </a:r>
            <a:r>
              <a:rPr lang="en-US" dirty="0"/>
              <a:t>has turned out to be an awkward match!</a:t>
            </a:r>
          </a:p>
          <a:p>
            <a:endParaRPr lang="en-US" dirty="0"/>
          </a:p>
          <a:p>
            <a:r>
              <a:rPr lang="en-US" dirty="0"/>
              <a:t>In Lecture 18 we talked about LINQ and how it extends the concept of a collection of objects to support SQL inside languages like C++ and Python.  Today we will look at how big cloud systems deal with OO costs.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6802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altLang="en-US"/>
              <a:t>Distributed Metadata</a:t>
            </a:r>
          </a:p>
        </p:txBody>
      </p:sp>
      <p:sp>
        <p:nvSpPr>
          <p:cNvPr id="13314" name="Rectangle 2"/>
          <p:cNvSpPr>
            <a:spLocks noGrp="1" noChangeArrowheads="1"/>
          </p:cNvSpPr>
          <p:nvPr>
            <p:ph type="body" idx="1"/>
          </p:nvPr>
        </p:nvSpPr>
        <p:spPr/>
        <p:txBody>
          <a:bodyPr/>
          <a:lstStyle/>
          <a:p>
            <a:r>
              <a:rPr lang="en-GB" altLang="en-US"/>
              <a:t>“Metadata operations often make up as much as half of file system workloads…”</a:t>
            </a:r>
          </a:p>
          <a:p>
            <a:r>
              <a:rPr lang="en-GB" altLang="en-US"/>
              <a:t>MDSs use journaling</a:t>
            </a:r>
          </a:p>
          <a:p>
            <a:pPr lvl="1"/>
            <a:r>
              <a:rPr lang="en-GB" altLang="en-US"/>
              <a:t>Repetitive metadata updates handled in memory</a:t>
            </a:r>
          </a:p>
          <a:p>
            <a:pPr lvl="1"/>
            <a:r>
              <a:rPr lang="en-GB" altLang="en-US"/>
              <a:t>Optimizes on-disk layout for read access</a:t>
            </a:r>
          </a:p>
          <a:p>
            <a:r>
              <a:rPr lang="en-GB" altLang="en-US"/>
              <a:t>Adaptively distributes cached metadata across a set of nodes</a:t>
            </a:r>
          </a:p>
        </p:txBody>
      </p:sp>
      <p:sp>
        <p:nvSpPr>
          <p:cNvPr id="4" name="Slide Number Placeholder 5"/>
          <p:cNvSpPr>
            <a:spLocks noGrp="1"/>
          </p:cNvSpPr>
          <p:nvPr>
            <p:ph type="sldNum" idx="12"/>
          </p:nvPr>
        </p:nvSpPr>
        <p:spPr/>
        <p:txBody>
          <a:bodyPr/>
          <a:lstStyle/>
          <a:p>
            <a:fld id="{C8ACF8E9-0A2F-425A-B303-C1C51E50BE51}" type="slidenum">
              <a:rPr lang="en-GB" altLang="en-US" smtClean="0"/>
              <a:pPr/>
              <a:t>20</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53740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GB" altLang="en-US"/>
              <a:t>Dynamic Subtree Partitioning</a:t>
            </a:r>
          </a:p>
        </p:txBody>
      </p:sp>
      <p:sp>
        <p:nvSpPr>
          <p:cNvPr id="4" name="Slide Number Placeholder 5"/>
          <p:cNvSpPr>
            <a:spLocks noGrp="1"/>
          </p:cNvSpPr>
          <p:nvPr>
            <p:ph type="sldNum" sz="quarter" idx="12"/>
          </p:nvPr>
        </p:nvSpPr>
        <p:spPr/>
        <p:txBody>
          <a:bodyPr/>
          <a:lstStyle/>
          <a:p>
            <a:fld id="{6150C67A-AFF4-4986-B36A-511D98CBBD22}" type="slidenum">
              <a:rPr lang="en-GB" altLang="en-US" smtClean="0"/>
              <a:pPr/>
              <a:t>21</a:t>
            </a:fld>
            <a:endParaRPr lang="en-GB" altLang="en-US"/>
          </a:p>
        </p:txBody>
      </p:sp>
      <p:pic>
        <p:nvPicPr>
          <p:cNvPr id="1433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73238"/>
            <a:ext cx="8226425" cy="331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217375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GB" altLang="en-US"/>
              <a:t>Distributed Object Storage</a:t>
            </a:r>
          </a:p>
        </p:txBody>
      </p:sp>
      <p:sp>
        <p:nvSpPr>
          <p:cNvPr id="15362" name="Rectangle 2"/>
          <p:cNvSpPr>
            <a:spLocks noGrp="1" noChangeArrowheads="1"/>
          </p:cNvSpPr>
          <p:nvPr>
            <p:ph type="body" idx="1"/>
          </p:nvPr>
        </p:nvSpPr>
        <p:spPr/>
        <p:txBody>
          <a:bodyPr/>
          <a:lstStyle/>
          <a:p>
            <a:r>
              <a:rPr lang="en-GB" altLang="en-US" dirty="0" smtClean="0"/>
              <a:t>Large files </a:t>
            </a:r>
            <a:r>
              <a:rPr lang="en-GB" altLang="en-US" dirty="0"/>
              <a:t>are </a:t>
            </a:r>
            <a:r>
              <a:rPr lang="en-GB" altLang="en-US" dirty="0" smtClean="0"/>
              <a:t>split into a set of objects</a:t>
            </a:r>
            <a:endParaRPr lang="en-GB" altLang="en-US" dirty="0"/>
          </a:p>
          <a:p>
            <a:r>
              <a:rPr lang="en-GB" altLang="en-US" dirty="0"/>
              <a:t>Objects are members of placement groups</a:t>
            </a:r>
          </a:p>
          <a:p>
            <a:r>
              <a:rPr lang="en-GB" altLang="en-US" dirty="0"/>
              <a:t>Placement groups are distributed across OSDs.</a:t>
            </a:r>
          </a:p>
        </p:txBody>
      </p:sp>
      <p:sp>
        <p:nvSpPr>
          <p:cNvPr id="4" name="Slide Number Placeholder 5"/>
          <p:cNvSpPr>
            <a:spLocks noGrp="1"/>
          </p:cNvSpPr>
          <p:nvPr>
            <p:ph type="sldNum" idx="12"/>
          </p:nvPr>
        </p:nvSpPr>
        <p:spPr/>
        <p:txBody>
          <a:bodyPr/>
          <a:lstStyle/>
          <a:p>
            <a:fld id="{CBD7B14A-91F0-40E0-AD35-0A2ED5D32890}" type="slidenum">
              <a:rPr lang="en-GB" altLang="en-US" smtClean="0"/>
              <a:pPr/>
              <a:t>22</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10655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GB" altLang="en-US"/>
              <a:t>Distributed Object Storage</a:t>
            </a:r>
          </a:p>
        </p:txBody>
      </p:sp>
      <p:sp>
        <p:nvSpPr>
          <p:cNvPr id="4" name="Slide Number Placeholder 5"/>
          <p:cNvSpPr>
            <a:spLocks noGrp="1"/>
          </p:cNvSpPr>
          <p:nvPr>
            <p:ph type="sldNum" sz="quarter" idx="12"/>
          </p:nvPr>
        </p:nvSpPr>
        <p:spPr/>
        <p:txBody>
          <a:bodyPr/>
          <a:lstStyle/>
          <a:p>
            <a:fld id="{5FD53989-5951-4371-BAF7-02781A93A469}" type="slidenum">
              <a:rPr lang="en-GB" altLang="en-US" smtClean="0"/>
              <a:pPr/>
              <a:t>23</a:t>
            </a:fld>
            <a:endParaRPr lang="en-GB" altLang="en-US"/>
          </a:p>
        </p:txBody>
      </p:sp>
      <p:pic>
        <p:nvPicPr>
          <p:cNvPr id="1638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389063"/>
            <a:ext cx="8226425"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311052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normAutofit/>
          </a:bodyPr>
          <a:lstStyle/>
          <a:p>
            <a:r>
              <a:rPr lang="en-GB" altLang="en-US" sz="4400" dirty="0"/>
              <a:t>CRUSH: A specialized Key Hashing Function</a:t>
            </a:r>
          </a:p>
        </p:txBody>
      </p:sp>
      <p:sp>
        <p:nvSpPr>
          <p:cNvPr id="17410" name="Rectangle 2"/>
          <p:cNvSpPr>
            <a:spLocks noGrp="1" noChangeArrowheads="1"/>
          </p:cNvSpPr>
          <p:nvPr>
            <p:ph type="body" idx="1"/>
          </p:nvPr>
        </p:nvSpPr>
        <p:spPr/>
        <p:txBody>
          <a:bodyPr/>
          <a:lstStyle/>
          <a:p>
            <a:r>
              <a:rPr lang="en-GB" altLang="en-US" dirty="0"/>
              <a:t>CRUSH(x):  (osdn1, osdn2, osdn3)</a:t>
            </a:r>
          </a:p>
          <a:p>
            <a:pPr lvl="1"/>
            <a:r>
              <a:rPr lang="en-GB" altLang="en-US" dirty="0"/>
              <a:t>Inputs</a:t>
            </a:r>
          </a:p>
          <a:p>
            <a:pPr lvl="2"/>
            <a:r>
              <a:rPr lang="en-GB" altLang="en-US" dirty="0"/>
              <a:t>x is the placement group</a:t>
            </a:r>
          </a:p>
          <a:p>
            <a:pPr lvl="2"/>
            <a:r>
              <a:rPr lang="en-GB" altLang="en-US" dirty="0"/>
              <a:t>Hierarchical cluster map</a:t>
            </a:r>
          </a:p>
          <a:p>
            <a:pPr lvl="2"/>
            <a:r>
              <a:rPr lang="en-GB" altLang="en-US" dirty="0"/>
              <a:t>Placement rules</a:t>
            </a:r>
          </a:p>
          <a:p>
            <a:pPr lvl="1"/>
            <a:r>
              <a:rPr lang="en-GB" altLang="en-US" dirty="0"/>
              <a:t>Outputs a list of OSDs</a:t>
            </a:r>
          </a:p>
          <a:p>
            <a:r>
              <a:rPr lang="en-GB" altLang="en-US" dirty="0"/>
              <a:t>Advantages</a:t>
            </a:r>
          </a:p>
          <a:p>
            <a:pPr lvl="1"/>
            <a:r>
              <a:rPr lang="en-GB" altLang="en-US" dirty="0"/>
              <a:t>Anyone can calculate object location</a:t>
            </a:r>
          </a:p>
          <a:p>
            <a:pPr lvl="1"/>
            <a:r>
              <a:rPr lang="en-GB" altLang="en-US" dirty="0"/>
              <a:t>Cluster map infrequently updated</a:t>
            </a:r>
          </a:p>
        </p:txBody>
      </p:sp>
      <p:sp>
        <p:nvSpPr>
          <p:cNvPr id="4" name="Slide Number Placeholder 5"/>
          <p:cNvSpPr>
            <a:spLocks noGrp="1"/>
          </p:cNvSpPr>
          <p:nvPr>
            <p:ph type="sldNum" idx="12"/>
          </p:nvPr>
        </p:nvSpPr>
        <p:spPr/>
        <p:txBody>
          <a:bodyPr/>
          <a:lstStyle/>
          <a:p>
            <a:fld id="{22E4DB83-1055-4761-84B6-76DDE9F19FEB}" type="slidenum">
              <a:rPr lang="en-GB" altLang="en-US" smtClean="0"/>
              <a:pPr/>
              <a:t>24</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988643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Data distribution</a:t>
            </a:r>
          </a:p>
        </p:txBody>
      </p:sp>
      <p:sp>
        <p:nvSpPr>
          <p:cNvPr id="64515" name="Rectangle 3"/>
          <p:cNvSpPr>
            <a:spLocks noGrp="1" noChangeArrowheads="1"/>
          </p:cNvSpPr>
          <p:nvPr>
            <p:ph type="body" idx="1"/>
          </p:nvPr>
        </p:nvSpPr>
        <p:spPr/>
        <p:txBody>
          <a:bodyPr>
            <a:normAutofit fontScale="92500" lnSpcReduction="10000"/>
          </a:bodyPr>
          <a:lstStyle/>
          <a:p>
            <a:r>
              <a:rPr lang="en-US" altLang="en-US" dirty="0"/>
              <a:t>(not a part of the original PowerPoint presentation)</a:t>
            </a:r>
          </a:p>
          <a:p>
            <a:endParaRPr lang="en-US" altLang="en-US" dirty="0"/>
          </a:p>
          <a:p>
            <a:r>
              <a:rPr lang="en-US" altLang="en-US" dirty="0"/>
              <a:t>Files are striped into many objects</a:t>
            </a:r>
          </a:p>
          <a:p>
            <a:pPr>
              <a:buFont typeface="Wingdings" panose="05000000000000000000" pitchFamily="2" charset="2"/>
              <a:buChar char="Ø"/>
            </a:pPr>
            <a:r>
              <a:rPr lang="en-US" altLang="en-US" dirty="0"/>
              <a:t>  (</a:t>
            </a:r>
            <a:r>
              <a:rPr lang="en-US" altLang="en-US" dirty="0" err="1"/>
              <a:t>ino</a:t>
            </a:r>
            <a:r>
              <a:rPr lang="en-US" altLang="en-US" dirty="0"/>
              <a:t>, ono)</a:t>
            </a:r>
            <a:r>
              <a:rPr lang="en-US" altLang="en-US" dirty="0">
                <a:sym typeface="Symbol" panose="05050102010706020507" pitchFamily="18" charset="2"/>
              </a:rPr>
              <a:t> </a:t>
            </a:r>
            <a:r>
              <a:rPr lang="en-US" altLang="en-US" dirty="0"/>
              <a:t> an object id (</a:t>
            </a:r>
            <a:r>
              <a:rPr lang="en-US" altLang="en-US" dirty="0" err="1">
                <a:sym typeface="MS Reference 1" pitchFamily="2" charset="2"/>
              </a:rPr>
              <a:t>oid</a:t>
            </a:r>
            <a:r>
              <a:rPr lang="en-US" altLang="en-US" dirty="0">
                <a:sym typeface="MS Reference 1" pitchFamily="2" charset="2"/>
              </a:rPr>
              <a:t>)</a:t>
            </a:r>
          </a:p>
          <a:p>
            <a:r>
              <a:rPr lang="en-US" altLang="en-US" dirty="0" err="1"/>
              <a:t>Ceph</a:t>
            </a:r>
            <a:r>
              <a:rPr lang="en-US" altLang="en-US" dirty="0"/>
              <a:t> maps objects into placement groups (PGs</a:t>
            </a:r>
            <a:r>
              <a:rPr lang="en-US" altLang="en-US" dirty="0" smtClean="0"/>
              <a:t>).  </a:t>
            </a:r>
            <a:endParaRPr lang="en-US" altLang="en-US" dirty="0"/>
          </a:p>
          <a:p>
            <a:pPr>
              <a:buFont typeface="Wingdings" panose="05000000000000000000" pitchFamily="2" charset="2"/>
              <a:buChar char="Ø"/>
            </a:pPr>
            <a:r>
              <a:rPr lang="en-US" altLang="en-US" dirty="0"/>
              <a:t>  hash(</a:t>
            </a:r>
            <a:r>
              <a:rPr lang="en-US" altLang="en-US" dirty="0" err="1"/>
              <a:t>oid</a:t>
            </a:r>
            <a:r>
              <a:rPr lang="en-US" altLang="en-US" dirty="0"/>
              <a:t>) &amp; mask</a:t>
            </a:r>
            <a:r>
              <a:rPr lang="en-US" altLang="en-US" dirty="0">
                <a:sym typeface="Symbol" panose="05050102010706020507" pitchFamily="18" charset="2"/>
              </a:rPr>
              <a:t> </a:t>
            </a:r>
            <a:r>
              <a:rPr lang="en-US" altLang="en-US" dirty="0"/>
              <a:t> a placement group id (</a:t>
            </a:r>
            <a:r>
              <a:rPr lang="en-US" altLang="en-US" dirty="0" err="1">
                <a:sym typeface="MS Reference 1" pitchFamily="2" charset="2"/>
              </a:rPr>
              <a:t>pgid</a:t>
            </a:r>
            <a:r>
              <a:rPr lang="en-US" altLang="en-US" dirty="0">
                <a:sym typeface="MS Reference 1" pitchFamily="2" charset="2"/>
              </a:rPr>
              <a:t>)</a:t>
            </a:r>
            <a:endParaRPr lang="en-US" altLang="en-US" dirty="0"/>
          </a:p>
          <a:p>
            <a:r>
              <a:rPr lang="en-US" altLang="en-US" dirty="0"/>
              <a:t>CRUSH assigns placement groups to </a:t>
            </a:r>
            <a:r>
              <a:rPr lang="en-US" altLang="en-US" dirty="0" smtClean="0"/>
              <a:t>OSDs, using what seems to be a “shard”</a:t>
            </a:r>
            <a:endParaRPr lang="en-US" altLang="en-US" dirty="0"/>
          </a:p>
          <a:p>
            <a:pPr>
              <a:buFont typeface="Wingdings" panose="05000000000000000000" pitchFamily="2" charset="2"/>
              <a:buChar char="Ø"/>
            </a:pPr>
            <a:r>
              <a:rPr lang="en-US" altLang="en-US" dirty="0"/>
              <a:t>  CRUSH(</a:t>
            </a:r>
            <a:r>
              <a:rPr lang="en-US" altLang="en-US" dirty="0" err="1"/>
              <a:t>pgid</a:t>
            </a:r>
            <a:r>
              <a:rPr lang="en-US" altLang="en-US" dirty="0"/>
              <a:t>)</a:t>
            </a:r>
            <a:r>
              <a:rPr lang="en-US" altLang="en-US" dirty="0">
                <a:sym typeface="Symbol" panose="05050102010706020507" pitchFamily="18" charset="2"/>
              </a:rPr>
              <a:t></a:t>
            </a:r>
            <a:r>
              <a:rPr lang="en-US" altLang="en-US" dirty="0">
                <a:sym typeface="MS Reference 1" pitchFamily="2" charset="2"/>
              </a:rPr>
              <a:t> a replication group, (osd1, osd2)</a:t>
            </a:r>
          </a:p>
        </p:txBody>
      </p:sp>
      <p:sp>
        <p:nvSpPr>
          <p:cNvPr id="4" name="Slide Number Placeholder 5"/>
          <p:cNvSpPr>
            <a:spLocks noGrp="1"/>
          </p:cNvSpPr>
          <p:nvPr>
            <p:ph type="sldNum" idx="12"/>
          </p:nvPr>
        </p:nvSpPr>
        <p:spPr/>
        <p:txBody>
          <a:bodyPr/>
          <a:lstStyle/>
          <a:p>
            <a:fld id="{7FEA342C-7A20-4E48-8174-D77D7725FFEA}" type="slidenum">
              <a:rPr lang="en-GB" altLang="en-US" smtClean="0"/>
              <a:pPr/>
              <a:t>25</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54929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en-GB" altLang="en-US" dirty="0"/>
              <a:t>Replication: Reliable but not </a:t>
            </a:r>
            <a:r>
              <a:rPr lang="en-GB" altLang="en-US" dirty="0" err="1"/>
              <a:t>Paxos</a:t>
            </a:r>
            <a:endParaRPr lang="en-GB" altLang="en-US" dirty="0"/>
          </a:p>
        </p:txBody>
      </p:sp>
      <p:sp>
        <p:nvSpPr>
          <p:cNvPr id="18434" name="Rectangle 2"/>
          <p:cNvSpPr>
            <a:spLocks noGrp="1" noChangeArrowheads="1"/>
          </p:cNvSpPr>
          <p:nvPr>
            <p:ph type="body" idx="1"/>
          </p:nvPr>
        </p:nvSpPr>
        <p:spPr/>
        <p:txBody>
          <a:bodyPr/>
          <a:lstStyle/>
          <a:p>
            <a:r>
              <a:rPr lang="en-GB" altLang="en-US"/>
              <a:t>Objects are replicated on OSDs within same PG</a:t>
            </a:r>
          </a:p>
          <a:p>
            <a:pPr lvl="1"/>
            <a:r>
              <a:rPr lang="en-GB" altLang="en-US"/>
              <a:t>Client is oblivious to replication</a:t>
            </a:r>
          </a:p>
        </p:txBody>
      </p:sp>
      <p:sp>
        <p:nvSpPr>
          <p:cNvPr id="5" name="Slide Number Placeholder 5"/>
          <p:cNvSpPr>
            <a:spLocks noGrp="1"/>
          </p:cNvSpPr>
          <p:nvPr>
            <p:ph type="sldNum" idx="12"/>
          </p:nvPr>
        </p:nvSpPr>
        <p:spPr/>
        <p:txBody>
          <a:bodyPr/>
          <a:lstStyle/>
          <a:p>
            <a:fld id="{85E60B12-9918-45B0-93BB-215C71746F6B}" type="slidenum">
              <a:rPr lang="en-GB" altLang="en-US" smtClean="0"/>
              <a:pPr/>
              <a:t>26</a:t>
            </a:fld>
            <a:endParaRPr lang="en-GB" altLang="en-US"/>
          </a:p>
        </p:txBody>
      </p:sp>
      <p:pic>
        <p:nvPicPr>
          <p:cNvPr id="18435"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3276601"/>
            <a:ext cx="8226425"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408008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GB" altLang="en-US"/>
              <a:t>Failure Detection and Recovery</a:t>
            </a:r>
          </a:p>
        </p:txBody>
      </p:sp>
      <p:sp>
        <p:nvSpPr>
          <p:cNvPr id="19458" name="Rectangle 2"/>
          <p:cNvSpPr>
            <a:spLocks noGrp="1" noChangeArrowheads="1"/>
          </p:cNvSpPr>
          <p:nvPr>
            <p:ph type="body" idx="1"/>
          </p:nvPr>
        </p:nvSpPr>
        <p:spPr/>
        <p:txBody>
          <a:bodyPr/>
          <a:lstStyle/>
          <a:p>
            <a:r>
              <a:rPr lang="en-GB" altLang="en-US"/>
              <a:t>Down and Out</a:t>
            </a:r>
          </a:p>
          <a:p>
            <a:r>
              <a:rPr lang="en-GB" altLang="en-US"/>
              <a:t>Monitors check for intermittent problems</a:t>
            </a:r>
          </a:p>
          <a:p>
            <a:r>
              <a:rPr lang="en-GB" altLang="en-US"/>
              <a:t>New or recovered OSDs peer with other OSDs within PG</a:t>
            </a:r>
          </a:p>
          <a:p>
            <a:endParaRPr lang="en-GB" altLang="en-US"/>
          </a:p>
          <a:p>
            <a:endParaRPr lang="en-GB" altLang="en-US"/>
          </a:p>
        </p:txBody>
      </p:sp>
      <p:sp>
        <p:nvSpPr>
          <p:cNvPr id="4" name="Slide Number Placeholder 5"/>
          <p:cNvSpPr>
            <a:spLocks noGrp="1"/>
          </p:cNvSpPr>
          <p:nvPr>
            <p:ph type="sldNum" idx="12"/>
          </p:nvPr>
        </p:nvSpPr>
        <p:spPr/>
        <p:txBody>
          <a:bodyPr/>
          <a:lstStyle/>
          <a:p>
            <a:fld id="{6C901AEF-42BC-4872-84E5-B2630301B08B}" type="slidenum">
              <a:rPr lang="en-GB" altLang="en-US" smtClean="0"/>
              <a:pPr/>
              <a:t>27</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438205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r>
              <a:rPr lang="en-GB" altLang="en-US" dirty="0"/>
              <a:t>Acronyms Used in Performance Slides</a:t>
            </a:r>
          </a:p>
        </p:txBody>
      </p:sp>
      <p:sp>
        <p:nvSpPr>
          <p:cNvPr id="30722" name="Rectangle 2"/>
          <p:cNvSpPr>
            <a:spLocks noGrp="1" noChangeArrowheads="1"/>
          </p:cNvSpPr>
          <p:nvPr>
            <p:ph type="body" idx="1"/>
          </p:nvPr>
        </p:nvSpPr>
        <p:spPr/>
        <p:txBody>
          <a:bodyPr>
            <a:normAutofit fontScale="92500" lnSpcReduction="10000"/>
          </a:bodyPr>
          <a:lstStyle/>
          <a:p>
            <a:r>
              <a:rPr lang="en-GB" altLang="en-US"/>
              <a:t>CRUSH:  Controlled Replication Under Scalable Hashing</a:t>
            </a:r>
          </a:p>
          <a:p>
            <a:r>
              <a:rPr lang="en-GB" altLang="en-US"/>
              <a:t>EBOFS:  Extent and B-tree based Object File System</a:t>
            </a:r>
          </a:p>
          <a:p>
            <a:r>
              <a:rPr lang="en-GB" altLang="en-US"/>
              <a:t>HPC:  High Performance Computing</a:t>
            </a:r>
          </a:p>
          <a:p>
            <a:r>
              <a:rPr lang="en-GB" altLang="en-US"/>
              <a:t>MDS:  MetaData server</a:t>
            </a:r>
          </a:p>
          <a:p>
            <a:r>
              <a:rPr lang="en-GB" altLang="en-US"/>
              <a:t>OSD:  Object Storage Device</a:t>
            </a:r>
          </a:p>
          <a:p>
            <a:r>
              <a:rPr lang="en-GB" altLang="en-US"/>
              <a:t>PG:  Placement Group</a:t>
            </a:r>
          </a:p>
          <a:p>
            <a:r>
              <a:rPr lang="en-GB" altLang="en-US"/>
              <a:t>POSIX:  Portable Operating System Interface for uniX</a:t>
            </a:r>
          </a:p>
          <a:p>
            <a:r>
              <a:rPr lang="en-GB" altLang="en-US"/>
              <a:t>RADOS:  Reliable Autonomic Distributed Object Store</a:t>
            </a:r>
          </a:p>
        </p:txBody>
      </p:sp>
      <p:sp>
        <p:nvSpPr>
          <p:cNvPr id="4" name="Slide Number Placeholder 5"/>
          <p:cNvSpPr>
            <a:spLocks noGrp="1"/>
          </p:cNvSpPr>
          <p:nvPr>
            <p:ph type="sldNum" idx="12"/>
          </p:nvPr>
        </p:nvSpPr>
        <p:spPr/>
        <p:txBody>
          <a:bodyPr/>
          <a:lstStyle/>
          <a:p>
            <a:fld id="{27C32A17-2A85-47A6-AECD-0B3ED9B9DA8E}" type="slidenum">
              <a:rPr lang="en-GB" altLang="en-US" smtClean="0"/>
              <a:pPr/>
              <a:t>28</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597303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en-GB" altLang="en-US"/>
              <a:t>Per-OSD Write Performance</a:t>
            </a:r>
          </a:p>
        </p:txBody>
      </p:sp>
      <p:sp>
        <p:nvSpPr>
          <p:cNvPr id="4" name="Slide Number Placeholder 5"/>
          <p:cNvSpPr>
            <a:spLocks noGrp="1"/>
          </p:cNvSpPr>
          <p:nvPr>
            <p:ph type="sldNum" sz="quarter" idx="12"/>
          </p:nvPr>
        </p:nvSpPr>
        <p:spPr/>
        <p:txBody>
          <a:bodyPr/>
          <a:lstStyle/>
          <a:p>
            <a:fld id="{D6B257AA-2FFF-42CF-A645-75228A3C9EE4}" type="slidenum">
              <a:rPr lang="en-GB" altLang="en-US" smtClean="0"/>
              <a:pPr/>
              <a:t>29</a:t>
            </a:fld>
            <a:endParaRPr lang="en-GB" altLang="en-US"/>
          </a:p>
        </p:txBody>
      </p:sp>
      <p:pic>
        <p:nvPicPr>
          <p:cNvPr id="2048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6032" y="2084832"/>
            <a:ext cx="8226425" cy="367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10138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two Sub-topics</a:t>
            </a:r>
          </a:p>
        </p:txBody>
      </p:sp>
      <p:sp>
        <p:nvSpPr>
          <p:cNvPr id="3" name="Content Placeholder 2"/>
          <p:cNvSpPr>
            <a:spLocks noGrp="1"/>
          </p:cNvSpPr>
          <p:nvPr>
            <p:ph idx="1"/>
          </p:nvPr>
        </p:nvSpPr>
        <p:spPr/>
        <p:txBody>
          <a:bodyPr/>
          <a:lstStyle/>
          <a:p>
            <a:r>
              <a:rPr lang="en-US" dirty="0"/>
              <a:t>First half of the lecture: The </a:t>
            </a:r>
            <a:r>
              <a:rPr lang="en-US" dirty="0" err="1"/>
              <a:t>Ceph</a:t>
            </a:r>
            <a:r>
              <a:rPr lang="en-US" dirty="0"/>
              <a:t> object oriented </a:t>
            </a:r>
            <a:br>
              <a:rPr lang="en-US" dirty="0"/>
            </a:br>
            <a:r>
              <a:rPr lang="en-US" dirty="0"/>
              <a:t>file system.  Looks like a normal POSIX file system, </a:t>
            </a:r>
            <a:br>
              <a:rPr lang="en-US" dirty="0"/>
            </a:br>
            <a:r>
              <a:rPr lang="en-US" dirty="0"/>
              <a:t>but optimized for object-oriented uses.</a:t>
            </a:r>
          </a:p>
          <a:p>
            <a:endParaRPr lang="en-US" dirty="0"/>
          </a:p>
          <a:p>
            <a:r>
              <a:rPr lang="en-US" dirty="0"/>
              <a:t>                              Second half: Costs of the object-oriented model in a</a:t>
            </a:r>
            <a:br>
              <a:rPr lang="en-US" dirty="0"/>
            </a:br>
            <a:r>
              <a:rPr lang="en-US" dirty="0"/>
              <a:t>                              real air traffic control system (Ken worked on it… </a:t>
            </a:r>
            <a:br>
              <a:rPr lang="en-US" dirty="0"/>
            </a:br>
            <a:r>
              <a:rPr lang="en-US" dirty="0"/>
              <a:t>                              another bad-news/good-news stories…)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2287" y="1628409"/>
            <a:ext cx="1545038" cy="1921876"/>
          </a:xfrm>
          <a:prstGeom prst="rect">
            <a:avLst/>
          </a:prstGeom>
        </p:spPr>
      </p:pic>
      <p:pic>
        <p:nvPicPr>
          <p:cNvPr id="7" name="Picture 6"/>
          <p:cNvPicPr>
            <a:picLocks noChangeAspect="1"/>
          </p:cNvPicPr>
          <p:nvPr/>
        </p:nvPicPr>
        <p:blipFill>
          <a:blip r:embed="rId3"/>
          <a:stretch>
            <a:fillRect/>
          </a:stretch>
        </p:blipFill>
        <p:spPr>
          <a:xfrm>
            <a:off x="1024128" y="4212571"/>
            <a:ext cx="2456909" cy="1382225"/>
          </a:xfrm>
          <a:prstGeom prst="rect">
            <a:avLst/>
          </a:prstGeom>
        </p:spPr>
      </p:pic>
    </p:spTree>
    <p:extLst>
      <p:ext uri="{BB962C8B-B14F-4D97-AF65-F5344CB8AC3E}">
        <p14:creationId xmlns:p14="http://schemas.microsoft.com/office/powerpoint/2010/main" val="3062832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EBOFS Performance</a:t>
            </a:r>
          </a:p>
        </p:txBody>
      </p:sp>
      <p:sp>
        <p:nvSpPr>
          <p:cNvPr id="4" name="Slide Number Placeholder 5"/>
          <p:cNvSpPr>
            <a:spLocks noGrp="1"/>
          </p:cNvSpPr>
          <p:nvPr>
            <p:ph type="sldNum" sz="quarter" idx="12"/>
          </p:nvPr>
        </p:nvSpPr>
        <p:spPr/>
        <p:txBody>
          <a:bodyPr/>
          <a:lstStyle/>
          <a:p>
            <a:fld id="{318084D2-2D84-4A5A-B1B0-753884AFE589}" type="slidenum">
              <a:rPr lang="en-GB" altLang="en-US" smtClean="0"/>
              <a:pPr/>
              <a:t>30</a:t>
            </a:fld>
            <a:endParaRPr lang="en-GB" altLang="en-US"/>
          </a:p>
        </p:txBody>
      </p:sp>
      <p:pic>
        <p:nvPicPr>
          <p:cNvPr id="21505" name="Picture 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1691" y="1530873"/>
            <a:ext cx="8226425" cy="513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457164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GB" altLang="en-US"/>
              <a:t>Write Latency</a:t>
            </a:r>
          </a:p>
        </p:txBody>
      </p:sp>
      <p:sp>
        <p:nvSpPr>
          <p:cNvPr id="4" name="Slide Number Placeholder 5"/>
          <p:cNvSpPr>
            <a:spLocks noGrp="1"/>
          </p:cNvSpPr>
          <p:nvPr>
            <p:ph type="sldNum" sz="quarter" idx="12"/>
          </p:nvPr>
        </p:nvSpPr>
        <p:spPr/>
        <p:txBody>
          <a:bodyPr/>
          <a:lstStyle/>
          <a:p>
            <a:fld id="{B51139F1-754F-4498-A4B0-C061BF44DCE5}" type="slidenum">
              <a:rPr lang="en-GB" altLang="en-US" smtClean="0"/>
              <a:pPr/>
              <a:t>31</a:t>
            </a:fld>
            <a:endParaRPr lang="en-GB" altLang="en-US"/>
          </a:p>
        </p:txBody>
      </p:sp>
      <p:pic>
        <p:nvPicPr>
          <p:cNvPr id="2253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57364"/>
            <a:ext cx="8226425" cy="3957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894313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r>
              <a:rPr lang="en-GB" altLang="en-US"/>
              <a:t>OSD Write Performance</a:t>
            </a:r>
          </a:p>
        </p:txBody>
      </p:sp>
      <p:sp>
        <p:nvSpPr>
          <p:cNvPr id="4" name="Slide Number Placeholder 5"/>
          <p:cNvSpPr>
            <a:spLocks noGrp="1"/>
          </p:cNvSpPr>
          <p:nvPr>
            <p:ph type="sldNum" sz="quarter" idx="12"/>
          </p:nvPr>
        </p:nvSpPr>
        <p:spPr/>
        <p:txBody>
          <a:bodyPr/>
          <a:lstStyle/>
          <a:p>
            <a:fld id="{07BEBED5-DF81-475E-8981-51347B1CDDAF}" type="slidenum">
              <a:rPr lang="en-GB" altLang="en-US" smtClean="0"/>
              <a:pPr/>
              <a:t>32</a:t>
            </a:fld>
            <a:endParaRPr lang="en-GB" altLang="en-US"/>
          </a:p>
        </p:txBody>
      </p:sp>
      <p:pic>
        <p:nvPicPr>
          <p:cNvPr id="2355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97199" y="1871176"/>
            <a:ext cx="8226425" cy="3830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587354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en-GB" altLang="en-US"/>
              <a:t>Diskless vs. Local Disk</a:t>
            </a:r>
          </a:p>
        </p:txBody>
      </p:sp>
      <p:sp>
        <p:nvSpPr>
          <p:cNvPr id="5" name="Slide Number Placeholder 5"/>
          <p:cNvSpPr>
            <a:spLocks noGrp="1"/>
          </p:cNvSpPr>
          <p:nvPr>
            <p:ph type="sldNum" sz="quarter" idx="12"/>
          </p:nvPr>
        </p:nvSpPr>
        <p:spPr/>
        <p:txBody>
          <a:bodyPr/>
          <a:lstStyle/>
          <a:p>
            <a:fld id="{F9C30289-05B0-4207-BC63-2A9FBECA9168}" type="slidenum">
              <a:rPr lang="en-GB" altLang="en-US" smtClean="0"/>
              <a:pPr/>
              <a:t>33</a:t>
            </a:fld>
            <a:endParaRPr lang="en-GB" altLang="en-US"/>
          </a:p>
        </p:txBody>
      </p:sp>
      <p:pic>
        <p:nvPicPr>
          <p:cNvPr id="2457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598613"/>
            <a:ext cx="8226425" cy="382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1981201" y="5562601"/>
            <a:ext cx="8630889" cy="120032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Comic Sans MS" panose="030F0702030302020204" pitchFamily="66" charset="0"/>
              </a:rPr>
              <a:t>Compare latencies of (a) a MDS where all metadata are </a:t>
            </a:r>
          </a:p>
          <a:p>
            <a:r>
              <a:rPr lang="en-US" altLang="en-US" sz="2400">
                <a:latin typeface="Comic Sans MS" panose="030F0702030302020204" pitchFamily="66" charset="0"/>
              </a:rPr>
              <a:t>stored in a shared OSD cluster and (b) a MDS which has a </a:t>
            </a:r>
          </a:p>
          <a:p>
            <a:r>
              <a:rPr lang="en-US" altLang="en-US" sz="2400">
                <a:latin typeface="Comic Sans MS" panose="030F0702030302020204" pitchFamily="66" charset="0"/>
              </a:rPr>
              <a:t>local disk containing its journaling</a:t>
            </a:r>
            <a:r>
              <a:rPr lang="en-US" altLang="en-US">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39366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GB" altLang="en-US"/>
              <a:t>Per-MDS Throughput</a:t>
            </a:r>
          </a:p>
        </p:txBody>
      </p:sp>
      <p:sp>
        <p:nvSpPr>
          <p:cNvPr id="4" name="Slide Number Placeholder 5"/>
          <p:cNvSpPr>
            <a:spLocks noGrp="1"/>
          </p:cNvSpPr>
          <p:nvPr>
            <p:ph type="sldNum" sz="quarter" idx="12"/>
          </p:nvPr>
        </p:nvSpPr>
        <p:spPr/>
        <p:txBody>
          <a:bodyPr/>
          <a:lstStyle/>
          <a:p>
            <a:fld id="{9F167EB8-E5B3-4043-8A1E-2919521F5C8A}" type="slidenum">
              <a:rPr lang="en-GB" altLang="en-US" smtClean="0"/>
              <a:pPr/>
              <a:t>34</a:t>
            </a:fld>
            <a:endParaRPr lang="en-GB" altLang="en-US"/>
          </a:p>
        </p:txBody>
      </p:sp>
      <p:pic>
        <p:nvPicPr>
          <p:cNvPr id="2560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4445" y="1843087"/>
            <a:ext cx="8226425" cy="501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478517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GB" altLang="en-US"/>
              <a:t>Average Latency</a:t>
            </a:r>
          </a:p>
        </p:txBody>
      </p:sp>
      <p:sp>
        <p:nvSpPr>
          <p:cNvPr id="4" name="Slide Number Placeholder 5"/>
          <p:cNvSpPr>
            <a:spLocks noGrp="1"/>
          </p:cNvSpPr>
          <p:nvPr>
            <p:ph type="sldNum" sz="quarter" idx="12"/>
          </p:nvPr>
        </p:nvSpPr>
        <p:spPr/>
        <p:txBody>
          <a:bodyPr/>
          <a:lstStyle/>
          <a:p>
            <a:fld id="{C9CCA7E1-FFBD-4554-A38B-9ABB93CA7E2C}" type="slidenum">
              <a:rPr lang="en-GB" altLang="en-US" smtClean="0"/>
              <a:pPr/>
              <a:t>35</a:t>
            </a:fld>
            <a:endParaRPr lang="en-GB" altLang="en-US"/>
          </a:p>
        </p:txBody>
      </p:sp>
      <p:pic>
        <p:nvPicPr>
          <p:cNvPr id="266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865314"/>
            <a:ext cx="8226425" cy="3773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65505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Lessons learned</a:t>
            </a:r>
          </a:p>
        </p:txBody>
      </p:sp>
      <p:sp>
        <p:nvSpPr>
          <p:cNvPr id="63491" name="Rectangle 3"/>
          <p:cNvSpPr>
            <a:spLocks noGrp="1" noChangeArrowheads="1"/>
          </p:cNvSpPr>
          <p:nvPr>
            <p:ph type="body" idx="1"/>
          </p:nvPr>
        </p:nvSpPr>
        <p:spPr/>
        <p:txBody>
          <a:bodyPr>
            <a:normAutofit/>
          </a:bodyPr>
          <a:lstStyle/>
          <a:p>
            <a:r>
              <a:rPr lang="en-US" altLang="en-US" dirty="0"/>
              <a:t>If applications are object oriented, they will write huge numbers of variable-size records (some extremely large).</a:t>
            </a:r>
          </a:p>
          <a:p>
            <a:r>
              <a:rPr lang="en-US" altLang="en-US" dirty="0"/>
              <a:t/>
            </a:r>
            <a:br>
              <a:rPr lang="en-US" altLang="en-US" dirty="0"/>
            </a:br>
            <a:r>
              <a:rPr lang="en-US" altLang="en-US" dirty="0"/>
              <a:t>POSIX directories are awkward.  A B+ tree index works much better.</a:t>
            </a:r>
          </a:p>
          <a:p>
            <a:endParaRPr lang="en-US" altLang="en-US" dirty="0"/>
          </a:p>
          <a:p>
            <a:r>
              <a:rPr lang="en-US" altLang="en-US" dirty="0"/>
              <a:t>Treat the records as byte arrays, track meta-data in one service and data in a second one.  Both share the RADOS layer for actual data storage.</a:t>
            </a:r>
          </a:p>
          <a:p>
            <a:endParaRPr lang="en-US" altLang="en-US" dirty="0"/>
          </a:p>
          <a:p>
            <a:endParaRPr lang="en-US" altLang="en-US" dirty="0"/>
          </a:p>
          <a:p>
            <a:pPr lvl="1"/>
            <a:endParaRPr lang="en-US" altLang="en-US" dirty="0"/>
          </a:p>
          <a:p>
            <a:pPr lvl="1"/>
            <a:endParaRPr lang="en-US" altLang="en-US" dirty="0"/>
          </a:p>
        </p:txBody>
      </p:sp>
      <p:sp>
        <p:nvSpPr>
          <p:cNvPr id="4" name="Slide Number Placeholder 5"/>
          <p:cNvSpPr>
            <a:spLocks noGrp="1"/>
          </p:cNvSpPr>
          <p:nvPr>
            <p:ph type="sldNum" idx="12"/>
          </p:nvPr>
        </p:nvSpPr>
        <p:spPr/>
        <p:txBody>
          <a:bodyPr/>
          <a:lstStyle/>
          <a:p>
            <a:fld id="{C92CDB96-580A-4AD0-A46B-EE86F0A071C0}" type="slidenum">
              <a:rPr lang="en-GB" altLang="en-US" smtClean="0"/>
              <a:pPr/>
              <a:t>36</a:t>
            </a:fld>
            <a:endParaRPr lang="en-GB" altLang="en-US"/>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33181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C00000"/>
                </a:solidFill>
              </a:rPr>
              <a:t>Second (Different) Topic</a:t>
            </a:r>
            <a:endParaRPr lang="en-US" b="1" dirty="0">
              <a:solidFill>
                <a:srgbClr val="C00000"/>
              </a:solidFill>
            </a:endParaRPr>
          </a:p>
        </p:txBody>
      </p:sp>
      <p:sp>
        <p:nvSpPr>
          <p:cNvPr id="7" name="Text Placeholder 6"/>
          <p:cNvSpPr>
            <a:spLocks noGrp="1"/>
          </p:cNvSpPr>
          <p:nvPr>
            <p:ph type="body" idx="1"/>
          </p:nvPr>
        </p:nvSpPr>
        <p:spPr/>
        <p:txBody>
          <a:bodyPr/>
          <a:lstStyle/>
          <a:p>
            <a:r>
              <a:rPr lang="en-US" b="1" dirty="0" smtClean="0"/>
              <a:t>Overheads of object orientation</a:t>
            </a:r>
            <a:endParaRPr lang="en-US" b="1"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846688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Drill down on that remark about doubled overheads</a:t>
            </a:r>
          </a:p>
        </p:txBody>
      </p:sp>
      <p:sp>
        <p:nvSpPr>
          <p:cNvPr id="3" name="Content Placeholder 2"/>
          <p:cNvSpPr>
            <a:spLocks noGrp="1"/>
          </p:cNvSpPr>
          <p:nvPr>
            <p:ph idx="1"/>
          </p:nvPr>
        </p:nvSpPr>
        <p:spPr/>
        <p:txBody>
          <a:bodyPr>
            <a:normAutofit/>
          </a:bodyPr>
          <a:lstStyle/>
          <a:p>
            <a:r>
              <a:rPr lang="en-US" dirty="0"/>
              <a:t>We say that </a:t>
            </a:r>
            <a:r>
              <a:rPr lang="en-US" dirty="0" err="1"/>
              <a:t>Ceph</a:t>
            </a:r>
            <a:r>
              <a:rPr lang="en-US" dirty="0"/>
              <a:t> is more costly when used as a file system, and less so when used directly as a key-value storage layer via RADOS.</a:t>
            </a:r>
          </a:p>
          <a:p>
            <a:endParaRPr lang="en-US" dirty="0"/>
          </a:p>
          <a:p>
            <a:r>
              <a:rPr lang="en-US" dirty="0"/>
              <a:t>This illustrates a cost associated with abstraction.  When we adopt the wrong API, the translation between that API and the true one can add overheads.</a:t>
            </a:r>
          </a:p>
          <a:p>
            <a:endParaRPr lang="en-US" dirty="0"/>
          </a:p>
          <a:p>
            <a:r>
              <a:rPr lang="en-US" dirty="0"/>
              <a:t>These costs matter – and we’ll see that now in a second example.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912598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CORBA and OMG</a:t>
            </a:r>
          </a:p>
        </p:txBody>
      </p:sp>
      <p:sp>
        <p:nvSpPr>
          <p:cNvPr id="3" name="Content Placeholder 2"/>
          <p:cNvSpPr>
            <a:spLocks noGrp="1"/>
          </p:cNvSpPr>
          <p:nvPr>
            <p:ph idx="1"/>
          </p:nvPr>
        </p:nvSpPr>
        <p:spPr/>
        <p:txBody>
          <a:bodyPr>
            <a:normAutofit/>
          </a:bodyPr>
          <a:lstStyle/>
          <a:p>
            <a:r>
              <a:rPr lang="en-US" dirty="0" err="1"/>
              <a:t>Ceph</a:t>
            </a:r>
            <a:r>
              <a:rPr lang="en-US" dirty="0"/>
              <a:t> is really an outgrowth of a consortium called the “Object Management Group” or OMG.</a:t>
            </a:r>
          </a:p>
          <a:p>
            <a:endParaRPr lang="en-US" dirty="0"/>
          </a:p>
          <a:p>
            <a:r>
              <a:rPr lang="en-US" dirty="0"/>
              <a:t>They proposed a standard way to translate between internal representations of objects and byte array external ones.  They call this the Common Object Request Broker Architecture or CORBA.</a:t>
            </a:r>
          </a:p>
          <a:p>
            <a:endParaRPr lang="en-US" dirty="0"/>
          </a:p>
          <a:p>
            <a:r>
              <a:rPr lang="en-US" dirty="0"/>
              <a:t>We can think of an application using </a:t>
            </a:r>
            <a:r>
              <a:rPr lang="en-US" dirty="0" err="1"/>
              <a:t>Ceph</a:t>
            </a:r>
            <a:r>
              <a:rPr lang="en-US" dirty="0"/>
              <a:t> as a kind of CORBA use case.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3975768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First Topic</a:t>
            </a:r>
            <a:endParaRPr lang="en-US" b="1" dirty="0">
              <a:solidFill>
                <a:srgbClr val="C00000"/>
              </a:solidFill>
            </a:endParaRPr>
          </a:p>
        </p:txBody>
      </p:sp>
      <p:sp>
        <p:nvSpPr>
          <p:cNvPr id="3" name="Text Placeholder 2"/>
          <p:cNvSpPr>
            <a:spLocks noGrp="1"/>
          </p:cNvSpPr>
          <p:nvPr>
            <p:ph type="body" idx="1"/>
          </p:nvPr>
        </p:nvSpPr>
        <p:spPr/>
        <p:txBody>
          <a:bodyPr/>
          <a:lstStyle/>
          <a:p>
            <a:r>
              <a:rPr lang="en-US" b="1" dirty="0" err="1" smtClean="0"/>
              <a:t>Ceph</a:t>
            </a:r>
            <a:r>
              <a:rPr lang="en-US" b="1" dirty="0" smtClean="0"/>
              <a:t> File System</a:t>
            </a:r>
            <a:endParaRPr lang="en-US" b="1"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3105191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Notice first that this architecture is actually a lot like </a:t>
            </a:r>
            <a:r>
              <a:rPr lang="en-US" dirty="0" err="1"/>
              <a:t>Ceph</a:t>
            </a:r>
            <a:r>
              <a:rPr lang="en-US" dirty="0"/>
              <a:t> or HDFS:</a:t>
            </a:r>
          </a:p>
          <a:p>
            <a:pPr>
              <a:buFont typeface="Wingdings" panose="05000000000000000000" pitchFamily="2" charset="2"/>
              <a:buChar char="Ø"/>
            </a:pPr>
            <a:r>
              <a:rPr lang="en-US" dirty="0"/>
              <a:t>  The meta-data server in </a:t>
            </a:r>
            <a:r>
              <a:rPr lang="en-US" dirty="0" err="1"/>
              <a:t>Ceph</a:t>
            </a:r>
            <a:r>
              <a:rPr lang="en-US" dirty="0"/>
              <a:t> and HDFS is “like” the database of</a:t>
            </a:r>
            <a:br>
              <a:rPr lang="en-US" dirty="0"/>
            </a:br>
            <a:r>
              <a:rPr lang="en-US" dirty="0"/>
              <a:t>    flight plan versions</a:t>
            </a:r>
          </a:p>
          <a:p>
            <a:pPr>
              <a:buFont typeface="Wingdings" panose="05000000000000000000" pitchFamily="2" charset="2"/>
              <a:buChar char="Ø"/>
            </a:pPr>
            <a:r>
              <a:rPr lang="en-US" dirty="0"/>
              <a:t>  The copies near the controllers are “like” the RADOS storage unit or</a:t>
            </a:r>
            <a:br>
              <a:rPr lang="en-US" dirty="0"/>
            </a:br>
            <a:r>
              <a:rPr lang="en-US" dirty="0"/>
              <a:t>    the HDFS store.</a:t>
            </a:r>
          </a:p>
          <a:p>
            <a:pPr>
              <a:buFont typeface="Wingdings" panose="05000000000000000000" pitchFamily="2" charset="2"/>
              <a:buChar char="Ø"/>
            </a:pPr>
            <a:r>
              <a:rPr lang="en-US" dirty="0"/>
              <a:t>  And the message bus is “like” a live notification service for watched files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913644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a:t>Also, think about objects in an ATC system:</a:t>
            </a:r>
          </a:p>
          <a:p>
            <a:pPr>
              <a:buFont typeface="Wingdings" panose="05000000000000000000" pitchFamily="2" charset="2"/>
              <a:buChar char="Ø"/>
            </a:pPr>
            <a:r>
              <a:rPr lang="en-US" dirty="0"/>
              <a:t>  Flight plans: these are elaborate objects that might hold 10MB of data</a:t>
            </a:r>
            <a:br>
              <a:rPr lang="en-US" dirty="0"/>
            </a:br>
            <a:r>
              <a:rPr lang="en-US" dirty="0"/>
              <a:t>    and could have a great many internal fields</a:t>
            </a:r>
          </a:p>
          <a:p>
            <a:pPr>
              <a:buFont typeface="Wingdings" panose="05000000000000000000" pitchFamily="2" charset="2"/>
              <a:buChar char="Ø"/>
            </a:pPr>
            <a:r>
              <a:rPr lang="en-US" dirty="0"/>
              <a:t>  Many other kinds of objects are used too.  Each </a:t>
            </a:r>
            <a:r>
              <a:rPr lang="en-US" dirty="0" err="1"/>
              <a:t>microservice</a:t>
            </a:r>
            <a:r>
              <a:rPr lang="en-US" dirty="0"/>
              <a:t> probably</a:t>
            </a:r>
            <a:br>
              <a:rPr lang="en-US" dirty="0"/>
            </a:br>
            <a:r>
              <a:rPr lang="en-US" dirty="0"/>
              <a:t>    has a notifications channel of its own, and uses it to talk to individual</a:t>
            </a:r>
            <a:br>
              <a:rPr lang="en-US" dirty="0"/>
            </a:br>
            <a:r>
              <a:rPr lang="en-US" dirty="0"/>
              <a:t>    controllers or sets of them about relevant issues</a:t>
            </a:r>
          </a:p>
          <a:p>
            <a:pPr>
              <a:buFont typeface="Wingdings" panose="05000000000000000000" pitchFamily="2" charset="2"/>
              <a:buChar char="Ø"/>
            </a:pPr>
            <a:r>
              <a:rPr lang="en-US" dirty="0"/>
              <a:t>  “</a:t>
            </a:r>
            <a:r>
              <a:rPr lang="en-US" b="1" i="1" dirty="0"/>
              <a:t>Attention: In 2h 31m, BA 123 will approach US 654 on approach to CDG.</a:t>
            </a:r>
            <a:br>
              <a:rPr lang="en-US" b="1" i="1" dirty="0"/>
            </a:br>
            <a:r>
              <a:rPr lang="en-US" b="1" i="1" dirty="0"/>
              <a:t>      Plan corrective action to avoid a violation of flight separation rules.”</a:t>
            </a: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483241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a:xfrm>
            <a:off x="1024127" y="2286000"/>
            <a:ext cx="10959787" cy="4023360"/>
          </a:xfrm>
        </p:spPr>
        <p:txBody>
          <a:bodyPr>
            <a:normAutofit/>
          </a:bodyPr>
          <a:lstStyle/>
          <a:p>
            <a:r>
              <a:rPr lang="en-US" dirty="0"/>
              <a:t>An ATC system has many components, far more than were shown.</a:t>
            </a:r>
          </a:p>
          <a:p>
            <a:endParaRPr lang="en-US" dirty="0"/>
          </a:p>
          <a:p>
            <a:r>
              <a:rPr lang="en-US" dirty="0"/>
              <a:t>Often these are based on high-quality legacy versions and hence there can be many programming languages in simultaneous use.</a:t>
            </a:r>
          </a:p>
          <a:p>
            <a:pPr>
              <a:buFont typeface="Wingdings" panose="05000000000000000000" pitchFamily="2" charset="2"/>
              <a:buChar char="Ø"/>
            </a:pPr>
            <a:r>
              <a:rPr lang="en-US" dirty="0"/>
              <a:t>  Often we will see C/C++, Java, C#, F#, </a:t>
            </a:r>
            <a:r>
              <a:rPr lang="en-US" dirty="0" err="1"/>
              <a:t>O’Caml</a:t>
            </a:r>
            <a:r>
              <a:rPr lang="en-US" dirty="0"/>
              <a:t>, etc.</a:t>
            </a:r>
          </a:p>
          <a:p>
            <a:pPr>
              <a:buFont typeface="Wingdings" panose="05000000000000000000" pitchFamily="2" charset="2"/>
              <a:buChar char="Ø"/>
            </a:pPr>
            <a:r>
              <a:rPr lang="en-US" dirty="0"/>
              <a:t>  Some use of Python and Fortran and Ada.</a:t>
            </a:r>
          </a:p>
          <a:p>
            <a:pPr>
              <a:buFont typeface="Wingdings" panose="05000000000000000000" pitchFamily="2" charset="2"/>
              <a:buChar char="Ø"/>
            </a:pPr>
            <a:r>
              <a:rPr lang="en-US" dirty="0"/>
              <a:t>  With CORBA, we can easily integrate many modules into a single system</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8881832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often will we (DE)serialize?</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representations are costly!</a:t>
            </a:r>
          </a:p>
        </p:txBody>
      </p:sp>
      <p:sp>
        <p:nvSpPr>
          <p:cNvPr id="3" name="Content Placeholder 2"/>
          <p:cNvSpPr>
            <a:spLocks noGrp="1"/>
          </p:cNvSpPr>
          <p:nvPr>
            <p:ph idx="1"/>
          </p:nvPr>
        </p:nvSpPr>
        <p:spPr/>
        <p:txBody>
          <a:bodyPr/>
          <a:lstStyle/>
          <a:p>
            <a:r>
              <a:rPr lang="en-US" dirty="0"/>
              <a:t>It is very easy for a CORBA application to spend </a:t>
            </a:r>
            <a:r>
              <a:rPr lang="en-US" i="1" dirty="0"/>
              <a:t>all </a:t>
            </a:r>
            <a:r>
              <a:rPr lang="en-US" dirty="0"/>
              <a:t>its time on this one action.</a:t>
            </a:r>
          </a:p>
          <a:p>
            <a:endParaRPr lang="en-US" dirty="0"/>
          </a:p>
          <a:p>
            <a:r>
              <a:rPr lang="en-US" dirty="0" err="1"/>
              <a:t>Ceph</a:t>
            </a:r>
            <a:r>
              <a:rPr lang="en-US" dirty="0"/>
              <a:t> designers were aware of that, and decided it should only be done under application control.  </a:t>
            </a:r>
            <a:br>
              <a:rPr lang="en-US" dirty="0"/>
            </a:br>
            <a:endParaRPr lang="en-US" dirty="0"/>
          </a:p>
          <a:p>
            <a:r>
              <a:rPr lang="en-US" dirty="0"/>
              <a:t>Thus </a:t>
            </a:r>
            <a:r>
              <a:rPr lang="en-US" dirty="0" err="1"/>
              <a:t>Ceph</a:t>
            </a:r>
            <a:r>
              <a:rPr lang="en-US" dirty="0"/>
              <a:t> is “object oriented” and yet reflects a choice not to have the whole system understand every kind of object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579592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ATC systems avoid these costs?</a:t>
            </a:r>
          </a:p>
        </p:txBody>
      </p:sp>
      <p:sp>
        <p:nvSpPr>
          <p:cNvPr id="3" name="Content Placeholder 2"/>
          <p:cNvSpPr>
            <a:spLocks noGrp="1"/>
          </p:cNvSpPr>
          <p:nvPr>
            <p:ph idx="1"/>
          </p:nvPr>
        </p:nvSpPr>
        <p:spPr/>
        <p:txBody>
          <a:bodyPr/>
          <a:lstStyle/>
          <a:p>
            <a:r>
              <a:rPr lang="en-US" dirty="0"/>
              <a:t>The trick is to use “lazy” record access.</a:t>
            </a:r>
          </a:p>
          <a:p>
            <a:endParaRPr lang="en-US" dirty="0"/>
          </a:p>
          <a:p>
            <a:r>
              <a:rPr lang="en-US" dirty="0"/>
              <a:t>The ATC record is the main object being shared.  Suppose that we have two versions of an ATC object while in memory:</a:t>
            </a:r>
          </a:p>
          <a:p>
            <a:pPr>
              <a:buFont typeface="Wingdings" panose="05000000000000000000" pitchFamily="2" charset="2"/>
              <a:buChar char="Ø"/>
            </a:pPr>
            <a:r>
              <a:rPr lang="en-US" dirty="0"/>
              <a:t> Version A: The object is fully resident in memory and you can access all</a:t>
            </a:r>
            <a:br>
              <a:rPr lang="en-US" dirty="0"/>
            </a:br>
            <a:r>
              <a:rPr lang="en-US" dirty="0"/>
              <a:t>   fields, edit it to create a new version, etc.</a:t>
            </a:r>
          </a:p>
          <a:p>
            <a:pPr>
              <a:buFont typeface="Wingdings" panose="05000000000000000000" pitchFamily="2" charset="2"/>
              <a:buChar char="Ø"/>
            </a:pPr>
            <a:r>
              <a:rPr lang="en-US" dirty="0"/>
              <a:t> Version B: All the same methods are offered, but the in-memory data is</a:t>
            </a:r>
            <a:br>
              <a:rPr lang="en-US" dirty="0"/>
            </a:br>
            <a:r>
              <a:rPr lang="en-US" dirty="0"/>
              <a:t>   limited to a URL pointing to the record in the flight plan database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035986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two “identical” object variants?</a:t>
            </a:r>
          </a:p>
        </p:txBody>
      </p:sp>
      <p:sp>
        <p:nvSpPr>
          <p:cNvPr id="3" name="Content Placeholder 2"/>
          <p:cNvSpPr>
            <a:spLocks noGrp="1"/>
          </p:cNvSpPr>
          <p:nvPr>
            <p:ph idx="1"/>
          </p:nvPr>
        </p:nvSpPr>
        <p:spPr/>
        <p:txBody>
          <a:bodyPr/>
          <a:lstStyle/>
          <a:p>
            <a:r>
              <a:rPr lang="en-US" dirty="0"/>
              <a:t>Notice how easy it is to switch from representation B to A (or back).</a:t>
            </a:r>
          </a:p>
          <a:p>
            <a:endParaRPr lang="en-US" dirty="0"/>
          </a:p>
          <a:p>
            <a:r>
              <a:rPr lang="en-US" dirty="0"/>
              <a:t>In an ATC system most components don’t really look at the data fields and for this reason, most components would be happy with representation B.  But a small object with just a URL in it is very cheap to serialize!</a:t>
            </a:r>
          </a:p>
          <a:p>
            <a:endParaRPr lang="en-US" dirty="0"/>
          </a:p>
          <a:p>
            <a:r>
              <a:rPr lang="en-US" dirty="0"/>
              <a:t>With “lazy deserialization”, we would convert from form B to form A only when an application tries to touch the data. </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309387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Single version approach</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version approach</a:t>
            </a:r>
          </a:p>
        </p:txBody>
      </p:sp>
      <p:sp>
        <p:nvSpPr>
          <p:cNvPr id="3" name="Content Placeholder 2"/>
          <p:cNvSpPr>
            <a:spLocks noGrp="1"/>
          </p:cNvSpPr>
          <p:nvPr>
            <p:ph idx="1"/>
          </p:nvPr>
        </p:nvSpPr>
        <p:spPr/>
        <p:txBody>
          <a:bodyPr/>
          <a:lstStyle/>
          <a:p>
            <a:r>
              <a:rPr lang="en-US" dirty="0"/>
              <a:t>We only do a costly action when the component will actually touch the inner data fields!</a:t>
            </a:r>
          </a:p>
          <a:p>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a:t>A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 B  </a:t>
            </a:r>
            <a:r>
              <a:rPr lang="en-US" b="1" dirty="0" err="1"/>
              <a:t>B</a:t>
            </a:r>
            <a:r>
              <a:rPr lang="en-US" b="1" dirty="0"/>
              <a:t>    </a:t>
            </a:r>
            <a:r>
              <a:rPr lang="en-US" b="1" dirty="0" err="1"/>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Modern systems are object oriented</a:t>
            </a:r>
            <a:endParaRPr lang="en-US" dirty="0"/>
          </a:p>
        </p:txBody>
      </p:sp>
      <p:sp>
        <p:nvSpPr>
          <p:cNvPr id="7" name="Content Placeholder 6"/>
          <p:cNvSpPr>
            <a:spLocks noGrp="1"/>
          </p:cNvSpPr>
          <p:nvPr>
            <p:ph idx="1"/>
          </p:nvPr>
        </p:nvSpPr>
        <p:spPr/>
        <p:txBody>
          <a:bodyPr/>
          <a:lstStyle/>
          <a:p>
            <a:r>
              <a:rPr lang="en-US" dirty="0" smtClean="0"/>
              <a:t>Coded in languages like Java or C++</a:t>
            </a:r>
          </a:p>
          <a:p>
            <a:endParaRPr lang="en-US" dirty="0"/>
          </a:p>
          <a:p>
            <a:r>
              <a:rPr lang="en-US" dirty="0" smtClean="0"/>
              <a:t>Managing huge amounts of data by creating immense data structures</a:t>
            </a:r>
          </a:p>
          <a:p>
            <a:endParaRPr lang="en-US" dirty="0"/>
          </a:p>
          <a:p>
            <a:r>
              <a:rPr lang="en-US" dirty="0" smtClean="0"/>
              <a:t>Modular: there may be multiple </a:t>
            </a:r>
            <a:r>
              <a:rPr lang="en-US" dirty="0" err="1" smtClean="0"/>
              <a:t>microservices</a:t>
            </a:r>
            <a:r>
              <a:rPr lang="en-US" dirty="0" smtClean="0"/>
              <a:t> that talk to one-another through the key-value store, the file system, message buses and message queues.  These should be optimized for the use case.</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694861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store the flight plan records?</a:t>
            </a:r>
          </a:p>
        </p:txBody>
      </p:sp>
      <p:sp>
        <p:nvSpPr>
          <p:cNvPr id="3" name="Content Placeholder 2"/>
          <p:cNvSpPr>
            <a:spLocks noGrp="1"/>
          </p:cNvSpPr>
          <p:nvPr>
            <p:ph idx="1"/>
          </p:nvPr>
        </p:nvSpPr>
        <p:spPr/>
        <p:txBody>
          <a:bodyPr>
            <a:normAutofit/>
          </a:bodyPr>
          <a:lstStyle/>
          <a:p>
            <a:r>
              <a:rPr lang="en-US" dirty="0"/>
              <a:t>The need is for a very simple append-only log managed by the version manager.  </a:t>
            </a:r>
          </a:p>
          <a:p>
            <a:endParaRPr lang="en-US" dirty="0"/>
          </a:p>
          <a:p>
            <a:r>
              <a:rPr lang="en-US" dirty="0"/>
              <a:t>It is easy to recognize this as a use case for state machine replication.</a:t>
            </a:r>
          </a:p>
          <a:p>
            <a:endParaRPr lang="en-US" dirty="0"/>
          </a:p>
          <a:p>
            <a:r>
              <a:rPr lang="en-US" dirty="0"/>
              <a:t>This situates the central safety question in one specific component, where we can formalize it and use mathematical tools to prove that each plan has just one sequence of versions, used consistently by all components.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1770506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Implement the flight plan manager component?</a:t>
            </a:r>
          </a:p>
        </p:txBody>
      </p:sp>
      <p:sp>
        <p:nvSpPr>
          <p:cNvPr id="3" name="Content Placeholder 2"/>
          <p:cNvSpPr>
            <a:spLocks noGrp="1"/>
          </p:cNvSpPr>
          <p:nvPr>
            <p:ph idx="1"/>
          </p:nvPr>
        </p:nvSpPr>
        <p:spPr>
          <a:xfrm>
            <a:off x="1024127" y="2286000"/>
            <a:ext cx="11012541" cy="4023360"/>
          </a:xfrm>
        </p:spPr>
        <p:txBody>
          <a:bodyPr>
            <a:normAutofit/>
          </a:bodyPr>
          <a:lstStyle/>
          <a:p>
            <a:endParaRPr lang="en-US" dirty="0"/>
          </a:p>
          <a:p>
            <a:r>
              <a:rPr lang="en-US" dirty="0"/>
              <a:t>A (key-value) </a:t>
            </a:r>
            <a:r>
              <a:rPr lang="en-US" dirty="0" err="1"/>
              <a:t>sharded</a:t>
            </a:r>
            <a:r>
              <a:rPr lang="en-US" dirty="0"/>
              <a:t> service built on Derecho would be an ideal choice.</a:t>
            </a:r>
          </a:p>
          <a:p>
            <a:endParaRPr lang="en-US" dirty="0"/>
          </a:p>
          <a:p>
            <a:r>
              <a:rPr lang="en-US" dirty="0"/>
              <a:t>Derecho has been proved correct in several ways: by hand, but also using a machine-verified proof in the Ivy protocol verification tool.</a:t>
            </a:r>
          </a:p>
          <a:p>
            <a:endParaRPr lang="en-US" dirty="0"/>
          </a:p>
          <a:p>
            <a:r>
              <a:rPr lang="en-US" dirty="0"/>
              <a:t>It is also scalable and extremely fast: important because this role is central.</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3469340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Revisiting the structure</a:t>
            </a:r>
          </a:p>
        </p:txBody>
      </p:sp>
      <p:sp>
        <p:nvSpPr>
          <p:cNvPr id="3" name="Content Placeholder 2"/>
          <p:cNvSpPr>
            <a:spLocks noGrp="1"/>
          </p:cNvSpPr>
          <p:nvPr>
            <p:ph idx="1"/>
          </p:nvPr>
        </p:nvSpPr>
        <p:spPr/>
        <p:txBody>
          <a:bodyPr/>
          <a:lstStyle/>
          <a:p>
            <a:r>
              <a:rPr lang="en-US" dirty="0"/>
              <a:t>A modern air traffic control system might have a structure like this: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52</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
        <p:nvSpPr>
          <p:cNvPr id="12" name="Rectangle 11"/>
          <p:cNvSpPr/>
          <p:nvPr/>
        </p:nvSpPr>
        <p:spPr>
          <a:xfrm>
            <a:off x="234553" y="1655531"/>
            <a:ext cx="11902825" cy="4922246"/>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64730" y="2286000"/>
            <a:ext cx="3291534" cy="31212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7350094" y="1758111"/>
            <a:ext cx="4119753" cy="865920"/>
          </a:xfrm>
          <a:prstGeom prst="wedgeRectCallout">
            <a:avLst>
              <a:gd name="adj1" fmla="val -62510"/>
              <a:gd name="adj2" fmla="val 140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If this one component is correct, the whole system can be proved safe!</a:t>
            </a:r>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randombar(horizontal)">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P spid="12" grpId="0" animBg="1"/>
      <p:bldP spid="10" grpId="0" animBg="1"/>
      <p:bldP spid="37" grpId="0" animBg="1"/>
      <p:bldP spid="8" grpId="0" animBg="1"/>
      <p:bldP spid="15" grpId="0" animBg="1"/>
      <p:bldP spid="9"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CEPH </a:t>
            </a:r>
          </a:p>
        </p:txBody>
      </p:sp>
      <p:sp>
        <p:nvSpPr>
          <p:cNvPr id="3" name="Content Placeholder 2"/>
          <p:cNvSpPr>
            <a:spLocks noGrp="1"/>
          </p:cNvSpPr>
          <p:nvPr>
            <p:ph idx="1"/>
          </p:nvPr>
        </p:nvSpPr>
        <p:spPr/>
        <p:txBody>
          <a:bodyPr>
            <a:normAutofit/>
          </a:bodyPr>
          <a:lstStyle/>
          <a:p>
            <a:r>
              <a:rPr lang="en-US" dirty="0" err="1"/>
              <a:t>Ceph</a:t>
            </a:r>
            <a:r>
              <a:rPr lang="en-US" dirty="0"/>
              <a:t> is a file system that was created by taking the HDFS model, but then extending it to be better matched to properties of object-oriented code.</a:t>
            </a:r>
          </a:p>
          <a:p>
            <a:endParaRPr lang="en-US" dirty="0"/>
          </a:p>
          <a:p>
            <a:r>
              <a:rPr lang="en-US" dirty="0"/>
              <a:t>This is very popular, although it does bring overheads.</a:t>
            </a:r>
          </a:p>
          <a:p>
            <a:endParaRPr lang="en-US" dirty="0"/>
          </a:p>
          <a:p>
            <a:r>
              <a:rPr lang="en-US" dirty="0" err="1"/>
              <a:t>Ceph</a:t>
            </a:r>
            <a:r>
              <a:rPr lang="en-US" dirty="0"/>
              <a:t> uses a simple but “weak” form of data replication.  It doesn’t guarantee consistency.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3921174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a:t>
            </a:r>
            <a:r>
              <a:rPr lang="en-US" dirty="0" err="1"/>
              <a:t>corba</a:t>
            </a:r>
            <a:endParaRPr lang="en-US" dirty="0"/>
          </a:p>
        </p:txBody>
      </p:sp>
      <p:sp>
        <p:nvSpPr>
          <p:cNvPr id="3" name="Content Placeholder 2"/>
          <p:cNvSpPr>
            <a:spLocks noGrp="1"/>
          </p:cNvSpPr>
          <p:nvPr>
            <p:ph idx="1"/>
          </p:nvPr>
        </p:nvSpPr>
        <p:spPr/>
        <p:txBody>
          <a:bodyPr>
            <a:normAutofit/>
          </a:bodyPr>
          <a:lstStyle/>
          <a:p>
            <a:r>
              <a:rPr lang="en-US" dirty="0"/>
              <a:t>Here we saw a different form of object-oriented overhead, arising in applications that adopt the standard CORBA approach to interoperability.  </a:t>
            </a:r>
          </a:p>
          <a:p>
            <a:r>
              <a:rPr lang="en-US" dirty="0"/>
              <a:t/>
            </a:r>
            <a:br>
              <a:rPr lang="en-US" dirty="0"/>
            </a:br>
            <a:r>
              <a:rPr lang="en-US" dirty="0"/>
              <a:t>CORBA buys flexibility but brings steep costs.</a:t>
            </a:r>
          </a:p>
          <a:p>
            <a:endParaRPr lang="en-US" dirty="0"/>
          </a:p>
          <a:p>
            <a:r>
              <a:rPr lang="en-US" dirty="0"/>
              <a:t>Those costs can be managed by</a:t>
            </a:r>
            <a:r>
              <a:rPr lang="en-US" i="1" dirty="0"/>
              <a:t> </a:t>
            </a:r>
            <a:r>
              <a:rPr lang="en-US" i="1" u="sng" dirty="0"/>
              <a:t>understanding</a:t>
            </a:r>
            <a:r>
              <a:rPr lang="en-US" dirty="0"/>
              <a:t> the architecture and </a:t>
            </a:r>
            <a:r>
              <a:rPr lang="en-US" i="1" u="sng" dirty="0"/>
              <a:t>designing</a:t>
            </a:r>
            <a:r>
              <a:rPr lang="en-US" dirty="0"/>
              <a:t> the application to avoid triggering costly serialization/deserialization.</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3337541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871864" cy="1499616"/>
          </a:xfrm>
        </p:spPr>
        <p:txBody>
          <a:bodyPr/>
          <a:lstStyle/>
          <a:p>
            <a:r>
              <a:rPr lang="en-US" dirty="0"/>
              <a:t>Broader Insight linking these subtopics</a:t>
            </a:r>
          </a:p>
        </p:txBody>
      </p:sp>
      <p:sp>
        <p:nvSpPr>
          <p:cNvPr id="3" name="Content Placeholder 2"/>
          <p:cNvSpPr>
            <a:spLocks noGrp="1"/>
          </p:cNvSpPr>
          <p:nvPr>
            <p:ph idx="1"/>
          </p:nvPr>
        </p:nvSpPr>
        <p:spPr/>
        <p:txBody>
          <a:bodyPr/>
          <a:lstStyle/>
          <a:p>
            <a:r>
              <a:rPr lang="en-US" dirty="0"/>
              <a:t>Innovation brings challenges.</a:t>
            </a:r>
          </a:p>
          <a:p>
            <a:endParaRPr lang="en-US" dirty="0"/>
          </a:p>
          <a:p>
            <a:r>
              <a:rPr lang="en-US" dirty="0"/>
              <a:t>As the world has shifted towards object oriented languages like Java, C++, Python with its object features, etc., we are finding that they pay steep overheads if you adapt them naively to run on standard platforms.</a:t>
            </a:r>
          </a:p>
          <a:p>
            <a:endParaRPr lang="en-US" dirty="0"/>
          </a:p>
          <a:p>
            <a:r>
              <a:rPr lang="en-US" dirty="0"/>
              <a:t>But with modest effort, they can perform extremely well in the cloud.</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380117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issues</a:t>
            </a:r>
          </a:p>
        </p:txBody>
      </p:sp>
      <p:sp>
        <p:nvSpPr>
          <p:cNvPr id="3" name="Content Placeholder 2"/>
          <p:cNvSpPr>
            <a:spLocks noGrp="1"/>
          </p:cNvSpPr>
          <p:nvPr>
            <p:ph idx="1"/>
          </p:nvPr>
        </p:nvSpPr>
        <p:spPr/>
        <p:txBody>
          <a:bodyPr>
            <a:normAutofit/>
          </a:bodyPr>
          <a:lstStyle/>
          <a:p>
            <a:r>
              <a:rPr lang="en-US" dirty="0"/>
              <a:t>There may be a LOT of files.  Linux file systems aren’t so great for this (like a directory with a billion objects in it).</a:t>
            </a:r>
          </a:p>
          <a:p>
            <a:endParaRPr lang="en-US" dirty="0"/>
          </a:p>
          <a:p>
            <a:r>
              <a:rPr lang="en-US" dirty="0"/>
              <a:t>Linux/POSIX lack suitable locking/synchronization API (POSIX had a solution but it was never adopted broadly)</a:t>
            </a:r>
          </a:p>
          <a:p>
            <a:endParaRPr lang="en-US" dirty="0"/>
          </a:p>
          <a:p>
            <a:r>
              <a:rPr lang="en-US" dirty="0"/>
              <a:t>Objects tend to be very small or very large.   The Linux file system is optimized for Linux file size distributions and lifetime distributions.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251755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project</a:t>
            </a:r>
          </a:p>
        </p:txBody>
      </p:sp>
      <p:sp>
        <p:nvSpPr>
          <p:cNvPr id="3" name="Content Placeholder 2"/>
          <p:cNvSpPr>
            <a:spLocks noGrp="1"/>
          </p:cNvSpPr>
          <p:nvPr>
            <p:ph idx="1"/>
          </p:nvPr>
        </p:nvSpPr>
        <p:spPr/>
        <p:txBody>
          <a:bodyPr/>
          <a:lstStyle/>
          <a:p>
            <a:r>
              <a:rPr lang="en-US" dirty="0"/>
              <a:t>Created by Sage Weihl, a PhD student at U.C. Santa Cruz</a:t>
            </a:r>
          </a:p>
          <a:p>
            <a:r>
              <a:rPr lang="en-US" dirty="0"/>
              <a:t>Later became a company and then was acquired into Red Hat Linux</a:t>
            </a:r>
          </a:p>
          <a:p>
            <a:r>
              <a:rPr lang="en-US" dirty="0"/>
              <a:t>Now the “</a:t>
            </a:r>
            <a:r>
              <a:rPr lang="en-US" dirty="0" err="1"/>
              <a:t>InkStack</a:t>
            </a:r>
            <a:r>
              <a:rPr lang="en-US" dirty="0"/>
              <a:t>” portion of Linux offers </a:t>
            </a:r>
            <a:r>
              <a:rPr lang="en-US" dirty="0" err="1"/>
              <a:t>Ceph</a:t>
            </a:r>
            <a:r>
              <a:rPr lang="en-US" dirty="0"/>
              <a:t> plus various tools to</a:t>
            </a:r>
            <a:br>
              <a:rPr lang="en-US" dirty="0"/>
            </a:br>
            <a:r>
              <a:rPr lang="en-US" dirty="0"/>
              <a:t>leverage it, and </a:t>
            </a:r>
            <a:r>
              <a:rPr lang="en-US" dirty="0" err="1"/>
              <a:t>Ceph</a:t>
            </a:r>
            <a:r>
              <a:rPr lang="en-US" dirty="0"/>
              <a:t> is starting to replace HDFS worldwide.</a:t>
            </a:r>
          </a:p>
          <a:p>
            <a:endParaRPr lang="en-US" dirty="0"/>
          </a:p>
          <a:p>
            <a:r>
              <a:rPr lang="en-US" dirty="0" err="1"/>
              <a:t>Ceph</a:t>
            </a:r>
            <a:r>
              <a:rPr lang="en-US" dirty="0"/>
              <a:t> is similar in some ways to any standard cloud file system, but was created separately.  Many big data systems are migrating to </a:t>
            </a:r>
            <a:r>
              <a:rPr lang="en-US" dirty="0" err="1"/>
              <a:t>Ceph</a:t>
            </a:r>
            <a:r>
              <a:rPr lang="en-US" dirty="0"/>
              <a: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6131" y="162956"/>
            <a:ext cx="1545038" cy="1921876"/>
          </a:xfrm>
          <a:prstGeom prst="rect">
            <a:avLst/>
          </a:prstGeom>
        </p:spPr>
      </p:pic>
    </p:spTree>
    <p:extLst>
      <p:ext uri="{BB962C8B-B14F-4D97-AF65-F5344CB8AC3E}">
        <p14:creationId xmlns:p14="http://schemas.microsoft.com/office/powerpoint/2010/main" val="51589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F3AE-3F1D-4D48-B968-05242248B500}"/>
              </a:ext>
            </a:extLst>
          </p:cNvPr>
          <p:cNvSpPr>
            <a:spLocks noGrp="1"/>
          </p:cNvSpPr>
          <p:nvPr>
            <p:ph type="title"/>
          </p:nvPr>
        </p:nvSpPr>
        <p:spPr/>
        <p:txBody>
          <a:bodyPr/>
          <a:lstStyle/>
          <a:p>
            <a:r>
              <a:rPr lang="en-US" dirty="0" smtClean="0"/>
              <a:t>Three perspectives</a:t>
            </a:r>
            <a:endParaRPr lang="en-US" dirty="0"/>
          </a:p>
        </p:txBody>
      </p:sp>
      <p:sp>
        <p:nvSpPr>
          <p:cNvPr id="3" name="Content Placeholder 2">
            <a:extLst>
              <a:ext uri="{FF2B5EF4-FFF2-40B4-BE49-F238E27FC236}">
                <a16:creationId xmlns:a16="http://schemas.microsoft.com/office/drawing/2014/main" id="{9A2D1224-3D20-4226-8F68-A8620C94BCC3}"/>
              </a:ext>
            </a:extLst>
          </p:cNvPr>
          <p:cNvSpPr>
            <a:spLocks noGrp="1"/>
          </p:cNvSpPr>
          <p:nvPr>
            <p:ph idx="1"/>
          </p:nvPr>
        </p:nvSpPr>
        <p:spPr/>
        <p:txBody>
          <a:bodyPr/>
          <a:lstStyle/>
          <a:p>
            <a:r>
              <a:rPr lang="en-US" dirty="0"/>
              <a:t>First is the standard POSIX file system API.  You can use </a:t>
            </a:r>
            <a:r>
              <a:rPr lang="en-US" dirty="0" err="1"/>
              <a:t>Ceph</a:t>
            </a:r>
            <a:r>
              <a:rPr lang="en-US" dirty="0"/>
              <a:t> in any situation where you might use GFS, HDFS, NFS, etc.</a:t>
            </a:r>
          </a:p>
          <a:p>
            <a:endParaRPr lang="en-US" dirty="0"/>
          </a:p>
          <a:p>
            <a:r>
              <a:rPr lang="en-US" dirty="0" smtClean="0"/>
              <a:t>Second is the </a:t>
            </a:r>
            <a:r>
              <a:rPr lang="en-US" dirty="0" err="1" smtClean="0"/>
              <a:t>Ceph</a:t>
            </a:r>
            <a:r>
              <a:rPr lang="en-US" dirty="0" smtClean="0"/>
              <a:t> </a:t>
            </a:r>
            <a:r>
              <a:rPr lang="en-US" dirty="0" err="1" smtClean="0"/>
              <a:t>MetaData</a:t>
            </a:r>
            <a:r>
              <a:rPr lang="en-US" dirty="0" smtClean="0"/>
              <a:t> layer.  This is a subsystem with its own API that manages objects… but doesn’t store data</a:t>
            </a:r>
          </a:p>
          <a:p>
            <a:endParaRPr lang="en-US" dirty="0"/>
          </a:p>
          <a:p>
            <a:r>
              <a:rPr lang="en-US" dirty="0" smtClean="0"/>
              <a:t>Third is the RADOS object storage layer.  It holds the data but doesn’t know about the folders (directories) in which data is organized.</a:t>
            </a:r>
            <a:endParaRPr lang="en-US" dirty="0"/>
          </a:p>
        </p:txBody>
      </p:sp>
      <p:sp>
        <p:nvSpPr>
          <p:cNvPr id="4" name="Footer Placeholder 3">
            <a:extLst>
              <a:ext uri="{FF2B5EF4-FFF2-40B4-BE49-F238E27FC236}">
                <a16:creationId xmlns:a16="http://schemas.microsoft.com/office/drawing/2014/main" id="{3EA341B2-0D2C-452F-AEDB-FCA19CC25DA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D822592-D0B1-42EF-9E54-239F8C9AE0A8}"/>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34743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formats are “invisible” to </a:t>
            </a:r>
            <a:r>
              <a:rPr lang="en-US" dirty="0" err="1" smtClean="0"/>
              <a:t>Ceph</a:t>
            </a:r>
            <a:endParaRPr lang="en-US" dirty="0"/>
          </a:p>
        </p:txBody>
      </p:sp>
      <p:sp>
        <p:nvSpPr>
          <p:cNvPr id="3" name="Content Placeholder 2"/>
          <p:cNvSpPr>
            <a:spLocks noGrp="1"/>
          </p:cNvSpPr>
          <p:nvPr>
            <p:ph idx="1"/>
          </p:nvPr>
        </p:nvSpPr>
        <p:spPr>
          <a:xfrm>
            <a:off x="1024128" y="2743200"/>
            <a:ext cx="10786872" cy="3566160"/>
          </a:xfrm>
        </p:spPr>
        <p:txBody>
          <a:bodyPr/>
          <a:lstStyle/>
          <a:p>
            <a:r>
              <a:rPr lang="en-US" dirty="0" smtClean="0"/>
              <a:t>The actual format of the objects stored in the system are defined and “owned” by the applications using </a:t>
            </a:r>
            <a:r>
              <a:rPr lang="en-US" dirty="0" err="1" smtClean="0"/>
              <a:t>Ceph</a:t>
            </a:r>
            <a:r>
              <a:rPr lang="en-US" dirty="0" smtClean="0"/>
              <a:t>, not by </a:t>
            </a:r>
            <a:r>
              <a:rPr lang="en-US" dirty="0" err="1" smtClean="0"/>
              <a:t>Ceph</a:t>
            </a:r>
            <a:r>
              <a:rPr lang="en-US" dirty="0" smtClean="0"/>
              <a:t> itself.</a:t>
            </a:r>
          </a:p>
          <a:p>
            <a:endParaRPr lang="en-US" dirty="0"/>
          </a:p>
          <a:p>
            <a:r>
              <a:rPr lang="en-US" dirty="0" err="1" smtClean="0"/>
              <a:t>Ceph</a:t>
            </a:r>
            <a:r>
              <a:rPr lang="en-US" dirty="0" smtClean="0"/>
              <a:t> tries to be extremely efficient, but it still is seeing serialized data (byte vectors), not objects with fields and methods it could invoke.</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457503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1454</TotalTime>
  <Words>2756</Words>
  <Application>Microsoft Office PowerPoint</Application>
  <PresentationFormat>Widescreen</PresentationFormat>
  <Paragraphs>400</Paragraphs>
  <Slides>55</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Calibri</vt:lpstr>
      <vt:lpstr>Comic Sans MS</vt:lpstr>
      <vt:lpstr>MS Reference 1</vt:lpstr>
      <vt:lpstr>Symbol</vt:lpstr>
      <vt:lpstr>Tw Cen MT</vt:lpstr>
      <vt:lpstr>Tw Cen MT Condensed</vt:lpstr>
      <vt:lpstr>Wingdings</vt:lpstr>
      <vt:lpstr>Wingdings 3</vt:lpstr>
      <vt:lpstr>Integral</vt:lpstr>
      <vt:lpstr>  CS 5412/Lecture 19:   Making The Cloud Friendlier for Object-Oriented Computing</vt:lpstr>
      <vt:lpstr>Today’s main topic</vt:lpstr>
      <vt:lpstr>Today’s two Sub-topics</vt:lpstr>
      <vt:lpstr>First Topic</vt:lpstr>
      <vt:lpstr>Modern systems are object oriented</vt:lpstr>
      <vt:lpstr>… issues</vt:lpstr>
      <vt:lpstr>CEPH project</vt:lpstr>
      <vt:lpstr>Three perspectives</vt:lpstr>
      <vt:lpstr>object formats are “invisible” to Ceph</vt:lpstr>
      <vt:lpstr>Ceph: A Scalable, High-Performance Distributed File System</vt:lpstr>
      <vt:lpstr>Contents</vt:lpstr>
      <vt:lpstr>Goals</vt:lpstr>
      <vt:lpstr>PowerPoint Presentation</vt:lpstr>
      <vt:lpstr>PowerPoint Presentation</vt:lpstr>
      <vt:lpstr>System Overview</vt:lpstr>
      <vt:lpstr>Key Features</vt:lpstr>
      <vt:lpstr>Client Operation</vt:lpstr>
      <vt:lpstr>Client Access Example</vt:lpstr>
      <vt:lpstr>Synchronization</vt:lpstr>
      <vt:lpstr>Distributed Metadata</vt:lpstr>
      <vt:lpstr>Dynamic Subtree Partitioning</vt:lpstr>
      <vt:lpstr>Distributed Object Storage</vt:lpstr>
      <vt:lpstr>Distributed Object Storage</vt:lpstr>
      <vt:lpstr>CRUSH: A specialized Key Hashing Function</vt:lpstr>
      <vt:lpstr>Data distribution</vt:lpstr>
      <vt:lpstr>Replication: Reliable but not Paxos</vt:lpstr>
      <vt:lpstr>Failure Detection and Recovery</vt:lpstr>
      <vt:lpstr>Acronyms Used in Performance Slides</vt:lpstr>
      <vt:lpstr>Per-OSD Write Performance</vt:lpstr>
      <vt:lpstr>EBOFS Performance</vt:lpstr>
      <vt:lpstr>Write Latency</vt:lpstr>
      <vt:lpstr>OSD Write Performance</vt:lpstr>
      <vt:lpstr>Diskless vs. Local Disk</vt:lpstr>
      <vt:lpstr>Per-MDS Throughput</vt:lpstr>
      <vt:lpstr>Average Latency</vt:lpstr>
      <vt:lpstr>Lessons learned</vt:lpstr>
      <vt:lpstr>Second (Different) Topic</vt:lpstr>
      <vt:lpstr>Let’s Drill down on that remark about doubled overheads</vt:lpstr>
      <vt:lpstr>CORBA and OMG</vt:lpstr>
      <vt:lpstr>Understanding Costs for CORBA’s universal Representations: ATC System</vt:lpstr>
      <vt:lpstr>Understanding Costs for CORBA’s universal Representations: ATC System</vt:lpstr>
      <vt:lpstr>Understanding Costs for CORBA’s universal Representations: ATC System</vt:lpstr>
      <vt:lpstr>Understanding Costs for CORBA’s universal Representations: ATC System</vt:lpstr>
      <vt:lpstr>But how often will we (DE)serialize?</vt:lpstr>
      <vt:lpstr>Universal representations are costly!</vt:lpstr>
      <vt:lpstr>How do ATC systems avoid these costs?</vt:lpstr>
      <vt:lpstr>Why two “identical” object variants?</vt:lpstr>
      <vt:lpstr>Old Single version approach</vt:lpstr>
      <vt:lpstr>Dual version approach</vt:lpstr>
      <vt:lpstr>How should we store the flight plan records?</vt:lpstr>
      <vt:lpstr>How should we Implement the flight plan manager component?</vt:lpstr>
      <vt:lpstr>Revisiting the structure</vt:lpstr>
      <vt:lpstr>Summary – CEPH </vt:lpstr>
      <vt:lpstr>Summary – corba</vt:lpstr>
      <vt:lpstr>Broader Insight linking these subtopics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173</cp:revision>
  <dcterms:created xsi:type="dcterms:W3CDTF">2017-12-19T18:11:25Z</dcterms:created>
  <dcterms:modified xsi:type="dcterms:W3CDTF">2022-04-12T15:21:19Z</dcterms:modified>
</cp:coreProperties>
</file>