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307" r:id="rId3"/>
    <p:sldId id="308" r:id="rId4"/>
    <p:sldId id="257" r:id="rId5"/>
    <p:sldId id="258" r:id="rId6"/>
    <p:sldId id="259" r:id="rId7"/>
    <p:sldId id="305" r:id="rId8"/>
    <p:sldId id="260" r:id="rId9"/>
    <p:sldId id="261" r:id="rId10"/>
    <p:sldId id="302" r:id="rId11"/>
    <p:sldId id="263" r:id="rId12"/>
    <p:sldId id="262" r:id="rId13"/>
    <p:sldId id="264" r:id="rId14"/>
    <p:sldId id="265" r:id="rId15"/>
    <p:sldId id="266" r:id="rId16"/>
    <p:sldId id="267" r:id="rId17"/>
    <p:sldId id="269" r:id="rId18"/>
    <p:sldId id="268" r:id="rId19"/>
    <p:sldId id="303" r:id="rId20"/>
    <p:sldId id="270" r:id="rId21"/>
    <p:sldId id="271" r:id="rId22"/>
    <p:sldId id="272" r:id="rId23"/>
    <p:sldId id="273" r:id="rId24"/>
    <p:sldId id="274" r:id="rId25"/>
    <p:sldId id="275" r:id="rId26"/>
    <p:sldId id="276" r:id="rId27"/>
    <p:sldId id="277" r:id="rId28"/>
    <p:sldId id="278" r:id="rId29"/>
    <p:sldId id="289" r:id="rId30"/>
    <p:sldId id="279" r:id="rId31"/>
    <p:sldId id="281" r:id="rId32"/>
    <p:sldId id="283" r:id="rId33"/>
    <p:sldId id="284" r:id="rId34"/>
    <p:sldId id="285" r:id="rId35"/>
    <p:sldId id="290" r:id="rId36"/>
    <p:sldId id="286" r:id="rId37"/>
    <p:sldId id="306" r:id="rId38"/>
    <p:sldId id="287" r:id="rId39"/>
    <p:sldId id="288" r:id="rId40"/>
    <p:sldId id="280" r:id="rId41"/>
    <p:sldId id="291" r:id="rId42"/>
    <p:sldId id="296" r:id="rId43"/>
    <p:sldId id="309" r:id="rId44"/>
    <p:sldId id="297" r:id="rId45"/>
    <p:sldId id="298" r:id="rId46"/>
    <p:sldId id="310" r:id="rId47"/>
    <p:sldId id="299" r:id="rId48"/>
    <p:sldId id="304" r:id="rId49"/>
    <p:sldId id="301" r:id="rId50"/>
    <p:sldId id="292" r:id="rId51"/>
    <p:sldId id="293" r:id="rId52"/>
    <p:sldId id="294" r:id="rId53"/>
    <p:sldId id="295" r:id="rId54"/>
    <p:sldId id="28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07"/>
            <p14:sldId id="308"/>
            <p14:sldId id="257"/>
            <p14:sldId id="258"/>
            <p14:sldId id="259"/>
            <p14:sldId id="305"/>
            <p14:sldId id="260"/>
            <p14:sldId id="261"/>
            <p14:sldId id="302"/>
            <p14:sldId id="263"/>
            <p14:sldId id="262"/>
            <p14:sldId id="264"/>
            <p14:sldId id="265"/>
            <p14:sldId id="266"/>
            <p14:sldId id="267"/>
            <p14:sldId id="269"/>
            <p14:sldId id="268"/>
            <p14:sldId id="303"/>
            <p14:sldId id="270"/>
            <p14:sldId id="271"/>
            <p14:sldId id="272"/>
            <p14:sldId id="273"/>
            <p14:sldId id="274"/>
            <p14:sldId id="275"/>
            <p14:sldId id="276"/>
            <p14:sldId id="277"/>
            <p14:sldId id="278"/>
            <p14:sldId id="289"/>
            <p14:sldId id="279"/>
            <p14:sldId id="281"/>
            <p14:sldId id="283"/>
            <p14:sldId id="284"/>
            <p14:sldId id="285"/>
            <p14:sldId id="290"/>
            <p14:sldId id="286"/>
            <p14:sldId id="306"/>
            <p14:sldId id="287"/>
            <p14:sldId id="288"/>
            <p14:sldId id="280"/>
            <p14:sldId id="291"/>
            <p14:sldId id="296"/>
            <p14:sldId id="309"/>
            <p14:sldId id="297"/>
            <p14:sldId id="298"/>
            <p14:sldId id="310"/>
            <p14:sldId id="299"/>
            <p14:sldId id="304"/>
            <p14:sldId id="301"/>
            <p14:sldId id="292"/>
            <p14:sldId id="293"/>
            <p14:sldId id="294"/>
            <p14:sldId id="295"/>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44" y="216"/>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64128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feel like a digression, but the core question I’m asking is very relevant: what happens if a technology rolls out too soon and gets ahead of itself by lacking needed features?</a:t>
            </a:r>
          </a:p>
        </p:txBody>
      </p:sp>
      <p:sp>
        <p:nvSpPr>
          <p:cNvPr id="4" name="Slide Number Placeholder 3"/>
          <p:cNvSpPr>
            <a:spLocks noGrp="1"/>
          </p:cNvSpPr>
          <p:nvPr>
            <p:ph type="sldNum" sz="quarter" idx="5"/>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232856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everything does use client server.  But today we have a lot more support to debug issues and manage our systems.</a:t>
            </a:r>
          </a:p>
          <a:p>
            <a:endParaRPr lang="en-US" dirty="0"/>
          </a:p>
          <a:p>
            <a:r>
              <a:rPr lang="en-US" dirty="0"/>
              <a:t>In those days all these tools were lacking.</a:t>
            </a:r>
          </a:p>
          <a:p>
            <a:endParaRPr lang="en-US" dirty="0"/>
          </a:p>
          <a:p>
            <a:r>
              <a:rPr lang="en-US" dirty="0"/>
              <a:t>They aren’t very fancy in most cases and many were created by random system administrators who built them for some simple practical reason and made them open source for others to use.  Still, without them, problems snowballed.</a:t>
            </a:r>
          </a:p>
        </p:txBody>
      </p:sp>
      <p:sp>
        <p:nvSpPr>
          <p:cNvPr id="4" name="Slide Number Placeholder 3"/>
          <p:cNvSpPr>
            <a:spLocks noGrp="1"/>
          </p:cNvSpPr>
          <p:nvPr>
            <p:ph type="sldNum" sz="quarter" idx="5"/>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298041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classic book about technology</a:t>
            </a:r>
            <a:r>
              <a:rPr lang="en-US" baseline="0" dirty="0"/>
              <a:t> introductions </a:t>
            </a:r>
            <a:r>
              <a:rPr lang="en-US" baseline="0"/>
              <a:t>and success/failure</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389240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53</a:t>
            </a:fld>
            <a:endParaRPr lang="en-US"/>
          </a:p>
        </p:txBody>
      </p:sp>
    </p:spTree>
    <p:extLst>
      <p:ext uri="{BB962C8B-B14F-4D97-AF65-F5344CB8AC3E}">
        <p14:creationId xmlns:p14="http://schemas.microsoft.com/office/powerpoint/2010/main" val="206762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D49C22C9-9406-4465-A7EB-297A413AAE1D}" type="datetime1">
              <a:rPr lang="en-US" smtClean="0"/>
              <a:t>10/18/2022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67946-5B67-4B3F-AB0D-E8284AC1C123}" type="datetime1">
              <a:rPr lang="en-US" smtClean="0"/>
              <a:t>10/18/2022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E364C-C28A-4CE9-AB6A-6BACB42A210E}" type="datetime1">
              <a:rPr lang="en-US" smtClean="0"/>
              <a:t>10/18/2022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CE7D03F-7758-4A62-89D5-07EF3EEA87BC}" type="datetime1">
              <a:rPr lang="en-US" smtClean="0"/>
              <a:t>10/18/2022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1F221F-6313-4EEA-BBE7-C4C89404AA2C}" type="datetime1">
              <a:rPr lang="en-US" smtClean="0"/>
              <a:t>10/18/2022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DEEEBA-A07D-4CF1-8654-F8B88D829D96}" type="datetime1">
              <a:rPr lang="en-US" smtClean="0"/>
              <a:t>10/18/2022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29FF7D-D8A0-43BB-A0BF-0F512D0D5F1C}" type="datetime1">
              <a:rPr lang="en-US" smtClean="0"/>
              <a:t>10/18/2022</a:t>
            </a:fld>
            <a:endParaRPr lang="en-US"/>
          </a:p>
        </p:txBody>
      </p:sp>
      <p:sp>
        <p:nvSpPr>
          <p:cNvPr id="8" name="Footer Placeholder 7"/>
          <p:cNvSpPr>
            <a:spLocks noGrp="1"/>
          </p:cNvSpPr>
          <p:nvPr>
            <p:ph type="ftr" sz="quarter" idx="11"/>
          </p:nvPr>
        </p:nvSpPr>
        <p:spPr/>
        <p:txBody>
          <a:bodyPr/>
          <a:lstStyle/>
          <a:p>
            <a:r>
              <a:rPr lang="en-US"/>
              <a:t>http://www.cs.cornell.edu/courses/cs5412/2022sp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9EBC49A1-6080-4893-9CAA-7C2CE14D460E}" type="datetime1">
              <a:rPr lang="en-US" smtClean="0"/>
              <a:t>10/18/2022</a:t>
            </a:fld>
            <a:endParaRPr lang="en-US"/>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5DFBF9-2B7A-426A-9368-6A14A6FB6A25}" type="datetime1">
              <a:rPr lang="en-US" smtClean="0"/>
              <a:t>10/18/2022</a:t>
            </a:fld>
            <a:endParaRPr lang="en-US"/>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7A0EAA3-CA29-4014-AB4B-16EB74AA20E2}" type="datetime1">
              <a:rPr lang="en-US" smtClean="0"/>
              <a:t>10/18/2022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32AC27-86F5-4988-B4F3-2F4B3263BD16}" type="datetime1">
              <a:rPr lang="en-US" smtClean="0"/>
              <a:t>10/18/2022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0C4DECE-6200-4E66-A890-D8877E8213ED}" type="datetime1">
              <a:rPr lang="en-US" smtClean="0"/>
              <a:t>10/18/2022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Autofit/>
          </a:bodyPr>
          <a:lstStyle/>
          <a:p>
            <a:r>
              <a:rPr lang="en-US" sz="4000" dirty="0"/>
              <a:t>CS5412 / Lecture 16</a:t>
            </a:r>
            <a:br>
              <a:rPr lang="en-US" sz="4000" dirty="0"/>
            </a:br>
            <a:r>
              <a:rPr lang="en-US" sz="4000" dirty="0"/>
              <a:t>smart contracts with Multiple Organizations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2022</a:t>
            </a:r>
          </a:p>
        </p:txBody>
      </p:sp>
      <p:sp>
        <p:nvSpPr>
          <p:cNvPr id="4" name="Footer Placeholder 3"/>
          <p:cNvSpPr>
            <a:spLocks noGrp="1"/>
          </p:cNvSpPr>
          <p:nvPr>
            <p:ph type="ftr" sz="quarter" idx="11"/>
          </p:nvPr>
        </p:nvSpPr>
        <p:spPr/>
        <p:txBody>
          <a:bodyPr/>
          <a:lstStyle/>
          <a:p>
            <a:r>
              <a:rPr lang="en-US"/>
              <a:t>http://www.cs.cornell.edu/courses/cs5412/2022sp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dirty="0"/>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Hybrid cloud</a:t>
            </a:r>
          </a:p>
        </p:txBody>
      </p:sp>
      <p:sp>
        <p:nvSpPr>
          <p:cNvPr id="3" name="Content Placeholder 2"/>
          <p:cNvSpPr>
            <a:spLocks noGrp="1"/>
          </p:cNvSpPr>
          <p:nvPr>
            <p:ph idx="1"/>
          </p:nvPr>
        </p:nvSpPr>
        <p:spPr/>
        <p:txBody>
          <a:bodyPr/>
          <a:lstStyle/>
          <a:p>
            <a:r>
              <a:rPr lang="en-US" b="1" i="1" dirty="0"/>
              <a:t>A hybrid cloud is any system that combines elements from the home system and the cloud, or even from multiple distinct cloud providers.</a:t>
            </a:r>
          </a:p>
          <a:p>
            <a:endParaRPr lang="en-US" b="1" i="1" dirty="0"/>
          </a:p>
          <a:p>
            <a:r>
              <a:rPr lang="en-US" dirty="0"/>
              <a:t>These could run on the  home system or be migrated to the cloud.</a:t>
            </a:r>
          </a:p>
          <a:p>
            <a:endParaRPr lang="en-US" dirty="0"/>
          </a:p>
          <a:p>
            <a:r>
              <a:rPr lang="en-US" dirty="0"/>
              <a:t>For example, a company could take a database that used to run on its own servers and “port” it to run on AWS.  Hybrid cloud allows them do this in a very transparent way.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2276711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8" y="585216"/>
            <a:ext cx="10960520" cy="1499616"/>
          </a:xfrm>
        </p:spPr>
        <p:txBody>
          <a:bodyPr/>
          <a:lstStyle/>
          <a:p>
            <a:r>
              <a:rPr lang="en-US" dirty="0"/>
              <a:t>Porting an Enterprise system to a cloud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11</a:t>
            </a:fld>
            <a:endParaRPr lang="en-US"/>
          </a:p>
        </p:txBody>
      </p:sp>
      <p:sp>
        <p:nvSpPr>
          <p:cNvPr id="7" name="Freeform 6"/>
          <p:cNvSpPr/>
          <p:nvPr/>
        </p:nvSpPr>
        <p:spPr>
          <a:xfrm>
            <a:off x="808865" y="3050931"/>
            <a:ext cx="478632" cy="1617784"/>
          </a:xfrm>
          <a:custGeom>
            <a:avLst/>
            <a:gdLst>
              <a:gd name="connsiteX0" fmla="*/ 184666 w 478632"/>
              <a:gd name="connsiteY0" fmla="*/ 0 h 1617784"/>
              <a:gd name="connsiteX1" fmla="*/ 474812 w 478632"/>
              <a:gd name="connsiteY1" fmla="*/ 501161 h 1617784"/>
              <a:gd name="connsiteX2" fmla="*/ 27 w 478632"/>
              <a:gd name="connsiteY2" fmla="*/ 958361 h 1617784"/>
              <a:gd name="connsiteX3" fmla="*/ 457227 w 478632"/>
              <a:gd name="connsiteY3" fmla="*/ 1617784 h 1617784"/>
            </a:gdLst>
            <a:ahLst/>
            <a:cxnLst>
              <a:cxn ang="0">
                <a:pos x="connsiteX0" y="connsiteY0"/>
              </a:cxn>
              <a:cxn ang="0">
                <a:pos x="connsiteX1" y="connsiteY1"/>
              </a:cxn>
              <a:cxn ang="0">
                <a:pos x="connsiteX2" y="connsiteY2"/>
              </a:cxn>
              <a:cxn ang="0">
                <a:pos x="connsiteX3" y="connsiteY3"/>
              </a:cxn>
            </a:cxnLst>
            <a:rect l="l" t="t" r="r" b="b"/>
            <a:pathLst>
              <a:path w="478632" h="1617784">
                <a:moveTo>
                  <a:pt x="184666" y="0"/>
                </a:moveTo>
                <a:cubicBezTo>
                  <a:pt x="345125" y="170717"/>
                  <a:pt x="505585" y="341434"/>
                  <a:pt x="474812" y="501161"/>
                </a:cubicBezTo>
                <a:cubicBezTo>
                  <a:pt x="444039" y="660888"/>
                  <a:pt x="2958" y="772257"/>
                  <a:pt x="27" y="958361"/>
                </a:cubicBezTo>
                <a:cubicBezTo>
                  <a:pt x="-2904" y="1144465"/>
                  <a:pt x="227161" y="1381124"/>
                  <a:pt x="457227" y="161778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6862" y="4914900"/>
            <a:ext cx="1565030" cy="369332"/>
          </a:xfrm>
          <a:prstGeom prst="rect">
            <a:avLst/>
          </a:prstGeom>
          <a:noFill/>
        </p:spPr>
        <p:txBody>
          <a:bodyPr wrap="square" rtlCol="0">
            <a:spAutoFit/>
          </a:bodyPr>
          <a:lstStyle/>
          <a:p>
            <a:r>
              <a:rPr lang="en-US" b="1" dirty="0"/>
              <a:t>Client system</a:t>
            </a:r>
          </a:p>
        </p:txBody>
      </p:sp>
      <p:sp>
        <p:nvSpPr>
          <p:cNvPr id="10" name="Oval 9"/>
          <p:cNvSpPr/>
          <p:nvPr/>
        </p:nvSpPr>
        <p:spPr>
          <a:xfrm>
            <a:off x="6488723" y="1899138"/>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79477" y="2584938"/>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134100" y="3283927"/>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311411" y="3982916"/>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11411" y="2127738"/>
            <a:ext cx="5673237" cy="379827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gnetic Disk 8"/>
          <p:cNvSpPr/>
          <p:nvPr/>
        </p:nvSpPr>
        <p:spPr>
          <a:xfrm>
            <a:off x="2435469" y="3429000"/>
            <a:ext cx="2407463" cy="9759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Home hosted EHR records system </a:t>
            </a:r>
          </a:p>
        </p:txBody>
      </p:sp>
      <p:sp>
        <p:nvSpPr>
          <p:cNvPr id="15" name="Oval 14"/>
          <p:cNvSpPr/>
          <p:nvPr/>
        </p:nvSpPr>
        <p:spPr>
          <a:xfrm>
            <a:off x="6620407" y="3269485"/>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20406" y="3781636"/>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20406" y="4383443"/>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20406" y="5037507"/>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34782" y="5978673"/>
            <a:ext cx="2426677" cy="646331"/>
          </a:xfrm>
          <a:prstGeom prst="rect">
            <a:avLst/>
          </a:prstGeom>
          <a:noFill/>
        </p:spPr>
        <p:txBody>
          <a:bodyPr wrap="square" rtlCol="0">
            <a:spAutoFit/>
          </a:bodyPr>
          <a:lstStyle/>
          <a:p>
            <a:pPr algn="ctr"/>
            <a:r>
              <a:rPr lang="en-US" b="1" dirty="0"/>
              <a:t>Web services first tier is like a function tier</a:t>
            </a:r>
          </a:p>
        </p:txBody>
      </p:sp>
      <p:sp>
        <p:nvSpPr>
          <p:cNvPr id="20" name="TextBox 19"/>
          <p:cNvSpPr txBox="1"/>
          <p:nvPr/>
        </p:nvSpPr>
        <p:spPr>
          <a:xfrm>
            <a:off x="1339839" y="3547641"/>
            <a:ext cx="1012200" cy="738664"/>
          </a:xfrm>
          <a:prstGeom prst="rect">
            <a:avLst/>
          </a:prstGeom>
          <a:solidFill>
            <a:srgbClr val="FFFF00"/>
          </a:solidFill>
          <a:ln w="28575">
            <a:solidFill>
              <a:srgbClr val="7030A0"/>
            </a:solidFill>
          </a:ln>
        </p:spPr>
        <p:txBody>
          <a:bodyPr wrap="none" rtlCol="0">
            <a:spAutoFit/>
          </a:bodyPr>
          <a:lstStyle/>
          <a:p>
            <a:pPr algn="ctr"/>
            <a:r>
              <a:rPr lang="en-US" sz="1400" b="1" dirty="0"/>
              <a:t>Stub relays</a:t>
            </a:r>
            <a:br>
              <a:rPr lang="en-US" sz="1400" b="1" dirty="0"/>
            </a:br>
            <a:r>
              <a:rPr lang="en-US" sz="1400" b="1" dirty="0"/>
              <a:t>requests to</a:t>
            </a:r>
            <a:br>
              <a:rPr lang="en-US" sz="1400" b="1" dirty="0"/>
            </a:br>
            <a:r>
              <a:rPr lang="en-US" sz="1400" b="1" dirty="0"/>
              <a:t>the cloud</a:t>
            </a:r>
          </a:p>
        </p:txBody>
      </p:sp>
      <p:sp>
        <p:nvSpPr>
          <p:cNvPr id="21" name="TextBox 20"/>
          <p:cNvSpPr txBox="1"/>
          <p:nvPr/>
        </p:nvSpPr>
        <p:spPr>
          <a:xfrm>
            <a:off x="7061086" y="4488094"/>
            <a:ext cx="4532434" cy="1200329"/>
          </a:xfrm>
          <a:prstGeom prst="rect">
            <a:avLst/>
          </a:prstGeom>
          <a:noFill/>
        </p:spPr>
        <p:txBody>
          <a:bodyPr wrap="square" rtlCol="0">
            <a:spAutoFit/>
          </a:bodyPr>
          <a:lstStyle/>
          <a:p>
            <a:pPr algn="ctr"/>
            <a:r>
              <a:rPr lang="en-US" b="1" dirty="0"/>
              <a:t>Hybrid cloud uses a version of the App Service to manage machines on your behalf.</a:t>
            </a:r>
            <a:br>
              <a:rPr lang="en-US" b="1" dirty="0"/>
            </a:br>
            <a:br>
              <a:rPr lang="en-US" b="1" dirty="0"/>
            </a:br>
            <a:r>
              <a:rPr lang="en-US" b="1" dirty="0"/>
              <a:t>Your EHR system is a </a:t>
            </a:r>
            <a:r>
              <a:rPr lang="en-US" b="1" dirty="0" err="1"/>
              <a:t>microservice</a:t>
            </a:r>
            <a:r>
              <a:rPr lang="en-US" b="1" dirty="0"/>
              <a:t>!</a:t>
            </a:r>
          </a:p>
        </p:txBody>
      </p:sp>
      <p:sp>
        <p:nvSpPr>
          <p:cNvPr id="22" name="Freeform 21"/>
          <p:cNvSpPr/>
          <p:nvPr/>
        </p:nvSpPr>
        <p:spPr>
          <a:xfrm>
            <a:off x="2356338" y="3208524"/>
            <a:ext cx="4264270" cy="695261"/>
          </a:xfrm>
          <a:custGeom>
            <a:avLst/>
            <a:gdLst>
              <a:gd name="connsiteX0" fmla="*/ 0 w 4264270"/>
              <a:gd name="connsiteY0" fmla="*/ 695261 h 695261"/>
              <a:gd name="connsiteX1" fmla="*/ 1846385 w 4264270"/>
              <a:gd name="connsiteY1" fmla="*/ 27045 h 695261"/>
              <a:gd name="connsiteX2" fmla="*/ 4264270 w 4264270"/>
              <a:gd name="connsiteY2" fmla="*/ 194099 h 695261"/>
            </a:gdLst>
            <a:ahLst/>
            <a:cxnLst>
              <a:cxn ang="0">
                <a:pos x="connsiteX0" y="connsiteY0"/>
              </a:cxn>
              <a:cxn ang="0">
                <a:pos x="connsiteX1" y="connsiteY1"/>
              </a:cxn>
              <a:cxn ang="0">
                <a:pos x="connsiteX2" y="connsiteY2"/>
              </a:cxn>
            </a:cxnLst>
            <a:rect l="l" t="t" r="r" b="b"/>
            <a:pathLst>
              <a:path w="4264270" h="695261">
                <a:moveTo>
                  <a:pt x="0" y="695261"/>
                </a:moveTo>
                <a:cubicBezTo>
                  <a:pt x="567836" y="402916"/>
                  <a:pt x="1135673" y="110572"/>
                  <a:pt x="1846385" y="27045"/>
                </a:cubicBezTo>
                <a:cubicBezTo>
                  <a:pt x="2557097" y="-56482"/>
                  <a:pt x="3410683" y="68808"/>
                  <a:pt x="4264270" y="19409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6874780" y="3371363"/>
            <a:ext cx="1024173" cy="25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5" idx="5"/>
          </p:cNvCxnSpPr>
          <p:nvPr/>
        </p:nvCxnSpPr>
        <p:spPr>
          <a:xfrm flipH="1">
            <a:off x="6845207" y="3449652"/>
            <a:ext cx="1053746" cy="508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rot="10512333">
            <a:off x="2324693" y="3697371"/>
            <a:ext cx="4326746" cy="453390"/>
          </a:xfrm>
          <a:custGeom>
            <a:avLst/>
            <a:gdLst>
              <a:gd name="connsiteX0" fmla="*/ 0 w 4264270"/>
              <a:gd name="connsiteY0" fmla="*/ 695261 h 695261"/>
              <a:gd name="connsiteX1" fmla="*/ 1846385 w 4264270"/>
              <a:gd name="connsiteY1" fmla="*/ 27045 h 695261"/>
              <a:gd name="connsiteX2" fmla="*/ 4264270 w 4264270"/>
              <a:gd name="connsiteY2" fmla="*/ 194099 h 695261"/>
            </a:gdLst>
            <a:ahLst/>
            <a:cxnLst>
              <a:cxn ang="0">
                <a:pos x="connsiteX0" y="connsiteY0"/>
              </a:cxn>
              <a:cxn ang="0">
                <a:pos x="connsiteX1" y="connsiteY1"/>
              </a:cxn>
              <a:cxn ang="0">
                <a:pos x="connsiteX2" y="connsiteY2"/>
              </a:cxn>
            </a:cxnLst>
            <a:rect l="l" t="t" r="r" b="b"/>
            <a:pathLst>
              <a:path w="4264270" h="695261">
                <a:moveTo>
                  <a:pt x="0" y="695261"/>
                </a:moveTo>
                <a:cubicBezTo>
                  <a:pt x="567836" y="402916"/>
                  <a:pt x="1135673" y="110572"/>
                  <a:pt x="1846385" y="27045"/>
                </a:cubicBezTo>
                <a:cubicBezTo>
                  <a:pt x="2557097" y="-56482"/>
                  <a:pt x="3410683" y="68808"/>
                  <a:pt x="4264270" y="19409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gnetic Disk 24">
            <a:extLst>
              <a:ext uri="{FF2B5EF4-FFF2-40B4-BE49-F238E27FC236}">
                <a16:creationId xmlns:a16="http://schemas.microsoft.com/office/drawing/2014/main" id="{373038A8-B968-41AF-A1CF-8455AE8F853F}"/>
              </a:ext>
            </a:extLst>
          </p:cNvPr>
          <p:cNvSpPr/>
          <p:nvPr/>
        </p:nvSpPr>
        <p:spPr>
          <a:xfrm>
            <a:off x="7899451" y="2967459"/>
            <a:ext cx="2407463" cy="9759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Cloud</a:t>
            </a:r>
            <a:r>
              <a:rPr lang="en-US" b="1" dirty="0"/>
              <a:t> hosted EHR records system </a:t>
            </a:r>
          </a:p>
        </p:txBody>
      </p:sp>
    </p:spTree>
    <p:extLst>
      <p:ext uri="{BB962C8B-B14F-4D97-AF65-F5344CB8AC3E}">
        <p14:creationId xmlns:p14="http://schemas.microsoft.com/office/powerpoint/2010/main" val="7371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00547 0.00325 L 0.44687 -0.06851 " pathEditMode="relative" rAng="0" ptsTypes="AA">
                                      <p:cBhvr>
                                        <p:cTn id="41" dur="2000" fill="hold"/>
                                        <p:tgtEl>
                                          <p:spTgt spid="9"/>
                                        </p:tgtEl>
                                        <p:attrNameLst>
                                          <p:attrName>ppt_x</p:attrName>
                                          <p:attrName>ppt_y</p:attrName>
                                        </p:attrNameLst>
                                      </p:cBhvr>
                                      <p:rCtr x="22617" y="-3588"/>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randombar(horizont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9" grpId="0" animBg="1"/>
      <p:bldP spid="15" grpId="0" animBg="1"/>
      <p:bldP spid="16" grpId="0" animBg="1"/>
      <p:bldP spid="17" grpId="0" animBg="1"/>
      <p:bldP spid="18" grpId="0" animBg="1"/>
      <p:bldP spid="19" grpId="0"/>
      <p:bldP spid="20" grpId="0" animBg="1"/>
      <p:bldP spid="21" grpId="0"/>
      <p:bldP spid="22" grpId="0" animBg="1"/>
      <p:bldP spid="29"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1028172" cy="1499616"/>
          </a:xfrm>
        </p:spPr>
        <p:txBody>
          <a:bodyPr/>
          <a:lstStyle/>
          <a:p>
            <a:r>
              <a:rPr lang="en-US" dirty="0"/>
              <a:t>Porting an Enterprise system to a cloud</a:t>
            </a:r>
          </a:p>
        </p:txBody>
      </p:sp>
      <p:sp>
        <p:nvSpPr>
          <p:cNvPr id="3" name="Content Placeholder 2"/>
          <p:cNvSpPr>
            <a:spLocks noGrp="1"/>
          </p:cNvSpPr>
          <p:nvPr>
            <p:ph idx="1"/>
          </p:nvPr>
        </p:nvSpPr>
        <p:spPr/>
        <p:txBody>
          <a:bodyPr/>
          <a:lstStyle/>
          <a:p>
            <a:r>
              <a:rPr lang="en-US" dirty="0"/>
              <a:t>We end up “redirecting” what used to be remote procedure calls from clients to the home-hosted server.  Now they become web-service requests forwarded to the cloud, and the answers come back in the same web-service format.</a:t>
            </a:r>
          </a:p>
          <a:p>
            <a:endParaRPr lang="en-US" dirty="0"/>
          </a:p>
          <a:p>
            <a:r>
              <a:rPr lang="en-US" dirty="0"/>
              <a:t>But this can be hidden in the library used by clients to talk to the service.</a:t>
            </a:r>
          </a:p>
          <a:p>
            <a:endParaRPr lang="en-US" dirty="0"/>
          </a:p>
          <a:p>
            <a:r>
              <a:rPr lang="en-US" dirty="0"/>
              <a:t>In principle, you just recompile and things work as they did previously!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417730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was this beneficial?</a:t>
            </a:r>
          </a:p>
        </p:txBody>
      </p:sp>
      <p:sp>
        <p:nvSpPr>
          <p:cNvPr id="3" name="Content Placeholder 2"/>
          <p:cNvSpPr>
            <a:spLocks noGrp="1"/>
          </p:cNvSpPr>
          <p:nvPr>
            <p:ph idx="1"/>
          </p:nvPr>
        </p:nvSpPr>
        <p:spPr/>
        <p:txBody>
          <a:bodyPr/>
          <a:lstStyle/>
          <a:p>
            <a:r>
              <a:rPr lang="en-US" dirty="0"/>
              <a:t>Notice first that it could actually be slower than the original solution!</a:t>
            </a:r>
          </a:p>
          <a:p>
            <a:endParaRPr lang="en-US" dirty="0"/>
          </a:p>
          <a:p>
            <a:r>
              <a:rPr lang="en-US" dirty="0"/>
              <a:t>But modern networks are fast, and network delay isn’t the only concern.</a:t>
            </a:r>
          </a:p>
          <a:p>
            <a:endParaRPr lang="en-US" dirty="0"/>
          </a:p>
          <a:p>
            <a:r>
              <a:rPr lang="en-US" dirty="0"/>
              <a:t>The cloud has:</a:t>
            </a:r>
          </a:p>
          <a:p>
            <a:pPr>
              <a:buFont typeface="Wingdings" panose="05000000000000000000" pitchFamily="2" charset="2"/>
              <a:buChar char="Ø"/>
            </a:pPr>
            <a:r>
              <a:rPr lang="en-US" dirty="0"/>
              <a:t>  Cutting edge hardware, </a:t>
            </a:r>
          </a:p>
          <a:p>
            <a:pPr>
              <a:buFont typeface="Wingdings" panose="05000000000000000000" pitchFamily="2" charset="2"/>
              <a:buChar char="Ø"/>
            </a:pPr>
            <a:r>
              <a:rPr lang="en-US" dirty="0"/>
              <a:t>  Automated management tools </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sp>
        <p:nvSpPr>
          <p:cNvPr id="6" name="Content Placeholder 2"/>
          <p:cNvSpPr txBox="1">
            <a:spLocks/>
          </p:cNvSpPr>
          <p:nvPr/>
        </p:nvSpPr>
        <p:spPr>
          <a:xfrm>
            <a:off x="5899638" y="2286000"/>
            <a:ext cx="6130998"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  Sharing (amortized costs)</a:t>
            </a:r>
          </a:p>
          <a:p>
            <a:pPr>
              <a:buFont typeface="Wingdings" panose="05000000000000000000" pitchFamily="2" charset="2"/>
              <a:buChar char="Ø"/>
            </a:pPr>
            <a:r>
              <a:rPr lang="en-US" dirty="0"/>
              <a:t>  Huge storage and compute capacity</a:t>
            </a:r>
          </a:p>
        </p:txBody>
      </p:sp>
    </p:spTree>
    <p:extLst>
      <p:ext uri="{BB962C8B-B14F-4D97-AF65-F5344CB8AC3E}">
        <p14:creationId xmlns:p14="http://schemas.microsoft.com/office/powerpoint/2010/main" val="281307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a:t>
            </a:r>
          </a:p>
        </p:txBody>
      </p:sp>
      <p:sp>
        <p:nvSpPr>
          <p:cNvPr id="3" name="Content Placeholder 2"/>
          <p:cNvSpPr>
            <a:spLocks noGrp="1"/>
          </p:cNvSpPr>
          <p:nvPr>
            <p:ph idx="1"/>
          </p:nvPr>
        </p:nvSpPr>
        <p:spPr/>
        <p:txBody>
          <a:bodyPr/>
          <a:lstStyle/>
          <a:p>
            <a:r>
              <a:rPr lang="en-US" dirty="0"/>
              <a:t>By adopting the cloud, the hospital can change the computer room into some other use of the space, like a surgical suite.</a:t>
            </a:r>
          </a:p>
          <a:p>
            <a:endParaRPr lang="en-US" dirty="0"/>
          </a:p>
          <a:p>
            <a:r>
              <a:rPr lang="en-US" dirty="0"/>
              <a:t>The IT staff can become more effective and won’t need to do as much hands-on management of the servers.</a:t>
            </a:r>
          </a:p>
          <a:p>
            <a:endParaRPr lang="en-US" dirty="0"/>
          </a:p>
          <a:p>
            <a:r>
              <a:rPr lang="en-US" dirty="0"/>
              <a:t>Upgrades are done by the cloud vendor, not by the IT staff.</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3949503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Downsides?</a:t>
            </a:r>
          </a:p>
        </p:txBody>
      </p:sp>
      <p:sp>
        <p:nvSpPr>
          <p:cNvPr id="3" name="Content Placeholder 2"/>
          <p:cNvSpPr>
            <a:spLocks noGrp="1"/>
          </p:cNvSpPr>
          <p:nvPr>
            <p:ph idx="1"/>
          </p:nvPr>
        </p:nvSpPr>
        <p:spPr/>
        <p:txBody>
          <a:bodyPr>
            <a:normAutofit lnSpcReduction="10000"/>
          </a:bodyPr>
          <a:lstStyle/>
          <a:p>
            <a:r>
              <a:rPr lang="en-US" dirty="0"/>
              <a:t>The hospital can’t access its own EHR records </a:t>
            </a:r>
            <a:br>
              <a:rPr lang="en-US" dirty="0"/>
            </a:br>
            <a:r>
              <a:rPr lang="en-US" dirty="0"/>
              <a:t>unless the network is up and the cloud provider </a:t>
            </a:r>
            <a:br>
              <a:rPr lang="en-US" dirty="0"/>
            </a:br>
            <a:r>
              <a:rPr lang="en-US" dirty="0"/>
              <a:t>is operating normally.</a:t>
            </a:r>
          </a:p>
          <a:p>
            <a:endParaRPr lang="en-US" dirty="0"/>
          </a:p>
          <a:p>
            <a:r>
              <a:rPr lang="en-US" dirty="0"/>
              <a:t>Security and privacy aspects of </a:t>
            </a:r>
            <a:r>
              <a:rPr lang="en-US" dirty="0" err="1"/>
              <a:t>HiPPA</a:t>
            </a:r>
            <a:r>
              <a:rPr lang="en-US" dirty="0"/>
              <a:t>: What if Amazon has an evil employee who plans to sell data about celebrity patients?</a:t>
            </a:r>
          </a:p>
          <a:p>
            <a:endParaRPr lang="en-US" dirty="0"/>
          </a:p>
          <a:p>
            <a:r>
              <a:rPr lang="en-US" dirty="0"/>
              <a:t>What if the disk on which data is stored gets upgraded and the old one isn’t wiped clean?</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15</a:t>
            </a:fld>
            <a:endParaRPr lang="en-US"/>
          </a:p>
        </p:txBody>
      </p:sp>
      <p:pic>
        <p:nvPicPr>
          <p:cNvPr id="6" name="Picture 5"/>
          <p:cNvPicPr>
            <a:picLocks noChangeAspect="1"/>
          </p:cNvPicPr>
          <p:nvPr/>
        </p:nvPicPr>
        <p:blipFill>
          <a:blip r:embed="rId2"/>
          <a:stretch>
            <a:fillRect/>
          </a:stretch>
        </p:blipFill>
        <p:spPr>
          <a:xfrm>
            <a:off x="8500369" y="167830"/>
            <a:ext cx="3395297" cy="1829079"/>
          </a:xfrm>
          <a:prstGeom prst="rect">
            <a:avLst/>
          </a:prstGeom>
        </p:spPr>
      </p:pic>
      <p:sp>
        <p:nvSpPr>
          <p:cNvPr id="7" name="TextBox 6">
            <a:extLst>
              <a:ext uri="{FF2B5EF4-FFF2-40B4-BE49-F238E27FC236}">
                <a16:creationId xmlns:a16="http://schemas.microsoft.com/office/drawing/2014/main" id="{378CB059-B645-4B04-AB5E-8676E7B7B297}"/>
              </a:ext>
            </a:extLst>
          </p:cNvPr>
          <p:cNvSpPr txBox="1"/>
          <p:nvPr/>
        </p:nvSpPr>
        <p:spPr>
          <a:xfrm>
            <a:off x="8077200" y="1973587"/>
            <a:ext cx="4114800" cy="923330"/>
          </a:xfrm>
          <a:prstGeom prst="rect">
            <a:avLst/>
          </a:prstGeom>
          <a:noFill/>
        </p:spPr>
        <p:txBody>
          <a:bodyPr wrap="square" rtlCol="0">
            <a:spAutoFit/>
          </a:bodyPr>
          <a:lstStyle/>
          <a:p>
            <a:pPr algn="ctr"/>
            <a:r>
              <a:rPr lang="en-US" b="1" dirty="0"/>
              <a:t>Dennis… the evil hacker.  He wants to download and sell Haley </a:t>
            </a:r>
            <a:r>
              <a:rPr lang="en-US" b="1" dirty="0" err="1"/>
              <a:t>Beiber’s</a:t>
            </a:r>
            <a:r>
              <a:rPr lang="en-US" b="1" dirty="0"/>
              <a:t> medical records to the paparazzi.</a:t>
            </a:r>
          </a:p>
        </p:txBody>
      </p:sp>
    </p:spTree>
    <p:extLst>
      <p:ext uri="{BB962C8B-B14F-4D97-AF65-F5344CB8AC3E}">
        <p14:creationId xmlns:p14="http://schemas.microsoft.com/office/powerpoint/2010/main" val="206800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reassuring Cloud Features</a:t>
            </a:r>
          </a:p>
        </p:txBody>
      </p:sp>
      <p:sp>
        <p:nvSpPr>
          <p:cNvPr id="3" name="Content Placeholder 2"/>
          <p:cNvSpPr>
            <a:spLocks noGrp="1"/>
          </p:cNvSpPr>
          <p:nvPr>
            <p:ph idx="1"/>
          </p:nvPr>
        </p:nvSpPr>
        <p:spPr/>
        <p:txBody>
          <a:bodyPr/>
          <a:lstStyle/>
          <a:p>
            <a:r>
              <a:rPr lang="en-US" dirty="0"/>
              <a:t>The web connections use TLS (https): all the data is encrypted</a:t>
            </a:r>
          </a:p>
          <a:p>
            <a:endParaRPr lang="en-US" dirty="0"/>
          </a:p>
          <a:p>
            <a:r>
              <a:rPr lang="en-US" dirty="0"/>
              <a:t>The cloud itself uses the Virtual Private Cloud concept we discussed.  Your </a:t>
            </a:r>
            <a:r>
              <a:rPr lang="en-US" dirty="0" err="1"/>
              <a:t>microservice</a:t>
            </a:r>
            <a:r>
              <a:rPr lang="en-US" dirty="0"/>
              <a:t> lives in an isolated “security environment”.</a:t>
            </a:r>
          </a:p>
          <a:p>
            <a:endParaRPr lang="en-US" dirty="0"/>
          </a:p>
          <a:p>
            <a:r>
              <a:rPr lang="en-US" dirty="0"/>
              <a:t>All the files stored by your application are automatically encrypted by the file system before being written, and the keys are kept at your home system, not on the cloud.  So if the disk were stolen, it can’t be deciphered.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2446336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really can help</a:t>
            </a:r>
          </a:p>
        </p:txBody>
      </p:sp>
      <p:sp>
        <p:nvSpPr>
          <p:cNvPr id="3" name="Content Placeholder 2"/>
          <p:cNvSpPr>
            <a:spLocks noGrp="1"/>
          </p:cNvSpPr>
          <p:nvPr>
            <p:ph idx="1"/>
          </p:nvPr>
        </p:nvSpPr>
        <p:spPr/>
        <p:txBody>
          <a:bodyPr>
            <a:normAutofit/>
          </a:bodyPr>
          <a:lstStyle/>
          <a:p>
            <a:r>
              <a:rPr lang="en-US" dirty="0"/>
              <a:t>By splitting secret keys among multiple repositories, we can guard against failure that could otherwise destroy a key, while also ensuring that k out of N portions are needed to reconstruct the actual key.</a:t>
            </a:r>
          </a:p>
          <a:p>
            <a:endParaRPr lang="en-US" dirty="0"/>
          </a:p>
          <a:p>
            <a:r>
              <a:rPr lang="en-US" dirty="0"/>
              <a:t>In a secure cloud, keys aren’t kept in memory for more than a few microseconds.  Instead, any key we will use for a long period is “mapped” to a different key managed by the hardware keys built into the trusted computing hardware module (TCB).  This temporary key can only be used on a particular machine, with the help of the hardware itself.</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1577836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reassuring Features</a:t>
            </a:r>
          </a:p>
        </p:txBody>
      </p:sp>
      <p:sp>
        <p:nvSpPr>
          <p:cNvPr id="3" name="Content Placeholder 2"/>
          <p:cNvSpPr>
            <a:spLocks noGrp="1"/>
          </p:cNvSpPr>
          <p:nvPr>
            <p:ph idx="1"/>
          </p:nvPr>
        </p:nvSpPr>
        <p:spPr/>
        <p:txBody>
          <a:bodyPr>
            <a:normAutofit/>
          </a:bodyPr>
          <a:lstStyle/>
          <a:p>
            <a:r>
              <a:rPr lang="en-US" dirty="0"/>
              <a:t>There are also human-factors steps taken by the big vendors.</a:t>
            </a:r>
          </a:p>
          <a:p>
            <a:endParaRPr lang="en-US" dirty="0"/>
          </a:p>
          <a:p>
            <a:r>
              <a:rPr lang="en-US" dirty="0"/>
              <a:t>They ensure that any person who has access to secure keys doesn’t have access to the physical data center, and that any person who has a way to modify the operating system code can’t access keys or hardware.</a:t>
            </a:r>
          </a:p>
          <a:p>
            <a:endParaRPr lang="en-US" dirty="0"/>
          </a:p>
          <a:p>
            <a:r>
              <a:rPr lang="en-US" dirty="0"/>
              <a:t>There are also steps taken to ensure that connectivity from the home site to the cloud is redundant, from multiple ISPs (tunneling over </a:t>
            </a:r>
            <a:r>
              <a:rPr lang="en-US" dirty="0" err="1"/>
              <a:t>mTCP</a:t>
            </a:r>
            <a:r>
              <a:rPr lang="en-US" dirty="0"/>
              <a: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90287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6C0C-2C43-45FB-9AD3-FB880EE75EF0}"/>
              </a:ext>
            </a:extLst>
          </p:cNvPr>
          <p:cNvSpPr>
            <a:spLocks noGrp="1"/>
          </p:cNvSpPr>
          <p:nvPr>
            <p:ph type="title"/>
          </p:nvPr>
        </p:nvSpPr>
        <p:spPr/>
        <p:txBody>
          <a:bodyPr/>
          <a:lstStyle/>
          <a:p>
            <a:r>
              <a:rPr lang="en-US" dirty="0"/>
              <a:t>Hard disk drive “shredder”</a:t>
            </a:r>
          </a:p>
        </p:txBody>
      </p:sp>
      <p:sp>
        <p:nvSpPr>
          <p:cNvPr id="3" name="Content Placeholder 2">
            <a:extLst>
              <a:ext uri="{FF2B5EF4-FFF2-40B4-BE49-F238E27FC236}">
                <a16:creationId xmlns:a16="http://schemas.microsoft.com/office/drawing/2014/main" id="{D69D6BDC-BF40-437F-A7A7-31E7EA513CC2}"/>
              </a:ext>
            </a:extLst>
          </p:cNvPr>
          <p:cNvSpPr>
            <a:spLocks noGrp="1"/>
          </p:cNvSpPr>
          <p:nvPr>
            <p:ph idx="1"/>
          </p:nvPr>
        </p:nvSpPr>
        <p:spPr/>
        <p:txBody>
          <a:bodyPr/>
          <a:lstStyle/>
          <a:p>
            <a:r>
              <a:rPr lang="en-US" dirty="0"/>
              <a:t>To reassure customers, cloud operators</a:t>
            </a:r>
            <a:br>
              <a:rPr lang="en-US" dirty="0"/>
            </a:br>
            <a:r>
              <a:rPr lang="en-US" dirty="0"/>
              <a:t>have begun to contractually commit that</a:t>
            </a:r>
            <a:br>
              <a:rPr lang="en-US" dirty="0"/>
            </a:br>
            <a:r>
              <a:rPr lang="en-US" dirty="0"/>
              <a:t>used storage devices will be destroyed</a:t>
            </a:r>
          </a:p>
          <a:p>
            <a:endParaRPr lang="en-US" dirty="0"/>
          </a:p>
          <a:p>
            <a:r>
              <a:rPr lang="en-US" dirty="0"/>
              <a:t>This small device will shred a hard disk</a:t>
            </a:r>
            <a:br>
              <a:rPr lang="en-US" dirty="0"/>
            </a:br>
            <a:r>
              <a:rPr lang="en-US" dirty="0"/>
              <a:t>into recyclable metal waste.  It even has</a:t>
            </a:r>
            <a:br>
              <a:rPr lang="en-US" dirty="0"/>
            </a:br>
            <a:r>
              <a:rPr lang="en-US" dirty="0"/>
              <a:t>a government seal of approval!</a:t>
            </a:r>
          </a:p>
        </p:txBody>
      </p:sp>
      <p:sp>
        <p:nvSpPr>
          <p:cNvPr id="4" name="Footer Placeholder 3">
            <a:extLst>
              <a:ext uri="{FF2B5EF4-FFF2-40B4-BE49-F238E27FC236}">
                <a16:creationId xmlns:a16="http://schemas.microsoft.com/office/drawing/2014/main" id="{EEAC81CB-7FEA-4864-BB63-E75A6A2B103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3761BDE-6D9C-4087-BAB1-72801E7E3329}"/>
              </a:ext>
            </a:extLst>
          </p:cNvPr>
          <p:cNvSpPr>
            <a:spLocks noGrp="1"/>
          </p:cNvSpPr>
          <p:nvPr>
            <p:ph type="sldNum" sz="quarter" idx="12"/>
          </p:nvPr>
        </p:nvSpPr>
        <p:spPr/>
        <p:txBody>
          <a:bodyPr/>
          <a:lstStyle/>
          <a:p>
            <a:fld id="{3C974458-8A97-4835-BF79-1FB6D7856C21}" type="slidenum">
              <a:rPr lang="en-US" smtClean="0"/>
              <a:t>19</a:t>
            </a:fld>
            <a:endParaRPr lang="en-US"/>
          </a:p>
        </p:txBody>
      </p:sp>
      <p:pic>
        <p:nvPicPr>
          <p:cNvPr id="6" name="Picture 5">
            <a:extLst>
              <a:ext uri="{FF2B5EF4-FFF2-40B4-BE49-F238E27FC236}">
                <a16:creationId xmlns:a16="http://schemas.microsoft.com/office/drawing/2014/main" id="{86A7B1B6-9BD8-46C0-8AC2-74403AA356D2}"/>
              </a:ext>
            </a:extLst>
          </p:cNvPr>
          <p:cNvPicPr>
            <a:picLocks noChangeAspect="1"/>
          </p:cNvPicPr>
          <p:nvPr/>
        </p:nvPicPr>
        <p:blipFill>
          <a:blip r:embed="rId2"/>
          <a:stretch>
            <a:fillRect/>
          </a:stretch>
        </p:blipFill>
        <p:spPr>
          <a:xfrm>
            <a:off x="7661429" y="1740171"/>
            <a:ext cx="3751514" cy="3751514"/>
          </a:xfrm>
          <a:prstGeom prst="rect">
            <a:avLst/>
          </a:prstGeom>
        </p:spPr>
      </p:pic>
    </p:spTree>
    <p:extLst>
      <p:ext uri="{BB962C8B-B14F-4D97-AF65-F5344CB8AC3E}">
        <p14:creationId xmlns:p14="http://schemas.microsoft.com/office/powerpoint/2010/main" val="1159694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52DB-FF6D-D1B8-7D6A-074266A04F6D}"/>
              </a:ext>
            </a:extLst>
          </p:cNvPr>
          <p:cNvSpPr>
            <a:spLocks noGrp="1"/>
          </p:cNvSpPr>
          <p:nvPr>
            <p:ph type="title"/>
          </p:nvPr>
        </p:nvSpPr>
        <p:spPr/>
        <p:txBody>
          <a:bodyPr/>
          <a:lstStyle/>
          <a:p>
            <a:r>
              <a:rPr lang="en-US" dirty="0"/>
              <a:t>Broad overview</a:t>
            </a:r>
          </a:p>
        </p:txBody>
      </p:sp>
      <p:sp>
        <p:nvSpPr>
          <p:cNvPr id="3" name="Content Placeholder 2">
            <a:extLst>
              <a:ext uri="{FF2B5EF4-FFF2-40B4-BE49-F238E27FC236}">
                <a16:creationId xmlns:a16="http://schemas.microsoft.com/office/drawing/2014/main" id="{77FB0E6B-CA08-BA8E-A308-532C79F58C3A}"/>
              </a:ext>
            </a:extLst>
          </p:cNvPr>
          <p:cNvSpPr>
            <a:spLocks noGrp="1"/>
          </p:cNvSpPr>
          <p:nvPr>
            <p:ph idx="1"/>
          </p:nvPr>
        </p:nvSpPr>
        <p:spPr/>
        <p:txBody>
          <a:bodyPr/>
          <a:lstStyle/>
          <a:p>
            <a:r>
              <a:rPr lang="en-US" dirty="0"/>
              <a:t>In the lecture on Monday we learned that</a:t>
            </a:r>
          </a:p>
          <a:p>
            <a:pPr lvl="1">
              <a:buFont typeface="Wingdings" panose="05000000000000000000" pitchFamily="2" charset="2"/>
              <a:buChar char="Ø"/>
            </a:pPr>
            <a:r>
              <a:rPr lang="en-US" dirty="0"/>
              <a:t>  It is appealing to use blockchain for IoT data in settings like farms</a:t>
            </a:r>
          </a:p>
          <a:p>
            <a:pPr lvl="1">
              <a:buFont typeface="Wingdings" panose="05000000000000000000" pitchFamily="2" charset="2"/>
              <a:buChar char="Ø"/>
            </a:pPr>
            <a:r>
              <a:rPr lang="en-US" dirty="0"/>
              <a:t>  This poses challenges not seen in cryptocurrency settings, like intermittent networking</a:t>
            </a:r>
          </a:p>
          <a:p>
            <a:pPr lvl="1">
              <a:buFont typeface="Wingdings" panose="05000000000000000000" pitchFamily="2" charset="2"/>
              <a:buChar char="Ø"/>
            </a:pPr>
            <a:r>
              <a:rPr lang="en-US" dirty="0"/>
              <a:t>  We can extend the blockchain model to solve those problems.  </a:t>
            </a:r>
            <a:r>
              <a:rPr lang="en-US" dirty="0" err="1"/>
              <a:t>Vegvisir</a:t>
            </a:r>
            <a:r>
              <a:rPr lang="en-US" dirty="0"/>
              <a:t> did this</a:t>
            </a:r>
            <a:br>
              <a:rPr lang="en-US" dirty="0"/>
            </a:br>
            <a:r>
              <a:rPr lang="en-US" dirty="0"/>
              <a:t>    by tolerating forks (using a </a:t>
            </a:r>
            <a:r>
              <a:rPr lang="en-US" dirty="0" err="1"/>
              <a:t>dag</a:t>
            </a:r>
            <a:r>
              <a:rPr lang="en-US" dirty="0"/>
              <a:t> model) and introducing a support blockchain </a:t>
            </a:r>
            <a:br>
              <a:rPr lang="en-US" dirty="0"/>
            </a:br>
            <a:r>
              <a:rPr lang="en-US" dirty="0"/>
              <a:t>    operated by witnesses (permissioned with proof of stake, not proof of work)</a:t>
            </a:r>
          </a:p>
          <a:p>
            <a:pPr lvl="1">
              <a:buFont typeface="Wingdings" panose="05000000000000000000" pitchFamily="2" charset="2"/>
              <a:buChar char="Ø"/>
            </a:pPr>
            <a:r>
              <a:rPr lang="en-US" dirty="0"/>
              <a:t>  But that was a research system; today there are no products like </a:t>
            </a:r>
            <a:r>
              <a:rPr lang="en-US" dirty="0" err="1"/>
              <a:t>Vegvisir</a:t>
            </a:r>
            <a:r>
              <a:rPr lang="en-US" dirty="0"/>
              <a:t>.</a:t>
            </a:r>
          </a:p>
          <a:p>
            <a:pPr lvl="1">
              <a:buFont typeface="Wingdings" panose="05000000000000000000" pitchFamily="2" charset="2"/>
              <a:buChar char="Ø"/>
            </a:pPr>
            <a:endParaRPr lang="en-US" dirty="0"/>
          </a:p>
          <a:p>
            <a:pPr marL="128016" lvl="1" indent="0">
              <a:buNone/>
            </a:pPr>
            <a:r>
              <a:rPr lang="en-US" dirty="0"/>
              <a:t>Today we will explore a second such scenario</a:t>
            </a:r>
          </a:p>
        </p:txBody>
      </p:sp>
      <p:sp>
        <p:nvSpPr>
          <p:cNvPr id="4" name="Footer Placeholder 3">
            <a:extLst>
              <a:ext uri="{FF2B5EF4-FFF2-40B4-BE49-F238E27FC236}">
                <a16:creationId xmlns:a16="http://schemas.microsoft.com/office/drawing/2014/main" id="{120E9FCD-876E-CB9A-0B03-29BAC8C2892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DD2F9EB4-97F0-3B7B-6B97-84AABC44FA78}"/>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3985872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this get us?</a:t>
            </a:r>
          </a:p>
        </p:txBody>
      </p:sp>
      <p:sp>
        <p:nvSpPr>
          <p:cNvPr id="3" name="Content Placeholder 2"/>
          <p:cNvSpPr>
            <a:spLocks noGrp="1"/>
          </p:cNvSpPr>
          <p:nvPr>
            <p:ph idx="1"/>
          </p:nvPr>
        </p:nvSpPr>
        <p:spPr/>
        <p:txBody>
          <a:bodyPr/>
          <a:lstStyle/>
          <a:p>
            <a:r>
              <a:rPr lang="en-US" dirty="0"/>
              <a:t>Individual organizations, like hospitals, have some elements of their electronic health records on the cloud, and the trend is to move more and more functionality over time.  </a:t>
            </a:r>
            <a:r>
              <a:rPr lang="en-US" dirty="0" err="1"/>
              <a:t>HiPPA</a:t>
            </a:r>
            <a:r>
              <a:rPr lang="en-US" dirty="0"/>
              <a:t> concerns slow this down, but it is advancing even so.</a:t>
            </a:r>
          </a:p>
          <a:p>
            <a:endParaRPr lang="en-US" dirty="0"/>
          </a:p>
          <a:p>
            <a:r>
              <a:rPr lang="en-US" dirty="0"/>
              <a:t>But even if they happen to be on the same cloud, they can’t just share records with one-another other than by creating specialized mirroring.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325033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419189" cy="1499616"/>
          </a:xfrm>
        </p:spPr>
        <p:txBody>
          <a:bodyPr/>
          <a:lstStyle/>
          <a:p>
            <a:r>
              <a:rPr lang="en-US" dirty="0"/>
              <a:t>Hospital Y treats a patient from hospital X</a:t>
            </a:r>
          </a:p>
        </p:txBody>
      </p:sp>
      <p:sp>
        <p:nvSpPr>
          <p:cNvPr id="3" name="Content Placeholder 2"/>
          <p:cNvSpPr>
            <a:spLocks noGrp="1"/>
          </p:cNvSpPr>
          <p:nvPr>
            <p:ph idx="1"/>
          </p:nvPr>
        </p:nvSpPr>
        <p:spPr/>
        <p:txBody>
          <a:bodyPr/>
          <a:lstStyle/>
          <a:p>
            <a:r>
              <a:rPr lang="en-US" dirty="0"/>
              <a:t>In today’s approach, each pair of cooperating hospitals establishes a form of secure replication channel.</a:t>
            </a:r>
          </a:p>
          <a:p>
            <a:endParaRPr lang="en-US" dirty="0"/>
          </a:p>
          <a:p>
            <a:r>
              <a:rPr lang="en-US" dirty="0"/>
              <a:t>For example, X might send records about Mrs. Smith to Y, specifically needed for Y to carry out this treatment.</a:t>
            </a:r>
          </a:p>
          <a:p>
            <a:br>
              <a:rPr lang="en-US" dirty="0"/>
            </a:br>
            <a:r>
              <a:rPr lang="en-US" dirty="0"/>
              <a:t>Y might then share back some of its records of the treatment, so that X has the needed data to track her overall plan of care.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3352476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 and Y must audit all sharing</a:t>
            </a:r>
          </a:p>
        </p:txBody>
      </p:sp>
      <p:sp>
        <p:nvSpPr>
          <p:cNvPr id="3" name="Content Placeholder 2"/>
          <p:cNvSpPr>
            <a:spLocks noGrp="1"/>
          </p:cNvSpPr>
          <p:nvPr>
            <p:ph idx="1"/>
          </p:nvPr>
        </p:nvSpPr>
        <p:spPr/>
        <p:txBody>
          <a:bodyPr/>
          <a:lstStyle/>
          <a:p>
            <a:r>
              <a:rPr lang="en-US" dirty="0"/>
              <a:t>Each hospital has a legal obligation to track which records have been shared (outgoing or incoming), and precisely why.</a:t>
            </a:r>
          </a:p>
          <a:p>
            <a:endParaRPr lang="en-US" dirty="0"/>
          </a:p>
          <a:p>
            <a:r>
              <a:rPr lang="en-US" dirty="0"/>
              <a:t>This extends to other organizations too, such as laboratories that do testing, private practices where physicians might see some patients in an office setting, etc.</a:t>
            </a:r>
          </a:p>
          <a:p>
            <a:endParaRPr lang="en-US" dirty="0"/>
          </a:p>
          <a:p>
            <a:r>
              <a:rPr lang="en-US" dirty="0"/>
              <a:t>It is natural to think of </a:t>
            </a:r>
            <a:r>
              <a:rPr lang="en-US" dirty="0" err="1"/>
              <a:t>Blockchain</a:t>
            </a:r>
            <a:r>
              <a:rPr lang="en-US" dirty="0"/>
              <a:t> as a technical tool for such uses.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3595275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Blockchain</a:t>
            </a:r>
            <a:r>
              <a:rPr lang="en-US" dirty="0"/>
              <a:t>: A “partial” match</a:t>
            </a:r>
          </a:p>
        </p:txBody>
      </p:sp>
      <p:sp>
        <p:nvSpPr>
          <p:cNvPr id="3" name="Content Placeholder 2"/>
          <p:cNvSpPr>
            <a:spLocks noGrp="1"/>
          </p:cNvSpPr>
          <p:nvPr>
            <p:ph idx="1"/>
          </p:nvPr>
        </p:nvSpPr>
        <p:spPr/>
        <p:txBody>
          <a:bodyPr/>
          <a:lstStyle/>
          <a:p>
            <a:r>
              <a:rPr lang="en-US" dirty="0"/>
              <a:t>The tamperproof audit trail aspects are a good fit here.</a:t>
            </a:r>
          </a:p>
          <a:p>
            <a:endParaRPr lang="en-US" dirty="0"/>
          </a:p>
          <a:p>
            <a:r>
              <a:rPr lang="en-US" dirty="0"/>
              <a:t>We can track these EHR record transfers in a </a:t>
            </a:r>
            <a:r>
              <a:rPr lang="en-US" dirty="0" err="1"/>
              <a:t>blockchain</a:t>
            </a:r>
            <a:r>
              <a:rPr lang="en-US" dirty="0"/>
              <a:t>, and it gives us a proof of which records moved from institution to institution.  </a:t>
            </a:r>
          </a:p>
          <a:p>
            <a:endParaRPr lang="en-US" dirty="0"/>
          </a:p>
          <a:p>
            <a:r>
              <a:rPr lang="en-US" dirty="0"/>
              <a:t>We can also track individual accesses to those records.  Now we know that Dr. Marshall accessed the records of Mrs. Smith from hospital 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3730076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 problem is that a </a:t>
            </a:r>
            <a:r>
              <a:rPr lang="en-US" dirty="0" err="1"/>
              <a:t>blockchain</a:t>
            </a:r>
            <a:r>
              <a:rPr lang="en-US" dirty="0"/>
              <a:t> isn’t a database!</a:t>
            </a:r>
          </a:p>
        </p:txBody>
      </p:sp>
      <p:sp>
        <p:nvSpPr>
          <p:cNvPr id="3" name="Content Placeholder 2"/>
          <p:cNvSpPr>
            <a:spLocks noGrp="1"/>
          </p:cNvSpPr>
          <p:nvPr>
            <p:ph idx="1"/>
          </p:nvPr>
        </p:nvSpPr>
        <p:spPr/>
        <p:txBody>
          <a:bodyPr/>
          <a:lstStyle/>
          <a:p>
            <a:r>
              <a:rPr lang="en-US" dirty="0"/>
              <a:t>For higher level machine-learning tools that could ask “is it appropriate for Dr. Marshall to make this access?”, we would need more of a database representation!</a:t>
            </a:r>
          </a:p>
          <a:p>
            <a:endParaRPr lang="en-US" dirty="0"/>
          </a:p>
          <a:p>
            <a:r>
              <a:rPr lang="en-US" dirty="0"/>
              <a:t>In fact, in general, both human and computer users of this data will want to query it.</a:t>
            </a:r>
          </a:p>
          <a:p>
            <a:endParaRPr lang="en-US" dirty="0"/>
          </a:p>
          <a:p>
            <a:r>
              <a:rPr lang="en-US" dirty="0"/>
              <a:t>But a </a:t>
            </a:r>
            <a:r>
              <a:rPr lang="en-US" dirty="0" err="1"/>
              <a:t>blockchain</a:t>
            </a:r>
            <a:r>
              <a:rPr lang="en-US" dirty="0"/>
              <a:t> isn’t a database!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3079945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a lot of work to close the gap</a:t>
            </a:r>
          </a:p>
        </p:txBody>
      </p:sp>
      <p:sp>
        <p:nvSpPr>
          <p:cNvPr id="3" name="Content Placeholder 2"/>
          <p:cNvSpPr>
            <a:spLocks noGrp="1"/>
          </p:cNvSpPr>
          <p:nvPr>
            <p:ph idx="1"/>
          </p:nvPr>
        </p:nvSpPr>
        <p:spPr/>
        <p:txBody>
          <a:bodyPr>
            <a:normAutofit lnSpcReduction="10000"/>
          </a:bodyPr>
          <a:lstStyle/>
          <a:p>
            <a:r>
              <a:rPr lang="en-US" dirty="0"/>
              <a:t>Many companies offer SQL interfaces so that their </a:t>
            </a:r>
            <a:r>
              <a:rPr lang="en-US" dirty="0" err="1"/>
              <a:t>blockchains</a:t>
            </a:r>
            <a:r>
              <a:rPr lang="en-US" dirty="0"/>
              <a:t> can be viewed as if they were databases.</a:t>
            </a:r>
          </a:p>
          <a:p>
            <a:endParaRPr lang="en-US" dirty="0"/>
          </a:p>
          <a:p>
            <a:r>
              <a:rPr lang="en-US" dirty="0"/>
              <a:t>This isn’t always very performant, but by creating secondary indices (like our B+ tree from hw2), we can ensure that common query patterns are executed very rapidly.</a:t>
            </a:r>
          </a:p>
          <a:p>
            <a:endParaRPr lang="en-US" dirty="0"/>
          </a:p>
          <a:p>
            <a:r>
              <a:rPr lang="en-US" dirty="0"/>
              <a:t>Then an administrator could, for example, check to see whether Dr. Marshall made this access as part of a treatment activity.</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4229901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Would Cloud safety features</a:t>
            </a:r>
            <a:br>
              <a:rPr lang="en-US" dirty="0"/>
            </a:br>
            <a:r>
              <a:rPr lang="en-US" dirty="0"/>
              <a:t>Stop the </a:t>
            </a:r>
            <a:r>
              <a:rPr lang="en-US" dirty="0" err="1"/>
              <a:t>Nedry</a:t>
            </a:r>
            <a:r>
              <a:rPr lang="en-US" dirty="0"/>
              <a:t> Exploit?</a:t>
            </a:r>
          </a:p>
        </p:txBody>
      </p:sp>
      <p:sp>
        <p:nvSpPr>
          <p:cNvPr id="3" name="Content Placeholder 2"/>
          <p:cNvSpPr>
            <a:spLocks noGrp="1"/>
          </p:cNvSpPr>
          <p:nvPr>
            <p:ph idx="1"/>
          </p:nvPr>
        </p:nvSpPr>
        <p:spPr/>
        <p:txBody>
          <a:bodyPr/>
          <a:lstStyle/>
          <a:p>
            <a:r>
              <a:rPr lang="en-US" dirty="0"/>
              <a:t>Remember that Dennis </a:t>
            </a:r>
            <a:r>
              <a:rPr lang="en-US" dirty="0" err="1"/>
              <a:t>Nedry</a:t>
            </a:r>
            <a:r>
              <a:rPr lang="en-US" dirty="0"/>
              <a:t>… wrote the code!</a:t>
            </a:r>
          </a:p>
          <a:p>
            <a:endParaRPr lang="en-US" dirty="0"/>
          </a:p>
          <a:p>
            <a:r>
              <a:rPr lang="en-US" dirty="0"/>
              <a:t>Dennis wants you to </a:t>
            </a:r>
            <a:r>
              <a:rPr lang="en-US" i="1" dirty="0"/>
              <a:t>think </a:t>
            </a:r>
            <a:r>
              <a:rPr lang="en-US" dirty="0"/>
              <a:t>everything is being audited and tracked, but </a:t>
            </a:r>
            <a:r>
              <a:rPr lang="en-US" i="1" dirty="0"/>
              <a:t>actually</a:t>
            </a:r>
            <a:r>
              <a:rPr lang="en-US" dirty="0"/>
              <a:t> he plans to steal Mrs. Smith’s health records and sell them without being caught.</a:t>
            </a:r>
          </a:p>
          <a:p>
            <a:endParaRPr lang="en-US" dirty="0"/>
          </a:p>
          <a:p>
            <a:r>
              <a:rPr lang="en-US" dirty="0"/>
              <a:t>If the records themselves are encrypted, he might be blocked, but a legitimate medical access might be delayed or blocked too…</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pic>
        <p:nvPicPr>
          <p:cNvPr id="8" name="Picture 7"/>
          <p:cNvPicPr>
            <a:picLocks noChangeAspect="1"/>
          </p:cNvPicPr>
          <p:nvPr/>
        </p:nvPicPr>
        <p:blipFill>
          <a:blip r:embed="rId2"/>
          <a:stretch>
            <a:fillRect/>
          </a:stretch>
        </p:blipFill>
        <p:spPr>
          <a:xfrm>
            <a:off x="9731641" y="384048"/>
            <a:ext cx="2211383" cy="1337530"/>
          </a:xfrm>
          <a:prstGeom prst="rect">
            <a:avLst/>
          </a:prstGeom>
        </p:spPr>
      </p:pic>
    </p:spTree>
    <p:extLst>
      <p:ext uri="{BB962C8B-B14F-4D97-AF65-F5344CB8AC3E}">
        <p14:creationId xmlns:p14="http://schemas.microsoft.com/office/powerpoint/2010/main" val="3504601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Dennis Could try…</a:t>
            </a:r>
          </a:p>
        </p:txBody>
      </p:sp>
      <p:sp>
        <p:nvSpPr>
          <p:cNvPr id="3" name="Content Placeholder 2"/>
          <p:cNvSpPr>
            <a:spLocks noGrp="1"/>
          </p:cNvSpPr>
          <p:nvPr>
            <p:ph idx="1"/>
          </p:nvPr>
        </p:nvSpPr>
        <p:spPr/>
        <p:txBody>
          <a:bodyPr/>
          <a:lstStyle/>
          <a:p>
            <a:r>
              <a:rPr lang="en-US" dirty="0"/>
              <a:t>He might modify the audit-update or query code to try and fool you.  Perhaps he takes the legitimate sensor records, changes them right away, and then logs the modified versions.  Is anything checking this risk?</a:t>
            </a:r>
          </a:p>
          <a:p>
            <a:endParaRPr lang="en-US" dirty="0"/>
          </a:p>
          <a:p>
            <a:r>
              <a:rPr lang="en-US" dirty="0"/>
              <a:t>“Chief security officer: Check that all EHR record accesses are properly authorized.”</a:t>
            </a:r>
          </a:p>
          <a:p>
            <a:endParaRPr lang="en-US" dirty="0"/>
          </a:p>
          <a:p>
            <a:r>
              <a:rPr lang="en-US" dirty="0"/>
              <a:t>“System: Confirmed, no problems detected.”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pic>
        <p:nvPicPr>
          <p:cNvPr id="6" name="Picture 5"/>
          <p:cNvPicPr>
            <a:picLocks noChangeAspect="1"/>
          </p:cNvPicPr>
          <p:nvPr/>
        </p:nvPicPr>
        <p:blipFill>
          <a:blip r:embed="rId2"/>
          <a:stretch>
            <a:fillRect/>
          </a:stretch>
        </p:blipFill>
        <p:spPr>
          <a:xfrm>
            <a:off x="9731641" y="384048"/>
            <a:ext cx="2211383" cy="1337530"/>
          </a:xfrm>
          <a:prstGeom prst="rect">
            <a:avLst/>
          </a:prstGeom>
        </p:spPr>
      </p:pic>
    </p:spTree>
    <p:extLst>
      <p:ext uri="{BB962C8B-B14F-4D97-AF65-F5344CB8AC3E}">
        <p14:creationId xmlns:p14="http://schemas.microsoft.com/office/powerpoint/2010/main" val="1126895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6528"/>
          <a:stretch/>
        </p:blipFill>
        <p:spPr>
          <a:xfrm>
            <a:off x="9646342" y="1411879"/>
            <a:ext cx="2381982" cy="2057490"/>
          </a:xfrm>
          <a:prstGeom prst="rect">
            <a:avLst/>
          </a:prstGeom>
        </p:spPr>
      </p:pic>
      <p:sp>
        <p:nvSpPr>
          <p:cNvPr id="2" name="Title 1"/>
          <p:cNvSpPr>
            <a:spLocks noGrp="1"/>
          </p:cNvSpPr>
          <p:nvPr>
            <p:ph type="title"/>
          </p:nvPr>
        </p:nvSpPr>
        <p:spPr/>
        <p:txBody>
          <a:bodyPr/>
          <a:lstStyle/>
          <a:p>
            <a:r>
              <a:rPr lang="en-US" dirty="0"/>
              <a:t>A skeptic might want more proof</a:t>
            </a:r>
          </a:p>
        </p:txBody>
      </p:sp>
      <p:sp>
        <p:nvSpPr>
          <p:cNvPr id="3" name="Content Placeholder 2"/>
          <p:cNvSpPr>
            <a:spLocks noGrp="1"/>
          </p:cNvSpPr>
          <p:nvPr>
            <p:ph idx="1"/>
          </p:nvPr>
        </p:nvSpPr>
        <p:spPr/>
        <p:txBody>
          <a:bodyPr/>
          <a:lstStyle/>
          <a:p>
            <a:r>
              <a:rPr lang="en-US" dirty="0"/>
              <a:t>… but here things get very difficult.</a:t>
            </a:r>
          </a:p>
          <a:p>
            <a:endParaRPr lang="en-US" dirty="0"/>
          </a:p>
          <a:p>
            <a:r>
              <a:rPr lang="en-US" dirty="0"/>
              <a:t>Does </a:t>
            </a:r>
            <a:r>
              <a:rPr lang="en-US" dirty="0" err="1"/>
              <a:t>HiPPA</a:t>
            </a:r>
            <a:r>
              <a:rPr lang="en-US" dirty="0"/>
              <a:t> allow us to show the skeptic the entire audit trace?</a:t>
            </a:r>
            <a:br>
              <a:rPr lang="en-US" dirty="0"/>
            </a:br>
            <a:r>
              <a:rPr lang="en-US" dirty="0"/>
              <a:t>What if Dennis gets a job as an auditor?</a:t>
            </a:r>
          </a:p>
          <a:p>
            <a:endParaRPr lang="en-US" dirty="0"/>
          </a:p>
          <a:p>
            <a:r>
              <a:rPr lang="en-US" dirty="0"/>
              <a:t>Or could we somehow construct a machine-checkable proof that the query response is a correct and complete one?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3706624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4A59-F21E-4684-810F-CF8CC37DA00B}"/>
              </a:ext>
            </a:extLst>
          </p:cNvPr>
          <p:cNvSpPr>
            <a:spLocks noGrp="1"/>
          </p:cNvSpPr>
          <p:nvPr>
            <p:ph type="title"/>
          </p:nvPr>
        </p:nvSpPr>
        <p:spPr/>
        <p:txBody>
          <a:bodyPr/>
          <a:lstStyle/>
          <a:p>
            <a:r>
              <a:rPr lang="en-US" dirty="0"/>
              <a:t>WAN mirroring can help!</a:t>
            </a:r>
          </a:p>
        </p:txBody>
      </p:sp>
      <p:sp>
        <p:nvSpPr>
          <p:cNvPr id="3" name="Content Placeholder 2">
            <a:extLst>
              <a:ext uri="{FF2B5EF4-FFF2-40B4-BE49-F238E27FC236}">
                <a16:creationId xmlns:a16="http://schemas.microsoft.com/office/drawing/2014/main" id="{D5DB5770-BA6E-4A73-B123-9A67C2A4FF93}"/>
              </a:ext>
            </a:extLst>
          </p:cNvPr>
          <p:cNvSpPr>
            <a:spLocks noGrp="1"/>
          </p:cNvSpPr>
          <p:nvPr>
            <p:ph idx="1"/>
          </p:nvPr>
        </p:nvSpPr>
        <p:spPr/>
        <p:txBody>
          <a:bodyPr>
            <a:normAutofit/>
          </a:bodyPr>
          <a:lstStyle/>
          <a:p>
            <a:r>
              <a:rPr lang="en-US" dirty="0"/>
              <a:t>Suppose that as we generate our blockchain, we also make a lot of mirror copies on other datacenters.  They “countersign” the replicas.</a:t>
            </a:r>
          </a:p>
          <a:p>
            <a:endParaRPr lang="en-US" dirty="0"/>
          </a:p>
          <a:p>
            <a:r>
              <a:rPr lang="en-US" dirty="0"/>
              <a:t>Thus if WAN datacenter X logs event A, a skeptic can actually fetch the signed log from X but can also get countersigned mirror copies at Y, Z…</a:t>
            </a:r>
          </a:p>
          <a:p>
            <a:endParaRPr lang="en-US" dirty="0"/>
          </a:p>
          <a:p>
            <a:r>
              <a:rPr lang="en-US" dirty="0"/>
              <a:t>Having many signed copies makes it hard to rewrite entire logs from start to finish: with so many copies to check, </a:t>
            </a:r>
            <a:r>
              <a:rPr lang="en-US"/>
              <a:t>the auditor </a:t>
            </a:r>
            <a:r>
              <a:rPr lang="en-US" dirty="0"/>
              <a:t>will sense tampering!</a:t>
            </a:r>
          </a:p>
        </p:txBody>
      </p:sp>
      <p:sp>
        <p:nvSpPr>
          <p:cNvPr id="4" name="Footer Placeholder 3">
            <a:extLst>
              <a:ext uri="{FF2B5EF4-FFF2-40B4-BE49-F238E27FC236}">
                <a16:creationId xmlns:a16="http://schemas.microsoft.com/office/drawing/2014/main" id="{330B570A-6D8F-40F1-89EF-400C69DBE9F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DAF92DA-DBD7-4432-8470-84336282EC62}"/>
              </a:ext>
            </a:extLst>
          </p:cNvPr>
          <p:cNvSpPr>
            <a:spLocks noGrp="1"/>
          </p:cNvSpPr>
          <p:nvPr>
            <p:ph type="sldNum" sz="quarter" idx="12"/>
          </p:nvPr>
        </p:nvSpPr>
        <p:spPr/>
        <p:txBody>
          <a:bodyPr/>
          <a:lstStyle/>
          <a:p>
            <a:fld id="{3C974458-8A97-4835-BF79-1FB6D7856C21}" type="slidenum">
              <a:rPr lang="en-US" smtClean="0"/>
              <a:t>29</a:t>
            </a:fld>
            <a:endParaRPr lang="en-US"/>
          </a:p>
        </p:txBody>
      </p:sp>
      <p:pic>
        <p:nvPicPr>
          <p:cNvPr id="6" name="Picture 5">
            <a:extLst>
              <a:ext uri="{FF2B5EF4-FFF2-40B4-BE49-F238E27FC236}">
                <a16:creationId xmlns:a16="http://schemas.microsoft.com/office/drawing/2014/main" id="{51436BE4-EE0C-4B8A-B99C-4E0D9D72044A}"/>
              </a:ext>
            </a:extLst>
          </p:cNvPr>
          <p:cNvPicPr>
            <a:picLocks noChangeAspect="1"/>
          </p:cNvPicPr>
          <p:nvPr/>
        </p:nvPicPr>
        <p:blipFill>
          <a:blip r:embed="rId2"/>
          <a:stretch>
            <a:fillRect/>
          </a:stretch>
        </p:blipFill>
        <p:spPr>
          <a:xfrm>
            <a:off x="9490445" y="384048"/>
            <a:ext cx="1999488" cy="1499616"/>
          </a:xfrm>
          <a:prstGeom prst="rect">
            <a:avLst/>
          </a:prstGeom>
        </p:spPr>
      </p:pic>
    </p:spTree>
    <p:extLst>
      <p:ext uri="{BB962C8B-B14F-4D97-AF65-F5344CB8AC3E}">
        <p14:creationId xmlns:p14="http://schemas.microsoft.com/office/powerpoint/2010/main" val="2646056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52DB-FF6D-D1B8-7D6A-074266A04F6D}"/>
              </a:ext>
            </a:extLst>
          </p:cNvPr>
          <p:cNvSpPr>
            <a:spLocks noGrp="1"/>
          </p:cNvSpPr>
          <p:nvPr>
            <p:ph type="title"/>
          </p:nvPr>
        </p:nvSpPr>
        <p:spPr/>
        <p:txBody>
          <a:bodyPr/>
          <a:lstStyle/>
          <a:p>
            <a:r>
              <a:rPr lang="en-US" dirty="0"/>
              <a:t>Broad overview</a:t>
            </a:r>
          </a:p>
        </p:txBody>
      </p:sp>
      <p:sp>
        <p:nvSpPr>
          <p:cNvPr id="3" name="Content Placeholder 2">
            <a:extLst>
              <a:ext uri="{FF2B5EF4-FFF2-40B4-BE49-F238E27FC236}">
                <a16:creationId xmlns:a16="http://schemas.microsoft.com/office/drawing/2014/main" id="{77FB0E6B-CA08-BA8E-A308-532C79F58C3A}"/>
              </a:ext>
            </a:extLst>
          </p:cNvPr>
          <p:cNvSpPr>
            <a:spLocks noGrp="1"/>
          </p:cNvSpPr>
          <p:nvPr>
            <p:ph idx="1"/>
          </p:nvPr>
        </p:nvSpPr>
        <p:spPr/>
        <p:txBody>
          <a:bodyPr>
            <a:normAutofit/>
          </a:bodyPr>
          <a:lstStyle/>
          <a:p>
            <a:r>
              <a:rPr lang="en-US" dirty="0"/>
              <a:t>We’ve mentioned hospitals that might use a blockchain to assist in electronic medical records management</a:t>
            </a:r>
          </a:p>
          <a:p>
            <a:endParaRPr lang="en-US" dirty="0"/>
          </a:p>
          <a:p>
            <a:r>
              <a:rPr lang="en-US" dirty="0"/>
              <a:t>What </a:t>
            </a:r>
            <a:r>
              <a:rPr lang="en-US" i="1" dirty="0"/>
              <a:t>exactly </a:t>
            </a:r>
            <a:r>
              <a:rPr lang="en-US" dirty="0"/>
              <a:t>are the challenges here?</a:t>
            </a:r>
          </a:p>
          <a:p>
            <a:pPr>
              <a:buFont typeface="Wingdings" panose="05000000000000000000" pitchFamily="2" charset="2"/>
              <a:buChar char="Ø"/>
            </a:pPr>
            <a:r>
              <a:rPr lang="en-US" dirty="0"/>
              <a:t>  They include maintaining confidence that the EMR database and the</a:t>
            </a:r>
            <a:br>
              <a:rPr lang="en-US" dirty="0"/>
            </a:br>
            <a:r>
              <a:rPr lang="en-US" dirty="0"/>
              <a:t>    blockchain are properly synchronized, and semantics of smart records</a:t>
            </a:r>
          </a:p>
          <a:p>
            <a:pPr>
              <a:buFont typeface="Wingdings" panose="05000000000000000000" pitchFamily="2" charset="2"/>
              <a:buChar char="Ø"/>
            </a:pPr>
            <a:r>
              <a:rPr lang="en-US" dirty="0"/>
              <a:t>  There is also a broader issue of trust.  The Stellar system is one effort </a:t>
            </a:r>
            <a:br>
              <a:rPr lang="en-US" dirty="0"/>
            </a:br>
            <a:r>
              <a:rPr lang="en-US" dirty="0"/>
              <a:t>    that tries to address the trust problem</a:t>
            </a:r>
          </a:p>
        </p:txBody>
      </p:sp>
      <p:sp>
        <p:nvSpPr>
          <p:cNvPr id="4" name="Footer Placeholder 3">
            <a:extLst>
              <a:ext uri="{FF2B5EF4-FFF2-40B4-BE49-F238E27FC236}">
                <a16:creationId xmlns:a16="http://schemas.microsoft.com/office/drawing/2014/main" id="{120E9FCD-876E-CB9A-0B03-29BAC8C2892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DD2F9EB4-97F0-3B7B-6B97-84AABC44FA78}"/>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1664820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settings with similar needs</a:t>
            </a:r>
          </a:p>
        </p:txBody>
      </p:sp>
      <p:sp>
        <p:nvSpPr>
          <p:cNvPr id="3" name="Content Placeholder 2"/>
          <p:cNvSpPr>
            <a:spLocks noGrp="1"/>
          </p:cNvSpPr>
          <p:nvPr>
            <p:ph idx="1"/>
          </p:nvPr>
        </p:nvSpPr>
        <p:spPr/>
        <p:txBody>
          <a:bodyPr>
            <a:normAutofit lnSpcReduction="10000"/>
          </a:bodyPr>
          <a:lstStyle/>
          <a:p>
            <a:r>
              <a:rPr lang="en-US" dirty="0"/>
              <a:t>Suppose our hospital sees a surge of food poisoning.  Now the health workers wish to trace all the main events between when a load of spinach was harvested to when it reached the consumers.</a:t>
            </a:r>
          </a:p>
          <a:p>
            <a:endParaRPr lang="en-US" dirty="0"/>
          </a:p>
          <a:p>
            <a:r>
              <a:rPr lang="en-US" dirty="0"/>
              <a:t>The team is hoping to pinpoint an event.  Perhaps, “on the Smith family farm, these cases were transported on a pickup truck that previously was used to transport a load of cow manure.”</a:t>
            </a:r>
          </a:p>
          <a:p>
            <a:endParaRPr lang="en-US" dirty="0"/>
          </a:p>
          <a:p>
            <a:r>
              <a:rPr lang="en-US" dirty="0"/>
              <a:t>But it can be extremely hard to capture enough state to do that!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596864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such settings</a:t>
            </a:r>
          </a:p>
        </p:txBody>
      </p:sp>
      <p:sp>
        <p:nvSpPr>
          <p:cNvPr id="3" name="Content Placeholder 2"/>
          <p:cNvSpPr>
            <a:spLocks noGrp="1"/>
          </p:cNvSpPr>
          <p:nvPr>
            <p:ph idx="1"/>
          </p:nvPr>
        </p:nvSpPr>
        <p:spPr/>
        <p:txBody>
          <a:bodyPr/>
          <a:lstStyle/>
          <a:p>
            <a:r>
              <a:rPr lang="en-US" dirty="0"/>
              <a:t>Inter-bank transactions</a:t>
            </a:r>
          </a:p>
          <a:p>
            <a:endParaRPr lang="en-US" dirty="0"/>
          </a:p>
          <a:p>
            <a:r>
              <a:rPr lang="en-US" dirty="0"/>
              <a:t>Supply chain tracking for industrial activities such as manufacturing plants</a:t>
            </a:r>
          </a:p>
          <a:p>
            <a:endParaRPr lang="en-US" dirty="0"/>
          </a:p>
          <a:p>
            <a:r>
              <a:rPr lang="en-US" dirty="0"/>
              <a:t>Tracking the maintenance of hardware in the field, for things like power grid technology with very sensitive roles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spTree>
    <p:extLst>
      <p:ext uri="{BB962C8B-B14F-4D97-AF65-F5344CB8AC3E}">
        <p14:creationId xmlns:p14="http://schemas.microsoft.com/office/powerpoint/2010/main" val="1971179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such cases need even more! </a:t>
            </a:r>
          </a:p>
        </p:txBody>
      </p:sp>
      <p:sp>
        <p:nvSpPr>
          <p:cNvPr id="3" name="Content Placeholder 2"/>
          <p:cNvSpPr>
            <a:spLocks noGrp="1"/>
          </p:cNvSpPr>
          <p:nvPr>
            <p:ph idx="1"/>
          </p:nvPr>
        </p:nvSpPr>
        <p:spPr/>
        <p:txBody>
          <a:bodyPr/>
          <a:lstStyle/>
          <a:p>
            <a:r>
              <a:rPr lang="en-US" dirty="0"/>
              <a:t>The smart contracts concept from </a:t>
            </a:r>
            <a:r>
              <a:rPr lang="en-US" dirty="0" err="1"/>
              <a:t>Ethereum</a:t>
            </a:r>
            <a:r>
              <a:rPr lang="en-US" dirty="0"/>
              <a:t> can appear to be a great fit for banking transactions or other complex kinds of records.</a:t>
            </a:r>
          </a:p>
          <a:p>
            <a:endParaRPr lang="en-US" dirty="0"/>
          </a:p>
          <a:p>
            <a:r>
              <a:rPr lang="en-US" dirty="0"/>
              <a:t>But here we trust that the </a:t>
            </a:r>
            <a:r>
              <a:rPr lang="en-US" dirty="0" err="1"/>
              <a:t>Ethereum</a:t>
            </a:r>
            <a:r>
              <a:rPr lang="en-US" dirty="0"/>
              <a:t> “code” describing the event is correct and unambiguous.</a:t>
            </a:r>
          </a:p>
          <a:p>
            <a:endParaRPr lang="en-US" dirty="0"/>
          </a:p>
          <a:p>
            <a:r>
              <a:rPr lang="en-US" dirty="0"/>
              <a:t>The potential of a </a:t>
            </a:r>
            <a:r>
              <a:rPr lang="en-US" dirty="0" err="1"/>
              <a:t>blockchain</a:t>
            </a:r>
            <a:r>
              <a:rPr lang="en-US" dirty="0"/>
              <a:t> to roll back (instability of the last records) is especially worrying.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2641366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how rollback causes issues</a:t>
            </a:r>
          </a:p>
        </p:txBody>
      </p:sp>
      <p:sp>
        <p:nvSpPr>
          <p:cNvPr id="3" name="Content Placeholder 2"/>
          <p:cNvSpPr>
            <a:spLocks noGrp="1"/>
          </p:cNvSpPr>
          <p:nvPr>
            <p:ph idx="1"/>
          </p:nvPr>
        </p:nvSpPr>
        <p:spPr/>
        <p:txBody>
          <a:bodyPr/>
          <a:lstStyle/>
          <a:p>
            <a:r>
              <a:rPr lang="en-US" dirty="0"/>
              <a:t>Suppose that Dan sells chewing gum to Frank for $1.</a:t>
            </a:r>
          </a:p>
          <a:p>
            <a:endParaRPr lang="en-US" dirty="0"/>
          </a:p>
          <a:p>
            <a:r>
              <a:rPr lang="en-US" dirty="0"/>
              <a:t>Our </a:t>
            </a:r>
            <a:r>
              <a:rPr lang="en-US" dirty="0" err="1"/>
              <a:t>blockchain</a:t>
            </a:r>
            <a:r>
              <a:rPr lang="en-US" dirty="0"/>
              <a:t> record may record that “upon receipt of $1 from Frank, Dan will hand Frank the chewing gum.”</a:t>
            </a:r>
          </a:p>
          <a:p>
            <a:endParaRPr lang="en-US" dirty="0"/>
          </a:p>
          <a:p>
            <a:r>
              <a:rPr lang="en-US" dirty="0"/>
              <a:t>But now Frank decides to earn some money.  He washes Sally’s car and for this she will pay him $3, and he will use $1 of this to buy the gum.  The record is added to the </a:t>
            </a:r>
            <a:r>
              <a:rPr lang="en-US" dirty="0" err="1"/>
              <a:t>blockchain</a:t>
            </a:r>
            <a:r>
              <a:rPr lang="en-US" dirty="0"/>
              <a: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3438309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we can create endless dependencies!</a:t>
            </a:r>
          </a:p>
        </p:txBody>
      </p:sp>
      <p:sp>
        <p:nvSpPr>
          <p:cNvPr id="3" name="Content Placeholder 2"/>
          <p:cNvSpPr>
            <a:spLocks noGrp="1"/>
          </p:cNvSpPr>
          <p:nvPr>
            <p:ph idx="1"/>
          </p:nvPr>
        </p:nvSpPr>
        <p:spPr/>
        <p:txBody>
          <a:bodyPr/>
          <a:lstStyle/>
          <a:p>
            <a:r>
              <a:rPr lang="en-US" dirty="0"/>
              <a:t>… actually, Sally wrote him a check.  Frank needs to deposit it.</a:t>
            </a:r>
          </a:p>
          <a:p>
            <a:r>
              <a:rPr lang="en-US" dirty="0"/>
              <a:t>… the bank needs to clear the check.</a:t>
            </a:r>
          </a:p>
          <a:p>
            <a:r>
              <a:rPr lang="en-US" dirty="0"/>
              <a:t>… Sally’s bank account has plenty of money, but is blocked by her visa card, which is trying to collect what they claim is an unpaid bill.</a:t>
            </a:r>
          </a:p>
          <a:p>
            <a:r>
              <a:rPr lang="en-US" dirty="0"/>
              <a:t>… the Visa card company actually made an error. Sally </a:t>
            </a:r>
            <a:r>
              <a:rPr lang="en-US" u="sng" dirty="0"/>
              <a:t>did</a:t>
            </a:r>
            <a:r>
              <a:rPr lang="en-US" dirty="0"/>
              <a:t> pay the bill (someone else with the same first and last name is in arrears).  They agreed to fix this, but haven’t done so yet.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3089216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2A31-B22E-4D63-B6F9-9BDFF9E62D8E}"/>
              </a:ext>
            </a:extLst>
          </p:cNvPr>
          <p:cNvSpPr>
            <a:spLocks noGrp="1"/>
          </p:cNvSpPr>
          <p:nvPr>
            <p:ph type="title"/>
          </p:nvPr>
        </p:nvSpPr>
        <p:spPr/>
        <p:txBody>
          <a:bodyPr/>
          <a:lstStyle/>
          <a:p>
            <a:r>
              <a:rPr lang="en-US" dirty="0"/>
              <a:t>… we can create endless dependencies!</a:t>
            </a:r>
          </a:p>
        </p:txBody>
      </p:sp>
      <p:sp>
        <p:nvSpPr>
          <p:cNvPr id="3" name="Content Placeholder 2">
            <a:extLst>
              <a:ext uri="{FF2B5EF4-FFF2-40B4-BE49-F238E27FC236}">
                <a16:creationId xmlns:a16="http://schemas.microsoft.com/office/drawing/2014/main" id="{ECECAF88-6A5A-410B-9281-DBB738878152}"/>
              </a:ext>
            </a:extLst>
          </p:cNvPr>
          <p:cNvSpPr>
            <a:spLocks noGrp="1"/>
          </p:cNvSpPr>
          <p:nvPr>
            <p:ph idx="1"/>
          </p:nvPr>
        </p:nvSpPr>
        <p:spPr>
          <a:xfrm>
            <a:off x="1024128" y="2084832"/>
            <a:ext cx="10786872" cy="4224528"/>
          </a:xfrm>
        </p:spPr>
        <p:txBody>
          <a:bodyPr/>
          <a:lstStyle/>
          <a:p>
            <a:r>
              <a:rPr lang="en-US" dirty="0"/>
              <a:t>Visualizing these dependencies.  Remember: the blockchain can roll back at any time, erasing the last few records!</a:t>
            </a:r>
          </a:p>
        </p:txBody>
      </p:sp>
      <p:sp>
        <p:nvSpPr>
          <p:cNvPr id="4" name="Footer Placeholder 3">
            <a:extLst>
              <a:ext uri="{FF2B5EF4-FFF2-40B4-BE49-F238E27FC236}">
                <a16:creationId xmlns:a16="http://schemas.microsoft.com/office/drawing/2014/main" id="{9276B8CA-7202-4358-B527-5E5ED8D54D1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E1EA3D0-D991-4148-858D-F3ACBF54BE36}"/>
              </a:ext>
            </a:extLst>
          </p:cNvPr>
          <p:cNvSpPr>
            <a:spLocks noGrp="1"/>
          </p:cNvSpPr>
          <p:nvPr>
            <p:ph type="sldNum" sz="quarter" idx="12"/>
          </p:nvPr>
        </p:nvSpPr>
        <p:spPr/>
        <p:txBody>
          <a:bodyPr/>
          <a:lstStyle/>
          <a:p>
            <a:fld id="{3C974458-8A97-4835-BF79-1FB6D7856C21}" type="slidenum">
              <a:rPr lang="en-US" smtClean="0"/>
              <a:t>35</a:t>
            </a:fld>
            <a:endParaRPr lang="en-US"/>
          </a:p>
        </p:txBody>
      </p:sp>
      <p:graphicFrame>
        <p:nvGraphicFramePr>
          <p:cNvPr id="6" name="Table 6">
            <a:extLst>
              <a:ext uri="{FF2B5EF4-FFF2-40B4-BE49-F238E27FC236}">
                <a16:creationId xmlns:a16="http://schemas.microsoft.com/office/drawing/2014/main" id="{AB7379CC-68EC-4229-AC50-C514D1DD6FD8}"/>
              </a:ext>
            </a:extLst>
          </p:cNvPr>
          <p:cNvGraphicFramePr>
            <a:graphicFrameLocks noGrp="1"/>
          </p:cNvGraphicFramePr>
          <p:nvPr>
            <p:extLst>
              <p:ext uri="{D42A27DB-BD31-4B8C-83A1-F6EECF244321}">
                <p14:modId xmlns:p14="http://schemas.microsoft.com/office/powerpoint/2010/main" val="395923590"/>
              </p:ext>
            </p:extLst>
          </p:nvPr>
        </p:nvGraphicFramePr>
        <p:xfrm>
          <a:off x="1602769" y="3894381"/>
          <a:ext cx="9400856" cy="2286000"/>
        </p:xfrm>
        <a:graphic>
          <a:graphicData uri="http://schemas.openxmlformats.org/drawingml/2006/table">
            <a:tbl>
              <a:tblPr firstRow="1" bandRow="1">
                <a:tableStyleId>{5C22544A-7EE6-4342-B048-85BDC9FD1C3A}</a:tableStyleId>
              </a:tblPr>
              <a:tblGrid>
                <a:gridCol w="1175107">
                  <a:extLst>
                    <a:ext uri="{9D8B030D-6E8A-4147-A177-3AD203B41FA5}">
                      <a16:colId xmlns:a16="http://schemas.microsoft.com/office/drawing/2014/main" val="740986236"/>
                    </a:ext>
                  </a:extLst>
                </a:gridCol>
                <a:gridCol w="1175107">
                  <a:extLst>
                    <a:ext uri="{9D8B030D-6E8A-4147-A177-3AD203B41FA5}">
                      <a16:colId xmlns:a16="http://schemas.microsoft.com/office/drawing/2014/main" val="1896782337"/>
                    </a:ext>
                  </a:extLst>
                </a:gridCol>
                <a:gridCol w="1175107">
                  <a:extLst>
                    <a:ext uri="{9D8B030D-6E8A-4147-A177-3AD203B41FA5}">
                      <a16:colId xmlns:a16="http://schemas.microsoft.com/office/drawing/2014/main" val="2632826101"/>
                    </a:ext>
                  </a:extLst>
                </a:gridCol>
                <a:gridCol w="1175107">
                  <a:extLst>
                    <a:ext uri="{9D8B030D-6E8A-4147-A177-3AD203B41FA5}">
                      <a16:colId xmlns:a16="http://schemas.microsoft.com/office/drawing/2014/main" val="1505024159"/>
                    </a:ext>
                  </a:extLst>
                </a:gridCol>
                <a:gridCol w="1175107">
                  <a:extLst>
                    <a:ext uri="{9D8B030D-6E8A-4147-A177-3AD203B41FA5}">
                      <a16:colId xmlns:a16="http://schemas.microsoft.com/office/drawing/2014/main" val="4155954219"/>
                    </a:ext>
                  </a:extLst>
                </a:gridCol>
                <a:gridCol w="1175107">
                  <a:extLst>
                    <a:ext uri="{9D8B030D-6E8A-4147-A177-3AD203B41FA5}">
                      <a16:colId xmlns:a16="http://schemas.microsoft.com/office/drawing/2014/main" val="2904264151"/>
                    </a:ext>
                  </a:extLst>
                </a:gridCol>
                <a:gridCol w="1175107">
                  <a:extLst>
                    <a:ext uri="{9D8B030D-6E8A-4147-A177-3AD203B41FA5}">
                      <a16:colId xmlns:a16="http://schemas.microsoft.com/office/drawing/2014/main" val="128272042"/>
                    </a:ext>
                  </a:extLst>
                </a:gridCol>
                <a:gridCol w="1175107">
                  <a:extLst>
                    <a:ext uri="{9D8B030D-6E8A-4147-A177-3AD203B41FA5}">
                      <a16:colId xmlns:a16="http://schemas.microsoft.com/office/drawing/2014/main" val="3760697220"/>
                    </a:ext>
                  </a:extLst>
                </a:gridCol>
              </a:tblGrid>
              <a:tr h="1407084">
                <a:tc>
                  <a:txBody>
                    <a:bodyPr/>
                    <a:lstStyle/>
                    <a:p>
                      <a:pPr algn="ctr"/>
                      <a:r>
                        <a:rPr lang="en-US" b="1" dirty="0"/>
                        <a:t>Buy gum.  Frank must pay Sam $1</a:t>
                      </a:r>
                    </a:p>
                  </a:txBody>
                  <a:tcPr/>
                </a:tc>
                <a:tc>
                  <a:txBody>
                    <a:bodyPr/>
                    <a:lstStyle/>
                    <a:p>
                      <a:pPr algn="ctr"/>
                      <a:r>
                        <a:rPr lang="en-US" b="1" dirty="0"/>
                        <a:t>Visa locked Sally’s account by mistake</a:t>
                      </a:r>
                    </a:p>
                  </a:txBody>
                  <a:tcPr/>
                </a:tc>
                <a:tc>
                  <a:txBody>
                    <a:bodyPr/>
                    <a:lstStyle/>
                    <a:p>
                      <a:pPr algn="ctr"/>
                      <a:r>
                        <a:rPr lang="en-US" b="1" dirty="0"/>
                        <a:t>Sally writes a check to pay Sam for washing car</a:t>
                      </a:r>
                    </a:p>
                  </a:txBody>
                  <a:tcPr/>
                </a:tc>
                <a:tc>
                  <a:txBody>
                    <a:bodyPr/>
                    <a:lstStyle/>
                    <a:p>
                      <a:pPr algn="ctr"/>
                      <a:r>
                        <a:rPr lang="en-US" b="1" dirty="0"/>
                        <a:t>Frank can’t cash the check!  He must wait</a:t>
                      </a:r>
                    </a:p>
                  </a:txBody>
                  <a:tcPr/>
                </a:tc>
                <a:tc>
                  <a:txBody>
                    <a:bodyPr/>
                    <a:lstStyle/>
                    <a:p>
                      <a:pPr algn="ctr"/>
                      <a:r>
                        <a:rPr lang="en-US" b="1" dirty="0"/>
                        <a:t>Visa unlocks Sally’s account</a:t>
                      </a:r>
                    </a:p>
                  </a:txBody>
                  <a:tcPr/>
                </a:tc>
                <a:tc>
                  <a:txBody>
                    <a:bodyPr/>
                    <a:lstStyle/>
                    <a:p>
                      <a:pPr algn="ctr"/>
                      <a:endParaRPr lang="en-US" b="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Frank retries.  Now Sally’s check clears</a:t>
                      </a:r>
                    </a:p>
                    <a:p>
                      <a:pPr algn="ctr"/>
                      <a:endParaRPr lang="en-US" b="1" dirty="0"/>
                    </a:p>
                    <a:p>
                      <a:pPr algn="ctr"/>
                      <a:endParaRPr lang="en-US" b="1" dirty="0"/>
                    </a:p>
                  </a:txBody>
                  <a:tcPr/>
                </a:tc>
                <a:tc>
                  <a:txBody>
                    <a:bodyPr/>
                    <a:lstStyle/>
                    <a:p>
                      <a:pPr algn="ctr"/>
                      <a:r>
                        <a:rPr lang="en-US" b="1" dirty="0"/>
                        <a:t>Frank pays Sam</a:t>
                      </a:r>
                    </a:p>
                  </a:txBody>
                  <a:tcPr/>
                </a:tc>
                <a:extLst>
                  <a:ext uri="{0D108BD9-81ED-4DB2-BD59-A6C34878D82A}">
                    <a16:rowId xmlns:a16="http://schemas.microsoft.com/office/drawing/2014/main" val="1598919858"/>
                  </a:ext>
                </a:extLst>
              </a:tr>
            </a:tbl>
          </a:graphicData>
        </a:graphic>
      </p:graphicFrame>
      <p:sp>
        <p:nvSpPr>
          <p:cNvPr id="8" name="Freeform: Shape 7">
            <a:extLst>
              <a:ext uri="{FF2B5EF4-FFF2-40B4-BE49-F238E27FC236}">
                <a16:creationId xmlns:a16="http://schemas.microsoft.com/office/drawing/2014/main" id="{79F6CA01-979C-43A8-A2CB-BBE535491C7C}"/>
              </a:ext>
            </a:extLst>
          </p:cNvPr>
          <p:cNvSpPr/>
          <p:nvPr/>
        </p:nvSpPr>
        <p:spPr>
          <a:xfrm>
            <a:off x="1828800" y="4089115"/>
            <a:ext cx="30822" cy="51370"/>
          </a:xfrm>
          <a:custGeom>
            <a:avLst/>
            <a:gdLst>
              <a:gd name="connsiteX0" fmla="*/ 0 w 30822"/>
              <a:gd name="connsiteY0" fmla="*/ 51370 h 51370"/>
              <a:gd name="connsiteX1" fmla="*/ 30822 w 30822"/>
              <a:gd name="connsiteY1" fmla="*/ 0 h 51370"/>
              <a:gd name="connsiteX2" fmla="*/ 30822 w 30822"/>
              <a:gd name="connsiteY2" fmla="*/ 0 h 51370"/>
            </a:gdLst>
            <a:ahLst/>
            <a:cxnLst>
              <a:cxn ang="0">
                <a:pos x="connsiteX0" y="connsiteY0"/>
              </a:cxn>
              <a:cxn ang="0">
                <a:pos x="connsiteX1" y="connsiteY1"/>
              </a:cxn>
              <a:cxn ang="0">
                <a:pos x="connsiteX2" y="connsiteY2"/>
              </a:cxn>
            </a:cxnLst>
            <a:rect l="l" t="t" r="r" b="b"/>
            <a:pathLst>
              <a:path w="30822" h="51370">
                <a:moveTo>
                  <a:pt x="0" y="51370"/>
                </a:moveTo>
                <a:lnTo>
                  <a:pt x="30822" y="0"/>
                </a:lnTo>
                <a:lnTo>
                  <a:pt x="3082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Down 8">
            <a:extLst>
              <a:ext uri="{FF2B5EF4-FFF2-40B4-BE49-F238E27FC236}">
                <a16:creationId xmlns:a16="http://schemas.microsoft.com/office/drawing/2014/main" id="{126E1CA7-7877-4EF7-A889-857948C7CFC4}"/>
              </a:ext>
            </a:extLst>
          </p:cNvPr>
          <p:cNvSpPr/>
          <p:nvPr/>
        </p:nvSpPr>
        <p:spPr>
          <a:xfrm>
            <a:off x="2208943" y="3162861"/>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328A9B08-14D4-4973-970A-38C1545DBF83}"/>
              </a:ext>
            </a:extLst>
          </p:cNvPr>
          <p:cNvSpPr/>
          <p:nvPr/>
        </p:nvSpPr>
        <p:spPr>
          <a:xfrm flipH="1">
            <a:off x="3421294" y="3162861"/>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D5967E08-1541-4235-B43E-375442A1C31A}"/>
              </a:ext>
            </a:extLst>
          </p:cNvPr>
          <p:cNvSpPr/>
          <p:nvPr/>
        </p:nvSpPr>
        <p:spPr>
          <a:xfrm>
            <a:off x="6789505" y="3190152"/>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4725137B-5652-4153-BC77-2CFE276B078D}"/>
              </a:ext>
            </a:extLst>
          </p:cNvPr>
          <p:cNvSpPr/>
          <p:nvPr/>
        </p:nvSpPr>
        <p:spPr>
          <a:xfrm flipH="1">
            <a:off x="2363056" y="3179878"/>
            <a:ext cx="8149547"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572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Cascading effect of rollbacks</a:t>
            </a:r>
          </a:p>
        </p:txBody>
      </p:sp>
      <p:sp>
        <p:nvSpPr>
          <p:cNvPr id="3" name="Content Placeholder 2"/>
          <p:cNvSpPr>
            <a:spLocks noGrp="1"/>
          </p:cNvSpPr>
          <p:nvPr>
            <p:ph idx="1"/>
          </p:nvPr>
        </p:nvSpPr>
        <p:spPr/>
        <p:txBody>
          <a:bodyPr/>
          <a:lstStyle/>
          <a:p>
            <a:r>
              <a:rPr lang="en-US" dirty="0"/>
              <a:t>The last 5 or 6 blocks of records are considered unstable, meaning they could be overwritten by other records.</a:t>
            </a:r>
          </a:p>
          <a:p>
            <a:endParaRPr lang="en-US" dirty="0"/>
          </a:p>
          <a:p>
            <a:r>
              <a:rPr lang="en-US" dirty="0" err="1"/>
              <a:t>Blockchain</a:t>
            </a:r>
            <a:r>
              <a:rPr lang="en-US" dirty="0"/>
              <a:t> becomes stable after about an hour, but in Frank’s case, that won’t be enough.  He needs the </a:t>
            </a:r>
            <a:r>
              <a:rPr lang="en-US" u="sng" dirty="0"/>
              <a:t>last record </a:t>
            </a:r>
            <a:r>
              <a:rPr lang="en-US" dirty="0"/>
              <a:t>in the chain to stabilize!  </a:t>
            </a:r>
          </a:p>
          <a:p>
            <a:endParaRPr lang="en-US" dirty="0"/>
          </a:p>
          <a:p>
            <a:r>
              <a:rPr lang="en-US" dirty="0"/>
              <a:t>Even worse: what if the amount being paid depends on some future thing?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2127933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4D9A-CBDA-475D-BC99-3FB36B05EF9E}"/>
              </a:ext>
            </a:extLst>
          </p:cNvPr>
          <p:cNvSpPr>
            <a:spLocks noGrp="1"/>
          </p:cNvSpPr>
          <p:nvPr>
            <p:ph type="title"/>
          </p:nvPr>
        </p:nvSpPr>
        <p:spPr/>
        <p:txBody>
          <a:bodyPr>
            <a:normAutofit fontScale="90000"/>
          </a:bodyPr>
          <a:lstStyle/>
          <a:p>
            <a:r>
              <a:rPr lang="en-US" dirty="0"/>
              <a:t>Hospitals and Banks should use </a:t>
            </a:r>
            <a:r>
              <a:rPr lang="en-US" u="sng" dirty="0"/>
              <a:t>permissioned</a:t>
            </a:r>
            <a:r>
              <a:rPr lang="en-US" dirty="0"/>
              <a:t> blockchain with true commit</a:t>
            </a:r>
          </a:p>
        </p:txBody>
      </p:sp>
      <p:sp>
        <p:nvSpPr>
          <p:cNvPr id="3" name="Content Placeholder 2">
            <a:extLst>
              <a:ext uri="{FF2B5EF4-FFF2-40B4-BE49-F238E27FC236}">
                <a16:creationId xmlns:a16="http://schemas.microsoft.com/office/drawing/2014/main" id="{7990870D-0ACE-46B1-9961-C7F737DBE412}"/>
              </a:ext>
            </a:extLst>
          </p:cNvPr>
          <p:cNvSpPr>
            <a:spLocks noGrp="1"/>
          </p:cNvSpPr>
          <p:nvPr>
            <p:ph idx="1"/>
          </p:nvPr>
        </p:nvSpPr>
        <p:spPr/>
        <p:txBody>
          <a:bodyPr/>
          <a:lstStyle/>
          <a:p>
            <a:r>
              <a:rPr lang="en-US" dirty="0"/>
              <a:t>The selection of the </a:t>
            </a:r>
            <a:r>
              <a:rPr lang="en-US" dirty="0" err="1"/>
              <a:t>blockchain</a:t>
            </a:r>
            <a:r>
              <a:rPr lang="en-US" dirty="0"/>
              <a:t> product becomes very important.</a:t>
            </a:r>
          </a:p>
          <a:p>
            <a:endParaRPr lang="en-US" dirty="0"/>
          </a:p>
          <a:p>
            <a:r>
              <a:rPr lang="en-US" dirty="0"/>
              <a:t>If you use a </a:t>
            </a:r>
            <a:r>
              <a:rPr lang="en-US" dirty="0" err="1"/>
              <a:t>permissionless</a:t>
            </a:r>
            <a:r>
              <a:rPr lang="en-US" dirty="0"/>
              <a:t> blockchain with rollback, the consequences of rollback become issues for your application.  If you pick a permissioned blockchain with a fairly quick and firm commit, and no further rollbacks, your application won’t experience problems as long as it waits for commit</a:t>
            </a:r>
          </a:p>
          <a:p>
            <a:endParaRPr lang="en-US" dirty="0"/>
          </a:p>
          <a:p>
            <a:r>
              <a:rPr lang="en-US" dirty="0"/>
              <a:t>Only well-informed developers can safely use these technologies!</a:t>
            </a:r>
          </a:p>
        </p:txBody>
      </p:sp>
      <p:sp>
        <p:nvSpPr>
          <p:cNvPr id="4" name="Footer Placeholder 3">
            <a:extLst>
              <a:ext uri="{FF2B5EF4-FFF2-40B4-BE49-F238E27FC236}">
                <a16:creationId xmlns:a16="http://schemas.microsoft.com/office/drawing/2014/main" id="{23044BF0-5AE4-4233-80EF-70234DC268C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DAF959CB-B1F2-4C74-AB3E-F4655E03D43D}"/>
              </a:ext>
            </a:extLst>
          </p:cNvPr>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4064398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dependency</a:t>
            </a:r>
          </a:p>
        </p:txBody>
      </p:sp>
      <p:sp>
        <p:nvSpPr>
          <p:cNvPr id="3" name="Content Placeholder 2"/>
          <p:cNvSpPr>
            <a:spLocks noGrp="1"/>
          </p:cNvSpPr>
          <p:nvPr>
            <p:ph idx="1"/>
          </p:nvPr>
        </p:nvSpPr>
        <p:spPr/>
        <p:txBody>
          <a:bodyPr/>
          <a:lstStyle/>
          <a:p>
            <a:r>
              <a:rPr lang="en-US" dirty="0"/>
              <a:t>Frank, Sally and Dan are creating a startup company.  It will revolutionize newspaper stands in big cities, and they will split the insane profits.</a:t>
            </a:r>
          </a:p>
          <a:p>
            <a:endParaRPr lang="en-US" dirty="0"/>
          </a:p>
          <a:p>
            <a:r>
              <a:rPr lang="en-US" dirty="0"/>
              <a:t>They call it “stand”.  Even the name will be worth </a:t>
            </a:r>
            <a:r>
              <a:rPr lang="en-US" strike="sngStrike" dirty="0"/>
              <a:t>millions</a:t>
            </a:r>
            <a:r>
              <a:rPr lang="en-US" dirty="0"/>
              <a:t> billions.</a:t>
            </a:r>
          </a:p>
          <a:p>
            <a:endParaRPr lang="en-US" dirty="0"/>
          </a:p>
          <a:p>
            <a:r>
              <a:rPr lang="en-US" dirty="0"/>
              <a:t>The </a:t>
            </a:r>
            <a:r>
              <a:rPr lang="en-US" dirty="0" err="1"/>
              <a:t>blockchain</a:t>
            </a:r>
            <a:r>
              <a:rPr lang="en-US" dirty="0"/>
              <a:t> record of the agreement might say: “when stand.com is sold, Frank and Dan will receive 30% of the proceeds each, after deducting costs, and Sally will receive 40%.”</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1414306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but the “amount” could vary!</a:t>
            </a:r>
          </a:p>
        </p:txBody>
      </p:sp>
      <p:sp>
        <p:nvSpPr>
          <p:cNvPr id="3" name="Content Placeholder 2"/>
          <p:cNvSpPr>
            <a:spLocks noGrp="1"/>
          </p:cNvSpPr>
          <p:nvPr>
            <p:ph idx="1"/>
          </p:nvPr>
        </p:nvSpPr>
        <p:spPr/>
        <p:txBody>
          <a:bodyPr/>
          <a:lstStyle/>
          <a:p>
            <a:r>
              <a:rPr lang="en-US" dirty="0"/>
              <a:t>Depending on the records added to the chain in the future, the costs could change, and hence the amounts they will be paid could change.</a:t>
            </a:r>
          </a:p>
          <a:p>
            <a:endParaRPr lang="en-US" dirty="0"/>
          </a:p>
          <a:p>
            <a:r>
              <a:rPr lang="en-US" dirty="0"/>
              <a:t>What are the </a:t>
            </a:r>
            <a:r>
              <a:rPr lang="en-US" u="sng" dirty="0"/>
              <a:t>semantics</a:t>
            </a:r>
            <a:r>
              <a:rPr lang="en-US" dirty="0"/>
              <a:t> for “costs”?</a:t>
            </a:r>
          </a:p>
          <a:p>
            <a:endParaRPr lang="en-US" dirty="0"/>
          </a:p>
          <a:p>
            <a:r>
              <a:rPr lang="en-US" dirty="0"/>
              <a:t>When should costs be evaluated?  When can the transaction finalize?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23713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Brainstorming about</a:t>
            </a:r>
            <a:br>
              <a:rPr lang="en-US" dirty="0"/>
            </a:br>
            <a:r>
              <a:rPr lang="en-US" dirty="0"/>
              <a:t>a </a:t>
            </a:r>
            <a:r>
              <a:rPr lang="en-US" u="sng" dirty="0"/>
              <a:t>real</a:t>
            </a:r>
            <a:r>
              <a:rPr lang="en-US" dirty="0"/>
              <a:t> Blockchain use case!</a:t>
            </a:r>
          </a:p>
        </p:txBody>
      </p:sp>
      <p:sp>
        <p:nvSpPr>
          <p:cNvPr id="3" name="Content Placeholder 2"/>
          <p:cNvSpPr>
            <a:spLocks noGrp="1"/>
          </p:cNvSpPr>
          <p:nvPr>
            <p:ph idx="1"/>
          </p:nvPr>
        </p:nvSpPr>
        <p:spPr/>
        <p:txBody>
          <a:bodyPr/>
          <a:lstStyle/>
          <a:p>
            <a:r>
              <a:rPr lang="en-US" dirty="0"/>
              <a:t>Consider the challenge of running a multi-hospital consortium structure in which one patient might be seen by physicians at more than one different medical center.</a:t>
            </a:r>
          </a:p>
          <a:p>
            <a:endParaRPr lang="en-US" dirty="0"/>
          </a:p>
          <a:p>
            <a:r>
              <a:rPr lang="en-US" dirty="0"/>
              <a:t>Example: In New York City, the “tri-institutional medical consortium” includes Cornell Weill, Sloan Kettering, NYU</a:t>
            </a:r>
          </a:p>
          <a:p>
            <a:endParaRPr lang="en-US" dirty="0"/>
          </a:p>
          <a:p>
            <a:r>
              <a:rPr lang="en-US" dirty="0"/>
              <a:t>A patient with a complex condition could have treatments in all three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a:t>
            </a:fld>
            <a:endParaRPr lang="en-US"/>
          </a:p>
        </p:txBody>
      </p:sp>
      <p:pic>
        <p:nvPicPr>
          <p:cNvPr id="7" name="Picture 6"/>
          <p:cNvPicPr>
            <a:picLocks noChangeAspect="1"/>
          </p:cNvPicPr>
          <p:nvPr/>
        </p:nvPicPr>
        <p:blipFill>
          <a:blip r:embed="rId2"/>
          <a:stretch>
            <a:fillRect/>
          </a:stretch>
        </p:blipFill>
        <p:spPr>
          <a:xfrm>
            <a:off x="9180340" y="659424"/>
            <a:ext cx="2807045" cy="1216386"/>
          </a:xfrm>
          <a:prstGeom prst="rect">
            <a:avLst/>
          </a:prstGeom>
        </p:spPr>
      </p:pic>
    </p:spTree>
    <p:extLst>
      <p:ext uri="{BB962C8B-B14F-4D97-AF65-F5344CB8AC3E}">
        <p14:creationId xmlns:p14="http://schemas.microsoft.com/office/powerpoint/2010/main" val="2747445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t>
            </a:r>
            <a:r>
              <a:rPr lang="en-US" dirty="0" err="1"/>
              <a:t>IoT</a:t>
            </a:r>
            <a:r>
              <a:rPr lang="en-US" dirty="0"/>
              <a:t> help?</a:t>
            </a:r>
          </a:p>
        </p:txBody>
      </p:sp>
      <p:sp>
        <p:nvSpPr>
          <p:cNvPr id="3" name="Content Placeholder 2"/>
          <p:cNvSpPr>
            <a:spLocks noGrp="1"/>
          </p:cNvSpPr>
          <p:nvPr>
            <p:ph idx="1"/>
          </p:nvPr>
        </p:nvSpPr>
        <p:spPr/>
        <p:txBody>
          <a:bodyPr/>
          <a:lstStyle/>
          <a:p>
            <a:r>
              <a:rPr lang="en-US" dirty="0"/>
              <a:t>On the positive side, we can capture records from our </a:t>
            </a:r>
            <a:r>
              <a:rPr lang="en-US" dirty="0" err="1"/>
              <a:t>IoT</a:t>
            </a:r>
            <a:r>
              <a:rPr lang="en-US" dirty="0"/>
              <a:t> devices and store them into the </a:t>
            </a:r>
            <a:r>
              <a:rPr lang="en-US" dirty="0" err="1"/>
              <a:t>blockchain</a:t>
            </a:r>
            <a:r>
              <a:rPr lang="en-US" dirty="0"/>
              <a:t>, too.  We can even have them signed by the devices to “prove” that this is really what the device detected.</a:t>
            </a:r>
          </a:p>
          <a:p>
            <a:endParaRPr lang="en-US" dirty="0"/>
          </a:p>
          <a:p>
            <a:r>
              <a:rPr lang="en-US" dirty="0"/>
              <a:t>And we could have enough sensors to make it hard to conceal things.</a:t>
            </a:r>
          </a:p>
          <a:p>
            <a:endParaRPr lang="en-US" dirty="0"/>
          </a:p>
          <a:p>
            <a:r>
              <a:rPr lang="en-US" dirty="0"/>
              <a:t>But ultimately, if Dennis </a:t>
            </a:r>
            <a:r>
              <a:rPr lang="en-US" dirty="0" err="1"/>
              <a:t>Nedry</a:t>
            </a:r>
            <a:r>
              <a:rPr lang="en-US" dirty="0"/>
              <a:t> understands how the </a:t>
            </a:r>
            <a:br>
              <a:rPr lang="en-US" dirty="0"/>
            </a:br>
            <a:r>
              <a:rPr lang="en-US" dirty="0"/>
              <a:t>system works, he won’t have any real difficulty evading it.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40</a:t>
            </a:fld>
            <a:endParaRPr lang="en-US"/>
          </a:p>
        </p:txBody>
      </p:sp>
      <p:pic>
        <p:nvPicPr>
          <p:cNvPr id="6" name="Picture 5"/>
          <p:cNvPicPr>
            <a:picLocks noChangeAspect="1"/>
          </p:cNvPicPr>
          <p:nvPr/>
        </p:nvPicPr>
        <p:blipFill>
          <a:blip r:embed="rId2"/>
          <a:stretch>
            <a:fillRect/>
          </a:stretch>
        </p:blipFill>
        <p:spPr>
          <a:xfrm>
            <a:off x="9480347" y="4887311"/>
            <a:ext cx="2528087" cy="1422049"/>
          </a:xfrm>
          <a:prstGeom prst="rect">
            <a:avLst/>
          </a:prstGeom>
        </p:spPr>
      </p:pic>
    </p:spTree>
    <p:extLst>
      <p:ext uri="{BB962C8B-B14F-4D97-AF65-F5344CB8AC3E}">
        <p14:creationId xmlns:p14="http://schemas.microsoft.com/office/powerpoint/2010/main" val="1424977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0ECE-7F25-4720-821E-CAF2CE5D25BF}"/>
              </a:ext>
            </a:extLst>
          </p:cNvPr>
          <p:cNvSpPr>
            <a:spLocks noGrp="1"/>
          </p:cNvSpPr>
          <p:nvPr>
            <p:ph type="title"/>
          </p:nvPr>
        </p:nvSpPr>
        <p:spPr/>
        <p:txBody>
          <a:bodyPr/>
          <a:lstStyle/>
          <a:p>
            <a:r>
              <a:rPr lang="en-US" dirty="0"/>
              <a:t>Biggest concern of all</a:t>
            </a:r>
          </a:p>
        </p:txBody>
      </p:sp>
      <p:sp>
        <p:nvSpPr>
          <p:cNvPr id="3" name="Content Placeholder 2">
            <a:extLst>
              <a:ext uri="{FF2B5EF4-FFF2-40B4-BE49-F238E27FC236}">
                <a16:creationId xmlns:a16="http://schemas.microsoft.com/office/drawing/2014/main" id="{507CB626-56F7-4CE8-A8D7-C87C75CF2D26}"/>
              </a:ext>
            </a:extLst>
          </p:cNvPr>
          <p:cNvSpPr>
            <a:spLocks noGrp="1"/>
          </p:cNvSpPr>
          <p:nvPr>
            <p:ph idx="1"/>
          </p:nvPr>
        </p:nvSpPr>
        <p:spPr>
          <a:xfrm>
            <a:off x="1024128" y="2895600"/>
            <a:ext cx="10786872" cy="3413760"/>
          </a:xfrm>
        </p:spPr>
        <p:txBody>
          <a:bodyPr/>
          <a:lstStyle/>
          <a:p>
            <a:r>
              <a:rPr lang="en-US" dirty="0"/>
              <a:t>What Rumsfeld called the “Unknown unknowns”.</a:t>
            </a:r>
          </a:p>
          <a:p>
            <a:endParaRPr lang="en-US" dirty="0"/>
          </a:p>
          <a:p>
            <a:r>
              <a:rPr lang="en-US" i="1" dirty="0"/>
              <a:t>It </a:t>
            </a:r>
            <a:r>
              <a:rPr lang="en-US" i="1" dirty="0" err="1"/>
              <a:t>ain’t</a:t>
            </a:r>
            <a:r>
              <a:rPr lang="en-US" i="1" dirty="0"/>
              <a:t> what you know that’ll get you.  It’s what you know that just </a:t>
            </a:r>
            <a:r>
              <a:rPr lang="en-US" i="1" dirty="0" err="1"/>
              <a:t>ain’t</a:t>
            </a:r>
            <a:r>
              <a:rPr lang="en-US" i="1" dirty="0"/>
              <a:t> so.</a:t>
            </a:r>
          </a:p>
          <a:p>
            <a:pPr marL="128016" lvl="1" indent="0">
              <a:buNone/>
            </a:pPr>
            <a:r>
              <a:rPr lang="en-US" dirty="0"/>
              <a:t>                                -- Attributed to Samuel Clemens (Mark Twain)</a:t>
            </a:r>
          </a:p>
        </p:txBody>
      </p:sp>
      <p:sp>
        <p:nvSpPr>
          <p:cNvPr id="4" name="Footer Placeholder 3">
            <a:extLst>
              <a:ext uri="{FF2B5EF4-FFF2-40B4-BE49-F238E27FC236}">
                <a16:creationId xmlns:a16="http://schemas.microsoft.com/office/drawing/2014/main" id="{CC89995D-1D13-4E3F-8EBD-7CA0D106425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E020C21-945C-4520-8D7C-3ACAF0392AD0}"/>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544924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F6F-F8C0-44E2-8202-F143613B38D2}"/>
              </a:ext>
            </a:extLst>
          </p:cNvPr>
          <p:cNvSpPr>
            <a:spLocks noGrp="1"/>
          </p:cNvSpPr>
          <p:nvPr>
            <p:ph type="title"/>
          </p:nvPr>
        </p:nvSpPr>
        <p:spPr/>
        <p:txBody>
          <a:bodyPr/>
          <a:lstStyle/>
          <a:p>
            <a:r>
              <a:rPr lang="en-US" dirty="0"/>
              <a:t>Patterns of trust</a:t>
            </a:r>
          </a:p>
        </p:txBody>
      </p:sp>
      <p:sp>
        <p:nvSpPr>
          <p:cNvPr id="3" name="Content Placeholder 2">
            <a:extLst>
              <a:ext uri="{FF2B5EF4-FFF2-40B4-BE49-F238E27FC236}">
                <a16:creationId xmlns:a16="http://schemas.microsoft.com/office/drawing/2014/main" id="{60563419-AB70-4618-92D3-2CF8C11D5F10}"/>
              </a:ext>
            </a:extLst>
          </p:cNvPr>
          <p:cNvSpPr>
            <a:spLocks noGrp="1"/>
          </p:cNvSpPr>
          <p:nvPr>
            <p:ph idx="1"/>
          </p:nvPr>
        </p:nvSpPr>
        <p:spPr/>
        <p:txBody>
          <a:bodyPr>
            <a:normAutofit fontScale="92500" lnSpcReduction="10000"/>
          </a:bodyPr>
          <a:lstStyle/>
          <a:p>
            <a:r>
              <a:rPr lang="en-US" dirty="0"/>
              <a:t>One big area of discussion relates to situations where there are multiple blockchains managed by different organizations and you don’t have equal trust in all of them.</a:t>
            </a:r>
          </a:p>
          <a:p>
            <a:br>
              <a:rPr lang="en-US" dirty="0"/>
            </a:br>
            <a:r>
              <a:rPr lang="en-US" dirty="0"/>
              <a:t>For example, maybe an Ithaca resident only trusts credit union banks, but not big banks.  Meanwhile, a hard core Wall Street capitalist only trusts really big banks and would never trust CFCU or AFCU.</a:t>
            </a:r>
          </a:p>
          <a:p>
            <a:endParaRPr lang="en-US" dirty="0"/>
          </a:p>
          <a:p>
            <a:r>
              <a:rPr lang="en-US" dirty="0"/>
              <a:t>So how can the Ithaca person get a mortgage that the Wall Street person is actually issuing?  Somehow their different blockchains need to talk to each other!</a:t>
            </a:r>
          </a:p>
        </p:txBody>
      </p:sp>
      <p:sp>
        <p:nvSpPr>
          <p:cNvPr id="4" name="Footer Placeholder 3">
            <a:extLst>
              <a:ext uri="{FF2B5EF4-FFF2-40B4-BE49-F238E27FC236}">
                <a16:creationId xmlns:a16="http://schemas.microsoft.com/office/drawing/2014/main" id="{990CD295-F624-4CC5-B037-EBF39E005F1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4EE7933-6B17-41E6-A6BC-3C7974A369DE}"/>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836228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39E2-BD22-DEE6-F73D-C180A012FE58}"/>
              </a:ext>
            </a:extLst>
          </p:cNvPr>
          <p:cNvSpPr>
            <a:spLocks noGrp="1"/>
          </p:cNvSpPr>
          <p:nvPr>
            <p:ph type="title"/>
          </p:nvPr>
        </p:nvSpPr>
        <p:spPr/>
        <p:txBody>
          <a:bodyPr/>
          <a:lstStyle/>
          <a:p>
            <a:r>
              <a:rPr lang="en-US" dirty="0"/>
              <a:t>Do I trust you?</a:t>
            </a:r>
          </a:p>
        </p:txBody>
      </p:sp>
      <p:sp>
        <p:nvSpPr>
          <p:cNvPr id="3" name="Content Placeholder 2">
            <a:extLst>
              <a:ext uri="{FF2B5EF4-FFF2-40B4-BE49-F238E27FC236}">
                <a16:creationId xmlns:a16="http://schemas.microsoft.com/office/drawing/2014/main" id="{807EE9F3-6AC8-9097-F0D3-0C9EE3F4E9BB}"/>
              </a:ext>
            </a:extLst>
          </p:cNvPr>
          <p:cNvSpPr>
            <a:spLocks noGrp="1"/>
          </p:cNvSpPr>
          <p:nvPr>
            <p:ph idx="1"/>
          </p:nvPr>
        </p:nvSpPr>
        <p:spPr/>
        <p:txBody>
          <a:bodyPr/>
          <a:lstStyle/>
          <a:p>
            <a:r>
              <a:rPr lang="en-US" dirty="0"/>
              <a:t>In our hospital setting, each big hospital has its own network of labs and providers and insurance partners</a:t>
            </a:r>
          </a:p>
          <a:p>
            <a:endParaRPr lang="en-US" dirty="0"/>
          </a:p>
          <a:p>
            <a:r>
              <a:rPr lang="en-US" dirty="0"/>
              <a:t>Each</a:t>
            </a:r>
            <a:r>
              <a:rPr lang="en-US" i="1" dirty="0"/>
              <a:t> trusts</a:t>
            </a:r>
            <a:r>
              <a:rPr lang="en-US" dirty="0"/>
              <a:t> its own partners, but not the partners of the other big hospitals.  In fact this is a </a:t>
            </a:r>
            <a:r>
              <a:rPr lang="en-US" i="1" dirty="0"/>
              <a:t>legal obligation</a:t>
            </a:r>
            <a:r>
              <a:rPr lang="en-US" dirty="0"/>
              <a:t>: a hospital must only share EMR records with organizations and people who are trusted to access them</a:t>
            </a:r>
          </a:p>
          <a:p>
            <a:endParaRPr lang="en-US" dirty="0"/>
          </a:p>
          <a:p>
            <a:r>
              <a:rPr lang="en-US" dirty="0"/>
              <a:t>Can blockchains incorporate a concept of trust?</a:t>
            </a:r>
          </a:p>
        </p:txBody>
      </p:sp>
      <p:sp>
        <p:nvSpPr>
          <p:cNvPr id="4" name="Footer Placeholder 3">
            <a:extLst>
              <a:ext uri="{FF2B5EF4-FFF2-40B4-BE49-F238E27FC236}">
                <a16:creationId xmlns:a16="http://schemas.microsoft.com/office/drawing/2014/main" id="{F3D76EDD-02B1-0C95-9250-A11D9BDEF4E8}"/>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C528F973-8BD9-5D59-4CEC-F72B810AF484}"/>
              </a:ext>
            </a:extLst>
          </p:cNvPr>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4176469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A7D4-1253-4CF2-A252-B9A6088C2481}"/>
              </a:ext>
            </a:extLst>
          </p:cNvPr>
          <p:cNvSpPr>
            <a:spLocks noGrp="1"/>
          </p:cNvSpPr>
          <p:nvPr>
            <p:ph type="title"/>
          </p:nvPr>
        </p:nvSpPr>
        <p:spPr/>
        <p:txBody>
          <a:bodyPr/>
          <a:lstStyle/>
          <a:p>
            <a:r>
              <a:rPr lang="en-US" dirty="0"/>
              <a:t>Stellar: Tackling this issue</a:t>
            </a:r>
          </a:p>
        </p:txBody>
      </p:sp>
      <p:sp>
        <p:nvSpPr>
          <p:cNvPr id="3" name="Content Placeholder 2">
            <a:extLst>
              <a:ext uri="{FF2B5EF4-FFF2-40B4-BE49-F238E27FC236}">
                <a16:creationId xmlns:a16="http://schemas.microsoft.com/office/drawing/2014/main" id="{0E492574-D1C3-4A63-B7A4-AED8B1633952}"/>
              </a:ext>
            </a:extLst>
          </p:cNvPr>
          <p:cNvSpPr>
            <a:spLocks noGrp="1"/>
          </p:cNvSpPr>
          <p:nvPr>
            <p:ph idx="1"/>
          </p:nvPr>
        </p:nvSpPr>
        <p:spPr>
          <a:xfrm>
            <a:off x="1024128" y="2920482"/>
            <a:ext cx="10786872" cy="3388878"/>
          </a:xfrm>
        </p:spPr>
        <p:txBody>
          <a:bodyPr>
            <a:normAutofit/>
          </a:bodyPr>
          <a:lstStyle/>
          <a:p>
            <a:r>
              <a:rPr lang="en-US" dirty="0"/>
              <a:t>A company called Stellar has created a blockchain model with many blockchains.  The key idea is to use a version of a state machine replication protocol called RAFT to replicate blockchain records across the set of blockchains.</a:t>
            </a:r>
          </a:p>
          <a:p>
            <a:endParaRPr lang="en-US" dirty="0"/>
          </a:p>
          <a:p>
            <a:r>
              <a:rPr lang="en-US" dirty="0"/>
              <a:t>If person P trusts {X,Y,Z} then any record associated with person P is required to be stored by a quorum (majority) of the set {X,Y,Z}.</a:t>
            </a:r>
          </a:p>
        </p:txBody>
      </p:sp>
      <p:sp>
        <p:nvSpPr>
          <p:cNvPr id="4" name="Footer Placeholder 3">
            <a:extLst>
              <a:ext uri="{FF2B5EF4-FFF2-40B4-BE49-F238E27FC236}">
                <a16:creationId xmlns:a16="http://schemas.microsoft.com/office/drawing/2014/main" id="{5ACE9569-C0E8-46FD-8800-90EF284438A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205ED5B-287A-4887-BCE3-78AC4A89D2E4}"/>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6" name="Picture 5">
            <a:extLst>
              <a:ext uri="{FF2B5EF4-FFF2-40B4-BE49-F238E27FC236}">
                <a16:creationId xmlns:a16="http://schemas.microsoft.com/office/drawing/2014/main" id="{E5FAF759-D642-06A8-13E9-825422EE18B9}"/>
              </a:ext>
            </a:extLst>
          </p:cNvPr>
          <p:cNvPicPr>
            <a:picLocks noChangeAspect="1"/>
          </p:cNvPicPr>
          <p:nvPr/>
        </p:nvPicPr>
        <p:blipFill>
          <a:blip r:embed="rId2"/>
          <a:stretch>
            <a:fillRect/>
          </a:stretch>
        </p:blipFill>
        <p:spPr>
          <a:xfrm>
            <a:off x="9108548" y="277115"/>
            <a:ext cx="2688283" cy="1762319"/>
          </a:xfrm>
          <a:prstGeom prst="rect">
            <a:avLst/>
          </a:prstGeom>
        </p:spPr>
      </p:pic>
      <p:sp>
        <p:nvSpPr>
          <p:cNvPr id="7" name="TextBox 6">
            <a:extLst>
              <a:ext uri="{FF2B5EF4-FFF2-40B4-BE49-F238E27FC236}">
                <a16:creationId xmlns:a16="http://schemas.microsoft.com/office/drawing/2014/main" id="{DD4B8BD1-BBE2-3FA0-C1E9-6632E35F3F7F}"/>
              </a:ext>
            </a:extLst>
          </p:cNvPr>
          <p:cNvSpPr txBox="1"/>
          <p:nvPr/>
        </p:nvSpPr>
        <p:spPr>
          <a:xfrm>
            <a:off x="8660221" y="2084832"/>
            <a:ext cx="3428311" cy="369332"/>
          </a:xfrm>
          <a:prstGeom prst="rect">
            <a:avLst/>
          </a:prstGeom>
          <a:noFill/>
        </p:spPr>
        <p:txBody>
          <a:bodyPr wrap="none" rtlCol="0">
            <a:spAutoFit/>
          </a:bodyPr>
          <a:lstStyle/>
          <a:p>
            <a:r>
              <a:rPr lang="en-US" b="1" dirty="0"/>
              <a:t>Stellar co-founder David Mazieres</a:t>
            </a:r>
          </a:p>
        </p:txBody>
      </p:sp>
      <p:pic>
        <p:nvPicPr>
          <p:cNvPr id="8" name="Picture 7">
            <a:extLst>
              <a:ext uri="{FF2B5EF4-FFF2-40B4-BE49-F238E27FC236}">
                <a16:creationId xmlns:a16="http://schemas.microsoft.com/office/drawing/2014/main" id="{A2E59BB3-D6C8-397A-B17E-79C0FE885066}"/>
              </a:ext>
            </a:extLst>
          </p:cNvPr>
          <p:cNvPicPr>
            <a:picLocks noChangeAspect="1"/>
          </p:cNvPicPr>
          <p:nvPr/>
        </p:nvPicPr>
        <p:blipFill>
          <a:blip r:embed="rId3"/>
          <a:stretch>
            <a:fillRect/>
          </a:stretch>
        </p:blipFill>
        <p:spPr>
          <a:xfrm>
            <a:off x="10452689" y="421069"/>
            <a:ext cx="1235898" cy="308975"/>
          </a:xfrm>
          <a:prstGeom prst="rect">
            <a:avLst/>
          </a:prstGeom>
        </p:spPr>
      </p:pic>
    </p:spTree>
    <p:extLst>
      <p:ext uri="{BB962C8B-B14F-4D97-AF65-F5344CB8AC3E}">
        <p14:creationId xmlns:p14="http://schemas.microsoft.com/office/powerpoint/2010/main" val="2545746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0E00-14D1-4D9B-AA2D-9F356DAF1A22}"/>
              </a:ext>
            </a:extLst>
          </p:cNvPr>
          <p:cNvSpPr>
            <a:spLocks noGrp="1"/>
          </p:cNvSpPr>
          <p:nvPr>
            <p:ph type="title"/>
          </p:nvPr>
        </p:nvSpPr>
        <p:spPr/>
        <p:txBody>
          <a:bodyPr/>
          <a:lstStyle/>
          <a:p>
            <a:r>
              <a:rPr lang="en-US" dirty="0"/>
              <a:t>Stellar with two companies</a:t>
            </a:r>
          </a:p>
        </p:txBody>
      </p:sp>
      <p:sp>
        <p:nvSpPr>
          <p:cNvPr id="3" name="Content Placeholder 2">
            <a:extLst>
              <a:ext uri="{FF2B5EF4-FFF2-40B4-BE49-F238E27FC236}">
                <a16:creationId xmlns:a16="http://schemas.microsoft.com/office/drawing/2014/main" id="{5F085907-EB62-45C2-BA54-EF8ADD2E5D1F}"/>
              </a:ext>
            </a:extLst>
          </p:cNvPr>
          <p:cNvSpPr>
            <a:spLocks noGrp="1"/>
          </p:cNvSpPr>
          <p:nvPr>
            <p:ph idx="1"/>
          </p:nvPr>
        </p:nvSpPr>
        <p:spPr/>
        <p:txBody>
          <a:bodyPr/>
          <a:lstStyle/>
          <a:p>
            <a:r>
              <a:rPr lang="en-US" dirty="0"/>
              <a:t>What if a record involves this mortgage that P is basically obtaining from Q?  Then we take their two trust sets: P trusts {A,B,C,D,E}.  Q trusts maybe {X,Y,Z} (or they can share some trust, this is fine too).</a:t>
            </a:r>
          </a:p>
          <a:p>
            <a:br>
              <a:rPr lang="en-US" dirty="0"/>
            </a:br>
            <a:r>
              <a:rPr lang="en-US" dirty="0"/>
              <a:t>Stellar asks for a majority from </a:t>
            </a:r>
            <a:r>
              <a:rPr lang="en-US" i="1" dirty="0"/>
              <a:t>each of the trust sets.</a:t>
            </a:r>
            <a:r>
              <a:rPr lang="en-US" dirty="0"/>
              <a:t>  So we end up putting the mortgage record into a quorum from {A,B,C,D,E} and also a quorum from {X,Y,Z}.  Now anyone P “cares about” would be able to see the record.  And similarly for anyone Q trusts.</a:t>
            </a:r>
          </a:p>
        </p:txBody>
      </p:sp>
      <p:sp>
        <p:nvSpPr>
          <p:cNvPr id="4" name="Footer Placeholder 3">
            <a:extLst>
              <a:ext uri="{FF2B5EF4-FFF2-40B4-BE49-F238E27FC236}">
                <a16:creationId xmlns:a16="http://schemas.microsoft.com/office/drawing/2014/main" id="{65A87979-25C6-417A-A23B-37B8B33DC78E}"/>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E120942-058B-4260-AA43-A4F2550EFB3E}"/>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6" name="Picture 5">
            <a:extLst>
              <a:ext uri="{FF2B5EF4-FFF2-40B4-BE49-F238E27FC236}">
                <a16:creationId xmlns:a16="http://schemas.microsoft.com/office/drawing/2014/main" id="{C79500BC-4118-5BA0-3808-89840CAF76C8}"/>
              </a:ext>
            </a:extLst>
          </p:cNvPr>
          <p:cNvPicPr>
            <a:picLocks noChangeAspect="1"/>
          </p:cNvPicPr>
          <p:nvPr/>
        </p:nvPicPr>
        <p:blipFill>
          <a:blip r:embed="rId2"/>
          <a:stretch>
            <a:fillRect/>
          </a:stretch>
        </p:blipFill>
        <p:spPr>
          <a:xfrm>
            <a:off x="8953500" y="620649"/>
            <a:ext cx="2857500" cy="714375"/>
          </a:xfrm>
          <a:prstGeom prst="rect">
            <a:avLst/>
          </a:prstGeom>
        </p:spPr>
      </p:pic>
    </p:spTree>
    <p:extLst>
      <p:ext uri="{BB962C8B-B14F-4D97-AF65-F5344CB8AC3E}">
        <p14:creationId xmlns:p14="http://schemas.microsoft.com/office/powerpoint/2010/main" val="3086352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0836-BC08-F61A-1A8D-3E839CE6A8BC}"/>
              </a:ext>
            </a:extLst>
          </p:cNvPr>
          <p:cNvSpPr>
            <a:spLocks noGrp="1"/>
          </p:cNvSpPr>
          <p:nvPr>
            <p:ph type="title"/>
          </p:nvPr>
        </p:nvSpPr>
        <p:spPr/>
        <p:txBody>
          <a:bodyPr/>
          <a:lstStyle/>
          <a:p>
            <a:r>
              <a:rPr lang="en-US" dirty="0"/>
              <a:t>Witnesses in Stellar</a:t>
            </a:r>
          </a:p>
        </p:txBody>
      </p:sp>
      <p:sp>
        <p:nvSpPr>
          <p:cNvPr id="3" name="Content Placeholder 2">
            <a:extLst>
              <a:ext uri="{FF2B5EF4-FFF2-40B4-BE49-F238E27FC236}">
                <a16:creationId xmlns:a16="http://schemas.microsoft.com/office/drawing/2014/main" id="{4288CA89-B5BF-02F7-3DE2-2CB81EBDFCA4}"/>
              </a:ext>
            </a:extLst>
          </p:cNvPr>
          <p:cNvSpPr>
            <a:spLocks noGrp="1"/>
          </p:cNvSpPr>
          <p:nvPr>
            <p:ph idx="1"/>
          </p:nvPr>
        </p:nvSpPr>
        <p:spPr/>
        <p:txBody>
          <a:bodyPr/>
          <a:lstStyle/>
          <a:p>
            <a:r>
              <a:rPr lang="en-US" dirty="0"/>
              <a:t>This insight leads to a policy:</a:t>
            </a:r>
          </a:p>
          <a:p>
            <a:pPr>
              <a:buFont typeface="Wingdings" panose="05000000000000000000" pitchFamily="2" charset="2"/>
              <a:buChar char="Ø"/>
            </a:pPr>
            <a:r>
              <a:rPr lang="en-US" dirty="0"/>
              <a:t>  A logged record is initially pending </a:t>
            </a:r>
          </a:p>
          <a:p>
            <a:pPr>
              <a:buFont typeface="Wingdings" panose="05000000000000000000" pitchFamily="2" charset="2"/>
              <a:buChar char="Ø"/>
            </a:pPr>
            <a:r>
              <a:rPr lang="en-US" dirty="0"/>
              <a:t>  When a majority of some trust set witness the record, it becomes trusted</a:t>
            </a:r>
            <a:br>
              <a:rPr lang="en-US" dirty="0"/>
            </a:br>
            <a:r>
              <a:rPr lang="en-US" dirty="0"/>
              <a:t>    with respect to that majority</a:t>
            </a:r>
          </a:p>
          <a:p>
            <a:pPr>
              <a:buFont typeface="Wingdings" panose="05000000000000000000" pitchFamily="2" charset="2"/>
              <a:buChar char="Ø"/>
            </a:pPr>
            <a:r>
              <a:rPr lang="en-US" dirty="0"/>
              <a:t>  When the record is trusted by all the trust sets from the </a:t>
            </a:r>
            <a:r>
              <a:rPr lang="en-US" i="1" dirty="0"/>
              <a:t>transitive closure</a:t>
            </a:r>
            <a:r>
              <a:rPr lang="en-US" dirty="0"/>
              <a:t> </a:t>
            </a:r>
            <a:br>
              <a:rPr lang="en-US" dirty="0"/>
            </a:br>
            <a:r>
              <a:rPr lang="en-US" dirty="0"/>
              <a:t>     of the parties involved in the record, the record is supported and can</a:t>
            </a:r>
            <a:br>
              <a:rPr lang="en-US" dirty="0"/>
            </a:br>
            <a:r>
              <a:rPr lang="en-US" dirty="0"/>
              <a:t>     be treated as a committed database update</a:t>
            </a:r>
          </a:p>
        </p:txBody>
      </p:sp>
      <p:sp>
        <p:nvSpPr>
          <p:cNvPr id="4" name="Footer Placeholder 3">
            <a:extLst>
              <a:ext uri="{FF2B5EF4-FFF2-40B4-BE49-F238E27FC236}">
                <a16:creationId xmlns:a16="http://schemas.microsoft.com/office/drawing/2014/main" id="{4D9DA452-3F8D-AD54-BCA5-95DABD35CA06}"/>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ED14004-9C7D-8C27-68AE-9B0A8DDB4DD3}"/>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6" name="Picture 5">
            <a:extLst>
              <a:ext uri="{FF2B5EF4-FFF2-40B4-BE49-F238E27FC236}">
                <a16:creationId xmlns:a16="http://schemas.microsoft.com/office/drawing/2014/main" id="{820669DE-07C6-8BA6-3BBC-C04C622C60A7}"/>
              </a:ext>
            </a:extLst>
          </p:cNvPr>
          <p:cNvPicPr>
            <a:picLocks noChangeAspect="1"/>
          </p:cNvPicPr>
          <p:nvPr/>
        </p:nvPicPr>
        <p:blipFill>
          <a:blip r:embed="rId2"/>
          <a:stretch>
            <a:fillRect/>
          </a:stretch>
        </p:blipFill>
        <p:spPr>
          <a:xfrm>
            <a:off x="8617813" y="620649"/>
            <a:ext cx="2857500" cy="714375"/>
          </a:xfrm>
          <a:prstGeom prst="rect">
            <a:avLst/>
          </a:prstGeom>
        </p:spPr>
      </p:pic>
    </p:spTree>
    <p:extLst>
      <p:ext uri="{BB962C8B-B14F-4D97-AF65-F5344CB8AC3E}">
        <p14:creationId xmlns:p14="http://schemas.microsoft.com/office/powerpoint/2010/main" val="3045762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6BDB-B633-462F-A3F8-580524F60607}"/>
              </a:ext>
            </a:extLst>
          </p:cNvPr>
          <p:cNvSpPr>
            <a:spLocks noGrp="1"/>
          </p:cNvSpPr>
          <p:nvPr>
            <p:ph type="title"/>
          </p:nvPr>
        </p:nvSpPr>
        <p:spPr/>
        <p:txBody>
          <a:bodyPr/>
          <a:lstStyle/>
          <a:p>
            <a:r>
              <a:rPr lang="en-US" dirty="0"/>
              <a:t>Challenges with Stellar</a:t>
            </a:r>
          </a:p>
        </p:txBody>
      </p:sp>
      <p:sp>
        <p:nvSpPr>
          <p:cNvPr id="3" name="Content Placeholder 2">
            <a:extLst>
              <a:ext uri="{FF2B5EF4-FFF2-40B4-BE49-F238E27FC236}">
                <a16:creationId xmlns:a16="http://schemas.microsoft.com/office/drawing/2014/main" id="{0BA4D022-3056-41C7-9DF6-DED3A9FD11F2}"/>
              </a:ext>
            </a:extLst>
          </p:cNvPr>
          <p:cNvSpPr>
            <a:spLocks noGrp="1"/>
          </p:cNvSpPr>
          <p:nvPr>
            <p:ph idx="1"/>
          </p:nvPr>
        </p:nvSpPr>
        <p:spPr/>
        <p:txBody>
          <a:bodyPr/>
          <a:lstStyle/>
          <a:p>
            <a:r>
              <a:rPr lang="en-US" dirty="0"/>
              <a:t>If the trust sets are static, the idea is pretty simple and it is obvious that it will work in a simple way.</a:t>
            </a:r>
          </a:p>
          <a:p>
            <a:endParaRPr lang="en-US" dirty="0"/>
          </a:p>
          <a:p>
            <a:r>
              <a:rPr lang="en-US" dirty="0"/>
              <a:t>But suppose that trust varies over time.  Maybe CFCU and AFCU merge, or perhaps some banker decides to not trust UBS bank anymore. </a:t>
            </a:r>
          </a:p>
          <a:p>
            <a:endParaRPr lang="en-US" dirty="0"/>
          </a:p>
          <a:p>
            <a:r>
              <a:rPr lang="en-US" dirty="0"/>
              <a:t>So now the quorum sets aren’t constant.  We have to “re-replicate” to preserve our invariant.  With concurrency and failures it gets messy!</a:t>
            </a:r>
          </a:p>
        </p:txBody>
      </p:sp>
      <p:sp>
        <p:nvSpPr>
          <p:cNvPr id="4" name="Footer Placeholder 3">
            <a:extLst>
              <a:ext uri="{FF2B5EF4-FFF2-40B4-BE49-F238E27FC236}">
                <a16:creationId xmlns:a16="http://schemas.microsoft.com/office/drawing/2014/main" id="{D650BCEC-25C5-47A4-B7B6-FA5AD67001E5}"/>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06CAC1B-D57E-4781-81E6-509594F74840}"/>
              </a:ext>
            </a:extLst>
          </p:cNvPr>
          <p:cNvSpPr>
            <a:spLocks noGrp="1"/>
          </p:cNvSpPr>
          <p:nvPr>
            <p:ph type="sldNum" sz="quarter" idx="12"/>
          </p:nvPr>
        </p:nvSpPr>
        <p:spPr/>
        <p:txBody>
          <a:bodyPr/>
          <a:lstStyle/>
          <a:p>
            <a:fld id="{3C974458-8A97-4835-BF79-1FB6D7856C21}" type="slidenum">
              <a:rPr lang="en-US" smtClean="0"/>
              <a:t>47</a:t>
            </a:fld>
            <a:endParaRPr lang="en-US"/>
          </a:p>
        </p:txBody>
      </p:sp>
      <p:pic>
        <p:nvPicPr>
          <p:cNvPr id="6" name="Picture 5">
            <a:extLst>
              <a:ext uri="{FF2B5EF4-FFF2-40B4-BE49-F238E27FC236}">
                <a16:creationId xmlns:a16="http://schemas.microsoft.com/office/drawing/2014/main" id="{120EE97E-191F-ED92-DCE0-270E4C2FD07A}"/>
              </a:ext>
            </a:extLst>
          </p:cNvPr>
          <p:cNvPicPr>
            <a:picLocks noChangeAspect="1"/>
          </p:cNvPicPr>
          <p:nvPr/>
        </p:nvPicPr>
        <p:blipFill>
          <a:blip r:embed="rId2"/>
          <a:stretch>
            <a:fillRect/>
          </a:stretch>
        </p:blipFill>
        <p:spPr>
          <a:xfrm>
            <a:off x="8617813" y="620649"/>
            <a:ext cx="2857500" cy="714375"/>
          </a:xfrm>
          <a:prstGeom prst="rect">
            <a:avLst/>
          </a:prstGeom>
        </p:spPr>
      </p:pic>
    </p:spTree>
    <p:extLst>
      <p:ext uri="{BB962C8B-B14F-4D97-AF65-F5344CB8AC3E}">
        <p14:creationId xmlns:p14="http://schemas.microsoft.com/office/powerpoint/2010/main" val="409110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3A61-A4D6-4706-B09E-CB9585F68ABC}"/>
              </a:ext>
            </a:extLst>
          </p:cNvPr>
          <p:cNvSpPr>
            <a:spLocks noGrp="1"/>
          </p:cNvSpPr>
          <p:nvPr>
            <p:ph type="title"/>
          </p:nvPr>
        </p:nvSpPr>
        <p:spPr/>
        <p:txBody>
          <a:bodyPr/>
          <a:lstStyle/>
          <a:p>
            <a:r>
              <a:rPr lang="en-US" dirty="0"/>
              <a:t>… But stellar is up and running</a:t>
            </a:r>
          </a:p>
        </p:txBody>
      </p:sp>
      <p:sp>
        <p:nvSpPr>
          <p:cNvPr id="3" name="Content Placeholder 2">
            <a:extLst>
              <a:ext uri="{FF2B5EF4-FFF2-40B4-BE49-F238E27FC236}">
                <a16:creationId xmlns:a16="http://schemas.microsoft.com/office/drawing/2014/main" id="{194E1A4B-E7FF-445E-8EBE-C0E8679980DF}"/>
              </a:ext>
            </a:extLst>
          </p:cNvPr>
          <p:cNvSpPr>
            <a:spLocks noGrp="1"/>
          </p:cNvSpPr>
          <p:nvPr>
            <p:ph idx="1"/>
          </p:nvPr>
        </p:nvSpPr>
        <p:spPr/>
        <p:txBody>
          <a:bodyPr/>
          <a:lstStyle/>
          <a:p>
            <a:r>
              <a:rPr lang="en-US" dirty="0"/>
              <a:t>The company is basically a financial clearing firm for big customers that need to do international money transactions and track them for audits</a:t>
            </a:r>
          </a:p>
          <a:p>
            <a:endParaRPr lang="en-US" dirty="0"/>
          </a:p>
          <a:p>
            <a:r>
              <a:rPr lang="en-US" dirty="0"/>
              <a:t>They had $10B per day of average transactions in 2022, and are growing rapidly.</a:t>
            </a:r>
          </a:p>
          <a:p>
            <a:endParaRPr lang="en-US" dirty="0"/>
          </a:p>
          <a:p>
            <a:r>
              <a:rPr lang="en-US" dirty="0"/>
              <a:t>This demonstrates demand for </a:t>
            </a:r>
            <a:r>
              <a:rPr lang="en-US" i="1" dirty="0"/>
              <a:t>auditable</a:t>
            </a:r>
            <a:r>
              <a:rPr lang="en-US" dirty="0"/>
              <a:t> financial services, not just anonymous ones that evade scrutiny and regulatory oversight.</a:t>
            </a:r>
          </a:p>
        </p:txBody>
      </p:sp>
      <p:sp>
        <p:nvSpPr>
          <p:cNvPr id="4" name="Footer Placeholder 3">
            <a:extLst>
              <a:ext uri="{FF2B5EF4-FFF2-40B4-BE49-F238E27FC236}">
                <a16:creationId xmlns:a16="http://schemas.microsoft.com/office/drawing/2014/main" id="{8BF603D2-4601-4BE5-899C-05E7E0A5CC70}"/>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BA030AFE-2406-4CA6-AEC7-7F445E9802F4}"/>
              </a:ext>
            </a:extLst>
          </p:cNvPr>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2936351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4F0-107D-4802-985D-B62887FC0A1F}"/>
              </a:ext>
            </a:extLst>
          </p:cNvPr>
          <p:cNvSpPr>
            <a:spLocks noGrp="1"/>
          </p:cNvSpPr>
          <p:nvPr>
            <p:ph type="title"/>
          </p:nvPr>
        </p:nvSpPr>
        <p:spPr/>
        <p:txBody>
          <a:bodyPr/>
          <a:lstStyle/>
          <a:p>
            <a:r>
              <a:rPr lang="en-US" dirty="0"/>
              <a:t>What Can </a:t>
            </a:r>
            <a:r>
              <a:rPr lang="en-US"/>
              <a:t>we conclude?</a:t>
            </a:r>
            <a:endParaRPr lang="en-US" dirty="0"/>
          </a:p>
        </p:txBody>
      </p:sp>
      <p:sp>
        <p:nvSpPr>
          <p:cNvPr id="3" name="Content Placeholder 2">
            <a:extLst>
              <a:ext uri="{FF2B5EF4-FFF2-40B4-BE49-F238E27FC236}">
                <a16:creationId xmlns:a16="http://schemas.microsoft.com/office/drawing/2014/main" id="{B9003082-3308-4095-B67C-B26E684FB883}"/>
              </a:ext>
            </a:extLst>
          </p:cNvPr>
          <p:cNvSpPr>
            <a:spLocks noGrp="1"/>
          </p:cNvSpPr>
          <p:nvPr>
            <p:ph idx="1"/>
          </p:nvPr>
        </p:nvSpPr>
        <p:spPr/>
        <p:txBody>
          <a:bodyPr>
            <a:normAutofit lnSpcReduction="10000"/>
          </a:bodyPr>
          <a:lstStyle/>
          <a:p>
            <a:r>
              <a:rPr lang="en-US" dirty="0"/>
              <a:t>Mostly, the conclusion here is that the enthusiasm for blockchain is way ahead of the reality of the standard systems, but that some of the more mundane uses are exciting, real, impactful and perhaps very beneficial!</a:t>
            </a:r>
          </a:p>
          <a:p>
            <a:endParaRPr lang="en-US" dirty="0"/>
          </a:p>
          <a:p>
            <a:r>
              <a:rPr lang="en-US" dirty="0"/>
              <a:t>Everyone is going wild dreaming up </a:t>
            </a:r>
            <a:r>
              <a:rPr lang="en-US" u="sng" dirty="0"/>
              <a:t>fancy</a:t>
            </a:r>
            <a:r>
              <a:rPr lang="en-US" dirty="0"/>
              <a:t> use cases.  But perhaps the real value is in use cases that look technically easy and kind of dull.</a:t>
            </a:r>
          </a:p>
          <a:p>
            <a:endParaRPr lang="en-US" dirty="0"/>
          </a:p>
          <a:p>
            <a:r>
              <a:rPr lang="en-US" dirty="0"/>
              <a:t>Bottom line: the fancy scenarios are very speculative but the mundane ones are worth pursuing.</a:t>
            </a:r>
          </a:p>
        </p:txBody>
      </p:sp>
      <p:sp>
        <p:nvSpPr>
          <p:cNvPr id="4" name="Footer Placeholder 3">
            <a:extLst>
              <a:ext uri="{FF2B5EF4-FFF2-40B4-BE49-F238E27FC236}">
                <a16:creationId xmlns:a16="http://schemas.microsoft.com/office/drawing/2014/main" id="{CC00BD8E-68AF-4C51-8EA5-82FD78A61B8B}"/>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F411C13-E289-4D17-936F-F846DBA53BE4}"/>
              </a:ext>
            </a:extLst>
          </p:cNvPr>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2250993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lnSpcReduction="10000"/>
          </a:bodyPr>
          <a:lstStyle/>
          <a:p>
            <a:r>
              <a:rPr lang="en-US" dirty="0"/>
              <a:t>Mrs. Sally Smith is admitted for abdominal pain at Cornell Weill.  Various diagnostic procedures are performed.  Cornell starts treating an infection.</a:t>
            </a:r>
          </a:p>
          <a:p>
            <a:endParaRPr lang="en-US" dirty="0"/>
          </a:p>
          <a:p>
            <a:r>
              <a:rPr lang="en-US" dirty="0"/>
              <a:t>She turns out to require surgery, which is done in the gastroenterology surgical unit at NYU.</a:t>
            </a:r>
          </a:p>
          <a:p>
            <a:endParaRPr lang="en-US" dirty="0"/>
          </a:p>
          <a:p>
            <a:r>
              <a:rPr lang="en-US" dirty="0"/>
              <a:t>There is a follow-up cancer treatment at the Sloan Kettering Medical Center.  Meanwhile, she also has infection follow-ups at Cornell, and surgical post-op visits to NYU.</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31441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455C-9DD0-472D-8E56-663C6B50994E}"/>
              </a:ext>
            </a:extLst>
          </p:cNvPr>
          <p:cNvSpPr>
            <a:spLocks noGrp="1"/>
          </p:cNvSpPr>
          <p:nvPr>
            <p:ph type="title"/>
          </p:nvPr>
        </p:nvSpPr>
        <p:spPr/>
        <p:txBody>
          <a:bodyPr/>
          <a:lstStyle/>
          <a:p>
            <a:r>
              <a:rPr lang="en-US" dirty="0"/>
              <a:t>One of Ken’s “Tales of Woe”</a:t>
            </a:r>
          </a:p>
        </p:txBody>
      </p:sp>
      <p:sp>
        <p:nvSpPr>
          <p:cNvPr id="3" name="Content Placeholder 2">
            <a:extLst>
              <a:ext uri="{FF2B5EF4-FFF2-40B4-BE49-F238E27FC236}">
                <a16:creationId xmlns:a16="http://schemas.microsoft.com/office/drawing/2014/main" id="{4A4D90D3-1973-445E-929A-75116D94F406}"/>
              </a:ext>
            </a:extLst>
          </p:cNvPr>
          <p:cNvSpPr>
            <a:spLocks noGrp="1"/>
          </p:cNvSpPr>
          <p:nvPr>
            <p:ph idx="1"/>
          </p:nvPr>
        </p:nvSpPr>
        <p:spPr/>
        <p:txBody>
          <a:bodyPr/>
          <a:lstStyle/>
          <a:p>
            <a:r>
              <a:rPr lang="en-US" dirty="0"/>
              <a:t>We take client-server computing for granted… but it was nearly on one of those gravestones!</a:t>
            </a:r>
          </a:p>
          <a:p>
            <a:endParaRPr lang="en-US" dirty="0"/>
          </a:p>
          <a:p>
            <a:r>
              <a:rPr lang="en-US" dirty="0"/>
              <a:t>In the earliest days, Digital Equipment Corporation invented client-server with the introduction of their </a:t>
            </a:r>
            <a:r>
              <a:rPr lang="en-US" dirty="0" err="1"/>
              <a:t>VaxClusters</a:t>
            </a:r>
            <a:r>
              <a:rPr lang="en-US" dirty="0"/>
              <a:t> architecture.  A huge advance!</a:t>
            </a:r>
          </a:p>
          <a:p>
            <a:endParaRPr lang="en-US" dirty="0"/>
          </a:p>
          <a:p>
            <a:r>
              <a:rPr lang="en-US" dirty="0"/>
              <a:t>The market was exponential – DEC was on track to become the largest computer company ever.  </a:t>
            </a:r>
            <a:r>
              <a:rPr lang="en-US" i="1" dirty="0"/>
              <a:t>Then it suddenly imploded and was acquired!</a:t>
            </a:r>
            <a:endParaRPr lang="en-US" dirty="0"/>
          </a:p>
        </p:txBody>
      </p:sp>
      <p:sp>
        <p:nvSpPr>
          <p:cNvPr id="4" name="Footer Placeholder 3">
            <a:extLst>
              <a:ext uri="{FF2B5EF4-FFF2-40B4-BE49-F238E27FC236}">
                <a16:creationId xmlns:a16="http://schemas.microsoft.com/office/drawing/2014/main" id="{A02C54A9-B1FA-42C9-8701-77012E4EDE9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4168432-79CA-48DE-B41D-A91AF60BB018}"/>
              </a:ext>
            </a:extLst>
          </p:cNvPr>
          <p:cNvSpPr>
            <a:spLocks noGrp="1"/>
          </p:cNvSpPr>
          <p:nvPr>
            <p:ph type="sldNum" sz="quarter" idx="12"/>
          </p:nvPr>
        </p:nvSpPr>
        <p:spPr/>
        <p:txBody>
          <a:bodyPr/>
          <a:lstStyle/>
          <a:p>
            <a:fld id="{3C974458-8A97-4835-BF79-1FB6D7856C21}" type="slidenum">
              <a:rPr lang="en-US" smtClean="0"/>
              <a:t>50</a:t>
            </a:fld>
            <a:endParaRPr lang="en-US"/>
          </a:p>
        </p:txBody>
      </p:sp>
      <p:pic>
        <p:nvPicPr>
          <p:cNvPr id="6" name="Picture 5">
            <a:extLst>
              <a:ext uri="{FF2B5EF4-FFF2-40B4-BE49-F238E27FC236}">
                <a16:creationId xmlns:a16="http://schemas.microsoft.com/office/drawing/2014/main" id="{B018CD51-E9EF-4DA0-8891-145C9D5F0C8A}"/>
              </a:ext>
            </a:extLst>
          </p:cNvPr>
          <p:cNvPicPr>
            <a:picLocks noChangeAspect="1"/>
          </p:cNvPicPr>
          <p:nvPr/>
        </p:nvPicPr>
        <p:blipFill>
          <a:blip r:embed="rId3"/>
          <a:stretch>
            <a:fillRect/>
          </a:stretch>
        </p:blipFill>
        <p:spPr>
          <a:xfrm>
            <a:off x="8602525" y="267355"/>
            <a:ext cx="3433363" cy="1656447"/>
          </a:xfrm>
          <a:prstGeom prst="rect">
            <a:avLst/>
          </a:prstGeom>
        </p:spPr>
      </p:pic>
    </p:spTree>
    <p:extLst>
      <p:ext uri="{BB962C8B-B14F-4D97-AF65-F5344CB8AC3E}">
        <p14:creationId xmlns:p14="http://schemas.microsoft.com/office/powerpoint/2010/main" val="472843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74F2-ADEA-47BB-8EB6-A45199FACC30}"/>
              </a:ext>
            </a:extLst>
          </p:cNvPr>
          <p:cNvSpPr>
            <a:spLocks noGrp="1"/>
          </p:cNvSpPr>
          <p:nvPr>
            <p:ph type="title"/>
          </p:nvPr>
        </p:nvSpPr>
        <p:spPr/>
        <p:txBody>
          <a:bodyPr/>
          <a:lstStyle/>
          <a:p>
            <a:r>
              <a:rPr lang="en-US" dirty="0"/>
              <a:t>Why did early client-server fail?</a:t>
            </a:r>
          </a:p>
        </p:txBody>
      </p:sp>
      <p:sp>
        <p:nvSpPr>
          <p:cNvPr id="3" name="Content Placeholder 2">
            <a:extLst>
              <a:ext uri="{FF2B5EF4-FFF2-40B4-BE49-F238E27FC236}">
                <a16:creationId xmlns:a16="http://schemas.microsoft.com/office/drawing/2014/main" id="{31234DA7-E9D2-4686-8671-4380C009558D}"/>
              </a:ext>
            </a:extLst>
          </p:cNvPr>
          <p:cNvSpPr>
            <a:spLocks noGrp="1"/>
          </p:cNvSpPr>
          <p:nvPr>
            <p:ph idx="1"/>
          </p:nvPr>
        </p:nvSpPr>
        <p:spPr/>
        <p:txBody>
          <a:bodyPr/>
          <a:lstStyle/>
          <a:p>
            <a:r>
              <a:rPr lang="en-US" dirty="0"/>
              <a:t>The concept was absolutely right!  Yet the customers were unhappy.</a:t>
            </a:r>
          </a:p>
          <a:p>
            <a:endParaRPr lang="en-US" dirty="0"/>
          </a:p>
          <a:p>
            <a:r>
              <a:rPr lang="en-US" dirty="0"/>
              <a:t>The early products felt like a research prototype, not professional.</a:t>
            </a:r>
          </a:p>
          <a:p>
            <a:endParaRPr lang="en-US" dirty="0"/>
          </a:p>
          <a:p>
            <a:r>
              <a:rPr lang="en-US" dirty="0"/>
              <a:t>The “life cycle” of a full client-server deployment had not yet been thought through, hence there were a huge number of missing tools and features.</a:t>
            </a:r>
          </a:p>
        </p:txBody>
      </p:sp>
      <p:sp>
        <p:nvSpPr>
          <p:cNvPr id="4" name="Footer Placeholder 3">
            <a:extLst>
              <a:ext uri="{FF2B5EF4-FFF2-40B4-BE49-F238E27FC236}">
                <a16:creationId xmlns:a16="http://schemas.microsoft.com/office/drawing/2014/main" id="{B3118F3E-7295-4083-BC7F-5707F1519384}"/>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743A1DB-141D-4131-85E0-D67ECD4BB512}"/>
              </a:ext>
            </a:extLst>
          </p:cNvPr>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773969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9E52C-0032-4606-BA77-A9A90721870F}"/>
              </a:ext>
            </a:extLst>
          </p:cNvPr>
          <p:cNvPicPr>
            <a:picLocks noChangeAspect="1"/>
          </p:cNvPicPr>
          <p:nvPr/>
        </p:nvPicPr>
        <p:blipFill>
          <a:blip r:embed="rId3"/>
          <a:stretch>
            <a:fillRect/>
          </a:stretch>
        </p:blipFill>
        <p:spPr>
          <a:xfrm>
            <a:off x="1224089" y="1775142"/>
            <a:ext cx="6771831" cy="5082857"/>
          </a:xfrm>
          <a:prstGeom prst="rect">
            <a:avLst/>
          </a:prstGeom>
        </p:spPr>
      </p:pic>
      <p:pic>
        <p:nvPicPr>
          <p:cNvPr id="6" name="Picture 5">
            <a:extLst>
              <a:ext uri="{FF2B5EF4-FFF2-40B4-BE49-F238E27FC236}">
                <a16:creationId xmlns:a16="http://schemas.microsoft.com/office/drawing/2014/main" id="{FFDE5CA0-8102-4939-8CE4-492D73EED919}"/>
              </a:ext>
            </a:extLst>
          </p:cNvPr>
          <p:cNvPicPr>
            <a:picLocks noChangeAspect="1"/>
          </p:cNvPicPr>
          <p:nvPr/>
        </p:nvPicPr>
        <p:blipFill rotWithShape="1">
          <a:blip r:embed="rId4"/>
          <a:srcRect t="4870" r="15429"/>
          <a:stretch/>
        </p:blipFill>
        <p:spPr>
          <a:xfrm>
            <a:off x="10086875" y="0"/>
            <a:ext cx="2034005" cy="2599944"/>
          </a:xfrm>
          <a:prstGeom prst="rect">
            <a:avLst/>
          </a:prstGeom>
        </p:spPr>
      </p:pic>
      <p:sp>
        <p:nvSpPr>
          <p:cNvPr id="2" name="Title 1">
            <a:extLst>
              <a:ext uri="{FF2B5EF4-FFF2-40B4-BE49-F238E27FC236}">
                <a16:creationId xmlns:a16="http://schemas.microsoft.com/office/drawing/2014/main" id="{F0AFFC8E-8B2A-4A13-8ADE-6D74A4E2F207}"/>
              </a:ext>
            </a:extLst>
          </p:cNvPr>
          <p:cNvSpPr>
            <a:spLocks noGrp="1"/>
          </p:cNvSpPr>
          <p:nvPr>
            <p:ph type="title"/>
          </p:nvPr>
        </p:nvSpPr>
        <p:spPr/>
        <p:txBody>
          <a:bodyPr/>
          <a:lstStyle/>
          <a:p>
            <a:r>
              <a:rPr lang="en-US" dirty="0"/>
              <a:t>Crossing the Chasm (Moore, 2009)</a:t>
            </a:r>
          </a:p>
        </p:txBody>
      </p:sp>
      <p:sp>
        <p:nvSpPr>
          <p:cNvPr id="4" name="Footer Placeholder 3">
            <a:extLst>
              <a:ext uri="{FF2B5EF4-FFF2-40B4-BE49-F238E27FC236}">
                <a16:creationId xmlns:a16="http://schemas.microsoft.com/office/drawing/2014/main" id="{80CD4F15-DDDC-485F-89BA-1FAE44F25520}"/>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4D73958-87DF-42A0-8633-3B6CA2A049F3}"/>
              </a:ext>
            </a:extLst>
          </p:cNvPr>
          <p:cNvSpPr>
            <a:spLocks noGrp="1"/>
          </p:cNvSpPr>
          <p:nvPr>
            <p:ph type="sldNum" sz="quarter" idx="12"/>
          </p:nvPr>
        </p:nvSpPr>
        <p:spPr/>
        <p:txBody>
          <a:bodyPr/>
          <a:lstStyle/>
          <a:p>
            <a:fld id="{3C974458-8A97-4835-BF79-1FB6D7856C21}" type="slidenum">
              <a:rPr lang="en-US" smtClean="0"/>
              <a:t>52</a:t>
            </a:fld>
            <a:endParaRPr lang="en-US"/>
          </a:p>
        </p:txBody>
      </p:sp>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48964" y="4616669"/>
            <a:ext cx="540422" cy="772031"/>
          </a:xfrm>
          <a:prstGeom prst="rect">
            <a:avLst/>
          </a:prstGeom>
        </p:spPr>
      </p:pic>
      <p:sp>
        <p:nvSpPr>
          <p:cNvPr id="8" name="Rounded Rectangular Callout 7"/>
          <p:cNvSpPr/>
          <p:nvPr/>
        </p:nvSpPr>
        <p:spPr>
          <a:xfrm>
            <a:off x="4229100" y="3585988"/>
            <a:ext cx="2400301" cy="691779"/>
          </a:xfrm>
          <a:prstGeom prst="wedgeRoundRectCallout">
            <a:avLst>
              <a:gd name="adj1" fmla="val -105419"/>
              <a:gd name="adj2" fmla="val 125646"/>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Where is </a:t>
            </a:r>
            <a:r>
              <a:rPr lang="en-US" b="1" dirty="0" err="1">
                <a:solidFill>
                  <a:schemeClr val="tx1"/>
                </a:solidFill>
              </a:rPr>
              <a:t>Blockchain</a:t>
            </a:r>
            <a:r>
              <a:rPr lang="en-US" b="1" dirty="0">
                <a:solidFill>
                  <a:schemeClr val="tx1"/>
                </a:solidFill>
              </a:rPr>
              <a:t> heading?</a:t>
            </a:r>
          </a:p>
        </p:txBody>
      </p:sp>
      <p:sp>
        <p:nvSpPr>
          <p:cNvPr id="9" name="Rounded Rectangular Callout 7">
            <a:extLst>
              <a:ext uri="{FF2B5EF4-FFF2-40B4-BE49-F238E27FC236}">
                <a16:creationId xmlns:a16="http://schemas.microsoft.com/office/drawing/2014/main" id="{52411D9D-6FF7-43AC-A445-83A79E80DA26}"/>
              </a:ext>
            </a:extLst>
          </p:cNvPr>
          <p:cNvSpPr/>
          <p:nvPr/>
        </p:nvSpPr>
        <p:spPr>
          <a:xfrm>
            <a:off x="4214261" y="4616669"/>
            <a:ext cx="2000272" cy="937464"/>
          </a:xfrm>
          <a:prstGeom prst="wedgeRoundRectCallout">
            <a:avLst>
              <a:gd name="adj1" fmla="val -109652"/>
              <a:gd name="adj2" fmla="val 54298"/>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Unhappy with Client-Server v1, she gives up on it!</a:t>
            </a:r>
          </a:p>
        </p:txBody>
      </p:sp>
      <p:sp>
        <p:nvSpPr>
          <p:cNvPr id="10" name="Rounded Rectangular Callout 7">
            <a:extLst>
              <a:ext uri="{FF2B5EF4-FFF2-40B4-BE49-F238E27FC236}">
                <a16:creationId xmlns:a16="http://schemas.microsoft.com/office/drawing/2014/main" id="{C1851040-B496-4C06-A3C0-E010A22C26BD}"/>
              </a:ext>
            </a:extLst>
          </p:cNvPr>
          <p:cNvSpPr/>
          <p:nvPr/>
        </p:nvSpPr>
        <p:spPr>
          <a:xfrm>
            <a:off x="4493355" y="3801762"/>
            <a:ext cx="2024190" cy="430304"/>
          </a:xfrm>
          <a:prstGeom prst="wedgeRoundRectCallout">
            <a:avLst>
              <a:gd name="adj1" fmla="val -128842"/>
              <a:gd name="adj2" fmla="val 182707"/>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 customer</a:t>
            </a:r>
          </a:p>
        </p:txBody>
      </p:sp>
    </p:spTree>
    <p:extLst>
      <p:ext uri="{BB962C8B-B14F-4D97-AF65-F5344CB8AC3E}">
        <p14:creationId xmlns:p14="http://schemas.microsoft.com/office/powerpoint/2010/main" val="65361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255612-3C48-4E57-96D3-C24BC405028C}"/>
              </a:ext>
            </a:extLst>
          </p:cNvPr>
          <p:cNvSpPr>
            <a:spLocks noGrp="1"/>
          </p:cNvSpPr>
          <p:nvPr>
            <p:ph type="title"/>
          </p:nvPr>
        </p:nvSpPr>
        <p:spPr/>
        <p:txBody>
          <a:bodyPr/>
          <a:lstStyle/>
          <a:p>
            <a:r>
              <a:rPr lang="en-US" dirty="0"/>
              <a:t>Factors that limit uptake</a:t>
            </a:r>
          </a:p>
        </p:txBody>
      </p:sp>
      <p:sp>
        <p:nvSpPr>
          <p:cNvPr id="6" name="Content Placeholder 5">
            <a:extLst>
              <a:ext uri="{FF2B5EF4-FFF2-40B4-BE49-F238E27FC236}">
                <a16:creationId xmlns:a16="http://schemas.microsoft.com/office/drawing/2014/main" id="{7AB0B89C-97D2-441C-A3AF-A30DB563B840}"/>
              </a:ext>
            </a:extLst>
          </p:cNvPr>
          <p:cNvSpPr>
            <a:spLocks noGrp="1"/>
          </p:cNvSpPr>
          <p:nvPr>
            <p:ph idx="1"/>
          </p:nvPr>
        </p:nvSpPr>
        <p:spPr/>
        <p:txBody>
          <a:bodyPr/>
          <a:lstStyle/>
          <a:p>
            <a:r>
              <a:rPr lang="en-US" dirty="0"/>
              <a:t>Early enthusiasm / bleeding edge always moves on to the next better thing, so the first adopters are certain to wander away.</a:t>
            </a:r>
          </a:p>
          <a:p>
            <a:endParaRPr lang="en-US" dirty="0"/>
          </a:p>
          <a:p>
            <a:r>
              <a:rPr lang="en-US" dirty="0"/>
              <a:t>Conservative customers want to be “the first to be last” and wait for the mainstream uptake to occur.</a:t>
            </a:r>
          </a:p>
          <a:p>
            <a:endParaRPr lang="en-US" dirty="0"/>
          </a:p>
          <a:p>
            <a:r>
              <a:rPr lang="en-US" dirty="0"/>
              <a:t>If you move too quickly, you simply overextend and fall into the chasm.</a:t>
            </a:r>
          </a:p>
        </p:txBody>
      </p:sp>
      <p:sp>
        <p:nvSpPr>
          <p:cNvPr id="3" name="Footer Placeholder 2">
            <a:extLst>
              <a:ext uri="{FF2B5EF4-FFF2-40B4-BE49-F238E27FC236}">
                <a16:creationId xmlns:a16="http://schemas.microsoft.com/office/drawing/2014/main" id="{8EC158F9-0910-4D9F-B295-F614912C15F1}"/>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76CB9397-8EB9-4BE9-AD0E-8974101D3E01}"/>
              </a:ext>
            </a:extLst>
          </p:cNvPr>
          <p:cNvSpPr>
            <a:spLocks noGrp="1"/>
          </p:cNvSpPr>
          <p:nvPr>
            <p:ph type="sldNum" sz="quarter" idx="12"/>
          </p:nvPr>
        </p:nvSpPr>
        <p:spPr/>
        <p:txBody>
          <a:bodyPr/>
          <a:lstStyle/>
          <a:p>
            <a:fld id="{3C974458-8A97-4835-BF79-1FB6D7856C21}" type="slidenum">
              <a:rPr lang="en-US" smtClean="0"/>
              <a:t>53</a:t>
            </a:fld>
            <a:endParaRPr lang="en-US"/>
          </a:p>
        </p:txBody>
      </p:sp>
    </p:spTree>
    <p:extLst>
      <p:ext uri="{BB962C8B-B14F-4D97-AF65-F5344CB8AC3E}">
        <p14:creationId xmlns:p14="http://schemas.microsoft.com/office/powerpoint/2010/main" val="3787026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Real world uses that seem ideal for </a:t>
            </a:r>
            <a:r>
              <a:rPr lang="en-US" dirty="0" err="1"/>
              <a:t>IoT</a:t>
            </a:r>
            <a:r>
              <a:rPr lang="en-US" dirty="0"/>
              <a:t> and </a:t>
            </a:r>
            <a:r>
              <a:rPr lang="en-US" dirty="0" err="1"/>
              <a:t>Blockchain</a:t>
            </a:r>
            <a:r>
              <a:rPr lang="en-US" dirty="0"/>
              <a:t> are very common</a:t>
            </a:r>
          </a:p>
          <a:p>
            <a:endParaRPr lang="en-US" dirty="0"/>
          </a:p>
          <a:p>
            <a:r>
              <a:rPr lang="en-US" dirty="0"/>
              <a:t>Yet it can be a real puzzle to actually build the solutions!  </a:t>
            </a:r>
            <a:r>
              <a:rPr lang="en-US"/>
              <a:t>Aim low, for now.</a:t>
            </a:r>
            <a:endParaRPr lang="en-US" dirty="0"/>
          </a:p>
          <a:p>
            <a:endParaRPr lang="en-US" dirty="0"/>
          </a:p>
          <a:p>
            <a:r>
              <a:rPr lang="en-US" dirty="0"/>
              <a:t>Simply seeing a match doesn’t really</a:t>
            </a:r>
            <a:r>
              <a:rPr lang="en-US" i="1" dirty="0"/>
              <a:t> solve</a:t>
            </a:r>
            <a:r>
              <a:rPr lang="en-US" dirty="0"/>
              <a:t> anything.  The details are hard!</a:t>
            </a:r>
          </a:p>
          <a:p>
            <a:endParaRPr lang="en-US" dirty="0"/>
          </a:p>
          <a:p>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54</a:t>
            </a:fld>
            <a:endParaRPr lang="en-US"/>
          </a:p>
        </p:txBody>
      </p:sp>
    </p:spTree>
    <p:extLst>
      <p:ext uri="{BB962C8B-B14F-4D97-AF65-F5344CB8AC3E}">
        <p14:creationId xmlns:p14="http://schemas.microsoft.com/office/powerpoint/2010/main" val="2703905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issue?  3 sets of medical records!</a:t>
            </a:r>
          </a:p>
        </p:txBody>
      </p:sp>
      <p:sp>
        <p:nvSpPr>
          <p:cNvPr id="3" name="Content Placeholder 2"/>
          <p:cNvSpPr>
            <a:spLocks noGrp="1"/>
          </p:cNvSpPr>
          <p:nvPr>
            <p:ph idx="1"/>
          </p:nvPr>
        </p:nvSpPr>
        <p:spPr/>
        <p:txBody>
          <a:bodyPr>
            <a:normAutofit lnSpcReduction="10000"/>
          </a:bodyPr>
          <a:lstStyle/>
          <a:p>
            <a:r>
              <a:rPr lang="en-US" dirty="0"/>
              <a:t>Each of these organizations has a distinct electronic medical record management system, which for legal reasons (</a:t>
            </a:r>
            <a:r>
              <a:rPr lang="en-US" dirty="0" err="1"/>
              <a:t>HiPPA</a:t>
            </a:r>
            <a:r>
              <a:rPr lang="en-US" dirty="0"/>
              <a:t>) must be managed by each individual hospital.</a:t>
            </a:r>
          </a:p>
          <a:p>
            <a:endParaRPr lang="en-US" dirty="0"/>
          </a:p>
          <a:p>
            <a:r>
              <a:rPr lang="en-US" dirty="0"/>
              <a:t>Yet each also needs a way to see the records created by the others, in order to ensure that the complex condition Mrs. Smith is being treated for is correctly managed.</a:t>
            </a:r>
          </a:p>
          <a:p>
            <a:endParaRPr lang="en-US" dirty="0"/>
          </a:p>
          <a:p>
            <a:r>
              <a:rPr lang="en-US" dirty="0" err="1"/>
              <a:t>HiPPA</a:t>
            </a:r>
            <a:r>
              <a:rPr lang="en-US" dirty="0"/>
              <a:t> doesn’t deal very well with this form of sharing.</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486011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D6E2-4865-4889-A2F1-571BAA18840D}"/>
              </a:ext>
            </a:extLst>
          </p:cNvPr>
          <p:cNvSpPr>
            <a:spLocks noGrp="1"/>
          </p:cNvSpPr>
          <p:nvPr>
            <p:ph type="title"/>
          </p:nvPr>
        </p:nvSpPr>
        <p:spPr/>
        <p:txBody>
          <a:bodyPr/>
          <a:lstStyle/>
          <a:p>
            <a:r>
              <a:rPr lang="en-US" dirty="0"/>
              <a:t>Current approaches and issues</a:t>
            </a:r>
          </a:p>
        </p:txBody>
      </p:sp>
      <p:sp>
        <p:nvSpPr>
          <p:cNvPr id="3" name="Content Placeholder 2">
            <a:extLst>
              <a:ext uri="{FF2B5EF4-FFF2-40B4-BE49-F238E27FC236}">
                <a16:creationId xmlns:a16="http://schemas.microsoft.com/office/drawing/2014/main" id="{B78B1B5E-A7DA-4074-AD27-95D207C0908C}"/>
              </a:ext>
            </a:extLst>
          </p:cNvPr>
          <p:cNvSpPr>
            <a:spLocks noGrp="1"/>
          </p:cNvSpPr>
          <p:nvPr>
            <p:ph idx="1"/>
          </p:nvPr>
        </p:nvSpPr>
        <p:spPr/>
        <p:txBody>
          <a:bodyPr/>
          <a:lstStyle/>
          <a:p>
            <a:r>
              <a:rPr lang="en-US" dirty="0"/>
              <a:t>Right now, each hospital maintains its own distinct record</a:t>
            </a:r>
          </a:p>
          <a:p>
            <a:endParaRPr lang="en-US" dirty="0"/>
          </a:p>
          <a:p>
            <a:r>
              <a:rPr lang="en-US" dirty="0"/>
              <a:t>Sometimes these records disagree in ways that may have billing consequences, so hospitals employ full time staff to resolve such issues.</a:t>
            </a:r>
          </a:p>
          <a:p>
            <a:endParaRPr lang="en-US" dirty="0"/>
          </a:p>
          <a:p>
            <a:r>
              <a:rPr lang="en-US" dirty="0"/>
              <a:t>Causes include different opinions about a diagnosis, errors entering data, different rules employed by the different hospital IT systems, etc.</a:t>
            </a:r>
          </a:p>
        </p:txBody>
      </p:sp>
      <p:sp>
        <p:nvSpPr>
          <p:cNvPr id="4" name="Footer Placeholder 3">
            <a:extLst>
              <a:ext uri="{FF2B5EF4-FFF2-40B4-BE49-F238E27FC236}">
                <a16:creationId xmlns:a16="http://schemas.microsoft.com/office/drawing/2014/main" id="{17E7B7CE-4DC1-42F3-B8BD-41F036EB2E18}"/>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2308B16-E800-421E-A4CA-50B446406471}"/>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131537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Records and the cloud</a:t>
            </a:r>
          </a:p>
        </p:txBody>
      </p:sp>
      <p:sp>
        <p:nvSpPr>
          <p:cNvPr id="3" name="Content Placeholder 2"/>
          <p:cNvSpPr>
            <a:spLocks noGrp="1"/>
          </p:cNvSpPr>
          <p:nvPr>
            <p:ph idx="1"/>
          </p:nvPr>
        </p:nvSpPr>
        <p:spPr/>
        <p:txBody>
          <a:bodyPr/>
          <a:lstStyle/>
          <a:p>
            <a:r>
              <a:rPr lang="en-US" dirty="0"/>
              <a:t>What roles can the cloud play in medical record management?</a:t>
            </a:r>
          </a:p>
          <a:p>
            <a:endParaRPr lang="en-US" dirty="0"/>
          </a:p>
          <a:p>
            <a:r>
              <a:rPr lang="en-US" dirty="0"/>
              <a:t>In early EMR systems, the answer was very simple: </a:t>
            </a:r>
            <a:r>
              <a:rPr lang="en-US" i="1" dirty="0"/>
              <a:t>none.</a:t>
            </a:r>
            <a:r>
              <a:rPr lang="en-US" dirty="0"/>
              <a:t>  For a long time, medical records systems were treated as “on your own premises only”.</a:t>
            </a:r>
          </a:p>
          <a:p>
            <a:endParaRPr lang="en-US" dirty="0"/>
          </a:p>
          <a:p>
            <a:r>
              <a:rPr lang="en-US" dirty="0"/>
              <a:t>But over time, this became more and more expensive and unworkable.  Eventually, a form of hybrid cloud emerged.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457096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Hybrid cloud</a:t>
            </a:r>
          </a:p>
        </p:txBody>
      </p:sp>
      <p:sp>
        <p:nvSpPr>
          <p:cNvPr id="3" name="Content Placeholder 2"/>
          <p:cNvSpPr>
            <a:spLocks noGrp="1"/>
          </p:cNvSpPr>
          <p:nvPr>
            <p:ph idx="1"/>
          </p:nvPr>
        </p:nvSpPr>
        <p:spPr/>
        <p:txBody>
          <a:bodyPr/>
          <a:lstStyle/>
          <a:p>
            <a:r>
              <a:rPr lang="en-US" dirty="0"/>
              <a:t>We have seen this mentioned in past lectures.</a:t>
            </a:r>
          </a:p>
          <a:p>
            <a:endParaRPr lang="en-US" dirty="0"/>
          </a:p>
          <a:p>
            <a:r>
              <a:rPr lang="en-US" b="1" i="1" dirty="0"/>
              <a:t>A hybrid cloud is any system that combines elements from the home system and the cloud, or even from multiple distinct cloud providers.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14784612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4363</TotalTime>
  <Words>4817</Words>
  <Application>Microsoft Office PowerPoint</Application>
  <PresentationFormat>Widescreen</PresentationFormat>
  <Paragraphs>439</Paragraphs>
  <Slides>54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Calibri</vt:lpstr>
      <vt:lpstr>Tw Cen MT</vt:lpstr>
      <vt:lpstr>Tw Cen MT Condensed</vt:lpstr>
      <vt:lpstr>Wingdings</vt:lpstr>
      <vt:lpstr>Wingdings 3</vt:lpstr>
      <vt:lpstr>Integral</vt:lpstr>
      <vt:lpstr>CS5412 / Lecture 16 smart contracts with Multiple Organizations</vt:lpstr>
      <vt:lpstr>Broad overview</vt:lpstr>
      <vt:lpstr>Broad overview</vt:lpstr>
      <vt:lpstr>Today: Brainstorming about a real Blockchain use case!</vt:lpstr>
      <vt:lpstr>Example</vt:lpstr>
      <vt:lpstr>The issue?  3 sets of medical records!</vt:lpstr>
      <vt:lpstr>Current approaches and issues</vt:lpstr>
      <vt:lpstr>Medical Records and the cloud</vt:lpstr>
      <vt:lpstr>Term: Hybrid cloud</vt:lpstr>
      <vt:lpstr>Term: Hybrid cloud</vt:lpstr>
      <vt:lpstr>Porting an Enterprise system to a cloud</vt:lpstr>
      <vt:lpstr>Porting an Enterprise system to a cloud</vt:lpstr>
      <vt:lpstr>Why was this beneficial?</vt:lpstr>
      <vt:lpstr>So…</vt:lpstr>
      <vt:lpstr>Downsides?</vt:lpstr>
      <vt:lpstr>Some reassuring Cloud Features</vt:lpstr>
      <vt:lpstr>Technology really can help</vt:lpstr>
      <vt:lpstr>More reassuring Features</vt:lpstr>
      <vt:lpstr>Hard disk drive “shredder”</vt:lpstr>
      <vt:lpstr>Where does this get us?</vt:lpstr>
      <vt:lpstr>Hospital Y treats a patient from hospital X</vt:lpstr>
      <vt:lpstr>X and Y must audit all sharing</vt:lpstr>
      <vt:lpstr>Blockchain: A “partial” match</vt:lpstr>
      <vt:lpstr>The real problem is that a blockchain isn’t a database!</vt:lpstr>
      <vt:lpstr>There is a lot of work to close the gap</vt:lpstr>
      <vt:lpstr>Would Cloud safety features Stop the Nedry Exploit?</vt:lpstr>
      <vt:lpstr>Dennis Could try…</vt:lpstr>
      <vt:lpstr>A skeptic might want more proof</vt:lpstr>
      <vt:lpstr>WAN mirroring can help!</vt:lpstr>
      <vt:lpstr>Other settings with similar needs</vt:lpstr>
      <vt:lpstr>More such settings</vt:lpstr>
      <vt:lpstr>Many such cases need even more! </vt:lpstr>
      <vt:lpstr>Example of how rollback causes issues</vt:lpstr>
      <vt:lpstr>… we can create endless dependencies!</vt:lpstr>
      <vt:lpstr>… we can create endless dependencies!</vt:lpstr>
      <vt:lpstr>Cascading effect of rollbacks</vt:lpstr>
      <vt:lpstr>Hospitals and Banks should use permissioned blockchain with true commit</vt:lpstr>
      <vt:lpstr>Future dependency</vt:lpstr>
      <vt:lpstr>… but the “amount” could vary!</vt:lpstr>
      <vt:lpstr>Can IoT help?</vt:lpstr>
      <vt:lpstr>Biggest concern of all</vt:lpstr>
      <vt:lpstr>Patterns of trust</vt:lpstr>
      <vt:lpstr>Do I trust you?</vt:lpstr>
      <vt:lpstr>Stellar: Tackling this issue</vt:lpstr>
      <vt:lpstr>Stellar with two companies</vt:lpstr>
      <vt:lpstr>Witnesses in Stellar</vt:lpstr>
      <vt:lpstr>Challenges with Stellar</vt:lpstr>
      <vt:lpstr>… But stellar is up and running</vt:lpstr>
      <vt:lpstr>What Can we conclude?</vt:lpstr>
      <vt:lpstr>One of Ken’s “Tales of Woe”</vt:lpstr>
      <vt:lpstr>Why did early client-server fail?</vt:lpstr>
      <vt:lpstr>Crossing the Chasm (Moore, 2009)</vt:lpstr>
      <vt:lpstr>Factors that limit uptake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229</cp:revision>
  <dcterms:created xsi:type="dcterms:W3CDTF">2017-12-19T18:11:25Z</dcterms:created>
  <dcterms:modified xsi:type="dcterms:W3CDTF">2022-10-18T18:09:21Z</dcterms:modified>
</cp:coreProperties>
</file>