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87" r:id="rId4"/>
    <p:sldId id="300" r:id="rId5"/>
    <p:sldId id="289" r:id="rId6"/>
    <p:sldId id="288" r:id="rId7"/>
    <p:sldId id="290" r:id="rId8"/>
    <p:sldId id="291" r:id="rId9"/>
    <p:sldId id="292" r:id="rId10"/>
    <p:sldId id="29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51C459E-8AFD-4C88-A45E-D59C9A3879A0}">
          <p14:sldIdLst>
            <p14:sldId id="256"/>
            <p14:sldId id="257"/>
            <p14:sldId id="287"/>
            <p14:sldId id="300"/>
            <p14:sldId id="289"/>
            <p14:sldId id="288"/>
            <p14:sldId id="290"/>
            <p14:sldId id="291"/>
            <p14:sldId id="292"/>
            <p14:sldId id="299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B"/>
    <a:srgbClr val="92D050"/>
    <a:srgbClr val="95D8F3"/>
    <a:srgbClr val="FFFFFF"/>
    <a:srgbClr val="99CC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4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30579A-B1E4-47EB-8BA9-D99CA9E7BA07}" type="datetimeFigureOut">
              <a:rPr lang="en-US" smtClean="0"/>
              <a:t>10/21/2022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CDC88A-CD66-4609-884B-39722DAC3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46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CDC88A-CD66-4609-884B-39722DAC333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094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1" spc="200" baseline="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rgbClr val="C00000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13669AF-42F2-4E99-B000-3E0ADB9222B9}" type="datetime1">
              <a:rPr lang="en-US" smtClean="0"/>
              <a:t>10/21/2022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http://www.cs.cornell.edu/courses/cs5412/2022fa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9201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39B20-1B7D-433C-B8B2-3D1FBF50A4B9}" type="datetime1">
              <a:rPr lang="en-US" smtClean="0"/>
              <a:t>10/21/2022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http://www.cs.cornell.edu/courses/cs5412/2022fa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587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8101-1E83-4414-9A64-A2D0E20D661F}" type="datetime1">
              <a:rPr lang="en-US" smtClean="0"/>
              <a:t>10/21/2022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http://www.cs.cornell.edu/courses/cs5412/2022fa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894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786872" cy="1499616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10786872" cy="4023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4C0F-02E9-42CC-B820-85FD62D4263E}" type="datetime1">
              <a:rPr lang="en-US" smtClean="0"/>
              <a:t>10/21/2022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http://www.cs.cornell.edu/courses/cs5412/2022fa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49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CE90C-ACE3-4B5A-8D25-BB16B561691B}" type="datetime1">
              <a:rPr lang="en-US" smtClean="0"/>
              <a:t>10/21/2022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http://www.cs.cornell.edu/courses/cs5412/2022fa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137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B1C07-5AEF-411B-8C84-36AAFA617679}" type="datetime1">
              <a:rPr lang="en-US" smtClean="0"/>
              <a:t>10/21/2022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http://www.cs.cornell.edu/courses/cs5412/2022fa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212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C16F-6E6F-4002-94CD-9146BF6CDEC6}" type="datetime1">
              <a:rPr lang="en-US" smtClean="0"/>
              <a:t>10/21/2022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http://www.cs.cornell.edu/courses/cs5412/2022fa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824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68CEB-1F2A-4BDD-B7FB-D3CBDD7356A0}" type="datetime1">
              <a:rPr lang="en-US" smtClean="0"/>
              <a:t>10/21/2022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http://www.cs.cornell.edu/courses/cs5412/2022fa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014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84979-8762-4B85-AEBF-B9709A8E71B2}" type="datetime1">
              <a:rPr lang="en-US" smtClean="0"/>
              <a:t>10/21/2022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http://www.cs.cornell.edu/courses/cs5412/2022fa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180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E7A75-913B-412B-BC36-A4396BF1D4EB}" type="datetime1">
              <a:rPr lang="en-US" smtClean="0"/>
              <a:t>10/21/2022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http://www.cs.cornell.edu/courses/cs5412/2022fa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135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1A259-C73B-4813-B173-41A39D9B8BF3}" type="datetime1">
              <a:rPr lang="en-US" smtClean="0"/>
              <a:t>10/21/2022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http://www.cs.cornell.edu/courses/cs5412/2022fa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046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30DD887-86D7-43ED-8B6D-1E149E24E0C3}" type="datetime1">
              <a:rPr lang="en-US" smtClean="0"/>
              <a:t>10/21/2022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http://www.cs.cornell.edu/courses/cs5412/2022fa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C974458-8A97-4835-BF79-1FB6D7856C2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9270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7B2A5-D888-4A68-9EB8-E190FABBD2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CS5412 / Gossip-Related Content (Enrichment/Review)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664BDB-4610-415E-B88D-82832DD450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Ken Birman</a:t>
            </a:r>
          </a:p>
          <a:p>
            <a:r>
              <a:rPr lang="en-US" dirty="0"/>
              <a:t>Fall, 2022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http://www.cs.cornell.edu/courses/cs5412/2022fa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67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CS5412 Cloud Computing, Fall 2022</a:t>
            </a:r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6B45458-78A1-40D1-955C-F572CF28F1DB}" type="slidenum">
              <a:rPr lang="en-US"/>
              <a:pPr/>
              <a:t>10</a:t>
            </a:fld>
            <a:endParaRPr lang="en-US"/>
          </a:p>
        </p:txBody>
      </p:sp>
      <p:sp>
        <p:nvSpPr>
          <p:cNvPr id="1597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space perspective</a:t>
            </a:r>
          </a:p>
        </p:txBody>
      </p:sp>
      <p:sp>
        <p:nvSpPr>
          <p:cNvPr id="159848" name="Rectangle 104"/>
          <p:cNvSpPr>
            <a:spLocks noGrp="1" noChangeArrowheads="1"/>
          </p:cNvSpPr>
          <p:nvPr>
            <p:ph type="body" idx="1"/>
          </p:nvPr>
        </p:nvSpPr>
        <p:spPr>
          <a:xfrm>
            <a:off x="808830" y="1987465"/>
            <a:ext cx="9840914" cy="4114800"/>
          </a:xfrm>
        </p:spPr>
        <p:txBody>
          <a:bodyPr/>
          <a:lstStyle/>
          <a:p>
            <a:r>
              <a:rPr lang="en-US" dirty="0"/>
              <a:t>Bad Astrolabe aggregation graph: diameter O(n)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Official (correct) Astrolabe version: </a:t>
            </a:r>
            <a:r>
              <a:rPr lang="en-US" dirty="0" err="1"/>
              <a:t>diameter</a:t>
            </a:r>
            <a:r>
              <a:rPr lang="en-US" dirty="0" err="1">
                <a:sym typeface="Symbol" pitchFamily="18" charset="2"/>
              </a:rPr>
              <a:t>O</a:t>
            </a:r>
            <a:r>
              <a:rPr lang="en-US" dirty="0">
                <a:sym typeface="Symbol" pitchFamily="18" charset="2"/>
              </a:rPr>
              <a:t>(</a:t>
            </a:r>
            <a:r>
              <a:rPr lang="en-US" dirty="0"/>
              <a:t>log(n))</a:t>
            </a:r>
          </a:p>
        </p:txBody>
      </p:sp>
      <p:sp>
        <p:nvSpPr>
          <p:cNvPr id="159847" name="Text Box 103"/>
          <p:cNvSpPr txBox="1">
            <a:spLocks noChangeArrowheads="1"/>
          </p:cNvSpPr>
          <p:nvPr/>
        </p:nvSpPr>
        <p:spPr bwMode="auto">
          <a:xfrm>
            <a:off x="4953000" y="3124200"/>
            <a:ext cx="556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H – G – E – F – B – A – C – D – L – K – I – J – N – M – O – P</a:t>
            </a:r>
          </a:p>
        </p:txBody>
      </p:sp>
      <p:pic>
        <p:nvPicPr>
          <p:cNvPr id="159849" name="Picture 1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4648201"/>
            <a:ext cx="28956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" name="Group 122"/>
          <p:cNvGrpSpPr>
            <a:grpSpLocks/>
          </p:cNvGrpSpPr>
          <p:nvPr/>
        </p:nvGrpSpPr>
        <p:grpSpPr bwMode="auto">
          <a:xfrm rot="-5400000" flipH="1" flipV="1">
            <a:off x="5684838" y="4540250"/>
            <a:ext cx="1155700" cy="1828800"/>
            <a:chOff x="3064" y="2880"/>
            <a:chExt cx="728" cy="1152"/>
          </a:xfrm>
        </p:grpSpPr>
        <p:sp>
          <p:nvSpPr>
            <p:cNvPr id="159850" name="Text Box 106"/>
            <p:cNvSpPr txBox="1">
              <a:spLocks noChangeArrowheads="1"/>
            </p:cNvSpPr>
            <p:nvPr/>
          </p:nvSpPr>
          <p:spPr bwMode="auto">
            <a:xfrm>
              <a:off x="3264" y="2880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A – B</a:t>
              </a:r>
            </a:p>
          </p:txBody>
        </p:sp>
        <p:sp>
          <p:nvSpPr>
            <p:cNvPr id="159851" name="Text Box 107"/>
            <p:cNvSpPr txBox="1">
              <a:spLocks noChangeArrowheads="1"/>
            </p:cNvSpPr>
            <p:nvPr/>
          </p:nvSpPr>
          <p:spPr bwMode="auto">
            <a:xfrm>
              <a:off x="3264" y="3120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C – D</a:t>
              </a:r>
            </a:p>
          </p:txBody>
        </p:sp>
        <p:sp>
          <p:nvSpPr>
            <p:cNvPr id="159852" name="Text Box 108"/>
            <p:cNvSpPr txBox="1">
              <a:spLocks noChangeArrowheads="1"/>
            </p:cNvSpPr>
            <p:nvPr/>
          </p:nvSpPr>
          <p:spPr bwMode="auto">
            <a:xfrm>
              <a:off x="3312" y="3561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E – F</a:t>
              </a:r>
            </a:p>
          </p:txBody>
        </p:sp>
        <p:sp>
          <p:nvSpPr>
            <p:cNvPr id="159853" name="Text Box 109"/>
            <p:cNvSpPr txBox="1">
              <a:spLocks noChangeArrowheads="1"/>
            </p:cNvSpPr>
            <p:nvPr/>
          </p:nvSpPr>
          <p:spPr bwMode="auto">
            <a:xfrm>
              <a:off x="3312" y="3801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G – H</a:t>
              </a:r>
            </a:p>
          </p:txBody>
        </p:sp>
        <p:sp>
          <p:nvSpPr>
            <p:cNvPr id="159858" name="Freeform 114"/>
            <p:cNvSpPr>
              <a:spLocks/>
            </p:cNvSpPr>
            <p:nvPr/>
          </p:nvSpPr>
          <p:spPr bwMode="auto">
            <a:xfrm>
              <a:off x="3064" y="2976"/>
              <a:ext cx="296" cy="720"/>
            </a:xfrm>
            <a:custGeom>
              <a:avLst/>
              <a:gdLst/>
              <a:ahLst/>
              <a:cxnLst>
                <a:cxn ang="0">
                  <a:pos x="248" y="0"/>
                </a:cxn>
                <a:cxn ang="0">
                  <a:pos x="8" y="336"/>
                </a:cxn>
                <a:cxn ang="0">
                  <a:pos x="296" y="720"/>
                </a:cxn>
              </a:cxnLst>
              <a:rect l="0" t="0" r="r" b="b"/>
              <a:pathLst>
                <a:path w="296" h="720">
                  <a:moveTo>
                    <a:pt x="248" y="0"/>
                  </a:moveTo>
                  <a:cubicBezTo>
                    <a:pt x="124" y="108"/>
                    <a:pt x="0" y="216"/>
                    <a:pt x="8" y="336"/>
                  </a:cubicBezTo>
                  <a:cubicBezTo>
                    <a:pt x="16" y="456"/>
                    <a:pt x="156" y="588"/>
                    <a:pt x="296" y="72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9859" name="Freeform 115"/>
            <p:cNvSpPr>
              <a:spLocks/>
            </p:cNvSpPr>
            <p:nvPr/>
          </p:nvSpPr>
          <p:spPr bwMode="auto">
            <a:xfrm>
              <a:off x="3216" y="2976"/>
              <a:ext cx="96" cy="240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144"/>
                </a:cxn>
                <a:cxn ang="0">
                  <a:pos x="96" y="240"/>
                </a:cxn>
              </a:cxnLst>
              <a:rect l="0" t="0" r="r" b="b"/>
              <a:pathLst>
                <a:path w="96" h="240">
                  <a:moveTo>
                    <a:pt x="96" y="0"/>
                  </a:moveTo>
                  <a:cubicBezTo>
                    <a:pt x="48" y="52"/>
                    <a:pt x="0" y="104"/>
                    <a:pt x="0" y="144"/>
                  </a:cubicBezTo>
                  <a:cubicBezTo>
                    <a:pt x="0" y="184"/>
                    <a:pt x="48" y="212"/>
                    <a:pt x="96" y="24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9862" name="Freeform 118"/>
            <p:cNvSpPr>
              <a:spLocks/>
            </p:cNvSpPr>
            <p:nvPr/>
          </p:nvSpPr>
          <p:spPr bwMode="auto">
            <a:xfrm>
              <a:off x="3264" y="3696"/>
              <a:ext cx="96" cy="240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144"/>
                </a:cxn>
                <a:cxn ang="0">
                  <a:pos x="96" y="240"/>
                </a:cxn>
              </a:cxnLst>
              <a:rect l="0" t="0" r="r" b="b"/>
              <a:pathLst>
                <a:path w="96" h="240">
                  <a:moveTo>
                    <a:pt x="96" y="0"/>
                  </a:moveTo>
                  <a:cubicBezTo>
                    <a:pt x="48" y="52"/>
                    <a:pt x="0" y="104"/>
                    <a:pt x="0" y="144"/>
                  </a:cubicBezTo>
                  <a:cubicBezTo>
                    <a:pt x="0" y="184"/>
                    <a:pt x="48" y="212"/>
                    <a:pt x="96" y="24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23"/>
          <p:cNvGrpSpPr>
            <a:grpSpLocks/>
          </p:cNvGrpSpPr>
          <p:nvPr/>
        </p:nvGrpSpPr>
        <p:grpSpPr bwMode="auto">
          <a:xfrm rot="16200000" flipH="1">
            <a:off x="8077994" y="4737894"/>
            <a:ext cx="1384300" cy="1814512"/>
            <a:chOff x="4024" y="2880"/>
            <a:chExt cx="872" cy="1143"/>
          </a:xfrm>
        </p:grpSpPr>
        <p:sp>
          <p:nvSpPr>
            <p:cNvPr id="159854" name="Text Box 110"/>
            <p:cNvSpPr txBox="1">
              <a:spLocks noChangeArrowheads="1"/>
            </p:cNvSpPr>
            <p:nvPr/>
          </p:nvSpPr>
          <p:spPr bwMode="auto">
            <a:xfrm>
              <a:off x="4272" y="2880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I – J</a:t>
              </a:r>
            </a:p>
          </p:txBody>
        </p:sp>
        <p:sp>
          <p:nvSpPr>
            <p:cNvPr id="159855" name="Text Box 111"/>
            <p:cNvSpPr txBox="1">
              <a:spLocks noChangeArrowheads="1"/>
            </p:cNvSpPr>
            <p:nvPr/>
          </p:nvSpPr>
          <p:spPr bwMode="auto">
            <a:xfrm>
              <a:off x="4272" y="3120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K – L</a:t>
              </a:r>
            </a:p>
          </p:txBody>
        </p:sp>
        <p:sp>
          <p:nvSpPr>
            <p:cNvPr id="159856" name="Text Box 112"/>
            <p:cNvSpPr txBox="1">
              <a:spLocks noChangeArrowheads="1"/>
            </p:cNvSpPr>
            <p:nvPr/>
          </p:nvSpPr>
          <p:spPr bwMode="auto">
            <a:xfrm>
              <a:off x="4272" y="3552"/>
              <a:ext cx="6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 M – N</a:t>
              </a:r>
            </a:p>
          </p:txBody>
        </p:sp>
        <p:sp>
          <p:nvSpPr>
            <p:cNvPr id="159857" name="Text Box 113"/>
            <p:cNvSpPr txBox="1">
              <a:spLocks noChangeArrowheads="1"/>
            </p:cNvSpPr>
            <p:nvPr/>
          </p:nvSpPr>
          <p:spPr bwMode="auto">
            <a:xfrm>
              <a:off x="4272" y="3792"/>
              <a:ext cx="5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O – P</a:t>
              </a:r>
            </a:p>
          </p:txBody>
        </p:sp>
        <p:sp>
          <p:nvSpPr>
            <p:cNvPr id="159860" name="Freeform 116"/>
            <p:cNvSpPr>
              <a:spLocks/>
            </p:cNvSpPr>
            <p:nvPr/>
          </p:nvSpPr>
          <p:spPr bwMode="auto">
            <a:xfrm>
              <a:off x="4024" y="2976"/>
              <a:ext cx="296" cy="720"/>
            </a:xfrm>
            <a:custGeom>
              <a:avLst/>
              <a:gdLst/>
              <a:ahLst/>
              <a:cxnLst>
                <a:cxn ang="0">
                  <a:pos x="248" y="0"/>
                </a:cxn>
                <a:cxn ang="0">
                  <a:pos x="8" y="336"/>
                </a:cxn>
                <a:cxn ang="0">
                  <a:pos x="296" y="720"/>
                </a:cxn>
              </a:cxnLst>
              <a:rect l="0" t="0" r="r" b="b"/>
              <a:pathLst>
                <a:path w="296" h="720">
                  <a:moveTo>
                    <a:pt x="248" y="0"/>
                  </a:moveTo>
                  <a:cubicBezTo>
                    <a:pt x="124" y="108"/>
                    <a:pt x="0" y="216"/>
                    <a:pt x="8" y="336"/>
                  </a:cubicBezTo>
                  <a:cubicBezTo>
                    <a:pt x="16" y="456"/>
                    <a:pt x="156" y="588"/>
                    <a:pt x="296" y="72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9861" name="Freeform 117"/>
            <p:cNvSpPr>
              <a:spLocks/>
            </p:cNvSpPr>
            <p:nvPr/>
          </p:nvSpPr>
          <p:spPr bwMode="auto">
            <a:xfrm>
              <a:off x="4176" y="2976"/>
              <a:ext cx="96" cy="240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144"/>
                </a:cxn>
                <a:cxn ang="0">
                  <a:pos x="96" y="240"/>
                </a:cxn>
              </a:cxnLst>
              <a:rect l="0" t="0" r="r" b="b"/>
              <a:pathLst>
                <a:path w="96" h="240">
                  <a:moveTo>
                    <a:pt x="96" y="0"/>
                  </a:moveTo>
                  <a:cubicBezTo>
                    <a:pt x="48" y="52"/>
                    <a:pt x="0" y="104"/>
                    <a:pt x="0" y="144"/>
                  </a:cubicBezTo>
                  <a:cubicBezTo>
                    <a:pt x="0" y="184"/>
                    <a:pt x="48" y="212"/>
                    <a:pt x="96" y="24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9863" name="Freeform 119"/>
            <p:cNvSpPr>
              <a:spLocks/>
            </p:cNvSpPr>
            <p:nvPr/>
          </p:nvSpPr>
          <p:spPr bwMode="auto">
            <a:xfrm>
              <a:off x="4224" y="3696"/>
              <a:ext cx="96" cy="240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144"/>
                </a:cxn>
                <a:cxn ang="0">
                  <a:pos x="96" y="240"/>
                </a:cxn>
              </a:cxnLst>
              <a:rect l="0" t="0" r="r" b="b"/>
              <a:pathLst>
                <a:path w="96" h="240">
                  <a:moveTo>
                    <a:pt x="96" y="0"/>
                  </a:moveTo>
                  <a:cubicBezTo>
                    <a:pt x="48" y="52"/>
                    <a:pt x="0" y="104"/>
                    <a:pt x="0" y="144"/>
                  </a:cubicBezTo>
                  <a:cubicBezTo>
                    <a:pt x="0" y="184"/>
                    <a:pt x="48" y="212"/>
                    <a:pt x="96" y="24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9865" name="Freeform 121"/>
          <p:cNvSpPr>
            <a:spLocks/>
          </p:cNvSpPr>
          <p:nvPr/>
        </p:nvSpPr>
        <p:spPr bwMode="auto">
          <a:xfrm>
            <a:off x="7024688" y="4648200"/>
            <a:ext cx="990600" cy="685800"/>
          </a:xfrm>
          <a:custGeom>
            <a:avLst/>
            <a:gdLst/>
            <a:ahLst/>
            <a:cxnLst>
              <a:cxn ang="0">
                <a:pos x="0" y="248"/>
              </a:cxn>
              <a:cxn ang="0">
                <a:pos x="480" y="8"/>
              </a:cxn>
              <a:cxn ang="0">
                <a:pos x="912" y="296"/>
              </a:cxn>
            </a:cxnLst>
            <a:rect l="0" t="0" r="r" b="b"/>
            <a:pathLst>
              <a:path w="912" h="296">
                <a:moveTo>
                  <a:pt x="0" y="248"/>
                </a:moveTo>
                <a:cubicBezTo>
                  <a:pt x="164" y="124"/>
                  <a:pt x="328" y="0"/>
                  <a:pt x="480" y="8"/>
                </a:cubicBezTo>
                <a:cubicBezTo>
                  <a:pt x="632" y="16"/>
                  <a:pt x="772" y="156"/>
                  <a:pt x="912" y="296"/>
                </a:cubicBez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59869" name="Picture 12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2667000"/>
            <a:ext cx="2863850" cy="130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236889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FCAE3-1F37-D352-1DFF-4FFC56B34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Gossip concept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331F7-B645-2DD9-8684-6E3D55499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Based on random exchange of information</a:t>
            </a:r>
          </a:p>
          <a:p>
            <a:endParaRPr lang="en-US" dirty="0"/>
          </a:p>
          <a:p>
            <a:r>
              <a:rPr lang="en-US" dirty="0"/>
              <a:t>Uses fixed size messages, at a fixed rate.  This bounds the load gossip can impose on a system, which is valuable in settings like monitoring</a:t>
            </a:r>
          </a:p>
          <a:p>
            <a:endParaRPr lang="en-US" dirty="0"/>
          </a:p>
          <a:p>
            <a:r>
              <a:rPr lang="en-US" dirty="0"/>
              <a:t>But the fixed size and randomness also introduce some issues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71714A-E541-9563-82D8-6BC024206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http://www.cs.cornell.edu/courses/cs5412/2022fa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3F697E-BEE2-97AF-F0FC-2F4EF4877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68C9C5-ADED-81FA-BB09-EC6BE32B8A7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543"/>
          <a:stretch/>
        </p:blipFill>
        <p:spPr>
          <a:xfrm>
            <a:off x="10037233" y="292488"/>
            <a:ext cx="1600200" cy="1602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268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Gossip is slow to spread but reaches everyone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1024128" y="2914852"/>
            <a:ext cx="10786872" cy="339450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Average load is </a:t>
            </a:r>
            <a:r>
              <a:rPr lang="en-US" u="sng" dirty="0"/>
              <a:t>constant</a:t>
            </a:r>
            <a:r>
              <a:rPr lang="en-US" dirty="0"/>
              <a:t>, independent </a:t>
            </a:r>
            <a:br>
              <a:rPr lang="en-US" dirty="0"/>
            </a:br>
            <a:r>
              <a:rPr lang="en-US" dirty="0"/>
              <a:t>of size of the system.  </a:t>
            </a:r>
          </a:p>
          <a:p>
            <a:endParaRPr lang="en-US" dirty="0"/>
          </a:p>
          <a:p>
            <a:r>
              <a:rPr lang="en-US" dirty="0"/>
              <a:t>Total network load linear in system size.</a:t>
            </a:r>
          </a:p>
          <a:p>
            <a:endParaRPr lang="en-US" dirty="0"/>
          </a:p>
          <a:p>
            <a:r>
              <a:rPr lang="en-US" dirty="0"/>
              <a:t>Information spreads in log(N) time, yet that </a:t>
            </a:r>
            <a:br>
              <a:rPr lang="en-US" dirty="0"/>
            </a:br>
            <a:r>
              <a:rPr lang="en-US" dirty="0"/>
              <a:t>limit on work per process remains in effect!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CS5412 Cloud Computing, Fall 2022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2" descr="See the source image">
            <a:extLst>
              <a:ext uri="{FF2B5EF4-FFF2-40B4-BE49-F238E27FC236}">
                <a16:creationId xmlns:a16="http://schemas.microsoft.com/office/drawing/2014/main" id="{6E60FDE7-734C-073A-87EF-1F8B383980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58" t="15410" r="16479" b="26758"/>
          <a:stretch/>
        </p:blipFill>
        <p:spPr bwMode="auto">
          <a:xfrm>
            <a:off x="7639747" y="2588359"/>
            <a:ext cx="4273874" cy="2815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4">
            <a:extLst>
              <a:ext uri="{FF2B5EF4-FFF2-40B4-BE49-F238E27FC236}">
                <a16:creationId xmlns:a16="http://schemas.microsoft.com/office/drawing/2014/main" id="{30589DB3-0762-053C-2A9F-FFA9ABD00C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9909" y="2641602"/>
            <a:ext cx="4174958" cy="2762451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02855FFE-3803-7D64-BA9E-02BCC37EE54F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6595966" y="4039597"/>
            <a:ext cx="1447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% infected</a:t>
            </a: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95A95450-FE2A-8250-111B-36AACE408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6509" y="5175453"/>
            <a:ext cx="533400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/>
              <a:t>0.0</a:t>
            </a:r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id="{440D0C80-426A-E703-7D14-FE04E19EF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9378" y="2635909"/>
            <a:ext cx="395288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dirty="0"/>
              <a:t>1.0</a:t>
            </a: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F63A364C-8AE6-E418-09E9-5D1793E588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1909" y="5404054"/>
            <a:ext cx="16764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Time </a:t>
            </a:r>
            <a:r>
              <a:rPr lang="en-US">
                <a:sym typeface="Symbol" pitchFamily="18" charset="2"/>
              </a:rPr>
              <a:t>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E703185-1184-D371-6600-F688EC6DBBED}"/>
              </a:ext>
            </a:extLst>
          </p:cNvPr>
          <p:cNvSpPr txBox="1"/>
          <p:nvPr/>
        </p:nvSpPr>
        <p:spPr>
          <a:xfrm>
            <a:off x="7806434" y="2049110"/>
            <a:ext cx="4034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Push-Pull Terminates quickly and reaches every non-faulty process</a:t>
            </a:r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DE36542B-08B1-465B-9024-BB1EC5EA02FB}"/>
              </a:ext>
            </a:extLst>
          </p:cNvPr>
          <p:cNvSpPr/>
          <p:nvPr/>
        </p:nvSpPr>
        <p:spPr>
          <a:xfrm>
            <a:off x="4749840" y="1834098"/>
            <a:ext cx="2920069" cy="754261"/>
          </a:xfrm>
          <a:prstGeom prst="wedgeRectCallout">
            <a:avLst>
              <a:gd name="adj1" fmla="val 122561"/>
              <a:gd name="adj2" fmla="val 1494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“Reinfection” eventually becomes dominant</a:t>
            </a:r>
          </a:p>
        </p:txBody>
      </p:sp>
    </p:spTree>
    <p:extLst>
      <p:ext uri="{BB962C8B-B14F-4D97-AF65-F5344CB8AC3E}">
        <p14:creationId xmlns:p14="http://schemas.microsoft.com/office/powerpoint/2010/main" val="258462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484D4-6699-8076-44A8-E080652B1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Gossip continues to work if packets are dropped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9E0F2-48C2-2B77-75C4-B46E33D9C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Gossip is sent over </a:t>
            </a:r>
            <a:r>
              <a:rPr lang="en-US" i="1" dirty="0"/>
              <a:t>unreliable</a:t>
            </a:r>
            <a:r>
              <a:rPr lang="en-US" dirty="0"/>
              <a:t> messages.  This is good because overloaded routers are designed to drop packets as a way to signal congestion.</a:t>
            </a:r>
          </a:p>
          <a:p>
            <a:endParaRPr lang="en-US" dirty="0"/>
          </a:p>
          <a:p>
            <a:r>
              <a:rPr lang="en-US" dirty="0"/>
              <a:t>This makes gossip extremely robust and tolerant of failures or network problems.  Information can flow down an exponential number of paths</a:t>
            </a:r>
          </a:p>
          <a:p>
            <a:endParaRPr lang="en-US" dirty="0"/>
          </a:p>
          <a:p>
            <a:r>
              <a:rPr lang="en-US" dirty="0"/>
              <a:t>But several factors limit gossip to probabilistic robustness… a major one is that because we limit message sizes, data tends to age out.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0EA746-A073-87C2-AABD-816F75963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http://www.cs.cornell.edu/courses/cs5412/2022fa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F55F89-3D14-D7BE-6FD0-0F13EE7C9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974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AB744-2C1A-FD40-8C1E-F29DE1E78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0D45AE-ACDE-E2EC-1417-8A982E5977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Refers to the need to decide which information to put in the message, because of the size limit on messages</a:t>
            </a:r>
          </a:p>
          <a:p>
            <a:endParaRPr lang="en-US" dirty="0"/>
          </a:p>
          <a:p>
            <a:r>
              <a:rPr lang="en-US" dirty="0"/>
              <a:t>Normally, applications prioritize recent information</a:t>
            </a:r>
          </a:p>
          <a:p>
            <a:endParaRPr lang="en-US" dirty="0"/>
          </a:p>
          <a:p>
            <a:r>
              <a:rPr lang="en-US" dirty="0"/>
              <a:t>Old data might never reach some participants!  Thus, gossip is very robust but not perfectly reliable.  In contrast, atomic multicast is totally reliable but might have to pause (or change a group view) if something fails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B0B3E1-1859-84B6-3272-6E95A8B57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http://www.cs.cornell.edu/courses/cs5412/2022fa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5F5122-18C0-9494-9856-84BA42B00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419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1E2E5-B458-7CB5-AFD2-65AC05981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MiCA</a:t>
            </a:r>
            <a:r>
              <a:rPr lang="en-US" dirty="0"/>
              <a:t>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58EFE-DCF3-FEAE-97B4-EFBBAD6C8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Makes it easy to build layered gossip-based solutions in Java</a:t>
            </a:r>
          </a:p>
          <a:p>
            <a:endParaRPr lang="en-US" dirty="0"/>
          </a:p>
          <a:p>
            <a:r>
              <a:rPr lang="en-US" dirty="0"/>
              <a:t>Your code decides what to put in the gossip messages.   Mica handles the implementation of the gossip exchanges</a:t>
            </a:r>
          </a:p>
          <a:p>
            <a:endParaRPr lang="en-US" dirty="0"/>
          </a:p>
          <a:p>
            <a:r>
              <a:rPr lang="en-US" dirty="0"/>
              <a:t>Inside the gossip messages you might find the actual data, or a summary (digest) of data if some items are large.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984E0A-F57D-A002-222C-AEB941579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http://www.cs.cornell.edu/courses/cs5412/2022fa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0CBE4B-12DA-8959-80C7-3147FA567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06F1F7-D5E2-5318-9A0D-3E47CE81B1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0995" y="112976"/>
            <a:ext cx="1736487" cy="1736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344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EFBB1-E89C-9DE1-166C-C6AA787EA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Gossip with multicast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F2B17-76C6-443B-F6E7-9CCA41349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This was a popular idea for a while, but UDP multicast storms became a concern</a:t>
            </a:r>
          </a:p>
          <a:p>
            <a:endParaRPr lang="en-US" dirty="0"/>
          </a:p>
          <a:p>
            <a:r>
              <a:rPr lang="en-US" dirty="0"/>
              <a:t>Today we more often combine gossip with unreliable multicast that tunnels over TCP.  This idea was proposed in “</a:t>
            </a:r>
            <a:r>
              <a:rPr lang="en-US" dirty="0" err="1"/>
              <a:t>pbcast</a:t>
            </a:r>
            <a:r>
              <a:rPr lang="en-US" dirty="0"/>
              <a:t>” by </a:t>
            </a:r>
            <a:r>
              <a:rPr lang="en-US" dirty="0" err="1"/>
              <a:t>Guerraoui</a:t>
            </a:r>
            <a:r>
              <a:rPr lang="en-US" dirty="0"/>
              <a:t> and </a:t>
            </a:r>
            <a:r>
              <a:rPr lang="en-US" dirty="0" err="1"/>
              <a:t>Kermarrec</a:t>
            </a:r>
            <a:r>
              <a:rPr lang="en-US" dirty="0"/>
              <a:t>.  It doesn’t use UDP multicast, yet enables a Bimodal Multicast behavior.</a:t>
            </a:r>
          </a:p>
          <a:p>
            <a:endParaRPr lang="en-US" dirty="0"/>
          </a:p>
          <a:p>
            <a:r>
              <a:rPr lang="en-US" b="1" dirty="0"/>
              <a:t>Expander graph</a:t>
            </a:r>
            <a:r>
              <a:rPr lang="en-US" dirty="0"/>
              <a:t>: a term for a routing graph that will reach every process within log(N) hops.  Important if each gossiping node only knows a few neighbors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75856E-4C14-0D6A-A6B1-CC9FA923D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http://www.cs.cornell.edu/courses/cs5412/2022fa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C2EB53-CBF3-29A5-49C3-0E0DBF0DC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464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268DB-58B7-471B-5C1E-B60104EF1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Gossip inside data centers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5F07E5-EF57-6389-733D-3A834FC6FE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discussed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</a:t>
            </a:r>
            <a:r>
              <a:rPr lang="en-US" dirty="0" err="1"/>
              <a:t>Kelips</a:t>
            </a:r>
            <a:r>
              <a:rPr lang="en-US" dirty="0"/>
              <a:t>, a gossip-based key-value store.  More useful in WAN settings.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Astrolabe, a gossip-based data mining system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Bimodal Multicast, for rapid and robust data sharing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S3 uses gossip to track available space on storage servers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Many management systems use gossip to track slowly changing state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44EFDF-D723-718F-FAF0-2D38D71EB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http://www.cs.cornell.edu/courses/cs5412/2022fa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5228F1-2013-AB04-F086-25D3EA3A0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461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D3357-DC42-9163-D229-ECE7A7D8C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Information-space perspective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6B6DB-9089-E260-6B13-76264439F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way of thinking we focus on how data spreads in a system rather than thinking about the actual messages it sends</a:t>
            </a:r>
          </a:p>
          <a:p>
            <a:endParaRPr lang="en-US" dirty="0"/>
          </a:p>
          <a:p>
            <a:r>
              <a:rPr lang="en-US" dirty="0"/>
              <a:t>Because gossip sends at such a slow and steady pace, but information needs to spread exponentially quickly, the information-space perspective actually can tell us something the protocol itself “causes” but might not explicitly “reveal” – a simulation or an analysis of data spread is often needed to understand how a given protocol will spread information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3EBE85-12C6-08E0-B112-E086110D5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http://www.cs.cornell.edu/courses/cs5412/2022fa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86C06C-4CA4-F47A-B5CC-3DEAA378E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74458-8A97-4835-BF79-1FB6D7856C2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406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3274</TotalTime>
  <Words>785</Words>
  <Application>Microsoft Office PowerPoint</Application>
  <PresentationFormat>Widescreen</PresentationFormat>
  <Paragraphs>92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Tw Cen MT</vt:lpstr>
      <vt:lpstr>Tw Cen MT Condensed</vt:lpstr>
      <vt:lpstr>Wingdings</vt:lpstr>
      <vt:lpstr>Wingdings 3</vt:lpstr>
      <vt:lpstr>Integral</vt:lpstr>
      <vt:lpstr>CS5412 / Gossip-Related Content (Enrichment/Review)</vt:lpstr>
      <vt:lpstr>Gossip concept</vt:lpstr>
      <vt:lpstr>Gossip is slow to spread but reaches everyone</vt:lpstr>
      <vt:lpstr>Gossip continues to work if packets are dropped</vt:lpstr>
      <vt:lpstr>Prioritization</vt:lpstr>
      <vt:lpstr>MiCA system</vt:lpstr>
      <vt:lpstr>Combining Gossip with multicast</vt:lpstr>
      <vt:lpstr>Gossip inside data centers</vt:lpstr>
      <vt:lpstr>Information-space perspective</vt:lpstr>
      <vt:lpstr>Information space perspective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5412:  Topics in Cloud Computing</dc:title>
  <dc:creator>ken</dc:creator>
  <cp:lastModifiedBy>Ken Birman</cp:lastModifiedBy>
  <cp:revision>251</cp:revision>
  <dcterms:created xsi:type="dcterms:W3CDTF">2017-12-19T18:11:25Z</dcterms:created>
  <dcterms:modified xsi:type="dcterms:W3CDTF">2022-10-21T15:29:55Z</dcterms:modified>
</cp:coreProperties>
</file>