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6" r:id="rId2"/>
    <p:sldId id="382" r:id="rId3"/>
    <p:sldId id="419" r:id="rId4"/>
    <p:sldId id="420" r:id="rId5"/>
    <p:sldId id="421" r:id="rId6"/>
    <p:sldId id="423" r:id="rId7"/>
    <p:sldId id="425" r:id="rId8"/>
    <p:sldId id="261" r:id="rId9"/>
    <p:sldId id="426" r:id="rId10"/>
    <p:sldId id="262" r:id="rId11"/>
    <p:sldId id="263" r:id="rId12"/>
    <p:sldId id="300" r:id="rId13"/>
    <p:sldId id="304" r:id="rId14"/>
    <p:sldId id="297" r:id="rId15"/>
    <p:sldId id="287" r:id="rId16"/>
    <p:sldId id="427" r:id="rId17"/>
    <p:sldId id="288" r:id="rId18"/>
    <p:sldId id="428" r:id="rId19"/>
    <p:sldId id="387" r:id="rId20"/>
    <p:sldId id="429" r:id="rId21"/>
    <p:sldId id="568" r:id="rId22"/>
    <p:sldId id="533" r:id="rId23"/>
    <p:sldId id="534" r:id="rId24"/>
    <p:sldId id="535" r:id="rId25"/>
    <p:sldId id="536" r:id="rId26"/>
    <p:sldId id="538" r:id="rId27"/>
    <p:sldId id="537" r:id="rId28"/>
    <p:sldId id="660" r:id="rId29"/>
    <p:sldId id="664" r:id="rId30"/>
    <p:sldId id="665" r:id="rId31"/>
    <p:sldId id="780" r:id="rId32"/>
    <p:sldId id="776" r:id="rId33"/>
    <p:sldId id="424" r:id="rId34"/>
    <p:sldId id="589" r:id="rId35"/>
    <p:sldId id="782" r:id="rId36"/>
    <p:sldId id="552" r:id="rId37"/>
    <p:sldId id="777" r:id="rId38"/>
    <p:sldId id="781" r:id="rId39"/>
    <p:sldId id="779" r:id="rId40"/>
    <p:sldId id="767" r:id="rId41"/>
    <p:sldId id="775" r:id="rId42"/>
    <p:sldId id="512" r:id="rId43"/>
    <p:sldId id="773" r:id="rId44"/>
    <p:sldId id="759" r:id="rId45"/>
    <p:sldId id="257" r:id="rId46"/>
    <p:sldId id="710" r:id="rId47"/>
    <p:sldId id="778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51C459E-8AFD-4C88-A45E-D59C9A3879A0}">
          <p14:sldIdLst>
            <p14:sldId id="256"/>
            <p14:sldId id="382"/>
            <p14:sldId id="419"/>
            <p14:sldId id="420"/>
            <p14:sldId id="421"/>
            <p14:sldId id="423"/>
            <p14:sldId id="425"/>
            <p14:sldId id="261"/>
            <p14:sldId id="426"/>
            <p14:sldId id="262"/>
            <p14:sldId id="263"/>
            <p14:sldId id="300"/>
            <p14:sldId id="304"/>
            <p14:sldId id="297"/>
            <p14:sldId id="287"/>
            <p14:sldId id="427"/>
            <p14:sldId id="288"/>
            <p14:sldId id="428"/>
            <p14:sldId id="387"/>
            <p14:sldId id="429"/>
            <p14:sldId id="568"/>
            <p14:sldId id="533"/>
            <p14:sldId id="534"/>
            <p14:sldId id="535"/>
            <p14:sldId id="536"/>
            <p14:sldId id="538"/>
            <p14:sldId id="537"/>
            <p14:sldId id="660"/>
            <p14:sldId id="664"/>
            <p14:sldId id="665"/>
            <p14:sldId id="780"/>
            <p14:sldId id="776"/>
            <p14:sldId id="424"/>
            <p14:sldId id="589"/>
            <p14:sldId id="782"/>
            <p14:sldId id="552"/>
            <p14:sldId id="777"/>
            <p14:sldId id="781"/>
            <p14:sldId id="779"/>
            <p14:sldId id="767"/>
            <p14:sldId id="775"/>
            <p14:sldId id="512"/>
            <p14:sldId id="773"/>
            <p14:sldId id="759"/>
            <p14:sldId id="257"/>
            <p14:sldId id="710"/>
            <p14:sldId id="77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B"/>
    <a:srgbClr val="92D050"/>
    <a:srgbClr val="FFFFFF"/>
    <a:srgbClr val="99C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4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0579A-B1E4-47EB-8BA9-D99CA9E7BA07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DC88A-CD66-4609-884B-39722DAC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46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DC88A-CD66-4609-884B-39722DAC33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94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we’ll look at building a new </a:t>
            </a:r>
            <a:r>
              <a:rPr lang="en-US" dirty="0">
                <a:sym typeface="Symbol" panose="05050102010706020507" pitchFamily="18" charset="2"/>
              </a:rPr>
              <a:t>-service using Derecho as a tool to simplify some of the really hard steps.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DC88A-CD66-4609-884B-39722DAC33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44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676AF-9840-40C0-9F49-1DBBDEF098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32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5537C8-DB27-4D5E-AD4F-46C55D1754E3}" type="slidenum">
              <a:rPr lang="he-IL"/>
              <a:pPr/>
              <a:t>15</a:t>
            </a:fld>
            <a:endParaRPr lang="en-US"/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53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CE0ED5-4E14-42B1-A9C7-B46229127103}" type="slidenum">
              <a:rPr lang="he-IL"/>
              <a:pPr/>
              <a:t>17</a:t>
            </a:fld>
            <a:endParaRPr lang="en-US"/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15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Derecho currently covers most but not all aspects of launching and registering a new </a:t>
            </a:r>
            <a:r>
              <a:rPr lang="en-US" dirty="0">
                <a:sym typeface="Symbol" panose="05050102010706020507" pitchFamily="18" charset="2"/>
              </a:rPr>
              <a:t>-service on Azure or AWS.  The missing elements relate to the way that you actually tell Azure or AWS to install the thing: right now this must be done by hand-editing a JSON file.  Someone needs to write code to auto-generate the JSON file.  Not hard, very valuable, but we need someone to just do it.  </a:t>
            </a:r>
          </a:p>
          <a:p>
            <a:br>
              <a:rPr lang="en-US" dirty="0">
                <a:sym typeface="Symbol" panose="05050102010706020507" pitchFamily="18" charset="2"/>
              </a:rPr>
            </a:br>
            <a:r>
              <a:rPr lang="en-US" dirty="0">
                <a:sym typeface="Symbol" panose="05050102010706020507" pitchFamily="18" charset="2"/>
              </a:rPr>
              <a:t>You also have to build a Derecho “configuration” file.  Same comment: this is done by hand right now, and perhaps could be auto-generated someday in the future.  But the file is easy to edit and understand.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Then there is a question of running the Azure or AWS command that causes this JSON file to get read by the cloud manager layer.  Reading it will trigger creation of the -service (Azure will automatically launch the N program instances, and the rest is automated by Derecho).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And once all of this is done, you would create ANOTHER such file, in JSON, to tell the Azure </a:t>
            </a:r>
            <a:r>
              <a:rPr lang="en-US" dirty="0" err="1">
                <a:sym typeface="Symbol" panose="05050102010706020507" pitchFamily="18" charset="2"/>
              </a:rPr>
              <a:t>IoT</a:t>
            </a:r>
            <a:r>
              <a:rPr lang="en-US" dirty="0">
                <a:sym typeface="Symbol" panose="05050102010706020507" pitchFamily="18" charset="2"/>
              </a:rPr>
              <a:t> Hub (or its AWS cousin) to run your event-triggered functions and to “bind” them to the new -service.  By doing so, the event-triggered function gets permission to issue requests to the -service using RESTful RPC.  Whew!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DC88A-CD66-4609-884B-39722DAC33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88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52055-0679-4F11-9844-B02E09680E7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7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52055-0679-4F11-9844-B02E09680E7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97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1" spc="200" baseline="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rgbClr val="C00000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A94D962-C28C-44CC-B5FD-E84382DFEFC8}" type="datetime1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http://www.cs.cornell.edu/courses/cs5412/2021sp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201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945AD-7766-4601-BBCB-B2A18990C207}" type="datetime1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http://www.cs.cornell.edu/courses/cs5412/2021sp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87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84215-AD78-4249-BA67-5A1A3506E6A6}" type="datetime1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http://www.cs.cornell.edu/courses/cs5412/2021sp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942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786872" cy="1499616"/>
          </a:xfrm>
        </p:spPr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10786872" cy="4023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09FD5-1DE9-4AFB-A7D4-D7A07F86430F}" type="datetime1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http://www.cs.cornell.edu/courses/cs5412/2021sp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49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2F85-06AE-469F-A830-84D022743209}" type="datetime1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http://www.cs.cornell.edu/courses/cs5412/2021sp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37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92AEF-3DF0-49CA-8DB6-8E910CE9463D}" type="datetime1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http://www.cs.cornell.edu/courses/cs5412/2021sp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12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B4EB-8B50-4650-9A21-441B2B9863A4}" type="datetime1">
              <a:rPr lang="en-US" smtClean="0"/>
              <a:t>3/8/2021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http://www.cs.cornell.edu/courses/cs5412/2021sp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24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52A63-92C9-4176-9F0B-1D337E8E62E4}" type="datetime1">
              <a:rPr lang="en-US" smtClean="0"/>
              <a:t>3/8/2021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http://www.cs.cornell.edu/courses/cs5412/2021sp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14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36072-A842-40E8-8108-9653AD4C89C6}" type="datetime1">
              <a:rPr lang="en-US" smtClean="0"/>
              <a:t>3/8/2021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http://www.cs.cornell.edu/courses/cs5412/2021sp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80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F7F8-B42C-4ECD-9A76-30EB08F71272}" type="datetime1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http://www.cs.cornell.edu/courses/cs5412/2021sp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35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255F9-D064-4F3B-9320-DC5CAEA36054}" type="datetime1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http://www.cs.cornell.edu/courses/cs5412/2021sp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046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AB247C0-771F-41D8-96E7-D1C99EDCD9E2}" type="datetime1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http://www.cs.cornell.edu/courses/cs5412/2021sp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270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svg"/><Relationship Id="rId3" Type="http://schemas.openxmlformats.org/officeDocument/2006/relationships/image" Target="../media/image31.tiff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26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5.svg"/><Relationship Id="rId12" Type="http://schemas.openxmlformats.org/officeDocument/2006/relationships/image" Target="../media/image45.png"/><Relationship Id="rId17" Type="http://schemas.openxmlformats.org/officeDocument/2006/relationships/image" Target="../media/image26.png"/><Relationship Id="rId2" Type="http://schemas.openxmlformats.org/officeDocument/2006/relationships/image" Target="../media/image31.tiff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5" Type="http://schemas.openxmlformats.org/officeDocument/2006/relationships/image" Target="../media/image46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1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7B2A5-D888-4A68-9EB8-E190FABBD2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CS5412 / Lecture 8</a:t>
            </a:r>
            <a:br>
              <a:rPr lang="en-US" sz="4000" dirty="0"/>
            </a:br>
            <a:r>
              <a:rPr lang="en-US" sz="4000" dirty="0"/>
              <a:t>Replication and Consistency (Part II</a:t>
            </a:r>
            <a:r>
              <a:rPr lang="en-US" sz="4000"/>
              <a:t>: Practical Options)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664BDB-4610-415E-B88D-82832DD450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Ken Birman</a:t>
            </a:r>
          </a:p>
          <a:p>
            <a:r>
              <a:rPr lang="en-US" dirty="0"/>
              <a:t>Spring,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http://www.cs.cornell.edu/courses/cs5412/2021sp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7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</a:t>
            </a:r>
            <a:r>
              <a:rPr lang="en-US" dirty="0" err="1"/>
              <a:t>Paxos</a:t>
            </a:r>
            <a:r>
              <a:rPr lang="en-US" dirty="0"/>
              <a:t> read data?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central issue is that due to being failed when an update occurred, some acceptors (some log copies) might lack certain writes.</a:t>
            </a:r>
          </a:p>
          <a:p>
            <a:endParaRPr lang="en-US" dirty="0"/>
          </a:p>
          <a:p>
            <a:r>
              <a:rPr lang="en-US" dirty="0"/>
              <a:t>To compensate, </a:t>
            </a:r>
            <a:r>
              <a:rPr lang="en-US" dirty="0" err="1"/>
              <a:t>Paxos</a:t>
            </a:r>
            <a:r>
              <a:rPr lang="en-US" dirty="0"/>
              <a:t> has a client (a “learner”) read multiple replicas.  Then the learner merges the log contents, which fills in any gaps.</a:t>
            </a:r>
          </a:p>
          <a:p>
            <a:endParaRPr lang="en-US" dirty="0"/>
          </a:p>
          <a:p>
            <a:r>
              <a:rPr lang="en-US" dirty="0"/>
              <a:t>Accordingly, we define the read quorum, QR to be large enough to overlap with any prior update that was successful.  E.g. might have QR = 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CS5412 Spring 2015 (Cloud Computing: Birman)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83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Verify that they overlap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1024128" y="1862667"/>
            <a:ext cx="10786872" cy="4023360"/>
          </a:xfrm>
        </p:spPr>
        <p:txBody>
          <a:bodyPr/>
          <a:lstStyle/>
          <a:p>
            <a:r>
              <a:rPr lang="en-US" dirty="0"/>
              <a:t>So: we want</a:t>
            </a:r>
          </a:p>
          <a:p>
            <a:pPr lvl="1"/>
            <a:r>
              <a:rPr lang="en-US" dirty="0"/>
              <a:t>QW + QR &gt; N: Read overlaps with updates</a:t>
            </a:r>
          </a:p>
          <a:p>
            <a:pPr lvl="1"/>
            <a:r>
              <a:rPr lang="en-US" dirty="0"/>
              <a:t>QW + QW &gt; N: Any two writes, or two updates, overlap</a:t>
            </a:r>
          </a:p>
          <a:p>
            <a:r>
              <a:rPr lang="en-US" dirty="0"/>
              <a:t>The second rule is needed to ensure that any pair of writes on the same item occur in an agreed order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CS5412 Spring 2015 (Cloud Computing: Birman)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937657" y="4267200"/>
            <a:ext cx="5867400" cy="762000"/>
            <a:chOff x="1447800" y="4419600"/>
            <a:chExt cx="5867400" cy="762000"/>
          </a:xfrm>
        </p:grpSpPr>
        <p:sp>
          <p:nvSpPr>
            <p:cNvPr id="6" name="Oval 5"/>
            <p:cNvSpPr/>
            <p:nvPr/>
          </p:nvSpPr>
          <p:spPr>
            <a:xfrm>
              <a:off x="1447800" y="4419600"/>
              <a:ext cx="58674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2590800" y="4572000"/>
              <a:ext cx="533400" cy="4572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/>
                <a:t>R1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4038600" y="4572000"/>
              <a:ext cx="533400" cy="4572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/>
                <a:t>R2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5334000" y="4572000"/>
              <a:ext cx="533400" cy="4572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/>
                <a:t>R3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077200" y="4567535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 = 3</a:t>
            </a:r>
          </a:p>
          <a:p>
            <a:r>
              <a:rPr lang="en-US" dirty="0"/>
              <a:t>Q</a:t>
            </a:r>
            <a:r>
              <a:rPr lang="en-US" baseline="-25000" dirty="0"/>
              <a:t>W</a:t>
            </a:r>
            <a:r>
              <a:rPr lang="en-US" dirty="0"/>
              <a:t> = 2</a:t>
            </a:r>
          </a:p>
          <a:p>
            <a:r>
              <a:rPr lang="en-US" dirty="0"/>
              <a:t>Q</a:t>
            </a:r>
            <a:r>
              <a:rPr lang="en-US" baseline="-25000" dirty="0"/>
              <a:t>R</a:t>
            </a:r>
            <a:r>
              <a:rPr lang="en-US" dirty="0"/>
              <a:t> = 2</a:t>
            </a:r>
          </a:p>
        </p:txBody>
      </p:sp>
      <p:sp>
        <p:nvSpPr>
          <p:cNvPr id="12" name="Oval 11"/>
          <p:cNvSpPr/>
          <p:nvPr/>
        </p:nvSpPr>
        <p:spPr>
          <a:xfrm>
            <a:off x="4191000" y="5089071"/>
            <a:ext cx="25146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Write x=7</a:t>
            </a:r>
          </a:p>
        </p:txBody>
      </p:sp>
      <p:cxnSp>
        <p:nvCxnSpPr>
          <p:cNvPr id="14" name="Straight Arrow Connector 13"/>
          <p:cNvCxnSpPr>
            <a:stCxn id="7" idx="4"/>
          </p:cNvCxnSpPr>
          <p:nvPr/>
        </p:nvCxnSpPr>
        <p:spPr>
          <a:xfrm>
            <a:off x="3347357" y="4876800"/>
            <a:ext cx="0" cy="1295400"/>
          </a:xfrm>
          <a:prstGeom prst="straightConnector1">
            <a:avLst/>
          </a:prstGeom>
          <a:ln w="38100">
            <a:solidFill>
              <a:srgbClr val="00642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800600" y="4876800"/>
            <a:ext cx="0" cy="1295400"/>
          </a:xfrm>
          <a:prstGeom prst="straightConnector1">
            <a:avLst/>
          </a:prstGeom>
          <a:ln w="38100">
            <a:solidFill>
              <a:srgbClr val="00642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96000" y="4876800"/>
            <a:ext cx="0" cy="1295400"/>
          </a:xfrm>
          <a:prstGeom prst="straightConnector1">
            <a:avLst/>
          </a:prstGeom>
          <a:ln w="38100">
            <a:solidFill>
              <a:srgbClr val="00642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2667000" y="5550736"/>
            <a:ext cx="25146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Read x</a:t>
            </a:r>
          </a:p>
        </p:txBody>
      </p:sp>
    </p:spTree>
    <p:extLst>
      <p:ext uri="{BB962C8B-B14F-4D97-AF65-F5344CB8AC3E}">
        <p14:creationId xmlns:p14="http://schemas.microsoft.com/office/powerpoint/2010/main" val="4235910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this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1024128" y="3828540"/>
            <a:ext cx="10786872" cy="2480819"/>
          </a:xfrm>
        </p:spPr>
        <p:txBody>
          <a:bodyPr>
            <a:normAutofit/>
          </a:bodyPr>
          <a:lstStyle/>
          <a:p>
            <a:r>
              <a:rPr lang="en-US" dirty="0"/>
              <a:t>The client asks the leader to add a message to the </a:t>
            </a:r>
            <a:r>
              <a:rPr lang="en-US" dirty="0" err="1"/>
              <a:t>Paxos</a:t>
            </a:r>
            <a:r>
              <a:rPr lang="en-US" dirty="0"/>
              <a:t> logs.  </a:t>
            </a:r>
            <a:r>
              <a:rPr lang="en-US" dirty="0" err="1"/>
              <a:t>Paxos</a:t>
            </a:r>
            <a:r>
              <a:rPr lang="en-US" dirty="0"/>
              <a:t> is like a “postal system”.  The leader will be in charge of this request.</a:t>
            </a:r>
          </a:p>
          <a:p>
            <a:r>
              <a:rPr lang="en-US" dirty="0"/>
              <a:t>The system “discusses” the letter for a while (the first phase, which picks the slot in the log, stores the letter in the log, and reaches QW acceptors).</a:t>
            </a:r>
          </a:p>
          <a:p>
            <a:r>
              <a:rPr lang="en-US" dirty="0"/>
              <a:t>Once the update is “committed” the learners can execute the command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CS5412 Spring 2015 (Cloud Computing: Birman)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423557" y="1828800"/>
            <a:ext cx="5867400" cy="762000"/>
            <a:chOff x="1447800" y="4419600"/>
            <a:chExt cx="5867400" cy="762000"/>
          </a:xfrm>
        </p:grpSpPr>
        <p:sp>
          <p:nvSpPr>
            <p:cNvPr id="7" name="Oval 6"/>
            <p:cNvSpPr/>
            <p:nvPr/>
          </p:nvSpPr>
          <p:spPr>
            <a:xfrm>
              <a:off x="1447800" y="4419600"/>
              <a:ext cx="58674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590800" y="4572000"/>
              <a:ext cx="533400" cy="4572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/>
                <a:t>R1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4038600" y="4572000"/>
              <a:ext cx="533400" cy="4572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/>
                <a:t>R2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5334000" y="4572000"/>
              <a:ext cx="533400" cy="4572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/>
                <a:t>R3</a:t>
              </a:r>
            </a:p>
          </p:txBody>
        </p:sp>
      </p:grpSp>
      <p:pic>
        <p:nvPicPr>
          <p:cNvPr id="3074" name="Picture 2" descr="C:\Users\ken\AppData\Local\Microsoft\Windows\Temporary Internet Files\Content.IE5\AC0OM6YO\MC900089000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438400"/>
            <a:ext cx="1797710" cy="118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230836" y="3030474"/>
            <a:ext cx="122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learners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34757" y="3203240"/>
            <a:ext cx="122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client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27116" y="2531005"/>
            <a:ext cx="122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leader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33158" y="2602468"/>
            <a:ext cx="122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Acceptor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86401" y="2602468"/>
            <a:ext cx="122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Acceptor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2558" y="2602468"/>
            <a:ext cx="122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Acceptor </a:t>
            </a:r>
          </a:p>
        </p:txBody>
      </p:sp>
      <p:grpSp>
        <p:nvGrpSpPr>
          <p:cNvPr id="3200" name="Group 3199"/>
          <p:cNvGrpSpPr/>
          <p:nvPr/>
        </p:nvGrpSpPr>
        <p:grpSpPr>
          <a:xfrm flipH="1">
            <a:off x="1063976" y="1590133"/>
            <a:ext cx="1631950" cy="1854200"/>
            <a:chOff x="471488" y="1282700"/>
            <a:chExt cx="1631950" cy="1854200"/>
          </a:xfrm>
        </p:grpSpPr>
        <p:sp>
          <p:nvSpPr>
            <p:cNvPr id="18" name="AutoShape 6"/>
            <p:cNvSpPr>
              <a:spLocks noChangeAspect="1" noChangeArrowheads="1" noTextEdit="1"/>
            </p:cNvSpPr>
            <p:nvPr/>
          </p:nvSpPr>
          <p:spPr bwMode="auto">
            <a:xfrm>
              <a:off x="471488" y="1282700"/>
              <a:ext cx="1631950" cy="185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9"/>
            <p:cNvSpPr>
              <a:spLocks/>
            </p:cNvSpPr>
            <p:nvPr/>
          </p:nvSpPr>
          <p:spPr bwMode="auto">
            <a:xfrm>
              <a:off x="1123951" y="2259013"/>
              <a:ext cx="25400" cy="20638"/>
            </a:xfrm>
            <a:custGeom>
              <a:avLst/>
              <a:gdLst>
                <a:gd name="T0" fmla="*/ 0 w 33"/>
                <a:gd name="T1" fmla="*/ 12 h 25"/>
                <a:gd name="T2" fmla="*/ 13 w 33"/>
                <a:gd name="T3" fmla="*/ 25 h 25"/>
                <a:gd name="T4" fmla="*/ 25 w 33"/>
                <a:gd name="T5" fmla="*/ 24 h 25"/>
                <a:gd name="T6" fmla="*/ 33 w 33"/>
                <a:gd name="T7" fmla="*/ 9 h 25"/>
                <a:gd name="T8" fmla="*/ 21 w 33"/>
                <a:gd name="T9" fmla="*/ 0 h 25"/>
                <a:gd name="T10" fmla="*/ 10 w 33"/>
                <a:gd name="T11" fmla="*/ 2 h 25"/>
                <a:gd name="T12" fmla="*/ 0 w 33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25">
                  <a:moveTo>
                    <a:pt x="0" y="12"/>
                  </a:moveTo>
                  <a:lnTo>
                    <a:pt x="13" y="25"/>
                  </a:lnTo>
                  <a:lnTo>
                    <a:pt x="25" y="24"/>
                  </a:lnTo>
                  <a:lnTo>
                    <a:pt x="33" y="9"/>
                  </a:lnTo>
                  <a:lnTo>
                    <a:pt x="21" y="0"/>
                  </a:lnTo>
                  <a:lnTo>
                    <a:pt x="10" y="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0"/>
            <p:cNvSpPr>
              <a:spLocks/>
            </p:cNvSpPr>
            <p:nvPr/>
          </p:nvSpPr>
          <p:spPr bwMode="auto">
            <a:xfrm>
              <a:off x="1123951" y="2270125"/>
              <a:ext cx="15875" cy="11113"/>
            </a:xfrm>
            <a:custGeom>
              <a:avLst/>
              <a:gdLst>
                <a:gd name="T0" fmla="*/ 0 w 20"/>
                <a:gd name="T1" fmla="*/ 0 h 15"/>
                <a:gd name="T2" fmla="*/ 15 w 20"/>
                <a:gd name="T3" fmla="*/ 0 h 15"/>
                <a:gd name="T4" fmla="*/ 20 w 20"/>
                <a:gd name="T5" fmla="*/ 14 h 15"/>
                <a:gd name="T6" fmla="*/ 13 w 20"/>
                <a:gd name="T7" fmla="*/ 15 h 15"/>
                <a:gd name="T8" fmla="*/ 0 w 20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5">
                  <a:moveTo>
                    <a:pt x="0" y="0"/>
                  </a:moveTo>
                  <a:lnTo>
                    <a:pt x="15" y="0"/>
                  </a:lnTo>
                  <a:lnTo>
                    <a:pt x="20" y="14"/>
                  </a:lnTo>
                  <a:lnTo>
                    <a:pt x="13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C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"/>
            <p:cNvSpPr>
              <a:spLocks/>
            </p:cNvSpPr>
            <p:nvPr/>
          </p:nvSpPr>
          <p:spPr bwMode="auto">
            <a:xfrm>
              <a:off x="1131888" y="2276475"/>
              <a:ext cx="12700" cy="28575"/>
            </a:xfrm>
            <a:custGeom>
              <a:avLst/>
              <a:gdLst>
                <a:gd name="T0" fmla="*/ 9 w 16"/>
                <a:gd name="T1" fmla="*/ 34 h 35"/>
                <a:gd name="T2" fmla="*/ 0 w 16"/>
                <a:gd name="T3" fmla="*/ 3 h 35"/>
                <a:gd name="T4" fmla="*/ 16 w 16"/>
                <a:gd name="T5" fmla="*/ 0 h 35"/>
                <a:gd name="T6" fmla="*/ 15 w 16"/>
                <a:gd name="T7" fmla="*/ 35 h 35"/>
                <a:gd name="T8" fmla="*/ 9 w 16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35">
                  <a:moveTo>
                    <a:pt x="9" y="34"/>
                  </a:moveTo>
                  <a:lnTo>
                    <a:pt x="0" y="3"/>
                  </a:lnTo>
                  <a:lnTo>
                    <a:pt x="16" y="0"/>
                  </a:lnTo>
                  <a:lnTo>
                    <a:pt x="15" y="35"/>
                  </a:lnTo>
                  <a:lnTo>
                    <a:pt x="9" y="34"/>
                  </a:lnTo>
                  <a:close/>
                </a:path>
              </a:pathLst>
            </a:custGeom>
            <a:solidFill>
              <a:srgbClr val="C47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"/>
            <p:cNvSpPr>
              <a:spLocks/>
            </p:cNvSpPr>
            <p:nvPr/>
          </p:nvSpPr>
          <p:spPr bwMode="auto">
            <a:xfrm>
              <a:off x="1093788" y="2301875"/>
              <a:ext cx="103188" cy="15875"/>
            </a:xfrm>
            <a:custGeom>
              <a:avLst/>
              <a:gdLst>
                <a:gd name="T0" fmla="*/ 0 w 129"/>
                <a:gd name="T1" fmla="*/ 21 h 21"/>
                <a:gd name="T2" fmla="*/ 3 w 129"/>
                <a:gd name="T3" fmla="*/ 18 h 21"/>
                <a:gd name="T4" fmla="*/ 11 w 129"/>
                <a:gd name="T5" fmla="*/ 14 h 21"/>
                <a:gd name="T6" fmla="*/ 22 w 129"/>
                <a:gd name="T7" fmla="*/ 8 h 21"/>
                <a:gd name="T8" fmla="*/ 38 w 129"/>
                <a:gd name="T9" fmla="*/ 3 h 21"/>
                <a:gd name="T10" fmla="*/ 58 w 129"/>
                <a:gd name="T11" fmla="*/ 0 h 21"/>
                <a:gd name="T12" fmla="*/ 80 w 129"/>
                <a:gd name="T13" fmla="*/ 0 h 21"/>
                <a:gd name="T14" fmla="*/ 104 w 129"/>
                <a:gd name="T15" fmla="*/ 6 h 21"/>
                <a:gd name="T16" fmla="*/ 129 w 129"/>
                <a:gd name="T17" fmla="*/ 17 h 21"/>
                <a:gd name="T18" fmla="*/ 0 w 129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21">
                  <a:moveTo>
                    <a:pt x="0" y="21"/>
                  </a:moveTo>
                  <a:lnTo>
                    <a:pt x="3" y="18"/>
                  </a:lnTo>
                  <a:lnTo>
                    <a:pt x="11" y="14"/>
                  </a:lnTo>
                  <a:lnTo>
                    <a:pt x="22" y="8"/>
                  </a:lnTo>
                  <a:lnTo>
                    <a:pt x="38" y="3"/>
                  </a:lnTo>
                  <a:lnTo>
                    <a:pt x="58" y="0"/>
                  </a:lnTo>
                  <a:lnTo>
                    <a:pt x="80" y="0"/>
                  </a:lnTo>
                  <a:lnTo>
                    <a:pt x="104" y="6"/>
                  </a:lnTo>
                  <a:lnTo>
                    <a:pt x="129" y="17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3"/>
            <p:cNvSpPr>
              <a:spLocks/>
            </p:cNvSpPr>
            <p:nvPr/>
          </p:nvSpPr>
          <p:spPr bwMode="auto">
            <a:xfrm>
              <a:off x="1065213" y="2736850"/>
              <a:ext cx="889000" cy="400050"/>
            </a:xfrm>
            <a:custGeom>
              <a:avLst/>
              <a:gdLst>
                <a:gd name="T0" fmla="*/ 675 w 1119"/>
                <a:gd name="T1" fmla="*/ 7 h 505"/>
                <a:gd name="T2" fmla="*/ 671 w 1119"/>
                <a:gd name="T3" fmla="*/ 20 h 505"/>
                <a:gd name="T4" fmla="*/ 662 w 1119"/>
                <a:gd name="T5" fmla="*/ 37 h 505"/>
                <a:gd name="T6" fmla="*/ 645 w 1119"/>
                <a:gd name="T7" fmla="*/ 50 h 505"/>
                <a:gd name="T8" fmla="*/ 622 w 1119"/>
                <a:gd name="T9" fmla="*/ 52 h 505"/>
                <a:gd name="T10" fmla="*/ 579 w 1119"/>
                <a:gd name="T11" fmla="*/ 50 h 505"/>
                <a:gd name="T12" fmla="*/ 515 w 1119"/>
                <a:gd name="T13" fmla="*/ 47 h 505"/>
                <a:gd name="T14" fmla="*/ 435 w 1119"/>
                <a:gd name="T15" fmla="*/ 45 h 505"/>
                <a:gd name="T16" fmla="*/ 346 w 1119"/>
                <a:gd name="T17" fmla="*/ 46 h 505"/>
                <a:gd name="T18" fmla="*/ 255 w 1119"/>
                <a:gd name="T19" fmla="*/ 50 h 505"/>
                <a:gd name="T20" fmla="*/ 169 w 1119"/>
                <a:gd name="T21" fmla="*/ 59 h 505"/>
                <a:gd name="T22" fmla="*/ 93 w 1119"/>
                <a:gd name="T23" fmla="*/ 75 h 505"/>
                <a:gd name="T24" fmla="*/ 37 w 1119"/>
                <a:gd name="T25" fmla="*/ 98 h 505"/>
                <a:gd name="T26" fmla="*/ 7 w 1119"/>
                <a:gd name="T27" fmla="*/ 129 h 505"/>
                <a:gd name="T28" fmla="*/ 0 w 1119"/>
                <a:gd name="T29" fmla="*/ 164 h 505"/>
                <a:gd name="T30" fmla="*/ 10 w 1119"/>
                <a:gd name="T31" fmla="*/ 198 h 505"/>
                <a:gd name="T32" fmla="*/ 30 w 1119"/>
                <a:gd name="T33" fmla="*/ 233 h 505"/>
                <a:gd name="T34" fmla="*/ 54 w 1119"/>
                <a:gd name="T35" fmla="*/ 263 h 505"/>
                <a:gd name="T36" fmla="*/ 76 w 1119"/>
                <a:gd name="T37" fmla="*/ 286 h 505"/>
                <a:gd name="T38" fmla="*/ 90 w 1119"/>
                <a:gd name="T39" fmla="*/ 299 h 505"/>
                <a:gd name="T40" fmla="*/ 412 w 1119"/>
                <a:gd name="T41" fmla="*/ 396 h 505"/>
                <a:gd name="T42" fmla="*/ 383 w 1119"/>
                <a:gd name="T43" fmla="*/ 328 h 505"/>
                <a:gd name="T44" fmla="*/ 404 w 1119"/>
                <a:gd name="T45" fmla="*/ 328 h 505"/>
                <a:gd name="T46" fmla="*/ 440 w 1119"/>
                <a:gd name="T47" fmla="*/ 329 h 505"/>
                <a:gd name="T48" fmla="*/ 488 w 1119"/>
                <a:gd name="T49" fmla="*/ 329 h 505"/>
                <a:gd name="T50" fmla="*/ 543 w 1119"/>
                <a:gd name="T51" fmla="*/ 330 h 505"/>
                <a:gd name="T52" fmla="*/ 601 w 1119"/>
                <a:gd name="T53" fmla="*/ 331 h 505"/>
                <a:gd name="T54" fmla="*/ 659 w 1119"/>
                <a:gd name="T55" fmla="*/ 331 h 505"/>
                <a:gd name="T56" fmla="*/ 709 w 1119"/>
                <a:gd name="T57" fmla="*/ 332 h 505"/>
                <a:gd name="T58" fmla="*/ 752 w 1119"/>
                <a:gd name="T59" fmla="*/ 445 h 505"/>
                <a:gd name="T60" fmla="*/ 1071 w 1119"/>
                <a:gd name="T61" fmla="*/ 491 h 505"/>
                <a:gd name="T62" fmla="*/ 1088 w 1119"/>
                <a:gd name="T63" fmla="*/ 401 h 505"/>
                <a:gd name="T64" fmla="*/ 1110 w 1119"/>
                <a:gd name="T65" fmla="*/ 266 h 505"/>
                <a:gd name="T66" fmla="*/ 1119 w 1119"/>
                <a:gd name="T67" fmla="*/ 134 h 505"/>
                <a:gd name="T68" fmla="*/ 1104 w 1119"/>
                <a:gd name="T69" fmla="*/ 64 h 505"/>
                <a:gd name="T70" fmla="*/ 1064 w 1119"/>
                <a:gd name="T71" fmla="*/ 34 h 505"/>
                <a:gd name="T72" fmla="*/ 1001 w 1119"/>
                <a:gd name="T73" fmla="*/ 15 h 505"/>
                <a:gd name="T74" fmla="*/ 925 w 1119"/>
                <a:gd name="T75" fmla="*/ 5 h 505"/>
                <a:gd name="T76" fmla="*/ 845 w 1119"/>
                <a:gd name="T77" fmla="*/ 0 h 505"/>
                <a:gd name="T78" fmla="*/ 771 w 1119"/>
                <a:gd name="T79" fmla="*/ 0 h 505"/>
                <a:gd name="T80" fmla="*/ 713 w 1119"/>
                <a:gd name="T81" fmla="*/ 3 h 505"/>
                <a:gd name="T82" fmla="*/ 679 w 1119"/>
                <a:gd name="T83" fmla="*/ 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19" h="505">
                  <a:moveTo>
                    <a:pt x="675" y="5"/>
                  </a:moveTo>
                  <a:lnTo>
                    <a:pt x="675" y="7"/>
                  </a:lnTo>
                  <a:lnTo>
                    <a:pt x="673" y="12"/>
                  </a:lnTo>
                  <a:lnTo>
                    <a:pt x="671" y="20"/>
                  </a:lnTo>
                  <a:lnTo>
                    <a:pt x="668" y="28"/>
                  </a:lnTo>
                  <a:lnTo>
                    <a:pt x="662" y="37"/>
                  </a:lnTo>
                  <a:lnTo>
                    <a:pt x="654" y="44"/>
                  </a:lnTo>
                  <a:lnTo>
                    <a:pt x="645" y="50"/>
                  </a:lnTo>
                  <a:lnTo>
                    <a:pt x="632" y="52"/>
                  </a:lnTo>
                  <a:lnTo>
                    <a:pt x="622" y="52"/>
                  </a:lnTo>
                  <a:lnTo>
                    <a:pt x="603" y="51"/>
                  </a:lnTo>
                  <a:lnTo>
                    <a:pt x="579" y="50"/>
                  </a:lnTo>
                  <a:lnTo>
                    <a:pt x="549" y="49"/>
                  </a:lnTo>
                  <a:lnTo>
                    <a:pt x="515" y="47"/>
                  </a:lnTo>
                  <a:lnTo>
                    <a:pt x="477" y="46"/>
                  </a:lnTo>
                  <a:lnTo>
                    <a:pt x="435" y="45"/>
                  </a:lnTo>
                  <a:lnTo>
                    <a:pt x="391" y="45"/>
                  </a:lnTo>
                  <a:lnTo>
                    <a:pt x="346" y="46"/>
                  </a:lnTo>
                  <a:lnTo>
                    <a:pt x="300" y="47"/>
                  </a:lnTo>
                  <a:lnTo>
                    <a:pt x="255" y="50"/>
                  </a:lnTo>
                  <a:lnTo>
                    <a:pt x="212" y="53"/>
                  </a:lnTo>
                  <a:lnTo>
                    <a:pt x="169" y="59"/>
                  </a:lnTo>
                  <a:lnTo>
                    <a:pt x="129" y="66"/>
                  </a:lnTo>
                  <a:lnTo>
                    <a:pt x="93" y="75"/>
                  </a:lnTo>
                  <a:lnTo>
                    <a:pt x="62" y="86"/>
                  </a:lnTo>
                  <a:lnTo>
                    <a:pt x="37" y="98"/>
                  </a:lnTo>
                  <a:lnTo>
                    <a:pt x="18" y="113"/>
                  </a:lnTo>
                  <a:lnTo>
                    <a:pt x="7" y="129"/>
                  </a:lnTo>
                  <a:lnTo>
                    <a:pt x="1" y="145"/>
                  </a:lnTo>
                  <a:lnTo>
                    <a:pt x="0" y="164"/>
                  </a:lnTo>
                  <a:lnTo>
                    <a:pt x="3" y="181"/>
                  </a:lnTo>
                  <a:lnTo>
                    <a:pt x="10" y="198"/>
                  </a:lnTo>
                  <a:lnTo>
                    <a:pt x="18" y="217"/>
                  </a:lnTo>
                  <a:lnTo>
                    <a:pt x="30" y="233"/>
                  </a:lnTo>
                  <a:lnTo>
                    <a:pt x="41" y="249"/>
                  </a:lnTo>
                  <a:lnTo>
                    <a:pt x="54" y="263"/>
                  </a:lnTo>
                  <a:lnTo>
                    <a:pt x="65" y="276"/>
                  </a:lnTo>
                  <a:lnTo>
                    <a:pt x="76" y="286"/>
                  </a:lnTo>
                  <a:lnTo>
                    <a:pt x="84" y="293"/>
                  </a:lnTo>
                  <a:lnTo>
                    <a:pt x="90" y="299"/>
                  </a:lnTo>
                  <a:lnTo>
                    <a:pt x="92" y="300"/>
                  </a:lnTo>
                  <a:lnTo>
                    <a:pt x="412" y="396"/>
                  </a:lnTo>
                  <a:lnTo>
                    <a:pt x="381" y="328"/>
                  </a:lnTo>
                  <a:lnTo>
                    <a:pt x="383" y="328"/>
                  </a:lnTo>
                  <a:lnTo>
                    <a:pt x="391" y="328"/>
                  </a:lnTo>
                  <a:lnTo>
                    <a:pt x="404" y="328"/>
                  </a:lnTo>
                  <a:lnTo>
                    <a:pt x="420" y="328"/>
                  </a:lnTo>
                  <a:lnTo>
                    <a:pt x="440" y="329"/>
                  </a:lnTo>
                  <a:lnTo>
                    <a:pt x="463" y="329"/>
                  </a:lnTo>
                  <a:lnTo>
                    <a:pt x="488" y="329"/>
                  </a:lnTo>
                  <a:lnTo>
                    <a:pt x="515" y="329"/>
                  </a:lnTo>
                  <a:lnTo>
                    <a:pt x="543" y="330"/>
                  </a:lnTo>
                  <a:lnTo>
                    <a:pt x="572" y="330"/>
                  </a:lnTo>
                  <a:lnTo>
                    <a:pt x="601" y="331"/>
                  </a:lnTo>
                  <a:lnTo>
                    <a:pt x="630" y="331"/>
                  </a:lnTo>
                  <a:lnTo>
                    <a:pt x="659" y="331"/>
                  </a:lnTo>
                  <a:lnTo>
                    <a:pt x="685" y="332"/>
                  </a:lnTo>
                  <a:lnTo>
                    <a:pt x="709" y="332"/>
                  </a:lnTo>
                  <a:lnTo>
                    <a:pt x="731" y="333"/>
                  </a:lnTo>
                  <a:lnTo>
                    <a:pt x="752" y="445"/>
                  </a:lnTo>
                  <a:lnTo>
                    <a:pt x="1067" y="505"/>
                  </a:lnTo>
                  <a:lnTo>
                    <a:pt x="1071" y="491"/>
                  </a:lnTo>
                  <a:lnTo>
                    <a:pt x="1078" y="455"/>
                  </a:lnTo>
                  <a:lnTo>
                    <a:pt x="1088" y="401"/>
                  </a:lnTo>
                  <a:lnTo>
                    <a:pt x="1100" y="337"/>
                  </a:lnTo>
                  <a:lnTo>
                    <a:pt x="1110" y="266"/>
                  </a:lnTo>
                  <a:lnTo>
                    <a:pt x="1117" y="197"/>
                  </a:lnTo>
                  <a:lnTo>
                    <a:pt x="1119" y="134"/>
                  </a:lnTo>
                  <a:lnTo>
                    <a:pt x="1113" y="83"/>
                  </a:lnTo>
                  <a:lnTo>
                    <a:pt x="1104" y="64"/>
                  </a:lnTo>
                  <a:lnTo>
                    <a:pt x="1087" y="47"/>
                  </a:lnTo>
                  <a:lnTo>
                    <a:pt x="1064" y="34"/>
                  </a:lnTo>
                  <a:lnTo>
                    <a:pt x="1034" y="23"/>
                  </a:lnTo>
                  <a:lnTo>
                    <a:pt x="1001" y="15"/>
                  </a:lnTo>
                  <a:lnTo>
                    <a:pt x="964" y="8"/>
                  </a:lnTo>
                  <a:lnTo>
                    <a:pt x="925" y="5"/>
                  </a:lnTo>
                  <a:lnTo>
                    <a:pt x="884" y="1"/>
                  </a:lnTo>
                  <a:lnTo>
                    <a:pt x="845" y="0"/>
                  </a:lnTo>
                  <a:lnTo>
                    <a:pt x="807" y="0"/>
                  </a:lnTo>
                  <a:lnTo>
                    <a:pt x="771" y="0"/>
                  </a:lnTo>
                  <a:lnTo>
                    <a:pt x="739" y="1"/>
                  </a:lnTo>
                  <a:lnTo>
                    <a:pt x="713" y="3"/>
                  </a:lnTo>
                  <a:lnTo>
                    <a:pt x="692" y="4"/>
                  </a:lnTo>
                  <a:lnTo>
                    <a:pt x="679" y="5"/>
                  </a:lnTo>
                  <a:lnTo>
                    <a:pt x="675" y="5"/>
                  </a:ln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4"/>
            <p:cNvSpPr>
              <a:spLocks/>
            </p:cNvSpPr>
            <p:nvPr/>
          </p:nvSpPr>
          <p:spPr bwMode="auto">
            <a:xfrm>
              <a:off x="1858963" y="2890838"/>
              <a:ext cx="33338" cy="236538"/>
            </a:xfrm>
            <a:custGeom>
              <a:avLst/>
              <a:gdLst>
                <a:gd name="T0" fmla="*/ 41 w 43"/>
                <a:gd name="T1" fmla="*/ 0 h 297"/>
                <a:gd name="T2" fmla="*/ 41 w 43"/>
                <a:gd name="T3" fmla="*/ 0 h 297"/>
                <a:gd name="T4" fmla="*/ 39 w 43"/>
                <a:gd name="T5" fmla="*/ 12 h 297"/>
                <a:gd name="T6" fmla="*/ 37 w 43"/>
                <a:gd name="T7" fmla="*/ 40 h 297"/>
                <a:gd name="T8" fmla="*/ 33 w 43"/>
                <a:gd name="T9" fmla="*/ 81 h 297"/>
                <a:gd name="T10" fmla="*/ 27 w 43"/>
                <a:gd name="T11" fmla="*/ 129 h 297"/>
                <a:gd name="T12" fmla="*/ 20 w 43"/>
                <a:gd name="T13" fmla="*/ 180 h 297"/>
                <a:gd name="T14" fmla="*/ 13 w 43"/>
                <a:gd name="T15" fmla="*/ 228 h 297"/>
                <a:gd name="T16" fmla="*/ 7 w 43"/>
                <a:gd name="T17" fmla="*/ 269 h 297"/>
                <a:gd name="T18" fmla="*/ 0 w 43"/>
                <a:gd name="T19" fmla="*/ 296 h 297"/>
                <a:gd name="T20" fmla="*/ 3 w 43"/>
                <a:gd name="T21" fmla="*/ 297 h 297"/>
                <a:gd name="T22" fmla="*/ 10 w 43"/>
                <a:gd name="T23" fmla="*/ 270 h 297"/>
                <a:gd name="T24" fmla="*/ 15 w 43"/>
                <a:gd name="T25" fmla="*/ 229 h 297"/>
                <a:gd name="T26" fmla="*/ 22 w 43"/>
                <a:gd name="T27" fmla="*/ 181 h 297"/>
                <a:gd name="T28" fmla="*/ 29 w 43"/>
                <a:gd name="T29" fmla="*/ 129 h 297"/>
                <a:gd name="T30" fmla="*/ 35 w 43"/>
                <a:gd name="T31" fmla="*/ 81 h 297"/>
                <a:gd name="T32" fmla="*/ 39 w 43"/>
                <a:gd name="T33" fmla="*/ 40 h 297"/>
                <a:gd name="T34" fmla="*/ 42 w 43"/>
                <a:gd name="T35" fmla="*/ 12 h 297"/>
                <a:gd name="T36" fmla="*/ 43 w 43"/>
                <a:gd name="T37" fmla="*/ 0 h 297"/>
                <a:gd name="T38" fmla="*/ 41 w 43"/>
                <a:gd name="T3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97">
                  <a:moveTo>
                    <a:pt x="41" y="0"/>
                  </a:moveTo>
                  <a:lnTo>
                    <a:pt x="41" y="0"/>
                  </a:lnTo>
                  <a:lnTo>
                    <a:pt x="39" y="12"/>
                  </a:lnTo>
                  <a:lnTo>
                    <a:pt x="37" y="40"/>
                  </a:lnTo>
                  <a:lnTo>
                    <a:pt x="33" y="81"/>
                  </a:lnTo>
                  <a:lnTo>
                    <a:pt x="27" y="129"/>
                  </a:lnTo>
                  <a:lnTo>
                    <a:pt x="20" y="180"/>
                  </a:lnTo>
                  <a:lnTo>
                    <a:pt x="13" y="228"/>
                  </a:lnTo>
                  <a:lnTo>
                    <a:pt x="7" y="269"/>
                  </a:lnTo>
                  <a:lnTo>
                    <a:pt x="0" y="296"/>
                  </a:lnTo>
                  <a:lnTo>
                    <a:pt x="3" y="297"/>
                  </a:lnTo>
                  <a:lnTo>
                    <a:pt x="10" y="270"/>
                  </a:lnTo>
                  <a:lnTo>
                    <a:pt x="15" y="229"/>
                  </a:lnTo>
                  <a:lnTo>
                    <a:pt x="22" y="181"/>
                  </a:lnTo>
                  <a:lnTo>
                    <a:pt x="29" y="129"/>
                  </a:lnTo>
                  <a:lnTo>
                    <a:pt x="35" y="81"/>
                  </a:lnTo>
                  <a:lnTo>
                    <a:pt x="39" y="40"/>
                  </a:lnTo>
                  <a:lnTo>
                    <a:pt x="42" y="12"/>
                  </a:lnTo>
                  <a:lnTo>
                    <a:pt x="43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5"/>
            <p:cNvSpPr>
              <a:spLocks/>
            </p:cNvSpPr>
            <p:nvPr/>
          </p:nvSpPr>
          <p:spPr bwMode="auto">
            <a:xfrm>
              <a:off x="1581151" y="2879725"/>
              <a:ext cx="66675" cy="120650"/>
            </a:xfrm>
            <a:custGeom>
              <a:avLst/>
              <a:gdLst>
                <a:gd name="T0" fmla="*/ 0 w 83"/>
                <a:gd name="T1" fmla="*/ 2 h 152"/>
                <a:gd name="T2" fmla="*/ 0 w 83"/>
                <a:gd name="T3" fmla="*/ 2 h 152"/>
                <a:gd name="T4" fmla="*/ 3 w 83"/>
                <a:gd name="T5" fmla="*/ 5 h 152"/>
                <a:gd name="T6" fmla="*/ 11 w 83"/>
                <a:gd name="T7" fmla="*/ 11 h 152"/>
                <a:gd name="T8" fmla="*/ 21 w 83"/>
                <a:gd name="T9" fmla="*/ 21 h 152"/>
                <a:gd name="T10" fmla="*/ 34 w 83"/>
                <a:gd name="T11" fmla="*/ 36 h 152"/>
                <a:gd name="T12" fmla="*/ 46 w 83"/>
                <a:gd name="T13" fmla="*/ 57 h 152"/>
                <a:gd name="T14" fmla="*/ 60 w 83"/>
                <a:gd name="T15" fmla="*/ 82 h 152"/>
                <a:gd name="T16" fmla="*/ 72 w 83"/>
                <a:gd name="T17" fmla="*/ 114 h 152"/>
                <a:gd name="T18" fmla="*/ 81 w 83"/>
                <a:gd name="T19" fmla="*/ 152 h 152"/>
                <a:gd name="T20" fmla="*/ 83 w 83"/>
                <a:gd name="T21" fmla="*/ 151 h 152"/>
                <a:gd name="T22" fmla="*/ 74 w 83"/>
                <a:gd name="T23" fmla="*/ 113 h 152"/>
                <a:gd name="T24" fmla="*/ 63 w 83"/>
                <a:gd name="T25" fmla="*/ 81 h 152"/>
                <a:gd name="T26" fmla="*/ 49 w 83"/>
                <a:gd name="T27" fmla="*/ 54 h 152"/>
                <a:gd name="T28" fmla="*/ 36 w 83"/>
                <a:gd name="T29" fmla="*/ 34 h 152"/>
                <a:gd name="T30" fmla="*/ 22 w 83"/>
                <a:gd name="T31" fmla="*/ 19 h 152"/>
                <a:gd name="T32" fmla="*/ 12 w 83"/>
                <a:gd name="T33" fmla="*/ 8 h 152"/>
                <a:gd name="T34" fmla="*/ 5 w 83"/>
                <a:gd name="T35" fmla="*/ 2 h 152"/>
                <a:gd name="T36" fmla="*/ 1 w 83"/>
                <a:gd name="T37" fmla="*/ 0 h 152"/>
                <a:gd name="T38" fmla="*/ 0 w 83"/>
                <a:gd name="T39" fmla="*/ 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" h="152">
                  <a:moveTo>
                    <a:pt x="0" y="2"/>
                  </a:moveTo>
                  <a:lnTo>
                    <a:pt x="0" y="2"/>
                  </a:lnTo>
                  <a:lnTo>
                    <a:pt x="3" y="5"/>
                  </a:lnTo>
                  <a:lnTo>
                    <a:pt x="11" y="11"/>
                  </a:lnTo>
                  <a:lnTo>
                    <a:pt x="21" y="21"/>
                  </a:lnTo>
                  <a:lnTo>
                    <a:pt x="34" y="36"/>
                  </a:lnTo>
                  <a:lnTo>
                    <a:pt x="46" y="57"/>
                  </a:lnTo>
                  <a:lnTo>
                    <a:pt x="60" y="82"/>
                  </a:lnTo>
                  <a:lnTo>
                    <a:pt x="72" y="114"/>
                  </a:lnTo>
                  <a:lnTo>
                    <a:pt x="81" y="152"/>
                  </a:lnTo>
                  <a:lnTo>
                    <a:pt x="83" y="151"/>
                  </a:lnTo>
                  <a:lnTo>
                    <a:pt x="74" y="113"/>
                  </a:lnTo>
                  <a:lnTo>
                    <a:pt x="63" y="81"/>
                  </a:lnTo>
                  <a:lnTo>
                    <a:pt x="49" y="54"/>
                  </a:lnTo>
                  <a:lnTo>
                    <a:pt x="36" y="34"/>
                  </a:lnTo>
                  <a:lnTo>
                    <a:pt x="22" y="19"/>
                  </a:lnTo>
                  <a:lnTo>
                    <a:pt x="12" y="8"/>
                  </a:lnTo>
                  <a:lnTo>
                    <a:pt x="5" y="2"/>
                  </a:lnTo>
                  <a:lnTo>
                    <a:pt x="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6"/>
            <p:cNvSpPr>
              <a:spLocks/>
            </p:cNvSpPr>
            <p:nvPr/>
          </p:nvSpPr>
          <p:spPr bwMode="auto">
            <a:xfrm>
              <a:off x="1192213" y="2878138"/>
              <a:ext cx="176213" cy="119063"/>
            </a:xfrm>
            <a:custGeom>
              <a:avLst/>
              <a:gdLst>
                <a:gd name="T0" fmla="*/ 0 w 221"/>
                <a:gd name="T1" fmla="*/ 0 h 150"/>
                <a:gd name="T2" fmla="*/ 1 w 221"/>
                <a:gd name="T3" fmla="*/ 1 h 150"/>
                <a:gd name="T4" fmla="*/ 4 w 221"/>
                <a:gd name="T5" fmla="*/ 6 h 150"/>
                <a:gd name="T6" fmla="*/ 11 w 221"/>
                <a:gd name="T7" fmla="*/ 13 h 150"/>
                <a:gd name="T8" fmla="*/ 19 w 221"/>
                <a:gd name="T9" fmla="*/ 21 h 150"/>
                <a:gd name="T10" fmla="*/ 30 w 221"/>
                <a:gd name="T11" fmla="*/ 32 h 150"/>
                <a:gd name="T12" fmla="*/ 41 w 221"/>
                <a:gd name="T13" fmla="*/ 44 h 150"/>
                <a:gd name="T14" fmla="*/ 55 w 221"/>
                <a:gd name="T15" fmla="*/ 56 h 150"/>
                <a:gd name="T16" fmla="*/ 70 w 221"/>
                <a:gd name="T17" fmla="*/ 69 h 150"/>
                <a:gd name="T18" fmla="*/ 86 w 221"/>
                <a:gd name="T19" fmla="*/ 83 h 150"/>
                <a:gd name="T20" fmla="*/ 103 w 221"/>
                <a:gd name="T21" fmla="*/ 96 h 150"/>
                <a:gd name="T22" fmla="*/ 122 w 221"/>
                <a:gd name="T23" fmla="*/ 108 h 150"/>
                <a:gd name="T24" fmla="*/ 141 w 221"/>
                <a:gd name="T25" fmla="*/ 120 h 150"/>
                <a:gd name="T26" fmla="*/ 161 w 221"/>
                <a:gd name="T27" fmla="*/ 130 h 150"/>
                <a:gd name="T28" fmla="*/ 181 w 221"/>
                <a:gd name="T29" fmla="*/ 138 h 150"/>
                <a:gd name="T30" fmla="*/ 201 w 221"/>
                <a:gd name="T31" fmla="*/ 145 h 150"/>
                <a:gd name="T32" fmla="*/ 221 w 221"/>
                <a:gd name="T33" fmla="*/ 149 h 150"/>
                <a:gd name="T34" fmla="*/ 220 w 221"/>
                <a:gd name="T35" fmla="*/ 149 h 150"/>
                <a:gd name="T36" fmla="*/ 214 w 221"/>
                <a:gd name="T37" fmla="*/ 150 h 150"/>
                <a:gd name="T38" fmla="*/ 207 w 221"/>
                <a:gd name="T39" fmla="*/ 150 h 150"/>
                <a:gd name="T40" fmla="*/ 197 w 221"/>
                <a:gd name="T41" fmla="*/ 150 h 150"/>
                <a:gd name="T42" fmla="*/ 184 w 221"/>
                <a:gd name="T43" fmla="*/ 149 h 150"/>
                <a:gd name="T44" fmla="*/ 170 w 221"/>
                <a:gd name="T45" fmla="*/ 147 h 150"/>
                <a:gd name="T46" fmla="*/ 154 w 221"/>
                <a:gd name="T47" fmla="*/ 144 h 150"/>
                <a:gd name="T48" fmla="*/ 137 w 221"/>
                <a:gd name="T49" fmla="*/ 139 h 150"/>
                <a:gd name="T50" fmla="*/ 120 w 221"/>
                <a:gd name="T51" fmla="*/ 132 h 150"/>
                <a:gd name="T52" fmla="*/ 101 w 221"/>
                <a:gd name="T53" fmla="*/ 123 h 150"/>
                <a:gd name="T54" fmla="*/ 83 w 221"/>
                <a:gd name="T55" fmla="*/ 112 h 150"/>
                <a:gd name="T56" fmla="*/ 64 w 221"/>
                <a:gd name="T57" fmla="*/ 97 h 150"/>
                <a:gd name="T58" fmla="*/ 47 w 221"/>
                <a:gd name="T59" fmla="*/ 78 h 150"/>
                <a:gd name="T60" fmla="*/ 30 w 221"/>
                <a:gd name="T61" fmla="*/ 56 h 150"/>
                <a:gd name="T62" fmla="*/ 14 w 221"/>
                <a:gd name="T63" fmla="*/ 30 h 150"/>
                <a:gd name="T64" fmla="*/ 0 w 221"/>
                <a:gd name="T65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1" h="150">
                  <a:moveTo>
                    <a:pt x="0" y="0"/>
                  </a:moveTo>
                  <a:lnTo>
                    <a:pt x="1" y="1"/>
                  </a:lnTo>
                  <a:lnTo>
                    <a:pt x="4" y="6"/>
                  </a:lnTo>
                  <a:lnTo>
                    <a:pt x="11" y="13"/>
                  </a:lnTo>
                  <a:lnTo>
                    <a:pt x="19" y="21"/>
                  </a:lnTo>
                  <a:lnTo>
                    <a:pt x="30" y="32"/>
                  </a:lnTo>
                  <a:lnTo>
                    <a:pt x="41" y="44"/>
                  </a:lnTo>
                  <a:lnTo>
                    <a:pt x="55" y="56"/>
                  </a:lnTo>
                  <a:lnTo>
                    <a:pt x="70" y="69"/>
                  </a:lnTo>
                  <a:lnTo>
                    <a:pt x="86" y="83"/>
                  </a:lnTo>
                  <a:lnTo>
                    <a:pt x="103" y="96"/>
                  </a:lnTo>
                  <a:lnTo>
                    <a:pt x="122" y="108"/>
                  </a:lnTo>
                  <a:lnTo>
                    <a:pt x="141" y="120"/>
                  </a:lnTo>
                  <a:lnTo>
                    <a:pt x="161" y="130"/>
                  </a:lnTo>
                  <a:lnTo>
                    <a:pt x="181" y="138"/>
                  </a:lnTo>
                  <a:lnTo>
                    <a:pt x="201" y="145"/>
                  </a:lnTo>
                  <a:lnTo>
                    <a:pt x="221" y="149"/>
                  </a:lnTo>
                  <a:lnTo>
                    <a:pt x="220" y="149"/>
                  </a:lnTo>
                  <a:lnTo>
                    <a:pt x="214" y="150"/>
                  </a:lnTo>
                  <a:lnTo>
                    <a:pt x="207" y="150"/>
                  </a:lnTo>
                  <a:lnTo>
                    <a:pt x="197" y="150"/>
                  </a:lnTo>
                  <a:lnTo>
                    <a:pt x="184" y="149"/>
                  </a:lnTo>
                  <a:lnTo>
                    <a:pt x="170" y="147"/>
                  </a:lnTo>
                  <a:lnTo>
                    <a:pt x="154" y="144"/>
                  </a:lnTo>
                  <a:lnTo>
                    <a:pt x="137" y="139"/>
                  </a:lnTo>
                  <a:lnTo>
                    <a:pt x="120" y="132"/>
                  </a:lnTo>
                  <a:lnTo>
                    <a:pt x="101" y="123"/>
                  </a:lnTo>
                  <a:lnTo>
                    <a:pt x="83" y="112"/>
                  </a:lnTo>
                  <a:lnTo>
                    <a:pt x="64" y="97"/>
                  </a:lnTo>
                  <a:lnTo>
                    <a:pt x="47" y="78"/>
                  </a:lnTo>
                  <a:lnTo>
                    <a:pt x="30" y="56"/>
                  </a:lnTo>
                  <a:lnTo>
                    <a:pt x="14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7"/>
            <p:cNvSpPr>
              <a:spLocks/>
            </p:cNvSpPr>
            <p:nvPr/>
          </p:nvSpPr>
          <p:spPr bwMode="auto">
            <a:xfrm>
              <a:off x="1411288" y="2332038"/>
              <a:ext cx="200025" cy="322263"/>
            </a:xfrm>
            <a:custGeom>
              <a:avLst/>
              <a:gdLst>
                <a:gd name="T0" fmla="*/ 97 w 251"/>
                <a:gd name="T1" fmla="*/ 0 h 406"/>
                <a:gd name="T2" fmla="*/ 96 w 251"/>
                <a:gd name="T3" fmla="*/ 2 h 406"/>
                <a:gd name="T4" fmla="*/ 92 w 251"/>
                <a:gd name="T5" fmla="*/ 9 h 406"/>
                <a:gd name="T6" fmla="*/ 86 w 251"/>
                <a:gd name="T7" fmla="*/ 19 h 406"/>
                <a:gd name="T8" fmla="*/ 81 w 251"/>
                <a:gd name="T9" fmla="*/ 32 h 406"/>
                <a:gd name="T10" fmla="*/ 74 w 251"/>
                <a:gd name="T11" fmla="*/ 47 h 406"/>
                <a:gd name="T12" fmla="*/ 68 w 251"/>
                <a:gd name="T13" fmla="*/ 63 h 406"/>
                <a:gd name="T14" fmla="*/ 63 w 251"/>
                <a:gd name="T15" fmla="*/ 79 h 406"/>
                <a:gd name="T16" fmla="*/ 61 w 251"/>
                <a:gd name="T17" fmla="*/ 96 h 406"/>
                <a:gd name="T18" fmla="*/ 55 w 251"/>
                <a:gd name="T19" fmla="*/ 122 h 406"/>
                <a:gd name="T20" fmla="*/ 47 w 251"/>
                <a:gd name="T21" fmla="*/ 144 h 406"/>
                <a:gd name="T22" fmla="*/ 38 w 251"/>
                <a:gd name="T23" fmla="*/ 162 h 406"/>
                <a:gd name="T24" fmla="*/ 28 w 251"/>
                <a:gd name="T25" fmla="*/ 176 h 406"/>
                <a:gd name="T26" fmla="*/ 17 w 251"/>
                <a:gd name="T27" fmla="*/ 187 h 406"/>
                <a:gd name="T28" fmla="*/ 8 w 251"/>
                <a:gd name="T29" fmla="*/ 193 h 406"/>
                <a:gd name="T30" fmla="*/ 2 w 251"/>
                <a:gd name="T31" fmla="*/ 197 h 406"/>
                <a:gd name="T32" fmla="*/ 0 w 251"/>
                <a:gd name="T33" fmla="*/ 198 h 406"/>
                <a:gd name="T34" fmla="*/ 5 w 251"/>
                <a:gd name="T35" fmla="*/ 207 h 406"/>
                <a:gd name="T36" fmla="*/ 15 w 251"/>
                <a:gd name="T37" fmla="*/ 230 h 406"/>
                <a:gd name="T38" fmla="*/ 31 w 251"/>
                <a:gd name="T39" fmla="*/ 264 h 406"/>
                <a:gd name="T40" fmla="*/ 51 w 251"/>
                <a:gd name="T41" fmla="*/ 302 h 406"/>
                <a:gd name="T42" fmla="*/ 70 w 251"/>
                <a:gd name="T43" fmla="*/ 340 h 406"/>
                <a:gd name="T44" fmla="*/ 90 w 251"/>
                <a:gd name="T45" fmla="*/ 373 h 406"/>
                <a:gd name="T46" fmla="*/ 107 w 251"/>
                <a:gd name="T47" fmla="*/ 397 h 406"/>
                <a:gd name="T48" fmla="*/ 119 w 251"/>
                <a:gd name="T49" fmla="*/ 406 h 406"/>
                <a:gd name="T50" fmla="*/ 128 w 251"/>
                <a:gd name="T51" fmla="*/ 403 h 406"/>
                <a:gd name="T52" fmla="*/ 135 w 251"/>
                <a:gd name="T53" fmla="*/ 397 h 406"/>
                <a:gd name="T54" fmla="*/ 141 w 251"/>
                <a:gd name="T55" fmla="*/ 391 h 406"/>
                <a:gd name="T56" fmla="*/ 145 w 251"/>
                <a:gd name="T57" fmla="*/ 382 h 406"/>
                <a:gd name="T58" fmla="*/ 149 w 251"/>
                <a:gd name="T59" fmla="*/ 373 h 406"/>
                <a:gd name="T60" fmla="*/ 151 w 251"/>
                <a:gd name="T61" fmla="*/ 366 h 406"/>
                <a:gd name="T62" fmla="*/ 153 w 251"/>
                <a:gd name="T63" fmla="*/ 362 h 406"/>
                <a:gd name="T64" fmla="*/ 153 w 251"/>
                <a:gd name="T65" fmla="*/ 359 h 406"/>
                <a:gd name="T66" fmla="*/ 251 w 251"/>
                <a:gd name="T67" fmla="*/ 130 h 406"/>
                <a:gd name="T68" fmla="*/ 97 w 251"/>
                <a:gd name="T69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1" h="406">
                  <a:moveTo>
                    <a:pt x="97" y="0"/>
                  </a:moveTo>
                  <a:lnTo>
                    <a:pt x="96" y="2"/>
                  </a:lnTo>
                  <a:lnTo>
                    <a:pt x="92" y="9"/>
                  </a:lnTo>
                  <a:lnTo>
                    <a:pt x="86" y="19"/>
                  </a:lnTo>
                  <a:lnTo>
                    <a:pt x="81" y="32"/>
                  </a:lnTo>
                  <a:lnTo>
                    <a:pt x="74" y="47"/>
                  </a:lnTo>
                  <a:lnTo>
                    <a:pt x="68" y="63"/>
                  </a:lnTo>
                  <a:lnTo>
                    <a:pt x="63" y="79"/>
                  </a:lnTo>
                  <a:lnTo>
                    <a:pt x="61" y="96"/>
                  </a:lnTo>
                  <a:lnTo>
                    <a:pt x="55" y="122"/>
                  </a:lnTo>
                  <a:lnTo>
                    <a:pt x="47" y="144"/>
                  </a:lnTo>
                  <a:lnTo>
                    <a:pt x="38" y="162"/>
                  </a:lnTo>
                  <a:lnTo>
                    <a:pt x="28" y="176"/>
                  </a:lnTo>
                  <a:lnTo>
                    <a:pt x="17" y="187"/>
                  </a:lnTo>
                  <a:lnTo>
                    <a:pt x="8" y="193"/>
                  </a:lnTo>
                  <a:lnTo>
                    <a:pt x="2" y="197"/>
                  </a:lnTo>
                  <a:lnTo>
                    <a:pt x="0" y="198"/>
                  </a:lnTo>
                  <a:lnTo>
                    <a:pt x="5" y="207"/>
                  </a:lnTo>
                  <a:lnTo>
                    <a:pt x="15" y="230"/>
                  </a:lnTo>
                  <a:lnTo>
                    <a:pt x="31" y="264"/>
                  </a:lnTo>
                  <a:lnTo>
                    <a:pt x="51" y="302"/>
                  </a:lnTo>
                  <a:lnTo>
                    <a:pt x="70" y="340"/>
                  </a:lnTo>
                  <a:lnTo>
                    <a:pt x="90" y="373"/>
                  </a:lnTo>
                  <a:lnTo>
                    <a:pt x="107" y="397"/>
                  </a:lnTo>
                  <a:lnTo>
                    <a:pt x="119" y="406"/>
                  </a:lnTo>
                  <a:lnTo>
                    <a:pt x="128" y="403"/>
                  </a:lnTo>
                  <a:lnTo>
                    <a:pt x="135" y="397"/>
                  </a:lnTo>
                  <a:lnTo>
                    <a:pt x="141" y="391"/>
                  </a:lnTo>
                  <a:lnTo>
                    <a:pt x="145" y="382"/>
                  </a:lnTo>
                  <a:lnTo>
                    <a:pt x="149" y="373"/>
                  </a:lnTo>
                  <a:lnTo>
                    <a:pt x="151" y="366"/>
                  </a:lnTo>
                  <a:lnTo>
                    <a:pt x="153" y="362"/>
                  </a:lnTo>
                  <a:lnTo>
                    <a:pt x="153" y="359"/>
                  </a:lnTo>
                  <a:lnTo>
                    <a:pt x="251" y="13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A566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8"/>
            <p:cNvSpPr>
              <a:spLocks/>
            </p:cNvSpPr>
            <p:nvPr/>
          </p:nvSpPr>
          <p:spPr bwMode="auto">
            <a:xfrm>
              <a:off x="1214438" y="2328863"/>
              <a:ext cx="323850" cy="325438"/>
            </a:xfrm>
            <a:custGeom>
              <a:avLst/>
              <a:gdLst>
                <a:gd name="T0" fmla="*/ 5 w 408"/>
                <a:gd name="T1" fmla="*/ 0 h 411"/>
                <a:gd name="T2" fmla="*/ 6 w 408"/>
                <a:gd name="T3" fmla="*/ 0 h 411"/>
                <a:gd name="T4" fmla="*/ 11 w 408"/>
                <a:gd name="T5" fmla="*/ 3 h 411"/>
                <a:gd name="T6" fmla="*/ 16 w 408"/>
                <a:gd name="T7" fmla="*/ 5 h 411"/>
                <a:gd name="T8" fmla="*/ 26 w 408"/>
                <a:gd name="T9" fmla="*/ 9 h 411"/>
                <a:gd name="T10" fmla="*/ 35 w 408"/>
                <a:gd name="T11" fmla="*/ 16 h 411"/>
                <a:gd name="T12" fmla="*/ 46 w 408"/>
                <a:gd name="T13" fmla="*/ 24 h 411"/>
                <a:gd name="T14" fmla="*/ 59 w 408"/>
                <a:gd name="T15" fmla="*/ 34 h 411"/>
                <a:gd name="T16" fmla="*/ 72 w 408"/>
                <a:gd name="T17" fmla="*/ 46 h 411"/>
                <a:gd name="T18" fmla="*/ 86 w 408"/>
                <a:gd name="T19" fmla="*/ 59 h 411"/>
                <a:gd name="T20" fmla="*/ 103 w 408"/>
                <a:gd name="T21" fmla="*/ 73 h 411"/>
                <a:gd name="T22" fmla="*/ 122 w 408"/>
                <a:gd name="T23" fmla="*/ 87 h 411"/>
                <a:gd name="T24" fmla="*/ 144 w 408"/>
                <a:gd name="T25" fmla="*/ 99 h 411"/>
                <a:gd name="T26" fmla="*/ 167 w 408"/>
                <a:gd name="T27" fmla="*/ 112 h 411"/>
                <a:gd name="T28" fmla="*/ 190 w 408"/>
                <a:gd name="T29" fmla="*/ 124 h 411"/>
                <a:gd name="T30" fmla="*/ 213 w 408"/>
                <a:gd name="T31" fmla="*/ 134 h 411"/>
                <a:gd name="T32" fmla="*/ 236 w 408"/>
                <a:gd name="T33" fmla="*/ 142 h 411"/>
                <a:gd name="T34" fmla="*/ 269 w 408"/>
                <a:gd name="T35" fmla="*/ 152 h 411"/>
                <a:gd name="T36" fmla="*/ 294 w 408"/>
                <a:gd name="T37" fmla="*/ 159 h 411"/>
                <a:gd name="T38" fmla="*/ 315 w 408"/>
                <a:gd name="T39" fmla="*/ 165 h 411"/>
                <a:gd name="T40" fmla="*/ 332 w 408"/>
                <a:gd name="T41" fmla="*/ 170 h 411"/>
                <a:gd name="T42" fmla="*/ 347 w 408"/>
                <a:gd name="T43" fmla="*/ 178 h 411"/>
                <a:gd name="T44" fmla="*/ 361 w 408"/>
                <a:gd name="T45" fmla="*/ 188 h 411"/>
                <a:gd name="T46" fmla="*/ 376 w 408"/>
                <a:gd name="T47" fmla="*/ 202 h 411"/>
                <a:gd name="T48" fmla="*/ 392 w 408"/>
                <a:gd name="T49" fmla="*/ 223 h 411"/>
                <a:gd name="T50" fmla="*/ 405 w 408"/>
                <a:gd name="T51" fmla="*/ 249 h 411"/>
                <a:gd name="T52" fmla="*/ 408 w 408"/>
                <a:gd name="T53" fmla="*/ 279 h 411"/>
                <a:gd name="T54" fmla="*/ 406 w 408"/>
                <a:gd name="T55" fmla="*/ 310 h 411"/>
                <a:gd name="T56" fmla="*/ 398 w 408"/>
                <a:gd name="T57" fmla="*/ 340 h 411"/>
                <a:gd name="T58" fmla="*/ 388 w 408"/>
                <a:gd name="T59" fmla="*/ 368 h 411"/>
                <a:gd name="T60" fmla="*/ 378 w 408"/>
                <a:gd name="T61" fmla="*/ 390 h 411"/>
                <a:gd name="T62" fmla="*/ 371 w 408"/>
                <a:gd name="T63" fmla="*/ 405 h 411"/>
                <a:gd name="T64" fmla="*/ 368 w 408"/>
                <a:gd name="T65" fmla="*/ 411 h 411"/>
                <a:gd name="T66" fmla="*/ 365 w 408"/>
                <a:gd name="T67" fmla="*/ 409 h 411"/>
                <a:gd name="T68" fmla="*/ 358 w 408"/>
                <a:gd name="T69" fmla="*/ 407 h 411"/>
                <a:gd name="T70" fmla="*/ 348 w 408"/>
                <a:gd name="T71" fmla="*/ 402 h 411"/>
                <a:gd name="T72" fmla="*/ 334 w 408"/>
                <a:gd name="T73" fmla="*/ 396 h 411"/>
                <a:gd name="T74" fmla="*/ 317 w 408"/>
                <a:gd name="T75" fmla="*/ 386 h 411"/>
                <a:gd name="T76" fmla="*/ 296 w 408"/>
                <a:gd name="T77" fmla="*/ 375 h 411"/>
                <a:gd name="T78" fmla="*/ 273 w 408"/>
                <a:gd name="T79" fmla="*/ 360 h 411"/>
                <a:gd name="T80" fmla="*/ 248 w 408"/>
                <a:gd name="T81" fmla="*/ 343 h 411"/>
                <a:gd name="T82" fmla="*/ 221 w 408"/>
                <a:gd name="T83" fmla="*/ 322 h 411"/>
                <a:gd name="T84" fmla="*/ 191 w 408"/>
                <a:gd name="T85" fmla="*/ 299 h 411"/>
                <a:gd name="T86" fmla="*/ 162 w 408"/>
                <a:gd name="T87" fmla="*/ 271 h 411"/>
                <a:gd name="T88" fmla="*/ 130 w 408"/>
                <a:gd name="T89" fmla="*/ 239 h 411"/>
                <a:gd name="T90" fmla="*/ 98 w 408"/>
                <a:gd name="T91" fmla="*/ 204 h 411"/>
                <a:gd name="T92" fmla="*/ 65 w 408"/>
                <a:gd name="T93" fmla="*/ 165 h 411"/>
                <a:gd name="T94" fmla="*/ 33 w 408"/>
                <a:gd name="T95" fmla="*/ 121 h 411"/>
                <a:gd name="T96" fmla="*/ 0 w 408"/>
                <a:gd name="T97" fmla="*/ 73 h 411"/>
                <a:gd name="T98" fmla="*/ 5 w 408"/>
                <a:gd name="T99" fmla="*/ 0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08" h="411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6" y="5"/>
                  </a:lnTo>
                  <a:lnTo>
                    <a:pt x="26" y="9"/>
                  </a:lnTo>
                  <a:lnTo>
                    <a:pt x="35" y="16"/>
                  </a:lnTo>
                  <a:lnTo>
                    <a:pt x="46" y="24"/>
                  </a:lnTo>
                  <a:lnTo>
                    <a:pt x="59" y="34"/>
                  </a:lnTo>
                  <a:lnTo>
                    <a:pt x="72" y="46"/>
                  </a:lnTo>
                  <a:lnTo>
                    <a:pt x="86" y="59"/>
                  </a:lnTo>
                  <a:lnTo>
                    <a:pt x="103" y="73"/>
                  </a:lnTo>
                  <a:lnTo>
                    <a:pt x="122" y="87"/>
                  </a:lnTo>
                  <a:lnTo>
                    <a:pt x="144" y="99"/>
                  </a:lnTo>
                  <a:lnTo>
                    <a:pt x="167" y="112"/>
                  </a:lnTo>
                  <a:lnTo>
                    <a:pt x="190" y="124"/>
                  </a:lnTo>
                  <a:lnTo>
                    <a:pt x="213" y="134"/>
                  </a:lnTo>
                  <a:lnTo>
                    <a:pt x="236" y="142"/>
                  </a:lnTo>
                  <a:lnTo>
                    <a:pt x="269" y="152"/>
                  </a:lnTo>
                  <a:lnTo>
                    <a:pt x="294" y="159"/>
                  </a:lnTo>
                  <a:lnTo>
                    <a:pt x="315" y="165"/>
                  </a:lnTo>
                  <a:lnTo>
                    <a:pt x="332" y="170"/>
                  </a:lnTo>
                  <a:lnTo>
                    <a:pt x="347" y="178"/>
                  </a:lnTo>
                  <a:lnTo>
                    <a:pt x="361" y="188"/>
                  </a:lnTo>
                  <a:lnTo>
                    <a:pt x="376" y="202"/>
                  </a:lnTo>
                  <a:lnTo>
                    <a:pt x="392" y="223"/>
                  </a:lnTo>
                  <a:lnTo>
                    <a:pt x="405" y="249"/>
                  </a:lnTo>
                  <a:lnTo>
                    <a:pt x="408" y="279"/>
                  </a:lnTo>
                  <a:lnTo>
                    <a:pt x="406" y="310"/>
                  </a:lnTo>
                  <a:lnTo>
                    <a:pt x="398" y="340"/>
                  </a:lnTo>
                  <a:lnTo>
                    <a:pt x="388" y="368"/>
                  </a:lnTo>
                  <a:lnTo>
                    <a:pt x="378" y="390"/>
                  </a:lnTo>
                  <a:lnTo>
                    <a:pt x="371" y="405"/>
                  </a:lnTo>
                  <a:lnTo>
                    <a:pt x="368" y="411"/>
                  </a:lnTo>
                  <a:lnTo>
                    <a:pt x="365" y="409"/>
                  </a:lnTo>
                  <a:lnTo>
                    <a:pt x="358" y="407"/>
                  </a:lnTo>
                  <a:lnTo>
                    <a:pt x="348" y="402"/>
                  </a:lnTo>
                  <a:lnTo>
                    <a:pt x="334" y="396"/>
                  </a:lnTo>
                  <a:lnTo>
                    <a:pt x="317" y="386"/>
                  </a:lnTo>
                  <a:lnTo>
                    <a:pt x="296" y="375"/>
                  </a:lnTo>
                  <a:lnTo>
                    <a:pt x="273" y="360"/>
                  </a:lnTo>
                  <a:lnTo>
                    <a:pt x="248" y="343"/>
                  </a:lnTo>
                  <a:lnTo>
                    <a:pt x="221" y="322"/>
                  </a:lnTo>
                  <a:lnTo>
                    <a:pt x="191" y="299"/>
                  </a:lnTo>
                  <a:lnTo>
                    <a:pt x="162" y="271"/>
                  </a:lnTo>
                  <a:lnTo>
                    <a:pt x="130" y="239"/>
                  </a:lnTo>
                  <a:lnTo>
                    <a:pt x="98" y="204"/>
                  </a:lnTo>
                  <a:lnTo>
                    <a:pt x="65" y="165"/>
                  </a:lnTo>
                  <a:lnTo>
                    <a:pt x="33" y="121"/>
                  </a:lnTo>
                  <a:lnTo>
                    <a:pt x="0" y="7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566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9"/>
            <p:cNvSpPr>
              <a:spLocks/>
            </p:cNvSpPr>
            <p:nvPr/>
          </p:nvSpPr>
          <p:spPr bwMode="auto">
            <a:xfrm>
              <a:off x="1035051" y="2262188"/>
              <a:ext cx="80963" cy="111125"/>
            </a:xfrm>
            <a:custGeom>
              <a:avLst/>
              <a:gdLst>
                <a:gd name="T0" fmla="*/ 0 w 102"/>
                <a:gd name="T1" fmla="*/ 77 h 142"/>
                <a:gd name="T2" fmla="*/ 0 w 102"/>
                <a:gd name="T3" fmla="*/ 70 h 142"/>
                <a:gd name="T4" fmla="*/ 1 w 102"/>
                <a:gd name="T5" fmla="*/ 54 h 142"/>
                <a:gd name="T6" fmla="*/ 1 w 102"/>
                <a:gd name="T7" fmla="*/ 34 h 142"/>
                <a:gd name="T8" fmla="*/ 0 w 102"/>
                <a:gd name="T9" fmla="*/ 15 h 142"/>
                <a:gd name="T10" fmla="*/ 3 w 102"/>
                <a:gd name="T11" fmla="*/ 2 h 142"/>
                <a:gd name="T12" fmla="*/ 11 w 102"/>
                <a:gd name="T13" fmla="*/ 0 h 142"/>
                <a:gd name="T14" fmla="*/ 20 w 102"/>
                <a:gd name="T15" fmla="*/ 7 h 142"/>
                <a:gd name="T16" fmla="*/ 26 w 102"/>
                <a:gd name="T17" fmla="*/ 23 h 142"/>
                <a:gd name="T18" fmla="*/ 28 w 102"/>
                <a:gd name="T19" fmla="*/ 43 h 142"/>
                <a:gd name="T20" fmla="*/ 29 w 102"/>
                <a:gd name="T21" fmla="*/ 58 h 142"/>
                <a:gd name="T22" fmla="*/ 31 w 102"/>
                <a:gd name="T23" fmla="*/ 69 h 142"/>
                <a:gd name="T24" fmla="*/ 31 w 102"/>
                <a:gd name="T25" fmla="*/ 73 h 142"/>
                <a:gd name="T26" fmla="*/ 32 w 102"/>
                <a:gd name="T27" fmla="*/ 75 h 142"/>
                <a:gd name="T28" fmla="*/ 34 w 102"/>
                <a:gd name="T29" fmla="*/ 80 h 142"/>
                <a:gd name="T30" fmla="*/ 36 w 102"/>
                <a:gd name="T31" fmla="*/ 85 h 142"/>
                <a:gd name="T32" fmla="*/ 40 w 102"/>
                <a:gd name="T33" fmla="*/ 90 h 142"/>
                <a:gd name="T34" fmla="*/ 44 w 102"/>
                <a:gd name="T35" fmla="*/ 93 h 142"/>
                <a:gd name="T36" fmla="*/ 53 w 102"/>
                <a:gd name="T37" fmla="*/ 97 h 142"/>
                <a:gd name="T38" fmla="*/ 62 w 102"/>
                <a:gd name="T39" fmla="*/ 102 h 142"/>
                <a:gd name="T40" fmla="*/ 73 w 102"/>
                <a:gd name="T41" fmla="*/ 106 h 142"/>
                <a:gd name="T42" fmla="*/ 84 w 102"/>
                <a:gd name="T43" fmla="*/ 111 h 142"/>
                <a:gd name="T44" fmla="*/ 93 w 102"/>
                <a:gd name="T45" fmla="*/ 115 h 142"/>
                <a:gd name="T46" fmla="*/ 100 w 102"/>
                <a:gd name="T47" fmla="*/ 118 h 142"/>
                <a:gd name="T48" fmla="*/ 102 w 102"/>
                <a:gd name="T49" fmla="*/ 119 h 142"/>
                <a:gd name="T50" fmla="*/ 86 w 102"/>
                <a:gd name="T51" fmla="*/ 142 h 142"/>
                <a:gd name="T52" fmla="*/ 4 w 102"/>
                <a:gd name="T53" fmla="*/ 102 h 142"/>
                <a:gd name="T54" fmla="*/ 0 w 102"/>
                <a:gd name="T55" fmla="*/ 77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142">
                  <a:moveTo>
                    <a:pt x="0" y="77"/>
                  </a:moveTo>
                  <a:lnTo>
                    <a:pt x="0" y="70"/>
                  </a:lnTo>
                  <a:lnTo>
                    <a:pt x="1" y="54"/>
                  </a:lnTo>
                  <a:lnTo>
                    <a:pt x="1" y="34"/>
                  </a:lnTo>
                  <a:lnTo>
                    <a:pt x="0" y="15"/>
                  </a:lnTo>
                  <a:lnTo>
                    <a:pt x="3" y="2"/>
                  </a:lnTo>
                  <a:lnTo>
                    <a:pt x="11" y="0"/>
                  </a:lnTo>
                  <a:lnTo>
                    <a:pt x="20" y="7"/>
                  </a:lnTo>
                  <a:lnTo>
                    <a:pt x="26" y="23"/>
                  </a:lnTo>
                  <a:lnTo>
                    <a:pt x="28" y="43"/>
                  </a:lnTo>
                  <a:lnTo>
                    <a:pt x="29" y="58"/>
                  </a:lnTo>
                  <a:lnTo>
                    <a:pt x="31" y="69"/>
                  </a:lnTo>
                  <a:lnTo>
                    <a:pt x="31" y="73"/>
                  </a:lnTo>
                  <a:lnTo>
                    <a:pt x="32" y="75"/>
                  </a:lnTo>
                  <a:lnTo>
                    <a:pt x="34" y="80"/>
                  </a:lnTo>
                  <a:lnTo>
                    <a:pt x="36" y="85"/>
                  </a:lnTo>
                  <a:lnTo>
                    <a:pt x="40" y="90"/>
                  </a:lnTo>
                  <a:lnTo>
                    <a:pt x="44" y="93"/>
                  </a:lnTo>
                  <a:lnTo>
                    <a:pt x="53" y="97"/>
                  </a:lnTo>
                  <a:lnTo>
                    <a:pt x="62" y="102"/>
                  </a:lnTo>
                  <a:lnTo>
                    <a:pt x="73" y="106"/>
                  </a:lnTo>
                  <a:lnTo>
                    <a:pt x="84" y="111"/>
                  </a:lnTo>
                  <a:lnTo>
                    <a:pt x="93" y="115"/>
                  </a:lnTo>
                  <a:lnTo>
                    <a:pt x="100" y="118"/>
                  </a:lnTo>
                  <a:lnTo>
                    <a:pt x="102" y="119"/>
                  </a:lnTo>
                  <a:lnTo>
                    <a:pt x="86" y="142"/>
                  </a:lnTo>
                  <a:lnTo>
                    <a:pt x="4" y="102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A566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0"/>
            <p:cNvSpPr>
              <a:spLocks/>
            </p:cNvSpPr>
            <p:nvPr/>
          </p:nvSpPr>
          <p:spPr bwMode="auto">
            <a:xfrm>
              <a:off x="1576388" y="1709738"/>
              <a:ext cx="34925" cy="92075"/>
            </a:xfrm>
            <a:custGeom>
              <a:avLst/>
              <a:gdLst>
                <a:gd name="T0" fmla="*/ 42 w 42"/>
                <a:gd name="T1" fmla="*/ 0 h 116"/>
                <a:gd name="T2" fmla="*/ 39 w 42"/>
                <a:gd name="T3" fmla="*/ 2 h 116"/>
                <a:gd name="T4" fmla="*/ 31 w 42"/>
                <a:gd name="T5" fmla="*/ 8 h 116"/>
                <a:gd name="T6" fmla="*/ 20 w 42"/>
                <a:gd name="T7" fmla="*/ 17 h 116"/>
                <a:gd name="T8" fmla="*/ 10 w 42"/>
                <a:gd name="T9" fmla="*/ 30 h 116"/>
                <a:gd name="T10" fmla="*/ 2 w 42"/>
                <a:gd name="T11" fmla="*/ 47 h 116"/>
                <a:gd name="T12" fmla="*/ 0 w 42"/>
                <a:gd name="T13" fmla="*/ 67 h 116"/>
                <a:gd name="T14" fmla="*/ 6 w 42"/>
                <a:gd name="T15" fmla="*/ 90 h 116"/>
                <a:gd name="T16" fmla="*/ 23 w 42"/>
                <a:gd name="T17" fmla="*/ 116 h 116"/>
                <a:gd name="T18" fmla="*/ 42 w 42"/>
                <a:gd name="T1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116">
                  <a:moveTo>
                    <a:pt x="42" y="0"/>
                  </a:moveTo>
                  <a:lnTo>
                    <a:pt x="39" y="2"/>
                  </a:lnTo>
                  <a:lnTo>
                    <a:pt x="31" y="8"/>
                  </a:lnTo>
                  <a:lnTo>
                    <a:pt x="20" y="17"/>
                  </a:lnTo>
                  <a:lnTo>
                    <a:pt x="10" y="30"/>
                  </a:lnTo>
                  <a:lnTo>
                    <a:pt x="2" y="47"/>
                  </a:lnTo>
                  <a:lnTo>
                    <a:pt x="0" y="67"/>
                  </a:lnTo>
                  <a:lnTo>
                    <a:pt x="6" y="90"/>
                  </a:lnTo>
                  <a:lnTo>
                    <a:pt x="23" y="11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2" name="Freeform 21"/>
            <p:cNvSpPr>
              <a:spLocks/>
            </p:cNvSpPr>
            <p:nvPr/>
          </p:nvSpPr>
          <p:spPr bwMode="auto">
            <a:xfrm>
              <a:off x="1625601" y="1765300"/>
              <a:ext cx="298450" cy="436563"/>
            </a:xfrm>
            <a:custGeom>
              <a:avLst/>
              <a:gdLst>
                <a:gd name="T0" fmla="*/ 215 w 375"/>
                <a:gd name="T1" fmla="*/ 0 h 550"/>
                <a:gd name="T2" fmla="*/ 215 w 375"/>
                <a:gd name="T3" fmla="*/ 12 h 550"/>
                <a:gd name="T4" fmla="*/ 216 w 375"/>
                <a:gd name="T5" fmla="*/ 42 h 550"/>
                <a:gd name="T6" fmla="*/ 218 w 375"/>
                <a:gd name="T7" fmla="*/ 85 h 550"/>
                <a:gd name="T8" fmla="*/ 223 w 375"/>
                <a:gd name="T9" fmla="*/ 135 h 550"/>
                <a:gd name="T10" fmla="*/ 230 w 375"/>
                <a:gd name="T11" fmla="*/ 188 h 550"/>
                <a:gd name="T12" fmla="*/ 239 w 375"/>
                <a:gd name="T13" fmla="*/ 238 h 550"/>
                <a:gd name="T14" fmla="*/ 251 w 375"/>
                <a:gd name="T15" fmla="*/ 279 h 550"/>
                <a:gd name="T16" fmla="*/ 267 w 375"/>
                <a:gd name="T17" fmla="*/ 306 h 550"/>
                <a:gd name="T18" fmla="*/ 284 w 375"/>
                <a:gd name="T19" fmla="*/ 322 h 550"/>
                <a:gd name="T20" fmla="*/ 303 w 375"/>
                <a:gd name="T21" fmla="*/ 336 h 550"/>
                <a:gd name="T22" fmla="*/ 321 w 375"/>
                <a:gd name="T23" fmla="*/ 347 h 550"/>
                <a:gd name="T24" fmla="*/ 338 w 375"/>
                <a:gd name="T25" fmla="*/ 358 h 550"/>
                <a:gd name="T26" fmla="*/ 353 w 375"/>
                <a:gd name="T27" fmla="*/ 366 h 550"/>
                <a:gd name="T28" fmla="*/ 365 w 375"/>
                <a:gd name="T29" fmla="*/ 372 h 550"/>
                <a:gd name="T30" fmla="*/ 373 w 375"/>
                <a:gd name="T31" fmla="*/ 375 h 550"/>
                <a:gd name="T32" fmla="*/ 375 w 375"/>
                <a:gd name="T33" fmla="*/ 376 h 550"/>
                <a:gd name="T34" fmla="*/ 374 w 375"/>
                <a:gd name="T35" fmla="*/ 377 h 550"/>
                <a:gd name="T36" fmla="*/ 368 w 375"/>
                <a:gd name="T37" fmla="*/ 383 h 550"/>
                <a:gd name="T38" fmla="*/ 361 w 375"/>
                <a:gd name="T39" fmla="*/ 390 h 550"/>
                <a:gd name="T40" fmla="*/ 351 w 375"/>
                <a:gd name="T41" fmla="*/ 399 h 550"/>
                <a:gd name="T42" fmla="*/ 338 w 375"/>
                <a:gd name="T43" fmla="*/ 412 h 550"/>
                <a:gd name="T44" fmla="*/ 324 w 375"/>
                <a:gd name="T45" fmla="*/ 425 h 550"/>
                <a:gd name="T46" fmla="*/ 308 w 375"/>
                <a:gd name="T47" fmla="*/ 438 h 550"/>
                <a:gd name="T48" fmla="*/ 290 w 375"/>
                <a:gd name="T49" fmla="*/ 453 h 550"/>
                <a:gd name="T50" fmla="*/ 271 w 375"/>
                <a:gd name="T51" fmla="*/ 468 h 550"/>
                <a:gd name="T52" fmla="*/ 251 w 375"/>
                <a:gd name="T53" fmla="*/ 485 h 550"/>
                <a:gd name="T54" fmla="*/ 230 w 375"/>
                <a:gd name="T55" fmla="*/ 498 h 550"/>
                <a:gd name="T56" fmla="*/ 209 w 375"/>
                <a:gd name="T57" fmla="*/ 512 h 550"/>
                <a:gd name="T58" fmla="*/ 187 w 375"/>
                <a:gd name="T59" fmla="*/ 525 h 550"/>
                <a:gd name="T60" fmla="*/ 165 w 375"/>
                <a:gd name="T61" fmla="*/ 535 h 550"/>
                <a:gd name="T62" fmla="*/ 145 w 375"/>
                <a:gd name="T63" fmla="*/ 544 h 550"/>
                <a:gd name="T64" fmla="*/ 124 w 375"/>
                <a:gd name="T65" fmla="*/ 550 h 550"/>
                <a:gd name="T66" fmla="*/ 98 w 375"/>
                <a:gd name="T67" fmla="*/ 550 h 550"/>
                <a:gd name="T68" fmla="*/ 72 w 375"/>
                <a:gd name="T69" fmla="*/ 541 h 550"/>
                <a:gd name="T70" fmla="*/ 50 w 375"/>
                <a:gd name="T71" fmla="*/ 524 h 550"/>
                <a:gd name="T72" fmla="*/ 32 w 375"/>
                <a:gd name="T73" fmla="*/ 502 h 550"/>
                <a:gd name="T74" fmla="*/ 17 w 375"/>
                <a:gd name="T75" fmla="*/ 479 h 550"/>
                <a:gd name="T76" fmla="*/ 7 w 375"/>
                <a:gd name="T77" fmla="*/ 457 h 550"/>
                <a:gd name="T78" fmla="*/ 1 w 375"/>
                <a:gd name="T79" fmla="*/ 438 h 550"/>
                <a:gd name="T80" fmla="*/ 0 w 375"/>
                <a:gd name="T81" fmla="*/ 428 h 550"/>
                <a:gd name="T82" fmla="*/ 7 w 375"/>
                <a:gd name="T83" fmla="*/ 415 h 550"/>
                <a:gd name="T84" fmla="*/ 17 w 375"/>
                <a:gd name="T85" fmla="*/ 406 h 550"/>
                <a:gd name="T86" fmla="*/ 31 w 375"/>
                <a:gd name="T87" fmla="*/ 400 h 550"/>
                <a:gd name="T88" fmla="*/ 43 w 375"/>
                <a:gd name="T89" fmla="*/ 396 h 550"/>
                <a:gd name="T90" fmla="*/ 57 w 375"/>
                <a:gd name="T91" fmla="*/ 391 h 550"/>
                <a:gd name="T92" fmla="*/ 69 w 375"/>
                <a:gd name="T93" fmla="*/ 387 h 550"/>
                <a:gd name="T94" fmla="*/ 78 w 375"/>
                <a:gd name="T95" fmla="*/ 381 h 550"/>
                <a:gd name="T96" fmla="*/ 84 w 375"/>
                <a:gd name="T97" fmla="*/ 372 h 550"/>
                <a:gd name="T98" fmla="*/ 84 w 375"/>
                <a:gd name="T99" fmla="*/ 358 h 550"/>
                <a:gd name="T100" fmla="*/ 79 w 375"/>
                <a:gd name="T101" fmla="*/ 336 h 550"/>
                <a:gd name="T102" fmla="*/ 73 w 375"/>
                <a:gd name="T103" fmla="*/ 314 h 550"/>
                <a:gd name="T104" fmla="*/ 68 w 375"/>
                <a:gd name="T105" fmla="*/ 294 h 550"/>
                <a:gd name="T106" fmla="*/ 61 w 375"/>
                <a:gd name="T107" fmla="*/ 271 h 550"/>
                <a:gd name="T108" fmla="*/ 54 w 375"/>
                <a:gd name="T109" fmla="*/ 245 h 550"/>
                <a:gd name="T110" fmla="*/ 47 w 375"/>
                <a:gd name="T111" fmla="*/ 224 h 550"/>
                <a:gd name="T112" fmla="*/ 45 w 375"/>
                <a:gd name="T113" fmla="*/ 215 h 550"/>
                <a:gd name="T114" fmla="*/ 215 w 375"/>
                <a:gd name="T115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75" h="550">
                  <a:moveTo>
                    <a:pt x="215" y="0"/>
                  </a:moveTo>
                  <a:lnTo>
                    <a:pt x="215" y="12"/>
                  </a:lnTo>
                  <a:lnTo>
                    <a:pt x="216" y="42"/>
                  </a:lnTo>
                  <a:lnTo>
                    <a:pt x="218" y="85"/>
                  </a:lnTo>
                  <a:lnTo>
                    <a:pt x="223" y="135"/>
                  </a:lnTo>
                  <a:lnTo>
                    <a:pt x="230" y="188"/>
                  </a:lnTo>
                  <a:lnTo>
                    <a:pt x="239" y="238"/>
                  </a:lnTo>
                  <a:lnTo>
                    <a:pt x="251" y="279"/>
                  </a:lnTo>
                  <a:lnTo>
                    <a:pt x="267" y="306"/>
                  </a:lnTo>
                  <a:lnTo>
                    <a:pt x="284" y="322"/>
                  </a:lnTo>
                  <a:lnTo>
                    <a:pt x="303" y="336"/>
                  </a:lnTo>
                  <a:lnTo>
                    <a:pt x="321" y="347"/>
                  </a:lnTo>
                  <a:lnTo>
                    <a:pt x="338" y="358"/>
                  </a:lnTo>
                  <a:lnTo>
                    <a:pt x="353" y="366"/>
                  </a:lnTo>
                  <a:lnTo>
                    <a:pt x="365" y="372"/>
                  </a:lnTo>
                  <a:lnTo>
                    <a:pt x="373" y="375"/>
                  </a:lnTo>
                  <a:lnTo>
                    <a:pt x="375" y="376"/>
                  </a:lnTo>
                  <a:lnTo>
                    <a:pt x="374" y="377"/>
                  </a:lnTo>
                  <a:lnTo>
                    <a:pt x="368" y="383"/>
                  </a:lnTo>
                  <a:lnTo>
                    <a:pt x="361" y="390"/>
                  </a:lnTo>
                  <a:lnTo>
                    <a:pt x="351" y="399"/>
                  </a:lnTo>
                  <a:lnTo>
                    <a:pt x="338" y="412"/>
                  </a:lnTo>
                  <a:lnTo>
                    <a:pt x="324" y="425"/>
                  </a:lnTo>
                  <a:lnTo>
                    <a:pt x="308" y="438"/>
                  </a:lnTo>
                  <a:lnTo>
                    <a:pt x="290" y="453"/>
                  </a:lnTo>
                  <a:lnTo>
                    <a:pt x="271" y="468"/>
                  </a:lnTo>
                  <a:lnTo>
                    <a:pt x="251" y="485"/>
                  </a:lnTo>
                  <a:lnTo>
                    <a:pt x="230" y="498"/>
                  </a:lnTo>
                  <a:lnTo>
                    <a:pt x="209" y="512"/>
                  </a:lnTo>
                  <a:lnTo>
                    <a:pt x="187" y="525"/>
                  </a:lnTo>
                  <a:lnTo>
                    <a:pt x="165" y="535"/>
                  </a:lnTo>
                  <a:lnTo>
                    <a:pt x="145" y="544"/>
                  </a:lnTo>
                  <a:lnTo>
                    <a:pt x="124" y="550"/>
                  </a:lnTo>
                  <a:lnTo>
                    <a:pt x="98" y="550"/>
                  </a:lnTo>
                  <a:lnTo>
                    <a:pt x="72" y="541"/>
                  </a:lnTo>
                  <a:lnTo>
                    <a:pt x="50" y="524"/>
                  </a:lnTo>
                  <a:lnTo>
                    <a:pt x="32" y="502"/>
                  </a:lnTo>
                  <a:lnTo>
                    <a:pt x="17" y="479"/>
                  </a:lnTo>
                  <a:lnTo>
                    <a:pt x="7" y="457"/>
                  </a:lnTo>
                  <a:lnTo>
                    <a:pt x="1" y="438"/>
                  </a:lnTo>
                  <a:lnTo>
                    <a:pt x="0" y="428"/>
                  </a:lnTo>
                  <a:lnTo>
                    <a:pt x="7" y="415"/>
                  </a:lnTo>
                  <a:lnTo>
                    <a:pt x="17" y="406"/>
                  </a:lnTo>
                  <a:lnTo>
                    <a:pt x="31" y="400"/>
                  </a:lnTo>
                  <a:lnTo>
                    <a:pt x="43" y="396"/>
                  </a:lnTo>
                  <a:lnTo>
                    <a:pt x="57" y="391"/>
                  </a:lnTo>
                  <a:lnTo>
                    <a:pt x="69" y="387"/>
                  </a:lnTo>
                  <a:lnTo>
                    <a:pt x="78" y="381"/>
                  </a:lnTo>
                  <a:lnTo>
                    <a:pt x="84" y="372"/>
                  </a:lnTo>
                  <a:lnTo>
                    <a:pt x="84" y="358"/>
                  </a:lnTo>
                  <a:lnTo>
                    <a:pt x="79" y="336"/>
                  </a:lnTo>
                  <a:lnTo>
                    <a:pt x="73" y="314"/>
                  </a:lnTo>
                  <a:lnTo>
                    <a:pt x="68" y="294"/>
                  </a:lnTo>
                  <a:lnTo>
                    <a:pt x="61" y="271"/>
                  </a:lnTo>
                  <a:lnTo>
                    <a:pt x="54" y="245"/>
                  </a:lnTo>
                  <a:lnTo>
                    <a:pt x="47" y="224"/>
                  </a:lnTo>
                  <a:lnTo>
                    <a:pt x="45" y="215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A566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" name="Freeform 22"/>
            <p:cNvSpPr>
              <a:spLocks/>
            </p:cNvSpPr>
            <p:nvPr/>
          </p:nvSpPr>
          <p:spPr bwMode="auto">
            <a:xfrm>
              <a:off x="1531938" y="2017713"/>
              <a:ext cx="527050" cy="904875"/>
            </a:xfrm>
            <a:custGeom>
              <a:avLst/>
              <a:gdLst>
                <a:gd name="T0" fmla="*/ 282 w 664"/>
                <a:gd name="T1" fmla="*/ 110 h 1140"/>
                <a:gd name="T2" fmla="*/ 338 w 664"/>
                <a:gd name="T3" fmla="*/ 74 h 1140"/>
                <a:gd name="T4" fmla="*/ 383 w 664"/>
                <a:gd name="T5" fmla="*/ 34 h 1140"/>
                <a:gd name="T6" fmla="*/ 410 w 664"/>
                <a:gd name="T7" fmla="*/ 5 h 1140"/>
                <a:gd name="T8" fmla="*/ 660 w 664"/>
                <a:gd name="T9" fmla="*/ 127 h 1140"/>
                <a:gd name="T10" fmla="*/ 659 w 664"/>
                <a:gd name="T11" fmla="*/ 237 h 1140"/>
                <a:gd name="T12" fmla="*/ 632 w 664"/>
                <a:gd name="T13" fmla="*/ 363 h 1140"/>
                <a:gd name="T14" fmla="*/ 599 w 664"/>
                <a:gd name="T15" fmla="*/ 491 h 1140"/>
                <a:gd name="T16" fmla="*/ 577 w 664"/>
                <a:gd name="T17" fmla="*/ 605 h 1140"/>
                <a:gd name="T18" fmla="*/ 565 w 664"/>
                <a:gd name="T19" fmla="*/ 918 h 1140"/>
                <a:gd name="T20" fmla="*/ 562 w 664"/>
                <a:gd name="T21" fmla="*/ 1129 h 1140"/>
                <a:gd name="T22" fmla="*/ 478 w 664"/>
                <a:gd name="T23" fmla="*/ 1140 h 1140"/>
                <a:gd name="T24" fmla="*/ 392 w 664"/>
                <a:gd name="T25" fmla="*/ 1129 h 1140"/>
                <a:gd name="T26" fmla="*/ 306 w 664"/>
                <a:gd name="T27" fmla="*/ 1100 h 1140"/>
                <a:gd name="T28" fmla="*/ 227 w 664"/>
                <a:gd name="T29" fmla="*/ 1060 h 1140"/>
                <a:gd name="T30" fmla="*/ 158 w 664"/>
                <a:gd name="T31" fmla="*/ 1017 h 1140"/>
                <a:gd name="T32" fmla="*/ 103 w 664"/>
                <a:gd name="T33" fmla="*/ 978 h 1140"/>
                <a:gd name="T34" fmla="*/ 66 w 664"/>
                <a:gd name="T35" fmla="*/ 950 h 1140"/>
                <a:gd name="T36" fmla="*/ 53 w 664"/>
                <a:gd name="T37" fmla="*/ 938 h 1140"/>
                <a:gd name="T38" fmla="*/ 67 w 664"/>
                <a:gd name="T39" fmla="*/ 846 h 1140"/>
                <a:gd name="T40" fmla="*/ 72 w 664"/>
                <a:gd name="T41" fmla="*/ 725 h 1140"/>
                <a:gd name="T42" fmla="*/ 66 w 664"/>
                <a:gd name="T43" fmla="*/ 602 h 1140"/>
                <a:gd name="T44" fmla="*/ 47 w 664"/>
                <a:gd name="T45" fmla="*/ 505 h 1140"/>
                <a:gd name="T46" fmla="*/ 25 w 664"/>
                <a:gd name="T47" fmla="*/ 407 h 1140"/>
                <a:gd name="T48" fmla="*/ 10 w 664"/>
                <a:gd name="T49" fmla="*/ 289 h 1140"/>
                <a:gd name="T50" fmla="*/ 2 w 664"/>
                <a:gd name="T51" fmla="*/ 189 h 1140"/>
                <a:gd name="T52" fmla="*/ 0 w 664"/>
                <a:gd name="T53" fmla="*/ 148 h 1140"/>
                <a:gd name="T54" fmla="*/ 195 w 664"/>
                <a:gd name="T55" fmla="*/ 55 h 1140"/>
                <a:gd name="T56" fmla="*/ 197 w 664"/>
                <a:gd name="T57" fmla="*/ 90 h 1140"/>
                <a:gd name="T58" fmla="*/ 218 w 664"/>
                <a:gd name="T59" fmla="*/ 110 h 1140"/>
                <a:gd name="T60" fmla="*/ 242 w 664"/>
                <a:gd name="T61" fmla="*/ 118 h 1140"/>
                <a:gd name="T62" fmla="*/ 254 w 664"/>
                <a:gd name="T63" fmla="*/ 120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4" h="1140">
                  <a:moveTo>
                    <a:pt x="254" y="120"/>
                  </a:moveTo>
                  <a:lnTo>
                    <a:pt x="282" y="110"/>
                  </a:lnTo>
                  <a:lnTo>
                    <a:pt x="310" y="94"/>
                  </a:lnTo>
                  <a:lnTo>
                    <a:pt x="338" y="74"/>
                  </a:lnTo>
                  <a:lnTo>
                    <a:pt x="362" y="53"/>
                  </a:lnTo>
                  <a:lnTo>
                    <a:pt x="383" y="34"/>
                  </a:lnTo>
                  <a:lnTo>
                    <a:pt x="399" y="17"/>
                  </a:lnTo>
                  <a:lnTo>
                    <a:pt x="410" y="5"/>
                  </a:lnTo>
                  <a:lnTo>
                    <a:pt x="414" y="0"/>
                  </a:lnTo>
                  <a:lnTo>
                    <a:pt x="660" y="127"/>
                  </a:lnTo>
                  <a:lnTo>
                    <a:pt x="664" y="179"/>
                  </a:lnTo>
                  <a:lnTo>
                    <a:pt x="659" y="237"/>
                  </a:lnTo>
                  <a:lnTo>
                    <a:pt x="647" y="299"/>
                  </a:lnTo>
                  <a:lnTo>
                    <a:pt x="632" y="363"/>
                  </a:lnTo>
                  <a:lnTo>
                    <a:pt x="615" y="428"/>
                  </a:lnTo>
                  <a:lnTo>
                    <a:pt x="599" y="491"/>
                  </a:lnTo>
                  <a:lnTo>
                    <a:pt x="585" y="551"/>
                  </a:lnTo>
                  <a:lnTo>
                    <a:pt x="577" y="605"/>
                  </a:lnTo>
                  <a:lnTo>
                    <a:pt x="569" y="745"/>
                  </a:lnTo>
                  <a:lnTo>
                    <a:pt x="565" y="918"/>
                  </a:lnTo>
                  <a:lnTo>
                    <a:pt x="562" y="1066"/>
                  </a:lnTo>
                  <a:lnTo>
                    <a:pt x="562" y="1129"/>
                  </a:lnTo>
                  <a:lnTo>
                    <a:pt x="521" y="1138"/>
                  </a:lnTo>
                  <a:lnTo>
                    <a:pt x="478" y="1140"/>
                  </a:lnTo>
                  <a:lnTo>
                    <a:pt x="436" y="1137"/>
                  </a:lnTo>
                  <a:lnTo>
                    <a:pt x="392" y="1129"/>
                  </a:lnTo>
                  <a:lnTo>
                    <a:pt x="349" y="1116"/>
                  </a:lnTo>
                  <a:lnTo>
                    <a:pt x="306" y="1100"/>
                  </a:lnTo>
                  <a:lnTo>
                    <a:pt x="266" y="1080"/>
                  </a:lnTo>
                  <a:lnTo>
                    <a:pt x="227" y="1060"/>
                  </a:lnTo>
                  <a:lnTo>
                    <a:pt x="190" y="1039"/>
                  </a:lnTo>
                  <a:lnTo>
                    <a:pt x="158" y="1017"/>
                  </a:lnTo>
                  <a:lnTo>
                    <a:pt x="128" y="997"/>
                  </a:lnTo>
                  <a:lnTo>
                    <a:pt x="103" y="978"/>
                  </a:lnTo>
                  <a:lnTo>
                    <a:pt x="82" y="962"/>
                  </a:lnTo>
                  <a:lnTo>
                    <a:pt x="66" y="950"/>
                  </a:lnTo>
                  <a:lnTo>
                    <a:pt x="57" y="942"/>
                  </a:lnTo>
                  <a:lnTo>
                    <a:pt x="53" y="938"/>
                  </a:lnTo>
                  <a:lnTo>
                    <a:pt x="61" y="897"/>
                  </a:lnTo>
                  <a:lnTo>
                    <a:pt x="67" y="846"/>
                  </a:lnTo>
                  <a:lnTo>
                    <a:pt x="70" y="788"/>
                  </a:lnTo>
                  <a:lnTo>
                    <a:pt x="72" y="725"/>
                  </a:lnTo>
                  <a:lnTo>
                    <a:pt x="70" y="662"/>
                  </a:lnTo>
                  <a:lnTo>
                    <a:pt x="66" y="602"/>
                  </a:lnTo>
                  <a:lnTo>
                    <a:pt x="59" y="549"/>
                  </a:lnTo>
                  <a:lnTo>
                    <a:pt x="47" y="505"/>
                  </a:lnTo>
                  <a:lnTo>
                    <a:pt x="36" y="461"/>
                  </a:lnTo>
                  <a:lnTo>
                    <a:pt x="25" y="407"/>
                  </a:lnTo>
                  <a:lnTo>
                    <a:pt x="17" y="348"/>
                  </a:lnTo>
                  <a:lnTo>
                    <a:pt x="10" y="289"/>
                  </a:lnTo>
                  <a:lnTo>
                    <a:pt x="6" y="234"/>
                  </a:lnTo>
                  <a:lnTo>
                    <a:pt x="2" y="189"/>
                  </a:lnTo>
                  <a:lnTo>
                    <a:pt x="1" y="159"/>
                  </a:lnTo>
                  <a:lnTo>
                    <a:pt x="0" y="148"/>
                  </a:lnTo>
                  <a:lnTo>
                    <a:pt x="151" y="81"/>
                  </a:lnTo>
                  <a:lnTo>
                    <a:pt x="195" y="55"/>
                  </a:lnTo>
                  <a:lnTo>
                    <a:pt x="192" y="74"/>
                  </a:lnTo>
                  <a:lnTo>
                    <a:pt x="197" y="90"/>
                  </a:lnTo>
                  <a:lnTo>
                    <a:pt x="206" y="102"/>
                  </a:lnTo>
                  <a:lnTo>
                    <a:pt x="218" y="110"/>
                  </a:lnTo>
                  <a:lnTo>
                    <a:pt x="230" y="116"/>
                  </a:lnTo>
                  <a:lnTo>
                    <a:pt x="242" y="118"/>
                  </a:lnTo>
                  <a:lnTo>
                    <a:pt x="250" y="120"/>
                  </a:lnTo>
                  <a:lnTo>
                    <a:pt x="254" y="120"/>
                  </a:ln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7" name="Freeform 23"/>
            <p:cNvSpPr>
              <a:spLocks/>
            </p:cNvSpPr>
            <p:nvPr/>
          </p:nvSpPr>
          <p:spPr bwMode="auto">
            <a:xfrm>
              <a:off x="1576388" y="1684338"/>
              <a:ext cx="241300" cy="330200"/>
            </a:xfrm>
            <a:custGeom>
              <a:avLst/>
              <a:gdLst>
                <a:gd name="T0" fmla="*/ 302 w 304"/>
                <a:gd name="T1" fmla="*/ 159 h 416"/>
                <a:gd name="T2" fmla="*/ 292 w 304"/>
                <a:gd name="T3" fmla="*/ 209 h 416"/>
                <a:gd name="T4" fmla="*/ 289 w 304"/>
                <a:gd name="T5" fmla="*/ 247 h 416"/>
                <a:gd name="T6" fmla="*/ 271 w 304"/>
                <a:gd name="T7" fmla="*/ 277 h 416"/>
                <a:gd name="T8" fmla="*/ 246 w 304"/>
                <a:gd name="T9" fmla="*/ 313 h 416"/>
                <a:gd name="T10" fmla="*/ 223 w 304"/>
                <a:gd name="T11" fmla="*/ 343 h 416"/>
                <a:gd name="T12" fmla="*/ 206 w 304"/>
                <a:gd name="T13" fmla="*/ 363 h 416"/>
                <a:gd name="T14" fmla="*/ 186 w 304"/>
                <a:gd name="T15" fmla="*/ 380 h 416"/>
                <a:gd name="T16" fmla="*/ 182 w 304"/>
                <a:gd name="T17" fmla="*/ 384 h 416"/>
                <a:gd name="T18" fmla="*/ 177 w 304"/>
                <a:gd name="T19" fmla="*/ 391 h 416"/>
                <a:gd name="T20" fmla="*/ 167 w 304"/>
                <a:gd name="T21" fmla="*/ 401 h 416"/>
                <a:gd name="T22" fmla="*/ 154 w 304"/>
                <a:gd name="T23" fmla="*/ 410 h 416"/>
                <a:gd name="T24" fmla="*/ 139 w 304"/>
                <a:gd name="T25" fmla="*/ 415 h 416"/>
                <a:gd name="T26" fmla="*/ 127 w 304"/>
                <a:gd name="T27" fmla="*/ 416 h 416"/>
                <a:gd name="T28" fmla="*/ 115 w 304"/>
                <a:gd name="T29" fmla="*/ 416 h 416"/>
                <a:gd name="T30" fmla="*/ 103 w 304"/>
                <a:gd name="T31" fmla="*/ 415 h 416"/>
                <a:gd name="T32" fmla="*/ 82 w 304"/>
                <a:gd name="T33" fmla="*/ 414 h 416"/>
                <a:gd name="T34" fmla="*/ 62 w 304"/>
                <a:gd name="T35" fmla="*/ 411 h 416"/>
                <a:gd name="T36" fmla="*/ 50 w 304"/>
                <a:gd name="T37" fmla="*/ 408 h 416"/>
                <a:gd name="T38" fmla="*/ 44 w 304"/>
                <a:gd name="T39" fmla="*/ 403 h 416"/>
                <a:gd name="T40" fmla="*/ 32 w 304"/>
                <a:gd name="T41" fmla="*/ 384 h 416"/>
                <a:gd name="T42" fmla="*/ 26 w 304"/>
                <a:gd name="T43" fmla="*/ 334 h 416"/>
                <a:gd name="T44" fmla="*/ 25 w 304"/>
                <a:gd name="T45" fmla="*/ 321 h 416"/>
                <a:gd name="T46" fmla="*/ 18 w 304"/>
                <a:gd name="T47" fmla="*/ 301 h 416"/>
                <a:gd name="T48" fmla="*/ 10 w 304"/>
                <a:gd name="T49" fmla="*/ 268 h 416"/>
                <a:gd name="T50" fmla="*/ 2 w 304"/>
                <a:gd name="T51" fmla="*/ 245 h 416"/>
                <a:gd name="T52" fmla="*/ 0 w 304"/>
                <a:gd name="T53" fmla="*/ 215 h 416"/>
                <a:gd name="T54" fmla="*/ 12 w 304"/>
                <a:gd name="T55" fmla="*/ 189 h 416"/>
                <a:gd name="T56" fmla="*/ 9 w 304"/>
                <a:gd name="T57" fmla="*/ 154 h 416"/>
                <a:gd name="T58" fmla="*/ 6 w 304"/>
                <a:gd name="T59" fmla="*/ 149 h 416"/>
                <a:gd name="T60" fmla="*/ 5 w 304"/>
                <a:gd name="T61" fmla="*/ 128 h 416"/>
                <a:gd name="T62" fmla="*/ 12 w 304"/>
                <a:gd name="T63" fmla="*/ 94 h 416"/>
                <a:gd name="T64" fmla="*/ 36 w 304"/>
                <a:gd name="T65" fmla="*/ 44 h 416"/>
                <a:gd name="T66" fmla="*/ 70 w 304"/>
                <a:gd name="T67" fmla="*/ 14 h 416"/>
                <a:gd name="T68" fmla="*/ 116 w 304"/>
                <a:gd name="T69" fmla="*/ 1 h 416"/>
                <a:gd name="T70" fmla="*/ 161 w 304"/>
                <a:gd name="T71" fmla="*/ 0 h 416"/>
                <a:gd name="T72" fmla="*/ 192 w 304"/>
                <a:gd name="T73" fmla="*/ 3 h 416"/>
                <a:gd name="T74" fmla="*/ 216 w 304"/>
                <a:gd name="T75" fmla="*/ 9 h 416"/>
                <a:gd name="T76" fmla="*/ 243 w 304"/>
                <a:gd name="T77" fmla="*/ 18 h 416"/>
                <a:gd name="T78" fmla="*/ 267 w 304"/>
                <a:gd name="T79" fmla="*/ 30 h 416"/>
                <a:gd name="T80" fmla="*/ 281 w 304"/>
                <a:gd name="T81" fmla="*/ 43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416">
                  <a:moveTo>
                    <a:pt x="304" y="143"/>
                  </a:moveTo>
                  <a:lnTo>
                    <a:pt x="302" y="159"/>
                  </a:lnTo>
                  <a:lnTo>
                    <a:pt x="298" y="181"/>
                  </a:lnTo>
                  <a:lnTo>
                    <a:pt x="292" y="209"/>
                  </a:lnTo>
                  <a:lnTo>
                    <a:pt x="291" y="237"/>
                  </a:lnTo>
                  <a:lnTo>
                    <a:pt x="289" y="247"/>
                  </a:lnTo>
                  <a:lnTo>
                    <a:pt x="282" y="260"/>
                  </a:lnTo>
                  <a:lnTo>
                    <a:pt x="271" y="277"/>
                  </a:lnTo>
                  <a:lnTo>
                    <a:pt x="259" y="295"/>
                  </a:lnTo>
                  <a:lnTo>
                    <a:pt x="246" y="313"/>
                  </a:lnTo>
                  <a:lnTo>
                    <a:pt x="233" y="330"/>
                  </a:lnTo>
                  <a:lnTo>
                    <a:pt x="223" y="343"/>
                  </a:lnTo>
                  <a:lnTo>
                    <a:pt x="216" y="351"/>
                  </a:lnTo>
                  <a:lnTo>
                    <a:pt x="206" y="363"/>
                  </a:lnTo>
                  <a:lnTo>
                    <a:pt x="195" y="372"/>
                  </a:lnTo>
                  <a:lnTo>
                    <a:pt x="186" y="380"/>
                  </a:lnTo>
                  <a:lnTo>
                    <a:pt x="183" y="383"/>
                  </a:lnTo>
                  <a:lnTo>
                    <a:pt x="182" y="384"/>
                  </a:lnTo>
                  <a:lnTo>
                    <a:pt x="180" y="386"/>
                  </a:lnTo>
                  <a:lnTo>
                    <a:pt x="177" y="391"/>
                  </a:lnTo>
                  <a:lnTo>
                    <a:pt x="172" y="395"/>
                  </a:lnTo>
                  <a:lnTo>
                    <a:pt x="167" y="401"/>
                  </a:lnTo>
                  <a:lnTo>
                    <a:pt x="161" y="406"/>
                  </a:lnTo>
                  <a:lnTo>
                    <a:pt x="154" y="410"/>
                  </a:lnTo>
                  <a:lnTo>
                    <a:pt x="146" y="414"/>
                  </a:lnTo>
                  <a:lnTo>
                    <a:pt x="139" y="415"/>
                  </a:lnTo>
                  <a:lnTo>
                    <a:pt x="133" y="416"/>
                  </a:lnTo>
                  <a:lnTo>
                    <a:pt x="127" y="416"/>
                  </a:lnTo>
                  <a:lnTo>
                    <a:pt x="120" y="416"/>
                  </a:lnTo>
                  <a:lnTo>
                    <a:pt x="115" y="416"/>
                  </a:lnTo>
                  <a:lnTo>
                    <a:pt x="109" y="416"/>
                  </a:lnTo>
                  <a:lnTo>
                    <a:pt x="103" y="415"/>
                  </a:lnTo>
                  <a:lnTo>
                    <a:pt x="97" y="415"/>
                  </a:lnTo>
                  <a:lnTo>
                    <a:pt x="82" y="414"/>
                  </a:lnTo>
                  <a:lnTo>
                    <a:pt x="71" y="412"/>
                  </a:lnTo>
                  <a:lnTo>
                    <a:pt x="62" y="411"/>
                  </a:lnTo>
                  <a:lnTo>
                    <a:pt x="56" y="409"/>
                  </a:lnTo>
                  <a:lnTo>
                    <a:pt x="50" y="408"/>
                  </a:lnTo>
                  <a:lnTo>
                    <a:pt x="47" y="406"/>
                  </a:lnTo>
                  <a:lnTo>
                    <a:pt x="44" y="403"/>
                  </a:lnTo>
                  <a:lnTo>
                    <a:pt x="41" y="401"/>
                  </a:lnTo>
                  <a:lnTo>
                    <a:pt x="32" y="384"/>
                  </a:lnTo>
                  <a:lnTo>
                    <a:pt x="27" y="358"/>
                  </a:lnTo>
                  <a:lnTo>
                    <a:pt x="26" y="334"/>
                  </a:lnTo>
                  <a:lnTo>
                    <a:pt x="26" y="324"/>
                  </a:lnTo>
                  <a:lnTo>
                    <a:pt x="25" y="321"/>
                  </a:lnTo>
                  <a:lnTo>
                    <a:pt x="23" y="315"/>
                  </a:lnTo>
                  <a:lnTo>
                    <a:pt x="18" y="301"/>
                  </a:lnTo>
                  <a:lnTo>
                    <a:pt x="12" y="279"/>
                  </a:lnTo>
                  <a:lnTo>
                    <a:pt x="10" y="268"/>
                  </a:lnTo>
                  <a:lnTo>
                    <a:pt x="6" y="256"/>
                  </a:lnTo>
                  <a:lnTo>
                    <a:pt x="2" y="245"/>
                  </a:lnTo>
                  <a:lnTo>
                    <a:pt x="0" y="236"/>
                  </a:lnTo>
                  <a:lnTo>
                    <a:pt x="0" y="215"/>
                  </a:lnTo>
                  <a:lnTo>
                    <a:pt x="5" y="199"/>
                  </a:lnTo>
                  <a:lnTo>
                    <a:pt x="12" y="189"/>
                  </a:lnTo>
                  <a:lnTo>
                    <a:pt x="16" y="185"/>
                  </a:lnTo>
                  <a:lnTo>
                    <a:pt x="9" y="154"/>
                  </a:lnTo>
                  <a:lnTo>
                    <a:pt x="8" y="153"/>
                  </a:lnTo>
                  <a:lnTo>
                    <a:pt x="6" y="149"/>
                  </a:lnTo>
                  <a:lnTo>
                    <a:pt x="5" y="141"/>
                  </a:lnTo>
                  <a:lnTo>
                    <a:pt x="5" y="128"/>
                  </a:lnTo>
                  <a:lnTo>
                    <a:pt x="8" y="113"/>
                  </a:lnTo>
                  <a:lnTo>
                    <a:pt x="12" y="94"/>
                  </a:lnTo>
                  <a:lnTo>
                    <a:pt x="21" y="71"/>
                  </a:lnTo>
                  <a:lnTo>
                    <a:pt x="36" y="44"/>
                  </a:lnTo>
                  <a:lnTo>
                    <a:pt x="51" y="26"/>
                  </a:lnTo>
                  <a:lnTo>
                    <a:pt x="70" y="14"/>
                  </a:lnTo>
                  <a:lnTo>
                    <a:pt x="93" y="6"/>
                  </a:lnTo>
                  <a:lnTo>
                    <a:pt x="116" y="1"/>
                  </a:lnTo>
                  <a:lnTo>
                    <a:pt x="139" y="0"/>
                  </a:lnTo>
                  <a:lnTo>
                    <a:pt x="161" y="0"/>
                  </a:lnTo>
                  <a:lnTo>
                    <a:pt x="179" y="1"/>
                  </a:lnTo>
                  <a:lnTo>
                    <a:pt x="192" y="3"/>
                  </a:lnTo>
                  <a:lnTo>
                    <a:pt x="203" y="6"/>
                  </a:lnTo>
                  <a:lnTo>
                    <a:pt x="216" y="9"/>
                  </a:lnTo>
                  <a:lnTo>
                    <a:pt x="230" y="14"/>
                  </a:lnTo>
                  <a:lnTo>
                    <a:pt x="243" y="18"/>
                  </a:lnTo>
                  <a:lnTo>
                    <a:pt x="255" y="24"/>
                  </a:lnTo>
                  <a:lnTo>
                    <a:pt x="267" y="30"/>
                  </a:lnTo>
                  <a:lnTo>
                    <a:pt x="275" y="36"/>
                  </a:lnTo>
                  <a:lnTo>
                    <a:pt x="281" y="43"/>
                  </a:lnTo>
                  <a:lnTo>
                    <a:pt x="304" y="143"/>
                  </a:lnTo>
                  <a:close/>
                </a:path>
              </a:pathLst>
            </a:custGeom>
            <a:solidFill>
              <a:srgbClr val="A566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8" name="Freeform 24"/>
            <p:cNvSpPr>
              <a:spLocks/>
            </p:cNvSpPr>
            <p:nvPr/>
          </p:nvSpPr>
          <p:spPr bwMode="auto">
            <a:xfrm>
              <a:off x="1658938" y="1839913"/>
              <a:ext cx="44450" cy="11113"/>
            </a:xfrm>
            <a:custGeom>
              <a:avLst/>
              <a:gdLst>
                <a:gd name="T0" fmla="*/ 56 w 56"/>
                <a:gd name="T1" fmla="*/ 0 h 14"/>
                <a:gd name="T2" fmla="*/ 54 w 56"/>
                <a:gd name="T3" fmla="*/ 0 h 14"/>
                <a:gd name="T4" fmla="*/ 51 w 56"/>
                <a:gd name="T5" fmla="*/ 2 h 14"/>
                <a:gd name="T6" fmla="*/ 45 w 56"/>
                <a:gd name="T7" fmla="*/ 3 h 14"/>
                <a:gd name="T8" fmla="*/ 38 w 56"/>
                <a:gd name="T9" fmla="*/ 4 h 14"/>
                <a:gd name="T10" fmla="*/ 30 w 56"/>
                <a:gd name="T11" fmla="*/ 6 h 14"/>
                <a:gd name="T12" fmla="*/ 21 w 56"/>
                <a:gd name="T13" fmla="*/ 6 h 14"/>
                <a:gd name="T14" fmla="*/ 11 w 56"/>
                <a:gd name="T15" fmla="*/ 4 h 14"/>
                <a:gd name="T16" fmla="*/ 0 w 56"/>
                <a:gd name="T17" fmla="*/ 2 h 14"/>
                <a:gd name="T18" fmla="*/ 1 w 56"/>
                <a:gd name="T19" fmla="*/ 3 h 14"/>
                <a:gd name="T20" fmla="*/ 4 w 56"/>
                <a:gd name="T21" fmla="*/ 6 h 14"/>
                <a:gd name="T22" fmla="*/ 7 w 56"/>
                <a:gd name="T23" fmla="*/ 9 h 14"/>
                <a:gd name="T24" fmla="*/ 13 w 56"/>
                <a:gd name="T25" fmla="*/ 13 h 14"/>
                <a:gd name="T26" fmla="*/ 20 w 56"/>
                <a:gd name="T27" fmla="*/ 14 h 14"/>
                <a:gd name="T28" fmla="*/ 30 w 56"/>
                <a:gd name="T29" fmla="*/ 14 h 14"/>
                <a:gd name="T30" fmla="*/ 42 w 56"/>
                <a:gd name="T31" fmla="*/ 9 h 14"/>
                <a:gd name="T32" fmla="*/ 56 w 56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4">
                  <a:moveTo>
                    <a:pt x="56" y="0"/>
                  </a:moveTo>
                  <a:lnTo>
                    <a:pt x="54" y="0"/>
                  </a:lnTo>
                  <a:lnTo>
                    <a:pt x="51" y="2"/>
                  </a:lnTo>
                  <a:lnTo>
                    <a:pt x="45" y="3"/>
                  </a:lnTo>
                  <a:lnTo>
                    <a:pt x="38" y="4"/>
                  </a:lnTo>
                  <a:lnTo>
                    <a:pt x="30" y="6"/>
                  </a:lnTo>
                  <a:lnTo>
                    <a:pt x="21" y="6"/>
                  </a:lnTo>
                  <a:lnTo>
                    <a:pt x="11" y="4"/>
                  </a:lnTo>
                  <a:lnTo>
                    <a:pt x="0" y="2"/>
                  </a:lnTo>
                  <a:lnTo>
                    <a:pt x="1" y="3"/>
                  </a:lnTo>
                  <a:lnTo>
                    <a:pt x="4" y="6"/>
                  </a:lnTo>
                  <a:lnTo>
                    <a:pt x="7" y="9"/>
                  </a:lnTo>
                  <a:lnTo>
                    <a:pt x="13" y="13"/>
                  </a:lnTo>
                  <a:lnTo>
                    <a:pt x="20" y="14"/>
                  </a:lnTo>
                  <a:lnTo>
                    <a:pt x="30" y="14"/>
                  </a:lnTo>
                  <a:lnTo>
                    <a:pt x="42" y="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9" name="Freeform 25"/>
            <p:cNvSpPr>
              <a:spLocks/>
            </p:cNvSpPr>
            <p:nvPr/>
          </p:nvSpPr>
          <p:spPr bwMode="auto">
            <a:xfrm>
              <a:off x="1585913" y="1824038"/>
              <a:ext cx="20638" cy="15875"/>
            </a:xfrm>
            <a:custGeom>
              <a:avLst/>
              <a:gdLst>
                <a:gd name="T0" fmla="*/ 27 w 27"/>
                <a:gd name="T1" fmla="*/ 15 h 20"/>
                <a:gd name="T2" fmla="*/ 24 w 27"/>
                <a:gd name="T3" fmla="*/ 15 h 20"/>
                <a:gd name="T4" fmla="*/ 18 w 27"/>
                <a:gd name="T5" fmla="*/ 13 h 20"/>
                <a:gd name="T6" fmla="*/ 10 w 27"/>
                <a:gd name="T7" fmla="*/ 9 h 20"/>
                <a:gd name="T8" fmla="*/ 0 w 27"/>
                <a:gd name="T9" fmla="*/ 0 h 20"/>
                <a:gd name="T10" fmla="*/ 2 w 27"/>
                <a:gd name="T11" fmla="*/ 5 h 20"/>
                <a:gd name="T12" fmla="*/ 7 w 27"/>
                <a:gd name="T13" fmla="*/ 14 h 20"/>
                <a:gd name="T14" fmla="*/ 16 w 27"/>
                <a:gd name="T15" fmla="*/ 20 h 20"/>
                <a:gd name="T16" fmla="*/ 27 w 27"/>
                <a:gd name="T17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0">
                  <a:moveTo>
                    <a:pt x="27" y="15"/>
                  </a:moveTo>
                  <a:lnTo>
                    <a:pt x="24" y="15"/>
                  </a:lnTo>
                  <a:lnTo>
                    <a:pt x="18" y="13"/>
                  </a:lnTo>
                  <a:lnTo>
                    <a:pt x="10" y="9"/>
                  </a:lnTo>
                  <a:lnTo>
                    <a:pt x="0" y="0"/>
                  </a:lnTo>
                  <a:lnTo>
                    <a:pt x="2" y="5"/>
                  </a:lnTo>
                  <a:lnTo>
                    <a:pt x="7" y="14"/>
                  </a:lnTo>
                  <a:lnTo>
                    <a:pt x="16" y="20"/>
                  </a:lnTo>
                  <a:lnTo>
                    <a:pt x="2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0" name="Freeform 26"/>
            <p:cNvSpPr>
              <a:spLocks/>
            </p:cNvSpPr>
            <p:nvPr/>
          </p:nvSpPr>
          <p:spPr bwMode="auto">
            <a:xfrm>
              <a:off x="1614488" y="1947863"/>
              <a:ext cx="39688" cy="12700"/>
            </a:xfrm>
            <a:custGeom>
              <a:avLst/>
              <a:gdLst>
                <a:gd name="T0" fmla="*/ 49 w 49"/>
                <a:gd name="T1" fmla="*/ 1 h 16"/>
                <a:gd name="T2" fmla="*/ 48 w 49"/>
                <a:gd name="T3" fmla="*/ 1 h 16"/>
                <a:gd name="T4" fmla="*/ 46 w 49"/>
                <a:gd name="T5" fmla="*/ 2 h 16"/>
                <a:gd name="T6" fmla="*/ 41 w 49"/>
                <a:gd name="T7" fmla="*/ 4 h 16"/>
                <a:gd name="T8" fmla="*/ 35 w 49"/>
                <a:gd name="T9" fmla="*/ 6 h 16"/>
                <a:gd name="T10" fmla="*/ 29 w 49"/>
                <a:gd name="T11" fmla="*/ 6 h 16"/>
                <a:gd name="T12" fmla="*/ 19 w 49"/>
                <a:gd name="T13" fmla="*/ 6 h 16"/>
                <a:gd name="T14" fmla="*/ 10 w 49"/>
                <a:gd name="T15" fmla="*/ 3 h 16"/>
                <a:gd name="T16" fmla="*/ 0 w 49"/>
                <a:gd name="T17" fmla="*/ 0 h 16"/>
                <a:gd name="T18" fmla="*/ 1 w 49"/>
                <a:gd name="T19" fmla="*/ 1 h 16"/>
                <a:gd name="T20" fmla="*/ 3 w 49"/>
                <a:gd name="T21" fmla="*/ 4 h 16"/>
                <a:gd name="T22" fmla="*/ 8 w 49"/>
                <a:gd name="T23" fmla="*/ 9 h 16"/>
                <a:gd name="T24" fmla="*/ 14 w 49"/>
                <a:gd name="T25" fmla="*/ 14 h 16"/>
                <a:gd name="T26" fmla="*/ 21 w 49"/>
                <a:gd name="T27" fmla="*/ 16 h 16"/>
                <a:gd name="T28" fmla="*/ 29 w 49"/>
                <a:gd name="T29" fmla="*/ 15 h 16"/>
                <a:gd name="T30" fmla="*/ 39 w 49"/>
                <a:gd name="T31" fmla="*/ 11 h 16"/>
                <a:gd name="T32" fmla="*/ 49 w 49"/>
                <a:gd name="T33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" h="16">
                  <a:moveTo>
                    <a:pt x="49" y="1"/>
                  </a:moveTo>
                  <a:lnTo>
                    <a:pt x="48" y="1"/>
                  </a:lnTo>
                  <a:lnTo>
                    <a:pt x="46" y="2"/>
                  </a:lnTo>
                  <a:lnTo>
                    <a:pt x="41" y="4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19" y="6"/>
                  </a:lnTo>
                  <a:lnTo>
                    <a:pt x="10" y="3"/>
                  </a:lnTo>
                  <a:lnTo>
                    <a:pt x="0" y="0"/>
                  </a:lnTo>
                  <a:lnTo>
                    <a:pt x="1" y="1"/>
                  </a:lnTo>
                  <a:lnTo>
                    <a:pt x="3" y="4"/>
                  </a:lnTo>
                  <a:lnTo>
                    <a:pt x="8" y="9"/>
                  </a:lnTo>
                  <a:lnTo>
                    <a:pt x="14" y="14"/>
                  </a:lnTo>
                  <a:lnTo>
                    <a:pt x="21" y="16"/>
                  </a:lnTo>
                  <a:lnTo>
                    <a:pt x="29" y="15"/>
                  </a:lnTo>
                  <a:lnTo>
                    <a:pt x="39" y="1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7A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1" name="Freeform 27"/>
            <p:cNvSpPr>
              <a:spLocks/>
            </p:cNvSpPr>
            <p:nvPr/>
          </p:nvSpPr>
          <p:spPr bwMode="auto">
            <a:xfrm>
              <a:off x="1604963" y="1916113"/>
              <a:ext cx="85725" cy="19050"/>
            </a:xfrm>
            <a:custGeom>
              <a:avLst/>
              <a:gdLst>
                <a:gd name="T0" fmla="*/ 0 w 110"/>
                <a:gd name="T1" fmla="*/ 9 h 26"/>
                <a:gd name="T2" fmla="*/ 2 w 110"/>
                <a:gd name="T3" fmla="*/ 10 h 26"/>
                <a:gd name="T4" fmla="*/ 8 w 110"/>
                <a:gd name="T5" fmla="*/ 13 h 26"/>
                <a:gd name="T6" fmla="*/ 19 w 110"/>
                <a:gd name="T7" fmla="*/ 17 h 26"/>
                <a:gd name="T8" fmla="*/ 31 w 110"/>
                <a:gd name="T9" fmla="*/ 19 h 26"/>
                <a:gd name="T10" fmla="*/ 47 w 110"/>
                <a:gd name="T11" fmla="*/ 20 h 26"/>
                <a:gd name="T12" fmla="*/ 66 w 110"/>
                <a:gd name="T13" fmla="*/ 18 h 26"/>
                <a:gd name="T14" fmla="*/ 86 w 110"/>
                <a:gd name="T15" fmla="*/ 12 h 26"/>
                <a:gd name="T16" fmla="*/ 110 w 110"/>
                <a:gd name="T17" fmla="*/ 0 h 26"/>
                <a:gd name="T18" fmla="*/ 106 w 110"/>
                <a:gd name="T19" fmla="*/ 3 h 26"/>
                <a:gd name="T20" fmla="*/ 98 w 110"/>
                <a:gd name="T21" fmla="*/ 9 h 26"/>
                <a:gd name="T22" fmla="*/ 85 w 110"/>
                <a:gd name="T23" fmla="*/ 14 h 26"/>
                <a:gd name="T24" fmla="*/ 69 w 110"/>
                <a:gd name="T25" fmla="*/ 21 h 26"/>
                <a:gd name="T26" fmla="*/ 52 w 110"/>
                <a:gd name="T27" fmla="*/ 26 h 26"/>
                <a:gd name="T28" fmla="*/ 34 w 110"/>
                <a:gd name="T29" fmla="*/ 26 h 26"/>
                <a:gd name="T30" fmla="*/ 16 w 110"/>
                <a:gd name="T31" fmla="*/ 21 h 26"/>
                <a:gd name="T32" fmla="*/ 0 w 110"/>
                <a:gd name="T33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0" h="26">
                  <a:moveTo>
                    <a:pt x="0" y="9"/>
                  </a:moveTo>
                  <a:lnTo>
                    <a:pt x="2" y="10"/>
                  </a:lnTo>
                  <a:lnTo>
                    <a:pt x="8" y="13"/>
                  </a:lnTo>
                  <a:lnTo>
                    <a:pt x="19" y="17"/>
                  </a:lnTo>
                  <a:lnTo>
                    <a:pt x="31" y="19"/>
                  </a:lnTo>
                  <a:lnTo>
                    <a:pt x="47" y="20"/>
                  </a:lnTo>
                  <a:lnTo>
                    <a:pt x="66" y="18"/>
                  </a:lnTo>
                  <a:lnTo>
                    <a:pt x="86" y="12"/>
                  </a:lnTo>
                  <a:lnTo>
                    <a:pt x="110" y="0"/>
                  </a:lnTo>
                  <a:lnTo>
                    <a:pt x="106" y="3"/>
                  </a:lnTo>
                  <a:lnTo>
                    <a:pt x="98" y="9"/>
                  </a:lnTo>
                  <a:lnTo>
                    <a:pt x="85" y="14"/>
                  </a:lnTo>
                  <a:lnTo>
                    <a:pt x="69" y="21"/>
                  </a:lnTo>
                  <a:lnTo>
                    <a:pt x="52" y="26"/>
                  </a:lnTo>
                  <a:lnTo>
                    <a:pt x="34" y="26"/>
                  </a:lnTo>
                  <a:lnTo>
                    <a:pt x="16" y="2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7A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2" name="Freeform 28"/>
            <p:cNvSpPr>
              <a:spLocks/>
            </p:cNvSpPr>
            <p:nvPr/>
          </p:nvSpPr>
          <p:spPr bwMode="auto">
            <a:xfrm>
              <a:off x="1644651" y="1801813"/>
              <a:ext cx="82550" cy="38100"/>
            </a:xfrm>
            <a:custGeom>
              <a:avLst/>
              <a:gdLst>
                <a:gd name="T0" fmla="*/ 102 w 103"/>
                <a:gd name="T1" fmla="*/ 48 h 48"/>
                <a:gd name="T2" fmla="*/ 101 w 103"/>
                <a:gd name="T3" fmla="*/ 47 h 48"/>
                <a:gd name="T4" fmla="*/ 100 w 103"/>
                <a:gd name="T5" fmla="*/ 46 h 48"/>
                <a:gd name="T6" fmla="*/ 97 w 103"/>
                <a:gd name="T7" fmla="*/ 42 h 48"/>
                <a:gd name="T8" fmla="*/ 92 w 103"/>
                <a:gd name="T9" fmla="*/ 39 h 48"/>
                <a:gd name="T10" fmla="*/ 86 w 103"/>
                <a:gd name="T11" fmla="*/ 35 h 48"/>
                <a:gd name="T12" fmla="*/ 79 w 103"/>
                <a:gd name="T13" fmla="*/ 31 h 48"/>
                <a:gd name="T14" fmla="*/ 71 w 103"/>
                <a:gd name="T15" fmla="*/ 27 h 48"/>
                <a:gd name="T16" fmla="*/ 63 w 103"/>
                <a:gd name="T17" fmla="*/ 25 h 48"/>
                <a:gd name="T18" fmla="*/ 54 w 103"/>
                <a:gd name="T19" fmla="*/ 23 h 48"/>
                <a:gd name="T20" fmla="*/ 45 w 103"/>
                <a:gd name="T21" fmla="*/ 21 h 48"/>
                <a:gd name="T22" fmla="*/ 35 w 103"/>
                <a:gd name="T23" fmla="*/ 20 h 48"/>
                <a:gd name="T24" fmla="*/ 26 w 103"/>
                <a:gd name="T25" fmla="*/ 20 h 48"/>
                <a:gd name="T26" fmla="*/ 18 w 103"/>
                <a:gd name="T27" fmla="*/ 20 h 48"/>
                <a:gd name="T28" fmla="*/ 11 w 103"/>
                <a:gd name="T29" fmla="*/ 21 h 48"/>
                <a:gd name="T30" fmla="*/ 7 w 103"/>
                <a:gd name="T31" fmla="*/ 21 h 48"/>
                <a:gd name="T32" fmla="*/ 6 w 103"/>
                <a:gd name="T33" fmla="*/ 21 h 48"/>
                <a:gd name="T34" fmla="*/ 4 w 103"/>
                <a:gd name="T35" fmla="*/ 19 h 48"/>
                <a:gd name="T36" fmla="*/ 1 w 103"/>
                <a:gd name="T37" fmla="*/ 13 h 48"/>
                <a:gd name="T38" fmla="*/ 0 w 103"/>
                <a:gd name="T39" fmla="*/ 7 h 48"/>
                <a:gd name="T40" fmla="*/ 2 w 103"/>
                <a:gd name="T41" fmla="*/ 2 h 48"/>
                <a:gd name="T42" fmla="*/ 7 w 103"/>
                <a:gd name="T43" fmla="*/ 1 h 48"/>
                <a:gd name="T44" fmla="*/ 12 w 103"/>
                <a:gd name="T45" fmla="*/ 0 h 48"/>
                <a:gd name="T46" fmla="*/ 21 w 103"/>
                <a:gd name="T47" fmla="*/ 0 h 48"/>
                <a:gd name="T48" fmla="*/ 30 w 103"/>
                <a:gd name="T49" fmla="*/ 0 h 48"/>
                <a:gd name="T50" fmla="*/ 39 w 103"/>
                <a:gd name="T51" fmla="*/ 1 h 48"/>
                <a:gd name="T52" fmla="*/ 50 w 103"/>
                <a:gd name="T53" fmla="*/ 2 h 48"/>
                <a:gd name="T54" fmla="*/ 62 w 103"/>
                <a:gd name="T55" fmla="*/ 4 h 48"/>
                <a:gd name="T56" fmla="*/ 74 w 103"/>
                <a:gd name="T57" fmla="*/ 5 h 48"/>
                <a:gd name="T58" fmla="*/ 78 w 103"/>
                <a:gd name="T59" fmla="*/ 8 h 48"/>
                <a:gd name="T60" fmla="*/ 83 w 103"/>
                <a:gd name="T61" fmla="*/ 11 h 48"/>
                <a:gd name="T62" fmla="*/ 88 w 103"/>
                <a:gd name="T63" fmla="*/ 16 h 48"/>
                <a:gd name="T64" fmla="*/ 93 w 103"/>
                <a:gd name="T65" fmla="*/ 23 h 48"/>
                <a:gd name="T66" fmla="*/ 98 w 103"/>
                <a:gd name="T67" fmla="*/ 30 h 48"/>
                <a:gd name="T68" fmla="*/ 101 w 103"/>
                <a:gd name="T69" fmla="*/ 35 h 48"/>
                <a:gd name="T70" fmla="*/ 103 w 103"/>
                <a:gd name="T71" fmla="*/ 42 h 48"/>
                <a:gd name="T72" fmla="*/ 102 w 103"/>
                <a:gd name="T7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3" h="48">
                  <a:moveTo>
                    <a:pt x="102" y="48"/>
                  </a:moveTo>
                  <a:lnTo>
                    <a:pt x="101" y="47"/>
                  </a:lnTo>
                  <a:lnTo>
                    <a:pt x="100" y="46"/>
                  </a:lnTo>
                  <a:lnTo>
                    <a:pt x="97" y="42"/>
                  </a:lnTo>
                  <a:lnTo>
                    <a:pt x="92" y="39"/>
                  </a:lnTo>
                  <a:lnTo>
                    <a:pt x="86" y="35"/>
                  </a:lnTo>
                  <a:lnTo>
                    <a:pt x="79" y="31"/>
                  </a:lnTo>
                  <a:lnTo>
                    <a:pt x="71" y="27"/>
                  </a:lnTo>
                  <a:lnTo>
                    <a:pt x="63" y="25"/>
                  </a:lnTo>
                  <a:lnTo>
                    <a:pt x="54" y="23"/>
                  </a:lnTo>
                  <a:lnTo>
                    <a:pt x="45" y="21"/>
                  </a:lnTo>
                  <a:lnTo>
                    <a:pt x="35" y="20"/>
                  </a:lnTo>
                  <a:lnTo>
                    <a:pt x="26" y="20"/>
                  </a:lnTo>
                  <a:lnTo>
                    <a:pt x="18" y="20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6" y="21"/>
                  </a:lnTo>
                  <a:lnTo>
                    <a:pt x="4" y="19"/>
                  </a:lnTo>
                  <a:lnTo>
                    <a:pt x="1" y="13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1"/>
                  </a:lnTo>
                  <a:lnTo>
                    <a:pt x="12" y="0"/>
                  </a:lnTo>
                  <a:lnTo>
                    <a:pt x="21" y="0"/>
                  </a:lnTo>
                  <a:lnTo>
                    <a:pt x="30" y="0"/>
                  </a:lnTo>
                  <a:lnTo>
                    <a:pt x="39" y="1"/>
                  </a:lnTo>
                  <a:lnTo>
                    <a:pt x="50" y="2"/>
                  </a:lnTo>
                  <a:lnTo>
                    <a:pt x="62" y="4"/>
                  </a:lnTo>
                  <a:lnTo>
                    <a:pt x="74" y="5"/>
                  </a:lnTo>
                  <a:lnTo>
                    <a:pt x="78" y="8"/>
                  </a:lnTo>
                  <a:lnTo>
                    <a:pt x="83" y="11"/>
                  </a:lnTo>
                  <a:lnTo>
                    <a:pt x="88" y="16"/>
                  </a:lnTo>
                  <a:lnTo>
                    <a:pt x="93" y="23"/>
                  </a:lnTo>
                  <a:lnTo>
                    <a:pt x="98" y="30"/>
                  </a:lnTo>
                  <a:lnTo>
                    <a:pt x="101" y="35"/>
                  </a:lnTo>
                  <a:lnTo>
                    <a:pt x="103" y="42"/>
                  </a:lnTo>
                  <a:lnTo>
                    <a:pt x="102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3" name="Freeform 29"/>
            <p:cNvSpPr>
              <a:spLocks/>
            </p:cNvSpPr>
            <p:nvPr/>
          </p:nvSpPr>
          <p:spPr bwMode="auto">
            <a:xfrm>
              <a:off x="1581151" y="1793875"/>
              <a:ext cx="30163" cy="22225"/>
            </a:xfrm>
            <a:custGeom>
              <a:avLst/>
              <a:gdLst>
                <a:gd name="T0" fmla="*/ 36 w 37"/>
                <a:gd name="T1" fmla="*/ 15 h 29"/>
                <a:gd name="T2" fmla="*/ 37 w 37"/>
                <a:gd name="T3" fmla="*/ 17 h 29"/>
                <a:gd name="T4" fmla="*/ 37 w 37"/>
                <a:gd name="T5" fmla="*/ 23 h 29"/>
                <a:gd name="T6" fmla="*/ 37 w 37"/>
                <a:gd name="T7" fmla="*/ 29 h 29"/>
                <a:gd name="T8" fmla="*/ 34 w 37"/>
                <a:gd name="T9" fmla="*/ 29 h 29"/>
                <a:gd name="T10" fmla="*/ 28 w 37"/>
                <a:gd name="T11" fmla="*/ 25 h 29"/>
                <a:gd name="T12" fmla="*/ 20 w 37"/>
                <a:gd name="T13" fmla="*/ 22 h 29"/>
                <a:gd name="T14" fmla="*/ 12 w 37"/>
                <a:gd name="T15" fmla="*/ 21 h 29"/>
                <a:gd name="T16" fmla="*/ 6 w 37"/>
                <a:gd name="T17" fmla="*/ 22 h 29"/>
                <a:gd name="T18" fmla="*/ 3 w 37"/>
                <a:gd name="T19" fmla="*/ 21 h 29"/>
                <a:gd name="T20" fmla="*/ 0 w 37"/>
                <a:gd name="T21" fmla="*/ 15 h 29"/>
                <a:gd name="T22" fmla="*/ 0 w 37"/>
                <a:gd name="T23" fmla="*/ 8 h 29"/>
                <a:gd name="T24" fmla="*/ 0 w 37"/>
                <a:gd name="T25" fmla="*/ 2 h 29"/>
                <a:gd name="T26" fmla="*/ 1 w 37"/>
                <a:gd name="T27" fmla="*/ 1 h 29"/>
                <a:gd name="T28" fmla="*/ 5 w 37"/>
                <a:gd name="T29" fmla="*/ 0 h 29"/>
                <a:gd name="T30" fmla="*/ 10 w 37"/>
                <a:gd name="T31" fmla="*/ 0 h 29"/>
                <a:gd name="T32" fmla="*/ 15 w 37"/>
                <a:gd name="T33" fmla="*/ 1 h 29"/>
                <a:gd name="T34" fmla="*/ 21 w 37"/>
                <a:gd name="T35" fmla="*/ 4 h 29"/>
                <a:gd name="T36" fmla="*/ 27 w 37"/>
                <a:gd name="T37" fmla="*/ 6 h 29"/>
                <a:gd name="T38" fmla="*/ 33 w 37"/>
                <a:gd name="T39" fmla="*/ 9 h 29"/>
                <a:gd name="T40" fmla="*/ 36 w 37"/>
                <a:gd name="T41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29">
                  <a:moveTo>
                    <a:pt x="36" y="15"/>
                  </a:moveTo>
                  <a:lnTo>
                    <a:pt x="37" y="17"/>
                  </a:lnTo>
                  <a:lnTo>
                    <a:pt x="37" y="23"/>
                  </a:lnTo>
                  <a:lnTo>
                    <a:pt x="37" y="29"/>
                  </a:lnTo>
                  <a:lnTo>
                    <a:pt x="34" y="29"/>
                  </a:lnTo>
                  <a:lnTo>
                    <a:pt x="28" y="25"/>
                  </a:lnTo>
                  <a:lnTo>
                    <a:pt x="20" y="22"/>
                  </a:lnTo>
                  <a:lnTo>
                    <a:pt x="12" y="21"/>
                  </a:lnTo>
                  <a:lnTo>
                    <a:pt x="6" y="22"/>
                  </a:lnTo>
                  <a:lnTo>
                    <a:pt x="3" y="21"/>
                  </a:lnTo>
                  <a:lnTo>
                    <a:pt x="0" y="15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1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21" y="4"/>
                  </a:lnTo>
                  <a:lnTo>
                    <a:pt x="27" y="6"/>
                  </a:lnTo>
                  <a:lnTo>
                    <a:pt x="33" y="9"/>
                  </a:lnTo>
                  <a:lnTo>
                    <a:pt x="36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4" name="Freeform 30"/>
            <p:cNvSpPr>
              <a:spLocks/>
            </p:cNvSpPr>
            <p:nvPr/>
          </p:nvSpPr>
          <p:spPr bwMode="auto">
            <a:xfrm>
              <a:off x="1438276" y="2127250"/>
              <a:ext cx="217488" cy="314325"/>
            </a:xfrm>
            <a:custGeom>
              <a:avLst/>
              <a:gdLst>
                <a:gd name="T0" fmla="*/ 143 w 275"/>
                <a:gd name="T1" fmla="*/ 0 h 396"/>
                <a:gd name="T2" fmla="*/ 141 w 275"/>
                <a:gd name="T3" fmla="*/ 0 h 396"/>
                <a:gd name="T4" fmla="*/ 136 w 275"/>
                <a:gd name="T5" fmla="*/ 1 h 396"/>
                <a:gd name="T6" fmla="*/ 128 w 275"/>
                <a:gd name="T7" fmla="*/ 3 h 396"/>
                <a:gd name="T8" fmla="*/ 118 w 275"/>
                <a:gd name="T9" fmla="*/ 8 h 396"/>
                <a:gd name="T10" fmla="*/ 108 w 275"/>
                <a:gd name="T11" fmla="*/ 16 h 396"/>
                <a:gd name="T12" fmla="*/ 97 w 275"/>
                <a:gd name="T13" fmla="*/ 27 h 396"/>
                <a:gd name="T14" fmla="*/ 87 w 275"/>
                <a:gd name="T15" fmla="*/ 45 h 396"/>
                <a:gd name="T16" fmla="*/ 79 w 275"/>
                <a:gd name="T17" fmla="*/ 67 h 396"/>
                <a:gd name="T18" fmla="*/ 72 w 275"/>
                <a:gd name="T19" fmla="*/ 90 h 396"/>
                <a:gd name="T20" fmla="*/ 60 w 275"/>
                <a:gd name="T21" fmla="*/ 122 h 396"/>
                <a:gd name="T22" fmla="*/ 48 w 275"/>
                <a:gd name="T23" fmla="*/ 160 h 396"/>
                <a:gd name="T24" fmla="*/ 35 w 275"/>
                <a:gd name="T25" fmla="*/ 200 h 396"/>
                <a:gd name="T26" fmla="*/ 21 w 275"/>
                <a:gd name="T27" fmla="*/ 238 h 396"/>
                <a:gd name="T28" fmla="*/ 11 w 275"/>
                <a:gd name="T29" fmla="*/ 269 h 396"/>
                <a:gd name="T30" fmla="*/ 3 w 275"/>
                <a:gd name="T31" fmla="*/ 291 h 396"/>
                <a:gd name="T32" fmla="*/ 0 w 275"/>
                <a:gd name="T33" fmla="*/ 299 h 396"/>
                <a:gd name="T34" fmla="*/ 2 w 275"/>
                <a:gd name="T35" fmla="*/ 299 h 396"/>
                <a:gd name="T36" fmla="*/ 6 w 275"/>
                <a:gd name="T37" fmla="*/ 300 h 396"/>
                <a:gd name="T38" fmla="*/ 12 w 275"/>
                <a:gd name="T39" fmla="*/ 302 h 396"/>
                <a:gd name="T40" fmla="*/ 20 w 275"/>
                <a:gd name="T41" fmla="*/ 304 h 396"/>
                <a:gd name="T42" fmla="*/ 30 w 275"/>
                <a:gd name="T43" fmla="*/ 306 h 396"/>
                <a:gd name="T44" fmla="*/ 43 w 275"/>
                <a:gd name="T45" fmla="*/ 310 h 396"/>
                <a:gd name="T46" fmla="*/ 56 w 275"/>
                <a:gd name="T47" fmla="*/ 314 h 396"/>
                <a:gd name="T48" fmla="*/ 71 w 275"/>
                <a:gd name="T49" fmla="*/ 319 h 396"/>
                <a:gd name="T50" fmla="*/ 87 w 275"/>
                <a:gd name="T51" fmla="*/ 325 h 396"/>
                <a:gd name="T52" fmla="*/ 104 w 275"/>
                <a:gd name="T53" fmla="*/ 332 h 396"/>
                <a:gd name="T54" fmla="*/ 121 w 275"/>
                <a:gd name="T55" fmla="*/ 340 h 396"/>
                <a:gd name="T56" fmla="*/ 140 w 275"/>
                <a:gd name="T57" fmla="*/ 349 h 396"/>
                <a:gd name="T58" fmla="*/ 158 w 275"/>
                <a:gd name="T59" fmla="*/ 358 h 396"/>
                <a:gd name="T60" fmla="*/ 177 w 275"/>
                <a:gd name="T61" fmla="*/ 368 h 396"/>
                <a:gd name="T62" fmla="*/ 194 w 275"/>
                <a:gd name="T63" fmla="*/ 381 h 396"/>
                <a:gd name="T64" fmla="*/ 212 w 275"/>
                <a:gd name="T65" fmla="*/ 394 h 396"/>
                <a:gd name="T66" fmla="*/ 244 w 275"/>
                <a:gd name="T67" fmla="*/ 396 h 396"/>
                <a:gd name="T68" fmla="*/ 264 w 275"/>
                <a:gd name="T69" fmla="*/ 357 h 396"/>
                <a:gd name="T70" fmla="*/ 275 w 275"/>
                <a:gd name="T71" fmla="*/ 289 h 396"/>
                <a:gd name="T72" fmla="*/ 275 w 275"/>
                <a:gd name="T73" fmla="*/ 207 h 396"/>
                <a:gd name="T74" fmla="*/ 262 w 275"/>
                <a:gd name="T75" fmla="*/ 123 h 396"/>
                <a:gd name="T76" fmla="*/ 237 w 275"/>
                <a:gd name="T77" fmla="*/ 52 h 396"/>
                <a:gd name="T78" fmla="*/ 197 w 275"/>
                <a:gd name="T79" fmla="*/ 7 h 396"/>
                <a:gd name="T80" fmla="*/ 143 w 275"/>
                <a:gd name="T81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75" h="396">
                  <a:moveTo>
                    <a:pt x="143" y="0"/>
                  </a:moveTo>
                  <a:lnTo>
                    <a:pt x="141" y="0"/>
                  </a:lnTo>
                  <a:lnTo>
                    <a:pt x="136" y="1"/>
                  </a:lnTo>
                  <a:lnTo>
                    <a:pt x="128" y="3"/>
                  </a:lnTo>
                  <a:lnTo>
                    <a:pt x="118" y="8"/>
                  </a:lnTo>
                  <a:lnTo>
                    <a:pt x="108" y="16"/>
                  </a:lnTo>
                  <a:lnTo>
                    <a:pt x="97" y="27"/>
                  </a:lnTo>
                  <a:lnTo>
                    <a:pt x="87" y="45"/>
                  </a:lnTo>
                  <a:lnTo>
                    <a:pt x="79" y="67"/>
                  </a:lnTo>
                  <a:lnTo>
                    <a:pt x="72" y="90"/>
                  </a:lnTo>
                  <a:lnTo>
                    <a:pt x="60" y="122"/>
                  </a:lnTo>
                  <a:lnTo>
                    <a:pt x="48" y="160"/>
                  </a:lnTo>
                  <a:lnTo>
                    <a:pt x="35" y="200"/>
                  </a:lnTo>
                  <a:lnTo>
                    <a:pt x="21" y="238"/>
                  </a:lnTo>
                  <a:lnTo>
                    <a:pt x="11" y="269"/>
                  </a:lnTo>
                  <a:lnTo>
                    <a:pt x="3" y="291"/>
                  </a:lnTo>
                  <a:lnTo>
                    <a:pt x="0" y="299"/>
                  </a:lnTo>
                  <a:lnTo>
                    <a:pt x="2" y="299"/>
                  </a:lnTo>
                  <a:lnTo>
                    <a:pt x="6" y="300"/>
                  </a:lnTo>
                  <a:lnTo>
                    <a:pt x="12" y="302"/>
                  </a:lnTo>
                  <a:lnTo>
                    <a:pt x="20" y="304"/>
                  </a:lnTo>
                  <a:lnTo>
                    <a:pt x="30" y="306"/>
                  </a:lnTo>
                  <a:lnTo>
                    <a:pt x="43" y="310"/>
                  </a:lnTo>
                  <a:lnTo>
                    <a:pt x="56" y="314"/>
                  </a:lnTo>
                  <a:lnTo>
                    <a:pt x="71" y="319"/>
                  </a:lnTo>
                  <a:lnTo>
                    <a:pt x="87" y="325"/>
                  </a:lnTo>
                  <a:lnTo>
                    <a:pt x="104" y="332"/>
                  </a:lnTo>
                  <a:lnTo>
                    <a:pt x="121" y="340"/>
                  </a:lnTo>
                  <a:lnTo>
                    <a:pt x="140" y="349"/>
                  </a:lnTo>
                  <a:lnTo>
                    <a:pt x="158" y="358"/>
                  </a:lnTo>
                  <a:lnTo>
                    <a:pt x="177" y="368"/>
                  </a:lnTo>
                  <a:lnTo>
                    <a:pt x="194" y="381"/>
                  </a:lnTo>
                  <a:lnTo>
                    <a:pt x="212" y="394"/>
                  </a:lnTo>
                  <a:lnTo>
                    <a:pt x="244" y="396"/>
                  </a:lnTo>
                  <a:lnTo>
                    <a:pt x="264" y="357"/>
                  </a:lnTo>
                  <a:lnTo>
                    <a:pt x="275" y="289"/>
                  </a:lnTo>
                  <a:lnTo>
                    <a:pt x="275" y="207"/>
                  </a:lnTo>
                  <a:lnTo>
                    <a:pt x="262" y="123"/>
                  </a:lnTo>
                  <a:lnTo>
                    <a:pt x="237" y="52"/>
                  </a:lnTo>
                  <a:lnTo>
                    <a:pt x="197" y="7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5" name="Freeform 31"/>
            <p:cNvSpPr>
              <a:spLocks/>
            </p:cNvSpPr>
            <p:nvPr/>
          </p:nvSpPr>
          <p:spPr bwMode="auto">
            <a:xfrm>
              <a:off x="1528763" y="2173288"/>
              <a:ext cx="41275" cy="244475"/>
            </a:xfrm>
            <a:custGeom>
              <a:avLst/>
              <a:gdLst>
                <a:gd name="T0" fmla="*/ 16 w 51"/>
                <a:gd name="T1" fmla="*/ 0 h 308"/>
                <a:gd name="T2" fmla="*/ 16 w 51"/>
                <a:gd name="T3" fmla="*/ 9 h 308"/>
                <a:gd name="T4" fmla="*/ 18 w 51"/>
                <a:gd name="T5" fmla="*/ 29 h 308"/>
                <a:gd name="T6" fmla="*/ 20 w 51"/>
                <a:gd name="T7" fmla="*/ 62 h 308"/>
                <a:gd name="T8" fmla="*/ 24 w 51"/>
                <a:gd name="T9" fmla="*/ 102 h 308"/>
                <a:gd name="T10" fmla="*/ 29 w 51"/>
                <a:gd name="T11" fmla="*/ 149 h 308"/>
                <a:gd name="T12" fmla="*/ 35 w 51"/>
                <a:gd name="T13" fmla="*/ 201 h 308"/>
                <a:gd name="T14" fmla="*/ 42 w 51"/>
                <a:gd name="T15" fmla="*/ 255 h 308"/>
                <a:gd name="T16" fmla="*/ 51 w 51"/>
                <a:gd name="T17" fmla="*/ 308 h 308"/>
                <a:gd name="T18" fmla="*/ 48 w 51"/>
                <a:gd name="T19" fmla="*/ 300 h 308"/>
                <a:gd name="T20" fmla="*/ 39 w 51"/>
                <a:gd name="T21" fmla="*/ 279 h 308"/>
                <a:gd name="T22" fmla="*/ 26 w 51"/>
                <a:gd name="T23" fmla="*/ 247 h 308"/>
                <a:gd name="T24" fmla="*/ 14 w 51"/>
                <a:gd name="T25" fmla="*/ 207 h 308"/>
                <a:gd name="T26" fmla="*/ 4 w 51"/>
                <a:gd name="T27" fmla="*/ 160 h 308"/>
                <a:gd name="T28" fmla="*/ 0 w 51"/>
                <a:gd name="T29" fmla="*/ 108 h 308"/>
                <a:gd name="T30" fmla="*/ 2 w 51"/>
                <a:gd name="T31" fmla="*/ 53 h 308"/>
                <a:gd name="T32" fmla="*/ 16 w 51"/>
                <a:gd name="T3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308">
                  <a:moveTo>
                    <a:pt x="16" y="0"/>
                  </a:moveTo>
                  <a:lnTo>
                    <a:pt x="16" y="9"/>
                  </a:lnTo>
                  <a:lnTo>
                    <a:pt x="18" y="29"/>
                  </a:lnTo>
                  <a:lnTo>
                    <a:pt x="20" y="62"/>
                  </a:lnTo>
                  <a:lnTo>
                    <a:pt x="24" y="102"/>
                  </a:lnTo>
                  <a:lnTo>
                    <a:pt x="29" y="149"/>
                  </a:lnTo>
                  <a:lnTo>
                    <a:pt x="35" y="201"/>
                  </a:lnTo>
                  <a:lnTo>
                    <a:pt x="42" y="255"/>
                  </a:lnTo>
                  <a:lnTo>
                    <a:pt x="51" y="308"/>
                  </a:lnTo>
                  <a:lnTo>
                    <a:pt x="48" y="300"/>
                  </a:lnTo>
                  <a:lnTo>
                    <a:pt x="39" y="279"/>
                  </a:lnTo>
                  <a:lnTo>
                    <a:pt x="26" y="247"/>
                  </a:lnTo>
                  <a:lnTo>
                    <a:pt x="14" y="207"/>
                  </a:lnTo>
                  <a:lnTo>
                    <a:pt x="4" y="160"/>
                  </a:lnTo>
                  <a:lnTo>
                    <a:pt x="0" y="108"/>
                  </a:lnTo>
                  <a:lnTo>
                    <a:pt x="2" y="5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8A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2" name="Freeform 128"/>
            <p:cNvSpPr>
              <a:spLocks/>
            </p:cNvSpPr>
            <p:nvPr/>
          </p:nvSpPr>
          <p:spPr bwMode="auto">
            <a:xfrm>
              <a:off x="1593851" y="1890713"/>
              <a:ext cx="31750" cy="20638"/>
            </a:xfrm>
            <a:custGeom>
              <a:avLst/>
              <a:gdLst>
                <a:gd name="T0" fmla="*/ 40 w 40"/>
                <a:gd name="T1" fmla="*/ 28 h 28"/>
                <a:gd name="T2" fmla="*/ 40 w 40"/>
                <a:gd name="T3" fmla="*/ 27 h 28"/>
                <a:gd name="T4" fmla="*/ 38 w 40"/>
                <a:gd name="T5" fmla="*/ 24 h 28"/>
                <a:gd name="T6" fmla="*/ 36 w 40"/>
                <a:gd name="T7" fmla="*/ 21 h 28"/>
                <a:gd name="T8" fmla="*/ 33 w 40"/>
                <a:gd name="T9" fmla="*/ 16 h 28"/>
                <a:gd name="T10" fmla="*/ 28 w 40"/>
                <a:gd name="T11" fmla="*/ 12 h 28"/>
                <a:gd name="T12" fmla="*/ 21 w 40"/>
                <a:gd name="T13" fmla="*/ 7 h 28"/>
                <a:gd name="T14" fmla="*/ 12 w 40"/>
                <a:gd name="T15" fmla="*/ 3 h 28"/>
                <a:gd name="T16" fmla="*/ 0 w 40"/>
                <a:gd name="T17" fmla="*/ 0 h 28"/>
                <a:gd name="T18" fmla="*/ 2 w 40"/>
                <a:gd name="T19" fmla="*/ 1 h 28"/>
                <a:gd name="T20" fmla="*/ 4 w 40"/>
                <a:gd name="T21" fmla="*/ 6 h 28"/>
                <a:gd name="T22" fmla="*/ 7 w 40"/>
                <a:gd name="T23" fmla="*/ 9 h 28"/>
                <a:gd name="T24" fmla="*/ 12 w 40"/>
                <a:gd name="T25" fmla="*/ 13 h 28"/>
                <a:gd name="T26" fmla="*/ 19 w 40"/>
                <a:gd name="T27" fmla="*/ 15 h 28"/>
                <a:gd name="T28" fmla="*/ 27 w 40"/>
                <a:gd name="T29" fmla="*/ 19 h 28"/>
                <a:gd name="T30" fmla="*/ 34 w 40"/>
                <a:gd name="T31" fmla="*/ 22 h 28"/>
                <a:gd name="T32" fmla="*/ 40 w 40"/>
                <a:gd name="T3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8">
                  <a:moveTo>
                    <a:pt x="40" y="28"/>
                  </a:moveTo>
                  <a:lnTo>
                    <a:pt x="40" y="27"/>
                  </a:lnTo>
                  <a:lnTo>
                    <a:pt x="38" y="24"/>
                  </a:lnTo>
                  <a:lnTo>
                    <a:pt x="36" y="21"/>
                  </a:lnTo>
                  <a:lnTo>
                    <a:pt x="33" y="16"/>
                  </a:lnTo>
                  <a:lnTo>
                    <a:pt x="28" y="12"/>
                  </a:lnTo>
                  <a:lnTo>
                    <a:pt x="21" y="7"/>
                  </a:lnTo>
                  <a:lnTo>
                    <a:pt x="12" y="3"/>
                  </a:lnTo>
                  <a:lnTo>
                    <a:pt x="0" y="0"/>
                  </a:lnTo>
                  <a:lnTo>
                    <a:pt x="2" y="1"/>
                  </a:lnTo>
                  <a:lnTo>
                    <a:pt x="4" y="6"/>
                  </a:lnTo>
                  <a:lnTo>
                    <a:pt x="7" y="9"/>
                  </a:lnTo>
                  <a:lnTo>
                    <a:pt x="12" y="13"/>
                  </a:lnTo>
                  <a:lnTo>
                    <a:pt x="19" y="15"/>
                  </a:lnTo>
                  <a:lnTo>
                    <a:pt x="27" y="19"/>
                  </a:lnTo>
                  <a:lnTo>
                    <a:pt x="34" y="22"/>
                  </a:lnTo>
                  <a:lnTo>
                    <a:pt x="40" y="28"/>
                  </a:lnTo>
                  <a:close/>
                </a:path>
              </a:pathLst>
            </a:custGeom>
            <a:solidFill>
              <a:srgbClr val="7A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3" name="Freeform 129"/>
            <p:cNvSpPr>
              <a:spLocks/>
            </p:cNvSpPr>
            <p:nvPr/>
          </p:nvSpPr>
          <p:spPr bwMode="auto">
            <a:xfrm>
              <a:off x="1635126" y="1679575"/>
              <a:ext cx="209550" cy="233363"/>
            </a:xfrm>
            <a:custGeom>
              <a:avLst/>
              <a:gdLst>
                <a:gd name="T0" fmla="*/ 131 w 265"/>
                <a:gd name="T1" fmla="*/ 0 h 295"/>
                <a:gd name="T2" fmla="*/ 91 w 265"/>
                <a:gd name="T3" fmla="*/ 3 h 295"/>
                <a:gd name="T4" fmla="*/ 51 w 265"/>
                <a:gd name="T5" fmla="*/ 16 h 295"/>
                <a:gd name="T6" fmla="*/ 14 w 265"/>
                <a:gd name="T7" fmla="*/ 37 h 295"/>
                <a:gd name="T8" fmla="*/ 2 w 265"/>
                <a:gd name="T9" fmla="*/ 47 h 295"/>
                <a:gd name="T10" fmla="*/ 19 w 265"/>
                <a:gd name="T11" fmla="*/ 43 h 295"/>
                <a:gd name="T12" fmla="*/ 42 w 265"/>
                <a:gd name="T13" fmla="*/ 41 h 295"/>
                <a:gd name="T14" fmla="*/ 61 w 265"/>
                <a:gd name="T15" fmla="*/ 51 h 295"/>
                <a:gd name="T16" fmla="*/ 69 w 265"/>
                <a:gd name="T17" fmla="*/ 76 h 295"/>
                <a:gd name="T18" fmla="*/ 74 w 265"/>
                <a:gd name="T19" fmla="*/ 104 h 295"/>
                <a:gd name="T20" fmla="*/ 82 w 265"/>
                <a:gd name="T21" fmla="*/ 129 h 295"/>
                <a:gd name="T22" fmla="*/ 103 w 265"/>
                <a:gd name="T23" fmla="*/ 156 h 295"/>
                <a:gd name="T24" fmla="*/ 116 w 265"/>
                <a:gd name="T25" fmla="*/ 165 h 295"/>
                <a:gd name="T26" fmla="*/ 99 w 265"/>
                <a:gd name="T27" fmla="*/ 137 h 295"/>
                <a:gd name="T28" fmla="*/ 96 w 265"/>
                <a:gd name="T29" fmla="*/ 123 h 295"/>
                <a:gd name="T30" fmla="*/ 107 w 265"/>
                <a:gd name="T31" fmla="*/ 148 h 295"/>
                <a:gd name="T32" fmla="*/ 128 w 265"/>
                <a:gd name="T33" fmla="*/ 172 h 295"/>
                <a:gd name="T34" fmla="*/ 143 w 265"/>
                <a:gd name="T35" fmla="*/ 186 h 295"/>
                <a:gd name="T36" fmla="*/ 154 w 265"/>
                <a:gd name="T37" fmla="*/ 199 h 295"/>
                <a:gd name="T38" fmla="*/ 158 w 265"/>
                <a:gd name="T39" fmla="*/ 216 h 295"/>
                <a:gd name="T40" fmla="*/ 158 w 265"/>
                <a:gd name="T41" fmla="*/ 225 h 295"/>
                <a:gd name="T42" fmla="*/ 167 w 265"/>
                <a:gd name="T43" fmla="*/ 226 h 295"/>
                <a:gd name="T44" fmla="*/ 181 w 265"/>
                <a:gd name="T45" fmla="*/ 221 h 295"/>
                <a:gd name="T46" fmla="*/ 192 w 265"/>
                <a:gd name="T47" fmla="*/ 221 h 295"/>
                <a:gd name="T48" fmla="*/ 202 w 265"/>
                <a:gd name="T49" fmla="*/ 226 h 295"/>
                <a:gd name="T50" fmla="*/ 206 w 265"/>
                <a:gd name="T51" fmla="*/ 239 h 295"/>
                <a:gd name="T52" fmla="*/ 205 w 265"/>
                <a:gd name="T53" fmla="*/ 258 h 295"/>
                <a:gd name="T54" fmla="*/ 207 w 265"/>
                <a:gd name="T55" fmla="*/ 278 h 295"/>
                <a:gd name="T56" fmla="*/ 220 w 265"/>
                <a:gd name="T57" fmla="*/ 290 h 295"/>
                <a:gd name="T58" fmla="*/ 243 w 265"/>
                <a:gd name="T59" fmla="*/ 295 h 295"/>
                <a:gd name="T60" fmla="*/ 257 w 265"/>
                <a:gd name="T61" fmla="*/ 287 h 295"/>
                <a:gd name="T62" fmla="*/ 244 w 265"/>
                <a:gd name="T63" fmla="*/ 262 h 295"/>
                <a:gd name="T64" fmla="*/ 248 w 265"/>
                <a:gd name="T65" fmla="*/ 235 h 295"/>
                <a:gd name="T66" fmla="*/ 258 w 265"/>
                <a:gd name="T67" fmla="*/ 205 h 295"/>
                <a:gd name="T68" fmla="*/ 265 w 265"/>
                <a:gd name="T69" fmla="*/ 164 h 295"/>
                <a:gd name="T70" fmla="*/ 260 w 265"/>
                <a:gd name="T71" fmla="*/ 111 h 295"/>
                <a:gd name="T72" fmla="*/ 242 w 265"/>
                <a:gd name="T73" fmla="*/ 67 h 295"/>
                <a:gd name="T74" fmla="*/ 222 w 265"/>
                <a:gd name="T75" fmla="*/ 41 h 295"/>
                <a:gd name="T76" fmla="*/ 196 w 265"/>
                <a:gd name="T77" fmla="*/ 22 h 295"/>
                <a:gd name="T78" fmla="*/ 165 w 265"/>
                <a:gd name="T79" fmla="*/ 7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5" h="295">
                  <a:moveTo>
                    <a:pt x="149" y="2"/>
                  </a:moveTo>
                  <a:lnTo>
                    <a:pt x="131" y="0"/>
                  </a:lnTo>
                  <a:lnTo>
                    <a:pt x="112" y="0"/>
                  </a:lnTo>
                  <a:lnTo>
                    <a:pt x="91" y="3"/>
                  </a:lnTo>
                  <a:lnTo>
                    <a:pt x="70" y="8"/>
                  </a:lnTo>
                  <a:lnTo>
                    <a:pt x="51" y="16"/>
                  </a:lnTo>
                  <a:lnTo>
                    <a:pt x="31" y="25"/>
                  </a:lnTo>
                  <a:lnTo>
                    <a:pt x="14" y="37"/>
                  </a:lnTo>
                  <a:lnTo>
                    <a:pt x="0" y="48"/>
                  </a:lnTo>
                  <a:lnTo>
                    <a:pt x="2" y="47"/>
                  </a:lnTo>
                  <a:lnTo>
                    <a:pt x="9" y="45"/>
                  </a:lnTo>
                  <a:lnTo>
                    <a:pt x="19" y="43"/>
                  </a:lnTo>
                  <a:lnTo>
                    <a:pt x="30" y="41"/>
                  </a:lnTo>
                  <a:lnTo>
                    <a:pt x="42" y="41"/>
                  </a:lnTo>
                  <a:lnTo>
                    <a:pt x="52" y="44"/>
                  </a:lnTo>
                  <a:lnTo>
                    <a:pt x="61" y="51"/>
                  </a:lnTo>
                  <a:lnTo>
                    <a:pt x="67" y="62"/>
                  </a:lnTo>
                  <a:lnTo>
                    <a:pt x="69" y="76"/>
                  </a:lnTo>
                  <a:lnTo>
                    <a:pt x="72" y="90"/>
                  </a:lnTo>
                  <a:lnTo>
                    <a:pt x="74" y="104"/>
                  </a:lnTo>
                  <a:lnTo>
                    <a:pt x="76" y="116"/>
                  </a:lnTo>
                  <a:lnTo>
                    <a:pt x="82" y="129"/>
                  </a:lnTo>
                  <a:lnTo>
                    <a:pt x="90" y="142"/>
                  </a:lnTo>
                  <a:lnTo>
                    <a:pt x="103" y="156"/>
                  </a:lnTo>
                  <a:lnTo>
                    <a:pt x="120" y="169"/>
                  </a:lnTo>
                  <a:lnTo>
                    <a:pt x="116" y="165"/>
                  </a:lnTo>
                  <a:lnTo>
                    <a:pt x="107" y="153"/>
                  </a:lnTo>
                  <a:lnTo>
                    <a:pt x="99" y="137"/>
                  </a:lnTo>
                  <a:lnTo>
                    <a:pt x="95" y="119"/>
                  </a:lnTo>
                  <a:lnTo>
                    <a:pt x="96" y="123"/>
                  </a:lnTo>
                  <a:lnTo>
                    <a:pt x="99" y="134"/>
                  </a:lnTo>
                  <a:lnTo>
                    <a:pt x="107" y="148"/>
                  </a:lnTo>
                  <a:lnTo>
                    <a:pt x="120" y="164"/>
                  </a:lnTo>
                  <a:lnTo>
                    <a:pt x="128" y="172"/>
                  </a:lnTo>
                  <a:lnTo>
                    <a:pt x="136" y="179"/>
                  </a:lnTo>
                  <a:lnTo>
                    <a:pt x="143" y="186"/>
                  </a:lnTo>
                  <a:lnTo>
                    <a:pt x="149" y="192"/>
                  </a:lnTo>
                  <a:lnTo>
                    <a:pt x="154" y="199"/>
                  </a:lnTo>
                  <a:lnTo>
                    <a:pt x="157" y="207"/>
                  </a:lnTo>
                  <a:lnTo>
                    <a:pt x="158" y="216"/>
                  </a:lnTo>
                  <a:lnTo>
                    <a:pt x="157" y="225"/>
                  </a:lnTo>
                  <a:lnTo>
                    <a:pt x="158" y="225"/>
                  </a:lnTo>
                  <a:lnTo>
                    <a:pt x="161" y="226"/>
                  </a:lnTo>
                  <a:lnTo>
                    <a:pt x="167" y="226"/>
                  </a:lnTo>
                  <a:lnTo>
                    <a:pt x="176" y="224"/>
                  </a:lnTo>
                  <a:lnTo>
                    <a:pt x="181" y="221"/>
                  </a:lnTo>
                  <a:lnTo>
                    <a:pt x="187" y="221"/>
                  </a:lnTo>
                  <a:lnTo>
                    <a:pt x="192" y="221"/>
                  </a:lnTo>
                  <a:lnTo>
                    <a:pt x="198" y="224"/>
                  </a:lnTo>
                  <a:lnTo>
                    <a:pt x="202" y="226"/>
                  </a:lnTo>
                  <a:lnTo>
                    <a:pt x="205" y="232"/>
                  </a:lnTo>
                  <a:lnTo>
                    <a:pt x="206" y="239"/>
                  </a:lnTo>
                  <a:lnTo>
                    <a:pt x="206" y="248"/>
                  </a:lnTo>
                  <a:lnTo>
                    <a:pt x="205" y="258"/>
                  </a:lnTo>
                  <a:lnTo>
                    <a:pt x="205" y="269"/>
                  </a:lnTo>
                  <a:lnTo>
                    <a:pt x="207" y="278"/>
                  </a:lnTo>
                  <a:lnTo>
                    <a:pt x="213" y="285"/>
                  </a:lnTo>
                  <a:lnTo>
                    <a:pt x="220" y="290"/>
                  </a:lnTo>
                  <a:lnTo>
                    <a:pt x="230" y="294"/>
                  </a:lnTo>
                  <a:lnTo>
                    <a:pt x="243" y="295"/>
                  </a:lnTo>
                  <a:lnTo>
                    <a:pt x="260" y="292"/>
                  </a:lnTo>
                  <a:lnTo>
                    <a:pt x="257" y="287"/>
                  </a:lnTo>
                  <a:lnTo>
                    <a:pt x="250" y="277"/>
                  </a:lnTo>
                  <a:lnTo>
                    <a:pt x="244" y="262"/>
                  </a:lnTo>
                  <a:lnTo>
                    <a:pt x="244" y="245"/>
                  </a:lnTo>
                  <a:lnTo>
                    <a:pt x="248" y="235"/>
                  </a:lnTo>
                  <a:lnTo>
                    <a:pt x="254" y="222"/>
                  </a:lnTo>
                  <a:lnTo>
                    <a:pt x="258" y="205"/>
                  </a:lnTo>
                  <a:lnTo>
                    <a:pt x="263" y="186"/>
                  </a:lnTo>
                  <a:lnTo>
                    <a:pt x="265" y="164"/>
                  </a:lnTo>
                  <a:lnTo>
                    <a:pt x="265" y="138"/>
                  </a:lnTo>
                  <a:lnTo>
                    <a:pt x="260" y="111"/>
                  </a:lnTo>
                  <a:lnTo>
                    <a:pt x="250" y="82"/>
                  </a:lnTo>
                  <a:lnTo>
                    <a:pt x="242" y="67"/>
                  </a:lnTo>
                  <a:lnTo>
                    <a:pt x="233" y="54"/>
                  </a:lnTo>
                  <a:lnTo>
                    <a:pt x="222" y="41"/>
                  </a:lnTo>
                  <a:lnTo>
                    <a:pt x="210" y="31"/>
                  </a:lnTo>
                  <a:lnTo>
                    <a:pt x="196" y="22"/>
                  </a:lnTo>
                  <a:lnTo>
                    <a:pt x="181" y="14"/>
                  </a:lnTo>
                  <a:lnTo>
                    <a:pt x="165" y="7"/>
                  </a:lnTo>
                  <a:lnTo>
                    <a:pt x="149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4" name="Freeform 130"/>
            <p:cNvSpPr>
              <a:spLocks/>
            </p:cNvSpPr>
            <p:nvPr/>
          </p:nvSpPr>
          <p:spPr bwMode="auto">
            <a:xfrm>
              <a:off x="1557338" y="1676400"/>
              <a:ext cx="176213" cy="103188"/>
            </a:xfrm>
            <a:custGeom>
              <a:avLst/>
              <a:gdLst>
                <a:gd name="T0" fmla="*/ 97 w 222"/>
                <a:gd name="T1" fmla="*/ 51 h 131"/>
                <a:gd name="T2" fmla="*/ 96 w 222"/>
                <a:gd name="T3" fmla="*/ 50 h 131"/>
                <a:gd name="T4" fmla="*/ 94 w 222"/>
                <a:gd name="T5" fmla="*/ 49 h 131"/>
                <a:gd name="T6" fmla="*/ 90 w 222"/>
                <a:gd name="T7" fmla="*/ 48 h 131"/>
                <a:gd name="T8" fmla="*/ 84 w 222"/>
                <a:gd name="T9" fmla="*/ 47 h 131"/>
                <a:gd name="T10" fmla="*/ 76 w 222"/>
                <a:gd name="T11" fmla="*/ 48 h 131"/>
                <a:gd name="T12" fmla="*/ 67 w 222"/>
                <a:gd name="T13" fmla="*/ 51 h 131"/>
                <a:gd name="T14" fmla="*/ 54 w 222"/>
                <a:gd name="T15" fmla="*/ 58 h 131"/>
                <a:gd name="T16" fmla="*/ 41 w 222"/>
                <a:gd name="T17" fmla="*/ 70 h 131"/>
                <a:gd name="T18" fmla="*/ 27 w 222"/>
                <a:gd name="T19" fmla="*/ 83 h 131"/>
                <a:gd name="T20" fmla="*/ 18 w 222"/>
                <a:gd name="T21" fmla="*/ 94 h 131"/>
                <a:gd name="T22" fmla="*/ 13 w 222"/>
                <a:gd name="T23" fmla="*/ 102 h 131"/>
                <a:gd name="T24" fmla="*/ 11 w 222"/>
                <a:gd name="T25" fmla="*/ 110 h 131"/>
                <a:gd name="T26" fmla="*/ 11 w 222"/>
                <a:gd name="T27" fmla="*/ 117 h 131"/>
                <a:gd name="T28" fmla="*/ 13 w 222"/>
                <a:gd name="T29" fmla="*/ 122 h 131"/>
                <a:gd name="T30" fmla="*/ 16 w 222"/>
                <a:gd name="T31" fmla="*/ 126 h 131"/>
                <a:gd name="T32" fmla="*/ 21 w 222"/>
                <a:gd name="T33" fmla="*/ 131 h 131"/>
                <a:gd name="T34" fmla="*/ 16 w 222"/>
                <a:gd name="T35" fmla="*/ 130 h 131"/>
                <a:gd name="T36" fmla="*/ 6 w 222"/>
                <a:gd name="T37" fmla="*/ 125 h 131"/>
                <a:gd name="T38" fmla="*/ 0 w 222"/>
                <a:gd name="T39" fmla="*/ 112 h 131"/>
                <a:gd name="T40" fmla="*/ 5 w 222"/>
                <a:gd name="T41" fmla="*/ 89 h 131"/>
                <a:gd name="T42" fmla="*/ 12 w 222"/>
                <a:gd name="T43" fmla="*/ 74 h 131"/>
                <a:gd name="T44" fmla="*/ 21 w 222"/>
                <a:gd name="T45" fmla="*/ 61 h 131"/>
                <a:gd name="T46" fmla="*/ 31 w 222"/>
                <a:gd name="T47" fmla="*/ 48 h 131"/>
                <a:gd name="T48" fmla="*/ 43 w 222"/>
                <a:gd name="T49" fmla="*/ 35 h 131"/>
                <a:gd name="T50" fmla="*/ 56 w 222"/>
                <a:gd name="T51" fmla="*/ 25 h 131"/>
                <a:gd name="T52" fmla="*/ 71 w 222"/>
                <a:gd name="T53" fmla="*/ 16 h 131"/>
                <a:gd name="T54" fmla="*/ 88 w 222"/>
                <a:gd name="T55" fmla="*/ 9 h 131"/>
                <a:gd name="T56" fmla="*/ 106 w 222"/>
                <a:gd name="T57" fmla="*/ 3 h 131"/>
                <a:gd name="T58" fmla="*/ 127 w 222"/>
                <a:gd name="T59" fmla="*/ 1 h 131"/>
                <a:gd name="T60" fmla="*/ 147 w 222"/>
                <a:gd name="T61" fmla="*/ 0 h 131"/>
                <a:gd name="T62" fmla="*/ 166 w 222"/>
                <a:gd name="T63" fmla="*/ 0 h 131"/>
                <a:gd name="T64" fmla="*/ 184 w 222"/>
                <a:gd name="T65" fmla="*/ 1 h 131"/>
                <a:gd name="T66" fmla="*/ 198 w 222"/>
                <a:gd name="T67" fmla="*/ 3 h 131"/>
                <a:gd name="T68" fmla="*/ 211 w 222"/>
                <a:gd name="T69" fmla="*/ 4 h 131"/>
                <a:gd name="T70" fmla="*/ 219 w 222"/>
                <a:gd name="T71" fmla="*/ 6 h 131"/>
                <a:gd name="T72" fmla="*/ 222 w 222"/>
                <a:gd name="T73" fmla="*/ 6 h 131"/>
                <a:gd name="T74" fmla="*/ 217 w 222"/>
                <a:gd name="T75" fmla="*/ 8 h 131"/>
                <a:gd name="T76" fmla="*/ 204 w 222"/>
                <a:gd name="T77" fmla="*/ 11 h 131"/>
                <a:gd name="T78" fmla="*/ 187 w 222"/>
                <a:gd name="T79" fmla="*/ 17 h 131"/>
                <a:gd name="T80" fmla="*/ 166 w 222"/>
                <a:gd name="T81" fmla="*/ 23 h 131"/>
                <a:gd name="T82" fmla="*/ 144 w 222"/>
                <a:gd name="T83" fmla="*/ 31 h 131"/>
                <a:gd name="T84" fmla="*/ 125 w 222"/>
                <a:gd name="T85" fmla="*/ 38 h 131"/>
                <a:gd name="T86" fmla="*/ 107 w 222"/>
                <a:gd name="T87" fmla="*/ 44 h 131"/>
                <a:gd name="T88" fmla="*/ 97 w 222"/>
                <a:gd name="T89" fmla="*/ 5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2" h="131">
                  <a:moveTo>
                    <a:pt x="97" y="51"/>
                  </a:moveTo>
                  <a:lnTo>
                    <a:pt x="96" y="50"/>
                  </a:lnTo>
                  <a:lnTo>
                    <a:pt x="94" y="49"/>
                  </a:lnTo>
                  <a:lnTo>
                    <a:pt x="90" y="48"/>
                  </a:lnTo>
                  <a:lnTo>
                    <a:pt x="84" y="47"/>
                  </a:lnTo>
                  <a:lnTo>
                    <a:pt x="76" y="48"/>
                  </a:lnTo>
                  <a:lnTo>
                    <a:pt x="67" y="51"/>
                  </a:lnTo>
                  <a:lnTo>
                    <a:pt x="54" y="58"/>
                  </a:lnTo>
                  <a:lnTo>
                    <a:pt x="41" y="70"/>
                  </a:lnTo>
                  <a:lnTo>
                    <a:pt x="27" y="83"/>
                  </a:lnTo>
                  <a:lnTo>
                    <a:pt x="18" y="94"/>
                  </a:lnTo>
                  <a:lnTo>
                    <a:pt x="13" y="102"/>
                  </a:lnTo>
                  <a:lnTo>
                    <a:pt x="11" y="110"/>
                  </a:lnTo>
                  <a:lnTo>
                    <a:pt x="11" y="117"/>
                  </a:lnTo>
                  <a:lnTo>
                    <a:pt x="13" y="122"/>
                  </a:lnTo>
                  <a:lnTo>
                    <a:pt x="16" y="126"/>
                  </a:lnTo>
                  <a:lnTo>
                    <a:pt x="21" y="131"/>
                  </a:lnTo>
                  <a:lnTo>
                    <a:pt x="16" y="130"/>
                  </a:lnTo>
                  <a:lnTo>
                    <a:pt x="6" y="125"/>
                  </a:lnTo>
                  <a:lnTo>
                    <a:pt x="0" y="112"/>
                  </a:lnTo>
                  <a:lnTo>
                    <a:pt x="5" y="89"/>
                  </a:lnTo>
                  <a:lnTo>
                    <a:pt x="12" y="74"/>
                  </a:lnTo>
                  <a:lnTo>
                    <a:pt x="21" y="61"/>
                  </a:lnTo>
                  <a:lnTo>
                    <a:pt x="31" y="48"/>
                  </a:lnTo>
                  <a:lnTo>
                    <a:pt x="43" y="35"/>
                  </a:lnTo>
                  <a:lnTo>
                    <a:pt x="56" y="25"/>
                  </a:lnTo>
                  <a:lnTo>
                    <a:pt x="71" y="16"/>
                  </a:lnTo>
                  <a:lnTo>
                    <a:pt x="88" y="9"/>
                  </a:lnTo>
                  <a:lnTo>
                    <a:pt x="106" y="3"/>
                  </a:lnTo>
                  <a:lnTo>
                    <a:pt x="127" y="1"/>
                  </a:lnTo>
                  <a:lnTo>
                    <a:pt x="147" y="0"/>
                  </a:lnTo>
                  <a:lnTo>
                    <a:pt x="166" y="0"/>
                  </a:lnTo>
                  <a:lnTo>
                    <a:pt x="184" y="1"/>
                  </a:lnTo>
                  <a:lnTo>
                    <a:pt x="198" y="3"/>
                  </a:lnTo>
                  <a:lnTo>
                    <a:pt x="211" y="4"/>
                  </a:lnTo>
                  <a:lnTo>
                    <a:pt x="219" y="6"/>
                  </a:lnTo>
                  <a:lnTo>
                    <a:pt x="222" y="6"/>
                  </a:lnTo>
                  <a:lnTo>
                    <a:pt x="217" y="8"/>
                  </a:lnTo>
                  <a:lnTo>
                    <a:pt x="204" y="11"/>
                  </a:lnTo>
                  <a:lnTo>
                    <a:pt x="187" y="17"/>
                  </a:lnTo>
                  <a:lnTo>
                    <a:pt x="166" y="23"/>
                  </a:lnTo>
                  <a:lnTo>
                    <a:pt x="144" y="31"/>
                  </a:lnTo>
                  <a:lnTo>
                    <a:pt x="125" y="38"/>
                  </a:lnTo>
                  <a:lnTo>
                    <a:pt x="107" y="44"/>
                  </a:lnTo>
                  <a:lnTo>
                    <a:pt x="97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5" name="Freeform 131"/>
            <p:cNvSpPr>
              <a:spLocks/>
            </p:cNvSpPr>
            <p:nvPr/>
          </p:nvSpPr>
          <p:spPr bwMode="auto">
            <a:xfrm>
              <a:off x="1751013" y="1833563"/>
              <a:ext cx="63500" cy="95250"/>
            </a:xfrm>
            <a:custGeom>
              <a:avLst/>
              <a:gdLst>
                <a:gd name="T0" fmla="*/ 0 w 79"/>
                <a:gd name="T1" fmla="*/ 74 h 120"/>
                <a:gd name="T2" fmla="*/ 1 w 79"/>
                <a:gd name="T3" fmla="*/ 68 h 120"/>
                <a:gd name="T4" fmla="*/ 6 w 79"/>
                <a:gd name="T5" fmla="*/ 53 h 120"/>
                <a:gd name="T6" fmla="*/ 17 w 79"/>
                <a:gd name="T7" fmla="*/ 33 h 120"/>
                <a:gd name="T8" fmla="*/ 32 w 79"/>
                <a:gd name="T9" fmla="*/ 13 h 120"/>
                <a:gd name="T10" fmla="*/ 41 w 79"/>
                <a:gd name="T11" fmla="*/ 6 h 120"/>
                <a:gd name="T12" fmla="*/ 49 w 79"/>
                <a:gd name="T13" fmla="*/ 1 h 120"/>
                <a:gd name="T14" fmla="*/ 57 w 79"/>
                <a:gd name="T15" fmla="*/ 0 h 120"/>
                <a:gd name="T16" fmla="*/ 64 w 79"/>
                <a:gd name="T17" fmla="*/ 0 h 120"/>
                <a:gd name="T18" fmla="*/ 71 w 79"/>
                <a:gd name="T19" fmla="*/ 3 h 120"/>
                <a:gd name="T20" fmla="*/ 76 w 79"/>
                <a:gd name="T21" fmla="*/ 9 h 120"/>
                <a:gd name="T22" fmla="*/ 78 w 79"/>
                <a:gd name="T23" fmla="*/ 15 h 120"/>
                <a:gd name="T24" fmla="*/ 79 w 79"/>
                <a:gd name="T25" fmla="*/ 23 h 120"/>
                <a:gd name="T26" fmla="*/ 78 w 79"/>
                <a:gd name="T27" fmla="*/ 33 h 120"/>
                <a:gd name="T28" fmla="*/ 73 w 79"/>
                <a:gd name="T29" fmla="*/ 46 h 120"/>
                <a:gd name="T30" fmla="*/ 66 w 79"/>
                <a:gd name="T31" fmla="*/ 60 h 120"/>
                <a:gd name="T32" fmla="*/ 58 w 79"/>
                <a:gd name="T33" fmla="*/ 75 h 120"/>
                <a:gd name="T34" fmla="*/ 50 w 79"/>
                <a:gd name="T35" fmla="*/ 90 h 120"/>
                <a:gd name="T36" fmla="*/ 42 w 79"/>
                <a:gd name="T37" fmla="*/ 102 h 120"/>
                <a:gd name="T38" fmla="*/ 34 w 79"/>
                <a:gd name="T39" fmla="*/ 113 h 120"/>
                <a:gd name="T40" fmla="*/ 28 w 79"/>
                <a:gd name="T41" fmla="*/ 120 h 120"/>
                <a:gd name="T42" fmla="*/ 19 w 79"/>
                <a:gd name="T43" fmla="*/ 119 h 120"/>
                <a:gd name="T44" fmla="*/ 10 w 79"/>
                <a:gd name="T45" fmla="*/ 101 h 120"/>
                <a:gd name="T46" fmla="*/ 3 w 79"/>
                <a:gd name="T47" fmla="*/ 83 h 120"/>
                <a:gd name="T48" fmla="*/ 0 w 79"/>
                <a:gd name="T49" fmla="*/ 7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9" h="120">
                  <a:moveTo>
                    <a:pt x="0" y="74"/>
                  </a:moveTo>
                  <a:lnTo>
                    <a:pt x="1" y="68"/>
                  </a:lnTo>
                  <a:lnTo>
                    <a:pt x="6" y="53"/>
                  </a:lnTo>
                  <a:lnTo>
                    <a:pt x="17" y="33"/>
                  </a:lnTo>
                  <a:lnTo>
                    <a:pt x="32" y="13"/>
                  </a:lnTo>
                  <a:lnTo>
                    <a:pt x="41" y="6"/>
                  </a:lnTo>
                  <a:lnTo>
                    <a:pt x="49" y="1"/>
                  </a:lnTo>
                  <a:lnTo>
                    <a:pt x="57" y="0"/>
                  </a:lnTo>
                  <a:lnTo>
                    <a:pt x="64" y="0"/>
                  </a:lnTo>
                  <a:lnTo>
                    <a:pt x="71" y="3"/>
                  </a:lnTo>
                  <a:lnTo>
                    <a:pt x="76" y="9"/>
                  </a:lnTo>
                  <a:lnTo>
                    <a:pt x="78" y="15"/>
                  </a:lnTo>
                  <a:lnTo>
                    <a:pt x="79" y="23"/>
                  </a:lnTo>
                  <a:lnTo>
                    <a:pt x="78" y="33"/>
                  </a:lnTo>
                  <a:lnTo>
                    <a:pt x="73" y="46"/>
                  </a:lnTo>
                  <a:lnTo>
                    <a:pt x="66" y="60"/>
                  </a:lnTo>
                  <a:lnTo>
                    <a:pt x="58" y="75"/>
                  </a:lnTo>
                  <a:lnTo>
                    <a:pt x="50" y="90"/>
                  </a:lnTo>
                  <a:lnTo>
                    <a:pt x="42" y="102"/>
                  </a:lnTo>
                  <a:lnTo>
                    <a:pt x="34" y="113"/>
                  </a:lnTo>
                  <a:lnTo>
                    <a:pt x="28" y="120"/>
                  </a:lnTo>
                  <a:lnTo>
                    <a:pt x="19" y="119"/>
                  </a:lnTo>
                  <a:lnTo>
                    <a:pt x="10" y="101"/>
                  </a:lnTo>
                  <a:lnTo>
                    <a:pt x="3" y="83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A566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6" name="Freeform 132"/>
            <p:cNvSpPr>
              <a:spLocks/>
            </p:cNvSpPr>
            <p:nvPr/>
          </p:nvSpPr>
          <p:spPr bwMode="auto">
            <a:xfrm>
              <a:off x="1658938" y="1687513"/>
              <a:ext cx="150813" cy="112713"/>
            </a:xfrm>
            <a:custGeom>
              <a:avLst/>
              <a:gdLst>
                <a:gd name="T0" fmla="*/ 39 w 191"/>
                <a:gd name="T1" fmla="*/ 10 h 140"/>
                <a:gd name="T2" fmla="*/ 35 w 191"/>
                <a:gd name="T3" fmla="*/ 9 h 140"/>
                <a:gd name="T4" fmla="*/ 30 w 191"/>
                <a:gd name="T5" fmla="*/ 8 h 140"/>
                <a:gd name="T6" fmla="*/ 25 w 191"/>
                <a:gd name="T7" fmla="*/ 8 h 140"/>
                <a:gd name="T8" fmla="*/ 20 w 191"/>
                <a:gd name="T9" fmla="*/ 8 h 140"/>
                <a:gd name="T10" fmla="*/ 15 w 191"/>
                <a:gd name="T11" fmla="*/ 9 h 140"/>
                <a:gd name="T12" fmla="*/ 10 w 191"/>
                <a:gd name="T13" fmla="*/ 10 h 140"/>
                <a:gd name="T14" fmla="*/ 5 w 191"/>
                <a:gd name="T15" fmla="*/ 11 h 140"/>
                <a:gd name="T16" fmla="*/ 0 w 191"/>
                <a:gd name="T17" fmla="*/ 13 h 140"/>
                <a:gd name="T18" fmla="*/ 2 w 191"/>
                <a:gd name="T19" fmla="*/ 12 h 140"/>
                <a:gd name="T20" fmla="*/ 7 w 191"/>
                <a:gd name="T21" fmla="*/ 9 h 140"/>
                <a:gd name="T22" fmla="*/ 15 w 191"/>
                <a:gd name="T23" fmla="*/ 5 h 140"/>
                <a:gd name="T24" fmla="*/ 25 w 191"/>
                <a:gd name="T25" fmla="*/ 2 h 140"/>
                <a:gd name="T26" fmla="*/ 37 w 191"/>
                <a:gd name="T27" fmla="*/ 0 h 140"/>
                <a:gd name="T28" fmla="*/ 50 w 191"/>
                <a:gd name="T29" fmla="*/ 2 h 140"/>
                <a:gd name="T30" fmla="*/ 61 w 191"/>
                <a:gd name="T31" fmla="*/ 8 h 140"/>
                <a:gd name="T32" fmla="*/ 73 w 191"/>
                <a:gd name="T33" fmla="*/ 19 h 140"/>
                <a:gd name="T34" fmla="*/ 83 w 191"/>
                <a:gd name="T35" fmla="*/ 35 h 140"/>
                <a:gd name="T36" fmla="*/ 93 w 191"/>
                <a:gd name="T37" fmla="*/ 55 h 140"/>
                <a:gd name="T38" fmla="*/ 104 w 191"/>
                <a:gd name="T39" fmla="*/ 74 h 140"/>
                <a:gd name="T40" fmla="*/ 115 w 191"/>
                <a:gd name="T41" fmla="*/ 93 h 140"/>
                <a:gd name="T42" fmla="*/ 128 w 191"/>
                <a:gd name="T43" fmla="*/ 110 h 140"/>
                <a:gd name="T44" fmla="*/ 145 w 191"/>
                <a:gd name="T45" fmla="*/ 125 h 140"/>
                <a:gd name="T46" fmla="*/ 166 w 191"/>
                <a:gd name="T47" fmla="*/ 136 h 140"/>
                <a:gd name="T48" fmla="*/ 191 w 191"/>
                <a:gd name="T49" fmla="*/ 140 h 140"/>
                <a:gd name="T50" fmla="*/ 189 w 191"/>
                <a:gd name="T51" fmla="*/ 140 h 140"/>
                <a:gd name="T52" fmla="*/ 183 w 191"/>
                <a:gd name="T53" fmla="*/ 140 h 140"/>
                <a:gd name="T54" fmla="*/ 173 w 191"/>
                <a:gd name="T55" fmla="*/ 139 h 140"/>
                <a:gd name="T56" fmla="*/ 161 w 191"/>
                <a:gd name="T57" fmla="*/ 136 h 140"/>
                <a:gd name="T58" fmla="*/ 149 w 191"/>
                <a:gd name="T59" fmla="*/ 130 h 140"/>
                <a:gd name="T60" fmla="*/ 135 w 191"/>
                <a:gd name="T61" fmla="*/ 122 h 140"/>
                <a:gd name="T62" fmla="*/ 121 w 191"/>
                <a:gd name="T63" fmla="*/ 109 h 140"/>
                <a:gd name="T64" fmla="*/ 108 w 191"/>
                <a:gd name="T65" fmla="*/ 92 h 140"/>
                <a:gd name="T66" fmla="*/ 107 w 191"/>
                <a:gd name="T67" fmla="*/ 88 h 140"/>
                <a:gd name="T68" fmla="*/ 104 w 191"/>
                <a:gd name="T69" fmla="*/ 81 h 140"/>
                <a:gd name="T70" fmla="*/ 98 w 191"/>
                <a:gd name="T71" fmla="*/ 70 h 140"/>
                <a:gd name="T72" fmla="*/ 90 w 191"/>
                <a:gd name="T73" fmla="*/ 56 h 140"/>
                <a:gd name="T74" fmla="*/ 80 w 191"/>
                <a:gd name="T75" fmla="*/ 42 h 140"/>
                <a:gd name="T76" fmla="*/ 68 w 191"/>
                <a:gd name="T77" fmla="*/ 28 h 140"/>
                <a:gd name="T78" fmla="*/ 54 w 191"/>
                <a:gd name="T79" fmla="*/ 17 h 140"/>
                <a:gd name="T80" fmla="*/ 39 w 191"/>
                <a:gd name="T81" fmla="*/ 1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1" h="140">
                  <a:moveTo>
                    <a:pt x="39" y="10"/>
                  </a:moveTo>
                  <a:lnTo>
                    <a:pt x="35" y="9"/>
                  </a:lnTo>
                  <a:lnTo>
                    <a:pt x="30" y="8"/>
                  </a:lnTo>
                  <a:lnTo>
                    <a:pt x="25" y="8"/>
                  </a:lnTo>
                  <a:lnTo>
                    <a:pt x="20" y="8"/>
                  </a:lnTo>
                  <a:lnTo>
                    <a:pt x="15" y="9"/>
                  </a:lnTo>
                  <a:lnTo>
                    <a:pt x="10" y="10"/>
                  </a:lnTo>
                  <a:lnTo>
                    <a:pt x="5" y="11"/>
                  </a:lnTo>
                  <a:lnTo>
                    <a:pt x="0" y="13"/>
                  </a:lnTo>
                  <a:lnTo>
                    <a:pt x="2" y="12"/>
                  </a:lnTo>
                  <a:lnTo>
                    <a:pt x="7" y="9"/>
                  </a:lnTo>
                  <a:lnTo>
                    <a:pt x="15" y="5"/>
                  </a:lnTo>
                  <a:lnTo>
                    <a:pt x="25" y="2"/>
                  </a:lnTo>
                  <a:lnTo>
                    <a:pt x="37" y="0"/>
                  </a:lnTo>
                  <a:lnTo>
                    <a:pt x="50" y="2"/>
                  </a:lnTo>
                  <a:lnTo>
                    <a:pt x="61" y="8"/>
                  </a:lnTo>
                  <a:lnTo>
                    <a:pt x="73" y="19"/>
                  </a:lnTo>
                  <a:lnTo>
                    <a:pt x="83" y="35"/>
                  </a:lnTo>
                  <a:lnTo>
                    <a:pt x="93" y="55"/>
                  </a:lnTo>
                  <a:lnTo>
                    <a:pt x="104" y="74"/>
                  </a:lnTo>
                  <a:lnTo>
                    <a:pt x="115" y="93"/>
                  </a:lnTo>
                  <a:lnTo>
                    <a:pt x="128" y="110"/>
                  </a:lnTo>
                  <a:lnTo>
                    <a:pt x="145" y="125"/>
                  </a:lnTo>
                  <a:lnTo>
                    <a:pt x="166" y="136"/>
                  </a:lnTo>
                  <a:lnTo>
                    <a:pt x="191" y="140"/>
                  </a:lnTo>
                  <a:lnTo>
                    <a:pt x="189" y="140"/>
                  </a:lnTo>
                  <a:lnTo>
                    <a:pt x="183" y="140"/>
                  </a:lnTo>
                  <a:lnTo>
                    <a:pt x="173" y="139"/>
                  </a:lnTo>
                  <a:lnTo>
                    <a:pt x="161" y="136"/>
                  </a:lnTo>
                  <a:lnTo>
                    <a:pt x="149" y="130"/>
                  </a:lnTo>
                  <a:lnTo>
                    <a:pt x="135" y="122"/>
                  </a:lnTo>
                  <a:lnTo>
                    <a:pt x="121" y="109"/>
                  </a:lnTo>
                  <a:lnTo>
                    <a:pt x="108" y="92"/>
                  </a:lnTo>
                  <a:lnTo>
                    <a:pt x="107" y="88"/>
                  </a:lnTo>
                  <a:lnTo>
                    <a:pt x="104" y="81"/>
                  </a:lnTo>
                  <a:lnTo>
                    <a:pt x="98" y="70"/>
                  </a:lnTo>
                  <a:lnTo>
                    <a:pt x="90" y="56"/>
                  </a:lnTo>
                  <a:lnTo>
                    <a:pt x="80" y="42"/>
                  </a:lnTo>
                  <a:lnTo>
                    <a:pt x="68" y="28"/>
                  </a:lnTo>
                  <a:lnTo>
                    <a:pt x="54" y="17"/>
                  </a:lnTo>
                  <a:lnTo>
                    <a:pt x="39" y="10"/>
                  </a:lnTo>
                  <a:close/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7" name="Freeform 133"/>
            <p:cNvSpPr>
              <a:spLocks/>
            </p:cNvSpPr>
            <p:nvPr/>
          </p:nvSpPr>
          <p:spPr bwMode="auto">
            <a:xfrm>
              <a:off x="1704976" y="1681163"/>
              <a:ext cx="111125" cy="96838"/>
            </a:xfrm>
            <a:custGeom>
              <a:avLst/>
              <a:gdLst>
                <a:gd name="T0" fmla="*/ 0 w 138"/>
                <a:gd name="T1" fmla="*/ 2 h 121"/>
                <a:gd name="T2" fmla="*/ 5 w 138"/>
                <a:gd name="T3" fmla="*/ 0 h 121"/>
                <a:gd name="T4" fmla="*/ 16 w 138"/>
                <a:gd name="T5" fmla="*/ 0 h 121"/>
                <a:gd name="T6" fmla="*/ 35 w 138"/>
                <a:gd name="T7" fmla="*/ 2 h 121"/>
                <a:gd name="T8" fmla="*/ 55 w 138"/>
                <a:gd name="T9" fmla="*/ 9 h 121"/>
                <a:gd name="T10" fmla="*/ 78 w 138"/>
                <a:gd name="T11" fmla="*/ 21 h 121"/>
                <a:gd name="T12" fmla="*/ 101 w 138"/>
                <a:gd name="T13" fmla="*/ 43 h 121"/>
                <a:gd name="T14" fmla="*/ 122 w 138"/>
                <a:gd name="T15" fmla="*/ 75 h 121"/>
                <a:gd name="T16" fmla="*/ 138 w 138"/>
                <a:gd name="T17" fmla="*/ 121 h 121"/>
                <a:gd name="T18" fmla="*/ 137 w 138"/>
                <a:gd name="T19" fmla="*/ 117 h 121"/>
                <a:gd name="T20" fmla="*/ 131 w 138"/>
                <a:gd name="T21" fmla="*/ 103 h 121"/>
                <a:gd name="T22" fmla="*/ 123 w 138"/>
                <a:gd name="T23" fmla="*/ 85 h 121"/>
                <a:gd name="T24" fmla="*/ 109 w 138"/>
                <a:gd name="T25" fmla="*/ 63 h 121"/>
                <a:gd name="T26" fmla="*/ 91 w 138"/>
                <a:gd name="T27" fmla="*/ 41 h 121"/>
                <a:gd name="T28" fmla="*/ 67 w 138"/>
                <a:gd name="T29" fmla="*/ 21 h 121"/>
                <a:gd name="T30" fmla="*/ 37 w 138"/>
                <a:gd name="T31" fmla="*/ 7 h 121"/>
                <a:gd name="T32" fmla="*/ 0 w 138"/>
                <a:gd name="T33" fmla="*/ 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8" h="121">
                  <a:moveTo>
                    <a:pt x="0" y="2"/>
                  </a:moveTo>
                  <a:lnTo>
                    <a:pt x="5" y="0"/>
                  </a:lnTo>
                  <a:lnTo>
                    <a:pt x="16" y="0"/>
                  </a:lnTo>
                  <a:lnTo>
                    <a:pt x="35" y="2"/>
                  </a:lnTo>
                  <a:lnTo>
                    <a:pt x="55" y="9"/>
                  </a:lnTo>
                  <a:lnTo>
                    <a:pt x="78" y="21"/>
                  </a:lnTo>
                  <a:lnTo>
                    <a:pt x="101" y="43"/>
                  </a:lnTo>
                  <a:lnTo>
                    <a:pt x="122" y="75"/>
                  </a:lnTo>
                  <a:lnTo>
                    <a:pt x="138" y="121"/>
                  </a:lnTo>
                  <a:lnTo>
                    <a:pt x="137" y="117"/>
                  </a:lnTo>
                  <a:lnTo>
                    <a:pt x="131" y="103"/>
                  </a:lnTo>
                  <a:lnTo>
                    <a:pt x="123" y="85"/>
                  </a:lnTo>
                  <a:lnTo>
                    <a:pt x="109" y="63"/>
                  </a:lnTo>
                  <a:lnTo>
                    <a:pt x="91" y="41"/>
                  </a:lnTo>
                  <a:lnTo>
                    <a:pt x="67" y="21"/>
                  </a:lnTo>
                  <a:lnTo>
                    <a:pt x="37" y="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8" name="Freeform 134"/>
            <p:cNvSpPr>
              <a:spLocks/>
            </p:cNvSpPr>
            <p:nvPr/>
          </p:nvSpPr>
          <p:spPr bwMode="auto">
            <a:xfrm>
              <a:off x="1666876" y="2024063"/>
              <a:ext cx="209550" cy="106363"/>
            </a:xfrm>
            <a:custGeom>
              <a:avLst/>
              <a:gdLst>
                <a:gd name="T0" fmla="*/ 263 w 265"/>
                <a:gd name="T1" fmla="*/ 0 h 135"/>
                <a:gd name="T2" fmla="*/ 263 w 265"/>
                <a:gd name="T3" fmla="*/ 0 h 135"/>
                <a:gd name="T4" fmla="*/ 262 w 265"/>
                <a:gd name="T5" fmla="*/ 2 h 135"/>
                <a:gd name="T6" fmla="*/ 258 w 265"/>
                <a:gd name="T7" fmla="*/ 6 h 135"/>
                <a:gd name="T8" fmla="*/ 253 w 265"/>
                <a:gd name="T9" fmla="*/ 12 h 135"/>
                <a:gd name="T10" fmla="*/ 245 w 265"/>
                <a:gd name="T11" fmla="*/ 20 h 135"/>
                <a:gd name="T12" fmla="*/ 235 w 265"/>
                <a:gd name="T13" fmla="*/ 30 h 135"/>
                <a:gd name="T14" fmla="*/ 225 w 265"/>
                <a:gd name="T15" fmla="*/ 41 h 135"/>
                <a:gd name="T16" fmla="*/ 214 w 265"/>
                <a:gd name="T17" fmla="*/ 52 h 135"/>
                <a:gd name="T18" fmla="*/ 200 w 265"/>
                <a:gd name="T19" fmla="*/ 64 h 135"/>
                <a:gd name="T20" fmla="*/ 186 w 265"/>
                <a:gd name="T21" fmla="*/ 77 h 135"/>
                <a:gd name="T22" fmla="*/ 171 w 265"/>
                <a:gd name="T23" fmla="*/ 88 h 135"/>
                <a:gd name="T24" fmla="*/ 155 w 265"/>
                <a:gd name="T25" fmla="*/ 98 h 135"/>
                <a:gd name="T26" fmla="*/ 139 w 265"/>
                <a:gd name="T27" fmla="*/ 109 h 135"/>
                <a:gd name="T28" fmla="*/ 121 w 265"/>
                <a:gd name="T29" fmla="*/ 118 h 135"/>
                <a:gd name="T30" fmla="*/ 105 w 265"/>
                <a:gd name="T31" fmla="*/ 125 h 135"/>
                <a:gd name="T32" fmla="*/ 88 w 265"/>
                <a:gd name="T33" fmla="*/ 131 h 135"/>
                <a:gd name="T34" fmla="*/ 72 w 265"/>
                <a:gd name="T35" fmla="*/ 133 h 135"/>
                <a:gd name="T36" fmla="*/ 63 w 265"/>
                <a:gd name="T37" fmla="*/ 133 h 135"/>
                <a:gd name="T38" fmla="*/ 53 w 265"/>
                <a:gd name="T39" fmla="*/ 133 h 135"/>
                <a:gd name="T40" fmla="*/ 45 w 265"/>
                <a:gd name="T41" fmla="*/ 132 h 135"/>
                <a:gd name="T42" fmla="*/ 37 w 265"/>
                <a:gd name="T43" fmla="*/ 131 h 135"/>
                <a:gd name="T44" fmla="*/ 30 w 265"/>
                <a:gd name="T45" fmla="*/ 128 h 135"/>
                <a:gd name="T46" fmla="*/ 25 w 265"/>
                <a:gd name="T47" fmla="*/ 125 h 135"/>
                <a:gd name="T48" fmla="*/ 19 w 265"/>
                <a:gd name="T49" fmla="*/ 120 h 135"/>
                <a:gd name="T50" fmla="*/ 14 w 265"/>
                <a:gd name="T51" fmla="*/ 116 h 135"/>
                <a:gd name="T52" fmla="*/ 5 w 265"/>
                <a:gd name="T53" fmla="*/ 100 h 135"/>
                <a:gd name="T54" fmla="*/ 3 w 265"/>
                <a:gd name="T55" fmla="*/ 82 h 135"/>
                <a:gd name="T56" fmla="*/ 4 w 265"/>
                <a:gd name="T57" fmla="*/ 70 h 135"/>
                <a:gd name="T58" fmla="*/ 5 w 265"/>
                <a:gd name="T59" fmla="*/ 64 h 135"/>
                <a:gd name="T60" fmla="*/ 2 w 265"/>
                <a:gd name="T61" fmla="*/ 63 h 135"/>
                <a:gd name="T62" fmla="*/ 0 w 265"/>
                <a:gd name="T63" fmla="*/ 68 h 135"/>
                <a:gd name="T64" fmla="*/ 0 w 265"/>
                <a:gd name="T65" fmla="*/ 82 h 135"/>
                <a:gd name="T66" fmla="*/ 3 w 265"/>
                <a:gd name="T67" fmla="*/ 101 h 135"/>
                <a:gd name="T68" fmla="*/ 12 w 265"/>
                <a:gd name="T69" fmla="*/ 118 h 135"/>
                <a:gd name="T70" fmla="*/ 17 w 265"/>
                <a:gd name="T71" fmla="*/ 123 h 135"/>
                <a:gd name="T72" fmla="*/ 22 w 265"/>
                <a:gd name="T73" fmla="*/ 127 h 135"/>
                <a:gd name="T74" fmla="*/ 29 w 265"/>
                <a:gd name="T75" fmla="*/ 131 h 135"/>
                <a:gd name="T76" fmla="*/ 36 w 265"/>
                <a:gd name="T77" fmla="*/ 133 h 135"/>
                <a:gd name="T78" fmla="*/ 44 w 265"/>
                <a:gd name="T79" fmla="*/ 134 h 135"/>
                <a:gd name="T80" fmla="*/ 53 w 265"/>
                <a:gd name="T81" fmla="*/ 135 h 135"/>
                <a:gd name="T82" fmla="*/ 63 w 265"/>
                <a:gd name="T83" fmla="*/ 135 h 135"/>
                <a:gd name="T84" fmla="*/ 73 w 265"/>
                <a:gd name="T85" fmla="*/ 135 h 135"/>
                <a:gd name="T86" fmla="*/ 90 w 265"/>
                <a:gd name="T87" fmla="*/ 133 h 135"/>
                <a:gd name="T88" fmla="*/ 108 w 265"/>
                <a:gd name="T89" fmla="*/ 127 h 135"/>
                <a:gd name="T90" fmla="*/ 125 w 265"/>
                <a:gd name="T91" fmla="*/ 119 h 135"/>
                <a:gd name="T92" fmla="*/ 142 w 265"/>
                <a:gd name="T93" fmla="*/ 110 h 135"/>
                <a:gd name="T94" fmla="*/ 158 w 265"/>
                <a:gd name="T95" fmla="*/ 100 h 135"/>
                <a:gd name="T96" fmla="*/ 174 w 265"/>
                <a:gd name="T97" fmla="*/ 88 h 135"/>
                <a:gd name="T98" fmla="*/ 189 w 265"/>
                <a:gd name="T99" fmla="*/ 78 h 135"/>
                <a:gd name="T100" fmla="*/ 202 w 265"/>
                <a:gd name="T101" fmla="*/ 66 h 135"/>
                <a:gd name="T102" fmla="*/ 216 w 265"/>
                <a:gd name="T103" fmla="*/ 55 h 135"/>
                <a:gd name="T104" fmla="*/ 227 w 265"/>
                <a:gd name="T105" fmla="*/ 43 h 135"/>
                <a:gd name="T106" fmla="*/ 238 w 265"/>
                <a:gd name="T107" fmla="*/ 32 h 135"/>
                <a:gd name="T108" fmla="*/ 248 w 265"/>
                <a:gd name="T109" fmla="*/ 22 h 135"/>
                <a:gd name="T110" fmla="*/ 255 w 265"/>
                <a:gd name="T111" fmla="*/ 14 h 135"/>
                <a:gd name="T112" fmla="*/ 261 w 265"/>
                <a:gd name="T113" fmla="*/ 9 h 135"/>
                <a:gd name="T114" fmla="*/ 264 w 265"/>
                <a:gd name="T115" fmla="*/ 4 h 135"/>
                <a:gd name="T116" fmla="*/ 265 w 265"/>
                <a:gd name="T117" fmla="*/ 3 h 135"/>
                <a:gd name="T118" fmla="*/ 263 w 265"/>
                <a:gd name="T11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65" h="135">
                  <a:moveTo>
                    <a:pt x="263" y="0"/>
                  </a:moveTo>
                  <a:lnTo>
                    <a:pt x="263" y="0"/>
                  </a:lnTo>
                  <a:lnTo>
                    <a:pt x="262" y="2"/>
                  </a:lnTo>
                  <a:lnTo>
                    <a:pt x="258" y="6"/>
                  </a:lnTo>
                  <a:lnTo>
                    <a:pt x="253" y="12"/>
                  </a:lnTo>
                  <a:lnTo>
                    <a:pt x="245" y="20"/>
                  </a:lnTo>
                  <a:lnTo>
                    <a:pt x="235" y="30"/>
                  </a:lnTo>
                  <a:lnTo>
                    <a:pt x="225" y="41"/>
                  </a:lnTo>
                  <a:lnTo>
                    <a:pt x="214" y="52"/>
                  </a:lnTo>
                  <a:lnTo>
                    <a:pt x="200" y="64"/>
                  </a:lnTo>
                  <a:lnTo>
                    <a:pt x="186" y="77"/>
                  </a:lnTo>
                  <a:lnTo>
                    <a:pt x="171" y="88"/>
                  </a:lnTo>
                  <a:lnTo>
                    <a:pt x="155" y="98"/>
                  </a:lnTo>
                  <a:lnTo>
                    <a:pt x="139" y="109"/>
                  </a:lnTo>
                  <a:lnTo>
                    <a:pt x="121" y="118"/>
                  </a:lnTo>
                  <a:lnTo>
                    <a:pt x="105" y="125"/>
                  </a:lnTo>
                  <a:lnTo>
                    <a:pt x="88" y="131"/>
                  </a:lnTo>
                  <a:lnTo>
                    <a:pt x="72" y="133"/>
                  </a:lnTo>
                  <a:lnTo>
                    <a:pt x="63" y="133"/>
                  </a:lnTo>
                  <a:lnTo>
                    <a:pt x="53" y="133"/>
                  </a:lnTo>
                  <a:lnTo>
                    <a:pt x="45" y="132"/>
                  </a:lnTo>
                  <a:lnTo>
                    <a:pt x="37" y="131"/>
                  </a:lnTo>
                  <a:lnTo>
                    <a:pt x="30" y="128"/>
                  </a:lnTo>
                  <a:lnTo>
                    <a:pt x="25" y="125"/>
                  </a:lnTo>
                  <a:lnTo>
                    <a:pt x="19" y="120"/>
                  </a:lnTo>
                  <a:lnTo>
                    <a:pt x="14" y="116"/>
                  </a:lnTo>
                  <a:lnTo>
                    <a:pt x="5" y="100"/>
                  </a:lnTo>
                  <a:lnTo>
                    <a:pt x="3" y="82"/>
                  </a:lnTo>
                  <a:lnTo>
                    <a:pt x="4" y="70"/>
                  </a:lnTo>
                  <a:lnTo>
                    <a:pt x="5" y="64"/>
                  </a:lnTo>
                  <a:lnTo>
                    <a:pt x="2" y="63"/>
                  </a:lnTo>
                  <a:lnTo>
                    <a:pt x="0" y="68"/>
                  </a:lnTo>
                  <a:lnTo>
                    <a:pt x="0" y="82"/>
                  </a:lnTo>
                  <a:lnTo>
                    <a:pt x="3" y="101"/>
                  </a:lnTo>
                  <a:lnTo>
                    <a:pt x="12" y="118"/>
                  </a:lnTo>
                  <a:lnTo>
                    <a:pt x="17" y="123"/>
                  </a:lnTo>
                  <a:lnTo>
                    <a:pt x="22" y="127"/>
                  </a:lnTo>
                  <a:lnTo>
                    <a:pt x="29" y="131"/>
                  </a:lnTo>
                  <a:lnTo>
                    <a:pt x="36" y="133"/>
                  </a:lnTo>
                  <a:lnTo>
                    <a:pt x="44" y="134"/>
                  </a:lnTo>
                  <a:lnTo>
                    <a:pt x="53" y="135"/>
                  </a:lnTo>
                  <a:lnTo>
                    <a:pt x="63" y="135"/>
                  </a:lnTo>
                  <a:lnTo>
                    <a:pt x="73" y="135"/>
                  </a:lnTo>
                  <a:lnTo>
                    <a:pt x="90" y="133"/>
                  </a:lnTo>
                  <a:lnTo>
                    <a:pt x="108" y="127"/>
                  </a:lnTo>
                  <a:lnTo>
                    <a:pt x="125" y="119"/>
                  </a:lnTo>
                  <a:lnTo>
                    <a:pt x="142" y="110"/>
                  </a:lnTo>
                  <a:lnTo>
                    <a:pt x="158" y="100"/>
                  </a:lnTo>
                  <a:lnTo>
                    <a:pt x="174" y="88"/>
                  </a:lnTo>
                  <a:lnTo>
                    <a:pt x="189" y="78"/>
                  </a:lnTo>
                  <a:lnTo>
                    <a:pt x="202" y="66"/>
                  </a:lnTo>
                  <a:lnTo>
                    <a:pt x="216" y="55"/>
                  </a:lnTo>
                  <a:lnTo>
                    <a:pt x="227" y="43"/>
                  </a:lnTo>
                  <a:lnTo>
                    <a:pt x="238" y="32"/>
                  </a:lnTo>
                  <a:lnTo>
                    <a:pt x="248" y="22"/>
                  </a:lnTo>
                  <a:lnTo>
                    <a:pt x="255" y="14"/>
                  </a:lnTo>
                  <a:lnTo>
                    <a:pt x="261" y="9"/>
                  </a:lnTo>
                  <a:lnTo>
                    <a:pt x="264" y="4"/>
                  </a:lnTo>
                  <a:lnTo>
                    <a:pt x="265" y="3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D668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9" name="Freeform 135"/>
            <p:cNvSpPr>
              <a:spLocks/>
            </p:cNvSpPr>
            <p:nvPr/>
          </p:nvSpPr>
          <p:spPr bwMode="auto">
            <a:xfrm>
              <a:off x="1454151" y="2338388"/>
              <a:ext cx="104775" cy="41275"/>
            </a:xfrm>
            <a:custGeom>
              <a:avLst/>
              <a:gdLst>
                <a:gd name="T0" fmla="*/ 1 w 134"/>
                <a:gd name="T1" fmla="*/ 5 h 52"/>
                <a:gd name="T2" fmla="*/ 1 w 134"/>
                <a:gd name="T3" fmla="*/ 5 h 52"/>
                <a:gd name="T4" fmla="*/ 4 w 134"/>
                <a:gd name="T5" fmla="*/ 5 h 52"/>
                <a:gd name="T6" fmla="*/ 12 w 134"/>
                <a:gd name="T7" fmla="*/ 3 h 52"/>
                <a:gd name="T8" fmla="*/ 24 w 134"/>
                <a:gd name="T9" fmla="*/ 5 h 52"/>
                <a:gd name="T10" fmla="*/ 40 w 134"/>
                <a:gd name="T11" fmla="*/ 6 h 52"/>
                <a:gd name="T12" fmla="*/ 60 w 134"/>
                <a:gd name="T13" fmla="*/ 11 h 52"/>
                <a:gd name="T14" fmla="*/ 82 w 134"/>
                <a:gd name="T15" fmla="*/ 20 h 52"/>
                <a:gd name="T16" fmla="*/ 106 w 134"/>
                <a:gd name="T17" fmla="*/ 33 h 52"/>
                <a:gd name="T18" fmla="*/ 131 w 134"/>
                <a:gd name="T19" fmla="*/ 52 h 52"/>
                <a:gd name="T20" fmla="*/ 134 w 134"/>
                <a:gd name="T21" fmla="*/ 51 h 52"/>
                <a:gd name="T22" fmla="*/ 107 w 134"/>
                <a:gd name="T23" fmla="*/ 31 h 52"/>
                <a:gd name="T24" fmla="*/ 83 w 134"/>
                <a:gd name="T25" fmla="*/ 17 h 52"/>
                <a:gd name="T26" fmla="*/ 60 w 134"/>
                <a:gd name="T27" fmla="*/ 8 h 52"/>
                <a:gd name="T28" fmla="*/ 40 w 134"/>
                <a:gd name="T29" fmla="*/ 3 h 52"/>
                <a:gd name="T30" fmla="*/ 24 w 134"/>
                <a:gd name="T31" fmla="*/ 1 h 52"/>
                <a:gd name="T32" fmla="*/ 12 w 134"/>
                <a:gd name="T33" fmla="*/ 0 h 52"/>
                <a:gd name="T34" fmla="*/ 4 w 134"/>
                <a:gd name="T35" fmla="*/ 1 h 52"/>
                <a:gd name="T36" fmla="*/ 0 w 134"/>
                <a:gd name="T37" fmla="*/ 1 h 52"/>
                <a:gd name="T38" fmla="*/ 1 w 134"/>
                <a:gd name="T39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4" h="52">
                  <a:moveTo>
                    <a:pt x="1" y="5"/>
                  </a:moveTo>
                  <a:lnTo>
                    <a:pt x="1" y="5"/>
                  </a:lnTo>
                  <a:lnTo>
                    <a:pt x="4" y="5"/>
                  </a:lnTo>
                  <a:lnTo>
                    <a:pt x="12" y="3"/>
                  </a:lnTo>
                  <a:lnTo>
                    <a:pt x="24" y="5"/>
                  </a:lnTo>
                  <a:lnTo>
                    <a:pt x="40" y="6"/>
                  </a:lnTo>
                  <a:lnTo>
                    <a:pt x="60" y="11"/>
                  </a:lnTo>
                  <a:lnTo>
                    <a:pt x="82" y="20"/>
                  </a:lnTo>
                  <a:lnTo>
                    <a:pt x="106" y="33"/>
                  </a:lnTo>
                  <a:lnTo>
                    <a:pt x="131" y="52"/>
                  </a:lnTo>
                  <a:lnTo>
                    <a:pt x="134" y="51"/>
                  </a:lnTo>
                  <a:lnTo>
                    <a:pt x="107" y="31"/>
                  </a:lnTo>
                  <a:lnTo>
                    <a:pt x="83" y="17"/>
                  </a:lnTo>
                  <a:lnTo>
                    <a:pt x="60" y="8"/>
                  </a:lnTo>
                  <a:lnTo>
                    <a:pt x="40" y="3"/>
                  </a:lnTo>
                  <a:lnTo>
                    <a:pt x="24" y="1"/>
                  </a:lnTo>
                  <a:lnTo>
                    <a:pt x="12" y="0"/>
                  </a:lnTo>
                  <a:lnTo>
                    <a:pt x="4" y="1"/>
                  </a:lnTo>
                  <a:lnTo>
                    <a:pt x="0" y="1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D668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0" name="Freeform 136"/>
            <p:cNvSpPr>
              <a:spLocks/>
            </p:cNvSpPr>
            <p:nvPr/>
          </p:nvSpPr>
          <p:spPr bwMode="auto">
            <a:xfrm>
              <a:off x="1250951" y="2389188"/>
              <a:ext cx="798513" cy="431800"/>
            </a:xfrm>
            <a:custGeom>
              <a:avLst/>
              <a:gdLst>
                <a:gd name="T0" fmla="*/ 772 w 1007"/>
                <a:gd name="T1" fmla="*/ 51 h 543"/>
                <a:gd name="T2" fmla="*/ 764 w 1007"/>
                <a:gd name="T3" fmla="*/ 162 h 543"/>
                <a:gd name="T4" fmla="*/ 743 w 1007"/>
                <a:gd name="T5" fmla="*/ 246 h 543"/>
                <a:gd name="T6" fmla="*/ 734 w 1007"/>
                <a:gd name="T7" fmla="*/ 249 h 543"/>
                <a:gd name="T8" fmla="*/ 709 w 1007"/>
                <a:gd name="T9" fmla="*/ 259 h 543"/>
                <a:gd name="T10" fmla="*/ 670 w 1007"/>
                <a:gd name="T11" fmla="*/ 274 h 543"/>
                <a:gd name="T12" fmla="*/ 620 w 1007"/>
                <a:gd name="T13" fmla="*/ 295 h 543"/>
                <a:gd name="T14" fmla="*/ 564 w 1007"/>
                <a:gd name="T15" fmla="*/ 324 h 543"/>
                <a:gd name="T16" fmla="*/ 505 w 1007"/>
                <a:gd name="T17" fmla="*/ 358 h 543"/>
                <a:gd name="T18" fmla="*/ 451 w 1007"/>
                <a:gd name="T19" fmla="*/ 390 h 543"/>
                <a:gd name="T20" fmla="*/ 401 w 1007"/>
                <a:gd name="T21" fmla="*/ 418 h 543"/>
                <a:gd name="T22" fmla="*/ 357 w 1007"/>
                <a:gd name="T23" fmla="*/ 437 h 543"/>
                <a:gd name="T24" fmla="*/ 321 w 1007"/>
                <a:gd name="T25" fmla="*/ 446 h 543"/>
                <a:gd name="T26" fmla="*/ 280 w 1007"/>
                <a:gd name="T27" fmla="*/ 441 h 543"/>
                <a:gd name="T28" fmla="*/ 211 w 1007"/>
                <a:gd name="T29" fmla="*/ 430 h 543"/>
                <a:gd name="T30" fmla="*/ 163 w 1007"/>
                <a:gd name="T31" fmla="*/ 425 h 543"/>
                <a:gd name="T32" fmla="*/ 152 w 1007"/>
                <a:gd name="T33" fmla="*/ 427 h 543"/>
                <a:gd name="T34" fmla="*/ 132 w 1007"/>
                <a:gd name="T35" fmla="*/ 438 h 543"/>
                <a:gd name="T36" fmla="*/ 110 w 1007"/>
                <a:gd name="T37" fmla="*/ 453 h 543"/>
                <a:gd name="T38" fmla="*/ 89 w 1007"/>
                <a:gd name="T39" fmla="*/ 463 h 543"/>
                <a:gd name="T40" fmla="*/ 69 w 1007"/>
                <a:gd name="T41" fmla="*/ 465 h 543"/>
                <a:gd name="T42" fmla="*/ 4 w 1007"/>
                <a:gd name="T43" fmla="*/ 486 h 543"/>
                <a:gd name="T44" fmla="*/ 4 w 1007"/>
                <a:gd name="T45" fmla="*/ 496 h 543"/>
                <a:gd name="T46" fmla="*/ 37 w 1007"/>
                <a:gd name="T47" fmla="*/ 504 h 543"/>
                <a:gd name="T48" fmla="*/ 67 w 1007"/>
                <a:gd name="T49" fmla="*/ 498 h 543"/>
                <a:gd name="T50" fmla="*/ 81 w 1007"/>
                <a:gd name="T51" fmla="*/ 494 h 543"/>
                <a:gd name="T52" fmla="*/ 136 w 1007"/>
                <a:gd name="T53" fmla="*/ 497 h 543"/>
                <a:gd name="T54" fmla="*/ 166 w 1007"/>
                <a:gd name="T55" fmla="*/ 509 h 543"/>
                <a:gd name="T56" fmla="*/ 212 w 1007"/>
                <a:gd name="T57" fmla="*/ 525 h 543"/>
                <a:gd name="T58" fmla="*/ 262 w 1007"/>
                <a:gd name="T59" fmla="*/ 539 h 543"/>
                <a:gd name="T60" fmla="*/ 304 w 1007"/>
                <a:gd name="T61" fmla="*/ 543 h 543"/>
                <a:gd name="T62" fmla="*/ 326 w 1007"/>
                <a:gd name="T63" fmla="*/ 539 h 543"/>
                <a:gd name="T64" fmla="*/ 349 w 1007"/>
                <a:gd name="T65" fmla="*/ 534 h 543"/>
                <a:gd name="T66" fmla="*/ 392 w 1007"/>
                <a:gd name="T67" fmla="*/ 527 h 543"/>
                <a:gd name="T68" fmla="*/ 446 w 1007"/>
                <a:gd name="T69" fmla="*/ 516 h 543"/>
                <a:gd name="T70" fmla="*/ 505 w 1007"/>
                <a:gd name="T71" fmla="*/ 503 h 543"/>
                <a:gd name="T72" fmla="*/ 560 w 1007"/>
                <a:gd name="T73" fmla="*/ 489 h 543"/>
                <a:gd name="T74" fmla="*/ 614 w 1007"/>
                <a:gd name="T75" fmla="*/ 476 h 543"/>
                <a:gd name="T76" fmla="*/ 672 w 1007"/>
                <a:gd name="T77" fmla="*/ 465 h 543"/>
                <a:gd name="T78" fmla="*/ 732 w 1007"/>
                <a:gd name="T79" fmla="*/ 450 h 543"/>
                <a:gd name="T80" fmla="*/ 788 w 1007"/>
                <a:gd name="T81" fmla="*/ 429 h 543"/>
                <a:gd name="T82" fmla="*/ 840 w 1007"/>
                <a:gd name="T83" fmla="*/ 400 h 543"/>
                <a:gd name="T84" fmla="*/ 864 w 1007"/>
                <a:gd name="T85" fmla="*/ 385 h 543"/>
                <a:gd name="T86" fmla="*/ 892 w 1007"/>
                <a:gd name="T87" fmla="*/ 374 h 543"/>
                <a:gd name="T88" fmla="*/ 914 w 1007"/>
                <a:gd name="T89" fmla="*/ 347 h 543"/>
                <a:gd name="T90" fmla="*/ 947 w 1007"/>
                <a:gd name="T91" fmla="*/ 230 h 543"/>
                <a:gd name="T92" fmla="*/ 993 w 1007"/>
                <a:gd name="T93" fmla="*/ 68 h 543"/>
                <a:gd name="T94" fmla="*/ 1005 w 1007"/>
                <a:gd name="T95" fmla="*/ 22 h 543"/>
                <a:gd name="T96" fmla="*/ 981 w 1007"/>
                <a:gd name="T97" fmla="*/ 18 h 543"/>
                <a:gd name="T98" fmla="*/ 936 w 1007"/>
                <a:gd name="T99" fmla="*/ 11 h 543"/>
                <a:gd name="T100" fmla="*/ 879 w 1007"/>
                <a:gd name="T101" fmla="*/ 5 h 543"/>
                <a:gd name="T102" fmla="*/ 823 w 1007"/>
                <a:gd name="T103" fmla="*/ 0 h 543"/>
                <a:gd name="T104" fmla="*/ 776 w 1007"/>
                <a:gd name="T105" fmla="*/ 2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07" h="543">
                  <a:moveTo>
                    <a:pt x="776" y="2"/>
                  </a:moveTo>
                  <a:lnTo>
                    <a:pt x="774" y="17"/>
                  </a:lnTo>
                  <a:lnTo>
                    <a:pt x="772" y="51"/>
                  </a:lnTo>
                  <a:lnTo>
                    <a:pt x="769" y="93"/>
                  </a:lnTo>
                  <a:lnTo>
                    <a:pt x="767" y="128"/>
                  </a:lnTo>
                  <a:lnTo>
                    <a:pt x="764" y="162"/>
                  </a:lnTo>
                  <a:lnTo>
                    <a:pt x="756" y="201"/>
                  </a:lnTo>
                  <a:lnTo>
                    <a:pt x="747" y="232"/>
                  </a:lnTo>
                  <a:lnTo>
                    <a:pt x="743" y="246"/>
                  </a:lnTo>
                  <a:lnTo>
                    <a:pt x="742" y="246"/>
                  </a:lnTo>
                  <a:lnTo>
                    <a:pt x="739" y="247"/>
                  </a:lnTo>
                  <a:lnTo>
                    <a:pt x="734" y="249"/>
                  </a:lnTo>
                  <a:lnTo>
                    <a:pt x="727" y="252"/>
                  </a:lnTo>
                  <a:lnTo>
                    <a:pt x="718" y="254"/>
                  </a:lnTo>
                  <a:lnTo>
                    <a:pt x="709" y="259"/>
                  </a:lnTo>
                  <a:lnTo>
                    <a:pt x="696" y="263"/>
                  </a:lnTo>
                  <a:lnTo>
                    <a:pt x="683" y="268"/>
                  </a:lnTo>
                  <a:lnTo>
                    <a:pt x="670" y="274"/>
                  </a:lnTo>
                  <a:lnTo>
                    <a:pt x="653" y="280"/>
                  </a:lnTo>
                  <a:lnTo>
                    <a:pt x="637" y="287"/>
                  </a:lnTo>
                  <a:lnTo>
                    <a:pt x="620" y="295"/>
                  </a:lnTo>
                  <a:lnTo>
                    <a:pt x="602" y="305"/>
                  </a:lnTo>
                  <a:lnTo>
                    <a:pt x="583" y="314"/>
                  </a:lnTo>
                  <a:lnTo>
                    <a:pt x="564" y="324"/>
                  </a:lnTo>
                  <a:lnTo>
                    <a:pt x="544" y="335"/>
                  </a:lnTo>
                  <a:lnTo>
                    <a:pt x="524" y="346"/>
                  </a:lnTo>
                  <a:lnTo>
                    <a:pt x="505" y="358"/>
                  </a:lnTo>
                  <a:lnTo>
                    <a:pt x="486" y="368"/>
                  </a:lnTo>
                  <a:lnTo>
                    <a:pt x="468" y="380"/>
                  </a:lnTo>
                  <a:lnTo>
                    <a:pt x="451" y="390"/>
                  </a:lnTo>
                  <a:lnTo>
                    <a:pt x="433" y="399"/>
                  </a:lnTo>
                  <a:lnTo>
                    <a:pt x="416" y="408"/>
                  </a:lnTo>
                  <a:lnTo>
                    <a:pt x="401" y="418"/>
                  </a:lnTo>
                  <a:lnTo>
                    <a:pt x="385" y="425"/>
                  </a:lnTo>
                  <a:lnTo>
                    <a:pt x="371" y="431"/>
                  </a:lnTo>
                  <a:lnTo>
                    <a:pt x="357" y="437"/>
                  </a:lnTo>
                  <a:lnTo>
                    <a:pt x="344" y="442"/>
                  </a:lnTo>
                  <a:lnTo>
                    <a:pt x="332" y="444"/>
                  </a:lnTo>
                  <a:lnTo>
                    <a:pt x="321" y="446"/>
                  </a:lnTo>
                  <a:lnTo>
                    <a:pt x="309" y="446"/>
                  </a:lnTo>
                  <a:lnTo>
                    <a:pt x="300" y="445"/>
                  </a:lnTo>
                  <a:lnTo>
                    <a:pt x="280" y="441"/>
                  </a:lnTo>
                  <a:lnTo>
                    <a:pt x="257" y="437"/>
                  </a:lnTo>
                  <a:lnTo>
                    <a:pt x="234" y="433"/>
                  </a:lnTo>
                  <a:lnTo>
                    <a:pt x="211" y="430"/>
                  </a:lnTo>
                  <a:lnTo>
                    <a:pt x="190" y="428"/>
                  </a:lnTo>
                  <a:lnTo>
                    <a:pt x="173" y="426"/>
                  </a:lnTo>
                  <a:lnTo>
                    <a:pt x="163" y="425"/>
                  </a:lnTo>
                  <a:lnTo>
                    <a:pt x="158" y="425"/>
                  </a:lnTo>
                  <a:lnTo>
                    <a:pt x="157" y="426"/>
                  </a:lnTo>
                  <a:lnTo>
                    <a:pt x="152" y="427"/>
                  </a:lnTo>
                  <a:lnTo>
                    <a:pt x="147" y="430"/>
                  </a:lnTo>
                  <a:lnTo>
                    <a:pt x="140" y="434"/>
                  </a:lnTo>
                  <a:lnTo>
                    <a:pt x="132" y="438"/>
                  </a:lnTo>
                  <a:lnTo>
                    <a:pt x="124" y="443"/>
                  </a:lnTo>
                  <a:lnTo>
                    <a:pt x="117" y="449"/>
                  </a:lnTo>
                  <a:lnTo>
                    <a:pt x="110" y="453"/>
                  </a:lnTo>
                  <a:lnTo>
                    <a:pt x="103" y="457"/>
                  </a:lnTo>
                  <a:lnTo>
                    <a:pt x="96" y="460"/>
                  </a:lnTo>
                  <a:lnTo>
                    <a:pt x="89" y="463"/>
                  </a:lnTo>
                  <a:lnTo>
                    <a:pt x="81" y="464"/>
                  </a:lnTo>
                  <a:lnTo>
                    <a:pt x="75" y="464"/>
                  </a:lnTo>
                  <a:lnTo>
                    <a:pt x="69" y="465"/>
                  </a:lnTo>
                  <a:lnTo>
                    <a:pt x="66" y="465"/>
                  </a:lnTo>
                  <a:lnTo>
                    <a:pt x="65" y="465"/>
                  </a:lnTo>
                  <a:lnTo>
                    <a:pt x="4" y="486"/>
                  </a:lnTo>
                  <a:lnTo>
                    <a:pt x="3" y="487"/>
                  </a:lnTo>
                  <a:lnTo>
                    <a:pt x="0" y="490"/>
                  </a:lnTo>
                  <a:lnTo>
                    <a:pt x="4" y="496"/>
                  </a:lnTo>
                  <a:lnTo>
                    <a:pt x="16" y="502"/>
                  </a:lnTo>
                  <a:lnTo>
                    <a:pt x="26" y="504"/>
                  </a:lnTo>
                  <a:lnTo>
                    <a:pt x="37" y="504"/>
                  </a:lnTo>
                  <a:lnTo>
                    <a:pt x="48" y="503"/>
                  </a:lnTo>
                  <a:lnTo>
                    <a:pt x="58" y="501"/>
                  </a:lnTo>
                  <a:lnTo>
                    <a:pt x="67" y="498"/>
                  </a:lnTo>
                  <a:lnTo>
                    <a:pt x="74" y="496"/>
                  </a:lnTo>
                  <a:lnTo>
                    <a:pt x="79" y="495"/>
                  </a:lnTo>
                  <a:lnTo>
                    <a:pt x="81" y="494"/>
                  </a:lnTo>
                  <a:lnTo>
                    <a:pt x="129" y="494"/>
                  </a:lnTo>
                  <a:lnTo>
                    <a:pt x="132" y="495"/>
                  </a:lnTo>
                  <a:lnTo>
                    <a:pt x="136" y="497"/>
                  </a:lnTo>
                  <a:lnTo>
                    <a:pt x="144" y="499"/>
                  </a:lnTo>
                  <a:lnTo>
                    <a:pt x="155" y="504"/>
                  </a:lnTo>
                  <a:lnTo>
                    <a:pt x="166" y="509"/>
                  </a:lnTo>
                  <a:lnTo>
                    <a:pt x="180" y="514"/>
                  </a:lnTo>
                  <a:lnTo>
                    <a:pt x="196" y="520"/>
                  </a:lnTo>
                  <a:lnTo>
                    <a:pt x="212" y="525"/>
                  </a:lnTo>
                  <a:lnTo>
                    <a:pt x="228" y="531"/>
                  </a:lnTo>
                  <a:lnTo>
                    <a:pt x="245" y="535"/>
                  </a:lnTo>
                  <a:lnTo>
                    <a:pt x="262" y="539"/>
                  </a:lnTo>
                  <a:lnTo>
                    <a:pt x="277" y="542"/>
                  </a:lnTo>
                  <a:lnTo>
                    <a:pt x="292" y="543"/>
                  </a:lnTo>
                  <a:lnTo>
                    <a:pt x="304" y="543"/>
                  </a:lnTo>
                  <a:lnTo>
                    <a:pt x="316" y="542"/>
                  </a:lnTo>
                  <a:lnTo>
                    <a:pt x="325" y="539"/>
                  </a:lnTo>
                  <a:lnTo>
                    <a:pt x="326" y="539"/>
                  </a:lnTo>
                  <a:lnTo>
                    <a:pt x="332" y="537"/>
                  </a:lnTo>
                  <a:lnTo>
                    <a:pt x="339" y="536"/>
                  </a:lnTo>
                  <a:lnTo>
                    <a:pt x="349" y="534"/>
                  </a:lnTo>
                  <a:lnTo>
                    <a:pt x="362" y="532"/>
                  </a:lnTo>
                  <a:lnTo>
                    <a:pt x="376" y="529"/>
                  </a:lnTo>
                  <a:lnTo>
                    <a:pt x="392" y="527"/>
                  </a:lnTo>
                  <a:lnTo>
                    <a:pt x="409" y="524"/>
                  </a:lnTo>
                  <a:lnTo>
                    <a:pt x="428" y="520"/>
                  </a:lnTo>
                  <a:lnTo>
                    <a:pt x="446" y="516"/>
                  </a:lnTo>
                  <a:lnTo>
                    <a:pt x="466" y="512"/>
                  </a:lnTo>
                  <a:lnTo>
                    <a:pt x="485" y="508"/>
                  </a:lnTo>
                  <a:lnTo>
                    <a:pt x="505" y="503"/>
                  </a:lnTo>
                  <a:lnTo>
                    <a:pt x="524" y="498"/>
                  </a:lnTo>
                  <a:lnTo>
                    <a:pt x="543" y="494"/>
                  </a:lnTo>
                  <a:lnTo>
                    <a:pt x="560" y="489"/>
                  </a:lnTo>
                  <a:lnTo>
                    <a:pt x="577" y="484"/>
                  </a:lnTo>
                  <a:lnTo>
                    <a:pt x="596" y="481"/>
                  </a:lnTo>
                  <a:lnTo>
                    <a:pt x="614" y="476"/>
                  </a:lnTo>
                  <a:lnTo>
                    <a:pt x="633" y="473"/>
                  </a:lnTo>
                  <a:lnTo>
                    <a:pt x="652" y="468"/>
                  </a:lnTo>
                  <a:lnTo>
                    <a:pt x="672" y="465"/>
                  </a:lnTo>
                  <a:lnTo>
                    <a:pt x="691" y="460"/>
                  </a:lnTo>
                  <a:lnTo>
                    <a:pt x="712" y="456"/>
                  </a:lnTo>
                  <a:lnTo>
                    <a:pt x="732" y="450"/>
                  </a:lnTo>
                  <a:lnTo>
                    <a:pt x="750" y="444"/>
                  </a:lnTo>
                  <a:lnTo>
                    <a:pt x="770" y="437"/>
                  </a:lnTo>
                  <a:lnTo>
                    <a:pt x="788" y="429"/>
                  </a:lnTo>
                  <a:lnTo>
                    <a:pt x="807" y="421"/>
                  </a:lnTo>
                  <a:lnTo>
                    <a:pt x="824" y="411"/>
                  </a:lnTo>
                  <a:lnTo>
                    <a:pt x="840" y="400"/>
                  </a:lnTo>
                  <a:lnTo>
                    <a:pt x="856" y="388"/>
                  </a:lnTo>
                  <a:lnTo>
                    <a:pt x="858" y="388"/>
                  </a:lnTo>
                  <a:lnTo>
                    <a:pt x="864" y="385"/>
                  </a:lnTo>
                  <a:lnTo>
                    <a:pt x="872" y="383"/>
                  </a:lnTo>
                  <a:lnTo>
                    <a:pt x="881" y="380"/>
                  </a:lnTo>
                  <a:lnTo>
                    <a:pt x="892" y="374"/>
                  </a:lnTo>
                  <a:lnTo>
                    <a:pt x="901" y="367"/>
                  </a:lnTo>
                  <a:lnTo>
                    <a:pt x="909" y="359"/>
                  </a:lnTo>
                  <a:lnTo>
                    <a:pt x="914" y="347"/>
                  </a:lnTo>
                  <a:lnTo>
                    <a:pt x="920" y="324"/>
                  </a:lnTo>
                  <a:lnTo>
                    <a:pt x="932" y="283"/>
                  </a:lnTo>
                  <a:lnTo>
                    <a:pt x="947" y="230"/>
                  </a:lnTo>
                  <a:lnTo>
                    <a:pt x="963" y="172"/>
                  </a:lnTo>
                  <a:lnTo>
                    <a:pt x="979" y="117"/>
                  </a:lnTo>
                  <a:lnTo>
                    <a:pt x="993" y="68"/>
                  </a:lnTo>
                  <a:lnTo>
                    <a:pt x="1004" y="35"/>
                  </a:lnTo>
                  <a:lnTo>
                    <a:pt x="1007" y="22"/>
                  </a:lnTo>
                  <a:lnTo>
                    <a:pt x="1005" y="22"/>
                  </a:lnTo>
                  <a:lnTo>
                    <a:pt x="1000" y="21"/>
                  </a:lnTo>
                  <a:lnTo>
                    <a:pt x="992" y="20"/>
                  </a:lnTo>
                  <a:lnTo>
                    <a:pt x="981" y="18"/>
                  </a:lnTo>
                  <a:lnTo>
                    <a:pt x="967" y="15"/>
                  </a:lnTo>
                  <a:lnTo>
                    <a:pt x="952" y="13"/>
                  </a:lnTo>
                  <a:lnTo>
                    <a:pt x="936" y="11"/>
                  </a:lnTo>
                  <a:lnTo>
                    <a:pt x="917" y="9"/>
                  </a:lnTo>
                  <a:lnTo>
                    <a:pt x="899" y="6"/>
                  </a:lnTo>
                  <a:lnTo>
                    <a:pt x="879" y="5"/>
                  </a:lnTo>
                  <a:lnTo>
                    <a:pt x="860" y="3"/>
                  </a:lnTo>
                  <a:lnTo>
                    <a:pt x="841" y="2"/>
                  </a:lnTo>
                  <a:lnTo>
                    <a:pt x="823" y="0"/>
                  </a:lnTo>
                  <a:lnTo>
                    <a:pt x="805" y="0"/>
                  </a:lnTo>
                  <a:lnTo>
                    <a:pt x="789" y="0"/>
                  </a:lnTo>
                  <a:lnTo>
                    <a:pt x="776" y="2"/>
                  </a:lnTo>
                  <a:close/>
                </a:path>
              </a:pathLst>
            </a:custGeom>
            <a:solidFill>
              <a:srgbClr val="A566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1" name="Freeform 137"/>
            <p:cNvSpPr>
              <a:spLocks/>
            </p:cNvSpPr>
            <p:nvPr/>
          </p:nvSpPr>
          <p:spPr bwMode="auto">
            <a:xfrm>
              <a:off x="1847851" y="2108200"/>
              <a:ext cx="238125" cy="392113"/>
            </a:xfrm>
            <a:custGeom>
              <a:avLst/>
              <a:gdLst>
                <a:gd name="T0" fmla="*/ 156 w 301"/>
                <a:gd name="T1" fmla="*/ 4 h 494"/>
                <a:gd name="T2" fmla="*/ 161 w 301"/>
                <a:gd name="T3" fmla="*/ 3 h 494"/>
                <a:gd name="T4" fmla="*/ 173 w 301"/>
                <a:gd name="T5" fmla="*/ 1 h 494"/>
                <a:gd name="T6" fmla="*/ 191 w 301"/>
                <a:gd name="T7" fmla="*/ 0 h 494"/>
                <a:gd name="T8" fmla="*/ 212 w 301"/>
                <a:gd name="T9" fmla="*/ 0 h 494"/>
                <a:gd name="T10" fmla="*/ 235 w 301"/>
                <a:gd name="T11" fmla="*/ 3 h 494"/>
                <a:gd name="T12" fmla="*/ 257 w 301"/>
                <a:gd name="T13" fmla="*/ 12 h 494"/>
                <a:gd name="T14" fmla="*/ 277 w 301"/>
                <a:gd name="T15" fmla="*/ 28 h 494"/>
                <a:gd name="T16" fmla="*/ 292 w 301"/>
                <a:gd name="T17" fmla="*/ 51 h 494"/>
                <a:gd name="T18" fmla="*/ 300 w 301"/>
                <a:gd name="T19" fmla="*/ 92 h 494"/>
                <a:gd name="T20" fmla="*/ 301 w 301"/>
                <a:gd name="T21" fmla="*/ 152 h 494"/>
                <a:gd name="T22" fmla="*/ 298 w 301"/>
                <a:gd name="T23" fmla="*/ 224 h 494"/>
                <a:gd name="T24" fmla="*/ 291 w 301"/>
                <a:gd name="T25" fmla="*/ 300 h 494"/>
                <a:gd name="T26" fmla="*/ 283 w 301"/>
                <a:gd name="T27" fmla="*/ 374 h 494"/>
                <a:gd name="T28" fmla="*/ 275 w 301"/>
                <a:gd name="T29" fmla="*/ 435 h 494"/>
                <a:gd name="T30" fmla="*/ 269 w 301"/>
                <a:gd name="T31" fmla="*/ 478 h 494"/>
                <a:gd name="T32" fmla="*/ 267 w 301"/>
                <a:gd name="T33" fmla="*/ 494 h 494"/>
                <a:gd name="T34" fmla="*/ 265 w 301"/>
                <a:gd name="T35" fmla="*/ 493 h 494"/>
                <a:gd name="T36" fmla="*/ 262 w 301"/>
                <a:gd name="T37" fmla="*/ 489 h 494"/>
                <a:gd name="T38" fmla="*/ 255 w 301"/>
                <a:gd name="T39" fmla="*/ 485 h 494"/>
                <a:gd name="T40" fmla="*/ 247 w 301"/>
                <a:gd name="T41" fmla="*/ 479 h 494"/>
                <a:gd name="T42" fmla="*/ 237 w 301"/>
                <a:gd name="T43" fmla="*/ 471 h 494"/>
                <a:gd name="T44" fmla="*/ 224 w 301"/>
                <a:gd name="T45" fmla="*/ 464 h 494"/>
                <a:gd name="T46" fmla="*/ 209 w 301"/>
                <a:gd name="T47" fmla="*/ 455 h 494"/>
                <a:gd name="T48" fmla="*/ 193 w 301"/>
                <a:gd name="T49" fmla="*/ 447 h 494"/>
                <a:gd name="T50" fmla="*/ 173 w 301"/>
                <a:gd name="T51" fmla="*/ 439 h 494"/>
                <a:gd name="T52" fmla="*/ 154 w 301"/>
                <a:gd name="T53" fmla="*/ 432 h 494"/>
                <a:gd name="T54" fmla="*/ 132 w 301"/>
                <a:gd name="T55" fmla="*/ 426 h 494"/>
                <a:gd name="T56" fmla="*/ 108 w 301"/>
                <a:gd name="T57" fmla="*/ 421 h 494"/>
                <a:gd name="T58" fmla="*/ 83 w 301"/>
                <a:gd name="T59" fmla="*/ 418 h 494"/>
                <a:gd name="T60" fmla="*/ 57 w 301"/>
                <a:gd name="T61" fmla="*/ 417 h 494"/>
                <a:gd name="T62" fmla="*/ 29 w 301"/>
                <a:gd name="T63" fmla="*/ 418 h 494"/>
                <a:gd name="T64" fmla="*/ 0 w 301"/>
                <a:gd name="T65" fmla="*/ 422 h 494"/>
                <a:gd name="T66" fmla="*/ 5 w 301"/>
                <a:gd name="T67" fmla="*/ 407 h 494"/>
                <a:gd name="T68" fmla="*/ 18 w 301"/>
                <a:gd name="T69" fmla="*/ 366 h 494"/>
                <a:gd name="T70" fmla="*/ 36 w 301"/>
                <a:gd name="T71" fmla="*/ 307 h 494"/>
                <a:gd name="T72" fmla="*/ 58 w 301"/>
                <a:gd name="T73" fmla="*/ 238 h 494"/>
                <a:gd name="T74" fmla="*/ 83 w 301"/>
                <a:gd name="T75" fmla="*/ 165 h 494"/>
                <a:gd name="T76" fmla="*/ 110 w 301"/>
                <a:gd name="T77" fmla="*/ 97 h 494"/>
                <a:gd name="T78" fmla="*/ 134 w 301"/>
                <a:gd name="T79" fmla="*/ 41 h 494"/>
                <a:gd name="T80" fmla="*/ 156 w 301"/>
                <a:gd name="T81" fmla="*/ 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1" h="494">
                  <a:moveTo>
                    <a:pt x="156" y="4"/>
                  </a:moveTo>
                  <a:lnTo>
                    <a:pt x="161" y="3"/>
                  </a:lnTo>
                  <a:lnTo>
                    <a:pt x="173" y="1"/>
                  </a:lnTo>
                  <a:lnTo>
                    <a:pt x="191" y="0"/>
                  </a:lnTo>
                  <a:lnTo>
                    <a:pt x="212" y="0"/>
                  </a:lnTo>
                  <a:lnTo>
                    <a:pt x="235" y="3"/>
                  </a:lnTo>
                  <a:lnTo>
                    <a:pt x="257" y="12"/>
                  </a:lnTo>
                  <a:lnTo>
                    <a:pt x="277" y="28"/>
                  </a:lnTo>
                  <a:lnTo>
                    <a:pt x="292" y="51"/>
                  </a:lnTo>
                  <a:lnTo>
                    <a:pt x="300" y="92"/>
                  </a:lnTo>
                  <a:lnTo>
                    <a:pt x="301" y="152"/>
                  </a:lnTo>
                  <a:lnTo>
                    <a:pt x="298" y="224"/>
                  </a:lnTo>
                  <a:lnTo>
                    <a:pt x="291" y="300"/>
                  </a:lnTo>
                  <a:lnTo>
                    <a:pt x="283" y="374"/>
                  </a:lnTo>
                  <a:lnTo>
                    <a:pt x="275" y="435"/>
                  </a:lnTo>
                  <a:lnTo>
                    <a:pt x="269" y="478"/>
                  </a:lnTo>
                  <a:lnTo>
                    <a:pt x="267" y="494"/>
                  </a:lnTo>
                  <a:lnTo>
                    <a:pt x="265" y="493"/>
                  </a:lnTo>
                  <a:lnTo>
                    <a:pt x="262" y="489"/>
                  </a:lnTo>
                  <a:lnTo>
                    <a:pt x="255" y="485"/>
                  </a:lnTo>
                  <a:lnTo>
                    <a:pt x="247" y="479"/>
                  </a:lnTo>
                  <a:lnTo>
                    <a:pt x="237" y="471"/>
                  </a:lnTo>
                  <a:lnTo>
                    <a:pt x="224" y="464"/>
                  </a:lnTo>
                  <a:lnTo>
                    <a:pt x="209" y="455"/>
                  </a:lnTo>
                  <a:lnTo>
                    <a:pt x="193" y="447"/>
                  </a:lnTo>
                  <a:lnTo>
                    <a:pt x="173" y="439"/>
                  </a:lnTo>
                  <a:lnTo>
                    <a:pt x="154" y="432"/>
                  </a:lnTo>
                  <a:lnTo>
                    <a:pt x="132" y="426"/>
                  </a:lnTo>
                  <a:lnTo>
                    <a:pt x="108" y="421"/>
                  </a:lnTo>
                  <a:lnTo>
                    <a:pt x="83" y="418"/>
                  </a:lnTo>
                  <a:lnTo>
                    <a:pt x="57" y="417"/>
                  </a:lnTo>
                  <a:lnTo>
                    <a:pt x="29" y="418"/>
                  </a:lnTo>
                  <a:lnTo>
                    <a:pt x="0" y="422"/>
                  </a:lnTo>
                  <a:lnTo>
                    <a:pt x="5" y="407"/>
                  </a:lnTo>
                  <a:lnTo>
                    <a:pt x="18" y="366"/>
                  </a:lnTo>
                  <a:lnTo>
                    <a:pt x="36" y="307"/>
                  </a:lnTo>
                  <a:lnTo>
                    <a:pt x="58" y="238"/>
                  </a:lnTo>
                  <a:lnTo>
                    <a:pt x="83" y="165"/>
                  </a:lnTo>
                  <a:lnTo>
                    <a:pt x="110" y="97"/>
                  </a:lnTo>
                  <a:lnTo>
                    <a:pt x="134" y="41"/>
                  </a:lnTo>
                  <a:lnTo>
                    <a:pt x="156" y="4"/>
                  </a:ln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2" name="Freeform 138"/>
            <p:cNvSpPr>
              <a:spLocks/>
            </p:cNvSpPr>
            <p:nvPr/>
          </p:nvSpPr>
          <p:spPr bwMode="auto">
            <a:xfrm>
              <a:off x="1833563" y="2171700"/>
              <a:ext cx="133350" cy="268288"/>
            </a:xfrm>
            <a:custGeom>
              <a:avLst/>
              <a:gdLst>
                <a:gd name="T0" fmla="*/ 168 w 168"/>
                <a:gd name="T1" fmla="*/ 0 h 340"/>
                <a:gd name="T2" fmla="*/ 160 w 168"/>
                <a:gd name="T3" fmla="*/ 8 h 340"/>
                <a:gd name="T4" fmla="*/ 141 w 168"/>
                <a:gd name="T5" fmla="*/ 31 h 340"/>
                <a:gd name="T6" fmla="*/ 114 w 168"/>
                <a:gd name="T7" fmla="*/ 66 h 340"/>
                <a:gd name="T8" fmla="*/ 84 w 168"/>
                <a:gd name="T9" fmla="*/ 111 h 340"/>
                <a:gd name="T10" fmla="*/ 57 w 168"/>
                <a:gd name="T11" fmla="*/ 163 h 340"/>
                <a:gd name="T12" fmla="*/ 35 w 168"/>
                <a:gd name="T13" fmla="*/ 220 h 340"/>
                <a:gd name="T14" fmla="*/ 25 w 168"/>
                <a:gd name="T15" fmla="*/ 280 h 340"/>
                <a:gd name="T16" fmla="*/ 32 w 168"/>
                <a:gd name="T17" fmla="*/ 340 h 340"/>
                <a:gd name="T18" fmla="*/ 31 w 168"/>
                <a:gd name="T19" fmla="*/ 338 h 340"/>
                <a:gd name="T20" fmla="*/ 28 w 168"/>
                <a:gd name="T21" fmla="*/ 333 h 340"/>
                <a:gd name="T22" fmla="*/ 22 w 168"/>
                <a:gd name="T23" fmla="*/ 325 h 340"/>
                <a:gd name="T24" fmla="*/ 16 w 168"/>
                <a:gd name="T25" fmla="*/ 313 h 340"/>
                <a:gd name="T26" fmla="*/ 9 w 168"/>
                <a:gd name="T27" fmla="*/ 300 h 340"/>
                <a:gd name="T28" fmla="*/ 5 w 168"/>
                <a:gd name="T29" fmla="*/ 282 h 340"/>
                <a:gd name="T30" fmla="*/ 1 w 168"/>
                <a:gd name="T31" fmla="*/ 263 h 340"/>
                <a:gd name="T32" fmla="*/ 0 w 168"/>
                <a:gd name="T33" fmla="*/ 241 h 340"/>
                <a:gd name="T34" fmla="*/ 1 w 168"/>
                <a:gd name="T35" fmla="*/ 218 h 340"/>
                <a:gd name="T36" fmla="*/ 7 w 168"/>
                <a:gd name="T37" fmla="*/ 191 h 340"/>
                <a:gd name="T38" fmla="*/ 17 w 168"/>
                <a:gd name="T39" fmla="*/ 164 h 340"/>
                <a:gd name="T40" fmla="*/ 33 w 168"/>
                <a:gd name="T41" fmla="*/ 134 h 340"/>
                <a:gd name="T42" fmla="*/ 57 w 168"/>
                <a:gd name="T43" fmla="*/ 101 h 340"/>
                <a:gd name="T44" fmla="*/ 85 w 168"/>
                <a:gd name="T45" fmla="*/ 69 h 340"/>
                <a:gd name="T46" fmla="*/ 122 w 168"/>
                <a:gd name="T47" fmla="*/ 36 h 340"/>
                <a:gd name="T48" fmla="*/ 168 w 168"/>
                <a:gd name="T49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8" h="340">
                  <a:moveTo>
                    <a:pt x="168" y="0"/>
                  </a:moveTo>
                  <a:lnTo>
                    <a:pt x="160" y="8"/>
                  </a:lnTo>
                  <a:lnTo>
                    <a:pt x="141" y="31"/>
                  </a:lnTo>
                  <a:lnTo>
                    <a:pt x="114" y="66"/>
                  </a:lnTo>
                  <a:lnTo>
                    <a:pt x="84" y="111"/>
                  </a:lnTo>
                  <a:lnTo>
                    <a:pt x="57" y="163"/>
                  </a:lnTo>
                  <a:lnTo>
                    <a:pt x="35" y="220"/>
                  </a:lnTo>
                  <a:lnTo>
                    <a:pt x="25" y="280"/>
                  </a:lnTo>
                  <a:lnTo>
                    <a:pt x="32" y="340"/>
                  </a:lnTo>
                  <a:lnTo>
                    <a:pt x="31" y="338"/>
                  </a:lnTo>
                  <a:lnTo>
                    <a:pt x="28" y="333"/>
                  </a:lnTo>
                  <a:lnTo>
                    <a:pt x="22" y="325"/>
                  </a:lnTo>
                  <a:lnTo>
                    <a:pt x="16" y="313"/>
                  </a:lnTo>
                  <a:lnTo>
                    <a:pt x="9" y="300"/>
                  </a:lnTo>
                  <a:lnTo>
                    <a:pt x="5" y="282"/>
                  </a:lnTo>
                  <a:lnTo>
                    <a:pt x="1" y="263"/>
                  </a:lnTo>
                  <a:lnTo>
                    <a:pt x="0" y="241"/>
                  </a:lnTo>
                  <a:lnTo>
                    <a:pt x="1" y="218"/>
                  </a:lnTo>
                  <a:lnTo>
                    <a:pt x="7" y="191"/>
                  </a:lnTo>
                  <a:lnTo>
                    <a:pt x="17" y="164"/>
                  </a:lnTo>
                  <a:lnTo>
                    <a:pt x="33" y="134"/>
                  </a:lnTo>
                  <a:lnTo>
                    <a:pt x="57" y="101"/>
                  </a:lnTo>
                  <a:lnTo>
                    <a:pt x="85" y="69"/>
                  </a:lnTo>
                  <a:lnTo>
                    <a:pt x="122" y="3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E8A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3" name="Freeform 139"/>
            <p:cNvSpPr>
              <a:spLocks/>
            </p:cNvSpPr>
            <p:nvPr/>
          </p:nvSpPr>
          <p:spPr bwMode="auto">
            <a:xfrm>
              <a:off x="1849438" y="2408238"/>
              <a:ext cx="215900" cy="65088"/>
            </a:xfrm>
            <a:custGeom>
              <a:avLst/>
              <a:gdLst>
                <a:gd name="T0" fmla="*/ 0 w 272"/>
                <a:gd name="T1" fmla="*/ 13 h 82"/>
                <a:gd name="T2" fmla="*/ 0 w 272"/>
                <a:gd name="T3" fmla="*/ 13 h 82"/>
                <a:gd name="T4" fmla="*/ 2 w 272"/>
                <a:gd name="T5" fmla="*/ 12 h 82"/>
                <a:gd name="T6" fmla="*/ 7 w 272"/>
                <a:gd name="T7" fmla="*/ 11 h 82"/>
                <a:gd name="T8" fmla="*/ 14 w 272"/>
                <a:gd name="T9" fmla="*/ 9 h 82"/>
                <a:gd name="T10" fmla="*/ 24 w 272"/>
                <a:gd name="T11" fmla="*/ 6 h 82"/>
                <a:gd name="T12" fmla="*/ 37 w 272"/>
                <a:gd name="T13" fmla="*/ 5 h 82"/>
                <a:gd name="T14" fmla="*/ 50 w 272"/>
                <a:gd name="T15" fmla="*/ 3 h 82"/>
                <a:gd name="T16" fmla="*/ 67 w 272"/>
                <a:gd name="T17" fmla="*/ 2 h 82"/>
                <a:gd name="T18" fmla="*/ 85 w 272"/>
                <a:gd name="T19" fmla="*/ 3 h 82"/>
                <a:gd name="T20" fmla="*/ 105 w 272"/>
                <a:gd name="T21" fmla="*/ 4 h 82"/>
                <a:gd name="T22" fmla="*/ 125 w 272"/>
                <a:gd name="T23" fmla="*/ 8 h 82"/>
                <a:gd name="T24" fmla="*/ 147 w 272"/>
                <a:gd name="T25" fmla="*/ 13 h 82"/>
                <a:gd name="T26" fmla="*/ 170 w 272"/>
                <a:gd name="T27" fmla="*/ 21 h 82"/>
                <a:gd name="T28" fmla="*/ 194 w 272"/>
                <a:gd name="T29" fmla="*/ 32 h 82"/>
                <a:gd name="T30" fmla="*/ 219 w 272"/>
                <a:gd name="T31" fmla="*/ 46 h 82"/>
                <a:gd name="T32" fmla="*/ 244 w 272"/>
                <a:gd name="T33" fmla="*/ 62 h 82"/>
                <a:gd name="T34" fmla="*/ 269 w 272"/>
                <a:gd name="T35" fmla="*/ 82 h 82"/>
                <a:gd name="T36" fmla="*/ 272 w 272"/>
                <a:gd name="T37" fmla="*/ 80 h 82"/>
                <a:gd name="T38" fmla="*/ 258 w 272"/>
                <a:gd name="T39" fmla="*/ 69 h 82"/>
                <a:gd name="T40" fmla="*/ 245 w 272"/>
                <a:gd name="T41" fmla="*/ 58 h 82"/>
                <a:gd name="T42" fmla="*/ 231 w 272"/>
                <a:gd name="T43" fmla="*/ 49 h 82"/>
                <a:gd name="T44" fmla="*/ 219 w 272"/>
                <a:gd name="T45" fmla="*/ 41 h 82"/>
                <a:gd name="T46" fmla="*/ 206 w 272"/>
                <a:gd name="T47" fmla="*/ 34 h 82"/>
                <a:gd name="T48" fmla="*/ 193 w 272"/>
                <a:gd name="T49" fmla="*/ 27 h 82"/>
                <a:gd name="T50" fmla="*/ 181 w 272"/>
                <a:gd name="T51" fmla="*/ 21 h 82"/>
                <a:gd name="T52" fmla="*/ 168 w 272"/>
                <a:gd name="T53" fmla="*/ 17 h 82"/>
                <a:gd name="T54" fmla="*/ 156 w 272"/>
                <a:gd name="T55" fmla="*/ 13 h 82"/>
                <a:gd name="T56" fmla="*/ 145 w 272"/>
                <a:gd name="T57" fmla="*/ 10 h 82"/>
                <a:gd name="T58" fmla="*/ 133 w 272"/>
                <a:gd name="T59" fmla="*/ 6 h 82"/>
                <a:gd name="T60" fmla="*/ 123 w 272"/>
                <a:gd name="T61" fmla="*/ 4 h 82"/>
                <a:gd name="T62" fmla="*/ 113 w 272"/>
                <a:gd name="T63" fmla="*/ 2 h 82"/>
                <a:gd name="T64" fmla="*/ 102 w 272"/>
                <a:gd name="T65" fmla="*/ 1 h 82"/>
                <a:gd name="T66" fmla="*/ 93 w 272"/>
                <a:gd name="T67" fmla="*/ 1 h 82"/>
                <a:gd name="T68" fmla="*/ 84 w 272"/>
                <a:gd name="T69" fmla="*/ 0 h 82"/>
                <a:gd name="T70" fmla="*/ 65 w 272"/>
                <a:gd name="T71" fmla="*/ 0 h 82"/>
                <a:gd name="T72" fmla="*/ 49 w 272"/>
                <a:gd name="T73" fmla="*/ 1 h 82"/>
                <a:gd name="T74" fmla="*/ 36 w 272"/>
                <a:gd name="T75" fmla="*/ 2 h 82"/>
                <a:gd name="T76" fmla="*/ 23 w 272"/>
                <a:gd name="T77" fmla="*/ 4 h 82"/>
                <a:gd name="T78" fmla="*/ 12 w 272"/>
                <a:gd name="T79" fmla="*/ 6 h 82"/>
                <a:gd name="T80" fmla="*/ 6 w 272"/>
                <a:gd name="T81" fmla="*/ 8 h 82"/>
                <a:gd name="T82" fmla="*/ 1 w 272"/>
                <a:gd name="T83" fmla="*/ 10 h 82"/>
                <a:gd name="T84" fmla="*/ 0 w 272"/>
                <a:gd name="T85" fmla="*/ 10 h 82"/>
                <a:gd name="T86" fmla="*/ 0 w 272"/>
                <a:gd name="T87" fmla="*/ 1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2" h="82">
                  <a:moveTo>
                    <a:pt x="0" y="13"/>
                  </a:moveTo>
                  <a:lnTo>
                    <a:pt x="0" y="13"/>
                  </a:lnTo>
                  <a:lnTo>
                    <a:pt x="2" y="12"/>
                  </a:lnTo>
                  <a:lnTo>
                    <a:pt x="7" y="11"/>
                  </a:lnTo>
                  <a:lnTo>
                    <a:pt x="14" y="9"/>
                  </a:lnTo>
                  <a:lnTo>
                    <a:pt x="24" y="6"/>
                  </a:lnTo>
                  <a:lnTo>
                    <a:pt x="37" y="5"/>
                  </a:lnTo>
                  <a:lnTo>
                    <a:pt x="50" y="3"/>
                  </a:lnTo>
                  <a:lnTo>
                    <a:pt x="67" y="2"/>
                  </a:lnTo>
                  <a:lnTo>
                    <a:pt x="85" y="3"/>
                  </a:lnTo>
                  <a:lnTo>
                    <a:pt x="105" y="4"/>
                  </a:lnTo>
                  <a:lnTo>
                    <a:pt x="125" y="8"/>
                  </a:lnTo>
                  <a:lnTo>
                    <a:pt x="147" y="13"/>
                  </a:lnTo>
                  <a:lnTo>
                    <a:pt x="170" y="21"/>
                  </a:lnTo>
                  <a:lnTo>
                    <a:pt x="194" y="32"/>
                  </a:lnTo>
                  <a:lnTo>
                    <a:pt x="219" y="46"/>
                  </a:lnTo>
                  <a:lnTo>
                    <a:pt x="244" y="62"/>
                  </a:lnTo>
                  <a:lnTo>
                    <a:pt x="269" y="82"/>
                  </a:lnTo>
                  <a:lnTo>
                    <a:pt x="272" y="80"/>
                  </a:lnTo>
                  <a:lnTo>
                    <a:pt x="258" y="69"/>
                  </a:lnTo>
                  <a:lnTo>
                    <a:pt x="245" y="58"/>
                  </a:lnTo>
                  <a:lnTo>
                    <a:pt x="231" y="49"/>
                  </a:lnTo>
                  <a:lnTo>
                    <a:pt x="219" y="41"/>
                  </a:lnTo>
                  <a:lnTo>
                    <a:pt x="206" y="34"/>
                  </a:lnTo>
                  <a:lnTo>
                    <a:pt x="193" y="27"/>
                  </a:lnTo>
                  <a:lnTo>
                    <a:pt x="181" y="21"/>
                  </a:lnTo>
                  <a:lnTo>
                    <a:pt x="168" y="17"/>
                  </a:lnTo>
                  <a:lnTo>
                    <a:pt x="156" y="13"/>
                  </a:lnTo>
                  <a:lnTo>
                    <a:pt x="145" y="10"/>
                  </a:lnTo>
                  <a:lnTo>
                    <a:pt x="133" y="6"/>
                  </a:lnTo>
                  <a:lnTo>
                    <a:pt x="123" y="4"/>
                  </a:lnTo>
                  <a:lnTo>
                    <a:pt x="113" y="2"/>
                  </a:lnTo>
                  <a:lnTo>
                    <a:pt x="102" y="1"/>
                  </a:lnTo>
                  <a:lnTo>
                    <a:pt x="93" y="1"/>
                  </a:lnTo>
                  <a:lnTo>
                    <a:pt x="84" y="0"/>
                  </a:lnTo>
                  <a:lnTo>
                    <a:pt x="65" y="0"/>
                  </a:lnTo>
                  <a:lnTo>
                    <a:pt x="49" y="1"/>
                  </a:lnTo>
                  <a:lnTo>
                    <a:pt x="36" y="2"/>
                  </a:lnTo>
                  <a:lnTo>
                    <a:pt x="23" y="4"/>
                  </a:lnTo>
                  <a:lnTo>
                    <a:pt x="12" y="6"/>
                  </a:lnTo>
                  <a:lnTo>
                    <a:pt x="6" y="8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668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4" name="Freeform 140"/>
            <p:cNvSpPr>
              <a:spLocks/>
            </p:cNvSpPr>
            <p:nvPr/>
          </p:nvSpPr>
          <p:spPr bwMode="auto">
            <a:xfrm>
              <a:off x="1089026" y="2309813"/>
              <a:ext cx="112713" cy="52388"/>
            </a:xfrm>
            <a:custGeom>
              <a:avLst/>
              <a:gdLst>
                <a:gd name="T0" fmla="*/ 0 w 143"/>
                <a:gd name="T1" fmla="*/ 7 h 66"/>
                <a:gd name="T2" fmla="*/ 0 w 143"/>
                <a:gd name="T3" fmla="*/ 12 h 66"/>
                <a:gd name="T4" fmla="*/ 4 w 143"/>
                <a:gd name="T5" fmla="*/ 24 h 66"/>
                <a:gd name="T6" fmla="*/ 11 w 143"/>
                <a:gd name="T7" fmla="*/ 39 h 66"/>
                <a:gd name="T8" fmla="*/ 26 w 143"/>
                <a:gd name="T9" fmla="*/ 54 h 66"/>
                <a:gd name="T10" fmla="*/ 36 w 143"/>
                <a:gd name="T11" fmla="*/ 60 h 66"/>
                <a:gd name="T12" fmla="*/ 48 w 143"/>
                <a:gd name="T13" fmla="*/ 64 h 66"/>
                <a:gd name="T14" fmla="*/ 59 w 143"/>
                <a:gd name="T15" fmla="*/ 66 h 66"/>
                <a:gd name="T16" fmla="*/ 72 w 143"/>
                <a:gd name="T17" fmla="*/ 66 h 66"/>
                <a:gd name="T18" fmla="*/ 83 w 143"/>
                <a:gd name="T19" fmla="*/ 66 h 66"/>
                <a:gd name="T20" fmla="*/ 95 w 143"/>
                <a:gd name="T21" fmla="*/ 64 h 66"/>
                <a:gd name="T22" fmla="*/ 104 w 143"/>
                <a:gd name="T23" fmla="*/ 61 h 66"/>
                <a:gd name="T24" fmla="*/ 112 w 143"/>
                <a:gd name="T25" fmla="*/ 58 h 66"/>
                <a:gd name="T26" fmla="*/ 131 w 143"/>
                <a:gd name="T27" fmla="*/ 41 h 66"/>
                <a:gd name="T28" fmla="*/ 140 w 143"/>
                <a:gd name="T29" fmla="*/ 22 h 66"/>
                <a:gd name="T30" fmla="*/ 143 w 143"/>
                <a:gd name="T31" fmla="*/ 7 h 66"/>
                <a:gd name="T32" fmla="*/ 143 w 143"/>
                <a:gd name="T33" fmla="*/ 0 h 66"/>
                <a:gd name="T34" fmla="*/ 0 w 143"/>
                <a:gd name="T3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3" h="66">
                  <a:moveTo>
                    <a:pt x="0" y="7"/>
                  </a:moveTo>
                  <a:lnTo>
                    <a:pt x="0" y="12"/>
                  </a:lnTo>
                  <a:lnTo>
                    <a:pt x="4" y="24"/>
                  </a:lnTo>
                  <a:lnTo>
                    <a:pt x="11" y="39"/>
                  </a:lnTo>
                  <a:lnTo>
                    <a:pt x="26" y="54"/>
                  </a:lnTo>
                  <a:lnTo>
                    <a:pt x="36" y="60"/>
                  </a:lnTo>
                  <a:lnTo>
                    <a:pt x="48" y="64"/>
                  </a:lnTo>
                  <a:lnTo>
                    <a:pt x="59" y="66"/>
                  </a:lnTo>
                  <a:lnTo>
                    <a:pt x="72" y="66"/>
                  </a:lnTo>
                  <a:lnTo>
                    <a:pt x="83" y="66"/>
                  </a:lnTo>
                  <a:lnTo>
                    <a:pt x="95" y="64"/>
                  </a:lnTo>
                  <a:lnTo>
                    <a:pt x="104" y="61"/>
                  </a:lnTo>
                  <a:lnTo>
                    <a:pt x="112" y="58"/>
                  </a:lnTo>
                  <a:lnTo>
                    <a:pt x="131" y="41"/>
                  </a:lnTo>
                  <a:lnTo>
                    <a:pt x="140" y="22"/>
                  </a:lnTo>
                  <a:lnTo>
                    <a:pt x="143" y="7"/>
                  </a:lnTo>
                  <a:lnTo>
                    <a:pt x="143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910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5" name="Freeform 141"/>
            <p:cNvSpPr>
              <a:spLocks/>
            </p:cNvSpPr>
            <p:nvPr/>
          </p:nvSpPr>
          <p:spPr bwMode="auto">
            <a:xfrm>
              <a:off x="1011238" y="2225675"/>
              <a:ext cx="85725" cy="100013"/>
            </a:xfrm>
            <a:custGeom>
              <a:avLst/>
              <a:gdLst>
                <a:gd name="T0" fmla="*/ 27 w 108"/>
                <a:gd name="T1" fmla="*/ 0 h 128"/>
                <a:gd name="T2" fmla="*/ 24 w 108"/>
                <a:gd name="T3" fmla="*/ 3 h 128"/>
                <a:gd name="T4" fmla="*/ 15 w 108"/>
                <a:gd name="T5" fmla="*/ 12 h 128"/>
                <a:gd name="T6" fmla="*/ 5 w 108"/>
                <a:gd name="T7" fmla="*/ 27 h 128"/>
                <a:gd name="T8" fmla="*/ 0 w 108"/>
                <a:gd name="T9" fmla="*/ 47 h 128"/>
                <a:gd name="T10" fmla="*/ 1 w 108"/>
                <a:gd name="T11" fmla="*/ 59 h 128"/>
                <a:gd name="T12" fmla="*/ 3 w 108"/>
                <a:gd name="T13" fmla="*/ 70 h 128"/>
                <a:gd name="T14" fmla="*/ 9 w 108"/>
                <a:gd name="T15" fmla="*/ 82 h 128"/>
                <a:gd name="T16" fmla="*/ 15 w 108"/>
                <a:gd name="T17" fmla="*/ 92 h 128"/>
                <a:gd name="T18" fmla="*/ 22 w 108"/>
                <a:gd name="T19" fmla="*/ 103 h 128"/>
                <a:gd name="T20" fmla="*/ 30 w 108"/>
                <a:gd name="T21" fmla="*/ 111 h 128"/>
                <a:gd name="T22" fmla="*/ 37 w 108"/>
                <a:gd name="T23" fmla="*/ 118 h 128"/>
                <a:gd name="T24" fmla="*/ 43 w 108"/>
                <a:gd name="T25" fmla="*/ 122 h 128"/>
                <a:gd name="T26" fmla="*/ 55 w 108"/>
                <a:gd name="T27" fmla="*/ 127 h 128"/>
                <a:gd name="T28" fmla="*/ 68 w 108"/>
                <a:gd name="T29" fmla="*/ 128 h 128"/>
                <a:gd name="T30" fmla="*/ 78 w 108"/>
                <a:gd name="T31" fmla="*/ 128 h 128"/>
                <a:gd name="T32" fmla="*/ 88 w 108"/>
                <a:gd name="T33" fmla="*/ 126 h 128"/>
                <a:gd name="T34" fmla="*/ 96 w 108"/>
                <a:gd name="T35" fmla="*/ 123 h 128"/>
                <a:gd name="T36" fmla="*/ 102 w 108"/>
                <a:gd name="T37" fmla="*/ 121 h 128"/>
                <a:gd name="T38" fmla="*/ 107 w 108"/>
                <a:gd name="T39" fmla="*/ 119 h 128"/>
                <a:gd name="T40" fmla="*/ 108 w 108"/>
                <a:gd name="T41" fmla="*/ 118 h 128"/>
                <a:gd name="T42" fmla="*/ 27 w 108"/>
                <a:gd name="T4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8">
                  <a:moveTo>
                    <a:pt x="27" y="0"/>
                  </a:moveTo>
                  <a:lnTo>
                    <a:pt x="24" y="3"/>
                  </a:lnTo>
                  <a:lnTo>
                    <a:pt x="15" y="12"/>
                  </a:lnTo>
                  <a:lnTo>
                    <a:pt x="5" y="27"/>
                  </a:lnTo>
                  <a:lnTo>
                    <a:pt x="0" y="47"/>
                  </a:lnTo>
                  <a:lnTo>
                    <a:pt x="1" y="59"/>
                  </a:lnTo>
                  <a:lnTo>
                    <a:pt x="3" y="70"/>
                  </a:lnTo>
                  <a:lnTo>
                    <a:pt x="9" y="82"/>
                  </a:lnTo>
                  <a:lnTo>
                    <a:pt x="15" y="92"/>
                  </a:lnTo>
                  <a:lnTo>
                    <a:pt x="22" y="103"/>
                  </a:lnTo>
                  <a:lnTo>
                    <a:pt x="30" y="111"/>
                  </a:lnTo>
                  <a:lnTo>
                    <a:pt x="37" y="118"/>
                  </a:lnTo>
                  <a:lnTo>
                    <a:pt x="43" y="122"/>
                  </a:lnTo>
                  <a:lnTo>
                    <a:pt x="55" y="127"/>
                  </a:lnTo>
                  <a:lnTo>
                    <a:pt x="68" y="128"/>
                  </a:lnTo>
                  <a:lnTo>
                    <a:pt x="78" y="128"/>
                  </a:lnTo>
                  <a:lnTo>
                    <a:pt x="88" y="126"/>
                  </a:lnTo>
                  <a:lnTo>
                    <a:pt x="96" y="123"/>
                  </a:lnTo>
                  <a:lnTo>
                    <a:pt x="102" y="121"/>
                  </a:lnTo>
                  <a:lnTo>
                    <a:pt x="107" y="119"/>
                  </a:lnTo>
                  <a:lnTo>
                    <a:pt x="108" y="118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910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6" name="Freeform 142"/>
            <p:cNvSpPr>
              <a:spLocks/>
            </p:cNvSpPr>
            <p:nvPr/>
          </p:nvSpPr>
          <p:spPr bwMode="auto">
            <a:xfrm>
              <a:off x="1009651" y="2279650"/>
              <a:ext cx="247650" cy="117475"/>
            </a:xfrm>
            <a:custGeom>
              <a:avLst/>
              <a:gdLst>
                <a:gd name="T0" fmla="*/ 311 w 311"/>
                <a:gd name="T1" fmla="*/ 94 h 149"/>
                <a:gd name="T2" fmla="*/ 310 w 311"/>
                <a:gd name="T3" fmla="*/ 91 h 149"/>
                <a:gd name="T4" fmla="*/ 308 w 311"/>
                <a:gd name="T5" fmla="*/ 87 h 149"/>
                <a:gd name="T6" fmla="*/ 303 w 311"/>
                <a:gd name="T7" fmla="*/ 80 h 149"/>
                <a:gd name="T8" fmla="*/ 295 w 311"/>
                <a:gd name="T9" fmla="*/ 72 h 149"/>
                <a:gd name="T10" fmla="*/ 283 w 311"/>
                <a:gd name="T11" fmla="*/ 65 h 149"/>
                <a:gd name="T12" fmla="*/ 266 w 311"/>
                <a:gd name="T13" fmla="*/ 60 h 149"/>
                <a:gd name="T14" fmla="*/ 246 w 311"/>
                <a:gd name="T15" fmla="*/ 58 h 149"/>
                <a:gd name="T16" fmla="*/ 219 w 311"/>
                <a:gd name="T17" fmla="*/ 61 h 149"/>
                <a:gd name="T18" fmla="*/ 190 w 311"/>
                <a:gd name="T19" fmla="*/ 67 h 149"/>
                <a:gd name="T20" fmla="*/ 166 w 311"/>
                <a:gd name="T21" fmla="*/ 73 h 149"/>
                <a:gd name="T22" fmla="*/ 144 w 311"/>
                <a:gd name="T23" fmla="*/ 79 h 149"/>
                <a:gd name="T24" fmla="*/ 127 w 311"/>
                <a:gd name="T25" fmla="*/ 84 h 149"/>
                <a:gd name="T26" fmla="*/ 113 w 311"/>
                <a:gd name="T27" fmla="*/ 90 h 149"/>
                <a:gd name="T28" fmla="*/ 103 w 311"/>
                <a:gd name="T29" fmla="*/ 95 h 149"/>
                <a:gd name="T30" fmla="*/ 97 w 311"/>
                <a:gd name="T31" fmla="*/ 97 h 149"/>
                <a:gd name="T32" fmla="*/ 95 w 311"/>
                <a:gd name="T33" fmla="*/ 98 h 149"/>
                <a:gd name="T34" fmla="*/ 43 w 311"/>
                <a:gd name="T35" fmla="*/ 70 h 149"/>
                <a:gd name="T36" fmla="*/ 42 w 311"/>
                <a:gd name="T37" fmla="*/ 60 h 149"/>
                <a:gd name="T38" fmla="*/ 36 w 311"/>
                <a:gd name="T39" fmla="*/ 36 h 149"/>
                <a:gd name="T40" fmla="*/ 27 w 311"/>
                <a:gd name="T41" fmla="*/ 12 h 149"/>
                <a:gd name="T42" fmla="*/ 11 w 311"/>
                <a:gd name="T43" fmla="*/ 0 h 149"/>
                <a:gd name="T44" fmla="*/ 8 w 311"/>
                <a:gd name="T45" fmla="*/ 1 h 149"/>
                <a:gd name="T46" fmla="*/ 3 w 311"/>
                <a:gd name="T47" fmla="*/ 5 h 149"/>
                <a:gd name="T48" fmla="*/ 0 w 311"/>
                <a:gd name="T49" fmla="*/ 13 h 149"/>
                <a:gd name="T50" fmla="*/ 5 w 311"/>
                <a:gd name="T51" fmla="*/ 30 h 149"/>
                <a:gd name="T52" fmla="*/ 8 w 311"/>
                <a:gd name="T53" fmla="*/ 44 h 149"/>
                <a:gd name="T54" fmla="*/ 12 w 311"/>
                <a:gd name="T55" fmla="*/ 64 h 149"/>
                <a:gd name="T56" fmla="*/ 13 w 311"/>
                <a:gd name="T57" fmla="*/ 81 h 149"/>
                <a:gd name="T58" fmla="*/ 14 w 311"/>
                <a:gd name="T59" fmla="*/ 89 h 149"/>
                <a:gd name="T60" fmla="*/ 99 w 311"/>
                <a:gd name="T61" fmla="*/ 141 h 149"/>
                <a:gd name="T62" fmla="*/ 101 w 311"/>
                <a:gd name="T63" fmla="*/ 143 h 149"/>
                <a:gd name="T64" fmla="*/ 105 w 311"/>
                <a:gd name="T65" fmla="*/ 147 h 149"/>
                <a:gd name="T66" fmla="*/ 114 w 311"/>
                <a:gd name="T67" fmla="*/ 149 h 149"/>
                <a:gd name="T68" fmla="*/ 131 w 311"/>
                <a:gd name="T69" fmla="*/ 149 h 149"/>
                <a:gd name="T70" fmla="*/ 152 w 311"/>
                <a:gd name="T71" fmla="*/ 148 h 149"/>
                <a:gd name="T72" fmla="*/ 178 w 311"/>
                <a:gd name="T73" fmla="*/ 145 h 149"/>
                <a:gd name="T74" fmla="*/ 207 w 311"/>
                <a:gd name="T75" fmla="*/ 144 h 149"/>
                <a:gd name="T76" fmla="*/ 234 w 311"/>
                <a:gd name="T77" fmla="*/ 143 h 149"/>
                <a:gd name="T78" fmla="*/ 258 w 311"/>
                <a:gd name="T79" fmla="*/ 143 h 149"/>
                <a:gd name="T80" fmla="*/ 279 w 311"/>
                <a:gd name="T81" fmla="*/ 142 h 149"/>
                <a:gd name="T82" fmla="*/ 294 w 311"/>
                <a:gd name="T83" fmla="*/ 142 h 149"/>
                <a:gd name="T84" fmla="*/ 299 w 311"/>
                <a:gd name="T85" fmla="*/ 142 h 149"/>
                <a:gd name="T86" fmla="*/ 311 w 311"/>
                <a:gd name="T87" fmla="*/ 9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1" h="149">
                  <a:moveTo>
                    <a:pt x="311" y="94"/>
                  </a:moveTo>
                  <a:lnTo>
                    <a:pt x="310" y="91"/>
                  </a:lnTo>
                  <a:lnTo>
                    <a:pt x="308" y="87"/>
                  </a:lnTo>
                  <a:lnTo>
                    <a:pt x="303" y="80"/>
                  </a:lnTo>
                  <a:lnTo>
                    <a:pt x="295" y="72"/>
                  </a:lnTo>
                  <a:lnTo>
                    <a:pt x="283" y="65"/>
                  </a:lnTo>
                  <a:lnTo>
                    <a:pt x="266" y="60"/>
                  </a:lnTo>
                  <a:lnTo>
                    <a:pt x="246" y="58"/>
                  </a:lnTo>
                  <a:lnTo>
                    <a:pt x="219" y="61"/>
                  </a:lnTo>
                  <a:lnTo>
                    <a:pt x="190" y="67"/>
                  </a:lnTo>
                  <a:lnTo>
                    <a:pt x="166" y="73"/>
                  </a:lnTo>
                  <a:lnTo>
                    <a:pt x="144" y="79"/>
                  </a:lnTo>
                  <a:lnTo>
                    <a:pt x="127" y="84"/>
                  </a:lnTo>
                  <a:lnTo>
                    <a:pt x="113" y="90"/>
                  </a:lnTo>
                  <a:lnTo>
                    <a:pt x="103" y="95"/>
                  </a:lnTo>
                  <a:lnTo>
                    <a:pt x="97" y="97"/>
                  </a:lnTo>
                  <a:lnTo>
                    <a:pt x="95" y="98"/>
                  </a:lnTo>
                  <a:lnTo>
                    <a:pt x="43" y="70"/>
                  </a:lnTo>
                  <a:lnTo>
                    <a:pt x="42" y="60"/>
                  </a:lnTo>
                  <a:lnTo>
                    <a:pt x="36" y="36"/>
                  </a:lnTo>
                  <a:lnTo>
                    <a:pt x="27" y="12"/>
                  </a:lnTo>
                  <a:lnTo>
                    <a:pt x="11" y="0"/>
                  </a:lnTo>
                  <a:lnTo>
                    <a:pt x="8" y="1"/>
                  </a:lnTo>
                  <a:lnTo>
                    <a:pt x="3" y="5"/>
                  </a:lnTo>
                  <a:lnTo>
                    <a:pt x="0" y="13"/>
                  </a:lnTo>
                  <a:lnTo>
                    <a:pt x="5" y="30"/>
                  </a:lnTo>
                  <a:lnTo>
                    <a:pt x="8" y="44"/>
                  </a:lnTo>
                  <a:lnTo>
                    <a:pt x="12" y="64"/>
                  </a:lnTo>
                  <a:lnTo>
                    <a:pt x="13" y="81"/>
                  </a:lnTo>
                  <a:lnTo>
                    <a:pt x="14" y="89"/>
                  </a:lnTo>
                  <a:lnTo>
                    <a:pt x="99" y="141"/>
                  </a:lnTo>
                  <a:lnTo>
                    <a:pt x="101" y="143"/>
                  </a:lnTo>
                  <a:lnTo>
                    <a:pt x="105" y="147"/>
                  </a:lnTo>
                  <a:lnTo>
                    <a:pt x="114" y="149"/>
                  </a:lnTo>
                  <a:lnTo>
                    <a:pt x="131" y="149"/>
                  </a:lnTo>
                  <a:lnTo>
                    <a:pt x="152" y="148"/>
                  </a:lnTo>
                  <a:lnTo>
                    <a:pt x="178" y="145"/>
                  </a:lnTo>
                  <a:lnTo>
                    <a:pt x="207" y="144"/>
                  </a:lnTo>
                  <a:lnTo>
                    <a:pt x="234" y="143"/>
                  </a:lnTo>
                  <a:lnTo>
                    <a:pt x="258" y="143"/>
                  </a:lnTo>
                  <a:lnTo>
                    <a:pt x="279" y="142"/>
                  </a:lnTo>
                  <a:lnTo>
                    <a:pt x="294" y="142"/>
                  </a:lnTo>
                  <a:lnTo>
                    <a:pt x="299" y="142"/>
                  </a:lnTo>
                  <a:lnTo>
                    <a:pt x="311" y="94"/>
                  </a:lnTo>
                  <a:close/>
                </a:path>
              </a:pathLst>
            </a:custGeom>
            <a:solidFill>
              <a:srgbClr val="A566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7" name="Freeform 143"/>
            <p:cNvSpPr>
              <a:spLocks/>
            </p:cNvSpPr>
            <p:nvPr/>
          </p:nvSpPr>
          <p:spPr bwMode="auto">
            <a:xfrm>
              <a:off x="1081088" y="2319338"/>
              <a:ext cx="12700" cy="14288"/>
            </a:xfrm>
            <a:custGeom>
              <a:avLst/>
              <a:gdLst>
                <a:gd name="T0" fmla="*/ 17 w 17"/>
                <a:gd name="T1" fmla="*/ 8 h 16"/>
                <a:gd name="T2" fmla="*/ 16 w 17"/>
                <a:gd name="T3" fmla="*/ 11 h 16"/>
                <a:gd name="T4" fmla="*/ 15 w 17"/>
                <a:gd name="T5" fmla="*/ 14 h 16"/>
                <a:gd name="T6" fmla="*/ 12 w 17"/>
                <a:gd name="T7" fmla="*/ 15 h 16"/>
                <a:gd name="T8" fmla="*/ 8 w 17"/>
                <a:gd name="T9" fmla="*/ 16 h 16"/>
                <a:gd name="T10" fmla="*/ 5 w 17"/>
                <a:gd name="T11" fmla="*/ 15 h 16"/>
                <a:gd name="T12" fmla="*/ 2 w 17"/>
                <a:gd name="T13" fmla="*/ 14 h 16"/>
                <a:gd name="T14" fmla="*/ 1 w 17"/>
                <a:gd name="T15" fmla="*/ 11 h 16"/>
                <a:gd name="T16" fmla="*/ 0 w 17"/>
                <a:gd name="T17" fmla="*/ 8 h 16"/>
                <a:gd name="T18" fmla="*/ 1 w 17"/>
                <a:gd name="T19" fmla="*/ 4 h 16"/>
                <a:gd name="T20" fmla="*/ 2 w 17"/>
                <a:gd name="T21" fmla="*/ 2 h 16"/>
                <a:gd name="T22" fmla="*/ 5 w 17"/>
                <a:gd name="T23" fmla="*/ 1 h 16"/>
                <a:gd name="T24" fmla="*/ 8 w 17"/>
                <a:gd name="T25" fmla="*/ 0 h 16"/>
                <a:gd name="T26" fmla="*/ 12 w 17"/>
                <a:gd name="T27" fmla="*/ 1 h 16"/>
                <a:gd name="T28" fmla="*/ 15 w 17"/>
                <a:gd name="T29" fmla="*/ 2 h 16"/>
                <a:gd name="T30" fmla="*/ 16 w 17"/>
                <a:gd name="T31" fmla="*/ 4 h 16"/>
                <a:gd name="T32" fmla="*/ 17 w 17"/>
                <a:gd name="T3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17" y="8"/>
                  </a:moveTo>
                  <a:lnTo>
                    <a:pt x="16" y="11"/>
                  </a:lnTo>
                  <a:lnTo>
                    <a:pt x="15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5" y="15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8"/>
                  </a:lnTo>
                  <a:lnTo>
                    <a:pt x="1" y="4"/>
                  </a:lnTo>
                  <a:lnTo>
                    <a:pt x="2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5" y="2"/>
                  </a:lnTo>
                  <a:lnTo>
                    <a:pt x="16" y="4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934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8" name="Freeform 144"/>
            <p:cNvSpPr>
              <a:spLocks/>
            </p:cNvSpPr>
            <p:nvPr/>
          </p:nvSpPr>
          <p:spPr bwMode="auto">
            <a:xfrm>
              <a:off x="1082676" y="2322513"/>
              <a:ext cx="7938" cy="7938"/>
            </a:xfrm>
            <a:custGeom>
              <a:avLst/>
              <a:gdLst>
                <a:gd name="T0" fmla="*/ 12 w 12"/>
                <a:gd name="T1" fmla="*/ 5 h 10"/>
                <a:gd name="T2" fmla="*/ 12 w 12"/>
                <a:gd name="T3" fmla="*/ 6 h 10"/>
                <a:gd name="T4" fmla="*/ 11 w 12"/>
                <a:gd name="T5" fmla="*/ 8 h 10"/>
                <a:gd name="T6" fmla="*/ 8 w 12"/>
                <a:gd name="T7" fmla="*/ 10 h 10"/>
                <a:gd name="T8" fmla="*/ 6 w 12"/>
                <a:gd name="T9" fmla="*/ 10 h 10"/>
                <a:gd name="T10" fmla="*/ 4 w 12"/>
                <a:gd name="T11" fmla="*/ 10 h 10"/>
                <a:gd name="T12" fmla="*/ 3 w 12"/>
                <a:gd name="T13" fmla="*/ 8 h 10"/>
                <a:gd name="T14" fmla="*/ 2 w 12"/>
                <a:gd name="T15" fmla="*/ 6 h 10"/>
                <a:gd name="T16" fmla="*/ 0 w 12"/>
                <a:gd name="T17" fmla="*/ 5 h 10"/>
                <a:gd name="T18" fmla="*/ 2 w 12"/>
                <a:gd name="T19" fmla="*/ 4 h 10"/>
                <a:gd name="T20" fmla="*/ 3 w 12"/>
                <a:gd name="T21" fmla="*/ 1 h 10"/>
                <a:gd name="T22" fmla="*/ 4 w 12"/>
                <a:gd name="T23" fmla="*/ 0 h 10"/>
                <a:gd name="T24" fmla="*/ 6 w 12"/>
                <a:gd name="T25" fmla="*/ 0 h 10"/>
                <a:gd name="T26" fmla="*/ 8 w 12"/>
                <a:gd name="T27" fmla="*/ 0 h 10"/>
                <a:gd name="T28" fmla="*/ 11 w 12"/>
                <a:gd name="T29" fmla="*/ 1 h 10"/>
                <a:gd name="T30" fmla="*/ 12 w 12"/>
                <a:gd name="T31" fmla="*/ 4 h 10"/>
                <a:gd name="T32" fmla="*/ 12 w 12"/>
                <a:gd name="T3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0">
                  <a:moveTo>
                    <a:pt x="12" y="5"/>
                  </a:moveTo>
                  <a:lnTo>
                    <a:pt x="12" y="6"/>
                  </a:lnTo>
                  <a:lnTo>
                    <a:pt x="11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3" y="8"/>
                  </a:lnTo>
                  <a:lnTo>
                    <a:pt x="2" y="6"/>
                  </a:lnTo>
                  <a:lnTo>
                    <a:pt x="0" y="5"/>
                  </a:lnTo>
                  <a:lnTo>
                    <a:pt x="2" y="4"/>
                  </a:lnTo>
                  <a:lnTo>
                    <a:pt x="3" y="1"/>
                  </a:lnTo>
                  <a:lnTo>
                    <a:pt x="4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4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rgbClr val="E89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9" name="Freeform 145"/>
            <p:cNvSpPr>
              <a:spLocks/>
            </p:cNvSpPr>
            <p:nvPr/>
          </p:nvSpPr>
          <p:spPr bwMode="auto">
            <a:xfrm>
              <a:off x="1117601" y="2239963"/>
              <a:ext cx="44450" cy="49213"/>
            </a:xfrm>
            <a:custGeom>
              <a:avLst/>
              <a:gdLst>
                <a:gd name="T0" fmla="*/ 27 w 57"/>
                <a:gd name="T1" fmla="*/ 22 h 61"/>
                <a:gd name="T2" fmla="*/ 0 w 57"/>
                <a:gd name="T3" fmla="*/ 1 h 61"/>
                <a:gd name="T4" fmla="*/ 23 w 57"/>
                <a:gd name="T5" fmla="*/ 26 h 61"/>
                <a:gd name="T6" fmla="*/ 1 w 57"/>
                <a:gd name="T7" fmla="*/ 61 h 61"/>
                <a:gd name="T8" fmla="*/ 27 w 57"/>
                <a:gd name="T9" fmla="*/ 31 h 61"/>
                <a:gd name="T10" fmla="*/ 57 w 57"/>
                <a:gd name="T11" fmla="*/ 53 h 61"/>
                <a:gd name="T12" fmla="*/ 34 w 57"/>
                <a:gd name="T13" fmla="*/ 27 h 61"/>
                <a:gd name="T14" fmla="*/ 54 w 57"/>
                <a:gd name="T15" fmla="*/ 0 h 61"/>
                <a:gd name="T16" fmla="*/ 27 w 57"/>
                <a:gd name="T17" fmla="*/ 2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61">
                  <a:moveTo>
                    <a:pt x="27" y="22"/>
                  </a:moveTo>
                  <a:lnTo>
                    <a:pt x="0" y="1"/>
                  </a:lnTo>
                  <a:lnTo>
                    <a:pt x="23" y="26"/>
                  </a:lnTo>
                  <a:lnTo>
                    <a:pt x="1" y="61"/>
                  </a:lnTo>
                  <a:lnTo>
                    <a:pt x="27" y="31"/>
                  </a:lnTo>
                  <a:lnTo>
                    <a:pt x="57" y="53"/>
                  </a:lnTo>
                  <a:lnTo>
                    <a:pt x="34" y="27"/>
                  </a:lnTo>
                  <a:lnTo>
                    <a:pt x="54" y="0"/>
                  </a:lnTo>
                  <a:lnTo>
                    <a:pt x="27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218" name="Picture 146" descr="C:\Users\ken\AppData\Local\Microsoft\Windows\Temporary Internet Files\Content.IE5\0TVLZFVH\MC900431536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894">
            <a:off x="2130472" y="2222872"/>
            <a:ext cx="360821" cy="35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0" name="Picture 148" descr="C:\Users\ken\AppData\Local\Microsoft\Windows\Temporary Internet Files\Content.IE5\0TVLZFVH\MC900434447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234" y="1744851"/>
            <a:ext cx="638685" cy="78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1" name="Picture 149" descr="C:\Users\ken\AppData\Local\Microsoft\Windows\Temporary Internet Files\Content.IE5\NTY8PUO3\MC900054607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727" y="1687514"/>
            <a:ext cx="643809" cy="97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2" name="Picture 150" descr="C:\Users\ken\AppData\Local\Microsoft\Windows\Temporary Internet Files\Content.IE5\0TVLZFVH\MC900195044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443" y="1796257"/>
            <a:ext cx="813884" cy="94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49" descr="C:\Users\ken\AppData\Local\Microsoft\Windows\Temporary Internet Files\Content.IE5\NTY8PUO3\MC900054607[1].wmf">
            <a:extLst>
              <a:ext uri="{FF2B5EF4-FFF2-40B4-BE49-F238E27FC236}">
                <a16:creationId xmlns:a16="http://schemas.microsoft.com/office/drawing/2014/main" id="{1F2D4275-5D9B-4B7B-B550-80E6C1EA8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194" y="1611731"/>
            <a:ext cx="643809" cy="97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F3C169-B3F3-4A92-8E25-FC8E9C3561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4230" y="3013035"/>
            <a:ext cx="728615" cy="794853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41F0F85D-8A0E-4F31-9870-101BE439078C}"/>
              </a:ext>
            </a:extLst>
          </p:cNvPr>
          <p:cNvSpPr txBox="1"/>
          <p:nvPr/>
        </p:nvSpPr>
        <p:spPr>
          <a:xfrm>
            <a:off x="4778300" y="3043437"/>
            <a:ext cx="1977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Logs, one per acceptor</a:t>
            </a:r>
          </a:p>
        </p:txBody>
      </p:sp>
    </p:spTree>
    <p:extLst>
      <p:ext uri="{BB962C8B-B14F-4D97-AF65-F5344CB8AC3E}">
        <p14:creationId xmlns:p14="http://schemas.microsoft.com/office/powerpoint/2010/main" val="214193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  <p:bldP spid="6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So… </a:t>
            </a:r>
            <a:r>
              <a:rPr lang="en-US" dirty="0" err="1"/>
              <a:t>Paxos</a:t>
            </a:r>
            <a:r>
              <a:rPr lang="en-US" dirty="0"/>
              <a:t> is like a single append-only log, but implemented with many logs!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Thinking of </a:t>
            </a:r>
            <a:r>
              <a:rPr lang="en-US" dirty="0" err="1"/>
              <a:t>Paxos</a:t>
            </a:r>
            <a:r>
              <a:rPr lang="en-US" dirty="0"/>
              <a:t> as a way to make a durable log of messages is the right way to view the classic protocol.  Logs are on disk and are durable.</a:t>
            </a:r>
          </a:p>
          <a:p>
            <a:endParaRPr lang="en-US" dirty="0"/>
          </a:p>
          <a:p>
            <a:r>
              <a:rPr lang="en-US" dirty="0"/>
              <a:t>We use multiple logs, but the way we merge them when learning causes them to behave like one gap-free log.</a:t>
            </a:r>
          </a:p>
          <a:p>
            <a:endParaRPr lang="en-US" dirty="0"/>
          </a:p>
          <a:p>
            <a:r>
              <a:rPr lang="en-US" dirty="0"/>
              <a:t>Atomic multicast keeps everything in memory.  It runs much faster, but the application would need to handle any logging.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CS5412 Spring 2015 (Cloud Computing: Birman)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38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Paxos</a:t>
            </a:r>
            <a:r>
              <a:rPr lang="en-US" dirty="0"/>
              <a:t> Ballot numbers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So… </a:t>
            </a:r>
            <a:r>
              <a:rPr lang="en-US" dirty="0" err="1"/>
              <a:t>Paxos</a:t>
            </a:r>
            <a:r>
              <a:rPr lang="en-US" dirty="0"/>
              <a:t> thinks of the log as a series of slots to be filled with updates.</a:t>
            </a:r>
          </a:p>
          <a:p>
            <a:endParaRPr lang="en-US" dirty="0"/>
          </a:p>
          <a:p>
            <a:r>
              <a:rPr lang="en-US" dirty="0"/>
              <a:t>But the first phase might not succeed on the first try.  What if fewer than QW acceptors are able to accept some update?</a:t>
            </a:r>
          </a:p>
          <a:p>
            <a:endParaRPr lang="en-US" dirty="0"/>
          </a:p>
          <a:p>
            <a:r>
              <a:rPr lang="en-US" dirty="0"/>
              <a:t>This leads to the idea of “ballots” – the first phase loops, with the leader trying to get QW successes on a series of proposals, each with an increasing ballot number.  (Of course, ideally, we succeed right away).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CS5412 Spring 2015 (Cloud Computing: Birman)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19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Failure-Free Synchronous Runs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CS5412 Spring 2015 (Cloud Computing: Birman)</a:t>
            </a: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51332-AC70-4E75-ACC2-5DC5B075A0BE}" type="slidenum">
              <a:rPr lang="he-IL"/>
              <a:pPr/>
              <a:t>15</a:t>
            </a:fld>
            <a:endParaRPr lang="en-US"/>
          </a:p>
        </p:txBody>
      </p:sp>
      <p:sp>
        <p:nvSpPr>
          <p:cNvPr id="195587" name="Oval 3"/>
          <p:cNvSpPr>
            <a:spLocks noChangeArrowheads="1"/>
          </p:cNvSpPr>
          <p:nvPr/>
        </p:nvSpPr>
        <p:spPr bwMode="auto">
          <a:xfrm>
            <a:off x="5791200" y="19812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195588" name="Line 4"/>
          <p:cNvSpPr>
            <a:spLocks noChangeShapeType="1"/>
          </p:cNvSpPr>
          <p:nvPr/>
        </p:nvSpPr>
        <p:spPr bwMode="auto">
          <a:xfrm flipV="1">
            <a:off x="6477001" y="2209800"/>
            <a:ext cx="8350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5589" name="Line 5"/>
          <p:cNvSpPr>
            <a:spLocks noChangeShapeType="1"/>
          </p:cNvSpPr>
          <p:nvPr/>
        </p:nvSpPr>
        <p:spPr bwMode="auto">
          <a:xfrm>
            <a:off x="6324601" y="2286000"/>
            <a:ext cx="987425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5590" name="Oval 6"/>
          <p:cNvSpPr>
            <a:spLocks noChangeArrowheads="1"/>
          </p:cNvSpPr>
          <p:nvPr/>
        </p:nvSpPr>
        <p:spPr bwMode="auto">
          <a:xfrm>
            <a:off x="7464425" y="19812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195591" name="Oval 7"/>
          <p:cNvSpPr>
            <a:spLocks noChangeArrowheads="1"/>
          </p:cNvSpPr>
          <p:nvPr/>
        </p:nvSpPr>
        <p:spPr bwMode="auto">
          <a:xfrm>
            <a:off x="7464425" y="27432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sp>
        <p:nvSpPr>
          <p:cNvPr id="195592" name="Oval 8"/>
          <p:cNvSpPr>
            <a:spLocks noChangeArrowheads="1"/>
          </p:cNvSpPr>
          <p:nvPr/>
        </p:nvSpPr>
        <p:spPr bwMode="auto">
          <a:xfrm>
            <a:off x="7464425" y="42672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Arial" charset="0"/>
              </a:rPr>
              <a:t>n</a:t>
            </a:r>
          </a:p>
        </p:txBody>
      </p:sp>
      <p:sp>
        <p:nvSpPr>
          <p:cNvPr id="195593" name="Line 9"/>
          <p:cNvSpPr>
            <a:spLocks noChangeShapeType="1"/>
          </p:cNvSpPr>
          <p:nvPr/>
        </p:nvSpPr>
        <p:spPr bwMode="auto">
          <a:xfrm>
            <a:off x="6324601" y="2438400"/>
            <a:ext cx="1139825" cy="175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5594" name="Text Box 10"/>
          <p:cNvSpPr txBox="1">
            <a:spLocks noChangeArrowheads="1"/>
          </p:cNvSpPr>
          <p:nvPr/>
        </p:nvSpPr>
        <p:spPr bwMode="auto">
          <a:xfrm>
            <a:off x="7540625" y="3124201"/>
            <a:ext cx="304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000" b="1">
                <a:latin typeface="Arial" charset="0"/>
              </a:rPr>
              <a:t>.</a:t>
            </a:r>
          </a:p>
          <a:p>
            <a:pPr algn="ctr" eaLnBrk="0" hangingPunct="0"/>
            <a:r>
              <a:rPr lang="en-US" sz="2000" b="1">
                <a:latin typeface="Arial" charset="0"/>
              </a:rPr>
              <a:t>.</a:t>
            </a:r>
          </a:p>
          <a:p>
            <a:pPr algn="ctr" eaLnBrk="0" hangingPunct="0"/>
            <a:r>
              <a:rPr lang="en-US" sz="2000" b="1">
                <a:latin typeface="Arial" charset="0"/>
              </a:rPr>
              <a:t>.</a:t>
            </a:r>
          </a:p>
        </p:txBody>
      </p:sp>
      <p:sp>
        <p:nvSpPr>
          <p:cNvPr id="195595" name="Text Box 11"/>
          <p:cNvSpPr txBox="1">
            <a:spLocks noChangeArrowheads="1"/>
          </p:cNvSpPr>
          <p:nvPr/>
        </p:nvSpPr>
        <p:spPr bwMode="auto">
          <a:xfrm>
            <a:off x="7286294" y="4724400"/>
            <a:ext cx="20056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rgbClr val="0000FF"/>
                </a:solidFill>
                <a:latin typeface="Times" pitchFamily="18" charset="0"/>
              </a:rPr>
              <a:t>(“accept”, </a:t>
            </a:r>
            <a:r>
              <a:rPr lang="en-US">
                <a:solidFill>
                  <a:srgbClr val="0000FF"/>
                </a:solidFill>
                <a:sym typeface="Symbol" pitchFamily="18" charset="2"/>
              </a:rPr>
              <a:t></a:t>
            </a:r>
            <a:r>
              <a:rPr lang="en-US">
                <a:solidFill>
                  <a:srgbClr val="0000FF"/>
                </a:solidFill>
              </a:rPr>
              <a:t>1,1</a:t>
            </a:r>
            <a:r>
              <a:rPr lang="en-US">
                <a:solidFill>
                  <a:srgbClr val="0000FF"/>
                </a:solidFill>
                <a:sym typeface="Symbol" pitchFamily="18" charset="2"/>
              </a:rPr>
              <a:t></a:t>
            </a:r>
            <a:r>
              <a:rPr lang="en-US">
                <a:solidFill>
                  <a:srgbClr val="0000FF"/>
                </a:solidFill>
              </a:rPr>
              <a:t> </a:t>
            </a:r>
            <a:r>
              <a:rPr lang="en-US">
                <a:solidFill>
                  <a:srgbClr val="0000FF"/>
                </a:solidFill>
                <a:latin typeface="Times" pitchFamily="18" charset="0"/>
              </a:rPr>
              <a:t>,</a:t>
            </a:r>
            <a:r>
              <a:rPr lang="en-US" i="1">
                <a:solidFill>
                  <a:srgbClr val="0000FF"/>
                </a:solidFill>
                <a:latin typeface="Times" pitchFamily="18" charset="0"/>
              </a:rPr>
              <a:t>v</a:t>
            </a:r>
            <a:r>
              <a:rPr lang="en-US" baseline="-25000">
                <a:solidFill>
                  <a:srgbClr val="0000FF"/>
                </a:solidFill>
                <a:latin typeface="Times" pitchFamily="18" charset="0"/>
              </a:rPr>
              <a:t>1</a:t>
            </a:r>
            <a:r>
              <a:rPr lang="en-US">
                <a:solidFill>
                  <a:srgbClr val="0000FF"/>
                </a:solidFill>
                <a:latin typeface="Times" pitchFamily="18" charset="0"/>
              </a:rPr>
              <a:t>)</a:t>
            </a:r>
          </a:p>
        </p:txBody>
      </p:sp>
      <p:sp>
        <p:nvSpPr>
          <p:cNvPr id="195596" name="Line 12"/>
          <p:cNvSpPr>
            <a:spLocks noChangeShapeType="1"/>
          </p:cNvSpPr>
          <p:nvPr/>
        </p:nvSpPr>
        <p:spPr bwMode="auto">
          <a:xfrm>
            <a:off x="7997825" y="2362200"/>
            <a:ext cx="990600" cy="175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5597" name="Line 13"/>
          <p:cNvSpPr>
            <a:spLocks noChangeShapeType="1"/>
          </p:cNvSpPr>
          <p:nvPr/>
        </p:nvSpPr>
        <p:spPr bwMode="auto">
          <a:xfrm>
            <a:off x="8074025" y="2286000"/>
            <a:ext cx="7620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5598" name="Line 14"/>
          <p:cNvSpPr>
            <a:spLocks noChangeShapeType="1"/>
          </p:cNvSpPr>
          <p:nvPr/>
        </p:nvSpPr>
        <p:spPr bwMode="auto">
          <a:xfrm flipV="1">
            <a:off x="8150225" y="2133600"/>
            <a:ext cx="6858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5599" name="Line 15"/>
          <p:cNvSpPr>
            <a:spLocks noChangeShapeType="1"/>
          </p:cNvSpPr>
          <p:nvPr/>
        </p:nvSpPr>
        <p:spPr bwMode="auto">
          <a:xfrm>
            <a:off x="8074025" y="4572000"/>
            <a:ext cx="1066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5600" name="Line 16"/>
          <p:cNvSpPr>
            <a:spLocks noChangeShapeType="1"/>
          </p:cNvSpPr>
          <p:nvPr/>
        </p:nvSpPr>
        <p:spPr bwMode="auto">
          <a:xfrm flipV="1">
            <a:off x="7997825" y="2209800"/>
            <a:ext cx="1219200" cy="2133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5601" name="Oval 17"/>
          <p:cNvSpPr>
            <a:spLocks noChangeArrowheads="1"/>
          </p:cNvSpPr>
          <p:nvPr/>
        </p:nvSpPr>
        <p:spPr bwMode="auto">
          <a:xfrm>
            <a:off x="9293225" y="19812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195602" name="Oval 18"/>
          <p:cNvSpPr>
            <a:spLocks noChangeArrowheads="1"/>
          </p:cNvSpPr>
          <p:nvPr/>
        </p:nvSpPr>
        <p:spPr bwMode="auto">
          <a:xfrm>
            <a:off x="9293225" y="27432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sp>
        <p:nvSpPr>
          <p:cNvPr id="195603" name="Oval 19"/>
          <p:cNvSpPr>
            <a:spLocks noChangeArrowheads="1"/>
          </p:cNvSpPr>
          <p:nvPr/>
        </p:nvSpPr>
        <p:spPr bwMode="auto">
          <a:xfrm>
            <a:off x="9293225" y="42672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Arial" charset="0"/>
              </a:rPr>
              <a:t>n</a:t>
            </a:r>
          </a:p>
        </p:txBody>
      </p:sp>
      <p:sp>
        <p:nvSpPr>
          <p:cNvPr id="195604" name="Text Box 20"/>
          <p:cNvSpPr txBox="1">
            <a:spLocks noChangeArrowheads="1"/>
          </p:cNvSpPr>
          <p:nvPr/>
        </p:nvSpPr>
        <p:spPr bwMode="auto">
          <a:xfrm>
            <a:off x="9369425" y="3124201"/>
            <a:ext cx="304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000" b="1">
                <a:latin typeface="Arial" charset="0"/>
              </a:rPr>
              <a:t>.</a:t>
            </a:r>
          </a:p>
          <a:p>
            <a:pPr algn="ctr" eaLnBrk="0" hangingPunct="0"/>
            <a:r>
              <a:rPr lang="en-US" sz="2000" b="1">
                <a:latin typeface="Arial" charset="0"/>
              </a:rPr>
              <a:t>.</a:t>
            </a:r>
          </a:p>
          <a:p>
            <a:pPr algn="ctr" eaLnBrk="0" hangingPunct="0"/>
            <a:r>
              <a:rPr lang="en-US" sz="2000" b="1">
                <a:latin typeface="Arial" charset="0"/>
              </a:rPr>
              <a:t>.</a:t>
            </a:r>
          </a:p>
        </p:txBody>
      </p:sp>
      <p:sp>
        <p:nvSpPr>
          <p:cNvPr id="195605" name="Line 21"/>
          <p:cNvSpPr>
            <a:spLocks noChangeShapeType="1"/>
          </p:cNvSpPr>
          <p:nvPr/>
        </p:nvSpPr>
        <p:spPr bwMode="auto">
          <a:xfrm flipV="1">
            <a:off x="7997825" y="3200400"/>
            <a:ext cx="1219200" cy="129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5607" name="Text Box 23"/>
          <p:cNvSpPr txBox="1">
            <a:spLocks noChangeArrowheads="1"/>
          </p:cNvSpPr>
          <p:nvPr/>
        </p:nvSpPr>
        <p:spPr bwMode="auto">
          <a:xfrm>
            <a:off x="7905750" y="56054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endParaRPr lang="en-US">
              <a:latin typeface="Times" pitchFamily="18" charset="0"/>
            </a:endParaRPr>
          </a:p>
        </p:txBody>
      </p:sp>
      <p:sp>
        <p:nvSpPr>
          <p:cNvPr id="195609" name="Oval 25"/>
          <p:cNvSpPr>
            <a:spLocks noChangeArrowheads="1"/>
          </p:cNvSpPr>
          <p:nvPr/>
        </p:nvSpPr>
        <p:spPr bwMode="auto">
          <a:xfrm>
            <a:off x="2514600" y="19812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195610" name="Line 26"/>
          <p:cNvSpPr>
            <a:spLocks noChangeShapeType="1"/>
          </p:cNvSpPr>
          <p:nvPr/>
        </p:nvSpPr>
        <p:spPr bwMode="auto">
          <a:xfrm flipV="1">
            <a:off x="3048000" y="2209800"/>
            <a:ext cx="6858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5611" name="Line 27"/>
          <p:cNvSpPr>
            <a:spLocks noChangeShapeType="1"/>
          </p:cNvSpPr>
          <p:nvPr/>
        </p:nvSpPr>
        <p:spPr bwMode="auto">
          <a:xfrm>
            <a:off x="2971800" y="2362200"/>
            <a:ext cx="7620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5612" name="Oval 28"/>
          <p:cNvSpPr>
            <a:spLocks noChangeArrowheads="1"/>
          </p:cNvSpPr>
          <p:nvPr/>
        </p:nvSpPr>
        <p:spPr bwMode="auto">
          <a:xfrm>
            <a:off x="3886200" y="19812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195613" name="Oval 29"/>
          <p:cNvSpPr>
            <a:spLocks noChangeArrowheads="1"/>
          </p:cNvSpPr>
          <p:nvPr/>
        </p:nvSpPr>
        <p:spPr bwMode="auto">
          <a:xfrm>
            <a:off x="3886200" y="27432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sp>
        <p:nvSpPr>
          <p:cNvPr id="195614" name="Oval 30"/>
          <p:cNvSpPr>
            <a:spLocks noChangeArrowheads="1"/>
          </p:cNvSpPr>
          <p:nvPr/>
        </p:nvSpPr>
        <p:spPr bwMode="auto">
          <a:xfrm>
            <a:off x="3886200" y="42672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Arial" charset="0"/>
              </a:rPr>
              <a:t>n</a:t>
            </a:r>
          </a:p>
        </p:txBody>
      </p:sp>
      <p:sp>
        <p:nvSpPr>
          <p:cNvPr id="195615" name="Line 31"/>
          <p:cNvSpPr>
            <a:spLocks noChangeShapeType="1"/>
          </p:cNvSpPr>
          <p:nvPr/>
        </p:nvSpPr>
        <p:spPr bwMode="auto">
          <a:xfrm>
            <a:off x="2895600" y="2438400"/>
            <a:ext cx="990600" cy="175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5616" name="Text Box 32"/>
          <p:cNvSpPr txBox="1">
            <a:spLocks noChangeArrowheads="1"/>
          </p:cNvSpPr>
          <p:nvPr/>
        </p:nvSpPr>
        <p:spPr bwMode="auto">
          <a:xfrm>
            <a:off x="3962400" y="3124201"/>
            <a:ext cx="304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000" b="1">
                <a:latin typeface="Arial" charset="0"/>
              </a:rPr>
              <a:t>.</a:t>
            </a:r>
          </a:p>
          <a:p>
            <a:pPr algn="ctr" eaLnBrk="0" hangingPunct="0"/>
            <a:r>
              <a:rPr lang="en-US" sz="2000" b="1">
                <a:latin typeface="Arial" charset="0"/>
              </a:rPr>
              <a:t>.</a:t>
            </a:r>
          </a:p>
          <a:p>
            <a:pPr algn="ctr" eaLnBrk="0" hangingPunct="0"/>
            <a:r>
              <a:rPr lang="en-US" sz="2000" b="1">
                <a:latin typeface="Arial" charset="0"/>
              </a:rPr>
              <a:t>.</a:t>
            </a:r>
          </a:p>
        </p:txBody>
      </p:sp>
      <p:sp>
        <p:nvSpPr>
          <p:cNvPr id="195617" name="Text Box 33"/>
          <p:cNvSpPr txBox="1">
            <a:spLocks noChangeArrowheads="1"/>
          </p:cNvSpPr>
          <p:nvPr/>
        </p:nvSpPr>
        <p:spPr bwMode="auto">
          <a:xfrm>
            <a:off x="2739861" y="1670050"/>
            <a:ext cx="18069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rgbClr val="0000FF"/>
                </a:solidFill>
                <a:latin typeface="Times" pitchFamily="18" charset="0"/>
              </a:rPr>
              <a:t>(“prepare”, </a:t>
            </a:r>
            <a:r>
              <a:rPr lang="en-US">
                <a:solidFill>
                  <a:srgbClr val="0000FF"/>
                </a:solidFill>
                <a:sym typeface="Symbol" pitchFamily="18" charset="2"/>
              </a:rPr>
              <a:t></a:t>
            </a:r>
            <a:r>
              <a:rPr lang="en-US">
                <a:solidFill>
                  <a:srgbClr val="0000FF"/>
                </a:solidFill>
              </a:rPr>
              <a:t>1,1</a:t>
            </a:r>
            <a:r>
              <a:rPr lang="en-US">
                <a:solidFill>
                  <a:srgbClr val="0000FF"/>
                </a:solidFill>
                <a:sym typeface="Symbol" pitchFamily="18" charset="2"/>
              </a:rPr>
              <a:t></a:t>
            </a:r>
            <a:r>
              <a:rPr lang="en-US">
                <a:solidFill>
                  <a:srgbClr val="0000FF"/>
                </a:solidFill>
                <a:latin typeface="Times" pitchFamily="18" charset="0"/>
              </a:rPr>
              <a:t>)</a:t>
            </a:r>
          </a:p>
        </p:txBody>
      </p:sp>
      <p:sp>
        <p:nvSpPr>
          <p:cNvPr id="195618" name="Line 34"/>
          <p:cNvSpPr>
            <a:spLocks noChangeShapeType="1"/>
          </p:cNvSpPr>
          <p:nvPr/>
        </p:nvSpPr>
        <p:spPr bwMode="auto">
          <a:xfrm flipV="1">
            <a:off x="4419600" y="2514600"/>
            <a:ext cx="1447800" cy="1905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5619" name="Line 35"/>
          <p:cNvSpPr>
            <a:spLocks noChangeShapeType="1"/>
          </p:cNvSpPr>
          <p:nvPr/>
        </p:nvSpPr>
        <p:spPr bwMode="auto">
          <a:xfrm flipV="1">
            <a:off x="4419600" y="2438400"/>
            <a:ext cx="12954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5620" name="Line 36"/>
          <p:cNvSpPr>
            <a:spLocks noChangeShapeType="1"/>
          </p:cNvSpPr>
          <p:nvPr/>
        </p:nvSpPr>
        <p:spPr bwMode="auto">
          <a:xfrm flipV="1">
            <a:off x="4495800" y="2209800"/>
            <a:ext cx="1219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5621" name="Text Box 37"/>
          <p:cNvSpPr txBox="1">
            <a:spLocks noChangeArrowheads="1"/>
          </p:cNvSpPr>
          <p:nvPr/>
        </p:nvSpPr>
        <p:spPr bwMode="auto">
          <a:xfrm>
            <a:off x="4571447" y="3352800"/>
            <a:ext cx="22156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rgbClr val="0000FF"/>
                </a:solidFill>
                <a:latin typeface="Times" pitchFamily="18" charset="0"/>
              </a:rPr>
              <a:t>(“ack”, </a:t>
            </a:r>
            <a:r>
              <a:rPr lang="en-US">
                <a:solidFill>
                  <a:srgbClr val="0000FF"/>
                </a:solidFill>
                <a:sym typeface="Symbol" pitchFamily="18" charset="2"/>
              </a:rPr>
              <a:t></a:t>
            </a:r>
            <a:r>
              <a:rPr lang="en-US">
                <a:solidFill>
                  <a:srgbClr val="0000FF"/>
                </a:solidFill>
              </a:rPr>
              <a:t>1,1</a:t>
            </a:r>
            <a:r>
              <a:rPr lang="en-US">
                <a:solidFill>
                  <a:srgbClr val="0000FF"/>
                </a:solidFill>
                <a:sym typeface="Symbol" pitchFamily="18" charset="2"/>
              </a:rPr>
              <a:t></a:t>
            </a:r>
            <a:r>
              <a:rPr lang="en-US">
                <a:solidFill>
                  <a:srgbClr val="0000FF"/>
                </a:solidFill>
                <a:latin typeface="Times" pitchFamily="18" charset="0"/>
              </a:rPr>
              <a:t>, </a:t>
            </a:r>
            <a:r>
              <a:rPr lang="en-US">
                <a:solidFill>
                  <a:srgbClr val="0000FF"/>
                </a:solidFill>
                <a:sym typeface="Symbol" pitchFamily="18" charset="2"/>
              </a:rPr>
              <a:t>0,0</a:t>
            </a:r>
            <a:r>
              <a:rPr lang="en-US">
                <a:solidFill>
                  <a:srgbClr val="0000FF"/>
                </a:solidFill>
                <a:latin typeface="Times" pitchFamily="18" charset="0"/>
              </a:rPr>
              <a:t>,</a:t>
            </a:r>
            <a:r>
              <a:rPr lang="en-US">
                <a:solidFill>
                  <a:srgbClr val="0000FF"/>
                </a:solidFill>
                <a:latin typeface="Symbol" pitchFamily="18" charset="2"/>
              </a:rPr>
              <a:t>^</a:t>
            </a:r>
            <a:r>
              <a:rPr lang="en-US">
                <a:solidFill>
                  <a:srgbClr val="0000FF"/>
                </a:solidFill>
                <a:latin typeface="Times" pitchFamily="18" charset="0"/>
              </a:rPr>
              <a:t>)</a:t>
            </a:r>
          </a:p>
        </p:txBody>
      </p:sp>
      <p:sp>
        <p:nvSpPr>
          <p:cNvPr id="195622" name="AutoShape 38"/>
          <p:cNvSpPr>
            <a:spLocks noChangeArrowheads="1"/>
          </p:cNvSpPr>
          <p:nvPr/>
        </p:nvSpPr>
        <p:spPr bwMode="auto">
          <a:xfrm rot="10800000">
            <a:off x="8839200" y="5715000"/>
            <a:ext cx="1600200" cy="457200"/>
          </a:xfrm>
          <a:prstGeom prst="wedgeRoundRectCallout">
            <a:avLst>
              <a:gd name="adj1" fmla="val -4171"/>
              <a:gd name="adj2" fmla="val 252079"/>
              <a:gd name="adj3" fmla="val 166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>
                <a:latin typeface="Times" pitchFamily="18" charset="0"/>
              </a:rPr>
              <a:t>decide </a:t>
            </a:r>
            <a:r>
              <a:rPr lang="en-US" i="1">
                <a:latin typeface="Times" pitchFamily="18" charset="0"/>
              </a:rPr>
              <a:t>v</a:t>
            </a:r>
            <a:r>
              <a:rPr lang="en-US" baseline="-25000">
                <a:latin typeface="Times" pitchFamily="18" charset="0"/>
              </a:rPr>
              <a:t>1</a:t>
            </a:r>
          </a:p>
        </p:txBody>
      </p:sp>
      <p:sp>
        <p:nvSpPr>
          <p:cNvPr id="195623" name="Text Box 39"/>
          <p:cNvSpPr txBox="1">
            <a:spLocks noChangeArrowheads="1"/>
          </p:cNvSpPr>
          <p:nvPr/>
        </p:nvSpPr>
        <p:spPr bwMode="auto">
          <a:xfrm>
            <a:off x="6298900" y="1676400"/>
            <a:ext cx="19992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rgbClr val="0000FF"/>
                </a:solidFill>
                <a:latin typeface="Times" pitchFamily="18" charset="0"/>
              </a:rPr>
              <a:t>(“accept”, </a:t>
            </a:r>
            <a:r>
              <a:rPr lang="en-US">
                <a:solidFill>
                  <a:srgbClr val="0000FF"/>
                </a:solidFill>
                <a:sym typeface="Symbol" pitchFamily="18" charset="2"/>
              </a:rPr>
              <a:t></a:t>
            </a:r>
            <a:r>
              <a:rPr lang="en-US">
                <a:solidFill>
                  <a:srgbClr val="0000FF"/>
                </a:solidFill>
              </a:rPr>
              <a:t>1,1</a:t>
            </a:r>
            <a:r>
              <a:rPr lang="en-US">
                <a:solidFill>
                  <a:srgbClr val="0000FF"/>
                </a:solidFill>
                <a:sym typeface="Symbol" pitchFamily="18" charset="2"/>
              </a:rPr>
              <a:t></a:t>
            </a:r>
            <a:r>
              <a:rPr lang="en-US">
                <a:solidFill>
                  <a:srgbClr val="0000FF"/>
                </a:solidFill>
                <a:latin typeface="Times" pitchFamily="18" charset="0"/>
              </a:rPr>
              <a:t> ,</a:t>
            </a:r>
            <a:r>
              <a:rPr lang="en-US" i="1">
                <a:solidFill>
                  <a:srgbClr val="0000FF"/>
                </a:solidFill>
                <a:latin typeface="Times" pitchFamily="18" charset="0"/>
              </a:rPr>
              <a:t>v</a:t>
            </a:r>
            <a:r>
              <a:rPr lang="en-US" baseline="-25000">
                <a:solidFill>
                  <a:srgbClr val="0000FF"/>
                </a:solidFill>
                <a:latin typeface="Times" pitchFamily="18" charset="0"/>
              </a:rPr>
              <a:t>1</a:t>
            </a:r>
            <a:r>
              <a:rPr lang="en-US">
                <a:solidFill>
                  <a:srgbClr val="0000FF"/>
                </a:solidFill>
                <a:latin typeface="Times" pitchFamily="18" charset="0"/>
              </a:rPr>
              <a:t>)</a:t>
            </a:r>
          </a:p>
        </p:txBody>
      </p:sp>
      <p:sp>
        <p:nvSpPr>
          <p:cNvPr id="195624" name="Rectangle 40"/>
          <p:cNvSpPr>
            <a:spLocks noChangeArrowheads="1"/>
          </p:cNvSpPr>
          <p:nvPr/>
        </p:nvSpPr>
        <p:spPr bwMode="auto">
          <a:xfrm>
            <a:off x="2068978" y="5251450"/>
            <a:ext cx="33185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dirty="0">
                <a:latin typeface="Times" pitchFamily="18" charset="0"/>
              </a:rPr>
              <a:t>Simple Paxos implementation </a:t>
            </a:r>
          </a:p>
          <a:p>
            <a:pPr algn="ctr" eaLnBrk="0" hangingPunct="0"/>
            <a:r>
              <a:rPr lang="en-US" sz="2000" dirty="0">
                <a:latin typeface="Times" pitchFamily="18" charset="0"/>
              </a:rPr>
              <a:t>always trusts process 1</a:t>
            </a:r>
          </a:p>
        </p:txBody>
      </p:sp>
      <p:sp>
        <p:nvSpPr>
          <p:cNvPr id="195625" name="Oval 41"/>
          <p:cNvSpPr>
            <a:spLocks noChangeArrowheads="1"/>
          </p:cNvSpPr>
          <p:nvPr/>
        </p:nvSpPr>
        <p:spPr bwMode="auto">
          <a:xfrm>
            <a:off x="8991600" y="1676400"/>
            <a:ext cx="990600" cy="3276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046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7" grpId="0" animBg="1"/>
      <p:bldP spid="195588" grpId="0" animBg="1"/>
      <p:bldP spid="195589" grpId="0" animBg="1"/>
      <p:bldP spid="195590" grpId="0" animBg="1"/>
      <p:bldP spid="195591" grpId="0" animBg="1"/>
      <p:bldP spid="195592" grpId="0" animBg="1"/>
      <p:bldP spid="195593" grpId="0" animBg="1"/>
      <p:bldP spid="195594" grpId="0"/>
      <p:bldP spid="195595" grpId="0"/>
      <p:bldP spid="195596" grpId="0" animBg="1"/>
      <p:bldP spid="195597" grpId="0" animBg="1"/>
      <p:bldP spid="195598" grpId="0" animBg="1"/>
      <p:bldP spid="195599" grpId="0" animBg="1"/>
      <p:bldP spid="195600" grpId="0" animBg="1"/>
      <p:bldP spid="195601" grpId="0" animBg="1"/>
      <p:bldP spid="195602" grpId="0" animBg="1"/>
      <p:bldP spid="195603" grpId="0" animBg="1"/>
      <p:bldP spid="195604" grpId="0"/>
      <p:bldP spid="195605" grpId="0" animBg="1"/>
      <p:bldP spid="195609" grpId="0" animBg="1"/>
      <p:bldP spid="195610" grpId="0" animBg="1"/>
      <p:bldP spid="195611" grpId="0" animBg="1"/>
      <p:bldP spid="195612" grpId="0" animBg="1"/>
      <p:bldP spid="195613" grpId="0" animBg="1"/>
      <p:bldP spid="195614" grpId="0" animBg="1"/>
      <p:bldP spid="195615" grpId="0" animBg="1"/>
      <p:bldP spid="195616" grpId="0"/>
      <p:bldP spid="195617" grpId="0"/>
      <p:bldP spid="195618" grpId="0" animBg="1"/>
      <p:bldP spid="195619" grpId="0" animBg="1"/>
      <p:bldP spid="195620" grpId="0" animBg="1"/>
      <p:bldP spid="195622" grpId="0" animBg="1"/>
      <p:bldP spid="195623" grpId="0"/>
      <p:bldP spid="195624" grpId="0"/>
      <p:bldP spid="1956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11659-F3D2-456E-A15B-B22417AED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Criticisms of </a:t>
            </a:r>
            <a:r>
              <a:rPr lang="en-US" dirty="0" err="1"/>
              <a:t>Paxos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4C4FC-034B-42DC-97A0-38CB8079D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protocol is very slow and clumsy.</a:t>
            </a:r>
          </a:p>
          <a:p>
            <a:endParaRPr lang="en-US" dirty="0"/>
          </a:p>
          <a:p>
            <a:r>
              <a:rPr lang="en-US" dirty="0"/>
              <a:t>It has a proof of correctness, which is great, but is also very complex and many implementations have had bugs.  Over the decades more and more </a:t>
            </a:r>
            <a:r>
              <a:rPr lang="en-US" dirty="0" err="1"/>
              <a:t>Paxos</a:t>
            </a:r>
            <a:r>
              <a:rPr lang="en-US" dirty="0"/>
              <a:t> implementations have been proposed and proved to implement state machine replication, but by now it is no longer clear what </a:t>
            </a:r>
            <a:r>
              <a:rPr lang="en-US" dirty="0" err="1"/>
              <a:t>Paxos</a:t>
            </a:r>
            <a:r>
              <a:rPr lang="en-US" dirty="0"/>
              <a:t> “is”!</a:t>
            </a:r>
          </a:p>
          <a:p>
            <a:endParaRPr lang="en-US" dirty="0"/>
          </a:p>
          <a:p>
            <a:r>
              <a:rPr lang="en-US" dirty="0"/>
              <a:t>In fact the classic </a:t>
            </a:r>
            <a:r>
              <a:rPr lang="en-US" dirty="0" err="1"/>
              <a:t>Paxos</a:t>
            </a:r>
            <a:r>
              <a:rPr lang="en-US" dirty="0"/>
              <a:t> protocol wasn’t even invented by Lamport!  There were at least three prior systems using it.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4AC3DC-7E5E-4846-B795-B73EA8663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http://www.cs.cornell.edu/courses/cs5412/2021sp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7D16D5-C06C-472D-8093-391B8620A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93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encrypted-tbn0.google.com/images?q=tbn:ANd9GcTKrz7REk4z7LIxKqhgD3JQXuR7o2kOn3oprRAiM3IpmHccbH4R8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668" y="4248407"/>
            <a:ext cx="1524000" cy="206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D678C6B-4F36-4CEB-98C2-B69CA8670423}" type="slidenum">
              <a:rPr lang="he-IL"/>
              <a:pPr/>
              <a:t>17</a:t>
            </a:fld>
            <a:endParaRPr lang="en-US"/>
          </a:p>
        </p:txBody>
      </p:sp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Leslie Lamport’s Reflections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b="1" dirty="0"/>
              <a:t>“Inspired by my success at popularizing the consensus problem by describing it with Byzantine generals, I decided to cast the algorithm in terms of a parliament on an ancient Greek island.  </a:t>
            </a:r>
          </a:p>
          <a:p>
            <a:pPr>
              <a:lnSpc>
                <a:spcPct val="90000"/>
              </a:lnSpc>
            </a:pPr>
            <a:endParaRPr lang="en-US" sz="2200" b="1" dirty="0"/>
          </a:p>
          <a:p>
            <a:pPr>
              <a:lnSpc>
                <a:spcPct val="90000"/>
              </a:lnSpc>
            </a:pPr>
            <a:r>
              <a:rPr lang="en-US" sz="2200" b="1" dirty="0"/>
              <a:t>“To carry the image further, I gave a few lectures in the persona of an Indiana-Jones-style archaeologist.</a:t>
            </a:r>
          </a:p>
          <a:p>
            <a:pPr>
              <a:lnSpc>
                <a:spcPct val="90000"/>
              </a:lnSpc>
            </a:pPr>
            <a:endParaRPr lang="en-US" sz="2200" b="1" dirty="0"/>
          </a:p>
          <a:p>
            <a:pPr>
              <a:lnSpc>
                <a:spcPct val="90000"/>
              </a:lnSpc>
            </a:pPr>
            <a:r>
              <a:rPr lang="en-US" sz="2200" b="1" dirty="0"/>
              <a:t>“My attempt at inserting some humor into the </a:t>
            </a:r>
            <a:br>
              <a:rPr lang="en-US" sz="2200" b="1" dirty="0"/>
            </a:br>
            <a:r>
              <a:rPr lang="en-US" sz="2200" b="1" dirty="0"/>
              <a:t>subject was a dismal failure. </a:t>
            </a:r>
          </a:p>
        </p:txBody>
      </p:sp>
      <p:pic>
        <p:nvPicPr>
          <p:cNvPr id="1028" name="Picture 4" descr="http://ts3.mm.bing.net/images/thumbnail.aspx?q=1622056244734&amp;id=7a8d14b8fa5be7cbcc182fe4c81b15ee&amp;url=http%3a%2f%2fandrej.com%2fmathematicians%2flarge%2fLamport_Lesli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728" y="92656"/>
            <a:ext cx="1524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CS5412 Spring 2015 (Cloud Computing: Birman)</a:t>
            </a:r>
          </a:p>
        </p:txBody>
      </p:sp>
    </p:spTree>
    <p:extLst>
      <p:ext uri="{BB962C8B-B14F-4D97-AF65-F5344CB8AC3E}">
        <p14:creationId xmlns:p14="http://schemas.microsoft.com/office/powerpoint/2010/main" val="2733774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59220-015F-4C9E-B12D-1DB1542C3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Derecho to the rescue!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35653-6AA3-47F3-B7DF-F20035455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Derecho is a system created at Cornell that implements a new version of </a:t>
            </a:r>
            <a:r>
              <a:rPr lang="en-US" dirty="0" err="1"/>
              <a:t>Paxos</a:t>
            </a:r>
            <a:r>
              <a:rPr lang="en-US" dirty="0"/>
              <a:t> in which we also tried to leverage modern datacenter networks.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It can support atomic multicast or durable (logged) </a:t>
            </a:r>
            <a:r>
              <a:rPr lang="en-US" dirty="0" err="1"/>
              <a:t>Paxos</a:t>
            </a:r>
            <a:r>
              <a:rPr lang="en-US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It runs on standard TCP but also supports a new and more modern</a:t>
            </a:r>
            <a:br>
              <a:rPr lang="en-US" dirty="0"/>
            </a:br>
            <a:r>
              <a:rPr lang="en-US" dirty="0"/>
              <a:t>    hardware implementation of TCP in which the memory of one </a:t>
            </a:r>
            <a:br>
              <a:rPr lang="en-US" dirty="0"/>
            </a:br>
            <a:r>
              <a:rPr lang="en-US" dirty="0"/>
              <a:t>    computer can be read or written directly from some other computer.</a:t>
            </a:r>
            <a:br>
              <a:rPr lang="en-US" dirty="0"/>
            </a:br>
            <a:r>
              <a:rPr lang="en-US" dirty="0"/>
              <a:t>    This is called remote direct memory access: RDMA.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When setting up Derecho, a configuration file tells it which to use.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7CE88F-BD93-4D2C-AF51-69727537A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http://www.cs.cornell.edu/courses/cs5412/2021sp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0D2A5C-778D-43D9-B045-6CC8573D3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930324-8206-41F3-BBF4-AF8782DAD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7188" y="325636"/>
            <a:ext cx="2054874" cy="1165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F209A8-2B91-49CA-B142-877964860B4E}"/>
              </a:ext>
            </a:extLst>
          </p:cNvPr>
          <p:cNvSpPr txBox="1"/>
          <p:nvPr/>
        </p:nvSpPr>
        <p:spPr>
          <a:xfrm>
            <a:off x="8847667" y="1491983"/>
            <a:ext cx="3253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 Derecho is a powerful wind </a:t>
            </a:r>
          </a:p>
        </p:txBody>
      </p:sp>
    </p:spTree>
    <p:extLst>
      <p:ext uri="{BB962C8B-B14F-4D97-AF65-F5344CB8AC3E}">
        <p14:creationId xmlns:p14="http://schemas.microsoft.com/office/powerpoint/2010/main" val="4170823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Derecho is a software library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Derecho is a C++ library that handles membership, atomic multicast and persistent logging.</a:t>
            </a:r>
          </a:p>
          <a:p>
            <a:endParaRPr lang="en-US" dirty="0"/>
          </a:p>
          <a:p>
            <a:r>
              <a:rPr lang="en-US" dirty="0"/>
              <a:t>It is designed specifically to support sharded micro-services in modern datacenter settings.</a:t>
            </a:r>
          </a:p>
          <a:p>
            <a:endParaRPr lang="en-US" dirty="0"/>
          </a:p>
          <a:p>
            <a:r>
              <a:rPr lang="en-US" dirty="0"/>
              <a:t>The developer builds a new microservice by linking against the library.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http://www.cs.cornell.edu/courses/cs5412/2021sp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181" y="267799"/>
            <a:ext cx="2054874" cy="116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35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9874B-1CA8-4D9B-8B6E-94D4BE2FD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2EAF9-9C3B-480C-8560-55BA4785A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Eric Brewer told us that stale data and inconsistency is fine.  Why worry?  And in fact this worked for cloud computing web sites, like Amazon.com</a:t>
            </a:r>
          </a:p>
          <a:p>
            <a:endParaRPr lang="en-US" dirty="0"/>
          </a:p>
          <a:p>
            <a:r>
              <a:rPr lang="en-US" dirty="0"/>
              <a:t>But his CAP model doesn’t fit well with IoT settings that involve watching real-world devices and controlling real-world actions.  Consistency matters for these cases: we need data that isn’t stale,  we need fault-tolerance, and we need scalability too!</a:t>
            </a:r>
          </a:p>
          <a:p>
            <a:endParaRPr lang="en-US" dirty="0"/>
          </a:p>
          <a:p>
            <a:r>
              <a:rPr lang="en-US" dirty="0"/>
              <a:t>So we discussed state machine replication and virtual synchrony.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C671CD-FE7E-4BFA-B6F5-56F98B53D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http://www.cs.cornell.edu/courses/cs5412/2021sp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583E81-74C6-4F2F-82DE-DF902A600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70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CD259-DEDF-4853-8D2D-CC987E5CE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Derecho is extremely fast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8B546-47CD-4391-8EF8-72F863FD6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much as 10,000x faster than standard </a:t>
            </a:r>
            <a:r>
              <a:rPr lang="en-US" dirty="0" err="1"/>
              <a:t>Paxos</a:t>
            </a:r>
            <a:r>
              <a:rPr lang="en-US" dirty="0"/>
              <a:t> protocols.</a:t>
            </a:r>
          </a:p>
          <a:p>
            <a:endParaRPr lang="en-US" dirty="0"/>
          </a:p>
          <a:p>
            <a:r>
              <a:rPr lang="en-US" dirty="0"/>
              <a:t>In fact we can even prove that Derecho is an optimal </a:t>
            </a:r>
            <a:r>
              <a:rPr lang="en-US" dirty="0" err="1"/>
              <a:t>Paxos</a:t>
            </a:r>
            <a:r>
              <a:rPr lang="en-US" dirty="0"/>
              <a:t> solution: no </a:t>
            </a:r>
            <a:r>
              <a:rPr lang="en-US" dirty="0" err="1"/>
              <a:t>Paxos</a:t>
            </a:r>
            <a:r>
              <a:rPr lang="en-US" dirty="0"/>
              <a:t> protocol can eliminate any delays from Derecho.  Decisions occur as early as they safely can be performed.</a:t>
            </a:r>
          </a:p>
          <a:p>
            <a:endParaRPr lang="en-US" dirty="0"/>
          </a:p>
          <a:p>
            <a:r>
              <a:rPr lang="en-US" dirty="0"/>
              <a:t>However, modern developers don’t really want a C++ library.  So we are creating Cascade, a new DHT for the IoT cloud, layered on Derecho.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96C1EC-687E-4706-A133-3D18BE237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http://www.cs.cornell.edu/courses/cs5412/2021sp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5F2B4B-7D41-4C8C-AED5-5A537D6D0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54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01C385E-9AF9-4CFD-A352-366436C0A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60137"/>
            <a:ext cx="8229600" cy="146304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Derecho Internals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9CCA64-5B0F-4028-BF16-03DF298BF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   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545E7C-4BAF-4C9F-BB54-ECD1EF58A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FFA332-99DC-46E6-8107-69511C681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965" y="4882282"/>
            <a:ext cx="2286919" cy="152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39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921261" cy="14996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Motivation: Consider </a:t>
            </a:r>
            <a:r>
              <a:rPr lang="en-US" b="1" dirty="0" err="1">
                <a:solidFill>
                  <a:srgbClr val="C00000"/>
                </a:solidFill>
              </a:rPr>
              <a:t>Paxos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on a fas</a:t>
            </a:r>
            <a:r>
              <a:rPr lang="en-US" dirty="0"/>
              <a:t>t network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                                        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36619" y="2227811"/>
            <a:ext cx="7032568" cy="29094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549534" y="2282259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" name="Oval 8"/>
          <p:cNvSpPr/>
          <p:nvPr/>
        </p:nvSpPr>
        <p:spPr>
          <a:xfrm>
            <a:off x="7577529" y="2282258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0" name="Oval 9"/>
          <p:cNvSpPr/>
          <p:nvPr/>
        </p:nvSpPr>
        <p:spPr>
          <a:xfrm>
            <a:off x="5563531" y="2282257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Q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657600" y="2518757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671597" y="2518757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688366" y="2518756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57600" y="2675526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657600" y="2661736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93661" y="2573204"/>
            <a:ext cx="28632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“Here is 100B message </a:t>
            </a:r>
            <a:r>
              <a:rPr lang="en-US" sz="1400" i="1" u="sng" dirty="0"/>
              <a:t>m</a:t>
            </a:r>
            <a:r>
              <a:rPr lang="en-US" sz="1400" dirty="0"/>
              <a:t>”</a:t>
            </a:r>
            <a:br>
              <a:rPr lang="en-US" sz="1400" dirty="0"/>
            </a:br>
            <a:r>
              <a:rPr lang="en-US" sz="1400" dirty="0"/>
              <a:t>“Are you till prepared to commit </a:t>
            </a:r>
            <a:r>
              <a:rPr lang="en-US" sz="1400" i="1" u="sng" dirty="0"/>
              <a:t>m?</a:t>
            </a:r>
            <a:r>
              <a:rPr lang="en-US" sz="1400" dirty="0"/>
              <a:t>”</a:t>
            </a:r>
            <a:br>
              <a:rPr lang="en-US" sz="1400" dirty="0"/>
            </a:br>
            <a:r>
              <a:rPr lang="en-US" sz="1400" dirty="0"/>
              <a:t>“Commit </a:t>
            </a:r>
            <a:r>
              <a:rPr lang="en-US" sz="1400" i="1" u="sng" dirty="0"/>
              <a:t>m”</a:t>
            </a:r>
            <a:endParaRPr lang="en-US" sz="1400" u="sng" dirty="0"/>
          </a:p>
        </p:txBody>
      </p:sp>
      <p:sp>
        <p:nvSpPr>
          <p:cNvPr id="21" name="Freeform 20"/>
          <p:cNvSpPr/>
          <p:nvPr/>
        </p:nvSpPr>
        <p:spPr>
          <a:xfrm>
            <a:off x="3549419" y="2668385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679766" y="2804225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4" idx="2"/>
          </p:cNvCxnSpPr>
          <p:nvPr/>
        </p:nvCxnSpPr>
        <p:spPr>
          <a:xfrm flipV="1">
            <a:off x="3668679" y="2781928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3560498" y="276259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744583" y="2662045"/>
            <a:ext cx="808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Ack</a:t>
            </a:r>
            <a:r>
              <a:rPr lang="en-US" dirty="0"/>
              <a:t>”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Ack</a:t>
            </a:r>
            <a:r>
              <a:rPr lang="en-US" dirty="0"/>
              <a:t>”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652056" y="2894430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652056" y="2880640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3543875" y="288728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3674222" y="3023129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4" idx="2"/>
          </p:cNvCxnSpPr>
          <p:nvPr/>
        </p:nvCxnSpPr>
        <p:spPr>
          <a:xfrm flipV="1">
            <a:off x="3663135" y="3000832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3554954" y="2981501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3676992" y="3085620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676992" y="3071830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36"/>
          <p:cNvSpPr/>
          <p:nvPr/>
        </p:nvSpPr>
        <p:spPr>
          <a:xfrm>
            <a:off x="3568811" y="307847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707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1079204" cy="1499616"/>
          </a:xfrm>
        </p:spPr>
        <p:txBody>
          <a:bodyPr/>
          <a:lstStyle/>
          <a:p>
            <a:r>
              <a:rPr lang="en-US" dirty="0"/>
              <a:t>Motivation: Consider </a:t>
            </a:r>
            <a:r>
              <a:rPr lang="en-US" dirty="0" err="1"/>
              <a:t>Paxos</a:t>
            </a:r>
            <a:br>
              <a:rPr lang="en-US" dirty="0"/>
            </a:br>
            <a:r>
              <a:rPr lang="en-US" dirty="0"/>
              <a:t>on a fast network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                                        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36619" y="2227811"/>
            <a:ext cx="7032568" cy="29094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549534" y="2282259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" name="Oval 8"/>
          <p:cNvSpPr/>
          <p:nvPr/>
        </p:nvSpPr>
        <p:spPr>
          <a:xfrm>
            <a:off x="7577529" y="2282258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0" name="Oval 9"/>
          <p:cNvSpPr/>
          <p:nvPr/>
        </p:nvSpPr>
        <p:spPr>
          <a:xfrm>
            <a:off x="5563531" y="2282257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Q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657600" y="2518757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671597" y="2518757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688366" y="2518756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57600" y="2675526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657600" y="2661736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93661" y="2573204"/>
            <a:ext cx="28632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“Here is 100B message </a:t>
            </a:r>
            <a:r>
              <a:rPr lang="en-US" sz="1400" i="1" u="sng" dirty="0"/>
              <a:t>m</a:t>
            </a:r>
            <a:r>
              <a:rPr lang="en-US" sz="1400" dirty="0"/>
              <a:t>”</a:t>
            </a:r>
            <a:br>
              <a:rPr lang="en-US" sz="1400" dirty="0"/>
            </a:br>
            <a:r>
              <a:rPr lang="en-US" sz="1400" dirty="0"/>
              <a:t>“Deliver </a:t>
            </a:r>
            <a:r>
              <a:rPr lang="en-US" sz="1400" i="1" u="sng" dirty="0"/>
              <a:t>m</a:t>
            </a:r>
            <a:r>
              <a:rPr lang="en-US" sz="1400" dirty="0"/>
              <a:t>”</a:t>
            </a:r>
            <a:br>
              <a:rPr lang="en-US" sz="1400" dirty="0"/>
            </a:br>
            <a:r>
              <a:rPr lang="en-US" sz="1400" dirty="0"/>
              <a:t>“Garbage collect </a:t>
            </a:r>
            <a:r>
              <a:rPr lang="en-US" sz="1400" i="1" u="sng" dirty="0"/>
              <a:t>m”</a:t>
            </a:r>
            <a:endParaRPr lang="en-US" sz="1400" u="sng" dirty="0"/>
          </a:p>
        </p:txBody>
      </p:sp>
      <p:sp>
        <p:nvSpPr>
          <p:cNvPr id="21" name="Freeform 20"/>
          <p:cNvSpPr/>
          <p:nvPr/>
        </p:nvSpPr>
        <p:spPr>
          <a:xfrm>
            <a:off x="3549419" y="2668385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679766" y="2804225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4" idx="2"/>
          </p:cNvCxnSpPr>
          <p:nvPr/>
        </p:nvCxnSpPr>
        <p:spPr>
          <a:xfrm flipV="1">
            <a:off x="3668679" y="2781928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3560498" y="276259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744583" y="2662045"/>
            <a:ext cx="808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Ack</a:t>
            </a:r>
            <a:r>
              <a:rPr lang="en-US" dirty="0"/>
              <a:t>”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Ack</a:t>
            </a:r>
            <a:r>
              <a:rPr lang="en-US" dirty="0"/>
              <a:t>”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652056" y="2894430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652056" y="2880640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3543875" y="288728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3674222" y="3023129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4" idx="2"/>
          </p:cNvCxnSpPr>
          <p:nvPr/>
        </p:nvCxnSpPr>
        <p:spPr>
          <a:xfrm flipV="1">
            <a:off x="3663135" y="3000832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3554954" y="2981501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3676992" y="3085620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676992" y="3071830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36"/>
          <p:cNvSpPr/>
          <p:nvPr/>
        </p:nvSpPr>
        <p:spPr>
          <a:xfrm>
            <a:off x="3568811" y="307847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674222" y="2377440"/>
            <a:ext cx="883470" cy="298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37" idx="2"/>
          </p:cNvCxnSpPr>
          <p:nvPr/>
        </p:nvCxnSpPr>
        <p:spPr>
          <a:xfrm>
            <a:off x="3676992" y="3178232"/>
            <a:ext cx="850115" cy="25473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538185" y="2373281"/>
            <a:ext cx="7256319" cy="38862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TIMELINE, PROCESS P</a:t>
            </a: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697920" y="3441469"/>
            <a:ext cx="0" cy="21862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5596322" y="3257280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5704388" y="3516284"/>
            <a:ext cx="2383896" cy="19119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5704388" y="3808662"/>
            <a:ext cx="2383896" cy="24902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5710855" y="3822916"/>
            <a:ext cx="2627503" cy="2824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710855" y="3560094"/>
            <a:ext cx="2660063" cy="22433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370918" y="3558185"/>
            <a:ext cx="3624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0.75us + 100B/12.5GB/s = 0.750000008us</a:t>
            </a:r>
          </a:p>
        </p:txBody>
      </p:sp>
      <p:sp>
        <p:nvSpPr>
          <p:cNvPr id="50" name="Left Brace 49"/>
          <p:cNvSpPr/>
          <p:nvPr/>
        </p:nvSpPr>
        <p:spPr>
          <a:xfrm>
            <a:off x="5563531" y="3558185"/>
            <a:ext cx="121455" cy="5129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5028304" y="3681196"/>
            <a:ext cx="516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1.5us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5723318" y="4126558"/>
            <a:ext cx="2383896" cy="1911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5723318" y="4418936"/>
            <a:ext cx="2383896" cy="24902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5729785" y="4433190"/>
            <a:ext cx="2627503" cy="2824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5729785" y="4170368"/>
            <a:ext cx="2660063" cy="2243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Left Brace 55"/>
          <p:cNvSpPr/>
          <p:nvPr/>
        </p:nvSpPr>
        <p:spPr>
          <a:xfrm>
            <a:off x="5582461" y="4168459"/>
            <a:ext cx="121455" cy="5129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5047234" y="4291470"/>
            <a:ext cx="516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1.5us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5723318" y="4699559"/>
            <a:ext cx="2383896" cy="1911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5723318" y="4991937"/>
            <a:ext cx="2383896" cy="24902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5729785" y="5006191"/>
            <a:ext cx="2627503" cy="2824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5729785" y="4743369"/>
            <a:ext cx="2660063" cy="2243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Left Brace 61"/>
          <p:cNvSpPr/>
          <p:nvPr/>
        </p:nvSpPr>
        <p:spPr>
          <a:xfrm>
            <a:off x="5582461" y="4741460"/>
            <a:ext cx="121455" cy="5129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5047234" y="4864471"/>
            <a:ext cx="516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1.5us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410012" y="5340269"/>
            <a:ext cx="540098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4.5us + 12 messages (limit: 75M/s)</a:t>
            </a:r>
          </a:p>
        </p:txBody>
      </p:sp>
    </p:spTree>
    <p:extLst>
      <p:ext uri="{BB962C8B-B14F-4D97-AF65-F5344CB8AC3E}">
        <p14:creationId xmlns:p14="http://schemas.microsoft.com/office/powerpoint/2010/main" val="1902309344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1079204" cy="1499616"/>
          </a:xfrm>
        </p:spPr>
        <p:txBody>
          <a:bodyPr/>
          <a:lstStyle/>
          <a:p>
            <a:r>
              <a:rPr lang="en-US" dirty="0"/>
              <a:t>Motivation: Consider </a:t>
            </a:r>
            <a:r>
              <a:rPr lang="en-US" dirty="0" err="1"/>
              <a:t>Paxos</a:t>
            </a:r>
            <a:br>
              <a:rPr lang="en-US" dirty="0"/>
            </a:br>
            <a:r>
              <a:rPr lang="en-US" dirty="0"/>
              <a:t>on a fast network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                                        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36619" y="2227811"/>
            <a:ext cx="7032568" cy="29094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549534" y="2282259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" name="Oval 8"/>
          <p:cNvSpPr/>
          <p:nvPr/>
        </p:nvSpPr>
        <p:spPr>
          <a:xfrm>
            <a:off x="7577529" y="2282258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0" name="Oval 9"/>
          <p:cNvSpPr/>
          <p:nvPr/>
        </p:nvSpPr>
        <p:spPr>
          <a:xfrm>
            <a:off x="5563531" y="2282257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Q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657600" y="2518757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671597" y="2518757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688366" y="2518756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57600" y="2675526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657600" y="2661736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93661" y="2573204"/>
            <a:ext cx="28632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“Here is 100B message </a:t>
            </a:r>
            <a:r>
              <a:rPr lang="en-US" sz="1400" i="1" u="sng" dirty="0"/>
              <a:t>m</a:t>
            </a:r>
            <a:r>
              <a:rPr lang="en-US" sz="1400" dirty="0"/>
              <a:t>”</a:t>
            </a:r>
            <a:br>
              <a:rPr lang="en-US" sz="1400" dirty="0"/>
            </a:br>
            <a:r>
              <a:rPr lang="en-US" sz="1400" dirty="0"/>
              <a:t>“Deliver </a:t>
            </a:r>
            <a:r>
              <a:rPr lang="en-US" sz="1400" i="1" u="sng" dirty="0"/>
              <a:t>m</a:t>
            </a:r>
            <a:r>
              <a:rPr lang="en-US" sz="1400" dirty="0"/>
              <a:t>”</a:t>
            </a:r>
            <a:br>
              <a:rPr lang="en-US" sz="1400" dirty="0"/>
            </a:br>
            <a:r>
              <a:rPr lang="en-US" sz="1400" dirty="0"/>
              <a:t>“Garbage collect </a:t>
            </a:r>
            <a:r>
              <a:rPr lang="en-US" sz="1400" i="1" u="sng" dirty="0"/>
              <a:t>m”</a:t>
            </a:r>
            <a:endParaRPr lang="en-US" sz="1400" u="sng" dirty="0"/>
          </a:p>
        </p:txBody>
      </p:sp>
      <p:sp>
        <p:nvSpPr>
          <p:cNvPr id="21" name="Freeform 20"/>
          <p:cNvSpPr/>
          <p:nvPr/>
        </p:nvSpPr>
        <p:spPr>
          <a:xfrm>
            <a:off x="3549419" y="2668385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679766" y="2804225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4" idx="2"/>
          </p:cNvCxnSpPr>
          <p:nvPr/>
        </p:nvCxnSpPr>
        <p:spPr>
          <a:xfrm flipV="1">
            <a:off x="3668679" y="2781928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3560498" y="276259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744583" y="2662045"/>
            <a:ext cx="808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Ack</a:t>
            </a:r>
            <a:r>
              <a:rPr lang="en-US" dirty="0"/>
              <a:t>”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Ack</a:t>
            </a:r>
            <a:r>
              <a:rPr lang="en-US" dirty="0"/>
              <a:t>”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652056" y="2894430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652056" y="2880640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3543875" y="288728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3674222" y="3023129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4" idx="2"/>
          </p:cNvCxnSpPr>
          <p:nvPr/>
        </p:nvCxnSpPr>
        <p:spPr>
          <a:xfrm flipV="1">
            <a:off x="3663135" y="3000832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3554954" y="2981501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3676992" y="3085620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676992" y="3071830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36"/>
          <p:cNvSpPr/>
          <p:nvPr/>
        </p:nvSpPr>
        <p:spPr>
          <a:xfrm>
            <a:off x="3568811" y="307847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674222" y="2377440"/>
            <a:ext cx="883470" cy="298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37" idx="2"/>
          </p:cNvCxnSpPr>
          <p:nvPr/>
        </p:nvCxnSpPr>
        <p:spPr>
          <a:xfrm>
            <a:off x="3676992" y="3178232"/>
            <a:ext cx="850115" cy="25473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538185" y="2373281"/>
            <a:ext cx="7256319" cy="388620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TIMELINE, PROCESS P</a:t>
            </a: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697920" y="3441469"/>
            <a:ext cx="0" cy="21862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5596322" y="3257280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5704388" y="3516284"/>
            <a:ext cx="2383896" cy="1911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5704388" y="3808662"/>
            <a:ext cx="2383896" cy="24902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5710855" y="3822916"/>
            <a:ext cx="2627503" cy="2824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710855" y="3560094"/>
            <a:ext cx="2660063" cy="2243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370918" y="3558185"/>
            <a:ext cx="3624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0.75us + 100B/12.5GB/s = 0.750000008us</a:t>
            </a:r>
          </a:p>
        </p:txBody>
      </p:sp>
      <p:sp>
        <p:nvSpPr>
          <p:cNvPr id="50" name="Left Brace 49"/>
          <p:cNvSpPr/>
          <p:nvPr/>
        </p:nvSpPr>
        <p:spPr>
          <a:xfrm>
            <a:off x="5563531" y="3558185"/>
            <a:ext cx="121455" cy="5129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5028304" y="3681196"/>
            <a:ext cx="516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1.5us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5723318" y="4126558"/>
            <a:ext cx="2383896" cy="1911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5723318" y="4418936"/>
            <a:ext cx="2383896" cy="24902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5729785" y="4433190"/>
            <a:ext cx="2627503" cy="2824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5729785" y="4170368"/>
            <a:ext cx="2660063" cy="2243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Left Brace 55"/>
          <p:cNvSpPr/>
          <p:nvPr/>
        </p:nvSpPr>
        <p:spPr>
          <a:xfrm>
            <a:off x="5582461" y="4168459"/>
            <a:ext cx="121455" cy="5129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5047234" y="4291470"/>
            <a:ext cx="516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1.5us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5723318" y="4699559"/>
            <a:ext cx="2383896" cy="1911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5723318" y="4991937"/>
            <a:ext cx="2383896" cy="24902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5729785" y="5006191"/>
            <a:ext cx="2627503" cy="2824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5729785" y="4743369"/>
            <a:ext cx="2660063" cy="2243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Left Brace 61"/>
          <p:cNvSpPr/>
          <p:nvPr/>
        </p:nvSpPr>
        <p:spPr>
          <a:xfrm>
            <a:off x="5582461" y="4741460"/>
            <a:ext cx="121455" cy="5129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5047234" y="4864471"/>
            <a:ext cx="516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1.5us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410012" y="5340269"/>
            <a:ext cx="540098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4.5us + 12 RDMA messages (limit: 75M/s)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812868" y="2682932"/>
            <a:ext cx="7256319" cy="38862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Peak possible performance?</a:t>
            </a: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94313" y="3611880"/>
            <a:ext cx="6400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¨"/>
            </a:pPr>
            <a:r>
              <a:rPr lang="en-US" dirty="0">
                <a:sym typeface="Symbol" panose="05050102010706020507" pitchFamily="18" charset="2"/>
              </a:rPr>
              <a:t>Time to perform one 100B reliable multicast?  4.5us + “noise”</a:t>
            </a:r>
          </a:p>
          <a:p>
            <a:r>
              <a:rPr lang="en-US" dirty="0">
                <a:sym typeface="Symbol" panose="05050102010706020507" pitchFamily="18" charset="2"/>
              </a:rPr>
              <a:t>     … based on time expended, limited to 222,222/s</a:t>
            </a:r>
          </a:p>
          <a:p>
            <a:r>
              <a:rPr lang="en-US" dirty="0">
                <a:sym typeface="Symbol" panose="05050102010706020507" pitchFamily="18" charset="2"/>
              </a:rPr>
              <a:t>     </a:t>
            </a:r>
          </a:p>
          <a:p>
            <a:pPr marL="285750" indent="-285750">
              <a:buFont typeface="Symbol" panose="05050102010706020507" pitchFamily="18" charset="2"/>
              <a:buChar char="¨"/>
            </a:pPr>
            <a:r>
              <a:rPr lang="en-US" dirty="0">
                <a:sym typeface="Symbol" panose="05050102010706020507" pitchFamily="18" charset="2"/>
              </a:rPr>
              <a:t>12 network operations out of 75M: limited to 6.25M/s</a:t>
            </a:r>
          </a:p>
          <a:p>
            <a:pPr marL="285750" indent="-285750">
              <a:buFont typeface="Symbol" panose="05050102010706020507" pitchFamily="18" charset="2"/>
              <a:buChar char="¨"/>
            </a:pPr>
            <a:endParaRPr lang="en-US" dirty="0">
              <a:sym typeface="Symbol" panose="05050102010706020507" pitchFamily="18" charset="2"/>
            </a:endParaRPr>
          </a:p>
          <a:p>
            <a:pPr marL="285750" indent="-285750">
              <a:buFont typeface="Symbol" panose="05050102010706020507" pitchFamily="18" charset="2"/>
              <a:buChar char="¨"/>
            </a:pPr>
            <a:r>
              <a:rPr lang="en-US" dirty="0"/>
              <a:t>This network could have transferred 56KB of data in 4.5u</a:t>
            </a:r>
            <a:br>
              <a:rPr lang="en-US" dirty="0"/>
            </a:br>
            <a:r>
              <a:rPr lang="en-US" dirty="0"/>
              <a:t>    … we left 99.8% capacity “unused”!</a:t>
            </a:r>
          </a:p>
        </p:txBody>
      </p:sp>
      <p:sp>
        <p:nvSpPr>
          <p:cNvPr id="11" name="Oval 10"/>
          <p:cNvSpPr/>
          <p:nvPr/>
        </p:nvSpPr>
        <p:spPr>
          <a:xfrm>
            <a:off x="2383224" y="5089581"/>
            <a:ext cx="4322618" cy="8036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1812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Have all the 3 members perform concurrent updates… now we might get some overlap and push our efficiency… to 0.6% 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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Run lots of threads… maybe 10 per process.  We aim for 6% efficiency (but locking and scheduling delays will cut this sharply) 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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Batch 1000 messages at a time. 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</a:t>
            </a:r>
            <a:r>
              <a:rPr lang="en-US" dirty="0">
                <a:sym typeface="Wingdings" panose="05000000000000000000" pitchFamily="2" charset="2"/>
              </a:rPr>
              <a:t>  But now the average message waits until 500 more have turned up.  Latency soars to 2.25ms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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                                        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75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921261" cy="1499616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At Best, You get something like this…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                                        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46834" y="2259242"/>
            <a:ext cx="7032568" cy="29094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259749" y="2313690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" name="Oval 8"/>
          <p:cNvSpPr/>
          <p:nvPr/>
        </p:nvSpPr>
        <p:spPr>
          <a:xfrm>
            <a:off x="6287744" y="2313689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0" name="Oval 9"/>
          <p:cNvSpPr/>
          <p:nvPr/>
        </p:nvSpPr>
        <p:spPr>
          <a:xfrm>
            <a:off x="4273746" y="2313688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Q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67815" y="2550188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381812" y="2550188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398581" y="2550187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367815" y="270695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367815" y="269316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2259634" y="2699816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389981" y="2835656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4" idx="2"/>
          </p:cNvCxnSpPr>
          <p:nvPr/>
        </p:nvCxnSpPr>
        <p:spPr>
          <a:xfrm flipV="1">
            <a:off x="2378894" y="2813359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2270713" y="2794028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362271" y="2925861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362271" y="2912071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2254090" y="2918720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2384437" y="3054560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4" idx="2"/>
          </p:cNvCxnSpPr>
          <p:nvPr/>
        </p:nvCxnSpPr>
        <p:spPr>
          <a:xfrm flipV="1">
            <a:off x="2373350" y="3032263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2265169" y="3012932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387207" y="3117051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2387207" y="3103261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36"/>
          <p:cNvSpPr/>
          <p:nvPr/>
        </p:nvSpPr>
        <p:spPr>
          <a:xfrm>
            <a:off x="2279026" y="3109910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2371964" y="3301100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38"/>
          <p:cNvSpPr/>
          <p:nvPr/>
        </p:nvSpPr>
        <p:spPr>
          <a:xfrm>
            <a:off x="2263783" y="329395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2353966" y="3293959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362271" y="4123971"/>
            <a:ext cx="2013997" cy="142489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 42"/>
          <p:cNvSpPr/>
          <p:nvPr/>
        </p:nvSpPr>
        <p:spPr>
          <a:xfrm>
            <a:off x="2254090" y="4116830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2344273" y="4116830"/>
            <a:ext cx="4027995" cy="85034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380269" y="4718115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 45"/>
          <p:cNvSpPr/>
          <p:nvPr/>
        </p:nvSpPr>
        <p:spPr>
          <a:xfrm>
            <a:off x="2272088" y="4710974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2362271" y="4710974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2398266" y="5765502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 48"/>
          <p:cNvSpPr/>
          <p:nvPr/>
        </p:nvSpPr>
        <p:spPr>
          <a:xfrm>
            <a:off x="2290085" y="5758361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2380268" y="5758361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2363668" y="3038145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362289" y="3056849"/>
            <a:ext cx="4027995" cy="85034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reeform 53"/>
          <p:cNvSpPr/>
          <p:nvPr/>
        </p:nvSpPr>
        <p:spPr>
          <a:xfrm flipH="1">
            <a:off x="4358607" y="305593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55" name="Freeform 54"/>
          <p:cNvSpPr/>
          <p:nvPr/>
        </p:nvSpPr>
        <p:spPr>
          <a:xfrm flipH="1">
            <a:off x="6428464" y="3055943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4383199" y="3059138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4389530" y="3066382"/>
            <a:ext cx="2020131" cy="180747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371983" y="3386881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60" idx="2"/>
          </p:cNvCxnSpPr>
          <p:nvPr/>
        </p:nvCxnSpPr>
        <p:spPr>
          <a:xfrm flipV="1">
            <a:off x="2360896" y="3364584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/>
          <p:cNvSpPr/>
          <p:nvPr/>
        </p:nvSpPr>
        <p:spPr>
          <a:xfrm>
            <a:off x="2252715" y="3345253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2344273" y="3477086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2344273" y="3463296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 62"/>
          <p:cNvSpPr/>
          <p:nvPr/>
        </p:nvSpPr>
        <p:spPr>
          <a:xfrm>
            <a:off x="2236092" y="3469945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2366439" y="3605785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66" idx="2"/>
          </p:cNvCxnSpPr>
          <p:nvPr/>
        </p:nvCxnSpPr>
        <p:spPr>
          <a:xfrm flipV="1">
            <a:off x="2355352" y="3583488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Freeform 65"/>
          <p:cNvSpPr/>
          <p:nvPr/>
        </p:nvSpPr>
        <p:spPr>
          <a:xfrm>
            <a:off x="2247171" y="356415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7" name="Straight Arrow Connector 66"/>
          <p:cNvCxnSpPr/>
          <p:nvPr/>
        </p:nvCxnSpPr>
        <p:spPr>
          <a:xfrm>
            <a:off x="2369209" y="3668276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2369209" y="3654486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Freeform 68"/>
          <p:cNvSpPr/>
          <p:nvPr/>
        </p:nvSpPr>
        <p:spPr>
          <a:xfrm>
            <a:off x="2261028" y="3661135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2353966" y="3852325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Freeform 70"/>
          <p:cNvSpPr/>
          <p:nvPr/>
        </p:nvSpPr>
        <p:spPr>
          <a:xfrm>
            <a:off x="2245785" y="3845184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2335968" y="3845184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2345670" y="3589370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>
            <a:off x="2344291" y="3608074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Freeform 74"/>
          <p:cNvSpPr/>
          <p:nvPr/>
        </p:nvSpPr>
        <p:spPr>
          <a:xfrm flipH="1">
            <a:off x="4340609" y="3607164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76" name="Freeform 75"/>
          <p:cNvSpPr/>
          <p:nvPr/>
        </p:nvSpPr>
        <p:spPr>
          <a:xfrm flipH="1">
            <a:off x="6410466" y="3607168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4365201" y="3610363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>
            <a:off x="4371532" y="3617607"/>
            <a:ext cx="2020131" cy="180747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2376719" y="3529635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81" idx="2"/>
          </p:cNvCxnSpPr>
          <p:nvPr/>
        </p:nvCxnSpPr>
        <p:spPr>
          <a:xfrm flipV="1">
            <a:off x="2365632" y="3507338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Freeform 80"/>
          <p:cNvSpPr/>
          <p:nvPr/>
        </p:nvSpPr>
        <p:spPr>
          <a:xfrm>
            <a:off x="2257451" y="34880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2349009" y="3619840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2349009" y="3606050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Freeform 83"/>
          <p:cNvSpPr/>
          <p:nvPr/>
        </p:nvSpPr>
        <p:spPr>
          <a:xfrm>
            <a:off x="2240828" y="361269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 flipV="1">
            <a:off x="2371175" y="3748539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87" idx="2"/>
          </p:cNvCxnSpPr>
          <p:nvPr/>
        </p:nvCxnSpPr>
        <p:spPr>
          <a:xfrm flipV="1">
            <a:off x="2360088" y="3726242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Freeform 86"/>
          <p:cNvSpPr/>
          <p:nvPr/>
        </p:nvSpPr>
        <p:spPr>
          <a:xfrm>
            <a:off x="2251907" y="3706911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2373945" y="3811030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2373945" y="3797240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Freeform 89"/>
          <p:cNvSpPr/>
          <p:nvPr/>
        </p:nvSpPr>
        <p:spPr>
          <a:xfrm>
            <a:off x="2265764" y="380388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>
            <a:off x="2358702" y="3995079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Freeform 91"/>
          <p:cNvSpPr/>
          <p:nvPr/>
        </p:nvSpPr>
        <p:spPr>
          <a:xfrm>
            <a:off x="2250521" y="3987938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2340704" y="3987938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>
            <a:off x="2350406" y="3732124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flipH="1">
            <a:off x="2349027" y="3750828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Freeform 95"/>
          <p:cNvSpPr/>
          <p:nvPr/>
        </p:nvSpPr>
        <p:spPr>
          <a:xfrm flipH="1">
            <a:off x="4345345" y="3749918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97" name="Freeform 96"/>
          <p:cNvSpPr/>
          <p:nvPr/>
        </p:nvSpPr>
        <p:spPr>
          <a:xfrm flipH="1">
            <a:off x="6415202" y="3749922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98" name="Straight Arrow Connector 97"/>
          <p:cNvCxnSpPr/>
          <p:nvPr/>
        </p:nvCxnSpPr>
        <p:spPr>
          <a:xfrm>
            <a:off x="4369937" y="375311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H="1">
            <a:off x="4376268" y="3760361"/>
            <a:ext cx="2020131" cy="180747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2317777" y="4292387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02" idx="2"/>
          </p:cNvCxnSpPr>
          <p:nvPr/>
        </p:nvCxnSpPr>
        <p:spPr>
          <a:xfrm flipV="1">
            <a:off x="2306690" y="4270090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Freeform 101"/>
          <p:cNvSpPr/>
          <p:nvPr/>
        </p:nvSpPr>
        <p:spPr>
          <a:xfrm>
            <a:off x="2198509" y="425075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3" name="Straight Arrow Connector 102"/>
          <p:cNvCxnSpPr/>
          <p:nvPr/>
        </p:nvCxnSpPr>
        <p:spPr>
          <a:xfrm>
            <a:off x="2290067" y="4382592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>
            <a:off x="2290067" y="4368802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Freeform 104"/>
          <p:cNvSpPr/>
          <p:nvPr/>
        </p:nvSpPr>
        <p:spPr>
          <a:xfrm>
            <a:off x="2181886" y="4375451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106" name="Straight Arrow Connector 105"/>
          <p:cNvCxnSpPr/>
          <p:nvPr/>
        </p:nvCxnSpPr>
        <p:spPr>
          <a:xfrm flipV="1">
            <a:off x="2312233" y="4511291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>
            <a:stCxn id="108" idx="2"/>
          </p:cNvCxnSpPr>
          <p:nvPr/>
        </p:nvCxnSpPr>
        <p:spPr>
          <a:xfrm flipV="1">
            <a:off x="2301146" y="4488994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Freeform 107"/>
          <p:cNvSpPr/>
          <p:nvPr/>
        </p:nvSpPr>
        <p:spPr>
          <a:xfrm>
            <a:off x="2192965" y="4469663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9" name="Straight Arrow Connector 108"/>
          <p:cNvCxnSpPr/>
          <p:nvPr/>
        </p:nvCxnSpPr>
        <p:spPr>
          <a:xfrm>
            <a:off x="2315003" y="4573782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>
            <a:off x="2315003" y="4559992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Freeform 110"/>
          <p:cNvSpPr/>
          <p:nvPr/>
        </p:nvSpPr>
        <p:spPr>
          <a:xfrm>
            <a:off x="2206822" y="4566641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2299760" y="4757831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Freeform 112"/>
          <p:cNvSpPr/>
          <p:nvPr/>
        </p:nvSpPr>
        <p:spPr>
          <a:xfrm>
            <a:off x="2191579" y="4750690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114" name="Straight Arrow Connector 113"/>
          <p:cNvCxnSpPr/>
          <p:nvPr/>
        </p:nvCxnSpPr>
        <p:spPr>
          <a:xfrm>
            <a:off x="2281762" y="4750690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flipH="1">
            <a:off x="2291464" y="4494876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flipH="1">
            <a:off x="2290085" y="4513580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Freeform 116"/>
          <p:cNvSpPr/>
          <p:nvPr/>
        </p:nvSpPr>
        <p:spPr>
          <a:xfrm flipH="1">
            <a:off x="4286403" y="4512670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18" name="Freeform 117"/>
          <p:cNvSpPr/>
          <p:nvPr/>
        </p:nvSpPr>
        <p:spPr>
          <a:xfrm flipH="1">
            <a:off x="6356260" y="4512674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119" name="Straight Arrow Connector 118"/>
          <p:cNvCxnSpPr/>
          <p:nvPr/>
        </p:nvCxnSpPr>
        <p:spPr>
          <a:xfrm>
            <a:off x="4310995" y="4515869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flipH="1">
            <a:off x="4317326" y="4523113"/>
            <a:ext cx="2020131" cy="180747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 flipV="1">
            <a:off x="2363678" y="5397415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123" idx="2"/>
          </p:cNvCxnSpPr>
          <p:nvPr/>
        </p:nvCxnSpPr>
        <p:spPr>
          <a:xfrm flipV="1">
            <a:off x="2352591" y="5375118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Freeform 122"/>
          <p:cNvSpPr/>
          <p:nvPr/>
        </p:nvSpPr>
        <p:spPr>
          <a:xfrm>
            <a:off x="2244410" y="535578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4" name="Straight Arrow Connector 123"/>
          <p:cNvCxnSpPr/>
          <p:nvPr/>
        </p:nvCxnSpPr>
        <p:spPr>
          <a:xfrm>
            <a:off x="2335968" y="5487620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>
            <a:off x="2335968" y="5473830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Freeform 125"/>
          <p:cNvSpPr/>
          <p:nvPr/>
        </p:nvSpPr>
        <p:spPr>
          <a:xfrm>
            <a:off x="2227787" y="548047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127" name="Straight Arrow Connector 126"/>
          <p:cNvCxnSpPr/>
          <p:nvPr/>
        </p:nvCxnSpPr>
        <p:spPr>
          <a:xfrm flipV="1">
            <a:off x="2358134" y="5616319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129" idx="2"/>
          </p:cNvCxnSpPr>
          <p:nvPr/>
        </p:nvCxnSpPr>
        <p:spPr>
          <a:xfrm flipV="1">
            <a:off x="2347047" y="5594022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Freeform 128"/>
          <p:cNvSpPr/>
          <p:nvPr/>
        </p:nvSpPr>
        <p:spPr>
          <a:xfrm>
            <a:off x="2238866" y="5574691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0" name="Straight Arrow Connector 129"/>
          <p:cNvCxnSpPr/>
          <p:nvPr/>
        </p:nvCxnSpPr>
        <p:spPr>
          <a:xfrm>
            <a:off x="2360904" y="5678810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>
            <a:off x="2360904" y="5665020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Freeform 131"/>
          <p:cNvSpPr/>
          <p:nvPr/>
        </p:nvSpPr>
        <p:spPr>
          <a:xfrm>
            <a:off x="2252723" y="567166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133" name="Straight Arrow Connector 132"/>
          <p:cNvCxnSpPr/>
          <p:nvPr/>
        </p:nvCxnSpPr>
        <p:spPr>
          <a:xfrm>
            <a:off x="2345661" y="5862859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Freeform 133"/>
          <p:cNvSpPr/>
          <p:nvPr/>
        </p:nvSpPr>
        <p:spPr>
          <a:xfrm>
            <a:off x="2237480" y="5855718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135" name="Straight Arrow Connector 134"/>
          <p:cNvCxnSpPr/>
          <p:nvPr/>
        </p:nvCxnSpPr>
        <p:spPr>
          <a:xfrm>
            <a:off x="2327663" y="5855718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 flipH="1">
            <a:off x="2337365" y="5599904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flipH="1">
            <a:off x="2335986" y="5618608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Freeform 137"/>
          <p:cNvSpPr/>
          <p:nvPr/>
        </p:nvSpPr>
        <p:spPr>
          <a:xfrm flipH="1">
            <a:off x="4332304" y="5617698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39" name="Freeform 138"/>
          <p:cNvSpPr/>
          <p:nvPr/>
        </p:nvSpPr>
        <p:spPr>
          <a:xfrm flipH="1">
            <a:off x="6402161" y="5617702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140" name="Straight Arrow Connector 139"/>
          <p:cNvCxnSpPr/>
          <p:nvPr/>
        </p:nvCxnSpPr>
        <p:spPr>
          <a:xfrm>
            <a:off x="4356896" y="56208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/>
          <p:nvPr/>
        </p:nvCxnSpPr>
        <p:spPr>
          <a:xfrm flipH="1">
            <a:off x="4363227" y="5628141"/>
            <a:ext cx="2020131" cy="180747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F0011C2-B069-49A5-80E8-E82C196F8CC9}"/>
              </a:ext>
            </a:extLst>
          </p:cNvPr>
          <p:cNvSpPr txBox="1"/>
          <p:nvPr/>
        </p:nvSpPr>
        <p:spPr>
          <a:xfrm>
            <a:off x="7163785" y="3231255"/>
            <a:ext cx="3944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Messy and unpredictable with sudden bursts of data movement… Unlikely to perform well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90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Better: Separate Data Plane and Control Plane, make them lock-free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719136"/>
            <a:ext cx="11066272" cy="3590223"/>
          </a:xfrm>
        </p:spPr>
        <p:txBody>
          <a:bodyPr/>
          <a:lstStyle/>
          <a:p>
            <a:r>
              <a:rPr lang="en-US" b="1" dirty="0"/>
              <a:t>Data plane:  The actual data messages.  </a:t>
            </a:r>
            <a:r>
              <a:rPr lang="en-US" dirty="0"/>
              <a:t>Send them continuously, as soon as new updates show up</a:t>
            </a:r>
          </a:p>
          <a:p>
            <a:endParaRPr lang="en-US" dirty="0"/>
          </a:p>
          <a:p>
            <a:r>
              <a:rPr lang="en-US" b="1" dirty="0"/>
              <a:t>Control plane: Responsible for deciding when it is safe to deliver (“commit”).  </a:t>
            </a:r>
            <a:r>
              <a:rPr lang="en-US" dirty="0"/>
              <a:t>Receivers continuously report their acks, in an all-to-all pattern.  This way every process can deduce that messages are deliverable.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                                        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1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Better: Separate Data Plane and Control Plane, make them lock-free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                                        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474720" y="2320359"/>
            <a:ext cx="4754880" cy="4031673"/>
            <a:chOff x="3474720" y="2320359"/>
            <a:chExt cx="4754880" cy="4031673"/>
          </a:xfrm>
        </p:grpSpPr>
        <p:sp>
          <p:nvSpPr>
            <p:cNvPr id="7" name="Oval 6"/>
            <p:cNvSpPr/>
            <p:nvPr/>
          </p:nvSpPr>
          <p:spPr>
            <a:xfrm>
              <a:off x="3474720" y="2320359"/>
              <a:ext cx="4754880" cy="290946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802799" y="2374807"/>
              <a:ext cx="216132" cy="18204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7830794" y="2374806"/>
              <a:ext cx="216132" cy="18204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R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5816796" y="2374805"/>
              <a:ext cx="216132" cy="18204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Q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910865" y="2611305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5924862" y="2611305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7941631" y="2611304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3910865" y="2768074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3910865" y="2754284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3933031" y="2896773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3921944" y="2874476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3905321" y="2986978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905321" y="2973188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3927487" y="3115677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3916400" y="3093380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3930257" y="3178168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3930257" y="3164378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3915014" y="3362217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3897016" y="3355076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3905321" y="4185088"/>
              <a:ext cx="2013997" cy="142489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3887323" y="4177947"/>
              <a:ext cx="4027995" cy="85034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3923319" y="4779232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3905321" y="4772091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3941316" y="5826619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reeform 48"/>
            <p:cNvSpPr/>
            <p:nvPr/>
          </p:nvSpPr>
          <p:spPr>
            <a:xfrm>
              <a:off x="3833135" y="5819478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>
              <a:off x="3923318" y="5819478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H="1">
              <a:off x="3906718" y="3099262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H="1">
              <a:off x="3905339" y="3117966"/>
              <a:ext cx="4027995" cy="85034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Freeform 53"/>
            <p:cNvSpPr/>
            <p:nvPr/>
          </p:nvSpPr>
          <p:spPr>
            <a:xfrm flipH="1">
              <a:off x="5901657" y="3117056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>
              <a:off x="5926249" y="3120255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>
              <a:off x="5932580" y="3127499"/>
              <a:ext cx="2020131" cy="180747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3915033" y="3447998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V="1">
              <a:off x="3903946" y="3425701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3887323" y="3538203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3887323" y="3524413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3909489" y="3666902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3898402" y="3644605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3912259" y="3729393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3912259" y="3715603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3897016" y="3913442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3879018" y="3906301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>
              <a:off x="3888720" y="3650487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flipH="1">
              <a:off x="3887341" y="3669191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 flipH="1">
              <a:off x="5883659" y="3668281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77" name="Straight Arrow Connector 76"/>
            <p:cNvCxnSpPr/>
            <p:nvPr/>
          </p:nvCxnSpPr>
          <p:spPr>
            <a:xfrm>
              <a:off x="5908251" y="3671480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H="1">
              <a:off x="5914582" y="3678724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flipV="1">
              <a:off x="3919769" y="3590752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3908682" y="3568455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3892059" y="368095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>
              <a:off x="3892059" y="366716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V="1">
              <a:off x="3914225" y="3809656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flipV="1">
              <a:off x="3903138" y="3787359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916995" y="387214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>
              <a:off x="3916995" y="385835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>
              <a:off x="3901752" y="4056196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3883754" y="404905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H="1">
              <a:off x="3893456" y="3793241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flipH="1">
              <a:off x="3892077" y="381194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Freeform 95"/>
            <p:cNvSpPr/>
            <p:nvPr/>
          </p:nvSpPr>
          <p:spPr>
            <a:xfrm flipH="1">
              <a:off x="5888395" y="3811035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>
              <a:off x="5912987" y="3814234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H="1">
              <a:off x="5919318" y="3821478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V="1">
              <a:off x="3860827" y="4353504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 flipV="1">
              <a:off x="3849740" y="4331207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>
              <a:off x="3833117" y="4443709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3833117" y="4429919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 flipV="1">
              <a:off x="3855283" y="4572408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flipV="1">
              <a:off x="3844196" y="4550111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>
              <a:off x="3858053" y="4634899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>
              <a:off x="3858053" y="4621109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>
              <a:off x="3842810" y="4818948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>
              <a:off x="3824812" y="4811807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 flipH="1">
              <a:off x="3834514" y="4555993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>
            <a:xfrm flipH="1">
              <a:off x="3833135" y="4574697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Freeform 116"/>
            <p:cNvSpPr/>
            <p:nvPr/>
          </p:nvSpPr>
          <p:spPr>
            <a:xfrm flipH="1">
              <a:off x="5829453" y="4573787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119" name="Straight Arrow Connector 118"/>
            <p:cNvCxnSpPr/>
            <p:nvPr/>
          </p:nvCxnSpPr>
          <p:spPr>
            <a:xfrm>
              <a:off x="5854045" y="4576986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/>
            <p:nvPr/>
          </p:nvCxnSpPr>
          <p:spPr>
            <a:xfrm flipH="1">
              <a:off x="5860376" y="4584230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/>
            <p:nvPr/>
          </p:nvCxnSpPr>
          <p:spPr>
            <a:xfrm flipV="1">
              <a:off x="3906728" y="5458532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>
              <a:stCxn id="123" idx="2"/>
            </p:cNvCxnSpPr>
            <p:nvPr/>
          </p:nvCxnSpPr>
          <p:spPr>
            <a:xfrm flipV="1">
              <a:off x="3895641" y="5436235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Freeform 122"/>
            <p:cNvSpPr/>
            <p:nvPr/>
          </p:nvSpPr>
          <p:spPr>
            <a:xfrm>
              <a:off x="3787460" y="5416904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4" name="Straight Arrow Connector 123"/>
            <p:cNvCxnSpPr/>
            <p:nvPr/>
          </p:nvCxnSpPr>
          <p:spPr>
            <a:xfrm>
              <a:off x="3879018" y="554873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/>
            <p:nvPr/>
          </p:nvCxnSpPr>
          <p:spPr>
            <a:xfrm>
              <a:off x="3879018" y="553494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Freeform 125"/>
            <p:cNvSpPr/>
            <p:nvPr/>
          </p:nvSpPr>
          <p:spPr>
            <a:xfrm>
              <a:off x="3770837" y="5541596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rgbClr val="C0000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127" name="Straight Arrow Connector 126"/>
            <p:cNvCxnSpPr/>
            <p:nvPr/>
          </p:nvCxnSpPr>
          <p:spPr>
            <a:xfrm flipV="1">
              <a:off x="3901184" y="5677436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>
              <a:stCxn id="129" idx="2"/>
            </p:cNvCxnSpPr>
            <p:nvPr/>
          </p:nvCxnSpPr>
          <p:spPr>
            <a:xfrm flipV="1">
              <a:off x="3890097" y="5655139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Freeform 128"/>
            <p:cNvSpPr/>
            <p:nvPr/>
          </p:nvSpPr>
          <p:spPr>
            <a:xfrm>
              <a:off x="3781916" y="5635808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0" name="Straight Arrow Connector 129"/>
            <p:cNvCxnSpPr/>
            <p:nvPr/>
          </p:nvCxnSpPr>
          <p:spPr>
            <a:xfrm>
              <a:off x="3903954" y="573992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/>
            <p:nvPr/>
          </p:nvCxnSpPr>
          <p:spPr>
            <a:xfrm>
              <a:off x="3903954" y="572613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Freeform 131"/>
            <p:cNvSpPr/>
            <p:nvPr/>
          </p:nvSpPr>
          <p:spPr>
            <a:xfrm>
              <a:off x="3795773" y="5732786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rgbClr val="C0000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>
              <a:off x="3888711" y="5923976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Freeform 133"/>
            <p:cNvSpPr/>
            <p:nvPr/>
          </p:nvSpPr>
          <p:spPr>
            <a:xfrm>
              <a:off x="3780530" y="5916835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135" name="Straight Arrow Connector 134"/>
            <p:cNvCxnSpPr/>
            <p:nvPr/>
          </p:nvCxnSpPr>
          <p:spPr>
            <a:xfrm>
              <a:off x="3870713" y="591683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/>
            <p:nvPr/>
          </p:nvCxnSpPr>
          <p:spPr>
            <a:xfrm flipH="1">
              <a:off x="3880415" y="5661021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>
            <a:xfrm flipH="1">
              <a:off x="3879036" y="567972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Freeform 137"/>
            <p:cNvSpPr/>
            <p:nvPr/>
          </p:nvSpPr>
          <p:spPr>
            <a:xfrm flipH="1">
              <a:off x="5875354" y="5678815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39" name="Freeform 138"/>
            <p:cNvSpPr/>
            <p:nvPr/>
          </p:nvSpPr>
          <p:spPr>
            <a:xfrm flipH="1">
              <a:off x="7945211" y="5678819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140" name="Straight Arrow Connector 139"/>
            <p:cNvCxnSpPr/>
            <p:nvPr/>
          </p:nvCxnSpPr>
          <p:spPr>
            <a:xfrm>
              <a:off x="5899946" y="5682014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/>
            <p:nvPr/>
          </p:nvCxnSpPr>
          <p:spPr>
            <a:xfrm flipH="1">
              <a:off x="5906277" y="5689258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2028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Better: Separate Data Plane and Control Plane, make them lock-free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                                        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400" name="Group 399"/>
          <p:cNvGrpSpPr/>
          <p:nvPr/>
        </p:nvGrpSpPr>
        <p:grpSpPr>
          <a:xfrm>
            <a:off x="3474720" y="2320359"/>
            <a:ext cx="4754880" cy="4031673"/>
            <a:chOff x="3474720" y="2320359"/>
            <a:chExt cx="4754880" cy="4031673"/>
          </a:xfrm>
        </p:grpSpPr>
        <p:sp>
          <p:nvSpPr>
            <p:cNvPr id="401" name="Oval 400"/>
            <p:cNvSpPr/>
            <p:nvPr/>
          </p:nvSpPr>
          <p:spPr>
            <a:xfrm>
              <a:off x="3474720" y="2320359"/>
              <a:ext cx="4754880" cy="290946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tx1"/>
                </a:solidFill>
              </a:endParaRPr>
            </a:p>
          </p:txBody>
        </p:sp>
        <p:sp>
          <p:nvSpPr>
            <p:cNvPr id="402" name="Oval 401"/>
            <p:cNvSpPr/>
            <p:nvPr/>
          </p:nvSpPr>
          <p:spPr>
            <a:xfrm>
              <a:off x="3802799" y="2374807"/>
              <a:ext cx="216132" cy="18204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403" name="Oval 402"/>
            <p:cNvSpPr/>
            <p:nvPr/>
          </p:nvSpPr>
          <p:spPr>
            <a:xfrm>
              <a:off x="7830794" y="2374806"/>
              <a:ext cx="216132" cy="18204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R</a:t>
              </a:r>
            </a:p>
          </p:txBody>
        </p:sp>
        <p:sp>
          <p:nvSpPr>
            <p:cNvPr id="404" name="Oval 403"/>
            <p:cNvSpPr/>
            <p:nvPr/>
          </p:nvSpPr>
          <p:spPr>
            <a:xfrm>
              <a:off x="5816796" y="2374805"/>
              <a:ext cx="216132" cy="18204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Q</a:t>
              </a:r>
            </a:p>
          </p:txBody>
        </p:sp>
        <p:cxnSp>
          <p:nvCxnSpPr>
            <p:cNvPr id="405" name="Straight Arrow Connector 404"/>
            <p:cNvCxnSpPr/>
            <p:nvPr/>
          </p:nvCxnSpPr>
          <p:spPr>
            <a:xfrm>
              <a:off x="3910865" y="2611305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Arrow Connector 405"/>
            <p:cNvCxnSpPr/>
            <p:nvPr/>
          </p:nvCxnSpPr>
          <p:spPr>
            <a:xfrm>
              <a:off x="5924862" y="2611305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Arrow Connector 406"/>
            <p:cNvCxnSpPr/>
            <p:nvPr/>
          </p:nvCxnSpPr>
          <p:spPr>
            <a:xfrm>
              <a:off x="7941631" y="2611304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Arrow Connector 407"/>
            <p:cNvCxnSpPr/>
            <p:nvPr/>
          </p:nvCxnSpPr>
          <p:spPr>
            <a:xfrm>
              <a:off x="3910865" y="2768074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Arrow Connector 408"/>
            <p:cNvCxnSpPr/>
            <p:nvPr/>
          </p:nvCxnSpPr>
          <p:spPr>
            <a:xfrm>
              <a:off x="3910865" y="2754284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Arrow Connector 409"/>
            <p:cNvCxnSpPr/>
            <p:nvPr/>
          </p:nvCxnSpPr>
          <p:spPr>
            <a:xfrm flipV="1">
              <a:off x="3933031" y="2896773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Arrow Connector 410"/>
            <p:cNvCxnSpPr/>
            <p:nvPr/>
          </p:nvCxnSpPr>
          <p:spPr>
            <a:xfrm flipV="1">
              <a:off x="3921944" y="2874476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Arrow Connector 411"/>
            <p:cNvCxnSpPr/>
            <p:nvPr/>
          </p:nvCxnSpPr>
          <p:spPr>
            <a:xfrm>
              <a:off x="3905321" y="2986978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Arrow Connector 412"/>
            <p:cNvCxnSpPr/>
            <p:nvPr/>
          </p:nvCxnSpPr>
          <p:spPr>
            <a:xfrm>
              <a:off x="3905321" y="2973188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Arrow Connector 413"/>
            <p:cNvCxnSpPr/>
            <p:nvPr/>
          </p:nvCxnSpPr>
          <p:spPr>
            <a:xfrm flipV="1">
              <a:off x="3927487" y="3115677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Arrow Connector 414"/>
            <p:cNvCxnSpPr/>
            <p:nvPr/>
          </p:nvCxnSpPr>
          <p:spPr>
            <a:xfrm flipV="1">
              <a:off x="3916400" y="3093380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Arrow Connector 415"/>
            <p:cNvCxnSpPr/>
            <p:nvPr/>
          </p:nvCxnSpPr>
          <p:spPr>
            <a:xfrm>
              <a:off x="3930257" y="3178168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Arrow Connector 416"/>
            <p:cNvCxnSpPr/>
            <p:nvPr/>
          </p:nvCxnSpPr>
          <p:spPr>
            <a:xfrm>
              <a:off x="3930257" y="3164378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Arrow Connector 417"/>
            <p:cNvCxnSpPr/>
            <p:nvPr/>
          </p:nvCxnSpPr>
          <p:spPr>
            <a:xfrm>
              <a:off x="3915014" y="3362217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Arrow Connector 418"/>
            <p:cNvCxnSpPr/>
            <p:nvPr/>
          </p:nvCxnSpPr>
          <p:spPr>
            <a:xfrm>
              <a:off x="3897016" y="3355076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Arrow Connector 419"/>
            <p:cNvCxnSpPr/>
            <p:nvPr/>
          </p:nvCxnSpPr>
          <p:spPr>
            <a:xfrm>
              <a:off x="3905321" y="4185088"/>
              <a:ext cx="2013997" cy="142489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Arrow Connector 420"/>
            <p:cNvCxnSpPr/>
            <p:nvPr/>
          </p:nvCxnSpPr>
          <p:spPr>
            <a:xfrm>
              <a:off x="3887323" y="4177947"/>
              <a:ext cx="4027995" cy="85034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Arrow Connector 421"/>
            <p:cNvCxnSpPr/>
            <p:nvPr/>
          </p:nvCxnSpPr>
          <p:spPr>
            <a:xfrm>
              <a:off x="3923319" y="4779232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Arrow Connector 422"/>
            <p:cNvCxnSpPr/>
            <p:nvPr/>
          </p:nvCxnSpPr>
          <p:spPr>
            <a:xfrm>
              <a:off x="3905321" y="4772091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Arrow Connector 423"/>
            <p:cNvCxnSpPr/>
            <p:nvPr/>
          </p:nvCxnSpPr>
          <p:spPr>
            <a:xfrm>
              <a:off x="3941316" y="5826619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5" name="Freeform 424"/>
            <p:cNvSpPr/>
            <p:nvPr/>
          </p:nvSpPr>
          <p:spPr>
            <a:xfrm>
              <a:off x="3833135" y="5819478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426" name="Straight Arrow Connector 425"/>
            <p:cNvCxnSpPr/>
            <p:nvPr/>
          </p:nvCxnSpPr>
          <p:spPr>
            <a:xfrm>
              <a:off x="3923318" y="5819478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Arrow Connector 426"/>
            <p:cNvCxnSpPr/>
            <p:nvPr/>
          </p:nvCxnSpPr>
          <p:spPr>
            <a:xfrm flipH="1">
              <a:off x="3906718" y="3099262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Arrow Connector 427"/>
            <p:cNvCxnSpPr/>
            <p:nvPr/>
          </p:nvCxnSpPr>
          <p:spPr>
            <a:xfrm flipH="1">
              <a:off x="3905339" y="3117966"/>
              <a:ext cx="4027995" cy="85034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9" name="Freeform 428"/>
            <p:cNvSpPr/>
            <p:nvPr/>
          </p:nvSpPr>
          <p:spPr>
            <a:xfrm flipH="1">
              <a:off x="5901657" y="3117056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430" name="Straight Arrow Connector 429"/>
            <p:cNvCxnSpPr/>
            <p:nvPr/>
          </p:nvCxnSpPr>
          <p:spPr>
            <a:xfrm>
              <a:off x="5926249" y="3120255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Arrow Connector 430"/>
            <p:cNvCxnSpPr/>
            <p:nvPr/>
          </p:nvCxnSpPr>
          <p:spPr>
            <a:xfrm flipH="1">
              <a:off x="5932580" y="3127499"/>
              <a:ext cx="2020131" cy="180747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Straight Arrow Connector 431"/>
            <p:cNvCxnSpPr/>
            <p:nvPr/>
          </p:nvCxnSpPr>
          <p:spPr>
            <a:xfrm flipV="1">
              <a:off x="3915033" y="3447998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Straight Arrow Connector 432"/>
            <p:cNvCxnSpPr/>
            <p:nvPr/>
          </p:nvCxnSpPr>
          <p:spPr>
            <a:xfrm flipV="1">
              <a:off x="3903946" y="3425701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Arrow Connector 433"/>
            <p:cNvCxnSpPr/>
            <p:nvPr/>
          </p:nvCxnSpPr>
          <p:spPr>
            <a:xfrm>
              <a:off x="3887323" y="3538203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Arrow Connector 434"/>
            <p:cNvCxnSpPr/>
            <p:nvPr/>
          </p:nvCxnSpPr>
          <p:spPr>
            <a:xfrm>
              <a:off x="3887323" y="3524413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Arrow Connector 435"/>
            <p:cNvCxnSpPr/>
            <p:nvPr/>
          </p:nvCxnSpPr>
          <p:spPr>
            <a:xfrm flipV="1">
              <a:off x="3909489" y="3666902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Arrow Connector 436"/>
            <p:cNvCxnSpPr/>
            <p:nvPr/>
          </p:nvCxnSpPr>
          <p:spPr>
            <a:xfrm flipV="1">
              <a:off x="3898402" y="3644605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Arrow Connector 437"/>
            <p:cNvCxnSpPr/>
            <p:nvPr/>
          </p:nvCxnSpPr>
          <p:spPr>
            <a:xfrm>
              <a:off x="3912259" y="3729393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Arrow Connector 438"/>
            <p:cNvCxnSpPr/>
            <p:nvPr/>
          </p:nvCxnSpPr>
          <p:spPr>
            <a:xfrm>
              <a:off x="3912259" y="3715603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Arrow Connector 439"/>
            <p:cNvCxnSpPr/>
            <p:nvPr/>
          </p:nvCxnSpPr>
          <p:spPr>
            <a:xfrm>
              <a:off x="3897016" y="3913442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Arrow Connector 440"/>
            <p:cNvCxnSpPr/>
            <p:nvPr/>
          </p:nvCxnSpPr>
          <p:spPr>
            <a:xfrm>
              <a:off x="3879018" y="3906301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Arrow Connector 441"/>
            <p:cNvCxnSpPr/>
            <p:nvPr/>
          </p:nvCxnSpPr>
          <p:spPr>
            <a:xfrm flipH="1">
              <a:off x="3888720" y="3650487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Arrow Connector 442"/>
            <p:cNvCxnSpPr/>
            <p:nvPr/>
          </p:nvCxnSpPr>
          <p:spPr>
            <a:xfrm flipH="1">
              <a:off x="3887341" y="3669191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4" name="Freeform 443"/>
            <p:cNvSpPr/>
            <p:nvPr/>
          </p:nvSpPr>
          <p:spPr>
            <a:xfrm flipH="1">
              <a:off x="5883659" y="3668281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445" name="Straight Arrow Connector 444"/>
            <p:cNvCxnSpPr/>
            <p:nvPr/>
          </p:nvCxnSpPr>
          <p:spPr>
            <a:xfrm>
              <a:off x="5908251" y="3671480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Arrow Connector 445"/>
            <p:cNvCxnSpPr/>
            <p:nvPr/>
          </p:nvCxnSpPr>
          <p:spPr>
            <a:xfrm flipH="1">
              <a:off x="5914582" y="3678724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Straight Arrow Connector 446"/>
            <p:cNvCxnSpPr/>
            <p:nvPr/>
          </p:nvCxnSpPr>
          <p:spPr>
            <a:xfrm flipV="1">
              <a:off x="3919769" y="3590752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Straight Arrow Connector 447"/>
            <p:cNvCxnSpPr/>
            <p:nvPr/>
          </p:nvCxnSpPr>
          <p:spPr>
            <a:xfrm flipV="1">
              <a:off x="3908682" y="3568455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Arrow Connector 448"/>
            <p:cNvCxnSpPr/>
            <p:nvPr/>
          </p:nvCxnSpPr>
          <p:spPr>
            <a:xfrm>
              <a:off x="3892059" y="368095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Arrow Connector 449"/>
            <p:cNvCxnSpPr/>
            <p:nvPr/>
          </p:nvCxnSpPr>
          <p:spPr>
            <a:xfrm>
              <a:off x="3892059" y="366716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Arrow Connector 450"/>
            <p:cNvCxnSpPr/>
            <p:nvPr/>
          </p:nvCxnSpPr>
          <p:spPr>
            <a:xfrm flipV="1">
              <a:off x="3914225" y="3809656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Straight Arrow Connector 451"/>
            <p:cNvCxnSpPr/>
            <p:nvPr/>
          </p:nvCxnSpPr>
          <p:spPr>
            <a:xfrm flipV="1">
              <a:off x="3903138" y="3787359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Arrow Connector 452"/>
            <p:cNvCxnSpPr/>
            <p:nvPr/>
          </p:nvCxnSpPr>
          <p:spPr>
            <a:xfrm>
              <a:off x="3916995" y="387214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Arrow Connector 453"/>
            <p:cNvCxnSpPr/>
            <p:nvPr/>
          </p:nvCxnSpPr>
          <p:spPr>
            <a:xfrm>
              <a:off x="3916995" y="385835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Arrow Connector 454"/>
            <p:cNvCxnSpPr/>
            <p:nvPr/>
          </p:nvCxnSpPr>
          <p:spPr>
            <a:xfrm>
              <a:off x="3901752" y="4056196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Arrow Connector 455"/>
            <p:cNvCxnSpPr/>
            <p:nvPr/>
          </p:nvCxnSpPr>
          <p:spPr>
            <a:xfrm>
              <a:off x="3883754" y="404905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Arrow Connector 456"/>
            <p:cNvCxnSpPr/>
            <p:nvPr/>
          </p:nvCxnSpPr>
          <p:spPr>
            <a:xfrm flipH="1">
              <a:off x="3893456" y="3793241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Arrow Connector 457"/>
            <p:cNvCxnSpPr/>
            <p:nvPr/>
          </p:nvCxnSpPr>
          <p:spPr>
            <a:xfrm flipH="1">
              <a:off x="3892077" y="381194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9" name="Freeform 458"/>
            <p:cNvSpPr/>
            <p:nvPr/>
          </p:nvSpPr>
          <p:spPr>
            <a:xfrm flipH="1">
              <a:off x="5888395" y="3811035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460" name="Straight Arrow Connector 459"/>
            <p:cNvCxnSpPr/>
            <p:nvPr/>
          </p:nvCxnSpPr>
          <p:spPr>
            <a:xfrm>
              <a:off x="5912987" y="3814234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Arrow Connector 460"/>
            <p:cNvCxnSpPr/>
            <p:nvPr/>
          </p:nvCxnSpPr>
          <p:spPr>
            <a:xfrm flipH="1">
              <a:off x="5919318" y="3821478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Straight Arrow Connector 461"/>
            <p:cNvCxnSpPr/>
            <p:nvPr/>
          </p:nvCxnSpPr>
          <p:spPr>
            <a:xfrm flipV="1">
              <a:off x="3860827" y="4353504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Straight Arrow Connector 462"/>
            <p:cNvCxnSpPr/>
            <p:nvPr/>
          </p:nvCxnSpPr>
          <p:spPr>
            <a:xfrm flipV="1">
              <a:off x="3849740" y="4331207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Straight Arrow Connector 463"/>
            <p:cNvCxnSpPr/>
            <p:nvPr/>
          </p:nvCxnSpPr>
          <p:spPr>
            <a:xfrm>
              <a:off x="3833117" y="4443709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Straight Arrow Connector 464"/>
            <p:cNvCxnSpPr/>
            <p:nvPr/>
          </p:nvCxnSpPr>
          <p:spPr>
            <a:xfrm>
              <a:off x="3833117" y="4429919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Straight Arrow Connector 465"/>
            <p:cNvCxnSpPr/>
            <p:nvPr/>
          </p:nvCxnSpPr>
          <p:spPr>
            <a:xfrm flipV="1">
              <a:off x="3855283" y="4572408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Arrow Connector 466"/>
            <p:cNvCxnSpPr/>
            <p:nvPr/>
          </p:nvCxnSpPr>
          <p:spPr>
            <a:xfrm flipV="1">
              <a:off x="3844196" y="4550111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Arrow Connector 467"/>
            <p:cNvCxnSpPr/>
            <p:nvPr/>
          </p:nvCxnSpPr>
          <p:spPr>
            <a:xfrm>
              <a:off x="3858053" y="4634899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Straight Arrow Connector 468"/>
            <p:cNvCxnSpPr/>
            <p:nvPr/>
          </p:nvCxnSpPr>
          <p:spPr>
            <a:xfrm>
              <a:off x="3858053" y="4621109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Arrow Connector 469"/>
            <p:cNvCxnSpPr/>
            <p:nvPr/>
          </p:nvCxnSpPr>
          <p:spPr>
            <a:xfrm>
              <a:off x="3842810" y="4818948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Arrow Connector 470"/>
            <p:cNvCxnSpPr/>
            <p:nvPr/>
          </p:nvCxnSpPr>
          <p:spPr>
            <a:xfrm>
              <a:off x="3824812" y="4811807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Arrow Connector 471"/>
            <p:cNvCxnSpPr/>
            <p:nvPr/>
          </p:nvCxnSpPr>
          <p:spPr>
            <a:xfrm flipH="1">
              <a:off x="3834514" y="4555993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Arrow Connector 472"/>
            <p:cNvCxnSpPr/>
            <p:nvPr/>
          </p:nvCxnSpPr>
          <p:spPr>
            <a:xfrm flipH="1">
              <a:off x="3833135" y="4574697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4" name="Freeform 473"/>
            <p:cNvSpPr/>
            <p:nvPr/>
          </p:nvSpPr>
          <p:spPr>
            <a:xfrm flipH="1">
              <a:off x="5829453" y="4573787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475" name="Straight Arrow Connector 474"/>
            <p:cNvCxnSpPr/>
            <p:nvPr/>
          </p:nvCxnSpPr>
          <p:spPr>
            <a:xfrm>
              <a:off x="5854045" y="4576986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Straight Arrow Connector 475"/>
            <p:cNvCxnSpPr/>
            <p:nvPr/>
          </p:nvCxnSpPr>
          <p:spPr>
            <a:xfrm flipH="1">
              <a:off x="5860376" y="4584230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Arrow Connector 476"/>
            <p:cNvCxnSpPr/>
            <p:nvPr/>
          </p:nvCxnSpPr>
          <p:spPr>
            <a:xfrm flipV="1">
              <a:off x="3906728" y="5458532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Straight Arrow Connector 477"/>
            <p:cNvCxnSpPr>
              <a:stCxn id="479" idx="2"/>
            </p:cNvCxnSpPr>
            <p:nvPr/>
          </p:nvCxnSpPr>
          <p:spPr>
            <a:xfrm flipV="1">
              <a:off x="3895641" y="5436235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9" name="Freeform 478"/>
            <p:cNvSpPr/>
            <p:nvPr/>
          </p:nvSpPr>
          <p:spPr>
            <a:xfrm>
              <a:off x="3787460" y="5416904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80" name="Straight Arrow Connector 479"/>
            <p:cNvCxnSpPr/>
            <p:nvPr/>
          </p:nvCxnSpPr>
          <p:spPr>
            <a:xfrm>
              <a:off x="3879018" y="554873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Arrow Connector 480"/>
            <p:cNvCxnSpPr/>
            <p:nvPr/>
          </p:nvCxnSpPr>
          <p:spPr>
            <a:xfrm>
              <a:off x="3879018" y="553494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2" name="Freeform 481"/>
            <p:cNvSpPr/>
            <p:nvPr/>
          </p:nvSpPr>
          <p:spPr>
            <a:xfrm>
              <a:off x="3770837" y="5541596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rgbClr val="C0000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483" name="Straight Arrow Connector 482"/>
            <p:cNvCxnSpPr/>
            <p:nvPr/>
          </p:nvCxnSpPr>
          <p:spPr>
            <a:xfrm flipV="1">
              <a:off x="3901184" y="5677436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Arrow Connector 483"/>
            <p:cNvCxnSpPr>
              <a:stCxn id="485" idx="2"/>
            </p:cNvCxnSpPr>
            <p:nvPr/>
          </p:nvCxnSpPr>
          <p:spPr>
            <a:xfrm flipV="1">
              <a:off x="3890097" y="5655139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5" name="Freeform 484"/>
            <p:cNvSpPr/>
            <p:nvPr/>
          </p:nvSpPr>
          <p:spPr>
            <a:xfrm>
              <a:off x="3781916" y="5635808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86" name="Straight Arrow Connector 485"/>
            <p:cNvCxnSpPr/>
            <p:nvPr/>
          </p:nvCxnSpPr>
          <p:spPr>
            <a:xfrm>
              <a:off x="3903954" y="573992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Arrow Connector 486"/>
            <p:cNvCxnSpPr/>
            <p:nvPr/>
          </p:nvCxnSpPr>
          <p:spPr>
            <a:xfrm>
              <a:off x="3903954" y="572613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8" name="Freeform 487"/>
            <p:cNvSpPr/>
            <p:nvPr/>
          </p:nvSpPr>
          <p:spPr>
            <a:xfrm>
              <a:off x="3795773" y="5732786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rgbClr val="C0000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489" name="Straight Arrow Connector 488"/>
            <p:cNvCxnSpPr/>
            <p:nvPr/>
          </p:nvCxnSpPr>
          <p:spPr>
            <a:xfrm>
              <a:off x="3888711" y="5923976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0" name="Freeform 489"/>
            <p:cNvSpPr/>
            <p:nvPr/>
          </p:nvSpPr>
          <p:spPr>
            <a:xfrm>
              <a:off x="3780530" y="5916835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491" name="Straight Arrow Connector 490"/>
            <p:cNvCxnSpPr/>
            <p:nvPr/>
          </p:nvCxnSpPr>
          <p:spPr>
            <a:xfrm>
              <a:off x="3870713" y="591683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Straight Arrow Connector 491"/>
            <p:cNvCxnSpPr/>
            <p:nvPr/>
          </p:nvCxnSpPr>
          <p:spPr>
            <a:xfrm flipH="1">
              <a:off x="3880415" y="5661021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Straight Arrow Connector 492"/>
            <p:cNvCxnSpPr/>
            <p:nvPr/>
          </p:nvCxnSpPr>
          <p:spPr>
            <a:xfrm flipH="1">
              <a:off x="3879036" y="567972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4" name="Freeform 493"/>
            <p:cNvSpPr/>
            <p:nvPr/>
          </p:nvSpPr>
          <p:spPr>
            <a:xfrm flipH="1">
              <a:off x="5875354" y="5678815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562" name="Freeform 561"/>
            <p:cNvSpPr/>
            <p:nvPr/>
          </p:nvSpPr>
          <p:spPr>
            <a:xfrm flipH="1">
              <a:off x="7945211" y="5678819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564" name="Straight Arrow Connector 563"/>
            <p:cNvCxnSpPr/>
            <p:nvPr/>
          </p:nvCxnSpPr>
          <p:spPr>
            <a:xfrm>
              <a:off x="5899946" y="5682014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Straight Arrow Connector 564"/>
            <p:cNvCxnSpPr/>
            <p:nvPr/>
          </p:nvCxnSpPr>
          <p:spPr>
            <a:xfrm flipH="1">
              <a:off x="5906277" y="5689258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6" name="Group 565"/>
          <p:cNvGrpSpPr/>
          <p:nvPr/>
        </p:nvGrpSpPr>
        <p:grpSpPr>
          <a:xfrm>
            <a:off x="3476109" y="2324342"/>
            <a:ext cx="4754880" cy="4031673"/>
            <a:chOff x="3474720" y="2320359"/>
            <a:chExt cx="4754880" cy="4031673"/>
          </a:xfrm>
        </p:grpSpPr>
        <p:sp>
          <p:nvSpPr>
            <p:cNvPr id="567" name="Oval 566"/>
            <p:cNvSpPr/>
            <p:nvPr/>
          </p:nvSpPr>
          <p:spPr>
            <a:xfrm>
              <a:off x="3474720" y="2320359"/>
              <a:ext cx="4754880" cy="290946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tx1"/>
                </a:solidFill>
              </a:endParaRPr>
            </a:p>
          </p:txBody>
        </p:sp>
        <p:sp>
          <p:nvSpPr>
            <p:cNvPr id="568" name="Oval 567"/>
            <p:cNvSpPr/>
            <p:nvPr/>
          </p:nvSpPr>
          <p:spPr>
            <a:xfrm>
              <a:off x="3802799" y="2374807"/>
              <a:ext cx="216132" cy="18204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569" name="Oval 568"/>
            <p:cNvSpPr/>
            <p:nvPr/>
          </p:nvSpPr>
          <p:spPr>
            <a:xfrm>
              <a:off x="7830794" y="2374806"/>
              <a:ext cx="216132" cy="18204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R</a:t>
              </a:r>
            </a:p>
          </p:txBody>
        </p:sp>
        <p:sp>
          <p:nvSpPr>
            <p:cNvPr id="570" name="Oval 569"/>
            <p:cNvSpPr/>
            <p:nvPr/>
          </p:nvSpPr>
          <p:spPr>
            <a:xfrm>
              <a:off x="5816796" y="2374805"/>
              <a:ext cx="216132" cy="18204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Q</a:t>
              </a:r>
            </a:p>
          </p:txBody>
        </p:sp>
        <p:cxnSp>
          <p:nvCxnSpPr>
            <p:cNvPr id="571" name="Straight Arrow Connector 570"/>
            <p:cNvCxnSpPr/>
            <p:nvPr/>
          </p:nvCxnSpPr>
          <p:spPr>
            <a:xfrm>
              <a:off x="3910865" y="2611305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Straight Arrow Connector 571"/>
            <p:cNvCxnSpPr/>
            <p:nvPr/>
          </p:nvCxnSpPr>
          <p:spPr>
            <a:xfrm>
              <a:off x="5924862" y="2611305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Straight Arrow Connector 572"/>
            <p:cNvCxnSpPr/>
            <p:nvPr/>
          </p:nvCxnSpPr>
          <p:spPr>
            <a:xfrm>
              <a:off x="7941631" y="2611304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Straight Arrow Connector 573"/>
            <p:cNvCxnSpPr/>
            <p:nvPr/>
          </p:nvCxnSpPr>
          <p:spPr>
            <a:xfrm>
              <a:off x="3910865" y="2768074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Straight Arrow Connector 574"/>
            <p:cNvCxnSpPr/>
            <p:nvPr/>
          </p:nvCxnSpPr>
          <p:spPr>
            <a:xfrm>
              <a:off x="3910865" y="2754284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Straight Arrow Connector 575"/>
            <p:cNvCxnSpPr/>
            <p:nvPr/>
          </p:nvCxnSpPr>
          <p:spPr>
            <a:xfrm flipV="1">
              <a:off x="3933031" y="2896773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Straight Arrow Connector 576"/>
            <p:cNvCxnSpPr/>
            <p:nvPr/>
          </p:nvCxnSpPr>
          <p:spPr>
            <a:xfrm flipV="1">
              <a:off x="3921944" y="2874476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Arrow Connector 577"/>
            <p:cNvCxnSpPr/>
            <p:nvPr/>
          </p:nvCxnSpPr>
          <p:spPr>
            <a:xfrm>
              <a:off x="3905321" y="2986978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9" name="Straight Arrow Connector 578"/>
            <p:cNvCxnSpPr/>
            <p:nvPr/>
          </p:nvCxnSpPr>
          <p:spPr>
            <a:xfrm>
              <a:off x="3905321" y="2973188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Straight Arrow Connector 579"/>
            <p:cNvCxnSpPr/>
            <p:nvPr/>
          </p:nvCxnSpPr>
          <p:spPr>
            <a:xfrm flipV="1">
              <a:off x="3927487" y="3115677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1" name="Straight Arrow Connector 580"/>
            <p:cNvCxnSpPr/>
            <p:nvPr/>
          </p:nvCxnSpPr>
          <p:spPr>
            <a:xfrm flipV="1">
              <a:off x="3916400" y="3093380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Straight Arrow Connector 581"/>
            <p:cNvCxnSpPr/>
            <p:nvPr/>
          </p:nvCxnSpPr>
          <p:spPr>
            <a:xfrm>
              <a:off x="3930257" y="3178168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Straight Arrow Connector 582"/>
            <p:cNvCxnSpPr/>
            <p:nvPr/>
          </p:nvCxnSpPr>
          <p:spPr>
            <a:xfrm>
              <a:off x="3930257" y="3164378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4" name="Straight Arrow Connector 583"/>
            <p:cNvCxnSpPr/>
            <p:nvPr/>
          </p:nvCxnSpPr>
          <p:spPr>
            <a:xfrm>
              <a:off x="3915014" y="3362217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5" name="Straight Arrow Connector 584"/>
            <p:cNvCxnSpPr/>
            <p:nvPr/>
          </p:nvCxnSpPr>
          <p:spPr>
            <a:xfrm>
              <a:off x="3897016" y="3355076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6" name="Straight Arrow Connector 585"/>
            <p:cNvCxnSpPr/>
            <p:nvPr/>
          </p:nvCxnSpPr>
          <p:spPr>
            <a:xfrm>
              <a:off x="3905321" y="4185088"/>
              <a:ext cx="2013997" cy="142489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Straight Arrow Connector 586"/>
            <p:cNvCxnSpPr/>
            <p:nvPr/>
          </p:nvCxnSpPr>
          <p:spPr>
            <a:xfrm>
              <a:off x="3887323" y="4177947"/>
              <a:ext cx="4027995" cy="85034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8" name="Straight Arrow Connector 587"/>
            <p:cNvCxnSpPr/>
            <p:nvPr/>
          </p:nvCxnSpPr>
          <p:spPr>
            <a:xfrm>
              <a:off x="3923319" y="4779232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9" name="Straight Arrow Connector 588"/>
            <p:cNvCxnSpPr/>
            <p:nvPr/>
          </p:nvCxnSpPr>
          <p:spPr>
            <a:xfrm>
              <a:off x="3905321" y="4772091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Straight Arrow Connector 589"/>
            <p:cNvCxnSpPr/>
            <p:nvPr/>
          </p:nvCxnSpPr>
          <p:spPr>
            <a:xfrm>
              <a:off x="3941316" y="5826619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1" name="Freeform 590"/>
            <p:cNvSpPr/>
            <p:nvPr/>
          </p:nvSpPr>
          <p:spPr>
            <a:xfrm>
              <a:off x="3833135" y="5819478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592" name="Straight Arrow Connector 591"/>
            <p:cNvCxnSpPr/>
            <p:nvPr/>
          </p:nvCxnSpPr>
          <p:spPr>
            <a:xfrm>
              <a:off x="3923318" y="5819478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3" name="Straight Arrow Connector 592"/>
            <p:cNvCxnSpPr/>
            <p:nvPr/>
          </p:nvCxnSpPr>
          <p:spPr>
            <a:xfrm flipH="1">
              <a:off x="3906718" y="3099262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4" name="Straight Arrow Connector 593"/>
            <p:cNvCxnSpPr/>
            <p:nvPr/>
          </p:nvCxnSpPr>
          <p:spPr>
            <a:xfrm flipH="1">
              <a:off x="3905339" y="3117966"/>
              <a:ext cx="4027995" cy="85034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5" name="Freeform 594"/>
            <p:cNvSpPr/>
            <p:nvPr/>
          </p:nvSpPr>
          <p:spPr>
            <a:xfrm flipH="1">
              <a:off x="5901657" y="3117056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596" name="Straight Arrow Connector 595"/>
            <p:cNvCxnSpPr/>
            <p:nvPr/>
          </p:nvCxnSpPr>
          <p:spPr>
            <a:xfrm>
              <a:off x="5926249" y="3120255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7" name="Straight Arrow Connector 596"/>
            <p:cNvCxnSpPr/>
            <p:nvPr/>
          </p:nvCxnSpPr>
          <p:spPr>
            <a:xfrm flipH="1">
              <a:off x="5932580" y="3127499"/>
              <a:ext cx="2020131" cy="180747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8" name="Straight Arrow Connector 597"/>
            <p:cNvCxnSpPr/>
            <p:nvPr/>
          </p:nvCxnSpPr>
          <p:spPr>
            <a:xfrm flipV="1">
              <a:off x="3915033" y="3447998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9" name="Straight Arrow Connector 598"/>
            <p:cNvCxnSpPr/>
            <p:nvPr/>
          </p:nvCxnSpPr>
          <p:spPr>
            <a:xfrm flipV="1">
              <a:off x="3903946" y="3425701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0" name="Straight Arrow Connector 599"/>
            <p:cNvCxnSpPr/>
            <p:nvPr/>
          </p:nvCxnSpPr>
          <p:spPr>
            <a:xfrm>
              <a:off x="3887323" y="3538203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1" name="Straight Arrow Connector 600"/>
            <p:cNvCxnSpPr/>
            <p:nvPr/>
          </p:nvCxnSpPr>
          <p:spPr>
            <a:xfrm>
              <a:off x="3887323" y="3524413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2" name="Straight Arrow Connector 601"/>
            <p:cNvCxnSpPr/>
            <p:nvPr/>
          </p:nvCxnSpPr>
          <p:spPr>
            <a:xfrm flipV="1">
              <a:off x="3909489" y="3666902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3" name="Straight Arrow Connector 602"/>
            <p:cNvCxnSpPr/>
            <p:nvPr/>
          </p:nvCxnSpPr>
          <p:spPr>
            <a:xfrm flipV="1">
              <a:off x="3898402" y="3644605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4" name="Straight Arrow Connector 603"/>
            <p:cNvCxnSpPr/>
            <p:nvPr/>
          </p:nvCxnSpPr>
          <p:spPr>
            <a:xfrm>
              <a:off x="3912259" y="3729393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Straight Arrow Connector 604"/>
            <p:cNvCxnSpPr/>
            <p:nvPr/>
          </p:nvCxnSpPr>
          <p:spPr>
            <a:xfrm>
              <a:off x="3912259" y="3715603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6" name="Straight Arrow Connector 605"/>
            <p:cNvCxnSpPr/>
            <p:nvPr/>
          </p:nvCxnSpPr>
          <p:spPr>
            <a:xfrm>
              <a:off x="3897016" y="3913442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7" name="Straight Arrow Connector 606"/>
            <p:cNvCxnSpPr/>
            <p:nvPr/>
          </p:nvCxnSpPr>
          <p:spPr>
            <a:xfrm>
              <a:off x="3879018" y="3906301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8" name="Straight Arrow Connector 607"/>
            <p:cNvCxnSpPr/>
            <p:nvPr/>
          </p:nvCxnSpPr>
          <p:spPr>
            <a:xfrm flipH="1">
              <a:off x="3888720" y="3650487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9" name="Straight Arrow Connector 608"/>
            <p:cNvCxnSpPr/>
            <p:nvPr/>
          </p:nvCxnSpPr>
          <p:spPr>
            <a:xfrm flipH="1">
              <a:off x="3887341" y="3669191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0" name="Freeform 609"/>
            <p:cNvSpPr/>
            <p:nvPr/>
          </p:nvSpPr>
          <p:spPr>
            <a:xfrm flipH="1">
              <a:off x="5883659" y="3668281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611" name="Straight Arrow Connector 610"/>
            <p:cNvCxnSpPr/>
            <p:nvPr/>
          </p:nvCxnSpPr>
          <p:spPr>
            <a:xfrm>
              <a:off x="5908251" y="3671480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2" name="Straight Arrow Connector 611"/>
            <p:cNvCxnSpPr/>
            <p:nvPr/>
          </p:nvCxnSpPr>
          <p:spPr>
            <a:xfrm flipH="1">
              <a:off x="5914582" y="3678724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3" name="Straight Arrow Connector 612"/>
            <p:cNvCxnSpPr/>
            <p:nvPr/>
          </p:nvCxnSpPr>
          <p:spPr>
            <a:xfrm flipV="1">
              <a:off x="3919769" y="3590752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4" name="Straight Arrow Connector 613"/>
            <p:cNvCxnSpPr/>
            <p:nvPr/>
          </p:nvCxnSpPr>
          <p:spPr>
            <a:xfrm flipV="1">
              <a:off x="3908682" y="3568455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5" name="Straight Arrow Connector 614"/>
            <p:cNvCxnSpPr/>
            <p:nvPr/>
          </p:nvCxnSpPr>
          <p:spPr>
            <a:xfrm>
              <a:off x="3892059" y="368095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6" name="Straight Arrow Connector 615"/>
            <p:cNvCxnSpPr/>
            <p:nvPr/>
          </p:nvCxnSpPr>
          <p:spPr>
            <a:xfrm>
              <a:off x="3892059" y="366716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7" name="Straight Arrow Connector 616"/>
            <p:cNvCxnSpPr/>
            <p:nvPr/>
          </p:nvCxnSpPr>
          <p:spPr>
            <a:xfrm flipV="1">
              <a:off x="3914225" y="3809656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8" name="Straight Arrow Connector 617"/>
            <p:cNvCxnSpPr/>
            <p:nvPr/>
          </p:nvCxnSpPr>
          <p:spPr>
            <a:xfrm flipV="1">
              <a:off x="3903138" y="3787359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9" name="Straight Arrow Connector 618"/>
            <p:cNvCxnSpPr/>
            <p:nvPr/>
          </p:nvCxnSpPr>
          <p:spPr>
            <a:xfrm>
              <a:off x="3916995" y="387214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0" name="Straight Arrow Connector 619"/>
            <p:cNvCxnSpPr/>
            <p:nvPr/>
          </p:nvCxnSpPr>
          <p:spPr>
            <a:xfrm>
              <a:off x="3916995" y="385835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Straight Arrow Connector 620"/>
            <p:cNvCxnSpPr/>
            <p:nvPr/>
          </p:nvCxnSpPr>
          <p:spPr>
            <a:xfrm>
              <a:off x="3901752" y="4056196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Straight Arrow Connector 621"/>
            <p:cNvCxnSpPr/>
            <p:nvPr/>
          </p:nvCxnSpPr>
          <p:spPr>
            <a:xfrm>
              <a:off x="3883754" y="404905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3" name="Straight Arrow Connector 622"/>
            <p:cNvCxnSpPr/>
            <p:nvPr/>
          </p:nvCxnSpPr>
          <p:spPr>
            <a:xfrm flipH="1">
              <a:off x="3893456" y="3793241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Straight Arrow Connector 623"/>
            <p:cNvCxnSpPr/>
            <p:nvPr/>
          </p:nvCxnSpPr>
          <p:spPr>
            <a:xfrm flipH="1">
              <a:off x="3892077" y="381194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5" name="Freeform 624"/>
            <p:cNvSpPr/>
            <p:nvPr/>
          </p:nvSpPr>
          <p:spPr>
            <a:xfrm flipH="1">
              <a:off x="5888395" y="3811035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626" name="Straight Arrow Connector 625"/>
            <p:cNvCxnSpPr/>
            <p:nvPr/>
          </p:nvCxnSpPr>
          <p:spPr>
            <a:xfrm>
              <a:off x="5912987" y="3814234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7" name="Straight Arrow Connector 626"/>
            <p:cNvCxnSpPr/>
            <p:nvPr/>
          </p:nvCxnSpPr>
          <p:spPr>
            <a:xfrm flipH="1">
              <a:off x="5919318" y="3821478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8" name="Straight Arrow Connector 627"/>
            <p:cNvCxnSpPr/>
            <p:nvPr/>
          </p:nvCxnSpPr>
          <p:spPr>
            <a:xfrm flipV="1">
              <a:off x="3860827" y="4353504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0" name="Straight Arrow Connector 639"/>
            <p:cNvCxnSpPr/>
            <p:nvPr/>
          </p:nvCxnSpPr>
          <p:spPr>
            <a:xfrm flipV="1">
              <a:off x="3849740" y="4331207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1" name="Straight Arrow Connector 640"/>
            <p:cNvCxnSpPr/>
            <p:nvPr/>
          </p:nvCxnSpPr>
          <p:spPr>
            <a:xfrm>
              <a:off x="3833117" y="4443709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2" name="Straight Arrow Connector 641"/>
            <p:cNvCxnSpPr/>
            <p:nvPr/>
          </p:nvCxnSpPr>
          <p:spPr>
            <a:xfrm>
              <a:off x="3833117" y="4429919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3" name="Straight Arrow Connector 642"/>
            <p:cNvCxnSpPr/>
            <p:nvPr/>
          </p:nvCxnSpPr>
          <p:spPr>
            <a:xfrm flipV="1">
              <a:off x="3855283" y="4572408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4" name="Straight Arrow Connector 643"/>
            <p:cNvCxnSpPr/>
            <p:nvPr/>
          </p:nvCxnSpPr>
          <p:spPr>
            <a:xfrm flipV="1">
              <a:off x="3844196" y="4550111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5" name="Straight Arrow Connector 644"/>
            <p:cNvCxnSpPr/>
            <p:nvPr/>
          </p:nvCxnSpPr>
          <p:spPr>
            <a:xfrm>
              <a:off x="3858053" y="4634899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Straight Arrow Connector 645"/>
            <p:cNvCxnSpPr/>
            <p:nvPr/>
          </p:nvCxnSpPr>
          <p:spPr>
            <a:xfrm>
              <a:off x="3858053" y="4621109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7" name="Straight Arrow Connector 646"/>
            <p:cNvCxnSpPr/>
            <p:nvPr/>
          </p:nvCxnSpPr>
          <p:spPr>
            <a:xfrm>
              <a:off x="3842810" y="4818948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8" name="Straight Arrow Connector 647"/>
            <p:cNvCxnSpPr/>
            <p:nvPr/>
          </p:nvCxnSpPr>
          <p:spPr>
            <a:xfrm>
              <a:off x="3824812" y="4811807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9" name="Straight Arrow Connector 648"/>
            <p:cNvCxnSpPr/>
            <p:nvPr/>
          </p:nvCxnSpPr>
          <p:spPr>
            <a:xfrm flipH="1">
              <a:off x="3834514" y="4555993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0" name="Straight Arrow Connector 649"/>
            <p:cNvCxnSpPr/>
            <p:nvPr/>
          </p:nvCxnSpPr>
          <p:spPr>
            <a:xfrm flipH="1">
              <a:off x="3833135" y="4574697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1" name="Freeform 650"/>
            <p:cNvSpPr/>
            <p:nvPr/>
          </p:nvSpPr>
          <p:spPr>
            <a:xfrm flipH="1">
              <a:off x="5829453" y="4573787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652" name="Straight Arrow Connector 651"/>
            <p:cNvCxnSpPr/>
            <p:nvPr/>
          </p:nvCxnSpPr>
          <p:spPr>
            <a:xfrm>
              <a:off x="5854045" y="4576986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3" name="Straight Arrow Connector 652"/>
            <p:cNvCxnSpPr/>
            <p:nvPr/>
          </p:nvCxnSpPr>
          <p:spPr>
            <a:xfrm flipH="1">
              <a:off x="5860376" y="4584230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4" name="Straight Arrow Connector 653"/>
            <p:cNvCxnSpPr/>
            <p:nvPr/>
          </p:nvCxnSpPr>
          <p:spPr>
            <a:xfrm flipV="1">
              <a:off x="3906728" y="5458532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5" name="Straight Arrow Connector 654"/>
            <p:cNvCxnSpPr>
              <a:stCxn id="656" idx="2"/>
            </p:cNvCxnSpPr>
            <p:nvPr/>
          </p:nvCxnSpPr>
          <p:spPr>
            <a:xfrm flipV="1">
              <a:off x="3895641" y="5436235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6" name="Freeform 655"/>
            <p:cNvSpPr/>
            <p:nvPr/>
          </p:nvSpPr>
          <p:spPr>
            <a:xfrm>
              <a:off x="3787460" y="5416904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57" name="Straight Arrow Connector 656"/>
            <p:cNvCxnSpPr/>
            <p:nvPr/>
          </p:nvCxnSpPr>
          <p:spPr>
            <a:xfrm>
              <a:off x="3879018" y="554873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8" name="Straight Arrow Connector 657"/>
            <p:cNvCxnSpPr/>
            <p:nvPr/>
          </p:nvCxnSpPr>
          <p:spPr>
            <a:xfrm>
              <a:off x="3879018" y="553494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9" name="Freeform 658"/>
            <p:cNvSpPr/>
            <p:nvPr/>
          </p:nvSpPr>
          <p:spPr>
            <a:xfrm>
              <a:off x="3770837" y="5541596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rgbClr val="C0000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660" name="Straight Arrow Connector 659"/>
            <p:cNvCxnSpPr/>
            <p:nvPr/>
          </p:nvCxnSpPr>
          <p:spPr>
            <a:xfrm flipV="1">
              <a:off x="3901184" y="5677436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1" name="Straight Arrow Connector 660"/>
            <p:cNvCxnSpPr>
              <a:stCxn id="662" idx="2"/>
            </p:cNvCxnSpPr>
            <p:nvPr/>
          </p:nvCxnSpPr>
          <p:spPr>
            <a:xfrm flipV="1">
              <a:off x="3890097" y="5655139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2" name="Freeform 661"/>
            <p:cNvSpPr/>
            <p:nvPr/>
          </p:nvSpPr>
          <p:spPr>
            <a:xfrm>
              <a:off x="3781916" y="5635808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63" name="Straight Arrow Connector 662"/>
            <p:cNvCxnSpPr/>
            <p:nvPr/>
          </p:nvCxnSpPr>
          <p:spPr>
            <a:xfrm>
              <a:off x="3903954" y="573992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4" name="Straight Arrow Connector 663"/>
            <p:cNvCxnSpPr/>
            <p:nvPr/>
          </p:nvCxnSpPr>
          <p:spPr>
            <a:xfrm>
              <a:off x="3903954" y="572613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" name="Freeform 664"/>
            <p:cNvSpPr/>
            <p:nvPr/>
          </p:nvSpPr>
          <p:spPr>
            <a:xfrm>
              <a:off x="3795773" y="5732786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rgbClr val="C0000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666" name="Straight Arrow Connector 665"/>
            <p:cNvCxnSpPr/>
            <p:nvPr/>
          </p:nvCxnSpPr>
          <p:spPr>
            <a:xfrm>
              <a:off x="3888711" y="5923976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7" name="Freeform 666"/>
            <p:cNvSpPr/>
            <p:nvPr/>
          </p:nvSpPr>
          <p:spPr>
            <a:xfrm>
              <a:off x="3780530" y="5916835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668" name="Straight Arrow Connector 667"/>
            <p:cNvCxnSpPr/>
            <p:nvPr/>
          </p:nvCxnSpPr>
          <p:spPr>
            <a:xfrm>
              <a:off x="3870713" y="591683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9" name="Straight Arrow Connector 668"/>
            <p:cNvCxnSpPr/>
            <p:nvPr/>
          </p:nvCxnSpPr>
          <p:spPr>
            <a:xfrm flipH="1">
              <a:off x="3880415" y="5661021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0" name="Straight Arrow Connector 669"/>
            <p:cNvCxnSpPr/>
            <p:nvPr/>
          </p:nvCxnSpPr>
          <p:spPr>
            <a:xfrm flipH="1">
              <a:off x="3879036" y="567972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1" name="Freeform 670"/>
            <p:cNvSpPr/>
            <p:nvPr/>
          </p:nvSpPr>
          <p:spPr>
            <a:xfrm flipH="1">
              <a:off x="5875354" y="5678815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672" name="Freeform 671"/>
            <p:cNvSpPr/>
            <p:nvPr/>
          </p:nvSpPr>
          <p:spPr>
            <a:xfrm flipH="1">
              <a:off x="7945211" y="5678819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673" name="Straight Arrow Connector 672"/>
            <p:cNvCxnSpPr/>
            <p:nvPr/>
          </p:nvCxnSpPr>
          <p:spPr>
            <a:xfrm>
              <a:off x="5899946" y="5682014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4" name="Straight Arrow Connector 673"/>
            <p:cNvCxnSpPr/>
            <p:nvPr/>
          </p:nvCxnSpPr>
          <p:spPr>
            <a:xfrm flipH="1">
              <a:off x="5906277" y="5689258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855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-0.2418 0.021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0.26588 0.023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94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AB74C-2D44-49D2-A6CA-ACC605BEF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State Machine Replication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DB966-6B55-4C61-9DB4-78621D60C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a model in which we have deterministic programs</a:t>
            </a:r>
          </a:p>
          <a:p>
            <a:endParaRPr lang="en-US" dirty="0"/>
          </a:p>
          <a:p>
            <a:r>
              <a:rPr lang="en-US" dirty="0"/>
              <a:t>They see one update at a time and apply the updates in the same order.  There is a communications version of this (atomic multicast) and a log-append version (persistent replicated logging).</a:t>
            </a:r>
          </a:p>
          <a:p>
            <a:endParaRPr lang="en-US" dirty="0"/>
          </a:p>
          <a:p>
            <a:r>
              <a:rPr lang="en-US" dirty="0"/>
              <a:t>If our replicas start up in sync, they stay in sync.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FFE3D-6910-45D6-92B1-1CF5D4EBB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http://www.cs.cornell.edu/courses/cs5412/2021sp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1CB480-4D1B-489D-B59B-0C6023673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790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786872" cy="1499616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Better: Separate Data Plane and Control Plane, make them lock-free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61975" y="5356796"/>
            <a:ext cx="4924425" cy="1333563"/>
          </a:xfrm>
        </p:spPr>
        <p:txBody>
          <a:bodyPr/>
          <a:lstStyle/>
          <a:p>
            <a:pPr algn="ctr"/>
            <a:r>
              <a:rPr lang="en-US" dirty="0"/>
              <a:t>Data plane runs steadily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6600168" y="5340708"/>
            <a:ext cx="5037650" cy="1349651"/>
          </a:xfrm>
        </p:spPr>
        <p:txBody>
          <a:bodyPr/>
          <a:lstStyle/>
          <a:p>
            <a:pPr algn="ctr"/>
            <a:r>
              <a:rPr lang="en-US" dirty="0"/>
              <a:t>Control information exchanged continuously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Ken Birman (ken@cs.cornell.edu)                                        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61" name="Oval 560"/>
          <p:cNvSpPr/>
          <p:nvPr/>
        </p:nvSpPr>
        <p:spPr>
          <a:xfrm>
            <a:off x="561975" y="2465832"/>
            <a:ext cx="4924425" cy="29094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562" name="Oval 561"/>
          <p:cNvSpPr/>
          <p:nvPr/>
        </p:nvSpPr>
        <p:spPr>
          <a:xfrm>
            <a:off x="859574" y="2520280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63" name="Oval 562"/>
          <p:cNvSpPr/>
          <p:nvPr/>
        </p:nvSpPr>
        <p:spPr>
          <a:xfrm>
            <a:off x="4887569" y="2520279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64" name="Oval 563"/>
          <p:cNvSpPr/>
          <p:nvPr/>
        </p:nvSpPr>
        <p:spPr>
          <a:xfrm>
            <a:off x="2873571" y="2520278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Q</a:t>
            </a:r>
          </a:p>
        </p:txBody>
      </p:sp>
      <p:cxnSp>
        <p:nvCxnSpPr>
          <p:cNvPr id="565" name="Straight Arrow Connector 564"/>
          <p:cNvCxnSpPr/>
          <p:nvPr/>
        </p:nvCxnSpPr>
        <p:spPr>
          <a:xfrm>
            <a:off x="2972113" y="28563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Arrow Connector 565"/>
          <p:cNvCxnSpPr/>
          <p:nvPr/>
        </p:nvCxnSpPr>
        <p:spPr>
          <a:xfrm>
            <a:off x="958115" y="28426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Arrow Connector 566"/>
          <p:cNvCxnSpPr/>
          <p:nvPr/>
        </p:nvCxnSpPr>
        <p:spPr>
          <a:xfrm>
            <a:off x="2972113" y="30087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Arrow Connector 567"/>
          <p:cNvCxnSpPr/>
          <p:nvPr/>
        </p:nvCxnSpPr>
        <p:spPr>
          <a:xfrm>
            <a:off x="958115" y="29950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Arrow Connector 569"/>
          <p:cNvCxnSpPr/>
          <p:nvPr/>
        </p:nvCxnSpPr>
        <p:spPr>
          <a:xfrm>
            <a:off x="2972113" y="31611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1" name="Straight Arrow Connector 570"/>
          <p:cNvCxnSpPr/>
          <p:nvPr/>
        </p:nvCxnSpPr>
        <p:spPr>
          <a:xfrm>
            <a:off x="958115" y="31474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Arrow Connector 572"/>
          <p:cNvCxnSpPr/>
          <p:nvPr/>
        </p:nvCxnSpPr>
        <p:spPr>
          <a:xfrm>
            <a:off x="2972113" y="33135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4" name="Straight Arrow Connector 573"/>
          <p:cNvCxnSpPr/>
          <p:nvPr/>
        </p:nvCxnSpPr>
        <p:spPr>
          <a:xfrm>
            <a:off x="958115" y="32998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6" name="Straight Arrow Connector 575"/>
          <p:cNvCxnSpPr/>
          <p:nvPr/>
        </p:nvCxnSpPr>
        <p:spPr>
          <a:xfrm>
            <a:off x="2972113" y="34659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7" name="Straight Arrow Connector 576"/>
          <p:cNvCxnSpPr/>
          <p:nvPr/>
        </p:nvCxnSpPr>
        <p:spPr>
          <a:xfrm>
            <a:off x="958115" y="34522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9" name="Straight Arrow Connector 578"/>
          <p:cNvCxnSpPr/>
          <p:nvPr/>
        </p:nvCxnSpPr>
        <p:spPr>
          <a:xfrm>
            <a:off x="2972113" y="36183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0" name="Straight Arrow Connector 579"/>
          <p:cNvCxnSpPr/>
          <p:nvPr/>
        </p:nvCxnSpPr>
        <p:spPr>
          <a:xfrm>
            <a:off x="958115" y="36046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2" name="Straight Arrow Connector 581"/>
          <p:cNvCxnSpPr/>
          <p:nvPr/>
        </p:nvCxnSpPr>
        <p:spPr>
          <a:xfrm>
            <a:off x="2972113" y="37707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3" name="Straight Arrow Connector 582"/>
          <p:cNvCxnSpPr/>
          <p:nvPr/>
        </p:nvCxnSpPr>
        <p:spPr>
          <a:xfrm>
            <a:off x="958115" y="37570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5" name="Straight Arrow Connector 584"/>
          <p:cNvCxnSpPr/>
          <p:nvPr/>
        </p:nvCxnSpPr>
        <p:spPr>
          <a:xfrm>
            <a:off x="2972113" y="39231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6" name="Straight Arrow Connector 585"/>
          <p:cNvCxnSpPr/>
          <p:nvPr/>
        </p:nvCxnSpPr>
        <p:spPr>
          <a:xfrm>
            <a:off x="958115" y="39094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8" name="Straight Arrow Connector 587"/>
          <p:cNvCxnSpPr/>
          <p:nvPr/>
        </p:nvCxnSpPr>
        <p:spPr>
          <a:xfrm>
            <a:off x="2972113" y="40755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9" name="Straight Arrow Connector 588"/>
          <p:cNvCxnSpPr/>
          <p:nvPr/>
        </p:nvCxnSpPr>
        <p:spPr>
          <a:xfrm>
            <a:off x="958115" y="40618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1" name="Straight Arrow Connector 590"/>
          <p:cNvCxnSpPr/>
          <p:nvPr/>
        </p:nvCxnSpPr>
        <p:spPr>
          <a:xfrm>
            <a:off x="2972113" y="42279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2" name="Straight Arrow Connector 591"/>
          <p:cNvCxnSpPr/>
          <p:nvPr/>
        </p:nvCxnSpPr>
        <p:spPr>
          <a:xfrm>
            <a:off x="958115" y="42142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4" name="Straight Arrow Connector 593"/>
          <p:cNvCxnSpPr/>
          <p:nvPr/>
        </p:nvCxnSpPr>
        <p:spPr>
          <a:xfrm>
            <a:off x="2972113" y="43803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5" name="Straight Arrow Connector 594"/>
          <p:cNvCxnSpPr/>
          <p:nvPr/>
        </p:nvCxnSpPr>
        <p:spPr>
          <a:xfrm>
            <a:off x="958115" y="43666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7" name="Straight Arrow Connector 596"/>
          <p:cNvCxnSpPr/>
          <p:nvPr/>
        </p:nvCxnSpPr>
        <p:spPr>
          <a:xfrm>
            <a:off x="2972113" y="45327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8" name="Straight Arrow Connector 597"/>
          <p:cNvCxnSpPr/>
          <p:nvPr/>
        </p:nvCxnSpPr>
        <p:spPr>
          <a:xfrm>
            <a:off x="958115" y="45190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0" name="Straight Arrow Connector 599"/>
          <p:cNvCxnSpPr/>
          <p:nvPr/>
        </p:nvCxnSpPr>
        <p:spPr>
          <a:xfrm>
            <a:off x="2972113" y="46851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1" name="Straight Arrow Connector 600"/>
          <p:cNvCxnSpPr/>
          <p:nvPr/>
        </p:nvCxnSpPr>
        <p:spPr>
          <a:xfrm>
            <a:off x="958115" y="46714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3" name="Straight Arrow Connector 602"/>
          <p:cNvCxnSpPr/>
          <p:nvPr/>
        </p:nvCxnSpPr>
        <p:spPr>
          <a:xfrm>
            <a:off x="923076" y="28616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Arrow Connector 603"/>
          <p:cNvCxnSpPr/>
          <p:nvPr/>
        </p:nvCxnSpPr>
        <p:spPr>
          <a:xfrm flipV="1">
            <a:off x="923076" y="28911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5" name="Straight Arrow Connector 604"/>
          <p:cNvCxnSpPr/>
          <p:nvPr/>
        </p:nvCxnSpPr>
        <p:spPr>
          <a:xfrm>
            <a:off x="923076" y="30140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6" name="Straight Arrow Connector 605"/>
          <p:cNvCxnSpPr/>
          <p:nvPr/>
        </p:nvCxnSpPr>
        <p:spPr>
          <a:xfrm flipV="1">
            <a:off x="923076" y="30435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7" name="Straight Arrow Connector 606"/>
          <p:cNvCxnSpPr/>
          <p:nvPr/>
        </p:nvCxnSpPr>
        <p:spPr>
          <a:xfrm>
            <a:off x="923076" y="31664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8" name="Straight Arrow Connector 607"/>
          <p:cNvCxnSpPr/>
          <p:nvPr/>
        </p:nvCxnSpPr>
        <p:spPr>
          <a:xfrm flipV="1">
            <a:off x="923076" y="31959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Arrow Connector 608"/>
          <p:cNvCxnSpPr/>
          <p:nvPr/>
        </p:nvCxnSpPr>
        <p:spPr>
          <a:xfrm>
            <a:off x="923076" y="33188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0" name="Straight Arrow Connector 609"/>
          <p:cNvCxnSpPr/>
          <p:nvPr/>
        </p:nvCxnSpPr>
        <p:spPr>
          <a:xfrm flipV="1">
            <a:off x="923076" y="33483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1" name="Straight Arrow Connector 610"/>
          <p:cNvCxnSpPr/>
          <p:nvPr/>
        </p:nvCxnSpPr>
        <p:spPr>
          <a:xfrm>
            <a:off x="923076" y="34712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2" name="Straight Arrow Connector 611"/>
          <p:cNvCxnSpPr/>
          <p:nvPr/>
        </p:nvCxnSpPr>
        <p:spPr>
          <a:xfrm flipV="1">
            <a:off x="923076" y="35007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Arrow Connector 612"/>
          <p:cNvCxnSpPr/>
          <p:nvPr/>
        </p:nvCxnSpPr>
        <p:spPr>
          <a:xfrm>
            <a:off x="923076" y="36236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4" name="Straight Arrow Connector 613"/>
          <p:cNvCxnSpPr/>
          <p:nvPr/>
        </p:nvCxnSpPr>
        <p:spPr>
          <a:xfrm flipV="1">
            <a:off x="923076" y="36531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Arrow Connector 614"/>
          <p:cNvCxnSpPr/>
          <p:nvPr/>
        </p:nvCxnSpPr>
        <p:spPr>
          <a:xfrm>
            <a:off x="923076" y="37760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6" name="Straight Arrow Connector 615"/>
          <p:cNvCxnSpPr/>
          <p:nvPr/>
        </p:nvCxnSpPr>
        <p:spPr>
          <a:xfrm flipV="1">
            <a:off x="923076" y="38055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7" name="Straight Arrow Connector 616"/>
          <p:cNvCxnSpPr/>
          <p:nvPr/>
        </p:nvCxnSpPr>
        <p:spPr>
          <a:xfrm>
            <a:off x="923076" y="39284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Arrow Connector 617"/>
          <p:cNvCxnSpPr/>
          <p:nvPr/>
        </p:nvCxnSpPr>
        <p:spPr>
          <a:xfrm flipV="1">
            <a:off x="923076" y="39579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9" name="Straight Arrow Connector 618"/>
          <p:cNvCxnSpPr/>
          <p:nvPr/>
        </p:nvCxnSpPr>
        <p:spPr>
          <a:xfrm>
            <a:off x="923076" y="40808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0" name="Straight Arrow Connector 619"/>
          <p:cNvCxnSpPr/>
          <p:nvPr/>
        </p:nvCxnSpPr>
        <p:spPr>
          <a:xfrm flipV="1">
            <a:off x="923076" y="41103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Arrow Connector 620"/>
          <p:cNvCxnSpPr/>
          <p:nvPr/>
        </p:nvCxnSpPr>
        <p:spPr>
          <a:xfrm>
            <a:off x="923076" y="42332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2" name="Straight Arrow Connector 621"/>
          <p:cNvCxnSpPr/>
          <p:nvPr/>
        </p:nvCxnSpPr>
        <p:spPr>
          <a:xfrm flipV="1">
            <a:off x="923076" y="42627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3" name="Straight Arrow Connector 622"/>
          <p:cNvCxnSpPr/>
          <p:nvPr/>
        </p:nvCxnSpPr>
        <p:spPr>
          <a:xfrm>
            <a:off x="923076" y="43856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Arrow Connector 623"/>
          <p:cNvCxnSpPr/>
          <p:nvPr/>
        </p:nvCxnSpPr>
        <p:spPr>
          <a:xfrm flipV="1">
            <a:off x="923076" y="44151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5" name="Straight Arrow Connector 624"/>
          <p:cNvCxnSpPr/>
          <p:nvPr/>
        </p:nvCxnSpPr>
        <p:spPr>
          <a:xfrm>
            <a:off x="923076" y="45380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6" name="Straight Arrow Connector 625"/>
          <p:cNvCxnSpPr/>
          <p:nvPr/>
        </p:nvCxnSpPr>
        <p:spPr>
          <a:xfrm flipV="1">
            <a:off x="923076" y="45675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Arrow Connector 626"/>
          <p:cNvCxnSpPr/>
          <p:nvPr/>
        </p:nvCxnSpPr>
        <p:spPr>
          <a:xfrm>
            <a:off x="923076" y="46904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8" name="Straight Arrow Connector 627"/>
          <p:cNvCxnSpPr/>
          <p:nvPr/>
        </p:nvCxnSpPr>
        <p:spPr>
          <a:xfrm flipV="1">
            <a:off x="923076" y="47199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9" name="Oval 628"/>
          <p:cNvSpPr/>
          <p:nvPr/>
        </p:nvSpPr>
        <p:spPr>
          <a:xfrm>
            <a:off x="6566959" y="2479183"/>
            <a:ext cx="4924425" cy="29094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630" name="Oval 629"/>
          <p:cNvSpPr/>
          <p:nvPr/>
        </p:nvSpPr>
        <p:spPr>
          <a:xfrm>
            <a:off x="6864558" y="2533631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31" name="Oval 630"/>
          <p:cNvSpPr/>
          <p:nvPr/>
        </p:nvSpPr>
        <p:spPr>
          <a:xfrm>
            <a:off x="10892553" y="2533630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632" name="Oval 631"/>
          <p:cNvSpPr/>
          <p:nvPr/>
        </p:nvSpPr>
        <p:spPr>
          <a:xfrm>
            <a:off x="8878555" y="2533629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Q</a:t>
            </a:r>
          </a:p>
        </p:txBody>
      </p:sp>
      <p:grpSp>
        <p:nvGrpSpPr>
          <p:cNvPr id="633" name="Group 632"/>
          <p:cNvGrpSpPr/>
          <p:nvPr/>
        </p:nvGrpSpPr>
        <p:grpSpPr>
          <a:xfrm>
            <a:off x="967640" y="2756778"/>
            <a:ext cx="10035750" cy="2332262"/>
            <a:chOff x="967640" y="2375777"/>
            <a:chExt cx="10035750" cy="3754079"/>
          </a:xfrm>
        </p:grpSpPr>
        <p:cxnSp>
          <p:nvCxnSpPr>
            <p:cNvPr id="634" name="Straight Arrow Connector 633"/>
            <p:cNvCxnSpPr/>
            <p:nvPr/>
          </p:nvCxnSpPr>
          <p:spPr>
            <a:xfrm>
              <a:off x="967640" y="2375778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5" name="Straight Arrow Connector 634"/>
            <p:cNvCxnSpPr/>
            <p:nvPr/>
          </p:nvCxnSpPr>
          <p:spPr>
            <a:xfrm>
              <a:off x="2981637" y="2375778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6" name="Straight Arrow Connector 635"/>
            <p:cNvCxnSpPr/>
            <p:nvPr/>
          </p:nvCxnSpPr>
          <p:spPr>
            <a:xfrm>
              <a:off x="4998406" y="2375777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7" name="Straight Arrow Connector 636"/>
            <p:cNvCxnSpPr/>
            <p:nvPr/>
          </p:nvCxnSpPr>
          <p:spPr>
            <a:xfrm>
              <a:off x="6972624" y="2389129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8" name="Straight Arrow Connector 637"/>
            <p:cNvCxnSpPr/>
            <p:nvPr/>
          </p:nvCxnSpPr>
          <p:spPr>
            <a:xfrm>
              <a:off x="8986621" y="2389129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9" name="Straight Arrow Connector 638"/>
            <p:cNvCxnSpPr/>
            <p:nvPr/>
          </p:nvCxnSpPr>
          <p:spPr>
            <a:xfrm>
              <a:off x="11003390" y="2389128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0" name="Straight Arrow Connector 639"/>
          <p:cNvCxnSpPr/>
          <p:nvPr/>
        </p:nvCxnSpPr>
        <p:spPr>
          <a:xfrm>
            <a:off x="8977097" y="28697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1" name="Straight Arrow Connector 640"/>
          <p:cNvCxnSpPr/>
          <p:nvPr/>
        </p:nvCxnSpPr>
        <p:spPr>
          <a:xfrm>
            <a:off x="6963099" y="28559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2" name="Straight Arrow Connector 641"/>
          <p:cNvCxnSpPr/>
          <p:nvPr/>
        </p:nvCxnSpPr>
        <p:spPr>
          <a:xfrm>
            <a:off x="8977097" y="30221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3" name="Straight Arrow Connector 642"/>
          <p:cNvCxnSpPr/>
          <p:nvPr/>
        </p:nvCxnSpPr>
        <p:spPr>
          <a:xfrm>
            <a:off x="6963099" y="30083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4" name="Freeform 643"/>
          <p:cNvSpPr/>
          <p:nvPr/>
        </p:nvSpPr>
        <p:spPr>
          <a:xfrm>
            <a:off x="10882913" y="30150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45" name="Straight Arrow Connector 644"/>
          <p:cNvCxnSpPr/>
          <p:nvPr/>
        </p:nvCxnSpPr>
        <p:spPr>
          <a:xfrm>
            <a:off x="8977097" y="31745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6" name="Straight Arrow Connector 645"/>
          <p:cNvCxnSpPr/>
          <p:nvPr/>
        </p:nvCxnSpPr>
        <p:spPr>
          <a:xfrm>
            <a:off x="6963099" y="31607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7" name="Freeform 646"/>
          <p:cNvSpPr/>
          <p:nvPr/>
        </p:nvSpPr>
        <p:spPr>
          <a:xfrm>
            <a:off x="10882913" y="31674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48" name="Straight Arrow Connector 647"/>
          <p:cNvCxnSpPr/>
          <p:nvPr/>
        </p:nvCxnSpPr>
        <p:spPr>
          <a:xfrm>
            <a:off x="8977097" y="33269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9" name="Straight Arrow Connector 648"/>
          <p:cNvCxnSpPr/>
          <p:nvPr/>
        </p:nvCxnSpPr>
        <p:spPr>
          <a:xfrm>
            <a:off x="6963099" y="33131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0" name="Freeform 649"/>
          <p:cNvSpPr/>
          <p:nvPr/>
        </p:nvSpPr>
        <p:spPr>
          <a:xfrm>
            <a:off x="10882913" y="33198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51" name="Straight Arrow Connector 650"/>
          <p:cNvCxnSpPr/>
          <p:nvPr/>
        </p:nvCxnSpPr>
        <p:spPr>
          <a:xfrm>
            <a:off x="8977097" y="34793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2" name="Straight Arrow Connector 651"/>
          <p:cNvCxnSpPr/>
          <p:nvPr/>
        </p:nvCxnSpPr>
        <p:spPr>
          <a:xfrm>
            <a:off x="6963099" y="34655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3" name="Freeform 652"/>
          <p:cNvSpPr/>
          <p:nvPr/>
        </p:nvSpPr>
        <p:spPr>
          <a:xfrm>
            <a:off x="10882913" y="34722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54" name="Straight Arrow Connector 653"/>
          <p:cNvCxnSpPr/>
          <p:nvPr/>
        </p:nvCxnSpPr>
        <p:spPr>
          <a:xfrm>
            <a:off x="8977097" y="36317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" name="Straight Arrow Connector 654"/>
          <p:cNvCxnSpPr/>
          <p:nvPr/>
        </p:nvCxnSpPr>
        <p:spPr>
          <a:xfrm>
            <a:off x="6963099" y="36179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6" name="Freeform 655"/>
          <p:cNvSpPr/>
          <p:nvPr/>
        </p:nvSpPr>
        <p:spPr>
          <a:xfrm>
            <a:off x="10882913" y="36246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57" name="Straight Arrow Connector 656"/>
          <p:cNvCxnSpPr/>
          <p:nvPr/>
        </p:nvCxnSpPr>
        <p:spPr>
          <a:xfrm>
            <a:off x="8977097" y="37841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8" name="Straight Arrow Connector 657"/>
          <p:cNvCxnSpPr/>
          <p:nvPr/>
        </p:nvCxnSpPr>
        <p:spPr>
          <a:xfrm>
            <a:off x="6963099" y="37703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9" name="Freeform 658"/>
          <p:cNvSpPr/>
          <p:nvPr/>
        </p:nvSpPr>
        <p:spPr>
          <a:xfrm>
            <a:off x="10882913" y="37770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60" name="Straight Arrow Connector 659"/>
          <p:cNvCxnSpPr/>
          <p:nvPr/>
        </p:nvCxnSpPr>
        <p:spPr>
          <a:xfrm>
            <a:off x="8977097" y="39365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1" name="Straight Arrow Connector 660"/>
          <p:cNvCxnSpPr/>
          <p:nvPr/>
        </p:nvCxnSpPr>
        <p:spPr>
          <a:xfrm>
            <a:off x="6963099" y="39227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2" name="Freeform 661"/>
          <p:cNvSpPr/>
          <p:nvPr/>
        </p:nvSpPr>
        <p:spPr>
          <a:xfrm>
            <a:off x="10882913" y="39294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63" name="Straight Arrow Connector 662"/>
          <p:cNvCxnSpPr/>
          <p:nvPr/>
        </p:nvCxnSpPr>
        <p:spPr>
          <a:xfrm>
            <a:off x="8977097" y="40889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4" name="Straight Arrow Connector 663"/>
          <p:cNvCxnSpPr/>
          <p:nvPr/>
        </p:nvCxnSpPr>
        <p:spPr>
          <a:xfrm>
            <a:off x="6963099" y="40751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5" name="Freeform 664"/>
          <p:cNvSpPr/>
          <p:nvPr/>
        </p:nvSpPr>
        <p:spPr>
          <a:xfrm>
            <a:off x="10882913" y="40818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66" name="Straight Arrow Connector 665"/>
          <p:cNvCxnSpPr/>
          <p:nvPr/>
        </p:nvCxnSpPr>
        <p:spPr>
          <a:xfrm>
            <a:off x="8977097" y="42413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7" name="Straight Arrow Connector 666"/>
          <p:cNvCxnSpPr/>
          <p:nvPr/>
        </p:nvCxnSpPr>
        <p:spPr>
          <a:xfrm>
            <a:off x="6963099" y="42275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8" name="Freeform 667"/>
          <p:cNvSpPr/>
          <p:nvPr/>
        </p:nvSpPr>
        <p:spPr>
          <a:xfrm>
            <a:off x="10882913" y="42342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69" name="Straight Arrow Connector 668"/>
          <p:cNvCxnSpPr/>
          <p:nvPr/>
        </p:nvCxnSpPr>
        <p:spPr>
          <a:xfrm>
            <a:off x="8977097" y="43937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0" name="Straight Arrow Connector 669"/>
          <p:cNvCxnSpPr/>
          <p:nvPr/>
        </p:nvCxnSpPr>
        <p:spPr>
          <a:xfrm>
            <a:off x="6963099" y="43799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1" name="Freeform 670"/>
          <p:cNvSpPr/>
          <p:nvPr/>
        </p:nvSpPr>
        <p:spPr>
          <a:xfrm>
            <a:off x="10882913" y="43866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72" name="Straight Arrow Connector 671"/>
          <p:cNvCxnSpPr/>
          <p:nvPr/>
        </p:nvCxnSpPr>
        <p:spPr>
          <a:xfrm>
            <a:off x="8977097" y="45461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3" name="Straight Arrow Connector 672"/>
          <p:cNvCxnSpPr/>
          <p:nvPr/>
        </p:nvCxnSpPr>
        <p:spPr>
          <a:xfrm>
            <a:off x="6963099" y="45323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4" name="Freeform 673"/>
          <p:cNvSpPr/>
          <p:nvPr/>
        </p:nvSpPr>
        <p:spPr>
          <a:xfrm>
            <a:off x="10882913" y="45390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75" name="Straight Arrow Connector 674"/>
          <p:cNvCxnSpPr/>
          <p:nvPr/>
        </p:nvCxnSpPr>
        <p:spPr>
          <a:xfrm>
            <a:off x="8977097" y="46985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6" name="Straight Arrow Connector 675"/>
          <p:cNvCxnSpPr/>
          <p:nvPr/>
        </p:nvCxnSpPr>
        <p:spPr>
          <a:xfrm>
            <a:off x="6963099" y="46847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7" name="Freeform 676"/>
          <p:cNvSpPr/>
          <p:nvPr/>
        </p:nvSpPr>
        <p:spPr>
          <a:xfrm>
            <a:off x="10882913" y="46914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78" name="Straight Arrow Connector 677"/>
          <p:cNvCxnSpPr/>
          <p:nvPr/>
        </p:nvCxnSpPr>
        <p:spPr>
          <a:xfrm>
            <a:off x="6928060" y="28750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9" name="Straight Arrow Connector 678"/>
          <p:cNvCxnSpPr/>
          <p:nvPr/>
        </p:nvCxnSpPr>
        <p:spPr>
          <a:xfrm flipV="1">
            <a:off x="6928060" y="29045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0" name="Straight Arrow Connector 679"/>
          <p:cNvCxnSpPr/>
          <p:nvPr/>
        </p:nvCxnSpPr>
        <p:spPr>
          <a:xfrm>
            <a:off x="6928060" y="3027408"/>
            <a:ext cx="1985422" cy="86678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1" name="Straight Arrow Connector 680"/>
          <p:cNvCxnSpPr/>
          <p:nvPr/>
        </p:nvCxnSpPr>
        <p:spPr>
          <a:xfrm flipV="1">
            <a:off x="6928060" y="3056936"/>
            <a:ext cx="2049036" cy="27820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2" name="Straight Arrow Connector 681"/>
          <p:cNvCxnSpPr/>
          <p:nvPr/>
        </p:nvCxnSpPr>
        <p:spPr>
          <a:xfrm>
            <a:off x="6928060" y="3179808"/>
            <a:ext cx="1985422" cy="86678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3" name="Straight Arrow Connector 682"/>
          <p:cNvCxnSpPr/>
          <p:nvPr/>
        </p:nvCxnSpPr>
        <p:spPr>
          <a:xfrm flipV="1">
            <a:off x="6928060" y="3209336"/>
            <a:ext cx="2049036" cy="27820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4" name="Straight Arrow Connector 683"/>
          <p:cNvCxnSpPr/>
          <p:nvPr/>
        </p:nvCxnSpPr>
        <p:spPr>
          <a:xfrm>
            <a:off x="6928060" y="33322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5" name="Straight Arrow Connector 684"/>
          <p:cNvCxnSpPr/>
          <p:nvPr/>
        </p:nvCxnSpPr>
        <p:spPr>
          <a:xfrm flipV="1">
            <a:off x="6928060" y="33617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6" name="Straight Arrow Connector 685"/>
          <p:cNvCxnSpPr/>
          <p:nvPr/>
        </p:nvCxnSpPr>
        <p:spPr>
          <a:xfrm>
            <a:off x="6928060" y="34846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7" name="Straight Arrow Connector 686"/>
          <p:cNvCxnSpPr/>
          <p:nvPr/>
        </p:nvCxnSpPr>
        <p:spPr>
          <a:xfrm flipV="1">
            <a:off x="6928060" y="35141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8" name="Straight Arrow Connector 687"/>
          <p:cNvCxnSpPr/>
          <p:nvPr/>
        </p:nvCxnSpPr>
        <p:spPr>
          <a:xfrm>
            <a:off x="6928060" y="36370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9" name="Straight Arrow Connector 688"/>
          <p:cNvCxnSpPr/>
          <p:nvPr/>
        </p:nvCxnSpPr>
        <p:spPr>
          <a:xfrm flipV="1">
            <a:off x="6928060" y="36665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0" name="Straight Arrow Connector 689"/>
          <p:cNvCxnSpPr/>
          <p:nvPr/>
        </p:nvCxnSpPr>
        <p:spPr>
          <a:xfrm>
            <a:off x="6928060" y="37894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1" name="Straight Arrow Connector 690"/>
          <p:cNvCxnSpPr/>
          <p:nvPr/>
        </p:nvCxnSpPr>
        <p:spPr>
          <a:xfrm flipV="1">
            <a:off x="6928060" y="38189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2" name="Straight Arrow Connector 691"/>
          <p:cNvCxnSpPr/>
          <p:nvPr/>
        </p:nvCxnSpPr>
        <p:spPr>
          <a:xfrm>
            <a:off x="6928060" y="39418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3" name="Straight Arrow Connector 692"/>
          <p:cNvCxnSpPr/>
          <p:nvPr/>
        </p:nvCxnSpPr>
        <p:spPr>
          <a:xfrm flipV="1">
            <a:off x="6928060" y="39713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4" name="Straight Arrow Connector 693"/>
          <p:cNvCxnSpPr/>
          <p:nvPr/>
        </p:nvCxnSpPr>
        <p:spPr>
          <a:xfrm>
            <a:off x="6928060" y="40942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5" name="Straight Arrow Connector 694"/>
          <p:cNvCxnSpPr/>
          <p:nvPr/>
        </p:nvCxnSpPr>
        <p:spPr>
          <a:xfrm flipV="1">
            <a:off x="6928060" y="41237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6" name="Straight Arrow Connector 695"/>
          <p:cNvCxnSpPr/>
          <p:nvPr/>
        </p:nvCxnSpPr>
        <p:spPr>
          <a:xfrm>
            <a:off x="6928060" y="42466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7" name="Straight Arrow Connector 696"/>
          <p:cNvCxnSpPr/>
          <p:nvPr/>
        </p:nvCxnSpPr>
        <p:spPr>
          <a:xfrm flipV="1">
            <a:off x="6928060" y="42761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8" name="Straight Arrow Connector 697"/>
          <p:cNvCxnSpPr/>
          <p:nvPr/>
        </p:nvCxnSpPr>
        <p:spPr>
          <a:xfrm>
            <a:off x="6928060" y="43990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9" name="Straight Arrow Connector 698"/>
          <p:cNvCxnSpPr/>
          <p:nvPr/>
        </p:nvCxnSpPr>
        <p:spPr>
          <a:xfrm flipV="1">
            <a:off x="6928060" y="44285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0" name="Straight Arrow Connector 699"/>
          <p:cNvCxnSpPr/>
          <p:nvPr/>
        </p:nvCxnSpPr>
        <p:spPr>
          <a:xfrm>
            <a:off x="6928060" y="45514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1" name="Straight Arrow Connector 700"/>
          <p:cNvCxnSpPr/>
          <p:nvPr/>
        </p:nvCxnSpPr>
        <p:spPr>
          <a:xfrm flipV="1">
            <a:off x="6928060" y="45809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2" name="Straight Arrow Connector 701"/>
          <p:cNvCxnSpPr/>
          <p:nvPr/>
        </p:nvCxnSpPr>
        <p:spPr>
          <a:xfrm>
            <a:off x="6928060" y="47038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3" name="Straight Arrow Connector 702"/>
          <p:cNvCxnSpPr/>
          <p:nvPr/>
        </p:nvCxnSpPr>
        <p:spPr>
          <a:xfrm flipV="1">
            <a:off x="6928060" y="47333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4" name="Straight Arrow Connector 703"/>
          <p:cNvCxnSpPr/>
          <p:nvPr/>
        </p:nvCxnSpPr>
        <p:spPr>
          <a:xfrm flipH="1">
            <a:off x="8927794" y="29426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5" name="Straight Arrow Connector 704"/>
          <p:cNvCxnSpPr/>
          <p:nvPr/>
        </p:nvCxnSpPr>
        <p:spPr>
          <a:xfrm flipH="1" flipV="1">
            <a:off x="7017190" y="29336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6" name="Straight Arrow Connector 705"/>
          <p:cNvCxnSpPr/>
          <p:nvPr/>
        </p:nvCxnSpPr>
        <p:spPr>
          <a:xfrm flipH="1">
            <a:off x="8927794" y="30950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7" name="Straight Arrow Connector 706"/>
          <p:cNvCxnSpPr/>
          <p:nvPr/>
        </p:nvCxnSpPr>
        <p:spPr>
          <a:xfrm flipH="1" flipV="1">
            <a:off x="7017190" y="30860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8" name="Straight Arrow Connector 707"/>
          <p:cNvCxnSpPr/>
          <p:nvPr/>
        </p:nvCxnSpPr>
        <p:spPr>
          <a:xfrm flipH="1">
            <a:off x="8927794" y="32474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9" name="Straight Arrow Connector 708"/>
          <p:cNvCxnSpPr/>
          <p:nvPr/>
        </p:nvCxnSpPr>
        <p:spPr>
          <a:xfrm flipH="1" flipV="1">
            <a:off x="7017190" y="32384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0" name="Straight Arrow Connector 709"/>
          <p:cNvCxnSpPr/>
          <p:nvPr/>
        </p:nvCxnSpPr>
        <p:spPr>
          <a:xfrm flipH="1">
            <a:off x="8927794" y="33998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1" name="Straight Arrow Connector 710"/>
          <p:cNvCxnSpPr/>
          <p:nvPr/>
        </p:nvCxnSpPr>
        <p:spPr>
          <a:xfrm flipH="1" flipV="1">
            <a:off x="7017190" y="33908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2" name="Straight Arrow Connector 711"/>
          <p:cNvCxnSpPr/>
          <p:nvPr/>
        </p:nvCxnSpPr>
        <p:spPr>
          <a:xfrm flipH="1">
            <a:off x="8927794" y="35522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3" name="Straight Arrow Connector 712"/>
          <p:cNvCxnSpPr/>
          <p:nvPr/>
        </p:nvCxnSpPr>
        <p:spPr>
          <a:xfrm flipH="1" flipV="1">
            <a:off x="7017190" y="35432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4" name="Straight Arrow Connector 713"/>
          <p:cNvCxnSpPr/>
          <p:nvPr/>
        </p:nvCxnSpPr>
        <p:spPr>
          <a:xfrm flipH="1">
            <a:off x="8927794" y="37046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5" name="Straight Arrow Connector 714"/>
          <p:cNvCxnSpPr/>
          <p:nvPr/>
        </p:nvCxnSpPr>
        <p:spPr>
          <a:xfrm flipH="1" flipV="1">
            <a:off x="7017190" y="36956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6" name="Straight Arrow Connector 715"/>
          <p:cNvCxnSpPr/>
          <p:nvPr/>
        </p:nvCxnSpPr>
        <p:spPr>
          <a:xfrm flipH="1">
            <a:off x="8927794" y="38570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" name="Straight Arrow Connector 716"/>
          <p:cNvCxnSpPr/>
          <p:nvPr/>
        </p:nvCxnSpPr>
        <p:spPr>
          <a:xfrm flipH="1" flipV="1">
            <a:off x="7017190" y="38480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" name="Straight Arrow Connector 717"/>
          <p:cNvCxnSpPr/>
          <p:nvPr/>
        </p:nvCxnSpPr>
        <p:spPr>
          <a:xfrm flipH="1">
            <a:off x="8927794" y="40094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9" name="Straight Arrow Connector 718"/>
          <p:cNvCxnSpPr/>
          <p:nvPr/>
        </p:nvCxnSpPr>
        <p:spPr>
          <a:xfrm flipH="1" flipV="1">
            <a:off x="7017190" y="40004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" name="Straight Arrow Connector 719"/>
          <p:cNvCxnSpPr/>
          <p:nvPr/>
        </p:nvCxnSpPr>
        <p:spPr>
          <a:xfrm flipH="1">
            <a:off x="8927794" y="41618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1" name="Straight Arrow Connector 720"/>
          <p:cNvCxnSpPr/>
          <p:nvPr/>
        </p:nvCxnSpPr>
        <p:spPr>
          <a:xfrm flipH="1" flipV="1">
            <a:off x="7017190" y="41528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2" name="Straight Arrow Connector 721"/>
          <p:cNvCxnSpPr/>
          <p:nvPr/>
        </p:nvCxnSpPr>
        <p:spPr>
          <a:xfrm flipH="1">
            <a:off x="8927794" y="43142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3" name="Straight Arrow Connector 722"/>
          <p:cNvCxnSpPr/>
          <p:nvPr/>
        </p:nvCxnSpPr>
        <p:spPr>
          <a:xfrm flipH="1" flipV="1">
            <a:off x="7017190" y="43052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4" name="Straight Arrow Connector 723"/>
          <p:cNvCxnSpPr/>
          <p:nvPr/>
        </p:nvCxnSpPr>
        <p:spPr>
          <a:xfrm flipH="1">
            <a:off x="8927794" y="44666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5" name="Straight Arrow Connector 724"/>
          <p:cNvCxnSpPr/>
          <p:nvPr/>
        </p:nvCxnSpPr>
        <p:spPr>
          <a:xfrm flipH="1" flipV="1">
            <a:off x="7017190" y="44576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6" name="Straight Arrow Connector 725"/>
          <p:cNvCxnSpPr/>
          <p:nvPr/>
        </p:nvCxnSpPr>
        <p:spPr>
          <a:xfrm flipH="1">
            <a:off x="8927794" y="46190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7" name="Straight Arrow Connector 726"/>
          <p:cNvCxnSpPr/>
          <p:nvPr/>
        </p:nvCxnSpPr>
        <p:spPr>
          <a:xfrm flipH="1" flipV="1">
            <a:off x="7017190" y="46100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8" name="Straight Arrow Connector 727"/>
          <p:cNvCxnSpPr/>
          <p:nvPr/>
        </p:nvCxnSpPr>
        <p:spPr>
          <a:xfrm flipH="1">
            <a:off x="8927794" y="47714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9" name="Straight Arrow Connector 728"/>
          <p:cNvCxnSpPr/>
          <p:nvPr/>
        </p:nvCxnSpPr>
        <p:spPr>
          <a:xfrm flipH="1" flipV="1">
            <a:off x="7017190" y="47624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24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024C93A-562D-490A-A9D4-10A9CC406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put these into order?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C0B0DE9-A194-4A48-B906-CCB18C8AF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Derecho uses round-robin order: one message from P, then one from Q, etc.</a:t>
            </a:r>
          </a:p>
          <a:p>
            <a:endParaRPr lang="en-US" dirty="0"/>
          </a:p>
          <a:p>
            <a:r>
              <a:rPr lang="en-US" dirty="0"/>
              <a:t>If a process has nothing to send, Derecho generates a “null message” from it, so that the others won’t have to pause.</a:t>
            </a:r>
          </a:p>
          <a:p>
            <a:endParaRPr lang="en-US" dirty="0"/>
          </a:p>
          <a:p>
            <a:r>
              <a:rPr lang="en-US" dirty="0"/>
              <a:t>This rule allows processes to stream data at high speeds without pausing.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2ACB4-0694-43E5-85A9-9742B7B6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http://www.cs.cornell.edu/courses/cs5412/2021sp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03AC7-019C-4A24-BFC6-6DCD20D37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31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6B1FC1-2B37-4AEE-AF2A-759947355A17}"/>
              </a:ext>
            </a:extLst>
          </p:cNvPr>
          <p:cNvGrpSpPr/>
          <p:nvPr/>
        </p:nvGrpSpPr>
        <p:grpSpPr>
          <a:xfrm rot="10800000">
            <a:off x="9865012" y="423872"/>
            <a:ext cx="1758758" cy="1557867"/>
            <a:chOff x="9795933" y="474133"/>
            <a:chExt cx="1667934" cy="143730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87F68BB-9DF7-4C87-8353-BB1A753E0743}"/>
                </a:ext>
              </a:extLst>
            </p:cNvPr>
            <p:cNvSpPr/>
            <p:nvPr/>
          </p:nvSpPr>
          <p:spPr>
            <a:xfrm flipV="1">
              <a:off x="9795933" y="474133"/>
              <a:ext cx="1667934" cy="626534"/>
            </a:xfrm>
            <a:prstGeom prst="ellipse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F0F5818-08BA-4EF9-A23F-29D104568B2E}"/>
                </a:ext>
              </a:extLst>
            </p:cNvPr>
            <p:cNvSpPr/>
            <p:nvPr/>
          </p:nvSpPr>
          <p:spPr>
            <a:xfrm flipV="1">
              <a:off x="9795933" y="626533"/>
              <a:ext cx="1667934" cy="626534"/>
            </a:xfrm>
            <a:prstGeom prst="ellipse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5D63746-F425-4F44-990B-31760C841239}"/>
                </a:ext>
              </a:extLst>
            </p:cNvPr>
            <p:cNvSpPr/>
            <p:nvPr/>
          </p:nvSpPr>
          <p:spPr>
            <a:xfrm flipV="1">
              <a:off x="9795933" y="778933"/>
              <a:ext cx="1667934" cy="626534"/>
            </a:xfrm>
            <a:prstGeom prst="ellipse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FDBCEDE-8031-48FC-A81A-28B17694C1B7}"/>
                </a:ext>
              </a:extLst>
            </p:cNvPr>
            <p:cNvSpPr/>
            <p:nvPr/>
          </p:nvSpPr>
          <p:spPr>
            <a:xfrm flipV="1">
              <a:off x="9795933" y="931333"/>
              <a:ext cx="1667934" cy="626534"/>
            </a:xfrm>
            <a:prstGeom prst="ellipse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169C228-28E6-4133-A63F-62685CBBCB56}"/>
                </a:ext>
              </a:extLst>
            </p:cNvPr>
            <p:cNvSpPr/>
            <p:nvPr/>
          </p:nvSpPr>
          <p:spPr>
            <a:xfrm flipV="1">
              <a:off x="9795933" y="1100667"/>
              <a:ext cx="1667934" cy="626534"/>
            </a:xfrm>
            <a:prstGeom prst="ellipse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BBC2E31-7E00-498A-A454-159A952D0D1B}"/>
                </a:ext>
              </a:extLst>
            </p:cNvPr>
            <p:cNvSpPr/>
            <p:nvPr/>
          </p:nvSpPr>
          <p:spPr>
            <a:xfrm flipV="1">
              <a:off x="9795933" y="1284901"/>
              <a:ext cx="1667934" cy="626534"/>
            </a:xfrm>
            <a:prstGeom prst="ellipse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FCA553D-48E7-45DB-BEEE-3487FA4E9826}"/>
              </a:ext>
            </a:extLst>
          </p:cNvPr>
          <p:cNvSpPr/>
          <p:nvPr/>
        </p:nvSpPr>
        <p:spPr>
          <a:xfrm>
            <a:off x="10049164" y="554165"/>
            <a:ext cx="1265381" cy="212453"/>
          </a:xfrm>
          <a:custGeom>
            <a:avLst/>
            <a:gdLst>
              <a:gd name="connsiteX0" fmla="*/ 0 w 1265381"/>
              <a:gd name="connsiteY0" fmla="*/ 212453 h 212453"/>
              <a:gd name="connsiteX1" fmla="*/ 609600 w 1265381"/>
              <a:gd name="connsiteY1" fmla="*/ 17 h 212453"/>
              <a:gd name="connsiteX2" fmla="*/ 1265381 w 1265381"/>
              <a:gd name="connsiteY2" fmla="*/ 203217 h 212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5381" h="212453">
                <a:moveTo>
                  <a:pt x="0" y="212453"/>
                </a:moveTo>
                <a:cubicBezTo>
                  <a:pt x="199351" y="107004"/>
                  <a:pt x="398703" y="1556"/>
                  <a:pt x="609600" y="17"/>
                </a:cubicBezTo>
                <a:cubicBezTo>
                  <a:pt x="820497" y="-1522"/>
                  <a:pt x="1042939" y="100847"/>
                  <a:pt x="1265381" y="203217"/>
                </a:cubicBezTo>
              </a:path>
            </a:pathLst>
          </a:custGeom>
          <a:noFill/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>
              <a:solidFill>
                <a:srgbClr val="FFFF00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8E6C04-E67F-4747-978C-7A790BEA20F5}"/>
              </a:ext>
            </a:extLst>
          </p:cNvPr>
          <p:cNvSpPr/>
          <p:nvPr/>
        </p:nvSpPr>
        <p:spPr>
          <a:xfrm rot="10800000">
            <a:off x="10049164" y="804961"/>
            <a:ext cx="1265381" cy="212453"/>
          </a:xfrm>
          <a:custGeom>
            <a:avLst/>
            <a:gdLst>
              <a:gd name="connsiteX0" fmla="*/ 0 w 1265381"/>
              <a:gd name="connsiteY0" fmla="*/ 212453 h 212453"/>
              <a:gd name="connsiteX1" fmla="*/ 609600 w 1265381"/>
              <a:gd name="connsiteY1" fmla="*/ 17 h 212453"/>
              <a:gd name="connsiteX2" fmla="*/ 1265381 w 1265381"/>
              <a:gd name="connsiteY2" fmla="*/ 203217 h 212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5381" h="212453">
                <a:moveTo>
                  <a:pt x="0" y="212453"/>
                </a:moveTo>
                <a:cubicBezTo>
                  <a:pt x="199351" y="107004"/>
                  <a:pt x="398703" y="1556"/>
                  <a:pt x="609600" y="17"/>
                </a:cubicBezTo>
                <a:cubicBezTo>
                  <a:pt x="820497" y="-1522"/>
                  <a:pt x="1042939" y="100847"/>
                  <a:pt x="1265381" y="203217"/>
                </a:cubicBezTo>
              </a:path>
            </a:pathLst>
          </a:custGeom>
          <a:noFill/>
          <a:ln>
            <a:solidFill>
              <a:srgbClr val="C00000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C7BD3A4-B483-46B1-B9BE-4473C8B0BF16}"/>
              </a:ext>
            </a:extLst>
          </p:cNvPr>
          <p:cNvSpPr/>
          <p:nvPr/>
        </p:nvSpPr>
        <p:spPr>
          <a:xfrm>
            <a:off x="9984509" y="665738"/>
            <a:ext cx="129309" cy="10695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38D6485-DA72-42C8-99E3-D2DE5277A0DC}"/>
              </a:ext>
            </a:extLst>
          </p:cNvPr>
          <p:cNvSpPr/>
          <p:nvPr/>
        </p:nvSpPr>
        <p:spPr>
          <a:xfrm>
            <a:off x="10623076" y="501076"/>
            <a:ext cx="117554" cy="10695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rgbClr val="FFFF00"/>
                </a:solidFill>
              </a:rPr>
              <a:t>Q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23BC2FA-F1AD-4094-814E-4A95E765D217}"/>
              </a:ext>
            </a:extLst>
          </p:cNvPr>
          <p:cNvSpPr/>
          <p:nvPr/>
        </p:nvSpPr>
        <p:spPr>
          <a:xfrm>
            <a:off x="11314545" y="698003"/>
            <a:ext cx="129309" cy="10695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rgbClr val="FFFF00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1905431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7CF8A03-5BC4-482A-8B71-A50BE00BA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Derecho gets its speed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0609605-77DE-4A6B-A30B-E68C027F4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“aligning” the flow of information with the network and not waiting for round-trip responses, it can run at the full network speed continuously.</a:t>
            </a:r>
          </a:p>
          <a:p>
            <a:endParaRPr lang="en-US" dirty="0"/>
          </a:p>
          <a:p>
            <a:r>
              <a:rPr lang="en-US" dirty="0"/>
              <a:t>Derecho never pauses unless the application no longer has data to send.</a:t>
            </a:r>
          </a:p>
          <a:p>
            <a:endParaRPr lang="en-US" dirty="0"/>
          </a:p>
          <a:p>
            <a:r>
              <a:rPr lang="en-US" dirty="0"/>
              <a:t>Analogous real-world situation: filling a bucket from a steady stream of water (Derecho), versus filling it one cup at a time (</a:t>
            </a:r>
            <a:r>
              <a:rPr lang="en-US" dirty="0" err="1"/>
              <a:t>Paxos</a:t>
            </a:r>
            <a:r>
              <a:rPr lang="en-US" dirty="0"/>
              <a:t>).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2AE9E-663B-4148-BC1B-6F46A168E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http://www.cs.cornell.edu/courses/cs5412/2021sp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9A934-5B28-444F-9801-9162D1547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949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786872" cy="1499616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Derecho keeps the network busy (blue) and spends very little time in protocol software (pink)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2084832"/>
            <a:ext cx="4571429" cy="32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901" y="2084832"/>
            <a:ext cx="4571429" cy="320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3143" y="5455720"/>
            <a:ext cx="11157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snapshots Derecho under continuous heavy load</a:t>
            </a:r>
          </a:p>
        </p:txBody>
      </p:sp>
    </p:spTree>
    <p:extLst>
      <p:ext uri="{BB962C8B-B14F-4D97-AF65-F5344CB8AC3E}">
        <p14:creationId xmlns:p14="http://schemas.microsoft.com/office/powerpoint/2010/main" val="1849761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4DFFE-CA2E-4A50-BE60-4BF8C7A96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027" y="268432"/>
            <a:ext cx="10786871" cy="1499616"/>
          </a:xfrm>
        </p:spPr>
        <p:txBody>
          <a:bodyPr/>
          <a:lstStyle/>
          <a:p>
            <a:r>
              <a:rPr lang="en-US" dirty="0"/>
              <a:t>Derecho’s Epoch Mechanism in action</a:t>
            </a:r>
          </a:p>
        </p:txBody>
      </p:sp>
      <p:sp>
        <p:nvSpPr>
          <p:cNvPr id="55" name="Content Placeholder 54">
            <a:extLst>
              <a:ext uri="{FF2B5EF4-FFF2-40B4-BE49-F238E27FC236}">
                <a16:creationId xmlns:a16="http://schemas.microsoft.com/office/drawing/2014/main" id="{9257DC09-EF70-4AD3-BF05-C0897A3B8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475" y="4766469"/>
            <a:ext cx="10786872" cy="1704235"/>
          </a:xfrm>
        </p:spPr>
        <p:txBody>
          <a:bodyPr>
            <a:noAutofit/>
          </a:bodyPr>
          <a:lstStyle/>
          <a:p>
            <a:r>
              <a:rPr lang="en-US" sz="2800" dirty="0"/>
              <a:t>Derecho focuses on sharded services for modern cloud settings, and it packages this fast version of atomic multicast or </a:t>
            </a:r>
            <a:r>
              <a:rPr lang="en-US" sz="2800" dirty="0" err="1"/>
              <a:t>Paxos</a:t>
            </a:r>
            <a:r>
              <a:rPr lang="en-US" sz="2800" dirty="0"/>
              <a:t> with an automated way to organize the application into shards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6D3287-DBE1-4B84-A319-BABAB5039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   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B690A0-BE48-40F2-BF69-3CE5B838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030B80-36C4-4DF2-98BD-6B26990862A4}"/>
              </a:ext>
            </a:extLst>
          </p:cNvPr>
          <p:cNvSpPr/>
          <p:nvPr/>
        </p:nvSpPr>
        <p:spPr>
          <a:xfrm>
            <a:off x="4073463" y="3464167"/>
            <a:ext cx="10668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C6540E-0EA5-45ED-A83F-3903A6048C96}"/>
              </a:ext>
            </a:extLst>
          </p:cNvPr>
          <p:cNvSpPr/>
          <p:nvPr/>
        </p:nvSpPr>
        <p:spPr>
          <a:xfrm>
            <a:off x="4378263" y="36335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78DDAA4-10CF-4B35-B8FF-53963A583FDA}"/>
              </a:ext>
            </a:extLst>
          </p:cNvPr>
          <p:cNvSpPr/>
          <p:nvPr/>
        </p:nvSpPr>
        <p:spPr>
          <a:xfrm>
            <a:off x="4683063" y="36335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AEBB847-1F38-47FD-937E-4715138798AE}"/>
              </a:ext>
            </a:extLst>
          </p:cNvPr>
          <p:cNvSpPr/>
          <p:nvPr/>
        </p:nvSpPr>
        <p:spPr>
          <a:xfrm>
            <a:off x="5292663" y="3481101"/>
            <a:ext cx="10668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09E29B-A539-4F41-9FD4-6B6EAC0A9E34}"/>
              </a:ext>
            </a:extLst>
          </p:cNvPr>
          <p:cNvSpPr/>
          <p:nvPr/>
        </p:nvSpPr>
        <p:spPr>
          <a:xfrm>
            <a:off x="3844863" y="3311767"/>
            <a:ext cx="2895600" cy="838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8A2880-3170-4696-935C-37437161274C}"/>
              </a:ext>
            </a:extLst>
          </p:cNvPr>
          <p:cNvSpPr/>
          <p:nvPr/>
        </p:nvSpPr>
        <p:spPr>
          <a:xfrm>
            <a:off x="2930464" y="2244967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F95343F-258F-4EE4-B268-35820C520020}"/>
              </a:ext>
            </a:extLst>
          </p:cNvPr>
          <p:cNvSpPr/>
          <p:nvPr/>
        </p:nvSpPr>
        <p:spPr>
          <a:xfrm>
            <a:off x="3082865" y="24143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DF4BB44-62D2-4B2D-878F-9655CA695D2E}"/>
              </a:ext>
            </a:extLst>
          </p:cNvPr>
          <p:cNvSpPr/>
          <p:nvPr/>
        </p:nvSpPr>
        <p:spPr>
          <a:xfrm>
            <a:off x="3387664" y="24143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A2F2551-CA3F-421C-B6E5-538777075184}"/>
              </a:ext>
            </a:extLst>
          </p:cNvPr>
          <p:cNvSpPr/>
          <p:nvPr/>
        </p:nvSpPr>
        <p:spPr>
          <a:xfrm>
            <a:off x="3692464" y="24143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6144382-379E-4FD2-9F66-A2018D45ACE0}"/>
              </a:ext>
            </a:extLst>
          </p:cNvPr>
          <p:cNvSpPr/>
          <p:nvPr/>
        </p:nvSpPr>
        <p:spPr>
          <a:xfrm>
            <a:off x="4149664" y="2261901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35B708-F400-4F08-9BE3-E6403054F114}"/>
              </a:ext>
            </a:extLst>
          </p:cNvPr>
          <p:cNvSpPr/>
          <p:nvPr/>
        </p:nvSpPr>
        <p:spPr>
          <a:xfrm>
            <a:off x="4302065" y="2431235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0E20C75-C676-4BF8-A08A-0D8317391165}"/>
              </a:ext>
            </a:extLst>
          </p:cNvPr>
          <p:cNvSpPr/>
          <p:nvPr/>
        </p:nvSpPr>
        <p:spPr>
          <a:xfrm>
            <a:off x="4606864" y="2431235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83FD6E5-9478-445D-A39A-B887D0B7EBB3}"/>
              </a:ext>
            </a:extLst>
          </p:cNvPr>
          <p:cNvSpPr/>
          <p:nvPr/>
        </p:nvSpPr>
        <p:spPr>
          <a:xfrm>
            <a:off x="4911664" y="2431235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D100361-C98A-4B6B-98A8-64A855436A04}"/>
              </a:ext>
            </a:extLst>
          </p:cNvPr>
          <p:cNvSpPr/>
          <p:nvPr/>
        </p:nvSpPr>
        <p:spPr>
          <a:xfrm>
            <a:off x="2701864" y="2016367"/>
            <a:ext cx="5714999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84B93C8-FCDB-4A7F-9D23-E180914FF11B}"/>
              </a:ext>
            </a:extLst>
          </p:cNvPr>
          <p:cNvSpPr/>
          <p:nvPr/>
        </p:nvSpPr>
        <p:spPr>
          <a:xfrm>
            <a:off x="5360398" y="2283067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42A251B-3098-4AEC-B0D1-C6887A74B7A2}"/>
              </a:ext>
            </a:extLst>
          </p:cNvPr>
          <p:cNvSpPr/>
          <p:nvPr/>
        </p:nvSpPr>
        <p:spPr>
          <a:xfrm>
            <a:off x="5512799" y="24524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2746089-F024-4D85-8199-7267B37F843B}"/>
              </a:ext>
            </a:extLst>
          </p:cNvPr>
          <p:cNvSpPr/>
          <p:nvPr/>
        </p:nvSpPr>
        <p:spPr>
          <a:xfrm>
            <a:off x="5817598" y="24524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0180AFD-1EAF-4F35-B45A-0F5EBB404AE9}"/>
              </a:ext>
            </a:extLst>
          </p:cNvPr>
          <p:cNvSpPr/>
          <p:nvPr/>
        </p:nvSpPr>
        <p:spPr>
          <a:xfrm>
            <a:off x="6122398" y="24524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3EA3DB7-07DA-4664-B581-5FEFFD009300}"/>
              </a:ext>
            </a:extLst>
          </p:cNvPr>
          <p:cNvSpPr/>
          <p:nvPr/>
        </p:nvSpPr>
        <p:spPr>
          <a:xfrm>
            <a:off x="6588063" y="2473568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EC7E6F-A726-46EC-A797-A6BC50002915}"/>
              </a:ext>
            </a:extLst>
          </p:cNvPr>
          <p:cNvSpPr/>
          <p:nvPr/>
        </p:nvSpPr>
        <p:spPr>
          <a:xfrm>
            <a:off x="6740463" y="2473568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5F9B3BB-3040-408D-A0E7-C6ABB5E2CDBC}"/>
              </a:ext>
            </a:extLst>
          </p:cNvPr>
          <p:cNvSpPr/>
          <p:nvPr/>
        </p:nvSpPr>
        <p:spPr>
          <a:xfrm>
            <a:off x="6892863" y="2473568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6CB4CC7-CB06-4B8A-8BFE-BDAE421547C6}"/>
              </a:ext>
            </a:extLst>
          </p:cNvPr>
          <p:cNvSpPr/>
          <p:nvPr/>
        </p:nvSpPr>
        <p:spPr>
          <a:xfrm>
            <a:off x="2168463" y="1559167"/>
            <a:ext cx="7543800" cy="2971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4B067ED-5A38-41BB-B54A-A402BAC34355}"/>
              </a:ext>
            </a:extLst>
          </p:cNvPr>
          <p:cNvSpPr/>
          <p:nvPr/>
        </p:nvSpPr>
        <p:spPr>
          <a:xfrm rot="1638657">
            <a:off x="2731706" y="2690030"/>
            <a:ext cx="3126944" cy="75110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6B3DF40-6258-45BA-ADE2-9475487DA98F}"/>
              </a:ext>
            </a:extLst>
          </p:cNvPr>
          <p:cNvSpPr/>
          <p:nvPr/>
        </p:nvSpPr>
        <p:spPr>
          <a:xfrm rot="2300382">
            <a:off x="3971179" y="2565185"/>
            <a:ext cx="2306852" cy="84714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4C01436-9421-49B9-BD93-E36130611F66}"/>
              </a:ext>
            </a:extLst>
          </p:cNvPr>
          <p:cNvSpPr/>
          <p:nvPr/>
        </p:nvSpPr>
        <p:spPr>
          <a:xfrm>
            <a:off x="4615334" y="1667200"/>
            <a:ext cx="1447799" cy="305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D744378-F8CD-42E5-ADDD-D9A3A20E0F2B}"/>
              </a:ext>
            </a:extLst>
          </p:cNvPr>
          <p:cNvSpPr/>
          <p:nvPr/>
        </p:nvSpPr>
        <p:spPr>
          <a:xfrm>
            <a:off x="4894735" y="174383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D9D5B08-1A7D-4D3B-8804-D84EE9167F60}"/>
              </a:ext>
            </a:extLst>
          </p:cNvPr>
          <p:cNvSpPr/>
          <p:nvPr/>
        </p:nvSpPr>
        <p:spPr>
          <a:xfrm>
            <a:off x="5309600" y="174383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5819D59-61B0-4470-928D-B43EC33077AB}"/>
              </a:ext>
            </a:extLst>
          </p:cNvPr>
          <p:cNvSpPr/>
          <p:nvPr/>
        </p:nvSpPr>
        <p:spPr>
          <a:xfrm>
            <a:off x="5699381" y="174383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25AC79-500A-45E2-90E7-C24193BB5E27}"/>
              </a:ext>
            </a:extLst>
          </p:cNvPr>
          <p:cNvSpPr txBox="1"/>
          <p:nvPr/>
        </p:nvSpPr>
        <p:spPr>
          <a:xfrm>
            <a:off x="7840914" y="2666215"/>
            <a:ext cx="224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/>
              <a:t>Warm-started </a:t>
            </a:r>
            <a:br>
              <a:rPr lang="en-US" sz="1200" b="1" i="1" dirty="0"/>
            </a:br>
            <a:r>
              <a:rPr lang="en-US" sz="1200" b="1" i="1" dirty="0"/>
              <a:t>spare processes 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31F367C-417D-4392-B0F2-10188FD79C89}"/>
              </a:ext>
            </a:extLst>
          </p:cNvPr>
          <p:cNvSpPr/>
          <p:nvPr/>
        </p:nvSpPr>
        <p:spPr>
          <a:xfrm>
            <a:off x="5521263" y="36335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4CD38EB-085D-4591-BD70-03B1E7ACAB29}"/>
              </a:ext>
            </a:extLst>
          </p:cNvPr>
          <p:cNvSpPr/>
          <p:nvPr/>
        </p:nvSpPr>
        <p:spPr>
          <a:xfrm>
            <a:off x="5826063" y="36335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Multidocument 38">
            <a:extLst>
              <a:ext uri="{FF2B5EF4-FFF2-40B4-BE49-F238E27FC236}">
                <a16:creationId xmlns:a16="http://schemas.microsoft.com/office/drawing/2014/main" id="{568BEA5E-22EE-4CA4-8C0F-A7A313248D5F}"/>
              </a:ext>
            </a:extLst>
          </p:cNvPr>
          <p:cNvSpPr/>
          <p:nvPr/>
        </p:nvSpPr>
        <p:spPr>
          <a:xfrm>
            <a:off x="3171093" y="2579739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Multidocument 39">
            <a:extLst>
              <a:ext uri="{FF2B5EF4-FFF2-40B4-BE49-F238E27FC236}">
                <a16:creationId xmlns:a16="http://schemas.microsoft.com/office/drawing/2014/main" id="{12DD39FB-C97A-4B63-9DE4-56C6F9E99900}"/>
              </a:ext>
            </a:extLst>
          </p:cNvPr>
          <p:cNvSpPr/>
          <p:nvPr/>
        </p:nvSpPr>
        <p:spPr>
          <a:xfrm>
            <a:off x="3478465" y="2570127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Multidocument 40">
            <a:extLst>
              <a:ext uri="{FF2B5EF4-FFF2-40B4-BE49-F238E27FC236}">
                <a16:creationId xmlns:a16="http://schemas.microsoft.com/office/drawing/2014/main" id="{B58E0F0A-1E35-4FF3-AA2E-536F27DD64A4}"/>
              </a:ext>
            </a:extLst>
          </p:cNvPr>
          <p:cNvSpPr/>
          <p:nvPr/>
        </p:nvSpPr>
        <p:spPr>
          <a:xfrm>
            <a:off x="3783370" y="2573663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Multidocument 41">
            <a:extLst>
              <a:ext uri="{FF2B5EF4-FFF2-40B4-BE49-F238E27FC236}">
                <a16:creationId xmlns:a16="http://schemas.microsoft.com/office/drawing/2014/main" id="{CBDED85E-62C0-4882-9C68-F961DA4A8B8C}"/>
              </a:ext>
            </a:extLst>
          </p:cNvPr>
          <p:cNvSpPr/>
          <p:nvPr/>
        </p:nvSpPr>
        <p:spPr>
          <a:xfrm>
            <a:off x="4424321" y="2572336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Multidocument 42">
            <a:extLst>
              <a:ext uri="{FF2B5EF4-FFF2-40B4-BE49-F238E27FC236}">
                <a16:creationId xmlns:a16="http://schemas.microsoft.com/office/drawing/2014/main" id="{98FEBE79-06A2-4888-A4E1-57C92CD9486B}"/>
              </a:ext>
            </a:extLst>
          </p:cNvPr>
          <p:cNvSpPr/>
          <p:nvPr/>
        </p:nvSpPr>
        <p:spPr>
          <a:xfrm>
            <a:off x="4731693" y="2562724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Multidocument 43">
            <a:extLst>
              <a:ext uri="{FF2B5EF4-FFF2-40B4-BE49-F238E27FC236}">
                <a16:creationId xmlns:a16="http://schemas.microsoft.com/office/drawing/2014/main" id="{602E518E-1A37-4F0B-B287-05C59483F41D}"/>
              </a:ext>
            </a:extLst>
          </p:cNvPr>
          <p:cNvSpPr/>
          <p:nvPr/>
        </p:nvSpPr>
        <p:spPr>
          <a:xfrm>
            <a:off x="5036598" y="2566260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Multidocument 44">
            <a:extLst>
              <a:ext uri="{FF2B5EF4-FFF2-40B4-BE49-F238E27FC236}">
                <a16:creationId xmlns:a16="http://schemas.microsoft.com/office/drawing/2014/main" id="{A3D8CC8E-8367-43BD-ADCD-D521B639FBD4}"/>
              </a:ext>
            </a:extLst>
          </p:cNvPr>
          <p:cNvSpPr/>
          <p:nvPr/>
        </p:nvSpPr>
        <p:spPr>
          <a:xfrm>
            <a:off x="5622819" y="2590096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owchart: Multidocument 45">
            <a:extLst>
              <a:ext uri="{FF2B5EF4-FFF2-40B4-BE49-F238E27FC236}">
                <a16:creationId xmlns:a16="http://schemas.microsoft.com/office/drawing/2014/main" id="{266C29E3-4EBB-4E3C-B2A0-205864905CE3}"/>
              </a:ext>
            </a:extLst>
          </p:cNvPr>
          <p:cNvSpPr/>
          <p:nvPr/>
        </p:nvSpPr>
        <p:spPr>
          <a:xfrm>
            <a:off x="5930191" y="2580484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Multidocument 46">
            <a:extLst>
              <a:ext uri="{FF2B5EF4-FFF2-40B4-BE49-F238E27FC236}">
                <a16:creationId xmlns:a16="http://schemas.microsoft.com/office/drawing/2014/main" id="{C999A702-2F27-421A-AD8C-5FC21AFA23C8}"/>
              </a:ext>
            </a:extLst>
          </p:cNvPr>
          <p:cNvSpPr/>
          <p:nvPr/>
        </p:nvSpPr>
        <p:spPr>
          <a:xfrm>
            <a:off x="6235096" y="2584020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Multidocument 47">
            <a:extLst>
              <a:ext uri="{FF2B5EF4-FFF2-40B4-BE49-F238E27FC236}">
                <a16:creationId xmlns:a16="http://schemas.microsoft.com/office/drawing/2014/main" id="{BFEACE81-0C94-4655-AE68-F41DAC067F7C}"/>
              </a:ext>
            </a:extLst>
          </p:cNvPr>
          <p:cNvSpPr/>
          <p:nvPr/>
        </p:nvSpPr>
        <p:spPr>
          <a:xfrm>
            <a:off x="4504223" y="3761951"/>
            <a:ext cx="181815" cy="118308"/>
          </a:xfrm>
          <a:prstGeom prst="flowChartMultidocument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Multidocument 48">
            <a:extLst>
              <a:ext uri="{FF2B5EF4-FFF2-40B4-BE49-F238E27FC236}">
                <a16:creationId xmlns:a16="http://schemas.microsoft.com/office/drawing/2014/main" id="{0A807799-6A55-4536-8431-64AC7623A60B}"/>
              </a:ext>
            </a:extLst>
          </p:cNvPr>
          <p:cNvSpPr/>
          <p:nvPr/>
        </p:nvSpPr>
        <p:spPr>
          <a:xfrm>
            <a:off x="4811595" y="3752339"/>
            <a:ext cx="181815" cy="118308"/>
          </a:xfrm>
          <a:prstGeom prst="flowChartMultidocument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Multidocument 49">
            <a:extLst>
              <a:ext uri="{FF2B5EF4-FFF2-40B4-BE49-F238E27FC236}">
                <a16:creationId xmlns:a16="http://schemas.microsoft.com/office/drawing/2014/main" id="{9667A951-63CA-4607-83EB-67CE9A60A6F7}"/>
              </a:ext>
            </a:extLst>
          </p:cNvPr>
          <p:cNvSpPr/>
          <p:nvPr/>
        </p:nvSpPr>
        <p:spPr>
          <a:xfrm>
            <a:off x="5668676" y="3781184"/>
            <a:ext cx="181815" cy="118308"/>
          </a:xfrm>
          <a:prstGeom prst="flowChartMultidocument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lowchart: Multidocument 50">
            <a:extLst>
              <a:ext uri="{FF2B5EF4-FFF2-40B4-BE49-F238E27FC236}">
                <a16:creationId xmlns:a16="http://schemas.microsoft.com/office/drawing/2014/main" id="{542981F4-065A-483A-99CA-723655D24216}"/>
              </a:ext>
            </a:extLst>
          </p:cNvPr>
          <p:cNvSpPr/>
          <p:nvPr/>
        </p:nvSpPr>
        <p:spPr>
          <a:xfrm>
            <a:off x="5976048" y="3771572"/>
            <a:ext cx="181815" cy="118308"/>
          </a:xfrm>
          <a:prstGeom prst="flowChartMultidocument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BD90830-1862-4D6E-A406-2FDB8F1B0A75}"/>
              </a:ext>
            </a:extLst>
          </p:cNvPr>
          <p:cNvSpPr/>
          <p:nvPr/>
        </p:nvSpPr>
        <p:spPr>
          <a:xfrm>
            <a:off x="8754114" y="2478875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9FD395B-1896-4EDE-8DDA-1C168ABBE0DB}"/>
              </a:ext>
            </a:extLst>
          </p:cNvPr>
          <p:cNvSpPr/>
          <p:nvPr/>
        </p:nvSpPr>
        <p:spPr>
          <a:xfrm>
            <a:off x="8986364" y="2488974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4DFFE-CA2E-4A50-BE60-4BF8C7A96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027" y="268432"/>
            <a:ext cx="10786871" cy="1499616"/>
          </a:xfrm>
        </p:spPr>
        <p:txBody>
          <a:bodyPr/>
          <a:lstStyle/>
          <a:p>
            <a:r>
              <a:rPr lang="en-US" dirty="0"/>
              <a:t>Derecho’s Epoch Mechanism in action</a:t>
            </a:r>
          </a:p>
        </p:txBody>
      </p:sp>
      <p:sp>
        <p:nvSpPr>
          <p:cNvPr id="55" name="Content Placeholder 54">
            <a:extLst>
              <a:ext uri="{FF2B5EF4-FFF2-40B4-BE49-F238E27FC236}">
                <a16:creationId xmlns:a16="http://schemas.microsoft.com/office/drawing/2014/main" id="{9257DC09-EF70-4AD3-BF05-C0897A3B8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475" y="5041636"/>
            <a:ext cx="10786872" cy="1429068"/>
          </a:xfrm>
        </p:spPr>
        <p:txBody>
          <a:bodyPr>
            <a:noAutofit/>
          </a:bodyPr>
          <a:lstStyle/>
          <a:p>
            <a:r>
              <a:rPr lang="en-US" sz="2800" dirty="0"/>
              <a:t>For example, if a failure occurs, Derecho automatically repairs it.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6D3287-DBE1-4B84-A319-BABAB5039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   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B690A0-BE48-40F2-BF69-3CE5B838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030B80-36C4-4DF2-98BD-6B26990862A4}"/>
              </a:ext>
            </a:extLst>
          </p:cNvPr>
          <p:cNvSpPr/>
          <p:nvPr/>
        </p:nvSpPr>
        <p:spPr>
          <a:xfrm>
            <a:off x="4073463" y="3464167"/>
            <a:ext cx="10668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C6540E-0EA5-45ED-A83F-3903A6048C96}"/>
              </a:ext>
            </a:extLst>
          </p:cNvPr>
          <p:cNvSpPr/>
          <p:nvPr/>
        </p:nvSpPr>
        <p:spPr>
          <a:xfrm>
            <a:off x="4378263" y="36335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78DDAA4-10CF-4B35-B8FF-53963A583FDA}"/>
              </a:ext>
            </a:extLst>
          </p:cNvPr>
          <p:cNvSpPr/>
          <p:nvPr/>
        </p:nvSpPr>
        <p:spPr>
          <a:xfrm>
            <a:off x="4683063" y="36335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AEBB847-1F38-47FD-937E-4715138798AE}"/>
              </a:ext>
            </a:extLst>
          </p:cNvPr>
          <p:cNvSpPr/>
          <p:nvPr/>
        </p:nvSpPr>
        <p:spPr>
          <a:xfrm>
            <a:off x="5292663" y="3481101"/>
            <a:ext cx="10668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09E29B-A539-4F41-9FD4-6B6EAC0A9E34}"/>
              </a:ext>
            </a:extLst>
          </p:cNvPr>
          <p:cNvSpPr/>
          <p:nvPr/>
        </p:nvSpPr>
        <p:spPr>
          <a:xfrm>
            <a:off x="3844863" y="3311767"/>
            <a:ext cx="2895600" cy="838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8A2880-3170-4696-935C-37437161274C}"/>
              </a:ext>
            </a:extLst>
          </p:cNvPr>
          <p:cNvSpPr/>
          <p:nvPr/>
        </p:nvSpPr>
        <p:spPr>
          <a:xfrm>
            <a:off x="2930464" y="2244967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F95343F-258F-4EE4-B268-35820C520020}"/>
              </a:ext>
            </a:extLst>
          </p:cNvPr>
          <p:cNvSpPr/>
          <p:nvPr/>
        </p:nvSpPr>
        <p:spPr>
          <a:xfrm>
            <a:off x="3082865" y="24143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DF4BB44-62D2-4B2D-878F-9655CA695D2E}"/>
              </a:ext>
            </a:extLst>
          </p:cNvPr>
          <p:cNvSpPr/>
          <p:nvPr/>
        </p:nvSpPr>
        <p:spPr>
          <a:xfrm>
            <a:off x="3387664" y="24143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A2F2551-CA3F-421C-B6E5-538777075184}"/>
              </a:ext>
            </a:extLst>
          </p:cNvPr>
          <p:cNvSpPr/>
          <p:nvPr/>
        </p:nvSpPr>
        <p:spPr>
          <a:xfrm>
            <a:off x="3692464" y="24143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6144382-379E-4FD2-9F66-A2018D45ACE0}"/>
              </a:ext>
            </a:extLst>
          </p:cNvPr>
          <p:cNvSpPr/>
          <p:nvPr/>
        </p:nvSpPr>
        <p:spPr>
          <a:xfrm>
            <a:off x="4149664" y="2261901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35B708-F400-4F08-9BE3-E6403054F114}"/>
              </a:ext>
            </a:extLst>
          </p:cNvPr>
          <p:cNvSpPr/>
          <p:nvPr/>
        </p:nvSpPr>
        <p:spPr>
          <a:xfrm>
            <a:off x="4302065" y="2431235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0E20C75-C676-4BF8-A08A-0D8317391165}"/>
              </a:ext>
            </a:extLst>
          </p:cNvPr>
          <p:cNvSpPr/>
          <p:nvPr/>
        </p:nvSpPr>
        <p:spPr>
          <a:xfrm>
            <a:off x="4606864" y="2431235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83FD6E5-9478-445D-A39A-B887D0B7EBB3}"/>
              </a:ext>
            </a:extLst>
          </p:cNvPr>
          <p:cNvSpPr/>
          <p:nvPr/>
        </p:nvSpPr>
        <p:spPr>
          <a:xfrm>
            <a:off x="4911664" y="2431235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D100361-C98A-4B6B-98A8-64A855436A04}"/>
              </a:ext>
            </a:extLst>
          </p:cNvPr>
          <p:cNvSpPr/>
          <p:nvPr/>
        </p:nvSpPr>
        <p:spPr>
          <a:xfrm>
            <a:off x="2701864" y="2016367"/>
            <a:ext cx="5714999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84B93C8-FCDB-4A7F-9D23-E180914FF11B}"/>
              </a:ext>
            </a:extLst>
          </p:cNvPr>
          <p:cNvSpPr/>
          <p:nvPr/>
        </p:nvSpPr>
        <p:spPr>
          <a:xfrm>
            <a:off x="5360398" y="2283067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42A251B-3098-4AEC-B0D1-C6887A74B7A2}"/>
              </a:ext>
            </a:extLst>
          </p:cNvPr>
          <p:cNvSpPr/>
          <p:nvPr/>
        </p:nvSpPr>
        <p:spPr>
          <a:xfrm>
            <a:off x="5512799" y="24524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2746089-F024-4D85-8199-7267B37F843B}"/>
              </a:ext>
            </a:extLst>
          </p:cNvPr>
          <p:cNvSpPr/>
          <p:nvPr/>
        </p:nvSpPr>
        <p:spPr>
          <a:xfrm>
            <a:off x="5817598" y="24524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0180AFD-1EAF-4F35-B45A-0F5EBB404AE9}"/>
              </a:ext>
            </a:extLst>
          </p:cNvPr>
          <p:cNvSpPr/>
          <p:nvPr/>
        </p:nvSpPr>
        <p:spPr>
          <a:xfrm>
            <a:off x="6122398" y="24524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3EA3DB7-07DA-4664-B581-5FEFFD009300}"/>
              </a:ext>
            </a:extLst>
          </p:cNvPr>
          <p:cNvSpPr/>
          <p:nvPr/>
        </p:nvSpPr>
        <p:spPr>
          <a:xfrm>
            <a:off x="6588063" y="2473568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EC7E6F-A726-46EC-A797-A6BC50002915}"/>
              </a:ext>
            </a:extLst>
          </p:cNvPr>
          <p:cNvSpPr/>
          <p:nvPr/>
        </p:nvSpPr>
        <p:spPr>
          <a:xfrm>
            <a:off x="6740463" y="2473568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5F9B3BB-3040-408D-A0E7-C6ABB5E2CDBC}"/>
              </a:ext>
            </a:extLst>
          </p:cNvPr>
          <p:cNvSpPr/>
          <p:nvPr/>
        </p:nvSpPr>
        <p:spPr>
          <a:xfrm>
            <a:off x="6892863" y="2473568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6CB4CC7-CB06-4B8A-8BFE-BDAE421547C6}"/>
              </a:ext>
            </a:extLst>
          </p:cNvPr>
          <p:cNvSpPr/>
          <p:nvPr/>
        </p:nvSpPr>
        <p:spPr>
          <a:xfrm>
            <a:off x="2168463" y="1559167"/>
            <a:ext cx="7543800" cy="2971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4B067ED-5A38-41BB-B54A-A402BAC34355}"/>
              </a:ext>
            </a:extLst>
          </p:cNvPr>
          <p:cNvSpPr/>
          <p:nvPr/>
        </p:nvSpPr>
        <p:spPr>
          <a:xfrm rot="1638657">
            <a:off x="2731706" y="2690030"/>
            <a:ext cx="3126944" cy="75110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6B3DF40-6258-45BA-ADE2-9475487DA98F}"/>
              </a:ext>
            </a:extLst>
          </p:cNvPr>
          <p:cNvSpPr/>
          <p:nvPr/>
        </p:nvSpPr>
        <p:spPr>
          <a:xfrm rot="2300382">
            <a:off x="3971179" y="2565185"/>
            <a:ext cx="2306852" cy="84714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4C01436-9421-49B9-BD93-E36130611F66}"/>
              </a:ext>
            </a:extLst>
          </p:cNvPr>
          <p:cNvSpPr/>
          <p:nvPr/>
        </p:nvSpPr>
        <p:spPr>
          <a:xfrm>
            <a:off x="4615334" y="1667200"/>
            <a:ext cx="1447799" cy="305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D744378-F8CD-42E5-ADDD-D9A3A20E0F2B}"/>
              </a:ext>
            </a:extLst>
          </p:cNvPr>
          <p:cNvSpPr/>
          <p:nvPr/>
        </p:nvSpPr>
        <p:spPr>
          <a:xfrm>
            <a:off x="4894735" y="174383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D9D5B08-1A7D-4D3B-8804-D84EE9167F60}"/>
              </a:ext>
            </a:extLst>
          </p:cNvPr>
          <p:cNvSpPr/>
          <p:nvPr/>
        </p:nvSpPr>
        <p:spPr>
          <a:xfrm>
            <a:off x="5309600" y="174383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5819D59-61B0-4470-928D-B43EC33077AB}"/>
              </a:ext>
            </a:extLst>
          </p:cNvPr>
          <p:cNvSpPr/>
          <p:nvPr/>
        </p:nvSpPr>
        <p:spPr>
          <a:xfrm>
            <a:off x="5699381" y="174383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25AC79-500A-45E2-90E7-C24193BB5E27}"/>
              </a:ext>
            </a:extLst>
          </p:cNvPr>
          <p:cNvSpPr txBox="1"/>
          <p:nvPr/>
        </p:nvSpPr>
        <p:spPr>
          <a:xfrm>
            <a:off x="7840914" y="2666215"/>
            <a:ext cx="224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/>
              <a:t>Warm-started </a:t>
            </a:r>
            <a:br>
              <a:rPr lang="en-US" sz="1200" b="1" i="1" dirty="0"/>
            </a:br>
            <a:r>
              <a:rPr lang="en-US" sz="1200" b="1" i="1" dirty="0"/>
              <a:t>spare processes 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31F367C-417D-4392-B0F2-10188FD79C89}"/>
              </a:ext>
            </a:extLst>
          </p:cNvPr>
          <p:cNvSpPr/>
          <p:nvPr/>
        </p:nvSpPr>
        <p:spPr>
          <a:xfrm>
            <a:off x="5521263" y="36335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4CD38EB-085D-4591-BD70-03B1E7ACAB29}"/>
              </a:ext>
            </a:extLst>
          </p:cNvPr>
          <p:cNvSpPr/>
          <p:nvPr/>
        </p:nvSpPr>
        <p:spPr>
          <a:xfrm>
            <a:off x="5826063" y="36335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Multidocument 38">
            <a:extLst>
              <a:ext uri="{FF2B5EF4-FFF2-40B4-BE49-F238E27FC236}">
                <a16:creationId xmlns:a16="http://schemas.microsoft.com/office/drawing/2014/main" id="{568BEA5E-22EE-4CA4-8C0F-A7A313248D5F}"/>
              </a:ext>
            </a:extLst>
          </p:cNvPr>
          <p:cNvSpPr/>
          <p:nvPr/>
        </p:nvSpPr>
        <p:spPr>
          <a:xfrm>
            <a:off x="3171093" y="2579739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Multidocument 39">
            <a:extLst>
              <a:ext uri="{FF2B5EF4-FFF2-40B4-BE49-F238E27FC236}">
                <a16:creationId xmlns:a16="http://schemas.microsoft.com/office/drawing/2014/main" id="{12DD39FB-C97A-4B63-9DE4-56C6F9E99900}"/>
              </a:ext>
            </a:extLst>
          </p:cNvPr>
          <p:cNvSpPr/>
          <p:nvPr/>
        </p:nvSpPr>
        <p:spPr>
          <a:xfrm>
            <a:off x="3478465" y="2570127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Multidocument 40">
            <a:extLst>
              <a:ext uri="{FF2B5EF4-FFF2-40B4-BE49-F238E27FC236}">
                <a16:creationId xmlns:a16="http://schemas.microsoft.com/office/drawing/2014/main" id="{B58E0F0A-1E35-4FF3-AA2E-536F27DD64A4}"/>
              </a:ext>
            </a:extLst>
          </p:cNvPr>
          <p:cNvSpPr/>
          <p:nvPr/>
        </p:nvSpPr>
        <p:spPr>
          <a:xfrm>
            <a:off x="3783370" y="2573663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Multidocument 41">
            <a:extLst>
              <a:ext uri="{FF2B5EF4-FFF2-40B4-BE49-F238E27FC236}">
                <a16:creationId xmlns:a16="http://schemas.microsoft.com/office/drawing/2014/main" id="{CBDED85E-62C0-4882-9C68-F961DA4A8B8C}"/>
              </a:ext>
            </a:extLst>
          </p:cNvPr>
          <p:cNvSpPr/>
          <p:nvPr/>
        </p:nvSpPr>
        <p:spPr>
          <a:xfrm>
            <a:off x="4424321" y="2572336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Multidocument 42">
            <a:extLst>
              <a:ext uri="{FF2B5EF4-FFF2-40B4-BE49-F238E27FC236}">
                <a16:creationId xmlns:a16="http://schemas.microsoft.com/office/drawing/2014/main" id="{98FEBE79-06A2-4888-A4E1-57C92CD9486B}"/>
              </a:ext>
            </a:extLst>
          </p:cNvPr>
          <p:cNvSpPr/>
          <p:nvPr/>
        </p:nvSpPr>
        <p:spPr>
          <a:xfrm>
            <a:off x="4731693" y="2562724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Multidocument 43">
            <a:extLst>
              <a:ext uri="{FF2B5EF4-FFF2-40B4-BE49-F238E27FC236}">
                <a16:creationId xmlns:a16="http://schemas.microsoft.com/office/drawing/2014/main" id="{602E518E-1A37-4F0B-B287-05C59483F41D}"/>
              </a:ext>
            </a:extLst>
          </p:cNvPr>
          <p:cNvSpPr/>
          <p:nvPr/>
        </p:nvSpPr>
        <p:spPr>
          <a:xfrm>
            <a:off x="5036598" y="2566260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Multidocument 44">
            <a:extLst>
              <a:ext uri="{FF2B5EF4-FFF2-40B4-BE49-F238E27FC236}">
                <a16:creationId xmlns:a16="http://schemas.microsoft.com/office/drawing/2014/main" id="{A3D8CC8E-8367-43BD-ADCD-D521B639FBD4}"/>
              </a:ext>
            </a:extLst>
          </p:cNvPr>
          <p:cNvSpPr/>
          <p:nvPr/>
        </p:nvSpPr>
        <p:spPr>
          <a:xfrm>
            <a:off x="5622819" y="2590096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owchart: Multidocument 45">
            <a:extLst>
              <a:ext uri="{FF2B5EF4-FFF2-40B4-BE49-F238E27FC236}">
                <a16:creationId xmlns:a16="http://schemas.microsoft.com/office/drawing/2014/main" id="{266C29E3-4EBB-4E3C-B2A0-205864905CE3}"/>
              </a:ext>
            </a:extLst>
          </p:cNvPr>
          <p:cNvSpPr/>
          <p:nvPr/>
        </p:nvSpPr>
        <p:spPr>
          <a:xfrm>
            <a:off x="5930191" y="2580484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Multidocument 46">
            <a:extLst>
              <a:ext uri="{FF2B5EF4-FFF2-40B4-BE49-F238E27FC236}">
                <a16:creationId xmlns:a16="http://schemas.microsoft.com/office/drawing/2014/main" id="{C999A702-2F27-421A-AD8C-5FC21AFA23C8}"/>
              </a:ext>
            </a:extLst>
          </p:cNvPr>
          <p:cNvSpPr/>
          <p:nvPr/>
        </p:nvSpPr>
        <p:spPr>
          <a:xfrm>
            <a:off x="6235096" y="2584020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Multidocument 47">
            <a:extLst>
              <a:ext uri="{FF2B5EF4-FFF2-40B4-BE49-F238E27FC236}">
                <a16:creationId xmlns:a16="http://schemas.microsoft.com/office/drawing/2014/main" id="{BFEACE81-0C94-4655-AE68-F41DAC067F7C}"/>
              </a:ext>
            </a:extLst>
          </p:cNvPr>
          <p:cNvSpPr/>
          <p:nvPr/>
        </p:nvSpPr>
        <p:spPr>
          <a:xfrm>
            <a:off x="4504223" y="3761951"/>
            <a:ext cx="181815" cy="118308"/>
          </a:xfrm>
          <a:prstGeom prst="flowChartMultidocument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Multidocument 48">
            <a:extLst>
              <a:ext uri="{FF2B5EF4-FFF2-40B4-BE49-F238E27FC236}">
                <a16:creationId xmlns:a16="http://schemas.microsoft.com/office/drawing/2014/main" id="{0A807799-6A55-4536-8431-64AC7623A60B}"/>
              </a:ext>
            </a:extLst>
          </p:cNvPr>
          <p:cNvSpPr/>
          <p:nvPr/>
        </p:nvSpPr>
        <p:spPr>
          <a:xfrm>
            <a:off x="4811595" y="3752339"/>
            <a:ext cx="181815" cy="118308"/>
          </a:xfrm>
          <a:prstGeom prst="flowChartMultidocument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Multidocument 49">
            <a:extLst>
              <a:ext uri="{FF2B5EF4-FFF2-40B4-BE49-F238E27FC236}">
                <a16:creationId xmlns:a16="http://schemas.microsoft.com/office/drawing/2014/main" id="{9667A951-63CA-4607-83EB-67CE9A60A6F7}"/>
              </a:ext>
            </a:extLst>
          </p:cNvPr>
          <p:cNvSpPr/>
          <p:nvPr/>
        </p:nvSpPr>
        <p:spPr>
          <a:xfrm>
            <a:off x="5668676" y="3781184"/>
            <a:ext cx="181815" cy="118308"/>
          </a:xfrm>
          <a:prstGeom prst="flowChartMultidocument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lowchart: Multidocument 50">
            <a:extLst>
              <a:ext uri="{FF2B5EF4-FFF2-40B4-BE49-F238E27FC236}">
                <a16:creationId xmlns:a16="http://schemas.microsoft.com/office/drawing/2014/main" id="{542981F4-065A-483A-99CA-723655D24216}"/>
              </a:ext>
            </a:extLst>
          </p:cNvPr>
          <p:cNvSpPr/>
          <p:nvPr/>
        </p:nvSpPr>
        <p:spPr>
          <a:xfrm>
            <a:off x="5976048" y="3771572"/>
            <a:ext cx="181815" cy="118308"/>
          </a:xfrm>
          <a:prstGeom prst="flowChartMultidocument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Explosion: 8 Points 51">
            <a:extLst>
              <a:ext uri="{FF2B5EF4-FFF2-40B4-BE49-F238E27FC236}">
                <a16:creationId xmlns:a16="http://schemas.microsoft.com/office/drawing/2014/main" id="{4EEDDECE-3A0C-42EA-8A0E-147AD847BFDF}"/>
              </a:ext>
            </a:extLst>
          </p:cNvPr>
          <p:cNvSpPr/>
          <p:nvPr/>
        </p:nvSpPr>
        <p:spPr>
          <a:xfrm>
            <a:off x="5691459" y="2352784"/>
            <a:ext cx="398761" cy="290390"/>
          </a:xfrm>
          <a:prstGeom prst="irregularSeal1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BD90830-1862-4D6E-A406-2FDB8F1B0A75}"/>
              </a:ext>
            </a:extLst>
          </p:cNvPr>
          <p:cNvSpPr/>
          <p:nvPr/>
        </p:nvSpPr>
        <p:spPr>
          <a:xfrm>
            <a:off x="8754114" y="2478875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9FD395B-1896-4EDE-8DDA-1C168ABBE0DB}"/>
              </a:ext>
            </a:extLst>
          </p:cNvPr>
          <p:cNvSpPr/>
          <p:nvPr/>
        </p:nvSpPr>
        <p:spPr>
          <a:xfrm>
            <a:off x="8986364" y="2488974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08BD3B80-A6A9-4F89-95A7-1C0A1E6D9ACC}"/>
              </a:ext>
            </a:extLst>
          </p:cNvPr>
          <p:cNvSpPr/>
          <p:nvPr/>
        </p:nvSpPr>
        <p:spPr>
          <a:xfrm>
            <a:off x="5680157" y="2472884"/>
            <a:ext cx="149469" cy="12414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peech Bubble: Rectangle 27">
            <a:extLst>
              <a:ext uri="{FF2B5EF4-FFF2-40B4-BE49-F238E27FC236}">
                <a16:creationId xmlns:a16="http://schemas.microsoft.com/office/drawing/2014/main" id="{84297820-90FC-4972-8FA0-508DB5E5112B}"/>
              </a:ext>
            </a:extLst>
          </p:cNvPr>
          <p:cNvSpPr/>
          <p:nvPr/>
        </p:nvSpPr>
        <p:spPr>
          <a:xfrm>
            <a:off x="7652083" y="1355558"/>
            <a:ext cx="2247899" cy="612648"/>
          </a:xfrm>
          <a:prstGeom prst="wedgeRectCallout">
            <a:avLst>
              <a:gd name="adj1" fmla="val -141008"/>
              <a:gd name="adj2" fmla="val 1331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Copies state from some active member</a:t>
            </a:r>
          </a:p>
        </p:txBody>
      </p:sp>
    </p:spTree>
    <p:extLst>
      <p:ext uri="{BB962C8B-B14F-4D97-AF65-F5344CB8AC3E}">
        <p14:creationId xmlns:p14="http://schemas.microsoft.com/office/powerpoint/2010/main" val="373796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37" presetClass="path" presetSubtype="0" accel="50000" decel="5000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1.25E-6 -0.01759 L -0.06471 -0.05486 C -0.07826 -0.06319 -0.09844 -0.06782 -0.11979 -0.06782 C -0.14388 -0.06782 -0.16328 -0.06319 -0.17682 -0.05486 L -0.24167 -0.01759 " pathEditMode="relative" rAng="10800000" ptsTypes="AAAAA">
                                      <p:cBhvr>
                                        <p:cTn id="1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75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75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52" grpId="0" animBg="1"/>
      <p:bldP spid="52" grpId="1" animBg="1"/>
      <p:bldP spid="53" grpId="0" animBg="1"/>
      <p:bldP spid="53" grpId="1" animBg="1"/>
      <p:bldP spid="3" grpId="0" animBg="1"/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7D2C9CE-D6C3-47DF-B3A4-E54EA4CCA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4832"/>
            <a:ext cx="5851429" cy="384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198" y="2488918"/>
            <a:ext cx="6249153" cy="34328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25830" y="989302"/>
            <a:ext cx="54735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    </a:t>
            </a:r>
            <a:r>
              <a:rPr lang="en-US" i="1" dirty="0" err="1"/>
              <a:t>Mellanox</a:t>
            </a:r>
            <a:r>
              <a:rPr lang="en-US" i="1" dirty="0"/>
              <a:t> 100Gbps RDMA on ROCE (fast Ethernet)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Atomic Multicast</a:t>
            </a:r>
            <a:br>
              <a:rPr lang="en-US" dirty="0"/>
            </a:br>
            <a:r>
              <a:rPr lang="en-US" dirty="0"/>
              <a:t>performance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5829" y="1374931"/>
            <a:ext cx="5052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100Gb/s = 12.5GB/s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291872" y="5935243"/>
            <a:ext cx="3950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Derecho Atomic Multicast on RDMA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5232400" y="1699204"/>
            <a:ext cx="3316849" cy="1744390"/>
          </a:xfrm>
          <a:prstGeom prst="wedgeEllipseCallout">
            <a:avLst>
              <a:gd name="adj1" fmla="val 132740"/>
              <a:gd name="adj2" fmla="val 9887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Derecho can make 16 consistent replicas at 2.5x the bandwidth of making one in-core copy </a:t>
            </a:r>
          </a:p>
        </p:txBody>
      </p:sp>
      <p:sp>
        <p:nvSpPr>
          <p:cNvPr id="4" name="Up-Down Arrow 3"/>
          <p:cNvSpPr/>
          <p:nvPr/>
        </p:nvSpPr>
        <p:spPr>
          <a:xfrm>
            <a:off x="11267315" y="3715191"/>
            <a:ext cx="484632" cy="104629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67722" y="4787208"/>
            <a:ext cx="4384225" cy="369332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>
                <a:solidFill>
                  <a:srgbClr val="C00000"/>
                </a:solidFill>
              </a:rPr>
              <a:t>memcpy</a:t>
            </a:r>
            <a:r>
              <a:rPr lang="en-US" b="1" i="1" dirty="0">
                <a:solidFill>
                  <a:srgbClr val="C00000"/>
                </a:solidFill>
              </a:rPr>
              <a:t> (large, non-cached objects): 3.75GB/s</a:t>
            </a: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6525829" y="4773169"/>
            <a:ext cx="5270653" cy="28079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6007315-024C-4F94-A2E3-839755BAB79D}"/>
              </a:ext>
            </a:extLst>
          </p:cNvPr>
          <p:cNvSpPr txBox="1"/>
          <p:nvPr/>
        </p:nvSpPr>
        <p:spPr>
          <a:xfrm>
            <a:off x="256294" y="5925710"/>
            <a:ext cx="6112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Derecho is faster than </a:t>
            </a:r>
            <a:r>
              <a:rPr lang="en-US" sz="2000" dirty="0" err="1"/>
              <a:t>LibPaxos</a:t>
            </a:r>
            <a:r>
              <a:rPr lang="en-US" sz="2000" dirty="0"/>
              <a:t> or Zookeeper even on TCP</a:t>
            </a:r>
          </a:p>
        </p:txBody>
      </p:sp>
    </p:spTree>
    <p:extLst>
      <p:ext uri="{BB962C8B-B14F-4D97-AF65-F5344CB8AC3E}">
        <p14:creationId xmlns:p14="http://schemas.microsoft.com/office/powerpoint/2010/main" val="175307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521D4D-BF80-4911-9FC9-7283BD4F9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Our New Toy: Cascade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7C41CE-7320-43B1-B172-CFFBBD8BB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http://www.cs.cornell.edu/courses/cs5412/2021sp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3E7C9-EAEE-477B-A9AA-AF12ACDCC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37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247CEA-0D36-4449-8B28-443DF196F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288" y="4728199"/>
            <a:ext cx="1282896" cy="169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271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D9A0142-C670-4D9D-A4C9-70A9BA6D9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why do we need more?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9E2E05A-92F4-466A-B432-C67632E8C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Derecho is a C++ library for sharded data + atomic multicast/</a:t>
            </a:r>
            <a:r>
              <a:rPr lang="en-US" dirty="0" err="1"/>
              <a:t>Paxos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Not everyone is a C++ coding wizard, so only really good developers can use Derecho directly.</a:t>
            </a:r>
          </a:p>
          <a:p>
            <a:endParaRPr lang="en-US" dirty="0"/>
          </a:p>
          <a:p>
            <a:r>
              <a:rPr lang="en-US" dirty="0"/>
              <a:t>Cascade project starts with Derecho and turns it into… a DHT for IoT!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FFE592-31EF-4512-A6BF-9C0AB736C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http://www.cs.cornell.edu/courses/cs5412/2021sp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A86285-66F5-4C75-9B53-52781D43D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38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D4C2EB-25B5-44F3-9DFE-EBD09D4B9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815" y="67710"/>
            <a:ext cx="1282896" cy="169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498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EF5919-364F-4DCE-9A09-A4D53930A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Cascade is…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576796-EB6C-4031-8A74-A12D2FDFB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DHT with a fancy, flexible API (for example, versioned put, notifications when (key-value) pairs of interest change)</a:t>
            </a:r>
          </a:p>
          <a:p>
            <a:endParaRPr lang="en-US" dirty="0"/>
          </a:p>
          <a:p>
            <a:r>
              <a:rPr lang="en-US" dirty="0"/>
              <a:t>Layered on Derecho: Blazingly fast!</a:t>
            </a:r>
          </a:p>
          <a:p>
            <a:endParaRPr lang="en-US" dirty="0"/>
          </a:p>
          <a:p>
            <a:r>
              <a:rPr lang="en-US" dirty="0"/>
              <a:t>Customizable: You can integrate your own code into Cascade using the watch-a-key feature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C5BC7-64B8-4B46-BFA6-E2AB87E37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http://www.cs.cornell.edu/courses/cs5412/2021sp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0996B4-B159-4FB8-8840-CD91DC41B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83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32F9D-B051-42CE-958F-B3BEF7717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Virtual Synchrony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D48C9-470E-4D78-A6F6-0837C9915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idea was to break down a distributed systems into 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</a:t>
            </a:r>
            <a:r>
              <a:rPr lang="en-US" b="1" dirty="0"/>
              <a:t>Multicast protocol.  </a:t>
            </a:r>
            <a:r>
              <a:rPr lang="en-US" dirty="0"/>
              <a:t>Sends messages only while membership is stable.</a:t>
            </a:r>
            <a:endParaRPr lang="en-US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 Membership service</a:t>
            </a:r>
            <a:r>
              <a:rPr lang="en-US" dirty="0"/>
              <a:t>.  Tracks which processes are in the system, and</a:t>
            </a:r>
            <a:br>
              <a:rPr lang="en-US" dirty="0"/>
            </a:br>
            <a:r>
              <a:rPr lang="en-US" dirty="0"/>
              <a:t>    what role each process is playing (like which shard it is in).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</a:t>
            </a:r>
            <a:r>
              <a:rPr lang="en-US" b="1" dirty="0"/>
              <a:t>State transfer mechanism.</a:t>
            </a:r>
            <a:r>
              <a:rPr lang="en-US" dirty="0"/>
              <a:t>  Uses checkpointing to initialize a joining process.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virtual synchrony, membership changes only when updates are frozen and vice-versa.  The multicast and state transfer logic becomes much simpler.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295428-A2A1-4D3F-97C1-356D1225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http://www.cs.cornell.edu/courses/cs5412/2021sp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E4A6A6-E1BA-40ED-8CF1-736FBC4AB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369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5C01EF1-DE06-4EA4-B317-51BA8F1D4A24}"/>
              </a:ext>
            </a:extLst>
          </p:cNvPr>
          <p:cNvSpPr/>
          <p:nvPr/>
        </p:nvSpPr>
        <p:spPr>
          <a:xfrm>
            <a:off x="1483180" y="1118301"/>
            <a:ext cx="4981074" cy="4889778"/>
          </a:xfrm>
          <a:prstGeom prst="rect">
            <a:avLst/>
          </a:prstGeom>
          <a:solidFill>
            <a:srgbClr val="CBE4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6CD4D2-ADE6-4427-A3C5-6D8E90B88234}"/>
              </a:ext>
            </a:extLst>
          </p:cNvPr>
          <p:cNvSpPr/>
          <p:nvPr/>
        </p:nvSpPr>
        <p:spPr>
          <a:xfrm>
            <a:off x="862779" y="1441466"/>
            <a:ext cx="4981074" cy="4889778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B1CB58-26B0-4160-A12E-5FD577B21189}"/>
              </a:ext>
            </a:extLst>
          </p:cNvPr>
          <p:cNvSpPr/>
          <p:nvPr/>
        </p:nvSpPr>
        <p:spPr>
          <a:xfrm>
            <a:off x="216568" y="1764632"/>
            <a:ext cx="4981074" cy="4889778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84095D-E945-4F3B-909C-AAB6524D5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79828"/>
            <a:ext cx="11167872" cy="1499616"/>
          </a:xfrm>
        </p:spPr>
        <p:txBody>
          <a:bodyPr/>
          <a:lstStyle/>
          <a:p>
            <a:r>
              <a:rPr lang="en-US" dirty="0"/>
              <a:t>Cascade is designed to be customized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7C49F3-BECB-4F5C-BECB-864D75F04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   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33B6D-839F-4A84-B8F5-F748EB40D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Cylinder 6">
            <a:extLst>
              <a:ext uri="{FF2B5EF4-FFF2-40B4-BE49-F238E27FC236}">
                <a16:creationId xmlns:a16="http://schemas.microsoft.com/office/drawing/2014/main" id="{D6864306-B3E8-4738-89FC-79F2FEE4BA37}"/>
              </a:ext>
            </a:extLst>
          </p:cNvPr>
          <p:cNvSpPr/>
          <p:nvPr/>
        </p:nvSpPr>
        <p:spPr>
          <a:xfrm>
            <a:off x="738179" y="4708668"/>
            <a:ext cx="2277979" cy="129941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   Which cow</a:t>
            </a:r>
            <a:br>
              <a:rPr lang="en-US" b="1" dirty="0"/>
            </a:br>
            <a:r>
              <a:rPr lang="en-US" b="1" dirty="0"/>
              <a:t>         is this?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C2169C-084F-4EAA-9B03-682082858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271" y="5107895"/>
            <a:ext cx="720639" cy="720639"/>
          </a:xfrm>
          <a:prstGeom prst="rect">
            <a:avLst/>
          </a:prstGeom>
        </p:spPr>
      </p:pic>
      <p:sp>
        <p:nvSpPr>
          <p:cNvPr id="9" name="Cylinder 8">
            <a:extLst>
              <a:ext uri="{FF2B5EF4-FFF2-40B4-BE49-F238E27FC236}">
                <a16:creationId xmlns:a16="http://schemas.microsoft.com/office/drawing/2014/main" id="{A06CCC93-956B-4A89-BF30-ECEA23226D95}"/>
              </a:ext>
            </a:extLst>
          </p:cNvPr>
          <p:cNvSpPr/>
          <p:nvPr/>
        </p:nvSpPr>
        <p:spPr>
          <a:xfrm>
            <a:off x="1752920" y="3409257"/>
            <a:ext cx="2277979" cy="1299411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    Is this cow</a:t>
            </a:r>
            <a:br>
              <a:rPr lang="en-US" b="1" dirty="0"/>
            </a:br>
            <a:r>
              <a:rPr lang="en-US" b="1" dirty="0"/>
              <a:t>clean enough</a:t>
            </a:r>
            <a:br>
              <a:rPr lang="en-US" b="1" dirty="0"/>
            </a:br>
            <a:r>
              <a:rPr lang="en-US" b="1" dirty="0"/>
              <a:t>        to milk?</a:t>
            </a:r>
          </a:p>
        </p:txBody>
      </p:sp>
      <p:sp>
        <p:nvSpPr>
          <p:cNvPr id="11" name="Cylinder 10">
            <a:extLst>
              <a:ext uri="{FF2B5EF4-FFF2-40B4-BE49-F238E27FC236}">
                <a16:creationId xmlns:a16="http://schemas.microsoft.com/office/drawing/2014/main" id="{F6664320-F72C-46DB-B768-F10089E3A23F}"/>
              </a:ext>
            </a:extLst>
          </p:cNvPr>
          <p:cNvSpPr/>
          <p:nvPr/>
        </p:nvSpPr>
        <p:spPr>
          <a:xfrm>
            <a:off x="2635236" y="2084832"/>
            <a:ext cx="2277979" cy="1299411"/>
          </a:xfrm>
          <a:prstGeom prst="ca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    Does this</a:t>
            </a:r>
            <a:br>
              <a:rPr lang="en-US" b="1" dirty="0"/>
            </a:br>
            <a:r>
              <a:rPr lang="en-US" b="1" dirty="0"/>
              <a:t>   cow have</a:t>
            </a:r>
            <a:br>
              <a:rPr lang="en-US" b="1" dirty="0"/>
            </a:br>
            <a:r>
              <a:rPr lang="en-US" b="1" dirty="0"/>
              <a:t>    mastitis?</a:t>
            </a:r>
          </a:p>
        </p:txBody>
      </p:sp>
      <p:pic>
        <p:nvPicPr>
          <p:cNvPr id="1026" name="Picture 2" descr="1,570 Cow Mud Photos and Premium High Res Pictures - Getty Images">
            <a:extLst>
              <a:ext uri="{FF2B5EF4-FFF2-40B4-BE49-F238E27FC236}">
                <a16:creationId xmlns:a16="http://schemas.microsoft.com/office/drawing/2014/main" id="{B92A89F8-0EB4-46E4-B193-335A40626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886" y="3831607"/>
            <a:ext cx="739356" cy="69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w Udder HD Stock Images | Shutterstock">
            <a:extLst>
              <a:ext uri="{FF2B5EF4-FFF2-40B4-BE49-F238E27FC236}">
                <a16:creationId xmlns:a16="http://schemas.microsoft.com/office/drawing/2014/main" id="{48C2971E-30F1-4FEA-AE64-2BBF33D83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48"/>
          <a:stretch/>
        </p:blipFill>
        <p:spPr bwMode="auto">
          <a:xfrm>
            <a:off x="3923242" y="2552613"/>
            <a:ext cx="875297" cy="52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2761D6-46C3-4A64-BE1C-154314985FCE}"/>
              </a:ext>
            </a:extLst>
          </p:cNvPr>
          <p:cNvSpPr txBox="1"/>
          <p:nvPr/>
        </p:nvSpPr>
        <p:spPr>
          <a:xfrm>
            <a:off x="638627" y="6008079"/>
            <a:ext cx="366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single Cascade server can support</a:t>
            </a:r>
            <a:br>
              <a:rPr lang="en-US" dirty="0"/>
            </a:br>
            <a:r>
              <a:rPr lang="en-US" b="1" dirty="0"/>
              <a:t>multiple customized services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F2885D-5087-4888-9EA6-A8E95116BCC8}"/>
              </a:ext>
            </a:extLst>
          </p:cNvPr>
          <p:cNvSpPr txBox="1"/>
          <p:nvPr/>
        </p:nvSpPr>
        <p:spPr>
          <a:xfrm>
            <a:off x="5843853" y="6067215"/>
            <a:ext cx="2358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Cascade “instances” within datacenter</a:t>
            </a:r>
          </a:p>
        </p:txBody>
      </p:sp>
    </p:spTree>
    <p:extLst>
      <p:ext uri="{BB962C8B-B14F-4D97-AF65-F5344CB8AC3E}">
        <p14:creationId xmlns:p14="http://schemas.microsoft.com/office/powerpoint/2010/main" val="265805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0"/>
    </mc:Choice>
    <mc:Fallback xmlns="">
      <p:transition spd="slow" advTm="6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9" grpId="0" animBg="1"/>
      <p:bldP spid="11" grpId="0" animBg="1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5C01EF1-DE06-4EA4-B317-51BA8F1D4A24}"/>
              </a:ext>
            </a:extLst>
          </p:cNvPr>
          <p:cNvSpPr/>
          <p:nvPr/>
        </p:nvSpPr>
        <p:spPr>
          <a:xfrm>
            <a:off x="1483180" y="1118301"/>
            <a:ext cx="4981074" cy="4889778"/>
          </a:xfrm>
          <a:prstGeom prst="rect">
            <a:avLst/>
          </a:prstGeom>
          <a:solidFill>
            <a:srgbClr val="CBE4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6CD4D2-ADE6-4427-A3C5-6D8E90B88234}"/>
              </a:ext>
            </a:extLst>
          </p:cNvPr>
          <p:cNvSpPr/>
          <p:nvPr/>
        </p:nvSpPr>
        <p:spPr>
          <a:xfrm>
            <a:off x="862779" y="1441466"/>
            <a:ext cx="4981074" cy="4889778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B1CB58-26B0-4160-A12E-5FD577B21189}"/>
              </a:ext>
            </a:extLst>
          </p:cNvPr>
          <p:cNvSpPr/>
          <p:nvPr/>
        </p:nvSpPr>
        <p:spPr>
          <a:xfrm>
            <a:off x="216568" y="1764632"/>
            <a:ext cx="4981074" cy="4889778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84095D-E945-4F3B-909C-AAB6524D5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79828"/>
            <a:ext cx="11167872" cy="1499616"/>
          </a:xfrm>
        </p:spPr>
        <p:txBody>
          <a:bodyPr/>
          <a:lstStyle/>
          <a:p>
            <a:r>
              <a:rPr lang="en-US" dirty="0"/>
              <a:t>Cascade is designed to scale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7C49F3-BECB-4F5C-BECB-864D75F04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   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33B6D-839F-4A84-B8F5-F748EB40D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" name="Cylinder 6">
            <a:extLst>
              <a:ext uri="{FF2B5EF4-FFF2-40B4-BE49-F238E27FC236}">
                <a16:creationId xmlns:a16="http://schemas.microsoft.com/office/drawing/2014/main" id="{D6864306-B3E8-4738-89FC-79F2FEE4BA37}"/>
              </a:ext>
            </a:extLst>
          </p:cNvPr>
          <p:cNvSpPr/>
          <p:nvPr/>
        </p:nvSpPr>
        <p:spPr>
          <a:xfrm>
            <a:off x="738179" y="4708668"/>
            <a:ext cx="2277979" cy="129941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   Which cow</a:t>
            </a:r>
            <a:br>
              <a:rPr lang="en-US" b="1" dirty="0"/>
            </a:br>
            <a:r>
              <a:rPr lang="en-US" b="1" dirty="0"/>
              <a:t>         is this?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C2169C-084F-4EAA-9B03-682082858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271" y="5107895"/>
            <a:ext cx="720639" cy="720639"/>
          </a:xfrm>
          <a:prstGeom prst="rect">
            <a:avLst/>
          </a:prstGeom>
        </p:spPr>
      </p:pic>
      <p:sp>
        <p:nvSpPr>
          <p:cNvPr id="9" name="Cylinder 8">
            <a:extLst>
              <a:ext uri="{FF2B5EF4-FFF2-40B4-BE49-F238E27FC236}">
                <a16:creationId xmlns:a16="http://schemas.microsoft.com/office/drawing/2014/main" id="{A06CCC93-956B-4A89-BF30-ECEA23226D95}"/>
              </a:ext>
            </a:extLst>
          </p:cNvPr>
          <p:cNvSpPr/>
          <p:nvPr/>
        </p:nvSpPr>
        <p:spPr>
          <a:xfrm>
            <a:off x="1752920" y="3409257"/>
            <a:ext cx="2277979" cy="1299411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    Is this cow</a:t>
            </a:r>
            <a:br>
              <a:rPr lang="en-US" b="1" dirty="0"/>
            </a:br>
            <a:r>
              <a:rPr lang="en-US" b="1" dirty="0"/>
              <a:t>clean enough</a:t>
            </a:r>
            <a:br>
              <a:rPr lang="en-US" b="1" dirty="0"/>
            </a:br>
            <a:r>
              <a:rPr lang="en-US" b="1" dirty="0"/>
              <a:t>        to milk?</a:t>
            </a:r>
          </a:p>
        </p:txBody>
      </p:sp>
      <p:sp>
        <p:nvSpPr>
          <p:cNvPr id="11" name="Cylinder 10">
            <a:extLst>
              <a:ext uri="{FF2B5EF4-FFF2-40B4-BE49-F238E27FC236}">
                <a16:creationId xmlns:a16="http://schemas.microsoft.com/office/drawing/2014/main" id="{F6664320-F72C-46DB-B768-F10089E3A23F}"/>
              </a:ext>
            </a:extLst>
          </p:cNvPr>
          <p:cNvSpPr/>
          <p:nvPr/>
        </p:nvSpPr>
        <p:spPr>
          <a:xfrm>
            <a:off x="2635236" y="2084832"/>
            <a:ext cx="2277979" cy="1299411"/>
          </a:xfrm>
          <a:prstGeom prst="ca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    Does this</a:t>
            </a:r>
            <a:br>
              <a:rPr lang="en-US" b="1" dirty="0"/>
            </a:br>
            <a:r>
              <a:rPr lang="en-US" b="1" dirty="0"/>
              <a:t>   cow have</a:t>
            </a:r>
            <a:br>
              <a:rPr lang="en-US" b="1" dirty="0"/>
            </a:br>
            <a:r>
              <a:rPr lang="en-US" b="1" dirty="0"/>
              <a:t>    mastitis?</a:t>
            </a:r>
          </a:p>
        </p:txBody>
      </p:sp>
      <p:pic>
        <p:nvPicPr>
          <p:cNvPr id="1026" name="Picture 2" descr="1,570 Cow Mud Photos and Premium High Res Pictures - Getty Images">
            <a:extLst>
              <a:ext uri="{FF2B5EF4-FFF2-40B4-BE49-F238E27FC236}">
                <a16:creationId xmlns:a16="http://schemas.microsoft.com/office/drawing/2014/main" id="{B92A89F8-0EB4-46E4-B193-335A40626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886" y="3831607"/>
            <a:ext cx="739356" cy="69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w Udder HD Stock Images | Shutterstock">
            <a:extLst>
              <a:ext uri="{FF2B5EF4-FFF2-40B4-BE49-F238E27FC236}">
                <a16:creationId xmlns:a16="http://schemas.microsoft.com/office/drawing/2014/main" id="{48C2971E-30F1-4FEA-AE64-2BBF33D83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48"/>
          <a:stretch/>
        </p:blipFill>
        <p:spPr bwMode="auto">
          <a:xfrm>
            <a:off x="3923242" y="2552613"/>
            <a:ext cx="875297" cy="52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2761D6-46C3-4A64-BE1C-154314985FCE}"/>
              </a:ext>
            </a:extLst>
          </p:cNvPr>
          <p:cNvSpPr txBox="1"/>
          <p:nvPr/>
        </p:nvSpPr>
        <p:spPr>
          <a:xfrm>
            <a:off x="638627" y="6008079"/>
            <a:ext cx="366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single Cascade server can support</a:t>
            </a:r>
            <a:br>
              <a:rPr lang="en-US" dirty="0"/>
            </a:br>
            <a:r>
              <a:rPr lang="en-US" b="1" dirty="0"/>
              <a:t>multiple customized services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F2885D-5087-4888-9EA6-A8E95116BCC8}"/>
              </a:ext>
            </a:extLst>
          </p:cNvPr>
          <p:cNvSpPr txBox="1"/>
          <p:nvPr/>
        </p:nvSpPr>
        <p:spPr>
          <a:xfrm>
            <a:off x="5843853" y="6067215"/>
            <a:ext cx="2358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Cascade “instances” within datacenter</a:t>
            </a:r>
          </a:p>
        </p:txBody>
      </p:sp>
      <p:sp>
        <p:nvSpPr>
          <p:cNvPr id="16" name="Lightning Bolt 15">
            <a:extLst>
              <a:ext uri="{FF2B5EF4-FFF2-40B4-BE49-F238E27FC236}">
                <a16:creationId xmlns:a16="http://schemas.microsoft.com/office/drawing/2014/main" id="{1175F256-AFA4-48DD-81FC-01DFFEBE50E7}"/>
              </a:ext>
            </a:extLst>
          </p:cNvPr>
          <p:cNvSpPr/>
          <p:nvPr/>
        </p:nvSpPr>
        <p:spPr>
          <a:xfrm>
            <a:off x="6733994" y="3752321"/>
            <a:ext cx="914400" cy="914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D41C254F-DC5E-4CAD-8D3C-B8A9CCA10848}"/>
              </a:ext>
            </a:extLst>
          </p:cNvPr>
          <p:cNvSpPr/>
          <p:nvPr/>
        </p:nvSpPr>
        <p:spPr>
          <a:xfrm flipV="1">
            <a:off x="6733994" y="2355915"/>
            <a:ext cx="914400" cy="914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E2006A-565B-4396-BC65-12B2C52CA8B4}"/>
              </a:ext>
            </a:extLst>
          </p:cNvPr>
          <p:cNvSpPr txBox="1"/>
          <p:nvPr/>
        </p:nvSpPr>
        <p:spPr>
          <a:xfrm>
            <a:off x="7752260" y="3055577"/>
            <a:ext cx="4463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FF"/>
                </a:highlight>
              </a:rPr>
              <a:t>WAN replication via read-only mirroring, using Zhen Xiao’s WAN Agent. 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2BE8075-943F-46BF-82BE-67899DFB2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165" y="79828"/>
            <a:ext cx="1805892" cy="1807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9787BA-22EC-43CC-8E6A-6FD9719F0A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8394" y="1274761"/>
            <a:ext cx="1622120" cy="16201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8744EEC-FB6D-4345-A569-591A5A9B68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8394" y="4058962"/>
            <a:ext cx="1622120" cy="162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9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0"/>
    </mc:Choice>
    <mc:Fallback xmlns="">
      <p:transition spd="slow" advTm="600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9" y="418526"/>
            <a:ext cx="11104140" cy="1499616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Cascade offers strong consistency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9" y="1701764"/>
            <a:ext cx="3991070" cy="39910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79" y="1668404"/>
            <a:ext cx="4017056" cy="4017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352" y="1642200"/>
            <a:ext cx="4024648" cy="4024648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146677" y="1335024"/>
            <a:ext cx="10786871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b="1" kern="1200" cap="all" spc="10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70C0"/>
                </a:solidFill>
              </a:rPr>
              <a:t> HDFS                              Cascade using Consistent         Cascade With</a:t>
            </a:r>
            <a:br>
              <a:rPr lang="en-US" sz="2800" dirty="0">
                <a:solidFill>
                  <a:srgbClr val="0070C0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>                                 cuts but trusting Server clocks     SENSOR Time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4686" y="5598695"/>
            <a:ext cx="11742852" cy="1115111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Cascade consistent cuts + GPS-timestamped sensor data result in clean</a:t>
            </a:r>
            <a:br>
              <a:rPr lang="en-US" sz="2800" dirty="0"/>
            </a:br>
            <a:r>
              <a:rPr lang="en-US" sz="2800" dirty="0"/>
              <a:t>input to the D-AI algorithm (in this case, a simple visualization)</a:t>
            </a:r>
          </a:p>
        </p:txBody>
      </p:sp>
    </p:spTree>
    <p:extLst>
      <p:ext uri="{BB962C8B-B14F-4D97-AF65-F5344CB8AC3E}">
        <p14:creationId xmlns:p14="http://schemas.microsoft.com/office/powerpoint/2010/main" val="8492747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7312179" y="1376357"/>
            <a:ext cx="4585054" cy="2488233"/>
          </a:xfrm>
          <a:prstGeom prst="rect">
            <a:avLst/>
          </a:prstGeom>
          <a:solidFill>
            <a:srgbClr val="FFFFFF"/>
          </a:solidFill>
          <a:ln w="10080">
            <a:solidFill>
              <a:srgbClr val="2A60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942" tIns="60519" rIns="114942" bIns="60519">
            <a:noAutofit/>
          </a:bodyPr>
          <a:lstStyle/>
          <a:p>
            <a:r>
              <a:rPr lang="en-US" sz="1451" spc="-1">
                <a:latin typeface="Arial"/>
              </a:rPr>
              <a:t>Data Center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8B444D-86DC-4B90-8D6D-5FD5F250A79E}"/>
              </a:ext>
            </a:extLst>
          </p:cNvPr>
          <p:cNvCxnSpPr/>
          <p:nvPr/>
        </p:nvCxnSpPr>
        <p:spPr>
          <a:xfrm>
            <a:off x="8422105" y="3864590"/>
            <a:ext cx="144657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1D6139D-88F1-4F87-A4E0-57196DDC14D5}"/>
              </a:ext>
            </a:extLst>
          </p:cNvPr>
          <p:cNvSpPr/>
          <p:nvPr/>
        </p:nvSpPr>
        <p:spPr>
          <a:xfrm>
            <a:off x="0" y="1376357"/>
            <a:ext cx="6902742" cy="547163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02EEAD-465B-4E93-A643-FE8BCD84FB50}"/>
              </a:ext>
            </a:extLst>
          </p:cNvPr>
          <p:cNvCxnSpPr>
            <a:cxnSpLocks/>
          </p:cNvCxnSpPr>
          <p:nvPr/>
        </p:nvCxnSpPr>
        <p:spPr>
          <a:xfrm>
            <a:off x="6894556" y="4773169"/>
            <a:ext cx="0" cy="80948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ustomShape 2"/>
          <p:cNvSpPr/>
          <p:nvPr/>
        </p:nvSpPr>
        <p:spPr>
          <a:xfrm>
            <a:off x="2488447" y="3317644"/>
            <a:ext cx="4147055" cy="2764703"/>
          </a:xfrm>
          <a:prstGeom prst="rect">
            <a:avLst/>
          </a:prstGeom>
          <a:solidFill>
            <a:srgbClr val="FFFFFF"/>
          </a:solidFill>
          <a:ln w="10080">
            <a:solidFill>
              <a:srgbClr val="2A6099"/>
            </a:solidFill>
            <a:custDash>
              <a:ds d="100000" sp="300000"/>
              <a:ds d="100000" sp="3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942" tIns="60519" rIns="114942" bIns="60519">
            <a:noAutofit/>
          </a:bodyPr>
          <a:lstStyle/>
          <a:p>
            <a:pPr algn="ctr"/>
            <a:r>
              <a:rPr lang="en-US" sz="1451" b="1" spc="-1" dirty="0">
                <a:solidFill>
                  <a:srgbClr val="C00000"/>
                </a:solidFill>
                <a:latin typeface="Arial"/>
              </a:rPr>
              <a:t>The Farm Server (IoT Edge)</a:t>
            </a:r>
          </a:p>
        </p:txBody>
      </p:sp>
      <p:pic>
        <p:nvPicPr>
          <p:cNvPr id="44" name="Picture 43"/>
          <p:cNvPicPr/>
          <p:nvPr/>
        </p:nvPicPr>
        <p:blipFill>
          <a:blip r:embed="rId2"/>
          <a:stretch/>
        </p:blipFill>
        <p:spPr>
          <a:xfrm flipH="1">
            <a:off x="2101388" y="1603528"/>
            <a:ext cx="663529" cy="663529"/>
          </a:xfrm>
          <a:prstGeom prst="rect">
            <a:avLst/>
          </a:prstGeom>
          <a:ln w="0">
            <a:noFill/>
          </a:ln>
        </p:spPr>
      </p:pic>
      <p:pic>
        <p:nvPicPr>
          <p:cNvPr id="45" name="Picture 44"/>
          <p:cNvPicPr/>
          <p:nvPr/>
        </p:nvPicPr>
        <p:blipFill>
          <a:blip r:embed="rId2"/>
          <a:stretch/>
        </p:blipFill>
        <p:spPr>
          <a:xfrm flipH="1">
            <a:off x="2101388" y="2267057"/>
            <a:ext cx="663529" cy="663529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5"/>
          <p:cNvPicPr/>
          <p:nvPr/>
        </p:nvPicPr>
        <p:blipFill>
          <a:blip r:embed="rId2"/>
          <a:stretch/>
        </p:blipFill>
        <p:spPr>
          <a:xfrm flipH="1">
            <a:off x="2101388" y="2930585"/>
            <a:ext cx="663529" cy="663529"/>
          </a:xfrm>
          <a:prstGeom prst="rect">
            <a:avLst/>
          </a:prstGeom>
          <a:ln w="0">
            <a:noFill/>
          </a:ln>
        </p:spPr>
      </p:pic>
      <p:pic>
        <p:nvPicPr>
          <p:cNvPr id="47" name="Picture 46"/>
          <p:cNvPicPr/>
          <p:nvPr/>
        </p:nvPicPr>
        <p:blipFill>
          <a:blip r:embed="rId3"/>
          <a:stretch/>
        </p:blipFill>
        <p:spPr>
          <a:xfrm>
            <a:off x="100788" y="1935292"/>
            <a:ext cx="1834718" cy="1220823"/>
          </a:xfrm>
          <a:prstGeom prst="rect">
            <a:avLst/>
          </a:prstGeom>
          <a:ln w="0">
            <a:noFill/>
          </a:ln>
        </p:spPr>
      </p:pic>
      <p:sp>
        <p:nvSpPr>
          <p:cNvPr id="48" name="CustomShape 4"/>
          <p:cNvSpPr/>
          <p:nvPr/>
        </p:nvSpPr>
        <p:spPr>
          <a:xfrm>
            <a:off x="2764917" y="3681191"/>
            <a:ext cx="1382352" cy="829411"/>
          </a:xfrm>
          <a:custGeom>
            <a:avLst/>
            <a:gdLst/>
            <a:ahLst/>
            <a:cxnLst/>
            <a:rect l="0" t="0" r="r" b="b"/>
            <a:pathLst>
              <a:path w="3177" h="1907">
                <a:moveTo>
                  <a:pt x="105" y="0"/>
                </a:moveTo>
                <a:lnTo>
                  <a:pt x="106" y="0"/>
                </a:lnTo>
                <a:cubicBezTo>
                  <a:pt x="87" y="0"/>
                  <a:pt x="69" y="5"/>
                  <a:pt x="53" y="14"/>
                </a:cubicBezTo>
                <a:cubicBezTo>
                  <a:pt x="37" y="24"/>
                  <a:pt x="24" y="37"/>
                  <a:pt x="14" y="53"/>
                </a:cubicBezTo>
                <a:cubicBezTo>
                  <a:pt x="5" y="69"/>
                  <a:pt x="0" y="87"/>
                  <a:pt x="0" y="106"/>
                </a:cubicBezTo>
                <a:lnTo>
                  <a:pt x="0" y="1800"/>
                </a:lnTo>
                <a:lnTo>
                  <a:pt x="0" y="1800"/>
                </a:lnTo>
                <a:cubicBezTo>
                  <a:pt x="0" y="1819"/>
                  <a:pt x="5" y="1837"/>
                  <a:pt x="14" y="1853"/>
                </a:cubicBezTo>
                <a:cubicBezTo>
                  <a:pt x="24" y="1869"/>
                  <a:pt x="37" y="1882"/>
                  <a:pt x="53" y="1892"/>
                </a:cubicBezTo>
                <a:cubicBezTo>
                  <a:pt x="69" y="1901"/>
                  <a:pt x="87" y="1906"/>
                  <a:pt x="106" y="1906"/>
                </a:cubicBezTo>
                <a:lnTo>
                  <a:pt x="3070" y="1906"/>
                </a:lnTo>
                <a:lnTo>
                  <a:pt x="3070" y="1906"/>
                </a:lnTo>
                <a:cubicBezTo>
                  <a:pt x="3089" y="1906"/>
                  <a:pt x="3107" y="1901"/>
                  <a:pt x="3123" y="1892"/>
                </a:cubicBezTo>
                <a:cubicBezTo>
                  <a:pt x="3139" y="1882"/>
                  <a:pt x="3152" y="1869"/>
                  <a:pt x="3162" y="1853"/>
                </a:cubicBezTo>
                <a:cubicBezTo>
                  <a:pt x="3171" y="1837"/>
                  <a:pt x="3176" y="1819"/>
                  <a:pt x="3176" y="1800"/>
                </a:cubicBezTo>
                <a:lnTo>
                  <a:pt x="3176" y="105"/>
                </a:lnTo>
                <a:lnTo>
                  <a:pt x="3176" y="106"/>
                </a:lnTo>
                <a:lnTo>
                  <a:pt x="3176" y="106"/>
                </a:lnTo>
                <a:cubicBezTo>
                  <a:pt x="3176" y="87"/>
                  <a:pt x="3171" y="69"/>
                  <a:pt x="3162" y="53"/>
                </a:cubicBezTo>
                <a:cubicBezTo>
                  <a:pt x="3152" y="37"/>
                  <a:pt x="3139" y="24"/>
                  <a:pt x="3123" y="14"/>
                </a:cubicBezTo>
                <a:cubicBezTo>
                  <a:pt x="3107" y="5"/>
                  <a:pt x="3089" y="0"/>
                  <a:pt x="3070" y="0"/>
                </a:cubicBezTo>
                <a:lnTo>
                  <a:pt x="105" y="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>
            <a:noAutofit/>
          </a:bodyPr>
          <a:lstStyle/>
          <a:p>
            <a:pPr algn="ctr"/>
            <a:r>
              <a:rPr lang="en-US" sz="1451" spc="-1">
                <a:latin typeface="Arial"/>
              </a:rPr>
              <a:t>Frame</a:t>
            </a:r>
          </a:p>
          <a:p>
            <a:pPr algn="ctr"/>
            <a:r>
              <a:rPr lang="en-US" sz="1451" spc="-1">
                <a:latin typeface="Arial"/>
              </a:rPr>
              <a:t>Extractor</a:t>
            </a:r>
          </a:p>
        </p:txBody>
      </p:sp>
      <p:cxnSp>
        <p:nvCxnSpPr>
          <p:cNvPr id="49" name="Line 5"/>
          <p:cNvCxnSpPr>
            <a:stCxn id="44" idx="3"/>
            <a:endCxn id="48" idx="0"/>
          </p:cNvCxnSpPr>
          <p:nvPr/>
        </p:nvCxnSpPr>
        <p:spPr>
          <a:xfrm>
            <a:off x="2764917" y="1935292"/>
            <a:ext cx="691394" cy="1746335"/>
          </a:xfrm>
          <a:prstGeom prst="curvedConnector3">
            <a:avLst/>
          </a:prstGeom>
          <a:ln w="12600">
            <a:solidFill>
              <a:srgbClr val="3465A4"/>
            </a:solidFill>
            <a:round/>
            <a:tailEnd type="triangle" w="med" len="med"/>
          </a:ln>
        </p:spPr>
      </p:cxnSp>
      <p:cxnSp>
        <p:nvCxnSpPr>
          <p:cNvPr id="50" name="Line 6"/>
          <p:cNvCxnSpPr>
            <a:stCxn id="45" idx="3"/>
            <a:endCxn id="48" idx="0"/>
          </p:cNvCxnSpPr>
          <p:nvPr/>
        </p:nvCxnSpPr>
        <p:spPr>
          <a:xfrm>
            <a:off x="2764917" y="2598821"/>
            <a:ext cx="691394" cy="1082806"/>
          </a:xfrm>
          <a:prstGeom prst="curvedConnector3">
            <a:avLst/>
          </a:prstGeom>
          <a:ln w="12600">
            <a:solidFill>
              <a:srgbClr val="3465A4"/>
            </a:solidFill>
            <a:round/>
            <a:tailEnd type="triangle" w="med" len="med"/>
          </a:ln>
        </p:spPr>
      </p:cxnSp>
      <p:cxnSp>
        <p:nvCxnSpPr>
          <p:cNvPr id="51" name="Line 7"/>
          <p:cNvCxnSpPr>
            <a:stCxn id="46" idx="3"/>
            <a:endCxn id="48" idx="0"/>
          </p:cNvCxnSpPr>
          <p:nvPr/>
        </p:nvCxnSpPr>
        <p:spPr>
          <a:xfrm>
            <a:off x="2764917" y="3262350"/>
            <a:ext cx="691394" cy="419277"/>
          </a:xfrm>
          <a:prstGeom prst="curvedConnector3">
            <a:avLst/>
          </a:prstGeom>
          <a:ln w="12600" cap="rnd">
            <a:solidFill>
              <a:srgbClr val="3465A4"/>
            </a:solidFill>
            <a:round/>
            <a:tailEnd type="triangle" w="med" len="med"/>
          </a:ln>
        </p:spPr>
      </p:cxnSp>
      <p:sp>
        <p:nvSpPr>
          <p:cNvPr id="52" name="CustomShape 8"/>
          <p:cNvSpPr/>
          <p:nvPr/>
        </p:nvSpPr>
        <p:spPr>
          <a:xfrm>
            <a:off x="2910772" y="5063543"/>
            <a:ext cx="1105881" cy="829411"/>
          </a:xfrm>
          <a:prstGeom prst="can">
            <a:avLst>
              <a:gd name="adj" fmla="val 25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>
            <a:noAutofit/>
          </a:bodyPr>
          <a:lstStyle/>
          <a:p>
            <a:pPr algn="ctr"/>
            <a:r>
              <a:rPr lang="en-US" sz="1451" spc="-1">
                <a:latin typeface="Arial"/>
              </a:rPr>
              <a:t>Video clip</a:t>
            </a:r>
          </a:p>
          <a:p>
            <a:pPr algn="ctr"/>
            <a:r>
              <a:rPr lang="en-US" sz="1451" spc="-1">
                <a:latin typeface="Arial"/>
              </a:rPr>
              <a:t>store</a:t>
            </a:r>
          </a:p>
        </p:txBody>
      </p:sp>
      <p:cxnSp>
        <p:nvCxnSpPr>
          <p:cNvPr id="53" name="Line 9"/>
          <p:cNvCxnSpPr>
            <a:stCxn id="48" idx="2"/>
            <a:endCxn id="52" idx="1"/>
          </p:cNvCxnSpPr>
          <p:nvPr/>
        </p:nvCxnSpPr>
        <p:spPr>
          <a:xfrm>
            <a:off x="3455875" y="4510602"/>
            <a:ext cx="8272" cy="553376"/>
          </a:xfrm>
          <a:prstGeom prst="straightConnector1">
            <a:avLst/>
          </a:prstGeom>
          <a:ln w="12600">
            <a:solidFill>
              <a:srgbClr val="3465A4"/>
            </a:solidFill>
            <a:round/>
            <a:tailEnd type="triangle" w="med" len="med"/>
          </a:ln>
        </p:spPr>
      </p:cxnSp>
      <p:sp>
        <p:nvSpPr>
          <p:cNvPr id="54" name="CustomShape 10"/>
          <p:cNvSpPr/>
          <p:nvPr/>
        </p:nvSpPr>
        <p:spPr>
          <a:xfrm>
            <a:off x="4904841" y="3681191"/>
            <a:ext cx="1382352" cy="829411"/>
          </a:xfrm>
          <a:custGeom>
            <a:avLst/>
            <a:gdLst/>
            <a:ahLst/>
            <a:cxnLst/>
            <a:rect l="0" t="0" r="r" b="b"/>
            <a:pathLst>
              <a:path w="3177" h="1907">
                <a:moveTo>
                  <a:pt x="105" y="0"/>
                </a:moveTo>
                <a:lnTo>
                  <a:pt x="106" y="0"/>
                </a:lnTo>
                <a:cubicBezTo>
                  <a:pt x="87" y="0"/>
                  <a:pt x="69" y="5"/>
                  <a:pt x="53" y="14"/>
                </a:cubicBezTo>
                <a:cubicBezTo>
                  <a:pt x="37" y="24"/>
                  <a:pt x="24" y="37"/>
                  <a:pt x="14" y="53"/>
                </a:cubicBezTo>
                <a:cubicBezTo>
                  <a:pt x="5" y="69"/>
                  <a:pt x="0" y="87"/>
                  <a:pt x="0" y="106"/>
                </a:cubicBezTo>
                <a:lnTo>
                  <a:pt x="0" y="1800"/>
                </a:lnTo>
                <a:lnTo>
                  <a:pt x="0" y="1800"/>
                </a:lnTo>
                <a:cubicBezTo>
                  <a:pt x="0" y="1819"/>
                  <a:pt x="5" y="1837"/>
                  <a:pt x="14" y="1853"/>
                </a:cubicBezTo>
                <a:cubicBezTo>
                  <a:pt x="24" y="1869"/>
                  <a:pt x="37" y="1882"/>
                  <a:pt x="53" y="1892"/>
                </a:cubicBezTo>
                <a:cubicBezTo>
                  <a:pt x="69" y="1901"/>
                  <a:pt x="87" y="1906"/>
                  <a:pt x="106" y="1906"/>
                </a:cubicBezTo>
                <a:lnTo>
                  <a:pt x="3070" y="1906"/>
                </a:lnTo>
                <a:lnTo>
                  <a:pt x="3070" y="1906"/>
                </a:lnTo>
                <a:cubicBezTo>
                  <a:pt x="3089" y="1906"/>
                  <a:pt x="3107" y="1901"/>
                  <a:pt x="3123" y="1892"/>
                </a:cubicBezTo>
                <a:cubicBezTo>
                  <a:pt x="3139" y="1882"/>
                  <a:pt x="3152" y="1869"/>
                  <a:pt x="3162" y="1853"/>
                </a:cubicBezTo>
                <a:cubicBezTo>
                  <a:pt x="3171" y="1837"/>
                  <a:pt x="3176" y="1819"/>
                  <a:pt x="3176" y="1800"/>
                </a:cubicBezTo>
                <a:lnTo>
                  <a:pt x="3176" y="105"/>
                </a:lnTo>
                <a:lnTo>
                  <a:pt x="3176" y="106"/>
                </a:lnTo>
                <a:lnTo>
                  <a:pt x="3176" y="106"/>
                </a:lnTo>
                <a:cubicBezTo>
                  <a:pt x="3176" y="87"/>
                  <a:pt x="3171" y="69"/>
                  <a:pt x="3162" y="53"/>
                </a:cubicBezTo>
                <a:cubicBezTo>
                  <a:pt x="3152" y="37"/>
                  <a:pt x="3139" y="24"/>
                  <a:pt x="3123" y="14"/>
                </a:cubicBezTo>
                <a:cubicBezTo>
                  <a:pt x="3107" y="5"/>
                  <a:pt x="3089" y="0"/>
                  <a:pt x="3070" y="0"/>
                </a:cubicBezTo>
                <a:lnTo>
                  <a:pt x="105" y="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>
            <a:noAutofit/>
          </a:bodyPr>
          <a:lstStyle/>
          <a:p>
            <a:pPr algn="ctr"/>
            <a:r>
              <a:rPr lang="en-US" sz="1451" spc="-1">
                <a:latin typeface="Arial"/>
              </a:rPr>
              <a:t>Frame</a:t>
            </a:r>
          </a:p>
          <a:p>
            <a:pPr algn="ctr"/>
            <a:r>
              <a:rPr lang="en-US" sz="1451" spc="-1">
                <a:latin typeface="Arial"/>
              </a:rPr>
              <a:t>Sampler</a:t>
            </a:r>
          </a:p>
        </p:txBody>
      </p:sp>
      <p:cxnSp>
        <p:nvCxnSpPr>
          <p:cNvPr id="55" name="Line 11"/>
          <p:cNvCxnSpPr>
            <a:stCxn id="48" idx="3"/>
            <a:endCxn id="54" idx="1"/>
          </p:cNvCxnSpPr>
          <p:nvPr/>
        </p:nvCxnSpPr>
        <p:spPr>
          <a:xfrm>
            <a:off x="4147269" y="4095679"/>
            <a:ext cx="758008" cy="435"/>
          </a:xfrm>
          <a:prstGeom prst="straightConnector1">
            <a:avLst/>
          </a:prstGeom>
          <a:ln w="12600">
            <a:solidFill>
              <a:srgbClr val="3465A4"/>
            </a:solidFill>
            <a:custDash>
              <a:ds d="300000" sp="300000"/>
            </a:custDash>
            <a:round/>
            <a:tailEnd type="triangle" w="med" len="med"/>
          </a:ln>
        </p:spPr>
      </p:cxnSp>
      <p:sp>
        <p:nvSpPr>
          <p:cNvPr id="56" name="CustomShape 12"/>
          <p:cNvSpPr/>
          <p:nvPr/>
        </p:nvSpPr>
        <p:spPr>
          <a:xfrm>
            <a:off x="4917902" y="5048305"/>
            <a:ext cx="1382352" cy="829411"/>
          </a:xfrm>
          <a:custGeom>
            <a:avLst/>
            <a:gdLst/>
            <a:ahLst/>
            <a:cxnLst/>
            <a:rect l="0" t="0" r="r" b="b"/>
            <a:pathLst>
              <a:path w="3177" h="1907">
                <a:moveTo>
                  <a:pt x="105" y="0"/>
                </a:moveTo>
                <a:lnTo>
                  <a:pt x="106" y="0"/>
                </a:lnTo>
                <a:cubicBezTo>
                  <a:pt x="87" y="0"/>
                  <a:pt x="69" y="5"/>
                  <a:pt x="53" y="14"/>
                </a:cubicBezTo>
                <a:cubicBezTo>
                  <a:pt x="37" y="24"/>
                  <a:pt x="24" y="37"/>
                  <a:pt x="14" y="53"/>
                </a:cubicBezTo>
                <a:cubicBezTo>
                  <a:pt x="5" y="69"/>
                  <a:pt x="0" y="87"/>
                  <a:pt x="0" y="106"/>
                </a:cubicBezTo>
                <a:lnTo>
                  <a:pt x="0" y="1800"/>
                </a:lnTo>
                <a:lnTo>
                  <a:pt x="0" y="1800"/>
                </a:lnTo>
                <a:cubicBezTo>
                  <a:pt x="0" y="1819"/>
                  <a:pt x="5" y="1837"/>
                  <a:pt x="14" y="1853"/>
                </a:cubicBezTo>
                <a:cubicBezTo>
                  <a:pt x="24" y="1869"/>
                  <a:pt x="37" y="1882"/>
                  <a:pt x="53" y="1892"/>
                </a:cubicBezTo>
                <a:cubicBezTo>
                  <a:pt x="69" y="1901"/>
                  <a:pt x="87" y="1906"/>
                  <a:pt x="106" y="1906"/>
                </a:cubicBezTo>
                <a:lnTo>
                  <a:pt x="3070" y="1906"/>
                </a:lnTo>
                <a:lnTo>
                  <a:pt x="3070" y="1906"/>
                </a:lnTo>
                <a:cubicBezTo>
                  <a:pt x="3089" y="1906"/>
                  <a:pt x="3107" y="1901"/>
                  <a:pt x="3123" y="1892"/>
                </a:cubicBezTo>
                <a:cubicBezTo>
                  <a:pt x="3139" y="1882"/>
                  <a:pt x="3152" y="1869"/>
                  <a:pt x="3162" y="1853"/>
                </a:cubicBezTo>
                <a:cubicBezTo>
                  <a:pt x="3171" y="1837"/>
                  <a:pt x="3176" y="1819"/>
                  <a:pt x="3176" y="1800"/>
                </a:cubicBezTo>
                <a:lnTo>
                  <a:pt x="3176" y="105"/>
                </a:lnTo>
                <a:lnTo>
                  <a:pt x="3176" y="106"/>
                </a:lnTo>
                <a:lnTo>
                  <a:pt x="3176" y="106"/>
                </a:lnTo>
                <a:cubicBezTo>
                  <a:pt x="3176" y="87"/>
                  <a:pt x="3171" y="69"/>
                  <a:pt x="3162" y="53"/>
                </a:cubicBezTo>
                <a:cubicBezTo>
                  <a:pt x="3152" y="37"/>
                  <a:pt x="3139" y="24"/>
                  <a:pt x="3123" y="14"/>
                </a:cubicBezTo>
                <a:cubicBezTo>
                  <a:pt x="3107" y="5"/>
                  <a:pt x="3089" y="0"/>
                  <a:pt x="3070" y="0"/>
                </a:cubicBezTo>
                <a:lnTo>
                  <a:pt x="105" y="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>
            <a:noAutofit/>
          </a:bodyPr>
          <a:lstStyle/>
          <a:p>
            <a:pPr algn="ctr"/>
            <a:r>
              <a:rPr lang="en-US" sz="1451" spc="-1">
                <a:latin typeface="Arial"/>
              </a:rPr>
              <a:t>Frame</a:t>
            </a:r>
          </a:p>
          <a:p>
            <a:pPr algn="ctr"/>
            <a:r>
              <a:rPr lang="en-US" sz="1451" spc="-1">
                <a:latin typeface="Arial"/>
              </a:rPr>
              <a:t>Server</a:t>
            </a:r>
          </a:p>
        </p:txBody>
      </p:sp>
      <p:cxnSp>
        <p:nvCxnSpPr>
          <p:cNvPr id="57" name="Line 13"/>
          <p:cNvCxnSpPr>
            <a:stCxn id="52" idx="4"/>
            <a:endCxn id="56" idx="1"/>
          </p:cNvCxnSpPr>
          <p:nvPr/>
        </p:nvCxnSpPr>
        <p:spPr>
          <a:xfrm flipV="1">
            <a:off x="4016653" y="5462793"/>
            <a:ext cx="901685" cy="16109"/>
          </a:xfrm>
          <a:prstGeom prst="straightConnector1">
            <a:avLst/>
          </a:prstGeom>
          <a:ln w="12600">
            <a:solidFill>
              <a:srgbClr val="3465A4"/>
            </a:solidFill>
            <a:custDash>
              <a:ds d="300000" sp="300000"/>
            </a:custDash>
            <a:round/>
            <a:tailEnd type="triangle" w="med" len="med"/>
          </a:ln>
        </p:spPr>
      </p:cxnSp>
      <p:sp>
        <p:nvSpPr>
          <p:cNvPr id="58" name="TextShape 14"/>
          <p:cNvSpPr txBox="1"/>
          <p:nvPr/>
        </p:nvSpPr>
        <p:spPr>
          <a:xfrm>
            <a:off x="6618086" y="3554929"/>
            <a:ext cx="4717411" cy="2488233"/>
          </a:xfrm>
          <a:prstGeom prst="rect">
            <a:avLst/>
          </a:prstGeom>
          <a:blipFill rotWithShape="0">
            <a:blip r:embed="rId4"/>
            <a:stretch/>
          </a:blipFill>
          <a:ln w="0">
            <a:noFill/>
          </a:ln>
        </p:spPr>
        <p:txBody>
          <a:bodyPr lIns="108847" tIns="54423" rIns="108847" bIns="54423" anchor="ctr" anchorCtr="1">
            <a:noAutofit/>
          </a:bodyPr>
          <a:lstStyle/>
          <a:p>
            <a:pPr algn="ctr"/>
            <a:r>
              <a:rPr lang="en-US" sz="2177" spc="-1">
                <a:latin typeface="Arial"/>
              </a:rPr>
              <a:t>WAN</a:t>
            </a:r>
          </a:p>
        </p:txBody>
      </p:sp>
      <p:sp>
        <p:nvSpPr>
          <p:cNvPr id="59" name="CustomShape 15"/>
          <p:cNvSpPr/>
          <p:nvPr/>
        </p:nvSpPr>
        <p:spPr>
          <a:xfrm>
            <a:off x="7464913" y="2078099"/>
            <a:ext cx="1935292" cy="829411"/>
          </a:xfrm>
          <a:custGeom>
            <a:avLst/>
            <a:gdLst/>
            <a:ahLst/>
            <a:cxnLst/>
            <a:rect l="0" t="0" r="r" b="b"/>
            <a:pathLst>
              <a:path w="4447" h="1907">
                <a:moveTo>
                  <a:pt x="212" y="0"/>
                </a:moveTo>
                <a:lnTo>
                  <a:pt x="213" y="0"/>
                </a:lnTo>
                <a:cubicBezTo>
                  <a:pt x="176" y="0"/>
                  <a:pt x="139" y="10"/>
                  <a:pt x="106" y="29"/>
                </a:cubicBezTo>
                <a:cubicBezTo>
                  <a:pt x="74" y="47"/>
                  <a:pt x="47" y="74"/>
                  <a:pt x="29" y="106"/>
                </a:cubicBezTo>
                <a:cubicBezTo>
                  <a:pt x="10" y="139"/>
                  <a:pt x="0" y="176"/>
                  <a:pt x="0" y="213"/>
                </a:cubicBezTo>
                <a:lnTo>
                  <a:pt x="0" y="1693"/>
                </a:lnTo>
                <a:lnTo>
                  <a:pt x="0" y="1693"/>
                </a:lnTo>
                <a:cubicBezTo>
                  <a:pt x="0" y="1730"/>
                  <a:pt x="10" y="1767"/>
                  <a:pt x="29" y="1800"/>
                </a:cubicBezTo>
                <a:cubicBezTo>
                  <a:pt x="47" y="1832"/>
                  <a:pt x="74" y="1859"/>
                  <a:pt x="106" y="1877"/>
                </a:cubicBezTo>
                <a:cubicBezTo>
                  <a:pt x="139" y="1896"/>
                  <a:pt x="176" y="1906"/>
                  <a:pt x="213" y="1906"/>
                </a:cubicBezTo>
                <a:lnTo>
                  <a:pt x="4233" y="1906"/>
                </a:lnTo>
                <a:lnTo>
                  <a:pt x="4233" y="1906"/>
                </a:lnTo>
                <a:cubicBezTo>
                  <a:pt x="4270" y="1906"/>
                  <a:pt x="4307" y="1896"/>
                  <a:pt x="4340" y="1877"/>
                </a:cubicBezTo>
                <a:cubicBezTo>
                  <a:pt x="4372" y="1859"/>
                  <a:pt x="4399" y="1832"/>
                  <a:pt x="4417" y="1800"/>
                </a:cubicBezTo>
                <a:cubicBezTo>
                  <a:pt x="4436" y="1767"/>
                  <a:pt x="4446" y="1730"/>
                  <a:pt x="4446" y="1693"/>
                </a:cubicBezTo>
                <a:lnTo>
                  <a:pt x="4446" y="212"/>
                </a:lnTo>
                <a:lnTo>
                  <a:pt x="4446" y="213"/>
                </a:lnTo>
                <a:lnTo>
                  <a:pt x="4446" y="213"/>
                </a:lnTo>
                <a:cubicBezTo>
                  <a:pt x="4446" y="176"/>
                  <a:pt x="4436" y="139"/>
                  <a:pt x="4417" y="106"/>
                </a:cubicBezTo>
                <a:cubicBezTo>
                  <a:pt x="4399" y="74"/>
                  <a:pt x="4372" y="47"/>
                  <a:pt x="4340" y="29"/>
                </a:cubicBezTo>
                <a:cubicBezTo>
                  <a:pt x="4307" y="10"/>
                  <a:pt x="4270" y="0"/>
                  <a:pt x="4233" y="0"/>
                </a:cubicBezTo>
                <a:lnTo>
                  <a:pt x="212" y="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>
            <a:noAutofit/>
          </a:bodyPr>
          <a:lstStyle/>
          <a:p>
            <a:pPr algn="ctr"/>
            <a:r>
              <a:rPr lang="en-US" sz="1451" spc="-1">
                <a:latin typeface="Arial"/>
              </a:rPr>
              <a:t>Image Pipeline </a:t>
            </a:r>
          </a:p>
          <a:p>
            <a:pPr algn="ctr"/>
            <a:r>
              <a:rPr lang="en-US" sz="1451" spc="-1">
                <a:latin typeface="Arial"/>
              </a:rPr>
              <a:t>Front End</a:t>
            </a:r>
          </a:p>
          <a:p>
            <a:pPr algn="ctr"/>
            <a:r>
              <a:rPr lang="en-US" sz="1451" spc="-1">
                <a:latin typeface="Arial"/>
              </a:rPr>
              <a:t>(As an external client)</a:t>
            </a:r>
          </a:p>
        </p:txBody>
      </p:sp>
      <p:pic>
        <p:nvPicPr>
          <p:cNvPr id="60" name="Picture 59"/>
          <p:cNvPicPr/>
          <p:nvPr/>
        </p:nvPicPr>
        <p:blipFill>
          <a:blip r:embed="rId5"/>
          <a:stretch/>
        </p:blipFill>
        <p:spPr>
          <a:xfrm>
            <a:off x="9868681" y="1509484"/>
            <a:ext cx="1453755" cy="1966640"/>
          </a:xfrm>
          <a:prstGeom prst="rect">
            <a:avLst/>
          </a:prstGeom>
          <a:ln w="0">
            <a:noFill/>
          </a:ln>
        </p:spPr>
      </p:pic>
      <p:cxnSp>
        <p:nvCxnSpPr>
          <p:cNvPr id="61" name="Line 16"/>
          <p:cNvCxnSpPr/>
          <p:nvPr/>
        </p:nvCxnSpPr>
        <p:spPr>
          <a:xfrm>
            <a:off x="214" y="0"/>
            <a:ext cx="435" cy="435"/>
          </a:xfrm>
          <a:prstGeom prst="line">
            <a:avLst/>
          </a:prstGeom>
          <a:ln w="10080">
            <a:solidFill>
              <a:srgbClr val="000000"/>
            </a:solidFill>
            <a:custDash>
              <a:ds d="300000" sp="300000"/>
            </a:custDash>
            <a:round/>
            <a:tailEnd type="triangle" w="med" len="med"/>
          </a:ln>
        </p:spPr>
      </p:cxnSp>
      <p:cxnSp>
        <p:nvCxnSpPr>
          <p:cNvPr id="62" name="Line 17"/>
          <p:cNvCxnSpPr/>
          <p:nvPr/>
        </p:nvCxnSpPr>
        <p:spPr>
          <a:xfrm>
            <a:off x="214" y="0"/>
            <a:ext cx="435" cy="435"/>
          </a:xfrm>
          <a:prstGeom prst="line">
            <a:avLst/>
          </a:prstGeom>
          <a:ln w="10080">
            <a:solidFill>
              <a:srgbClr val="2A6099"/>
            </a:solidFill>
            <a:round/>
            <a:tailEnd type="triangle" w="med" len="med"/>
          </a:ln>
        </p:spPr>
      </p:cxnSp>
      <p:cxnSp>
        <p:nvCxnSpPr>
          <p:cNvPr id="63" name="Line 18"/>
          <p:cNvCxnSpPr/>
          <p:nvPr/>
        </p:nvCxnSpPr>
        <p:spPr>
          <a:xfrm>
            <a:off x="214" y="0"/>
            <a:ext cx="435" cy="435"/>
          </a:xfrm>
          <a:prstGeom prst="line">
            <a:avLst/>
          </a:prstGeom>
          <a:ln w="10080">
            <a:solidFill>
              <a:srgbClr val="000000"/>
            </a:solidFill>
            <a:custDash>
              <a:ds d="300000" sp="300000"/>
            </a:custDash>
            <a:round/>
            <a:tailEnd type="triangle" w="med" len="med"/>
          </a:ln>
        </p:spPr>
      </p:cxnSp>
      <p:sp>
        <p:nvSpPr>
          <p:cNvPr id="64" name="TextShape 19"/>
          <p:cNvSpPr txBox="1"/>
          <p:nvPr/>
        </p:nvSpPr>
        <p:spPr>
          <a:xfrm>
            <a:off x="9756787" y="3511391"/>
            <a:ext cx="2203490" cy="315655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>
            <a:noAutofit/>
          </a:bodyPr>
          <a:lstStyle/>
          <a:p>
            <a:r>
              <a:rPr lang="en-US" sz="1451" spc="-1">
                <a:latin typeface="Arial"/>
              </a:rPr>
              <a:t>Cascade Image pipeline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E98866-BB26-4487-9DF3-97A5E70B9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realistic Dairy Image Pipeline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EE4E7B-FB99-452F-8F37-FD28C5E8776E}"/>
              </a:ext>
            </a:extLst>
          </p:cNvPr>
          <p:cNvSpPr txBox="1"/>
          <p:nvPr/>
        </p:nvSpPr>
        <p:spPr>
          <a:xfrm>
            <a:off x="100788" y="1435768"/>
            <a:ext cx="1705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Dairy Farm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0"/>
    </mc:Choice>
    <mc:Fallback xmlns="">
      <p:transition spd="slow" advTm="600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123D84-B71D-43F8-BB06-7BF4A1943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559" y="4526427"/>
            <a:ext cx="1255833" cy="776804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617D3AD6-DC3A-554A-B675-5ACC98D6D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4206" t="6370" r="4229" b="6295"/>
          <a:stretch/>
        </p:blipFill>
        <p:spPr>
          <a:xfrm>
            <a:off x="176110" y="4665493"/>
            <a:ext cx="3095036" cy="19680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24DDC3E-0896-B040-B0C9-16E3D13AE057}"/>
              </a:ext>
            </a:extLst>
          </p:cNvPr>
          <p:cNvSpPr txBox="1"/>
          <p:nvPr/>
        </p:nvSpPr>
        <p:spPr>
          <a:xfrm>
            <a:off x="409465" y="4201393"/>
            <a:ext cx="29102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Streaming image frames through TCP portal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4CCCBC-8B64-C84D-8E3D-F8E8F07CE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627" y="3395950"/>
            <a:ext cx="812601" cy="76253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DC6EA1B-9BA8-4F4B-AF64-F8C5799BB1EA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1946295" y="4250745"/>
            <a:ext cx="1588004" cy="1329415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78AADCF-CAAF-9D44-A90B-680EDE48CB82}"/>
              </a:ext>
            </a:extLst>
          </p:cNvPr>
          <p:cNvSpPr txBox="1"/>
          <p:nvPr/>
        </p:nvSpPr>
        <p:spPr>
          <a:xfrm>
            <a:off x="3534299" y="4108615"/>
            <a:ext cx="950166" cy="284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Farm server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1009B1A-B366-084A-8E3F-859980CFDE51}"/>
              </a:ext>
            </a:extLst>
          </p:cNvPr>
          <p:cNvSpPr txBox="1"/>
          <p:nvPr/>
        </p:nvSpPr>
        <p:spPr>
          <a:xfrm>
            <a:off x="1579418" y="64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649086F-1620-A64E-817A-F68625706E5A}"/>
              </a:ext>
            </a:extLst>
          </p:cNvPr>
          <p:cNvSpPr txBox="1"/>
          <p:nvPr/>
        </p:nvSpPr>
        <p:spPr>
          <a:xfrm>
            <a:off x="63923" y="-56732"/>
            <a:ext cx="106273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+mj-lt"/>
              </a:rPr>
              <a:t>… DETAILED VERSION (</a:t>
            </a:r>
            <a:r>
              <a:rPr lang="en-US" sz="4800" b="1" dirty="0" err="1">
                <a:solidFill>
                  <a:srgbClr val="C00000"/>
                </a:solidFill>
                <a:latin typeface="+mj-lt"/>
              </a:rPr>
              <a:t>PyLINQ</a:t>
            </a:r>
            <a:r>
              <a:rPr lang="en-US" sz="4800" b="1" dirty="0">
                <a:solidFill>
                  <a:srgbClr val="C00000"/>
                </a:solidFill>
                <a:latin typeface="+mj-lt"/>
              </a:rPr>
              <a:t> ON MSFT AZURE)</a:t>
            </a: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6CD4BF9E-5B80-3341-A22D-5F0D7D8CA5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527"/>
          <a:stretch/>
        </p:blipFill>
        <p:spPr>
          <a:xfrm>
            <a:off x="6141724" y="3374467"/>
            <a:ext cx="950166" cy="948939"/>
          </a:xfrm>
          <a:prstGeom prst="rect">
            <a:avLst/>
          </a:prstGeom>
        </p:spPr>
      </p:pic>
      <p:pic>
        <p:nvPicPr>
          <p:cNvPr id="134" name="Graphic 133" descr="Cow with solid fill">
            <a:extLst>
              <a:ext uri="{FF2B5EF4-FFF2-40B4-BE49-F238E27FC236}">
                <a16:creationId xmlns:a16="http://schemas.microsoft.com/office/drawing/2014/main" id="{A9D14A1A-CC19-0047-A63C-923041352A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32257" y="3777145"/>
            <a:ext cx="555437" cy="555437"/>
          </a:xfrm>
          <a:prstGeom prst="rect">
            <a:avLst/>
          </a:prstGeom>
        </p:spPr>
      </p:pic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C3E19334-6634-2A48-8ABA-8DE1B682B8A2}"/>
              </a:ext>
            </a:extLst>
          </p:cNvPr>
          <p:cNvCxnSpPr>
            <a:cxnSpLocks/>
          </p:cNvCxnSpPr>
          <p:nvPr/>
        </p:nvCxnSpPr>
        <p:spPr>
          <a:xfrm flipV="1">
            <a:off x="4466592" y="3794467"/>
            <a:ext cx="1486769" cy="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0" name="Picture 139">
            <a:extLst>
              <a:ext uri="{FF2B5EF4-FFF2-40B4-BE49-F238E27FC236}">
                <a16:creationId xmlns:a16="http://schemas.microsoft.com/office/drawing/2014/main" id="{85105938-C28F-8B40-B008-FEBF8290DE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063" r="-1"/>
          <a:stretch/>
        </p:blipFill>
        <p:spPr>
          <a:xfrm>
            <a:off x="1586149" y="708959"/>
            <a:ext cx="2389240" cy="1028310"/>
          </a:xfrm>
          <a:prstGeom prst="rect">
            <a:avLst/>
          </a:prstGeom>
        </p:spPr>
      </p:pic>
      <p:graphicFrame>
        <p:nvGraphicFramePr>
          <p:cNvPr id="141" name="Table 141">
            <a:extLst>
              <a:ext uri="{FF2B5EF4-FFF2-40B4-BE49-F238E27FC236}">
                <a16:creationId xmlns:a16="http://schemas.microsoft.com/office/drawing/2014/main" id="{8F7AFC03-C277-7545-A87F-B91F545CD817}"/>
              </a:ext>
            </a:extLst>
          </p:cNvPr>
          <p:cNvGraphicFramePr>
            <a:graphicFrameLocks noGrp="1"/>
          </p:cNvGraphicFramePr>
          <p:nvPr/>
        </p:nvGraphicFramePr>
        <p:xfrm>
          <a:off x="3173675" y="724471"/>
          <a:ext cx="5340598" cy="1336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1530">
                  <a:extLst>
                    <a:ext uri="{9D8B030D-6E8A-4147-A177-3AD203B41FA5}">
                      <a16:colId xmlns:a16="http://schemas.microsoft.com/office/drawing/2014/main" val="3077352813"/>
                    </a:ext>
                  </a:extLst>
                </a:gridCol>
                <a:gridCol w="751586">
                  <a:extLst>
                    <a:ext uri="{9D8B030D-6E8A-4147-A177-3AD203B41FA5}">
                      <a16:colId xmlns:a16="http://schemas.microsoft.com/office/drawing/2014/main" val="256775899"/>
                    </a:ext>
                  </a:extLst>
                </a:gridCol>
                <a:gridCol w="1024255">
                  <a:extLst>
                    <a:ext uri="{9D8B030D-6E8A-4147-A177-3AD203B41FA5}">
                      <a16:colId xmlns:a16="http://schemas.microsoft.com/office/drawing/2014/main" val="1307812660"/>
                    </a:ext>
                  </a:extLst>
                </a:gridCol>
                <a:gridCol w="846789">
                  <a:extLst>
                    <a:ext uri="{9D8B030D-6E8A-4147-A177-3AD203B41FA5}">
                      <a16:colId xmlns:a16="http://schemas.microsoft.com/office/drawing/2014/main" val="2872844562"/>
                    </a:ext>
                  </a:extLst>
                </a:gridCol>
                <a:gridCol w="733246">
                  <a:extLst>
                    <a:ext uri="{9D8B030D-6E8A-4147-A177-3AD203B41FA5}">
                      <a16:colId xmlns:a16="http://schemas.microsoft.com/office/drawing/2014/main" val="2888123435"/>
                    </a:ext>
                  </a:extLst>
                </a:gridCol>
                <a:gridCol w="1173192">
                  <a:extLst>
                    <a:ext uri="{9D8B030D-6E8A-4147-A177-3AD203B41FA5}">
                      <a16:colId xmlns:a16="http://schemas.microsoft.com/office/drawing/2014/main" val="1509710299"/>
                    </a:ext>
                  </a:extLst>
                </a:gridCol>
              </a:tblGrid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Date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cow_id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daily_yield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daily_fat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daily_protein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7206219"/>
                  </a:ext>
                </a:extLst>
              </a:tr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12/3/20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3.96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2.89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3662285"/>
                  </a:ext>
                </a:extLst>
              </a:tr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056567"/>
                  </a:ext>
                </a:extLst>
              </a:tr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1/10/21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4.42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4.55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908962"/>
                  </a:ext>
                </a:extLst>
              </a:tr>
            </a:tbl>
          </a:graphicData>
        </a:graphic>
      </p:graphicFrame>
      <p:sp>
        <p:nvSpPr>
          <p:cNvPr id="142" name="TextBox 141">
            <a:extLst>
              <a:ext uri="{FF2B5EF4-FFF2-40B4-BE49-F238E27FC236}">
                <a16:creationId xmlns:a16="http://schemas.microsoft.com/office/drawing/2014/main" id="{C38B77F2-86B8-5B46-9CC2-58346A25AC43}"/>
              </a:ext>
            </a:extLst>
          </p:cNvPr>
          <p:cNvSpPr txBox="1"/>
          <p:nvPr/>
        </p:nvSpPr>
        <p:spPr>
          <a:xfrm>
            <a:off x="5319252" y="19074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AC5B7A1-E37C-0A4E-BE9D-019E01EB7A40}"/>
              </a:ext>
            </a:extLst>
          </p:cNvPr>
          <p:cNvSpPr txBox="1"/>
          <p:nvPr/>
        </p:nvSpPr>
        <p:spPr>
          <a:xfrm>
            <a:off x="4415457" y="3524681"/>
            <a:ext cx="1545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Filtered image frames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2DC989DF-880D-0E4A-B736-BB091AF64143}"/>
              </a:ext>
            </a:extLst>
          </p:cNvPr>
          <p:cNvSpPr txBox="1"/>
          <p:nvPr/>
        </p:nvSpPr>
        <p:spPr>
          <a:xfrm>
            <a:off x="5714444" y="4139279"/>
            <a:ext cx="1804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External Client to Cascade</a:t>
            </a:r>
          </a:p>
        </p:txBody>
      </p: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E13D5BE0-8A55-9343-AFCF-9A1666FCC879}"/>
              </a:ext>
            </a:extLst>
          </p:cNvPr>
          <p:cNvCxnSpPr>
            <a:cxnSpLocks/>
          </p:cNvCxnSpPr>
          <p:nvPr/>
        </p:nvCxnSpPr>
        <p:spPr>
          <a:xfrm flipV="1">
            <a:off x="7187784" y="3792687"/>
            <a:ext cx="1992515" cy="8993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4FC44B98-DA1B-E940-B0B8-4C2CA416392E}"/>
              </a:ext>
            </a:extLst>
          </p:cNvPr>
          <p:cNvCxnSpPr>
            <a:cxnSpLocks/>
          </p:cNvCxnSpPr>
          <p:nvPr/>
        </p:nvCxnSpPr>
        <p:spPr>
          <a:xfrm flipH="1" flipV="1">
            <a:off x="2505642" y="1843100"/>
            <a:ext cx="1469747" cy="1404163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9848BCBD-0C37-E943-B2B7-63769AA3463B}"/>
              </a:ext>
            </a:extLst>
          </p:cNvPr>
          <p:cNvSpPr txBox="1"/>
          <p:nvPr/>
        </p:nvSpPr>
        <p:spPr>
          <a:xfrm>
            <a:off x="87643" y="2397463"/>
            <a:ext cx="3081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Upload daily date to Azure Blob Storage</a:t>
            </a:r>
          </a:p>
        </p:txBody>
      </p:sp>
      <p:graphicFrame>
        <p:nvGraphicFramePr>
          <p:cNvPr id="162" name="Table 141">
            <a:extLst>
              <a:ext uri="{FF2B5EF4-FFF2-40B4-BE49-F238E27FC236}">
                <a16:creationId xmlns:a16="http://schemas.microsoft.com/office/drawing/2014/main" id="{8E34936F-6142-E249-AD7E-54CBCB142590}"/>
              </a:ext>
            </a:extLst>
          </p:cNvPr>
          <p:cNvGraphicFramePr>
            <a:graphicFrameLocks noGrp="1"/>
          </p:cNvGraphicFramePr>
          <p:nvPr/>
        </p:nvGraphicFramePr>
        <p:xfrm>
          <a:off x="562762" y="2727363"/>
          <a:ext cx="2130264" cy="1168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0088">
                  <a:extLst>
                    <a:ext uri="{9D8B030D-6E8A-4147-A177-3AD203B41FA5}">
                      <a16:colId xmlns:a16="http://schemas.microsoft.com/office/drawing/2014/main" val="3077352813"/>
                    </a:ext>
                  </a:extLst>
                </a:gridCol>
                <a:gridCol w="710088">
                  <a:extLst>
                    <a:ext uri="{9D8B030D-6E8A-4147-A177-3AD203B41FA5}">
                      <a16:colId xmlns:a16="http://schemas.microsoft.com/office/drawing/2014/main" val="256775899"/>
                    </a:ext>
                  </a:extLst>
                </a:gridCol>
                <a:gridCol w="710088">
                  <a:extLst>
                    <a:ext uri="{9D8B030D-6E8A-4147-A177-3AD203B41FA5}">
                      <a16:colId xmlns:a16="http://schemas.microsoft.com/office/drawing/2014/main" val="1307812660"/>
                    </a:ext>
                  </a:extLst>
                </a:gridCol>
              </a:tblGrid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Date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cow_id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7206219"/>
                  </a:ext>
                </a:extLst>
              </a:tr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12/3/20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3662285"/>
                  </a:ext>
                </a:extLst>
              </a:tr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056567"/>
                  </a:ext>
                </a:extLst>
              </a:tr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12/3/20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908962"/>
                  </a:ext>
                </a:extLst>
              </a:tr>
            </a:tbl>
          </a:graphicData>
        </a:graphic>
      </p:graphicFrame>
      <p:pic>
        <p:nvPicPr>
          <p:cNvPr id="171" name="Picture 170">
            <a:extLst>
              <a:ext uri="{FF2B5EF4-FFF2-40B4-BE49-F238E27FC236}">
                <a16:creationId xmlns:a16="http://schemas.microsoft.com/office/drawing/2014/main" id="{1C877979-9DBF-7E46-A686-A31AE66D85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031" y="1016029"/>
            <a:ext cx="827118" cy="555437"/>
          </a:xfrm>
          <a:prstGeom prst="rect">
            <a:avLst/>
          </a:prstGeom>
        </p:spPr>
      </p:pic>
      <p:sp>
        <p:nvSpPr>
          <p:cNvPr id="172" name="TextBox 171">
            <a:extLst>
              <a:ext uri="{FF2B5EF4-FFF2-40B4-BE49-F238E27FC236}">
                <a16:creationId xmlns:a16="http://schemas.microsoft.com/office/drawing/2014/main" id="{DD248D48-3629-A94A-ACED-D21E1BD9F95B}"/>
              </a:ext>
            </a:extLst>
          </p:cNvPr>
          <p:cNvSpPr txBox="1"/>
          <p:nvPr/>
        </p:nvSpPr>
        <p:spPr>
          <a:xfrm>
            <a:off x="346433" y="1493735"/>
            <a:ext cx="1599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Integrate daily data</a:t>
            </a:r>
          </a:p>
        </p:txBody>
      </p:sp>
      <p:pic>
        <p:nvPicPr>
          <p:cNvPr id="180" name="Picture 179">
            <a:extLst>
              <a:ext uri="{FF2B5EF4-FFF2-40B4-BE49-F238E27FC236}">
                <a16:creationId xmlns:a16="http://schemas.microsoft.com/office/drawing/2014/main" id="{BC288DC2-A311-CC48-9F21-BBEA8E9310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1199" y="3247263"/>
            <a:ext cx="698716" cy="72200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FD0F3E0F-F6E4-3344-86A7-BD1DD94EECE2}"/>
              </a:ext>
            </a:extLst>
          </p:cNvPr>
          <p:cNvSpPr txBox="1"/>
          <p:nvPr/>
        </p:nvSpPr>
        <p:spPr>
          <a:xfrm>
            <a:off x="9975386" y="3361082"/>
            <a:ext cx="1254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Cascade backend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EF584D8-7DAA-1D49-B96A-6698F79B83B7}"/>
              </a:ext>
            </a:extLst>
          </p:cNvPr>
          <p:cNvSpPr txBox="1"/>
          <p:nvPr/>
        </p:nvSpPr>
        <p:spPr>
          <a:xfrm>
            <a:off x="8821352" y="736653"/>
            <a:ext cx="2527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&lt;field&gt;/&lt;</a:t>
            </a:r>
            <a:r>
              <a:rPr lang="en-US" sz="1200" b="1" dirty="0" err="1">
                <a:solidFill>
                  <a:schemeClr val="accent1"/>
                </a:solidFill>
              </a:rPr>
              <a:t>cow_id</a:t>
            </a:r>
            <a:r>
              <a:rPr lang="en-US" sz="1200" b="1" dirty="0">
                <a:solidFill>
                  <a:schemeClr val="accent1"/>
                </a:solidFill>
              </a:rPr>
              <a:t>&gt;{&lt;</a:t>
            </a:r>
            <a:r>
              <a:rPr lang="en-US" sz="1200" b="1" dirty="0" err="1">
                <a:solidFill>
                  <a:schemeClr val="accent1"/>
                </a:solidFill>
              </a:rPr>
              <a:t>ts</a:t>
            </a:r>
            <a:r>
              <a:rPr lang="en-US" sz="1200" b="1" dirty="0">
                <a:solidFill>
                  <a:schemeClr val="accent1"/>
                </a:solidFill>
              </a:rPr>
              <a:t>(</a:t>
            </a:r>
            <a:r>
              <a:rPr lang="en-US" sz="1200" b="1" dirty="0" err="1">
                <a:solidFill>
                  <a:schemeClr val="accent1"/>
                </a:solidFill>
              </a:rPr>
              <a:t>ver</a:t>
            </a:r>
            <a:r>
              <a:rPr lang="en-US" sz="1200" b="1" dirty="0">
                <a:solidFill>
                  <a:schemeClr val="accent1"/>
                </a:solidFill>
              </a:rPr>
              <a:t>)&gt;}</a:t>
            </a:r>
          </a:p>
          <a:p>
            <a:r>
              <a:rPr lang="en-US" sz="1200" b="1" dirty="0" err="1">
                <a:solidFill>
                  <a:schemeClr val="accent1"/>
                </a:solidFill>
              </a:rPr>
              <a:t>daily_protein</a:t>
            </a:r>
            <a:r>
              <a:rPr lang="en-US" sz="1200" b="1" dirty="0">
                <a:solidFill>
                  <a:schemeClr val="accent1"/>
                </a:solidFill>
              </a:rPr>
              <a:t>/cow_id1{ver_1} = 2.89</a:t>
            </a: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A5FDF846-ED48-5F42-A8BA-9BCA5B0EAFA8}"/>
              </a:ext>
            </a:extLst>
          </p:cNvPr>
          <p:cNvCxnSpPr>
            <a:cxnSpLocks/>
          </p:cNvCxnSpPr>
          <p:nvPr/>
        </p:nvCxnSpPr>
        <p:spPr>
          <a:xfrm rot="16200000" flipH="1">
            <a:off x="8026490" y="1583649"/>
            <a:ext cx="1975806" cy="1247186"/>
          </a:xfrm>
          <a:prstGeom prst="bentConnector3">
            <a:avLst>
              <a:gd name="adj1" fmla="val -4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Elbow Connector 124">
            <a:extLst>
              <a:ext uri="{FF2B5EF4-FFF2-40B4-BE49-F238E27FC236}">
                <a16:creationId xmlns:a16="http://schemas.microsoft.com/office/drawing/2014/main" id="{9B6EFFB1-686B-004A-AB47-A92B25283F9E}"/>
              </a:ext>
            </a:extLst>
          </p:cNvPr>
          <p:cNvCxnSpPr>
            <a:cxnSpLocks/>
          </p:cNvCxnSpPr>
          <p:nvPr/>
        </p:nvCxnSpPr>
        <p:spPr>
          <a:xfrm>
            <a:off x="6179550" y="1985629"/>
            <a:ext cx="3000749" cy="1426584"/>
          </a:xfrm>
          <a:prstGeom prst="bentConnector3">
            <a:avLst>
              <a:gd name="adj1" fmla="val 189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D49EF53-09D3-924E-A893-19579B9B5624}"/>
              </a:ext>
            </a:extLst>
          </p:cNvPr>
          <p:cNvSpPr/>
          <p:nvPr/>
        </p:nvSpPr>
        <p:spPr>
          <a:xfrm>
            <a:off x="6362339" y="3140074"/>
            <a:ext cx="24667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chemeClr val="accent1"/>
                </a:solidFill>
              </a:rPr>
              <a:t>daily_fat</a:t>
            </a:r>
            <a:r>
              <a:rPr lang="en-US" sz="1200" b="1" dirty="0">
                <a:solidFill>
                  <a:schemeClr val="accent1"/>
                </a:solidFill>
              </a:rPr>
              <a:t>/cow_id237{ver_38} = 4.42</a:t>
            </a:r>
            <a:endParaRPr lang="en-US" sz="1200" dirty="0"/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91CB4184-B4FA-8F40-9647-2512D4D7ED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7924" y="4422560"/>
            <a:ext cx="485866" cy="485866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4D0E2788-07F5-BE45-B053-160D7748CCF5}"/>
              </a:ext>
            </a:extLst>
          </p:cNvPr>
          <p:cNvSpPr txBox="1"/>
          <p:nvPr/>
        </p:nvSpPr>
        <p:spPr>
          <a:xfrm>
            <a:off x="7293072" y="4386060"/>
            <a:ext cx="1090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CV model</a:t>
            </a:r>
          </a:p>
          <a:p>
            <a:r>
              <a:rPr lang="en-US" sz="1200" dirty="0"/>
              <a:t>Image analysis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ACF060C-D055-D644-A0A4-FB3C5ED5580E}"/>
              </a:ext>
            </a:extLst>
          </p:cNvPr>
          <p:cNvSpPr txBox="1"/>
          <p:nvPr/>
        </p:nvSpPr>
        <p:spPr>
          <a:xfrm>
            <a:off x="9691593" y="1668928"/>
            <a:ext cx="21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Download blobs from Azure &amp; </a:t>
            </a:r>
          </a:p>
          <a:p>
            <a:r>
              <a:rPr lang="en-US" sz="1200" dirty="0"/>
              <a:t>Store to Cascade VCSS subgroup</a:t>
            </a:r>
          </a:p>
        </p:txBody>
      </p: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DD61EA8C-3EEF-DB47-A44B-360BB4C76A26}"/>
              </a:ext>
            </a:extLst>
          </p:cNvPr>
          <p:cNvCxnSpPr>
            <a:cxnSpLocks/>
            <a:stCxn id="115" idx="1"/>
            <a:endCxn id="115" idx="3"/>
          </p:cNvCxnSpPr>
          <p:nvPr/>
        </p:nvCxnSpPr>
        <p:spPr>
          <a:xfrm>
            <a:off x="7293072" y="4616893"/>
            <a:ext cx="1090876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98E256A8-E0BE-4E44-B295-D8CD53A93D04}"/>
              </a:ext>
            </a:extLst>
          </p:cNvPr>
          <p:cNvSpPr txBox="1"/>
          <p:nvPr/>
        </p:nvSpPr>
        <p:spPr>
          <a:xfrm>
            <a:off x="8352418" y="4459282"/>
            <a:ext cx="1035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cow id: 127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09E17BEA-6232-224D-B4B3-88A84995C1E8}"/>
              </a:ext>
            </a:extLst>
          </p:cNvPr>
          <p:cNvSpPr txBox="1"/>
          <p:nvPr/>
        </p:nvSpPr>
        <p:spPr>
          <a:xfrm>
            <a:off x="6111358" y="4889127"/>
            <a:ext cx="6095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LINQ query to retrieve data of most recent 10 days from Cascade about cow 128</a:t>
            </a: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29164BCD-0BBE-1748-A9BD-202E3848C2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3798" y="5792483"/>
            <a:ext cx="485866" cy="485866"/>
          </a:xfrm>
          <a:prstGeom prst="rect">
            <a:avLst/>
          </a:prstGeom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C7D28B82-EF11-EB4A-8575-9FDB4A756CA7}"/>
              </a:ext>
            </a:extLst>
          </p:cNvPr>
          <p:cNvSpPr txBox="1"/>
          <p:nvPr/>
        </p:nvSpPr>
        <p:spPr>
          <a:xfrm>
            <a:off x="4664018" y="5816684"/>
            <a:ext cx="1157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ML Model</a:t>
            </a:r>
          </a:p>
          <a:p>
            <a:r>
              <a:rPr lang="en-US" sz="1200" dirty="0"/>
              <a:t>birth prediction</a:t>
            </a:r>
          </a:p>
        </p:txBody>
      </p: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61763CE4-177C-894A-99BF-1DE2DDD7537A}"/>
              </a:ext>
            </a:extLst>
          </p:cNvPr>
          <p:cNvCxnSpPr>
            <a:cxnSpLocks/>
          </p:cNvCxnSpPr>
          <p:nvPr/>
        </p:nvCxnSpPr>
        <p:spPr>
          <a:xfrm flipH="1" flipV="1">
            <a:off x="4484465" y="6035416"/>
            <a:ext cx="1598279" cy="1169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15621137-90F9-B445-90E1-9C509117D4DE}"/>
              </a:ext>
            </a:extLst>
          </p:cNvPr>
          <p:cNvCxnSpPr>
            <a:cxnSpLocks/>
          </p:cNvCxnSpPr>
          <p:nvPr/>
        </p:nvCxnSpPr>
        <p:spPr>
          <a:xfrm flipV="1">
            <a:off x="4176731" y="5312092"/>
            <a:ext cx="0" cy="424977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78744F77-FC53-5E46-851A-2359AEFFB560}"/>
              </a:ext>
            </a:extLst>
          </p:cNvPr>
          <p:cNvSpPr txBox="1"/>
          <p:nvPr/>
        </p:nvSpPr>
        <p:spPr>
          <a:xfrm>
            <a:off x="4150444" y="5312092"/>
            <a:ext cx="1508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Probability of calving</a:t>
            </a:r>
            <a:br>
              <a:rPr lang="en-US" sz="1200" dirty="0"/>
            </a:br>
            <a:r>
              <a:rPr lang="en-US" sz="1200" dirty="0"/>
              <a:t>in next 8h is: </a:t>
            </a:r>
            <a:r>
              <a:rPr lang="en-US" sz="1200" b="1" dirty="0">
                <a:solidFill>
                  <a:srgbClr val="00B050"/>
                </a:solidFill>
              </a:rPr>
              <a:t>80%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1A92FC5-01E8-B74A-9E86-710DB2B6F32A}"/>
              </a:ext>
            </a:extLst>
          </p:cNvPr>
          <p:cNvSpPr txBox="1"/>
          <p:nvPr/>
        </p:nvSpPr>
        <p:spPr>
          <a:xfrm>
            <a:off x="7379640" y="3561854"/>
            <a:ext cx="164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Store to subgroup VCSS</a:t>
            </a:r>
          </a:p>
          <a:p>
            <a:r>
              <a:rPr lang="en-US" sz="1200" dirty="0"/>
              <a:t>Trigger image analysis</a:t>
            </a:r>
          </a:p>
        </p:txBody>
      </p:sp>
      <p:pic>
        <p:nvPicPr>
          <p:cNvPr id="16" name="Graphic 15" descr="Clapper board with solid fill">
            <a:extLst>
              <a:ext uri="{FF2B5EF4-FFF2-40B4-BE49-F238E27FC236}">
                <a16:creationId xmlns:a16="http://schemas.microsoft.com/office/drawing/2014/main" id="{64A74EEE-1055-E348-870B-54F51E3924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96916" y="3902807"/>
            <a:ext cx="305591" cy="3055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965A55-72B8-B440-BB0B-92B75899514B}"/>
              </a:ext>
            </a:extLst>
          </p:cNvPr>
          <p:cNvSpPr txBox="1"/>
          <p:nvPr/>
        </p:nvSpPr>
        <p:spPr>
          <a:xfrm>
            <a:off x="7313628" y="3994902"/>
            <a:ext cx="1744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Action = </a:t>
            </a:r>
            <a:r>
              <a:rPr lang="en-US" sz="1200" dirty="0" err="1"/>
              <a:t>black_cow_infer</a:t>
            </a:r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F9F3CF-5FF2-514E-8558-E4575FC150D1}"/>
              </a:ext>
            </a:extLst>
          </p:cNvPr>
          <p:cNvSpPr txBox="1"/>
          <p:nvPr/>
        </p:nvSpPr>
        <p:spPr>
          <a:xfrm>
            <a:off x="4285673" y="-3140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5C989A-6EFA-DF4E-BEE9-7ADAF72425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20896" y="2356090"/>
            <a:ext cx="5419254" cy="4214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B0A9C4-B7AD-7046-9818-DFF67A82FF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27098" y="5138781"/>
            <a:ext cx="4651435" cy="15559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2DB1BA-9BAE-F245-8F69-8883B838EED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63088" y="3243416"/>
            <a:ext cx="2699066" cy="161634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ECAA03C-29CB-4F7E-AC9B-521F87456CE6}"/>
              </a:ext>
            </a:extLst>
          </p:cNvPr>
          <p:cNvPicPr/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 flipH="1">
            <a:off x="1745286" y="5548438"/>
            <a:ext cx="377849" cy="450638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42602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0"/>
    </mc:Choice>
    <mc:Fallback xmlns="">
      <p:transition spd="slow" advTm="6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6" grpId="0"/>
      <p:bldP spid="144" grpId="0"/>
      <p:bldP spid="160" grpId="0"/>
      <p:bldP spid="172" grpId="0"/>
      <p:bldP spid="64" grpId="0"/>
      <p:bldP spid="106" grpId="0"/>
      <p:bldP spid="115" grpId="0"/>
      <p:bldP spid="131" grpId="0"/>
      <p:bldP spid="135" grpId="0"/>
      <p:bldP spid="136" grpId="0"/>
      <p:bldP spid="166" grpId="0"/>
      <p:bldP spid="159" grpId="0"/>
      <p:bldP spid="51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EE0B6230-6E31-40A9-8F59-F6009B94B2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4206" t="6370" r="4229" b="6295"/>
          <a:stretch/>
        </p:blipFill>
        <p:spPr>
          <a:xfrm>
            <a:off x="176110" y="4665493"/>
            <a:ext cx="3095036" cy="19680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123D84-B71D-43F8-BB06-7BF4A1943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559" y="4526427"/>
            <a:ext cx="1255833" cy="77680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24DDC3E-0896-B040-B0C9-16E3D13AE057}"/>
              </a:ext>
            </a:extLst>
          </p:cNvPr>
          <p:cNvSpPr txBox="1"/>
          <p:nvPr/>
        </p:nvSpPr>
        <p:spPr>
          <a:xfrm>
            <a:off x="409465" y="4201393"/>
            <a:ext cx="29102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Streaming image frames through TCP portal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4CCCBC-8B64-C84D-8E3D-F8E8F07CE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627" y="3395950"/>
            <a:ext cx="812601" cy="76253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DC6EA1B-9BA8-4F4B-AF64-F8C5799BB1EA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1946295" y="4250745"/>
            <a:ext cx="1588004" cy="1329415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78AADCF-CAAF-9D44-A90B-680EDE48CB82}"/>
              </a:ext>
            </a:extLst>
          </p:cNvPr>
          <p:cNvSpPr txBox="1"/>
          <p:nvPr/>
        </p:nvSpPr>
        <p:spPr>
          <a:xfrm>
            <a:off x="3534299" y="4108615"/>
            <a:ext cx="950166" cy="284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Farm server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1009B1A-B366-084A-8E3F-859980CFDE51}"/>
              </a:ext>
            </a:extLst>
          </p:cNvPr>
          <p:cNvSpPr txBox="1"/>
          <p:nvPr/>
        </p:nvSpPr>
        <p:spPr>
          <a:xfrm>
            <a:off x="1579418" y="64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649086F-1620-A64E-817A-F68625706E5A}"/>
              </a:ext>
            </a:extLst>
          </p:cNvPr>
          <p:cNvSpPr txBox="1"/>
          <p:nvPr/>
        </p:nvSpPr>
        <p:spPr>
          <a:xfrm>
            <a:off x="63923" y="-56732"/>
            <a:ext cx="8681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+mj-lt"/>
              </a:rPr>
              <a:t>C++ IS SIMILAR (BUT MORE EFFICIENT)</a:t>
            </a: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6CD4BF9E-5B80-3341-A22D-5F0D7D8CA5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527"/>
          <a:stretch/>
        </p:blipFill>
        <p:spPr>
          <a:xfrm>
            <a:off x="6141724" y="3374467"/>
            <a:ext cx="950166" cy="948939"/>
          </a:xfrm>
          <a:prstGeom prst="rect">
            <a:avLst/>
          </a:prstGeom>
        </p:spPr>
      </p:pic>
      <p:pic>
        <p:nvPicPr>
          <p:cNvPr id="134" name="Graphic 133" descr="Cow with solid fill">
            <a:extLst>
              <a:ext uri="{FF2B5EF4-FFF2-40B4-BE49-F238E27FC236}">
                <a16:creationId xmlns:a16="http://schemas.microsoft.com/office/drawing/2014/main" id="{A9D14A1A-CC19-0047-A63C-923041352A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32257" y="3777145"/>
            <a:ext cx="555437" cy="555437"/>
          </a:xfrm>
          <a:prstGeom prst="rect">
            <a:avLst/>
          </a:prstGeom>
        </p:spPr>
      </p:pic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C3E19334-6634-2A48-8ABA-8DE1B682B8A2}"/>
              </a:ext>
            </a:extLst>
          </p:cNvPr>
          <p:cNvCxnSpPr>
            <a:cxnSpLocks/>
          </p:cNvCxnSpPr>
          <p:nvPr/>
        </p:nvCxnSpPr>
        <p:spPr>
          <a:xfrm flipV="1">
            <a:off x="4466592" y="3794467"/>
            <a:ext cx="1486769" cy="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0" name="Picture 139">
            <a:extLst>
              <a:ext uri="{FF2B5EF4-FFF2-40B4-BE49-F238E27FC236}">
                <a16:creationId xmlns:a16="http://schemas.microsoft.com/office/drawing/2014/main" id="{85105938-C28F-8B40-B008-FEBF8290DE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063" r="-1"/>
          <a:stretch/>
        </p:blipFill>
        <p:spPr>
          <a:xfrm>
            <a:off x="1586149" y="708959"/>
            <a:ext cx="2389240" cy="1028310"/>
          </a:xfrm>
          <a:prstGeom prst="rect">
            <a:avLst/>
          </a:prstGeom>
        </p:spPr>
      </p:pic>
      <p:graphicFrame>
        <p:nvGraphicFramePr>
          <p:cNvPr id="141" name="Table 141">
            <a:extLst>
              <a:ext uri="{FF2B5EF4-FFF2-40B4-BE49-F238E27FC236}">
                <a16:creationId xmlns:a16="http://schemas.microsoft.com/office/drawing/2014/main" id="{8F7AFC03-C277-7545-A87F-B91F545CD817}"/>
              </a:ext>
            </a:extLst>
          </p:cNvPr>
          <p:cNvGraphicFramePr>
            <a:graphicFrameLocks noGrp="1"/>
          </p:cNvGraphicFramePr>
          <p:nvPr/>
        </p:nvGraphicFramePr>
        <p:xfrm>
          <a:off x="3173675" y="724471"/>
          <a:ext cx="5340598" cy="1336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1530">
                  <a:extLst>
                    <a:ext uri="{9D8B030D-6E8A-4147-A177-3AD203B41FA5}">
                      <a16:colId xmlns:a16="http://schemas.microsoft.com/office/drawing/2014/main" val="3077352813"/>
                    </a:ext>
                  </a:extLst>
                </a:gridCol>
                <a:gridCol w="751586">
                  <a:extLst>
                    <a:ext uri="{9D8B030D-6E8A-4147-A177-3AD203B41FA5}">
                      <a16:colId xmlns:a16="http://schemas.microsoft.com/office/drawing/2014/main" val="256775899"/>
                    </a:ext>
                  </a:extLst>
                </a:gridCol>
                <a:gridCol w="1024255">
                  <a:extLst>
                    <a:ext uri="{9D8B030D-6E8A-4147-A177-3AD203B41FA5}">
                      <a16:colId xmlns:a16="http://schemas.microsoft.com/office/drawing/2014/main" val="1307812660"/>
                    </a:ext>
                  </a:extLst>
                </a:gridCol>
                <a:gridCol w="846789">
                  <a:extLst>
                    <a:ext uri="{9D8B030D-6E8A-4147-A177-3AD203B41FA5}">
                      <a16:colId xmlns:a16="http://schemas.microsoft.com/office/drawing/2014/main" val="2872844562"/>
                    </a:ext>
                  </a:extLst>
                </a:gridCol>
                <a:gridCol w="733246">
                  <a:extLst>
                    <a:ext uri="{9D8B030D-6E8A-4147-A177-3AD203B41FA5}">
                      <a16:colId xmlns:a16="http://schemas.microsoft.com/office/drawing/2014/main" val="2888123435"/>
                    </a:ext>
                  </a:extLst>
                </a:gridCol>
                <a:gridCol w="1173192">
                  <a:extLst>
                    <a:ext uri="{9D8B030D-6E8A-4147-A177-3AD203B41FA5}">
                      <a16:colId xmlns:a16="http://schemas.microsoft.com/office/drawing/2014/main" val="1509710299"/>
                    </a:ext>
                  </a:extLst>
                </a:gridCol>
              </a:tblGrid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Date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cow_id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daily_yield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daily_fat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daily_protein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7206219"/>
                  </a:ext>
                </a:extLst>
              </a:tr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12/3/20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3.96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2.89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3662285"/>
                  </a:ext>
                </a:extLst>
              </a:tr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056567"/>
                  </a:ext>
                </a:extLst>
              </a:tr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1/10/21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4.42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4.55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908962"/>
                  </a:ext>
                </a:extLst>
              </a:tr>
            </a:tbl>
          </a:graphicData>
        </a:graphic>
      </p:graphicFrame>
      <p:sp>
        <p:nvSpPr>
          <p:cNvPr id="142" name="TextBox 141">
            <a:extLst>
              <a:ext uri="{FF2B5EF4-FFF2-40B4-BE49-F238E27FC236}">
                <a16:creationId xmlns:a16="http://schemas.microsoft.com/office/drawing/2014/main" id="{C38B77F2-86B8-5B46-9CC2-58346A25AC43}"/>
              </a:ext>
            </a:extLst>
          </p:cNvPr>
          <p:cNvSpPr txBox="1"/>
          <p:nvPr/>
        </p:nvSpPr>
        <p:spPr>
          <a:xfrm>
            <a:off x="5319252" y="19074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AC5B7A1-E37C-0A4E-BE9D-019E01EB7A40}"/>
              </a:ext>
            </a:extLst>
          </p:cNvPr>
          <p:cNvSpPr txBox="1"/>
          <p:nvPr/>
        </p:nvSpPr>
        <p:spPr>
          <a:xfrm>
            <a:off x="4415457" y="3524681"/>
            <a:ext cx="1545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Filtered image frames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2DC989DF-880D-0E4A-B736-BB091AF64143}"/>
              </a:ext>
            </a:extLst>
          </p:cNvPr>
          <p:cNvSpPr txBox="1"/>
          <p:nvPr/>
        </p:nvSpPr>
        <p:spPr>
          <a:xfrm>
            <a:off x="5714444" y="4139279"/>
            <a:ext cx="1804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External Client to Cascade</a:t>
            </a:r>
          </a:p>
        </p:txBody>
      </p: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E13D5BE0-8A55-9343-AFCF-9A1666FCC879}"/>
              </a:ext>
            </a:extLst>
          </p:cNvPr>
          <p:cNvCxnSpPr>
            <a:cxnSpLocks/>
          </p:cNvCxnSpPr>
          <p:nvPr/>
        </p:nvCxnSpPr>
        <p:spPr>
          <a:xfrm flipV="1">
            <a:off x="7187784" y="3792687"/>
            <a:ext cx="1992515" cy="8993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4FC44B98-DA1B-E940-B0B8-4C2CA416392E}"/>
              </a:ext>
            </a:extLst>
          </p:cNvPr>
          <p:cNvCxnSpPr>
            <a:cxnSpLocks/>
          </p:cNvCxnSpPr>
          <p:nvPr/>
        </p:nvCxnSpPr>
        <p:spPr>
          <a:xfrm flipH="1" flipV="1">
            <a:off x="2505642" y="1843100"/>
            <a:ext cx="1469747" cy="1404163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9848BCBD-0C37-E943-B2B7-63769AA3463B}"/>
              </a:ext>
            </a:extLst>
          </p:cNvPr>
          <p:cNvSpPr txBox="1"/>
          <p:nvPr/>
        </p:nvSpPr>
        <p:spPr>
          <a:xfrm>
            <a:off x="87643" y="2397463"/>
            <a:ext cx="3081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Upload daily date to Azure Blob Storage</a:t>
            </a:r>
          </a:p>
        </p:txBody>
      </p:sp>
      <p:graphicFrame>
        <p:nvGraphicFramePr>
          <p:cNvPr id="162" name="Table 141">
            <a:extLst>
              <a:ext uri="{FF2B5EF4-FFF2-40B4-BE49-F238E27FC236}">
                <a16:creationId xmlns:a16="http://schemas.microsoft.com/office/drawing/2014/main" id="{8E34936F-6142-E249-AD7E-54CBCB142590}"/>
              </a:ext>
            </a:extLst>
          </p:cNvPr>
          <p:cNvGraphicFramePr>
            <a:graphicFrameLocks noGrp="1"/>
          </p:cNvGraphicFramePr>
          <p:nvPr/>
        </p:nvGraphicFramePr>
        <p:xfrm>
          <a:off x="562762" y="2727363"/>
          <a:ext cx="2130264" cy="1168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0088">
                  <a:extLst>
                    <a:ext uri="{9D8B030D-6E8A-4147-A177-3AD203B41FA5}">
                      <a16:colId xmlns:a16="http://schemas.microsoft.com/office/drawing/2014/main" val="3077352813"/>
                    </a:ext>
                  </a:extLst>
                </a:gridCol>
                <a:gridCol w="710088">
                  <a:extLst>
                    <a:ext uri="{9D8B030D-6E8A-4147-A177-3AD203B41FA5}">
                      <a16:colId xmlns:a16="http://schemas.microsoft.com/office/drawing/2014/main" val="256775899"/>
                    </a:ext>
                  </a:extLst>
                </a:gridCol>
                <a:gridCol w="710088">
                  <a:extLst>
                    <a:ext uri="{9D8B030D-6E8A-4147-A177-3AD203B41FA5}">
                      <a16:colId xmlns:a16="http://schemas.microsoft.com/office/drawing/2014/main" val="1307812660"/>
                    </a:ext>
                  </a:extLst>
                </a:gridCol>
              </a:tblGrid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Date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cow_id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7206219"/>
                  </a:ext>
                </a:extLst>
              </a:tr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12/3/20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3662285"/>
                  </a:ext>
                </a:extLst>
              </a:tr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056567"/>
                  </a:ext>
                </a:extLst>
              </a:tr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12/3/20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908962"/>
                  </a:ext>
                </a:extLst>
              </a:tr>
            </a:tbl>
          </a:graphicData>
        </a:graphic>
      </p:graphicFrame>
      <p:pic>
        <p:nvPicPr>
          <p:cNvPr id="171" name="Picture 170">
            <a:extLst>
              <a:ext uri="{FF2B5EF4-FFF2-40B4-BE49-F238E27FC236}">
                <a16:creationId xmlns:a16="http://schemas.microsoft.com/office/drawing/2014/main" id="{1C877979-9DBF-7E46-A686-A31AE66D85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031" y="1016029"/>
            <a:ext cx="827118" cy="555437"/>
          </a:xfrm>
          <a:prstGeom prst="rect">
            <a:avLst/>
          </a:prstGeom>
        </p:spPr>
      </p:pic>
      <p:sp>
        <p:nvSpPr>
          <p:cNvPr id="172" name="TextBox 171">
            <a:extLst>
              <a:ext uri="{FF2B5EF4-FFF2-40B4-BE49-F238E27FC236}">
                <a16:creationId xmlns:a16="http://schemas.microsoft.com/office/drawing/2014/main" id="{DD248D48-3629-A94A-ACED-D21E1BD9F95B}"/>
              </a:ext>
            </a:extLst>
          </p:cNvPr>
          <p:cNvSpPr txBox="1"/>
          <p:nvPr/>
        </p:nvSpPr>
        <p:spPr>
          <a:xfrm>
            <a:off x="346433" y="1493735"/>
            <a:ext cx="1599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Integrate daily data</a:t>
            </a:r>
          </a:p>
        </p:txBody>
      </p:sp>
      <p:pic>
        <p:nvPicPr>
          <p:cNvPr id="180" name="Picture 179">
            <a:extLst>
              <a:ext uri="{FF2B5EF4-FFF2-40B4-BE49-F238E27FC236}">
                <a16:creationId xmlns:a16="http://schemas.microsoft.com/office/drawing/2014/main" id="{BC288DC2-A311-CC48-9F21-BBEA8E9310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1199" y="3247263"/>
            <a:ext cx="698716" cy="72200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FD0F3E0F-F6E4-3344-86A7-BD1DD94EECE2}"/>
              </a:ext>
            </a:extLst>
          </p:cNvPr>
          <p:cNvSpPr txBox="1"/>
          <p:nvPr/>
        </p:nvSpPr>
        <p:spPr>
          <a:xfrm>
            <a:off x="9975386" y="3361082"/>
            <a:ext cx="1254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Cascade backend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EF584D8-7DAA-1D49-B96A-6698F79B83B7}"/>
              </a:ext>
            </a:extLst>
          </p:cNvPr>
          <p:cNvSpPr txBox="1"/>
          <p:nvPr/>
        </p:nvSpPr>
        <p:spPr>
          <a:xfrm>
            <a:off x="8821352" y="736653"/>
            <a:ext cx="2527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&lt;field&gt;/&lt;</a:t>
            </a:r>
            <a:r>
              <a:rPr lang="en-US" sz="1200" b="1" dirty="0" err="1">
                <a:solidFill>
                  <a:schemeClr val="accent1"/>
                </a:solidFill>
              </a:rPr>
              <a:t>cow_id</a:t>
            </a:r>
            <a:r>
              <a:rPr lang="en-US" sz="1200" b="1" dirty="0">
                <a:solidFill>
                  <a:schemeClr val="accent1"/>
                </a:solidFill>
              </a:rPr>
              <a:t>&gt;{&lt;</a:t>
            </a:r>
            <a:r>
              <a:rPr lang="en-US" sz="1200" b="1" dirty="0" err="1">
                <a:solidFill>
                  <a:schemeClr val="accent1"/>
                </a:solidFill>
              </a:rPr>
              <a:t>ts</a:t>
            </a:r>
            <a:r>
              <a:rPr lang="en-US" sz="1200" b="1" dirty="0">
                <a:solidFill>
                  <a:schemeClr val="accent1"/>
                </a:solidFill>
              </a:rPr>
              <a:t>(</a:t>
            </a:r>
            <a:r>
              <a:rPr lang="en-US" sz="1200" b="1" dirty="0" err="1">
                <a:solidFill>
                  <a:schemeClr val="accent1"/>
                </a:solidFill>
              </a:rPr>
              <a:t>ver</a:t>
            </a:r>
            <a:r>
              <a:rPr lang="en-US" sz="1200" b="1" dirty="0">
                <a:solidFill>
                  <a:schemeClr val="accent1"/>
                </a:solidFill>
              </a:rPr>
              <a:t>)&gt;}</a:t>
            </a:r>
          </a:p>
          <a:p>
            <a:r>
              <a:rPr lang="en-US" sz="1200" b="1" dirty="0" err="1">
                <a:solidFill>
                  <a:schemeClr val="accent1"/>
                </a:solidFill>
              </a:rPr>
              <a:t>daily_protein</a:t>
            </a:r>
            <a:r>
              <a:rPr lang="en-US" sz="1200" b="1" dirty="0">
                <a:solidFill>
                  <a:schemeClr val="accent1"/>
                </a:solidFill>
              </a:rPr>
              <a:t>/cow_id1{ver_1} = 2.89</a:t>
            </a: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A5FDF846-ED48-5F42-A8BA-9BCA5B0EAFA8}"/>
              </a:ext>
            </a:extLst>
          </p:cNvPr>
          <p:cNvCxnSpPr>
            <a:cxnSpLocks/>
          </p:cNvCxnSpPr>
          <p:nvPr/>
        </p:nvCxnSpPr>
        <p:spPr>
          <a:xfrm rot="16200000" flipH="1">
            <a:off x="8026490" y="1583649"/>
            <a:ext cx="1975806" cy="1247186"/>
          </a:xfrm>
          <a:prstGeom prst="bentConnector3">
            <a:avLst>
              <a:gd name="adj1" fmla="val -4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Elbow Connector 124">
            <a:extLst>
              <a:ext uri="{FF2B5EF4-FFF2-40B4-BE49-F238E27FC236}">
                <a16:creationId xmlns:a16="http://schemas.microsoft.com/office/drawing/2014/main" id="{9B6EFFB1-686B-004A-AB47-A92B25283F9E}"/>
              </a:ext>
            </a:extLst>
          </p:cNvPr>
          <p:cNvCxnSpPr>
            <a:cxnSpLocks/>
          </p:cNvCxnSpPr>
          <p:nvPr/>
        </p:nvCxnSpPr>
        <p:spPr>
          <a:xfrm>
            <a:off x="6179550" y="1985629"/>
            <a:ext cx="3000749" cy="1426584"/>
          </a:xfrm>
          <a:prstGeom prst="bentConnector3">
            <a:avLst>
              <a:gd name="adj1" fmla="val 189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D49EF53-09D3-924E-A893-19579B9B5624}"/>
              </a:ext>
            </a:extLst>
          </p:cNvPr>
          <p:cNvSpPr/>
          <p:nvPr/>
        </p:nvSpPr>
        <p:spPr>
          <a:xfrm>
            <a:off x="6362339" y="3140074"/>
            <a:ext cx="24667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chemeClr val="accent1"/>
                </a:solidFill>
              </a:rPr>
              <a:t>daily_fat</a:t>
            </a:r>
            <a:r>
              <a:rPr lang="en-US" sz="1200" b="1" dirty="0">
                <a:solidFill>
                  <a:schemeClr val="accent1"/>
                </a:solidFill>
              </a:rPr>
              <a:t>/cow_id237{ver_38} = 4.42</a:t>
            </a:r>
            <a:endParaRPr lang="en-US" sz="1200" dirty="0"/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91CB4184-B4FA-8F40-9647-2512D4D7ED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7924" y="4422560"/>
            <a:ext cx="485866" cy="485866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4D0E2788-07F5-BE45-B053-160D7748CCF5}"/>
              </a:ext>
            </a:extLst>
          </p:cNvPr>
          <p:cNvSpPr txBox="1"/>
          <p:nvPr/>
        </p:nvSpPr>
        <p:spPr>
          <a:xfrm>
            <a:off x="7293072" y="4386060"/>
            <a:ext cx="1090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CV model</a:t>
            </a:r>
          </a:p>
          <a:p>
            <a:r>
              <a:rPr lang="en-US" sz="1200" dirty="0"/>
              <a:t>Image analysis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ACF060C-D055-D644-A0A4-FB3C5ED5580E}"/>
              </a:ext>
            </a:extLst>
          </p:cNvPr>
          <p:cNvSpPr txBox="1"/>
          <p:nvPr/>
        </p:nvSpPr>
        <p:spPr>
          <a:xfrm>
            <a:off x="9691593" y="1668928"/>
            <a:ext cx="21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Download blobs from Azure &amp; </a:t>
            </a:r>
          </a:p>
          <a:p>
            <a:r>
              <a:rPr lang="en-US" sz="1200" dirty="0"/>
              <a:t>Store to Cascade VCSS subgroup</a:t>
            </a:r>
          </a:p>
        </p:txBody>
      </p: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DD61EA8C-3EEF-DB47-A44B-360BB4C76A26}"/>
              </a:ext>
            </a:extLst>
          </p:cNvPr>
          <p:cNvCxnSpPr>
            <a:cxnSpLocks/>
            <a:stCxn id="115" idx="1"/>
            <a:endCxn id="115" idx="3"/>
          </p:cNvCxnSpPr>
          <p:nvPr/>
        </p:nvCxnSpPr>
        <p:spPr>
          <a:xfrm>
            <a:off x="7293072" y="4616893"/>
            <a:ext cx="1090876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98E256A8-E0BE-4E44-B295-D8CD53A93D04}"/>
              </a:ext>
            </a:extLst>
          </p:cNvPr>
          <p:cNvSpPr txBox="1"/>
          <p:nvPr/>
        </p:nvSpPr>
        <p:spPr>
          <a:xfrm>
            <a:off x="8352418" y="4459282"/>
            <a:ext cx="1035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cow id: 127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09E17BEA-6232-224D-B4B3-88A84995C1E8}"/>
              </a:ext>
            </a:extLst>
          </p:cNvPr>
          <p:cNvSpPr txBox="1"/>
          <p:nvPr/>
        </p:nvSpPr>
        <p:spPr>
          <a:xfrm>
            <a:off x="6111358" y="4889127"/>
            <a:ext cx="6095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LINQ query to retrieve data of most recent 10 days from Cascade about cow 128</a:t>
            </a:r>
          </a:p>
        </p:txBody>
      </p:sp>
      <p:pic>
        <p:nvPicPr>
          <p:cNvPr id="139" name="Picture 138" descr="Text&#10;&#10;Description automatically generated">
            <a:extLst>
              <a:ext uri="{FF2B5EF4-FFF2-40B4-BE49-F238E27FC236}">
                <a16:creationId xmlns:a16="http://schemas.microsoft.com/office/drawing/2014/main" id="{4CED0821-4A93-C449-B1E1-70B784E86B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4372" y="5172365"/>
            <a:ext cx="5822338" cy="1603343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29164BCD-0BBE-1748-A9BD-202E3848C2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3798" y="5792483"/>
            <a:ext cx="485866" cy="485866"/>
          </a:xfrm>
          <a:prstGeom prst="rect">
            <a:avLst/>
          </a:prstGeom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C7D28B82-EF11-EB4A-8575-9FDB4A756CA7}"/>
              </a:ext>
            </a:extLst>
          </p:cNvPr>
          <p:cNvSpPr txBox="1"/>
          <p:nvPr/>
        </p:nvSpPr>
        <p:spPr>
          <a:xfrm>
            <a:off x="4664018" y="5816684"/>
            <a:ext cx="1157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ML Model</a:t>
            </a:r>
          </a:p>
          <a:p>
            <a:r>
              <a:rPr lang="en-US" sz="1200" dirty="0"/>
              <a:t>birth prediction</a:t>
            </a:r>
          </a:p>
        </p:txBody>
      </p: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61763CE4-177C-894A-99BF-1DE2DDD7537A}"/>
              </a:ext>
            </a:extLst>
          </p:cNvPr>
          <p:cNvCxnSpPr>
            <a:cxnSpLocks/>
          </p:cNvCxnSpPr>
          <p:nvPr/>
        </p:nvCxnSpPr>
        <p:spPr>
          <a:xfrm flipH="1" flipV="1">
            <a:off x="4484465" y="6035416"/>
            <a:ext cx="1598279" cy="1169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15621137-90F9-B445-90E1-9C509117D4DE}"/>
              </a:ext>
            </a:extLst>
          </p:cNvPr>
          <p:cNvCxnSpPr>
            <a:cxnSpLocks/>
          </p:cNvCxnSpPr>
          <p:nvPr/>
        </p:nvCxnSpPr>
        <p:spPr>
          <a:xfrm flipV="1">
            <a:off x="4176731" y="5312092"/>
            <a:ext cx="0" cy="424977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78744F77-FC53-5E46-851A-2359AEFFB560}"/>
              </a:ext>
            </a:extLst>
          </p:cNvPr>
          <p:cNvSpPr txBox="1"/>
          <p:nvPr/>
        </p:nvSpPr>
        <p:spPr>
          <a:xfrm>
            <a:off x="4150444" y="5312092"/>
            <a:ext cx="1508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Probability of calving</a:t>
            </a:r>
            <a:br>
              <a:rPr lang="en-US" sz="1200" dirty="0"/>
            </a:br>
            <a:r>
              <a:rPr lang="en-US" sz="1200" dirty="0"/>
              <a:t>in next 8h is: </a:t>
            </a:r>
            <a:r>
              <a:rPr lang="en-US" sz="1200" b="1" dirty="0">
                <a:solidFill>
                  <a:srgbClr val="00B050"/>
                </a:solidFill>
              </a:rPr>
              <a:t>80%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1A92FC5-01E8-B74A-9E86-710DB2B6F32A}"/>
              </a:ext>
            </a:extLst>
          </p:cNvPr>
          <p:cNvSpPr txBox="1"/>
          <p:nvPr/>
        </p:nvSpPr>
        <p:spPr>
          <a:xfrm>
            <a:off x="7379640" y="3561854"/>
            <a:ext cx="164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Store to subgroup VCSS</a:t>
            </a:r>
          </a:p>
          <a:p>
            <a:r>
              <a:rPr lang="en-US" sz="1200" dirty="0"/>
              <a:t>Trigger image analysis</a:t>
            </a:r>
          </a:p>
        </p:txBody>
      </p:sp>
      <p:pic>
        <p:nvPicPr>
          <p:cNvPr id="16" name="Graphic 15" descr="Clapper board with solid fill">
            <a:extLst>
              <a:ext uri="{FF2B5EF4-FFF2-40B4-BE49-F238E27FC236}">
                <a16:creationId xmlns:a16="http://schemas.microsoft.com/office/drawing/2014/main" id="{64A74EEE-1055-E348-870B-54F51E3924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096916" y="3902807"/>
            <a:ext cx="305591" cy="3055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965A55-72B8-B440-BB0B-92B75899514B}"/>
              </a:ext>
            </a:extLst>
          </p:cNvPr>
          <p:cNvSpPr txBox="1"/>
          <p:nvPr/>
        </p:nvSpPr>
        <p:spPr>
          <a:xfrm>
            <a:off x="7313628" y="3994902"/>
            <a:ext cx="1744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Action = </a:t>
            </a:r>
            <a:r>
              <a:rPr lang="en-US" sz="1200" dirty="0" err="1"/>
              <a:t>black_cow_infer</a:t>
            </a:r>
            <a:endParaRPr lang="en-US" sz="1200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043F039-F6F3-794D-93CD-96E50BA5E9A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88963" y="4027830"/>
            <a:ext cx="2749424" cy="827447"/>
          </a:xfrm>
          <a:prstGeom prst="rect">
            <a:avLst/>
          </a:prstGeom>
        </p:spPr>
      </p:pic>
      <p:pic>
        <p:nvPicPr>
          <p:cNvPr id="38" name="Picture 37" descr="Text&#10;&#10;Description automatically generated">
            <a:extLst>
              <a:ext uri="{FF2B5EF4-FFF2-40B4-BE49-F238E27FC236}">
                <a16:creationId xmlns:a16="http://schemas.microsoft.com/office/drawing/2014/main" id="{63F09D6C-3505-C44E-A5E1-D9BFE50C9A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02806" y="2199403"/>
            <a:ext cx="5140248" cy="708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F9F3CF-5FF2-514E-8558-E4575FC150D1}"/>
              </a:ext>
            </a:extLst>
          </p:cNvPr>
          <p:cNvSpPr txBox="1"/>
          <p:nvPr/>
        </p:nvSpPr>
        <p:spPr>
          <a:xfrm>
            <a:off x="4285673" y="-3140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DDE2957-F686-4B96-B420-B243DA11392C}"/>
              </a:ext>
            </a:extLst>
          </p:cNvPr>
          <p:cNvPicPr/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 flipH="1">
            <a:off x="1745286" y="5548438"/>
            <a:ext cx="377849" cy="450638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82733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0"/>
    </mc:Choice>
    <mc:Fallback xmlns="">
      <p:transition spd="slow" advTm="6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6" grpId="0"/>
      <p:bldP spid="144" grpId="0"/>
      <p:bldP spid="160" grpId="0"/>
      <p:bldP spid="172" grpId="0"/>
      <p:bldP spid="64" grpId="0"/>
      <p:bldP spid="106" grpId="0"/>
      <p:bldP spid="115" grpId="0"/>
      <p:bldP spid="131" grpId="0"/>
      <p:bldP spid="135" grpId="0"/>
      <p:bldP spid="136" grpId="0"/>
      <p:bldP spid="166" grpId="0"/>
      <p:bldP spid="159" grpId="0"/>
      <p:bldP spid="51" grpId="0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7F33CF3B-EFA8-4184-A124-55C3DD9BD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815" y="67710"/>
            <a:ext cx="1282896" cy="169497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7FE26CF1-C67F-419B-A79C-2BC8F6D06D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6437605" y="5245006"/>
            <a:ext cx="399160" cy="51079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BEE7D8F-B644-43CD-8CBB-CD82C62E8F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6715965" y="5168068"/>
            <a:ext cx="399160" cy="51079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3A6BD16-FFEF-42D9-AED8-E40A4C3F9A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7005409" y="5236921"/>
            <a:ext cx="399160" cy="51079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B3335646-E4E5-4543-999F-F640649FC9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7678329" y="5245342"/>
            <a:ext cx="399160" cy="51079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D9308F5-6A30-451C-BAAA-836C1929F0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7956689" y="5168404"/>
            <a:ext cx="399160" cy="510794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B20FF39-478A-493A-9A8F-F33F8F9F30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8246133" y="5237257"/>
            <a:ext cx="399160" cy="510794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0250F70-0F60-49C9-A7DA-E367B248FA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8927187" y="5214622"/>
            <a:ext cx="399160" cy="510794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71F39E-B146-44BF-8F50-7C196A268A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9205547" y="5137684"/>
            <a:ext cx="399160" cy="510794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7CDC0E00-08B7-4C1C-80D8-6F544B5E9F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9494991" y="5206537"/>
            <a:ext cx="399160" cy="5107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Inside A Cascade </a:t>
            </a:r>
            <a:r>
              <a:rPr lang="en-US" dirty="0">
                <a:sym typeface="Symbol" panose="05050102010706020507" pitchFamily="18" charset="2"/>
              </a:rPr>
              <a:t>-Service</a:t>
            </a:r>
            <a:endParaRPr lang="en-US" dirty="0"/>
          </a:p>
        </p:txBody>
      </p:sp>
      <p:sp>
        <p:nvSpPr>
          <p:cNvPr id="32" name="Content Placeholder 3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really want the data</a:t>
            </a:r>
            <a:br>
              <a:rPr lang="en-US" dirty="0"/>
            </a:br>
            <a:r>
              <a:rPr lang="en-US" dirty="0"/>
              <a:t>to be “ideally” positioned or</a:t>
            </a:r>
            <a:br>
              <a:rPr lang="en-US" dirty="0"/>
            </a:br>
            <a:r>
              <a:rPr lang="en-US" dirty="0"/>
              <a:t>copied directly to the perfect</a:t>
            </a:r>
            <a:br>
              <a:rPr lang="en-US" dirty="0"/>
            </a:br>
            <a:r>
              <a:rPr lang="en-US" dirty="0"/>
              <a:t>place…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                                        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DECB362-9A2C-457E-9666-6BE78B79B581}"/>
              </a:ext>
            </a:extLst>
          </p:cNvPr>
          <p:cNvSpPr/>
          <p:nvPr/>
        </p:nvSpPr>
        <p:spPr>
          <a:xfrm>
            <a:off x="6290589" y="2478235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AE0F62-7F1B-417C-9CD8-C6582CE81FCA}"/>
              </a:ext>
            </a:extLst>
          </p:cNvPr>
          <p:cNvSpPr/>
          <p:nvPr/>
        </p:nvSpPr>
        <p:spPr>
          <a:xfrm>
            <a:off x="6442990" y="26475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6B70C1-CCE9-4B89-9B52-B7142E607A82}"/>
              </a:ext>
            </a:extLst>
          </p:cNvPr>
          <p:cNvSpPr/>
          <p:nvPr/>
        </p:nvSpPr>
        <p:spPr>
          <a:xfrm>
            <a:off x="6747789" y="26475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B08B9AB-43C1-4A08-95B2-AEAEEEC07002}"/>
              </a:ext>
            </a:extLst>
          </p:cNvPr>
          <p:cNvSpPr/>
          <p:nvPr/>
        </p:nvSpPr>
        <p:spPr>
          <a:xfrm>
            <a:off x="7052589" y="26475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CE7D790-93C5-4A1F-86FD-418F270678EA}"/>
              </a:ext>
            </a:extLst>
          </p:cNvPr>
          <p:cNvSpPr/>
          <p:nvPr/>
        </p:nvSpPr>
        <p:spPr>
          <a:xfrm>
            <a:off x="7509789" y="2495169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4889F94-820B-4207-9BB3-57E34E80D8EF}"/>
              </a:ext>
            </a:extLst>
          </p:cNvPr>
          <p:cNvSpPr/>
          <p:nvPr/>
        </p:nvSpPr>
        <p:spPr>
          <a:xfrm>
            <a:off x="7662190" y="266450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39F801-FD99-4339-B43C-A1BB783D0ECD}"/>
              </a:ext>
            </a:extLst>
          </p:cNvPr>
          <p:cNvSpPr/>
          <p:nvPr/>
        </p:nvSpPr>
        <p:spPr>
          <a:xfrm>
            <a:off x="7966989" y="266450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EAD4300-483D-4DE1-8F4C-063179081D72}"/>
              </a:ext>
            </a:extLst>
          </p:cNvPr>
          <p:cNvSpPr/>
          <p:nvPr/>
        </p:nvSpPr>
        <p:spPr>
          <a:xfrm>
            <a:off x="8271789" y="266450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EAF68E-D20D-41FE-845D-EA34574A6820}"/>
              </a:ext>
            </a:extLst>
          </p:cNvPr>
          <p:cNvSpPr/>
          <p:nvPr/>
        </p:nvSpPr>
        <p:spPr>
          <a:xfrm>
            <a:off x="6061989" y="2249635"/>
            <a:ext cx="5714999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012EBFB-292D-4E48-BC80-1B0ABBD2E384}"/>
              </a:ext>
            </a:extLst>
          </p:cNvPr>
          <p:cNvSpPr/>
          <p:nvPr/>
        </p:nvSpPr>
        <p:spPr>
          <a:xfrm>
            <a:off x="8720523" y="2516335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0483961-6F57-4B36-9100-51C78B106E1D}"/>
              </a:ext>
            </a:extLst>
          </p:cNvPr>
          <p:cNvSpPr/>
          <p:nvPr/>
        </p:nvSpPr>
        <p:spPr>
          <a:xfrm>
            <a:off x="8872924" y="26856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9B186B1-7286-4B3C-863E-4E401CAAA4DD}"/>
              </a:ext>
            </a:extLst>
          </p:cNvPr>
          <p:cNvSpPr/>
          <p:nvPr/>
        </p:nvSpPr>
        <p:spPr>
          <a:xfrm>
            <a:off x="9177723" y="26856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4625966-31F6-4432-A814-09E8CC704563}"/>
              </a:ext>
            </a:extLst>
          </p:cNvPr>
          <p:cNvSpPr/>
          <p:nvPr/>
        </p:nvSpPr>
        <p:spPr>
          <a:xfrm>
            <a:off x="9482523" y="26856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923AD60-CF97-43CB-BA24-CB8CFCC01AC4}"/>
              </a:ext>
            </a:extLst>
          </p:cNvPr>
          <p:cNvSpPr/>
          <p:nvPr/>
        </p:nvSpPr>
        <p:spPr>
          <a:xfrm>
            <a:off x="9948188" y="2706836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B377FF1-AD65-4834-918B-1644111D8403}"/>
              </a:ext>
            </a:extLst>
          </p:cNvPr>
          <p:cNvSpPr/>
          <p:nvPr/>
        </p:nvSpPr>
        <p:spPr>
          <a:xfrm>
            <a:off x="10100588" y="2706836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F045DBE-7282-40AF-8164-C15449E03692}"/>
              </a:ext>
            </a:extLst>
          </p:cNvPr>
          <p:cNvSpPr/>
          <p:nvPr/>
        </p:nvSpPr>
        <p:spPr>
          <a:xfrm>
            <a:off x="10252988" y="2706836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Multidocument 21">
            <a:extLst>
              <a:ext uri="{FF2B5EF4-FFF2-40B4-BE49-F238E27FC236}">
                <a16:creationId xmlns:a16="http://schemas.microsoft.com/office/drawing/2014/main" id="{F456D5A9-26DE-49C5-B8E1-CD48DDD4610E}"/>
              </a:ext>
            </a:extLst>
          </p:cNvPr>
          <p:cNvSpPr/>
          <p:nvPr/>
        </p:nvSpPr>
        <p:spPr>
          <a:xfrm>
            <a:off x="6531218" y="2813007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Multidocument 22">
            <a:extLst>
              <a:ext uri="{FF2B5EF4-FFF2-40B4-BE49-F238E27FC236}">
                <a16:creationId xmlns:a16="http://schemas.microsoft.com/office/drawing/2014/main" id="{0E16EE31-4FA9-40F0-8B74-1E586539F711}"/>
              </a:ext>
            </a:extLst>
          </p:cNvPr>
          <p:cNvSpPr/>
          <p:nvPr/>
        </p:nvSpPr>
        <p:spPr>
          <a:xfrm>
            <a:off x="6838590" y="2803395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Multidocument 23">
            <a:extLst>
              <a:ext uri="{FF2B5EF4-FFF2-40B4-BE49-F238E27FC236}">
                <a16:creationId xmlns:a16="http://schemas.microsoft.com/office/drawing/2014/main" id="{89A21381-B217-4FB9-A1A4-E8B0C9C3874D}"/>
              </a:ext>
            </a:extLst>
          </p:cNvPr>
          <p:cNvSpPr/>
          <p:nvPr/>
        </p:nvSpPr>
        <p:spPr>
          <a:xfrm>
            <a:off x="7143495" y="2806931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Multidocument 24">
            <a:extLst>
              <a:ext uri="{FF2B5EF4-FFF2-40B4-BE49-F238E27FC236}">
                <a16:creationId xmlns:a16="http://schemas.microsoft.com/office/drawing/2014/main" id="{BBA77762-BC13-4A49-8D5E-08E77BAA9060}"/>
              </a:ext>
            </a:extLst>
          </p:cNvPr>
          <p:cNvSpPr/>
          <p:nvPr/>
        </p:nvSpPr>
        <p:spPr>
          <a:xfrm>
            <a:off x="7784446" y="2805604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Multidocument 25">
            <a:extLst>
              <a:ext uri="{FF2B5EF4-FFF2-40B4-BE49-F238E27FC236}">
                <a16:creationId xmlns:a16="http://schemas.microsoft.com/office/drawing/2014/main" id="{3E747B65-6D22-4661-B5AB-BDB9BC06A4B7}"/>
              </a:ext>
            </a:extLst>
          </p:cNvPr>
          <p:cNvSpPr/>
          <p:nvPr/>
        </p:nvSpPr>
        <p:spPr>
          <a:xfrm>
            <a:off x="8091818" y="2795992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Multidocument 26">
            <a:extLst>
              <a:ext uri="{FF2B5EF4-FFF2-40B4-BE49-F238E27FC236}">
                <a16:creationId xmlns:a16="http://schemas.microsoft.com/office/drawing/2014/main" id="{61AA5DEC-9C03-4083-814B-8423A9CDE5FE}"/>
              </a:ext>
            </a:extLst>
          </p:cNvPr>
          <p:cNvSpPr/>
          <p:nvPr/>
        </p:nvSpPr>
        <p:spPr>
          <a:xfrm>
            <a:off x="8396723" y="2799528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Multidocument 27">
            <a:extLst>
              <a:ext uri="{FF2B5EF4-FFF2-40B4-BE49-F238E27FC236}">
                <a16:creationId xmlns:a16="http://schemas.microsoft.com/office/drawing/2014/main" id="{1A5B70E5-1F7C-421F-957E-4B14A19F4714}"/>
              </a:ext>
            </a:extLst>
          </p:cNvPr>
          <p:cNvSpPr/>
          <p:nvPr/>
        </p:nvSpPr>
        <p:spPr>
          <a:xfrm>
            <a:off x="8982944" y="2823364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Multidocument 28">
            <a:extLst>
              <a:ext uri="{FF2B5EF4-FFF2-40B4-BE49-F238E27FC236}">
                <a16:creationId xmlns:a16="http://schemas.microsoft.com/office/drawing/2014/main" id="{69A2FA97-4634-4EF3-ABC8-51D4A2A5FE0E}"/>
              </a:ext>
            </a:extLst>
          </p:cNvPr>
          <p:cNvSpPr/>
          <p:nvPr/>
        </p:nvSpPr>
        <p:spPr>
          <a:xfrm>
            <a:off x="9290316" y="2813752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Multidocument 29">
            <a:extLst>
              <a:ext uri="{FF2B5EF4-FFF2-40B4-BE49-F238E27FC236}">
                <a16:creationId xmlns:a16="http://schemas.microsoft.com/office/drawing/2014/main" id="{65190824-2F35-4645-AC5D-329EE7C8966E}"/>
              </a:ext>
            </a:extLst>
          </p:cNvPr>
          <p:cNvSpPr/>
          <p:nvPr/>
        </p:nvSpPr>
        <p:spPr>
          <a:xfrm>
            <a:off x="9595221" y="2817288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DECB362-9A2C-457E-9666-6BE78B79B581}"/>
              </a:ext>
            </a:extLst>
          </p:cNvPr>
          <p:cNvSpPr/>
          <p:nvPr/>
        </p:nvSpPr>
        <p:spPr>
          <a:xfrm>
            <a:off x="6324599" y="3797908"/>
            <a:ext cx="1066800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AE0F62-7F1B-417C-9CD8-C6582CE81FCA}"/>
              </a:ext>
            </a:extLst>
          </p:cNvPr>
          <p:cNvSpPr/>
          <p:nvPr/>
        </p:nvSpPr>
        <p:spPr>
          <a:xfrm>
            <a:off x="6477000" y="39672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06B70C1-CCE9-4B89-9B52-B7142E607A82}"/>
              </a:ext>
            </a:extLst>
          </p:cNvPr>
          <p:cNvSpPr/>
          <p:nvPr/>
        </p:nvSpPr>
        <p:spPr>
          <a:xfrm>
            <a:off x="6781799" y="39672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B08B9AB-43C1-4A08-95B2-AEAEEEC07002}"/>
              </a:ext>
            </a:extLst>
          </p:cNvPr>
          <p:cNvSpPr/>
          <p:nvPr/>
        </p:nvSpPr>
        <p:spPr>
          <a:xfrm>
            <a:off x="7086599" y="39672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CE7D790-93C5-4A1F-86FD-418F270678EA}"/>
              </a:ext>
            </a:extLst>
          </p:cNvPr>
          <p:cNvSpPr/>
          <p:nvPr/>
        </p:nvSpPr>
        <p:spPr>
          <a:xfrm>
            <a:off x="7543799" y="3814842"/>
            <a:ext cx="1066800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4889F94-820B-4207-9BB3-57E34E80D8EF}"/>
              </a:ext>
            </a:extLst>
          </p:cNvPr>
          <p:cNvSpPr/>
          <p:nvPr/>
        </p:nvSpPr>
        <p:spPr>
          <a:xfrm>
            <a:off x="7696200" y="3984176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C39F801-FD99-4339-B43C-A1BB783D0ECD}"/>
              </a:ext>
            </a:extLst>
          </p:cNvPr>
          <p:cNvSpPr/>
          <p:nvPr/>
        </p:nvSpPr>
        <p:spPr>
          <a:xfrm>
            <a:off x="8000999" y="3984176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EAD4300-483D-4DE1-8F4C-063179081D72}"/>
              </a:ext>
            </a:extLst>
          </p:cNvPr>
          <p:cNvSpPr/>
          <p:nvPr/>
        </p:nvSpPr>
        <p:spPr>
          <a:xfrm>
            <a:off x="8305799" y="3984176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2EAF68E-D20D-41FE-845D-EA34574A6820}"/>
              </a:ext>
            </a:extLst>
          </p:cNvPr>
          <p:cNvSpPr/>
          <p:nvPr/>
        </p:nvSpPr>
        <p:spPr>
          <a:xfrm>
            <a:off x="6095999" y="3569308"/>
            <a:ext cx="5714999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012EBFB-292D-4E48-BC80-1B0ABBD2E384}"/>
              </a:ext>
            </a:extLst>
          </p:cNvPr>
          <p:cNvSpPr/>
          <p:nvPr/>
        </p:nvSpPr>
        <p:spPr>
          <a:xfrm>
            <a:off x="8754533" y="3836008"/>
            <a:ext cx="1066800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0483961-6F57-4B36-9100-51C78B106E1D}"/>
              </a:ext>
            </a:extLst>
          </p:cNvPr>
          <p:cNvSpPr/>
          <p:nvPr/>
        </p:nvSpPr>
        <p:spPr>
          <a:xfrm>
            <a:off x="8906934" y="40053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9B186B1-7286-4B3C-863E-4E401CAAA4DD}"/>
              </a:ext>
            </a:extLst>
          </p:cNvPr>
          <p:cNvSpPr/>
          <p:nvPr/>
        </p:nvSpPr>
        <p:spPr>
          <a:xfrm>
            <a:off x="9211733" y="40053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4625966-31F6-4432-A814-09E8CC704563}"/>
              </a:ext>
            </a:extLst>
          </p:cNvPr>
          <p:cNvSpPr/>
          <p:nvPr/>
        </p:nvSpPr>
        <p:spPr>
          <a:xfrm>
            <a:off x="9516533" y="40053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923AD60-CF97-43CB-BA24-CB8CFCC01AC4}"/>
              </a:ext>
            </a:extLst>
          </p:cNvPr>
          <p:cNvSpPr/>
          <p:nvPr/>
        </p:nvSpPr>
        <p:spPr>
          <a:xfrm>
            <a:off x="9982198" y="4026509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B377FF1-AD65-4834-918B-1644111D8403}"/>
              </a:ext>
            </a:extLst>
          </p:cNvPr>
          <p:cNvSpPr/>
          <p:nvPr/>
        </p:nvSpPr>
        <p:spPr>
          <a:xfrm>
            <a:off x="10134598" y="4026509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F045DBE-7282-40AF-8164-C15449E03692}"/>
              </a:ext>
            </a:extLst>
          </p:cNvPr>
          <p:cNvSpPr/>
          <p:nvPr/>
        </p:nvSpPr>
        <p:spPr>
          <a:xfrm>
            <a:off x="10286998" y="4026509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2EAF68E-D20D-41FE-845D-EA34574A6820}"/>
              </a:ext>
            </a:extLst>
          </p:cNvPr>
          <p:cNvSpPr/>
          <p:nvPr/>
        </p:nvSpPr>
        <p:spPr>
          <a:xfrm>
            <a:off x="6167824" y="4939473"/>
            <a:ext cx="5714999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6615487" y="4067401"/>
            <a:ext cx="281914" cy="1297053"/>
          </a:xfrm>
          <a:custGeom>
            <a:avLst/>
            <a:gdLst>
              <a:gd name="connsiteX0" fmla="*/ 0 w 638868"/>
              <a:gd name="connsiteY0" fmla="*/ 0 h 2367420"/>
              <a:gd name="connsiteX1" fmla="*/ 638827 w 638868"/>
              <a:gd name="connsiteY1" fmla="*/ 513568 h 2367420"/>
              <a:gd name="connsiteX2" fmla="*/ 25052 w 638868"/>
              <a:gd name="connsiteY2" fmla="*/ 2367420 h 236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8868" h="2367420">
                <a:moveTo>
                  <a:pt x="0" y="0"/>
                </a:moveTo>
                <a:cubicBezTo>
                  <a:pt x="317326" y="59499"/>
                  <a:pt x="634652" y="118998"/>
                  <a:pt x="638827" y="513568"/>
                </a:cubicBezTo>
                <a:cubicBezTo>
                  <a:pt x="643002" y="908138"/>
                  <a:pt x="334027" y="1637779"/>
                  <a:pt x="25052" y="236742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8BD5923B-ECC2-477E-B17B-FCD210880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30" y="4550751"/>
            <a:ext cx="1527818" cy="1069472"/>
          </a:xfrm>
          <a:prstGeom prst="rect">
            <a:avLst/>
          </a:prstGeom>
        </p:spPr>
      </p:pic>
      <p:sp>
        <p:nvSpPr>
          <p:cNvPr id="31" name="Freeform 30"/>
          <p:cNvSpPr/>
          <p:nvPr/>
        </p:nvSpPr>
        <p:spPr>
          <a:xfrm>
            <a:off x="2304789" y="3919339"/>
            <a:ext cx="4221271" cy="1391697"/>
          </a:xfrm>
          <a:custGeom>
            <a:avLst/>
            <a:gdLst>
              <a:gd name="connsiteX0" fmla="*/ 0 w 4221271"/>
              <a:gd name="connsiteY0" fmla="*/ 1191280 h 1391697"/>
              <a:gd name="connsiteX1" fmla="*/ 1979112 w 4221271"/>
              <a:gd name="connsiteY1" fmla="*/ 1308 h 1391697"/>
              <a:gd name="connsiteX2" fmla="*/ 4221271 w 4221271"/>
              <a:gd name="connsiteY2" fmla="*/ 1391697 h 139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1271" h="1391697">
                <a:moveTo>
                  <a:pt x="0" y="1191280"/>
                </a:moveTo>
                <a:cubicBezTo>
                  <a:pt x="637783" y="579592"/>
                  <a:pt x="1275567" y="-32095"/>
                  <a:pt x="1979112" y="1308"/>
                </a:cubicBezTo>
                <a:cubicBezTo>
                  <a:pt x="2682657" y="34711"/>
                  <a:pt x="3451964" y="713204"/>
                  <a:pt x="4221271" y="1391697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2691200" y="4495429"/>
            <a:ext cx="1378889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Image to classify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FD34534-2FDB-4767-BE86-91BC5A987869}"/>
              </a:ext>
            </a:extLst>
          </p:cNvPr>
          <p:cNvSpPr txBox="1"/>
          <p:nvPr/>
        </p:nvSpPr>
        <p:spPr>
          <a:xfrm>
            <a:off x="6253868" y="5607834"/>
            <a:ext cx="611517" cy="369332"/>
          </a:xfrm>
          <a:prstGeom prst="rect">
            <a:avLst/>
          </a:prstGeom>
          <a:solidFill>
            <a:schemeClr val="bg1"/>
          </a:solidFill>
          <a:ln>
            <a:solidFill>
              <a:srgbClr val="FA5D0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GPU</a:t>
            </a:r>
          </a:p>
        </p:txBody>
      </p:sp>
      <p:sp>
        <p:nvSpPr>
          <p:cNvPr id="80" name="4-Point Star 53">
            <a:extLst>
              <a:ext uri="{FF2B5EF4-FFF2-40B4-BE49-F238E27FC236}">
                <a16:creationId xmlns:a16="http://schemas.microsoft.com/office/drawing/2014/main" id="{F27DB793-BF36-46D8-91E3-00E11441F584}"/>
              </a:ext>
            </a:extLst>
          </p:cNvPr>
          <p:cNvSpPr/>
          <p:nvPr/>
        </p:nvSpPr>
        <p:spPr>
          <a:xfrm>
            <a:off x="6473807" y="5619169"/>
            <a:ext cx="324196" cy="378758"/>
          </a:xfrm>
          <a:prstGeom prst="star4">
            <a:avLst/>
          </a:prstGeom>
          <a:solidFill>
            <a:srgbClr val="FA5D06"/>
          </a:solidFill>
          <a:ln>
            <a:solidFill>
              <a:srgbClr val="E53B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C729EDE-844B-44EC-9C11-2C2BB6069664}"/>
              </a:ext>
            </a:extLst>
          </p:cNvPr>
          <p:cNvSpPr txBox="1"/>
          <p:nvPr/>
        </p:nvSpPr>
        <p:spPr>
          <a:xfrm>
            <a:off x="5013155" y="5885212"/>
            <a:ext cx="277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GPU-accelerated kernel initiated from the lambda</a:t>
            </a:r>
          </a:p>
        </p:txBody>
      </p:sp>
      <p:sp>
        <p:nvSpPr>
          <p:cNvPr id="68" name="Freeform 30">
            <a:extLst>
              <a:ext uri="{FF2B5EF4-FFF2-40B4-BE49-F238E27FC236}">
                <a16:creationId xmlns:a16="http://schemas.microsoft.com/office/drawing/2014/main" id="{0937D410-FD31-40E2-8638-1FE493C1D506}"/>
              </a:ext>
            </a:extLst>
          </p:cNvPr>
          <p:cNvSpPr/>
          <p:nvPr/>
        </p:nvSpPr>
        <p:spPr>
          <a:xfrm rot="19769169">
            <a:off x="1771367" y="2734259"/>
            <a:ext cx="4807184" cy="1377539"/>
          </a:xfrm>
          <a:custGeom>
            <a:avLst/>
            <a:gdLst>
              <a:gd name="connsiteX0" fmla="*/ 0 w 4221271"/>
              <a:gd name="connsiteY0" fmla="*/ 1191280 h 1391697"/>
              <a:gd name="connsiteX1" fmla="*/ 1979112 w 4221271"/>
              <a:gd name="connsiteY1" fmla="*/ 1308 h 1391697"/>
              <a:gd name="connsiteX2" fmla="*/ 4221271 w 4221271"/>
              <a:gd name="connsiteY2" fmla="*/ 1391697 h 139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1271" h="1391697">
                <a:moveTo>
                  <a:pt x="0" y="1191280"/>
                </a:moveTo>
                <a:cubicBezTo>
                  <a:pt x="637783" y="579592"/>
                  <a:pt x="1275567" y="-32095"/>
                  <a:pt x="1979112" y="1308"/>
                </a:cubicBezTo>
                <a:cubicBezTo>
                  <a:pt x="2682657" y="34711"/>
                  <a:pt x="3451964" y="713204"/>
                  <a:pt x="4221271" y="1391697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73DFF78-8E41-4379-9ADE-30A47F7A5FD6}"/>
              </a:ext>
            </a:extLst>
          </p:cNvPr>
          <p:cNvSpPr txBox="1"/>
          <p:nvPr/>
        </p:nvSpPr>
        <p:spPr>
          <a:xfrm>
            <a:off x="5376306" y="1649245"/>
            <a:ext cx="1920601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Request for classification runs as a lambda</a:t>
            </a:r>
          </a:p>
        </p:txBody>
      </p:sp>
      <p:sp>
        <p:nvSpPr>
          <p:cNvPr id="50" name="Speech Bubble: Rectangle 49">
            <a:extLst>
              <a:ext uri="{FF2B5EF4-FFF2-40B4-BE49-F238E27FC236}">
                <a16:creationId xmlns:a16="http://schemas.microsoft.com/office/drawing/2014/main" id="{C88CA617-6FA5-4B3D-BA06-C4D6859E7097}"/>
              </a:ext>
            </a:extLst>
          </p:cNvPr>
          <p:cNvSpPr/>
          <p:nvPr/>
        </p:nvSpPr>
        <p:spPr>
          <a:xfrm>
            <a:off x="1371408" y="1633528"/>
            <a:ext cx="4307479" cy="612648"/>
          </a:xfrm>
          <a:prstGeom prst="wedgeRectCallout">
            <a:avLst>
              <a:gd name="adj1" fmla="val 76091"/>
              <a:gd name="adj2" fmla="val 46770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Skip this transfer for any ML objects already cached in the GPU device!</a:t>
            </a:r>
          </a:p>
        </p:txBody>
      </p:sp>
      <p:sp>
        <p:nvSpPr>
          <p:cNvPr id="82" name="Speech Bubble: Rectangle 81">
            <a:extLst>
              <a:ext uri="{FF2B5EF4-FFF2-40B4-BE49-F238E27FC236}">
                <a16:creationId xmlns:a16="http://schemas.microsoft.com/office/drawing/2014/main" id="{3D9925A5-9943-4DB6-82C6-F95E8003099E}"/>
              </a:ext>
            </a:extLst>
          </p:cNvPr>
          <p:cNvSpPr/>
          <p:nvPr/>
        </p:nvSpPr>
        <p:spPr>
          <a:xfrm>
            <a:off x="963492" y="3676481"/>
            <a:ext cx="4307479" cy="612648"/>
          </a:xfrm>
          <a:prstGeom prst="wedgeRectCallout">
            <a:avLst>
              <a:gd name="adj1" fmla="val 73112"/>
              <a:gd name="adj2" fmla="val 17443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RDMA directly into GPU memory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F50D2C-F976-401E-B14C-6DC09DF5F6ED}"/>
              </a:ext>
            </a:extLst>
          </p:cNvPr>
          <p:cNvSpPr txBox="1"/>
          <p:nvPr/>
        </p:nvSpPr>
        <p:spPr>
          <a:xfrm>
            <a:off x="8872924" y="1963855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Application Layer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E91D87D-AFCA-4456-95A4-3CAD2D757001}"/>
              </a:ext>
            </a:extLst>
          </p:cNvPr>
          <p:cNvSpPr txBox="1"/>
          <p:nvPr/>
        </p:nvSpPr>
        <p:spPr>
          <a:xfrm>
            <a:off x="8949124" y="3348565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Cascade Storage Layer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C7EEAE8-5FA7-45D3-BFF3-BA62719C6A2E}"/>
              </a:ext>
            </a:extLst>
          </p:cNvPr>
          <p:cNvSpPr txBox="1"/>
          <p:nvPr/>
        </p:nvSpPr>
        <p:spPr>
          <a:xfrm>
            <a:off x="8978063" y="4810099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Accelerator Layer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854354" y="4549268"/>
            <a:ext cx="4313518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ML model, configuration, parameters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956A299-EA2F-4818-9277-73B20D4E5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312" y="2731748"/>
            <a:ext cx="713960" cy="83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0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0"/>
    </mc:Choice>
    <mc:Fallback xmlns="">
      <p:transition spd="slow" advTm="6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78" grpId="0" animBg="1"/>
      <p:bldP spid="80" grpId="0" animBg="1"/>
      <p:bldP spid="81" grpId="0"/>
      <p:bldP spid="68" grpId="0" animBg="1"/>
      <p:bldP spid="69" grpId="0" animBg="1"/>
      <p:bldP spid="50" grpId="0" animBg="1"/>
      <p:bldP spid="82" grpId="0" animBg="1"/>
      <p:bldP spid="7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9C0044-0C53-459D-BD6A-CB827A413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CABCFC-73C1-4D01-B26B-FE9F2CF4F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We actually can have C+A if P isn’t needed – the key is to have the microservice hold the needed state in replicated objects, and then to align the </a:t>
            </a:r>
            <a:r>
              <a:rPr lang="en-US" dirty="0" err="1"/>
              <a:t>Paxos</a:t>
            </a:r>
            <a:r>
              <a:rPr lang="en-US" dirty="0"/>
              <a:t> protocol with the properties of the hardware</a:t>
            </a:r>
          </a:p>
          <a:p>
            <a:endParaRPr lang="en-US" dirty="0"/>
          </a:p>
          <a:p>
            <a:r>
              <a:rPr lang="en-US" dirty="0"/>
              <a:t>The resulting performance is amazing… but people don’t want to use a C++ library these days.  They work in higher level AI packages like Tensor Flow and Databricks, and those run on DHTs.</a:t>
            </a:r>
          </a:p>
          <a:p>
            <a:endParaRPr lang="en-US" dirty="0"/>
          </a:p>
          <a:p>
            <a:r>
              <a:rPr lang="en-US" dirty="0"/>
              <a:t>So, Cornell is now building Cascade: A DHT that leverages Derecho.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266F59-306B-4BCD-9D19-68F6A3D0F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http://www.cs.cornell.edu/courses/cs5412/2021sp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B83AE9-7637-4C19-A953-D8AE8EA97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C809EB-743D-4706-AF0E-46F18E97A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815" y="67710"/>
            <a:ext cx="1282896" cy="169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8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ED831-10D7-4DF3-A345-67EBBA78F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</a:t>
            </a:r>
            <a:r>
              <a:rPr lang="en-US" dirty="0" err="1"/>
              <a:t>Paxos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ED916-B8C2-42E7-B073-6ADA7050C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understand the issue, it may help to start by </a:t>
            </a:r>
            <a:br>
              <a:rPr lang="en-US" dirty="0"/>
            </a:br>
            <a:r>
              <a:rPr lang="en-US" dirty="0"/>
              <a:t>understanding a little about classic </a:t>
            </a:r>
            <a:r>
              <a:rPr lang="en-US" dirty="0" err="1"/>
              <a:t>Paxos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We’ll focus on the behavior of the system when membership is fixed.  This is because modern systems use virtual synchrony or a similar mechanism so that </a:t>
            </a:r>
            <a:r>
              <a:rPr lang="en-US" dirty="0" err="1"/>
              <a:t>Paxos</a:t>
            </a:r>
            <a:r>
              <a:rPr lang="en-US" dirty="0"/>
              <a:t> is always paused when membership must be changed.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A56143-5AC8-418B-8D94-AADD2A115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http://www.cs.cornell.edu/courses/cs5412/2021sp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3FE07-CC73-4708-A9C7-C9A11DDED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8AAD17-142B-4F12-B028-492BD2A6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3304" y="11297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15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Leslie Lamport’s vision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Leslie starts with 2F + 1 processes (for example, to</a:t>
            </a:r>
            <a:br>
              <a:rPr lang="en-US" dirty="0"/>
            </a:br>
            <a:r>
              <a:rPr lang="en-US" dirty="0"/>
              <a:t>tolerate 1 crashed processes, we need 3 in total).</a:t>
            </a:r>
          </a:p>
          <a:p>
            <a:endParaRPr lang="en-US" dirty="0"/>
          </a:p>
          <a:p>
            <a:r>
              <a:rPr lang="en-US" dirty="0" err="1"/>
              <a:t>Paxos</a:t>
            </a:r>
            <a:r>
              <a:rPr lang="en-US" dirty="0"/>
              <a:t> tolerates processes that get overloaded and don’t reply, but later recover and act normally.  </a:t>
            </a:r>
            <a:r>
              <a:rPr lang="en-US" i="1" dirty="0"/>
              <a:t>Membership is not changed in such cases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The state is stored on logs – this is a persistent append-only update model.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CS5412 Spring 2015 (Cloud Computing: Birman)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050" name="Picture 2" descr="http://ts3.mm.bing.net/images/thumbnail.aspx?q=1622056244734&amp;id=7a8d14b8fa5be7cbcc182fe4c81b15ee&amp;url=http%3a%2f%2fandrej.com%2fmathematicians%2flarge%2fLamport_Lesl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370" y="381000"/>
            <a:ext cx="1685925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358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08BFA-976B-48FB-911F-DE3213E87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Leslie didn’t use virtual synchrony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C6163-F156-4636-9F7C-9C16C2FEF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the time, he wasn’t familiar with my model.</a:t>
            </a:r>
          </a:p>
          <a:p>
            <a:endParaRPr lang="en-US" dirty="0"/>
          </a:p>
          <a:p>
            <a:r>
              <a:rPr lang="en-US" dirty="0"/>
              <a:t>So he assumed that the membership was fixed, and that some processes simply couldn’t be reached due to being crashed – a temporary problem.  Crashed processes would later restart on their own.</a:t>
            </a:r>
          </a:p>
          <a:p>
            <a:endParaRPr lang="en-US" dirty="0"/>
          </a:p>
          <a:p>
            <a:r>
              <a:rPr lang="en-US" dirty="0"/>
              <a:t>His idea: each update just needs to reach a majority of the members.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985118-07C8-4D83-904C-37EA339D6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http://www.cs.cornell.edu/courses/cs5412/2021sp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A84F0-162A-4B43-A0C6-218339767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12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Quorum policy: Updates (writes)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achieve high availability, allow an update to make progress without waiting for all the copies to acknowledge it.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Require that a “write quorum” (QW) must participate in the update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Easy to implement this requirement using a 2-phase commit protocol</a:t>
            </a:r>
          </a:p>
          <a:p>
            <a:endParaRPr lang="en-US" dirty="0"/>
          </a:p>
          <a:p>
            <a:r>
              <a:rPr lang="en-US" dirty="0"/>
              <a:t>Basic approach: Leader asks the loggers (“acceptors”) to log an update.  But it won’t commit unless QW respond “success”.  So we have a request phase and then a commit phase: a 2-phase commit.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CS5412 Spring 2015 (Cloud Computing: Birman)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43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E98D6-6D30-4241-866F-2D59116C7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(2-phase commit “oversimplifies”)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F37F3-463A-406C-AD88-695056449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of the two phases can require a few rounds of messages.</a:t>
            </a:r>
          </a:p>
          <a:p>
            <a:endParaRPr lang="en-US" dirty="0"/>
          </a:p>
          <a:p>
            <a:r>
              <a:rPr lang="en-US" dirty="0"/>
              <a:t>This relates to cases with concurrent updates occurring, or where some processes actually do fail and then recover with some data loss.</a:t>
            </a:r>
          </a:p>
          <a:p>
            <a:endParaRPr lang="en-US" dirty="0"/>
          </a:p>
          <a:p>
            <a:r>
              <a:rPr lang="en-US" dirty="0"/>
              <a:t>We won’t get into those details in CS5412.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7B5FF6-938C-499A-AF31-B808BFEA9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http://www.cs.cornell.edu/courses/cs5412/2021sp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71D93F-0363-4975-9836-71B8AF74A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462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3013</TotalTime>
  <Words>3924</Words>
  <Application>Microsoft Office PowerPoint</Application>
  <PresentationFormat>Widescreen</PresentationFormat>
  <Paragraphs>564</Paragraphs>
  <Slides>47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Calibri</vt:lpstr>
      <vt:lpstr>Symbol</vt:lpstr>
      <vt:lpstr>Times</vt:lpstr>
      <vt:lpstr>Tw Cen MT</vt:lpstr>
      <vt:lpstr>Tw Cen MT Condensed</vt:lpstr>
      <vt:lpstr>Wingdings</vt:lpstr>
      <vt:lpstr>Wingdings 3</vt:lpstr>
      <vt:lpstr>Integral</vt:lpstr>
      <vt:lpstr>CS5412 / Lecture 8 Replication and Consistency (Part II: Practical Options)</vt:lpstr>
      <vt:lpstr>Recap</vt:lpstr>
      <vt:lpstr>Recap: State Machine Replication</vt:lpstr>
      <vt:lpstr>Recap: Virtual Synchrony</vt:lpstr>
      <vt:lpstr>Classic Paxos</vt:lpstr>
      <vt:lpstr>Leslie Lamport’s vision</vt:lpstr>
      <vt:lpstr>Leslie didn’t use virtual synchrony</vt:lpstr>
      <vt:lpstr>Quorum policy: Updates (writes)</vt:lpstr>
      <vt:lpstr>(2-phase commit “oversimplifies”)</vt:lpstr>
      <vt:lpstr>How does Paxos read data?</vt:lpstr>
      <vt:lpstr>Verify that they overlap</vt:lpstr>
      <vt:lpstr>Visualizing this</vt:lpstr>
      <vt:lpstr>So… Paxos is like a single append-only log, but implemented with many logs!</vt:lpstr>
      <vt:lpstr>Paxos Ballot numbers</vt:lpstr>
      <vt:lpstr>In Failure-Free Synchronous Runs</vt:lpstr>
      <vt:lpstr>Criticisms of Paxos</vt:lpstr>
      <vt:lpstr>Leslie Lamport’s Reflections</vt:lpstr>
      <vt:lpstr>Derecho to the rescue!</vt:lpstr>
      <vt:lpstr>Derecho is a software library</vt:lpstr>
      <vt:lpstr>Derecho is extremely fast</vt:lpstr>
      <vt:lpstr>Derecho Internals</vt:lpstr>
      <vt:lpstr>Motivation: Consider Paxos on a fast network</vt:lpstr>
      <vt:lpstr>Motivation: Consider Paxos on a fast network</vt:lpstr>
      <vt:lpstr>Motivation: Consider Paxos on a fast network</vt:lpstr>
      <vt:lpstr>A few ideas</vt:lpstr>
      <vt:lpstr>At Best, You get something like this…</vt:lpstr>
      <vt:lpstr>Better: Separate Data Plane and Control Plane, make them lock-free</vt:lpstr>
      <vt:lpstr>Better: Separate Data Plane and Control Plane, make them lock-free</vt:lpstr>
      <vt:lpstr>Better: Separate Data Plane and Control Plane, make them lock-free</vt:lpstr>
      <vt:lpstr>Better: Separate Data Plane and Control Plane, make them lock-free</vt:lpstr>
      <vt:lpstr>How to put these into order?</vt:lpstr>
      <vt:lpstr>how Derecho gets its speed</vt:lpstr>
      <vt:lpstr>Derecho keeps the network busy (blue) and spends very little time in protocol software (pink)</vt:lpstr>
      <vt:lpstr>Derecho’s Epoch Mechanism in action</vt:lpstr>
      <vt:lpstr>Derecho’s Epoch Mechanism in action</vt:lpstr>
      <vt:lpstr>Atomic Multicast performance</vt:lpstr>
      <vt:lpstr>Our New Toy: Cascade</vt:lpstr>
      <vt:lpstr>So why do we need more?</vt:lpstr>
      <vt:lpstr>Cascade is…</vt:lpstr>
      <vt:lpstr>Cascade is designed to be customized</vt:lpstr>
      <vt:lpstr>Cascade is designed to scale</vt:lpstr>
      <vt:lpstr>Cascade offers strong consistency</vt:lpstr>
      <vt:lpstr>A realistic Dairy Image Pipeline </vt:lpstr>
      <vt:lpstr>PowerPoint Presentation</vt:lpstr>
      <vt:lpstr>PowerPoint Presentation</vt:lpstr>
      <vt:lpstr>Inside A Cascade -Service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5412:  Topics in Cloud Computing</dc:title>
  <dc:creator>ken</dc:creator>
  <cp:lastModifiedBy>Ken Birman</cp:lastModifiedBy>
  <cp:revision>237</cp:revision>
  <dcterms:created xsi:type="dcterms:W3CDTF">2017-12-19T18:11:25Z</dcterms:created>
  <dcterms:modified xsi:type="dcterms:W3CDTF">2021-03-08T16:41:02Z</dcterms:modified>
</cp:coreProperties>
</file>