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59" r:id="rId5"/>
    <p:sldId id="282" r:id="rId6"/>
    <p:sldId id="283" r:id="rId7"/>
    <p:sldId id="284" r:id="rId8"/>
    <p:sldId id="261" r:id="rId9"/>
    <p:sldId id="277" r:id="rId10"/>
    <p:sldId id="262" r:id="rId11"/>
    <p:sldId id="271" r:id="rId12"/>
    <p:sldId id="278" r:id="rId13"/>
    <p:sldId id="294" r:id="rId14"/>
    <p:sldId id="295" r:id="rId15"/>
    <p:sldId id="296" r:id="rId16"/>
    <p:sldId id="297" r:id="rId17"/>
    <p:sldId id="298" r:id="rId18"/>
    <p:sldId id="299" r:id="rId19"/>
    <p:sldId id="300" r:id="rId20"/>
    <p:sldId id="301" r:id="rId21"/>
    <p:sldId id="309" r:id="rId22"/>
    <p:sldId id="304" r:id="rId23"/>
    <p:sldId id="305" r:id="rId24"/>
    <p:sldId id="306" r:id="rId25"/>
    <p:sldId id="307" r:id="rId26"/>
    <p:sldId id="272" r:id="rId27"/>
    <p:sldId id="279" r:id="rId28"/>
    <p:sldId id="280" r:id="rId29"/>
    <p:sldId id="263" r:id="rId30"/>
    <p:sldId id="281" r:id="rId31"/>
    <p:sldId id="274" r:id="rId32"/>
    <p:sldId id="264" r:id="rId33"/>
    <p:sldId id="265" r:id="rId34"/>
    <p:sldId id="266" r:id="rId35"/>
    <p:sldId id="267" r:id="rId36"/>
    <p:sldId id="268" r:id="rId37"/>
    <p:sldId id="312" r:id="rId38"/>
    <p:sldId id="269" r:id="rId39"/>
    <p:sldId id="270" r:id="rId40"/>
    <p:sldId id="275" r:id="rId41"/>
    <p:sldId id="310" r:id="rId42"/>
    <p:sldId id="311"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4ABF4E-FDD7-46A2-986D-9B9A422C6A44}">
          <p14:sldIdLst>
            <p14:sldId id="256"/>
            <p14:sldId id="257"/>
            <p14:sldId id="258"/>
            <p14:sldId id="259"/>
            <p14:sldId id="282"/>
            <p14:sldId id="283"/>
            <p14:sldId id="284"/>
            <p14:sldId id="261"/>
            <p14:sldId id="277"/>
            <p14:sldId id="262"/>
            <p14:sldId id="271"/>
            <p14:sldId id="278"/>
            <p14:sldId id="294"/>
            <p14:sldId id="295"/>
            <p14:sldId id="296"/>
            <p14:sldId id="297"/>
            <p14:sldId id="298"/>
            <p14:sldId id="299"/>
            <p14:sldId id="300"/>
            <p14:sldId id="301"/>
            <p14:sldId id="309"/>
            <p14:sldId id="304"/>
            <p14:sldId id="305"/>
            <p14:sldId id="306"/>
            <p14:sldId id="307"/>
            <p14:sldId id="272"/>
            <p14:sldId id="279"/>
            <p14:sldId id="280"/>
            <p14:sldId id="263"/>
            <p14:sldId id="281"/>
            <p14:sldId id="274"/>
            <p14:sldId id="264"/>
            <p14:sldId id="265"/>
            <p14:sldId id="266"/>
            <p14:sldId id="267"/>
            <p14:sldId id="268"/>
            <p14:sldId id="312"/>
            <p14:sldId id="269"/>
            <p14:sldId id="270"/>
            <p14:sldId id="275"/>
            <p14:sldId id="310"/>
            <p14:sldId id="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498" y="7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Slow links are another big source of issues.</a:t>
            </a:r>
          </a:p>
          <a:p>
            <a:endParaRPr lang="en-US" dirty="0"/>
          </a:p>
          <a:p>
            <a:r>
              <a:rPr lang="en-US" dirty="0"/>
              <a:t>In fact this leads to a famous theory result.  We’ll spend a few slides on it.  It proves that it is impossible to build a system that is consistent, fault-tolerant, and guaranteed to make progress under all possible conditions.</a:t>
            </a:r>
          </a:p>
          <a:p>
            <a:endParaRPr lang="en-US" dirty="0"/>
          </a:p>
          <a:p>
            <a:r>
              <a:rPr lang="en-US" dirty="0"/>
              <a:t>In fact the FLP scenario is ultra-unlikely.  But it is still enough to prevent a proof of what people call “total” correctness, meaning guaranteed progress with consistency and fault-tolerance.  At best we can have highly likely progress.</a:t>
            </a:r>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17617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slides are hard to write mini-notes about, so please refer to the recommended books or the FLP paper itself for deeper details:</a:t>
            </a:r>
          </a:p>
          <a:p>
            <a:endParaRPr lang="en-US" dirty="0"/>
          </a:p>
          <a:p>
            <a:r>
              <a:rPr lang="en-US" dirty="0"/>
              <a:t>Michael J. Fischer, Nancy A. Lynch, and Michael S. Paterson. 1985. Impossibility of distributed consensus with one faulty process. J. ACM 32, 2 (April 1985), 374-382. DOI=http://dx.doi.org/10.1145/3149.214121 </a:t>
            </a:r>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dirty="0"/>
          </a:p>
        </p:txBody>
      </p:sp>
    </p:spTree>
    <p:extLst>
      <p:ext uri="{BB962C8B-B14F-4D97-AF65-F5344CB8AC3E}">
        <p14:creationId xmlns:p14="http://schemas.microsoft.com/office/powerpoint/2010/main" val="458126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Bivalent means “could go either way”</a:t>
            </a:r>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385406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Proves that bivalent states can take some steps yet end up still bivalent.</a:t>
            </a:r>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88893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27</a:t>
            </a:fld>
            <a:endParaRPr lang="en-US"/>
          </a:p>
        </p:txBody>
      </p:sp>
    </p:spTree>
    <p:extLst>
      <p:ext uri="{BB962C8B-B14F-4D97-AF65-F5344CB8AC3E}">
        <p14:creationId xmlns:p14="http://schemas.microsoft.com/office/powerpoint/2010/main" val="415999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is subtle.  In the FLP proof, the idea of failure was external: a process was healthy or failed and this is just given to us as a ground truth.</a:t>
            </a:r>
          </a:p>
          <a:p>
            <a:endParaRPr lang="en-US" dirty="0"/>
          </a:p>
          <a:p>
            <a:r>
              <a:rPr lang="en-US" dirty="0"/>
              <a:t>With Zookeeper or Derecho or similar </a:t>
            </a:r>
            <a:r>
              <a:rPr lang="en-US" dirty="0" err="1"/>
              <a:t>Paxos</a:t>
            </a:r>
            <a:r>
              <a:rPr lang="en-US" dirty="0"/>
              <a:t>-based systems, we don’t really care if the process is </a:t>
            </a:r>
            <a:r>
              <a:rPr lang="en-US" i="1" dirty="0"/>
              <a:t>actually</a:t>
            </a:r>
            <a:r>
              <a:rPr lang="en-US" dirty="0"/>
              <a:t> healthy or failed.  We care about whether the </a:t>
            </a:r>
            <a:r>
              <a:rPr lang="en-US" i="1" dirty="0"/>
              <a:t>majority of the system is happy with including that process as a member.  </a:t>
            </a:r>
            <a:r>
              <a:rPr lang="en-US" dirty="0"/>
              <a:t>This removes failed processes from the membership set, but also might mean that some healthy ones are removed because the majority somehow has difficulty reaching them.</a:t>
            </a:r>
          </a:p>
          <a:p>
            <a:endParaRPr lang="en-US" dirty="0"/>
          </a:p>
          <a:p>
            <a:r>
              <a:rPr lang="en-US" dirty="0"/>
              <a:t>Reasons might include slow responses on a network request, or unreachability, or in fact a genuine failure.  In some sense this replaces “truth” with “application-specific decisions about the health of processes.”</a:t>
            </a:r>
          </a:p>
        </p:txBody>
      </p:sp>
      <p:sp>
        <p:nvSpPr>
          <p:cNvPr id="4" name="Slide Number Placeholder 3"/>
          <p:cNvSpPr>
            <a:spLocks noGrp="1"/>
          </p:cNvSpPr>
          <p:nvPr>
            <p:ph type="sldNum" sz="quarter" idx="10"/>
          </p:nvPr>
        </p:nvSpPr>
        <p:spPr/>
        <p:txBody>
          <a:bodyPr/>
          <a:lstStyle/>
          <a:p>
            <a:fld id="{DACDC88A-CD66-4609-884B-39722DAC333B}" type="slidenum">
              <a:rPr lang="en-US" smtClean="0"/>
              <a:t>28</a:t>
            </a:fld>
            <a:endParaRPr lang="en-US"/>
          </a:p>
        </p:txBody>
      </p:sp>
    </p:spTree>
    <p:extLst>
      <p:ext uri="{BB962C8B-B14F-4D97-AF65-F5344CB8AC3E}">
        <p14:creationId xmlns:p14="http://schemas.microsoft.com/office/powerpoint/2010/main" val="26284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Zookeeper can keep a list of which processes are in a system.  They have a form of automatically managed file in which the file will auto-update if a process seems to be sick, then everyone gets a notification and can reread the file to update their internal state appropriately.</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22719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talking about the Zookeeper service itself, not your application.  Both are structured as a group or pool of processes.  But for this slide we are focused on the one running the Zookeeper code.</a:t>
            </a:r>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1935492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2738748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Zookeeper itself could “</a:t>
            </a:r>
            <a:r>
              <a:rPr lang="en-US" dirty="0" err="1"/>
              <a:t>livelock</a:t>
            </a:r>
            <a:r>
              <a:rPr lang="en-US" dirty="0"/>
              <a:t>” but this is not actually seen in real systems.</a:t>
            </a:r>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1498795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of the apache tools we’ve discussed</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2893700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104689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have “one big idea” – if a process looks unhealthy, we remove it.</a:t>
            </a:r>
          </a:p>
          <a:p>
            <a:endParaRPr lang="en-US" dirty="0"/>
          </a:p>
          <a:p>
            <a:r>
              <a:rPr lang="en-US" dirty="0"/>
              <a:t>That leaves a kind of hole.  How will we fill this hole?</a:t>
            </a:r>
          </a:p>
          <a:p>
            <a:endParaRPr lang="en-US" dirty="0"/>
          </a:p>
          <a:p>
            <a:r>
              <a:rPr lang="en-US" dirty="0"/>
              <a:t>Different Apache services have different ways to think about the question.  But the basic idea is pretty similar: “rerun the failed elements of the job, and this will recreate the files that they were supposed to create, and then we will be fine.”</a:t>
            </a:r>
          </a:p>
          <a:p>
            <a:br>
              <a:rPr lang="en-US" dirty="0"/>
            </a:br>
            <a:r>
              <a:rPr lang="en-US" dirty="0"/>
              <a:t>Keep in mind that Apache is never talking directly to </a:t>
            </a:r>
            <a:r>
              <a:rPr lang="en-US" dirty="0" err="1"/>
              <a:t>IoT</a:t>
            </a:r>
            <a:r>
              <a:rPr lang="en-US" dirty="0"/>
              <a:t> devices.  For Apache, everything is in files, all the time.</a:t>
            </a:r>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2083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42407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see why HDFS favors an append-only file model: this is just a very easy way to handle “rollback” – you simply truncate the file.  HDFS does allow files to be deleted and then replaced by new versions but you aren’t supposed to use that option when working with most of the Apache applications.  They just only run forward and any file removals are to clean up garbage, NOT to replace them as a tricky way to do updates.</a:t>
            </a:r>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1286429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951154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39</a:t>
            </a:fld>
            <a:endParaRPr lang="en-US"/>
          </a:p>
        </p:txBody>
      </p:sp>
    </p:spTree>
    <p:extLst>
      <p:ext uri="{BB962C8B-B14F-4D97-AF65-F5344CB8AC3E}">
        <p14:creationId xmlns:p14="http://schemas.microsoft.com/office/powerpoint/2010/main" val="741953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213253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failure could impact a whole rack of machines, so one event can crash many parts of a big data system.  This is confusing to even think about.</a:t>
            </a:r>
          </a:p>
          <a:p>
            <a:br>
              <a:rPr lang="en-US" dirty="0"/>
            </a:br>
            <a:r>
              <a:rPr lang="en-US" dirty="0"/>
              <a:t>Don’t be fooled by intuition from our lecture on Derecho – it offers a “one system” perspective.  In Apache we have layers of somewhat independent elements and even though Zookeeper is like Derecho, it is the </a:t>
            </a:r>
            <a:r>
              <a:rPr lang="en-US" i="1" dirty="0"/>
              <a:t>only </a:t>
            </a:r>
            <a:r>
              <a:rPr lang="en-US" dirty="0"/>
              <a:t>element that is similar to Derecho in this respect.  The rest of Apache is composed of huge software systems created in very distinct and individual ways.</a:t>
            </a:r>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157515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to think about is the sensing of failure.</a:t>
            </a:r>
          </a:p>
          <a:p>
            <a:endParaRPr lang="en-US" dirty="0"/>
          </a:p>
          <a:p>
            <a:r>
              <a:rPr lang="en-US" dirty="0"/>
              <a:t>Then we can ask how we avoid sensing “confusions”</a:t>
            </a:r>
          </a:p>
          <a:p>
            <a:endParaRPr lang="en-US" dirty="0"/>
          </a:p>
          <a:p>
            <a:r>
              <a:rPr lang="en-US" dirty="0"/>
              <a:t>And finally, how we can initiate self-repair for such a messy situation!</a:t>
            </a:r>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59489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will see, Zookeeper does the failure sensing.</a:t>
            </a:r>
          </a:p>
          <a:p>
            <a:endParaRPr lang="en-US" dirty="0"/>
          </a:p>
          <a:p>
            <a:r>
              <a:rPr lang="en-US" dirty="0"/>
              <a:t>This in turn triggers cleanup, and we will see that Apache has a one-size-fits-all idea of how to do that. Here it needs to know where the data to clean up is located.  We’ll see that YARN was already told, and hence knows.  If we didn’t know where to clean things up, or there was no simple way to do it, we would be stuck, so this is a big deal even though it is actually simple.</a:t>
            </a:r>
          </a:p>
          <a:p>
            <a:endParaRPr lang="en-US" dirty="0"/>
          </a:p>
          <a:p>
            <a:r>
              <a:rPr lang="en-US" dirty="0"/>
              <a:t>That allows Apache to restart the tasks that were disrupted in a clean state.</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335418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thinking about whether this whole pattern makes sense at the cloud edge.</a:t>
            </a:r>
          </a:p>
          <a:p>
            <a:endParaRPr lang="en-US" dirty="0"/>
          </a:p>
          <a:p>
            <a:r>
              <a:rPr lang="en-US" dirty="0"/>
              <a:t>The thing to be remembering today is that right now this lecture isn’t about the cloud edge – this is about the big data infrastructure, which is deep inside the cloud and very driven by batched work and scripts.  It is disconnected from directly talking to the edge and many minutes or hours from anything with a real-time role.</a:t>
            </a:r>
          </a:p>
          <a:p>
            <a:endParaRPr lang="en-US" dirty="0"/>
          </a:p>
          <a:p>
            <a:r>
              <a:rPr lang="en-US" dirty="0"/>
              <a:t>So this is already one hint: Derecho is about fault-tolerance at the edge whereas Apache is about fault-tolerance in the back-end layer, and they are very different!</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68076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85033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Failures can show up in many ways.  Some are more trustworthy than others (is that critter really dead, or just stunned?)</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1335522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 synchronization is a famous source of weird failure behaviors!</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931659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F3BE966-FD26-4CF6-BCBC-142E3F814A3E}" type="datetime1">
              <a:rPr lang="en-US" smtClean="0"/>
              <a:t>4/29/2021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087FB2-85E0-4411-95D4-650D52A12F56}" type="datetime1">
              <a:rPr lang="en-US" smtClean="0"/>
              <a:t>4/29/2021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A61366-DB6C-4400-86F1-146CAD8EEE12}" type="datetime1">
              <a:rPr lang="en-US" smtClean="0"/>
              <a:t>4/29/2021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A7BE1C-8785-481B-93D1-0D69F8AF6F64}" type="datetime1">
              <a:rPr lang="en-US" smtClean="0"/>
              <a:t>4/29/2021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11149F-C8E7-48E6-842D-48BBBEE07855}" type="datetime1">
              <a:rPr lang="en-US" smtClean="0"/>
              <a:t>4/29/2021</a:t>
            </a:fld>
            <a:endParaRPr lang="en-US"/>
          </a:p>
        </p:txBody>
      </p:sp>
      <p:sp>
        <p:nvSpPr>
          <p:cNvPr id="5" name="Footer Placeholder 4"/>
          <p:cNvSpPr>
            <a:spLocks noGrp="1"/>
          </p:cNvSpPr>
          <p:nvPr>
            <p:ph type="ftr" sz="quarter" idx="11"/>
          </p:nvPr>
        </p:nvSpPr>
        <p:spPr/>
        <p:txBody>
          <a:bodyPr/>
          <a:lstStyle/>
          <a:p>
            <a:r>
              <a:rPr lang="en-US"/>
              <a:t>http://www.cs.cornell.edu/courses/cs5412/2021sp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DDAEAB-6474-4135-B642-A3CC981B78A0}" type="datetime1">
              <a:rPr lang="en-US" smtClean="0"/>
              <a:t>4/29/2021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6A1828-56FB-4560-9A3C-C20820274F77}" type="datetime1">
              <a:rPr lang="en-US" smtClean="0"/>
              <a:t>4/29/2021</a:t>
            </a:fld>
            <a:endParaRPr lang="en-US"/>
          </a:p>
        </p:txBody>
      </p:sp>
      <p:sp>
        <p:nvSpPr>
          <p:cNvPr id="8" name="Footer Placeholder 7"/>
          <p:cNvSpPr>
            <a:spLocks noGrp="1"/>
          </p:cNvSpPr>
          <p:nvPr>
            <p:ph type="ftr" sz="quarter" idx="11"/>
          </p:nvPr>
        </p:nvSpPr>
        <p:spPr/>
        <p:txBody>
          <a:bodyPr/>
          <a:lstStyle/>
          <a:p>
            <a:r>
              <a:rPr lang="en-US"/>
              <a:t>http://www.cs.cornell.edu/courses/cs5412/2021sp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1151334-7BDF-49F1-83CF-39796F24E217}" type="datetime1">
              <a:rPr lang="en-US" smtClean="0"/>
              <a:t>4/29/2021</a:t>
            </a:fld>
            <a:endParaRPr lang="en-US"/>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638E3-012E-4F5A-8B28-10A4A70BD3BC}" type="datetime1">
              <a:rPr lang="en-US" smtClean="0"/>
              <a:t>4/29/2021</a:t>
            </a:fld>
            <a:endParaRPr lang="en-US"/>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8246C02-E6CF-4F46-8A19-CEC525E41B0E}" type="datetime1">
              <a:rPr lang="en-US" smtClean="0"/>
              <a:t>4/29/2021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E8F22-F3D3-419B-AAAE-C54D4CE56311}" type="datetime1">
              <a:rPr lang="en-US" smtClean="0"/>
              <a:t>4/29/2021</a:t>
            </a:fld>
            <a:endParaRPr lang="en-US"/>
          </a:p>
        </p:txBody>
      </p:sp>
      <p:sp>
        <p:nvSpPr>
          <p:cNvPr id="6" name="Footer Placeholder 5"/>
          <p:cNvSpPr>
            <a:spLocks noGrp="1"/>
          </p:cNvSpPr>
          <p:nvPr>
            <p:ph type="ftr" sz="quarter" idx="11"/>
          </p:nvPr>
        </p:nvSpPr>
        <p:spPr/>
        <p:txBody>
          <a:bodyPr/>
          <a:lstStyle/>
          <a:p>
            <a:r>
              <a:rPr lang="en-US"/>
              <a:t>http://www.cs.cornell.edu/courses/cs5412/2021sp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E0A7EE-632C-40A6-8764-C64657B428C6}" type="datetime1">
              <a:rPr lang="en-US" smtClean="0"/>
              <a:t>4/29/2021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http://www.cs.cornell.edu/courses/cs5412/2021sp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  CS 5412/Lecture 23 </a:t>
            </a:r>
            <a:br>
              <a:rPr lang="en-US" dirty="0"/>
            </a:br>
            <a:r>
              <a:rPr lang="en-US" dirty="0"/>
              <a:t>Fault Tolerance</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2021</a:t>
            </a:r>
          </a:p>
        </p:txBody>
      </p:sp>
      <p:sp>
        <p:nvSpPr>
          <p:cNvPr id="4" name="Footer Placeholder 3"/>
          <p:cNvSpPr>
            <a:spLocks noGrp="1"/>
          </p:cNvSpPr>
          <p:nvPr>
            <p:ph type="ftr" sz="quarter" idx="11"/>
          </p:nvPr>
        </p:nvSpPr>
        <p:spPr/>
        <p:txBody>
          <a:bodyPr/>
          <a:lstStyle/>
          <a:p>
            <a:r>
              <a:rPr lang="en-US"/>
              <a:t>http://www.cs.cornell.edu/courses/cs5412/2021sp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E206-9805-4288-9E10-6310D5C4F127}"/>
              </a:ext>
            </a:extLst>
          </p:cNvPr>
          <p:cNvSpPr>
            <a:spLocks noGrp="1"/>
          </p:cNvSpPr>
          <p:nvPr>
            <p:ph type="title"/>
          </p:nvPr>
        </p:nvSpPr>
        <p:spPr/>
        <p:txBody>
          <a:bodyPr/>
          <a:lstStyle/>
          <a:p>
            <a:r>
              <a:rPr lang="en-US" dirty="0"/>
              <a:t>slow network links can mimic crashes</a:t>
            </a:r>
          </a:p>
        </p:txBody>
      </p:sp>
      <p:sp>
        <p:nvSpPr>
          <p:cNvPr id="3" name="Content Placeholder 2">
            <a:extLst>
              <a:ext uri="{FF2B5EF4-FFF2-40B4-BE49-F238E27FC236}">
                <a16:creationId xmlns:a16="http://schemas.microsoft.com/office/drawing/2014/main" id="{34820858-332D-4102-99AA-6C784BBB0D20}"/>
              </a:ext>
            </a:extLst>
          </p:cNvPr>
          <p:cNvSpPr>
            <a:spLocks noGrp="1"/>
          </p:cNvSpPr>
          <p:nvPr>
            <p:ph idx="1"/>
          </p:nvPr>
        </p:nvSpPr>
        <p:spPr/>
        <p:txBody>
          <a:bodyPr>
            <a:normAutofit lnSpcReduction="10000"/>
          </a:bodyPr>
          <a:lstStyle/>
          <a:p>
            <a:r>
              <a:rPr lang="en-US" dirty="0"/>
              <a:t>MIT Theoreticians Fischer, Lynch and Paterson modelled fault-tolerant agreement protocols (consensus on a single bit, 0/1).  This is easy with perfect failure detection, but can we implement perfect detection?.</a:t>
            </a:r>
          </a:p>
          <a:p>
            <a:endParaRPr lang="en-US" dirty="0"/>
          </a:p>
          <a:p>
            <a:r>
              <a:rPr lang="en-US" dirty="0"/>
              <a:t>They proved that in an asynchronous network (like an ethernet), any consensus algorithm that is guaranteed to be correct (consistent) will run some tiny risk of indefinitely stalling and never picking an output value.</a:t>
            </a:r>
          </a:p>
          <a:p>
            <a:endParaRPr lang="en-US" dirty="0"/>
          </a:p>
          <a:p>
            <a:r>
              <a:rPr lang="en-US" dirty="0"/>
              <a:t>One implication: on an ethernet, perfect failure sensing is impossible!</a:t>
            </a:r>
          </a:p>
        </p:txBody>
      </p:sp>
      <p:sp>
        <p:nvSpPr>
          <p:cNvPr id="4" name="Footer Placeholder 3">
            <a:extLst>
              <a:ext uri="{FF2B5EF4-FFF2-40B4-BE49-F238E27FC236}">
                <a16:creationId xmlns:a16="http://schemas.microsoft.com/office/drawing/2014/main" id="{49A18882-5672-4C4F-A405-BC1EBD081AC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9FF8279-1AB2-4F95-9DCD-2C5FBC9A3E72}"/>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6961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15C-9DF6-4A56-B57A-FB7238444882}"/>
              </a:ext>
            </a:extLst>
          </p:cNvPr>
          <p:cNvSpPr>
            <a:spLocks noGrp="1"/>
          </p:cNvSpPr>
          <p:nvPr>
            <p:ph type="title"/>
          </p:nvPr>
        </p:nvSpPr>
        <p:spPr/>
        <p:txBody>
          <a:bodyPr/>
          <a:lstStyle/>
          <a:p>
            <a:r>
              <a:rPr lang="en-US" dirty="0"/>
              <a:t>How does the “FLP” proof work?</a:t>
            </a:r>
          </a:p>
        </p:txBody>
      </p:sp>
      <p:sp>
        <p:nvSpPr>
          <p:cNvPr id="3" name="Content Placeholder 2">
            <a:extLst>
              <a:ext uri="{FF2B5EF4-FFF2-40B4-BE49-F238E27FC236}">
                <a16:creationId xmlns:a16="http://schemas.microsoft.com/office/drawing/2014/main" id="{F8E9B316-032F-47B5-808B-2DDADD1E8596}"/>
              </a:ext>
            </a:extLst>
          </p:cNvPr>
          <p:cNvSpPr>
            <a:spLocks noGrp="1"/>
          </p:cNvSpPr>
          <p:nvPr>
            <p:ph idx="1"/>
          </p:nvPr>
        </p:nvSpPr>
        <p:spPr/>
        <p:txBody>
          <a:bodyPr/>
          <a:lstStyle/>
          <a:p>
            <a:r>
              <a:rPr lang="en-US" dirty="0"/>
              <a:t>They look at agreeing on consensus via messages, with no deadlines on message delivery.</a:t>
            </a:r>
          </a:p>
          <a:p>
            <a:endParaRPr lang="en-US" dirty="0"/>
          </a:p>
          <a:p>
            <a:r>
              <a:rPr lang="en-US" dirty="0"/>
              <a:t>Their proof first shows that there must be some input states in which there is a mix of 0 and 1’s proposed by the members, and where both are possible outcomes (thinking of an election, with two candidates).</a:t>
            </a:r>
          </a:p>
          <a:p>
            <a:endParaRPr lang="en-US" dirty="0"/>
          </a:p>
          <a:p>
            <a:r>
              <a:rPr lang="en-US" dirty="0"/>
              <a:t>They call this a “bivalent” state, meaning “two possible vote outcomes”</a:t>
            </a:r>
          </a:p>
        </p:txBody>
      </p:sp>
      <p:sp>
        <p:nvSpPr>
          <p:cNvPr id="4" name="Footer Placeholder 3">
            <a:extLst>
              <a:ext uri="{FF2B5EF4-FFF2-40B4-BE49-F238E27FC236}">
                <a16:creationId xmlns:a16="http://schemas.microsoft.com/office/drawing/2014/main" id="{B6243AFF-4A8B-4DD7-AF32-182EEB72255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C335973-C0EA-4D1A-817E-15CF7EB5AF30}"/>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406802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AD43-C533-46BC-BA77-65A8D746D5F3}"/>
              </a:ext>
            </a:extLst>
          </p:cNvPr>
          <p:cNvSpPr>
            <a:spLocks noGrp="1"/>
          </p:cNvSpPr>
          <p:nvPr>
            <p:ph type="title"/>
          </p:nvPr>
        </p:nvSpPr>
        <p:spPr/>
        <p:txBody>
          <a:bodyPr/>
          <a:lstStyle/>
          <a:p>
            <a:r>
              <a:rPr lang="en-US" dirty="0"/>
              <a:t>Example of a Bivalent state</a:t>
            </a:r>
          </a:p>
        </p:txBody>
      </p:sp>
      <p:sp>
        <p:nvSpPr>
          <p:cNvPr id="3" name="Content Placeholder 2">
            <a:extLst>
              <a:ext uri="{FF2B5EF4-FFF2-40B4-BE49-F238E27FC236}">
                <a16:creationId xmlns:a16="http://schemas.microsoft.com/office/drawing/2014/main" id="{B3CF410C-DA2A-4D3F-A5E4-68585D389CCB}"/>
              </a:ext>
            </a:extLst>
          </p:cNvPr>
          <p:cNvSpPr>
            <a:spLocks noGrp="1"/>
          </p:cNvSpPr>
          <p:nvPr>
            <p:ph idx="1"/>
          </p:nvPr>
        </p:nvSpPr>
        <p:spPr/>
        <p:txBody>
          <a:bodyPr>
            <a:normAutofit/>
          </a:bodyPr>
          <a:lstStyle/>
          <a:p>
            <a:r>
              <a:rPr lang="en-US" dirty="0"/>
              <a:t>Suppose we are running an election and 0 represents voting for John Doe, whereas 1 represents a vote for Sally Smith.  Majority wins.  But N=50.  To cover the risk of ties, we flipped a coin: in a tie, Sally wins.</a:t>
            </a:r>
          </a:p>
          <a:p>
            <a:pPr>
              <a:buFont typeface="Wingdings" panose="05000000000000000000" pitchFamily="2" charset="2"/>
              <a:buChar char="Ø"/>
            </a:pPr>
            <a:r>
              <a:rPr lang="en-US" dirty="0"/>
              <a:t>  Suppose half vote John, half for Sally, but one voter has a “connectivity</a:t>
            </a:r>
            <a:br>
              <a:rPr lang="en-US" dirty="0"/>
            </a:br>
            <a:r>
              <a:rPr lang="en-US" dirty="0"/>
              <a:t>    problem”.  If that vote isn’t submitted on time, it won’t be tallied.</a:t>
            </a:r>
          </a:p>
          <a:p>
            <a:pPr>
              <a:buFont typeface="Wingdings" panose="05000000000000000000" pitchFamily="2" charset="2"/>
              <a:buChar char="Ø"/>
            </a:pPr>
            <a:r>
              <a:rPr lang="en-US" dirty="0"/>
              <a:t>  With 25 each, Sally is picked.  But if just one Sally vote is delayed, then</a:t>
            </a:r>
            <a:br>
              <a:rPr lang="en-US" dirty="0"/>
            </a:br>
            <a:r>
              <a:rPr lang="en-US" dirty="0"/>
              <a:t>    the exact same election comes out 25 for John, 24 for Sally… John wins</a:t>
            </a:r>
          </a:p>
          <a:p>
            <a:pPr>
              <a:buFont typeface="Wingdings" panose="05000000000000000000" pitchFamily="2" charset="2"/>
              <a:buChar char="Ø"/>
            </a:pPr>
            <a:r>
              <a:rPr lang="en-US" dirty="0"/>
              <a:t>  Can we safely make a decision here?</a:t>
            </a:r>
          </a:p>
        </p:txBody>
      </p:sp>
      <p:sp>
        <p:nvSpPr>
          <p:cNvPr id="4" name="Footer Placeholder 3">
            <a:extLst>
              <a:ext uri="{FF2B5EF4-FFF2-40B4-BE49-F238E27FC236}">
                <a16:creationId xmlns:a16="http://schemas.microsoft.com/office/drawing/2014/main" id="{660A1B6A-6A46-4FA8-988A-3378FBC1ABC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E546EDD-8383-440F-9882-3354773DFD2F}"/>
              </a:ext>
            </a:extLst>
          </p:cNvPr>
          <p:cNvSpPr>
            <a:spLocks noGrp="1"/>
          </p:cNvSpPr>
          <p:nvPr>
            <p:ph type="sldNum" sz="quarter" idx="12"/>
          </p:nvPr>
        </p:nvSpPr>
        <p:spPr/>
        <p:txBody>
          <a:bodyPr/>
          <a:lstStyle/>
          <a:p>
            <a:fld id="{3C974458-8A97-4835-BF79-1FB6D7856C21}" type="slidenum">
              <a:rPr lang="en-US" smtClean="0"/>
              <a:t>12</a:t>
            </a:fld>
            <a:endParaRPr lang="en-US"/>
          </a:p>
        </p:txBody>
      </p:sp>
      <p:pic>
        <p:nvPicPr>
          <p:cNvPr id="6" name="Picture 5">
            <a:extLst>
              <a:ext uri="{FF2B5EF4-FFF2-40B4-BE49-F238E27FC236}">
                <a16:creationId xmlns:a16="http://schemas.microsoft.com/office/drawing/2014/main" id="{B2265870-4F0C-433B-A7C4-D4BA3FC23465}"/>
              </a:ext>
            </a:extLst>
          </p:cNvPr>
          <p:cNvPicPr>
            <a:picLocks noChangeAspect="1"/>
          </p:cNvPicPr>
          <p:nvPr/>
        </p:nvPicPr>
        <p:blipFill>
          <a:blip r:embed="rId3"/>
          <a:stretch>
            <a:fillRect/>
          </a:stretch>
        </p:blipFill>
        <p:spPr>
          <a:xfrm>
            <a:off x="9212314" y="274320"/>
            <a:ext cx="2598686" cy="1710408"/>
          </a:xfrm>
          <a:prstGeom prst="rect">
            <a:avLst/>
          </a:prstGeom>
        </p:spPr>
      </p:pic>
    </p:spTree>
    <p:extLst>
      <p:ext uri="{BB962C8B-B14F-4D97-AF65-F5344CB8AC3E}">
        <p14:creationId xmlns:p14="http://schemas.microsoft.com/office/powerpoint/2010/main" val="80131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a:t>Core of FLP result</a:t>
            </a:r>
          </a:p>
        </p:txBody>
      </p:sp>
      <p:sp>
        <p:nvSpPr>
          <p:cNvPr id="5" name="Content Placeholder 4"/>
          <p:cNvSpPr>
            <a:spLocks noGrp="1"/>
          </p:cNvSpPr>
          <p:nvPr>
            <p:ph idx="1"/>
          </p:nvPr>
        </p:nvSpPr>
        <p:spPr>
          <a:xfrm>
            <a:off x="1024128" y="2286000"/>
            <a:ext cx="10786872" cy="4023360"/>
          </a:xfrm>
        </p:spPr>
        <p:txBody>
          <a:bodyPr/>
          <a:lstStyle/>
          <a:p>
            <a:r>
              <a:rPr lang="en-US" dirty="0"/>
              <a:t>Now they will show that from this bivalent state we can force the system to do some work and yet still end up in an equivalent bivalent state.  Then they repeat this procedure</a:t>
            </a:r>
          </a:p>
          <a:p>
            <a:endParaRPr lang="en-US" dirty="0"/>
          </a:p>
          <a:p>
            <a:r>
              <a:rPr lang="en-US" dirty="0"/>
              <a:t>Effect is to force the system into an infinite loop!</a:t>
            </a:r>
          </a:p>
          <a:p>
            <a:pPr lvl="1">
              <a:buFont typeface="Wingdings" panose="05000000000000000000" pitchFamily="2" charset="2"/>
              <a:buChar char="Ø"/>
            </a:pPr>
            <a:r>
              <a:rPr lang="en-US" sz="2800" dirty="0"/>
              <a:t> And it works no matter what correct consensus protocol you used.  </a:t>
            </a:r>
          </a:p>
          <a:p>
            <a:pPr lvl="1">
              <a:buFont typeface="Wingdings" panose="05000000000000000000" pitchFamily="2" charset="2"/>
              <a:buChar char="Ø"/>
            </a:pPr>
            <a:r>
              <a:rPr lang="en-US" sz="2800" dirty="0"/>
              <a:t> This makes the result very general</a:t>
            </a:r>
          </a:p>
        </p:txBody>
      </p:sp>
      <p:sp>
        <p:nvSpPr>
          <p:cNvPr id="3" name="Footer Placeholder 2"/>
          <p:cNvSpPr>
            <a:spLocks noGrp="1"/>
          </p:cNvSpPr>
          <p:nvPr>
            <p:ph type="ftr" sz="quarter" idx="11"/>
          </p:nvPr>
        </p:nvSpPr>
        <p:spPr>
          <a:xfrm>
            <a:off x="4842932" y="6470704"/>
            <a:ext cx="5901459" cy="274320"/>
          </a:xfrm>
        </p:spPr>
        <p:txBody>
          <a:bodyPr/>
          <a:lstStyle/>
          <a:p>
            <a:r>
              <a:rPr lang="en-US"/>
              <a:t>http://www.cs.cornell.edu/courses/cs5412/2021sp</a:t>
            </a:r>
          </a:p>
        </p:txBody>
      </p:sp>
      <p:sp>
        <p:nvSpPr>
          <p:cNvPr id="4" name="Slide Number Placeholder 3"/>
          <p:cNvSpPr>
            <a:spLocks noGrp="1"/>
          </p:cNvSpPr>
          <p:nvPr>
            <p:ph type="sldNum" sz="quarter" idx="12"/>
          </p:nvPr>
        </p:nvSpPr>
        <p:spPr>
          <a:xfrm>
            <a:off x="10837333" y="6470704"/>
            <a:ext cx="973667" cy="274320"/>
          </a:xfrm>
        </p:spPr>
        <p:txBody>
          <a:bodyPr>
            <a:normAutofit/>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6269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n-US"/>
              <a:t>Bivalent state</a:t>
            </a:r>
          </a:p>
        </p:txBody>
      </p:sp>
      <p:sp>
        <p:nvSpPr>
          <p:cNvPr id="25603" name="Text Box 5"/>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5604" name="Freeform 6"/>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5" name="Text Box 7"/>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5606" name="Freeform 8"/>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7" name="Text Box 9"/>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5608" name="AutoShape 10"/>
          <p:cNvSpPr>
            <a:spLocks noChangeArrowheads="1"/>
          </p:cNvSpPr>
          <p:nvPr/>
        </p:nvSpPr>
        <p:spPr bwMode="auto">
          <a:xfrm>
            <a:off x="6629400" y="1066800"/>
            <a:ext cx="3429000" cy="1066800"/>
          </a:xfrm>
          <a:prstGeom prst="wedgeRectCallout">
            <a:avLst>
              <a:gd name="adj1" fmla="val -45694"/>
              <a:gd name="adj2" fmla="val 91963"/>
            </a:avLst>
          </a:prstGeom>
          <a:solidFill>
            <a:schemeClr val="accent1"/>
          </a:solidFill>
          <a:ln w="9525">
            <a:solidFill>
              <a:schemeClr val="tx1"/>
            </a:solidFill>
            <a:miter lim="800000"/>
            <a:headEnd/>
            <a:tailEnd/>
          </a:ln>
        </p:spPr>
        <p:txBody>
          <a:bodyPr/>
          <a:lstStyle/>
          <a:p>
            <a:r>
              <a:rPr lang="en-US"/>
              <a:t>S</a:t>
            </a:r>
            <a:r>
              <a:rPr lang="en-US" baseline="-25000"/>
              <a:t>*</a:t>
            </a:r>
            <a:r>
              <a:rPr lang="en-US"/>
              <a:t> denotes bivalent state</a:t>
            </a:r>
          </a:p>
          <a:p>
            <a:r>
              <a:rPr lang="en-US"/>
              <a:t>S</a:t>
            </a:r>
            <a:r>
              <a:rPr lang="en-US" baseline="-25000"/>
              <a:t>0</a:t>
            </a:r>
            <a:r>
              <a:rPr lang="en-US"/>
              <a:t> denotes a decision 0 state</a:t>
            </a:r>
          </a:p>
          <a:p>
            <a:r>
              <a:rPr lang="en-US"/>
              <a:t>S</a:t>
            </a:r>
            <a:r>
              <a:rPr lang="en-US" baseline="-25000"/>
              <a:t>1</a:t>
            </a:r>
            <a:r>
              <a:rPr lang="en-US"/>
              <a:t> denotes a decision 1 state</a:t>
            </a:r>
          </a:p>
        </p:txBody>
      </p:sp>
      <p:sp>
        <p:nvSpPr>
          <p:cNvPr id="25609" name="Line 11"/>
          <p:cNvSpPr>
            <a:spLocks noChangeShapeType="1"/>
          </p:cNvSpPr>
          <p:nvPr/>
        </p:nvSpPr>
        <p:spPr bwMode="auto">
          <a:xfrm flipH="1">
            <a:off x="3124200" y="50292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2"/>
          <p:cNvSpPr>
            <a:spLocks noChangeShapeType="1"/>
          </p:cNvSpPr>
          <p:nvPr/>
        </p:nvSpPr>
        <p:spPr bwMode="auto">
          <a:xfrm flipH="1">
            <a:off x="3581400" y="50292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4"/>
          <p:cNvSpPr>
            <a:spLocks noChangeShapeType="1"/>
          </p:cNvSpPr>
          <p:nvPr/>
        </p:nvSpPr>
        <p:spPr bwMode="auto">
          <a:xfrm>
            <a:off x="3810000" y="5029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5"/>
          <p:cNvSpPr>
            <a:spLocks noChangeShapeType="1"/>
          </p:cNvSpPr>
          <p:nvPr/>
        </p:nvSpPr>
        <p:spPr bwMode="auto">
          <a:xfrm>
            <a:off x="3810000" y="50292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Text Box 16"/>
          <p:cNvSpPr txBox="1">
            <a:spLocks noChangeArrowheads="1"/>
          </p:cNvSpPr>
          <p:nvPr/>
        </p:nvSpPr>
        <p:spPr bwMode="auto">
          <a:xfrm>
            <a:off x="2133600" y="5486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Sooner or later all executions decide 0</a:t>
            </a:r>
          </a:p>
        </p:txBody>
      </p:sp>
      <p:sp>
        <p:nvSpPr>
          <p:cNvPr id="25614" name="Line 17"/>
          <p:cNvSpPr>
            <a:spLocks noChangeShapeType="1"/>
          </p:cNvSpPr>
          <p:nvPr/>
        </p:nvSpPr>
        <p:spPr bwMode="auto">
          <a:xfrm flipH="1">
            <a:off x="7543800" y="5029200"/>
            <a:ext cx="6858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8"/>
          <p:cNvSpPr>
            <a:spLocks noChangeShapeType="1"/>
          </p:cNvSpPr>
          <p:nvPr/>
        </p:nvSpPr>
        <p:spPr bwMode="auto">
          <a:xfrm flipH="1">
            <a:off x="8001000" y="502920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19"/>
          <p:cNvSpPr>
            <a:spLocks noChangeShapeType="1"/>
          </p:cNvSpPr>
          <p:nvPr/>
        </p:nvSpPr>
        <p:spPr bwMode="auto">
          <a:xfrm>
            <a:off x="8229600" y="5029200"/>
            <a:ext cx="152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20"/>
          <p:cNvSpPr>
            <a:spLocks noChangeShapeType="1"/>
          </p:cNvSpPr>
          <p:nvPr/>
        </p:nvSpPr>
        <p:spPr bwMode="auto">
          <a:xfrm>
            <a:off x="8229600" y="5029200"/>
            <a:ext cx="762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Text Box 21"/>
          <p:cNvSpPr txBox="1">
            <a:spLocks noChangeArrowheads="1"/>
          </p:cNvSpPr>
          <p:nvPr/>
        </p:nvSpPr>
        <p:spPr bwMode="auto">
          <a:xfrm>
            <a:off x="6553200" y="5486400"/>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t>Sooner or later all executions decide 1</a:t>
            </a:r>
          </a:p>
        </p:txBody>
      </p:sp>
      <p:sp>
        <p:nvSpPr>
          <p:cNvPr id="2" name="Footer Placeholder 1"/>
          <p:cNvSpPr>
            <a:spLocks noGrp="1"/>
          </p:cNvSpPr>
          <p:nvPr>
            <p:ph type="ftr" sz="quarter" idx="11"/>
          </p:nvPr>
        </p:nvSpPr>
        <p:spPr>
          <a:xfrm>
            <a:off x="2133601" y="6188076"/>
            <a:ext cx="5421083" cy="365125"/>
          </a:xfrm>
        </p:spPr>
        <p:txBody>
          <a:bodyPr/>
          <a:lstStyle/>
          <a:p>
            <a:r>
              <a:rPr lang="en-US"/>
              <a:t>http://www.cs.cornell.edu/courses/cs5412/2021sp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67508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t>Bivalent state</a:t>
            </a:r>
          </a:p>
        </p:txBody>
      </p:sp>
      <p:sp>
        <p:nvSpPr>
          <p:cNvPr id="26627"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6628"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6630"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1"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6632" name="Text Box 8"/>
          <p:cNvSpPr txBox="1">
            <a:spLocks noChangeArrowheads="1"/>
          </p:cNvSpPr>
          <p:nvPr/>
        </p:nvSpPr>
        <p:spPr bwMode="auto">
          <a:xfrm>
            <a:off x="4953000" y="3352801"/>
            <a:ext cx="304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a:t>
            </a:r>
          </a:p>
        </p:txBody>
      </p:sp>
      <p:sp>
        <p:nvSpPr>
          <p:cNvPr id="26633" name="AutoShape 10"/>
          <p:cNvSpPr>
            <a:spLocks noChangeArrowheads="1"/>
          </p:cNvSpPr>
          <p:nvPr/>
        </p:nvSpPr>
        <p:spPr bwMode="auto">
          <a:xfrm>
            <a:off x="1981200" y="1981200"/>
            <a:ext cx="2286000" cy="1066800"/>
          </a:xfrm>
          <a:prstGeom prst="wedgeRectCallout">
            <a:avLst>
              <a:gd name="adj1" fmla="val 80486"/>
              <a:gd name="adj2" fmla="val 91222"/>
            </a:avLst>
          </a:prstGeom>
          <a:solidFill>
            <a:srgbClr val="FFA1A1"/>
          </a:solidFill>
          <a:ln w="9525">
            <a:solidFill>
              <a:schemeClr val="tx1"/>
            </a:solidFill>
            <a:miter lim="800000"/>
            <a:headEnd/>
            <a:tailEnd/>
          </a:ln>
        </p:spPr>
        <p:txBody>
          <a:bodyPr/>
          <a:lstStyle/>
          <a:p>
            <a:pPr algn="ctr"/>
            <a:r>
              <a:rPr lang="en-US" sz="1400" i="1"/>
              <a:t>e is a critical event that takes us from a bivalent to a univalent state: eventually we’ll “decide” 0</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83846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Bivalent state</a:t>
            </a:r>
          </a:p>
        </p:txBody>
      </p:sp>
      <p:sp>
        <p:nvSpPr>
          <p:cNvPr id="27651"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7652"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3"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7654"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5"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7656" name="AutoShape 9"/>
          <p:cNvSpPr>
            <a:spLocks noChangeArrowheads="1"/>
          </p:cNvSpPr>
          <p:nvPr/>
        </p:nvSpPr>
        <p:spPr bwMode="auto">
          <a:xfrm>
            <a:off x="1981200" y="1981200"/>
            <a:ext cx="2286000" cy="1066800"/>
          </a:xfrm>
          <a:prstGeom prst="wedgeRectCallout">
            <a:avLst>
              <a:gd name="adj1" fmla="val 80486"/>
              <a:gd name="adj2" fmla="val 91222"/>
            </a:avLst>
          </a:prstGeom>
          <a:solidFill>
            <a:srgbClr val="FFA1A1"/>
          </a:solidFill>
          <a:ln w="9525">
            <a:solidFill>
              <a:schemeClr val="tx1"/>
            </a:solidFill>
            <a:miter lim="800000"/>
            <a:headEnd/>
            <a:tailEnd/>
          </a:ln>
        </p:spPr>
        <p:txBody>
          <a:bodyPr/>
          <a:lstStyle/>
          <a:p>
            <a:pPr algn="ctr"/>
            <a:r>
              <a:rPr lang="en-US" sz="1400" i="1"/>
              <a:t>They delay e and show that there is a situation in which the system will return to a bivalent state</a:t>
            </a:r>
          </a:p>
        </p:txBody>
      </p:sp>
      <p:sp>
        <p:nvSpPr>
          <p:cNvPr id="27657" name="Rectangle 10"/>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7658" name="Freeform 11"/>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59" name="Text Box 12"/>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46497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Bivalent state</a:t>
            </a:r>
          </a:p>
        </p:txBody>
      </p:sp>
      <p:sp>
        <p:nvSpPr>
          <p:cNvPr id="28675"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8676"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8678"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8680" name="Rectangle 9"/>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8681" name="Freeform 10"/>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Text Box 11"/>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8683" name="AutoShape 8"/>
          <p:cNvSpPr>
            <a:spLocks noChangeArrowheads="1"/>
          </p:cNvSpPr>
          <p:nvPr/>
        </p:nvSpPr>
        <p:spPr bwMode="auto">
          <a:xfrm>
            <a:off x="2286000" y="3505200"/>
            <a:ext cx="2286000" cy="1066800"/>
          </a:xfrm>
          <a:prstGeom prst="wedgeRectCallout">
            <a:avLst>
              <a:gd name="adj1" fmla="val 116042"/>
              <a:gd name="adj2" fmla="val 126190"/>
            </a:avLst>
          </a:prstGeom>
          <a:solidFill>
            <a:srgbClr val="FFA1A1"/>
          </a:solidFill>
          <a:ln w="9525">
            <a:solidFill>
              <a:schemeClr val="tx1"/>
            </a:solidFill>
            <a:miter lim="800000"/>
            <a:headEnd/>
            <a:tailEnd/>
          </a:ln>
        </p:spPr>
        <p:txBody>
          <a:bodyPr/>
          <a:lstStyle/>
          <a:p>
            <a:pPr algn="ctr"/>
            <a:r>
              <a:rPr lang="en-US" sz="1400" i="1"/>
              <a:t>In this new state they show that we can deliver e and that now, the new state will still be bivalent!</a:t>
            </a:r>
          </a:p>
        </p:txBody>
      </p:sp>
      <p:sp>
        <p:nvSpPr>
          <p:cNvPr id="28684" name="Text Box 13"/>
          <p:cNvSpPr txBox="1">
            <a:spLocks noChangeArrowheads="1"/>
          </p:cNvSpPr>
          <p:nvPr/>
        </p:nvSpPr>
        <p:spPr bwMode="auto">
          <a:xfrm>
            <a:off x="6019800" y="5867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8685" name="Line 14"/>
          <p:cNvSpPr>
            <a:spLocks noChangeShapeType="1"/>
          </p:cNvSpPr>
          <p:nvPr/>
        </p:nvSpPr>
        <p:spPr bwMode="auto">
          <a:xfrm>
            <a:off x="6248400" y="5105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6" name="Text Box 12"/>
          <p:cNvSpPr txBox="1">
            <a:spLocks noChangeArrowheads="1"/>
          </p:cNvSpPr>
          <p:nvPr/>
        </p:nvSpPr>
        <p:spPr bwMode="auto">
          <a:xfrm>
            <a:off x="6096000" y="5257801"/>
            <a:ext cx="304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76389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Bivalent state</a:t>
            </a:r>
          </a:p>
        </p:txBody>
      </p:sp>
      <p:sp>
        <p:nvSpPr>
          <p:cNvPr id="29699" name="Text Box 3"/>
          <p:cNvSpPr txBox="1">
            <a:spLocks noChangeArrowheads="1"/>
          </p:cNvSpPr>
          <p:nvPr/>
        </p:nvSpPr>
        <p:spPr bwMode="auto">
          <a:xfrm>
            <a:off x="5562600" y="2133600"/>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System starts in S</a:t>
            </a:r>
            <a:r>
              <a:rPr lang="en-US" baseline="-25000"/>
              <a:t>*</a:t>
            </a:r>
            <a:endParaRPr lang="en-US"/>
          </a:p>
        </p:txBody>
      </p:sp>
      <p:sp>
        <p:nvSpPr>
          <p:cNvPr id="29700" name="Freeform 4"/>
          <p:cNvSpPr>
            <a:spLocks/>
          </p:cNvSpPr>
          <p:nvPr/>
        </p:nvSpPr>
        <p:spPr bwMode="auto">
          <a:xfrm>
            <a:off x="65532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1" name="Text Box 5"/>
          <p:cNvSpPr txBox="1">
            <a:spLocks noChangeArrowheads="1"/>
          </p:cNvSpPr>
          <p:nvPr/>
        </p:nvSpPr>
        <p:spPr bwMode="auto">
          <a:xfrm>
            <a:off x="739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1</a:t>
            </a:r>
            <a:endParaRPr lang="en-US"/>
          </a:p>
        </p:txBody>
      </p:sp>
      <p:sp>
        <p:nvSpPr>
          <p:cNvPr id="29702" name="Freeform 6"/>
          <p:cNvSpPr>
            <a:spLocks/>
          </p:cNvSpPr>
          <p:nvPr/>
        </p:nvSpPr>
        <p:spPr bwMode="auto">
          <a:xfrm flipH="1">
            <a:off x="4419600" y="2819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3" name="Text Box 7"/>
          <p:cNvSpPr txBox="1">
            <a:spLocks noChangeArrowheads="1"/>
          </p:cNvSpPr>
          <p:nvPr/>
        </p:nvSpPr>
        <p:spPr bwMode="auto">
          <a:xfrm>
            <a:off x="3581400" y="4038600"/>
            <a:ext cx="1295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Events can take it to state S</a:t>
            </a:r>
            <a:r>
              <a:rPr lang="en-US" baseline="-25000"/>
              <a:t>0</a:t>
            </a:r>
            <a:endParaRPr lang="en-US"/>
          </a:p>
        </p:txBody>
      </p:sp>
      <p:sp>
        <p:nvSpPr>
          <p:cNvPr id="29704" name="Rectangle 8"/>
          <p:cNvSpPr>
            <a:spLocks noChangeArrowheads="1"/>
          </p:cNvSpPr>
          <p:nvPr/>
        </p:nvSpPr>
        <p:spPr bwMode="auto">
          <a:xfrm>
            <a:off x="2667000" y="3505200"/>
            <a:ext cx="22860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9705" name="Freeform 9"/>
          <p:cNvSpPr>
            <a:spLocks/>
          </p:cNvSpPr>
          <p:nvPr/>
        </p:nvSpPr>
        <p:spPr bwMode="auto">
          <a:xfrm>
            <a:off x="4953000" y="3581400"/>
            <a:ext cx="1320800" cy="1219200"/>
          </a:xfrm>
          <a:custGeom>
            <a:avLst/>
            <a:gdLst>
              <a:gd name="T0" fmla="*/ 0 w 832"/>
              <a:gd name="T1" fmla="*/ 0 h 768"/>
              <a:gd name="T2" fmla="*/ 96 w 832"/>
              <a:gd name="T3" fmla="*/ 192 h 768"/>
              <a:gd name="T4" fmla="*/ 384 w 832"/>
              <a:gd name="T5" fmla="*/ 192 h 768"/>
              <a:gd name="T6" fmla="*/ 432 w 832"/>
              <a:gd name="T7" fmla="*/ 480 h 768"/>
              <a:gd name="T8" fmla="*/ 768 w 832"/>
              <a:gd name="T9" fmla="*/ 528 h 768"/>
              <a:gd name="T10" fmla="*/ 816 w 832"/>
              <a:gd name="T11" fmla="*/ 768 h 768"/>
              <a:gd name="T12" fmla="*/ 0 60000 65536"/>
              <a:gd name="T13" fmla="*/ 0 60000 65536"/>
              <a:gd name="T14" fmla="*/ 0 60000 65536"/>
              <a:gd name="T15" fmla="*/ 0 60000 65536"/>
              <a:gd name="T16" fmla="*/ 0 60000 65536"/>
              <a:gd name="T17" fmla="*/ 0 60000 65536"/>
              <a:gd name="T18" fmla="*/ 0 w 832"/>
              <a:gd name="T19" fmla="*/ 0 h 768"/>
              <a:gd name="T20" fmla="*/ 832 w 832"/>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832" h="768">
                <a:moveTo>
                  <a:pt x="0" y="0"/>
                </a:moveTo>
                <a:cubicBezTo>
                  <a:pt x="16" y="80"/>
                  <a:pt x="32" y="160"/>
                  <a:pt x="96" y="192"/>
                </a:cubicBezTo>
                <a:cubicBezTo>
                  <a:pt x="160" y="224"/>
                  <a:pt x="328" y="144"/>
                  <a:pt x="384" y="192"/>
                </a:cubicBezTo>
                <a:cubicBezTo>
                  <a:pt x="440" y="240"/>
                  <a:pt x="368" y="424"/>
                  <a:pt x="432" y="480"/>
                </a:cubicBezTo>
                <a:cubicBezTo>
                  <a:pt x="496" y="536"/>
                  <a:pt x="704" y="480"/>
                  <a:pt x="768" y="528"/>
                </a:cubicBezTo>
                <a:cubicBezTo>
                  <a:pt x="832" y="576"/>
                  <a:pt x="824" y="672"/>
                  <a:pt x="816" y="7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Text Box 10"/>
          <p:cNvSpPr txBox="1">
            <a:spLocks noChangeArrowheads="1"/>
          </p:cNvSpPr>
          <p:nvPr/>
        </p:nvSpPr>
        <p:spPr bwMode="auto">
          <a:xfrm>
            <a:off x="6019800" y="4800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9707" name="AutoShape 11"/>
          <p:cNvSpPr>
            <a:spLocks noChangeArrowheads="1"/>
          </p:cNvSpPr>
          <p:nvPr/>
        </p:nvSpPr>
        <p:spPr bwMode="auto">
          <a:xfrm>
            <a:off x="2286000" y="3352800"/>
            <a:ext cx="2438400" cy="1219200"/>
          </a:xfrm>
          <a:prstGeom prst="wedgeRectCallout">
            <a:avLst>
              <a:gd name="adj1" fmla="val 105662"/>
              <a:gd name="adj2" fmla="val 116667"/>
            </a:avLst>
          </a:prstGeom>
          <a:solidFill>
            <a:srgbClr val="FFA1A1"/>
          </a:solidFill>
          <a:ln w="9525">
            <a:solidFill>
              <a:schemeClr val="tx1"/>
            </a:solidFill>
            <a:miter lim="800000"/>
            <a:headEnd/>
            <a:tailEnd/>
          </a:ln>
        </p:spPr>
        <p:txBody>
          <a:bodyPr/>
          <a:lstStyle/>
          <a:p>
            <a:pPr algn="ctr"/>
            <a:r>
              <a:rPr lang="en-US" sz="1400" i="1"/>
              <a:t>Notice that we made the system do some work and yet it ended up back in an “uncertain” state.  We can do this again and again</a:t>
            </a:r>
          </a:p>
        </p:txBody>
      </p:sp>
      <p:sp>
        <p:nvSpPr>
          <p:cNvPr id="29708" name="Text Box 12"/>
          <p:cNvSpPr txBox="1">
            <a:spLocks noChangeArrowheads="1"/>
          </p:cNvSpPr>
          <p:nvPr/>
        </p:nvSpPr>
        <p:spPr bwMode="auto">
          <a:xfrm>
            <a:off x="6019800" y="58674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S</a:t>
            </a:r>
            <a:r>
              <a:rPr lang="en-US" sz="2400" baseline="30000"/>
              <a:t>’’</a:t>
            </a:r>
            <a:r>
              <a:rPr lang="en-US" baseline="-25000"/>
              <a:t>*</a:t>
            </a:r>
            <a:endParaRPr lang="en-US"/>
          </a:p>
        </p:txBody>
      </p:sp>
      <p:sp>
        <p:nvSpPr>
          <p:cNvPr id="29709" name="Line 13"/>
          <p:cNvSpPr>
            <a:spLocks noChangeShapeType="1"/>
          </p:cNvSpPr>
          <p:nvPr/>
        </p:nvSpPr>
        <p:spPr bwMode="auto">
          <a:xfrm>
            <a:off x="6248400" y="5105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0" name="Text Box 14"/>
          <p:cNvSpPr txBox="1">
            <a:spLocks noChangeArrowheads="1"/>
          </p:cNvSpPr>
          <p:nvPr/>
        </p:nvSpPr>
        <p:spPr bwMode="auto">
          <a:xfrm>
            <a:off x="6096000" y="5257801"/>
            <a:ext cx="304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t>e</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80546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Core of FLP result in words</a:t>
            </a:r>
          </a:p>
        </p:txBody>
      </p:sp>
      <p:sp>
        <p:nvSpPr>
          <p:cNvPr id="30723" name="Rectangle 3"/>
          <p:cNvSpPr>
            <a:spLocks noGrp="1" noChangeArrowheads="1"/>
          </p:cNvSpPr>
          <p:nvPr>
            <p:ph type="body" idx="1"/>
          </p:nvPr>
        </p:nvSpPr>
        <p:spPr/>
        <p:txBody>
          <a:bodyPr/>
          <a:lstStyle/>
          <a:p>
            <a:r>
              <a:rPr lang="en-US" dirty="0"/>
              <a:t>In an initially bivalent state, they look at some execution that would lead to a decision state, say “0”</a:t>
            </a:r>
          </a:p>
          <a:p>
            <a:pPr lvl="1">
              <a:buFont typeface="Wingdings" panose="05000000000000000000" pitchFamily="2" charset="2"/>
              <a:buChar char="Ø"/>
            </a:pPr>
            <a:r>
              <a:rPr lang="en-US" sz="2800" dirty="0"/>
              <a:t> At some step this run switches from bivalent to univalent, when some </a:t>
            </a:r>
            <a:br>
              <a:rPr lang="en-US" sz="2800" dirty="0"/>
            </a:br>
            <a:r>
              <a:rPr lang="en-US" sz="2800" dirty="0"/>
              <a:t>  process receives some message </a:t>
            </a:r>
            <a:r>
              <a:rPr lang="en-US" sz="2800" b="1" dirty="0"/>
              <a:t>m</a:t>
            </a:r>
          </a:p>
          <a:p>
            <a:pPr lvl="1">
              <a:buFont typeface="Wingdings" panose="05000000000000000000" pitchFamily="2" charset="2"/>
              <a:buChar char="Ø"/>
            </a:pPr>
            <a:r>
              <a:rPr lang="en-US" sz="2800" dirty="0"/>
              <a:t> They now explore executions in which </a:t>
            </a:r>
            <a:r>
              <a:rPr lang="en-US" sz="2800" b="1" dirty="0"/>
              <a:t>m</a:t>
            </a:r>
            <a:r>
              <a:rPr lang="en-US" sz="2800" dirty="0"/>
              <a:t> is delayed</a:t>
            </a:r>
          </a:p>
          <a:p>
            <a:pPr lvl="1">
              <a:buFont typeface="Wingdings" panose="05000000000000000000" pitchFamily="2" charset="2"/>
              <a:buChar char="Ø"/>
            </a:pPr>
            <a:endParaRPr lang="en-US" sz="2800" dirty="0"/>
          </a:p>
          <a:p>
            <a:pPr marL="128016" lvl="1" indent="0">
              <a:buNone/>
            </a:pPr>
            <a:r>
              <a:rPr lang="en-US" sz="2800" dirty="0"/>
              <a:t>It turns out that if </a:t>
            </a:r>
            <a:r>
              <a:rPr lang="en-US" sz="2800" b="1" dirty="0"/>
              <a:t>m</a:t>
            </a:r>
            <a:r>
              <a:rPr lang="en-US" sz="2800" dirty="0"/>
              <a:t> is delayed, the system always reaches some other bivalent state before any decision can be reached.</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00378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76122-9ED0-4B61-80F2-E0F4F0A447EE}"/>
              </a:ext>
            </a:extLst>
          </p:cNvPr>
          <p:cNvSpPr>
            <a:spLocks noGrp="1"/>
          </p:cNvSpPr>
          <p:nvPr>
            <p:ph type="title"/>
          </p:nvPr>
        </p:nvSpPr>
        <p:spPr/>
        <p:txBody>
          <a:bodyPr/>
          <a:lstStyle/>
          <a:p>
            <a:r>
              <a:rPr lang="en-US" dirty="0"/>
              <a:t>How do Apache Services handle failure?</a:t>
            </a:r>
          </a:p>
        </p:txBody>
      </p:sp>
      <p:sp>
        <p:nvSpPr>
          <p:cNvPr id="3" name="Content Placeholder 2">
            <a:extLst>
              <a:ext uri="{FF2B5EF4-FFF2-40B4-BE49-F238E27FC236}">
                <a16:creationId xmlns:a16="http://schemas.microsoft.com/office/drawing/2014/main" id="{45B7D91A-4FC4-4CDB-B1CD-9020048DAA08}"/>
              </a:ext>
            </a:extLst>
          </p:cNvPr>
          <p:cNvSpPr>
            <a:spLocks noGrp="1"/>
          </p:cNvSpPr>
          <p:nvPr>
            <p:ph idx="1"/>
          </p:nvPr>
        </p:nvSpPr>
        <p:spPr/>
        <p:txBody>
          <a:bodyPr/>
          <a:lstStyle/>
          <a:p>
            <a:r>
              <a:rPr lang="en-US" dirty="0"/>
              <a:t>We’ve heard about some of the main “tools”</a:t>
            </a:r>
          </a:p>
          <a:p>
            <a:pPr>
              <a:buFont typeface="Wingdings" panose="05000000000000000000" pitchFamily="2" charset="2"/>
              <a:buChar char="Ø"/>
            </a:pPr>
            <a:r>
              <a:rPr lang="en-US" dirty="0"/>
              <a:t>  Zookeeper, to manage configuration</a:t>
            </a:r>
          </a:p>
          <a:p>
            <a:pPr>
              <a:buFont typeface="Wingdings" panose="05000000000000000000" pitchFamily="2" charset="2"/>
              <a:buChar char="Ø"/>
            </a:pPr>
            <a:r>
              <a:rPr lang="en-US" dirty="0"/>
              <a:t>  HDFS file system, to hold files and unstructured data</a:t>
            </a:r>
          </a:p>
          <a:p>
            <a:pPr>
              <a:buFont typeface="Wingdings" panose="05000000000000000000" pitchFamily="2" charset="2"/>
              <a:buChar char="Ø"/>
            </a:pPr>
            <a:r>
              <a:rPr lang="en-US" dirty="0"/>
              <a:t>  HBASE to manage “structured” data</a:t>
            </a:r>
          </a:p>
          <a:p>
            <a:pPr>
              <a:buFont typeface="Wingdings" panose="05000000000000000000" pitchFamily="2" charset="2"/>
              <a:buChar char="Ø"/>
            </a:pPr>
            <a:r>
              <a:rPr lang="en-US" dirty="0"/>
              <a:t>  Hadoop to run massively parallel computing tasks</a:t>
            </a:r>
          </a:p>
          <a:p>
            <a:pPr>
              <a:buFont typeface="Wingdings" panose="05000000000000000000" pitchFamily="2" charset="2"/>
              <a:buChar char="Ø"/>
            </a:pPr>
            <a:r>
              <a:rPr lang="en-US" dirty="0"/>
              <a:t>  Hive and Pig to do NoSQL database tasks over HBASE, and then to</a:t>
            </a:r>
            <a:br>
              <a:rPr lang="en-US" dirty="0"/>
            </a:br>
            <a:r>
              <a:rPr lang="en-US" dirty="0"/>
              <a:t>    create a nicely formatted (set of) output files</a:t>
            </a:r>
          </a:p>
        </p:txBody>
      </p:sp>
      <p:sp>
        <p:nvSpPr>
          <p:cNvPr id="4" name="Footer Placeholder 3">
            <a:extLst>
              <a:ext uri="{FF2B5EF4-FFF2-40B4-BE49-F238E27FC236}">
                <a16:creationId xmlns:a16="http://schemas.microsoft.com/office/drawing/2014/main" id="{6E4E670C-DB4B-401B-B121-51F4CB5B0372}"/>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6494AD3-5E76-4436-827B-BF9435814546}"/>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254671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Core of FLP result</a:t>
            </a:r>
          </a:p>
        </p:txBody>
      </p:sp>
      <p:sp>
        <p:nvSpPr>
          <p:cNvPr id="31747" name="Rectangle 3"/>
          <p:cNvSpPr>
            <a:spLocks noGrp="1" noChangeArrowheads="1"/>
          </p:cNvSpPr>
          <p:nvPr>
            <p:ph type="body" idx="1"/>
          </p:nvPr>
        </p:nvSpPr>
        <p:spPr>
          <a:xfrm>
            <a:off x="1024128" y="2249424"/>
            <a:ext cx="10786872" cy="4023360"/>
          </a:xfrm>
        </p:spPr>
        <p:txBody>
          <a:bodyPr>
            <a:normAutofit lnSpcReduction="10000"/>
          </a:bodyPr>
          <a:lstStyle/>
          <a:p>
            <a:r>
              <a:rPr lang="en-US" dirty="0"/>
              <a:t>Now they show that there is actually a bivalent state in which they </a:t>
            </a:r>
            <a:r>
              <a:rPr lang="en-US" dirty="0" err="1"/>
              <a:t>canb</a:t>
            </a:r>
            <a:r>
              <a:rPr lang="en-US" dirty="0"/>
              <a:t> deliver </a:t>
            </a:r>
            <a:r>
              <a:rPr lang="en-US" b="1" dirty="0"/>
              <a:t>m, </a:t>
            </a:r>
            <a:r>
              <a:rPr lang="en-US" dirty="0"/>
              <a:t>the delayed message, </a:t>
            </a:r>
            <a:r>
              <a:rPr lang="en-US" i="1" dirty="0"/>
              <a:t>and no decision will occur</a:t>
            </a:r>
            <a:r>
              <a:rPr lang="en-US" dirty="0"/>
              <a:t>.</a:t>
            </a:r>
          </a:p>
          <a:p>
            <a:endParaRPr lang="en-US" dirty="0"/>
          </a:p>
          <a:p>
            <a:r>
              <a:rPr lang="en-US" dirty="0"/>
              <a:t>This form of delayed delivery</a:t>
            </a:r>
          </a:p>
          <a:p>
            <a:pPr>
              <a:buFont typeface="Wingdings" panose="05000000000000000000" pitchFamily="2" charset="2"/>
              <a:buChar char="Ø"/>
            </a:pPr>
            <a:r>
              <a:rPr lang="en-US" dirty="0"/>
              <a:t>  Forced the system to do some work</a:t>
            </a:r>
          </a:p>
          <a:p>
            <a:pPr>
              <a:buFont typeface="Wingdings" panose="05000000000000000000" pitchFamily="2" charset="2"/>
              <a:buChar char="Ø"/>
            </a:pPr>
            <a:r>
              <a:rPr lang="en-US" dirty="0"/>
              <a:t>  Left it in a bivalent state, just like it started.</a:t>
            </a:r>
          </a:p>
          <a:p>
            <a:pPr marL="0" indent="0">
              <a:buNone/>
            </a:pPr>
            <a:endParaRPr lang="en-US" dirty="0"/>
          </a:p>
          <a:p>
            <a:pPr marL="0" indent="0">
              <a:buNone/>
            </a:pPr>
            <a:r>
              <a:rPr lang="en-US" dirty="0"/>
              <a:t>They just loop and do this again and again.  </a:t>
            </a:r>
            <a:r>
              <a:rPr lang="en-US" b="1" dirty="0">
                <a:solidFill>
                  <a:srgbClr val="C00000"/>
                </a:solidFill>
              </a:rPr>
              <a:t>No decision is ever reached!</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289190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3B69-17F4-46B7-A969-6C67E4BFD5C9}"/>
              </a:ext>
            </a:extLst>
          </p:cNvPr>
          <p:cNvSpPr>
            <a:spLocks noGrp="1"/>
          </p:cNvSpPr>
          <p:nvPr>
            <p:ph type="title"/>
          </p:nvPr>
        </p:nvSpPr>
        <p:spPr/>
        <p:txBody>
          <a:bodyPr/>
          <a:lstStyle/>
          <a:p>
            <a:r>
              <a:rPr lang="en-US" dirty="0"/>
              <a:t>Implication?</a:t>
            </a:r>
          </a:p>
        </p:txBody>
      </p:sp>
      <p:sp>
        <p:nvSpPr>
          <p:cNvPr id="3" name="Content Placeholder 2">
            <a:extLst>
              <a:ext uri="{FF2B5EF4-FFF2-40B4-BE49-F238E27FC236}">
                <a16:creationId xmlns:a16="http://schemas.microsoft.com/office/drawing/2014/main" id="{52BE7272-A7F8-46D1-BCD0-567EB8AC8B5C}"/>
              </a:ext>
            </a:extLst>
          </p:cNvPr>
          <p:cNvSpPr>
            <a:spLocks noGrp="1"/>
          </p:cNvSpPr>
          <p:nvPr>
            <p:ph idx="1"/>
          </p:nvPr>
        </p:nvSpPr>
        <p:spPr/>
        <p:txBody>
          <a:bodyPr/>
          <a:lstStyle/>
          <a:p>
            <a:r>
              <a:rPr lang="en-US" dirty="0"/>
              <a:t>If you have a fault-tolerant protocol able to solve consensus, like Derecho or </a:t>
            </a:r>
            <a:r>
              <a:rPr lang="en-US" dirty="0" err="1"/>
              <a:t>Paxos</a:t>
            </a:r>
            <a:r>
              <a:rPr lang="en-US" dirty="0"/>
              <a:t> or Chain Replication…</a:t>
            </a:r>
          </a:p>
          <a:p>
            <a:endParaRPr lang="en-US" dirty="0"/>
          </a:p>
          <a:p>
            <a:r>
              <a:rPr lang="en-US" dirty="0"/>
              <a:t>… and you have an all-powerful adversary who attacks the system</a:t>
            </a:r>
          </a:p>
          <a:p>
            <a:endParaRPr lang="en-US" dirty="0"/>
          </a:p>
          <a:p>
            <a:r>
              <a:rPr lang="en-US" dirty="0"/>
              <a:t>… it can be prevented from ever reaching a decision!</a:t>
            </a:r>
          </a:p>
        </p:txBody>
      </p:sp>
      <p:sp>
        <p:nvSpPr>
          <p:cNvPr id="4" name="Footer Placeholder 3">
            <a:extLst>
              <a:ext uri="{FF2B5EF4-FFF2-40B4-BE49-F238E27FC236}">
                <a16:creationId xmlns:a16="http://schemas.microsoft.com/office/drawing/2014/main" id="{FAFBB2BF-DF93-4D4B-BD00-53997BFCDB0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B2DE9727-C0EF-490D-BA06-3851C432E681}"/>
              </a:ext>
            </a:extLst>
          </p:cNvPr>
          <p:cNvSpPr>
            <a:spLocks noGrp="1"/>
          </p:cNvSpPr>
          <p:nvPr>
            <p:ph type="sldNum" sz="quarter" idx="12"/>
          </p:nvPr>
        </p:nvSpPr>
        <p:spPr/>
        <p:txBody>
          <a:bodyPr/>
          <a:lstStyle/>
          <a:p>
            <a:fld id="{3C974458-8A97-4835-BF79-1FB6D7856C21}" type="slidenum">
              <a:rPr lang="en-US" smtClean="0"/>
              <a:t>21</a:t>
            </a:fld>
            <a:endParaRPr lang="en-US"/>
          </a:p>
        </p:txBody>
      </p:sp>
    </p:spTree>
    <p:extLst>
      <p:ext uri="{BB962C8B-B14F-4D97-AF65-F5344CB8AC3E}">
        <p14:creationId xmlns:p14="http://schemas.microsoft.com/office/powerpoint/2010/main" val="41522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But what did “impossibility” mean?</a:t>
            </a:r>
          </a:p>
        </p:txBody>
      </p:sp>
      <p:sp>
        <p:nvSpPr>
          <p:cNvPr id="34819" name="Rectangle 3"/>
          <p:cNvSpPr>
            <a:spLocks noGrp="1" noChangeArrowheads="1"/>
          </p:cNvSpPr>
          <p:nvPr>
            <p:ph type="body" idx="1"/>
          </p:nvPr>
        </p:nvSpPr>
        <p:spPr/>
        <p:txBody>
          <a:bodyPr>
            <a:normAutofit/>
          </a:bodyPr>
          <a:lstStyle/>
          <a:p>
            <a:r>
              <a:rPr lang="en-US" dirty="0"/>
              <a:t>In effect, “</a:t>
            </a:r>
            <a:r>
              <a:rPr lang="en-US" i="1" dirty="0"/>
              <a:t>fault tolerant consensus is impossible</a:t>
            </a:r>
            <a:r>
              <a:rPr lang="en-US" dirty="0"/>
              <a:t>.”</a:t>
            </a:r>
          </a:p>
          <a:p>
            <a:endParaRPr lang="en-US" dirty="0"/>
          </a:p>
          <a:p>
            <a:r>
              <a:rPr lang="en-US" dirty="0"/>
              <a:t>But do you believe this statement?</a:t>
            </a:r>
          </a:p>
          <a:p>
            <a:endParaRPr lang="en-US" dirty="0"/>
          </a:p>
          <a:p>
            <a:r>
              <a:rPr lang="en-US" dirty="0"/>
              <a:t>Or do you feel as if it is using a tortured concept of “possible” and “impossible” to come up with a cute claim?</a:t>
            </a:r>
          </a:p>
        </p:txBody>
      </p:sp>
      <p:sp>
        <p:nvSpPr>
          <p:cNvPr id="2" name="Footer Placeholder 1"/>
          <p:cNvSpPr>
            <a:spLocks noGrp="1"/>
          </p:cNvSpPr>
          <p:nvPr>
            <p:ph type="ftr" sz="quarter" idx="11"/>
          </p:nvPr>
        </p:nvSpPr>
        <p:spPr/>
        <p:txBody>
          <a:bodyPr/>
          <a:lstStyle/>
          <a:p>
            <a:r>
              <a:rPr lang="en-US"/>
              <a:t>http://www.cs.cornell.edu/courses/cs5412/2021sp</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14040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center of it: The adversary</a:t>
            </a:r>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23</a:t>
            </a:fld>
            <a:endParaRPr lang="en-US"/>
          </a:p>
        </p:txBody>
      </p:sp>
      <p:sp>
        <p:nvSpPr>
          <p:cNvPr id="5" name="Content Placeholder 4"/>
          <p:cNvSpPr>
            <a:spLocks noGrp="1"/>
          </p:cNvSpPr>
          <p:nvPr>
            <p:ph sz="quarter" idx="1"/>
          </p:nvPr>
        </p:nvSpPr>
        <p:spPr/>
        <p:txBody>
          <a:bodyPr>
            <a:normAutofit/>
          </a:bodyPr>
          <a:lstStyle/>
          <a:p>
            <a:r>
              <a:rPr lang="en-US" dirty="0"/>
              <a:t>A very clever adversarial attack.</a:t>
            </a:r>
          </a:p>
          <a:p>
            <a:endParaRPr lang="en-US" dirty="0"/>
          </a:p>
          <a:p>
            <a:r>
              <a:rPr lang="en-US" dirty="0"/>
              <a:t>This is like one of those horror movies where the evil spirit can do the worst possible thing at the worst possible moment.</a:t>
            </a:r>
          </a:p>
          <a:p>
            <a:endParaRPr lang="en-US" dirty="0"/>
          </a:p>
          <a:p>
            <a:r>
              <a:rPr lang="en-US" dirty="0"/>
              <a:t>In practice, no adversary ever has this much control</a:t>
            </a:r>
          </a:p>
        </p:txBody>
      </p:sp>
    </p:spTree>
    <p:extLst>
      <p:ext uri="{BB962C8B-B14F-4D97-AF65-F5344CB8AC3E}">
        <p14:creationId xmlns:p14="http://schemas.microsoft.com/office/powerpoint/2010/main" val="11698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live in the real world, not a movie!</a:t>
            </a:r>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24</a:t>
            </a:fld>
            <a:endParaRPr lang="en-US"/>
          </a:p>
        </p:txBody>
      </p:sp>
      <p:sp>
        <p:nvSpPr>
          <p:cNvPr id="5" name="Content Placeholder 4"/>
          <p:cNvSpPr>
            <a:spLocks noGrp="1"/>
          </p:cNvSpPr>
          <p:nvPr>
            <p:ph sz="quarter" idx="1"/>
          </p:nvPr>
        </p:nvSpPr>
        <p:spPr/>
        <p:txBody>
          <a:bodyPr>
            <a:normAutofit/>
          </a:bodyPr>
          <a:lstStyle/>
          <a:p>
            <a:r>
              <a:rPr lang="en-US" dirty="0"/>
              <a:t>This is a problem!</a:t>
            </a:r>
          </a:p>
          <a:p>
            <a:endParaRPr lang="en-US" dirty="0"/>
          </a:p>
          <a:p>
            <a:r>
              <a:rPr lang="en-US" dirty="0"/>
              <a:t>FLP is clearly a “real” risk.</a:t>
            </a:r>
          </a:p>
          <a:p>
            <a:endParaRPr lang="en-US" dirty="0"/>
          </a:p>
          <a:p>
            <a:r>
              <a:rPr lang="en-US" dirty="0"/>
              <a:t>And yet the kind of attack it imagines cannot really arise!  In fact it is easy to show that a system like Derecho or any </a:t>
            </a:r>
            <a:r>
              <a:rPr lang="en-US" dirty="0" err="1"/>
              <a:t>Paxos</a:t>
            </a:r>
            <a:r>
              <a:rPr lang="en-US" dirty="0"/>
              <a:t> protocol will make progress even with really simple added assumptions about message delays being “random” and not “controlled”</a:t>
            </a:r>
          </a:p>
          <a:p>
            <a:pPr lvl="1"/>
            <a:endParaRPr lang="en-US" dirty="0"/>
          </a:p>
          <a:p>
            <a:endParaRPr lang="en-US" dirty="0"/>
          </a:p>
        </p:txBody>
      </p:sp>
    </p:spTree>
    <p:extLst>
      <p:ext uri="{BB962C8B-B14F-4D97-AF65-F5344CB8AC3E}">
        <p14:creationId xmlns:p14="http://schemas.microsoft.com/office/powerpoint/2010/main" val="245453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a:t>
            </a:r>
          </a:p>
        </p:txBody>
      </p:sp>
      <p:sp>
        <p:nvSpPr>
          <p:cNvPr id="3" name="Footer Placeholder 2"/>
          <p:cNvSpPr>
            <a:spLocks noGrp="1"/>
          </p:cNvSpPr>
          <p:nvPr>
            <p:ph type="ftr" sz="quarter" idx="11"/>
          </p:nvPr>
        </p:nvSpPr>
        <p:spPr/>
        <p:txBody>
          <a:bodyPr/>
          <a:lstStyle/>
          <a:p>
            <a:r>
              <a:rPr lang="en-US"/>
              <a:t>http://www.cs.cornell.edu/courses/cs5412/2021sp</a:t>
            </a:r>
          </a:p>
        </p:txBody>
      </p:sp>
      <p:sp>
        <p:nvSpPr>
          <p:cNvPr id="4" name="Slide Number Placeholder 3"/>
          <p:cNvSpPr>
            <a:spLocks noGrp="1"/>
          </p:cNvSpPr>
          <p:nvPr>
            <p:ph type="sldNum" sz="quarter" idx="12"/>
          </p:nvPr>
        </p:nvSpPr>
        <p:spPr/>
        <p:txBody>
          <a:bodyPr>
            <a:normAutofit/>
          </a:bodyPr>
          <a:lstStyle/>
          <a:p>
            <a:fld id="{B6F15528-21DE-4FAA-801E-634DDDAF4B2B}" type="slidenum">
              <a:rPr lang="en-US" smtClean="0"/>
              <a:pPr/>
              <a:t>25</a:t>
            </a:fld>
            <a:endParaRPr lang="en-US"/>
          </a:p>
        </p:txBody>
      </p:sp>
      <p:sp>
        <p:nvSpPr>
          <p:cNvPr id="5" name="Content Placeholder 4"/>
          <p:cNvSpPr>
            <a:spLocks noGrp="1"/>
          </p:cNvSpPr>
          <p:nvPr>
            <p:ph sz="quarter" idx="1"/>
          </p:nvPr>
        </p:nvSpPr>
        <p:spPr>
          <a:xfrm>
            <a:off x="1024127" y="2286000"/>
            <a:ext cx="10884587" cy="4023360"/>
          </a:xfrm>
        </p:spPr>
        <p:txBody>
          <a:bodyPr>
            <a:normAutofit/>
          </a:bodyPr>
          <a:lstStyle/>
          <a:p>
            <a:r>
              <a:rPr lang="en-US" dirty="0"/>
              <a:t>In fact the fault is in the theoretical model!  It gives too much power to the attacker.</a:t>
            </a:r>
          </a:p>
          <a:p>
            <a:endParaRPr lang="en-US" dirty="0"/>
          </a:p>
          <a:p>
            <a:r>
              <a:rPr lang="en-US" dirty="0"/>
              <a:t>Yet at the same time, because partitioning failures can cause </a:t>
            </a:r>
            <a:r>
              <a:rPr lang="en-US" dirty="0" err="1"/>
              <a:t>Paxos</a:t>
            </a:r>
            <a:r>
              <a:rPr lang="en-US" dirty="0"/>
              <a:t> or Derecho to freeze up (they can lose quorum), in some sense a result similar to FLP applies in any case!</a:t>
            </a:r>
          </a:p>
          <a:p>
            <a:endParaRPr lang="en-US" dirty="0"/>
          </a:p>
          <a:p>
            <a:r>
              <a:rPr lang="en-US" dirty="0"/>
              <a:t>With real systems, freeze-up is a real risk… even if not due to FLP attacks!</a:t>
            </a:r>
          </a:p>
        </p:txBody>
      </p:sp>
    </p:spTree>
    <p:extLst>
      <p:ext uri="{BB962C8B-B14F-4D97-AF65-F5344CB8AC3E}">
        <p14:creationId xmlns:p14="http://schemas.microsoft.com/office/powerpoint/2010/main" val="305739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9FBAA-5176-4932-A0FA-BAECD23971E2}"/>
              </a:ext>
            </a:extLst>
          </p:cNvPr>
          <p:cNvSpPr>
            <a:spLocks noGrp="1"/>
          </p:cNvSpPr>
          <p:nvPr>
            <p:ph type="title"/>
          </p:nvPr>
        </p:nvSpPr>
        <p:spPr/>
        <p:txBody>
          <a:bodyPr/>
          <a:lstStyle/>
          <a:p>
            <a:r>
              <a:rPr lang="en-US" dirty="0"/>
              <a:t>What does this say about elections?</a:t>
            </a:r>
          </a:p>
        </p:txBody>
      </p:sp>
      <p:sp>
        <p:nvSpPr>
          <p:cNvPr id="3" name="Content Placeholder 2">
            <a:extLst>
              <a:ext uri="{FF2B5EF4-FFF2-40B4-BE49-F238E27FC236}">
                <a16:creationId xmlns:a16="http://schemas.microsoft.com/office/drawing/2014/main" id="{9381B4DF-E474-4346-98BE-07D0E8E0F5A7}"/>
              </a:ext>
            </a:extLst>
          </p:cNvPr>
          <p:cNvSpPr>
            <a:spLocks noGrp="1"/>
          </p:cNvSpPr>
          <p:nvPr>
            <p:ph idx="1"/>
          </p:nvPr>
        </p:nvSpPr>
        <p:spPr/>
        <p:txBody>
          <a:bodyPr>
            <a:normAutofit/>
          </a:bodyPr>
          <a:lstStyle/>
          <a:p>
            <a:r>
              <a:rPr lang="en-US" dirty="0"/>
              <a:t>Think back to the John and Sally election scenario</a:t>
            </a:r>
          </a:p>
          <a:p>
            <a:endParaRPr lang="en-US" dirty="0"/>
          </a:p>
          <a:p>
            <a:r>
              <a:rPr lang="en-US" dirty="0"/>
              <a:t>In a real election, sooner or later we call a halt and count the votes that are in hand.  </a:t>
            </a:r>
          </a:p>
          <a:p>
            <a:endParaRPr lang="en-US" dirty="0"/>
          </a:p>
          <a:p>
            <a:r>
              <a:rPr lang="en-US" dirty="0"/>
              <a:t>At that point the “votes” are immutable and the set of votes is known.  It just becomes an exercise in counting – nothing more.  Even the tie-breaking rule, and the outcome of the coin flip, become immutable.</a:t>
            </a:r>
          </a:p>
        </p:txBody>
      </p:sp>
      <p:sp>
        <p:nvSpPr>
          <p:cNvPr id="4" name="Footer Placeholder 3">
            <a:extLst>
              <a:ext uri="{FF2B5EF4-FFF2-40B4-BE49-F238E27FC236}">
                <a16:creationId xmlns:a16="http://schemas.microsoft.com/office/drawing/2014/main" id="{6E08969E-74F5-495A-9038-92C335B84151}"/>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B5705FF9-938A-48BD-8F92-AB5CB486962F}"/>
              </a:ext>
            </a:extLst>
          </p:cNvPr>
          <p:cNvSpPr>
            <a:spLocks noGrp="1"/>
          </p:cNvSpPr>
          <p:nvPr>
            <p:ph type="sldNum" sz="quarter" idx="12"/>
          </p:nvPr>
        </p:nvSpPr>
        <p:spPr/>
        <p:txBody>
          <a:bodyPr/>
          <a:lstStyle/>
          <a:p>
            <a:fld id="{3C974458-8A97-4835-BF79-1FB6D7856C21}" type="slidenum">
              <a:rPr lang="en-US" smtClean="0"/>
              <a:t>26</a:t>
            </a:fld>
            <a:endParaRPr lang="en-US"/>
          </a:p>
        </p:txBody>
      </p:sp>
    </p:spTree>
    <p:extLst>
      <p:ext uri="{BB962C8B-B14F-4D97-AF65-F5344CB8AC3E}">
        <p14:creationId xmlns:p14="http://schemas.microsoft.com/office/powerpoint/2010/main" val="177735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0563-D219-4DBA-BEA1-5D79CD0313E9}"/>
              </a:ext>
            </a:extLst>
          </p:cNvPr>
          <p:cNvSpPr>
            <a:spLocks noGrp="1"/>
          </p:cNvSpPr>
          <p:nvPr>
            <p:ph type="title"/>
          </p:nvPr>
        </p:nvSpPr>
        <p:spPr/>
        <p:txBody>
          <a:bodyPr/>
          <a:lstStyle/>
          <a:p>
            <a:r>
              <a:rPr lang="en-US" dirty="0"/>
              <a:t>Does FLP matter?</a:t>
            </a:r>
          </a:p>
        </p:txBody>
      </p:sp>
      <p:sp>
        <p:nvSpPr>
          <p:cNvPr id="3" name="Content Placeholder 2">
            <a:extLst>
              <a:ext uri="{FF2B5EF4-FFF2-40B4-BE49-F238E27FC236}">
                <a16:creationId xmlns:a16="http://schemas.microsoft.com/office/drawing/2014/main" id="{FD8C0833-A3C4-4B82-8947-5F1BEAFAEFB1}"/>
              </a:ext>
            </a:extLst>
          </p:cNvPr>
          <p:cNvSpPr>
            <a:spLocks noGrp="1"/>
          </p:cNvSpPr>
          <p:nvPr>
            <p:ph idx="1"/>
          </p:nvPr>
        </p:nvSpPr>
        <p:spPr/>
        <p:txBody>
          <a:bodyPr>
            <a:normAutofit/>
          </a:bodyPr>
          <a:lstStyle/>
          <a:p>
            <a:r>
              <a:rPr lang="en-US" dirty="0"/>
              <a:t>FLP is often cited as a proof that “consistency is impossible” but in fact it only tells us that any digital system could run into conditions where it jams.  We already knew that, due to partitioning.</a:t>
            </a:r>
          </a:p>
          <a:p>
            <a:endParaRPr lang="en-US" dirty="0"/>
          </a:p>
          <a:p>
            <a:r>
              <a:rPr lang="en-US" dirty="0"/>
              <a:t>On the other hand, it also has a problematic “implication”.  It makes it very hard to prove the correctness of real systems using a pure logic formulation.  We need probabilistic assumptions and goals, and only can show some high likelihood of progress.</a:t>
            </a:r>
          </a:p>
        </p:txBody>
      </p:sp>
      <p:sp>
        <p:nvSpPr>
          <p:cNvPr id="4" name="Footer Placeholder 3">
            <a:extLst>
              <a:ext uri="{FF2B5EF4-FFF2-40B4-BE49-F238E27FC236}">
                <a16:creationId xmlns:a16="http://schemas.microsoft.com/office/drawing/2014/main" id="{7225E2F4-92D3-4F4D-B28B-88ED4C10C17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6E084AC-D214-4E1D-AA1C-F6E904BB9F20}"/>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2383069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BA34-E380-439B-BFC1-C0BF1F5157F5}"/>
              </a:ext>
            </a:extLst>
          </p:cNvPr>
          <p:cNvSpPr>
            <a:spLocks noGrp="1"/>
          </p:cNvSpPr>
          <p:nvPr>
            <p:ph type="title"/>
          </p:nvPr>
        </p:nvSpPr>
        <p:spPr/>
        <p:txBody>
          <a:bodyPr/>
          <a:lstStyle/>
          <a:p>
            <a:r>
              <a:rPr lang="en-US" dirty="0"/>
              <a:t>Implication?</a:t>
            </a:r>
          </a:p>
        </p:txBody>
      </p:sp>
      <p:sp>
        <p:nvSpPr>
          <p:cNvPr id="3" name="Content Placeholder 2">
            <a:extLst>
              <a:ext uri="{FF2B5EF4-FFF2-40B4-BE49-F238E27FC236}">
                <a16:creationId xmlns:a16="http://schemas.microsoft.com/office/drawing/2014/main" id="{75732B47-AEF1-4F17-AD0B-26F66B703A2B}"/>
              </a:ext>
            </a:extLst>
          </p:cNvPr>
          <p:cNvSpPr>
            <a:spLocks noGrp="1"/>
          </p:cNvSpPr>
          <p:nvPr>
            <p:ph idx="1"/>
          </p:nvPr>
        </p:nvSpPr>
        <p:spPr/>
        <p:txBody>
          <a:bodyPr/>
          <a:lstStyle/>
          <a:p>
            <a:r>
              <a:rPr lang="en-US" dirty="0"/>
              <a:t>If we can’t do perfect failure sensing, we need to make do with something imperfect.</a:t>
            </a:r>
          </a:p>
          <a:p>
            <a:endParaRPr lang="en-US" dirty="0"/>
          </a:p>
          <a:p>
            <a:r>
              <a:rPr lang="en-US" dirty="0"/>
              <a:t>This ties back to the idea of a system that manages its own membership.</a:t>
            </a:r>
          </a:p>
          <a:p>
            <a:endParaRPr lang="en-US" dirty="0"/>
          </a:p>
          <a:p>
            <a:r>
              <a:rPr lang="en-US" dirty="0"/>
              <a:t>If the manager layer can’t be sure that some process is healthy, it is allowed to just declare that the process has failed!</a:t>
            </a:r>
          </a:p>
        </p:txBody>
      </p:sp>
      <p:sp>
        <p:nvSpPr>
          <p:cNvPr id="4" name="Footer Placeholder 3">
            <a:extLst>
              <a:ext uri="{FF2B5EF4-FFF2-40B4-BE49-F238E27FC236}">
                <a16:creationId xmlns:a16="http://schemas.microsoft.com/office/drawing/2014/main" id="{7899BBD7-5217-4267-9D6D-BCD57E84CE6A}"/>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0CD5EF3D-78E0-49F3-9DCA-B2658AC967CE}"/>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94364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How does Derecho do it?</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a:bodyPr>
          <a:lstStyle/>
          <a:p>
            <a:r>
              <a:rPr lang="en-US" dirty="0"/>
              <a:t>It has a self-managed membership service, sort of like Zookeeper.</a:t>
            </a:r>
          </a:p>
          <a:p>
            <a:endParaRPr lang="en-US" dirty="0"/>
          </a:p>
          <a:p>
            <a:r>
              <a:rPr lang="en-US" dirty="0"/>
              <a:t>We used the term virtual synchrony for the resulting model, with membership epochs.</a:t>
            </a:r>
          </a:p>
          <a:p>
            <a:endParaRPr lang="en-US" dirty="0"/>
          </a:p>
          <a:p>
            <a:r>
              <a:rPr lang="en-US" dirty="0"/>
              <a:t>In fact, Zookeeper and Derecho both borrow this idea from an older system called Isis, built by Ken in the 1985-1987 period.</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29</a:t>
            </a:fld>
            <a:endParaRPr lang="en-US"/>
          </a:p>
        </p:txBody>
      </p:sp>
    </p:spTree>
    <p:extLst>
      <p:ext uri="{BB962C8B-B14F-4D97-AF65-F5344CB8AC3E}">
        <p14:creationId xmlns:p14="http://schemas.microsoft.com/office/powerpoint/2010/main" val="291918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D9879-2E36-4A81-8979-56A1D36D4B07}"/>
              </a:ext>
            </a:extLst>
          </p:cNvPr>
          <p:cNvSpPr>
            <a:spLocks noGrp="1"/>
          </p:cNvSpPr>
          <p:nvPr>
            <p:ph type="title"/>
          </p:nvPr>
        </p:nvSpPr>
        <p:spPr/>
        <p:txBody>
          <a:bodyPr/>
          <a:lstStyle/>
          <a:p>
            <a:r>
              <a:rPr lang="en-US" dirty="0"/>
              <a:t>But when a failure occurs…</a:t>
            </a:r>
          </a:p>
        </p:txBody>
      </p:sp>
      <p:sp>
        <p:nvSpPr>
          <p:cNvPr id="3" name="Content Placeholder 2">
            <a:extLst>
              <a:ext uri="{FF2B5EF4-FFF2-40B4-BE49-F238E27FC236}">
                <a16:creationId xmlns:a16="http://schemas.microsoft.com/office/drawing/2014/main" id="{B38BD5CE-176D-4483-A867-720649A0B15E}"/>
              </a:ext>
            </a:extLst>
          </p:cNvPr>
          <p:cNvSpPr>
            <a:spLocks noGrp="1"/>
          </p:cNvSpPr>
          <p:nvPr>
            <p:ph idx="1"/>
          </p:nvPr>
        </p:nvSpPr>
        <p:spPr/>
        <p:txBody>
          <a:bodyPr>
            <a:normAutofit/>
          </a:bodyPr>
          <a:lstStyle/>
          <a:p>
            <a:pPr marL="0" indent="0">
              <a:buNone/>
            </a:pPr>
            <a:r>
              <a:rPr lang="en-US" dirty="0"/>
              <a:t>Won’t that cause “damage” all through the hierarchy?</a:t>
            </a:r>
          </a:p>
          <a:p>
            <a:pPr>
              <a:buFont typeface="Wingdings" panose="05000000000000000000" pitchFamily="2" charset="2"/>
              <a:buChar char="Ø"/>
            </a:pPr>
            <a:r>
              <a:rPr lang="en-US" dirty="0"/>
              <a:t>  How do people working with Apache think about failure?</a:t>
            </a:r>
          </a:p>
          <a:p>
            <a:pPr>
              <a:buFont typeface="Wingdings" panose="05000000000000000000" pitchFamily="2" charset="2"/>
              <a:buChar char="Ø"/>
            </a:pPr>
            <a:r>
              <a:rPr lang="en-US" dirty="0"/>
              <a:t>  What are the specific roles Zookeeper plays?</a:t>
            </a:r>
          </a:p>
          <a:p>
            <a:pPr>
              <a:buFont typeface="Wingdings" panose="05000000000000000000" pitchFamily="2" charset="2"/>
              <a:buChar char="Ø"/>
            </a:pPr>
            <a:r>
              <a:rPr lang="en-US" dirty="0"/>
              <a:t>  What happens when a failed element later restarts?</a:t>
            </a:r>
          </a:p>
          <a:p>
            <a:pPr>
              <a:buFont typeface="Wingdings" panose="05000000000000000000" pitchFamily="2" charset="2"/>
              <a:buChar char="Ø"/>
            </a:pPr>
            <a:r>
              <a:rPr lang="en-US" dirty="0"/>
              <a:t>  What happened to </a:t>
            </a:r>
            <a:r>
              <a:rPr lang="en-US" dirty="0" err="1"/>
              <a:t>Paxos</a:t>
            </a:r>
            <a:r>
              <a:rPr lang="en-US" dirty="0"/>
              <a:t> and Derecho?  Why isn’t Apache </a:t>
            </a:r>
            <a:br>
              <a:rPr lang="en-US" dirty="0"/>
            </a:br>
            <a:r>
              <a:rPr lang="en-US" dirty="0"/>
              <a:t>    using those ideas?</a:t>
            </a:r>
          </a:p>
        </p:txBody>
      </p:sp>
      <p:sp>
        <p:nvSpPr>
          <p:cNvPr id="4" name="Footer Placeholder 3">
            <a:extLst>
              <a:ext uri="{FF2B5EF4-FFF2-40B4-BE49-F238E27FC236}">
                <a16:creationId xmlns:a16="http://schemas.microsoft.com/office/drawing/2014/main" id="{55877BBA-62C7-431C-A3FE-9CD934EC8739}"/>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E3E5469-D757-4E5F-88D0-609B45A3D89D}"/>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006712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62F9-0442-4D92-AD0C-5AD88A8D7365}"/>
              </a:ext>
            </a:extLst>
          </p:cNvPr>
          <p:cNvSpPr>
            <a:spLocks noGrp="1"/>
          </p:cNvSpPr>
          <p:nvPr>
            <p:ph type="title"/>
          </p:nvPr>
        </p:nvSpPr>
        <p:spPr/>
        <p:txBody>
          <a:bodyPr/>
          <a:lstStyle/>
          <a:p>
            <a:r>
              <a:rPr lang="en-US" dirty="0"/>
              <a:t>How do Apache tools manage their own membership? Zookeeper!</a:t>
            </a:r>
          </a:p>
        </p:txBody>
      </p:sp>
      <p:sp>
        <p:nvSpPr>
          <p:cNvPr id="3" name="Content Placeholder 2">
            <a:extLst>
              <a:ext uri="{FF2B5EF4-FFF2-40B4-BE49-F238E27FC236}">
                <a16:creationId xmlns:a16="http://schemas.microsoft.com/office/drawing/2014/main" id="{AC6DAC62-FCE9-4C4B-82C5-AD5732CBDC46}"/>
              </a:ext>
            </a:extLst>
          </p:cNvPr>
          <p:cNvSpPr>
            <a:spLocks noGrp="1"/>
          </p:cNvSpPr>
          <p:nvPr>
            <p:ph idx="1"/>
          </p:nvPr>
        </p:nvSpPr>
        <p:spPr/>
        <p:txBody>
          <a:bodyPr>
            <a:normAutofit fontScale="92500" lnSpcReduction="20000"/>
          </a:bodyPr>
          <a:lstStyle/>
          <a:p>
            <a:r>
              <a:rPr lang="en-US" dirty="0"/>
              <a:t>Zookeeper has an elected leader, a set of “follower” members in the </a:t>
            </a:r>
            <a:r>
              <a:rPr lang="en-US" dirty="0">
                <a:sym typeface="Symbol" panose="05050102010706020507" pitchFamily="18" charset="2"/>
              </a:rPr>
              <a:t>-service, and other “application” processes.  There is a TCP connection from each application to some Zookeeper member, from members to the leader, and from the leader to members.</a:t>
            </a:r>
            <a:endParaRPr lang="en-US" dirty="0"/>
          </a:p>
          <a:p>
            <a:endParaRPr lang="en-US" dirty="0"/>
          </a:p>
          <a:p>
            <a:r>
              <a:rPr lang="en-US" dirty="0"/>
              <a:t>Periodic </a:t>
            </a:r>
            <a:r>
              <a:rPr lang="en-US" dirty="0">
                <a:sym typeface="Symbol" panose="05050102010706020507" pitchFamily="18" charset="2"/>
              </a:rPr>
              <a:t>“heartbeat” messages are sent by healthy processes.  Each process watches for these heartbeats.  A timeout triggers “failure suspicion”.  </a:t>
            </a:r>
            <a:r>
              <a:rPr lang="en-US" dirty="0"/>
              <a:t>Also, if a TCP connection </a:t>
            </a:r>
            <a:r>
              <a:rPr lang="en-US" u="sng" dirty="0"/>
              <a:t>breaks</a:t>
            </a:r>
            <a:r>
              <a:rPr lang="en-US" dirty="0"/>
              <a:t>, the live process will immediately deem the other endpoint as having crashed.  </a:t>
            </a:r>
          </a:p>
          <a:p>
            <a:endParaRPr lang="en-US" dirty="0"/>
          </a:p>
          <a:p>
            <a:r>
              <a:rPr lang="en-US" dirty="0"/>
              <a:t>A form of </a:t>
            </a:r>
            <a:r>
              <a:rPr lang="en-US" dirty="0" err="1"/>
              <a:t>Paxos</a:t>
            </a:r>
            <a:r>
              <a:rPr lang="en-US" dirty="0"/>
              <a:t> prevents split-brain behavior if leader failure is suspected.</a:t>
            </a:r>
          </a:p>
          <a:p>
            <a:endParaRPr lang="en-US" dirty="0"/>
          </a:p>
          <a:p>
            <a:endParaRPr lang="en-US" dirty="0"/>
          </a:p>
        </p:txBody>
      </p:sp>
      <p:sp>
        <p:nvSpPr>
          <p:cNvPr id="4" name="Footer Placeholder 3">
            <a:extLst>
              <a:ext uri="{FF2B5EF4-FFF2-40B4-BE49-F238E27FC236}">
                <a16:creationId xmlns:a16="http://schemas.microsoft.com/office/drawing/2014/main" id="{5522FBB2-D217-4E1C-BC7D-9AC74040E1C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5CAF580-BD14-4F51-A4BB-7C52A3EBE304}"/>
              </a:ext>
            </a:extLst>
          </p:cNvPr>
          <p:cNvSpPr>
            <a:spLocks noGrp="1"/>
          </p:cNvSpPr>
          <p:nvPr>
            <p:ph type="sldNum" sz="quarter" idx="12"/>
          </p:nvPr>
        </p:nvSpPr>
        <p:spPr/>
        <p:txBody>
          <a:bodyPr/>
          <a:lstStyle/>
          <a:p>
            <a:fld id="{3C974458-8A97-4835-BF79-1FB6D7856C21}" type="slidenum">
              <a:rPr lang="en-US" smtClean="0"/>
              <a:t>30</a:t>
            </a:fld>
            <a:endParaRPr lang="en-US"/>
          </a:p>
        </p:txBody>
      </p:sp>
    </p:spTree>
    <p:extLst>
      <p:ext uri="{BB962C8B-B14F-4D97-AF65-F5344CB8AC3E}">
        <p14:creationId xmlns:p14="http://schemas.microsoft.com/office/powerpoint/2010/main" val="1486813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7E91-0B62-47E1-A945-44123A25E8A7}"/>
              </a:ext>
            </a:extLst>
          </p:cNvPr>
          <p:cNvSpPr>
            <a:spLocks noGrp="1"/>
          </p:cNvSpPr>
          <p:nvPr>
            <p:ph type="title"/>
          </p:nvPr>
        </p:nvSpPr>
        <p:spPr/>
        <p:txBody>
          <a:bodyPr/>
          <a:lstStyle/>
          <a:p>
            <a:r>
              <a:rPr lang="en-US" dirty="0"/>
              <a:t> But can this avoid the FLP problem?</a:t>
            </a:r>
          </a:p>
        </p:txBody>
      </p:sp>
      <p:sp>
        <p:nvSpPr>
          <p:cNvPr id="3" name="Content Placeholder 2">
            <a:extLst>
              <a:ext uri="{FF2B5EF4-FFF2-40B4-BE49-F238E27FC236}">
                <a16:creationId xmlns:a16="http://schemas.microsoft.com/office/drawing/2014/main" id="{840C90C9-F72A-465C-9025-B24435DB299E}"/>
              </a:ext>
            </a:extLst>
          </p:cNvPr>
          <p:cNvSpPr>
            <a:spLocks noGrp="1"/>
          </p:cNvSpPr>
          <p:nvPr>
            <p:ph idx="1"/>
          </p:nvPr>
        </p:nvSpPr>
        <p:spPr/>
        <p:txBody>
          <a:bodyPr>
            <a:normAutofit/>
          </a:bodyPr>
          <a:lstStyle/>
          <a:p>
            <a:r>
              <a:rPr lang="en-US" dirty="0"/>
              <a:t>FLP is not directly applicable: in FLP, a healthy process </a:t>
            </a:r>
            <a:r>
              <a:rPr lang="en-US" i="1" dirty="0"/>
              <a:t>must be allowed to vote.</a:t>
            </a:r>
            <a:r>
              <a:rPr lang="en-US" dirty="0"/>
              <a:t>  </a:t>
            </a:r>
          </a:p>
          <a:p>
            <a:endParaRPr lang="en-US" dirty="0"/>
          </a:p>
          <a:p>
            <a:r>
              <a:rPr lang="en-US" dirty="0"/>
              <a:t>In systems like Zookeeper, </a:t>
            </a:r>
            <a:r>
              <a:rPr lang="en-US" i="1" dirty="0"/>
              <a:t>a healthy process might be “killed” by accident, but this keeps the system alive when it might otherwise freeze up).</a:t>
            </a:r>
          </a:p>
          <a:p>
            <a:endParaRPr lang="en-US" i="1" dirty="0"/>
          </a:p>
          <a:p>
            <a:r>
              <a:rPr lang="en-US" dirty="0"/>
              <a:t>Anyhow, this still leaves partitioning as a risk.  We can’t evade the risk of freezing up – we can only evade the FLP “scenario” for that happening.</a:t>
            </a:r>
          </a:p>
        </p:txBody>
      </p:sp>
      <p:sp>
        <p:nvSpPr>
          <p:cNvPr id="4" name="Footer Placeholder 3">
            <a:extLst>
              <a:ext uri="{FF2B5EF4-FFF2-40B4-BE49-F238E27FC236}">
                <a16:creationId xmlns:a16="http://schemas.microsoft.com/office/drawing/2014/main" id="{9305228B-76A3-40BE-BF6F-37A8FFF3BDF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81AB009-2EF7-48B5-8B1B-F17A5E02853F}"/>
              </a:ext>
            </a:extLst>
          </p:cNvPr>
          <p:cNvSpPr>
            <a:spLocks noGrp="1"/>
          </p:cNvSpPr>
          <p:nvPr>
            <p:ph type="sldNum" sz="quarter" idx="12"/>
          </p:nvPr>
        </p:nvSpPr>
        <p:spPr/>
        <p:txBody>
          <a:bodyPr/>
          <a:lstStyle/>
          <a:p>
            <a:fld id="{3C974458-8A97-4835-BF79-1FB6D7856C21}" type="slidenum">
              <a:rPr lang="en-US" smtClean="0"/>
              <a:t>31</a:t>
            </a:fld>
            <a:endParaRPr lang="en-US"/>
          </a:p>
        </p:txBody>
      </p:sp>
    </p:spTree>
    <p:extLst>
      <p:ext uri="{BB962C8B-B14F-4D97-AF65-F5344CB8AC3E}">
        <p14:creationId xmlns:p14="http://schemas.microsoft.com/office/powerpoint/2010/main" val="1457880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9FB1-6C39-4802-B3FA-CBD765B37397}"/>
              </a:ext>
            </a:extLst>
          </p:cNvPr>
          <p:cNvSpPr>
            <a:spLocks noGrp="1"/>
          </p:cNvSpPr>
          <p:nvPr>
            <p:ph type="title"/>
          </p:nvPr>
        </p:nvSpPr>
        <p:spPr>
          <a:xfrm>
            <a:off x="1024128" y="585216"/>
            <a:ext cx="11167872" cy="1499616"/>
          </a:xfrm>
        </p:spPr>
        <p:txBody>
          <a:bodyPr>
            <a:normAutofit fontScale="90000"/>
          </a:bodyPr>
          <a:lstStyle/>
          <a:p>
            <a:r>
              <a:rPr lang="en-US" dirty="0"/>
              <a:t>Even so, a theory person would argue that Zookeeper cannot evade the FLP Theorem</a:t>
            </a:r>
          </a:p>
        </p:txBody>
      </p:sp>
      <p:sp>
        <p:nvSpPr>
          <p:cNvPr id="3" name="Content Placeholder 2">
            <a:extLst>
              <a:ext uri="{FF2B5EF4-FFF2-40B4-BE49-F238E27FC236}">
                <a16:creationId xmlns:a16="http://schemas.microsoft.com/office/drawing/2014/main" id="{ED331204-C93F-41CC-8A07-E1EBF705C62D}"/>
              </a:ext>
            </a:extLst>
          </p:cNvPr>
          <p:cNvSpPr>
            <a:spLocks noGrp="1"/>
          </p:cNvSpPr>
          <p:nvPr>
            <p:ph idx="1"/>
          </p:nvPr>
        </p:nvSpPr>
        <p:spPr/>
        <p:txBody>
          <a:bodyPr>
            <a:normAutofit/>
          </a:bodyPr>
          <a:lstStyle/>
          <a:p>
            <a:r>
              <a:rPr lang="en-US" dirty="0"/>
              <a:t>The distributed systems theory community considers the FLP theorem to be the bottom line.</a:t>
            </a:r>
          </a:p>
          <a:p>
            <a:endParaRPr lang="en-US" dirty="0"/>
          </a:p>
          <a:p>
            <a:r>
              <a:rPr lang="en-US" dirty="0"/>
              <a:t>No system that can solve consensus is able to guarantee progress.</a:t>
            </a:r>
          </a:p>
          <a:p>
            <a:endParaRPr lang="en-US" dirty="0"/>
          </a:p>
          <a:p>
            <a:r>
              <a:rPr lang="en-US" dirty="0"/>
              <a:t>They also understand that in practical cloud settings, we may not be worried about the FLP scenario, or even the partitioning scenario (we can design a redundant network to minimize that risk…)</a:t>
            </a:r>
          </a:p>
        </p:txBody>
      </p:sp>
      <p:sp>
        <p:nvSpPr>
          <p:cNvPr id="4" name="Footer Placeholder 3">
            <a:extLst>
              <a:ext uri="{FF2B5EF4-FFF2-40B4-BE49-F238E27FC236}">
                <a16:creationId xmlns:a16="http://schemas.microsoft.com/office/drawing/2014/main" id="{7138620D-4A6E-4079-A15F-08C0C44168C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20B04786-9186-4AFA-900F-6DA1ED80FEB3}"/>
              </a:ext>
            </a:extLst>
          </p:cNvPr>
          <p:cNvSpPr>
            <a:spLocks noGrp="1"/>
          </p:cNvSpPr>
          <p:nvPr>
            <p:ph type="sldNum" sz="quarter" idx="12"/>
          </p:nvPr>
        </p:nvSpPr>
        <p:spPr/>
        <p:txBody>
          <a:bodyPr/>
          <a:lstStyle/>
          <a:p>
            <a:fld id="{3C974458-8A97-4835-BF79-1FB6D7856C21}" type="slidenum">
              <a:rPr lang="en-US" smtClean="0"/>
              <a:t>32</a:t>
            </a:fld>
            <a:endParaRPr lang="en-US"/>
          </a:p>
        </p:txBody>
      </p:sp>
    </p:spTree>
    <p:extLst>
      <p:ext uri="{BB962C8B-B14F-4D97-AF65-F5344CB8AC3E}">
        <p14:creationId xmlns:p14="http://schemas.microsoft.com/office/powerpoint/2010/main" val="1471169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847-97A6-4B95-BA20-101A3F513C66}"/>
              </a:ext>
            </a:extLst>
          </p:cNvPr>
          <p:cNvSpPr>
            <a:spLocks noGrp="1"/>
          </p:cNvSpPr>
          <p:nvPr>
            <p:ph type="title"/>
          </p:nvPr>
        </p:nvSpPr>
        <p:spPr/>
        <p:txBody>
          <a:bodyPr/>
          <a:lstStyle/>
          <a:p>
            <a:r>
              <a:rPr lang="en-US" dirty="0"/>
              <a:t>HDFS use of Zookeeper views</a:t>
            </a:r>
          </a:p>
        </p:txBody>
      </p:sp>
      <p:sp>
        <p:nvSpPr>
          <p:cNvPr id="3" name="Content Placeholder 2">
            <a:extLst>
              <a:ext uri="{FF2B5EF4-FFF2-40B4-BE49-F238E27FC236}">
                <a16:creationId xmlns:a16="http://schemas.microsoft.com/office/drawing/2014/main" id="{C9356B54-6ED5-409D-8634-8AF2068DC2FE}"/>
              </a:ext>
            </a:extLst>
          </p:cNvPr>
          <p:cNvSpPr>
            <a:spLocks noGrp="1"/>
          </p:cNvSpPr>
          <p:nvPr>
            <p:ph idx="1"/>
          </p:nvPr>
        </p:nvSpPr>
        <p:spPr>
          <a:xfrm>
            <a:off x="1024128" y="2286000"/>
            <a:ext cx="11167872" cy="4023360"/>
          </a:xfrm>
        </p:spPr>
        <p:txBody>
          <a:bodyPr>
            <a:normAutofit fontScale="92500"/>
          </a:bodyPr>
          <a:lstStyle/>
          <a:p>
            <a:r>
              <a:rPr lang="en-US" dirty="0"/>
              <a:t>Recall that in HDFS every file has one or more replicas.  It uses chain replication, with Zookeeper tracking the chain members!  </a:t>
            </a:r>
          </a:p>
          <a:p>
            <a:endParaRPr lang="en-US" dirty="0"/>
          </a:p>
          <a:p>
            <a:r>
              <a:rPr lang="en-US" dirty="0"/>
              <a:t>If a chain member fails, HDFS still has a healthy replica and reads can continue.  It restarts the failed member or launches some new node to take on the same role, and copies data from a healthy replica if needed to repair the failed replica.</a:t>
            </a:r>
          </a:p>
          <a:p>
            <a:endParaRPr lang="en-US" dirty="0"/>
          </a:p>
          <a:p>
            <a:r>
              <a:rPr lang="en-US" dirty="0"/>
              <a:t>If all replicas fail, HDFS will wait for recoveries.  But in the normal case, HDFS itself stays available for reads.</a:t>
            </a:r>
          </a:p>
        </p:txBody>
      </p:sp>
      <p:sp>
        <p:nvSpPr>
          <p:cNvPr id="4" name="Footer Placeholder 3">
            <a:extLst>
              <a:ext uri="{FF2B5EF4-FFF2-40B4-BE49-F238E27FC236}">
                <a16:creationId xmlns:a16="http://schemas.microsoft.com/office/drawing/2014/main" id="{FF734B89-230B-48E7-9386-22551B97441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BA710AE2-232E-4D5A-8670-2DD796D4216B}"/>
              </a:ext>
            </a:extLst>
          </p:cNvPr>
          <p:cNvSpPr>
            <a:spLocks noGrp="1"/>
          </p:cNvSpPr>
          <p:nvPr>
            <p:ph type="sldNum" sz="quarter" idx="12"/>
          </p:nvPr>
        </p:nvSpPr>
        <p:spPr/>
        <p:txBody>
          <a:bodyPr/>
          <a:lstStyle/>
          <a:p>
            <a:fld id="{3C974458-8A97-4835-BF79-1FB6D7856C21}" type="slidenum">
              <a:rPr lang="en-US" smtClean="0"/>
              <a:t>33</a:t>
            </a:fld>
            <a:endParaRPr lang="en-US"/>
          </a:p>
        </p:txBody>
      </p:sp>
    </p:spTree>
    <p:extLst>
      <p:ext uri="{BB962C8B-B14F-4D97-AF65-F5344CB8AC3E}">
        <p14:creationId xmlns:p14="http://schemas.microsoft.com/office/powerpoint/2010/main" val="331939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B4FF-CEAE-445C-9DBD-59D05053DB02}"/>
              </a:ext>
            </a:extLst>
          </p:cNvPr>
          <p:cNvSpPr>
            <a:spLocks noGrp="1"/>
          </p:cNvSpPr>
          <p:nvPr>
            <p:ph type="title"/>
          </p:nvPr>
        </p:nvSpPr>
        <p:spPr/>
        <p:txBody>
          <a:bodyPr/>
          <a:lstStyle/>
          <a:p>
            <a:r>
              <a:rPr lang="en-US" dirty="0"/>
              <a:t>Big challenge: Hadoop (</a:t>
            </a:r>
            <a:r>
              <a:rPr lang="en-US" dirty="0" err="1"/>
              <a:t>m</a:t>
            </a:r>
            <a:r>
              <a:rPr lang="en-US" sz="4400" dirty="0" err="1"/>
              <a:t>ap</a:t>
            </a:r>
            <a:r>
              <a:rPr lang="en-US" dirty="0" err="1"/>
              <a:t>R</a:t>
            </a:r>
            <a:r>
              <a:rPr lang="en-US" sz="4400" dirty="0" err="1"/>
              <a:t>educe</a:t>
            </a:r>
            <a:r>
              <a:rPr lang="en-US" dirty="0"/>
              <a:t>)</a:t>
            </a:r>
          </a:p>
        </p:txBody>
      </p:sp>
      <p:sp>
        <p:nvSpPr>
          <p:cNvPr id="3" name="Content Placeholder 2">
            <a:extLst>
              <a:ext uri="{FF2B5EF4-FFF2-40B4-BE49-F238E27FC236}">
                <a16:creationId xmlns:a16="http://schemas.microsoft.com/office/drawing/2014/main" id="{E95A31CC-BC83-4AEF-B307-D77946CC0548}"/>
              </a:ext>
            </a:extLst>
          </p:cNvPr>
          <p:cNvSpPr>
            <a:spLocks noGrp="1"/>
          </p:cNvSpPr>
          <p:nvPr>
            <p:ph idx="1"/>
          </p:nvPr>
        </p:nvSpPr>
        <p:spPr/>
        <p:txBody>
          <a:bodyPr/>
          <a:lstStyle/>
          <a:p>
            <a:r>
              <a:rPr lang="en-US" dirty="0"/>
              <a:t>Failures could cause some tasks to disappear.</a:t>
            </a:r>
          </a:p>
          <a:p>
            <a:endParaRPr lang="en-US" dirty="0"/>
          </a:p>
          <a:p>
            <a:r>
              <a:rPr lang="en-US" dirty="0"/>
              <a:t>MapReduce and Hadoop will automatically restart the failed task on some other node (they will even run extra copies of very slow task, “just in case”)</a:t>
            </a:r>
          </a:p>
          <a:p>
            <a:endParaRPr lang="en-US" dirty="0"/>
          </a:p>
          <a:p>
            <a:r>
              <a:rPr lang="en-US" dirty="0"/>
              <a:t>Whichever task finishes first, successfully, is considered to have completed that step and the others are terminated if any are still running.  If they do produce output, it is ignored.</a:t>
            </a:r>
          </a:p>
        </p:txBody>
      </p:sp>
      <p:sp>
        <p:nvSpPr>
          <p:cNvPr id="4" name="Footer Placeholder 3">
            <a:extLst>
              <a:ext uri="{FF2B5EF4-FFF2-40B4-BE49-F238E27FC236}">
                <a16:creationId xmlns:a16="http://schemas.microsoft.com/office/drawing/2014/main" id="{1010A49A-E3FF-4CCA-A70A-2F4EF3515CE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81986B49-97CD-488A-BD52-2A5503F2F2F7}"/>
              </a:ext>
            </a:extLst>
          </p:cNvPr>
          <p:cNvSpPr>
            <a:spLocks noGrp="1"/>
          </p:cNvSpPr>
          <p:nvPr>
            <p:ph type="sldNum" sz="quarter" idx="12"/>
          </p:nvPr>
        </p:nvSpPr>
        <p:spPr/>
        <p:txBody>
          <a:bodyPr/>
          <a:lstStyle/>
          <a:p>
            <a:fld id="{3C974458-8A97-4835-BF79-1FB6D7856C21}" type="slidenum">
              <a:rPr lang="en-US" smtClean="0"/>
              <a:t>34</a:t>
            </a:fld>
            <a:endParaRPr lang="en-US"/>
          </a:p>
        </p:txBody>
      </p:sp>
    </p:spTree>
    <p:extLst>
      <p:ext uri="{BB962C8B-B14F-4D97-AF65-F5344CB8AC3E}">
        <p14:creationId xmlns:p14="http://schemas.microsoft.com/office/powerpoint/2010/main" val="4123877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5641-575B-4595-B2E2-1E9250FBFAEE}"/>
              </a:ext>
            </a:extLst>
          </p:cNvPr>
          <p:cNvSpPr>
            <a:spLocks noGrp="1"/>
          </p:cNvSpPr>
          <p:nvPr>
            <p:ph type="title"/>
          </p:nvPr>
        </p:nvSpPr>
        <p:spPr>
          <a:xfrm>
            <a:off x="1024128" y="585216"/>
            <a:ext cx="11269472" cy="1499616"/>
          </a:xfrm>
        </p:spPr>
        <p:txBody>
          <a:bodyPr/>
          <a:lstStyle/>
          <a:p>
            <a:r>
              <a:rPr lang="en-US" dirty="0"/>
              <a:t>Hadoop is “at most once” reliable</a:t>
            </a:r>
          </a:p>
        </p:txBody>
      </p:sp>
      <p:sp>
        <p:nvSpPr>
          <p:cNvPr id="3" name="Content Placeholder 2">
            <a:extLst>
              <a:ext uri="{FF2B5EF4-FFF2-40B4-BE49-F238E27FC236}">
                <a16:creationId xmlns:a16="http://schemas.microsoft.com/office/drawing/2014/main" id="{D7A634F5-EFAE-442D-8887-B6415E39935C}"/>
              </a:ext>
            </a:extLst>
          </p:cNvPr>
          <p:cNvSpPr>
            <a:spLocks noGrp="1"/>
          </p:cNvSpPr>
          <p:nvPr>
            <p:ph idx="1"/>
          </p:nvPr>
        </p:nvSpPr>
        <p:spPr/>
        <p:txBody>
          <a:bodyPr/>
          <a:lstStyle/>
          <a:p>
            <a:r>
              <a:rPr lang="en-US" dirty="0"/>
              <a:t>This basic task fault handling ensures that each Hadoop task will be performed at least once, but at most one output will be preserved.</a:t>
            </a:r>
          </a:p>
          <a:p>
            <a:endParaRPr lang="en-US" dirty="0"/>
          </a:p>
          <a:p>
            <a:r>
              <a:rPr lang="en-US" dirty="0"/>
              <a:t>What if a task fails while writing files?</a:t>
            </a:r>
          </a:p>
        </p:txBody>
      </p:sp>
      <p:sp>
        <p:nvSpPr>
          <p:cNvPr id="4" name="Footer Placeholder 3">
            <a:extLst>
              <a:ext uri="{FF2B5EF4-FFF2-40B4-BE49-F238E27FC236}">
                <a16:creationId xmlns:a16="http://schemas.microsoft.com/office/drawing/2014/main" id="{D30E5DE5-A1C8-48E3-BCA0-F904523B337C}"/>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C715C98-8987-4934-B7A3-9A557B35D477}"/>
              </a:ext>
            </a:extLst>
          </p:cNvPr>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4228443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1470-03B9-4D5D-AB8A-0FE6652A108A}"/>
              </a:ext>
            </a:extLst>
          </p:cNvPr>
          <p:cNvSpPr>
            <a:spLocks noGrp="1"/>
          </p:cNvSpPr>
          <p:nvPr>
            <p:ph type="title"/>
          </p:nvPr>
        </p:nvSpPr>
        <p:spPr/>
        <p:txBody>
          <a:bodyPr/>
          <a:lstStyle/>
          <a:p>
            <a:r>
              <a:rPr lang="en-US" dirty="0"/>
              <a:t>Recall that HDFS is append-only</a:t>
            </a:r>
          </a:p>
        </p:txBody>
      </p:sp>
      <p:sp>
        <p:nvSpPr>
          <p:cNvPr id="3" name="Content Placeholder 2">
            <a:extLst>
              <a:ext uri="{FF2B5EF4-FFF2-40B4-BE49-F238E27FC236}">
                <a16:creationId xmlns:a16="http://schemas.microsoft.com/office/drawing/2014/main" id="{2C14FC58-B28C-495A-84B5-36C97B603D2D}"/>
              </a:ext>
            </a:extLst>
          </p:cNvPr>
          <p:cNvSpPr>
            <a:spLocks noGrp="1"/>
          </p:cNvSpPr>
          <p:nvPr>
            <p:ph idx="1"/>
          </p:nvPr>
        </p:nvSpPr>
        <p:spPr/>
        <p:txBody>
          <a:bodyPr>
            <a:normAutofit lnSpcReduction="10000"/>
          </a:bodyPr>
          <a:lstStyle/>
          <a:p>
            <a:r>
              <a:rPr lang="en-US" dirty="0"/>
              <a:t>We discussed the rule that HDFS uses for file updates: either create a whole new file version or append to a file.  You can’t update the middle of a file – seek into the middle of an HDFS file will cause writes to fail.</a:t>
            </a:r>
          </a:p>
          <a:p>
            <a:endParaRPr lang="en-US" dirty="0"/>
          </a:p>
          <a:p>
            <a:r>
              <a:rPr lang="en-US" dirty="0"/>
              <a:t>… so, if some task has to be restarted, HDFS can just restore any files that task was writing to back to the length they had before the task started!</a:t>
            </a:r>
          </a:p>
          <a:p>
            <a:endParaRPr lang="en-US" dirty="0"/>
          </a:p>
          <a:p>
            <a:r>
              <a:rPr lang="en-US" dirty="0"/>
              <a:t>This works well because in Hadoop, every object can be constructed from some other object by some kind of repeatable (“idempotent”) computation</a:t>
            </a:r>
          </a:p>
        </p:txBody>
      </p:sp>
      <p:sp>
        <p:nvSpPr>
          <p:cNvPr id="4" name="Footer Placeholder 3">
            <a:extLst>
              <a:ext uri="{FF2B5EF4-FFF2-40B4-BE49-F238E27FC236}">
                <a16:creationId xmlns:a16="http://schemas.microsoft.com/office/drawing/2014/main" id="{DC4C5CEE-1096-4FD9-B530-30E9C2A8136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B68B3D9-2D39-4074-A367-C32A72AD3ABB}"/>
              </a:ext>
            </a:extLst>
          </p:cNvPr>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2124572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410E-44E3-41FD-8908-8E1604EAA109}"/>
              </a:ext>
            </a:extLst>
          </p:cNvPr>
          <p:cNvSpPr>
            <a:spLocks noGrp="1"/>
          </p:cNvSpPr>
          <p:nvPr>
            <p:ph type="title"/>
          </p:nvPr>
        </p:nvSpPr>
        <p:spPr/>
        <p:txBody>
          <a:bodyPr/>
          <a:lstStyle/>
          <a:p>
            <a:r>
              <a:rPr lang="en-US" dirty="0"/>
              <a:t>Checkpoints</a:t>
            </a:r>
          </a:p>
        </p:txBody>
      </p:sp>
      <p:sp>
        <p:nvSpPr>
          <p:cNvPr id="3" name="Content Placeholder 2">
            <a:extLst>
              <a:ext uri="{FF2B5EF4-FFF2-40B4-BE49-F238E27FC236}">
                <a16:creationId xmlns:a16="http://schemas.microsoft.com/office/drawing/2014/main" id="{71213EE8-A158-4ACC-B1BB-9BCAD9717821}"/>
              </a:ext>
            </a:extLst>
          </p:cNvPr>
          <p:cNvSpPr>
            <a:spLocks noGrp="1"/>
          </p:cNvSpPr>
          <p:nvPr>
            <p:ph idx="1"/>
          </p:nvPr>
        </p:nvSpPr>
        <p:spPr/>
        <p:txBody>
          <a:bodyPr/>
          <a:lstStyle/>
          <a:p>
            <a:r>
              <a:rPr lang="en-US" dirty="0"/>
              <a:t>HDFS adds a “checkpoint” feature to what POSIX normally can support.</a:t>
            </a:r>
          </a:p>
          <a:p>
            <a:endParaRPr lang="en-US" dirty="0"/>
          </a:p>
          <a:p>
            <a:r>
              <a:rPr lang="en-US" dirty="0"/>
              <a:t>The checkpoint is just a file that contains the names, version numbers and lengths of the files your Hadoop application is using.  To “roll back” it just truncates files back to the size they had and restores any deleted files.</a:t>
            </a:r>
          </a:p>
          <a:p>
            <a:endParaRPr lang="en-US" dirty="0"/>
          </a:p>
          <a:p>
            <a:r>
              <a:rPr lang="en-US" dirty="0"/>
              <a:t>This assumes that deleted file versions are kept around for a little while.</a:t>
            </a:r>
          </a:p>
        </p:txBody>
      </p:sp>
      <p:sp>
        <p:nvSpPr>
          <p:cNvPr id="4" name="Footer Placeholder 3">
            <a:extLst>
              <a:ext uri="{FF2B5EF4-FFF2-40B4-BE49-F238E27FC236}">
                <a16:creationId xmlns:a16="http://schemas.microsoft.com/office/drawing/2014/main" id="{A046B7E2-5936-4BD6-B09E-3BCD5FB4F350}"/>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5D37D7C-C643-4925-8985-65FE3B13A68C}"/>
              </a:ext>
            </a:extLst>
          </p:cNvPr>
          <p:cNvSpPr>
            <a:spLocks noGrp="1"/>
          </p:cNvSpPr>
          <p:nvPr>
            <p:ph type="sldNum" sz="quarter" idx="12"/>
          </p:nvPr>
        </p:nvSpPr>
        <p:spPr/>
        <p:txBody>
          <a:bodyPr/>
          <a:lstStyle/>
          <a:p>
            <a:fld id="{3C974458-8A97-4835-BF79-1FB6D7856C21}" type="slidenum">
              <a:rPr lang="en-US" smtClean="0"/>
              <a:t>37</a:t>
            </a:fld>
            <a:endParaRPr lang="en-US"/>
          </a:p>
        </p:txBody>
      </p:sp>
    </p:spTree>
    <p:extLst>
      <p:ext uri="{BB962C8B-B14F-4D97-AF65-F5344CB8AC3E}">
        <p14:creationId xmlns:p14="http://schemas.microsoft.com/office/powerpoint/2010/main" val="470073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EFC-5A5A-42B5-9802-E68284284B6C}"/>
              </a:ext>
            </a:extLst>
          </p:cNvPr>
          <p:cNvSpPr>
            <a:spLocks noGrp="1"/>
          </p:cNvSpPr>
          <p:nvPr>
            <p:ph type="title"/>
          </p:nvPr>
        </p:nvSpPr>
        <p:spPr/>
        <p:txBody>
          <a:bodyPr/>
          <a:lstStyle/>
          <a:p>
            <a:r>
              <a:rPr lang="en-US" dirty="0"/>
              <a:t>Visualizing Hadoop failures in images</a:t>
            </a:r>
          </a:p>
        </p:txBody>
      </p:sp>
      <p:sp>
        <p:nvSpPr>
          <p:cNvPr id="23" name="Content Placeholder 22">
            <a:extLst>
              <a:ext uri="{FF2B5EF4-FFF2-40B4-BE49-F238E27FC236}">
                <a16:creationId xmlns:a16="http://schemas.microsoft.com/office/drawing/2014/main" id="{670D8B20-89D0-44BD-9451-B3FB1C716AD3}"/>
              </a:ext>
            </a:extLst>
          </p:cNvPr>
          <p:cNvSpPr>
            <a:spLocks noGrp="1"/>
          </p:cNvSpPr>
          <p:nvPr>
            <p:ph idx="1"/>
          </p:nvPr>
        </p:nvSpPr>
        <p:spPr>
          <a:xfrm>
            <a:off x="7284694" y="2286000"/>
            <a:ext cx="4526306" cy="4023360"/>
          </a:xfrm>
        </p:spPr>
        <p:txBody>
          <a:bodyPr/>
          <a:lstStyle/>
          <a:p>
            <a:r>
              <a:rPr lang="en-US" dirty="0"/>
              <a:t>Normal case: A, B… E just run, create output (</a:t>
            </a:r>
            <a:r>
              <a:rPr lang="en-US" dirty="0" err="1"/>
              <a:t>key,value</a:t>
            </a:r>
            <a:r>
              <a:rPr lang="en-US" dirty="0"/>
              <a:t> collections in HDFS files), then the reduce step can run.</a:t>
            </a:r>
          </a:p>
          <a:p>
            <a:endParaRPr lang="en-US" dirty="0"/>
          </a:p>
          <a:p>
            <a:r>
              <a:rPr lang="en-US" dirty="0"/>
              <a:t>Failure case (B crashes).  Now Hadoop just rolls back any files B was appending to and runs B’, to repeat the task.</a:t>
            </a:r>
          </a:p>
        </p:txBody>
      </p:sp>
      <p:sp>
        <p:nvSpPr>
          <p:cNvPr id="4" name="Footer Placeholder 3">
            <a:extLst>
              <a:ext uri="{FF2B5EF4-FFF2-40B4-BE49-F238E27FC236}">
                <a16:creationId xmlns:a16="http://schemas.microsoft.com/office/drawing/2014/main" id="{E3026871-BB56-4CAF-AC4E-F6926B73518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7C4935A5-82F8-4F5D-9CC6-A0D18E91CF48}"/>
              </a:ext>
            </a:extLst>
          </p:cNvPr>
          <p:cNvSpPr>
            <a:spLocks noGrp="1"/>
          </p:cNvSpPr>
          <p:nvPr>
            <p:ph type="sldNum" sz="quarter" idx="12"/>
          </p:nvPr>
        </p:nvSpPr>
        <p:spPr/>
        <p:txBody>
          <a:bodyPr/>
          <a:lstStyle/>
          <a:p>
            <a:fld id="{3C974458-8A97-4835-BF79-1FB6D7856C21}" type="slidenum">
              <a:rPr lang="en-US" smtClean="0"/>
              <a:t>38</a:t>
            </a:fld>
            <a:endParaRPr lang="en-US"/>
          </a:p>
        </p:txBody>
      </p:sp>
      <p:sp>
        <p:nvSpPr>
          <p:cNvPr id="6" name="TextBox 5">
            <a:extLst>
              <a:ext uri="{FF2B5EF4-FFF2-40B4-BE49-F238E27FC236}">
                <a16:creationId xmlns:a16="http://schemas.microsoft.com/office/drawing/2014/main" id="{5DAE164C-7622-49A5-BF7F-F6B6C45C7F91}"/>
              </a:ext>
            </a:extLst>
          </p:cNvPr>
          <p:cNvSpPr txBox="1"/>
          <p:nvPr/>
        </p:nvSpPr>
        <p:spPr>
          <a:xfrm>
            <a:off x="581891" y="2232561"/>
            <a:ext cx="534390" cy="369332"/>
          </a:xfrm>
          <a:prstGeom prst="rect">
            <a:avLst/>
          </a:prstGeom>
          <a:noFill/>
        </p:spPr>
        <p:txBody>
          <a:bodyPr wrap="square" rtlCol="0">
            <a:spAutoFit/>
          </a:bodyPr>
          <a:lstStyle/>
          <a:p>
            <a:r>
              <a:rPr lang="en-US" b="1" dirty="0"/>
              <a:t>job</a:t>
            </a:r>
          </a:p>
        </p:txBody>
      </p:sp>
      <p:sp>
        <p:nvSpPr>
          <p:cNvPr id="7" name="TextBox 6">
            <a:extLst>
              <a:ext uri="{FF2B5EF4-FFF2-40B4-BE49-F238E27FC236}">
                <a16:creationId xmlns:a16="http://schemas.microsoft.com/office/drawing/2014/main" id="{1A9E7B7E-E341-4DDD-9502-A38D3BE6FDB5}"/>
              </a:ext>
            </a:extLst>
          </p:cNvPr>
          <p:cNvSpPr txBox="1"/>
          <p:nvPr/>
        </p:nvSpPr>
        <p:spPr>
          <a:xfrm>
            <a:off x="1844633" y="2286000"/>
            <a:ext cx="8502733" cy="369332"/>
          </a:xfrm>
          <a:prstGeom prst="rect">
            <a:avLst/>
          </a:prstGeom>
          <a:noFill/>
        </p:spPr>
        <p:txBody>
          <a:bodyPr wrap="square" rtlCol="0">
            <a:spAutoFit/>
          </a:bodyPr>
          <a:lstStyle/>
          <a:p>
            <a:r>
              <a:rPr lang="en-US" b="1" dirty="0"/>
              <a:t>Mapped tasks:    A      B      C      D     E   …</a:t>
            </a:r>
          </a:p>
        </p:txBody>
      </p:sp>
      <p:sp>
        <p:nvSpPr>
          <p:cNvPr id="8" name="Freeform: Shape 7">
            <a:extLst>
              <a:ext uri="{FF2B5EF4-FFF2-40B4-BE49-F238E27FC236}">
                <a16:creationId xmlns:a16="http://schemas.microsoft.com/office/drawing/2014/main" id="{FECD3F80-755A-4BBD-B729-0554A66FF78C}"/>
              </a:ext>
            </a:extLst>
          </p:cNvPr>
          <p:cNvSpPr/>
          <p:nvPr/>
        </p:nvSpPr>
        <p:spPr>
          <a:xfrm>
            <a:off x="3503199"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CACF42-8EF3-4122-AAC8-7007EF6EB9D4}"/>
              </a:ext>
            </a:extLst>
          </p:cNvPr>
          <p:cNvSpPr txBox="1"/>
          <p:nvPr/>
        </p:nvSpPr>
        <p:spPr>
          <a:xfrm>
            <a:off x="3430657" y="3828634"/>
            <a:ext cx="767536" cy="369332"/>
          </a:xfrm>
          <a:prstGeom prst="rect">
            <a:avLst/>
          </a:prstGeom>
          <a:noFill/>
        </p:spPr>
        <p:txBody>
          <a:bodyPr wrap="square" rtlCol="0">
            <a:spAutoFit/>
          </a:bodyPr>
          <a:lstStyle/>
          <a:p>
            <a:r>
              <a:rPr lang="en-US" dirty="0" err="1"/>
              <a:t>A.out</a:t>
            </a:r>
            <a:endParaRPr lang="en-US" dirty="0"/>
          </a:p>
        </p:txBody>
      </p:sp>
      <p:sp>
        <p:nvSpPr>
          <p:cNvPr id="10" name="Freeform: Shape 9">
            <a:extLst>
              <a:ext uri="{FF2B5EF4-FFF2-40B4-BE49-F238E27FC236}">
                <a16:creationId xmlns:a16="http://schemas.microsoft.com/office/drawing/2014/main" id="{AF363D35-4945-4823-AF92-F36B17054918}"/>
              </a:ext>
            </a:extLst>
          </p:cNvPr>
          <p:cNvSpPr/>
          <p:nvPr/>
        </p:nvSpPr>
        <p:spPr>
          <a:xfrm>
            <a:off x="4060981" y="2658315"/>
            <a:ext cx="274423" cy="2450067"/>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D919750-9491-4210-9A06-543B9DF3E50B}"/>
              </a:ext>
            </a:extLst>
          </p:cNvPr>
          <p:cNvSpPr txBox="1"/>
          <p:nvPr/>
        </p:nvSpPr>
        <p:spPr>
          <a:xfrm>
            <a:off x="4060981" y="5017326"/>
            <a:ext cx="767536" cy="369332"/>
          </a:xfrm>
          <a:prstGeom prst="rect">
            <a:avLst/>
          </a:prstGeom>
          <a:noFill/>
        </p:spPr>
        <p:txBody>
          <a:bodyPr wrap="square" rtlCol="0">
            <a:spAutoFit/>
          </a:bodyPr>
          <a:lstStyle/>
          <a:p>
            <a:r>
              <a:rPr lang="en-US" dirty="0" err="1"/>
              <a:t>B.out</a:t>
            </a:r>
            <a:endParaRPr lang="en-US" dirty="0"/>
          </a:p>
        </p:txBody>
      </p:sp>
      <p:sp>
        <p:nvSpPr>
          <p:cNvPr id="14" name="Freeform: Shape 13">
            <a:extLst>
              <a:ext uri="{FF2B5EF4-FFF2-40B4-BE49-F238E27FC236}">
                <a16:creationId xmlns:a16="http://schemas.microsoft.com/office/drawing/2014/main" id="{9C58C548-D47E-4ACB-8355-EBB42F0EF23E}"/>
              </a:ext>
            </a:extLst>
          </p:cNvPr>
          <p:cNvSpPr/>
          <p:nvPr/>
        </p:nvSpPr>
        <p:spPr>
          <a:xfrm>
            <a:off x="5607727" y="2654916"/>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DDC8B77-13A1-4C82-B3F3-023124F36309}"/>
              </a:ext>
            </a:extLst>
          </p:cNvPr>
          <p:cNvSpPr txBox="1"/>
          <p:nvPr/>
        </p:nvSpPr>
        <p:spPr>
          <a:xfrm>
            <a:off x="5535185" y="3787851"/>
            <a:ext cx="767536" cy="369332"/>
          </a:xfrm>
          <a:prstGeom prst="rect">
            <a:avLst/>
          </a:prstGeom>
          <a:noFill/>
        </p:spPr>
        <p:txBody>
          <a:bodyPr wrap="square" rtlCol="0">
            <a:spAutoFit/>
          </a:bodyPr>
          <a:lstStyle/>
          <a:p>
            <a:r>
              <a:rPr lang="en-US" dirty="0" err="1"/>
              <a:t>E.out</a:t>
            </a:r>
            <a:endParaRPr lang="en-US" dirty="0"/>
          </a:p>
        </p:txBody>
      </p:sp>
      <p:sp>
        <p:nvSpPr>
          <p:cNvPr id="16" name="Freeform: Shape 15">
            <a:extLst>
              <a:ext uri="{FF2B5EF4-FFF2-40B4-BE49-F238E27FC236}">
                <a16:creationId xmlns:a16="http://schemas.microsoft.com/office/drawing/2014/main" id="{71C18766-85C1-4935-BCA4-753AC8DCF60F}"/>
              </a:ext>
            </a:extLst>
          </p:cNvPr>
          <p:cNvSpPr/>
          <p:nvPr/>
        </p:nvSpPr>
        <p:spPr>
          <a:xfrm flipV="1">
            <a:off x="4486657" y="2535393"/>
            <a:ext cx="274423" cy="119523"/>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0CE6650-68E5-4CEC-855A-BD253E9E7193}"/>
              </a:ext>
            </a:extLst>
          </p:cNvPr>
          <p:cNvSpPr txBox="1"/>
          <p:nvPr/>
        </p:nvSpPr>
        <p:spPr>
          <a:xfrm>
            <a:off x="4334300" y="2620886"/>
            <a:ext cx="767536" cy="369332"/>
          </a:xfrm>
          <a:prstGeom prst="rect">
            <a:avLst/>
          </a:prstGeom>
          <a:noFill/>
        </p:spPr>
        <p:txBody>
          <a:bodyPr wrap="square" rtlCol="0">
            <a:spAutoFit/>
          </a:bodyPr>
          <a:lstStyle/>
          <a:p>
            <a:r>
              <a:rPr lang="en-US" dirty="0" err="1"/>
              <a:t>C.out</a:t>
            </a:r>
            <a:endParaRPr lang="en-US" dirty="0"/>
          </a:p>
        </p:txBody>
      </p:sp>
      <p:sp>
        <p:nvSpPr>
          <p:cNvPr id="18" name="Rectangle 17">
            <a:extLst>
              <a:ext uri="{FF2B5EF4-FFF2-40B4-BE49-F238E27FC236}">
                <a16:creationId xmlns:a16="http://schemas.microsoft.com/office/drawing/2014/main" id="{6684F4A7-3A02-473C-B1FF-B1DADC5F28D9}"/>
              </a:ext>
            </a:extLst>
          </p:cNvPr>
          <p:cNvSpPr/>
          <p:nvPr/>
        </p:nvSpPr>
        <p:spPr>
          <a:xfrm>
            <a:off x="4060981" y="3429000"/>
            <a:ext cx="1040855" cy="2136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Explosion: 8 Points 18">
            <a:extLst>
              <a:ext uri="{FF2B5EF4-FFF2-40B4-BE49-F238E27FC236}">
                <a16:creationId xmlns:a16="http://schemas.microsoft.com/office/drawing/2014/main" id="{128BC60A-B1DC-4584-831C-95E529E13CBA}"/>
              </a:ext>
            </a:extLst>
          </p:cNvPr>
          <p:cNvSpPr/>
          <p:nvPr/>
        </p:nvSpPr>
        <p:spPr>
          <a:xfrm>
            <a:off x="4111148" y="3429000"/>
            <a:ext cx="531522" cy="504415"/>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BFD3B8-FF3F-4E08-8EFF-6737B09D7654}"/>
              </a:ext>
            </a:extLst>
          </p:cNvPr>
          <p:cNvSpPr/>
          <p:nvPr/>
        </p:nvSpPr>
        <p:spPr>
          <a:xfrm>
            <a:off x="5049945" y="2695699"/>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06FDCC3-F94C-46C4-827A-B34FD432B91B}"/>
              </a:ext>
            </a:extLst>
          </p:cNvPr>
          <p:cNvSpPr txBox="1"/>
          <p:nvPr/>
        </p:nvSpPr>
        <p:spPr>
          <a:xfrm>
            <a:off x="4977403" y="3828634"/>
            <a:ext cx="767536" cy="369332"/>
          </a:xfrm>
          <a:prstGeom prst="rect">
            <a:avLst/>
          </a:prstGeom>
          <a:noFill/>
        </p:spPr>
        <p:txBody>
          <a:bodyPr wrap="square" rtlCol="0">
            <a:spAutoFit/>
          </a:bodyPr>
          <a:lstStyle/>
          <a:p>
            <a:r>
              <a:rPr lang="en-US" dirty="0" err="1"/>
              <a:t>D.out</a:t>
            </a:r>
            <a:endParaRPr lang="en-US" dirty="0"/>
          </a:p>
        </p:txBody>
      </p:sp>
      <p:sp>
        <p:nvSpPr>
          <p:cNvPr id="20" name="TextBox 19">
            <a:extLst>
              <a:ext uri="{FF2B5EF4-FFF2-40B4-BE49-F238E27FC236}">
                <a16:creationId xmlns:a16="http://schemas.microsoft.com/office/drawing/2014/main" id="{9FA618EB-7672-447A-86A9-3C2B460079E4}"/>
              </a:ext>
            </a:extLst>
          </p:cNvPr>
          <p:cNvSpPr txBox="1"/>
          <p:nvPr/>
        </p:nvSpPr>
        <p:spPr>
          <a:xfrm>
            <a:off x="4158611" y="3940065"/>
            <a:ext cx="351378" cy="369332"/>
          </a:xfrm>
          <a:prstGeom prst="rect">
            <a:avLst/>
          </a:prstGeom>
          <a:noFill/>
        </p:spPr>
        <p:txBody>
          <a:bodyPr wrap="none" rtlCol="0">
            <a:spAutoFit/>
          </a:bodyPr>
          <a:lstStyle/>
          <a:p>
            <a:r>
              <a:rPr lang="en-US" dirty="0"/>
              <a:t>B’</a:t>
            </a:r>
          </a:p>
        </p:txBody>
      </p:sp>
      <p:sp>
        <p:nvSpPr>
          <p:cNvPr id="21" name="Freeform: Shape 20">
            <a:extLst>
              <a:ext uri="{FF2B5EF4-FFF2-40B4-BE49-F238E27FC236}">
                <a16:creationId xmlns:a16="http://schemas.microsoft.com/office/drawing/2014/main" id="{CA6D3991-6D2A-47A1-B5C3-64BAD1DDBEFC}"/>
              </a:ext>
            </a:extLst>
          </p:cNvPr>
          <p:cNvSpPr/>
          <p:nvPr/>
        </p:nvSpPr>
        <p:spPr>
          <a:xfrm>
            <a:off x="4202989" y="4238371"/>
            <a:ext cx="274423" cy="1092530"/>
          </a:xfrm>
          <a:custGeom>
            <a:avLst/>
            <a:gdLst>
              <a:gd name="connsiteX0" fmla="*/ 83149 w 274423"/>
              <a:gd name="connsiteY0" fmla="*/ 0 h 1092530"/>
              <a:gd name="connsiteX1" fmla="*/ 273154 w 274423"/>
              <a:gd name="connsiteY1" fmla="*/ 285007 h 1092530"/>
              <a:gd name="connsiteX2" fmla="*/ 22 w 274423"/>
              <a:gd name="connsiteY2" fmla="*/ 641267 h 1092530"/>
              <a:gd name="connsiteX3" fmla="*/ 261279 w 274423"/>
              <a:gd name="connsiteY3" fmla="*/ 1092530 h 1092530"/>
            </a:gdLst>
            <a:ahLst/>
            <a:cxnLst>
              <a:cxn ang="0">
                <a:pos x="connsiteX0" y="connsiteY0"/>
              </a:cxn>
              <a:cxn ang="0">
                <a:pos x="connsiteX1" y="connsiteY1"/>
              </a:cxn>
              <a:cxn ang="0">
                <a:pos x="connsiteX2" y="connsiteY2"/>
              </a:cxn>
              <a:cxn ang="0">
                <a:pos x="connsiteX3" y="connsiteY3"/>
              </a:cxn>
            </a:cxnLst>
            <a:rect l="l" t="t" r="r" b="b"/>
            <a:pathLst>
              <a:path w="274423" h="1092530">
                <a:moveTo>
                  <a:pt x="83149" y="0"/>
                </a:moveTo>
                <a:cubicBezTo>
                  <a:pt x="185079" y="89064"/>
                  <a:pt x="287009" y="178129"/>
                  <a:pt x="273154" y="285007"/>
                </a:cubicBezTo>
                <a:cubicBezTo>
                  <a:pt x="259300" y="391885"/>
                  <a:pt x="2001" y="506680"/>
                  <a:pt x="22" y="641267"/>
                </a:cubicBezTo>
                <a:cubicBezTo>
                  <a:pt x="-1957" y="775854"/>
                  <a:pt x="129661" y="934192"/>
                  <a:pt x="261279" y="109253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D114076-C69E-4AB5-AD73-88556EA16FEF}"/>
              </a:ext>
            </a:extLst>
          </p:cNvPr>
          <p:cNvSpPr txBox="1"/>
          <p:nvPr/>
        </p:nvSpPr>
        <p:spPr>
          <a:xfrm>
            <a:off x="4126221" y="5274433"/>
            <a:ext cx="767536" cy="369332"/>
          </a:xfrm>
          <a:prstGeom prst="rect">
            <a:avLst/>
          </a:prstGeom>
          <a:noFill/>
        </p:spPr>
        <p:txBody>
          <a:bodyPr wrap="square" rtlCol="0">
            <a:spAutoFit/>
          </a:bodyPr>
          <a:lstStyle/>
          <a:p>
            <a:r>
              <a:rPr lang="en-US" dirty="0" err="1"/>
              <a:t>B.out</a:t>
            </a:r>
            <a:endParaRPr lang="en-US" dirty="0"/>
          </a:p>
        </p:txBody>
      </p:sp>
    </p:spTree>
    <p:extLst>
      <p:ext uri="{BB962C8B-B14F-4D97-AF65-F5344CB8AC3E}">
        <p14:creationId xmlns:p14="http://schemas.microsoft.com/office/powerpoint/2010/main" val="19869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F3A1-3CEF-40F0-9029-5C61A062B5FE}"/>
              </a:ext>
            </a:extLst>
          </p:cNvPr>
          <p:cNvSpPr>
            <a:spLocks noGrp="1"/>
          </p:cNvSpPr>
          <p:nvPr>
            <p:ph type="title"/>
          </p:nvPr>
        </p:nvSpPr>
        <p:spPr/>
        <p:txBody>
          <a:bodyPr/>
          <a:lstStyle/>
          <a:p>
            <a:r>
              <a:rPr lang="en-US" dirty="0"/>
              <a:t>Why such a focus on files?</a:t>
            </a:r>
          </a:p>
        </p:txBody>
      </p:sp>
      <p:sp>
        <p:nvSpPr>
          <p:cNvPr id="3" name="Content Placeholder 2">
            <a:extLst>
              <a:ext uri="{FF2B5EF4-FFF2-40B4-BE49-F238E27FC236}">
                <a16:creationId xmlns:a16="http://schemas.microsoft.com/office/drawing/2014/main" id="{37DC37A1-315B-491B-B279-E8BC389883F9}"/>
              </a:ext>
            </a:extLst>
          </p:cNvPr>
          <p:cNvSpPr>
            <a:spLocks noGrp="1"/>
          </p:cNvSpPr>
          <p:nvPr>
            <p:ph idx="1"/>
          </p:nvPr>
        </p:nvSpPr>
        <p:spPr/>
        <p:txBody>
          <a:bodyPr/>
          <a:lstStyle/>
          <a:p>
            <a:r>
              <a:rPr lang="en-US" dirty="0"/>
              <a:t>In fact </a:t>
            </a:r>
            <a:r>
              <a:rPr lang="en-US" u="sng" dirty="0"/>
              <a:t>everything in Hadoop is kept in files</a:t>
            </a:r>
            <a:r>
              <a:rPr lang="en-US" dirty="0"/>
              <a:t>, even </a:t>
            </a:r>
            <a:r>
              <a:rPr lang="en-US" dirty="0" err="1"/>
              <a:t>key,value</a:t>
            </a:r>
            <a:r>
              <a:rPr lang="en-US" dirty="0"/>
              <a:t> tuples created by the tasks running on behalf of map, the shuffled data, the sorted version that are input to reduce, and the output from reduce.</a:t>
            </a:r>
          </a:p>
          <a:p>
            <a:endParaRPr lang="en-US" dirty="0"/>
          </a:p>
          <a:p>
            <a:r>
              <a:rPr lang="en-US" dirty="0"/>
              <a:t>This makes it much easier to deal with MapReduce cleanup after a failure: it just tracks what files are created by a task (it deletes the new version), and what files were extended (it restores the old length, truncating any extra data that was being written when the task failed).</a:t>
            </a:r>
          </a:p>
        </p:txBody>
      </p:sp>
      <p:sp>
        <p:nvSpPr>
          <p:cNvPr id="4" name="Footer Placeholder 3">
            <a:extLst>
              <a:ext uri="{FF2B5EF4-FFF2-40B4-BE49-F238E27FC236}">
                <a16:creationId xmlns:a16="http://schemas.microsoft.com/office/drawing/2014/main" id="{8EFE2E96-BAC5-438E-9F61-7B071E02B2B6}"/>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D2EC0984-8114-4386-9528-F0E602ED5C9D}"/>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91441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7EEC-F6D9-4F8B-936E-83795700C7D3}"/>
              </a:ext>
            </a:extLst>
          </p:cNvPr>
          <p:cNvSpPr>
            <a:spLocks noGrp="1"/>
          </p:cNvSpPr>
          <p:nvPr>
            <p:ph type="title"/>
          </p:nvPr>
        </p:nvSpPr>
        <p:spPr/>
        <p:txBody>
          <a:bodyPr/>
          <a:lstStyle/>
          <a:p>
            <a:r>
              <a:rPr lang="en-US" dirty="0"/>
              <a:t>Key aspects</a:t>
            </a:r>
          </a:p>
        </p:txBody>
      </p:sp>
      <p:sp>
        <p:nvSpPr>
          <p:cNvPr id="3" name="Content Placeholder 2">
            <a:extLst>
              <a:ext uri="{FF2B5EF4-FFF2-40B4-BE49-F238E27FC236}">
                <a16:creationId xmlns:a16="http://schemas.microsoft.com/office/drawing/2014/main" id="{63B495D2-0B34-4EFE-8A26-D378B0109A7D}"/>
              </a:ext>
            </a:extLst>
          </p:cNvPr>
          <p:cNvSpPr>
            <a:spLocks noGrp="1"/>
          </p:cNvSpPr>
          <p:nvPr>
            <p:ph idx="1"/>
          </p:nvPr>
        </p:nvSpPr>
        <p:spPr/>
        <p:txBody>
          <a:bodyPr/>
          <a:lstStyle/>
          <a:p>
            <a:r>
              <a:rPr lang="en-US" dirty="0"/>
              <a:t>What does Apache do to “detect” failures?</a:t>
            </a:r>
          </a:p>
          <a:p>
            <a:endParaRPr lang="en-US" dirty="0"/>
          </a:p>
          <a:p>
            <a:r>
              <a:rPr lang="en-US" dirty="0"/>
              <a:t>What if a failure is just some form of transient overload and self-corrects?</a:t>
            </a:r>
          </a:p>
          <a:p>
            <a:pPr>
              <a:buFont typeface="Wingdings" panose="05000000000000000000" pitchFamily="2" charset="2"/>
              <a:buChar char="Ø"/>
            </a:pPr>
            <a:r>
              <a:rPr lang="en-US" dirty="0"/>
              <a:t>  How would the component realize it was dropped by everyone else?</a:t>
            </a:r>
          </a:p>
          <a:p>
            <a:pPr marL="0" indent="0">
              <a:buNone/>
            </a:pPr>
            <a:endParaRPr lang="en-US" dirty="0"/>
          </a:p>
          <a:p>
            <a:pPr marL="0" indent="0">
              <a:buNone/>
            </a:pPr>
            <a:r>
              <a:rPr lang="en-US" dirty="0"/>
              <a:t>How can Apache self-repair the damaged components, </a:t>
            </a:r>
            <a:r>
              <a:rPr lang="en-US"/>
              <a:t>and resume?</a:t>
            </a:r>
            <a:endParaRPr lang="en-US" dirty="0"/>
          </a:p>
        </p:txBody>
      </p:sp>
      <p:sp>
        <p:nvSpPr>
          <p:cNvPr id="4" name="Footer Placeholder 3">
            <a:extLst>
              <a:ext uri="{FF2B5EF4-FFF2-40B4-BE49-F238E27FC236}">
                <a16:creationId xmlns:a16="http://schemas.microsoft.com/office/drawing/2014/main" id="{6CC3080B-E1ED-486C-84A7-4CC6FAE00FAF}"/>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CC5ECD49-C512-4743-86BA-6D36DA6F3700}"/>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2674357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D477-25B9-47E2-8C2E-52634E0CEE3B}"/>
              </a:ext>
            </a:extLst>
          </p:cNvPr>
          <p:cNvSpPr>
            <a:spLocks noGrp="1"/>
          </p:cNvSpPr>
          <p:nvPr>
            <p:ph type="title"/>
          </p:nvPr>
        </p:nvSpPr>
        <p:spPr/>
        <p:txBody>
          <a:bodyPr/>
          <a:lstStyle/>
          <a:p>
            <a:r>
              <a:rPr lang="en-US" dirty="0"/>
              <a:t>This concept works in all of Apache</a:t>
            </a:r>
          </a:p>
        </p:txBody>
      </p:sp>
      <p:sp>
        <p:nvSpPr>
          <p:cNvPr id="3" name="Content Placeholder 2">
            <a:extLst>
              <a:ext uri="{FF2B5EF4-FFF2-40B4-BE49-F238E27FC236}">
                <a16:creationId xmlns:a16="http://schemas.microsoft.com/office/drawing/2014/main" id="{6C802341-C403-47D3-86BA-02C88D8F9DA6}"/>
              </a:ext>
            </a:extLst>
          </p:cNvPr>
          <p:cNvSpPr>
            <a:spLocks noGrp="1"/>
          </p:cNvSpPr>
          <p:nvPr>
            <p:ph idx="1"/>
          </p:nvPr>
        </p:nvSpPr>
        <p:spPr/>
        <p:txBody>
          <a:bodyPr/>
          <a:lstStyle/>
          <a:p>
            <a:r>
              <a:rPr lang="en-US" dirty="0"/>
              <a:t>The whole Apache infrastructure centers on mapping all forms of failure handling to Zookeeper, HDFS files with this form of “rollback”, and task restart!</a:t>
            </a:r>
          </a:p>
          <a:p>
            <a:endParaRPr lang="en-US" dirty="0"/>
          </a:p>
          <a:p>
            <a:r>
              <a:rPr lang="en-US" dirty="0"/>
              <a:t>It has similar effect to an abort/restart in a database system, but doesn’t involve contention for locks and transactions, so Jim Gray’s observations wouldn’t apply.  Apache tools scale well (except for Zookeeper itself, but it is </a:t>
            </a:r>
            <a:r>
              <a:rPr lang="en-US"/>
              <a:t>fast enough for the ways it gets used).</a:t>
            </a:r>
          </a:p>
        </p:txBody>
      </p:sp>
      <p:sp>
        <p:nvSpPr>
          <p:cNvPr id="4" name="Footer Placeholder 3">
            <a:extLst>
              <a:ext uri="{FF2B5EF4-FFF2-40B4-BE49-F238E27FC236}">
                <a16:creationId xmlns:a16="http://schemas.microsoft.com/office/drawing/2014/main" id="{9172598D-D819-4355-ACD6-83E5C196A457}"/>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662D9DD-9430-4C52-B006-12495B76D90A}"/>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242304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6933-DE7B-49E1-8B9F-A9850EEFF4F1}"/>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38F11904-A722-4228-890F-BF09BA6E6A0F}"/>
              </a:ext>
            </a:extLst>
          </p:cNvPr>
          <p:cNvSpPr>
            <a:spLocks noGrp="1"/>
          </p:cNvSpPr>
          <p:nvPr>
            <p:ph idx="1"/>
          </p:nvPr>
        </p:nvSpPr>
        <p:spPr/>
        <p:txBody>
          <a:bodyPr>
            <a:normAutofit lnSpcReduction="10000"/>
          </a:bodyPr>
          <a:lstStyle/>
          <a:p>
            <a:r>
              <a:rPr lang="en-US" dirty="0"/>
              <a:t>The cloud is highly available, because it has layers of backups – even backup datacenters and backups at geographic scale.</a:t>
            </a:r>
          </a:p>
          <a:p>
            <a:endParaRPr lang="en-US" dirty="0"/>
          </a:p>
          <a:p>
            <a:r>
              <a:rPr lang="en-US" dirty="0"/>
              <a:t>IoT data managed by the cloud </a:t>
            </a:r>
            <a:r>
              <a:rPr lang="en-US" i="1" dirty="0"/>
              <a:t>can </a:t>
            </a:r>
            <a:r>
              <a:rPr lang="en-US" dirty="0"/>
              <a:t>be strongly consistent.  This doesn’t really reduce availability and in fact doesn’t even reduce performance.</a:t>
            </a:r>
          </a:p>
          <a:p>
            <a:endParaRPr lang="en-US" dirty="0"/>
          </a:p>
          <a:p>
            <a:r>
              <a:rPr lang="en-US" dirty="0"/>
              <a:t>It leads to a style of coding in which membership is managed for you.  But many parts of the existing cloud are using weaker consistency today, and you need to be aware of the risks when you use those tools.</a:t>
            </a:r>
          </a:p>
        </p:txBody>
      </p:sp>
      <p:sp>
        <p:nvSpPr>
          <p:cNvPr id="4" name="Footer Placeholder 3">
            <a:extLst>
              <a:ext uri="{FF2B5EF4-FFF2-40B4-BE49-F238E27FC236}">
                <a16:creationId xmlns:a16="http://schemas.microsoft.com/office/drawing/2014/main" id="{0DB5B602-F664-49AC-8257-31E4F2871808}"/>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AD7F146A-2033-47C3-86FC-A11077FA151F}"/>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1667729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F1EF-B654-4502-8474-AFB7C016CD60}"/>
              </a:ext>
            </a:extLst>
          </p:cNvPr>
          <p:cNvSpPr>
            <a:spLocks noGrp="1"/>
          </p:cNvSpPr>
          <p:nvPr>
            <p:ph type="title"/>
          </p:nvPr>
        </p:nvSpPr>
        <p:spPr/>
        <p:txBody>
          <a:bodyPr/>
          <a:lstStyle/>
          <a:p>
            <a:r>
              <a:rPr lang="en-US" dirty="0"/>
              <a:t>Effects of bottom line?</a:t>
            </a:r>
          </a:p>
        </p:txBody>
      </p:sp>
      <p:sp>
        <p:nvSpPr>
          <p:cNvPr id="3" name="Content Placeholder 2">
            <a:extLst>
              <a:ext uri="{FF2B5EF4-FFF2-40B4-BE49-F238E27FC236}">
                <a16:creationId xmlns:a16="http://schemas.microsoft.com/office/drawing/2014/main" id="{B108036D-502B-47D1-B8DB-3FF3AE927745}"/>
              </a:ext>
            </a:extLst>
          </p:cNvPr>
          <p:cNvSpPr>
            <a:spLocks noGrp="1"/>
          </p:cNvSpPr>
          <p:nvPr>
            <p:ph idx="1"/>
          </p:nvPr>
        </p:nvSpPr>
        <p:spPr/>
        <p:txBody>
          <a:bodyPr/>
          <a:lstStyle/>
          <a:p>
            <a:r>
              <a:rPr lang="en-US" dirty="0"/>
              <a:t>Today’s existing cloud is weaker than it needs to be… but quite robust.</a:t>
            </a:r>
          </a:p>
          <a:p>
            <a:endParaRPr lang="en-US" dirty="0"/>
          </a:p>
          <a:p>
            <a:r>
              <a:rPr lang="en-US" dirty="0"/>
              <a:t>We often see stale data, especially with time-pressured updates.  Solutions that use database styles of locking don’t scale well.</a:t>
            </a:r>
          </a:p>
          <a:p>
            <a:endParaRPr lang="en-US" dirty="0"/>
          </a:p>
          <a:p>
            <a:r>
              <a:rPr lang="en-US" dirty="0"/>
              <a:t>Tools like Derecho (and soon, Cascade) offer stronger options but are not yet widely common, and you need to deploy them “by hand” to </a:t>
            </a:r>
            <a:r>
              <a:rPr lang="en-US"/>
              <a:t>use them.</a:t>
            </a:r>
            <a:endParaRPr lang="en-US" dirty="0"/>
          </a:p>
        </p:txBody>
      </p:sp>
      <p:sp>
        <p:nvSpPr>
          <p:cNvPr id="4" name="Footer Placeholder 3">
            <a:extLst>
              <a:ext uri="{FF2B5EF4-FFF2-40B4-BE49-F238E27FC236}">
                <a16:creationId xmlns:a16="http://schemas.microsoft.com/office/drawing/2014/main" id="{8E79B180-DD61-4293-BCF3-078B8C66736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35DA493D-356F-499A-A298-5D7CF4BDF378}"/>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3954918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aspects</a:t>
            </a:r>
          </a:p>
        </p:txBody>
      </p:sp>
      <p:sp>
        <p:nvSpPr>
          <p:cNvPr id="3" name="Content Placeholder 2"/>
          <p:cNvSpPr>
            <a:spLocks noGrp="1"/>
          </p:cNvSpPr>
          <p:nvPr>
            <p:ph idx="1"/>
          </p:nvPr>
        </p:nvSpPr>
        <p:spPr/>
        <p:txBody>
          <a:bodyPr>
            <a:normAutofit fontScale="92500"/>
          </a:bodyPr>
          <a:lstStyle/>
          <a:p>
            <a:r>
              <a:rPr lang="en-US" dirty="0"/>
              <a:t>In fact Apache uses Zookeeper to sense failures.  And Zookeeper trusts TCP: if a connection breaks, the client is considered to have failed.  If a Zookeeper node crashes, the client must reconnect or it will be reported as faulty.</a:t>
            </a:r>
          </a:p>
          <a:p>
            <a:endParaRPr lang="en-US" dirty="0"/>
          </a:p>
          <a:p>
            <a:r>
              <a:rPr lang="en-US" dirty="0"/>
              <a:t>Then Apache “cleans up”, which means getting rid of partially written output from the failed components.  YARN knows which files those are.</a:t>
            </a:r>
          </a:p>
          <a:p>
            <a:endParaRPr lang="en-US" dirty="0"/>
          </a:p>
          <a:p>
            <a:r>
              <a:rPr lang="en-US" dirty="0"/>
              <a:t>Then it restarts the things that failed.  But it gives up if the same failure repeats again and again (</a:t>
            </a:r>
            <a:r>
              <a:rPr lang="en-US" b="1" dirty="0"/>
              <a:t>why do you think it does this</a:t>
            </a:r>
            <a:r>
              <a:rPr lang="en-US" dirty="0"/>
              <a:t>?)</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1764332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every problem be solved this way?</a:t>
            </a:r>
          </a:p>
        </p:txBody>
      </p:sp>
      <p:sp>
        <p:nvSpPr>
          <p:cNvPr id="3" name="Content Placeholder 2"/>
          <p:cNvSpPr>
            <a:spLocks noGrp="1"/>
          </p:cNvSpPr>
          <p:nvPr>
            <p:ph idx="1"/>
          </p:nvPr>
        </p:nvSpPr>
        <p:spPr/>
        <p:txBody>
          <a:bodyPr>
            <a:normAutofit lnSpcReduction="10000"/>
          </a:bodyPr>
          <a:lstStyle/>
          <a:p>
            <a:r>
              <a:rPr lang="en-US" dirty="0"/>
              <a:t>We will be discussing this question later in the class!</a:t>
            </a:r>
          </a:p>
          <a:p>
            <a:endParaRPr lang="en-US" dirty="0"/>
          </a:p>
          <a:p>
            <a:r>
              <a:rPr lang="en-US" dirty="0"/>
              <a:t>We can think of Apache as a world of </a:t>
            </a:r>
          </a:p>
          <a:p>
            <a:pPr>
              <a:buFont typeface="Wingdings" panose="05000000000000000000" pitchFamily="2" charset="2"/>
              <a:buChar char="Ø"/>
            </a:pPr>
            <a:r>
              <a:rPr lang="en-US" dirty="0"/>
              <a:t>  Hierarchical structure: layers and layers of very complex systems!</a:t>
            </a:r>
          </a:p>
          <a:p>
            <a:pPr>
              <a:buFont typeface="Wingdings" panose="05000000000000000000" pitchFamily="2" charset="2"/>
              <a:buChar char="Ø"/>
            </a:pPr>
            <a:r>
              <a:rPr lang="en-US" dirty="0"/>
              <a:t>  Roll-forward reliability: if it fails, restart it.</a:t>
            </a:r>
          </a:p>
          <a:p>
            <a:pPr marL="0" indent="0">
              <a:buNone/>
            </a:pPr>
            <a:endParaRPr lang="en-US" dirty="0"/>
          </a:p>
          <a:p>
            <a:pPr marL="0" indent="0">
              <a:buNone/>
            </a:pPr>
            <a:r>
              <a:rPr lang="en-US" dirty="0"/>
              <a:t>But why is it even possible to “clean up”?  This is the puzzle.  What if an ATM machine already distributed the $500?  Can we get it back?</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388438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of the puzzle</a:t>
            </a:r>
          </a:p>
        </p:txBody>
      </p:sp>
      <p:sp>
        <p:nvSpPr>
          <p:cNvPr id="3" name="Content Placeholder 2"/>
          <p:cNvSpPr>
            <a:spLocks noGrp="1"/>
          </p:cNvSpPr>
          <p:nvPr>
            <p:ph idx="1"/>
          </p:nvPr>
        </p:nvSpPr>
        <p:spPr>
          <a:xfrm>
            <a:off x="1024128" y="2286000"/>
            <a:ext cx="10786872" cy="4023360"/>
          </a:xfrm>
        </p:spPr>
        <p:txBody>
          <a:bodyPr/>
          <a:lstStyle/>
          <a:p>
            <a:r>
              <a:rPr lang="en-US" dirty="0"/>
              <a:t>It is vitally important to realize that Apache big data tools don’t run in an online manner!</a:t>
            </a:r>
          </a:p>
          <a:p>
            <a:endParaRPr lang="en-US" dirty="0"/>
          </a:p>
          <a:p>
            <a:r>
              <a:rPr lang="en-US" dirty="0"/>
              <a:t>It never “talks to an ATM machine”!  So the scenario of giving out money is an IoT example (an ATM is a sensor + actuator!) but not an Apache case.</a:t>
            </a:r>
          </a:p>
          <a:p>
            <a:endParaRPr lang="en-US" dirty="0"/>
          </a:p>
          <a:p>
            <a:r>
              <a:rPr lang="en-US" dirty="0"/>
              <a:t>Batch data analysis runs disconnected from the world!  </a:t>
            </a:r>
            <a:r>
              <a:rPr lang="en-US" b="1" u="sng" dirty="0"/>
              <a:t>Why?</a:t>
            </a:r>
          </a:p>
        </p:txBody>
      </p:sp>
      <p:sp>
        <p:nvSpPr>
          <p:cNvPr id="4" name="Footer Placeholder 3"/>
          <p:cNvSpPr>
            <a:spLocks noGrp="1"/>
          </p:cNvSpPr>
          <p:nvPr>
            <p:ph type="ftr" sz="quarter" idx="11"/>
          </p:nvPr>
        </p:nvSpPr>
        <p:spPr/>
        <p:txBody>
          <a:bodyPr/>
          <a:lstStyle/>
          <a:p>
            <a:r>
              <a:rPr lang="en-US"/>
              <a:t>http://www.cs.cornell.edu/courses/cs5412/2021sp</a:t>
            </a:r>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97432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ought Bubble: Cloud 10">
            <a:extLst>
              <a:ext uri="{FF2B5EF4-FFF2-40B4-BE49-F238E27FC236}">
                <a16:creationId xmlns:a16="http://schemas.microsoft.com/office/drawing/2014/main" id="{E97A31EE-7368-4239-AE90-B92BE2801B95}"/>
              </a:ext>
            </a:extLst>
          </p:cNvPr>
          <p:cNvSpPr/>
          <p:nvPr/>
        </p:nvSpPr>
        <p:spPr>
          <a:xfrm>
            <a:off x="9126645" y="218132"/>
            <a:ext cx="1462616" cy="5728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CBDB7-833D-4F2C-B29B-BDE8989B6852}"/>
              </a:ext>
            </a:extLst>
          </p:cNvPr>
          <p:cNvSpPr>
            <a:spLocks noGrp="1"/>
          </p:cNvSpPr>
          <p:nvPr>
            <p:ph type="title"/>
          </p:nvPr>
        </p:nvSpPr>
        <p:spPr/>
        <p:txBody>
          <a:bodyPr/>
          <a:lstStyle/>
          <a:p>
            <a:r>
              <a:rPr lang="en-US" dirty="0"/>
              <a:t>Ways to detect failures</a:t>
            </a:r>
          </a:p>
        </p:txBody>
      </p:sp>
      <p:sp>
        <p:nvSpPr>
          <p:cNvPr id="3" name="Content Placeholder 2">
            <a:extLst>
              <a:ext uri="{FF2B5EF4-FFF2-40B4-BE49-F238E27FC236}">
                <a16:creationId xmlns:a16="http://schemas.microsoft.com/office/drawing/2014/main" id="{699ADB77-733D-44CA-AEA4-190641D89F2E}"/>
              </a:ext>
            </a:extLst>
          </p:cNvPr>
          <p:cNvSpPr>
            <a:spLocks noGrp="1"/>
          </p:cNvSpPr>
          <p:nvPr>
            <p:ph idx="1"/>
          </p:nvPr>
        </p:nvSpPr>
        <p:spPr/>
        <p:txBody>
          <a:bodyPr/>
          <a:lstStyle/>
          <a:p>
            <a:r>
              <a:rPr lang="en-US" dirty="0"/>
              <a:t>Something segment faults or throws an exception, then exits</a:t>
            </a:r>
          </a:p>
          <a:p>
            <a:endParaRPr lang="en-US" dirty="0"/>
          </a:p>
          <a:p>
            <a:r>
              <a:rPr lang="en-US" dirty="0"/>
              <a:t>A process freezes up (like waiting on a lock) and never resumes</a:t>
            </a:r>
          </a:p>
          <a:p>
            <a:endParaRPr lang="en-US" dirty="0"/>
          </a:p>
          <a:p>
            <a:r>
              <a:rPr lang="en-US" dirty="0"/>
              <a:t>A machine crashes and reboots</a:t>
            </a:r>
          </a:p>
        </p:txBody>
      </p:sp>
      <p:sp>
        <p:nvSpPr>
          <p:cNvPr id="4" name="Footer Placeholder 3">
            <a:extLst>
              <a:ext uri="{FF2B5EF4-FFF2-40B4-BE49-F238E27FC236}">
                <a16:creationId xmlns:a16="http://schemas.microsoft.com/office/drawing/2014/main" id="{FE149CB4-4F6C-4AA1-8872-9C7033381684}"/>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5DBD2381-F3B4-488F-94E5-88FEB8C859A2}"/>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8" name="Picture 7">
            <a:extLst>
              <a:ext uri="{FF2B5EF4-FFF2-40B4-BE49-F238E27FC236}">
                <a16:creationId xmlns:a16="http://schemas.microsoft.com/office/drawing/2014/main" id="{1864A6CD-04E6-4A2D-A0A9-1126D62C4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4755" y="692912"/>
            <a:ext cx="2107653" cy="1169748"/>
          </a:xfrm>
          <a:prstGeom prst="rect">
            <a:avLst/>
          </a:prstGeom>
        </p:spPr>
      </p:pic>
      <p:pic>
        <p:nvPicPr>
          <p:cNvPr id="9" name="Picture 8">
            <a:extLst>
              <a:ext uri="{FF2B5EF4-FFF2-40B4-BE49-F238E27FC236}">
                <a16:creationId xmlns:a16="http://schemas.microsoft.com/office/drawing/2014/main" id="{33B2EC6B-DE32-4DB8-9D08-4177A2D70499}"/>
              </a:ext>
            </a:extLst>
          </p:cNvPr>
          <p:cNvPicPr>
            <a:picLocks noChangeAspect="1"/>
          </p:cNvPicPr>
          <p:nvPr/>
        </p:nvPicPr>
        <p:blipFill>
          <a:blip r:embed="rId4"/>
          <a:stretch>
            <a:fillRect/>
          </a:stretch>
        </p:blipFill>
        <p:spPr>
          <a:xfrm>
            <a:off x="10178050" y="1059996"/>
            <a:ext cx="1713538" cy="1391920"/>
          </a:xfrm>
          <a:prstGeom prst="rect">
            <a:avLst/>
          </a:prstGeom>
        </p:spPr>
      </p:pic>
      <p:sp>
        <p:nvSpPr>
          <p:cNvPr id="10" name="TextBox 9">
            <a:extLst>
              <a:ext uri="{FF2B5EF4-FFF2-40B4-BE49-F238E27FC236}">
                <a16:creationId xmlns:a16="http://schemas.microsoft.com/office/drawing/2014/main" id="{1EB4849C-70A3-4B97-BC4E-1C05D727852F}"/>
              </a:ext>
            </a:extLst>
          </p:cNvPr>
          <p:cNvSpPr txBox="1"/>
          <p:nvPr/>
        </p:nvSpPr>
        <p:spPr>
          <a:xfrm>
            <a:off x="9584422" y="31302"/>
            <a:ext cx="547062" cy="923330"/>
          </a:xfrm>
          <a:prstGeom prst="rect">
            <a:avLst/>
          </a:prstGeom>
          <a:noFill/>
        </p:spPr>
        <p:txBody>
          <a:bodyPr wrap="square" rtlCol="0">
            <a:spAutoFit/>
          </a:bodyPr>
          <a:lstStyle/>
          <a:p>
            <a:r>
              <a:rPr lang="en-US" sz="5400" b="1" dirty="0"/>
              <a:t>?</a:t>
            </a:r>
          </a:p>
        </p:txBody>
      </p:sp>
    </p:spTree>
    <p:extLst>
      <p:ext uri="{BB962C8B-B14F-4D97-AF65-F5344CB8AC3E}">
        <p14:creationId xmlns:p14="http://schemas.microsoft.com/office/powerpoint/2010/main" val="428925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DA8-37D9-4134-9DE5-E209E9020941}"/>
              </a:ext>
            </a:extLst>
          </p:cNvPr>
          <p:cNvSpPr>
            <a:spLocks noGrp="1"/>
          </p:cNvSpPr>
          <p:nvPr>
            <p:ph type="title"/>
          </p:nvPr>
        </p:nvSpPr>
        <p:spPr/>
        <p:txBody>
          <a:bodyPr/>
          <a:lstStyle/>
          <a:p>
            <a:r>
              <a:rPr lang="en-US" dirty="0"/>
              <a:t>Some really weird examples</a:t>
            </a:r>
          </a:p>
        </p:txBody>
      </p:sp>
      <p:sp>
        <p:nvSpPr>
          <p:cNvPr id="3" name="Content Placeholder 2">
            <a:extLst>
              <a:ext uri="{FF2B5EF4-FFF2-40B4-BE49-F238E27FC236}">
                <a16:creationId xmlns:a16="http://schemas.microsoft.com/office/drawing/2014/main" id="{8B518D8B-5396-40EA-8868-CB7D646A94DC}"/>
              </a:ext>
            </a:extLst>
          </p:cNvPr>
          <p:cNvSpPr>
            <a:spLocks noGrp="1"/>
          </p:cNvSpPr>
          <p:nvPr>
            <p:ph idx="1"/>
          </p:nvPr>
        </p:nvSpPr>
        <p:spPr/>
        <p:txBody>
          <a:bodyPr>
            <a:normAutofit fontScale="92500" lnSpcReduction="10000"/>
          </a:bodyPr>
          <a:lstStyle/>
          <a:p>
            <a:r>
              <a:rPr lang="en-US" dirty="0"/>
              <a:t>Suppose we just trust TCP timeouts, but have 2 connections to a process.</a:t>
            </a:r>
          </a:p>
          <a:p>
            <a:pPr>
              <a:buFont typeface="Wingdings" panose="05000000000000000000" pitchFamily="2" charset="2"/>
              <a:buChar char="Ø"/>
            </a:pPr>
            <a:r>
              <a:rPr lang="en-US" dirty="0"/>
              <a:t>  What if one connection breaks but the other doesn’t?  </a:t>
            </a:r>
          </a:p>
          <a:p>
            <a:pPr marL="0" indent="0">
              <a:buNone/>
            </a:pPr>
            <a:r>
              <a:rPr lang="en-US" dirty="0"/>
              <a:t>     </a:t>
            </a:r>
            <a:r>
              <a:rPr lang="en-US" i="1" dirty="0"/>
              <a:t>… can you think of a way to easily cause this?</a:t>
            </a:r>
          </a:p>
          <a:p>
            <a:pPr>
              <a:buFont typeface="Wingdings" panose="05000000000000000000" pitchFamily="2" charset="2"/>
              <a:buChar char="Ø"/>
            </a:pPr>
            <a:r>
              <a:rPr lang="en-US" dirty="0"/>
              <a:t>  What if A thinks B is down, and B thinks A is down?</a:t>
            </a:r>
          </a:p>
          <a:p>
            <a:pPr marL="0" indent="0">
              <a:buNone/>
            </a:pPr>
            <a:endParaRPr lang="en-US" dirty="0"/>
          </a:p>
          <a:p>
            <a:pPr marL="0" indent="0">
              <a:buNone/>
            </a:pPr>
            <a:r>
              <a:rPr lang="en-US" dirty="0"/>
              <a:t>When clocks “resynchronize” they can jump ahead or </a:t>
            </a:r>
            <a:br>
              <a:rPr lang="en-US" dirty="0"/>
            </a:br>
            <a:r>
              <a:rPr lang="en-US" dirty="0"/>
              <a:t>backwards by many seconds or even several minutes.  </a:t>
            </a:r>
          </a:p>
          <a:p>
            <a:pPr>
              <a:buFont typeface="Wingdings" panose="05000000000000000000" pitchFamily="2" charset="2"/>
              <a:buChar char="Ø"/>
            </a:pPr>
            <a:r>
              <a:rPr lang="en-US" dirty="0"/>
              <a:t>  What would that do to timeouts?</a:t>
            </a:r>
          </a:p>
          <a:p>
            <a:pPr>
              <a:buFont typeface="Wingdings" panose="05000000000000000000" pitchFamily="2" charset="2"/>
              <a:buChar char="Ø"/>
            </a:pPr>
            <a:endParaRPr lang="en-US" dirty="0"/>
          </a:p>
        </p:txBody>
      </p:sp>
      <p:sp>
        <p:nvSpPr>
          <p:cNvPr id="4" name="Footer Placeholder 3">
            <a:extLst>
              <a:ext uri="{FF2B5EF4-FFF2-40B4-BE49-F238E27FC236}">
                <a16:creationId xmlns:a16="http://schemas.microsoft.com/office/drawing/2014/main" id="{DD48A3B8-8651-4FAB-BFBC-B513519C1B4D}"/>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41FC6A08-F687-4F98-80C5-C3758953EC03}"/>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B92704FE-C835-4C81-AF0D-8D4D0D1B7686}"/>
              </a:ext>
            </a:extLst>
          </p:cNvPr>
          <p:cNvPicPr>
            <a:picLocks noChangeAspect="1"/>
          </p:cNvPicPr>
          <p:nvPr/>
        </p:nvPicPr>
        <p:blipFill>
          <a:blip r:embed="rId3"/>
          <a:stretch>
            <a:fillRect/>
          </a:stretch>
        </p:blipFill>
        <p:spPr>
          <a:xfrm>
            <a:off x="8892540" y="4482084"/>
            <a:ext cx="2552700" cy="1790700"/>
          </a:xfrm>
          <a:prstGeom prst="rect">
            <a:avLst/>
          </a:prstGeom>
        </p:spPr>
      </p:pic>
    </p:spTree>
    <p:extLst>
      <p:ext uri="{BB962C8B-B14F-4D97-AF65-F5344CB8AC3E}">
        <p14:creationId xmlns:p14="http://schemas.microsoft.com/office/powerpoint/2010/main" val="887811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1235</TotalTime>
  <Words>4752</Words>
  <Application>Microsoft Office PowerPoint</Application>
  <PresentationFormat>Widescreen</PresentationFormat>
  <Paragraphs>418</Paragraphs>
  <Slides>42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Calibri</vt:lpstr>
      <vt:lpstr>Tahoma</vt:lpstr>
      <vt:lpstr>Tw Cen MT</vt:lpstr>
      <vt:lpstr>Tw Cen MT Condensed</vt:lpstr>
      <vt:lpstr>Wingdings</vt:lpstr>
      <vt:lpstr>Wingdings 3</vt:lpstr>
      <vt:lpstr>Integral</vt:lpstr>
      <vt:lpstr>  CS 5412/Lecture 23  Fault Tolerance</vt:lpstr>
      <vt:lpstr>How do Apache Services handle failure?</vt:lpstr>
      <vt:lpstr>But when a failure occurs…</vt:lpstr>
      <vt:lpstr>Key aspects</vt:lpstr>
      <vt:lpstr>Key aspects</vt:lpstr>
      <vt:lpstr>Can every problem be solved this way?</vt:lpstr>
      <vt:lpstr>Core of the puzzle</vt:lpstr>
      <vt:lpstr>Ways to detect failures</vt:lpstr>
      <vt:lpstr>Some really weird examples</vt:lpstr>
      <vt:lpstr>slow network links can mimic crashes</vt:lpstr>
      <vt:lpstr>How does the “FLP” proof work?</vt:lpstr>
      <vt:lpstr>Example of a Bivalent state</vt:lpstr>
      <vt:lpstr>Core of FLP result</vt:lpstr>
      <vt:lpstr>Bivalent state</vt:lpstr>
      <vt:lpstr>Bivalent state</vt:lpstr>
      <vt:lpstr>Bivalent state</vt:lpstr>
      <vt:lpstr>Bivalent state</vt:lpstr>
      <vt:lpstr>Bivalent state</vt:lpstr>
      <vt:lpstr>Core of FLP result in words</vt:lpstr>
      <vt:lpstr>Core of FLP result</vt:lpstr>
      <vt:lpstr>Implication?</vt:lpstr>
      <vt:lpstr>But what did “impossibility” mean?</vt:lpstr>
      <vt:lpstr>At the center of it: The adversary</vt:lpstr>
      <vt:lpstr>We live in the real world, not a movie!</vt:lpstr>
      <vt:lpstr>So...</vt:lpstr>
      <vt:lpstr>What does this say about elections?</vt:lpstr>
      <vt:lpstr>Does FLP matter?</vt:lpstr>
      <vt:lpstr>Implication?</vt:lpstr>
      <vt:lpstr>How does Derecho do it?</vt:lpstr>
      <vt:lpstr>How do Apache tools manage their own membership? Zookeeper!</vt:lpstr>
      <vt:lpstr> But can this avoid the FLP problem?</vt:lpstr>
      <vt:lpstr>Even so, a theory person would argue that Zookeeper cannot evade the FLP Theorem</vt:lpstr>
      <vt:lpstr>HDFS use of Zookeeper views</vt:lpstr>
      <vt:lpstr>Big challenge: Hadoop (mapReduce)</vt:lpstr>
      <vt:lpstr>Hadoop is “at most once” reliable</vt:lpstr>
      <vt:lpstr>Recall that HDFS is append-only</vt:lpstr>
      <vt:lpstr>Checkpoints</vt:lpstr>
      <vt:lpstr>Visualizing Hadoop failures in images</vt:lpstr>
      <vt:lpstr>Why such a focus on files?</vt:lpstr>
      <vt:lpstr>This concept works in all of Apache</vt:lpstr>
      <vt:lpstr>Bottom line?</vt:lpstr>
      <vt:lpstr>Effects of bottom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148</cp:revision>
  <dcterms:created xsi:type="dcterms:W3CDTF">2017-12-19T18:11:25Z</dcterms:created>
  <dcterms:modified xsi:type="dcterms:W3CDTF">2021-04-29T12:27:40Z</dcterms:modified>
</cp:coreProperties>
</file>