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09" r:id="rId3"/>
    <p:sldId id="338" r:id="rId4"/>
    <p:sldId id="348" r:id="rId5"/>
    <p:sldId id="339" r:id="rId6"/>
    <p:sldId id="346" r:id="rId7"/>
    <p:sldId id="347" r:id="rId8"/>
    <p:sldId id="344" r:id="rId9"/>
    <p:sldId id="315" r:id="rId10"/>
    <p:sldId id="345" r:id="rId11"/>
    <p:sldId id="306" r:id="rId12"/>
    <p:sldId id="307" r:id="rId13"/>
    <p:sldId id="312" r:id="rId14"/>
    <p:sldId id="317" r:id="rId15"/>
    <p:sldId id="318" r:id="rId16"/>
    <p:sldId id="319" r:id="rId17"/>
    <p:sldId id="320" r:id="rId18"/>
    <p:sldId id="321" r:id="rId19"/>
    <p:sldId id="322" r:id="rId20"/>
    <p:sldId id="323" r:id="rId21"/>
    <p:sldId id="324" r:id="rId22"/>
    <p:sldId id="313" r:id="rId23"/>
    <p:sldId id="308" r:id="rId24"/>
    <p:sldId id="316" r:id="rId25"/>
    <p:sldId id="325" r:id="rId26"/>
    <p:sldId id="310" r:id="rId27"/>
    <p:sldId id="326" r:id="rId28"/>
    <p:sldId id="314" r:id="rId29"/>
    <p:sldId id="293" r:id="rId30"/>
    <p:sldId id="290" r:id="rId31"/>
    <p:sldId id="327" r:id="rId32"/>
    <p:sldId id="328" r:id="rId33"/>
    <p:sldId id="341" r:id="rId34"/>
    <p:sldId id="342" r:id="rId35"/>
    <p:sldId id="343" r:id="rId36"/>
    <p:sldId id="329" r:id="rId37"/>
    <p:sldId id="330" r:id="rId38"/>
    <p:sldId id="332" r:id="rId39"/>
    <p:sldId id="331" r:id="rId40"/>
    <p:sldId id="340" r:id="rId41"/>
    <p:sldId id="333" r:id="rId42"/>
    <p:sldId id="334" r:id="rId43"/>
    <p:sldId id="337" r:id="rId44"/>
    <p:sldId id="33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09"/>
            <p14:sldId id="338"/>
            <p14:sldId id="348"/>
            <p14:sldId id="339"/>
            <p14:sldId id="346"/>
            <p14:sldId id="347"/>
            <p14:sldId id="344"/>
            <p14:sldId id="315"/>
            <p14:sldId id="345"/>
            <p14:sldId id="306"/>
            <p14:sldId id="307"/>
            <p14:sldId id="312"/>
            <p14:sldId id="317"/>
            <p14:sldId id="318"/>
            <p14:sldId id="319"/>
            <p14:sldId id="320"/>
            <p14:sldId id="321"/>
            <p14:sldId id="322"/>
            <p14:sldId id="323"/>
            <p14:sldId id="324"/>
            <p14:sldId id="313"/>
            <p14:sldId id="308"/>
            <p14:sldId id="316"/>
            <p14:sldId id="325"/>
            <p14:sldId id="310"/>
            <p14:sldId id="326"/>
            <p14:sldId id="314"/>
            <p14:sldId id="293"/>
            <p14:sldId id="290"/>
            <p14:sldId id="327"/>
            <p14:sldId id="328"/>
            <p14:sldId id="341"/>
            <p14:sldId id="342"/>
            <p14:sldId id="343"/>
            <p14:sldId id="329"/>
            <p14:sldId id="330"/>
            <p14:sldId id="332"/>
            <p14:sldId id="331"/>
            <p14:sldId id="340"/>
            <p14:sldId id="333"/>
            <p14:sldId id="334"/>
            <p14:sldId id="337"/>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a:srgbClr val="92D050"/>
    <a:srgbClr val="1CADE4"/>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5" autoAdjust="0"/>
  </p:normalViewPr>
  <p:slideViewPr>
    <p:cSldViewPr snapToGrid="0">
      <p:cViewPr varScale="1">
        <p:scale>
          <a:sx n="93" d="100"/>
          <a:sy n="93" d="100"/>
        </p:scale>
        <p:origin x="336" y="90"/>
      </p:cViewPr>
      <p:guideLst/>
    </p:cSldViewPr>
  </p:slideViewPr>
  <p:outlineViewPr>
    <p:cViewPr>
      <p:scale>
        <a:sx n="33" d="100"/>
        <a:sy n="33" d="100"/>
      </p:scale>
      <p:origin x="0" y="-4260"/>
    </p:cViewPr>
  </p:outlin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77086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we have the system help us.  We either use a definitely unique pathname (a string)</a:t>
            </a:r>
            <a:r>
              <a:rPr lang="en-US" baseline="0" dirty="0"/>
              <a:t> and then convert it to a hash code as the key, or we just ask for help from the operating system.    In this example we see both string names (unique for this local computer, which has a unique system name at a higher level), or in one case, we see a generated key.  Then on the right we see (for some specific selected key) a whole list of (name, data) pairs,.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380622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to understand that we can general build services to keep track of the mapping from a user-friendly name to a unique key.  We call these “name space” services.  Thus it would be unusual for a human user to ever see the key actually in use for the DHT.  We humans mostly see string names, probably path names.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414187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have a table in which each row is considered as a separate</a:t>
            </a:r>
            <a:r>
              <a:rPr lang="en-US" baseline="0" dirty="0"/>
              <a:t> object.  </a:t>
            </a:r>
            <a:r>
              <a:rPr lang="en-US" baseline="0" dirty="0" err="1"/>
              <a:t>KensTable</a:t>
            </a:r>
            <a:r>
              <a:rPr lang="en-US" baseline="0" dirty="0"/>
              <a:t>/row3 could be a name for this kind of data.</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151598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that</a:t>
            </a:r>
            <a:r>
              <a:rPr lang="en-US" baseline="0" dirty="0"/>
              <a:t> even a DHT can be transiently inconsistent if we try to look at it right as an insert is occurring, or just as it is being resized elastically,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77876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get more and more fancy, we need a more systematic approach.</a:t>
            </a:r>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289691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core problem we face is that the DHT was created</a:t>
            </a:r>
            <a:r>
              <a:rPr lang="en-US" baseline="0" dirty="0"/>
              <a:t> years ago by Amazon or Azure.  They didn’t know we would want to store this list of pets into it.  They don’t even know the definitions of the objects in your Python or Java code.  So the DHT itself can’t just accept objects – it needs them to be converted to some standard form.</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97075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message on this slide is that while we can use this recursive serialization for objects small enough to fit on one DHT node, it would go wrong if we end up with massive byte arrays that are too big to fit.  So with something like a giant B-Tree with billions of nodes, we’ll need some way to spread the data structure itself out within the DHT.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75806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for anyone who doesn’t remember the 2-3 B-Tree idea.  </a:t>
            </a:r>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3616382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a:t>
            </a:r>
            <a:r>
              <a:rPr lang="en-US" baseline="0" dirty="0"/>
              <a:t> a kind of trivial way to map the B-Tree nodes into a DHT: Give each node a node-id and use that as a key.  Then the DHT will hash the value, which randomizes, and then use the hashed value to find the shard.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564858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have difficulty around the idea that we can use a node-id as a replacement for a pointer.</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351396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fundamental hope is to spread a massive data set widely, so that it can be</a:t>
            </a:r>
            <a:r>
              <a:rPr lang="en-US" baseline="0" dirty="0"/>
              <a:t> held in memory.  Then we want to be able to get very fast access.  A normal disk might have a 100us delay on a modern system (and perhaps even more on a slow disk storage device: 25ms isn’t unusual for a USB memory stick).  With a DHT we can send messages on a fast network and could get a response in 1 or 2 us: perhaps 100x faster!  So many systems think of the DHT as a fast storage solution.</a:t>
            </a:r>
          </a:p>
          <a:p>
            <a:endParaRPr lang="en-US" baseline="0" dirty="0"/>
          </a:p>
          <a:p>
            <a:r>
              <a:rPr lang="en-US" baseline="0" dirty="0"/>
              <a:t>Then they might use it mostly for caching.  The famous API is called </a:t>
            </a:r>
            <a:r>
              <a:rPr lang="en-US" baseline="0" dirty="0" err="1"/>
              <a:t>memcached</a:t>
            </a:r>
            <a:r>
              <a:rPr lang="en-US" baseline="0" dirty="0"/>
              <a:t>, and is supported by products like Cassandra, Dynamo or Cosmos.</a:t>
            </a:r>
          </a:p>
          <a:p>
            <a:br>
              <a:rPr lang="en-US" baseline="0" dirty="0"/>
            </a:br>
            <a:r>
              <a:rPr lang="en-US" baseline="0" dirty="0"/>
              <a:t>But we can use DHTs for much more than just as a cache.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14753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just a quick reminder</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6981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 quick reminder</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246105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done!  In fact this is a very common thing.  This NPR web page probably was created by a first tier that talked to a bunch of </a:t>
            </a:r>
            <a:r>
              <a:rPr lang="en-US" dirty="0" err="1"/>
              <a:t>microservices</a:t>
            </a:r>
            <a:r>
              <a:rPr lang="en-US" dirty="0"/>
              <a:t>.  Apparently one of them either was a DHT, or used a DHT, and got an error.  Rather than crash, it generated some content that led us to see this nicely</a:t>
            </a:r>
            <a:r>
              <a:rPr lang="en-US" baseline="0" dirty="0"/>
              <a:t> reported error message.  In fact it looks like there were two errors: first some kind of no-such-key event, and then a second one when trying to build a smart error report.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2728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here is the puzzle: What</a:t>
            </a:r>
            <a:r>
              <a:rPr lang="en-US" baseline="0" dirty="0"/>
              <a:t> if we are trying to store something that isn’t just a (</a:t>
            </a:r>
            <a:r>
              <a:rPr lang="en-US" baseline="0" dirty="0" err="1"/>
              <a:t>key,value</a:t>
            </a:r>
            <a:r>
              <a:rPr lang="en-US" baseline="0" dirty="0"/>
              <a:t>) pair?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418922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DHTs</a:t>
            </a:r>
            <a:r>
              <a:rPr lang="en-US" baseline="0" dirty="0"/>
              <a:t> are often specialized by vendors because this allows them to optimize very heavily.  Any uncertainty about object sizes can be confusing and make it harder to get the peak speed.  DHTs can be used in pairs, though, or even have one product that offers two specialized modes.  This lets you first store a big object in the DHT that stores big byte arrays, using some kind of unique storage identifier.  Then you can use its storage key in other DHT records configured to run in the “smaller fixed size” version.  That’s common right now.</a:t>
            </a:r>
          </a:p>
          <a:p>
            <a:br>
              <a:rPr lang="en-US" baseline="0" dirty="0"/>
            </a:br>
            <a:r>
              <a:rPr lang="en-US" baseline="0" dirty="0"/>
              <a:t>Serialization is just a standard term for taking some in-memory object and creating a byte-array for storing that object on a file, or sending it on the network.</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4134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a:t>
            </a:r>
            <a:r>
              <a:rPr lang="en-US" baseline="0" dirty="0"/>
              <a:t> of deciding what the key should be is surprisingly confusing at first.  The core problem is that the key must be unique (at least for the application, but perhaps even unique “globally” in the whole data center).  This leads us towards keys that look like file system pathnames.  But the DHT itself normally wants the key to just be a number, which it then hashes and then considers modulo the number of shards.  So our challenge is to convert a natural name to this unnatural kind of key.</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98619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overly simple form of key would easily clash even in a</a:t>
            </a:r>
            <a:r>
              <a:rPr lang="en-US" baseline="0" dirty="0"/>
              <a:t> single user’s single application.  And because a DHT might be shared with many users, poor key choices would be very disruptive.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51311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B6A7A6F-7AE1-4AD3-94AD-CFCF9D150C00}" type="datetime1">
              <a:rPr lang="en-US" smtClean="0"/>
              <a:t>2/4/2020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144D0-6030-4C1F-8ED0-E02A9B3FC592}" type="datetime1">
              <a:rPr lang="en-US" smtClean="0"/>
              <a:t>2/4/2020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5AAF66-372C-4B00-BC30-E80535890F1A}" type="datetime1">
              <a:rPr lang="en-US" smtClean="0"/>
              <a:t>2/4/2020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CE6212-AD26-4560-8CAC-0D78F3482D14}" type="datetime1">
              <a:rPr lang="en-US" smtClean="0"/>
              <a:t>2/4/2020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DFA6B-2D01-4836-8FD3-F55665CE51B8}" type="datetime1">
              <a:rPr lang="en-US" smtClean="0"/>
              <a:t>2/4/2020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DEC186-720D-4845-BDC2-F8E1243DABCA}" type="datetime1">
              <a:rPr lang="en-US" smtClean="0"/>
              <a:t>2/4/2020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3F05D9-CC77-41B6-9973-7AE89CCE82CF}" type="datetime1">
              <a:rPr lang="en-US" smtClean="0"/>
              <a:t>2/4/2020</a:t>
            </a:fld>
            <a:endParaRPr lang="en-US"/>
          </a:p>
        </p:txBody>
      </p:sp>
      <p:sp>
        <p:nvSpPr>
          <p:cNvPr id="8" name="Footer Placeholder 7"/>
          <p:cNvSpPr>
            <a:spLocks noGrp="1"/>
          </p:cNvSpPr>
          <p:nvPr>
            <p:ph type="ftr" sz="quarter" idx="11"/>
          </p:nvPr>
        </p:nvSpPr>
        <p:spPr/>
        <p:txBody>
          <a:bodyPr/>
          <a:lstStyle/>
          <a:p>
            <a:r>
              <a:rPr lang="en-US"/>
              <a:t>http://www.cs.cornell.edu/courses/cs5412/2020sp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A813780-46F2-4594-9265-81E190C695EC}" type="datetime1">
              <a:rPr lang="en-US" smtClean="0"/>
              <a:t>2/4/2020</a:t>
            </a:fld>
            <a:endParaRPr lang="en-US"/>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D6D21-B4BD-474C-B1EA-B4774E01EE9D}" type="datetime1">
              <a:rPr lang="en-US" smtClean="0"/>
              <a:t>2/4/2020</a:t>
            </a:fld>
            <a:endParaRPr lang="en-US"/>
          </a:p>
        </p:txBody>
      </p:sp>
      <p:sp>
        <p:nvSpPr>
          <p:cNvPr id="3" name="Footer Placeholder 2"/>
          <p:cNvSpPr>
            <a:spLocks noGrp="1"/>
          </p:cNvSpPr>
          <p:nvPr>
            <p:ph type="ftr" sz="quarter" idx="11"/>
          </p:nvPr>
        </p:nvSpPr>
        <p:spPr/>
        <p:txBody>
          <a:bodyPr/>
          <a:lstStyle/>
          <a:p>
            <a:r>
              <a:rPr lang="en-US"/>
              <a:t>http://www.cs.cornell.edu/courses/cs5412/2020sp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234B2B-63DB-468F-B0C3-0B67B62BC019}" type="datetime1">
              <a:rPr lang="en-US" smtClean="0"/>
              <a:t>2/4/2020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A34A9-69FF-4A5F-A27B-FF2BAF857629}" type="datetime1">
              <a:rPr lang="en-US" smtClean="0"/>
              <a:t>2/4/2020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3AB7886-1AC6-4957-BC2F-1DEC8323EC8D}" type="datetime1">
              <a:rPr lang="en-US" smtClean="0"/>
              <a:t>2/4/2020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http://www.cs.cornell.edu/courses/cs5412/2020sp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Lecture 5: </a:t>
            </a:r>
            <a:br>
              <a:rPr lang="en-US" sz="4000" dirty="0"/>
            </a:br>
            <a:r>
              <a:rPr lang="en-US" sz="4000" dirty="0"/>
              <a:t>Making DHTs do magic tricks!</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2020</a:t>
            </a:r>
          </a:p>
        </p:txBody>
      </p:sp>
      <p:sp>
        <p:nvSpPr>
          <p:cNvPr id="4" name="Footer Placeholder 3"/>
          <p:cNvSpPr>
            <a:spLocks noGrp="1"/>
          </p:cNvSpPr>
          <p:nvPr>
            <p:ph type="ftr" sz="quarter" idx="11"/>
          </p:nvPr>
        </p:nvSpPr>
        <p:spPr/>
        <p:txBody>
          <a:bodyPr/>
          <a:lstStyle/>
          <a:p>
            <a:r>
              <a:rPr lang="en-US"/>
              <a:t>http://www.cs.cornell.edu/courses/cs5412/2020sp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E71E-EE6F-4363-88FF-00E430194D6D}"/>
              </a:ext>
            </a:extLst>
          </p:cNvPr>
          <p:cNvSpPr>
            <a:spLocks noGrp="1"/>
          </p:cNvSpPr>
          <p:nvPr>
            <p:ph type="title"/>
          </p:nvPr>
        </p:nvSpPr>
        <p:spPr/>
        <p:txBody>
          <a:bodyPr/>
          <a:lstStyle/>
          <a:p>
            <a:r>
              <a:rPr lang="en-US" dirty="0"/>
              <a:t>But an NPR news story is too easy.</a:t>
            </a:r>
          </a:p>
        </p:txBody>
      </p:sp>
      <p:sp>
        <p:nvSpPr>
          <p:cNvPr id="3" name="Content Placeholder 2">
            <a:extLst>
              <a:ext uri="{FF2B5EF4-FFF2-40B4-BE49-F238E27FC236}">
                <a16:creationId xmlns:a16="http://schemas.microsoft.com/office/drawing/2014/main" id="{F81433CB-FDFC-4E4E-B1D9-419112C7A1CD}"/>
              </a:ext>
            </a:extLst>
          </p:cNvPr>
          <p:cNvSpPr>
            <a:spLocks noGrp="1"/>
          </p:cNvSpPr>
          <p:nvPr>
            <p:ph idx="1"/>
          </p:nvPr>
        </p:nvSpPr>
        <p:spPr/>
        <p:txBody>
          <a:bodyPr/>
          <a:lstStyle/>
          <a:p>
            <a:r>
              <a:rPr lang="en-US" dirty="0"/>
              <a:t>For the first few years, big search companies focused on just downloading snapshots of web pages and offering quick ways to find things.</a:t>
            </a:r>
          </a:p>
          <a:p>
            <a:endParaRPr lang="en-US" dirty="0"/>
          </a:p>
          <a:p>
            <a:r>
              <a:rPr lang="en-US" dirty="0"/>
              <a:t>Over time, however, there was an appreciation that the social network is the bigger opportunity.  And these evolve rapidly over time.</a:t>
            </a:r>
          </a:p>
          <a:p>
            <a:endParaRPr lang="en-US" dirty="0"/>
          </a:p>
          <a:p>
            <a:r>
              <a:rPr lang="en-US" dirty="0"/>
              <a:t>So we saw a growing need to store data that </a:t>
            </a:r>
            <a:r>
              <a:rPr lang="en-US" i="1" u="sng" dirty="0"/>
              <a:t>does</a:t>
            </a:r>
            <a:r>
              <a:rPr lang="en-US" dirty="0"/>
              <a:t> change.</a:t>
            </a:r>
          </a:p>
        </p:txBody>
      </p:sp>
      <p:sp>
        <p:nvSpPr>
          <p:cNvPr id="4" name="Footer Placeholder 3">
            <a:extLst>
              <a:ext uri="{FF2B5EF4-FFF2-40B4-BE49-F238E27FC236}">
                <a16:creationId xmlns:a16="http://schemas.microsoft.com/office/drawing/2014/main" id="{2A6CFF4B-5B1F-43E7-BCE4-4E9D314FDA7A}"/>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DAF5B384-8C28-45D7-96AE-8A90C576BA44}"/>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112898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C6C6-D05B-48AA-B841-596A1BE866AD}"/>
              </a:ext>
            </a:extLst>
          </p:cNvPr>
          <p:cNvSpPr>
            <a:spLocks noGrp="1"/>
          </p:cNvSpPr>
          <p:nvPr>
            <p:ph type="title"/>
          </p:nvPr>
        </p:nvSpPr>
        <p:spPr/>
        <p:txBody>
          <a:bodyPr/>
          <a:lstStyle/>
          <a:p>
            <a:r>
              <a:rPr lang="en-US" dirty="0"/>
              <a:t>How to Store “Anything” at large scale</a:t>
            </a:r>
          </a:p>
        </p:txBody>
      </p:sp>
      <p:sp>
        <p:nvSpPr>
          <p:cNvPr id="3" name="Content Placeholder 2">
            <a:extLst>
              <a:ext uri="{FF2B5EF4-FFF2-40B4-BE49-F238E27FC236}">
                <a16:creationId xmlns:a16="http://schemas.microsoft.com/office/drawing/2014/main" id="{06EC6BA0-81AB-4F74-8A0E-85B9F45C3898}"/>
              </a:ext>
            </a:extLst>
          </p:cNvPr>
          <p:cNvSpPr>
            <a:spLocks noGrp="1"/>
          </p:cNvSpPr>
          <p:nvPr>
            <p:ph idx="1"/>
          </p:nvPr>
        </p:nvSpPr>
        <p:spPr/>
        <p:txBody>
          <a:bodyPr>
            <a:normAutofit/>
          </a:bodyPr>
          <a:lstStyle/>
          <a:p>
            <a:r>
              <a:rPr lang="en-US" dirty="0"/>
              <a:t>These data sets are huge – MUCH too big for any single computer.</a:t>
            </a:r>
          </a:p>
          <a:p>
            <a:endParaRPr lang="en-US" dirty="0"/>
          </a:p>
          <a:p>
            <a:r>
              <a:rPr lang="en-US" dirty="0"/>
              <a:t>Yet not only do we want to hold the data for access, we want super-fast access: we want the data to be in memory, not on disk!</a:t>
            </a:r>
          </a:p>
          <a:p>
            <a:endParaRPr lang="en-US" dirty="0"/>
          </a:p>
          <a:p>
            <a:r>
              <a:rPr lang="en-US" dirty="0"/>
              <a:t>A DHT can solve this for us.  The network I/O cost is a factor, but is still much faster than disk I/O.  And modern datacenter networks, with the fastest software, can push network delays down to the 1-2us range.</a:t>
            </a:r>
          </a:p>
        </p:txBody>
      </p:sp>
      <p:sp>
        <p:nvSpPr>
          <p:cNvPr id="4" name="Footer Placeholder 3">
            <a:extLst>
              <a:ext uri="{FF2B5EF4-FFF2-40B4-BE49-F238E27FC236}">
                <a16:creationId xmlns:a16="http://schemas.microsoft.com/office/drawing/2014/main" id="{3AC482B1-4E90-4120-8B1C-625EAA9944FF}"/>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8F3711A0-187E-4D5B-8C05-65867C57132D}"/>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96902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4D49-A646-45F3-B82D-244CFFCEED77}"/>
              </a:ext>
            </a:extLst>
          </p:cNvPr>
          <p:cNvSpPr>
            <a:spLocks noGrp="1"/>
          </p:cNvSpPr>
          <p:nvPr>
            <p:ph type="title"/>
          </p:nvPr>
        </p:nvSpPr>
        <p:spPr/>
        <p:txBody>
          <a:bodyPr/>
          <a:lstStyle/>
          <a:p>
            <a:r>
              <a:rPr lang="en-US" dirty="0"/>
              <a:t>How to Store “Anything” at large scale</a:t>
            </a:r>
          </a:p>
        </p:txBody>
      </p:sp>
      <p:sp>
        <p:nvSpPr>
          <p:cNvPr id="3" name="Content Placeholder 2">
            <a:extLst>
              <a:ext uri="{FF2B5EF4-FFF2-40B4-BE49-F238E27FC236}">
                <a16:creationId xmlns:a16="http://schemas.microsoft.com/office/drawing/2014/main" id="{0251BD16-581A-411E-AEBD-935D7943C513}"/>
              </a:ext>
            </a:extLst>
          </p:cNvPr>
          <p:cNvSpPr>
            <a:spLocks noGrp="1"/>
          </p:cNvSpPr>
          <p:nvPr>
            <p:ph idx="1"/>
          </p:nvPr>
        </p:nvSpPr>
        <p:spPr/>
        <p:txBody>
          <a:bodyPr>
            <a:normAutofit fontScale="92500" lnSpcReduction="10000"/>
          </a:bodyPr>
          <a:lstStyle/>
          <a:p>
            <a:r>
              <a:rPr lang="en-US" dirty="0"/>
              <a:t>Puzzle: A DHT officially just holds (key, value) data:</a:t>
            </a:r>
          </a:p>
          <a:p>
            <a:pPr>
              <a:buFont typeface="Wingdings" panose="05000000000000000000" pitchFamily="2" charset="2"/>
              <a:buChar char="Ø"/>
            </a:pPr>
            <a:r>
              <a:rPr lang="en-US" dirty="0"/>
              <a:t>  The key is an integer.  Some permit various sizes: 64 bits, 128, 256.</a:t>
            </a:r>
          </a:p>
          <a:p>
            <a:pPr>
              <a:buFont typeface="Wingdings" panose="05000000000000000000" pitchFamily="2" charset="2"/>
              <a:buChar char="Ø"/>
            </a:pPr>
            <a:r>
              <a:rPr lang="en-US" dirty="0"/>
              <a:t>  The value is generally either another integer, or a byte array. </a:t>
            </a:r>
          </a:p>
          <a:p>
            <a:pPr>
              <a:buFont typeface="Wingdings" panose="05000000000000000000" pitchFamily="2" charset="2"/>
              <a:buChar char="Ø"/>
            </a:pPr>
            <a:r>
              <a:rPr lang="en-US" dirty="0"/>
              <a:t>  Some DHTs are specialized for (integer, byte[]), and some for (</a:t>
            </a:r>
            <a:r>
              <a:rPr lang="en-US" dirty="0" err="1"/>
              <a:t>integer,integer</a:t>
            </a:r>
            <a:r>
              <a:rPr lang="en-US" dirty="0"/>
              <a:t>).</a:t>
            </a:r>
            <a:br>
              <a:rPr lang="en-US" dirty="0"/>
            </a:br>
            <a:r>
              <a:rPr lang="en-US" dirty="0"/>
              <a:t>    These often are used “together” for flexibility.</a:t>
            </a:r>
          </a:p>
          <a:p>
            <a:r>
              <a:rPr lang="en-US" dirty="0"/>
              <a:t>So how can we come up with a key for “anything at all”?  And how can we use this value model to store “anything at all”?</a:t>
            </a:r>
          </a:p>
          <a:p>
            <a:pPr>
              <a:buFont typeface="Wingdings" panose="05000000000000000000" pitchFamily="2" charset="2"/>
              <a:buChar char="Ø"/>
            </a:pPr>
            <a:endParaRPr lang="en-US" dirty="0"/>
          </a:p>
          <a:p>
            <a:pPr marL="0" indent="0">
              <a:buNone/>
            </a:pPr>
            <a:r>
              <a:rPr lang="en-US" dirty="0"/>
              <a:t>Solution: We use </a:t>
            </a:r>
            <a:r>
              <a:rPr lang="en-US" b="1" i="1" dirty="0"/>
              <a:t>serialization</a:t>
            </a:r>
            <a:r>
              <a:rPr lang="en-US" i="1" dirty="0"/>
              <a:t>.</a:t>
            </a:r>
            <a:r>
              <a:rPr lang="en-US" dirty="0"/>
              <a:t>  This converts an object to a byte array.</a:t>
            </a:r>
          </a:p>
        </p:txBody>
      </p:sp>
      <p:sp>
        <p:nvSpPr>
          <p:cNvPr id="4" name="Footer Placeholder 3">
            <a:extLst>
              <a:ext uri="{FF2B5EF4-FFF2-40B4-BE49-F238E27FC236}">
                <a16:creationId xmlns:a16="http://schemas.microsoft.com/office/drawing/2014/main" id="{384D7856-8D66-4206-B59B-6AACEE621F78}"/>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D65A4DEA-0403-45DA-8BF4-B74CE730D24C}"/>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84570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692E-A4B2-4C59-8081-110BF4075468}"/>
              </a:ext>
            </a:extLst>
          </p:cNvPr>
          <p:cNvSpPr>
            <a:spLocks noGrp="1"/>
          </p:cNvSpPr>
          <p:nvPr>
            <p:ph type="title"/>
          </p:nvPr>
        </p:nvSpPr>
        <p:spPr/>
        <p:txBody>
          <a:bodyPr/>
          <a:lstStyle/>
          <a:p>
            <a:r>
              <a:rPr lang="en-US" dirty="0"/>
              <a:t>Coming up with suitable DHT keys</a:t>
            </a:r>
          </a:p>
        </p:txBody>
      </p:sp>
      <p:sp>
        <p:nvSpPr>
          <p:cNvPr id="3" name="Content Placeholder 2">
            <a:extLst>
              <a:ext uri="{FF2B5EF4-FFF2-40B4-BE49-F238E27FC236}">
                <a16:creationId xmlns:a16="http://schemas.microsoft.com/office/drawing/2014/main" id="{9EA4C63B-EE81-43F0-B2D2-9C87C7230D4B}"/>
              </a:ext>
            </a:extLst>
          </p:cNvPr>
          <p:cNvSpPr>
            <a:spLocks noGrp="1"/>
          </p:cNvSpPr>
          <p:nvPr>
            <p:ph idx="1"/>
          </p:nvPr>
        </p:nvSpPr>
        <p:spPr/>
        <p:txBody>
          <a:bodyPr>
            <a:normAutofit/>
          </a:bodyPr>
          <a:lstStyle/>
          <a:p>
            <a:r>
              <a:rPr lang="en-US" dirty="0"/>
              <a:t>You need a unique name for the objects you are storing.</a:t>
            </a:r>
          </a:p>
          <a:p>
            <a:endParaRPr lang="en-US" dirty="0"/>
          </a:p>
          <a:p>
            <a:r>
              <a:rPr lang="en-US" dirty="0"/>
              <a:t>For example: Ken’s dog was named Biscuit.  But “Biscuit” </a:t>
            </a:r>
            <a:br>
              <a:rPr lang="en-US" dirty="0"/>
            </a:br>
            <a:r>
              <a:rPr lang="en-US" dirty="0"/>
              <a:t>is </a:t>
            </a:r>
            <a:r>
              <a:rPr lang="en-US" u="sng" dirty="0"/>
              <a:t>not</a:t>
            </a:r>
            <a:r>
              <a:rPr lang="en-US" dirty="0"/>
              <a:t> a unique name.  The DHT could have some other</a:t>
            </a:r>
            <a:br>
              <a:rPr lang="en-US" dirty="0"/>
            </a:br>
            <a:r>
              <a:rPr lang="en-US" dirty="0"/>
              <a:t>object with that name too.</a:t>
            </a:r>
          </a:p>
          <a:p>
            <a:endParaRPr lang="en-US" dirty="0"/>
          </a:p>
          <a:p>
            <a:r>
              <a:rPr lang="en-US" dirty="0"/>
              <a:t>On the other hand, “Ken Birman/pet/Biscuit” is a unique key, and we can hash it with SHA64 or SHA128 into a unique integer.</a:t>
            </a:r>
          </a:p>
        </p:txBody>
      </p:sp>
      <p:sp>
        <p:nvSpPr>
          <p:cNvPr id="4" name="Footer Placeholder 3">
            <a:extLst>
              <a:ext uri="{FF2B5EF4-FFF2-40B4-BE49-F238E27FC236}">
                <a16:creationId xmlns:a16="http://schemas.microsoft.com/office/drawing/2014/main" id="{E13FE7B3-A142-42B5-BA63-62F8CE90DB0B}"/>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C22BC3FE-C286-45D8-A47F-0BC56C8155AC}"/>
              </a:ext>
            </a:extLst>
          </p:cNvPr>
          <p:cNvSpPr>
            <a:spLocks noGrp="1"/>
          </p:cNvSpPr>
          <p:nvPr>
            <p:ph type="sldNum" sz="quarter" idx="12"/>
          </p:nvPr>
        </p:nvSpPr>
        <p:spPr/>
        <p:txBody>
          <a:bodyPr/>
          <a:lstStyle/>
          <a:p>
            <a:fld id="{3C974458-8A97-4835-BF79-1FB6D7856C21}" type="slidenum">
              <a:rPr lang="en-US" smtClean="0"/>
              <a:t>13</a:t>
            </a:fld>
            <a:endParaRPr lang="en-US"/>
          </a:p>
        </p:txBody>
      </p:sp>
      <p:pic>
        <p:nvPicPr>
          <p:cNvPr id="17" name="Picture 16" descr="A large brown dog lying on the ground&#10;&#10;Description automatically generated">
            <a:extLst>
              <a:ext uri="{FF2B5EF4-FFF2-40B4-BE49-F238E27FC236}">
                <a16:creationId xmlns:a16="http://schemas.microsoft.com/office/drawing/2014/main" id="{E725F309-E2A7-498D-9AF1-7999BC14CC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27820" y="2900173"/>
            <a:ext cx="2805684" cy="1870456"/>
          </a:xfrm>
          <a:prstGeom prst="rect">
            <a:avLst/>
          </a:prstGeom>
        </p:spPr>
      </p:pic>
    </p:spTree>
    <p:extLst>
      <p:ext uri="{BB962C8B-B14F-4D97-AF65-F5344CB8AC3E}">
        <p14:creationId xmlns:p14="http://schemas.microsoft.com/office/powerpoint/2010/main" val="236862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But that rule might not work in general.</a:t>
            </a:r>
          </a:p>
        </p:txBody>
      </p:sp>
      <p:sp>
        <p:nvSpPr>
          <p:cNvPr id="3" name="Content Placeholder 2"/>
          <p:cNvSpPr>
            <a:spLocks noGrp="1"/>
          </p:cNvSpPr>
          <p:nvPr>
            <p:ph idx="1"/>
          </p:nvPr>
        </p:nvSpPr>
        <p:spPr/>
        <p:txBody>
          <a:bodyPr/>
          <a:lstStyle/>
          <a:p>
            <a:r>
              <a:rPr lang="en-US" dirty="0"/>
              <a:t>Some pet owners really love to use the same name for every pet.</a:t>
            </a:r>
          </a:p>
          <a:p>
            <a:endParaRPr lang="en-US" dirty="0"/>
          </a:p>
          <a:p>
            <a:r>
              <a:rPr lang="en-US" dirty="0"/>
              <a:t>How would you come up with a genuinely unique key?</a:t>
            </a:r>
          </a:p>
          <a:p>
            <a:pPr>
              <a:buFont typeface="Wingdings" panose="05000000000000000000" pitchFamily="2" charset="2"/>
              <a:buChar char="Ø"/>
            </a:pPr>
            <a:r>
              <a:rPr lang="en-US" sz="2400" dirty="0"/>
              <a:t>  Microsoft and AWS both have “registry” services that are able to generate them.</a:t>
            </a:r>
          </a:p>
          <a:p>
            <a:pPr>
              <a:buFont typeface="Wingdings" panose="05000000000000000000" pitchFamily="2" charset="2"/>
              <a:buChar char="Ø"/>
            </a:pPr>
            <a:r>
              <a:rPr lang="en-US" sz="2400" dirty="0"/>
              <a:t>  But now you run into the problem of having a key that has no obvious connection</a:t>
            </a:r>
            <a:br>
              <a:rPr lang="en-US" sz="2400" dirty="0"/>
            </a:br>
            <a:r>
              <a:rPr lang="en-US" sz="2400" dirty="0"/>
              <a:t>    to the name of the object.</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34132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Microsoft Registry</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pic>
        <p:nvPicPr>
          <p:cNvPr id="6" name="Picture 5"/>
          <p:cNvPicPr>
            <a:picLocks noChangeAspect="1"/>
          </p:cNvPicPr>
          <p:nvPr/>
        </p:nvPicPr>
        <p:blipFill>
          <a:blip r:embed="rId3"/>
          <a:stretch>
            <a:fillRect/>
          </a:stretch>
        </p:blipFill>
        <p:spPr>
          <a:xfrm>
            <a:off x="2247585" y="1849458"/>
            <a:ext cx="7273158" cy="4190124"/>
          </a:xfrm>
          <a:prstGeom prst="rect">
            <a:avLst/>
          </a:prstGeom>
        </p:spPr>
      </p:pic>
      <p:sp>
        <p:nvSpPr>
          <p:cNvPr id="3" name="Oval 2">
            <a:extLst>
              <a:ext uri="{FF2B5EF4-FFF2-40B4-BE49-F238E27FC236}">
                <a16:creationId xmlns:a16="http://schemas.microsoft.com/office/drawing/2014/main" id="{5F1BED4B-2AFB-4874-8E6D-D54CB20BEE38}"/>
              </a:ext>
            </a:extLst>
          </p:cNvPr>
          <p:cNvSpPr/>
          <p:nvPr/>
        </p:nvSpPr>
        <p:spPr>
          <a:xfrm>
            <a:off x="2496620" y="4356243"/>
            <a:ext cx="2722652" cy="416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7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Name Spaces and keys</a:t>
            </a:r>
          </a:p>
        </p:txBody>
      </p:sp>
      <p:sp>
        <p:nvSpPr>
          <p:cNvPr id="6" name="Content Placeholder 5"/>
          <p:cNvSpPr>
            <a:spLocks noGrp="1"/>
          </p:cNvSpPr>
          <p:nvPr>
            <p:ph idx="1"/>
          </p:nvPr>
        </p:nvSpPr>
        <p:spPr/>
        <p:txBody>
          <a:bodyPr>
            <a:normAutofit lnSpcReduction="10000"/>
          </a:bodyPr>
          <a:lstStyle/>
          <a:p>
            <a:r>
              <a:rPr lang="en-US" dirty="0"/>
              <a:t>A </a:t>
            </a:r>
            <a:r>
              <a:rPr lang="en-US" b="1" i="1" dirty="0"/>
              <a:t>name space </a:t>
            </a:r>
            <a:r>
              <a:rPr lang="en-US" dirty="0"/>
              <a:t>is some sort of user-oriented, semantically sensible, place to store names of objects.  We could actually have one object in many name spaces, if the same object makes sense in different situations.</a:t>
            </a:r>
          </a:p>
          <a:p>
            <a:endParaRPr lang="en-US" dirty="0"/>
          </a:p>
          <a:p>
            <a:r>
              <a:rPr lang="en-US" dirty="0"/>
              <a:t>The namespace is used as a “service” to map from a name that makes sense to the user, to a unique internal key that makes sense in a DHT.</a:t>
            </a:r>
          </a:p>
          <a:p>
            <a:endParaRPr lang="en-US" dirty="0"/>
          </a:p>
          <a:p>
            <a:r>
              <a:rPr lang="en-US" dirty="0"/>
              <a:t>A cloud file system always has a namespace server as one component.  We think of the storage servers as a separate, distinct, component.</a:t>
            </a:r>
          </a:p>
        </p:txBody>
      </p:sp>
      <p:sp>
        <p:nvSpPr>
          <p:cNvPr id="3" name="Footer Placeholder 2"/>
          <p:cNvSpPr>
            <a:spLocks noGrp="1"/>
          </p:cNvSpPr>
          <p:nvPr>
            <p:ph type="ftr" sz="quarter" idx="11"/>
          </p:nvPr>
        </p:nvSpPr>
        <p:spPr/>
        <p:txBody>
          <a:bodyPr/>
          <a:lstStyle/>
          <a:p>
            <a:r>
              <a:rPr lang="en-US"/>
              <a:t>http://www.cs.cornell.edu/courses/cs5412/2020sp</a:t>
            </a:r>
          </a:p>
        </p:txBody>
      </p:sp>
      <p:sp>
        <p:nvSpPr>
          <p:cNvPr id="4" name="Slide Number Placeholder 3"/>
          <p:cNvSpPr>
            <a:spLocks noGrp="1"/>
          </p:cNvSpPr>
          <p:nvPr>
            <p:ph type="sldNum" sz="quarter" idx="12"/>
          </p:nvPr>
        </p:nvSpPr>
        <p:spPr/>
        <p:txBody>
          <a:bodyPr/>
          <a:lstStyle/>
          <a:p>
            <a:fld id="{3C974458-8A97-4835-BF79-1FB6D7856C21}" type="slidenum">
              <a:rPr lang="en-US" smtClean="0"/>
              <a:t>16</a:t>
            </a:fld>
            <a:endParaRPr lang="en-US"/>
          </a:p>
        </p:txBody>
      </p:sp>
      <p:sp>
        <p:nvSpPr>
          <p:cNvPr id="7" name="Rectangle 6"/>
          <p:cNvSpPr/>
          <p:nvPr/>
        </p:nvSpPr>
        <p:spPr>
          <a:xfrm>
            <a:off x="7297615" y="511796"/>
            <a:ext cx="4378570" cy="1200329"/>
          </a:xfrm>
          <a:prstGeom prst="rect">
            <a:avLst/>
          </a:prstGeom>
          <a:ln>
            <a:solidFill>
              <a:schemeClr val="accent1"/>
            </a:solidFill>
          </a:ln>
        </p:spPr>
        <p:txBody>
          <a:bodyPr wrap="square">
            <a:spAutoFit/>
          </a:bodyPr>
          <a:lstStyle/>
          <a:p>
            <a:r>
              <a:rPr lang="en-US" dirty="0"/>
              <a:t>“What is in a name? That which we call a rose</a:t>
            </a:r>
            <a:br>
              <a:rPr lang="en-US" dirty="0"/>
            </a:br>
            <a:r>
              <a:rPr lang="en-US" dirty="0"/>
              <a:t>  By any other name would smell as sweet…”</a:t>
            </a:r>
          </a:p>
          <a:p>
            <a:endParaRPr lang="en-US" dirty="0"/>
          </a:p>
          <a:p>
            <a:pPr algn="r"/>
            <a:r>
              <a:rPr lang="en-US" i="1" dirty="0"/>
              <a:t>Juliet, in Shakespeare’s Romeo and Juliet</a:t>
            </a:r>
          </a:p>
        </p:txBody>
      </p:sp>
    </p:spTree>
    <p:extLst>
      <p:ext uri="{BB962C8B-B14F-4D97-AF65-F5344CB8AC3E}">
        <p14:creationId xmlns:p14="http://schemas.microsoft.com/office/powerpoint/2010/main" val="360066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Ken’s Pets</a:t>
            </a:r>
          </a:p>
        </p:txBody>
      </p:sp>
      <p:sp>
        <p:nvSpPr>
          <p:cNvPr id="3" name="Content Placeholder 2"/>
          <p:cNvSpPr>
            <a:spLocks noGrp="1"/>
          </p:cNvSpPr>
          <p:nvPr>
            <p:ph idx="1"/>
          </p:nvPr>
        </p:nvSpPr>
        <p:spPr/>
        <p:txBody>
          <a:bodyPr>
            <a:normAutofit lnSpcReduction="10000"/>
          </a:bodyPr>
          <a:lstStyle/>
          <a:p>
            <a:r>
              <a:rPr lang="en-US" dirty="0"/>
              <a:t>So we could, for example, have a kind of table listing all the pets Ken has had, with information about them</a:t>
            </a:r>
          </a:p>
          <a:p>
            <a:endParaRPr lang="en-US" dirty="0"/>
          </a:p>
          <a:p>
            <a:endParaRPr lang="en-US" dirty="0"/>
          </a:p>
          <a:p>
            <a:endParaRPr lang="en-US" dirty="0"/>
          </a:p>
          <a:p>
            <a:endParaRPr lang="en-US" dirty="0"/>
          </a:p>
          <a:p>
            <a:endParaRPr lang="en-US" dirty="0"/>
          </a:p>
          <a:p>
            <a:r>
              <a:rPr lang="en-US" dirty="0"/>
              <a:t>This table would be a “name space” if we the photo list was a list of keys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55331461"/>
              </p:ext>
            </p:extLst>
          </p:nvPr>
        </p:nvGraphicFramePr>
        <p:xfrm>
          <a:off x="1460499" y="3411415"/>
          <a:ext cx="9617808" cy="2224455"/>
        </p:xfrm>
        <a:graphic>
          <a:graphicData uri="http://schemas.openxmlformats.org/drawingml/2006/table">
            <a:tbl>
              <a:tblPr firstRow="1" bandRow="1">
                <a:tableStyleId>{5C22544A-7EE6-4342-B048-85BDC9FD1C3A}</a:tableStyleId>
              </a:tblPr>
              <a:tblGrid>
                <a:gridCol w="1221156">
                  <a:extLst>
                    <a:ext uri="{9D8B030D-6E8A-4147-A177-3AD203B41FA5}">
                      <a16:colId xmlns:a16="http://schemas.microsoft.com/office/drawing/2014/main" val="1561518676"/>
                    </a:ext>
                  </a:extLst>
                </a:gridCol>
                <a:gridCol w="1545120">
                  <a:extLst>
                    <a:ext uri="{9D8B030D-6E8A-4147-A177-3AD203B41FA5}">
                      <a16:colId xmlns:a16="http://schemas.microsoft.com/office/drawing/2014/main" val="3816824315"/>
                    </a:ext>
                  </a:extLst>
                </a:gridCol>
                <a:gridCol w="3004409">
                  <a:extLst>
                    <a:ext uri="{9D8B030D-6E8A-4147-A177-3AD203B41FA5}">
                      <a16:colId xmlns:a16="http://schemas.microsoft.com/office/drawing/2014/main" val="1172207168"/>
                    </a:ext>
                  </a:extLst>
                </a:gridCol>
                <a:gridCol w="2166319">
                  <a:extLst>
                    <a:ext uri="{9D8B030D-6E8A-4147-A177-3AD203B41FA5}">
                      <a16:colId xmlns:a16="http://schemas.microsoft.com/office/drawing/2014/main" val="86511033"/>
                    </a:ext>
                  </a:extLst>
                </a:gridCol>
                <a:gridCol w="1680804">
                  <a:extLst>
                    <a:ext uri="{9D8B030D-6E8A-4147-A177-3AD203B41FA5}">
                      <a16:colId xmlns:a16="http://schemas.microsoft.com/office/drawing/2014/main" val="2052449401"/>
                    </a:ext>
                  </a:extLst>
                </a:gridCol>
              </a:tblGrid>
              <a:tr h="420843">
                <a:tc>
                  <a:txBody>
                    <a:bodyPr/>
                    <a:lstStyle/>
                    <a:p>
                      <a:r>
                        <a:rPr lang="en-US" b="0" dirty="0"/>
                        <a:t>Pet Name</a:t>
                      </a:r>
                    </a:p>
                  </a:txBody>
                  <a:tcPr/>
                </a:tc>
                <a:tc>
                  <a:txBody>
                    <a:bodyPr/>
                    <a:lstStyle/>
                    <a:p>
                      <a:r>
                        <a:rPr lang="en-US" dirty="0"/>
                        <a:t>Period</a:t>
                      </a:r>
                    </a:p>
                  </a:txBody>
                  <a:tcPr/>
                </a:tc>
                <a:tc>
                  <a:txBody>
                    <a:bodyPr/>
                    <a:lstStyle/>
                    <a:p>
                      <a:r>
                        <a:rPr lang="en-US" dirty="0"/>
                        <a:t>Species</a:t>
                      </a:r>
                    </a:p>
                  </a:txBody>
                  <a:tcPr/>
                </a:tc>
                <a:tc>
                  <a:txBody>
                    <a:bodyPr/>
                    <a:lstStyle/>
                    <a:p>
                      <a:r>
                        <a:rPr lang="en-US" dirty="0"/>
                        <a:t>Photo List</a:t>
                      </a:r>
                    </a:p>
                  </a:txBody>
                  <a:tcPr/>
                </a:tc>
                <a:tc>
                  <a:txBody>
                    <a:bodyPr/>
                    <a:lstStyle/>
                    <a:p>
                      <a:r>
                        <a:rPr lang="en-US" dirty="0"/>
                        <a:t>Health Status</a:t>
                      </a:r>
                    </a:p>
                  </a:txBody>
                  <a:tcPr/>
                </a:tc>
                <a:extLst>
                  <a:ext uri="{0D108BD9-81ED-4DB2-BD59-A6C34878D82A}">
                    <a16:rowId xmlns:a16="http://schemas.microsoft.com/office/drawing/2014/main" val="3808171166"/>
                  </a:ext>
                </a:extLst>
              </a:tr>
              <a:tr h="601204">
                <a:tc>
                  <a:txBody>
                    <a:bodyPr/>
                    <a:lstStyle/>
                    <a:p>
                      <a:r>
                        <a:rPr lang="en-US" b="0" dirty="0"/>
                        <a:t>Nerd</a:t>
                      </a:r>
                    </a:p>
                  </a:txBody>
                  <a:tcPr/>
                </a:tc>
                <a:tc>
                  <a:txBody>
                    <a:bodyPr/>
                    <a:lstStyle/>
                    <a:p>
                      <a:r>
                        <a:rPr lang="en-US" dirty="0"/>
                        <a:t>1961-1962</a:t>
                      </a:r>
                    </a:p>
                  </a:txBody>
                  <a:tcPr/>
                </a:tc>
                <a:tc>
                  <a:txBody>
                    <a:bodyPr/>
                    <a:lstStyle/>
                    <a:p>
                      <a:r>
                        <a:rPr lang="en-US" dirty="0"/>
                        <a:t>Gerbil</a:t>
                      </a:r>
                    </a:p>
                  </a:txBody>
                  <a:tcPr/>
                </a:tc>
                <a:tc>
                  <a:txBody>
                    <a:bodyPr/>
                    <a:lstStyle/>
                    <a:p>
                      <a:r>
                        <a:rPr lang="en-US" i="1" dirty="0"/>
                        <a:t>Empty</a:t>
                      </a:r>
                    </a:p>
                  </a:txBody>
                  <a:tcPr/>
                </a:tc>
                <a:tc>
                  <a:txBody>
                    <a:bodyPr/>
                    <a:lstStyle/>
                    <a:p>
                      <a:r>
                        <a:rPr lang="en-US" i="1" dirty="0"/>
                        <a:t>Deceased</a:t>
                      </a:r>
                    </a:p>
                  </a:txBody>
                  <a:tcPr/>
                </a:tc>
                <a:extLst>
                  <a:ext uri="{0D108BD9-81ED-4DB2-BD59-A6C34878D82A}">
                    <a16:rowId xmlns:a16="http://schemas.microsoft.com/office/drawing/2014/main" val="2384474188"/>
                  </a:ext>
                </a:extLst>
              </a:tr>
              <a:tr h="601204">
                <a:tc>
                  <a:txBody>
                    <a:bodyPr/>
                    <a:lstStyle/>
                    <a:p>
                      <a:r>
                        <a:rPr lang="en-US" b="0" dirty="0"/>
                        <a:t>Susie</a:t>
                      </a:r>
                    </a:p>
                  </a:txBody>
                  <a:tcPr/>
                </a:tc>
                <a:tc>
                  <a:txBody>
                    <a:bodyPr/>
                    <a:lstStyle/>
                    <a:p>
                      <a:r>
                        <a:rPr lang="en-US" dirty="0"/>
                        <a:t>1970-1986</a:t>
                      </a:r>
                    </a:p>
                  </a:txBody>
                  <a:tcPr/>
                </a:tc>
                <a:tc>
                  <a:txBody>
                    <a:bodyPr/>
                    <a:lstStyle/>
                    <a:p>
                      <a:r>
                        <a:rPr lang="en-US" dirty="0" err="1"/>
                        <a:t>Keeshund</a:t>
                      </a:r>
                      <a:endParaRPr lang="en-US" dirty="0"/>
                    </a:p>
                  </a:txBody>
                  <a:tcPr/>
                </a:tc>
                <a:tc>
                  <a:txBody>
                    <a:bodyPr/>
                    <a:lstStyle/>
                    <a:p>
                      <a:r>
                        <a:rPr lang="en-US" i="0" dirty="0"/>
                        <a:t>IMG-17171, …</a:t>
                      </a:r>
                    </a:p>
                  </a:txBody>
                  <a:tcPr/>
                </a:tc>
                <a:tc>
                  <a:txBody>
                    <a:bodyPr/>
                    <a:lstStyle/>
                    <a:p>
                      <a:r>
                        <a:rPr lang="en-US" i="1" dirty="0"/>
                        <a:t>Deceased</a:t>
                      </a:r>
                    </a:p>
                  </a:txBody>
                  <a:tcPr/>
                </a:tc>
                <a:extLst>
                  <a:ext uri="{0D108BD9-81ED-4DB2-BD59-A6C34878D82A}">
                    <a16:rowId xmlns:a16="http://schemas.microsoft.com/office/drawing/2014/main" val="33246457"/>
                  </a:ext>
                </a:extLst>
              </a:tr>
              <a:tr h="601204">
                <a:tc>
                  <a:txBody>
                    <a:bodyPr/>
                    <a:lstStyle/>
                    <a:p>
                      <a:r>
                        <a:rPr lang="en-US" b="0" dirty="0"/>
                        <a:t>Biscuit</a:t>
                      </a:r>
                    </a:p>
                  </a:txBody>
                  <a:tcPr/>
                </a:tc>
                <a:tc>
                  <a:txBody>
                    <a:bodyPr/>
                    <a:lstStyle/>
                    <a:p>
                      <a:r>
                        <a:rPr lang="en-US" dirty="0"/>
                        <a:t>2003-2013</a:t>
                      </a:r>
                    </a:p>
                  </a:txBody>
                  <a:tcPr/>
                </a:tc>
                <a:tc>
                  <a:txBody>
                    <a:bodyPr/>
                    <a:lstStyle/>
                    <a:p>
                      <a:r>
                        <a:rPr lang="en-US" dirty="0"/>
                        <a:t>Golden</a:t>
                      </a:r>
                      <a:r>
                        <a:rPr lang="en-US" baseline="0" dirty="0"/>
                        <a:t> Retriever</a:t>
                      </a:r>
                      <a:endParaRPr lang="en-US" dirty="0"/>
                    </a:p>
                  </a:txBody>
                  <a:tcPr/>
                </a:tc>
                <a:tc>
                  <a:txBody>
                    <a:bodyPr/>
                    <a:lstStyle/>
                    <a:p>
                      <a:r>
                        <a:rPr lang="en-US" i="0" dirty="0"/>
                        <a:t>IMG-22187,</a:t>
                      </a:r>
                      <a:r>
                        <a:rPr lang="en-US" i="0" baseline="0" dirty="0"/>
                        <a:t> …</a:t>
                      </a:r>
                      <a:endParaRPr lang="en-US" i="0" dirty="0"/>
                    </a:p>
                  </a:txBody>
                  <a:tcPr/>
                </a:tc>
                <a:tc>
                  <a:txBody>
                    <a:bodyPr/>
                    <a:lstStyle/>
                    <a:p>
                      <a:r>
                        <a:rPr lang="en-US" i="0" dirty="0"/>
                        <a:t>Deceased</a:t>
                      </a:r>
                    </a:p>
                  </a:txBody>
                  <a:tcPr/>
                </a:tc>
                <a:extLst>
                  <a:ext uri="{0D108BD9-81ED-4DB2-BD59-A6C34878D82A}">
                    <a16:rowId xmlns:a16="http://schemas.microsoft.com/office/drawing/2014/main" val="2049916393"/>
                  </a:ext>
                </a:extLst>
              </a:tr>
            </a:tbl>
          </a:graphicData>
        </a:graphic>
      </p:graphicFrame>
    </p:spTree>
    <p:extLst>
      <p:ext uri="{BB962C8B-B14F-4D97-AF65-F5344CB8AC3E}">
        <p14:creationId xmlns:p14="http://schemas.microsoft.com/office/powerpoint/2010/main" val="2246684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things can be given Unique keys</a:t>
            </a:r>
          </a:p>
        </p:txBody>
      </p:sp>
      <p:sp>
        <p:nvSpPr>
          <p:cNvPr id="3" name="Content Placeholder 2"/>
          <p:cNvSpPr>
            <a:spLocks noGrp="1"/>
          </p:cNvSpPr>
          <p:nvPr>
            <p:ph idx="1"/>
          </p:nvPr>
        </p:nvSpPr>
        <p:spPr/>
        <p:txBody>
          <a:bodyPr/>
          <a:lstStyle/>
          <a:p>
            <a:r>
              <a:rPr lang="en-US" dirty="0"/>
              <a:t>We could have a unique key for each row in a table.  </a:t>
            </a:r>
          </a:p>
          <a:p>
            <a:endParaRPr lang="en-US" dirty="0"/>
          </a:p>
          <a:p>
            <a:r>
              <a:rPr lang="en-US" dirty="0"/>
              <a:t>We could have a unique key for each photo in a photo album.  The album itself could be “named” but also have a key: its value would be a list of the keys for photos in the album.</a:t>
            </a:r>
          </a:p>
          <a:p>
            <a:endParaRPr lang="en-US" dirty="0"/>
          </a:p>
          <a:p>
            <a:r>
              <a:rPr lang="en-US" dirty="0"/>
              <a:t>Cloud systems use this approach very broadly!</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416117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keys “collide”?</a:t>
            </a:r>
          </a:p>
        </p:txBody>
      </p:sp>
      <p:sp>
        <p:nvSpPr>
          <p:cNvPr id="3" name="Content Placeholder 2"/>
          <p:cNvSpPr>
            <a:spLocks noGrp="1"/>
          </p:cNvSpPr>
          <p:nvPr>
            <p:ph idx="1"/>
          </p:nvPr>
        </p:nvSpPr>
        <p:spPr/>
        <p:txBody>
          <a:bodyPr>
            <a:normAutofit lnSpcReduction="10000"/>
          </a:bodyPr>
          <a:lstStyle/>
          <a:p>
            <a:r>
              <a:rPr lang="en-US" dirty="0"/>
              <a:t>Yes, if the keys don’t have a large enough range of values, or the random number generator isn’t very effective.</a:t>
            </a:r>
          </a:p>
          <a:p>
            <a:endParaRPr lang="en-US" dirty="0"/>
          </a:p>
          <a:p>
            <a:r>
              <a:rPr lang="en-US" dirty="0"/>
              <a:t>Most cloud systems favor fairly large keys, like 256 bits.  And some key generators use a variety of tricks to make sure that they won’t give out the same key twice.   A random number generator wouldn’t necessarily work.</a:t>
            </a:r>
          </a:p>
          <a:p>
            <a:endParaRPr lang="en-US" dirty="0"/>
          </a:p>
          <a:p>
            <a:r>
              <a:rPr lang="en-US" dirty="0"/>
              <a:t>Collisions would cause problems because two different objects would end up sharing what should be a unique name – a serious inconsistency.</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343821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D74C-BE4A-412F-9BEE-A959FA70104E}"/>
              </a:ext>
            </a:extLst>
          </p:cNvPr>
          <p:cNvSpPr>
            <a:spLocks noGrp="1"/>
          </p:cNvSpPr>
          <p:nvPr>
            <p:ph type="title"/>
          </p:nvPr>
        </p:nvSpPr>
        <p:spPr/>
        <p:txBody>
          <a:bodyPr/>
          <a:lstStyle/>
          <a:p>
            <a:r>
              <a:rPr lang="en-US" dirty="0"/>
              <a:t>Today’s agenda: Two parts</a:t>
            </a:r>
          </a:p>
        </p:txBody>
      </p:sp>
      <p:sp>
        <p:nvSpPr>
          <p:cNvPr id="3" name="Content Placeholder 2">
            <a:extLst>
              <a:ext uri="{FF2B5EF4-FFF2-40B4-BE49-F238E27FC236}">
                <a16:creationId xmlns:a16="http://schemas.microsoft.com/office/drawing/2014/main" id="{E6A829A0-9FFB-4D1F-A4CC-00023BDF0B37}"/>
              </a:ext>
            </a:extLst>
          </p:cNvPr>
          <p:cNvSpPr>
            <a:spLocks noGrp="1"/>
          </p:cNvSpPr>
          <p:nvPr>
            <p:ph idx="1"/>
          </p:nvPr>
        </p:nvSpPr>
        <p:spPr/>
        <p:txBody>
          <a:bodyPr>
            <a:normAutofit fontScale="92500"/>
          </a:bodyPr>
          <a:lstStyle/>
          <a:p>
            <a:r>
              <a:rPr lang="en-US" dirty="0"/>
              <a:t>Understanding how to put “anything at all” into a DHT for:</a:t>
            </a:r>
          </a:p>
          <a:p>
            <a:pPr>
              <a:buFont typeface="Wingdings" panose="05000000000000000000" pitchFamily="2" charset="2"/>
              <a:buChar char="Ø"/>
            </a:pPr>
            <a:r>
              <a:rPr lang="en-US" dirty="0"/>
              <a:t>  Scalability: the capacity is determined only by how many servers</a:t>
            </a:r>
            <a:br>
              <a:rPr lang="en-US" dirty="0"/>
            </a:br>
            <a:r>
              <a:rPr lang="en-US" dirty="0"/>
              <a:t>    we have (and how replicated the shards are)</a:t>
            </a:r>
          </a:p>
          <a:p>
            <a:pPr>
              <a:buFont typeface="Wingdings" panose="05000000000000000000" pitchFamily="2" charset="2"/>
              <a:buChar char="Ø"/>
            </a:pPr>
            <a:r>
              <a:rPr lang="en-US" dirty="0"/>
              <a:t>  Performance: DHTs can hold data </a:t>
            </a:r>
            <a:r>
              <a:rPr lang="en-US" i="1" dirty="0"/>
              <a:t>in memory</a:t>
            </a:r>
            <a:r>
              <a:rPr lang="en-US" dirty="0"/>
              <a:t>.  When deciding between a DHT </a:t>
            </a:r>
            <a:br>
              <a:rPr lang="en-US" dirty="0"/>
            </a:br>
            <a:r>
              <a:rPr lang="en-US" dirty="0"/>
              <a:t>    approach and a big disk, because modern datacenter networks are much</a:t>
            </a:r>
            <a:br>
              <a:rPr lang="en-US" dirty="0"/>
            </a:br>
            <a:r>
              <a:rPr lang="en-US" dirty="0"/>
              <a:t>    faster than disk I/O, we can count on much faster access to DHT data</a:t>
            </a:r>
          </a:p>
          <a:p>
            <a:endParaRPr lang="en-US" dirty="0"/>
          </a:p>
          <a:p>
            <a:r>
              <a:rPr lang="en-US" dirty="0"/>
              <a:t>In the second half of the lecture, we’ll look at other issues a DHT creates</a:t>
            </a:r>
          </a:p>
        </p:txBody>
      </p:sp>
      <p:sp>
        <p:nvSpPr>
          <p:cNvPr id="4" name="Footer Placeholder 3">
            <a:extLst>
              <a:ext uri="{FF2B5EF4-FFF2-40B4-BE49-F238E27FC236}">
                <a16:creationId xmlns:a16="http://schemas.microsoft.com/office/drawing/2014/main" id="{4BED8E02-5641-4D63-B6B9-EDE86A166FC5}"/>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0F431E35-8CFB-467D-A15B-D9B94A9B4A06}"/>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20209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1030126" cy="1499616"/>
          </a:xfrm>
        </p:spPr>
        <p:txBody>
          <a:bodyPr/>
          <a:lstStyle/>
          <a:p>
            <a:r>
              <a:rPr lang="en-US" dirty="0"/>
              <a:t>What probably happened in the NPR site?</a:t>
            </a:r>
          </a:p>
        </p:txBody>
      </p:sp>
      <p:sp>
        <p:nvSpPr>
          <p:cNvPr id="3" name="Content Placeholder 2"/>
          <p:cNvSpPr>
            <a:spLocks noGrp="1"/>
          </p:cNvSpPr>
          <p:nvPr>
            <p:ph idx="1"/>
          </p:nvPr>
        </p:nvSpPr>
        <p:spPr/>
        <p:txBody>
          <a:bodyPr>
            <a:normAutofit lnSpcReduction="10000"/>
          </a:bodyPr>
          <a:lstStyle/>
          <a:p>
            <a:r>
              <a:rPr lang="en-US" dirty="0"/>
              <a:t>It probably wasn’t a key collision.  </a:t>
            </a:r>
          </a:p>
          <a:p>
            <a:endParaRPr lang="en-US" dirty="0"/>
          </a:p>
          <a:p>
            <a:r>
              <a:rPr lang="en-US" dirty="0"/>
              <a:t>In fact, I get news alerts for certain kinds of news stories, like confirmed first-encounters with space aliens.  So… NPR posts a first-encounter story.  And I receive an immediate alert!</a:t>
            </a:r>
          </a:p>
          <a:p>
            <a:endParaRPr lang="en-US" dirty="0"/>
          </a:p>
          <a:p>
            <a:r>
              <a:rPr lang="en-US" dirty="0"/>
              <a:t>The story was saved into a DHT, but maybe the DHT replication scheme is a bit slow, or it was resizing just at that moment for elasticity reasons.  Until it “settles”, the key is correct but the story just can’t be found.</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95301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this relate back to CAP?</a:t>
            </a:r>
          </a:p>
        </p:txBody>
      </p:sp>
      <p:sp>
        <p:nvSpPr>
          <p:cNvPr id="3" name="Content Placeholder 2"/>
          <p:cNvSpPr>
            <a:spLocks noGrp="1"/>
          </p:cNvSpPr>
          <p:nvPr>
            <p:ph idx="1"/>
          </p:nvPr>
        </p:nvSpPr>
        <p:spPr/>
        <p:txBody>
          <a:bodyPr>
            <a:normAutofit fontScale="92500" lnSpcReduction="10000"/>
          </a:bodyPr>
          <a:lstStyle/>
          <a:p>
            <a:r>
              <a:rPr lang="en-US" dirty="0"/>
              <a:t>CAP was all about how we often face these choices:</a:t>
            </a:r>
          </a:p>
          <a:p>
            <a:pPr>
              <a:buFont typeface="Wingdings" panose="05000000000000000000" pitchFamily="2" charset="2"/>
              <a:buChar char="Ø"/>
            </a:pPr>
            <a:r>
              <a:rPr lang="en-US" dirty="0"/>
              <a:t>  Give a super fast response on a web page, or an instant notification</a:t>
            </a:r>
          </a:p>
          <a:p>
            <a:pPr>
              <a:buFont typeface="Wingdings" panose="05000000000000000000" pitchFamily="2" charset="2"/>
              <a:buChar char="Ø"/>
            </a:pPr>
            <a:r>
              <a:rPr lang="en-US" dirty="0"/>
              <a:t>  But this means not waiting for the elastic reconfiguration to finish, or</a:t>
            </a:r>
            <a:br>
              <a:rPr lang="en-US" dirty="0"/>
            </a:br>
            <a:r>
              <a:rPr lang="en-US" dirty="0"/>
              <a:t>    for the replicated update to fully propagate to all the replicas.</a:t>
            </a:r>
          </a:p>
          <a:p>
            <a:pPr>
              <a:buFont typeface="Wingdings" panose="05000000000000000000" pitchFamily="2" charset="2"/>
              <a:buChar char="Ø"/>
            </a:pPr>
            <a:r>
              <a:rPr lang="en-US" dirty="0"/>
              <a:t>  We might operate in an inconsistent way, briefly!</a:t>
            </a:r>
          </a:p>
          <a:p>
            <a:pPr>
              <a:buFont typeface="Wingdings" panose="05000000000000000000" pitchFamily="2" charset="2"/>
              <a:buChar char="Ø"/>
            </a:pPr>
            <a:endParaRPr lang="en-US" dirty="0"/>
          </a:p>
          <a:p>
            <a:pPr marL="0" indent="0">
              <a:buNone/>
            </a:pPr>
            <a:r>
              <a:rPr lang="en-US" dirty="0"/>
              <a:t>CAP says: you can’t have all three from {C,A,P} at the same time.  </a:t>
            </a:r>
          </a:p>
          <a:p>
            <a:pPr marL="0" indent="0">
              <a:buNone/>
            </a:pPr>
            <a:r>
              <a:rPr lang="en-US" dirty="0"/>
              <a:t>Relax consistency to get better availability and respond immediately even if a service you would have liked to check with is temporarily not responsive.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65964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7BFB-FA0A-4D97-B1E1-0739247438F2}"/>
              </a:ext>
            </a:extLst>
          </p:cNvPr>
          <p:cNvSpPr>
            <a:spLocks noGrp="1"/>
          </p:cNvSpPr>
          <p:nvPr>
            <p:ph type="title"/>
          </p:nvPr>
        </p:nvSpPr>
        <p:spPr/>
        <p:txBody>
          <a:bodyPr/>
          <a:lstStyle/>
          <a:p>
            <a:r>
              <a:rPr lang="en-US" dirty="0"/>
              <a:t>Suppose we had a list of photos</a:t>
            </a:r>
          </a:p>
        </p:txBody>
      </p:sp>
      <p:sp>
        <p:nvSpPr>
          <p:cNvPr id="3" name="Content Placeholder 2">
            <a:extLst>
              <a:ext uri="{FF2B5EF4-FFF2-40B4-BE49-F238E27FC236}">
                <a16:creationId xmlns:a16="http://schemas.microsoft.com/office/drawing/2014/main" id="{317D43E5-4888-4491-A0DA-1217471170CD}"/>
              </a:ext>
            </a:extLst>
          </p:cNvPr>
          <p:cNvSpPr>
            <a:spLocks noGrp="1"/>
          </p:cNvSpPr>
          <p:nvPr>
            <p:ph idx="1"/>
          </p:nvPr>
        </p:nvSpPr>
        <p:spPr/>
        <p:txBody>
          <a:bodyPr/>
          <a:lstStyle/>
          <a:p>
            <a:r>
              <a:rPr lang="en-US" dirty="0"/>
              <a:t>The list itself is a data structure of objects that are linked by pointers.</a:t>
            </a:r>
          </a:p>
          <a:p>
            <a:endParaRPr lang="en-US" dirty="0"/>
          </a:p>
          <a:p>
            <a:r>
              <a:rPr lang="en-US" dirty="0"/>
              <a:t>The objects could be something like a photo description, and the photo (or other kinds of photo properties: “meta-data”).</a:t>
            </a:r>
          </a:p>
        </p:txBody>
      </p:sp>
      <p:sp>
        <p:nvSpPr>
          <p:cNvPr id="4" name="Footer Placeholder 3">
            <a:extLst>
              <a:ext uri="{FF2B5EF4-FFF2-40B4-BE49-F238E27FC236}">
                <a16:creationId xmlns:a16="http://schemas.microsoft.com/office/drawing/2014/main" id="{CBF5EC77-5A3C-436B-886E-F891CEB2598E}"/>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7C25911A-FC10-4F50-B7B0-35846DA201BE}"/>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3740167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og that is standing in the snow&#10;&#10;Description automatically generated">
            <a:extLst>
              <a:ext uri="{FF2B5EF4-FFF2-40B4-BE49-F238E27FC236}">
                <a16:creationId xmlns:a16="http://schemas.microsoft.com/office/drawing/2014/main" id="{9E5CC5AF-AC51-4742-9CFF-165E877E128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09293" y="4095163"/>
            <a:ext cx="1801707" cy="1126067"/>
          </a:xfrm>
          <a:prstGeom prst="rect">
            <a:avLst/>
          </a:prstGeom>
        </p:spPr>
      </p:pic>
      <p:sp>
        <p:nvSpPr>
          <p:cNvPr id="2" name="Title 1">
            <a:extLst>
              <a:ext uri="{FF2B5EF4-FFF2-40B4-BE49-F238E27FC236}">
                <a16:creationId xmlns:a16="http://schemas.microsoft.com/office/drawing/2014/main" id="{E9A6229E-3A8C-4AE3-9B4E-797C39FA4122}"/>
              </a:ext>
            </a:extLst>
          </p:cNvPr>
          <p:cNvSpPr>
            <a:spLocks noGrp="1"/>
          </p:cNvSpPr>
          <p:nvPr>
            <p:ph type="title"/>
          </p:nvPr>
        </p:nvSpPr>
        <p:spPr/>
        <p:txBody>
          <a:bodyPr/>
          <a:lstStyle/>
          <a:p>
            <a:r>
              <a:rPr lang="en-US" dirty="0"/>
              <a:t>How to Store “Anything” at large scale</a:t>
            </a:r>
          </a:p>
        </p:txBody>
      </p:sp>
      <p:sp>
        <p:nvSpPr>
          <p:cNvPr id="21" name="Content Placeholder 20">
            <a:extLst>
              <a:ext uri="{FF2B5EF4-FFF2-40B4-BE49-F238E27FC236}">
                <a16:creationId xmlns:a16="http://schemas.microsoft.com/office/drawing/2014/main" id="{60B73868-BFF0-45D7-A364-3B503C8432AB}"/>
              </a:ext>
            </a:extLst>
          </p:cNvPr>
          <p:cNvSpPr>
            <a:spLocks noGrp="1"/>
          </p:cNvSpPr>
          <p:nvPr>
            <p:ph idx="1"/>
          </p:nvPr>
        </p:nvSpPr>
        <p:spPr>
          <a:xfrm>
            <a:off x="702563" y="4483395"/>
            <a:ext cx="10786872" cy="1958192"/>
          </a:xfrm>
        </p:spPr>
        <p:txBody>
          <a:bodyPr>
            <a:normAutofit lnSpcReduction="10000"/>
          </a:bodyPr>
          <a:lstStyle/>
          <a:p>
            <a:r>
              <a:rPr lang="en-US" dirty="0"/>
              <a:t>These objects all have type names the </a:t>
            </a:r>
            <a:br>
              <a:rPr lang="en-US" dirty="0"/>
            </a:br>
            <a:r>
              <a:rPr lang="en-US" dirty="0"/>
              <a:t>application understands, data that matches.</a:t>
            </a:r>
            <a:br>
              <a:rPr lang="en-US" dirty="0"/>
            </a:br>
            <a:br>
              <a:rPr lang="en-US" dirty="0"/>
            </a:br>
            <a:r>
              <a:rPr lang="en-US" dirty="0"/>
              <a:t>But the DHT wouldn’t know these object types!  Amazon created the DHT long before you wrote the code defining this class.</a:t>
            </a:r>
          </a:p>
        </p:txBody>
      </p:sp>
      <p:sp>
        <p:nvSpPr>
          <p:cNvPr id="4" name="Footer Placeholder 3">
            <a:extLst>
              <a:ext uri="{FF2B5EF4-FFF2-40B4-BE49-F238E27FC236}">
                <a16:creationId xmlns:a16="http://schemas.microsoft.com/office/drawing/2014/main" id="{DEB3C896-205B-454C-8ABD-80A96E995F5A}"/>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B88409A7-FF78-4ED9-A135-43AAB8D6F902}"/>
              </a:ext>
            </a:extLst>
          </p:cNvPr>
          <p:cNvSpPr>
            <a:spLocks noGrp="1"/>
          </p:cNvSpPr>
          <p:nvPr>
            <p:ph type="sldNum" sz="quarter" idx="12"/>
          </p:nvPr>
        </p:nvSpPr>
        <p:spPr/>
        <p:txBody>
          <a:bodyPr/>
          <a:lstStyle/>
          <a:p>
            <a:fld id="{3C974458-8A97-4835-BF79-1FB6D7856C21}" type="slidenum">
              <a:rPr lang="en-US" smtClean="0"/>
              <a:t>23</a:t>
            </a:fld>
            <a:endParaRPr lang="en-US"/>
          </a:p>
        </p:txBody>
      </p:sp>
      <p:sp>
        <p:nvSpPr>
          <p:cNvPr id="6" name="TextBox 5">
            <a:extLst>
              <a:ext uri="{FF2B5EF4-FFF2-40B4-BE49-F238E27FC236}">
                <a16:creationId xmlns:a16="http://schemas.microsoft.com/office/drawing/2014/main" id="{20E3900D-8DC1-4890-A5FF-13BBD8A71269}"/>
              </a:ext>
            </a:extLst>
          </p:cNvPr>
          <p:cNvSpPr txBox="1"/>
          <p:nvPr/>
        </p:nvSpPr>
        <p:spPr>
          <a:xfrm>
            <a:off x="905934" y="2084832"/>
            <a:ext cx="4639733" cy="1754326"/>
          </a:xfrm>
          <a:prstGeom prst="rect">
            <a:avLst/>
          </a:prstGeom>
          <a:solidFill>
            <a:srgbClr val="FFFF00"/>
          </a:solidFill>
          <a:ln w="28575">
            <a:solidFill>
              <a:srgbClr val="C00000"/>
            </a:solidFill>
          </a:ln>
        </p:spPr>
        <p:txBody>
          <a:bodyPr wrap="square" rtlCol="0">
            <a:spAutoFit/>
          </a:bodyPr>
          <a:lstStyle/>
          <a:p>
            <a:r>
              <a:rPr lang="en-US" dirty="0"/>
              <a:t>class </a:t>
            </a:r>
            <a:r>
              <a:rPr lang="en-US" dirty="0" err="1"/>
              <a:t>myPet</a:t>
            </a:r>
            <a:r>
              <a:rPr lang="en-US" dirty="0"/>
              <a:t> {</a:t>
            </a:r>
          </a:p>
          <a:p>
            <a:r>
              <a:rPr lang="en-US" dirty="0"/>
              <a:t>    int </a:t>
            </a:r>
            <a:r>
              <a:rPr lang="en-US" dirty="0" err="1"/>
              <a:t>uid</a:t>
            </a:r>
            <a:r>
              <a:rPr lang="en-US" dirty="0"/>
              <a:t>;</a:t>
            </a:r>
          </a:p>
          <a:p>
            <a:r>
              <a:rPr lang="en-US" dirty="0"/>
              <a:t>    animal species;</a:t>
            </a:r>
          </a:p>
          <a:p>
            <a:r>
              <a:rPr lang="en-US" dirty="0"/>
              <a:t>    </a:t>
            </a:r>
            <a:r>
              <a:rPr lang="en-US" dirty="0" err="1"/>
              <a:t>hashset</a:t>
            </a:r>
            <a:r>
              <a:rPr lang="en-US" dirty="0"/>
              <a:t>&lt;</a:t>
            </a:r>
            <a:r>
              <a:rPr lang="en-US" dirty="0" err="1"/>
              <a:t>string,photo</a:t>
            </a:r>
            <a:r>
              <a:rPr lang="en-US" dirty="0"/>
              <a:t>&gt; </a:t>
            </a:r>
            <a:r>
              <a:rPr lang="en-US" dirty="0" err="1"/>
              <a:t>photo_collection</a:t>
            </a:r>
            <a:r>
              <a:rPr lang="en-US" dirty="0"/>
              <a:t>;</a:t>
            </a:r>
          </a:p>
          <a:p>
            <a:r>
              <a:rPr lang="en-US" dirty="0"/>
              <a:t>    ….</a:t>
            </a:r>
          </a:p>
          <a:p>
            <a:r>
              <a:rPr lang="en-US" dirty="0"/>
              <a:t>}</a:t>
            </a:r>
          </a:p>
        </p:txBody>
      </p:sp>
      <p:sp>
        <p:nvSpPr>
          <p:cNvPr id="7" name="TextBox 6">
            <a:extLst>
              <a:ext uri="{FF2B5EF4-FFF2-40B4-BE49-F238E27FC236}">
                <a16:creationId xmlns:a16="http://schemas.microsoft.com/office/drawing/2014/main" id="{A9031685-84CB-43D9-B53E-ECFE99439D5C}"/>
              </a:ext>
            </a:extLst>
          </p:cNvPr>
          <p:cNvSpPr txBox="1"/>
          <p:nvPr/>
        </p:nvSpPr>
        <p:spPr>
          <a:xfrm>
            <a:off x="6684433" y="2084832"/>
            <a:ext cx="4639733" cy="1754326"/>
          </a:xfrm>
          <a:prstGeom prst="rect">
            <a:avLst/>
          </a:prstGeom>
          <a:solidFill>
            <a:srgbClr val="FFFF00"/>
          </a:solidFill>
          <a:ln w="28575">
            <a:solidFill>
              <a:srgbClr val="C00000"/>
            </a:solidFill>
          </a:ln>
        </p:spPr>
        <p:txBody>
          <a:bodyPr wrap="square" rtlCol="0">
            <a:spAutoFit/>
          </a:bodyPr>
          <a:lstStyle/>
          <a:p>
            <a:r>
              <a:rPr lang="en-US" dirty="0" err="1"/>
              <a:t>myPet</a:t>
            </a:r>
            <a:r>
              <a:rPr lang="en-US" dirty="0"/>
              <a:t> biscuit {</a:t>
            </a:r>
          </a:p>
          <a:p>
            <a:r>
              <a:rPr lang="en-US" dirty="0"/>
              <a:t>    </a:t>
            </a:r>
            <a:r>
              <a:rPr lang="en-US" dirty="0" err="1"/>
              <a:t>uid</a:t>
            </a:r>
            <a:r>
              <a:rPr lang="en-US" dirty="0"/>
              <a:t> := 5731,</a:t>
            </a:r>
          </a:p>
          <a:p>
            <a:r>
              <a:rPr lang="en-US" dirty="0"/>
              <a:t>    species := animal::dog,</a:t>
            </a:r>
          </a:p>
          <a:p>
            <a:r>
              <a:rPr lang="en-US" dirty="0"/>
              <a:t>    </a:t>
            </a:r>
            <a:r>
              <a:rPr lang="en-US" dirty="0" err="1"/>
              <a:t>photo_collection</a:t>
            </a:r>
            <a:r>
              <a:rPr lang="en-US" dirty="0"/>
              <a:t> := { [“on a rug”, </a:t>
            </a:r>
            <a:r>
              <a:rPr lang="en-US" dirty="0">
                <a:sym typeface="Symbol" panose="05050102010706020507" pitchFamily="18" charset="2"/>
              </a:rPr>
              <a:t>],</a:t>
            </a:r>
            <a:br>
              <a:rPr lang="en-US" dirty="0">
                <a:sym typeface="Symbol" panose="05050102010706020507" pitchFamily="18" charset="2"/>
              </a:rPr>
            </a:br>
            <a:r>
              <a:rPr lang="en-US" dirty="0">
                <a:sym typeface="Symbol" panose="05050102010706020507" pitchFamily="18" charset="2"/>
              </a:rPr>
              <a:t>                                  [“in the woods”, ]}</a:t>
            </a:r>
            <a:r>
              <a:rPr lang="en-US" dirty="0"/>
              <a:t> </a:t>
            </a:r>
          </a:p>
          <a:p>
            <a:r>
              <a:rPr lang="en-US" dirty="0"/>
              <a:t>}</a:t>
            </a:r>
          </a:p>
        </p:txBody>
      </p:sp>
      <p:sp>
        <p:nvSpPr>
          <p:cNvPr id="8" name="Arrow: Right 7">
            <a:extLst>
              <a:ext uri="{FF2B5EF4-FFF2-40B4-BE49-F238E27FC236}">
                <a16:creationId xmlns:a16="http://schemas.microsoft.com/office/drawing/2014/main" id="{506AEF0E-1C48-48AA-80AC-EBD186BE7835}"/>
              </a:ext>
            </a:extLst>
          </p:cNvPr>
          <p:cNvSpPr/>
          <p:nvPr/>
        </p:nvSpPr>
        <p:spPr>
          <a:xfrm>
            <a:off x="5766731" y="2729069"/>
            <a:ext cx="658537" cy="401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7D1EB2A-C5E8-489D-A433-A2E0F193BC2A}"/>
              </a:ext>
            </a:extLst>
          </p:cNvPr>
          <p:cNvCxnSpPr>
            <a:cxnSpLocks/>
          </p:cNvCxnSpPr>
          <p:nvPr/>
        </p:nvCxnSpPr>
        <p:spPr>
          <a:xfrm flipH="1">
            <a:off x="9004299" y="3130913"/>
            <a:ext cx="1087312" cy="10512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9E57E1A-3E65-4EBF-994F-9A13C68119CA}"/>
              </a:ext>
            </a:extLst>
          </p:cNvPr>
          <p:cNvCxnSpPr>
            <a:cxnSpLocks/>
            <a:endCxn id="12" idx="0"/>
          </p:cNvCxnSpPr>
          <p:nvPr/>
        </p:nvCxnSpPr>
        <p:spPr>
          <a:xfrm>
            <a:off x="10477691" y="3411972"/>
            <a:ext cx="432456" cy="6831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large brown dog lying on the ground&#10;&#10;Description automatically generated">
            <a:extLst>
              <a:ext uri="{FF2B5EF4-FFF2-40B4-BE49-F238E27FC236}">
                <a16:creationId xmlns:a16="http://schemas.microsoft.com/office/drawing/2014/main" id="{2766DE36-DCF3-4808-8A57-CA9CA89C772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50292" y="4131297"/>
            <a:ext cx="1772921" cy="1181947"/>
          </a:xfrm>
          <a:prstGeom prst="rect">
            <a:avLst/>
          </a:prstGeom>
        </p:spPr>
      </p:pic>
    </p:spTree>
    <p:extLst>
      <p:ext uri="{BB962C8B-B14F-4D97-AF65-F5344CB8AC3E}">
        <p14:creationId xmlns:p14="http://schemas.microsoft.com/office/powerpoint/2010/main" val="738252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2946-4BC7-4414-99C6-0A482DEDDB11}"/>
              </a:ext>
            </a:extLst>
          </p:cNvPr>
          <p:cNvSpPr>
            <a:spLocks noGrp="1"/>
          </p:cNvSpPr>
          <p:nvPr>
            <p:ph type="title"/>
          </p:nvPr>
        </p:nvSpPr>
        <p:spPr>
          <a:xfrm>
            <a:off x="1024127" y="585216"/>
            <a:ext cx="11027459" cy="1499616"/>
          </a:xfrm>
        </p:spPr>
        <p:txBody>
          <a:bodyPr>
            <a:normAutofit/>
          </a:bodyPr>
          <a:lstStyle/>
          <a:p>
            <a:r>
              <a:rPr lang="en-US" dirty="0"/>
              <a:t>Next issue: Cloud Data forms a huge, complicated Graph </a:t>
            </a:r>
          </a:p>
        </p:txBody>
      </p:sp>
      <p:sp>
        <p:nvSpPr>
          <p:cNvPr id="4" name="Footer Placeholder 3">
            <a:extLst>
              <a:ext uri="{FF2B5EF4-FFF2-40B4-BE49-F238E27FC236}">
                <a16:creationId xmlns:a16="http://schemas.microsoft.com/office/drawing/2014/main" id="{DEBA2A7A-537A-4975-8BD6-83FBC98D13B9}"/>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1481EE69-9E29-46AF-9829-6300EE9B1559}"/>
              </a:ext>
            </a:extLst>
          </p:cNvPr>
          <p:cNvSpPr>
            <a:spLocks noGrp="1"/>
          </p:cNvSpPr>
          <p:nvPr>
            <p:ph type="sldNum" sz="quarter" idx="12"/>
          </p:nvPr>
        </p:nvSpPr>
        <p:spPr/>
        <p:txBody>
          <a:bodyPr/>
          <a:lstStyle/>
          <a:p>
            <a:fld id="{3C974458-8A97-4835-BF79-1FB6D7856C21}" type="slidenum">
              <a:rPr lang="en-US" smtClean="0"/>
              <a:t>24</a:t>
            </a:fld>
            <a:endParaRPr lang="en-US"/>
          </a:p>
        </p:txBody>
      </p:sp>
      <p:pic>
        <p:nvPicPr>
          <p:cNvPr id="6" name="Picture 5">
            <a:extLst>
              <a:ext uri="{FF2B5EF4-FFF2-40B4-BE49-F238E27FC236}">
                <a16:creationId xmlns:a16="http://schemas.microsoft.com/office/drawing/2014/main" id="{38407EBE-09A5-4B35-BD68-D6BC69A73CA8}"/>
              </a:ext>
            </a:extLst>
          </p:cNvPr>
          <p:cNvPicPr>
            <a:picLocks noChangeAspect="1"/>
          </p:cNvPicPr>
          <p:nvPr/>
        </p:nvPicPr>
        <p:blipFill>
          <a:blip r:embed="rId2"/>
          <a:stretch>
            <a:fillRect/>
          </a:stretch>
        </p:blipFill>
        <p:spPr>
          <a:xfrm>
            <a:off x="1119884" y="2194175"/>
            <a:ext cx="4876800" cy="3505200"/>
          </a:xfrm>
          <a:prstGeom prst="rect">
            <a:avLst/>
          </a:prstGeom>
        </p:spPr>
      </p:pic>
      <p:pic>
        <p:nvPicPr>
          <p:cNvPr id="7" name="Picture 6">
            <a:extLst>
              <a:ext uri="{FF2B5EF4-FFF2-40B4-BE49-F238E27FC236}">
                <a16:creationId xmlns:a16="http://schemas.microsoft.com/office/drawing/2014/main" id="{3D0F8742-EE0D-4DA5-8629-F3A5E7F90CA1}"/>
              </a:ext>
            </a:extLst>
          </p:cNvPr>
          <p:cNvPicPr>
            <a:picLocks noChangeAspect="1"/>
          </p:cNvPicPr>
          <p:nvPr/>
        </p:nvPicPr>
        <p:blipFill>
          <a:blip r:embed="rId3"/>
          <a:stretch>
            <a:fillRect/>
          </a:stretch>
        </p:blipFill>
        <p:spPr>
          <a:xfrm>
            <a:off x="6434137" y="2761228"/>
            <a:ext cx="5376863" cy="2843213"/>
          </a:xfrm>
          <a:prstGeom prst="rect">
            <a:avLst/>
          </a:prstGeom>
        </p:spPr>
      </p:pic>
      <p:sp>
        <p:nvSpPr>
          <p:cNvPr id="8" name="TextBox 7">
            <a:extLst>
              <a:ext uri="{FF2B5EF4-FFF2-40B4-BE49-F238E27FC236}">
                <a16:creationId xmlns:a16="http://schemas.microsoft.com/office/drawing/2014/main" id="{F5C57755-693D-41EE-8990-109172B3CD8B}"/>
              </a:ext>
            </a:extLst>
          </p:cNvPr>
          <p:cNvSpPr txBox="1"/>
          <p:nvPr/>
        </p:nvSpPr>
        <p:spPr>
          <a:xfrm>
            <a:off x="1570234" y="5770085"/>
            <a:ext cx="3976099" cy="369332"/>
          </a:xfrm>
          <a:prstGeom prst="rect">
            <a:avLst/>
          </a:prstGeom>
          <a:noFill/>
        </p:spPr>
        <p:txBody>
          <a:bodyPr wrap="square" rtlCol="0">
            <a:spAutoFit/>
          </a:bodyPr>
          <a:lstStyle/>
          <a:p>
            <a:r>
              <a:rPr lang="en-US" b="1" dirty="0"/>
              <a:t>Ken belongs to Entrepreneurs’ Org</a:t>
            </a:r>
          </a:p>
        </p:txBody>
      </p:sp>
      <p:sp>
        <p:nvSpPr>
          <p:cNvPr id="9" name="TextBox 8">
            <a:extLst>
              <a:ext uri="{FF2B5EF4-FFF2-40B4-BE49-F238E27FC236}">
                <a16:creationId xmlns:a16="http://schemas.microsoft.com/office/drawing/2014/main" id="{EC4E219C-AFDD-42ED-B507-90EAA49F5E91}"/>
              </a:ext>
            </a:extLst>
          </p:cNvPr>
          <p:cNvSpPr txBox="1"/>
          <p:nvPr/>
        </p:nvSpPr>
        <p:spPr>
          <a:xfrm>
            <a:off x="6171838" y="5770085"/>
            <a:ext cx="5901459" cy="646331"/>
          </a:xfrm>
          <a:prstGeom prst="rect">
            <a:avLst/>
          </a:prstGeom>
          <a:noFill/>
        </p:spPr>
        <p:txBody>
          <a:bodyPr wrap="square" rtlCol="0">
            <a:spAutoFit/>
          </a:bodyPr>
          <a:lstStyle/>
          <a:p>
            <a:pPr algn="ctr"/>
            <a:r>
              <a:rPr lang="en-US" b="1" dirty="0"/>
              <a:t>The entrepreneurs shared a viral (completely exaggerated, basically fake) story about a complete cure for cancer.</a:t>
            </a:r>
          </a:p>
        </p:txBody>
      </p:sp>
    </p:spTree>
    <p:extLst>
      <p:ext uri="{BB962C8B-B14F-4D97-AF65-F5344CB8AC3E}">
        <p14:creationId xmlns:p14="http://schemas.microsoft.com/office/powerpoint/2010/main" val="2883241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Serialization concept</a:t>
            </a:r>
          </a:p>
        </p:txBody>
      </p:sp>
      <p:sp>
        <p:nvSpPr>
          <p:cNvPr id="6" name="Content Placeholder 5"/>
          <p:cNvSpPr>
            <a:spLocks noGrp="1"/>
          </p:cNvSpPr>
          <p:nvPr>
            <p:ph idx="1"/>
          </p:nvPr>
        </p:nvSpPr>
        <p:spPr/>
        <p:txBody>
          <a:bodyPr/>
          <a:lstStyle/>
          <a:p>
            <a:r>
              <a:rPr lang="en-US" dirty="0"/>
              <a:t>With a single object, a </a:t>
            </a:r>
            <a:r>
              <a:rPr lang="en-US" dirty="0" err="1"/>
              <a:t>serializer</a:t>
            </a:r>
            <a:r>
              <a:rPr lang="en-US" dirty="0"/>
              <a:t> just emits a self-describing data structure as a byte array, listing the field-types and their values.</a:t>
            </a:r>
          </a:p>
          <a:p>
            <a:endParaRPr lang="en-US" dirty="0"/>
          </a:p>
          <a:p>
            <a:r>
              <a:rPr lang="en-US" dirty="0"/>
              <a:t>If an object has sub-fields, it uses a recursive descent to serialize the inner object too.  The self-describing byte array has a way to represent: “this is an object too, and the next 184 bytes describe it”.</a:t>
            </a:r>
          </a:p>
          <a:p>
            <a:endParaRPr lang="en-US" dirty="0"/>
          </a:p>
          <a:p>
            <a:r>
              <a:rPr lang="en-US" dirty="0"/>
              <a:t>The </a:t>
            </a:r>
            <a:r>
              <a:rPr lang="en-US" dirty="0" err="1"/>
              <a:t>serializer</a:t>
            </a:r>
            <a:r>
              <a:rPr lang="en-US" dirty="0"/>
              <a:t> output is often larger than the original object</a:t>
            </a:r>
          </a:p>
        </p:txBody>
      </p:sp>
      <p:sp>
        <p:nvSpPr>
          <p:cNvPr id="3" name="Footer Placeholder 2"/>
          <p:cNvSpPr>
            <a:spLocks noGrp="1"/>
          </p:cNvSpPr>
          <p:nvPr>
            <p:ph type="ftr" sz="quarter" idx="11"/>
          </p:nvPr>
        </p:nvSpPr>
        <p:spPr/>
        <p:txBody>
          <a:bodyPr/>
          <a:lstStyle/>
          <a:p>
            <a:r>
              <a:rPr lang="en-US"/>
              <a:t>http://www.cs.cornell.edu/courses/cs5412/2020sp</a:t>
            </a:r>
          </a:p>
        </p:txBody>
      </p:sp>
      <p:sp>
        <p:nvSpPr>
          <p:cNvPr id="4" name="Slide Number Placeholder 3"/>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190289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2E2F-B038-4410-A713-62501CED36CE}"/>
              </a:ext>
            </a:extLst>
          </p:cNvPr>
          <p:cNvSpPr>
            <a:spLocks noGrp="1"/>
          </p:cNvSpPr>
          <p:nvPr>
            <p:ph type="title"/>
          </p:nvPr>
        </p:nvSpPr>
        <p:spPr/>
        <p:txBody>
          <a:bodyPr>
            <a:normAutofit/>
          </a:bodyPr>
          <a:lstStyle/>
          <a:p>
            <a:r>
              <a:rPr lang="en-US" dirty="0"/>
              <a:t>Also, Recursion only helps for what is logically a “single node”</a:t>
            </a:r>
          </a:p>
        </p:txBody>
      </p:sp>
      <p:sp>
        <p:nvSpPr>
          <p:cNvPr id="3" name="Content Placeholder 2">
            <a:extLst>
              <a:ext uri="{FF2B5EF4-FFF2-40B4-BE49-F238E27FC236}">
                <a16:creationId xmlns:a16="http://schemas.microsoft.com/office/drawing/2014/main" id="{345E6BD8-37B4-4242-8274-680DB59820CB}"/>
              </a:ext>
            </a:extLst>
          </p:cNvPr>
          <p:cNvSpPr>
            <a:spLocks noGrp="1"/>
          </p:cNvSpPr>
          <p:nvPr>
            <p:ph idx="1"/>
          </p:nvPr>
        </p:nvSpPr>
        <p:spPr/>
        <p:txBody>
          <a:bodyPr>
            <a:normAutofit/>
          </a:bodyPr>
          <a:lstStyle/>
          <a:p>
            <a:r>
              <a:rPr lang="en-US" dirty="0"/>
              <a:t>The </a:t>
            </a:r>
            <a:r>
              <a:rPr lang="en-US" dirty="0" err="1"/>
              <a:t>serializer</a:t>
            </a:r>
            <a:r>
              <a:rPr lang="en-US" dirty="0"/>
              <a:t> knows how to do recursive serialization but only for what is logically a single object (and its </a:t>
            </a:r>
            <a:r>
              <a:rPr lang="en-US" dirty="0" err="1"/>
              <a:t>subobjects</a:t>
            </a:r>
            <a:r>
              <a:rPr lang="en-US" dirty="0"/>
              <a:t>).</a:t>
            </a:r>
          </a:p>
          <a:p>
            <a:endParaRPr lang="en-US" dirty="0"/>
          </a:p>
          <a:p>
            <a:pPr algn="ctr"/>
            <a:r>
              <a:rPr lang="en-US" sz="2200" b="1" dirty="0"/>
              <a:t>      Key = “Ken Birman/pets/Photos of Biscuit”</a:t>
            </a:r>
            <a:br>
              <a:rPr lang="en-US" sz="2200" b="1" dirty="0"/>
            </a:br>
            <a:r>
              <a:rPr lang="en-US" sz="2200" b="1" dirty="0"/>
              <a:t>                                        Value = [ 0xFF 0xA6 0x1B 0x00 0x99 0x11 0x03 0xFF </a:t>
            </a:r>
            <a:r>
              <a:rPr lang="en-US" sz="2200" b="1" dirty="0" err="1"/>
              <a:t>0xFF</a:t>
            </a:r>
            <a:r>
              <a:rPr lang="en-US" sz="2200" b="1" dirty="0"/>
              <a:t> … ]</a:t>
            </a:r>
          </a:p>
          <a:p>
            <a:pPr marL="0" indent="0">
              <a:buNone/>
            </a:pPr>
            <a:endParaRPr lang="en-US" dirty="0"/>
          </a:p>
          <a:p>
            <a:r>
              <a:rPr lang="en-US" dirty="0"/>
              <a:t>A </a:t>
            </a:r>
            <a:r>
              <a:rPr lang="en-US" dirty="0" err="1"/>
              <a:t>deserializer</a:t>
            </a:r>
            <a:r>
              <a:rPr lang="en-US" dirty="0"/>
              <a:t> is used to recreate the data structure.  This is also sometimes called marshalling and </a:t>
            </a:r>
            <a:r>
              <a:rPr lang="en-US" dirty="0" err="1"/>
              <a:t>demarshalling</a:t>
            </a:r>
            <a:r>
              <a:rPr lang="en-US" dirty="0"/>
              <a:t>.</a:t>
            </a:r>
          </a:p>
        </p:txBody>
      </p:sp>
      <p:sp>
        <p:nvSpPr>
          <p:cNvPr id="4" name="Footer Placeholder 3">
            <a:extLst>
              <a:ext uri="{FF2B5EF4-FFF2-40B4-BE49-F238E27FC236}">
                <a16:creationId xmlns:a16="http://schemas.microsoft.com/office/drawing/2014/main" id="{AF27AF41-F2CF-4C4D-8B64-FD76BE6E493B}"/>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13A5D57B-9323-4FE5-B309-EB269EC140A3}"/>
              </a:ext>
            </a:extLst>
          </p:cNvPr>
          <p:cNvSpPr>
            <a:spLocks noGrp="1"/>
          </p:cNvSpPr>
          <p:nvPr>
            <p:ph type="sldNum" sz="quarter" idx="12"/>
          </p:nvPr>
        </p:nvSpPr>
        <p:spPr/>
        <p:txBody>
          <a:bodyPr/>
          <a:lstStyle/>
          <a:p>
            <a:fld id="{3C974458-8A97-4835-BF79-1FB6D7856C21}" type="slidenum">
              <a:rPr lang="en-US" smtClean="0"/>
              <a:t>26</a:t>
            </a:fld>
            <a:endParaRPr lang="en-US"/>
          </a:p>
        </p:txBody>
      </p:sp>
      <p:sp>
        <p:nvSpPr>
          <p:cNvPr id="12" name="Arrow: Right 11">
            <a:extLst>
              <a:ext uri="{FF2B5EF4-FFF2-40B4-BE49-F238E27FC236}">
                <a16:creationId xmlns:a16="http://schemas.microsoft.com/office/drawing/2014/main" id="{F2C61EB4-388F-47B5-8C23-04A53DB51C0D}"/>
              </a:ext>
            </a:extLst>
          </p:cNvPr>
          <p:cNvSpPr/>
          <p:nvPr/>
        </p:nvSpPr>
        <p:spPr>
          <a:xfrm>
            <a:off x="3389092" y="3962730"/>
            <a:ext cx="452119" cy="372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C2651C-E5B1-4776-9A96-9D4E9C4B39FB}"/>
              </a:ext>
            </a:extLst>
          </p:cNvPr>
          <p:cNvPicPr>
            <a:picLocks noChangeAspect="1"/>
          </p:cNvPicPr>
          <p:nvPr/>
        </p:nvPicPr>
        <p:blipFill>
          <a:blip r:embed="rId2"/>
          <a:stretch>
            <a:fillRect/>
          </a:stretch>
        </p:blipFill>
        <p:spPr>
          <a:xfrm>
            <a:off x="640793" y="3333587"/>
            <a:ext cx="2591024" cy="1630821"/>
          </a:xfrm>
          <a:prstGeom prst="rect">
            <a:avLst/>
          </a:prstGeom>
        </p:spPr>
      </p:pic>
    </p:spTree>
    <p:extLst>
      <p:ext uri="{BB962C8B-B14F-4D97-AF65-F5344CB8AC3E}">
        <p14:creationId xmlns:p14="http://schemas.microsoft.com/office/powerpoint/2010/main" val="147804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serialization can be costly</a:t>
            </a:r>
          </a:p>
        </p:txBody>
      </p:sp>
      <p:sp>
        <p:nvSpPr>
          <p:cNvPr id="3" name="Content Placeholder 2"/>
          <p:cNvSpPr>
            <a:spLocks noGrp="1"/>
          </p:cNvSpPr>
          <p:nvPr>
            <p:ph idx="1"/>
          </p:nvPr>
        </p:nvSpPr>
        <p:spPr/>
        <p:txBody>
          <a:bodyPr>
            <a:normAutofit lnSpcReduction="10000"/>
          </a:bodyPr>
          <a:lstStyle/>
          <a:p>
            <a:r>
              <a:rPr lang="en-US" dirty="0"/>
              <a:t>We generally like the byte array to be in a “hardware-independent format”, meaning that both Intel and ARM (and other devices) can reconstruct the object into their local data representation.</a:t>
            </a:r>
          </a:p>
          <a:p>
            <a:pPr>
              <a:buFont typeface="Wingdings" panose="05000000000000000000" pitchFamily="2" charset="2"/>
              <a:buChar char="Ø"/>
            </a:pPr>
            <a:r>
              <a:rPr lang="en-US" dirty="0"/>
              <a:t>  There are several opinions about the best byte-order for integers</a:t>
            </a:r>
          </a:p>
          <a:p>
            <a:pPr>
              <a:buFont typeface="Wingdings" panose="05000000000000000000" pitchFamily="2" charset="2"/>
              <a:buChar char="Ø"/>
            </a:pPr>
            <a:r>
              <a:rPr lang="en-US" dirty="0"/>
              <a:t>  Floating point formats are hardware-specific</a:t>
            </a:r>
          </a:p>
          <a:p>
            <a:pPr>
              <a:buFont typeface="Wingdings" panose="05000000000000000000" pitchFamily="2" charset="2"/>
              <a:buChar char="Ø"/>
            </a:pPr>
            <a:r>
              <a:rPr lang="en-US" dirty="0"/>
              <a:t>  Some systems null-terminate strings; others just view a string as bytes</a:t>
            </a:r>
          </a:p>
          <a:p>
            <a:pPr>
              <a:buFont typeface="Wingdings" panose="05000000000000000000" pitchFamily="2" charset="2"/>
              <a:buChar char="Ø"/>
            </a:pPr>
            <a:r>
              <a:rPr lang="en-US" dirty="0"/>
              <a:t>  Memory “alignment” rules differ from machine to machine.</a:t>
            </a:r>
          </a:p>
          <a:p>
            <a:pPr>
              <a:buFont typeface="Wingdings" panose="05000000000000000000" pitchFamily="2" charset="2"/>
              <a:buChar char="Ø"/>
            </a:pPr>
            <a:r>
              <a:rPr lang="en-US" dirty="0"/>
              <a:t>  Compilers can make additional optimization choices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296482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AA69-D564-4326-844D-A5A2B49BF75A}"/>
              </a:ext>
            </a:extLst>
          </p:cNvPr>
          <p:cNvSpPr>
            <a:spLocks noGrp="1"/>
          </p:cNvSpPr>
          <p:nvPr>
            <p:ph type="title"/>
          </p:nvPr>
        </p:nvSpPr>
        <p:spPr/>
        <p:txBody>
          <a:bodyPr/>
          <a:lstStyle/>
          <a:p>
            <a:r>
              <a:rPr lang="en-US" dirty="0"/>
              <a:t>What about a more complex structure?</a:t>
            </a:r>
          </a:p>
        </p:txBody>
      </p:sp>
      <p:sp>
        <p:nvSpPr>
          <p:cNvPr id="3" name="Content Placeholder 2">
            <a:extLst>
              <a:ext uri="{FF2B5EF4-FFF2-40B4-BE49-F238E27FC236}">
                <a16:creationId xmlns:a16="http://schemas.microsoft.com/office/drawing/2014/main" id="{0D213DED-B643-4CFE-A230-E232868D82D0}"/>
              </a:ext>
            </a:extLst>
          </p:cNvPr>
          <p:cNvSpPr>
            <a:spLocks noGrp="1"/>
          </p:cNvSpPr>
          <p:nvPr>
            <p:ph idx="1"/>
          </p:nvPr>
        </p:nvSpPr>
        <p:spPr/>
        <p:txBody>
          <a:bodyPr>
            <a:normAutofit lnSpcReduction="10000"/>
          </a:bodyPr>
          <a:lstStyle/>
          <a:p>
            <a:r>
              <a:rPr lang="en-US" dirty="0"/>
              <a:t>In homework 2 we are looking at using a DHT to hold a massive B-Tree</a:t>
            </a:r>
          </a:p>
          <a:p>
            <a:pPr>
              <a:buFont typeface="Wingdings" panose="05000000000000000000" pitchFamily="2" charset="2"/>
              <a:buChar char="Ø"/>
            </a:pPr>
            <a:r>
              <a:rPr lang="en-US" dirty="0"/>
              <a:t>  They keep data sorted, which is useful, and you can do “range queries”</a:t>
            </a:r>
          </a:p>
          <a:p>
            <a:pPr>
              <a:buFont typeface="Wingdings" panose="05000000000000000000" pitchFamily="2" charset="2"/>
              <a:buChar char="Ø"/>
            </a:pPr>
            <a:r>
              <a:rPr lang="en-US" dirty="0"/>
              <a:t>  You can also estimate the “statistics” of a data set, needed in AI/ML</a:t>
            </a:r>
          </a:p>
          <a:p>
            <a:endParaRPr lang="en-US" dirty="0"/>
          </a:p>
          <a:p>
            <a:r>
              <a:rPr lang="en-US" dirty="0"/>
              <a:t>The B-Tree is </a:t>
            </a:r>
            <a:r>
              <a:rPr lang="en-US" i="1" dirty="0"/>
              <a:t>much</a:t>
            </a:r>
            <a:r>
              <a:rPr lang="en-US" dirty="0"/>
              <a:t> too large to hold on one computer.</a:t>
            </a:r>
          </a:p>
          <a:p>
            <a:endParaRPr lang="en-US" dirty="0"/>
          </a:p>
          <a:p>
            <a:r>
              <a:rPr lang="en-US" dirty="0"/>
              <a:t>The data can be something complicated, but in addition, inner nodes have “pointers” to child nodes.</a:t>
            </a:r>
          </a:p>
        </p:txBody>
      </p:sp>
      <p:sp>
        <p:nvSpPr>
          <p:cNvPr id="4" name="Footer Placeholder 3">
            <a:extLst>
              <a:ext uri="{FF2B5EF4-FFF2-40B4-BE49-F238E27FC236}">
                <a16:creationId xmlns:a16="http://schemas.microsoft.com/office/drawing/2014/main" id="{DB6D4DB9-AFDE-4EB1-8E5D-A3279E430B7C}"/>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E6CB79AE-484F-4071-8AAA-C8C746131AE5}"/>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1653725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2,3 B-Tree example (Wikipedia)</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29</a:t>
            </a:fld>
            <a:endParaRPr lang="en-US"/>
          </a:p>
        </p:txBody>
      </p:sp>
      <p:pic>
        <p:nvPicPr>
          <p:cNvPr id="3" name="Picture 2">
            <a:extLst>
              <a:ext uri="{FF2B5EF4-FFF2-40B4-BE49-F238E27FC236}">
                <a16:creationId xmlns:a16="http://schemas.microsoft.com/office/drawing/2014/main" id="{973B6F48-D64C-4223-A29F-549D530C0BD3}"/>
              </a:ext>
            </a:extLst>
          </p:cNvPr>
          <p:cNvPicPr>
            <a:picLocks noChangeAspect="1"/>
          </p:cNvPicPr>
          <p:nvPr/>
        </p:nvPicPr>
        <p:blipFill>
          <a:blip r:embed="rId3"/>
          <a:stretch>
            <a:fillRect/>
          </a:stretch>
        </p:blipFill>
        <p:spPr>
          <a:xfrm>
            <a:off x="567795" y="1815556"/>
            <a:ext cx="10887075" cy="4924425"/>
          </a:xfrm>
          <a:prstGeom prst="rect">
            <a:avLst/>
          </a:prstGeom>
        </p:spPr>
      </p:pic>
    </p:spTree>
    <p:extLst>
      <p:ext uri="{BB962C8B-B14F-4D97-AF65-F5344CB8AC3E}">
        <p14:creationId xmlns:p14="http://schemas.microsoft.com/office/powerpoint/2010/main" val="230938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DHT benefits (and why)</a:t>
            </a:r>
          </a:p>
        </p:txBody>
      </p:sp>
      <p:sp>
        <p:nvSpPr>
          <p:cNvPr id="3" name="Content Placeholder 2"/>
          <p:cNvSpPr>
            <a:spLocks noGrp="1"/>
          </p:cNvSpPr>
          <p:nvPr>
            <p:ph idx="1"/>
          </p:nvPr>
        </p:nvSpPr>
        <p:spPr/>
        <p:txBody>
          <a:bodyPr>
            <a:normAutofit fontScale="92500"/>
          </a:bodyPr>
          <a:lstStyle/>
          <a:p>
            <a:r>
              <a:rPr lang="en-US" dirty="0"/>
              <a:t>The DHT idea can be traced back to work by people at Google, and to papers like the Jim Gray paper on scalability.</a:t>
            </a:r>
          </a:p>
          <a:p>
            <a:endParaRPr lang="en-US" dirty="0"/>
          </a:p>
          <a:p>
            <a:r>
              <a:rPr lang="en-US" dirty="0"/>
              <a:t>We take some service and structure it into shards: sub-services with the identical API, but handling disjoint subsets of the data.</a:t>
            </a:r>
          </a:p>
          <a:p>
            <a:endParaRPr lang="en-US" dirty="0"/>
          </a:p>
          <a:p>
            <a:r>
              <a:rPr lang="en-US" dirty="0"/>
              <a:t>We need some way to know where to place each data item.  We use a key here: the key is a kind of unique name for the data item, and by turning it into an integer modulo the number of shards, we find the target shard.</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812208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ECAA-FBCA-45F8-B489-033525DFD9F1}"/>
              </a:ext>
            </a:extLst>
          </p:cNvPr>
          <p:cNvSpPr>
            <a:spLocks noGrp="1"/>
          </p:cNvSpPr>
          <p:nvPr>
            <p:ph type="title"/>
          </p:nvPr>
        </p:nvSpPr>
        <p:spPr/>
        <p:txBody>
          <a:bodyPr/>
          <a:lstStyle/>
          <a:p>
            <a:r>
              <a:rPr lang="en-US" dirty="0"/>
              <a:t>Good news</a:t>
            </a:r>
          </a:p>
        </p:txBody>
      </p:sp>
      <p:sp>
        <p:nvSpPr>
          <p:cNvPr id="3" name="Content Placeholder 2">
            <a:extLst>
              <a:ext uri="{FF2B5EF4-FFF2-40B4-BE49-F238E27FC236}">
                <a16:creationId xmlns:a16="http://schemas.microsoft.com/office/drawing/2014/main" id="{F1FD92E7-E680-46E2-B20A-D05C241AF71C}"/>
              </a:ext>
            </a:extLst>
          </p:cNvPr>
          <p:cNvSpPr>
            <a:spLocks noGrp="1"/>
          </p:cNvSpPr>
          <p:nvPr>
            <p:ph idx="1"/>
          </p:nvPr>
        </p:nvSpPr>
        <p:spPr/>
        <p:txBody>
          <a:bodyPr>
            <a:normAutofit/>
          </a:bodyPr>
          <a:lstStyle/>
          <a:p>
            <a:r>
              <a:rPr lang="en-US" dirty="0"/>
              <a:t>We can use the idea of replacing pointers with some form of key or node-id.  Pick an approach that makes sense in the given situation.</a:t>
            </a:r>
          </a:p>
          <a:p>
            <a:pPr>
              <a:buFont typeface="Wingdings" panose="05000000000000000000" pitchFamily="2" charset="2"/>
              <a:buChar char="Ø"/>
            </a:pPr>
            <a:r>
              <a:rPr lang="en-US" dirty="0"/>
              <a:t>  A node-id is probably just a 32-bit integer.</a:t>
            </a:r>
          </a:p>
          <a:p>
            <a:pPr>
              <a:buFont typeface="Wingdings" panose="05000000000000000000" pitchFamily="2" charset="2"/>
              <a:buChar char="Ø"/>
            </a:pPr>
            <a:r>
              <a:rPr lang="en-US" dirty="0"/>
              <a:t>  A key might need to be 256 bits in size: wasteful, if not needed.</a:t>
            </a:r>
          </a:p>
          <a:p>
            <a:endParaRPr lang="en-US" dirty="0"/>
          </a:p>
          <a:p>
            <a:r>
              <a:rPr lang="en-US" dirty="0"/>
              <a:t>If a B-Tree uses memory pointers, it only can make sense on one single computer (server).  But if it uses node-ids as “pointers”, this works even if the nodes are stored in different DHT shards!</a:t>
            </a:r>
          </a:p>
        </p:txBody>
      </p:sp>
      <p:sp>
        <p:nvSpPr>
          <p:cNvPr id="4" name="Footer Placeholder 3">
            <a:extLst>
              <a:ext uri="{FF2B5EF4-FFF2-40B4-BE49-F238E27FC236}">
                <a16:creationId xmlns:a16="http://schemas.microsoft.com/office/drawing/2014/main" id="{E3376A8C-8216-4790-BDF3-562632E62ED6}"/>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0CAC1080-E6FA-4D75-A17F-4A78656A5831}"/>
              </a:ext>
            </a:extLst>
          </p:cNvPr>
          <p:cNvSpPr>
            <a:spLocks noGrp="1"/>
          </p:cNvSpPr>
          <p:nvPr>
            <p:ph type="sldNum" sz="quarter" idx="12"/>
          </p:nvPr>
        </p:nvSpPr>
        <p:spPr/>
        <p:txBody>
          <a:bodyPr/>
          <a:lstStyle/>
          <a:p>
            <a:fld id="{3C974458-8A97-4835-BF79-1FB6D7856C21}" type="slidenum">
              <a:rPr lang="en-US" smtClean="0"/>
              <a:t>30</a:t>
            </a:fld>
            <a:endParaRPr lang="en-US"/>
          </a:p>
        </p:txBody>
      </p:sp>
      <p:pic>
        <p:nvPicPr>
          <p:cNvPr id="18" name="Picture 17">
            <a:extLst>
              <a:ext uri="{FF2B5EF4-FFF2-40B4-BE49-F238E27FC236}">
                <a16:creationId xmlns:a16="http://schemas.microsoft.com/office/drawing/2014/main" id="{2D9490F1-407C-46AC-85C1-58C8E30F0467}"/>
              </a:ext>
            </a:extLst>
          </p:cNvPr>
          <p:cNvPicPr>
            <a:picLocks noChangeAspect="1"/>
          </p:cNvPicPr>
          <p:nvPr/>
        </p:nvPicPr>
        <p:blipFill>
          <a:blip r:embed="rId3"/>
          <a:stretch>
            <a:fillRect/>
          </a:stretch>
        </p:blipFill>
        <p:spPr>
          <a:xfrm>
            <a:off x="9453563" y="210371"/>
            <a:ext cx="2581656" cy="1624925"/>
          </a:xfrm>
          <a:prstGeom prst="rect">
            <a:avLst/>
          </a:prstGeom>
        </p:spPr>
      </p:pic>
      <p:sp>
        <p:nvSpPr>
          <p:cNvPr id="19" name="Rectangle 18">
            <a:extLst>
              <a:ext uri="{FF2B5EF4-FFF2-40B4-BE49-F238E27FC236}">
                <a16:creationId xmlns:a16="http://schemas.microsoft.com/office/drawing/2014/main" id="{8DC24448-FACB-4813-B161-1AF6B4508BA5}"/>
              </a:ext>
            </a:extLst>
          </p:cNvPr>
          <p:cNvSpPr/>
          <p:nvPr/>
        </p:nvSpPr>
        <p:spPr>
          <a:xfrm>
            <a:off x="6656835" y="548640"/>
            <a:ext cx="2796728" cy="369332"/>
          </a:xfrm>
          <a:prstGeom prst="rect">
            <a:avLst/>
          </a:prstGeom>
        </p:spPr>
        <p:txBody>
          <a:bodyPr wrap="none">
            <a:spAutoFit/>
          </a:bodyPr>
          <a:lstStyle/>
          <a:p>
            <a:r>
              <a:rPr lang="en-US" dirty="0"/>
              <a:t> (“Ken Birman/pets/Biscuit”, </a:t>
            </a:r>
          </a:p>
        </p:txBody>
      </p:sp>
      <p:sp>
        <p:nvSpPr>
          <p:cNvPr id="20" name="Rectangle 19">
            <a:extLst>
              <a:ext uri="{FF2B5EF4-FFF2-40B4-BE49-F238E27FC236}">
                <a16:creationId xmlns:a16="http://schemas.microsoft.com/office/drawing/2014/main" id="{DDDAF900-E41A-47C3-BC86-58D29F3556E3}"/>
              </a:ext>
            </a:extLst>
          </p:cNvPr>
          <p:cNvSpPr/>
          <p:nvPr/>
        </p:nvSpPr>
        <p:spPr>
          <a:xfrm>
            <a:off x="11811000" y="585216"/>
            <a:ext cx="247184"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224767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an integer node-id be used as if it was a pointer?</a:t>
            </a:r>
          </a:p>
        </p:txBody>
      </p:sp>
      <p:sp>
        <p:nvSpPr>
          <p:cNvPr id="3" name="Content Placeholder 2"/>
          <p:cNvSpPr>
            <a:spLocks noGrp="1"/>
          </p:cNvSpPr>
          <p:nvPr>
            <p:ph idx="1"/>
          </p:nvPr>
        </p:nvSpPr>
        <p:spPr/>
        <p:txBody>
          <a:bodyPr/>
          <a:lstStyle/>
          <a:p>
            <a:r>
              <a:rPr lang="en-US" dirty="0"/>
              <a:t>How does a pointer work in Java or Python or C++?</a:t>
            </a:r>
          </a:p>
          <a:p>
            <a:pPr>
              <a:buFont typeface="Wingdings" panose="05000000000000000000" pitchFamily="2" charset="2"/>
              <a:buChar char="Ø"/>
            </a:pPr>
            <a:r>
              <a:rPr lang="en-US" dirty="0"/>
              <a:t>  We have an object in memory at some location.</a:t>
            </a:r>
          </a:p>
          <a:p>
            <a:pPr>
              <a:buFont typeface="Wingdings" panose="05000000000000000000" pitchFamily="2" charset="2"/>
              <a:buChar char="Ø"/>
            </a:pPr>
            <a:r>
              <a:rPr lang="en-US" dirty="0"/>
              <a:t>  The pointer might point to that location, or to a structure that describes</a:t>
            </a:r>
            <a:br>
              <a:rPr lang="en-US" dirty="0"/>
            </a:br>
            <a:r>
              <a:rPr lang="en-US" dirty="0"/>
              <a:t>    the object (in Java and Python, the structure approach is used.  C++</a:t>
            </a:r>
            <a:br>
              <a:rPr lang="en-US" dirty="0"/>
            </a:br>
            <a:r>
              <a:rPr lang="en-US" dirty="0"/>
              <a:t>    uses a genuine pointer to the actual data and code).</a:t>
            </a:r>
          </a:p>
          <a:p>
            <a:pPr>
              <a:buFont typeface="Wingdings" panose="05000000000000000000" pitchFamily="2" charset="2"/>
              <a:buChar char="Ø"/>
            </a:pPr>
            <a:r>
              <a:rPr lang="en-US" dirty="0"/>
              <a:t>  At runtime, we make sure the operation is legal (in Java and Python, </a:t>
            </a:r>
            <a:br>
              <a:rPr lang="en-US" dirty="0"/>
            </a:br>
            <a:r>
              <a:rPr lang="en-US" dirty="0"/>
              <a:t>    this is for runtime error detection and polymorphism).  Then we access </a:t>
            </a:r>
            <a:br>
              <a:rPr lang="en-US" dirty="0"/>
            </a:br>
            <a:r>
              <a:rPr lang="en-US" dirty="0"/>
              <a:t>    the data directly.</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1400397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behavior?</a:t>
            </a:r>
          </a:p>
        </p:txBody>
      </p:sp>
      <p:sp>
        <p:nvSpPr>
          <p:cNvPr id="3" name="Content Placeholder 2"/>
          <p:cNvSpPr>
            <a:spLocks noGrp="1"/>
          </p:cNvSpPr>
          <p:nvPr>
            <p:ph idx="1"/>
          </p:nvPr>
        </p:nvSpPr>
        <p:spPr/>
        <p:txBody>
          <a:bodyPr/>
          <a:lstStyle/>
          <a:p>
            <a:r>
              <a:rPr lang="en-US" dirty="0"/>
              <a:t>We would need to check: </a:t>
            </a:r>
            <a:r>
              <a:rPr lang="en-US" b="1" i="1" dirty="0"/>
              <a:t>is this node-id for a local node, or one in some other DHT shard?</a:t>
            </a:r>
          </a:p>
          <a:p>
            <a:pPr>
              <a:buFont typeface="Wingdings" panose="05000000000000000000" pitchFamily="2" charset="2"/>
              <a:buChar char="Ø"/>
            </a:pPr>
            <a:r>
              <a:rPr lang="en-US" dirty="0"/>
              <a:t>  If local, return a pointer to it.</a:t>
            </a:r>
          </a:p>
          <a:p>
            <a:pPr>
              <a:buFont typeface="Wingdings" panose="05000000000000000000" pitchFamily="2" charset="2"/>
              <a:buChar char="Ø"/>
            </a:pPr>
            <a:r>
              <a:rPr lang="en-US" dirty="0"/>
              <a:t>  If remote, fetch it via a network RPC.  Allocate memory (temporarily)</a:t>
            </a:r>
            <a:br>
              <a:rPr lang="en-US" dirty="0"/>
            </a:br>
            <a:r>
              <a:rPr lang="en-US" dirty="0"/>
              <a:t>    to hold the copy. If the application modifies the object, write it back </a:t>
            </a:r>
            <a:br>
              <a:rPr lang="en-US" dirty="0"/>
            </a:br>
            <a:r>
              <a:rPr lang="en-US" dirty="0"/>
              <a:t>    using another RPC. Free the memory when the access is finished.</a:t>
            </a:r>
          </a:p>
          <a:p>
            <a:pPr marL="0" indent="0">
              <a:buNone/>
            </a:pPr>
            <a:endParaRPr lang="en-US" dirty="0"/>
          </a:p>
          <a:p>
            <a:pPr marL="0" indent="0">
              <a:buNone/>
            </a:pPr>
            <a:r>
              <a:rPr lang="en-US" dirty="0"/>
              <a:t>In homework 2, you will “hide” this in a getter/setter</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1067530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this cost?</a:t>
            </a:r>
          </a:p>
        </p:txBody>
      </p:sp>
      <p:sp>
        <p:nvSpPr>
          <p:cNvPr id="3" name="Content Placeholder 2"/>
          <p:cNvSpPr>
            <a:spLocks noGrp="1"/>
          </p:cNvSpPr>
          <p:nvPr>
            <p:ph idx="1"/>
          </p:nvPr>
        </p:nvSpPr>
        <p:spPr/>
        <p:txBody>
          <a:bodyPr>
            <a:normAutofit fontScale="92500"/>
          </a:bodyPr>
          <a:lstStyle/>
          <a:p>
            <a:r>
              <a:rPr lang="en-US" dirty="0"/>
              <a:t>Now every node access might require a DHT </a:t>
            </a:r>
            <a:r>
              <a:rPr lang="en-US" b="1" dirty="0"/>
              <a:t>get</a:t>
            </a:r>
            <a:r>
              <a:rPr lang="en-US" dirty="0"/>
              <a:t> operation.</a:t>
            </a:r>
          </a:p>
          <a:p>
            <a:endParaRPr lang="en-US" dirty="0"/>
          </a:p>
          <a:p>
            <a:r>
              <a:rPr lang="en-US" dirty="0"/>
              <a:t>We can do a bit better: if we run our B-Tree logic on the same computers that run our DHT, then </a:t>
            </a:r>
            <a:r>
              <a:rPr lang="en-US" b="1" dirty="0"/>
              <a:t>local</a:t>
            </a:r>
            <a:r>
              <a:rPr lang="en-US" dirty="0"/>
              <a:t> get operations will be free.  Only remote ones will be costly.</a:t>
            </a:r>
          </a:p>
          <a:p>
            <a:endParaRPr lang="en-US" dirty="0"/>
          </a:p>
          <a:p>
            <a:r>
              <a:rPr lang="en-US" dirty="0"/>
              <a:t>In Homework 2 we do this and even go one step further: we imagine building a kind of smart B-Tree search that can do a “piece” of a search.  It talks to the local DHT shard, and goes as far as it can, then tells where to check next.</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67977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this cost?</a:t>
            </a:r>
          </a:p>
        </p:txBody>
      </p:sp>
      <p:sp>
        <p:nvSpPr>
          <p:cNvPr id="3" name="Content Placeholder 2"/>
          <p:cNvSpPr>
            <a:spLocks noGrp="1"/>
          </p:cNvSpPr>
          <p:nvPr>
            <p:ph idx="1"/>
          </p:nvPr>
        </p:nvSpPr>
        <p:spPr/>
        <p:txBody>
          <a:bodyPr/>
          <a:lstStyle/>
          <a:p>
            <a:r>
              <a:rPr lang="en-US" dirty="0"/>
              <a:t>This idea of a combined DHT + B-Tree can go even further.</a:t>
            </a:r>
          </a:p>
          <a:p>
            <a:endParaRPr lang="en-US" dirty="0"/>
          </a:p>
          <a:p>
            <a:r>
              <a:rPr lang="en-US" dirty="0"/>
              <a:t>You can do a smarter node-id numbering scheme, or even a smarter hash function for the DHT, or both.</a:t>
            </a:r>
          </a:p>
          <a:p>
            <a:endParaRPr lang="en-US" dirty="0"/>
          </a:p>
          <a:p>
            <a:r>
              <a:rPr lang="en-US" dirty="0"/>
              <a:t>In Homework 2 we challenge you to come up with the best possible mix of node-id numbering scheme and hashing scheme, to minimize network costs.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119660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1021334" cy="1499616"/>
          </a:xfrm>
        </p:spPr>
        <p:txBody>
          <a:bodyPr/>
          <a:lstStyle/>
          <a:p>
            <a:r>
              <a:rPr lang="en-US" dirty="0"/>
              <a:t>DHTs can be “too general” for some uses</a:t>
            </a:r>
          </a:p>
        </p:txBody>
      </p:sp>
      <p:sp>
        <p:nvSpPr>
          <p:cNvPr id="3" name="Content Placeholder 2"/>
          <p:cNvSpPr>
            <a:spLocks noGrp="1"/>
          </p:cNvSpPr>
          <p:nvPr>
            <p:ph idx="1"/>
          </p:nvPr>
        </p:nvSpPr>
        <p:spPr/>
        <p:txBody>
          <a:bodyPr/>
          <a:lstStyle/>
          <a:p>
            <a:r>
              <a:rPr lang="en-US" dirty="0"/>
              <a:t>At Facebook, the early work on social networking used one shared DHT.</a:t>
            </a:r>
          </a:p>
          <a:p>
            <a:br>
              <a:rPr lang="en-US" dirty="0"/>
            </a:br>
            <a:r>
              <a:rPr lang="en-US" dirty="0"/>
              <a:t>But the social networking graph was huge, very complicated, and very heavily used.  Facebook decided that it was just not an efficient solution.</a:t>
            </a:r>
          </a:p>
          <a:p>
            <a:endParaRPr lang="en-US" dirty="0"/>
          </a:p>
          <a:p>
            <a:r>
              <a:rPr lang="en-US" dirty="0"/>
              <a:t>They redesigned it, and later in the course we will learn about their solution: Facebook TAO, a specialist for social network graph storage.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1614616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worry about garbage collection!</a:t>
            </a:r>
          </a:p>
        </p:txBody>
      </p:sp>
      <p:sp>
        <p:nvSpPr>
          <p:cNvPr id="3" name="Content Placeholder 2"/>
          <p:cNvSpPr>
            <a:spLocks noGrp="1"/>
          </p:cNvSpPr>
          <p:nvPr>
            <p:ph idx="1"/>
          </p:nvPr>
        </p:nvSpPr>
        <p:spPr/>
        <p:txBody>
          <a:bodyPr>
            <a:normAutofit fontScale="92500" lnSpcReduction="10000"/>
          </a:bodyPr>
          <a:lstStyle/>
          <a:p>
            <a:r>
              <a:rPr lang="en-US" dirty="0"/>
              <a:t>When we use a distributed solution, such as a DHT, we often need to make copies of objects.  For example, server A uses </a:t>
            </a:r>
            <a:r>
              <a:rPr lang="en-US" b="1" dirty="0"/>
              <a:t>get</a:t>
            </a:r>
            <a:r>
              <a:rPr lang="en-US" dirty="0"/>
              <a:t> to fetch a copy of some node that resides on server B.  </a:t>
            </a:r>
          </a:p>
          <a:p>
            <a:endParaRPr lang="en-US" dirty="0"/>
          </a:p>
          <a:p>
            <a:r>
              <a:rPr lang="en-US" dirty="0"/>
              <a:t>But these copies then occupy memory, and we need to free that memory when finished with the copy.  Otherwise, memory will leak and the server will eventually crash.</a:t>
            </a:r>
          </a:p>
          <a:p>
            <a:endParaRPr lang="en-US" dirty="0"/>
          </a:p>
          <a:p>
            <a:r>
              <a:rPr lang="en-US" dirty="0"/>
              <a:t>Fortunately, modern languages automate this step (in C++, use shared pointer template for the same behavior).</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3371136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storage in the DHT itself?</a:t>
            </a:r>
          </a:p>
        </p:txBody>
      </p:sp>
      <p:sp>
        <p:nvSpPr>
          <p:cNvPr id="3" name="Content Placeholder 2"/>
          <p:cNvSpPr>
            <a:spLocks noGrp="1"/>
          </p:cNvSpPr>
          <p:nvPr>
            <p:ph idx="1"/>
          </p:nvPr>
        </p:nvSpPr>
        <p:spPr/>
        <p:txBody>
          <a:bodyPr/>
          <a:lstStyle/>
          <a:p>
            <a:r>
              <a:rPr lang="en-US" dirty="0"/>
              <a:t>A DHT doesn’t necessarily know how to garbage collect the (</a:t>
            </a:r>
            <a:r>
              <a:rPr lang="en-US" dirty="0" err="1"/>
              <a:t>key,value</a:t>
            </a:r>
            <a:r>
              <a:rPr lang="en-US" dirty="0"/>
              <a:t>) objects stored into it!</a:t>
            </a:r>
          </a:p>
          <a:p>
            <a:endParaRPr lang="en-US" dirty="0"/>
          </a:p>
          <a:p>
            <a:r>
              <a:rPr lang="en-US" dirty="0"/>
              <a:t>It does keep track: each DHT object has a user-id (who created it), and the user’s account gets charged for the space consumed.</a:t>
            </a:r>
          </a:p>
          <a:p>
            <a:pPr>
              <a:buFont typeface="Wingdings" panose="05000000000000000000" pitchFamily="2" charset="2"/>
              <a:buChar char="Ø"/>
            </a:pPr>
            <a:r>
              <a:rPr lang="en-US" dirty="0"/>
              <a:t>  Benefits?  Total control, plus keys only need to be unique for the user</a:t>
            </a:r>
            <a:br>
              <a:rPr lang="en-US" dirty="0"/>
            </a:br>
            <a:r>
              <a:rPr lang="en-US" dirty="0"/>
              <a:t>    or the application, not across the whole cloud.</a:t>
            </a:r>
          </a:p>
          <a:p>
            <a:pPr>
              <a:buFont typeface="Wingdings" panose="05000000000000000000" pitchFamily="2" charset="2"/>
              <a:buChar char="Ø"/>
            </a:pPr>
            <a:r>
              <a:rPr lang="en-US" dirty="0"/>
              <a:t>  Problem: Many people are careless about freeing up the space!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655260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DHT cleanup suggestions</a:t>
            </a:r>
          </a:p>
        </p:txBody>
      </p:sp>
      <p:sp>
        <p:nvSpPr>
          <p:cNvPr id="3" name="Content Placeholder 2"/>
          <p:cNvSpPr>
            <a:spLocks noGrp="1"/>
          </p:cNvSpPr>
          <p:nvPr>
            <p:ph idx="1"/>
          </p:nvPr>
        </p:nvSpPr>
        <p:spPr/>
        <p:txBody>
          <a:bodyPr/>
          <a:lstStyle/>
          <a:p>
            <a:r>
              <a:rPr lang="en-US" dirty="0"/>
              <a:t>Always give an expiration time for every (</a:t>
            </a:r>
            <a:r>
              <a:rPr lang="en-US" dirty="0" err="1"/>
              <a:t>key,value</a:t>
            </a:r>
            <a:r>
              <a:rPr lang="en-US" dirty="0"/>
              <a:t>) tuple.  If you want to keep an object longer, use a longer expiration time, but not infinite.</a:t>
            </a:r>
          </a:p>
          <a:p>
            <a:endParaRPr lang="en-US" dirty="0"/>
          </a:p>
          <a:p>
            <a:r>
              <a:rPr lang="en-US" dirty="0"/>
              <a:t>In your code, try to explicitly delete any temporary content you load into a DHT.  Put it there, run for a while, but then delete it.</a:t>
            </a:r>
          </a:p>
          <a:p>
            <a:endParaRPr lang="en-US" dirty="0"/>
          </a:p>
          <a:p>
            <a:r>
              <a:rPr lang="en-US" dirty="0"/>
              <a:t>Commercial products offer fancier and powerful features, such as “delete these objects when such-and-such a server shuts down.”  Use them!</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4271921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cloud can be a very expensive place</a:t>
            </a:r>
          </a:p>
        </p:txBody>
      </p:sp>
      <p:sp>
        <p:nvSpPr>
          <p:cNvPr id="3" name="Content Placeholder 2"/>
          <p:cNvSpPr>
            <a:spLocks noGrp="1"/>
          </p:cNvSpPr>
          <p:nvPr>
            <p:ph idx="1"/>
          </p:nvPr>
        </p:nvSpPr>
        <p:spPr/>
        <p:txBody>
          <a:bodyPr/>
          <a:lstStyle/>
          <a:p>
            <a:r>
              <a:rPr lang="en-US" dirty="0"/>
              <a:t>When used properly, a cloud is often cheaper than owning hardware.</a:t>
            </a:r>
          </a:p>
          <a:p>
            <a:endParaRPr lang="en-US" dirty="0"/>
          </a:p>
          <a:p>
            <a:r>
              <a:rPr lang="en-US" dirty="0"/>
              <a:t>This is because you are sharing costs such as buying it and managing it with other users, and your share is potentially much lower.</a:t>
            </a:r>
          </a:p>
          <a:p>
            <a:endParaRPr lang="en-US" dirty="0"/>
          </a:p>
          <a:p>
            <a:r>
              <a:rPr lang="en-US" dirty="0"/>
              <a:t>But carelessness in storage management can leave all sorts of junk that might never be deleted, and you </a:t>
            </a:r>
            <a:r>
              <a:rPr lang="en-US" i="1" dirty="0"/>
              <a:t>will</a:t>
            </a:r>
            <a:r>
              <a:rPr lang="en-US" dirty="0"/>
              <a:t> be charged for it!</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68374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9222-8640-4CBB-9962-1A26D2A9CCA4}"/>
              </a:ext>
            </a:extLst>
          </p:cNvPr>
          <p:cNvSpPr>
            <a:spLocks noGrp="1"/>
          </p:cNvSpPr>
          <p:nvPr>
            <p:ph type="title"/>
          </p:nvPr>
        </p:nvSpPr>
        <p:spPr/>
        <p:txBody>
          <a:bodyPr/>
          <a:lstStyle/>
          <a:p>
            <a:r>
              <a:rPr lang="en-US" dirty="0"/>
              <a:t>DHT picture</a:t>
            </a:r>
          </a:p>
        </p:txBody>
      </p:sp>
      <p:sp>
        <p:nvSpPr>
          <p:cNvPr id="4" name="Footer Placeholder 3">
            <a:extLst>
              <a:ext uri="{FF2B5EF4-FFF2-40B4-BE49-F238E27FC236}">
                <a16:creationId xmlns:a16="http://schemas.microsoft.com/office/drawing/2014/main" id="{6198680F-6E30-4EEE-8ED0-FA0581876D87}"/>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0B31E517-6DDF-49D6-81E4-7227B3DD4DAA}"/>
              </a:ext>
            </a:extLst>
          </p:cNvPr>
          <p:cNvSpPr>
            <a:spLocks noGrp="1"/>
          </p:cNvSpPr>
          <p:nvPr>
            <p:ph type="sldNum" sz="quarter" idx="12"/>
          </p:nvPr>
        </p:nvSpPr>
        <p:spPr/>
        <p:txBody>
          <a:bodyPr/>
          <a:lstStyle/>
          <a:p>
            <a:fld id="{3C974458-8A97-4835-BF79-1FB6D7856C21}" type="slidenum">
              <a:rPr lang="en-US" smtClean="0"/>
              <a:t>4</a:t>
            </a:fld>
            <a:endParaRPr lang="en-US"/>
          </a:p>
        </p:txBody>
      </p:sp>
      <p:sp>
        <p:nvSpPr>
          <p:cNvPr id="6" name="Freeform: Shape 5">
            <a:extLst>
              <a:ext uri="{FF2B5EF4-FFF2-40B4-BE49-F238E27FC236}">
                <a16:creationId xmlns:a16="http://schemas.microsoft.com/office/drawing/2014/main" id="{EA6F5258-7435-4C61-B5F3-4AF0B8ED1ED5}"/>
              </a:ext>
            </a:extLst>
          </p:cNvPr>
          <p:cNvSpPr/>
          <p:nvPr/>
        </p:nvSpPr>
        <p:spPr>
          <a:xfrm>
            <a:off x="1756291" y="2424701"/>
            <a:ext cx="802838" cy="2126751"/>
          </a:xfrm>
          <a:custGeom>
            <a:avLst/>
            <a:gdLst>
              <a:gd name="connsiteX0" fmla="*/ 123880 w 802838"/>
              <a:gd name="connsiteY0" fmla="*/ 0 h 2126751"/>
              <a:gd name="connsiteX1" fmla="*/ 801974 w 802838"/>
              <a:gd name="connsiteY1" fmla="*/ 534256 h 2126751"/>
              <a:gd name="connsiteX2" fmla="*/ 590 w 802838"/>
              <a:gd name="connsiteY2" fmla="*/ 1284270 h 2126751"/>
              <a:gd name="connsiteX3" fmla="*/ 699233 w 802838"/>
              <a:gd name="connsiteY3" fmla="*/ 2126751 h 2126751"/>
            </a:gdLst>
            <a:ahLst/>
            <a:cxnLst>
              <a:cxn ang="0">
                <a:pos x="connsiteX0" y="connsiteY0"/>
              </a:cxn>
              <a:cxn ang="0">
                <a:pos x="connsiteX1" y="connsiteY1"/>
              </a:cxn>
              <a:cxn ang="0">
                <a:pos x="connsiteX2" y="connsiteY2"/>
              </a:cxn>
              <a:cxn ang="0">
                <a:pos x="connsiteX3" y="connsiteY3"/>
              </a:cxn>
            </a:cxnLst>
            <a:rect l="l" t="t" r="r" b="b"/>
            <a:pathLst>
              <a:path w="802838" h="2126751">
                <a:moveTo>
                  <a:pt x="123880" y="0"/>
                </a:moveTo>
                <a:cubicBezTo>
                  <a:pt x="473201" y="160105"/>
                  <a:pt x="822522" y="320211"/>
                  <a:pt x="801974" y="534256"/>
                </a:cubicBezTo>
                <a:cubicBezTo>
                  <a:pt x="781426" y="748301"/>
                  <a:pt x="17713" y="1018854"/>
                  <a:pt x="590" y="1284270"/>
                </a:cubicBezTo>
                <a:cubicBezTo>
                  <a:pt x="-16533" y="1549686"/>
                  <a:pt x="341350" y="1838218"/>
                  <a:pt x="699233" y="21267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226DE7-FD87-4EF6-8777-925A3F274BCE}"/>
              </a:ext>
            </a:extLst>
          </p:cNvPr>
          <p:cNvSpPr txBox="1"/>
          <p:nvPr/>
        </p:nvSpPr>
        <p:spPr>
          <a:xfrm>
            <a:off x="1294544" y="4773169"/>
            <a:ext cx="2013735" cy="369332"/>
          </a:xfrm>
          <a:prstGeom prst="rect">
            <a:avLst/>
          </a:prstGeom>
          <a:noFill/>
        </p:spPr>
        <p:txBody>
          <a:bodyPr wrap="square" rtlCol="0">
            <a:spAutoFit/>
          </a:bodyPr>
          <a:lstStyle/>
          <a:p>
            <a:pPr algn="ctr"/>
            <a:r>
              <a:rPr lang="en-US" b="1" dirty="0"/>
              <a:t>Client application</a:t>
            </a:r>
          </a:p>
        </p:txBody>
      </p:sp>
      <p:sp>
        <p:nvSpPr>
          <p:cNvPr id="8" name="Oval 7">
            <a:extLst>
              <a:ext uri="{FF2B5EF4-FFF2-40B4-BE49-F238E27FC236}">
                <a16:creationId xmlns:a16="http://schemas.microsoft.com/office/drawing/2014/main" id="{426833D0-95FB-4D06-BC34-DBB5FFC9B3F3}"/>
              </a:ext>
            </a:extLst>
          </p:cNvPr>
          <p:cNvSpPr/>
          <p:nvPr/>
        </p:nvSpPr>
        <p:spPr>
          <a:xfrm>
            <a:off x="3719245" y="2558265"/>
            <a:ext cx="8013843" cy="1993187"/>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62EA07-6301-4A72-B498-B2A9CF99C939}"/>
              </a:ext>
            </a:extLst>
          </p:cNvPr>
          <p:cNvSpPr/>
          <p:nvPr/>
        </p:nvSpPr>
        <p:spPr>
          <a:xfrm>
            <a:off x="4089114" y="3218648"/>
            <a:ext cx="2434975" cy="706080"/>
          </a:xfrm>
          <a:prstGeom prst="ellipse">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A4263B-C7A6-4F03-BAA8-C600A332DC9C}"/>
              </a:ext>
            </a:extLst>
          </p:cNvPr>
          <p:cNvSpPr/>
          <p:nvPr/>
        </p:nvSpPr>
        <p:spPr>
          <a:xfrm>
            <a:off x="6893958" y="3218648"/>
            <a:ext cx="2434975" cy="706080"/>
          </a:xfrm>
          <a:prstGeom prst="ellipse">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EF39D1-B1AA-4B3C-B307-FB8707B36D53}"/>
              </a:ext>
            </a:extLst>
          </p:cNvPr>
          <p:cNvSpPr/>
          <p:nvPr/>
        </p:nvSpPr>
        <p:spPr>
          <a:xfrm>
            <a:off x="9791272" y="3488076"/>
            <a:ext cx="505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A71DDD-CE27-4F6A-A90D-8680F740772C}"/>
              </a:ext>
            </a:extLst>
          </p:cNvPr>
          <p:cNvSpPr/>
          <p:nvPr/>
        </p:nvSpPr>
        <p:spPr>
          <a:xfrm>
            <a:off x="9943672" y="3486366"/>
            <a:ext cx="505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466EA8-B15C-44C5-93ED-F3ABFB5640C6}"/>
              </a:ext>
            </a:extLst>
          </p:cNvPr>
          <p:cNvSpPr/>
          <p:nvPr/>
        </p:nvSpPr>
        <p:spPr>
          <a:xfrm>
            <a:off x="10093495" y="3486365"/>
            <a:ext cx="505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AEBBD9-62EB-46E3-B5C5-8653E0AD9C6C}"/>
              </a:ext>
            </a:extLst>
          </p:cNvPr>
          <p:cNvSpPr/>
          <p:nvPr/>
        </p:nvSpPr>
        <p:spPr>
          <a:xfrm>
            <a:off x="4652292" y="3452119"/>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CB7F2B3-F8C1-4028-8C35-EE321454DBB7}"/>
              </a:ext>
            </a:extLst>
          </p:cNvPr>
          <p:cNvSpPr/>
          <p:nvPr/>
        </p:nvSpPr>
        <p:spPr>
          <a:xfrm>
            <a:off x="5512087" y="3429000"/>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49ECC7-F014-4EA0-8A6E-68CFE17CD8C3}"/>
              </a:ext>
            </a:extLst>
          </p:cNvPr>
          <p:cNvSpPr/>
          <p:nvPr/>
        </p:nvSpPr>
        <p:spPr>
          <a:xfrm>
            <a:off x="7504010" y="3452119"/>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53C3CD-65B3-4E99-9C76-AEB35C58D447}"/>
              </a:ext>
            </a:extLst>
          </p:cNvPr>
          <p:cNvSpPr/>
          <p:nvPr/>
        </p:nvSpPr>
        <p:spPr>
          <a:xfrm>
            <a:off x="8363805" y="3429000"/>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FC1479D2-4734-45D5-A485-5AF5C159038A}"/>
              </a:ext>
            </a:extLst>
          </p:cNvPr>
          <p:cNvSpPr/>
          <p:nvPr/>
        </p:nvSpPr>
        <p:spPr>
          <a:xfrm>
            <a:off x="2452206" y="33293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92E19FB-531C-4F99-9C37-0AE00E606638}"/>
              </a:ext>
            </a:extLst>
          </p:cNvPr>
          <p:cNvSpPr txBox="1"/>
          <p:nvPr/>
        </p:nvSpPr>
        <p:spPr>
          <a:xfrm>
            <a:off x="2247447" y="3804133"/>
            <a:ext cx="1769748" cy="646331"/>
          </a:xfrm>
          <a:prstGeom prst="rect">
            <a:avLst/>
          </a:prstGeom>
          <a:noFill/>
        </p:spPr>
        <p:txBody>
          <a:bodyPr wrap="square" rtlCol="0">
            <a:spAutoFit/>
          </a:bodyPr>
          <a:lstStyle/>
          <a:p>
            <a:r>
              <a:rPr lang="en-US" b="1" dirty="0"/>
              <a:t>put(</a:t>
            </a:r>
            <a:r>
              <a:rPr lang="en-US" b="1" dirty="0" err="1"/>
              <a:t>key,value</a:t>
            </a:r>
            <a:r>
              <a:rPr lang="en-US" b="1" dirty="0"/>
              <a:t>)</a:t>
            </a:r>
            <a:br>
              <a:rPr lang="en-US" b="1" dirty="0"/>
            </a:br>
            <a:r>
              <a:rPr lang="en-US" b="1" dirty="0"/>
              <a:t>get(key)</a:t>
            </a:r>
          </a:p>
        </p:txBody>
      </p:sp>
      <p:sp>
        <p:nvSpPr>
          <p:cNvPr id="21" name="TextBox 20">
            <a:extLst>
              <a:ext uri="{FF2B5EF4-FFF2-40B4-BE49-F238E27FC236}">
                <a16:creationId xmlns:a16="http://schemas.microsoft.com/office/drawing/2014/main" id="{4046C582-AC55-42F8-A215-F69B3626106D}"/>
              </a:ext>
            </a:extLst>
          </p:cNvPr>
          <p:cNvSpPr txBox="1"/>
          <p:nvPr/>
        </p:nvSpPr>
        <p:spPr>
          <a:xfrm>
            <a:off x="6316012" y="4773169"/>
            <a:ext cx="2938407" cy="369332"/>
          </a:xfrm>
          <a:prstGeom prst="rect">
            <a:avLst/>
          </a:prstGeom>
          <a:noFill/>
        </p:spPr>
        <p:txBody>
          <a:bodyPr wrap="square" rtlCol="0">
            <a:spAutoFit/>
          </a:bodyPr>
          <a:lstStyle/>
          <a:p>
            <a:r>
              <a:rPr lang="en-US" b="1" dirty="0"/>
              <a:t>DHT Service on many nodes</a:t>
            </a:r>
          </a:p>
        </p:txBody>
      </p:sp>
      <p:sp>
        <p:nvSpPr>
          <p:cNvPr id="22" name="TextBox 21">
            <a:extLst>
              <a:ext uri="{FF2B5EF4-FFF2-40B4-BE49-F238E27FC236}">
                <a16:creationId xmlns:a16="http://schemas.microsoft.com/office/drawing/2014/main" id="{B190B443-828C-474D-9FA3-C05D46D5D88D}"/>
              </a:ext>
            </a:extLst>
          </p:cNvPr>
          <p:cNvSpPr txBox="1"/>
          <p:nvPr/>
        </p:nvSpPr>
        <p:spPr>
          <a:xfrm>
            <a:off x="5132873" y="5033750"/>
            <a:ext cx="5704460" cy="369332"/>
          </a:xfrm>
          <a:prstGeom prst="rect">
            <a:avLst/>
          </a:prstGeom>
          <a:noFill/>
        </p:spPr>
        <p:txBody>
          <a:bodyPr wrap="square" rtlCol="0">
            <a:spAutoFit/>
          </a:bodyPr>
          <a:lstStyle/>
          <a:p>
            <a:r>
              <a:rPr lang="en-US" b="1" dirty="0"/>
              <a:t>Shards on 2-nodes each, using state-machine replication</a:t>
            </a:r>
          </a:p>
        </p:txBody>
      </p:sp>
    </p:spTree>
    <p:extLst>
      <p:ext uri="{BB962C8B-B14F-4D97-AF65-F5344CB8AC3E}">
        <p14:creationId xmlns:p14="http://schemas.microsoft.com/office/powerpoint/2010/main" val="2021259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think about</a:t>
            </a:r>
          </a:p>
        </p:txBody>
      </p:sp>
      <p:sp>
        <p:nvSpPr>
          <p:cNvPr id="3" name="Content Placeholder 2"/>
          <p:cNvSpPr>
            <a:spLocks noGrp="1"/>
          </p:cNvSpPr>
          <p:nvPr>
            <p:ph idx="1"/>
          </p:nvPr>
        </p:nvSpPr>
        <p:spPr/>
        <p:txBody>
          <a:bodyPr/>
          <a:lstStyle/>
          <a:p>
            <a:r>
              <a:rPr lang="en-US" dirty="0"/>
              <a:t>Some DHT products allow you to control the hash function they will use.  But this is not a standard thing – many do not.</a:t>
            </a:r>
          </a:p>
          <a:p>
            <a:endParaRPr lang="en-US" dirty="0"/>
          </a:p>
          <a:p>
            <a:r>
              <a:rPr lang="en-US" dirty="0"/>
              <a:t>Every DHT allows you to pick your own keys.  And most DHTs tell you what hash function they will use, so you can pick keys “intelligently” if you wish.</a:t>
            </a:r>
          </a:p>
          <a:p>
            <a:endParaRPr lang="en-US" dirty="0"/>
          </a:p>
          <a:p>
            <a:r>
              <a:rPr lang="en-US" dirty="0"/>
              <a:t>Hot spots can be an issue.  Even uniformly random inserts might be clumpy.  And you can’t know which keys will be queried: some may be very popular</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3528181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DHT?  Or one per application?</a:t>
            </a:r>
          </a:p>
        </p:txBody>
      </p:sp>
      <p:sp>
        <p:nvSpPr>
          <p:cNvPr id="3" name="Content Placeholder 2"/>
          <p:cNvSpPr>
            <a:spLocks noGrp="1"/>
          </p:cNvSpPr>
          <p:nvPr>
            <p:ph idx="1"/>
          </p:nvPr>
        </p:nvSpPr>
        <p:spPr/>
        <p:txBody>
          <a:bodyPr/>
          <a:lstStyle/>
          <a:p>
            <a:r>
              <a:rPr lang="en-US" dirty="0"/>
              <a:t>Amazon and Azure both urge you to use their DHT products: AWS Dynamo and Azure Cosmos.</a:t>
            </a:r>
          </a:p>
          <a:p>
            <a:endParaRPr lang="en-US" dirty="0"/>
          </a:p>
          <a:p>
            <a:r>
              <a:rPr lang="en-US" dirty="0"/>
              <a:t>But this means that many applications and even many users would potentially share the same storage infrastructure!</a:t>
            </a:r>
          </a:p>
          <a:p>
            <a:endParaRPr lang="en-US" dirty="0"/>
          </a:p>
          <a:p>
            <a:r>
              <a:rPr lang="en-US" dirty="0"/>
              <a:t>Is this a bad thing?</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872245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think about</a:t>
            </a:r>
          </a:p>
        </p:txBody>
      </p:sp>
      <p:sp>
        <p:nvSpPr>
          <p:cNvPr id="3" name="Content Placeholder 2"/>
          <p:cNvSpPr>
            <a:spLocks noGrp="1"/>
          </p:cNvSpPr>
          <p:nvPr>
            <p:ph idx="1"/>
          </p:nvPr>
        </p:nvSpPr>
        <p:spPr/>
        <p:txBody>
          <a:bodyPr/>
          <a:lstStyle/>
          <a:p>
            <a:r>
              <a:rPr lang="en-US" dirty="0"/>
              <a:t>The DHT server will be more efficient in its use of space if shared by many users, so it will be ecologically greener and hence cheaper to use.</a:t>
            </a:r>
          </a:p>
          <a:p>
            <a:endParaRPr lang="en-US" dirty="0"/>
          </a:p>
          <a:p>
            <a:r>
              <a:rPr lang="en-US" dirty="0"/>
              <a:t>It will also stay busy all the time.  If we plan to own a server and power it up, keeping it busy makes a lot of sense.  But a shared server could become a hot spot because of some other user who pounds on some specific DHT item and overloads that shard.  </a:t>
            </a:r>
          </a:p>
          <a:p>
            <a:pPr>
              <a:buFont typeface="Wingdings" panose="05000000000000000000" pitchFamily="2" charset="2"/>
              <a:buChar char="Ø"/>
            </a:pPr>
            <a:r>
              <a:rPr lang="en-US" dirty="0"/>
              <a:t> Your performance would suffer, and yet you have no way to know why!</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42</a:t>
            </a:fld>
            <a:endParaRPr lang="en-US"/>
          </a:p>
        </p:txBody>
      </p:sp>
      <p:pic>
        <p:nvPicPr>
          <p:cNvPr id="6" name="Picture 5"/>
          <p:cNvPicPr>
            <a:picLocks noChangeAspect="1"/>
          </p:cNvPicPr>
          <p:nvPr/>
        </p:nvPicPr>
        <p:blipFill>
          <a:blip r:embed="rId2"/>
          <a:stretch>
            <a:fillRect/>
          </a:stretch>
        </p:blipFill>
        <p:spPr>
          <a:xfrm>
            <a:off x="9412835" y="384048"/>
            <a:ext cx="2239904" cy="1504217"/>
          </a:xfrm>
          <a:prstGeom prst="rect">
            <a:avLst/>
          </a:prstGeom>
        </p:spPr>
      </p:pic>
    </p:spTree>
    <p:extLst>
      <p:ext uri="{BB962C8B-B14F-4D97-AF65-F5344CB8AC3E}">
        <p14:creationId xmlns:p14="http://schemas.microsoft.com/office/powerpoint/2010/main" val="134856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can create security issues</a:t>
            </a:r>
          </a:p>
        </p:txBody>
      </p:sp>
      <p:sp>
        <p:nvSpPr>
          <p:cNvPr id="3" name="Content Placeholder 2"/>
          <p:cNvSpPr>
            <a:spLocks noGrp="1"/>
          </p:cNvSpPr>
          <p:nvPr>
            <p:ph idx="1"/>
          </p:nvPr>
        </p:nvSpPr>
        <p:spPr/>
        <p:txBody>
          <a:bodyPr>
            <a:normAutofit lnSpcReduction="10000"/>
          </a:bodyPr>
          <a:lstStyle/>
          <a:p>
            <a:r>
              <a:rPr lang="en-US" dirty="0"/>
              <a:t>Another form of leakage arises if data from one application or one user becomes visible to some other application or user, without permissions.</a:t>
            </a:r>
          </a:p>
          <a:p>
            <a:endParaRPr lang="en-US" dirty="0"/>
          </a:p>
          <a:p>
            <a:r>
              <a:rPr lang="en-US" dirty="0"/>
              <a:t>A DHT with distinct key spaces shouldn’t leak information, but there could be software bugs or even performance behaviors that actually do reveal sensitive content, unintentionally.</a:t>
            </a:r>
          </a:p>
          <a:p>
            <a:endParaRPr lang="en-US" dirty="0"/>
          </a:p>
          <a:p>
            <a:r>
              <a:rPr lang="en-US" dirty="0"/>
              <a:t>We will discuss this in a future lecture.  It is not a huge risk, but it is worth being aware of it.</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3647463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a:bodyPr>
          <a:lstStyle/>
          <a:p>
            <a:r>
              <a:rPr lang="en-US" dirty="0"/>
              <a:t>Almost anything can be stored into a DHT.  The cloud does this.  But it isn’t free: you need to be clever to encode your application into a DHT.</a:t>
            </a:r>
          </a:p>
          <a:p>
            <a:endParaRPr lang="en-US" dirty="0"/>
          </a:p>
          <a:p>
            <a:r>
              <a:rPr lang="en-US" dirty="0"/>
              <a:t>Think </a:t>
            </a:r>
            <a:r>
              <a:rPr lang="en-US"/>
              <a:t>about keys, object </a:t>
            </a:r>
            <a:r>
              <a:rPr lang="en-US" dirty="0"/>
              <a:t>sizes, access patterns, costs.  Be wary of “leakage” (neglecting to delete temporary data) or you will get a BIG monthly bill!</a:t>
            </a:r>
          </a:p>
          <a:p>
            <a:endParaRPr lang="en-US" dirty="0"/>
          </a:p>
          <a:p>
            <a:r>
              <a:rPr lang="en-US" dirty="0"/>
              <a:t>In homework 2, one of the challenge questions at the end focuses on minimizing access costs.  This is typical of the issues seen in cloud systems that need to sort huge data sets, and that put the B-Tree nodes in a DHT.</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290638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annoying limitation</a:t>
            </a:r>
          </a:p>
        </p:txBody>
      </p:sp>
      <p:sp>
        <p:nvSpPr>
          <p:cNvPr id="3" name="Content Placeholder 2"/>
          <p:cNvSpPr>
            <a:spLocks noGrp="1"/>
          </p:cNvSpPr>
          <p:nvPr>
            <p:ph idx="1"/>
          </p:nvPr>
        </p:nvSpPr>
        <p:spPr/>
        <p:txBody>
          <a:bodyPr/>
          <a:lstStyle/>
          <a:p>
            <a:r>
              <a:rPr lang="en-US" dirty="0"/>
              <a:t>We are not given any way to do locking or 2-phase commit.  In fact Jim Gray showed us that locking across shards would be ineffective.</a:t>
            </a:r>
          </a:p>
          <a:p>
            <a:endParaRPr lang="en-US" dirty="0"/>
          </a:p>
          <a:p>
            <a:r>
              <a:rPr lang="en-US" dirty="0"/>
              <a:t>A </a:t>
            </a:r>
            <a:r>
              <a:rPr lang="en-US" b="1" dirty="0"/>
              <a:t>get</a:t>
            </a:r>
            <a:r>
              <a:rPr lang="en-US" dirty="0"/>
              <a:t> or </a:t>
            </a:r>
            <a:r>
              <a:rPr lang="en-US" b="1" dirty="0"/>
              <a:t>put </a:t>
            </a:r>
            <a:r>
              <a:rPr lang="en-US" dirty="0"/>
              <a:t>is an atomic action on a </a:t>
            </a:r>
            <a:r>
              <a:rPr lang="en-US" u="sng" dirty="0"/>
              <a:t>single</a:t>
            </a:r>
            <a:r>
              <a:rPr lang="en-US" dirty="0"/>
              <a:t> shard.  For fault-tolerance, the shard update can use state machine replication (atomic multicast or </a:t>
            </a:r>
            <a:r>
              <a:rPr lang="en-US" dirty="0" err="1"/>
              <a:t>Paxos</a:t>
            </a:r>
            <a:r>
              <a:rPr lang="en-US" dirty="0"/>
              <a:t>).</a:t>
            </a:r>
          </a:p>
          <a:p>
            <a:endParaRPr lang="en-US" dirty="0"/>
          </a:p>
          <a:p>
            <a:r>
              <a:rPr lang="en-US" dirty="0"/>
              <a:t>With this approach we get “unlimited” scaling, and we can even keep all the data in memory (as long as the number of shards is big enough).</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a:extLst>
              <a:ext uri="{FF2B5EF4-FFF2-40B4-BE49-F238E27FC236}">
                <a16:creationId xmlns:a16="http://schemas.microsoft.com/office/drawing/2014/main" id="{9867A610-1FFC-4E5A-A61E-CA60E7AD3E3C}"/>
              </a:ext>
            </a:extLst>
          </p:cNvPr>
          <p:cNvPicPr>
            <a:picLocks noChangeAspect="1"/>
          </p:cNvPicPr>
          <p:nvPr/>
        </p:nvPicPr>
        <p:blipFill>
          <a:blip r:embed="rId3"/>
          <a:stretch>
            <a:fillRect/>
          </a:stretch>
        </p:blipFill>
        <p:spPr>
          <a:xfrm>
            <a:off x="7705011" y="423872"/>
            <a:ext cx="4353425" cy="946857"/>
          </a:xfrm>
          <a:prstGeom prst="rect">
            <a:avLst/>
          </a:prstGeom>
        </p:spPr>
      </p:pic>
    </p:spTree>
    <p:extLst>
      <p:ext uri="{BB962C8B-B14F-4D97-AF65-F5344CB8AC3E}">
        <p14:creationId xmlns:p14="http://schemas.microsoft.com/office/powerpoint/2010/main" val="411380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DEA5-54EA-4269-81FD-24583EC97878}"/>
              </a:ext>
            </a:extLst>
          </p:cNvPr>
          <p:cNvSpPr>
            <a:spLocks noGrp="1"/>
          </p:cNvSpPr>
          <p:nvPr>
            <p:ph type="title"/>
          </p:nvPr>
        </p:nvSpPr>
        <p:spPr/>
        <p:txBody>
          <a:bodyPr/>
          <a:lstStyle/>
          <a:p>
            <a:r>
              <a:rPr lang="en-US" dirty="0"/>
              <a:t>Another issue</a:t>
            </a:r>
          </a:p>
        </p:txBody>
      </p:sp>
      <p:sp>
        <p:nvSpPr>
          <p:cNvPr id="3" name="Content Placeholder 2">
            <a:extLst>
              <a:ext uri="{FF2B5EF4-FFF2-40B4-BE49-F238E27FC236}">
                <a16:creationId xmlns:a16="http://schemas.microsoft.com/office/drawing/2014/main" id="{03D305EA-F9A2-4A0C-AEA5-AE9CFB81C48D}"/>
              </a:ext>
            </a:extLst>
          </p:cNvPr>
          <p:cNvSpPr>
            <a:spLocks noGrp="1"/>
          </p:cNvSpPr>
          <p:nvPr>
            <p:ph idx="1"/>
          </p:nvPr>
        </p:nvSpPr>
        <p:spPr/>
        <p:txBody>
          <a:bodyPr>
            <a:normAutofit/>
          </a:bodyPr>
          <a:lstStyle/>
          <a:p>
            <a:r>
              <a:rPr lang="en-US" dirty="0"/>
              <a:t>Data can be scattered around.  In fact, this is the whole idea!</a:t>
            </a:r>
          </a:p>
          <a:p>
            <a:endParaRPr lang="en-US" dirty="0"/>
          </a:p>
          <a:p>
            <a:r>
              <a:rPr lang="en-US" dirty="0"/>
              <a:t>With the basic </a:t>
            </a:r>
            <a:r>
              <a:rPr lang="en-US" b="1" dirty="0"/>
              <a:t>get</a:t>
            </a:r>
            <a:r>
              <a:rPr lang="en-US" dirty="0"/>
              <a:t> and </a:t>
            </a:r>
            <a:r>
              <a:rPr lang="en-US" b="1" dirty="0"/>
              <a:t>put</a:t>
            </a:r>
            <a:r>
              <a:rPr lang="en-US" dirty="0"/>
              <a:t> API, this forces us to access each item separately.  If related data was clustered at one shard, we could design fancier APIs that could get more work done in one atomic step.</a:t>
            </a:r>
          </a:p>
          <a:p>
            <a:endParaRPr lang="en-US" dirty="0"/>
          </a:p>
          <a:p>
            <a:r>
              <a:rPr lang="en-US" dirty="0"/>
              <a:t>Core issue: The DHT was created by a cloud operator and uses a hashing scheme you don’t control.  Different keys tend to go to different shards.</a:t>
            </a:r>
          </a:p>
        </p:txBody>
      </p:sp>
      <p:sp>
        <p:nvSpPr>
          <p:cNvPr id="4" name="Footer Placeholder 3">
            <a:extLst>
              <a:ext uri="{FF2B5EF4-FFF2-40B4-BE49-F238E27FC236}">
                <a16:creationId xmlns:a16="http://schemas.microsoft.com/office/drawing/2014/main" id="{4820C154-F32C-46C2-A1DF-08C5C7A03864}"/>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7C68006D-8F1F-412F-B5D4-EF2200DF318C}"/>
              </a:ext>
            </a:extLst>
          </p:cNvPr>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a:extLst>
              <a:ext uri="{FF2B5EF4-FFF2-40B4-BE49-F238E27FC236}">
                <a16:creationId xmlns:a16="http://schemas.microsoft.com/office/drawing/2014/main" id="{8F43A877-C6C4-41CC-97D7-4E27E6524397}"/>
              </a:ext>
            </a:extLst>
          </p:cNvPr>
          <p:cNvPicPr>
            <a:picLocks noChangeAspect="1"/>
          </p:cNvPicPr>
          <p:nvPr/>
        </p:nvPicPr>
        <p:blipFill>
          <a:blip r:embed="rId2"/>
          <a:stretch>
            <a:fillRect/>
          </a:stretch>
        </p:blipFill>
        <p:spPr>
          <a:xfrm>
            <a:off x="7705011" y="423872"/>
            <a:ext cx="4353425" cy="946857"/>
          </a:xfrm>
          <a:prstGeom prst="rect">
            <a:avLst/>
          </a:prstGeom>
        </p:spPr>
      </p:pic>
    </p:spTree>
    <p:extLst>
      <p:ext uri="{BB962C8B-B14F-4D97-AF65-F5344CB8AC3E}">
        <p14:creationId xmlns:p14="http://schemas.microsoft.com/office/powerpoint/2010/main" val="274054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4B4E-AEB3-46A3-9CB2-6647EC470EC8}"/>
              </a:ext>
            </a:extLst>
          </p:cNvPr>
          <p:cNvSpPr>
            <a:spLocks noGrp="1"/>
          </p:cNvSpPr>
          <p:nvPr>
            <p:ph type="title"/>
          </p:nvPr>
        </p:nvSpPr>
        <p:spPr/>
        <p:txBody>
          <a:bodyPr/>
          <a:lstStyle/>
          <a:p>
            <a:r>
              <a:rPr lang="en-US" dirty="0"/>
              <a:t>Side remark</a:t>
            </a:r>
          </a:p>
        </p:txBody>
      </p:sp>
      <p:sp>
        <p:nvSpPr>
          <p:cNvPr id="3" name="Content Placeholder 2">
            <a:extLst>
              <a:ext uri="{FF2B5EF4-FFF2-40B4-BE49-F238E27FC236}">
                <a16:creationId xmlns:a16="http://schemas.microsoft.com/office/drawing/2014/main" id="{12272071-C00E-4352-816D-374EFBDB6E11}"/>
              </a:ext>
            </a:extLst>
          </p:cNvPr>
          <p:cNvSpPr>
            <a:spLocks noGrp="1"/>
          </p:cNvSpPr>
          <p:nvPr>
            <p:ph idx="1"/>
          </p:nvPr>
        </p:nvSpPr>
        <p:spPr>
          <a:xfrm>
            <a:off x="1024127" y="2286000"/>
            <a:ext cx="11048007" cy="4023360"/>
          </a:xfrm>
        </p:spPr>
        <p:txBody>
          <a:bodyPr/>
          <a:lstStyle/>
          <a:p>
            <a:r>
              <a:rPr lang="en-US" dirty="0"/>
              <a:t>In fact it isn’t horrendously costly that the items are scattered around</a:t>
            </a:r>
          </a:p>
          <a:p>
            <a:pPr>
              <a:buFont typeface="Wingdings" panose="05000000000000000000" pitchFamily="2" charset="2"/>
              <a:buChar char="Ø"/>
            </a:pPr>
            <a:r>
              <a:rPr lang="en-US" dirty="0"/>
              <a:t>  Those 100 us retrieval delays are very small and you might be able</a:t>
            </a:r>
            <a:br>
              <a:rPr lang="en-US" dirty="0"/>
            </a:br>
            <a:r>
              <a:rPr lang="en-US" dirty="0"/>
              <a:t>    to fetch all your data in parallel, by issuing concurrent </a:t>
            </a:r>
            <a:r>
              <a:rPr lang="en-US" b="1" dirty="0"/>
              <a:t>put/get</a:t>
            </a:r>
            <a:r>
              <a:rPr lang="en-US" dirty="0"/>
              <a:t> requests.</a:t>
            </a:r>
          </a:p>
          <a:p>
            <a:pPr>
              <a:buFont typeface="Wingdings" panose="05000000000000000000" pitchFamily="2" charset="2"/>
              <a:buChar char="Ø"/>
            </a:pPr>
            <a:r>
              <a:rPr lang="en-US" dirty="0"/>
              <a:t>  Moreover, if the DHT was created by someone else, you probably can’t</a:t>
            </a:r>
            <a:br>
              <a:rPr lang="en-US" dirty="0"/>
            </a:br>
            <a:r>
              <a:rPr lang="en-US" dirty="0"/>
              <a:t>    extend the API with your own fancier operations.</a:t>
            </a:r>
          </a:p>
          <a:p>
            <a:pPr>
              <a:buFont typeface="Wingdings" panose="05000000000000000000" pitchFamily="2" charset="2"/>
              <a:buChar char="Ø"/>
            </a:pPr>
            <a:endParaRPr lang="en-US" dirty="0"/>
          </a:p>
          <a:p>
            <a:pPr marL="0" indent="0">
              <a:buNone/>
            </a:pPr>
            <a:r>
              <a:rPr lang="en-US" dirty="0"/>
              <a:t>So this limitation is really only relevant if you are building your own </a:t>
            </a:r>
            <a:r>
              <a:rPr lang="en-US" dirty="0">
                <a:sym typeface="Symbol" panose="05050102010706020507" pitchFamily="18" charset="2"/>
              </a:rPr>
              <a:t>Service using a DHT </a:t>
            </a:r>
            <a:r>
              <a:rPr lang="en-US" dirty="0" err="1">
                <a:sym typeface="Symbol" panose="05050102010706020507" pitchFamily="18" charset="2"/>
              </a:rPr>
              <a:t>sharding</a:t>
            </a:r>
            <a:r>
              <a:rPr lang="en-US" dirty="0">
                <a:sym typeface="Symbol" panose="05050102010706020507" pitchFamily="18" charset="2"/>
              </a:rPr>
              <a:t> approach.</a:t>
            </a:r>
            <a:endParaRPr lang="en-US" dirty="0"/>
          </a:p>
        </p:txBody>
      </p:sp>
      <p:sp>
        <p:nvSpPr>
          <p:cNvPr id="4" name="Footer Placeholder 3">
            <a:extLst>
              <a:ext uri="{FF2B5EF4-FFF2-40B4-BE49-F238E27FC236}">
                <a16:creationId xmlns:a16="http://schemas.microsoft.com/office/drawing/2014/main" id="{CD99B807-EF5F-419A-A5EF-7ABD357DC6EF}"/>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153925F-27E5-49D7-B3F5-0E8356EDA1DE}"/>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2684E808-66F4-413F-92D7-C610C86CE3EA}"/>
              </a:ext>
            </a:extLst>
          </p:cNvPr>
          <p:cNvPicPr>
            <a:picLocks noChangeAspect="1"/>
          </p:cNvPicPr>
          <p:nvPr/>
        </p:nvPicPr>
        <p:blipFill>
          <a:blip r:embed="rId2"/>
          <a:stretch>
            <a:fillRect/>
          </a:stretch>
        </p:blipFill>
        <p:spPr>
          <a:xfrm>
            <a:off x="7705011" y="423872"/>
            <a:ext cx="4353425" cy="946857"/>
          </a:xfrm>
          <a:prstGeom prst="rect">
            <a:avLst/>
          </a:prstGeom>
        </p:spPr>
      </p:pic>
    </p:spTree>
    <p:extLst>
      <p:ext uri="{BB962C8B-B14F-4D97-AF65-F5344CB8AC3E}">
        <p14:creationId xmlns:p14="http://schemas.microsoft.com/office/powerpoint/2010/main" val="263416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B157-174B-46FF-9AF0-071B16659BC5}"/>
              </a:ext>
            </a:extLst>
          </p:cNvPr>
          <p:cNvSpPr>
            <a:spLocks noGrp="1"/>
          </p:cNvSpPr>
          <p:nvPr>
            <p:ph type="title"/>
          </p:nvPr>
        </p:nvSpPr>
        <p:spPr/>
        <p:txBody>
          <a:bodyPr/>
          <a:lstStyle/>
          <a:p>
            <a:r>
              <a:rPr lang="en-US" dirty="0"/>
              <a:t>DHTs work best for data that doesn’t change after it is initially stored</a:t>
            </a:r>
          </a:p>
        </p:txBody>
      </p:sp>
      <p:sp>
        <p:nvSpPr>
          <p:cNvPr id="3" name="Content Placeholder 2">
            <a:extLst>
              <a:ext uri="{FF2B5EF4-FFF2-40B4-BE49-F238E27FC236}">
                <a16:creationId xmlns:a16="http://schemas.microsoft.com/office/drawing/2014/main" id="{D69F2EF1-D4C0-4699-A2EE-8ADC7DCC6EE3}"/>
              </a:ext>
            </a:extLst>
          </p:cNvPr>
          <p:cNvSpPr>
            <a:spLocks noGrp="1"/>
          </p:cNvSpPr>
          <p:nvPr>
            <p:ph idx="1"/>
          </p:nvPr>
        </p:nvSpPr>
        <p:spPr/>
        <p:txBody>
          <a:bodyPr>
            <a:normAutofit/>
          </a:bodyPr>
          <a:lstStyle/>
          <a:p>
            <a:r>
              <a:rPr lang="en-US" dirty="0"/>
              <a:t>Once a web page has been uploaded, we probably won’t update it again.  A web page that won’t change is an example of </a:t>
            </a:r>
            <a:r>
              <a:rPr lang="en-US" i="1" dirty="0"/>
              <a:t>immutable data.</a:t>
            </a:r>
            <a:endParaRPr lang="en-US" dirty="0"/>
          </a:p>
          <a:p>
            <a:endParaRPr lang="en-US" dirty="0"/>
          </a:p>
          <a:p>
            <a:r>
              <a:rPr lang="en-US" dirty="0"/>
              <a:t>A DHT is ideal for this kind of data.  Locking isn’t useful for a big read-only data set even if we didn’t have </a:t>
            </a:r>
            <a:r>
              <a:rPr lang="en-US" dirty="0" err="1"/>
              <a:t>sharding</a:t>
            </a:r>
            <a:r>
              <a:rPr lang="en-US" dirty="0"/>
              <a:t>!  </a:t>
            </a:r>
          </a:p>
          <a:p>
            <a:endParaRPr lang="en-US" dirty="0"/>
          </a:p>
          <a:p>
            <a:r>
              <a:rPr lang="en-US" dirty="0"/>
              <a:t>Web pages are mostly built by reading immutable data.  This is one reason DHTs became so popular: they work flawlessly here!</a:t>
            </a:r>
          </a:p>
        </p:txBody>
      </p:sp>
      <p:sp>
        <p:nvSpPr>
          <p:cNvPr id="4" name="Footer Placeholder 3">
            <a:extLst>
              <a:ext uri="{FF2B5EF4-FFF2-40B4-BE49-F238E27FC236}">
                <a16:creationId xmlns:a16="http://schemas.microsoft.com/office/drawing/2014/main" id="{450B2FD0-5887-4311-A49D-53AD3E7FA914}"/>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C0D8685A-DB85-4B37-98D7-66D0508E40DB}"/>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115078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4A8D-624E-4CEB-AC43-4ACCB04FF7BF}"/>
              </a:ext>
            </a:extLst>
          </p:cNvPr>
          <p:cNvSpPr>
            <a:spLocks noGrp="1"/>
          </p:cNvSpPr>
          <p:nvPr>
            <p:ph type="title"/>
          </p:nvPr>
        </p:nvSpPr>
        <p:spPr/>
        <p:txBody>
          <a:bodyPr>
            <a:normAutofit/>
          </a:bodyPr>
          <a:lstStyle/>
          <a:p>
            <a:r>
              <a:rPr lang="en-US" sz="4800" dirty="0"/>
              <a:t>Example: An NPR news Article</a:t>
            </a:r>
          </a:p>
        </p:txBody>
      </p:sp>
      <p:sp>
        <p:nvSpPr>
          <p:cNvPr id="3" name="Content Placeholder 2"/>
          <p:cNvSpPr>
            <a:spLocks noGrp="1"/>
          </p:cNvSpPr>
          <p:nvPr>
            <p:ph idx="1"/>
          </p:nvPr>
        </p:nvSpPr>
        <p:spPr/>
        <p:txBody>
          <a:bodyPr>
            <a:normAutofit lnSpcReduction="10000"/>
          </a:bodyPr>
          <a:lstStyle/>
          <a:p>
            <a:r>
              <a:rPr lang="en-US" dirty="0"/>
              <a:t>This error message from a</a:t>
            </a:r>
            <a:br>
              <a:rPr lang="en-US" dirty="0"/>
            </a:br>
            <a:r>
              <a:rPr lang="en-US" dirty="0"/>
              <a:t>popular news site, NPR, is</a:t>
            </a:r>
            <a:br>
              <a:rPr lang="en-US" dirty="0"/>
            </a:br>
            <a:r>
              <a:rPr lang="en-US" dirty="0"/>
              <a:t>clearly caused by not finding</a:t>
            </a:r>
            <a:br>
              <a:rPr lang="en-US" dirty="0"/>
            </a:br>
            <a:r>
              <a:rPr lang="en-US" dirty="0"/>
              <a:t>data in a DHT!</a:t>
            </a:r>
          </a:p>
          <a:p>
            <a:endParaRPr lang="en-US" dirty="0"/>
          </a:p>
          <a:p>
            <a:r>
              <a:rPr lang="en-US" dirty="0"/>
              <a:t>They probably stored their</a:t>
            </a:r>
            <a:br>
              <a:rPr lang="en-US" dirty="0"/>
            </a:br>
            <a:r>
              <a:rPr lang="en-US" dirty="0"/>
              <a:t>articles in the DHT, but somehow</a:t>
            </a:r>
            <a:br>
              <a:rPr lang="en-US" dirty="0"/>
            </a:br>
            <a:r>
              <a:rPr lang="en-US" dirty="0"/>
              <a:t>got an error when trying to fetch this article to build my web page.</a:t>
            </a:r>
            <a:br>
              <a:rPr lang="en-US" dirty="0"/>
            </a:br>
            <a:r>
              <a:rPr lang="en-US" dirty="0"/>
              <a:t>It could be an example of CAP: When a DHT resizes elastically, sometimes</a:t>
            </a:r>
            <a:br>
              <a:rPr lang="en-US" dirty="0"/>
            </a:br>
            <a:r>
              <a:rPr lang="en-US" dirty="0"/>
              <a:t>it makes errors for a few seconds afterwards…</a:t>
            </a:r>
          </a:p>
        </p:txBody>
      </p:sp>
      <p:sp>
        <p:nvSpPr>
          <p:cNvPr id="4" name="Footer Placeholder 3">
            <a:extLst>
              <a:ext uri="{FF2B5EF4-FFF2-40B4-BE49-F238E27FC236}">
                <a16:creationId xmlns:a16="http://schemas.microsoft.com/office/drawing/2014/main" id="{22954122-66E7-4FA3-8580-0760568BA05B}"/>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9D990C6D-F427-47B4-9E78-2E09349A91F3}"/>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7" name="Picture 6" descr="A screenshot of a cell phone&#10;&#10;Description automatically generated">
            <a:extLst>
              <a:ext uri="{FF2B5EF4-FFF2-40B4-BE49-F238E27FC236}">
                <a16:creationId xmlns:a16="http://schemas.microsoft.com/office/drawing/2014/main" id="{74C1FE88-8487-460C-A200-0111DF5A68F9}"/>
              </a:ext>
            </a:extLst>
          </p:cNvPr>
          <p:cNvPicPr>
            <a:picLocks noChangeAspect="1"/>
          </p:cNvPicPr>
          <p:nvPr/>
        </p:nvPicPr>
        <p:blipFill rotWithShape="1">
          <a:blip r:embed="rId3">
            <a:extLst>
              <a:ext uri="{28A0092B-C50C-407E-A947-70E740481C1C}">
                <a14:useLocalDpi xmlns:a14="http://schemas.microsoft.com/office/drawing/2010/main" val="0"/>
              </a:ext>
            </a:extLst>
          </a:blip>
          <a:srcRect b="61798"/>
          <a:stretch/>
        </p:blipFill>
        <p:spPr>
          <a:xfrm>
            <a:off x="6417564" y="2084832"/>
            <a:ext cx="5143500" cy="2619910"/>
          </a:xfrm>
          <a:prstGeom prst="rect">
            <a:avLst/>
          </a:prstGeom>
          <a:ln w="57150">
            <a:solidFill>
              <a:srgbClr val="C00000"/>
            </a:solidFill>
          </a:ln>
        </p:spPr>
      </p:pic>
    </p:spTree>
    <p:extLst>
      <p:ext uri="{BB962C8B-B14F-4D97-AF65-F5344CB8AC3E}">
        <p14:creationId xmlns:p14="http://schemas.microsoft.com/office/powerpoint/2010/main" val="4059485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4666</TotalTime>
  <Words>4617</Words>
  <Application>Microsoft Office PowerPoint</Application>
  <PresentationFormat>Widescreen</PresentationFormat>
  <Paragraphs>410</Paragraphs>
  <Slides>44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Calibri</vt:lpstr>
      <vt:lpstr>Tw Cen MT</vt:lpstr>
      <vt:lpstr>Tw Cen MT Condensed</vt:lpstr>
      <vt:lpstr>Wingdings</vt:lpstr>
      <vt:lpstr>Wingdings 3</vt:lpstr>
      <vt:lpstr>Integral</vt:lpstr>
      <vt:lpstr>Lecture 5:  Making DHTs do magic tricks!</vt:lpstr>
      <vt:lpstr>Today’s agenda: Two parts</vt:lpstr>
      <vt:lpstr>Reminder: DHT benefits (and why)</vt:lpstr>
      <vt:lpstr>DHT picture</vt:lpstr>
      <vt:lpstr>An annoying limitation</vt:lpstr>
      <vt:lpstr>Another issue</vt:lpstr>
      <vt:lpstr>Side remark</vt:lpstr>
      <vt:lpstr>DHTs work best for data that doesn’t change after it is initially stored</vt:lpstr>
      <vt:lpstr>Example: An NPR news Article</vt:lpstr>
      <vt:lpstr>But an NPR news story is too easy.</vt:lpstr>
      <vt:lpstr>How to Store “Anything” at large scale</vt:lpstr>
      <vt:lpstr>How to Store “Anything” at large scale</vt:lpstr>
      <vt:lpstr>Coming up with suitable DHT keys</vt:lpstr>
      <vt:lpstr>… But that rule might not work in general.</vt:lpstr>
      <vt:lpstr>Example: Microsoft Registry</vt:lpstr>
      <vt:lpstr>Name Spaces and keys</vt:lpstr>
      <vt:lpstr>Ken’s Pets</vt:lpstr>
      <vt:lpstr>Many things can be given Unique keys</vt:lpstr>
      <vt:lpstr>Could keys “collide”?</vt:lpstr>
      <vt:lpstr>What probably happened in the NPR site?</vt:lpstr>
      <vt:lpstr>How did this relate back to CAP?</vt:lpstr>
      <vt:lpstr>Suppose we had a list of photos</vt:lpstr>
      <vt:lpstr>How to Store “Anything” at large scale</vt:lpstr>
      <vt:lpstr>Next issue: Cloud Data forms a huge, complicated Graph </vt:lpstr>
      <vt:lpstr>Serialization concept</vt:lpstr>
      <vt:lpstr>Also, Recursion only helps for what is logically a “single node”</vt:lpstr>
      <vt:lpstr>Reasons serialization can be costly</vt:lpstr>
      <vt:lpstr>What about a more complex structure?</vt:lpstr>
      <vt:lpstr>A 2,3 B-Tree example (Wikipedia)</vt:lpstr>
      <vt:lpstr>Good news</vt:lpstr>
      <vt:lpstr>How can an integer node-id be used as if it was a pointer?</vt:lpstr>
      <vt:lpstr>Modified behavior?</vt:lpstr>
      <vt:lpstr>What will this cost?</vt:lpstr>
      <vt:lpstr>What will this cost?</vt:lpstr>
      <vt:lpstr>DHTs can be “too general” for some uses</vt:lpstr>
      <vt:lpstr>A worry about garbage collection!</vt:lpstr>
      <vt:lpstr>What about storage in the DHT itself?</vt:lpstr>
      <vt:lpstr>DHT cleanup suggestions</vt:lpstr>
      <vt:lpstr>The cloud can be a very expensive place</vt:lpstr>
      <vt:lpstr>Other things to think about</vt:lpstr>
      <vt:lpstr>ONE DHT?  Or one per application?</vt:lpstr>
      <vt:lpstr>Issues to think about</vt:lpstr>
      <vt:lpstr>Sharing can create security issues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293</cp:revision>
  <dcterms:created xsi:type="dcterms:W3CDTF">2017-12-19T18:11:25Z</dcterms:created>
  <dcterms:modified xsi:type="dcterms:W3CDTF">2020-02-04T13:55:18Z</dcterms:modified>
</cp:coreProperties>
</file>