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52"/>
  </p:notesMasterIdLst>
  <p:sldIdLst>
    <p:sldId id="256" r:id="rId4"/>
    <p:sldId id="370" r:id="rId5"/>
    <p:sldId id="258" r:id="rId6"/>
    <p:sldId id="259" r:id="rId7"/>
    <p:sldId id="260" r:id="rId8"/>
    <p:sldId id="364" r:id="rId9"/>
    <p:sldId id="365" r:id="rId10"/>
    <p:sldId id="366" r:id="rId11"/>
    <p:sldId id="367" r:id="rId12"/>
    <p:sldId id="301" r:id="rId13"/>
    <p:sldId id="302" r:id="rId14"/>
    <p:sldId id="303" r:id="rId15"/>
    <p:sldId id="304" r:id="rId16"/>
    <p:sldId id="354" r:id="rId17"/>
    <p:sldId id="305" r:id="rId18"/>
    <p:sldId id="306" r:id="rId19"/>
    <p:sldId id="307" r:id="rId20"/>
    <p:sldId id="308" r:id="rId21"/>
    <p:sldId id="309" r:id="rId22"/>
    <p:sldId id="310" r:id="rId23"/>
    <p:sldId id="324" r:id="rId24"/>
    <p:sldId id="311" r:id="rId25"/>
    <p:sldId id="312" r:id="rId26"/>
    <p:sldId id="313" r:id="rId27"/>
    <p:sldId id="314" r:id="rId28"/>
    <p:sldId id="315" r:id="rId29"/>
    <p:sldId id="316" r:id="rId30"/>
    <p:sldId id="317" r:id="rId31"/>
    <p:sldId id="318" r:id="rId32"/>
    <p:sldId id="319" r:id="rId33"/>
    <p:sldId id="320" r:id="rId34"/>
    <p:sldId id="355" r:id="rId35"/>
    <p:sldId id="321" r:id="rId36"/>
    <p:sldId id="322" r:id="rId37"/>
    <p:sldId id="325" r:id="rId38"/>
    <p:sldId id="326" r:id="rId39"/>
    <p:sldId id="327" r:id="rId40"/>
    <p:sldId id="356" r:id="rId41"/>
    <p:sldId id="357" r:id="rId42"/>
    <p:sldId id="358" r:id="rId43"/>
    <p:sldId id="359" r:id="rId44"/>
    <p:sldId id="360" r:id="rId45"/>
    <p:sldId id="361" r:id="rId46"/>
    <p:sldId id="362" r:id="rId47"/>
    <p:sldId id="368" r:id="rId48"/>
    <p:sldId id="363" r:id="rId49"/>
    <p:sldId id="371" r:id="rId50"/>
    <p:sldId id="36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370"/>
            <p14:sldId id="258"/>
            <p14:sldId id="259"/>
            <p14:sldId id="260"/>
            <p14:sldId id="364"/>
            <p14:sldId id="365"/>
            <p14:sldId id="366"/>
            <p14:sldId id="367"/>
            <p14:sldId id="301"/>
            <p14:sldId id="302"/>
            <p14:sldId id="303"/>
            <p14:sldId id="304"/>
            <p14:sldId id="354"/>
            <p14:sldId id="305"/>
            <p14:sldId id="306"/>
            <p14:sldId id="307"/>
            <p14:sldId id="308"/>
            <p14:sldId id="309"/>
            <p14:sldId id="310"/>
            <p14:sldId id="324"/>
            <p14:sldId id="311"/>
            <p14:sldId id="312"/>
            <p14:sldId id="313"/>
            <p14:sldId id="314"/>
            <p14:sldId id="315"/>
            <p14:sldId id="316"/>
            <p14:sldId id="317"/>
            <p14:sldId id="318"/>
            <p14:sldId id="319"/>
            <p14:sldId id="320"/>
            <p14:sldId id="355"/>
            <p14:sldId id="321"/>
            <p14:sldId id="322"/>
            <p14:sldId id="325"/>
            <p14:sldId id="326"/>
            <p14:sldId id="327"/>
            <p14:sldId id="356"/>
            <p14:sldId id="357"/>
            <p14:sldId id="358"/>
            <p14:sldId id="359"/>
            <p14:sldId id="360"/>
            <p14:sldId id="361"/>
            <p14:sldId id="362"/>
            <p14:sldId id="368"/>
            <p14:sldId id="363"/>
            <p14:sldId id="371"/>
            <p14:sldId id="3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0000"/>
    <a:srgbClr val="1CADE4"/>
    <a:srgbClr val="E2BE8A"/>
    <a:srgbClr val="FF0066"/>
    <a:srgbClr val="92D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336" y="90"/>
      </p:cViewPr>
      <p:guideLst/>
    </p:cSldViewPr>
  </p:slideViewPr>
  <p:notesTextViewPr>
    <p:cViewPr>
      <p:scale>
        <a:sx n="1" d="1"/>
        <a:sy n="1" d="1"/>
      </p:scale>
      <p:origin x="0" y="0"/>
    </p:cViewPr>
  </p:notesTextViewPr>
  <p:notesViewPr>
    <p:cSldViewPr snapToGrid="0">
      <p:cViewPr varScale="1">
        <p:scale>
          <a:sx n="75" d="100"/>
          <a:sy n="75" d="100"/>
        </p:scale>
        <p:origin x="303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scatterChart>
        <c:scatterStyle val="lineMarker"/>
        <c:varyColors val="0"/>
        <c:ser>
          <c:idx val="0"/>
          <c:order val="0"/>
          <c:tx>
            <c:strRef>
              <c:f>Sheet1!$B$1</c:f>
              <c:strCache>
                <c:ptCount val="1"/>
                <c:pt idx="0">
                  <c:v>Series 1</c:v>
                </c:pt>
              </c:strCache>
            </c:strRef>
          </c:tx>
          <c:xVal>
            <c:numRef>
              <c:f>Sheet1!$A$2:$A$11</c:f>
              <c:numCache>
                <c:formatCode>General</c:formatCode>
                <c:ptCount val="10"/>
                <c:pt idx="0">
                  <c:v>90</c:v>
                </c:pt>
                <c:pt idx="1">
                  <c:v>91</c:v>
                </c:pt>
                <c:pt idx="2">
                  <c:v>92</c:v>
                </c:pt>
                <c:pt idx="3">
                  <c:v>93</c:v>
                </c:pt>
                <c:pt idx="4">
                  <c:v>94</c:v>
                </c:pt>
                <c:pt idx="5">
                  <c:v>95</c:v>
                </c:pt>
                <c:pt idx="6">
                  <c:v>96</c:v>
                </c:pt>
                <c:pt idx="7">
                  <c:v>97</c:v>
                </c:pt>
                <c:pt idx="8">
                  <c:v>98</c:v>
                </c:pt>
                <c:pt idx="9">
                  <c:v>99</c:v>
                </c:pt>
              </c:numCache>
            </c:numRef>
          </c:xVal>
          <c:yVal>
            <c:numRef>
              <c:f>Sheet1!$B$2:$B$11</c:f>
              <c:numCache>
                <c:formatCode>General</c:formatCode>
                <c:ptCount val="10"/>
                <c:pt idx="0">
                  <c:v>326920</c:v>
                </c:pt>
                <c:pt idx="1">
                  <c:v>354872</c:v>
                </c:pt>
                <c:pt idx="2">
                  <c:v>367399</c:v>
                </c:pt>
                <c:pt idx="3">
                  <c:v>369165</c:v>
                </c:pt>
                <c:pt idx="4">
                  <c:v>389521</c:v>
                </c:pt>
                <c:pt idx="5">
                  <c:v>455800</c:v>
                </c:pt>
                <c:pt idx="6">
                  <c:v>452418</c:v>
                </c:pt>
                <c:pt idx="7">
                  <c:v>527893</c:v>
                </c:pt>
                <c:pt idx="8">
                  <c:v>583806</c:v>
                </c:pt>
                <c:pt idx="9">
                  <c:v>563424</c:v>
                </c:pt>
              </c:numCache>
            </c:numRef>
          </c:yVal>
          <c:smooth val="0"/>
          <c:extLst>
            <c:ext xmlns:c16="http://schemas.microsoft.com/office/drawing/2014/chart" uri="{C3380CC4-5D6E-409C-BE32-E72D297353CC}">
              <c16:uniqueId val="{00000000-EC76-4619-A304-848DE1FE35A5}"/>
            </c:ext>
          </c:extLst>
        </c:ser>
        <c:dLbls>
          <c:showLegendKey val="0"/>
          <c:showVal val="0"/>
          <c:showCatName val="0"/>
          <c:showSerName val="0"/>
          <c:showPercent val="0"/>
          <c:showBubbleSize val="0"/>
        </c:dLbls>
        <c:axId val="286083352"/>
        <c:axId val="286083744"/>
      </c:scatterChart>
      <c:valAx>
        <c:axId val="286083352"/>
        <c:scaling>
          <c:orientation val="minMax"/>
          <c:max val="99.99"/>
          <c:min val="90"/>
        </c:scaling>
        <c:delete val="0"/>
        <c:axPos val="b"/>
        <c:majorGridlines>
          <c:spPr>
            <a:ln>
              <a:solidFill>
                <a:schemeClr val="tx1">
                  <a:alpha val="10000"/>
                </a:schemeClr>
              </a:solidFill>
            </a:ln>
          </c:spPr>
        </c:majorGridlines>
        <c:title>
          <c:tx>
            <c:rich>
              <a:bodyPr/>
              <a:lstStyle/>
              <a:p>
                <a:pPr>
                  <a:defRPr/>
                </a:pPr>
                <a:r>
                  <a:rPr lang="en-US" sz="3200" dirty="0"/>
                  <a:t>Hit rate</a:t>
                </a:r>
              </a:p>
            </c:rich>
          </c:tx>
          <c:layout>
            <c:manualLayout>
              <c:xMode val="edge"/>
              <c:yMode val="edge"/>
              <c:x val="0.486402564529267"/>
              <c:y val="0.90959488272921096"/>
            </c:manualLayout>
          </c:layout>
          <c:overlay val="0"/>
        </c:title>
        <c:numFmt formatCode="#\%" sourceLinked="0"/>
        <c:majorTickMark val="out"/>
        <c:minorTickMark val="none"/>
        <c:tickLblPos val="nextTo"/>
        <c:txPr>
          <a:bodyPr/>
          <a:lstStyle/>
          <a:p>
            <a:pPr>
              <a:defRPr sz="2400" baseline="0"/>
            </a:pPr>
            <a:endParaRPr lang="en-US"/>
          </a:p>
        </c:txPr>
        <c:crossAx val="286083744"/>
        <c:crosses val="autoZero"/>
        <c:crossBetween val="midCat"/>
      </c:valAx>
      <c:valAx>
        <c:axId val="286083744"/>
        <c:scaling>
          <c:orientation val="minMax"/>
        </c:scaling>
        <c:delete val="0"/>
        <c:axPos val="r"/>
        <c:majorGridlines>
          <c:spPr>
            <a:ln>
              <a:solidFill>
                <a:schemeClr val="tx1">
                  <a:alpha val="10000"/>
                </a:schemeClr>
              </a:solidFill>
            </a:ln>
          </c:spPr>
        </c:majorGridlines>
        <c:title>
          <c:tx>
            <c:rich>
              <a:bodyPr rot="-5400000" vert="horz"/>
              <a:lstStyle/>
              <a:p>
                <a:pPr>
                  <a:defRPr/>
                </a:pPr>
                <a:r>
                  <a:rPr lang="en-US" sz="3200" dirty="0"/>
                  <a:t>Operations/second</a:t>
                </a:r>
              </a:p>
            </c:rich>
          </c:tx>
          <c:layout>
            <c:manualLayout>
              <c:xMode val="edge"/>
              <c:yMode val="edge"/>
              <c:x val="0.95216907675194695"/>
              <c:y val="0.13408961939459099"/>
            </c:manualLayout>
          </c:layout>
          <c:overlay val="0"/>
        </c:title>
        <c:numFmt formatCode="##0\ \K" sourceLinked="0"/>
        <c:majorTickMark val="out"/>
        <c:minorTickMark val="none"/>
        <c:tickLblPos val="nextTo"/>
        <c:txPr>
          <a:bodyPr/>
          <a:lstStyle/>
          <a:p>
            <a:pPr>
              <a:defRPr sz="2800"/>
            </a:pPr>
            <a:endParaRPr lang="en-US"/>
          </a:p>
        </c:txPr>
        <c:crossAx val="286083352"/>
        <c:crosses val="max"/>
        <c:crossBetween val="midCat"/>
        <c:dispUnits>
          <c:builtInUnit val="thousands"/>
        </c:dispUnits>
      </c:val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0DA38-4A55-374E-8F19-2CB99405CFA1}" type="doc">
      <dgm:prSet loTypeId="urn:microsoft.com/office/officeart/2005/8/layout/vList5" loCatId="" qsTypeId="urn:microsoft.com/office/officeart/2005/8/quickstyle/simple3" qsCatId="simple" csTypeId="urn:microsoft.com/office/officeart/2005/8/colors/accent2_2" csCatId="accent2" phldr="1"/>
      <dgm:spPr/>
      <dgm:t>
        <a:bodyPr/>
        <a:lstStyle/>
        <a:p>
          <a:endParaRPr lang="en-US"/>
        </a:p>
      </dgm:t>
    </dgm:pt>
    <dgm:pt modelId="{1D9AD3B5-D48D-DE47-84C2-DCDACEF5B4B7}">
      <dgm:prSet/>
      <dgm:spPr/>
      <dgm:t>
        <a:bodyPr/>
        <a:lstStyle/>
        <a:p>
          <a:pPr algn="l">
            <a:lnSpc>
              <a:spcPct val="120000"/>
            </a:lnSpc>
          </a:pPr>
          <a:r>
            <a:rPr lang="en-US" dirty="0"/>
            <a:t> Efficiency at scale</a:t>
          </a:r>
          <a:br>
            <a:rPr lang="en-US" dirty="0"/>
          </a:br>
          <a:r>
            <a:rPr lang="en-US" dirty="0"/>
            <a:t> Read latency</a:t>
          </a:r>
        </a:p>
      </dgm:t>
    </dgm:pt>
    <dgm:pt modelId="{8B049439-7019-C946-B58E-9BE76DD31E20}" type="parTrans" cxnId="{70A4ADDF-F618-EC44-933E-264C23EB20E8}">
      <dgm:prSet/>
      <dgm:spPr/>
      <dgm:t>
        <a:bodyPr/>
        <a:lstStyle/>
        <a:p>
          <a:endParaRPr lang="en-US"/>
        </a:p>
      </dgm:t>
    </dgm:pt>
    <dgm:pt modelId="{DD4C2CFA-17BD-9140-AD30-4744B388B3C5}" type="sibTrans" cxnId="{70A4ADDF-F618-EC44-933E-264C23EB20E8}">
      <dgm:prSet/>
      <dgm:spPr/>
      <dgm:t>
        <a:bodyPr/>
        <a:lstStyle/>
        <a:p>
          <a:endParaRPr lang="en-US"/>
        </a:p>
      </dgm:t>
    </dgm:pt>
    <dgm:pt modelId="{9262C093-F716-3C44-9A68-702D4F5A7576}">
      <dgm:prSet custT="1"/>
      <dgm:spPr/>
      <dgm:t>
        <a:bodyPr/>
        <a:lstStyle/>
        <a:p>
          <a:pPr>
            <a:lnSpc>
              <a:spcPct val="110000"/>
            </a:lnSpc>
          </a:pPr>
          <a:r>
            <a:rPr lang="en-US" sz="3200" dirty="0"/>
            <a:t>Separate cache and DB</a:t>
          </a:r>
        </a:p>
      </dgm:t>
    </dgm:pt>
    <dgm:pt modelId="{1FC2B044-50FC-5144-94C1-17389D107401}" type="parTrans" cxnId="{BB5F6086-D5F2-4B4B-827D-0A307C9B98A2}">
      <dgm:prSet/>
      <dgm:spPr/>
      <dgm:t>
        <a:bodyPr/>
        <a:lstStyle/>
        <a:p>
          <a:endParaRPr lang="en-US"/>
        </a:p>
      </dgm:t>
    </dgm:pt>
    <dgm:pt modelId="{CCBDDED7-AF60-5A46-9635-BFD167F8492C}" type="sibTrans" cxnId="{BB5F6086-D5F2-4B4B-827D-0A307C9B98A2}">
      <dgm:prSet/>
      <dgm:spPr/>
      <dgm:t>
        <a:bodyPr/>
        <a:lstStyle/>
        <a:p>
          <a:endParaRPr lang="en-US"/>
        </a:p>
      </dgm:t>
    </dgm:pt>
    <dgm:pt modelId="{F4D28785-278D-7245-BA34-B1A419A4B162}">
      <dgm:prSet custT="1"/>
      <dgm:spPr/>
      <dgm:t>
        <a:bodyPr/>
        <a:lstStyle/>
        <a:p>
          <a:pPr>
            <a:lnSpc>
              <a:spcPct val="110000"/>
            </a:lnSpc>
          </a:pPr>
          <a:r>
            <a:rPr lang="en-US" sz="3200" dirty="0"/>
            <a:t>Graph-specific caching</a:t>
          </a:r>
        </a:p>
      </dgm:t>
    </dgm:pt>
    <dgm:pt modelId="{61583B52-CF58-154B-8FB5-CB0CA6105428}" type="parTrans" cxnId="{18FCE800-A255-CB4E-9182-B7245BD896B6}">
      <dgm:prSet/>
      <dgm:spPr/>
      <dgm:t>
        <a:bodyPr/>
        <a:lstStyle/>
        <a:p>
          <a:endParaRPr lang="en-US"/>
        </a:p>
      </dgm:t>
    </dgm:pt>
    <dgm:pt modelId="{9492C08F-BB35-8C4F-B29F-1BBBA8DA00B8}" type="sibTrans" cxnId="{18FCE800-A255-CB4E-9182-B7245BD896B6}">
      <dgm:prSet/>
      <dgm:spPr/>
      <dgm:t>
        <a:bodyPr/>
        <a:lstStyle/>
        <a:p>
          <a:endParaRPr lang="en-US"/>
        </a:p>
      </dgm:t>
    </dgm:pt>
    <dgm:pt modelId="{CB3BFB27-9C52-6344-87B3-C14C4593A70B}">
      <dgm:prSet custT="1"/>
      <dgm:spPr/>
      <dgm:t>
        <a:bodyPr/>
        <a:lstStyle/>
        <a:p>
          <a:pPr>
            <a:lnSpc>
              <a:spcPct val="110000"/>
            </a:lnSpc>
          </a:pPr>
          <a:r>
            <a:rPr lang="en-US" sz="3200" dirty="0"/>
            <a:t>Subdivide data centers</a:t>
          </a:r>
        </a:p>
      </dgm:t>
    </dgm:pt>
    <dgm:pt modelId="{E2C23CA9-CCAF-4241-AEDE-2A857F6541C9}" type="parTrans" cxnId="{FA130776-1921-454F-A69A-A4734086B69F}">
      <dgm:prSet/>
      <dgm:spPr/>
      <dgm:t>
        <a:bodyPr/>
        <a:lstStyle/>
        <a:p>
          <a:endParaRPr lang="en-US"/>
        </a:p>
      </dgm:t>
    </dgm:pt>
    <dgm:pt modelId="{BAD90494-286C-1244-81F8-392FCD42A874}" type="sibTrans" cxnId="{FA130776-1921-454F-A69A-A4734086B69F}">
      <dgm:prSet/>
      <dgm:spPr/>
      <dgm:t>
        <a:bodyPr/>
        <a:lstStyle/>
        <a:p>
          <a:endParaRPr lang="en-US"/>
        </a:p>
      </dgm:t>
    </dgm:pt>
    <dgm:pt modelId="{98CCAF75-BD4E-3F45-A431-7D5CB30DB5BD}">
      <dgm:prSet/>
      <dgm:spPr/>
      <dgm:t>
        <a:bodyPr/>
        <a:lstStyle/>
        <a:p>
          <a:pPr algn="l"/>
          <a:r>
            <a:rPr lang="en-US" dirty="0"/>
            <a:t> Write timeliness</a:t>
          </a:r>
        </a:p>
      </dgm:t>
    </dgm:pt>
    <dgm:pt modelId="{B824DDEC-7935-D04C-AFFE-9A2238D4F5DC}" type="parTrans" cxnId="{37E03107-D96D-554E-96CE-4F04F1337B2C}">
      <dgm:prSet/>
      <dgm:spPr/>
      <dgm:t>
        <a:bodyPr/>
        <a:lstStyle/>
        <a:p>
          <a:endParaRPr lang="en-US"/>
        </a:p>
      </dgm:t>
    </dgm:pt>
    <dgm:pt modelId="{797726BD-8E2C-3145-B4F0-A0260CDAF3AE}" type="sibTrans" cxnId="{37E03107-D96D-554E-96CE-4F04F1337B2C}">
      <dgm:prSet/>
      <dgm:spPr/>
      <dgm:t>
        <a:bodyPr/>
        <a:lstStyle/>
        <a:p>
          <a:endParaRPr lang="en-US"/>
        </a:p>
      </dgm:t>
    </dgm:pt>
    <dgm:pt modelId="{1F54A4A6-72B4-4842-ACB2-EED72E390F9D}">
      <dgm:prSet custT="1"/>
      <dgm:spPr/>
      <dgm:t>
        <a:bodyPr/>
        <a:lstStyle/>
        <a:p>
          <a:pPr>
            <a:lnSpc>
              <a:spcPct val="110000"/>
            </a:lnSpc>
          </a:pPr>
          <a:r>
            <a:rPr lang="en-US" sz="3200" dirty="0"/>
            <a:t>Write-through cache</a:t>
          </a:r>
        </a:p>
      </dgm:t>
    </dgm:pt>
    <dgm:pt modelId="{30EC4096-DABC-AA49-A8DE-54279AF3532B}" type="parTrans" cxnId="{E0325C91-13B7-DD42-BDC3-6920E3FCB940}">
      <dgm:prSet/>
      <dgm:spPr/>
      <dgm:t>
        <a:bodyPr/>
        <a:lstStyle/>
        <a:p>
          <a:endParaRPr lang="en-US"/>
        </a:p>
      </dgm:t>
    </dgm:pt>
    <dgm:pt modelId="{5F9FAB49-FE22-1E42-88E4-1E174FC89E3B}" type="sibTrans" cxnId="{E0325C91-13B7-DD42-BDC3-6920E3FCB940}">
      <dgm:prSet/>
      <dgm:spPr/>
      <dgm:t>
        <a:bodyPr/>
        <a:lstStyle/>
        <a:p>
          <a:endParaRPr lang="en-US"/>
        </a:p>
      </dgm:t>
    </dgm:pt>
    <dgm:pt modelId="{0DC91229-B7F2-BA44-B547-9C7A163CE51E}">
      <dgm:prSet custT="1"/>
      <dgm:spPr/>
      <dgm:t>
        <a:bodyPr/>
        <a:lstStyle/>
        <a:p>
          <a:pPr>
            <a:lnSpc>
              <a:spcPct val="110000"/>
            </a:lnSpc>
          </a:pPr>
          <a:r>
            <a:rPr lang="en-US" sz="3200" dirty="0"/>
            <a:t>Asynchronous replication</a:t>
          </a:r>
        </a:p>
      </dgm:t>
    </dgm:pt>
    <dgm:pt modelId="{6B616A15-D188-134C-9D1B-5870BF0D014D}" type="parTrans" cxnId="{9DF71243-6CDA-724D-9A61-4A1B9D3F8B66}">
      <dgm:prSet/>
      <dgm:spPr/>
      <dgm:t>
        <a:bodyPr/>
        <a:lstStyle/>
        <a:p>
          <a:endParaRPr lang="en-US"/>
        </a:p>
      </dgm:t>
    </dgm:pt>
    <dgm:pt modelId="{4DCB86B4-9A1D-F140-A220-1AD82B69EB48}" type="sibTrans" cxnId="{9DF71243-6CDA-724D-9A61-4A1B9D3F8B66}">
      <dgm:prSet/>
      <dgm:spPr/>
      <dgm:t>
        <a:bodyPr/>
        <a:lstStyle/>
        <a:p>
          <a:endParaRPr lang="en-US"/>
        </a:p>
      </dgm:t>
    </dgm:pt>
    <dgm:pt modelId="{D3DE2B4C-530F-DA44-A4DC-F6D3EF8A14DE}">
      <dgm:prSet/>
      <dgm:spPr/>
      <dgm:t>
        <a:bodyPr/>
        <a:lstStyle/>
        <a:p>
          <a:pPr algn="l"/>
          <a:r>
            <a:rPr lang="en-US" dirty="0"/>
            <a:t> Read availability</a:t>
          </a:r>
        </a:p>
      </dgm:t>
    </dgm:pt>
    <dgm:pt modelId="{A4D0F49C-07F5-A74E-B13E-064ED7030179}" type="parTrans" cxnId="{A1A7DAB8-F82C-0448-A232-43FE67767D10}">
      <dgm:prSet/>
      <dgm:spPr/>
      <dgm:t>
        <a:bodyPr/>
        <a:lstStyle/>
        <a:p>
          <a:endParaRPr lang="en-US"/>
        </a:p>
      </dgm:t>
    </dgm:pt>
    <dgm:pt modelId="{78F6ECB0-6439-5E4C-B79A-3A638DE174C8}" type="sibTrans" cxnId="{A1A7DAB8-F82C-0448-A232-43FE67767D10}">
      <dgm:prSet/>
      <dgm:spPr/>
      <dgm:t>
        <a:bodyPr/>
        <a:lstStyle/>
        <a:p>
          <a:endParaRPr lang="en-US"/>
        </a:p>
      </dgm:t>
    </dgm:pt>
    <dgm:pt modelId="{D6E03953-74DC-BB4D-9755-6C58CF154929}">
      <dgm:prSet custT="1"/>
      <dgm:spPr/>
      <dgm:t>
        <a:bodyPr/>
        <a:lstStyle/>
        <a:p>
          <a:r>
            <a:rPr lang="en-US" sz="3200" dirty="0"/>
            <a:t>Alternate data sources</a:t>
          </a:r>
        </a:p>
      </dgm:t>
    </dgm:pt>
    <dgm:pt modelId="{39F7ADF0-DED1-2346-A6E5-018ABF32A246}" type="parTrans" cxnId="{7CCB1DB2-4B51-A045-ACB4-0DDF3DEC709D}">
      <dgm:prSet/>
      <dgm:spPr/>
      <dgm:t>
        <a:bodyPr/>
        <a:lstStyle/>
        <a:p>
          <a:endParaRPr lang="en-US"/>
        </a:p>
      </dgm:t>
    </dgm:pt>
    <dgm:pt modelId="{CB2C22A2-97CF-4840-B5BB-57BEC2FED5A9}" type="sibTrans" cxnId="{7CCB1DB2-4B51-A045-ACB4-0DDF3DEC709D}">
      <dgm:prSet/>
      <dgm:spPr/>
      <dgm:t>
        <a:bodyPr/>
        <a:lstStyle/>
        <a:p>
          <a:endParaRPr lang="en-US"/>
        </a:p>
      </dgm:t>
    </dgm:pt>
    <dgm:pt modelId="{400AD205-32EE-6D4F-AD3A-26672C617C57}" type="pres">
      <dgm:prSet presAssocID="{5090DA38-4A55-374E-8F19-2CB99405CFA1}" presName="Name0" presStyleCnt="0">
        <dgm:presLayoutVars>
          <dgm:dir/>
          <dgm:animLvl val="lvl"/>
          <dgm:resizeHandles val="exact"/>
        </dgm:presLayoutVars>
      </dgm:prSet>
      <dgm:spPr/>
    </dgm:pt>
    <dgm:pt modelId="{9B66EB2B-A9C0-594D-9B3F-E29E86C9195A}" type="pres">
      <dgm:prSet presAssocID="{1D9AD3B5-D48D-DE47-84C2-DCDACEF5B4B7}" presName="linNode" presStyleCnt="0"/>
      <dgm:spPr/>
    </dgm:pt>
    <dgm:pt modelId="{DF514404-4A50-BB4E-9728-89C229596AF8}" type="pres">
      <dgm:prSet presAssocID="{1D9AD3B5-D48D-DE47-84C2-DCDACEF5B4B7}" presName="parentText" presStyleLbl="node1" presStyleIdx="0" presStyleCnt="3" custScaleX="119407" custScaleY="154156">
        <dgm:presLayoutVars>
          <dgm:chMax val="1"/>
          <dgm:bulletEnabled val="1"/>
        </dgm:presLayoutVars>
      </dgm:prSet>
      <dgm:spPr/>
    </dgm:pt>
    <dgm:pt modelId="{41E12CAC-A750-7A44-A035-38134D2E9C31}" type="pres">
      <dgm:prSet presAssocID="{1D9AD3B5-D48D-DE47-84C2-DCDACEF5B4B7}" presName="descendantText" presStyleLbl="alignAccFollowNode1" presStyleIdx="0" presStyleCnt="3" custScaleY="158576">
        <dgm:presLayoutVars>
          <dgm:bulletEnabled val="1"/>
        </dgm:presLayoutVars>
      </dgm:prSet>
      <dgm:spPr/>
    </dgm:pt>
    <dgm:pt modelId="{39AABEB1-190D-1B44-892B-351658353A0A}" type="pres">
      <dgm:prSet presAssocID="{DD4C2CFA-17BD-9140-AD30-4744B388B3C5}" presName="sp" presStyleCnt="0"/>
      <dgm:spPr/>
    </dgm:pt>
    <dgm:pt modelId="{07C208B0-A54A-7F41-8302-8BEF62A8CEDB}" type="pres">
      <dgm:prSet presAssocID="{98CCAF75-BD4E-3F45-A431-7D5CB30DB5BD}" presName="linNode" presStyleCnt="0"/>
      <dgm:spPr/>
    </dgm:pt>
    <dgm:pt modelId="{898FF52E-AB4C-D641-AAD2-23A1418F509C}" type="pres">
      <dgm:prSet presAssocID="{98CCAF75-BD4E-3F45-A431-7D5CB30DB5BD}" presName="parentText" presStyleLbl="node1" presStyleIdx="1" presStyleCnt="3" custScaleX="119017">
        <dgm:presLayoutVars>
          <dgm:chMax val="1"/>
          <dgm:bulletEnabled val="1"/>
        </dgm:presLayoutVars>
      </dgm:prSet>
      <dgm:spPr/>
    </dgm:pt>
    <dgm:pt modelId="{7FBFF964-6B55-7F4C-B62E-110C5F7F244B}" type="pres">
      <dgm:prSet presAssocID="{98CCAF75-BD4E-3F45-A431-7D5CB30DB5BD}" presName="descendantText" presStyleLbl="alignAccFollowNode1" presStyleIdx="1" presStyleCnt="3">
        <dgm:presLayoutVars>
          <dgm:bulletEnabled val="1"/>
        </dgm:presLayoutVars>
      </dgm:prSet>
      <dgm:spPr/>
    </dgm:pt>
    <dgm:pt modelId="{E9CA51CF-D883-1947-95EE-94970A5316E7}" type="pres">
      <dgm:prSet presAssocID="{797726BD-8E2C-3145-B4F0-A0260CDAF3AE}" presName="sp" presStyleCnt="0"/>
      <dgm:spPr/>
    </dgm:pt>
    <dgm:pt modelId="{DAE82BD8-A5F4-124B-84AE-99E42E4567F8}" type="pres">
      <dgm:prSet presAssocID="{D3DE2B4C-530F-DA44-A4DC-F6D3EF8A14DE}" presName="linNode" presStyleCnt="0"/>
      <dgm:spPr/>
    </dgm:pt>
    <dgm:pt modelId="{9B6FFBE9-3A81-C84A-9BC3-CF5AD4818A6D}" type="pres">
      <dgm:prSet presAssocID="{D3DE2B4C-530F-DA44-A4DC-F6D3EF8A14DE}" presName="parentText" presStyleLbl="node1" presStyleIdx="2" presStyleCnt="3" custScaleX="119017">
        <dgm:presLayoutVars>
          <dgm:chMax val="1"/>
          <dgm:bulletEnabled val="1"/>
        </dgm:presLayoutVars>
      </dgm:prSet>
      <dgm:spPr/>
    </dgm:pt>
    <dgm:pt modelId="{AC3DB974-1B9D-3045-8C65-0BFF5744262F}" type="pres">
      <dgm:prSet presAssocID="{D3DE2B4C-530F-DA44-A4DC-F6D3EF8A14DE}" presName="descendantText" presStyleLbl="alignAccFollowNode1" presStyleIdx="2" presStyleCnt="3">
        <dgm:presLayoutVars>
          <dgm:bulletEnabled val="1"/>
        </dgm:presLayoutVars>
      </dgm:prSet>
      <dgm:spPr/>
    </dgm:pt>
  </dgm:ptLst>
  <dgm:cxnLst>
    <dgm:cxn modelId="{18FCE800-A255-CB4E-9182-B7245BD896B6}" srcId="{1D9AD3B5-D48D-DE47-84C2-DCDACEF5B4B7}" destId="{F4D28785-278D-7245-BA34-B1A419A4B162}" srcOrd="1" destOrd="0" parTransId="{61583B52-CF58-154B-8FB5-CB0CA6105428}" sibTransId="{9492C08F-BB35-8C4F-B29F-1BBBA8DA00B8}"/>
    <dgm:cxn modelId="{37E03107-D96D-554E-96CE-4F04F1337B2C}" srcId="{5090DA38-4A55-374E-8F19-2CB99405CFA1}" destId="{98CCAF75-BD4E-3F45-A431-7D5CB30DB5BD}" srcOrd="1" destOrd="0" parTransId="{B824DDEC-7935-D04C-AFFE-9A2238D4F5DC}" sibTransId="{797726BD-8E2C-3145-B4F0-A0260CDAF3AE}"/>
    <dgm:cxn modelId="{2418FF38-304B-AF45-957B-2A07F738EED2}" type="presOf" srcId="{0DC91229-B7F2-BA44-B547-9C7A163CE51E}" destId="{7FBFF964-6B55-7F4C-B62E-110C5F7F244B}" srcOrd="0" destOrd="1" presId="urn:microsoft.com/office/officeart/2005/8/layout/vList5"/>
    <dgm:cxn modelId="{9DF71243-6CDA-724D-9A61-4A1B9D3F8B66}" srcId="{98CCAF75-BD4E-3F45-A431-7D5CB30DB5BD}" destId="{0DC91229-B7F2-BA44-B547-9C7A163CE51E}" srcOrd="1" destOrd="0" parTransId="{6B616A15-D188-134C-9D1B-5870BF0D014D}" sibTransId="{4DCB86B4-9A1D-F140-A220-1AD82B69EB48}"/>
    <dgm:cxn modelId="{7D308272-6286-7845-AD26-323A703E4C9E}" type="presOf" srcId="{D6E03953-74DC-BB4D-9755-6C58CF154929}" destId="{AC3DB974-1B9D-3045-8C65-0BFF5744262F}" srcOrd="0" destOrd="0" presId="urn:microsoft.com/office/officeart/2005/8/layout/vList5"/>
    <dgm:cxn modelId="{29F2F255-98B9-D24D-988F-5897ECF1923B}" type="presOf" srcId="{D3DE2B4C-530F-DA44-A4DC-F6D3EF8A14DE}" destId="{9B6FFBE9-3A81-C84A-9BC3-CF5AD4818A6D}" srcOrd="0" destOrd="0" presId="urn:microsoft.com/office/officeart/2005/8/layout/vList5"/>
    <dgm:cxn modelId="{FA130776-1921-454F-A69A-A4734086B69F}" srcId="{1D9AD3B5-D48D-DE47-84C2-DCDACEF5B4B7}" destId="{CB3BFB27-9C52-6344-87B3-C14C4593A70B}" srcOrd="2" destOrd="0" parTransId="{E2C23CA9-CCAF-4241-AEDE-2A857F6541C9}" sibTransId="{BAD90494-286C-1244-81F8-392FCD42A874}"/>
    <dgm:cxn modelId="{BB5F6086-D5F2-4B4B-827D-0A307C9B98A2}" srcId="{1D9AD3B5-D48D-DE47-84C2-DCDACEF5B4B7}" destId="{9262C093-F716-3C44-9A68-702D4F5A7576}" srcOrd="0" destOrd="0" parTransId="{1FC2B044-50FC-5144-94C1-17389D107401}" sibTransId="{CCBDDED7-AF60-5A46-9635-BFD167F8492C}"/>
    <dgm:cxn modelId="{00D3C78E-7719-B14D-85E7-CE3E36E6C4B2}" type="presOf" srcId="{CB3BFB27-9C52-6344-87B3-C14C4593A70B}" destId="{41E12CAC-A750-7A44-A035-38134D2E9C31}" srcOrd="0" destOrd="2" presId="urn:microsoft.com/office/officeart/2005/8/layout/vList5"/>
    <dgm:cxn modelId="{E0325C91-13B7-DD42-BDC3-6920E3FCB940}" srcId="{98CCAF75-BD4E-3F45-A431-7D5CB30DB5BD}" destId="{1F54A4A6-72B4-4842-ACB2-EED72E390F9D}" srcOrd="0" destOrd="0" parTransId="{30EC4096-DABC-AA49-A8DE-54279AF3532B}" sibTransId="{5F9FAB49-FE22-1E42-88E4-1E174FC89E3B}"/>
    <dgm:cxn modelId="{8A188494-E345-6B45-82FA-E3AB2BF389F3}" type="presOf" srcId="{98CCAF75-BD4E-3F45-A431-7D5CB30DB5BD}" destId="{898FF52E-AB4C-D641-AAD2-23A1418F509C}" srcOrd="0" destOrd="0" presId="urn:microsoft.com/office/officeart/2005/8/layout/vList5"/>
    <dgm:cxn modelId="{D4D90F9D-F52C-2647-8038-987E82885E73}" type="presOf" srcId="{1F54A4A6-72B4-4842-ACB2-EED72E390F9D}" destId="{7FBFF964-6B55-7F4C-B62E-110C5F7F244B}" srcOrd="0" destOrd="0" presId="urn:microsoft.com/office/officeart/2005/8/layout/vList5"/>
    <dgm:cxn modelId="{18B683AD-206C-6D4D-95CC-F946949345FA}" type="presOf" srcId="{1D9AD3B5-D48D-DE47-84C2-DCDACEF5B4B7}" destId="{DF514404-4A50-BB4E-9728-89C229596AF8}" srcOrd="0" destOrd="0" presId="urn:microsoft.com/office/officeart/2005/8/layout/vList5"/>
    <dgm:cxn modelId="{7CCB1DB2-4B51-A045-ACB4-0DDF3DEC709D}" srcId="{D3DE2B4C-530F-DA44-A4DC-F6D3EF8A14DE}" destId="{D6E03953-74DC-BB4D-9755-6C58CF154929}" srcOrd="0" destOrd="0" parTransId="{39F7ADF0-DED1-2346-A6E5-018ABF32A246}" sibTransId="{CB2C22A2-97CF-4840-B5BB-57BEC2FED5A9}"/>
    <dgm:cxn modelId="{A1A7DAB8-F82C-0448-A232-43FE67767D10}" srcId="{5090DA38-4A55-374E-8F19-2CB99405CFA1}" destId="{D3DE2B4C-530F-DA44-A4DC-F6D3EF8A14DE}" srcOrd="2" destOrd="0" parTransId="{A4D0F49C-07F5-A74E-B13E-064ED7030179}" sibTransId="{78F6ECB0-6439-5E4C-B79A-3A638DE174C8}"/>
    <dgm:cxn modelId="{92109ED3-F215-5046-8EB9-67B79BBFBF02}" type="presOf" srcId="{5090DA38-4A55-374E-8F19-2CB99405CFA1}" destId="{400AD205-32EE-6D4F-AD3A-26672C617C57}" srcOrd="0" destOrd="0" presId="urn:microsoft.com/office/officeart/2005/8/layout/vList5"/>
    <dgm:cxn modelId="{70A4ADDF-F618-EC44-933E-264C23EB20E8}" srcId="{5090DA38-4A55-374E-8F19-2CB99405CFA1}" destId="{1D9AD3B5-D48D-DE47-84C2-DCDACEF5B4B7}" srcOrd="0" destOrd="0" parTransId="{8B049439-7019-C946-B58E-9BE76DD31E20}" sibTransId="{DD4C2CFA-17BD-9140-AD30-4744B388B3C5}"/>
    <dgm:cxn modelId="{7AD629E0-8456-8340-B6B2-6E9143DB3061}" type="presOf" srcId="{9262C093-F716-3C44-9A68-702D4F5A7576}" destId="{41E12CAC-A750-7A44-A035-38134D2E9C31}" srcOrd="0" destOrd="0" presId="urn:microsoft.com/office/officeart/2005/8/layout/vList5"/>
    <dgm:cxn modelId="{F45872F9-517D-5140-9E0F-2BAF27209FB5}" type="presOf" srcId="{F4D28785-278D-7245-BA34-B1A419A4B162}" destId="{41E12CAC-A750-7A44-A035-38134D2E9C31}" srcOrd="0" destOrd="1" presId="urn:microsoft.com/office/officeart/2005/8/layout/vList5"/>
    <dgm:cxn modelId="{CA5D4499-3487-1C4E-965C-6FCB42EA7856}" type="presParOf" srcId="{400AD205-32EE-6D4F-AD3A-26672C617C57}" destId="{9B66EB2B-A9C0-594D-9B3F-E29E86C9195A}" srcOrd="0" destOrd="0" presId="urn:microsoft.com/office/officeart/2005/8/layout/vList5"/>
    <dgm:cxn modelId="{925A6C82-6F18-8847-A834-9C35C2C0DFD3}" type="presParOf" srcId="{9B66EB2B-A9C0-594D-9B3F-E29E86C9195A}" destId="{DF514404-4A50-BB4E-9728-89C229596AF8}" srcOrd="0" destOrd="0" presId="urn:microsoft.com/office/officeart/2005/8/layout/vList5"/>
    <dgm:cxn modelId="{F3CA0B27-912C-3149-81B1-7F21202F4A2D}" type="presParOf" srcId="{9B66EB2B-A9C0-594D-9B3F-E29E86C9195A}" destId="{41E12CAC-A750-7A44-A035-38134D2E9C31}" srcOrd="1" destOrd="0" presId="urn:microsoft.com/office/officeart/2005/8/layout/vList5"/>
    <dgm:cxn modelId="{A4C8FF6C-4CD4-3F4E-BE9C-755BAFA547A5}" type="presParOf" srcId="{400AD205-32EE-6D4F-AD3A-26672C617C57}" destId="{39AABEB1-190D-1B44-892B-351658353A0A}" srcOrd="1" destOrd="0" presId="urn:microsoft.com/office/officeart/2005/8/layout/vList5"/>
    <dgm:cxn modelId="{C64AFA0A-861B-EB45-AD09-49BD92914D5C}" type="presParOf" srcId="{400AD205-32EE-6D4F-AD3A-26672C617C57}" destId="{07C208B0-A54A-7F41-8302-8BEF62A8CEDB}" srcOrd="2" destOrd="0" presId="urn:microsoft.com/office/officeart/2005/8/layout/vList5"/>
    <dgm:cxn modelId="{E43A2BFF-A389-A14C-8E32-1BC4E2674BD2}" type="presParOf" srcId="{07C208B0-A54A-7F41-8302-8BEF62A8CEDB}" destId="{898FF52E-AB4C-D641-AAD2-23A1418F509C}" srcOrd="0" destOrd="0" presId="urn:microsoft.com/office/officeart/2005/8/layout/vList5"/>
    <dgm:cxn modelId="{35597F74-CBC6-994B-B285-198A1803A753}" type="presParOf" srcId="{07C208B0-A54A-7F41-8302-8BEF62A8CEDB}" destId="{7FBFF964-6B55-7F4C-B62E-110C5F7F244B}" srcOrd="1" destOrd="0" presId="urn:microsoft.com/office/officeart/2005/8/layout/vList5"/>
    <dgm:cxn modelId="{AC7D5D01-6FEF-2249-8D84-B52F02AB8F05}" type="presParOf" srcId="{400AD205-32EE-6D4F-AD3A-26672C617C57}" destId="{E9CA51CF-D883-1947-95EE-94970A5316E7}" srcOrd="3" destOrd="0" presId="urn:microsoft.com/office/officeart/2005/8/layout/vList5"/>
    <dgm:cxn modelId="{6E5E6909-33B2-524D-867E-481130D9D232}" type="presParOf" srcId="{400AD205-32EE-6D4F-AD3A-26672C617C57}" destId="{DAE82BD8-A5F4-124B-84AE-99E42E4567F8}" srcOrd="4" destOrd="0" presId="urn:microsoft.com/office/officeart/2005/8/layout/vList5"/>
    <dgm:cxn modelId="{9E521A0E-80B8-764B-AD85-9AC785D36D57}" type="presParOf" srcId="{DAE82BD8-A5F4-124B-84AE-99E42E4567F8}" destId="{9B6FFBE9-3A81-C84A-9BC3-CF5AD4818A6D}" srcOrd="0" destOrd="0" presId="urn:microsoft.com/office/officeart/2005/8/layout/vList5"/>
    <dgm:cxn modelId="{C59E3574-DD90-B24A-A7A9-45F588365A5D}" type="presParOf" srcId="{DAE82BD8-A5F4-124B-84AE-99E42E4567F8}" destId="{AC3DB974-1B9D-3045-8C65-0BFF574426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2CAC-A750-7A44-A035-38134D2E9C31}">
      <dsp:nvSpPr>
        <dsp:cNvPr id="0" name=""/>
        <dsp:cNvSpPr/>
      </dsp:nvSpPr>
      <dsp:spPr>
        <a:xfrm rot="5400000">
          <a:off x="5871651" y="-1813403"/>
          <a:ext cx="1749541" cy="575631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Separate cache and DB</a:t>
          </a:r>
        </a:p>
        <a:p>
          <a:pPr marL="285750" lvl="1" indent="-285750" algn="l" defTabSz="1422400">
            <a:lnSpc>
              <a:spcPct val="110000"/>
            </a:lnSpc>
            <a:spcBef>
              <a:spcPct val="0"/>
            </a:spcBef>
            <a:spcAft>
              <a:spcPct val="15000"/>
            </a:spcAft>
            <a:buChar char="•"/>
          </a:pPr>
          <a:r>
            <a:rPr lang="en-US" sz="3200" kern="1200" dirty="0"/>
            <a:t>Graph-specific caching</a:t>
          </a:r>
        </a:p>
        <a:p>
          <a:pPr marL="285750" lvl="1" indent="-285750" algn="l" defTabSz="1422400">
            <a:lnSpc>
              <a:spcPct val="110000"/>
            </a:lnSpc>
            <a:spcBef>
              <a:spcPct val="0"/>
            </a:spcBef>
            <a:spcAft>
              <a:spcPct val="15000"/>
            </a:spcAft>
            <a:buChar char="•"/>
          </a:pPr>
          <a:r>
            <a:rPr lang="en-US" sz="3200" kern="1200" dirty="0"/>
            <a:t>Subdivide data centers</a:t>
          </a:r>
        </a:p>
      </dsp:txBody>
      <dsp:txXfrm rot="-5400000">
        <a:off x="3868263" y="275391"/>
        <a:ext cx="5670912" cy="1578729"/>
      </dsp:txXfrm>
    </dsp:sp>
    <dsp:sp modelId="{DF514404-4A50-BB4E-9728-89C229596AF8}">
      <dsp:nvSpPr>
        <dsp:cNvPr id="0" name=""/>
        <dsp:cNvSpPr/>
      </dsp:nvSpPr>
      <dsp:spPr>
        <a:xfrm>
          <a:off x="1948" y="1770"/>
          <a:ext cx="3866314" cy="212597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l" defTabSz="1600200">
            <a:lnSpc>
              <a:spcPct val="120000"/>
            </a:lnSpc>
            <a:spcBef>
              <a:spcPct val="0"/>
            </a:spcBef>
            <a:spcAft>
              <a:spcPct val="35000"/>
            </a:spcAft>
            <a:buNone/>
          </a:pPr>
          <a:r>
            <a:rPr lang="en-US" sz="3600" kern="1200" dirty="0"/>
            <a:t> Efficiency at scale</a:t>
          </a:r>
          <a:br>
            <a:rPr lang="en-US" sz="3600" kern="1200" dirty="0"/>
          </a:br>
          <a:r>
            <a:rPr lang="en-US" sz="3600" kern="1200" dirty="0"/>
            <a:t> Read latency</a:t>
          </a:r>
        </a:p>
      </dsp:txBody>
      <dsp:txXfrm>
        <a:off x="105729" y="105551"/>
        <a:ext cx="3658752" cy="1918408"/>
      </dsp:txXfrm>
    </dsp:sp>
    <dsp:sp modelId="{7FBFF964-6B55-7F4C-B62E-110C5F7F244B}">
      <dsp:nvSpPr>
        <dsp:cNvPr id="0" name=""/>
        <dsp:cNvSpPr/>
      </dsp:nvSpPr>
      <dsp:spPr>
        <a:xfrm rot="5400000">
          <a:off x="6195774" y="2264"/>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Write-through cache</a:t>
          </a:r>
        </a:p>
        <a:p>
          <a:pPr marL="285750" lvl="1" indent="-285750" algn="l" defTabSz="1422400">
            <a:lnSpc>
              <a:spcPct val="110000"/>
            </a:lnSpc>
            <a:spcBef>
              <a:spcPct val="0"/>
            </a:spcBef>
            <a:spcAft>
              <a:spcPct val="15000"/>
            </a:spcAft>
            <a:buChar char="•"/>
          </a:pPr>
          <a:r>
            <a:rPr lang="en-US" sz="3200" kern="1200" dirty="0"/>
            <a:t>Asynchronous replication</a:t>
          </a:r>
        </a:p>
      </dsp:txBody>
      <dsp:txXfrm rot="-5400000">
        <a:off x="3863432" y="2388464"/>
        <a:ext cx="5714108" cy="995566"/>
      </dsp:txXfrm>
    </dsp:sp>
    <dsp:sp modelId="{898FF52E-AB4C-D641-AAD2-23A1418F509C}">
      <dsp:nvSpPr>
        <dsp:cNvPr id="0" name=""/>
        <dsp:cNvSpPr/>
      </dsp:nvSpPr>
      <dsp:spPr>
        <a:xfrm>
          <a:off x="1948" y="2196696"/>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US" sz="3600" kern="1200" dirty="0"/>
            <a:t> Write timeliness</a:t>
          </a:r>
        </a:p>
      </dsp:txBody>
      <dsp:txXfrm>
        <a:off x="69270" y="2264018"/>
        <a:ext cx="3726840" cy="1244458"/>
      </dsp:txXfrm>
    </dsp:sp>
    <dsp:sp modelId="{AC3DB974-1B9D-3045-8C65-0BFF5744262F}">
      <dsp:nvSpPr>
        <dsp:cNvPr id="0" name=""/>
        <dsp:cNvSpPr/>
      </dsp:nvSpPr>
      <dsp:spPr>
        <a:xfrm rot="5400000">
          <a:off x="6195774" y="1450322"/>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Alternate data sources</a:t>
          </a:r>
        </a:p>
      </dsp:txBody>
      <dsp:txXfrm rot="-5400000">
        <a:off x="3863432" y="3836522"/>
        <a:ext cx="5714108" cy="995566"/>
      </dsp:txXfrm>
    </dsp:sp>
    <dsp:sp modelId="{9B6FFBE9-3A81-C84A-9BC3-CF5AD4818A6D}">
      <dsp:nvSpPr>
        <dsp:cNvPr id="0" name=""/>
        <dsp:cNvSpPr/>
      </dsp:nvSpPr>
      <dsp:spPr>
        <a:xfrm>
          <a:off x="1948" y="3644754"/>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l" defTabSz="1600200">
            <a:lnSpc>
              <a:spcPct val="90000"/>
            </a:lnSpc>
            <a:spcBef>
              <a:spcPct val="0"/>
            </a:spcBef>
            <a:spcAft>
              <a:spcPct val="35000"/>
            </a:spcAft>
            <a:buNone/>
          </a:pPr>
          <a:r>
            <a:rPr lang="en-US" sz="3600" kern="1200" dirty="0"/>
            <a:t> Read availability</a:t>
          </a:r>
        </a:p>
      </dsp:txBody>
      <dsp:txXfrm>
        <a:off x="69270" y="3712076"/>
        <a:ext cx="3726840" cy="12444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0.55395</cdr:x>
      <cdr:y>0.04051</cdr:y>
    </cdr:from>
    <cdr:to>
      <cdr:x>0.55395</cdr:x>
      <cdr:y>0.78252</cdr:y>
    </cdr:to>
    <cdr:cxnSp macro="">
      <cdr:nvCxnSpPr>
        <cdr:cNvPr id="3" name="Straight Connector 2">
          <a:extLst xmlns:a="http://schemas.openxmlformats.org/drawingml/2006/main">
            <a:ext uri="{FF2B5EF4-FFF2-40B4-BE49-F238E27FC236}">
              <a16:creationId xmlns:a16="http://schemas.microsoft.com/office/drawing/2014/main" id="{EECE3FEE-51B0-4D43-AF13-9E9259FFC2BD}"/>
            </a:ext>
          </a:extLst>
        </cdr:cNvPr>
        <cdr:cNvCxnSpPr/>
      </cdr:nvCxnSpPr>
      <cdr:spPr bwMode="auto">
        <a:xfrm xmlns:a="http://schemas.openxmlformats.org/drawingml/2006/main" flipV="1">
          <a:off x="6324600" y="241300"/>
          <a:ext cx="0" cy="4419600"/>
        </a:xfrm>
        <a:prstGeom xmlns:a="http://schemas.openxmlformats.org/drawingml/2006/main" prst="line">
          <a:avLst/>
        </a:prstGeom>
        <a:solidFill xmlns:a="http://schemas.openxmlformats.org/drawingml/2006/main">
          <a:srgbClr val="F0C423"/>
        </a:solidFill>
        <a:ln xmlns:a="http://schemas.openxmlformats.org/drawingml/2006/main" w="25400" cap="flat" cmpd="sng" algn="ctr">
          <a:solidFill>
            <a:srgbClr val="000000"/>
          </a:solidFill>
          <a:prstDash val="dash"/>
          <a:round/>
          <a:headEnd type="none" w="med" len="med"/>
          <a:tailEnd type="none" w="med" len="med"/>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291748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spend</a:t>
            </a:r>
            <a:r>
              <a:rPr lang="en-US" baseline="0" dirty="0"/>
              <a:t> less time here</a:t>
            </a:r>
            <a:endParaRPr lang="en-US" dirty="0"/>
          </a:p>
          <a:p>
            <a:endParaRPr lang="en-US" dirty="0"/>
          </a:p>
          <a:p>
            <a:r>
              <a:rPr lang="en-US" dirty="0"/>
              <a:t>So what is the social graph? The most basic</a:t>
            </a:r>
            <a:r>
              <a:rPr lang="en-US" baseline="0" dirty="0"/>
              <a:t> </a:t>
            </a:r>
            <a:r>
              <a:rPr lang="en-US" dirty="0"/>
              <a:t>nodes are obviously</a:t>
            </a:r>
            <a:r>
              <a:rPr lang="en-US" baseline="0" dirty="0"/>
              <a:t> users and their relationships, but we also use it to model physical things and to encode all of a users activity on Facebook.</a:t>
            </a:r>
          </a:p>
          <a:p>
            <a:endParaRPr lang="en-US" baseline="0" dirty="0"/>
          </a:p>
          <a:p>
            <a:r>
              <a:rPr lang="en-US" baseline="0" dirty="0"/>
              <a:t>Consider this post, where I uploaded a photo of myself at the top of a climb in the Sierras.</a:t>
            </a:r>
          </a:p>
          <a:p>
            <a:endParaRPr lang="en-US" baseline="0" dirty="0"/>
          </a:p>
          <a:p>
            <a:r>
              <a:rPr lang="en-US" baseline="0" dirty="0"/>
              <a:t>…</a:t>
            </a:r>
          </a:p>
          <a:p>
            <a:endParaRPr lang="en-US" baseline="0" dirty="0"/>
          </a:p>
          <a:p>
            <a:r>
              <a:rPr lang="en-US" baseline="0" dirty="0"/>
              <a:t>OK, so now we have a flexible and powerful representation of the data behind this post, how do we go about rendering it?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6682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have this flexible and fine-grained representation of the content of this post, we need to actually turn it into HTML. We do this in a straightforward fashion, by having the web servers query the graph, filter, aggregate, and then render the result.  A fundamental feature of the Facebook workload is that we do this aggregation every time; we dynamically render the site during every request.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1205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now we’ve got enough</a:t>
            </a:r>
            <a:r>
              <a:rPr lang="en-US" baseline="0" dirty="0"/>
              <a:t> boxes and arrows on the screen that I can show you where TAO fits. For the data types it handles, TAO is responsible for the right side of the picture.</a:t>
            </a:r>
            <a:endParaRPr lang="en-US" dirty="0"/>
          </a:p>
          <a:p>
            <a:endParaRPr lang="en-US" dirty="0"/>
          </a:p>
          <a:p>
            <a:r>
              <a:rPr lang="en-US" dirty="0"/>
              <a:t>TAO is a service that stores the graph and allows the web servers to read and write it.</a:t>
            </a:r>
          </a:p>
          <a:p>
            <a:endParaRPr lang="en-US" dirty="0"/>
          </a:p>
          <a:p>
            <a:r>
              <a:rPr lang="en-US" dirty="0"/>
              <a:t>So how do we go about actually turning the typed</a:t>
            </a:r>
            <a:r>
              <a:rPr lang="en-US" baseline="0" dirty="0"/>
              <a:t> nodes and typed edges into HTML? At a high level, we basically dynamically render from the graph every time.</a:t>
            </a:r>
            <a:endParaRPr lang="en-US" dirty="0"/>
          </a:p>
          <a:p>
            <a:endParaRPr lang="en-US" dirty="0"/>
          </a:p>
          <a:p>
            <a:r>
              <a:rPr lang="en-US" dirty="0"/>
              <a:t>No</a:t>
            </a:r>
            <a:r>
              <a:rPr lang="en-US" baseline="0" dirty="0"/>
              <a:t> page caching</a:t>
            </a:r>
          </a:p>
          <a:p>
            <a:r>
              <a:rPr lang="en-US" baseline="0" dirty="0"/>
              <a:t>Dynamically generate the page every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66461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837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325245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dig a little deeper into how the web server renders the page. The edges are</a:t>
            </a:r>
            <a:r>
              <a:rPr lang="en-US" baseline="0" dirty="0"/>
              <a:t> dynamic data dependencies that we resolve by doing multiple query rounds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105321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29012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workload</a:t>
            </a:r>
            <a:r>
              <a:rPr lang="en-US" baseline="0" dirty="0"/>
              <a:t> has had these constraints for a long time, even before we constructed a graph-specific data store. 6 or 7 years ago engineers developed the objects and associations API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199624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objects …</a:t>
            </a:r>
          </a:p>
          <a:p>
            <a:r>
              <a:rPr lang="en-US" dirty="0"/>
              <a:t>associations …</a:t>
            </a:r>
          </a:p>
          <a:p>
            <a:r>
              <a:rPr lang="en-US" dirty="0"/>
              <a:t>If you consider the edges</a:t>
            </a:r>
            <a:r>
              <a:rPr lang="en-US" baseline="0" dirty="0"/>
              <a:t> out of a particular node, there is often a natural ordering. For the association between a post and its comments, for example, …</a:t>
            </a:r>
          </a:p>
          <a:p>
            <a:endParaRPr lang="en-US" baseline="0" dirty="0"/>
          </a:p>
          <a:p>
            <a:r>
              <a:rPr lang="en-US" baseline="0" dirty="0"/>
              <a:t>The time-ordering of edges is so common in the social graph that we make it part of the API, using it to express the outbound edges as an ordered list instead of a set. We call this an association list.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934324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So in addition to the</a:t>
            </a:r>
            <a:r>
              <a:rPr lang="en-US" baseline="0" dirty="0"/>
              <a:t> ability to query a single object or association, we also include in the API the ability to return a portion of a single association list.</a:t>
            </a:r>
          </a:p>
          <a:p>
            <a:endParaRPr lang="en-US" baseline="0" dirty="0"/>
          </a:p>
          <a:p>
            <a:r>
              <a:rPr lang="en-US" baseline="0" dirty="0"/>
              <a:t>The API only provides operations to read an object, an association, or an association list. This effectively means that the only fields that are indexed are ids, types, and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8976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days of machine learning there were two big surprises.</a:t>
            </a:r>
          </a:p>
          <a:p>
            <a:endParaRPr lang="en-US" dirty="0"/>
          </a:p>
          <a:p>
            <a:r>
              <a:rPr lang="en-US" dirty="0"/>
              <a:t>One was that smart ad placement hugely impacted click-through revenue and sales.  And the other was that you can actually learn a lot by collecting these immense data sets and more or less classifying similar groups of users to learn huge models: “users like Ken, faced with choices like these, would often click on X and then purchase Y.”</a:t>
            </a:r>
          </a:p>
          <a:p>
            <a:endParaRPr lang="en-US" dirty="0"/>
          </a:p>
          <a:p>
            <a:r>
              <a:rPr lang="en-US" dirty="0"/>
              <a:t>All this occurred just as the machine learning community suddenly rediscovered neural networks (around 2004) and that model for learning completely took off.</a:t>
            </a:r>
          </a:p>
          <a:p>
            <a:endParaRPr lang="en-US" dirty="0"/>
          </a:p>
          <a:p>
            <a:r>
              <a:rPr lang="en-US" dirty="0"/>
              <a:t>So we saw an industry-wide transformation that is still playing out today, but it centers on learning from huge data sets.</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443998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183700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a:t>
            </a:r>
            <a:r>
              <a:rPr lang="en-US" baseline="0" dirty="0"/>
              <a:t> replace wall of text with pie chart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55918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892059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Even though database has cache, this system lets us tune </a:t>
            </a:r>
          </a:p>
          <a:p>
            <a:endParaRPr lang="en-US" baseline="0" dirty="0"/>
          </a:p>
          <a:p>
            <a:r>
              <a:rPr lang="en-US" baseline="0" dirty="0"/>
              <a:t>Practical advantages to this system:</a:t>
            </a:r>
          </a:p>
          <a:p>
            <a:pPr marL="171450" indent="-171450">
              <a:buFontTx/>
              <a:buChar char="-"/>
            </a:pPr>
            <a:r>
              <a:rPr lang="en-US" baseline="0" dirty="0"/>
              <a:t>mature storage layer</a:t>
            </a:r>
          </a:p>
          <a:p>
            <a:pPr marL="171450" indent="-171450">
              <a:buFontTx/>
              <a:buChar char="-"/>
            </a:pPr>
            <a:r>
              <a:rPr lang="en-US" baseline="0" dirty="0"/>
              <a:t>complete tool set for free – backups, replication, bulk migrations, data export</a:t>
            </a:r>
          </a:p>
          <a:p>
            <a:pPr marL="171450" indent="-171450">
              <a:buFontTx/>
              <a:buChar char="-"/>
            </a:pPr>
            <a:r>
              <a:rPr lang="en-US" baseline="0" dirty="0"/>
              <a:t>incremental turn-up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729141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separation of cache and databases gives</a:t>
            </a:r>
            <a:r>
              <a:rPr lang="en-US" baseline="0" dirty="0"/>
              <a:t> us</a:t>
            </a:r>
            <a:r>
              <a:rPr lang="en-US" dirty="0"/>
              <a:t> linear scaling, but</a:t>
            </a:r>
            <a:r>
              <a:rPr lang="en-US" baseline="0" dirty="0"/>
              <a:t> only up to a point. Hot spots in the cache become more numerous as the individual servers account for a smaller fraction of the total capacity. There are a fixed number of ports on cost-effective </a:t>
            </a:r>
            <a:r>
              <a:rPr lang="en-US" baseline="0" dirty="0" err="1"/>
              <a:t>ethernet</a:t>
            </a:r>
            <a:r>
              <a:rPr lang="en-US" baseline="0" dirty="0"/>
              <a:t> switches, so the networking even in a single building is not homogeneous between every server. Every web server talks to every cache server, which starts to stress the operating system. The communications stack in the web server also needs to detect failures in cache servers, so as the number of distinct clients grows the failure detectors get less effective. We can reduce the impact of all of these problems by subdividing both the web and cache servers, and arranging for web servers to talk to a subset of cache servers that is fewer switch hops away.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401529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483464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105738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10164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invalidates to repair the cache after a write works fine for objects, because they are individually invalidated. If we invalidate one of the edges in an association list, however, we will also have to discard all of the edges that come after it. In this example, we want to update the first element of an association list containing X, A, B, and C. The write proceeds in the same way as before, but instead of sending an invalidation we send a refill message. This causes any caches that hold X to </a:t>
            </a:r>
            <a:r>
              <a:rPr lang="en-US" baseline="0" dirty="0" err="1"/>
              <a:t>requery</a:t>
            </a:r>
            <a:r>
              <a:rPr lang="en-US" baseline="0" dirty="0"/>
              <a:t> the containing association list from the leader.</a:t>
            </a:r>
          </a:p>
          <a:p>
            <a:endParaRPr lang="en-US" baseline="0" dirty="0"/>
          </a:p>
          <a:p>
            <a:r>
              <a:rPr lang="en-US" baseline="0" dirty="0"/>
              <a:t>Refills have the nice property that they are idempotent, so we don’t have to send them synchronously as part of the write, and we can log them for replay if they fail.</a:t>
            </a:r>
          </a:p>
          <a:p>
            <a:endParaRPr lang="en-US" baseline="0" dirty="0"/>
          </a:p>
          <a:p>
            <a:r>
              <a:rPr lang="en-US" baseline="0" dirty="0"/>
              <a:t>Idempotent cache consistency messages are very useful from an operational perspective.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224617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3543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early lectures had far more examples of scale.</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582322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753203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94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115433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580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maybe add a number for each of the high-</a:t>
            </a:r>
            <a:r>
              <a:rPr lang="en-US"/>
              <a:t>level points?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28798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TAO’s writes are performed synchronously in the master region, so a write in a slave region includes an inter- region round trip. Figure 11 compares the latency in two data centers, the master and a remote region 58.1 milliseconds away (average round trip). Average write latency in the master region was 12.1 </a:t>
            </a:r>
            <a:r>
              <a:rPr lang="en-US" sz="1200" kern="1200" dirty="0" err="1">
                <a:solidFill>
                  <a:schemeClr val="tx1"/>
                </a:solidFill>
                <a:effectLst/>
                <a:latin typeface="+mn-lt"/>
                <a:ea typeface="+mn-ea"/>
                <a:cs typeface="+mn-cs"/>
              </a:rPr>
              <a:t>msec</a:t>
            </a:r>
            <a:r>
              <a:rPr lang="en-US" sz="1200" kern="1200" dirty="0">
                <a:solidFill>
                  <a:schemeClr val="tx1"/>
                </a:solidFill>
                <a:effectLst/>
                <a:latin typeface="+mn-lt"/>
                <a:ea typeface="+mn-ea"/>
                <a:cs typeface="+mn-cs"/>
              </a:rPr>
              <a:t>; in the remote region it was 74.4 = 58.1 + 16.3 msec.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07478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957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Apache platform is by far the most popular public big-data infrastructure, but companies like Google have elaborate non-public ones that might not look exactly like Apache.  A nice thing about the Apache solutions is that they share a structure: some are “local tools” for accessing a single large data file on one machine, but the others are </a:t>
            </a:r>
            <a:r>
              <a:rPr lang="en-US" dirty="0" err="1"/>
              <a:t>sharded</a:t>
            </a:r>
            <a:r>
              <a:rPr lang="en-US" dirty="0"/>
              <a:t> and use Zookeeper for configuration management, which lets us learn these ideas once and then see them applied repeatedly.</a:t>
            </a:r>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1854985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reminder of our earliest lectures where we compared machine learning to spline curve fitting.  A machine learning model can be a very elaborate one, but it is still best imagined as an object that can be “shaped” to have some sort of high-dimensional contour which we can fit against our data, minimizing error (for example, root mean square error).   We learn the model with a training set and then employ the modify for classification tasks (“this is a photo of a cat… that is a photo of a skunk”) and for decisions (“The robotic car should slowly back away from the skunk”).</a:t>
            </a:r>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494727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IoT we often did machine learning for platforms like smart cars with attached sensors.  But IoT gives us sensors that are often “independent” of the application that will use the sensor data.  So we now encounter all sorts of new puzzles.  For the first part of the course we saw how this reshapes the IoT edge and cloud edge.</a:t>
            </a:r>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39245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790510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managing the sensors is already a good value proposition that brings corporate customers.  But sensors can hold far more data that we can afford to download.  So selective download looks like the next really big machine learning opportunity and challenge: how will we decide what to download?  Then beyond this first step we will see further challenges and value opportunities.</a:t>
            </a:r>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3540737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pressure adds a further form of complexity.  If our goal is to react quickly we may not have long to perform all of these tasks.</a:t>
            </a:r>
          </a:p>
        </p:txBody>
      </p:sp>
      <p:sp>
        <p:nvSpPr>
          <p:cNvPr id="4" name="Slide Number Placeholder 3"/>
          <p:cNvSpPr>
            <a:spLocks noGrp="1"/>
          </p:cNvSpPr>
          <p:nvPr>
            <p:ph type="sldNum" sz="quarter" idx="5"/>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117029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pictures like this before, but I like the breakdown this company arrived at (they do consulting on all 10 aspects of the big data challenge).</a:t>
            </a:r>
          </a:p>
        </p:txBody>
      </p:sp>
      <p:sp>
        <p:nvSpPr>
          <p:cNvPr id="4" name="Slide Number Placeholder 3"/>
          <p:cNvSpPr>
            <a:spLocks noGrp="1"/>
          </p:cNvSpPr>
          <p:nvPr>
            <p:ph type="sldNum" sz="quarter" idx="5"/>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86500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Because the data is so large and so </a:t>
            </a:r>
            <a:r>
              <a:rPr lang="en-US" dirty="0" err="1"/>
              <a:t>sharded</a:t>
            </a:r>
            <a:r>
              <a:rPr lang="en-US" dirty="0"/>
              <a:t>, big data is always about parallel computing and often, even the results are held in a massive </a:t>
            </a:r>
            <a:r>
              <a:rPr lang="en-US" dirty="0" err="1"/>
              <a:t>sharded</a:t>
            </a:r>
            <a:r>
              <a:rPr lang="en-US" dirty="0"/>
              <a:t> results layer: data is all </a:t>
            </a:r>
            <a:r>
              <a:rPr lang="en-US" dirty="0" err="1"/>
              <a:t>sharded</a:t>
            </a:r>
            <a:r>
              <a:rPr lang="en-US" dirty="0"/>
              <a:t>, all the time.</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314657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perhaps not easy, but easier: web pages have a standard representation and a mix of text and images and sometimes semi-structured content like tables.  Powerful tools exist for data mining over these kinds of representations and are quite standard by now.  So once you learn which packages to use, your job is simplified.</a:t>
            </a:r>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99199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TAO deals with the other type of data, namely graphs representing social network information.  Their slides have notes and I won’t modify those.</a:t>
            </a:r>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2306906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are going to take the Facebook slides on their TAO system and actually look at their slides.  Why do this?</a:t>
            </a:r>
          </a:p>
          <a:p>
            <a:br>
              <a:rPr lang="en-US" dirty="0"/>
            </a:br>
            <a:r>
              <a:rPr lang="en-US" dirty="0"/>
              <a:t>Well, this is real, and we might as well be as real as possible whenever possible.</a:t>
            </a:r>
          </a:p>
          <a:p>
            <a:br>
              <a:rPr lang="en-US" dirty="0"/>
            </a:br>
            <a:r>
              <a:rPr lang="en-US" dirty="0"/>
              <a:t>Facebook considers TAO to be the core of its entire social networking system.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160445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72627BC6-0027-494C-8A78-4E83C4E8E8D9}" type="datetime1">
              <a:rPr lang="en-US" smtClean="0"/>
              <a:t>4/21/2020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A15CF5-8BE6-42E1-9623-5D0334C137F9}" type="datetime1">
              <a:rPr lang="en-US" smtClean="0"/>
              <a:t>4/21/2020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69F0FE-20F7-4B6F-A87F-77B7D98A87B1}" type="datetime1">
              <a:rPr lang="en-US" smtClean="0"/>
              <a:t>4/21/2020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28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827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45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7"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1484"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06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7CA096-3E1A-4115-AB3E-58D55CD96111}" type="datetime1">
              <a:rPr lang="en-US" smtClean="0"/>
              <a:t>4/21/2020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19E64D-47C5-4152-A853-19F6E62E0F0B}" type="datetime1">
              <a:rPr lang="en-US" smtClean="0"/>
              <a:t>4/21/2020</a:t>
            </a:fld>
            <a:endParaRPr lang="en-US"/>
          </a:p>
        </p:txBody>
      </p:sp>
      <p:sp>
        <p:nvSpPr>
          <p:cNvPr id="5" name="Footer Placeholder 4"/>
          <p:cNvSpPr>
            <a:spLocks noGrp="1"/>
          </p:cNvSpPr>
          <p:nvPr>
            <p:ph type="ftr" sz="quarter" idx="11"/>
          </p:nvPr>
        </p:nvSpPr>
        <p:spPr/>
        <p:txBody>
          <a:bodyPr/>
          <a:lstStyle/>
          <a:p>
            <a:r>
              <a:rPr lang="en-US"/>
              <a:t>http://www.cs.cornell.edu/courses/cs5412/2020sp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B0712B-CDAA-40D0-A418-F66AB757DD3E}" type="datetime1">
              <a:rPr lang="en-US" smtClean="0"/>
              <a:t>4/21/2020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49DC2-F530-410C-B129-F1664072C552}" type="datetime1">
              <a:rPr lang="en-US" smtClean="0"/>
              <a:t>4/21/2020</a:t>
            </a:fld>
            <a:endParaRPr lang="en-US"/>
          </a:p>
        </p:txBody>
      </p:sp>
      <p:sp>
        <p:nvSpPr>
          <p:cNvPr id="8" name="Footer Placeholder 7"/>
          <p:cNvSpPr>
            <a:spLocks noGrp="1"/>
          </p:cNvSpPr>
          <p:nvPr>
            <p:ph type="ftr" sz="quarter" idx="11"/>
          </p:nvPr>
        </p:nvSpPr>
        <p:spPr/>
        <p:txBody>
          <a:bodyPr/>
          <a:lstStyle/>
          <a:p>
            <a:r>
              <a:rPr lang="en-US"/>
              <a:t>http://www.cs.cornell.edu/courses/cs5412/2020sp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25B3EFD-398C-4408-9F8F-6A951235138F}" type="datetime1">
              <a:rPr lang="en-US" smtClean="0"/>
              <a:t>4/21/2020</a:t>
            </a:fld>
            <a:endParaRPr lang="en-US"/>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273B5-100C-4251-AD21-E65F2CD1F221}" type="datetime1">
              <a:rPr lang="en-US" smtClean="0"/>
              <a:t>4/21/2020</a:t>
            </a:fld>
            <a:endParaRPr lang="en-US"/>
          </a:p>
        </p:txBody>
      </p:sp>
      <p:sp>
        <p:nvSpPr>
          <p:cNvPr id="3" name="Footer Placeholder 2"/>
          <p:cNvSpPr>
            <a:spLocks noGrp="1"/>
          </p:cNvSpPr>
          <p:nvPr>
            <p:ph type="ftr" sz="quarter" idx="11"/>
          </p:nvPr>
        </p:nvSpPr>
        <p:spPr/>
        <p:txBody>
          <a:bodyPr/>
          <a:lstStyle/>
          <a:p>
            <a:r>
              <a:rPr lang="en-US"/>
              <a:t>http://www.cs.cornell.edu/courses/cs5412/2020sp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672795-1DCC-414B-8D9E-D984FD920502}" type="datetime1">
              <a:rPr lang="en-US" smtClean="0"/>
              <a:t>4/21/2020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096DFC-5820-409B-9074-B272F1501854}" type="datetime1">
              <a:rPr lang="en-US" smtClean="0"/>
              <a:t>4/21/2020</a:t>
            </a:fld>
            <a:endParaRPr lang="en-US"/>
          </a:p>
        </p:txBody>
      </p:sp>
      <p:sp>
        <p:nvSpPr>
          <p:cNvPr id="6" name="Footer Placeholder 5"/>
          <p:cNvSpPr>
            <a:spLocks noGrp="1"/>
          </p:cNvSpPr>
          <p:nvPr>
            <p:ph type="ftr" sz="quarter" idx="11"/>
          </p:nvPr>
        </p:nvSpPr>
        <p:spPr/>
        <p:txBody>
          <a:bodyPr/>
          <a:lstStyle/>
          <a:p>
            <a:r>
              <a:rPr lang="en-US"/>
              <a:t>http://www.cs.cornell.edu/courses/cs5412/2020sp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95B95FA-318F-4D2D-9BC8-C06904470C15}" type="datetime1">
              <a:rPr lang="en-US" smtClean="0"/>
              <a:t>4/21/2020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http://www.cs.cornell.edu/courses/cs5412/2020sp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2192000" cy="685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a:lstStyle/>
          <a:p>
            <a:pPr>
              <a:lnSpc>
                <a:spcPct val="90000"/>
              </a:lnSpc>
            </a:pPr>
            <a:endParaRPr lang="en-US" sz="1519"/>
          </a:p>
        </p:txBody>
      </p:sp>
      <p:sp>
        <p:nvSpPr>
          <p:cNvPr id="3075" name="Rectangle 1"/>
          <p:cNvSpPr>
            <a:spLocks noGrp="1" noChangeArrowheads="1"/>
          </p:cNvSpPr>
          <p:nvPr>
            <p:ph type="title"/>
          </p:nvPr>
        </p:nvSpPr>
        <p:spPr bwMode="auto">
          <a:xfrm>
            <a:off x="738188" y="1639491"/>
            <a:ext cx="10715625" cy="319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Vista Sans OT Medium" charset="0"/>
              </a:rPr>
              <a:t>Click to edit Master title style</a:t>
            </a:r>
          </a:p>
        </p:txBody>
      </p:sp>
      <p:sp>
        <p:nvSpPr>
          <p:cNvPr id="3076" name="Rectangle 2"/>
          <p:cNvSpPr>
            <a:spLocks noGrp="1" noChangeArrowheads="1"/>
          </p:cNvSpPr>
          <p:nvPr>
            <p:ph type="body" idx="1"/>
          </p:nvPr>
        </p:nvSpPr>
        <p:spPr bwMode="auto">
          <a:xfrm>
            <a:off x="738187" y="5440859"/>
            <a:ext cx="10703719" cy="846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p:txBody>
      </p:sp>
      <p:pic>
        <p:nvPicPr>
          <p:cNvPr id="30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53" y="586680"/>
            <a:ext cx="1559719" cy="289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647275740"/>
      </p:ext>
    </p:extLst>
  </p:cSld>
  <p:clrMap bg1="dk2" tx1="lt1" bg2="dk1" tx2="lt2" accent1="accent1" accent2="accent2" accent3="accent3" accent4="accent4" accent5="accent5" accent6="accent6" hlink="hlink" folHlink="folHlink"/>
  <p:sldLayoutIdLst>
    <p:sldLayoutId id="2147483673" r:id="rId1"/>
    <p:sldLayoutId id="2147483674" r:id="rId2"/>
  </p:sldLayoutIdLst>
  <p:hf hdr="0" dt="0"/>
  <p:txStyles>
    <p:titleStyle>
      <a:lvl1pPr algn="l" rtl="0" eaLnBrk="0" fontAlgn="base" hangingPunct="0">
        <a:lnSpc>
          <a:spcPct val="90000"/>
        </a:lnSpc>
        <a:spcBef>
          <a:spcPct val="0"/>
        </a:spcBef>
        <a:spcAft>
          <a:spcPct val="0"/>
        </a:spcAft>
        <a:defRPr sz="4894">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289339" indent="-289339" algn="l" rtl="0" eaLnBrk="0" fontAlgn="base" hangingPunct="0">
        <a:spcBef>
          <a:spcPts val="169"/>
        </a:spcBef>
        <a:spcAft>
          <a:spcPct val="0"/>
        </a:spcAft>
        <a:buChar char="•"/>
        <a:defRPr sz="2700">
          <a:solidFill>
            <a:srgbClr val="AFBEE3"/>
          </a:solidFill>
          <a:latin typeface="+mn-lt"/>
          <a:ea typeface="+mn-ea"/>
          <a:cs typeface="+mn-cs"/>
          <a:sym typeface="Vista Sans OT Reg" charset="0"/>
        </a:defRPr>
      </a:lvl1pPr>
      <a:lvl2pPr marL="626901" indent="-241116" algn="l" rtl="0" eaLnBrk="0" fontAlgn="base" hangingPunct="0">
        <a:spcBef>
          <a:spcPts val="169"/>
        </a:spcBef>
        <a:spcAft>
          <a:spcPct val="0"/>
        </a:spcAft>
        <a:buChar char="–"/>
        <a:defRPr sz="2363">
          <a:solidFill>
            <a:srgbClr val="AFBEE3"/>
          </a:solidFill>
          <a:latin typeface="+mn-lt"/>
          <a:ea typeface="+mn-ea"/>
          <a:cs typeface="+mn-cs"/>
          <a:sym typeface="Vista Sans OT Reg" charset="0"/>
        </a:defRPr>
      </a:lvl2pPr>
      <a:lvl3pPr marL="964463" indent="-192893" algn="l" rtl="0" eaLnBrk="0" fontAlgn="base" hangingPunct="0">
        <a:spcBef>
          <a:spcPts val="169"/>
        </a:spcBef>
        <a:spcAft>
          <a:spcPct val="0"/>
        </a:spcAft>
        <a:buChar char="•"/>
        <a:defRPr sz="2025">
          <a:solidFill>
            <a:srgbClr val="AFBEE3"/>
          </a:solidFill>
          <a:latin typeface="+mn-lt"/>
          <a:ea typeface="+mn-ea"/>
          <a:cs typeface="+mn-cs"/>
          <a:sym typeface="Vista Sans OT Reg" charset="0"/>
        </a:defRPr>
      </a:lvl3pPr>
      <a:lvl4pPr marL="1350249"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4pPr>
      <a:lvl5pPr marL="1736034"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5pPr>
      <a:lvl6pPr marL="385785" algn="l" rtl="0" fontAlgn="base">
        <a:spcBef>
          <a:spcPts val="169"/>
        </a:spcBef>
        <a:spcAft>
          <a:spcPct val="0"/>
        </a:spcAft>
        <a:defRPr>
          <a:solidFill>
            <a:srgbClr val="AFBEE3"/>
          </a:solidFill>
          <a:latin typeface="+mn-lt"/>
          <a:ea typeface="+mn-ea"/>
          <a:cs typeface="+mn-cs"/>
          <a:sym typeface="Vista Sans OT Reg" pitchFamily="-65" charset="0"/>
        </a:defRPr>
      </a:lvl6pPr>
      <a:lvl7pPr marL="771571" algn="l" rtl="0" fontAlgn="base">
        <a:spcBef>
          <a:spcPts val="169"/>
        </a:spcBef>
        <a:spcAft>
          <a:spcPct val="0"/>
        </a:spcAft>
        <a:defRPr>
          <a:solidFill>
            <a:srgbClr val="AFBEE3"/>
          </a:solidFill>
          <a:latin typeface="+mn-lt"/>
          <a:ea typeface="+mn-ea"/>
          <a:cs typeface="+mn-cs"/>
          <a:sym typeface="Vista Sans OT Reg" pitchFamily="-65" charset="0"/>
        </a:defRPr>
      </a:lvl7pPr>
      <a:lvl8pPr marL="1157356" algn="l" rtl="0" fontAlgn="base">
        <a:spcBef>
          <a:spcPts val="169"/>
        </a:spcBef>
        <a:spcAft>
          <a:spcPct val="0"/>
        </a:spcAft>
        <a:defRPr>
          <a:solidFill>
            <a:srgbClr val="AFBEE3"/>
          </a:solidFill>
          <a:latin typeface="+mn-lt"/>
          <a:ea typeface="+mn-ea"/>
          <a:cs typeface="+mn-cs"/>
          <a:sym typeface="Vista Sans OT Reg" pitchFamily="-65" charset="0"/>
        </a:defRPr>
      </a:lvl8pPr>
      <a:lvl9pPr marL="1543141" algn="l" rtl="0" fontAlgn="base">
        <a:spcBef>
          <a:spcPts val="169"/>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12192000" cy="6858000"/>
          </a:xfrm>
          <a:prstGeom prst="rect">
            <a:avLst/>
          </a:prstGeom>
          <a:solidFill>
            <a:schemeClr val="bg1"/>
          </a:solidFill>
          <a:ln w="203200" cap="flat" cmpd="sng" algn="ctr">
            <a:solidFill>
              <a:srgbClr val="FFFFFF"/>
            </a:solidFill>
            <a:prstDash val="solid"/>
            <a:miter lim="800000"/>
            <a:headEnd type="arrow" w="med" len="med"/>
            <a:tailEnd type="none" w="med" len="med"/>
          </a:ln>
          <a:effectLst/>
        </p:spPr>
        <p:txBody>
          <a:bodyPr/>
          <a:lstStyle/>
          <a:p>
            <a:pPr>
              <a:lnSpc>
                <a:spcPct val="90000"/>
              </a:lnSpc>
            </a:pPr>
            <a:endParaRPr lang="en-US" sz="1519"/>
          </a:p>
        </p:txBody>
      </p:sp>
      <p:sp>
        <p:nvSpPr>
          <p:cNvPr id="12291" name="Rectangle 1"/>
          <p:cNvSpPr>
            <a:spLocks noGrp="1" noChangeArrowheads="1"/>
          </p:cNvSpPr>
          <p:nvPr>
            <p:ph type="title"/>
          </p:nvPr>
        </p:nvSpPr>
        <p:spPr bwMode="auto">
          <a:xfrm>
            <a:off x="738187" y="546497"/>
            <a:ext cx="10703719"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title style</a:t>
            </a:r>
          </a:p>
        </p:txBody>
      </p:sp>
      <p:sp>
        <p:nvSpPr>
          <p:cNvPr id="12292" name="Rectangle 2"/>
          <p:cNvSpPr>
            <a:spLocks noGrp="1" noChangeArrowheads="1"/>
          </p:cNvSpPr>
          <p:nvPr>
            <p:ph type="body" idx="1"/>
          </p:nvPr>
        </p:nvSpPr>
        <p:spPr bwMode="auto">
          <a:xfrm>
            <a:off x="738187" y="1360884"/>
            <a:ext cx="10703719" cy="5025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a:p>
            <a:pPr lvl="3"/>
            <a:r>
              <a:rPr lang="en-US">
                <a:sym typeface="Vista Sans OT Reg" charset="0"/>
              </a:rPr>
              <a:t>Fourth level</a:t>
            </a:r>
          </a:p>
          <a:p>
            <a:pPr lvl="4"/>
            <a:r>
              <a:rPr lang="en-US">
                <a:sym typeface="Vista Sans OT Reg" charset="0"/>
              </a:rPr>
              <a:t>Fifth level</a:t>
            </a:r>
          </a:p>
        </p:txBody>
      </p:sp>
      <p:sp>
        <p:nvSpPr>
          <p:cNvPr id="2" name="Footer Placeholder 1"/>
          <p:cNvSpPr>
            <a:spLocks noGrp="1"/>
          </p:cNvSpPr>
          <p:nvPr>
            <p:ph type="ftr" sz="quarter" idx="3"/>
          </p:nvPr>
        </p:nvSpPr>
        <p:spPr>
          <a:xfrm>
            <a:off x="4165700" y="6355706"/>
            <a:ext cx="3860602" cy="365670"/>
          </a:xfrm>
          <a:prstGeom prst="rect">
            <a:avLst/>
          </a:prstGeom>
        </p:spPr>
        <p:txBody>
          <a:bodyPr vert="horz" lIns="91440" tIns="45720" rIns="91440" bIns="45720" rtlCol="0" anchor="ctr"/>
          <a:lstStyle>
            <a:lvl1pPr algn="ctr">
              <a:defRPr sz="1013">
                <a:solidFill>
                  <a:schemeClr val="tx1">
                    <a:tint val="75000"/>
                  </a:schemeClr>
                </a:solidFill>
              </a:defRPr>
            </a:lvl1pPr>
          </a:lstStyle>
          <a:p>
            <a:r>
              <a:rPr lang="en-US"/>
              <a:t>http://www.cs.cornell.edu/courses/cs5412/2020sp</a:t>
            </a:r>
            <a:endParaRPr lang="en-US" dirty="0"/>
          </a:p>
        </p:txBody>
      </p:sp>
      <p:sp>
        <p:nvSpPr>
          <p:cNvPr id="3" name="Date Placeholder 2"/>
          <p:cNvSpPr>
            <a:spLocks noGrp="1"/>
          </p:cNvSpPr>
          <p:nvPr>
            <p:ph type="dt" sz="half" idx="2"/>
          </p:nvPr>
        </p:nvSpPr>
        <p:spPr>
          <a:xfrm>
            <a:off x="610196" y="6355706"/>
            <a:ext cx="2844106" cy="365670"/>
          </a:xfrm>
          <a:prstGeom prst="rect">
            <a:avLst/>
          </a:prstGeom>
        </p:spPr>
        <p:txBody>
          <a:bodyPr vert="horz" lIns="91440" tIns="45720" rIns="91440" bIns="45720" rtlCol="0" anchor="ctr"/>
          <a:lstStyle>
            <a:lvl1pPr algn="l">
              <a:defRPr sz="1013">
                <a:solidFill>
                  <a:schemeClr val="tx1">
                    <a:tint val="75000"/>
                  </a:schemeClr>
                </a:solidFill>
              </a:defRPr>
            </a:lvl1pPr>
          </a:lstStyle>
          <a:p>
            <a:fld id="{586BF597-2BF8-4A29-8CEB-D77982AD74BF}" type="datetime1">
              <a:rPr lang="en-US" smtClean="0"/>
              <a:t>4/21/2020</a:t>
            </a:fld>
            <a:endParaRPr lang="en-US" dirty="0"/>
          </a:p>
        </p:txBody>
      </p:sp>
      <p:sp>
        <p:nvSpPr>
          <p:cNvPr id="4" name="Slide Number Placeholder 3"/>
          <p:cNvSpPr>
            <a:spLocks noGrp="1"/>
          </p:cNvSpPr>
          <p:nvPr>
            <p:ph type="sldNum" sz="quarter" idx="4"/>
          </p:nvPr>
        </p:nvSpPr>
        <p:spPr>
          <a:xfrm>
            <a:off x="8737700" y="6355706"/>
            <a:ext cx="2844105" cy="365670"/>
          </a:xfrm>
          <a:prstGeom prst="rect">
            <a:avLst/>
          </a:prstGeom>
        </p:spPr>
        <p:txBody>
          <a:bodyPr vert="horz" lIns="91440" tIns="45720" rIns="91440" bIns="45720" rtlCol="0" anchor="ctr"/>
          <a:lstStyle>
            <a:lvl1pPr algn="r">
              <a:defRPr sz="1013">
                <a:solidFill>
                  <a:schemeClr val="tx1">
                    <a:tint val="75000"/>
                  </a:schemeClr>
                </a:solidFill>
              </a:defRPr>
            </a:lvl1pPr>
          </a:lstStyle>
          <a:p>
            <a:fld id="{3F799278-3799-9F4A-BF00-67112FF6EF7A}" type="slidenum">
              <a:rPr lang="en-US" smtClean="0"/>
              <a:t>‹#›</a:t>
            </a:fld>
            <a:endParaRPr lang="en-US" dirty="0"/>
          </a:p>
        </p:txBody>
      </p:sp>
    </p:spTree>
    <p:extLst>
      <p:ext uri="{BB962C8B-B14F-4D97-AF65-F5344CB8AC3E}">
        <p14:creationId xmlns:p14="http://schemas.microsoft.com/office/powerpoint/2010/main" val="189625046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algn="l" rtl="0" eaLnBrk="0" fontAlgn="base" hangingPunct="0">
        <a:lnSpc>
          <a:spcPct val="90000"/>
        </a:lnSpc>
        <a:spcBef>
          <a:spcPct val="0"/>
        </a:spcBef>
        <a:spcAft>
          <a:spcPct val="0"/>
        </a:spcAft>
        <a:defRPr sz="3881">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180837" indent="-180837" algn="l" rtl="0" eaLnBrk="0" fontAlgn="base" hangingPunct="0">
        <a:lnSpc>
          <a:spcPct val="110000"/>
        </a:lnSpc>
        <a:spcBef>
          <a:spcPts val="1434"/>
        </a:spcBef>
        <a:spcAft>
          <a:spcPct val="0"/>
        </a:spcAft>
        <a:buClr>
          <a:srgbClr val="415995"/>
        </a:buClr>
        <a:buSzPct val="64000"/>
        <a:buFont typeface="Lucida Grande" charset="0"/>
        <a:buChar char="▪"/>
        <a:defRPr sz="2363">
          <a:solidFill>
            <a:schemeClr val="tx1"/>
          </a:solidFill>
          <a:latin typeface="+mn-lt"/>
          <a:ea typeface="+mn-ea"/>
          <a:cs typeface="+mn-cs"/>
          <a:sym typeface="Vista Sans OT Reg" charset="0"/>
        </a:defRPr>
      </a:lvl1pPr>
      <a:lvl2pPr marL="404539" indent="-200930" algn="l" rtl="0" eaLnBrk="0" fontAlgn="base" hangingPunct="0">
        <a:lnSpc>
          <a:spcPct val="110000"/>
        </a:lnSpc>
        <a:spcBef>
          <a:spcPts val="1181"/>
        </a:spcBef>
        <a:spcAft>
          <a:spcPct val="0"/>
        </a:spcAft>
        <a:buClr>
          <a:srgbClr val="888888"/>
        </a:buClr>
        <a:buSzPct val="64000"/>
        <a:buFont typeface="Lucida Grande" charset="0"/>
        <a:buChar char="▪"/>
        <a:defRPr sz="2363">
          <a:solidFill>
            <a:schemeClr val="tx1"/>
          </a:solidFill>
          <a:latin typeface="+mn-lt"/>
          <a:ea typeface="+mn-ea"/>
          <a:cs typeface="+mn-cs"/>
          <a:sym typeface="Vista Sans OT Reg" charset="0"/>
        </a:defRPr>
      </a:lvl2pPr>
      <a:lvl3pPr marL="586715" indent="-147349" algn="l" rtl="0" eaLnBrk="0" fontAlgn="base" hangingPunct="0">
        <a:lnSpc>
          <a:spcPct val="110000"/>
        </a:lnSpc>
        <a:spcBef>
          <a:spcPts val="1181"/>
        </a:spcBef>
        <a:spcAft>
          <a:spcPct val="0"/>
        </a:spcAft>
        <a:buClr>
          <a:srgbClr val="888888"/>
        </a:buClr>
        <a:buSzPct val="54000"/>
        <a:buFont typeface="Lucida Grande" charset="0"/>
        <a:buChar char="▪"/>
        <a:defRPr sz="2194">
          <a:solidFill>
            <a:schemeClr val="tx1"/>
          </a:solidFill>
          <a:latin typeface="+mn-lt"/>
          <a:ea typeface="+mn-ea"/>
          <a:cs typeface="+mn-cs"/>
          <a:sym typeface="Vista Sans OT Reg" charset="0"/>
        </a:defRPr>
      </a:lvl3pPr>
      <a:lvl4pPr marL="783627" indent="-151368" algn="l" rtl="0" eaLnBrk="0" fontAlgn="base" hangingPunct="0">
        <a:lnSpc>
          <a:spcPct val="110000"/>
        </a:lnSpc>
        <a:spcBef>
          <a:spcPts val="1181"/>
        </a:spcBef>
        <a:spcAft>
          <a:spcPct val="0"/>
        </a:spcAft>
        <a:buClr>
          <a:srgbClr val="888888"/>
        </a:buClr>
        <a:buSzPct val="44000"/>
        <a:buFont typeface="Lucida Grande" charset="0"/>
        <a:buChar char="▪"/>
        <a:defRPr sz="2194">
          <a:solidFill>
            <a:schemeClr val="tx1"/>
          </a:solidFill>
          <a:latin typeface="+mn-lt"/>
          <a:ea typeface="+mn-ea"/>
          <a:cs typeface="+mn-cs"/>
          <a:sym typeface="Vista Sans OT Reg" charset="0"/>
        </a:defRPr>
      </a:lvl4pPr>
      <a:lvl5pPr marL="977859" indent="-135293" algn="l" rtl="0" eaLnBrk="0" fontAlgn="base" hangingPunct="0">
        <a:lnSpc>
          <a:spcPct val="110000"/>
        </a:lnSpc>
        <a:spcBef>
          <a:spcPts val="1181"/>
        </a:spcBef>
        <a:spcAft>
          <a:spcPct val="0"/>
        </a:spcAft>
        <a:buClr>
          <a:srgbClr val="888888"/>
        </a:buClr>
        <a:buSzPct val="44000"/>
        <a:buFont typeface="Lucida Grande" charset="0"/>
        <a:buChar char="▪"/>
        <a:defRPr sz="2025">
          <a:solidFill>
            <a:schemeClr val="tx1"/>
          </a:solidFill>
          <a:latin typeface="+mn-lt"/>
          <a:ea typeface="+mn-ea"/>
          <a:cs typeface="+mn-cs"/>
          <a:sym typeface="Vista Sans OT Reg" charset="0"/>
        </a:defRPr>
      </a:lvl5pPr>
      <a:lvl6pPr marL="1363644"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6pPr>
      <a:lvl7pPr marL="1749429"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7pPr>
      <a:lvl8pPr marL="2135215"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8pPr>
      <a:lvl9pPr marL="2521000"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400" dirty="0"/>
              <a:t>CS5412 / Lecture 22 </a:t>
            </a:r>
            <a:br>
              <a:rPr lang="en-US" sz="4400" dirty="0"/>
            </a:br>
            <a:r>
              <a:rPr lang="en-US" sz="4400" dirty="0"/>
              <a:t>How </a:t>
            </a:r>
            <a:r>
              <a:rPr lang="en-US" sz="4400"/>
              <a:t>Facebook Represents</a:t>
            </a:r>
            <a:br>
              <a:rPr lang="en-US" sz="4400" dirty="0"/>
            </a:br>
            <a:r>
              <a:rPr lang="en-US" sz="4400" dirty="0"/>
              <a:t>Social Networking data</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2020</a:t>
            </a:r>
            <a:endParaRPr lang="en-US" dirty="0"/>
          </a:p>
        </p:txBody>
      </p:sp>
      <p:sp>
        <p:nvSpPr>
          <p:cNvPr id="4" name="Footer Placeholder 3"/>
          <p:cNvSpPr>
            <a:spLocks noGrp="1"/>
          </p:cNvSpPr>
          <p:nvPr>
            <p:ph type="ftr" sz="quarter" idx="11"/>
          </p:nvPr>
        </p:nvSpPr>
        <p:spPr/>
        <p:txBody>
          <a:bodyPr/>
          <a:lstStyle/>
          <a:p>
            <a:r>
              <a:rPr lang="en-US"/>
              <a:t>http://www.cs.cornell.edu/courses/cs5412/2020sp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273969" y="1639491"/>
            <a:ext cx="9644063" cy="2625328"/>
          </a:xfrm>
        </p:spPr>
        <p:txBody>
          <a:bodyPr/>
          <a:lstStyle/>
          <a:p>
            <a:pPr eaLnBrk="1" hangingPunct="1"/>
            <a:r>
              <a:rPr lang="en-US" dirty="0">
                <a:latin typeface="Vista Sans OT Medium" charset="0"/>
                <a:ea typeface="ヒラギノ角ゴ ProN W6" charset="0"/>
                <a:cs typeface="ヒラギノ角ゴ ProN W6" charset="0"/>
              </a:rPr>
              <a:t>TAO</a:t>
            </a:r>
            <a:br>
              <a:rPr lang="en-US" dirty="0">
                <a:latin typeface="Vista Sans OT Medium" charset="0"/>
                <a:ea typeface="ヒラギノ角ゴ ProN W6" charset="0"/>
                <a:cs typeface="ヒラギノ角ゴ ProN W6" charset="0"/>
              </a:rPr>
            </a:br>
            <a:r>
              <a:rPr lang="en-US" sz="4388" dirty="0">
                <a:solidFill>
                  <a:srgbClr val="AFBEE3"/>
                </a:solidFill>
                <a:latin typeface="Vista Sans OT Medium" charset="0"/>
                <a:ea typeface="ヒラギノ角ゴ ProN W6" charset="0"/>
                <a:cs typeface="ヒラギノ角ゴ ProN W6" charset="0"/>
              </a:rPr>
              <a:t>Facebook’s Distributed Data Store for the Social Graph</a:t>
            </a:r>
          </a:p>
        </p:txBody>
      </p:sp>
      <p:sp>
        <p:nvSpPr>
          <p:cNvPr id="19459" name="Rectangle 2"/>
          <p:cNvSpPr>
            <a:spLocks noGrp="1" noChangeArrowheads="1"/>
          </p:cNvSpPr>
          <p:nvPr>
            <p:ph type="body" idx="1"/>
          </p:nvPr>
        </p:nvSpPr>
        <p:spPr>
          <a:xfrm>
            <a:off x="1273969" y="5036344"/>
            <a:ext cx="9633347" cy="1251049"/>
          </a:xfrm>
        </p:spPr>
        <p:txBody>
          <a:bodyPr/>
          <a:lstStyle/>
          <a:p>
            <a:pPr marL="0" indent="0" defTabSz="771571" eaLnBrk="1" hangingPunct="1">
              <a:buNone/>
              <a:defRPr/>
            </a:pPr>
            <a:r>
              <a:rPr lang="en-US" sz="2363" dirty="0">
                <a:solidFill>
                  <a:srgbClr val="FFFFFF"/>
                </a:solidFill>
              </a:rPr>
              <a:t>Nathan Bronson</a:t>
            </a:r>
            <a:r>
              <a:rPr lang="en-US" sz="2025" i="1" dirty="0"/>
              <a:t>, </a:t>
            </a:r>
            <a:r>
              <a:rPr lang="en-US" sz="2025" dirty="0"/>
              <a:t>Zach </a:t>
            </a:r>
            <a:r>
              <a:rPr lang="en-US" sz="2025" dirty="0" err="1"/>
              <a:t>Amsden</a:t>
            </a:r>
            <a:r>
              <a:rPr lang="en-US" sz="2025" i="1" dirty="0"/>
              <a:t>, </a:t>
            </a:r>
            <a:r>
              <a:rPr lang="en-US" sz="2025" dirty="0"/>
              <a:t>George Cabrera</a:t>
            </a:r>
            <a:r>
              <a:rPr lang="en-US" sz="2025" i="1" dirty="0"/>
              <a:t>, </a:t>
            </a:r>
            <a:r>
              <a:rPr lang="en-US" sz="2025" dirty="0"/>
              <a:t>Prasad </a:t>
            </a:r>
            <a:r>
              <a:rPr lang="en-US" sz="2025" dirty="0" err="1"/>
              <a:t>Chakka</a:t>
            </a:r>
            <a:r>
              <a:rPr lang="en-US" sz="2025" i="1" dirty="0"/>
              <a:t>, </a:t>
            </a:r>
            <a:r>
              <a:rPr lang="en-US" sz="2025" dirty="0"/>
              <a:t>Peter </a:t>
            </a:r>
            <a:r>
              <a:rPr lang="en-US" sz="2025" dirty="0" err="1"/>
              <a:t>Dimov</a:t>
            </a:r>
            <a:r>
              <a:rPr lang="en-US" sz="2025" dirty="0"/>
              <a:t>, </a:t>
            </a:r>
            <a:r>
              <a:rPr lang="en-US" sz="2025" dirty="0" err="1"/>
              <a:t>Hui</a:t>
            </a:r>
            <a:r>
              <a:rPr lang="en-US" sz="2025" dirty="0"/>
              <a:t> Ding</a:t>
            </a:r>
            <a:r>
              <a:rPr lang="en-US" sz="2025" i="1" dirty="0"/>
              <a:t>, </a:t>
            </a:r>
            <a:r>
              <a:rPr lang="en-US" sz="2025" dirty="0"/>
              <a:t>Jack Ferris</a:t>
            </a:r>
            <a:r>
              <a:rPr lang="en-US" sz="2025" i="1" dirty="0"/>
              <a:t>, </a:t>
            </a:r>
            <a:r>
              <a:rPr lang="en-US" sz="2025" dirty="0"/>
              <a:t>Anthony </a:t>
            </a:r>
            <a:r>
              <a:rPr lang="en-US" sz="2025" dirty="0" err="1"/>
              <a:t>Giardullo</a:t>
            </a:r>
            <a:r>
              <a:rPr lang="en-US" sz="2025" i="1" dirty="0"/>
              <a:t>, </a:t>
            </a:r>
            <a:r>
              <a:rPr lang="en-US" sz="2025" dirty="0" err="1"/>
              <a:t>Sachin</a:t>
            </a:r>
            <a:r>
              <a:rPr lang="en-US" sz="2025" dirty="0"/>
              <a:t> </a:t>
            </a:r>
            <a:r>
              <a:rPr lang="en-US" sz="2025" dirty="0" err="1"/>
              <a:t>Kulkarni</a:t>
            </a:r>
            <a:r>
              <a:rPr lang="en-US" sz="2025" i="1" dirty="0"/>
              <a:t>, </a:t>
            </a:r>
            <a:r>
              <a:rPr lang="en-US" sz="2025" dirty="0"/>
              <a:t>Harry Li</a:t>
            </a:r>
            <a:r>
              <a:rPr lang="en-US" sz="2025" i="1" dirty="0"/>
              <a:t>, </a:t>
            </a:r>
            <a:r>
              <a:rPr lang="en-US" sz="2025" dirty="0"/>
              <a:t>Mark </a:t>
            </a:r>
            <a:r>
              <a:rPr lang="en-US" sz="2025" dirty="0" err="1"/>
              <a:t>Marchukov</a:t>
            </a:r>
            <a:r>
              <a:rPr lang="en-US" sz="2025" dirty="0"/>
              <a:t>, Dmitri </a:t>
            </a:r>
            <a:r>
              <a:rPr lang="en-US" sz="2025" dirty="0" err="1"/>
              <a:t>Petrov</a:t>
            </a:r>
            <a:r>
              <a:rPr lang="en-US" sz="2025" i="1" dirty="0"/>
              <a:t>, </a:t>
            </a:r>
            <a:r>
              <a:rPr lang="en-US" sz="2025" dirty="0" err="1"/>
              <a:t>Lovro</a:t>
            </a:r>
            <a:r>
              <a:rPr lang="en-US" sz="2025" dirty="0"/>
              <a:t> </a:t>
            </a:r>
            <a:r>
              <a:rPr lang="en-US" sz="2025" dirty="0" err="1"/>
              <a:t>Puzar</a:t>
            </a:r>
            <a:r>
              <a:rPr lang="en-US" sz="2025" i="1" dirty="0"/>
              <a:t>, </a:t>
            </a:r>
            <a:r>
              <a:rPr lang="en-US" sz="2025" dirty="0"/>
              <a:t>Yee </a:t>
            </a:r>
            <a:r>
              <a:rPr lang="en-US" sz="2025" dirty="0" err="1"/>
              <a:t>Jiun</a:t>
            </a:r>
            <a:r>
              <a:rPr lang="en-US" sz="2025" dirty="0"/>
              <a:t> Song</a:t>
            </a:r>
            <a:r>
              <a:rPr lang="en-US" sz="2025" i="1" dirty="0"/>
              <a:t>, </a:t>
            </a:r>
            <a:r>
              <a:rPr lang="en-US" sz="2025" dirty="0" err="1"/>
              <a:t>Venkat</a:t>
            </a:r>
            <a:r>
              <a:rPr lang="en-US" sz="2025" dirty="0"/>
              <a:t> </a:t>
            </a:r>
            <a:r>
              <a:rPr lang="en-US" sz="2025" dirty="0" err="1"/>
              <a:t>Venkataramani</a:t>
            </a:r>
            <a:endParaRPr lang="en-US" sz="2025" dirty="0"/>
          </a:p>
        </p:txBody>
      </p:sp>
      <p:sp>
        <p:nvSpPr>
          <p:cNvPr id="2" name="TextBox 1"/>
          <p:cNvSpPr txBox="1"/>
          <p:nvPr/>
        </p:nvSpPr>
        <p:spPr>
          <a:xfrm>
            <a:off x="1788319" y="6322219"/>
            <a:ext cx="8872538"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Presented at USENIX ATC – June 26, 2013</a:t>
            </a:r>
          </a:p>
        </p:txBody>
      </p:sp>
      <p:sp>
        <p:nvSpPr>
          <p:cNvPr id="3" name="Oval 2">
            <a:extLst>
              <a:ext uri="{FF2B5EF4-FFF2-40B4-BE49-F238E27FC236}">
                <a16:creationId xmlns:a16="http://schemas.microsoft.com/office/drawing/2014/main" id="{E398DCBC-1C92-4224-80F2-30D89FA777F9}"/>
              </a:ext>
            </a:extLst>
          </p:cNvPr>
          <p:cNvSpPr/>
          <p:nvPr/>
        </p:nvSpPr>
        <p:spPr bwMode="auto">
          <a:xfrm>
            <a:off x="5781497" y="5486572"/>
            <a:ext cx="1924320" cy="818234"/>
          </a:xfrm>
          <a:prstGeom prst="ellipse">
            <a:avLst/>
          </a:prstGeom>
          <a:noFill/>
          <a:ln w="57150" cap="flat" cmpd="sng" algn="ctr">
            <a:solidFill>
              <a:srgbClr val="FFC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5" name="Straight Connector 4">
            <a:extLst>
              <a:ext uri="{FF2B5EF4-FFF2-40B4-BE49-F238E27FC236}">
                <a16:creationId xmlns:a16="http://schemas.microsoft.com/office/drawing/2014/main" id="{DE9747EC-BF56-4DDF-A0B4-6345276F33B0}"/>
              </a:ext>
            </a:extLst>
          </p:cNvPr>
          <p:cNvCxnSpPr>
            <a:cxnSpLocks/>
            <a:stCxn id="3" idx="6"/>
          </p:cNvCxnSpPr>
          <p:nvPr/>
        </p:nvCxnSpPr>
        <p:spPr bwMode="auto">
          <a:xfrm flipV="1">
            <a:off x="7705817" y="5122565"/>
            <a:ext cx="451561" cy="773124"/>
          </a:xfrm>
          <a:prstGeom prst="line">
            <a:avLst/>
          </a:prstGeom>
          <a:solidFill>
            <a:srgbClr val="F0C423"/>
          </a:solidFill>
          <a:ln w="38100" cap="flat" cmpd="sng" algn="ctr">
            <a:solidFill>
              <a:srgbClr val="FFC000"/>
            </a:solidFill>
            <a:prstDash val="solid"/>
            <a:round/>
            <a:headEnd type="arrow" w="med" len="med"/>
            <a:tailEnd type="none" w="med" len="med"/>
          </a:ln>
          <a:effectLst/>
        </p:spPr>
      </p:cxnSp>
      <p:sp>
        <p:nvSpPr>
          <p:cNvPr id="6" name="TextBox 5">
            <a:extLst>
              <a:ext uri="{FF2B5EF4-FFF2-40B4-BE49-F238E27FC236}">
                <a16:creationId xmlns:a16="http://schemas.microsoft.com/office/drawing/2014/main" id="{24866965-908E-4F39-A0BD-3F783830B2A4}"/>
              </a:ext>
            </a:extLst>
          </p:cNvPr>
          <p:cNvSpPr txBox="1"/>
          <p:nvPr/>
        </p:nvSpPr>
        <p:spPr>
          <a:xfrm>
            <a:off x="4490900" y="4370272"/>
            <a:ext cx="7044608" cy="923330"/>
          </a:xfrm>
          <a:prstGeom prst="rect">
            <a:avLst/>
          </a:prstGeom>
          <a:solidFill>
            <a:schemeClr val="accent2"/>
          </a:solidFill>
          <a:ln w="57150">
            <a:solidFill>
              <a:srgbClr val="FFC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Cornell PhD who worked with Professor van Renesse.  Graduated in 2010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Now one of several people with the title “Director of Engineering”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He owns the distributed systems area: the Facebook “edge”</a:t>
            </a:r>
          </a:p>
        </p:txBody>
      </p:sp>
    </p:spTree>
    <p:extLst>
      <p:ext uri="{BB962C8B-B14F-4D97-AF65-F5344CB8AC3E}">
        <p14:creationId xmlns:p14="http://schemas.microsoft.com/office/powerpoint/2010/main" val="36954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eft-Right Arrow 62"/>
          <p:cNvSpPr/>
          <p:nvPr/>
        </p:nvSpPr>
        <p:spPr bwMode="auto">
          <a:xfrm rot="17820103">
            <a:off x="7255465" y="3343041"/>
            <a:ext cx="3508646"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sp>
        <p:nvSpPr>
          <p:cNvPr id="2" name="Title 1"/>
          <p:cNvSpPr>
            <a:spLocks noGrp="1"/>
          </p:cNvSpPr>
          <p:nvPr>
            <p:ph type="title"/>
          </p:nvPr>
        </p:nvSpPr>
        <p:spPr>
          <a:xfrm>
            <a:off x="4938713" y="546497"/>
            <a:ext cx="5968603" cy="557213"/>
          </a:xfrm>
        </p:spPr>
        <p:txBody>
          <a:bodyPr/>
          <a:lstStyle/>
          <a:p>
            <a:r>
              <a:rPr lang="en-US" dirty="0"/>
              <a:t>The Social Graph</a:t>
            </a:r>
          </a:p>
        </p:txBody>
      </p:sp>
      <p:pic>
        <p:nvPicPr>
          <p:cNvPr id="8" name="Content Placeholder 7" descr="example_all.png"/>
          <p:cNvPicPr>
            <a:picLocks noGrp="1" noChangeAspect="1"/>
          </p:cNvPicPr>
          <p:nvPr>
            <p:ph idx="1"/>
          </p:nvPr>
        </p:nvPicPr>
        <p:blipFill rotWithShape="1">
          <a:blip r:embed="rId4">
            <a:extLst>
              <a:ext uri="{28A0092B-C50C-407E-A947-70E740481C1C}">
                <a14:useLocalDpi xmlns:a14="http://schemas.microsoft.com/office/drawing/2010/main" val="0"/>
              </a:ext>
            </a:extLst>
          </a:blip>
          <a:srcRect l="-25" r="-25"/>
          <a:stretch/>
        </p:blipFill>
        <p:spPr>
          <a:xfrm>
            <a:off x="823913" y="600075"/>
            <a:ext cx="3793331" cy="5724973"/>
          </a:xfrm>
        </p:spPr>
      </p:pic>
      <p:grpSp>
        <p:nvGrpSpPr>
          <p:cNvPr id="29" name="Group 28"/>
          <p:cNvGrpSpPr/>
          <p:nvPr/>
        </p:nvGrpSpPr>
        <p:grpSpPr>
          <a:xfrm>
            <a:off x="9310687" y="5422107"/>
            <a:ext cx="2029111" cy="988516"/>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5">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7639050" y="3236119"/>
            <a:ext cx="1705476" cy="1350170"/>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9182100" y="921544"/>
            <a:ext cx="1705476" cy="1070893"/>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6867525" y="5357812"/>
            <a:ext cx="1705476" cy="1070893"/>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745831" y="2914650"/>
            <a:ext cx="2030329" cy="1729904"/>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6738938" y="1435894"/>
            <a:ext cx="1705476" cy="988516"/>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0210800" y="2914651"/>
            <a:ext cx="1005013" cy="79563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519"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0082212" y="400764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0210800" y="420052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0339387" y="4393406"/>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424362" y="5164931"/>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p>
        </p:txBody>
      </p:sp>
      <p:sp>
        <p:nvSpPr>
          <p:cNvPr id="37" name="Rectangle 36"/>
          <p:cNvSpPr/>
          <p:nvPr/>
        </p:nvSpPr>
        <p:spPr bwMode="auto">
          <a:xfrm>
            <a:off x="4874419" y="1885950"/>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2" name="Right Arrow 41"/>
          <p:cNvSpPr/>
          <p:nvPr/>
        </p:nvSpPr>
        <p:spPr bwMode="auto">
          <a:xfrm flipH="1">
            <a:off x="5967412" y="1693069"/>
            <a:ext cx="835819"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6674644" y="3300412"/>
            <a:ext cx="1028700" cy="900113"/>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714190" y="4581672"/>
            <a:ext cx="694092"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54" name="Right Arrow 53"/>
          <p:cNvSpPr/>
          <p:nvPr/>
        </p:nvSpPr>
        <p:spPr bwMode="auto">
          <a:xfrm rot="3132958">
            <a:off x="8410575" y="4586288"/>
            <a:ext cx="1221581"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7371850" y="2442891"/>
            <a:ext cx="1313472"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9256609" y="3111875"/>
            <a:ext cx="1092994"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9374747" y="3849551"/>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9439041" y="4042432"/>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9503334" y="4235314"/>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8474869" y="2271713"/>
            <a:ext cx="16716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8217694" y="5679281"/>
            <a:ext cx="1350169"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9910762" y="2078831"/>
            <a:ext cx="13287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cxnSp>
        <p:nvCxnSpPr>
          <p:cNvPr id="6" name="Straight Connector 5"/>
          <p:cNvCxnSpPr/>
          <p:nvPr/>
        </p:nvCxnSpPr>
        <p:spPr bwMode="auto">
          <a:xfrm>
            <a:off x="4552951" y="5036344"/>
            <a:ext cx="6758234" cy="372893"/>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4" name="Straight Connector 63"/>
          <p:cNvCxnSpPr/>
          <p:nvPr/>
        </p:nvCxnSpPr>
        <p:spPr bwMode="auto">
          <a:xfrm>
            <a:off x="888206" y="4329112"/>
            <a:ext cx="3857625" cy="321469"/>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5" name="Straight Connector 64"/>
          <p:cNvCxnSpPr/>
          <p:nvPr/>
        </p:nvCxnSpPr>
        <p:spPr bwMode="auto">
          <a:xfrm flipV="1">
            <a:off x="4617244" y="4586288"/>
            <a:ext cx="4757738" cy="1735932"/>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6" name="Straight Connector 65"/>
          <p:cNvCxnSpPr/>
          <p:nvPr/>
        </p:nvCxnSpPr>
        <p:spPr bwMode="auto">
          <a:xfrm>
            <a:off x="4617244" y="1950244"/>
            <a:ext cx="2185988" cy="964406"/>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0" name="Straight Connector 69"/>
          <p:cNvCxnSpPr/>
          <p:nvPr/>
        </p:nvCxnSpPr>
        <p:spPr bwMode="auto">
          <a:xfrm>
            <a:off x="4745832" y="728663"/>
            <a:ext cx="4700834" cy="2623174"/>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2" name="Straight Connector 71"/>
          <p:cNvCxnSpPr/>
          <p:nvPr/>
        </p:nvCxnSpPr>
        <p:spPr bwMode="auto">
          <a:xfrm>
            <a:off x="952500" y="5743575"/>
            <a:ext cx="8365578" cy="630068"/>
          </a:xfrm>
          <a:prstGeom prst="line">
            <a:avLst/>
          </a:prstGeom>
          <a:solidFill>
            <a:srgbClr val="F0C423"/>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4810126" y="5743576"/>
            <a:ext cx="1574085" cy="715581"/>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(hypothetical</a:t>
            </a:r>
            <a:b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b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encoding)</a:t>
            </a:r>
          </a:p>
        </p:txBody>
      </p:sp>
    </p:spTree>
    <p:custDataLst>
      <p:tags r:id="rId1"/>
    </p:custDataLst>
    <p:extLst>
      <p:ext uri="{BB962C8B-B14F-4D97-AF65-F5344CB8AC3E}">
        <p14:creationId xmlns:p14="http://schemas.microsoft.com/office/powerpoint/2010/main" val="22530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7" grpId="0" animBg="1"/>
      <p:bldP spid="42" grpId="0" animBg="1"/>
      <p:bldP spid="43" grpId="0" animBg="1"/>
      <p:bldP spid="44" grpId="0" animBg="1"/>
      <p:bldP spid="54" grpId="0" animBg="1"/>
      <p:bldP spid="4" grpId="0" animBg="1"/>
      <p:bldP spid="56" grpId="0" animBg="1"/>
      <p:bldP spid="57" grpId="0" animBg="1"/>
      <p:bldP spid="58" grpId="0" animBg="1"/>
      <p:bldP spid="59" grpId="0" animBg="1"/>
      <p:bldP spid="60" grpId="0" animBg="1"/>
      <p:bldP spid="61" grpId="0" animBg="1"/>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5710238" y="1564481"/>
            <a:ext cx="5248400" cy="4371975"/>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Left Arrow 54"/>
          <p:cNvSpPr/>
          <p:nvPr/>
        </p:nvSpPr>
        <p:spPr bwMode="auto">
          <a:xfrm>
            <a:off x="4874419" y="2786063"/>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Left Arrow 63"/>
          <p:cNvSpPr/>
          <p:nvPr/>
        </p:nvSpPr>
        <p:spPr bwMode="auto">
          <a:xfrm>
            <a:off x="4874419" y="3621881"/>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5" name="Left Arrow 64"/>
          <p:cNvSpPr/>
          <p:nvPr/>
        </p:nvSpPr>
        <p:spPr bwMode="auto">
          <a:xfrm>
            <a:off x="4874419" y="4457700"/>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27200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810125" y="1243013"/>
            <a:ext cx="6493669" cy="5143500"/>
          </a:xfrm>
          <a:prstGeom prst="roundRect">
            <a:avLst>
              <a:gd name="adj" fmla="val 12546"/>
            </a:avLst>
          </a:prstGeom>
          <a:solidFill>
            <a:srgbClr val="FFFFFF"/>
          </a:solidFill>
          <a:ln w="76200" cap="flat" cmpd="sng" algn="ctr">
            <a:solidFill>
              <a:srgbClr val="333399"/>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4557"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endPar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7381875" y="1757363"/>
            <a:ext cx="3641056" cy="30861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4"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5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5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7" name="Straight Connector 16"/>
          <p:cNvCxnSpPr/>
          <p:nvPr/>
        </p:nvCxnSpPr>
        <p:spPr bwMode="auto">
          <a:xfrm>
            <a:off x="4810125" y="1950244"/>
            <a:ext cx="0" cy="3857625"/>
          </a:xfrm>
          <a:prstGeom prst="line">
            <a:avLst/>
          </a:prstGeom>
          <a:solidFill>
            <a:srgbClr val="F0C423"/>
          </a:solidFill>
          <a:ln w="76200" cap="flat" cmpd="sng" algn="ctr">
            <a:solidFill>
              <a:srgbClr val="000090"/>
            </a:solidFill>
            <a:prstDash val="sysDash"/>
            <a:round/>
            <a:headEnd type="none" w="med" len="med"/>
            <a:tailEnd type="none" w="med" len="med"/>
          </a:ln>
          <a:effectLst/>
        </p:spPr>
      </p:cxnSp>
      <p:grpSp>
        <p:nvGrpSpPr>
          <p:cNvPr id="52" name="Group 51"/>
          <p:cNvGrpSpPr/>
          <p:nvPr/>
        </p:nvGrpSpPr>
        <p:grpSpPr>
          <a:xfrm>
            <a:off x="5453063" y="3879056"/>
            <a:ext cx="1478756" cy="1221581"/>
            <a:chOff x="4292600" y="5892800"/>
            <a:chExt cx="1219200" cy="990600"/>
          </a:xfrm>
          <a:solidFill>
            <a:srgbClr val="FAE79D"/>
          </a:solidFill>
        </p:grpSpPr>
        <p:sp>
          <p:nvSpPr>
            <p:cNvPr id="53" name="Magnetic Disk 52"/>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6" name="Magnetic Disk 65"/>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7" name="Magnetic Disk 66"/>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8" name="Magnetic Disk 67"/>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9" name="Group 18"/>
          <p:cNvGrpSpPr/>
          <p:nvPr/>
        </p:nvGrpSpPr>
        <p:grpSpPr>
          <a:xfrm>
            <a:off x="5517356" y="2336006"/>
            <a:ext cx="1350169" cy="1092994"/>
            <a:chOff x="5511800" y="3035300"/>
            <a:chExt cx="1371600" cy="762000"/>
          </a:xfrm>
        </p:grpSpPr>
        <p:sp>
          <p:nvSpPr>
            <p:cNvPr id="70" name="Rectangle 69"/>
            <p:cNvSpPr/>
            <p:nvPr/>
          </p:nvSpPr>
          <p:spPr bwMode="auto">
            <a:xfrm>
              <a:off x="5511800" y="30353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1" name="Rectangle 70"/>
            <p:cNvSpPr/>
            <p:nvPr/>
          </p:nvSpPr>
          <p:spPr bwMode="auto">
            <a:xfrm>
              <a:off x="5664200" y="31115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2" name="Rectangle 71"/>
            <p:cNvSpPr/>
            <p:nvPr/>
          </p:nvSpPr>
          <p:spPr bwMode="auto">
            <a:xfrm>
              <a:off x="5816600" y="31877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3" name="Rectangle 72"/>
            <p:cNvSpPr/>
            <p:nvPr/>
          </p:nvSpPr>
          <p:spPr bwMode="auto">
            <a:xfrm>
              <a:off x="5969000" y="32639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4" name="Rectangle 73"/>
            <p:cNvSpPr/>
            <p:nvPr/>
          </p:nvSpPr>
          <p:spPr bwMode="auto">
            <a:xfrm>
              <a:off x="6121400" y="33401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grpSp>
      <p:sp>
        <p:nvSpPr>
          <p:cNvPr id="7" name="TextBox 6"/>
          <p:cNvSpPr txBox="1"/>
          <p:nvPr/>
        </p:nvSpPr>
        <p:spPr>
          <a:xfrm>
            <a:off x="5324475" y="5357813"/>
            <a:ext cx="3418308" cy="819583"/>
          </a:xfrm>
          <a:prstGeom prst="rect">
            <a:avLst/>
          </a:prstGeom>
          <a:noFill/>
        </p:spPr>
        <p:txBody>
          <a:bodyPr wrap="none" rtlCol="0">
            <a:spAutoFit/>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1 billion queries/second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many petabytes of data</a:t>
            </a:r>
          </a:p>
        </p:txBody>
      </p:sp>
    </p:spTree>
    <p:extLst>
      <p:ext uri="{BB962C8B-B14F-4D97-AF65-F5344CB8AC3E}">
        <p14:creationId xmlns:p14="http://schemas.microsoft.com/office/powerpoint/2010/main" val="37481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TAO opts for NoSQL Model</a:t>
            </a:r>
          </a:p>
        </p:txBody>
      </p:sp>
      <p:sp>
        <p:nvSpPr>
          <p:cNvPr id="6" name="Content Placeholder 5"/>
          <p:cNvSpPr>
            <a:spLocks noGrp="1"/>
          </p:cNvSpPr>
          <p:nvPr>
            <p:ph idx="1"/>
          </p:nvPr>
        </p:nvSpPr>
        <p:spPr/>
        <p:txBody>
          <a:bodyPr/>
          <a:lstStyle/>
          <a:p>
            <a:r>
              <a:rPr lang="en-US" dirty="0"/>
              <a:t>Most TAO applications treat the graph like a very restricted form of SQL database: it looks like SQL.</a:t>
            </a:r>
          </a:p>
          <a:p>
            <a:r>
              <a:rPr lang="en-US" dirty="0"/>
              <a:t>But first, they limit the operations: it isn’t full SQL.</a:t>
            </a:r>
          </a:p>
          <a:p>
            <a:r>
              <a:rPr lang="en-US" dirty="0"/>
              <a:t>And then they don’t guarantee the ACID properties.</a:t>
            </a:r>
          </a:p>
          <a:p>
            <a:endParaRPr lang="en-US" dirty="0"/>
          </a:p>
          <a:p>
            <a:r>
              <a:rPr lang="en-US" dirty="0"/>
              <a:t>In fact the </a:t>
            </a:r>
            <a:r>
              <a:rPr lang="en-US" i="1" dirty="0"/>
              <a:t>back end</a:t>
            </a:r>
            <a:r>
              <a:rPr lang="en-US" dirty="0"/>
              <a:t> of TAO actually is serializable, but it runs out of band, in a batched and high-volume way (BASE: eventually, consistency happens).</a:t>
            </a:r>
          </a:p>
          <a:p>
            <a:r>
              <a:rPr lang="en-US" dirty="0"/>
              <a:t>The only edge consistency promise is that they try to avoid returning broken association lists, because applications find such situations hard to handle.</a:t>
            </a:r>
          </a:p>
        </p:txBody>
      </p:sp>
    </p:spTree>
    <p:extLst>
      <p:ext uri="{BB962C8B-B14F-4D97-AF65-F5344CB8AC3E}">
        <p14:creationId xmlns:p14="http://schemas.microsoft.com/office/powerpoint/2010/main" val="326085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p:txBody>
      </p:sp>
    </p:spTree>
    <p:custDataLst>
      <p:tags r:id="rId1"/>
    </p:custDataLst>
    <p:extLst>
      <p:ext uri="{BB962C8B-B14F-4D97-AF65-F5344CB8AC3E}">
        <p14:creationId xmlns:p14="http://schemas.microsoft.com/office/powerpoint/2010/main" val="28513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495" y="546497"/>
            <a:ext cx="9633347" cy="557213"/>
          </a:xfrm>
        </p:spPr>
        <p:txBody>
          <a:bodyPr/>
          <a:lstStyle/>
          <a:p>
            <a:r>
              <a:rPr lang="en-US" dirty="0"/>
              <a:t>Dynamic Resolution of Data Dependencies</a:t>
            </a:r>
          </a:p>
        </p:txBody>
      </p:sp>
      <p:grpSp>
        <p:nvGrpSpPr>
          <p:cNvPr id="29" name="Group 28"/>
          <p:cNvGrpSpPr/>
          <p:nvPr/>
        </p:nvGrpSpPr>
        <p:grpSpPr>
          <a:xfrm>
            <a:off x="3676242" y="3606029"/>
            <a:ext cx="1429101" cy="805873"/>
            <a:chOff x="6398684" y="6807200"/>
            <a:chExt cx="1903857" cy="914400"/>
          </a:xfrm>
        </p:grpSpPr>
        <p:sp>
          <p:nvSpPr>
            <p:cNvPr id="20" name="Rectangle 19"/>
            <p:cNvSpPr/>
            <p:nvPr/>
          </p:nvSpPr>
          <p:spPr bwMode="auto">
            <a:xfrm>
              <a:off x="6398684"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6160294" y="1564481"/>
            <a:ext cx="1458030" cy="1128224"/>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8513201" y="3606028"/>
            <a:ext cx="1264205" cy="859599"/>
            <a:chOff x="6349999" y="2844800"/>
            <a:chExt cx="1600200" cy="990600"/>
          </a:xfrm>
        </p:grpSpPr>
        <p:sp>
          <p:nvSpPr>
            <p:cNvPr id="16" name="Rectangle 15"/>
            <p:cNvSpPr/>
            <p:nvPr/>
          </p:nvSpPr>
          <p:spPr bwMode="auto">
            <a:xfrm>
              <a:off x="6349999"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3621276" y="5593850"/>
            <a:ext cx="1458030" cy="894855"/>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5435136" y="3606028"/>
            <a:ext cx="1528425" cy="1289398"/>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2137208" y="3606029"/>
            <a:ext cx="1209239" cy="752148"/>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7303961" y="3606029"/>
            <a:ext cx="859197" cy="66484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8" name="Rectangle 37"/>
          <p:cNvSpPr/>
          <p:nvPr/>
        </p:nvSpPr>
        <p:spPr bwMode="auto">
          <a:xfrm>
            <a:off x="5819894" y="5916200"/>
            <a:ext cx="989378" cy="53724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50" name="Right Arrow 49"/>
          <p:cNvSpPr/>
          <p:nvPr/>
        </p:nvSpPr>
        <p:spPr bwMode="auto">
          <a:xfrm rot="2233778">
            <a:off x="7486493" y="2574826"/>
            <a:ext cx="1621986"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51" name="Right Arrow 50"/>
          <p:cNvSpPr/>
          <p:nvPr/>
        </p:nvSpPr>
        <p:spPr bwMode="auto">
          <a:xfrm rot="3593669">
            <a:off x="6991606" y="2650019"/>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LIKED_BY</a:t>
            </a:r>
          </a:p>
        </p:txBody>
      </p:sp>
      <p:sp>
        <p:nvSpPr>
          <p:cNvPr id="52" name="Right Arrow 51"/>
          <p:cNvSpPr/>
          <p:nvPr/>
        </p:nvSpPr>
        <p:spPr bwMode="auto">
          <a:xfrm rot="16200000" flipH="1">
            <a:off x="5763400" y="4791986"/>
            <a:ext cx="992435" cy="769516"/>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5" name="Right Arrow 54"/>
          <p:cNvSpPr/>
          <p:nvPr/>
        </p:nvSpPr>
        <p:spPr bwMode="auto">
          <a:xfrm rot="16945914" flipH="1">
            <a:off x="6198757" y="2685062"/>
            <a:ext cx="913324"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ATTACH</a:t>
            </a:r>
          </a:p>
        </p:txBody>
      </p:sp>
      <p:sp>
        <p:nvSpPr>
          <p:cNvPr id="67" name="Right Arrow 66"/>
          <p:cNvSpPr/>
          <p:nvPr/>
        </p:nvSpPr>
        <p:spPr bwMode="auto">
          <a:xfrm rot="16200000" flipH="1">
            <a:off x="3861916" y="4557261"/>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8" name="Right Arrow 67"/>
          <p:cNvSpPr/>
          <p:nvPr/>
        </p:nvSpPr>
        <p:spPr bwMode="auto">
          <a:xfrm rot="19518775" flipH="1">
            <a:off x="4985960" y="2622772"/>
            <a:ext cx="1289558"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69" name="Right Arrow 68"/>
          <p:cNvSpPr/>
          <p:nvPr/>
        </p:nvSpPr>
        <p:spPr bwMode="auto">
          <a:xfrm rot="20387548" flipH="1">
            <a:off x="3054478" y="2409990"/>
            <a:ext cx="3206781"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CHECKED_IN</a:t>
            </a:r>
          </a:p>
        </p:txBody>
      </p:sp>
      <p:sp>
        <p:nvSpPr>
          <p:cNvPr id="5" name="Right Brace 4"/>
          <p:cNvSpPr/>
          <p:nvPr/>
        </p:nvSpPr>
        <p:spPr bwMode="auto">
          <a:xfrm>
            <a:off x="9447613" y="1295857"/>
            <a:ext cx="494689" cy="220272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Right Brace 72"/>
          <p:cNvSpPr/>
          <p:nvPr/>
        </p:nvSpPr>
        <p:spPr bwMode="auto">
          <a:xfrm>
            <a:off x="9942302" y="3444853"/>
            <a:ext cx="494689" cy="2148997"/>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ight Brace 73"/>
          <p:cNvSpPr/>
          <p:nvPr/>
        </p:nvSpPr>
        <p:spPr bwMode="auto">
          <a:xfrm>
            <a:off x="9447613" y="5593850"/>
            <a:ext cx="494689" cy="93123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 name="TextBox 18"/>
          <p:cNvSpPr txBox="1"/>
          <p:nvPr/>
        </p:nvSpPr>
        <p:spPr>
          <a:xfrm>
            <a:off x="10052233" y="2101731"/>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1</a:t>
            </a:r>
          </a:p>
        </p:txBody>
      </p:sp>
      <p:sp>
        <p:nvSpPr>
          <p:cNvPr id="75" name="TextBox 74"/>
          <p:cNvSpPr txBox="1"/>
          <p:nvPr/>
        </p:nvSpPr>
        <p:spPr>
          <a:xfrm>
            <a:off x="10491957" y="4197002"/>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2</a:t>
            </a:r>
          </a:p>
        </p:txBody>
      </p:sp>
      <p:sp>
        <p:nvSpPr>
          <p:cNvPr id="76" name="TextBox 75"/>
          <p:cNvSpPr txBox="1"/>
          <p:nvPr/>
        </p:nvSpPr>
        <p:spPr>
          <a:xfrm>
            <a:off x="9997268" y="5755025"/>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3</a:t>
            </a:r>
          </a:p>
        </p:txBody>
      </p:sp>
    </p:spTree>
    <p:custDataLst>
      <p:tags r:id="rId1"/>
    </p:custDataLst>
    <p:extLst>
      <p:ext uri="{BB962C8B-B14F-4D97-AF65-F5344CB8AC3E}">
        <p14:creationId xmlns:p14="http://schemas.microsoft.com/office/powerpoint/2010/main" val="11517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50" grpId="0" animBg="1"/>
      <p:bldP spid="51" grpId="0" animBg="1"/>
      <p:bldP spid="52" grpId="0" animBg="1"/>
      <p:bldP spid="55" grpId="0" animBg="1"/>
      <p:bldP spid="67" grpId="0" animBg="1"/>
      <p:bldP spid="68" grpId="0" animBg="1"/>
      <p:bldP spid="69" grpId="0" animBg="1"/>
      <p:bldP spid="5" grpId="0" animBg="1"/>
      <p:bldP spid="73" grpId="0" animBg="1"/>
      <p:bldP spid="74" grpId="0" animBg="1"/>
      <p:bldP spid="19"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29869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Graph in Memcache</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1950244"/>
            <a:ext cx="2172633" cy="3278981"/>
          </a:xfrm>
        </p:spPr>
      </p:pic>
      <p:grpSp>
        <p:nvGrpSpPr>
          <p:cNvPr id="19" name="Group 18"/>
          <p:cNvGrpSpPr/>
          <p:nvPr/>
        </p:nvGrpSpPr>
        <p:grpSpPr>
          <a:xfrm>
            <a:off x="6867525" y="2400300"/>
            <a:ext cx="4457700" cy="4114800"/>
            <a:chOff x="7721600" y="2540000"/>
            <a:chExt cx="5283200" cy="4876800"/>
          </a:xfrm>
        </p:grpSpPr>
        <p:sp>
          <p:nvSpPr>
            <p:cNvPr id="69" name="Magnetic Disk 68"/>
            <p:cNvSpPr/>
            <p:nvPr/>
          </p:nvSpPr>
          <p:spPr bwMode="auto">
            <a:xfrm>
              <a:off x="7721600" y="2540000"/>
              <a:ext cx="5283200" cy="4876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3" name="Group 2"/>
            <p:cNvGrpSpPr/>
            <p:nvPr/>
          </p:nvGrpSpPr>
          <p:grpSpPr>
            <a:xfrm>
              <a:off x="8026400" y="2997200"/>
              <a:ext cx="4543926" cy="37338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5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grpSp>
      <p:sp>
        <p:nvSpPr>
          <p:cNvPr id="5" name="Rectangle 4"/>
          <p:cNvSpPr/>
          <p:nvPr/>
        </p:nvSpPr>
        <p:spPr bwMode="auto">
          <a:xfrm>
            <a:off x="3781425" y="1950244"/>
            <a:ext cx="2314575" cy="3278981"/>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7" name="Rectangle 6"/>
          <p:cNvSpPr/>
          <p:nvPr/>
        </p:nvSpPr>
        <p:spPr bwMode="auto">
          <a:xfrm>
            <a:off x="4552950" y="2078831"/>
            <a:ext cx="1414463" cy="3021806"/>
          </a:xfrm>
          <a:prstGeom prst="rect">
            <a:avLst/>
          </a:prstGeom>
          <a:ln>
            <a:headEnd type="arrow" w="med" len="med"/>
            <a:tailEnd type="none" w="med" len="med"/>
          </a:ln>
        </p:spPr>
        <p:style>
          <a:lnRef idx="2">
            <a:schemeClr val="accent4"/>
          </a:lnRef>
          <a:fillRef idx="1">
            <a:schemeClr val="lt1"/>
          </a:fillRef>
          <a:effectRef idx="0">
            <a:schemeClr val="accent4"/>
          </a:effectRef>
          <a:fontRef idx="minor">
            <a:schemeClr val="dk1"/>
          </a:fontRef>
        </p:style>
        <p:txBody>
          <a:bodyPr vert="vert270"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Obj</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&amp; </a:t>
            </a: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Assoc</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API</a:t>
            </a:r>
          </a:p>
        </p:txBody>
      </p:sp>
      <p:sp>
        <p:nvSpPr>
          <p:cNvPr id="71" name="Left-Right Arrow 70"/>
          <p:cNvSpPr/>
          <p:nvPr/>
        </p:nvSpPr>
        <p:spPr bwMode="auto">
          <a:xfrm rot="674402">
            <a:off x="6002188" y="4481442"/>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eft-Right Arrow 72"/>
          <p:cNvSpPr/>
          <p:nvPr/>
        </p:nvSpPr>
        <p:spPr bwMode="auto">
          <a:xfrm rot="674402">
            <a:off x="6002187" y="3774211"/>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ectangle 73"/>
          <p:cNvSpPr/>
          <p:nvPr/>
        </p:nvSpPr>
        <p:spPr bwMode="auto">
          <a:xfrm>
            <a:off x="6867525" y="471488"/>
            <a:ext cx="4436269" cy="1478756"/>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Vista Sans OT Reg"/>
                <a:sym typeface="Vista Sans OT Reg" charset="0"/>
              </a:rPr>
              <a:t>memcache</a:t>
            </a:r>
          </a:p>
          <a:p>
            <a:pPr marL="0" marR="0" lvl="0" indent="0" algn="ctr" defTabSz="771571" rtl="0" eaLnBrk="1" fontAlgn="base" latinLnBrk="0" hangingPunct="1">
              <a:lnSpc>
                <a:spcPct val="12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a:sym typeface="Vista Sans OT Reg" charset="0"/>
              </a:rPr>
              <a:t>(nodes, edges, edge lists)</a:t>
            </a:r>
          </a:p>
        </p:txBody>
      </p:sp>
      <p:sp>
        <p:nvSpPr>
          <p:cNvPr id="33" name="TextBox 32"/>
          <p:cNvSpPr txBox="1"/>
          <p:nvPr/>
        </p:nvSpPr>
        <p:spPr>
          <a:xfrm>
            <a:off x="6931819" y="2400301"/>
            <a:ext cx="4371975" cy="507831"/>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700" b="0" i="0" u="none" strike="noStrike" kern="1200" cap="none" spc="0" normalizeH="0" baseline="0" noProof="0" dirty="0" err="1">
                <a:ln>
                  <a:noFill/>
                </a:ln>
                <a:solidFill>
                  <a:srgbClr val="000000"/>
                </a:solidFill>
                <a:effectLst/>
                <a:uLnTx/>
                <a:uFillTx/>
                <a:latin typeface="Vista Sans OT Reg" charset="0"/>
                <a:sym typeface="Vista Sans OT Reg" charset="0"/>
              </a:rPr>
              <a:t>mysql</a:t>
            </a:r>
            <a:endParaRPr kumimoji="0" lang="en-US" sz="2700" b="0" i="0" u="none" strike="noStrike" kern="1200" cap="none" spc="0" normalizeH="0" baseline="0" noProof="0" dirty="0">
              <a:ln>
                <a:noFill/>
              </a:ln>
              <a:solidFill>
                <a:srgbClr val="000000"/>
              </a:solidFill>
              <a:effectLst/>
              <a:uLnTx/>
              <a:uFillTx/>
              <a:latin typeface="Vista Sans OT Reg" charset="0"/>
              <a:sym typeface="Vista Sans OT Reg" charset="0"/>
            </a:endParaRPr>
          </a:p>
        </p:txBody>
      </p:sp>
      <p:sp>
        <p:nvSpPr>
          <p:cNvPr id="75" name="Left-Right Arrow 74"/>
          <p:cNvSpPr/>
          <p:nvPr/>
        </p:nvSpPr>
        <p:spPr bwMode="auto">
          <a:xfrm rot="19517573">
            <a:off x="5927237" y="1988321"/>
            <a:ext cx="1169118"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6" name="Left-Right Arrow 75"/>
          <p:cNvSpPr/>
          <p:nvPr/>
        </p:nvSpPr>
        <p:spPr bwMode="auto">
          <a:xfrm rot="19517573">
            <a:off x="5868473" y="2217777"/>
            <a:ext cx="1829673"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0" name="Left Arrow 39"/>
          <p:cNvSpPr/>
          <p:nvPr/>
        </p:nvSpPr>
        <p:spPr bwMode="auto">
          <a:xfrm>
            <a:off x="3202781" y="3300413"/>
            <a:ext cx="642938"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31290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Identified by unique 64-bit IDs</a:t>
            </a:r>
          </a:p>
          <a:p>
            <a:r>
              <a:rPr lang="en-US" dirty="0"/>
              <a:t>Typed, with a schema for fields</a:t>
            </a:r>
            <a:br>
              <a:rPr lang="en-US" dirty="0"/>
            </a:br>
            <a:endParaRPr lang="en-US" dirty="0"/>
          </a:p>
          <a:p>
            <a:endParaRPr lang="en-US" dirty="0"/>
          </a:p>
        </p:txBody>
      </p:sp>
      <p:sp>
        <p:nvSpPr>
          <p:cNvPr id="4" name="Content Placeholder 3"/>
          <p:cNvSpPr>
            <a:spLocks noGrp="1"/>
          </p:cNvSpPr>
          <p:nvPr>
            <p:ph sz="half" idx="2"/>
          </p:nvPr>
        </p:nvSpPr>
        <p:spPr/>
        <p:txBody>
          <a:bodyPr/>
          <a:lstStyle/>
          <a:p>
            <a:r>
              <a:rPr lang="en-US" dirty="0"/>
              <a:t>Identified by &lt;id1, type, id2&gt;</a:t>
            </a:r>
          </a:p>
          <a:p>
            <a:r>
              <a:rPr lang="en-US" dirty="0"/>
              <a:t>Bidirectional associations are two edges, same or different type</a:t>
            </a:r>
          </a:p>
          <a:p>
            <a:endParaRPr lang="en-US" dirty="0"/>
          </a:p>
        </p:txBody>
      </p:sp>
      <p:sp>
        <p:nvSpPr>
          <p:cNvPr id="5" name="Title 1"/>
          <p:cNvSpPr>
            <a:spLocks noGrp="1"/>
          </p:cNvSpPr>
          <p:nvPr>
            <p:ph type="title"/>
          </p:nvPr>
        </p:nvSpPr>
        <p:spPr>
          <a:xfrm>
            <a:off x="1273969" y="535781"/>
            <a:ext cx="4757738" cy="557213"/>
          </a:xfrm>
        </p:spPr>
        <p:txBody>
          <a:bodyPr/>
          <a:lstStyle/>
          <a:p>
            <a:r>
              <a:rPr lang="en-US" dirty="0"/>
              <a:t>Objects = Nodes</a:t>
            </a:r>
          </a:p>
        </p:txBody>
      </p:sp>
      <p:sp>
        <p:nvSpPr>
          <p:cNvPr id="6" name="Rectangle 5"/>
          <p:cNvSpPr/>
          <p:nvPr/>
        </p:nvSpPr>
        <p:spPr bwMode="auto">
          <a:xfrm>
            <a:off x="1724025" y="5164931"/>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308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USER</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name: “Alice”</a:t>
            </a:r>
          </a:p>
        </p:txBody>
      </p:sp>
      <p:sp>
        <p:nvSpPr>
          <p:cNvPr id="7" name="Rectangle 6"/>
          <p:cNvSpPr/>
          <p:nvPr/>
        </p:nvSpPr>
        <p:spPr bwMode="auto">
          <a:xfrm>
            <a:off x="7446169" y="3750469"/>
            <a:ext cx="2443163" cy="1607344"/>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a:t>
            </a:r>
          </a:p>
        </p:txBody>
      </p:sp>
      <p:sp>
        <p:nvSpPr>
          <p:cNvPr id="8" name="Rectangle 7"/>
          <p:cNvSpPr/>
          <p:nvPr/>
        </p:nvSpPr>
        <p:spPr bwMode="auto">
          <a:xfrm>
            <a:off x="2302669" y="2786062"/>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rot="848394">
            <a:off x="4708866" y="3042897"/>
            <a:ext cx="2764631"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1,371,704,655</a:t>
            </a:r>
          </a:p>
        </p:txBody>
      </p:sp>
      <p:sp>
        <p:nvSpPr>
          <p:cNvPr id="10" name="Right Arrow 9"/>
          <p:cNvSpPr/>
          <p:nvPr/>
        </p:nvSpPr>
        <p:spPr bwMode="auto">
          <a:xfrm rot="21135548">
            <a:off x="4295775" y="4457700"/>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&lt;308,</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AUTHORED</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1" name="Right Arrow 10"/>
          <p:cNvSpPr/>
          <p:nvPr/>
        </p:nvSpPr>
        <p:spPr bwMode="auto">
          <a:xfrm rot="21155697" flipH="1">
            <a:off x="4098902" y="5382772"/>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&lt;2003,</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,308&gt;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2" name="Title 1"/>
          <p:cNvSpPr txBox="1">
            <a:spLocks/>
          </p:cNvSpPr>
          <p:nvPr/>
        </p:nvSpPr>
        <p:spPr bwMode="auto">
          <a:xfrm>
            <a:off x="6224587" y="535781"/>
            <a:ext cx="4757738"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a:lstStyle>
          <a:p>
            <a:pPr marL="0" marR="0" lvl="0" indent="0" algn="l" defTabSz="771571" rtl="0" eaLnBrk="0" fontAlgn="base" latinLnBrk="0" hangingPunct="0">
              <a:lnSpc>
                <a:spcPct val="90000"/>
              </a:lnSpc>
              <a:spcBef>
                <a:spcPct val="0"/>
              </a:spcBef>
              <a:spcAft>
                <a:spcPct val="0"/>
              </a:spcAft>
              <a:buClrTx/>
              <a:buSzTx/>
              <a:buFontTx/>
              <a:buNone/>
              <a:tabLst/>
              <a:defRPr/>
            </a:pPr>
            <a:r>
              <a:rPr kumimoji="0" lang="en-US" sz="3881" b="0" i="0" u="none" strike="noStrike" kern="1200" cap="none" spc="0" normalizeH="0" baseline="0" noProof="0" dirty="0">
                <a:ln>
                  <a:noFill/>
                </a:ln>
                <a:solidFill>
                  <a:srgbClr val="000000"/>
                </a:solidFill>
                <a:effectLst/>
                <a:uLnTx/>
                <a:uFillTx/>
                <a:latin typeface="Vista Sans OT Medium"/>
                <a:sym typeface="Vista Sans OT Medium" charset="0"/>
              </a:rPr>
              <a:t>Associations = Edges</a:t>
            </a:r>
          </a:p>
        </p:txBody>
      </p:sp>
    </p:spTree>
    <p:custDataLst>
      <p:tags r:id="rId1"/>
    </p:custDataLst>
    <p:extLst>
      <p:ext uri="{BB962C8B-B14F-4D97-AF65-F5344CB8AC3E}">
        <p14:creationId xmlns:p14="http://schemas.microsoft.com/office/powerpoint/2010/main" val="8533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4DD0-E1FC-42F7-A7D1-AEA953F11E8C}"/>
              </a:ext>
            </a:extLst>
          </p:cNvPr>
          <p:cNvSpPr>
            <a:spLocks noGrp="1"/>
          </p:cNvSpPr>
          <p:nvPr>
            <p:ph type="title"/>
          </p:nvPr>
        </p:nvSpPr>
        <p:spPr/>
        <p:txBody>
          <a:bodyPr/>
          <a:lstStyle/>
          <a:p>
            <a:r>
              <a:rPr lang="en-US" dirty="0"/>
              <a:t>Today… a “big data” topic</a:t>
            </a:r>
          </a:p>
        </p:txBody>
      </p:sp>
      <p:sp>
        <p:nvSpPr>
          <p:cNvPr id="3" name="Content Placeholder 2">
            <a:extLst>
              <a:ext uri="{FF2B5EF4-FFF2-40B4-BE49-F238E27FC236}">
                <a16:creationId xmlns:a16="http://schemas.microsoft.com/office/drawing/2014/main" id="{E8461E61-BECE-4C91-8B0C-510A46F1913B}"/>
              </a:ext>
            </a:extLst>
          </p:cNvPr>
          <p:cNvSpPr>
            <a:spLocks noGrp="1"/>
          </p:cNvSpPr>
          <p:nvPr>
            <p:ph idx="1"/>
          </p:nvPr>
        </p:nvSpPr>
        <p:spPr/>
        <p:txBody>
          <a:bodyPr>
            <a:normAutofit fontScale="92500"/>
          </a:bodyPr>
          <a:lstStyle/>
          <a:p>
            <a:r>
              <a:rPr lang="en-US" dirty="0"/>
              <a:t>The last few lectures have looked at computing on </a:t>
            </a:r>
            <a:r>
              <a:rPr lang="en-US" dirty="0" err="1"/>
              <a:t>sharded</a:t>
            </a:r>
            <a:r>
              <a:rPr lang="en-US" dirty="0"/>
              <a:t> big data.  But not all big data is actually stored in this form.</a:t>
            </a:r>
          </a:p>
          <a:p>
            <a:endParaRPr lang="en-US" dirty="0"/>
          </a:p>
          <a:p>
            <a:r>
              <a:rPr lang="en-US" dirty="0"/>
              <a:t>Today, we will look at the way that Facebook creates and manages its TAO database for the social networking graph.   This is a central form of big data in Facebook, and most cloud platforms have a similar system.</a:t>
            </a:r>
          </a:p>
          <a:p>
            <a:endParaRPr lang="en-US" dirty="0"/>
          </a:p>
          <a:p>
            <a:r>
              <a:rPr lang="en-US" dirty="0"/>
              <a:t>IoT will cause us to create new kinds of social network graphs (for example to track </a:t>
            </a:r>
            <a:r>
              <a:rPr lang="en-US" dirty="0" err="1"/>
              <a:t>Covid</a:t>
            </a:r>
            <a:r>
              <a:rPr lang="en-US"/>
              <a:t> spread).  </a:t>
            </a:r>
            <a:r>
              <a:rPr lang="en-US" dirty="0"/>
              <a:t>This is a huge opportunity area for researchers.</a:t>
            </a:r>
          </a:p>
        </p:txBody>
      </p:sp>
      <p:sp>
        <p:nvSpPr>
          <p:cNvPr id="4" name="Footer Placeholder 3">
            <a:extLst>
              <a:ext uri="{FF2B5EF4-FFF2-40B4-BE49-F238E27FC236}">
                <a16:creationId xmlns:a16="http://schemas.microsoft.com/office/drawing/2014/main" id="{44B86C72-EB85-41DD-82CE-8F9105A31693}"/>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31671342-35AB-4798-BB36-B12A8B7A374D}"/>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88835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73969" y="1360884"/>
            <a:ext cx="4752380" cy="5025628"/>
          </a:xfrm>
        </p:spPr>
        <p:txBody>
          <a:bodyPr/>
          <a:lstStyle/>
          <a:p>
            <a:r>
              <a:rPr lang="en-US" dirty="0"/>
              <a:t>&lt;id1, type, *&gt;</a:t>
            </a:r>
          </a:p>
          <a:p>
            <a:r>
              <a:rPr lang="en-US" dirty="0"/>
              <a:t>Descending order by time</a:t>
            </a:r>
          </a:p>
        </p:txBody>
      </p:sp>
      <p:sp>
        <p:nvSpPr>
          <p:cNvPr id="4" name="Content Placeholder 3"/>
          <p:cNvSpPr>
            <a:spLocks noGrp="1"/>
          </p:cNvSpPr>
          <p:nvPr>
            <p:ph sz="half" idx="2"/>
          </p:nvPr>
        </p:nvSpPr>
        <p:spPr/>
        <p:txBody>
          <a:bodyPr/>
          <a:lstStyle/>
          <a:p>
            <a:r>
              <a:rPr lang="en-US" dirty="0"/>
              <a:t>Query </a:t>
            </a:r>
            <a:r>
              <a:rPr lang="en-US" dirty="0" err="1"/>
              <a:t>sublist</a:t>
            </a:r>
            <a:r>
              <a:rPr lang="en-US" dirty="0"/>
              <a:t> by position or time</a:t>
            </a:r>
          </a:p>
          <a:p>
            <a:r>
              <a:rPr lang="en-US" dirty="0"/>
              <a:t>Query size of entire list</a:t>
            </a:r>
          </a:p>
        </p:txBody>
      </p:sp>
      <p:sp>
        <p:nvSpPr>
          <p:cNvPr id="5" name="Title 1"/>
          <p:cNvSpPr>
            <a:spLocks noGrp="1"/>
          </p:cNvSpPr>
          <p:nvPr>
            <p:ph type="title"/>
          </p:nvPr>
        </p:nvSpPr>
        <p:spPr>
          <a:xfrm>
            <a:off x="1273969" y="535781"/>
            <a:ext cx="4757738" cy="557213"/>
          </a:xfrm>
        </p:spPr>
        <p:txBody>
          <a:bodyPr/>
          <a:lstStyle/>
          <a:p>
            <a:r>
              <a:rPr lang="en-US" dirty="0"/>
              <a:t>Association Lists</a:t>
            </a:r>
          </a:p>
        </p:txBody>
      </p:sp>
      <p:sp>
        <p:nvSpPr>
          <p:cNvPr id="7" name="Rectangle 6"/>
          <p:cNvSpPr/>
          <p:nvPr/>
        </p:nvSpPr>
        <p:spPr bwMode="auto">
          <a:xfrm>
            <a:off x="6610350" y="52292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was it w…</a:t>
            </a:r>
          </a:p>
        </p:txBody>
      </p:sp>
      <p:sp>
        <p:nvSpPr>
          <p:cNvPr id="8" name="Rectangle 7"/>
          <p:cNvSpPr/>
          <p:nvPr/>
        </p:nvSpPr>
        <p:spPr bwMode="auto">
          <a:xfrm>
            <a:off x="1273969" y="2978944"/>
            <a:ext cx="2700338" cy="3278981"/>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a:off x="3910012" y="51006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5" name="Rectangle 14"/>
          <p:cNvSpPr/>
          <p:nvPr/>
        </p:nvSpPr>
        <p:spPr bwMode="auto">
          <a:xfrm>
            <a:off x="6610350" y="42005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8332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“The rock is flawless, …</a:t>
            </a:r>
          </a:p>
        </p:txBody>
      </p:sp>
      <p:sp>
        <p:nvSpPr>
          <p:cNvPr id="16" name="Rectangle 15"/>
          <p:cNvSpPr/>
          <p:nvPr/>
        </p:nvSpPr>
        <p:spPr bwMode="auto">
          <a:xfrm>
            <a:off x="6610350" y="31718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4141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“Been wanting to do …</a:t>
            </a:r>
          </a:p>
        </p:txBody>
      </p:sp>
      <p:sp>
        <p:nvSpPr>
          <p:cNvPr id="2" name="TextBox 1"/>
          <p:cNvSpPr txBox="1"/>
          <p:nvPr/>
        </p:nvSpPr>
        <p:spPr>
          <a:xfrm>
            <a:off x="10082212" y="2978944"/>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newer</a:t>
            </a:r>
          </a:p>
        </p:txBody>
      </p:sp>
      <p:sp>
        <p:nvSpPr>
          <p:cNvPr id="17" name="TextBox 16"/>
          <p:cNvSpPr txBox="1"/>
          <p:nvPr/>
        </p:nvSpPr>
        <p:spPr>
          <a:xfrm>
            <a:off x="10082212" y="5807869"/>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older</a:t>
            </a:r>
          </a:p>
        </p:txBody>
      </p:sp>
      <p:cxnSp>
        <p:nvCxnSpPr>
          <p:cNvPr id="19" name="Straight Arrow Connector 18"/>
          <p:cNvCxnSpPr>
            <a:endCxn id="17" idx="0"/>
          </p:cNvCxnSpPr>
          <p:nvPr/>
        </p:nvCxnSpPr>
        <p:spPr bwMode="auto">
          <a:xfrm>
            <a:off x="10596562" y="3429000"/>
            <a:ext cx="32147" cy="2378869"/>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3" name="Right Arrow 12"/>
          <p:cNvSpPr/>
          <p:nvPr/>
        </p:nvSpPr>
        <p:spPr bwMode="auto">
          <a:xfrm>
            <a:off x="3910012" y="40719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,8332&gt;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1,371,708,678</a:t>
            </a:r>
          </a:p>
        </p:txBody>
      </p:sp>
      <p:sp>
        <p:nvSpPr>
          <p:cNvPr id="14" name="Right Arrow 13"/>
          <p:cNvSpPr/>
          <p:nvPr/>
        </p:nvSpPr>
        <p:spPr bwMode="auto">
          <a:xfrm>
            <a:off x="3910012" y="30432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,4141&gt;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1,371,709,009</a:t>
            </a:r>
          </a:p>
        </p:txBody>
      </p:sp>
      <p:sp>
        <p:nvSpPr>
          <p:cNvPr id="22" name="Double Brace 21"/>
          <p:cNvSpPr/>
          <p:nvPr/>
        </p:nvSpPr>
        <p:spPr bwMode="auto">
          <a:xfrm>
            <a:off x="3395662" y="2850356"/>
            <a:ext cx="3664744" cy="3536156"/>
          </a:xfrm>
          <a:prstGeom prst="bracePair">
            <a:avLst/>
          </a:prstGeom>
          <a:ln w="76200" cmpd="sng">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61292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Inverse associations</a:t>
            </a:r>
          </a:p>
        </p:txBody>
      </p:sp>
      <p:sp>
        <p:nvSpPr>
          <p:cNvPr id="11266" name="Rectangle 2"/>
          <p:cNvSpPr>
            <a:spLocks noGrp="1" noChangeArrowheads="1"/>
          </p:cNvSpPr>
          <p:nvPr>
            <p:ph type="body" idx="1"/>
          </p:nvPr>
        </p:nvSpPr>
        <p:spPr>
          <a:xfrm>
            <a:off x="1273969" y="1092994"/>
            <a:ext cx="5400675" cy="5111353"/>
          </a:xfrm>
          <a:ln/>
        </p:spPr>
        <p:txBody>
          <a:bodyPr>
            <a:normAutofit/>
          </a:bodyPr>
          <a:lstStyle/>
          <a:p>
            <a:pPr lvl="1"/>
            <a:endParaRPr lang="en-US" sz="2025" dirty="0"/>
          </a:p>
          <a:p>
            <a:pPr lvl="1"/>
            <a:r>
              <a:rPr lang="en-US" dirty="0"/>
              <a:t>Bidirectional relationships have separate </a:t>
            </a:r>
            <a:r>
              <a:rPr lang="en-US" i="1" dirty="0" err="1"/>
              <a:t>a</a:t>
            </a:r>
            <a:r>
              <a:rPr lang="en-US" dirty="0" err="1">
                <a:latin typeface="Vista Sans OT Reg"/>
                <a:cs typeface="Vista Sans OT Reg"/>
              </a:rPr>
              <a:t>→</a:t>
            </a:r>
            <a:r>
              <a:rPr lang="en-US" i="1" dirty="0" err="1"/>
              <a:t>b</a:t>
            </a:r>
            <a:r>
              <a:rPr lang="en-US" dirty="0"/>
              <a:t> and </a:t>
            </a:r>
            <a:r>
              <a:rPr lang="en-US" i="1" dirty="0" err="1"/>
              <a:t>b</a:t>
            </a:r>
            <a:r>
              <a:rPr lang="en-US" dirty="0" err="1">
                <a:latin typeface="Vista Sans OT Reg"/>
                <a:cs typeface="Vista Sans OT Reg"/>
              </a:rPr>
              <a:t>→</a:t>
            </a:r>
            <a:r>
              <a:rPr lang="en-US" i="1" dirty="0" err="1"/>
              <a:t>a</a:t>
            </a:r>
            <a:r>
              <a:rPr lang="en-US" dirty="0"/>
              <a:t> edges</a:t>
            </a:r>
          </a:p>
          <a:p>
            <a:pPr lvl="2"/>
            <a:r>
              <a:rPr lang="en-US" dirty="0" err="1"/>
              <a:t>inv_type</a:t>
            </a:r>
            <a:r>
              <a:rPr lang="en-US" dirty="0"/>
              <a:t>(</a:t>
            </a:r>
            <a:r>
              <a:rPr lang="en-US" b="1" dirty="0">
                <a:latin typeface="Courier New"/>
                <a:cs typeface="Courier New"/>
              </a:rPr>
              <a:t>LIKES</a:t>
            </a:r>
            <a:r>
              <a:rPr lang="en-US" dirty="0"/>
              <a:t>) = </a:t>
            </a:r>
            <a:r>
              <a:rPr lang="en-US" b="1" dirty="0">
                <a:latin typeface="Courier New"/>
                <a:cs typeface="Courier New"/>
              </a:rPr>
              <a:t>LIKED_BY</a:t>
            </a:r>
          </a:p>
          <a:p>
            <a:pPr lvl="2"/>
            <a:r>
              <a:rPr lang="en-US" dirty="0" err="1"/>
              <a:t>inv_type</a:t>
            </a:r>
            <a:r>
              <a:rPr lang="en-US" dirty="0"/>
              <a:t>(</a:t>
            </a:r>
            <a:r>
              <a:rPr lang="en-US" b="1" dirty="0">
                <a:latin typeface="Courier New"/>
                <a:cs typeface="Courier New"/>
              </a:rPr>
              <a:t>FRIEND_OF</a:t>
            </a:r>
            <a:r>
              <a:rPr lang="en-US" dirty="0"/>
              <a:t>) = </a:t>
            </a:r>
            <a:r>
              <a:rPr lang="en-US" b="1" dirty="0">
                <a:latin typeface="Courier New"/>
                <a:cs typeface="Courier New"/>
              </a:rPr>
              <a:t>FRIEND_OF</a:t>
            </a:r>
            <a:endParaRPr lang="en-US" dirty="0"/>
          </a:p>
          <a:p>
            <a:pPr lvl="1"/>
            <a:r>
              <a:rPr lang="en-US" dirty="0"/>
              <a:t>Forward and inverse types linked only during write</a:t>
            </a:r>
          </a:p>
          <a:p>
            <a:pPr lvl="2"/>
            <a:r>
              <a:rPr lang="en-US" dirty="0"/>
              <a:t>TAO </a:t>
            </a:r>
            <a:r>
              <a:rPr lang="en-US" b="1" dirty="0" err="1">
                <a:latin typeface="Courier New"/>
                <a:cs typeface="Courier New"/>
              </a:rPr>
              <a:t>assoc_add</a:t>
            </a:r>
            <a:r>
              <a:rPr lang="en-US" dirty="0"/>
              <a:t> will update both</a:t>
            </a:r>
          </a:p>
          <a:p>
            <a:pPr lvl="2"/>
            <a:r>
              <a:rPr lang="en-US" dirty="0"/>
              <a:t>Not atomic, but failures are logged and repaired</a:t>
            </a:r>
          </a:p>
          <a:p>
            <a:pPr marL="0" lvl="1" indent="0">
              <a:buNone/>
            </a:pPr>
            <a:endParaRPr lang="en-US" dirty="0"/>
          </a:p>
        </p:txBody>
      </p:sp>
      <p:sp>
        <p:nvSpPr>
          <p:cNvPr id="2" name="Rounded Rectangle 1"/>
          <p:cNvSpPr/>
          <p:nvPr/>
        </p:nvSpPr>
        <p:spPr bwMode="auto">
          <a:xfrm>
            <a:off x="7381875" y="1178719"/>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Nathan</a:t>
            </a:r>
          </a:p>
        </p:txBody>
      </p:sp>
      <p:sp>
        <p:nvSpPr>
          <p:cNvPr id="5" name="Rounded Rectangle 4"/>
          <p:cNvSpPr/>
          <p:nvPr/>
        </p:nvSpPr>
        <p:spPr bwMode="auto">
          <a:xfrm>
            <a:off x="9439275" y="3075384"/>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6" name="Rounded Rectangle 5"/>
          <p:cNvSpPr/>
          <p:nvPr/>
        </p:nvSpPr>
        <p:spPr bwMode="auto">
          <a:xfrm>
            <a:off x="7381875" y="4972050"/>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“On the summit”</a:t>
            </a:r>
          </a:p>
        </p:txBody>
      </p:sp>
      <p:sp>
        <p:nvSpPr>
          <p:cNvPr id="30" name="Right Arrow 29"/>
          <p:cNvSpPr/>
          <p:nvPr/>
        </p:nvSpPr>
        <p:spPr bwMode="auto">
          <a:xfrm rot="2793726">
            <a:off x="8923523" y="2156744"/>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4" name="Right Arrow 33"/>
          <p:cNvSpPr/>
          <p:nvPr/>
        </p:nvSpPr>
        <p:spPr bwMode="auto">
          <a:xfrm rot="2775647" flipH="1">
            <a:off x="8475234" y="215518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6" name="Right Arrow 35"/>
          <p:cNvSpPr/>
          <p:nvPr/>
        </p:nvSpPr>
        <p:spPr bwMode="auto">
          <a:xfrm rot="16200000" flipV="1">
            <a:off x="6430817" y="2965597"/>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5" name="Right Arrow 34"/>
          <p:cNvSpPr/>
          <p:nvPr/>
        </p:nvSpPr>
        <p:spPr bwMode="auto">
          <a:xfrm rot="5400000">
            <a:off x="6752285" y="3287066"/>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7" name="Right Arrow 36"/>
          <p:cNvSpPr/>
          <p:nvPr/>
        </p:nvSpPr>
        <p:spPr bwMode="auto">
          <a:xfrm rot="18990261">
            <a:off x="8859231" y="414985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8" name="Right Arrow 37"/>
          <p:cNvSpPr/>
          <p:nvPr/>
        </p:nvSpPr>
        <p:spPr bwMode="auto">
          <a:xfrm rot="18972182" flipH="1">
            <a:off x="8410941" y="4148288"/>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LIKES</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Tree>
    <p:extLst>
      <p:ext uri="{BB962C8B-B14F-4D97-AF65-F5344CB8AC3E}">
        <p14:creationId xmlns:p14="http://schemas.microsoft.com/office/powerpoint/2010/main" val="199818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 and Associations API</a:t>
            </a:r>
          </a:p>
        </p:txBody>
      </p:sp>
      <p:sp>
        <p:nvSpPr>
          <p:cNvPr id="3" name="Content Placeholder 2"/>
          <p:cNvSpPr>
            <a:spLocks noGrp="1"/>
          </p:cNvSpPr>
          <p:nvPr>
            <p:ph sz="half" idx="1"/>
          </p:nvPr>
        </p:nvSpPr>
        <p:spPr/>
        <p:txBody>
          <a:bodyPr/>
          <a:lstStyle/>
          <a:p>
            <a:pPr marL="0" indent="0">
              <a:buNone/>
            </a:pPr>
            <a:r>
              <a:rPr lang="en-US" sz="2700" b="1" dirty="0">
                <a:solidFill>
                  <a:schemeClr val="accent2"/>
                </a:solidFill>
              </a:rPr>
              <a:t>Reads – 99.8%</a:t>
            </a:r>
          </a:p>
          <a:p>
            <a:r>
              <a:rPr lang="en-US" dirty="0"/>
              <a:t>Point queries</a:t>
            </a:r>
          </a:p>
          <a:p>
            <a:pPr lvl="1"/>
            <a:r>
              <a:rPr lang="en-US" b="1" dirty="0" err="1">
                <a:latin typeface="Consolas"/>
                <a:cs typeface="Consolas"/>
              </a:rPr>
              <a:t>obj_get</a:t>
            </a:r>
            <a:r>
              <a:rPr lang="en-US" dirty="0"/>
              <a:t> </a:t>
            </a:r>
            <a:r>
              <a:rPr lang="en-US" u="sng" dirty="0">
                <a:solidFill>
                  <a:schemeClr val="bg1">
                    <a:lumMod val="90000"/>
                  </a:schemeClr>
                </a:solidFill>
              </a:rPr>
              <a:t>				</a:t>
            </a:r>
            <a:r>
              <a:rPr lang="en-US" dirty="0"/>
              <a:t> 28.9%</a:t>
            </a:r>
          </a:p>
          <a:p>
            <a:pPr lvl="1"/>
            <a:r>
              <a:rPr lang="en-US" b="1" dirty="0" err="1">
                <a:latin typeface="Consolas"/>
                <a:cs typeface="Consolas"/>
              </a:rPr>
              <a:t>assoc_get</a:t>
            </a:r>
            <a:r>
              <a:rPr lang="en-US" dirty="0"/>
              <a:t> </a:t>
            </a:r>
            <a:r>
              <a:rPr lang="en-US" u="sng" dirty="0">
                <a:solidFill>
                  <a:srgbClr val="C3CBDC"/>
                </a:solidFill>
              </a:rPr>
              <a:t>			</a:t>
            </a:r>
            <a:r>
              <a:rPr lang="en-US" dirty="0"/>
              <a:t> 15.7%</a:t>
            </a:r>
          </a:p>
          <a:p>
            <a:r>
              <a:rPr lang="en-US" dirty="0"/>
              <a:t>Range queries</a:t>
            </a:r>
          </a:p>
          <a:p>
            <a:pPr lvl="1"/>
            <a:r>
              <a:rPr lang="en-US" b="1" dirty="0" err="1">
                <a:latin typeface="Consolas"/>
                <a:cs typeface="Consolas"/>
              </a:rPr>
              <a:t>assoc_range</a:t>
            </a:r>
            <a:r>
              <a:rPr lang="en-US" dirty="0"/>
              <a:t> </a:t>
            </a:r>
            <a:r>
              <a:rPr lang="en-US" u="sng" dirty="0">
                <a:solidFill>
                  <a:srgbClr val="C3CBDC"/>
                </a:solidFill>
              </a:rPr>
              <a:t>			</a:t>
            </a:r>
            <a:r>
              <a:rPr lang="en-US" dirty="0"/>
              <a:t> 40.9%</a:t>
            </a:r>
          </a:p>
          <a:p>
            <a:pPr lvl="1"/>
            <a:r>
              <a:rPr lang="en-US" b="1" dirty="0" err="1">
                <a:latin typeface="Consolas"/>
                <a:cs typeface="Consolas"/>
              </a:rPr>
              <a:t>assoc_time_range</a:t>
            </a:r>
            <a:r>
              <a:rPr lang="en-US" dirty="0"/>
              <a:t> </a:t>
            </a:r>
            <a:r>
              <a:rPr lang="en-US" u="sng" dirty="0">
                <a:solidFill>
                  <a:srgbClr val="C3CBDC"/>
                </a:solidFill>
              </a:rPr>
              <a:t>	</a:t>
            </a:r>
            <a:r>
              <a:rPr lang="en-US" dirty="0"/>
              <a:t> 2.8%</a:t>
            </a:r>
          </a:p>
          <a:p>
            <a:r>
              <a:rPr lang="en-US" dirty="0"/>
              <a:t>Count queries</a:t>
            </a:r>
          </a:p>
          <a:p>
            <a:pPr lvl="1"/>
            <a:r>
              <a:rPr lang="en-US" b="1" dirty="0" err="1">
                <a:latin typeface="Consolas"/>
                <a:cs typeface="Consolas"/>
              </a:rPr>
              <a:t>assoc_count</a:t>
            </a:r>
            <a:r>
              <a:rPr lang="en-US" dirty="0"/>
              <a:t> </a:t>
            </a:r>
            <a:r>
              <a:rPr lang="en-US" u="sng" dirty="0">
                <a:solidFill>
                  <a:srgbClr val="C3CBDC"/>
                </a:solidFill>
              </a:rPr>
              <a:t>			</a:t>
            </a:r>
            <a:r>
              <a:rPr lang="en-US" dirty="0"/>
              <a:t> 11.7%</a:t>
            </a:r>
          </a:p>
        </p:txBody>
      </p:sp>
      <p:sp>
        <p:nvSpPr>
          <p:cNvPr id="4" name="Content Placeholder 3"/>
          <p:cNvSpPr>
            <a:spLocks noGrp="1"/>
          </p:cNvSpPr>
          <p:nvPr>
            <p:ph sz="half" idx="2"/>
          </p:nvPr>
        </p:nvSpPr>
        <p:spPr/>
        <p:txBody>
          <a:bodyPr/>
          <a:lstStyle/>
          <a:p>
            <a:pPr marL="0" indent="0">
              <a:buNone/>
            </a:pPr>
            <a:r>
              <a:rPr lang="en-US" sz="2700" b="1" dirty="0">
                <a:solidFill>
                  <a:srgbClr val="333399"/>
                </a:solidFill>
              </a:rPr>
              <a:t>Writes – 0.2%</a:t>
            </a:r>
          </a:p>
          <a:p>
            <a:r>
              <a:rPr lang="en-US" dirty="0"/>
              <a:t>Create, update, delete for objects</a:t>
            </a:r>
          </a:p>
          <a:p>
            <a:pPr lvl="1"/>
            <a:r>
              <a:rPr lang="en-US" b="1" dirty="0" err="1">
                <a:latin typeface="Consolas"/>
                <a:cs typeface="Consolas"/>
              </a:rPr>
              <a:t>obj_add</a:t>
            </a:r>
            <a:r>
              <a:rPr lang="en-US" dirty="0"/>
              <a:t> </a:t>
            </a:r>
            <a:r>
              <a:rPr lang="en-US" u="sng" dirty="0">
                <a:solidFill>
                  <a:srgbClr val="C3CBDC"/>
                </a:solidFill>
              </a:rPr>
              <a:t>				</a:t>
            </a:r>
            <a:r>
              <a:rPr lang="en-US" dirty="0"/>
              <a:t> 16.5%</a:t>
            </a:r>
          </a:p>
          <a:p>
            <a:pPr lvl="1"/>
            <a:r>
              <a:rPr lang="en-US" b="1" dirty="0" err="1">
                <a:latin typeface="Consolas"/>
                <a:cs typeface="Consolas"/>
              </a:rPr>
              <a:t>obj_update</a:t>
            </a:r>
            <a:r>
              <a:rPr lang="en-US" dirty="0"/>
              <a:t> </a:t>
            </a:r>
            <a:r>
              <a:rPr lang="en-US" u="sng" dirty="0">
                <a:solidFill>
                  <a:srgbClr val="C3CBDC"/>
                </a:solidFill>
              </a:rPr>
              <a:t>			</a:t>
            </a:r>
            <a:r>
              <a:rPr lang="en-US" dirty="0"/>
              <a:t> 20.7%</a:t>
            </a:r>
          </a:p>
          <a:p>
            <a:pPr lvl="1"/>
            <a:r>
              <a:rPr lang="en-US" b="1" dirty="0" err="1">
                <a:latin typeface="Consolas"/>
                <a:cs typeface="Consolas"/>
              </a:rPr>
              <a:t>obj_del</a:t>
            </a:r>
            <a:r>
              <a:rPr lang="en-US" dirty="0"/>
              <a:t> </a:t>
            </a:r>
            <a:r>
              <a:rPr lang="en-US" u="sng" dirty="0">
                <a:solidFill>
                  <a:srgbClr val="C3CBDC"/>
                </a:solidFill>
              </a:rPr>
              <a:t>				</a:t>
            </a:r>
            <a:r>
              <a:rPr lang="en-US" dirty="0"/>
              <a:t> 2.0%</a:t>
            </a:r>
          </a:p>
          <a:p>
            <a:r>
              <a:rPr lang="en-US" dirty="0"/>
              <a:t>Set and delete for associations</a:t>
            </a:r>
          </a:p>
          <a:p>
            <a:pPr lvl="1"/>
            <a:r>
              <a:rPr lang="en-US" b="1" dirty="0" err="1">
                <a:latin typeface="Consolas"/>
                <a:cs typeface="Consolas"/>
              </a:rPr>
              <a:t>assoc_add</a:t>
            </a:r>
            <a:r>
              <a:rPr lang="en-US" dirty="0"/>
              <a:t> </a:t>
            </a:r>
            <a:r>
              <a:rPr lang="en-US" u="sng" dirty="0">
                <a:solidFill>
                  <a:srgbClr val="C3CBDC"/>
                </a:solidFill>
              </a:rPr>
              <a:t>			</a:t>
            </a:r>
            <a:r>
              <a:rPr lang="en-US" dirty="0"/>
              <a:t> 52.5%</a:t>
            </a:r>
          </a:p>
          <a:p>
            <a:pPr lvl="1"/>
            <a:r>
              <a:rPr lang="en-US" b="1" dirty="0" err="1">
                <a:latin typeface="Consolas"/>
                <a:cs typeface="Consolas"/>
              </a:rPr>
              <a:t>assoc_del</a:t>
            </a:r>
            <a:r>
              <a:rPr lang="en-US" dirty="0"/>
              <a:t> </a:t>
            </a:r>
            <a:r>
              <a:rPr lang="en-US" u="sng" dirty="0">
                <a:solidFill>
                  <a:srgbClr val="C3CBDC"/>
                </a:solidFill>
              </a:rPr>
              <a:t>			</a:t>
            </a:r>
            <a:r>
              <a:rPr lang="en-US" dirty="0"/>
              <a:t> 8.3%</a:t>
            </a:r>
          </a:p>
        </p:txBody>
      </p:sp>
    </p:spTree>
    <p:extLst>
      <p:ext uri="{BB962C8B-B14F-4D97-AF65-F5344CB8AC3E}">
        <p14:creationId xmlns:p14="http://schemas.microsoft.com/office/powerpoint/2010/main" val="164224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3910976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724025" y="2014538"/>
            <a:ext cx="4886325" cy="4371975"/>
          </a:xfrm>
          <a:prstGeom prst="rect">
            <a:avLst/>
          </a:prstGeom>
          <a:solidFill>
            <a:schemeClr val="accent3"/>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b"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333399"/>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p>
        </p:txBody>
      </p:sp>
      <p:sp>
        <p:nvSpPr>
          <p:cNvPr id="2" name="Title 1"/>
          <p:cNvSpPr>
            <a:spLocks noGrp="1"/>
          </p:cNvSpPr>
          <p:nvPr>
            <p:ph type="title"/>
          </p:nvPr>
        </p:nvSpPr>
        <p:spPr/>
        <p:txBody>
          <a:bodyPr/>
          <a:lstStyle/>
          <a:p>
            <a:r>
              <a:rPr lang="en-US" dirty="0"/>
              <a:t>Independent Scaling by Separating Roles</a:t>
            </a:r>
          </a:p>
        </p:txBody>
      </p:sp>
      <p:sp>
        <p:nvSpPr>
          <p:cNvPr id="7" name="TextBox 6"/>
          <p:cNvSpPr txBox="1"/>
          <p:nvPr/>
        </p:nvSpPr>
        <p:spPr>
          <a:xfrm>
            <a:off x="1916906" y="2786063"/>
            <a:ext cx="2185988" cy="1546834"/>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Objects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lists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counts</a:t>
            </a:r>
          </a:p>
        </p:txBody>
      </p:sp>
      <p:sp>
        <p:nvSpPr>
          <p:cNvPr id="11" name="TextBox 10"/>
          <p:cNvSpPr txBox="1"/>
          <p:nvPr/>
        </p:nvSpPr>
        <p:spPr>
          <a:xfrm>
            <a:off x="1916906"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grpSp>
        <p:nvGrpSpPr>
          <p:cNvPr id="35" name="Group 34"/>
          <p:cNvGrpSpPr/>
          <p:nvPr/>
        </p:nvGrpSpPr>
        <p:grpSpPr>
          <a:xfrm>
            <a:off x="3910013" y="1596628"/>
            <a:ext cx="2314575" cy="546497"/>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24" name="TextBox 23"/>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38" name="Down Arrow 37"/>
          <p:cNvSpPr/>
          <p:nvPr/>
        </p:nvSpPr>
        <p:spPr bwMode="auto">
          <a:xfrm>
            <a:off x="4617244" y="2207419"/>
            <a:ext cx="900113" cy="86796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Down Arrow 55"/>
          <p:cNvSpPr/>
          <p:nvPr/>
        </p:nvSpPr>
        <p:spPr bwMode="auto">
          <a:xfrm>
            <a:off x="4938713" y="394335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0" name="Group 59"/>
          <p:cNvGrpSpPr/>
          <p:nvPr/>
        </p:nvGrpSpPr>
        <p:grpSpPr>
          <a:xfrm>
            <a:off x="4552950" y="5068491"/>
            <a:ext cx="1028700" cy="835819"/>
            <a:chOff x="4292600" y="5892800"/>
            <a:chExt cx="1219200" cy="990600"/>
          </a:xfrm>
          <a:solidFill>
            <a:srgbClr val="FAE79D"/>
          </a:solidFill>
        </p:grpSpPr>
        <p:sp>
          <p:nvSpPr>
            <p:cNvPr id="9" name="Magnetic Disk 8"/>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61" name="Line Callout 1 60"/>
          <p:cNvSpPr/>
          <p:nvPr/>
        </p:nvSpPr>
        <p:spPr bwMode="auto">
          <a:xfrm>
            <a:off x="7060406" y="1307306"/>
            <a:ext cx="3857625" cy="1028700"/>
          </a:xfrm>
          <a:prstGeom prst="borderCallout1">
            <a:avLst>
              <a:gd name="adj1" fmla="val 49651"/>
              <a:gd name="adj2" fmla="val -1856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Stateless</a:t>
            </a:r>
          </a:p>
        </p:txBody>
      </p:sp>
      <p:sp>
        <p:nvSpPr>
          <p:cNvPr id="63" name="Line Callout 1 62"/>
          <p:cNvSpPr/>
          <p:nvPr/>
        </p:nvSpPr>
        <p:spPr bwMode="auto">
          <a:xfrm>
            <a:off x="7060406" y="4843462"/>
            <a:ext cx="3857625" cy="1157288"/>
          </a:xfrm>
          <a:prstGeom prst="borderCallout1">
            <a:avLst>
              <a:gd name="adj1" fmla="val 48895"/>
              <a:gd name="adj2" fmla="val -36485"/>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bytes</a:t>
            </a:r>
          </a:p>
        </p:txBody>
      </p:sp>
      <p:sp>
        <p:nvSpPr>
          <p:cNvPr id="42" name="Line Callout 1 41"/>
          <p:cNvSpPr/>
          <p:nvPr/>
        </p:nvSpPr>
        <p:spPr bwMode="auto">
          <a:xfrm>
            <a:off x="7060406" y="2914650"/>
            <a:ext cx="3857625" cy="1092994"/>
          </a:xfrm>
          <a:prstGeom prst="borderCallout1">
            <a:avLst>
              <a:gd name="adj1" fmla="val 49358"/>
              <a:gd name="adj2" fmla="val -2878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read </a:t>
            </a: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qps</a:t>
            </a:r>
            <a:endParaRPr kumimoji="0" lang="en-US" sz="2363" b="0" i="0" u="none" strike="noStrike" kern="1200" cap="none" spc="0" normalizeH="0" baseline="0" noProof="0" dirty="0">
              <a:ln>
                <a:noFill/>
              </a:ln>
              <a:solidFill>
                <a:srgbClr val="000000"/>
              </a:solidFill>
              <a:effectLst/>
              <a:uLnTx/>
              <a:uFillTx/>
              <a:latin typeface="Vista Sans OT Reg"/>
              <a:sym typeface="Vista Sans OT Reg" charset="0"/>
            </a:endParaRPr>
          </a:p>
        </p:txBody>
      </p:sp>
      <p:grpSp>
        <p:nvGrpSpPr>
          <p:cNvPr id="6" name="Group 5"/>
          <p:cNvGrpSpPr/>
          <p:nvPr/>
        </p:nvGrpSpPr>
        <p:grpSpPr>
          <a:xfrm>
            <a:off x="4231481" y="3043237"/>
            <a:ext cx="1671638" cy="900113"/>
            <a:chOff x="3911600" y="3606800"/>
            <a:chExt cx="1981200" cy="1066800"/>
          </a:xfrm>
          <a:solidFill>
            <a:srgbClr val="F9B809"/>
          </a:solidFill>
        </p:grpSpPr>
        <p:sp>
          <p:nvSpPr>
            <p:cNvPr id="4" name="Rectangle 3"/>
            <p:cNvSpPr/>
            <p:nvPr/>
          </p:nvSpPr>
          <p:spPr bwMode="auto">
            <a:xfrm>
              <a:off x="3911600" y="3606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8408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agnetic Disk 57"/>
          <p:cNvSpPr/>
          <p:nvPr/>
        </p:nvSpPr>
        <p:spPr bwMode="auto">
          <a:xfrm>
            <a:off x="3910012" y="5036344"/>
            <a:ext cx="642938" cy="578644"/>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 name="Title 1"/>
          <p:cNvSpPr>
            <a:spLocks noGrp="1"/>
          </p:cNvSpPr>
          <p:nvPr>
            <p:ph type="title"/>
          </p:nvPr>
        </p:nvSpPr>
        <p:spPr/>
        <p:txBody>
          <a:bodyPr/>
          <a:lstStyle/>
          <a:p>
            <a:r>
              <a:rPr lang="en-US" dirty="0"/>
              <a:t>Subdividing the Data Center</a:t>
            </a:r>
          </a:p>
        </p:txBody>
      </p:sp>
      <p:grpSp>
        <p:nvGrpSpPr>
          <p:cNvPr id="35" name="Group 34"/>
          <p:cNvGrpSpPr/>
          <p:nvPr/>
        </p:nvGrpSpPr>
        <p:grpSpPr>
          <a:xfrm>
            <a:off x="3267075" y="1596628"/>
            <a:ext cx="2314575" cy="257175"/>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57" name="Magnetic Disk 56"/>
          <p:cNvSpPr/>
          <p:nvPr/>
        </p:nvSpPr>
        <p:spPr bwMode="auto">
          <a:xfrm>
            <a:off x="4038600" y="5100637"/>
            <a:ext cx="642938" cy="578644"/>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6" name="Group 5"/>
          <p:cNvGrpSpPr/>
          <p:nvPr/>
        </p:nvGrpSpPr>
        <p:grpSpPr>
          <a:xfrm>
            <a:off x="3588544" y="3043237"/>
            <a:ext cx="1671638" cy="900113"/>
            <a:chOff x="3911600" y="3606800"/>
            <a:chExt cx="19812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solidFill>
              <a:srgbClr val="E65A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solidFill>
              <a:srgbClr val="BBEE20"/>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solidFill>
              <a:srgbClr val="20EC4F"/>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solidFill>
              <a:srgbClr val="25BBEC"/>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49" name="Down Arrow 48"/>
          <p:cNvSpPr/>
          <p:nvPr/>
        </p:nvSpPr>
        <p:spPr bwMode="auto">
          <a:xfrm rot="20645275">
            <a:off x="3395663" y="195024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3788926" y="196579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2" name="Down Arrow 51"/>
          <p:cNvSpPr/>
          <p:nvPr/>
        </p:nvSpPr>
        <p:spPr bwMode="auto">
          <a:xfrm rot="19707048">
            <a:off x="4146030" y="194792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3" name="Down Arrow 52"/>
          <p:cNvSpPr/>
          <p:nvPr/>
        </p:nvSpPr>
        <p:spPr bwMode="auto">
          <a:xfrm rot="19186073">
            <a:off x="4599502" y="1923557"/>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3773547" y="1981228"/>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166810" y="199677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Down Arrow 61"/>
          <p:cNvSpPr/>
          <p:nvPr/>
        </p:nvSpPr>
        <p:spPr bwMode="auto">
          <a:xfrm rot="1892952" flipH="1">
            <a:off x="4523914" y="1978907"/>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Down Arrow 63"/>
          <p:cNvSpPr/>
          <p:nvPr/>
        </p:nvSpPr>
        <p:spPr bwMode="auto">
          <a:xfrm rot="2413927" flipH="1">
            <a:off x="4977387" y="1954541"/>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ine Callout 1 72"/>
          <p:cNvSpPr/>
          <p:nvPr/>
        </p:nvSpPr>
        <p:spPr bwMode="auto">
          <a:xfrm>
            <a:off x="6738937" y="1243013"/>
            <a:ext cx="4179094" cy="964406"/>
          </a:xfrm>
          <a:prstGeom prst="borderCallout1">
            <a:avLst>
              <a:gd name="adj1" fmla="val 49651"/>
              <a:gd name="adj2" fmla="val -2711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Inefficient failure detection</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switch traversals</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75" name="Line Callout 1 74"/>
          <p:cNvSpPr/>
          <p:nvPr/>
        </p:nvSpPr>
        <p:spPr bwMode="auto">
          <a:xfrm>
            <a:off x="6738937" y="3300412"/>
            <a:ext cx="4179094" cy="1092994"/>
          </a:xfrm>
          <a:prstGeom prst="borderCallout1">
            <a:avLst>
              <a:gd name="adj1" fmla="val 24848"/>
              <a:gd name="adj2" fmla="val -3261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open sockets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Lots of hot spots</a:t>
            </a:r>
          </a:p>
        </p:txBody>
      </p:sp>
      <p:sp>
        <p:nvSpPr>
          <p:cNvPr id="76" name="Down Arrow 75"/>
          <p:cNvSpPr/>
          <p:nvPr/>
        </p:nvSpPr>
        <p:spPr bwMode="auto">
          <a:xfrm rot="20645275">
            <a:off x="3717131" y="394334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7" name="Down Arrow 76"/>
          <p:cNvSpPr/>
          <p:nvPr/>
        </p:nvSpPr>
        <p:spPr bwMode="auto">
          <a:xfrm rot="20011685">
            <a:off x="4110395" y="3958895"/>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rot="19707048">
            <a:off x="4467498" y="3941028"/>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0" name="Down Arrow 79"/>
          <p:cNvSpPr/>
          <p:nvPr/>
        </p:nvSpPr>
        <p:spPr bwMode="auto">
          <a:xfrm rot="954725" flipH="1">
            <a:off x="4095016" y="3974333"/>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1" name="Down Arrow 80"/>
          <p:cNvSpPr/>
          <p:nvPr/>
        </p:nvSpPr>
        <p:spPr bwMode="auto">
          <a:xfrm rot="1588315" flipH="1">
            <a:off x="4488279" y="398987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2" name="Down Arrow 81"/>
          <p:cNvSpPr/>
          <p:nvPr/>
        </p:nvSpPr>
        <p:spPr bwMode="auto">
          <a:xfrm rot="1892952" flipH="1">
            <a:off x="4845383" y="397201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Magnetic Disk 58"/>
          <p:cNvSpPr/>
          <p:nvPr/>
        </p:nvSpPr>
        <p:spPr bwMode="auto">
          <a:xfrm>
            <a:off x="4167187" y="5164931"/>
            <a:ext cx="642938" cy="578644"/>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295775" y="5229225"/>
            <a:ext cx="642938" cy="578644"/>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Tree>
    <p:custDataLst>
      <p:tags r:id="rId1"/>
    </p:custDataLst>
    <p:extLst>
      <p:ext uri="{BB962C8B-B14F-4D97-AF65-F5344CB8AC3E}">
        <p14:creationId xmlns:p14="http://schemas.microsoft.com/office/powerpoint/2010/main" val="299481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Subdividing the Data Center</a:t>
            </a:r>
          </a:p>
        </p:txBody>
      </p:sp>
      <p:grpSp>
        <p:nvGrpSpPr>
          <p:cNvPr id="3" name="Group 2"/>
          <p:cNvGrpSpPr/>
          <p:nvPr/>
        </p:nvGrpSpPr>
        <p:grpSpPr>
          <a:xfrm>
            <a:off x="3910012" y="3043237"/>
            <a:ext cx="1157288" cy="900113"/>
            <a:chOff x="3911600" y="3606800"/>
            <a:chExt cx="13716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4"/>
            <a:ext cx="1028323" cy="1075230"/>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596661">
            <a:off x="5560896" y="3884295"/>
            <a:ext cx="257175" cy="123999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8" name="Group 7"/>
          <p:cNvGrpSpPr/>
          <p:nvPr/>
        </p:nvGrpSpPr>
        <p:grpSpPr>
          <a:xfrm>
            <a:off x="6031706" y="5036344"/>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56" name="Group 55"/>
          <p:cNvGrpSpPr/>
          <p:nvPr/>
        </p:nvGrpSpPr>
        <p:grpSpPr>
          <a:xfrm>
            <a:off x="5967412" y="3043237"/>
            <a:ext cx="1157288" cy="900113"/>
            <a:chOff x="3911600" y="3606800"/>
            <a:chExt cx="1371600" cy="1066800"/>
          </a:xfrm>
        </p:grpSpPr>
        <p:sp>
          <p:nvSpPr>
            <p:cNvPr id="60" name="Rectangle 59"/>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1" name="Rectangle 60"/>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3" name="Rectangle 62"/>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5" name="Rectangle 64"/>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6" name="Rectangle 65"/>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7" name="Group 66"/>
          <p:cNvGrpSpPr/>
          <p:nvPr/>
        </p:nvGrpSpPr>
        <p:grpSpPr>
          <a:xfrm>
            <a:off x="8024812" y="3043237"/>
            <a:ext cx="1157288" cy="900113"/>
            <a:chOff x="3911600" y="3606800"/>
            <a:chExt cx="1371600" cy="1066800"/>
          </a:xfrm>
        </p:grpSpPr>
        <p:sp>
          <p:nvSpPr>
            <p:cNvPr id="68" name="Rectangle 67"/>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1" name="Rectangle 70"/>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2" name="Rectangle 71"/>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4"/>
            <a:ext cx="1028323" cy="1075230"/>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4"/>
            <a:ext cx="1028323" cy="1075230"/>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18" name="Down Arrow 117"/>
          <p:cNvSpPr/>
          <p:nvPr/>
        </p:nvSpPr>
        <p:spPr bwMode="auto">
          <a:xfrm rot="18596661">
            <a:off x="5244573" y="3851874"/>
            <a:ext cx="257175" cy="142113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003339" flipH="1">
            <a:off x="7987478" y="3803756"/>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003339" flipH="1">
            <a:off x="7648496" y="3726788"/>
            <a:ext cx="257175" cy="165421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76335" y="4007645"/>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74644" y="4071938"/>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3" name="Line Callout 1 122"/>
          <p:cNvSpPr/>
          <p:nvPr/>
        </p:nvSpPr>
        <p:spPr bwMode="auto">
          <a:xfrm>
            <a:off x="8024813" y="5036344"/>
            <a:ext cx="2828925" cy="642938"/>
          </a:xfrm>
          <a:prstGeom prst="borderCallout1">
            <a:avLst>
              <a:gd name="adj1" fmla="val 49358"/>
              <a:gd name="adj2" fmla="val -26872"/>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Thundering herds</a:t>
            </a:r>
          </a:p>
        </p:txBody>
      </p:sp>
      <p:sp>
        <p:nvSpPr>
          <p:cNvPr id="124" name="Line Callout 1 123"/>
          <p:cNvSpPr/>
          <p:nvPr/>
        </p:nvSpPr>
        <p:spPr bwMode="auto">
          <a:xfrm flipH="1">
            <a:off x="1338263" y="4071937"/>
            <a:ext cx="2828925" cy="900113"/>
          </a:xfrm>
          <a:prstGeom prst="borderCallout1">
            <a:avLst>
              <a:gd name="adj1" fmla="val 2929"/>
              <a:gd name="adj2" fmla="val -16266"/>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Distributed write control logic</a:t>
            </a:r>
          </a:p>
        </p:txBody>
      </p:sp>
    </p:spTree>
    <p:custDataLst>
      <p:tags r:id="rId1"/>
    </p:custDataLst>
    <p:extLst>
      <p:ext uri="{BB962C8B-B14F-4D97-AF65-F5344CB8AC3E}">
        <p14:creationId xmlns:p14="http://schemas.microsoft.com/office/powerpoint/2010/main" val="10457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Follower and Leader Caches</a:t>
            </a:r>
          </a:p>
        </p:txBody>
      </p:sp>
      <p:grpSp>
        <p:nvGrpSpPr>
          <p:cNvPr id="5" name="Group 4"/>
          <p:cNvGrpSpPr/>
          <p:nvPr/>
        </p:nvGrpSpPr>
        <p:grpSpPr>
          <a:xfrm>
            <a:off x="3910012" y="2786062"/>
            <a:ext cx="1157288" cy="642938"/>
            <a:chOff x="3911600" y="3606800"/>
            <a:chExt cx="1371600" cy="7620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5"/>
            <a:ext cx="1028323" cy="707231"/>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8" name="Group 7"/>
          <p:cNvGrpSpPr/>
          <p:nvPr/>
        </p:nvGrpSpPr>
        <p:grpSpPr>
          <a:xfrm>
            <a:off x="6031706" y="5357813"/>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5"/>
            <a:ext cx="1028323" cy="707231"/>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5"/>
            <a:ext cx="1028323" cy="707231"/>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178546">
            <a:off x="5394400" y="3447809"/>
            <a:ext cx="257175" cy="898267"/>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8" name="Down Arrow 117"/>
          <p:cNvSpPr/>
          <p:nvPr/>
        </p:nvSpPr>
        <p:spPr bwMode="auto">
          <a:xfrm rot="18191779">
            <a:off x="5139108" y="3252475"/>
            <a:ext cx="257175" cy="154001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538969" flipH="1">
            <a:off x="7915134" y="3193921"/>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560068"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5"/>
            <a:ext cx="257175"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51484" y="3557587"/>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157288" cy="642938"/>
            <a:chOff x="3911600" y="3606800"/>
            <a:chExt cx="1371600" cy="762000"/>
          </a:xfrm>
        </p:grpSpPr>
        <p:sp>
          <p:nvSpPr>
            <p:cNvPr id="74" name="Rectangle 7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0" name="Group 79"/>
          <p:cNvGrpSpPr/>
          <p:nvPr/>
        </p:nvGrpSpPr>
        <p:grpSpPr>
          <a:xfrm>
            <a:off x="8089106" y="2786062"/>
            <a:ext cx="1157288" cy="642938"/>
            <a:chOff x="3911600" y="3606800"/>
            <a:chExt cx="1371600" cy="762000"/>
          </a:xfrm>
        </p:grpSpPr>
        <p:sp>
          <p:nvSpPr>
            <p:cNvPr id="81" name="Rectangle 80"/>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6" name="Group 85"/>
          <p:cNvGrpSpPr/>
          <p:nvPr/>
        </p:nvGrpSpPr>
        <p:grpSpPr>
          <a:xfrm>
            <a:off x="6031706" y="4071937"/>
            <a:ext cx="1157288" cy="642938"/>
            <a:chOff x="3911600" y="3606800"/>
            <a:chExt cx="1371600" cy="762000"/>
          </a:xfrm>
        </p:grpSpPr>
        <p:sp>
          <p:nvSpPr>
            <p:cNvPr id="87" name="Rectangle 86"/>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9" name="Rectangle 88"/>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5" name="Rectangle 124"/>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6" name="Rectangle 125"/>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7" name="Down Arrow 126"/>
          <p:cNvSpPr/>
          <p:nvPr/>
        </p:nvSpPr>
        <p:spPr bwMode="auto">
          <a:xfrm rot="19987393" flipH="1">
            <a:off x="6221325" y="4675448"/>
            <a:ext cx="257175" cy="615894"/>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8" name="Down Arrow 127"/>
          <p:cNvSpPr/>
          <p:nvPr/>
        </p:nvSpPr>
        <p:spPr bwMode="auto">
          <a:xfrm flipH="1">
            <a:off x="6651484" y="4843461"/>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Tree>
    <p:custDataLst>
      <p:tags r:id="rId1"/>
    </p:custDataLst>
    <p:extLst>
      <p:ext uri="{BB962C8B-B14F-4D97-AF65-F5344CB8AC3E}">
        <p14:creationId xmlns:p14="http://schemas.microsoft.com/office/powerpoint/2010/main" val="52280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50000"/>
                  </a:schemeClr>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rgbClr val="FCF3D3"/>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1075530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Write-through Caching – Association Lists</a:t>
            </a:r>
          </a:p>
        </p:txBody>
      </p:sp>
      <p:sp>
        <p:nvSpPr>
          <p:cNvPr id="4" name="Rectangle 3"/>
          <p:cNvSpPr/>
          <p:nvPr/>
        </p:nvSpPr>
        <p:spPr bwMode="auto">
          <a:xfrm>
            <a:off x="3910012" y="2786062"/>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38600" y="2850356"/>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167187" y="2914650"/>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295775" y="2978944"/>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8" name="Group 7"/>
          <p:cNvGrpSpPr/>
          <p:nvPr/>
        </p:nvGrpSpPr>
        <p:grpSpPr>
          <a:xfrm>
            <a:off x="6031706" y="5357813"/>
            <a:ext cx="1028700" cy="771525"/>
            <a:chOff x="4292600" y="5969000"/>
            <a:chExt cx="1219200" cy="914400"/>
          </a:xfrm>
          <a:solidFill>
            <a:srgbClr val="FAE79D"/>
          </a:solidFill>
        </p:grpSpPr>
        <p:sp>
          <p:nvSpPr>
            <p:cNvPr id="58" name="Magnetic Disk 57"/>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X,…</a:t>
              </a: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8" name="Down Arrow 77"/>
          <p:cNvSpPr/>
          <p:nvPr/>
        </p:nvSpPr>
        <p:spPr bwMode="auto">
          <a:xfrm rot="7375108">
            <a:off x="5322331" y="3315191"/>
            <a:ext cx="257175" cy="10700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14344077"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4"/>
            <a:ext cx="385763"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607344" cy="642938"/>
            <a:chOff x="3911600" y="3606800"/>
            <a:chExt cx="1905000" cy="762000"/>
          </a:xfrm>
          <a:solidFill>
            <a:srgbClr val="F9B809"/>
          </a:solidFill>
        </p:grpSpPr>
        <p:sp>
          <p:nvSpPr>
            <p:cNvPr id="74" name="Rectangle 7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80" name="Group 79"/>
          <p:cNvGrpSpPr/>
          <p:nvPr/>
        </p:nvGrpSpPr>
        <p:grpSpPr>
          <a:xfrm>
            <a:off x="8089106" y="2786062"/>
            <a:ext cx="1157288" cy="642938"/>
            <a:chOff x="3911600" y="3606800"/>
            <a:chExt cx="1371600" cy="762000"/>
          </a:xfrm>
          <a:solidFill>
            <a:srgbClr val="F9B809"/>
          </a:solidFill>
        </p:grpSpPr>
        <p:sp>
          <p:nvSpPr>
            <p:cNvPr id="81" name="Rectangle 80"/>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8" name="Down Arrow 127"/>
          <p:cNvSpPr/>
          <p:nvPr/>
        </p:nvSpPr>
        <p:spPr bwMode="auto">
          <a:xfrm flipH="1">
            <a:off x="6353175" y="4779169"/>
            <a:ext cx="385763"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31" name="Down Arrow 130"/>
          <p:cNvSpPr/>
          <p:nvPr/>
        </p:nvSpPr>
        <p:spPr bwMode="auto">
          <a:xfrm flipH="1">
            <a:off x="6353175" y="1950244"/>
            <a:ext cx="385763" cy="77152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3" name="Group 132"/>
          <p:cNvGrpSpPr/>
          <p:nvPr/>
        </p:nvGrpSpPr>
        <p:grpSpPr>
          <a:xfrm>
            <a:off x="6031706" y="4071937"/>
            <a:ext cx="1607344" cy="642938"/>
            <a:chOff x="3911600" y="3606800"/>
            <a:chExt cx="1905000" cy="762000"/>
          </a:xfrm>
          <a:solidFill>
            <a:srgbClr val="F9B809"/>
          </a:solidFill>
        </p:grpSpPr>
        <p:sp>
          <p:nvSpPr>
            <p:cNvPr id="134" name="Rectangle 13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5" name="Rectangle 13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6" name="Rectangle 13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7" name="Rectangle 13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8" name="Rectangle 137"/>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139" name="Group 138"/>
          <p:cNvGrpSpPr/>
          <p:nvPr/>
        </p:nvGrpSpPr>
        <p:grpSpPr>
          <a:xfrm>
            <a:off x="6031706" y="2786062"/>
            <a:ext cx="1607344" cy="642938"/>
            <a:chOff x="3911600" y="3606800"/>
            <a:chExt cx="1905000" cy="762000"/>
          </a:xfrm>
          <a:solidFill>
            <a:srgbClr val="F9B809"/>
          </a:solidFill>
        </p:grpSpPr>
        <p:sp>
          <p:nvSpPr>
            <p:cNvPr id="140" name="Rectangle 139"/>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1" name="Rectangle 140"/>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2" name="Rectangle 141"/>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3" name="Rectangle 142"/>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4" name="Rectangle 143"/>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grpSp>
        <p:nvGrpSpPr>
          <p:cNvPr id="151" name="Group 150"/>
          <p:cNvGrpSpPr/>
          <p:nvPr/>
        </p:nvGrpSpPr>
        <p:grpSpPr>
          <a:xfrm>
            <a:off x="6031706" y="4071937"/>
            <a:ext cx="1607344" cy="642938"/>
            <a:chOff x="3911600" y="3606800"/>
            <a:chExt cx="1905000" cy="762000"/>
          </a:xfrm>
          <a:solidFill>
            <a:srgbClr val="F9B809"/>
          </a:solidFill>
        </p:grpSpPr>
        <p:sp>
          <p:nvSpPr>
            <p:cNvPr id="152" name="Rectangle 151"/>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3" name="Rectangle 152"/>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4" name="Rectangle 153"/>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5" name="Rectangle 154"/>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6" name="Rectangle 155"/>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sp>
        <p:nvSpPr>
          <p:cNvPr id="3" name="Rectangle 2"/>
          <p:cNvSpPr/>
          <p:nvPr/>
        </p:nvSpPr>
        <p:spPr bwMode="auto">
          <a:xfrm>
            <a:off x="6803231" y="2143125"/>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7" name="Rectangle 156"/>
          <p:cNvSpPr/>
          <p:nvPr/>
        </p:nvSpPr>
        <p:spPr bwMode="auto">
          <a:xfrm>
            <a:off x="6803231" y="3557588"/>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8" name="Rectangle 157"/>
          <p:cNvSpPr/>
          <p:nvPr/>
        </p:nvSpPr>
        <p:spPr bwMode="auto">
          <a:xfrm>
            <a:off x="6803231" y="4843463"/>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9" name="Rectangle 158"/>
          <p:cNvSpPr/>
          <p:nvPr/>
        </p:nvSpPr>
        <p:spPr bwMode="auto">
          <a:xfrm>
            <a:off x="7639050" y="4972050"/>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0" name="Rectangle 159"/>
          <p:cNvSpPr/>
          <p:nvPr/>
        </p:nvSpPr>
        <p:spPr bwMode="auto">
          <a:xfrm>
            <a:off x="7639050" y="2271713"/>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1" name="Rectangle 160"/>
          <p:cNvSpPr/>
          <p:nvPr/>
        </p:nvSpPr>
        <p:spPr bwMode="auto">
          <a:xfrm>
            <a:off x="3588544"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2" name="Rectangle 161"/>
          <p:cNvSpPr/>
          <p:nvPr/>
        </p:nvSpPr>
        <p:spPr bwMode="auto">
          <a:xfrm>
            <a:off x="8539162"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3" name="Rectangle 162"/>
          <p:cNvSpPr/>
          <p:nvPr/>
        </p:nvSpPr>
        <p:spPr bwMode="auto">
          <a:xfrm>
            <a:off x="7639050" y="3686175"/>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grpSp>
        <p:nvGrpSpPr>
          <p:cNvPr id="164" name="Group 163"/>
          <p:cNvGrpSpPr/>
          <p:nvPr/>
        </p:nvGrpSpPr>
        <p:grpSpPr>
          <a:xfrm>
            <a:off x="6031706" y="5357813"/>
            <a:ext cx="1028700" cy="771525"/>
            <a:chOff x="4292600" y="5969000"/>
            <a:chExt cx="1219200" cy="914400"/>
          </a:xfrm>
          <a:solidFill>
            <a:srgbClr val="FAE79D"/>
          </a:solidFill>
        </p:grpSpPr>
        <p:sp>
          <p:nvSpPr>
            <p:cNvPr id="165" name="Magnetic Disk 164"/>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Magnetic Disk 165"/>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7" name="Magnetic Disk 166"/>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8" name="Magnetic Disk 167"/>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Y,…</a:t>
              </a:r>
            </a:p>
          </p:txBody>
        </p:sp>
      </p:grpSp>
      <p:sp>
        <p:nvSpPr>
          <p:cNvPr id="108" name="Rectangle 107"/>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50" name="Rectangle 149"/>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10" name="Down Arrow 109"/>
          <p:cNvSpPr/>
          <p:nvPr/>
        </p:nvSpPr>
        <p:spPr bwMode="auto">
          <a:xfrm rot="18175108">
            <a:off x="5329130" y="3614142"/>
            <a:ext cx="257175" cy="1070051"/>
          </a:xfrm>
          <a:prstGeom prst="downArrow">
            <a:avLst>
              <a:gd name="adj1" fmla="val 38010"/>
              <a:gd name="adj2" fmla="val 50000"/>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 name="Oval 4"/>
          <p:cNvSpPr/>
          <p:nvPr/>
        </p:nvSpPr>
        <p:spPr bwMode="auto">
          <a:xfrm>
            <a:off x="3698761" y="2494625"/>
            <a:ext cx="2204889" cy="1255843"/>
          </a:xfrm>
          <a:prstGeom prst="ellipse">
            <a:avLst/>
          </a:prstGeom>
          <a:noFill/>
          <a:ln w="571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 name="TextBox 5"/>
          <p:cNvSpPr txBox="1"/>
          <p:nvPr/>
        </p:nvSpPr>
        <p:spPr>
          <a:xfrm>
            <a:off x="5637320" y="1802167"/>
            <a:ext cx="6178859" cy="923330"/>
          </a:xfrm>
          <a:prstGeom prst="rect">
            <a:avLst/>
          </a:prstGeom>
          <a:solidFill>
            <a:srgbClr val="FFC000"/>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ista Sans OT Reg"/>
              </a:rPr>
              <a:t>Ensure that range queries on association lists always work, even when a change has recently been made.  Not ACID, but “good enough” for TAO use cases.</a:t>
            </a:r>
          </a:p>
        </p:txBody>
      </p:sp>
      <p:cxnSp>
        <p:nvCxnSpPr>
          <p:cNvPr id="10" name="Straight Connector 9"/>
          <p:cNvCxnSpPr>
            <a:stCxn id="5" idx="6"/>
          </p:cNvCxnSpPr>
          <p:nvPr/>
        </p:nvCxnSpPr>
        <p:spPr bwMode="auto">
          <a:xfrm flipV="1">
            <a:off x="5903650" y="2721769"/>
            <a:ext cx="1028169" cy="400778"/>
          </a:xfrm>
          <a:prstGeom prst="line">
            <a:avLst/>
          </a:prstGeom>
          <a:solidFill>
            <a:srgbClr val="F0C423"/>
          </a:solidFill>
          <a:ln w="28575" cap="flat" cmpd="sng" algn="ctr">
            <a:solidFill>
              <a:schemeClr val="tx1"/>
            </a:solidFill>
            <a:prstDash val="solid"/>
            <a:round/>
            <a:headEnd type="arrow" w="med" len="med"/>
            <a:tailEnd type="none" w="med" len="med"/>
          </a:ln>
          <a:effectLst/>
        </p:spPr>
      </p:cxnSp>
    </p:spTree>
    <p:custDataLst>
      <p:tags r:id="rId1"/>
    </p:custDataLst>
    <p:extLst>
      <p:ext uri="{BB962C8B-B14F-4D97-AF65-F5344CB8AC3E}">
        <p14:creationId xmlns:p14="http://schemas.microsoft.com/office/powerpoint/2010/main" val="26721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par>
                                <p:cTn id="58" presetID="14" presetClass="entr" presetSubtype="1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0" grpId="0" animBg="1"/>
      <p:bldP spid="121" grpId="0" animBg="1"/>
      <p:bldP spid="128" grpId="0" animBg="1"/>
      <p:bldP spid="131" grpId="0" animBg="1"/>
      <p:bldP spid="3" grpId="0" animBg="1"/>
      <p:bldP spid="157" grpId="0" animBg="1"/>
      <p:bldP spid="158" grpId="0" animBg="1"/>
      <p:bldP spid="159" grpId="0" animBg="1"/>
      <p:bldP spid="160" grpId="0" animBg="1"/>
      <p:bldP spid="161" grpId="0" animBg="1"/>
      <p:bldP spid="162" grpId="0" animBg="1"/>
      <p:bldP spid="163" grpId="0" animBg="1"/>
      <p:bldP spid="150" grpId="0" animBg="1"/>
      <p:bldP spid="110"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9481-12E0-435F-9D3E-56C891711306}"/>
              </a:ext>
            </a:extLst>
          </p:cNvPr>
          <p:cNvSpPr>
            <a:spLocks noGrp="1"/>
          </p:cNvSpPr>
          <p:nvPr>
            <p:ph type="title"/>
          </p:nvPr>
        </p:nvSpPr>
        <p:spPr/>
        <p:txBody>
          <a:bodyPr/>
          <a:lstStyle/>
          <a:p>
            <a:r>
              <a:rPr lang="en-US" dirty="0"/>
              <a:t>What is “big data” usually about?</a:t>
            </a:r>
          </a:p>
        </p:txBody>
      </p:sp>
      <p:sp>
        <p:nvSpPr>
          <p:cNvPr id="3" name="Content Placeholder 2">
            <a:extLst>
              <a:ext uri="{FF2B5EF4-FFF2-40B4-BE49-F238E27FC236}">
                <a16:creationId xmlns:a16="http://schemas.microsoft.com/office/drawing/2014/main" id="{C438B368-801B-4371-B763-C184BD5A280D}"/>
              </a:ext>
            </a:extLst>
          </p:cNvPr>
          <p:cNvSpPr>
            <a:spLocks noGrp="1"/>
          </p:cNvSpPr>
          <p:nvPr>
            <p:ph idx="1"/>
          </p:nvPr>
        </p:nvSpPr>
        <p:spPr/>
        <p:txBody>
          <a:bodyPr/>
          <a:lstStyle/>
          <a:p>
            <a:r>
              <a:rPr lang="en-US" dirty="0"/>
              <a:t>Early in the cloud era, research at companies like Google and Amazon made it clear that people respond well to social networking tools and smarter advertising placement and recommendations.</a:t>
            </a:r>
          </a:p>
          <a:p>
            <a:endParaRPr lang="en-US" dirty="0"/>
          </a:p>
          <a:p>
            <a:r>
              <a:rPr lang="en-US" dirty="0"/>
              <a:t>The idea is simple: “People with Ken’s interest find this store fantastic.”   “Anne really like Eileen Fisher and might want to know about this 15% off sale on spring clothing.”   “Sarah had a flat tire and needs new ones.”</a:t>
            </a:r>
          </a:p>
        </p:txBody>
      </p:sp>
      <p:sp>
        <p:nvSpPr>
          <p:cNvPr id="4" name="Footer Placeholder 3">
            <a:extLst>
              <a:ext uri="{FF2B5EF4-FFF2-40B4-BE49-F238E27FC236}">
                <a16:creationId xmlns:a16="http://schemas.microsoft.com/office/drawing/2014/main" id="{EE91E2AA-6963-4940-A2FE-A7F6119B5E7B}"/>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CE2203AE-835A-42EE-9F8A-B70DB896E945}"/>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23917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75"/>
              <a:t>Asynchronous DB Replication</a:t>
            </a:r>
            <a:endParaRPr lang="en-US" sz="3375" dirty="0"/>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6" y="5293519"/>
            <a:ext cx="1168140"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52501" y="1950244"/>
            <a:ext cx="1485087"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38937"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5" name="Group 4"/>
          <p:cNvGrpSpPr/>
          <p:nvPr/>
        </p:nvGrpSpPr>
        <p:grpSpPr>
          <a:xfrm>
            <a:off x="2817019" y="2014538"/>
            <a:ext cx="3343275" cy="4018359"/>
            <a:chOff x="2616200" y="2387600"/>
            <a:chExt cx="3962400" cy="4762500"/>
          </a:xfrm>
        </p:grpSpPr>
        <p:grpSp>
          <p:nvGrpSpPr>
            <p:cNvPr id="3" name="Group 2"/>
            <p:cNvGrpSpPr/>
            <p:nvPr/>
          </p:nvGrpSpPr>
          <p:grpSpPr>
            <a:xfrm>
              <a:off x="2616200" y="2387600"/>
              <a:ext cx="1001486" cy="304800"/>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616200" y="3530600"/>
              <a:ext cx="1219200" cy="762000"/>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87800" y="6159500"/>
              <a:ext cx="1219200" cy="990600"/>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66" name="Group 65"/>
            <p:cNvGrpSpPr/>
            <p:nvPr/>
          </p:nvGrpSpPr>
          <p:grpSpPr>
            <a:xfrm>
              <a:off x="3987800" y="4826000"/>
              <a:ext cx="1219200" cy="762000"/>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87800" y="3530600"/>
              <a:ext cx="1219200" cy="762000"/>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359400" y="3530600"/>
              <a:ext cx="1219200" cy="762000"/>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87800" y="2387600"/>
              <a:ext cx="1001486" cy="304800"/>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359400" y="2387600"/>
              <a:ext cx="1001486" cy="304800"/>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35" name="Down Arrow 134"/>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38" name="Group 137"/>
          <p:cNvGrpSpPr/>
          <p:nvPr/>
        </p:nvGrpSpPr>
        <p:grpSpPr>
          <a:xfrm>
            <a:off x="5131594" y="2014538"/>
            <a:ext cx="4950619" cy="4018359"/>
            <a:chOff x="711200" y="2387600"/>
            <a:chExt cx="5867400" cy="4762500"/>
          </a:xfrm>
        </p:grpSpPr>
        <p:grpSp>
          <p:nvGrpSpPr>
            <p:cNvPr id="139" name="Group 138"/>
            <p:cNvGrpSpPr/>
            <p:nvPr/>
          </p:nvGrpSpPr>
          <p:grpSpPr>
            <a:xfrm>
              <a:off x="2616200" y="2387600"/>
              <a:ext cx="1001486" cy="304800"/>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2616200" y="3530600"/>
              <a:ext cx="1219200" cy="762000"/>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3987800" y="6159500"/>
              <a:ext cx="1219200" cy="990600"/>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4" name="Down Arrow 143"/>
            <p:cNvSpPr/>
            <p:nvPr/>
          </p:nvSpPr>
          <p:spPr bwMode="auto">
            <a:xfrm rot="5400000">
              <a:off x="2082800" y="3759200"/>
              <a:ext cx="381000" cy="3124200"/>
            </a:xfrm>
            <a:prstGeom prst="downArrow">
              <a:avLst>
                <a:gd name="adj1" fmla="val 22918"/>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46" name="Group 145"/>
            <p:cNvGrpSpPr/>
            <p:nvPr/>
          </p:nvGrpSpPr>
          <p:grpSpPr>
            <a:xfrm>
              <a:off x="3987800" y="4826000"/>
              <a:ext cx="1219200" cy="762000"/>
              <a:chOff x="4292600" y="3454400"/>
              <a:chExt cx="1219200" cy="762000"/>
            </a:xfrm>
          </p:grpSpPr>
          <p:sp>
            <p:nvSpPr>
              <p:cNvPr id="175" name="Rectangle 1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7" name="Group 146"/>
            <p:cNvGrpSpPr/>
            <p:nvPr/>
          </p:nvGrpSpPr>
          <p:grpSpPr>
            <a:xfrm>
              <a:off x="3987800" y="3530600"/>
              <a:ext cx="1219200" cy="762000"/>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8" name="Group 147"/>
            <p:cNvGrpSpPr/>
            <p:nvPr/>
          </p:nvGrpSpPr>
          <p:grpSpPr>
            <a:xfrm>
              <a:off x="5359400" y="3530600"/>
              <a:ext cx="1219200" cy="762000"/>
              <a:chOff x="4292600" y="3454400"/>
              <a:chExt cx="1219200" cy="762000"/>
            </a:xfrm>
          </p:grpSpPr>
          <p:sp>
            <p:nvSpPr>
              <p:cNvPr id="167" name="Rectangle 1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8" name="Rectangle 1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9" name="Rectangle 1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0" name="Rectangle 1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3987800" y="2387600"/>
              <a:ext cx="1001486" cy="304800"/>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5359400" y="2387600"/>
              <a:ext cx="1001486" cy="304800"/>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8" name="Down Arrow 157"/>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90" name="TextBox 189"/>
          <p:cNvSpPr txBox="1"/>
          <p:nvPr/>
        </p:nvSpPr>
        <p:spPr>
          <a:xfrm>
            <a:off x="888206" y="4200525"/>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2" name="Rectangle 101"/>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7" name="Rectangle 106"/>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9" name="Rectangle 108"/>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Rectangle 109"/>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Rectangle 110"/>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Rectangle 112"/>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Rectangle 113"/>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0" name="Rectangle 129"/>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Rectangle 131"/>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3" name="Down Arrow 142"/>
          <p:cNvSpPr/>
          <p:nvPr/>
        </p:nvSpPr>
        <p:spPr bwMode="auto">
          <a:xfrm>
            <a:off x="3138488"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Down Arrow 144"/>
          <p:cNvSpPr/>
          <p:nvPr/>
        </p:nvSpPr>
        <p:spPr bwMode="auto">
          <a:xfrm>
            <a:off x="5453063"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Down Arrow 152"/>
          <p:cNvSpPr/>
          <p:nvPr/>
        </p:nvSpPr>
        <p:spPr bwMode="auto">
          <a:xfrm>
            <a:off x="4295775"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Down Arrow 153"/>
          <p:cNvSpPr/>
          <p:nvPr/>
        </p:nvSpPr>
        <p:spPr bwMode="auto">
          <a:xfrm>
            <a:off x="4295775" y="4779169"/>
            <a:ext cx="321469" cy="385763"/>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Down Arrow 154"/>
          <p:cNvSpPr/>
          <p:nvPr/>
        </p:nvSpPr>
        <p:spPr bwMode="auto">
          <a:xfrm>
            <a:off x="7060406"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Down Arrow 155"/>
          <p:cNvSpPr/>
          <p:nvPr/>
        </p:nvSpPr>
        <p:spPr bwMode="auto">
          <a:xfrm>
            <a:off x="9374981"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Down Arrow 156"/>
          <p:cNvSpPr/>
          <p:nvPr/>
        </p:nvSpPr>
        <p:spPr bwMode="auto">
          <a:xfrm>
            <a:off x="8217694"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1" name="Down Arrow 190"/>
          <p:cNvSpPr/>
          <p:nvPr/>
        </p:nvSpPr>
        <p:spPr bwMode="auto">
          <a:xfrm rot="16200000">
            <a:off x="5099447" y="5325666"/>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3" name="Down Arrow 102"/>
          <p:cNvSpPr/>
          <p:nvPr/>
        </p:nvSpPr>
        <p:spPr bwMode="auto">
          <a:xfrm rot="16200000">
            <a:off x="5131594" y="5550694"/>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2" name="Down Arrow 191"/>
          <p:cNvSpPr/>
          <p:nvPr/>
        </p:nvSpPr>
        <p:spPr bwMode="auto">
          <a:xfrm rot="16200000">
            <a:off x="7414023" y="5325667"/>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3" name="Down Arrow 192"/>
          <p:cNvSpPr/>
          <p:nvPr/>
        </p:nvSpPr>
        <p:spPr bwMode="auto">
          <a:xfrm rot="16200000">
            <a:off x="7446169" y="5550695"/>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4" name="Down Arrow 193"/>
          <p:cNvSpPr/>
          <p:nvPr/>
        </p:nvSpPr>
        <p:spPr bwMode="auto">
          <a:xfrm rot="10800000">
            <a:off x="8410575"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Down Arrow 194"/>
          <p:cNvSpPr/>
          <p:nvPr/>
        </p:nvSpPr>
        <p:spPr bwMode="auto">
          <a:xfrm rot="8215076">
            <a:off x="7703344"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Down Arrow 195"/>
          <p:cNvSpPr/>
          <p:nvPr/>
        </p:nvSpPr>
        <p:spPr bwMode="auto">
          <a:xfrm rot="10800000">
            <a:off x="8539162"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Down Arrow 196"/>
          <p:cNvSpPr/>
          <p:nvPr/>
        </p:nvSpPr>
        <p:spPr bwMode="auto">
          <a:xfrm rot="14123449">
            <a:off x="9213404"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rot="8215076">
            <a:off x="3781426"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rot="10800000">
            <a:off x="4617244"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rot="14123449">
            <a:off x="5291486"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2" name="Group 11"/>
          <p:cNvGrpSpPr/>
          <p:nvPr/>
        </p:nvGrpSpPr>
        <p:grpSpPr>
          <a:xfrm>
            <a:off x="5609082" y="5486400"/>
            <a:ext cx="1671638" cy="128588"/>
            <a:chOff x="5892800" y="6502400"/>
            <a:chExt cx="1981200" cy="152400"/>
          </a:xfrm>
        </p:grpSpPr>
        <p:sp>
          <p:nvSpPr>
            <p:cNvPr id="10" name="Oval 9"/>
            <p:cNvSpPr/>
            <p:nvPr/>
          </p:nvSpPr>
          <p:spPr bwMode="auto">
            <a:xfrm>
              <a:off x="5892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Oval 200"/>
            <p:cNvSpPr/>
            <p:nvPr/>
          </p:nvSpPr>
          <p:spPr bwMode="auto">
            <a:xfrm>
              <a:off x="6121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2" name="Oval 201"/>
            <p:cNvSpPr/>
            <p:nvPr/>
          </p:nvSpPr>
          <p:spPr bwMode="auto">
            <a:xfrm>
              <a:off x="6350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3" name="Oval 202"/>
            <p:cNvSpPr/>
            <p:nvPr/>
          </p:nvSpPr>
          <p:spPr bwMode="auto">
            <a:xfrm>
              <a:off x="6578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4" name="Oval 203"/>
            <p:cNvSpPr/>
            <p:nvPr/>
          </p:nvSpPr>
          <p:spPr bwMode="auto">
            <a:xfrm>
              <a:off x="68072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5" name="Oval 204"/>
            <p:cNvSpPr/>
            <p:nvPr/>
          </p:nvSpPr>
          <p:spPr bwMode="auto">
            <a:xfrm>
              <a:off x="7035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6" name="Oval 205"/>
            <p:cNvSpPr/>
            <p:nvPr/>
          </p:nvSpPr>
          <p:spPr bwMode="auto">
            <a:xfrm>
              <a:off x="7264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7" name="Oval 206"/>
            <p:cNvSpPr/>
            <p:nvPr/>
          </p:nvSpPr>
          <p:spPr bwMode="auto">
            <a:xfrm>
              <a:off x="7493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8" name="Oval 207"/>
            <p:cNvSpPr/>
            <p:nvPr/>
          </p:nvSpPr>
          <p:spPr bwMode="auto">
            <a:xfrm>
              <a:off x="7721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209" name="Group 208"/>
          <p:cNvGrpSpPr/>
          <p:nvPr/>
        </p:nvGrpSpPr>
        <p:grpSpPr>
          <a:xfrm>
            <a:off x="5609082" y="5709285"/>
            <a:ext cx="1671638" cy="128588"/>
            <a:chOff x="5892800" y="6502400"/>
            <a:chExt cx="1981200" cy="152400"/>
          </a:xfrm>
          <a:solidFill>
            <a:srgbClr val="FF0000"/>
          </a:solidFill>
        </p:grpSpPr>
        <p:sp>
          <p:nvSpPr>
            <p:cNvPr id="210" name="Oval 209"/>
            <p:cNvSpPr/>
            <p:nvPr/>
          </p:nvSpPr>
          <p:spPr bwMode="auto">
            <a:xfrm>
              <a:off x="5892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1" name="Oval 210"/>
            <p:cNvSpPr/>
            <p:nvPr/>
          </p:nvSpPr>
          <p:spPr bwMode="auto">
            <a:xfrm>
              <a:off x="6121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2" name="Oval 211"/>
            <p:cNvSpPr/>
            <p:nvPr/>
          </p:nvSpPr>
          <p:spPr bwMode="auto">
            <a:xfrm>
              <a:off x="6350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3" name="Oval 212"/>
            <p:cNvSpPr/>
            <p:nvPr/>
          </p:nvSpPr>
          <p:spPr bwMode="auto">
            <a:xfrm>
              <a:off x="6578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4" name="Oval 213"/>
            <p:cNvSpPr/>
            <p:nvPr/>
          </p:nvSpPr>
          <p:spPr bwMode="auto">
            <a:xfrm>
              <a:off x="68072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5" name="Oval 214"/>
            <p:cNvSpPr/>
            <p:nvPr/>
          </p:nvSpPr>
          <p:spPr bwMode="auto">
            <a:xfrm>
              <a:off x="7035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6" name="Oval 215"/>
            <p:cNvSpPr/>
            <p:nvPr/>
          </p:nvSpPr>
          <p:spPr bwMode="auto">
            <a:xfrm>
              <a:off x="7264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7" name="Oval 216"/>
            <p:cNvSpPr/>
            <p:nvPr/>
          </p:nvSpPr>
          <p:spPr bwMode="auto">
            <a:xfrm>
              <a:off x="7493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8" name="Oval 217"/>
            <p:cNvSpPr/>
            <p:nvPr/>
          </p:nvSpPr>
          <p:spPr bwMode="auto">
            <a:xfrm>
              <a:off x="7721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219" name="Down Arrow 218"/>
          <p:cNvSpPr/>
          <p:nvPr/>
        </p:nvSpPr>
        <p:spPr bwMode="auto">
          <a:xfrm>
            <a:off x="4617244"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20" name="Line Callout 1 219"/>
          <p:cNvSpPr/>
          <p:nvPr/>
        </p:nvSpPr>
        <p:spPr bwMode="auto">
          <a:xfrm flipH="1">
            <a:off x="823913" y="4136231"/>
            <a:ext cx="2507456" cy="964406"/>
          </a:xfrm>
          <a:prstGeom prst="borderCallout1">
            <a:avLst>
              <a:gd name="adj1" fmla="val 82619"/>
              <a:gd name="adj2" fmla="val -3932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Inval</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and refill embedded in SQL</a:t>
            </a:r>
          </a:p>
        </p:txBody>
      </p:sp>
      <p:sp>
        <p:nvSpPr>
          <p:cNvPr id="221" name="Line Callout 1 220"/>
          <p:cNvSpPr/>
          <p:nvPr/>
        </p:nvSpPr>
        <p:spPr bwMode="auto">
          <a:xfrm flipH="1">
            <a:off x="759619" y="2850356"/>
            <a:ext cx="2507456" cy="964406"/>
          </a:xfrm>
          <a:prstGeom prst="borderCallout1">
            <a:avLst>
              <a:gd name="adj1" fmla="val 157103"/>
              <a:gd name="adj2" fmla="val -115399"/>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Writes forwarded to master</a:t>
            </a:r>
          </a:p>
        </p:txBody>
      </p:sp>
      <p:sp>
        <p:nvSpPr>
          <p:cNvPr id="222" name="Line Callout 1 221"/>
          <p:cNvSpPr/>
          <p:nvPr/>
        </p:nvSpPr>
        <p:spPr bwMode="auto">
          <a:xfrm flipH="1">
            <a:off x="888206" y="5357813"/>
            <a:ext cx="2507456" cy="964406"/>
          </a:xfrm>
          <a:prstGeom prst="borderCallout1">
            <a:avLst>
              <a:gd name="adj1" fmla="val -32160"/>
              <a:gd name="adj2" fmla="val -195700"/>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Delivery after DB replication done</a:t>
            </a:r>
          </a:p>
        </p:txBody>
      </p:sp>
    </p:spTree>
    <p:custDataLst>
      <p:tags r:id="rId1"/>
    </p:custDataLst>
    <p:extLst>
      <p:ext uri="{BB962C8B-B14F-4D97-AF65-F5344CB8AC3E}">
        <p14:creationId xmlns:p14="http://schemas.microsoft.com/office/powerpoint/2010/main" val="3720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2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rgbClr val="816709"/>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rgbClr val="FCF3D3"/>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46785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Ideas</a:t>
            </a:r>
          </a:p>
        </p:txBody>
      </p:sp>
      <p:sp>
        <p:nvSpPr>
          <p:cNvPr id="6" name="Content Placeholder 5"/>
          <p:cNvSpPr>
            <a:spLocks noGrp="1"/>
          </p:cNvSpPr>
          <p:nvPr>
            <p:ph idx="1"/>
          </p:nvPr>
        </p:nvSpPr>
        <p:spPr/>
        <p:txBody>
          <a:bodyPr/>
          <a:lstStyle/>
          <a:p>
            <a:r>
              <a:rPr lang="en-US" dirty="0"/>
              <a:t>TAO has a “normal operations” pathway that offers pretty good properties, very similar to full ACID.</a:t>
            </a:r>
          </a:p>
          <a:p>
            <a:endParaRPr lang="en-US" dirty="0"/>
          </a:p>
          <a:p>
            <a:r>
              <a:rPr lang="en-US" dirty="0"/>
              <a:t>But they also have backup pathways for almost everything, to try to preserve updates (like unfollow, or unfriend, or friend, or like) even if connectivity to some portion of the system is disrupted.</a:t>
            </a:r>
          </a:p>
          <a:p>
            <a:endParaRPr lang="en-US" dirty="0"/>
          </a:p>
          <a:p>
            <a:r>
              <a:rPr lang="en-US" dirty="0"/>
              <a:t>This gives a kind of self-repairing form of fault tolerance.  It doesn’t promise a clean ACID model, yet is pretty close to that.</a:t>
            </a:r>
          </a:p>
        </p:txBody>
      </p:sp>
    </p:spTree>
    <p:extLst>
      <p:ext uri="{BB962C8B-B14F-4D97-AF65-F5344CB8AC3E}">
        <p14:creationId xmlns:p14="http://schemas.microsoft.com/office/powerpoint/2010/main" val="2280875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Group 212"/>
          <p:cNvGrpSpPr/>
          <p:nvPr/>
        </p:nvGrpSpPr>
        <p:grpSpPr>
          <a:xfrm>
            <a:off x="7896225" y="5197078"/>
            <a:ext cx="1028700" cy="835819"/>
            <a:chOff x="4292600" y="5892800"/>
            <a:chExt cx="1219200" cy="990600"/>
          </a:xfrm>
        </p:grpSpPr>
        <p:sp>
          <p:nvSpPr>
            <p:cNvPr id="214" name="Magnetic Disk 213"/>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5" name="Magnetic Disk 214"/>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6" name="Magnetic Disk 215"/>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7" name="Magnetic Disk 216"/>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203" name="Group 202"/>
          <p:cNvGrpSpPr/>
          <p:nvPr/>
        </p:nvGrpSpPr>
        <p:grpSpPr>
          <a:xfrm>
            <a:off x="6738938" y="2978944"/>
            <a:ext cx="1028700" cy="642938"/>
            <a:chOff x="4292600" y="3454400"/>
            <a:chExt cx="1219200" cy="762000"/>
          </a:xfrm>
        </p:grpSpPr>
        <p:sp>
          <p:nvSpPr>
            <p:cNvPr id="204" name="Rectangle 20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5" name="Rectangle 204"/>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6" name="Rectangle 205"/>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7" name="Rectangle 206"/>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208" name="Group 207"/>
          <p:cNvGrpSpPr/>
          <p:nvPr/>
        </p:nvGrpSpPr>
        <p:grpSpPr>
          <a:xfrm>
            <a:off x="9053513" y="2978944"/>
            <a:ext cx="1028700" cy="642938"/>
            <a:chOff x="4292600" y="3454400"/>
            <a:chExt cx="1219200" cy="762000"/>
          </a:xfrm>
        </p:grpSpPr>
        <p:sp>
          <p:nvSpPr>
            <p:cNvPr id="209" name="Rectangle 20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0" name="Rectangle 20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1" name="Rectangle 210"/>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2" name="Rectangle 2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2" name="Title 1"/>
          <p:cNvSpPr>
            <a:spLocks noGrp="1"/>
          </p:cNvSpPr>
          <p:nvPr>
            <p:ph type="title"/>
          </p:nvPr>
        </p:nvSpPr>
        <p:spPr/>
        <p:txBody>
          <a:bodyPr/>
          <a:lstStyle/>
          <a:p>
            <a:r>
              <a:rPr lang="en-US" dirty="0"/>
              <a:t>Improving Availability: Read Failover</a:t>
            </a:r>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7" y="5293519"/>
            <a:ext cx="1585162"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72663" y="1950244"/>
            <a:ext cx="1485087" cy="403957"/>
          </a:xfrm>
          <a:prstGeom prst="rect">
            <a:avLst/>
          </a:prstGeom>
          <a:noFill/>
        </p:spPr>
        <p:txBody>
          <a:bodyPr wrap="none" rtlCol="0">
            <a:spAutoFit/>
          </a:bodyPr>
          <a:lstStyle/>
          <a:p>
            <a:pPr marL="0" marR="0" lvl="0" indent="0" algn="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59190" y="1435894"/>
            <a:ext cx="3130141"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3" name="Group 2"/>
          <p:cNvGrpSpPr/>
          <p:nvPr/>
        </p:nvGrpSpPr>
        <p:grpSpPr>
          <a:xfrm>
            <a:off x="2817019" y="2014538"/>
            <a:ext cx="845004" cy="257175"/>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817019" y="2978944"/>
            <a:ext cx="1028700" cy="642938"/>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74306" y="5197078"/>
            <a:ext cx="1028700" cy="835819"/>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6" name="Down Arrow 75"/>
          <p:cNvSpPr/>
          <p:nvPr/>
        </p:nvSpPr>
        <p:spPr bwMode="auto">
          <a:xfrm>
            <a:off x="2881313"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a:off x="4167187"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6" name="Group 65"/>
          <p:cNvGrpSpPr/>
          <p:nvPr/>
        </p:nvGrpSpPr>
        <p:grpSpPr>
          <a:xfrm>
            <a:off x="3974306" y="4071937"/>
            <a:ext cx="1028700" cy="642938"/>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74306" y="2978944"/>
            <a:ext cx="1028700" cy="642938"/>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131594" y="2978944"/>
            <a:ext cx="1028700" cy="642938"/>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74306" y="2014538"/>
            <a:ext cx="845004" cy="257175"/>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131594" y="2014538"/>
            <a:ext cx="845004" cy="257175"/>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28" name="Down Arrow 127"/>
          <p:cNvSpPr/>
          <p:nvPr/>
        </p:nvSpPr>
        <p:spPr bwMode="auto">
          <a:xfrm>
            <a:off x="4038600"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Down Arrow 128"/>
          <p:cNvSpPr/>
          <p:nvPr/>
        </p:nvSpPr>
        <p:spPr bwMode="auto">
          <a:xfrm>
            <a:off x="5195888"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5" name="Down Arrow 134"/>
          <p:cNvSpPr/>
          <p:nvPr/>
        </p:nvSpPr>
        <p:spPr bwMode="auto">
          <a:xfrm rot="18794182">
            <a:off x="3626252"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424363"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156737"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9" name="Group 138"/>
          <p:cNvGrpSpPr/>
          <p:nvPr/>
        </p:nvGrpSpPr>
        <p:grpSpPr>
          <a:xfrm>
            <a:off x="6738937" y="2014538"/>
            <a:ext cx="845004" cy="257175"/>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6738938" y="2978944"/>
            <a:ext cx="1028700" cy="642938"/>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7896225" y="5197078"/>
            <a:ext cx="1028700" cy="835819"/>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2" name="Down Arrow 141"/>
          <p:cNvSpPr/>
          <p:nvPr/>
        </p:nvSpPr>
        <p:spPr bwMode="auto">
          <a:xfrm>
            <a:off x="6803231"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4" name="Down Arrow 143"/>
          <p:cNvSpPr/>
          <p:nvPr/>
        </p:nvSpPr>
        <p:spPr bwMode="auto">
          <a:xfrm>
            <a:off x="8089106"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5" name="Rectangle 174"/>
          <p:cNvSpPr/>
          <p:nvPr/>
        </p:nvSpPr>
        <p:spPr bwMode="auto">
          <a:xfrm>
            <a:off x="7896225" y="407193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8024812" y="415766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8153400" y="424338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147" name="Group 146"/>
          <p:cNvGrpSpPr/>
          <p:nvPr/>
        </p:nvGrpSpPr>
        <p:grpSpPr>
          <a:xfrm>
            <a:off x="7896225" y="2978944"/>
            <a:ext cx="1028700" cy="642938"/>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solidFill>
              <a:srgbClr val="008000"/>
            </a:solidFill>
            <a:ln>
              <a:solidFill>
                <a:srgbClr val="0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7896225" y="2014538"/>
            <a:ext cx="845004" cy="257175"/>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9053512" y="2014538"/>
            <a:ext cx="845004" cy="257175"/>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1" name="Down Arrow 150"/>
          <p:cNvSpPr/>
          <p:nvPr/>
        </p:nvSpPr>
        <p:spPr bwMode="auto">
          <a:xfrm>
            <a:off x="7960519"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2" name="Down Arrow 151"/>
          <p:cNvSpPr/>
          <p:nvPr/>
        </p:nvSpPr>
        <p:spPr bwMode="auto">
          <a:xfrm>
            <a:off x="9117806"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8" name="Down Arrow 157"/>
          <p:cNvSpPr/>
          <p:nvPr/>
        </p:nvSpPr>
        <p:spPr bwMode="auto">
          <a:xfrm rot="18794182">
            <a:off x="7548171"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8346281"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9078656"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0" name="TextBox 189"/>
          <p:cNvSpPr txBox="1"/>
          <p:nvPr/>
        </p:nvSpPr>
        <p:spPr>
          <a:xfrm>
            <a:off x="888206" y="4179094"/>
            <a:ext cx="1800225"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7" name="Down Arrow 106"/>
          <p:cNvSpPr/>
          <p:nvPr/>
        </p:nvSpPr>
        <p:spPr bwMode="auto">
          <a:xfrm rot="2805818" flipH="1">
            <a:off x="7548171" y="2385527"/>
            <a:ext cx="192881" cy="539916"/>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Bent Arrow 9"/>
          <p:cNvSpPr/>
          <p:nvPr/>
        </p:nvSpPr>
        <p:spPr bwMode="auto">
          <a:xfrm rot="8031569">
            <a:off x="8312725" y="3990848"/>
            <a:ext cx="1137244" cy="1104642"/>
          </a:xfrm>
          <a:prstGeom prst="bentArrow">
            <a:avLst>
              <a:gd name="adj1" fmla="val 5274"/>
              <a:gd name="adj2" fmla="val 10006"/>
              <a:gd name="adj3" fmla="val 9053"/>
              <a:gd name="adj4" fmla="val 4375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5400000">
            <a:off x="6362347" y="3162654"/>
            <a:ext cx="192881" cy="2654388"/>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Down Arrow 131"/>
          <p:cNvSpPr/>
          <p:nvPr/>
        </p:nvSpPr>
        <p:spPr bwMode="auto">
          <a:xfrm rot="16200000">
            <a:off x="5099447"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3" name="Down Arrow 132"/>
          <p:cNvSpPr/>
          <p:nvPr/>
        </p:nvSpPr>
        <p:spPr bwMode="auto">
          <a:xfrm rot="16200000">
            <a:off x="7414022"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Rectangle 144"/>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Rectangle 152"/>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Rectangle 153"/>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Rectangle 154"/>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Rectangle 155"/>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Rectangle 156"/>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Rectangle 194"/>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a:off x="8346281" y="3686175"/>
            <a:ext cx="192881" cy="321469"/>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Rectangle 195"/>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Rectangle 196"/>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quot;No&quot; Symbol 112"/>
          <p:cNvSpPr/>
          <p:nvPr/>
        </p:nvSpPr>
        <p:spPr bwMode="auto">
          <a:xfrm>
            <a:off x="8153400" y="3557587"/>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a:off x="7960519" y="2336006"/>
            <a:ext cx="450056" cy="578644"/>
          </a:xfrm>
          <a:prstGeom prst="downArrow">
            <a:avLst>
              <a:gd name="adj1" fmla="val 51332"/>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quot;No&quot; Symbol 11"/>
          <p:cNvSpPr/>
          <p:nvPr/>
        </p:nvSpPr>
        <p:spPr bwMode="auto">
          <a:xfrm>
            <a:off x="7896225" y="2336006"/>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a:off x="8089106" y="4779169"/>
            <a:ext cx="321469" cy="385763"/>
          </a:xfrm>
          <a:prstGeom prst="downArrow">
            <a:avLst>
              <a:gd name="adj1" fmla="val 1402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quot;No&quot; Symbol 113"/>
          <p:cNvSpPr/>
          <p:nvPr/>
        </p:nvSpPr>
        <p:spPr bwMode="auto">
          <a:xfrm>
            <a:off x="7960519" y="4714875"/>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Rectangle 200"/>
          <p:cNvSpPr/>
          <p:nvPr/>
        </p:nvSpPr>
        <p:spPr bwMode="auto">
          <a:xfrm>
            <a:off x="8153400" y="4243387"/>
            <a:ext cx="642938" cy="385763"/>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8281987" y="432911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218" name="Group 217"/>
          <p:cNvGrpSpPr/>
          <p:nvPr/>
        </p:nvGrpSpPr>
        <p:grpSpPr>
          <a:xfrm>
            <a:off x="3974306" y="4071937"/>
            <a:ext cx="1028700" cy="642938"/>
            <a:chOff x="4292600" y="3454400"/>
            <a:chExt cx="1219200" cy="762000"/>
          </a:xfrm>
        </p:grpSpPr>
        <p:sp>
          <p:nvSpPr>
            <p:cNvPr id="219" name="Rectangle 21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0" name="Rectangle 21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1" name="Rectangle 220"/>
            <p:cNvSpPr/>
            <p:nvPr/>
          </p:nvSpPr>
          <p:spPr bwMode="auto">
            <a:xfrm>
              <a:off x="4597400" y="36576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2" name="Rectangle 22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14376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 grpId="0" animBg="1"/>
      <p:bldP spid="111" grpId="0" animBg="1"/>
      <p:bldP spid="198" grpId="0" animBg="1"/>
      <p:bldP spid="113" grpId="0" animBg="1"/>
      <p:bldP spid="12" grpId="0" animBg="1"/>
      <p:bldP spid="200" grpId="0" animBg="1"/>
      <p:bldP spid="114" grpId="0" animBg="1"/>
      <p:bldP spid="2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TAO Summary</a:t>
            </a:r>
          </a:p>
        </p:txBody>
      </p:sp>
      <p:graphicFrame>
        <p:nvGraphicFramePr>
          <p:cNvPr id="4" name="Content Placeholder 3"/>
          <p:cNvGraphicFramePr>
            <a:graphicFrameLocks noGrp="1"/>
          </p:cNvGraphicFramePr>
          <p:nvPr>
            <p:ph idx="1"/>
          </p:nvPr>
        </p:nvGraphicFramePr>
        <p:xfrm>
          <a:off x="1273969" y="1360884"/>
          <a:ext cx="9633347" cy="502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989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Single-server Peak Observed Capacity</a:t>
            </a:r>
          </a:p>
        </p:txBody>
      </p:sp>
      <p:graphicFrame>
        <p:nvGraphicFramePr>
          <p:cNvPr id="4" name="Content Placeholder 3"/>
          <p:cNvGraphicFramePr>
            <a:graphicFrameLocks noGrp="1"/>
          </p:cNvGraphicFramePr>
          <p:nvPr>
            <p:ph idx="1"/>
          </p:nvPr>
        </p:nvGraphicFramePr>
        <p:xfrm>
          <a:off x="1273969" y="1360884"/>
          <a:ext cx="9633347" cy="5025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65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Write latency</a:t>
            </a:r>
          </a:p>
        </p:txBody>
      </p:sp>
      <p:sp>
        <p:nvSpPr>
          <p:cNvPr id="11266" name="Rectangle 2"/>
          <p:cNvSpPr>
            <a:spLocks noGrp="1" noChangeArrowheads="1"/>
          </p:cNvSpPr>
          <p:nvPr>
            <p:ph type="body" idx="1"/>
          </p:nvPr>
        </p:nvSpPr>
        <p:spPr>
          <a:xfrm>
            <a:off x="1273969" y="1092994"/>
            <a:ext cx="9644063" cy="5111353"/>
          </a:xfrm>
          <a:ln/>
        </p:spPr>
        <p:txBody>
          <a:bodyPr/>
          <a:lstStyle/>
          <a:p>
            <a:endParaRPr lang="en-US" dirty="0"/>
          </a:p>
          <a:p>
            <a:pPr marL="0" lvl="1" indent="0">
              <a:buNone/>
            </a:pPr>
            <a:endParaRPr lang="en-US" dirty="0"/>
          </a:p>
          <a:p>
            <a:pPr marL="0" lvl="1" indent="0">
              <a:buNone/>
            </a:pPr>
            <a:endParaRPr lang="en-US" dirty="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494" y="1500188"/>
            <a:ext cx="7880171" cy="4746012"/>
          </a:xfrm>
          <a:prstGeom prst="rect">
            <a:avLst/>
          </a:prstGeom>
        </p:spPr>
      </p:pic>
    </p:spTree>
    <p:extLst>
      <p:ext uri="{BB962C8B-B14F-4D97-AF65-F5344CB8AC3E}">
        <p14:creationId xmlns:p14="http://schemas.microsoft.com/office/powerpoint/2010/main" val="889824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 the Paper</a:t>
            </a:r>
          </a:p>
        </p:txBody>
      </p:sp>
      <p:sp>
        <p:nvSpPr>
          <p:cNvPr id="3" name="Content Placeholder 2"/>
          <p:cNvSpPr>
            <a:spLocks noGrp="1"/>
          </p:cNvSpPr>
          <p:nvPr>
            <p:ph idx="1"/>
          </p:nvPr>
        </p:nvSpPr>
        <p:spPr/>
        <p:txBody>
          <a:bodyPr/>
          <a:lstStyle/>
          <a:p>
            <a:r>
              <a:rPr lang="en-US" dirty="0"/>
              <a:t>The role of association time in optimizing cache hit rates</a:t>
            </a:r>
          </a:p>
          <a:p>
            <a:r>
              <a:rPr lang="en-US" dirty="0"/>
              <a:t>Optimized graph-specific data structures</a:t>
            </a:r>
          </a:p>
          <a:p>
            <a:r>
              <a:rPr lang="en-US" dirty="0"/>
              <a:t>Write failover</a:t>
            </a:r>
          </a:p>
          <a:p>
            <a:r>
              <a:rPr lang="en-US" dirty="0"/>
              <a:t>Failure recovery</a:t>
            </a:r>
          </a:p>
          <a:p>
            <a:r>
              <a:rPr lang="en-US" dirty="0"/>
              <a:t>Workload characterization</a:t>
            </a:r>
          </a:p>
          <a:p>
            <a:endParaRPr lang="en-US" dirty="0"/>
          </a:p>
        </p:txBody>
      </p:sp>
    </p:spTree>
    <p:extLst>
      <p:ext uri="{BB962C8B-B14F-4D97-AF65-F5344CB8AC3E}">
        <p14:creationId xmlns:p14="http://schemas.microsoft.com/office/powerpoint/2010/main" val="2803976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1E26-0428-4107-9DC1-CD17C588700A}"/>
              </a:ext>
            </a:extLst>
          </p:cNvPr>
          <p:cNvSpPr>
            <a:spLocks noGrp="1"/>
          </p:cNvSpPr>
          <p:nvPr>
            <p:ph type="title"/>
          </p:nvPr>
        </p:nvSpPr>
        <p:spPr/>
        <p:txBody>
          <a:bodyPr/>
          <a:lstStyle/>
          <a:p>
            <a:r>
              <a:rPr lang="en-US" b="1" dirty="0">
                <a:solidFill>
                  <a:srgbClr val="C00000"/>
                </a:solidFill>
              </a:rPr>
              <a:t>Back to our core topic</a:t>
            </a:r>
          </a:p>
        </p:txBody>
      </p:sp>
      <p:sp>
        <p:nvSpPr>
          <p:cNvPr id="3" name="Text Placeholder 2">
            <a:extLst>
              <a:ext uri="{FF2B5EF4-FFF2-40B4-BE49-F238E27FC236}">
                <a16:creationId xmlns:a16="http://schemas.microsoft.com/office/drawing/2014/main" id="{47A7253D-567C-4ADF-96D3-4A7DDE1B68D5}"/>
              </a:ext>
            </a:extLst>
          </p:cNvPr>
          <p:cNvSpPr>
            <a:spLocks noGrp="1"/>
          </p:cNvSpPr>
          <p:nvPr>
            <p:ph type="body" idx="1"/>
          </p:nvPr>
        </p:nvSpPr>
        <p:spPr/>
        <p:txBody>
          <a:bodyPr/>
          <a:lstStyle/>
          <a:p>
            <a:r>
              <a:rPr lang="en-US" dirty="0"/>
              <a:t>(End-of-TAO)</a:t>
            </a:r>
          </a:p>
        </p:txBody>
      </p:sp>
      <p:sp>
        <p:nvSpPr>
          <p:cNvPr id="4" name="Footer Placeholder 3">
            <a:extLst>
              <a:ext uri="{FF2B5EF4-FFF2-40B4-BE49-F238E27FC236}">
                <a16:creationId xmlns:a16="http://schemas.microsoft.com/office/drawing/2014/main" id="{83250A68-5331-4468-B1E8-C99B7C0F4BDB}"/>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0F444B7E-EAAC-4BD1-8EA0-A3DD04BDC5EE}"/>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5371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2BBE9-7469-46BF-BEA9-B4520128EE34}"/>
              </a:ext>
            </a:extLst>
          </p:cNvPr>
          <p:cNvSpPr>
            <a:spLocks noGrp="1"/>
          </p:cNvSpPr>
          <p:nvPr>
            <p:ph type="title"/>
          </p:nvPr>
        </p:nvSpPr>
        <p:spPr/>
        <p:txBody>
          <a:bodyPr/>
          <a:lstStyle/>
          <a:p>
            <a:r>
              <a:rPr lang="en-US" dirty="0"/>
              <a:t>What have we learned?</a:t>
            </a:r>
          </a:p>
        </p:txBody>
      </p:sp>
      <p:sp>
        <p:nvSpPr>
          <p:cNvPr id="7" name="Content Placeholder 6">
            <a:extLst>
              <a:ext uri="{FF2B5EF4-FFF2-40B4-BE49-F238E27FC236}">
                <a16:creationId xmlns:a16="http://schemas.microsoft.com/office/drawing/2014/main" id="{3BD0D360-D8F2-482A-849B-888BE04555F8}"/>
              </a:ext>
            </a:extLst>
          </p:cNvPr>
          <p:cNvSpPr>
            <a:spLocks noGrp="1"/>
          </p:cNvSpPr>
          <p:nvPr>
            <p:ph idx="1"/>
          </p:nvPr>
        </p:nvSpPr>
        <p:spPr/>
        <p:txBody>
          <a:bodyPr>
            <a:normAutofit/>
          </a:bodyPr>
          <a:lstStyle/>
          <a:p>
            <a:r>
              <a:rPr lang="en-US" dirty="0"/>
              <a:t>The broad pattern remains constant: </a:t>
            </a:r>
            <a:r>
              <a:rPr lang="en-US" dirty="0" err="1"/>
              <a:t>sharded</a:t>
            </a:r>
            <a:r>
              <a:rPr lang="en-US" dirty="0"/>
              <a:t>, massive structures.</a:t>
            </a:r>
          </a:p>
          <a:p>
            <a:endParaRPr lang="en-US" dirty="0"/>
          </a:p>
          <a:p>
            <a:r>
              <a:rPr lang="en-US" dirty="0"/>
              <a:t>Facebook TAO shows us how we can even maintain and update such a structure at runtime.</a:t>
            </a:r>
          </a:p>
          <a:p>
            <a:endParaRPr lang="en-US" dirty="0"/>
          </a:p>
          <a:p>
            <a:r>
              <a:rPr lang="en-US" dirty="0"/>
              <a:t>Big data “analytic” frameworks are used to develop completely new machine learning models by looking for structure under human guidance.</a:t>
            </a:r>
          </a:p>
        </p:txBody>
      </p:sp>
      <p:sp>
        <p:nvSpPr>
          <p:cNvPr id="4" name="Footer Placeholder 3">
            <a:extLst>
              <a:ext uri="{FF2B5EF4-FFF2-40B4-BE49-F238E27FC236}">
                <a16:creationId xmlns:a16="http://schemas.microsoft.com/office/drawing/2014/main" id="{552AFA51-B7FD-4F6B-9C67-835F9D1FDFEE}"/>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51A9C6EB-ED4F-4962-87FA-F146809734A8}"/>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91461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D728-DBA1-48ED-8044-AF80C351C448}"/>
              </a:ext>
            </a:extLst>
          </p:cNvPr>
          <p:cNvSpPr>
            <a:spLocks noGrp="1"/>
          </p:cNvSpPr>
          <p:nvPr>
            <p:ph type="title"/>
          </p:nvPr>
        </p:nvSpPr>
        <p:spPr>
          <a:xfrm>
            <a:off x="1024127" y="585216"/>
            <a:ext cx="10959787" cy="1499616"/>
          </a:xfrm>
        </p:spPr>
        <p:txBody>
          <a:bodyPr/>
          <a:lstStyle/>
          <a:p>
            <a:r>
              <a:rPr lang="en-US" dirty="0"/>
              <a:t>they had a lot of customers and data</a:t>
            </a:r>
          </a:p>
        </p:txBody>
      </p:sp>
      <p:sp>
        <p:nvSpPr>
          <p:cNvPr id="3" name="Content Placeholder 2">
            <a:extLst>
              <a:ext uri="{FF2B5EF4-FFF2-40B4-BE49-F238E27FC236}">
                <a16:creationId xmlns:a16="http://schemas.microsoft.com/office/drawing/2014/main" id="{D2D1C455-099B-4FFF-955D-EF9D3D119CFD}"/>
              </a:ext>
            </a:extLst>
          </p:cNvPr>
          <p:cNvSpPr>
            <a:spLocks noGrp="1"/>
          </p:cNvSpPr>
          <p:nvPr>
            <p:ph idx="1"/>
          </p:nvPr>
        </p:nvSpPr>
        <p:spPr/>
        <p:txBody>
          <a:bodyPr/>
          <a:lstStyle/>
          <a:p>
            <a:r>
              <a:rPr lang="en-US" dirty="0"/>
              <a:t>Web search and product search tools needed to deal with billions of web pages and hundreds of millions of products.</a:t>
            </a:r>
          </a:p>
          <a:p>
            <a:endParaRPr lang="en-US" dirty="0"/>
          </a:p>
          <a:p>
            <a:r>
              <a:rPr lang="en-US" dirty="0"/>
              <a:t>Billions of people use these modern platforms.</a:t>
            </a:r>
          </a:p>
          <a:p>
            <a:endParaRPr lang="en-US" dirty="0"/>
          </a:p>
          <a:p>
            <a:r>
              <a:rPr lang="en-US" dirty="0"/>
              <a:t>So simple ideas still involve enormous data objects that simply can’t fit in memory on modern machines.  And yet in-memory computing is far faster than any form of disk-based storage and computing!</a:t>
            </a:r>
          </a:p>
        </p:txBody>
      </p:sp>
      <p:sp>
        <p:nvSpPr>
          <p:cNvPr id="4" name="Footer Placeholder 3">
            <a:extLst>
              <a:ext uri="{FF2B5EF4-FFF2-40B4-BE49-F238E27FC236}">
                <a16:creationId xmlns:a16="http://schemas.microsoft.com/office/drawing/2014/main" id="{8B56163D-BC23-4F2E-9DC4-8F79CB328D78}"/>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1FCCAC28-7FA6-4EFD-B708-47ACA515097B}"/>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049135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E394-60DE-4D7C-9F81-DDA49E2DE880}"/>
              </a:ext>
            </a:extLst>
          </p:cNvPr>
          <p:cNvSpPr>
            <a:spLocks noGrp="1"/>
          </p:cNvSpPr>
          <p:nvPr>
            <p:ph type="title"/>
          </p:nvPr>
        </p:nvSpPr>
        <p:spPr/>
        <p:txBody>
          <a:bodyPr/>
          <a:lstStyle/>
          <a:p>
            <a:r>
              <a:rPr lang="en-US" dirty="0"/>
              <a:t>Big Data </a:t>
            </a:r>
            <a:r>
              <a:rPr lang="en-US" dirty="0" err="1"/>
              <a:t>aNALYTICS</a:t>
            </a:r>
            <a:endParaRPr lang="en-US" dirty="0"/>
          </a:p>
        </p:txBody>
      </p:sp>
      <p:sp>
        <p:nvSpPr>
          <p:cNvPr id="3" name="Content Placeholder 2">
            <a:extLst>
              <a:ext uri="{FF2B5EF4-FFF2-40B4-BE49-F238E27FC236}">
                <a16:creationId xmlns:a16="http://schemas.microsoft.com/office/drawing/2014/main" id="{E129FE0D-CD9E-40CD-BB00-9901DA4DAACA}"/>
              </a:ext>
            </a:extLst>
          </p:cNvPr>
          <p:cNvSpPr>
            <a:spLocks noGrp="1"/>
          </p:cNvSpPr>
          <p:nvPr>
            <p:ph idx="1"/>
          </p:nvPr>
        </p:nvSpPr>
        <p:spPr/>
        <p:txBody>
          <a:bodyPr/>
          <a:lstStyle/>
          <a:p>
            <a:r>
              <a:rPr lang="en-US" dirty="0"/>
              <a:t>These are frameworks for efficiently doing massively parallel, “always </a:t>
            </a:r>
            <a:r>
              <a:rPr lang="en-US" dirty="0" err="1"/>
              <a:t>sharded</a:t>
            </a:r>
            <a:r>
              <a:rPr lang="en-US" dirty="0"/>
              <a:t>” computing, aimed at producing useful knowledge.</a:t>
            </a:r>
          </a:p>
          <a:p>
            <a:endParaRPr lang="en-US" dirty="0"/>
          </a:p>
          <a:p>
            <a:r>
              <a:rPr lang="en-US" dirty="0"/>
              <a:t>The data starts out </a:t>
            </a:r>
            <a:r>
              <a:rPr lang="en-US" dirty="0" err="1"/>
              <a:t>sharded</a:t>
            </a:r>
            <a:r>
              <a:rPr lang="en-US" dirty="0"/>
              <a:t>, and often even the intermediary states and results are </a:t>
            </a:r>
            <a:r>
              <a:rPr lang="en-US" dirty="0" err="1"/>
              <a:t>sharded</a:t>
            </a:r>
            <a:r>
              <a:rPr lang="en-US" dirty="0"/>
              <a:t> too.  But the ultimate goal is a chart or some other human-useful output.</a:t>
            </a:r>
          </a:p>
          <a:p>
            <a:endParaRPr lang="en-US" dirty="0"/>
          </a:p>
          <a:p>
            <a:r>
              <a:rPr lang="en-US" dirty="0"/>
              <a:t>We’ll look at some of the tools (like MapReduce) in upcoming lectures.</a:t>
            </a:r>
          </a:p>
        </p:txBody>
      </p:sp>
      <p:sp>
        <p:nvSpPr>
          <p:cNvPr id="4" name="Footer Placeholder 3">
            <a:extLst>
              <a:ext uri="{FF2B5EF4-FFF2-40B4-BE49-F238E27FC236}">
                <a16:creationId xmlns:a16="http://schemas.microsoft.com/office/drawing/2014/main" id="{9F625829-ED07-484C-A407-58E4EB2E9C95}"/>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9032F946-77E4-4B66-92D3-C20B01EC35FA}"/>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720835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11F4-DBA5-4017-9880-DD9ECA8E8CCB}"/>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18C2FF27-CFA3-41A0-97A3-9B64424EE1B9}"/>
              </a:ext>
            </a:extLst>
          </p:cNvPr>
          <p:cNvSpPr>
            <a:spLocks noGrp="1"/>
          </p:cNvSpPr>
          <p:nvPr>
            <p:ph idx="1"/>
          </p:nvPr>
        </p:nvSpPr>
        <p:spPr/>
        <p:txBody>
          <a:bodyPr>
            <a:normAutofit/>
          </a:bodyPr>
          <a:lstStyle/>
          <a:p>
            <a:r>
              <a:rPr lang="en-US" dirty="0"/>
              <a:t>We can understand this as the task of taking some kind of model and fitting it to the data – computing parameters that match the numerical model to the input.</a:t>
            </a:r>
          </a:p>
          <a:p>
            <a:endParaRPr lang="en-US" dirty="0"/>
          </a:p>
          <a:p>
            <a:r>
              <a:rPr lang="en-US" dirty="0"/>
              <a:t>Some models and tools are very basic</a:t>
            </a:r>
          </a:p>
          <a:p>
            <a:endParaRPr lang="en-US" dirty="0"/>
          </a:p>
          <a:p>
            <a:r>
              <a:rPr lang="en-US" dirty="0"/>
              <a:t>But the “higher levels” machine-learning models are powerful data summarization engines, and can make predictions/classifications.</a:t>
            </a:r>
          </a:p>
        </p:txBody>
      </p:sp>
      <p:sp>
        <p:nvSpPr>
          <p:cNvPr id="4" name="Footer Placeholder 3">
            <a:extLst>
              <a:ext uri="{FF2B5EF4-FFF2-40B4-BE49-F238E27FC236}">
                <a16:creationId xmlns:a16="http://schemas.microsoft.com/office/drawing/2014/main" id="{A327F816-1C0F-42F6-8898-AC134F793B0F}"/>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119C3F26-618B-4142-82B6-DF8566799665}"/>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313356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F648-D15E-4C5D-8E7C-0DE56B5BBFFA}"/>
              </a:ext>
            </a:extLst>
          </p:cNvPr>
          <p:cNvSpPr>
            <a:spLocks noGrp="1"/>
          </p:cNvSpPr>
          <p:nvPr>
            <p:ph type="title"/>
          </p:nvPr>
        </p:nvSpPr>
        <p:spPr/>
        <p:txBody>
          <a:bodyPr/>
          <a:lstStyle/>
          <a:p>
            <a:r>
              <a:rPr lang="en-US" dirty="0"/>
              <a:t>How does I</a:t>
            </a:r>
            <a:r>
              <a:rPr lang="en-US" sz="4400" dirty="0"/>
              <a:t>o</a:t>
            </a:r>
            <a:r>
              <a:rPr lang="en-US" dirty="0"/>
              <a:t>T change this game?</a:t>
            </a:r>
          </a:p>
        </p:txBody>
      </p:sp>
      <p:sp>
        <p:nvSpPr>
          <p:cNvPr id="3" name="Content Placeholder 2">
            <a:extLst>
              <a:ext uri="{FF2B5EF4-FFF2-40B4-BE49-F238E27FC236}">
                <a16:creationId xmlns:a16="http://schemas.microsoft.com/office/drawing/2014/main" id="{E4F0ABE9-413C-444D-9D4D-E9BC9F663CA6}"/>
              </a:ext>
            </a:extLst>
          </p:cNvPr>
          <p:cNvSpPr>
            <a:spLocks noGrp="1"/>
          </p:cNvSpPr>
          <p:nvPr>
            <p:ph idx="1"/>
          </p:nvPr>
        </p:nvSpPr>
        <p:spPr/>
        <p:txBody>
          <a:bodyPr>
            <a:normAutofit fontScale="92500"/>
          </a:bodyPr>
          <a:lstStyle/>
          <a:p>
            <a:r>
              <a:rPr lang="en-US" dirty="0"/>
              <a:t>All of these infrastructures evolved with slowly changing data, and run on huge banks of computers as “back-end” compute tasks.  The data is massive but “right there”.</a:t>
            </a:r>
          </a:p>
          <a:p>
            <a:endParaRPr lang="en-US" dirty="0"/>
          </a:p>
          <a:p>
            <a:r>
              <a:rPr lang="en-US" dirty="0"/>
              <a:t>With IoT we will see situations where most of the data actually lives in the real world.  The sensors capture glimpses, but even that data can’t be downloaded in full detail.  Worse, sensing devices have very limited compute / battery power.</a:t>
            </a:r>
          </a:p>
          <a:p>
            <a:endParaRPr lang="en-US" dirty="0"/>
          </a:p>
          <a:p>
            <a:r>
              <a:rPr lang="en-US" dirty="0"/>
              <a:t>We usually start by downloading thumbnails and meta-data.  Will this suffice?</a:t>
            </a:r>
          </a:p>
        </p:txBody>
      </p:sp>
      <p:sp>
        <p:nvSpPr>
          <p:cNvPr id="4" name="Footer Placeholder 3">
            <a:extLst>
              <a:ext uri="{FF2B5EF4-FFF2-40B4-BE49-F238E27FC236}">
                <a16:creationId xmlns:a16="http://schemas.microsoft.com/office/drawing/2014/main" id="{F12919BA-B1FF-4108-A822-D2F80436D453}"/>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D0622F2C-200C-49E0-B8B6-4AC64D8B97F2}"/>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985116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7B36-DD92-45AA-A798-C9D4850968BA}"/>
              </a:ext>
            </a:extLst>
          </p:cNvPr>
          <p:cNvSpPr>
            <a:spLocks noGrp="1"/>
          </p:cNvSpPr>
          <p:nvPr>
            <p:ph type="title"/>
          </p:nvPr>
        </p:nvSpPr>
        <p:spPr/>
        <p:txBody>
          <a:bodyPr/>
          <a:lstStyle/>
          <a:p>
            <a:r>
              <a:rPr lang="en-US" dirty="0"/>
              <a:t>The first Wave of success stories?</a:t>
            </a:r>
          </a:p>
        </p:txBody>
      </p:sp>
      <p:sp>
        <p:nvSpPr>
          <p:cNvPr id="3" name="Content Placeholder 2">
            <a:extLst>
              <a:ext uri="{FF2B5EF4-FFF2-40B4-BE49-F238E27FC236}">
                <a16:creationId xmlns:a16="http://schemas.microsoft.com/office/drawing/2014/main" id="{78088863-6B52-4DB1-BDE0-9703C86259BB}"/>
              </a:ext>
            </a:extLst>
          </p:cNvPr>
          <p:cNvSpPr>
            <a:spLocks noGrp="1"/>
          </p:cNvSpPr>
          <p:nvPr>
            <p:ph idx="1"/>
          </p:nvPr>
        </p:nvSpPr>
        <p:spPr/>
        <p:txBody>
          <a:bodyPr>
            <a:normAutofit/>
          </a:bodyPr>
          <a:lstStyle/>
          <a:p>
            <a:r>
              <a:rPr lang="en-US" dirty="0"/>
              <a:t>IoT’s version of big data will be shaped by early successes:  research papers that show how to extract useful information from a mix of</a:t>
            </a:r>
          </a:p>
          <a:p>
            <a:pPr>
              <a:buFont typeface="Wingdings" panose="05000000000000000000" pitchFamily="2" charset="2"/>
              <a:buChar char="Ø"/>
            </a:pPr>
            <a:r>
              <a:rPr lang="en-US" dirty="0"/>
              <a:t>  Very small data objects from lots of sensors (the meta-data)</a:t>
            </a:r>
          </a:p>
          <a:p>
            <a:pPr>
              <a:buFont typeface="Wingdings" panose="05000000000000000000" pitchFamily="2" charset="2"/>
              <a:buChar char="Ø"/>
            </a:pPr>
            <a:r>
              <a:rPr lang="en-US" dirty="0"/>
              <a:t>  A few selectively downloaded high-resolution of images and videos,</a:t>
            </a:r>
            <a:br>
              <a:rPr lang="en-US" dirty="0"/>
            </a:br>
            <a:r>
              <a:rPr lang="en-US" dirty="0"/>
              <a:t>    which even so will need to be immediately compressed, deduplicated,</a:t>
            </a:r>
            <a:br>
              <a:rPr lang="en-US" dirty="0"/>
            </a:br>
            <a:r>
              <a:rPr lang="en-US" dirty="0"/>
              <a:t>    segmented and tagged, etc.</a:t>
            </a:r>
          </a:p>
          <a:p>
            <a:pPr>
              <a:buFont typeface="Wingdings" panose="05000000000000000000" pitchFamily="2" charset="2"/>
              <a:buChar char="Ø"/>
            </a:pPr>
            <a:r>
              <a:rPr lang="en-US" dirty="0"/>
              <a:t>  Even the most basic steps will break new ground for the cloud!  But each</a:t>
            </a:r>
            <a:br>
              <a:rPr lang="en-US" dirty="0"/>
            </a:br>
            <a:r>
              <a:rPr lang="en-US" dirty="0"/>
              <a:t>    success story will leave us with technology to enable next steps.</a:t>
            </a:r>
          </a:p>
        </p:txBody>
      </p:sp>
      <p:sp>
        <p:nvSpPr>
          <p:cNvPr id="4" name="Footer Placeholder 3">
            <a:extLst>
              <a:ext uri="{FF2B5EF4-FFF2-40B4-BE49-F238E27FC236}">
                <a16:creationId xmlns:a16="http://schemas.microsoft.com/office/drawing/2014/main" id="{7D340B5E-D526-4115-8D7B-8BFC88F198F4}"/>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223E3B89-E651-401B-A6DC-AD4BA79019F0}"/>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255257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8310-B4B6-4456-A498-E0B6F7BB49D1}"/>
              </a:ext>
            </a:extLst>
          </p:cNvPr>
          <p:cNvSpPr>
            <a:spLocks noGrp="1"/>
          </p:cNvSpPr>
          <p:nvPr>
            <p:ph type="title"/>
          </p:nvPr>
        </p:nvSpPr>
        <p:spPr>
          <a:xfrm>
            <a:off x="1024128" y="585216"/>
            <a:ext cx="11167872" cy="1499616"/>
          </a:xfrm>
        </p:spPr>
        <p:txBody>
          <a:bodyPr/>
          <a:lstStyle/>
          <a:p>
            <a:r>
              <a:rPr lang="en-US" dirty="0"/>
              <a:t>Differences relative to normal big data?</a:t>
            </a:r>
          </a:p>
        </p:txBody>
      </p:sp>
      <p:sp>
        <p:nvSpPr>
          <p:cNvPr id="3" name="Content Placeholder 2">
            <a:extLst>
              <a:ext uri="{FF2B5EF4-FFF2-40B4-BE49-F238E27FC236}">
                <a16:creationId xmlns:a16="http://schemas.microsoft.com/office/drawing/2014/main" id="{4D74D1EF-1A16-4F1B-9874-AB12E5DF49C5}"/>
              </a:ext>
            </a:extLst>
          </p:cNvPr>
          <p:cNvSpPr>
            <a:spLocks noGrp="1"/>
          </p:cNvSpPr>
          <p:nvPr>
            <p:ph idx="1"/>
          </p:nvPr>
        </p:nvSpPr>
        <p:spPr/>
        <p:txBody>
          <a:bodyPr/>
          <a:lstStyle/>
          <a:p>
            <a:r>
              <a:rPr lang="en-US" dirty="0"/>
              <a:t>The data is out there, not in here.</a:t>
            </a:r>
          </a:p>
          <a:p>
            <a:endParaRPr lang="en-US" dirty="0"/>
          </a:p>
          <a:p>
            <a:r>
              <a:rPr lang="en-US" dirty="0"/>
              <a:t>Part of the task is to figure out which information is worth downloading.</a:t>
            </a:r>
          </a:p>
          <a:p>
            <a:endParaRPr lang="en-US" dirty="0"/>
          </a:p>
          <a:p>
            <a:r>
              <a:rPr lang="en-US" dirty="0"/>
              <a:t>Many parts of IoT operate under time pressure and won’t have a lot of time to decide what to do.  </a:t>
            </a:r>
            <a:r>
              <a:rPr lang="en-US" dirty="0" err="1"/>
              <a:t>IoT</a:t>
            </a:r>
            <a:r>
              <a:rPr lang="en-US" dirty="0"/>
              <a:t> images/videos quickly become stale.</a:t>
            </a:r>
          </a:p>
        </p:txBody>
      </p:sp>
      <p:sp>
        <p:nvSpPr>
          <p:cNvPr id="4" name="Footer Placeholder 3">
            <a:extLst>
              <a:ext uri="{FF2B5EF4-FFF2-40B4-BE49-F238E27FC236}">
                <a16:creationId xmlns:a16="http://schemas.microsoft.com/office/drawing/2014/main" id="{0D662CF1-62B0-4BA4-8984-0A6D64347C85}"/>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D88FE36D-81BF-411C-AA02-929CE96C12FD}"/>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867688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will </a:t>
            </a:r>
            <a:r>
              <a:rPr lang="en-US" dirty="0" err="1"/>
              <a:t>I</a:t>
            </a:r>
            <a:r>
              <a:rPr lang="en-US" sz="4000" dirty="0" err="1"/>
              <a:t>o</a:t>
            </a:r>
            <a:r>
              <a:rPr lang="en-US" dirty="0" err="1"/>
              <a:t>T</a:t>
            </a:r>
            <a:r>
              <a:rPr lang="en-US" dirty="0"/>
              <a:t> tools run?</a:t>
            </a:r>
          </a:p>
        </p:txBody>
      </p:sp>
      <p:sp>
        <p:nvSpPr>
          <p:cNvPr id="3" name="Content Placeholder 2"/>
          <p:cNvSpPr>
            <a:spLocks noGrp="1"/>
          </p:cNvSpPr>
          <p:nvPr>
            <p:ph idx="1"/>
          </p:nvPr>
        </p:nvSpPr>
        <p:spPr/>
        <p:txBody>
          <a:bodyPr/>
          <a:lstStyle/>
          <a:p>
            <a:r>
              <a:rPr lang="en-US" dirty="0"/>
              <a:t>Any form of real-time learning or decision making may need to run “close” to the function server, which is where the </a:t>
            </a:r>
            <a:r>
              <a:rPr lang="en-US" dirty="0" err="1"/>
              <a:t>IoT</a:t>
            </a:r>
            <a:r>
              <a:rPr lang="en-US" dirty="0"/>
              <a:t> Hub delivers incoming events.</a:t>
            </a:r>
          </a:p>
          <a:p>
            <a:r>
              <a:rPr lang="en-US" dirty="0"/>
              <a:t>Today you can already place company servers in that part of the cloud, as part of the “hybrid cloud” model.  Those same tools and capabilities can be reused to place new intelligent </a:t>
            </a:r>
            <a:r>
              <a:rPr lang="en-US" dirty="0">
                <a:sym typeface="Symbol" panose="05050102010706020507" pitchFamily="18" charset="2"/>
              </a:rPr>
              <a:t>-services you might build there.</a:t>
            </a:r>
          </a:p>
          <a:p>
            <a:r>
              <a:rPr lang="en-US" dirty="0">
                <a:sym typeface="Symbol" panose="05050102010706020507" pitchFamily="18" charset="2"/>
              </a:rPr>
              <a:t>But an open question is whether these new -services would have a way to access accelerators like GPU and TPU clusters or FGA kernels, and at what cost.  These are deployed in a very cost-effective way in back-end machine learning platforms, and they play big roles there.</a:t>
            </a:r>
            <a:endParaRPr lang="en-US" dirty="0"/>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608583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252D-9392-4497-851A-504EC189FC28}"/>
              </a:ext>
            </a:extLst>
          </p:cNvPr>
          <p:cNvSpPr>
            <a:spLocks noGrp="1"/>
          </p:cNvSpPr>
          <p:nvPr>
            <p:ph type="title"/>
          </p:nvPr>
        </p:nvSpPr>
        <p:spPr/>
        <p:txBody>
          <a:bodyPr/>
          <a:lstStyle/>
          <a:p>
            <a:r>
              <a:rPr lang="en-US" dirty="0"/>
              <a:t>Where will the new tools be invented?</a:t>
            </a:r>
          </a:p>
        </p:txBody>
      </p:sp>
      <p:sp>
        <p:nvSpPr>
          <p:cNvPr id="3" name="Content Placeholder 2">
            <a:extLst>
              <a:ext uri="{FF2B5EF4-FFF2-40B4-BE49-F238E27FC236}">
                <a16:creationId xmlns:a16="http://schemas.microsoft.com/office/drawing/2014/main" id="{48BD41EA-10E1-4C61-BB56-751BD8F7248A}"/>
              </a:ext>
            </a:extLst>
          </p:cNvPr>
          <p:cNvSpPr>
            <a:spLocks noGrp="1"/>
          </p:cNvSpPr>
          <p:nvPr>
            <p:ph idx="1"/>
          </p:nvPr>
        </p:nvSpPr>
        <p:spPr/>
        <p:txBody>
          <a:bodyPr>
            <a:normAutofit/>
          </a:bodyPr>
          <a:lstStyle/>
          <a:p>
            <a:r>
              <a:rPr lang="en-US" dirty="0"/>
              <a:t>This first wave of IoT solutions will happen at companies that have a handle on the emerging market and see opportunities to monetize it.</a:t>
            </a:r>
          </a:p>
          <a:p>
            <a:endParaRPr lang="en-US" dirty="0"/>
          </a:p>
          <a:p>
            <a:r>
              <a:rPr lang="en-US" dirty="0"/>
              <a:t>So you’ll see work by Google and Amazon, because of Google Nest and Alexa, Microsoft because of Azure IoT, </a:t>
            </a:r>
            <a:r>
              <a:rPr lang="en-US" dirty="0" err="1"/>
              <a:t>Waymo</a:t>
            </a:r>
            <a:r>
              <a:rPr lang="en-US"/>
              <a:t> for </a:t>
            </a:r>
            <a:r>
              <a:rPr lang="en-US" dirty="0"/>
              <a:t>self-driving cars, etc.</a:t>
            </a:r>
          </a:p>
          <a:p>
            <a:endParaRPr lang="en-US" dirty="0"/>
          </a:p>
          <a:p>
            <a:r>
              <a:rPr lang="en-US" dirty="0"/>
              <a:t>Gradually, this will give us tomorrow’s IoT big data infrastructure.  You can be a part of all that if you love this sort of challenge!</a:t>
            </a:r>
          </a:p>
        </p:txBody>
      </p:sp>
      <p:sp>
        <p:nvSpPr>
          <p:cNvPr id="4" name="Footer Placeholder 3">
            <a:extLst>
              <a:ext uri="{FF2B5EF4-FFF2-40B4-BE49-F238E27FC236}">
                <a16:creationId xmlns:a16="http://schemas.microsoft.com/office/drawing/2014/main" id="{006717DB-C98A-41D0-9F07-FF65B870018F}"/>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F3A20D32-75A0-43C0-8118-29F43E897562}"/>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711325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F11C-67D7-4ED2-8D85-B5A0F3CF375D}"/>
              </a:ext>
            </a:extLst>
          </p:cNvPr>
          <p:cNvSpPr>
            <a:spLocks noGrp="1"/>
          </p:cNvSpPr>
          <p:nvPr>
            <p:ph type="title"/>
          </p:nvPr>
        </p:nvSpPr>
        <p:spPr/>
        <p:txBody>
          <a:bodyPr/>
          <a:lstStyle/>
          <a:p>
            <a:r>
              <a:rPr lang="en-US" dirty="0"/>
              <a:t>What I</a:t>
            </a:r>
            <a:r>
              <a:rPr lang="en-US" sz="4400" dirty="0"/>
              <a:t>o</a:t>
            </a:r>
            <a:r>
              <a:rPr lang="en-US" dirty="0"/>
              <a:t>T uses create graphical data?</a:t>
            </a:r>
          </a:p>
        </p:txBody>
      </p:sp>
      <p:sp>
        <p:nvSpPr>
          <p:cNvPr id="3" name="Content Placeholder 2">
            <a:extLst>
              <a:ext uri="{FF2B5EF4-FFF2-40B4-BE49-F238E27FC236}">
                <a16:creationId xmlns:a16="http://schemas.microsoft.com/office/drawing/2014/main" id="{1CAFA25C-5ACB-4B4A-A6D8-779C11A77403}"/>
              </a:ext>
            </a:extLst>
          </p:cNvPr>
          <p:cNvSpPr>
            <a:spLocks noGrp="1"/>
          </p:cNvSpPr>
          <p:nvPr>
            <p:ph idx="1"/>
          </p:nvPr>
        </p:nvSpPr>
        <p:spPr/>
        <p:txBody>
          <a:bodyPr>
            <a:normAutofit/>
          </a:bodyPr>
          <a:lstStyle/>
          <a:p>
            <a:r>
              <a:rPr lang="en-US" dirty="0" err="1"/>
              <a:t>Covid</a:t>
            </a:r>
            <a:r>
              <a:rPr lang="en-US" dirty="0"/>
              <a:t> spread would be an example of an IoT data problem in which we need a graph to track contacts.  Quiz 9 is on this topic, but doesn’t actually build or study the graph.</a:t>
            </a:r>
          </a:p>
          <a:p>
            <a:endParaRPr lang="en-US" dirty="0"/>
          </a:p>
          <a:p>
            <a:r>
              <a:rPr lang="en-US" dirty="0"/>
              <a:t>Social networking may be relevant even for farms: for example, vineyards in California are struggling to understand spread of “red leaf blotch”.  Perhaps a networking perspective would clarify (is this spread by insects? By vineyard workers or equipment?  On the wind?)</a:t>
            </a:r>
          </a:p>
          <a:p>
            <a:endParaRPr lang="en-US" dirty="0"/>
          </a:p>
        </p:txBody>
      </p:sp>
      <p:sp>
        <p:nvSpPr>
          <p:cNvPr id="4" name="Footer Placeholder 3">
            <a:extLst>
              <a:ext uri="{FF2B5EF4-FFF2-40B4-BE49-F238E27FC236}">
                <a16:creationId xmlns:a16="http://schemas.microsoft.com/office/drawing/2014/main" id="{2C26360D-7299-46CE-8FA0-6E315B8E44FE}"/>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A853BDA3-EB18-49DA-9F78-27EE64EE8597}"/>
              </a:ext>
            </a:extLst>
          </p:cNvPr>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2860998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Big </a:t>
            </a:r>
            <a:r>
              <a:rPr lang="en-US" dirty="0" err="1"/>
              <a:t>I</a:t>
            </a:r>
            <a:r>
              <a:rPr lang="en-US" sz="4000" dirty="0" err="1"/>
              <a:t>o</a:t>
            </a:r>
            <a:r>
              <a:rPr lang="en-US" dirty="0" err="1"/>
              <a:t>T</a:t>
            </a:r>
            <a:r>
              <a:rPr lang="en-US" dirty="0"/>
              <a:t> </a:t>
            </a:r>
            <a:r>
              <a:rPr lang="en-US" dirty="0" err="1"/>
              <a:t>DAta</a:t>
            </a:r>
            <a:endParaRPr lang="en-US" dirty="0"/>
          </a:p>
        </p:txBody>
      </p:sp>
      <p:sp>
        <p:nvSpPr>
          <p:cNvPr id="3" name="Content Placeholder 2"/>
          <p:cNvSpPr>
            <a:spLocks noGrp="1"/>
          </p:cNvSpPr>
          <p:nvPr>
            <p:ph idx="1"/>
          </p:nvPr>
        </p:nvSpPr>
        <p:spPr>
          <a:xfrm>
            <a:off x="1024127" y="2286000"/>
            <a:ext cx="10880657" cy="4023360"/>
          </a:xfrm>
        </p:spPr>
        <p:txBody>
          <a:bodyPr>
            <a:normAutofit/>
          </a:bodyPr>
          <a:lstStyle/>
          <a:p>
            <a:r>
              <a:rPr lang="en-US" dirty="0"/>
              <a:t>The big data world will be evolving rapidly under demand from </a:t>
            </a:r>
            <a:r>
              <a:rPr lang="en-US" dirty="0" err="1"/>
              <a:t>IoT</a:t>
            </a:r>
            <a:r>
              <a:rPr lang="en-US" dirty="0"/>
              <a:t> uses.</a:t>
            </a:r>
          </a:p>
          <a:p>
            <a:r>
              <a:rPr lang="en-US" dirty="0"/>
              <a:t>We should look for existing solutions and ask how much of the infrastructure can be reused for these </a:t>
            </a:r>
            <a:r>
              <a:rPr lang="en-US" dirty="0" err="1"/>
              <a:t>IoT</a:t>
            </a:r>
            <a:r>
              <a:rPr lang="en-US" dirty="0"/>
              <a:t> cases.  Example: Hybrid cloud can increase our confidence that a </a:t>
            </a:r>
            <a:r>
              <a:rPr lang="en-US" dirty="0">
                <a:sym typeface="Symbol" panose="05050102010706020507" pitchFamily="18" charset="2"/>
              </a:rPr>
              <a:t>-service model is genuinely viable.</a:t>
            </a:r>
            <a:endParaRPr lang="en-US" dirty="0"/>
          </a:p>
          <a:p>
            <a:r>
              <a:rPr lang="en-US" dirty="0"/>
              <a:t>But we should be “cautious” and not change lots of things all at once.  The cloud is surprisingly delicate and not everything would scale, be easy to manage, be cost-effective, be performant, etc.</a:t>
            </a:r>
          </a:p>
          <a:p>
            <a:r>
              <a:rPr lang="en-US" dirty="0"/>
              <a:t>Follow the money to understand which aspects will mature most quickly.</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402062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081D-F060-470C-8247-071CF2823AAD}"/>
              </a:ext>
            </a:extLst>
          </p:cNvPr>
          <p:cNvSpPr>
            <a:spLocks noGrp="1"/>
          </p:cNvSpPr>
          <p:nvPr>
            <p:ph type="title"/>
          </p:nvPr>
        </p:nvSpPr>
        <p:spPr/>
        <p:txBody>
          <a:bodyPr/>
          <a:lstStyle/>
          <a:p>
            <a:r>
              <a:rPr lang="en-US" dirty="0"/>
              <a:t>What are the big data files?</a:t>
            </a:r>
          </a:p>
        </p:txBody>
      </p:sp>
      <p:sp>
        <p:nvSpPr>
          <p:cNvPr id="3" name="Content Placeholder 2">
            <a:extLst>
              <a:ext uri="{FF2B5EF4-FFF2-40B4-BE49-F238E27FC236}">
                <a16:creationId xmlns:a16="http://schemas.microsoft.com/office/drawing/2014/main" id="{E30C4823-B11B-443F-8D63-481FE4B8A76B}"/>
              </a:ext>
            </a:extLst>
          </p:cNvPr>
          <p:cNvSpPr>
            <a:spLocks noGrp="1"/>
          </p:cNvSpPr>
          <p:nvPr>
            <p:ph idx="1"/>
          </p:nvPr>
        </p:nvSpPr>
        <p:spPr/>
        <p:txBody>
          <a:bodyPr/>
          <a:lstStyle/>
          <a:p>
            <a:r>
              <a:rPr lang="en-US" dirty="0"/>
              <a:t>Snapshot of all the web pages in the world, updated daily.</a:t>
            </a:r>
          </a:p>
          <a:p>
            <a:endParaRPr lang="en-US" dirty="0"/>
          </a:p>
          <a:p>
            <a:r>
              <a:rPr lang="en-US" dirty="0"/>
              <a:t>Current product data &amp; price for every product Amazon knows about.</a:t>
            </a:r>
          </a:p>
          <a:p>
            <a:endParaRPr lang="en-US" dirty="0"/>
          </a:p>
          <a:p>
            <a:r>
              <a:rPr lang="en-US" dirty="0"/>
              <a:t>Social networking graph for all of Facebook</a:t>
            </a:r>
          </a:p>
        </p:txBody>
      </p:sp>
      <p:sp>
        <p:nvSpPr>
          <p:cNvPr id="4" name="Footer Placeholder 3">
            <a:extLst>
              <a:ext uri="{FF2B5EF4-FFF2-40B4-BE49-F238E27FC236}">
                <a16:creationId xmlns:a16="http://schemas.microsoft.com/office/drawing/2014/main" id="{B2F7CAB2-1E33-430C-AD69-8B994E292081}"/>
              </a:ext>
            </a:extLst>
          </p:cNvPr>
          <p:cNvSpPr>
            <a:spLocks noGrp="1"/>
          </p:cNvSpPr>
          <p:nvPr>
            <p:ph type="ftr" sz="quarter" idx="11"/>
          </p:nvPr>
        </p:nvSpPr>
        <p:spPr/>
        <p:txBody>
          <a:bodyPr/>
          <a:lstStyle/>
          <a:p>
            <a:r>
              <a:rPr lang="en-US"/>
              <a:t>http://www.cs.cornell.edu/courses/cs5412/2020sp</a:t>
            </a:r>
          </a:p>
        </p:txBody>
      </p:sp>
      <p:sp>
        <p:nvSpPr>
          <p:cNvPr id="5" name="Slide Number Placeholder 4">
            <a:extLst>
              <a:ext uri="{FF2B5EF4-FFF2-40B4-BE49-F238E27FC236}">
                <a16:creationId xmlns:a16="http://schemas.microsoft.com/office/drawing/2014/main" id="{338ABF75-582E-4B8F-A651-AA54E1537682}"/>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01758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challenges</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256" y="2275742"/>
            <a:ext cx="6686550" cy="3467100"/>
          </a:xfrm>
          <a:prstGeom prst="rect">
            <a:avLst/>
          </a:prstGeom>
        </p:spPr>
      </p:pic>
      <p:sp>
        <p:nvSpPr>
          <p:cNvPr id="7" name="TextBox 6"/>
          <p:cNvSpPr txBox="1"/>
          <p:nvPr/>
        </p:nvSpPr>
        <p:spPr>
          <a:xfrm>
            <a:off x="7373083" y="5742842"/>
            <a:ext cx="1916723" cy="276999"/>
          </a:xfrm>
          <a:prstGeom prst="rect">
            <a:avLst/>
          </a:prstGeom>
          <a:noFill/>
        </p:spPr>
        <p:txBody>
          <a:bodyPr wrap="square" rtlCol="0">
            <a:spAutoFit/>
          </a:bodyPr>
          <a:lstStyle/>
          <a:p>
            <a:pPr algn="r"/>
            <a:r>
              <a:rPr lang="en-US" sz="1200" dirty="0"/>
              <a:t>XenonStack.com</a:t>
            </a:r>
          </a:p>
        </p:txBody>
      </p:sp>
    </p:spTree>
    <p:extLst>
      <p:ext uri="{BB962C8B-B14F-4D97-AF65-F5344CB8AC3E}">
        <p14:creationId xmlns:p14="http://schemas.microsoft.com/office/powerpoint/2010/main" val="404650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own Arrow 40"/>
          <p:cNvSpPr/>
          <p:nvPr/>
        </p:nvSpPr>
        <p:spPr>
          <a:xfrm>
            <a:off x="7043663" y="311144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Visualizing the pipeline</a:t>
            </a:r>
          </a:p>
        </p:txBody>
      </p:sp>
      <p:sp>
        <p:nvSpPr>
          <p:cNvPr id="3" name="Footer Placeholder 2"/>
          <p:cNvSpPr>
            <a:spLocks noGrp="1"/>
          </p:cNvSpPr>
          <p:nvPr>
            <p:ph type="ftr" sz="quarter" idx="11"/>
          </p:nvPr>
        </p:nvSpPr>
        <p:spPr/>
        <p:txBody>
          <a:bodyPr/>
          <a:lstStyle/>
          <a:p>
            <a:r>
              <a:rPr lang="en-US"/>
              <a:t>http://www.cs.cornell.edu/courses/cs5412/2020sp</a:t>
            </a:r>
          </a:p>
        </p:txBody>
      </p:sp>
      <p:sp>
        <p:nvSpPr>
          <p:cNvPr id="4" name="Slide Number Placeholder 3"/>
          <p:cNvSpPr>
            <a:spLocks noGrp="1"/>
          </p:cNvSpPr>
          <p:nvPr>
            <p:ph type="sldNum" sz="quarter" idx="12"/>
          </p:nvPr>
        </p:nvSpPr>
        <p:spPr/>
        <p:txBody>
          <a:bodyPr/>
          <a:lstStyle/>
          <a:p>
            <a:fld id="{3C974458-8A97-4835-BF79-1FB6D7856C21}" type="slidenum">
              <a:rPr lang="en-US" smtClean="0"/>
              <a:t>7</a:t>
            </a:fld>
            <a:endParaRPr lang="en-US"/>
          </a:p>
        </p:txBody>
      </p:sp>
      <p:sp>
        <p:nvSpPr>
          <p:cNvPr id="5" name="Flowchart: Magnetic Disk 4"/>
          <p:cNvSpPr/>
          <p:nvPr/>
        </p:nvSpPr>
        <p:spPr>
          <a:xfrm>
            <a:off x="3086100"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p:cNvSpPr/>
          <p:nvPr/>
        </p:nvSpPr>
        <p:spPr>
          <a:xfrm>
            <a:off x="3238500"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p:cNvSpPr/>
          <p:nvPr/>
        </p:nvSpPr>
        <p:spPr>
          <a:xfrm>
            <a:off x="3390900"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3543300"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3695700"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gnetic Disk 9"/>
          <p:cNvSpPr/>
          <p:nvPr/>
        </p:nvSpPr>
        <p:spPr>
          <a:xfrm>
            <a:off x="4445977"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p:cNvSpPr/>
          <p:nvPr/>
        </p:nvSpPr>
        <p:spPr>
          <a:xfrm>
            <a:off x="4598377"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4750777"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gnetic Disk 12"/>
          <p:cNvSpPr/>
          <p:nvPr/>
        </p:nvSpPr>
        <p:spPr>
          <a:xfrm>
            <a:off x="4903177"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5055577"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p:cNvSpPr/>
          <p:nvPr/>
        </p:nvSpPr>
        <p:spPr>
          <a:xfrm>
            <a:off x="5805854"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5958254"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p:cNvSpPr/>
          <p:nvPr/>
        </p:nvSpPr>
        <p:spPr>
          <a:xfrm>
            <a:off x="6110654"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p:cNvSpPr/>
          <p:nvPr/>
        </p:nvSpPr>
        <p:spPr>
          <a:xfrm>
            <a:off x="6263054"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p:cNvSpPr/>
          <p:nvPr/>
        </p:nvSpPr>
        <p:spPr>
          <a:xfrm>
            <a:off x="6415454"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7165731"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7318131"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7470531"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7622931"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7775331"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8525608"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8678008"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8830408"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8982808"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9135208"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9885485"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10037885"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gnetic Disk 31"/>
          <p:cNvSpPr/>
          <p:nvPr/>
        </p:nvSpPr>
        <p:spPr>
          <a:xfrm>
            <a:off x="10190285"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gnetic Disk 32"/>
          <p:cNvSpPr/>
          <p:nvPr/>
        </p:nvSpPr>
        <p:spPr>
          <a:xfrm>
            <a:off x="10342685"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a:off x="10495085"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44062" y="2084832"/>
            <a:ext cx="1925515" cy="923330"/>
          </a:xfrm>
          <a:prstGeom prst="rect">
            <a:avLst/>
          </a:prstGeom>
          <a:noFill/>
        </p:spPr>
        <p:txBody>
          <a:bodyPr wrap="square" rtlCol="0">
            <a:spAutoFit/>
          </a:bodyPr>
          <a:lstStyle/>
          <a:p>
            <a:pPr algn="ctr"/>
            <a:r>
              <a:rPr lang="en-US" dirty="0"/>
              <a:t>Data starts out </a:t>
            </a:r>
            <a:r>
              <a:rPr lang="en-US" dirty="0" err="1"/>
              <a:t>sharded</a:t>
            </a:r>
            <a:r>
              <a:rPr lang="en-US" dirty="0"/>
              <a:t> over servers</a:t>
            </a:r>
          </a:p>
        </p:txBody>
      </p:sp>
      <p:sp>
        <p:nvSpPr>
          <p:cNvPr id="37" name="Flowchart: Magnetic Disk 36"/>
          <p:cNvSpPr/>
          <p:nvPr/>
        </p:nvSpPr>
        <p:spPr>
          <a:xfrm>
            <a:off x="5791287" y="417179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gnetic Disk 37"/>
          <p:cNvSpPr/>
          <p:nvPr/>
        </p:nvSpPr>
        <p:spPr>
          <a:xfrm>
            <a:off x="6866879" y="4156651"/>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gnetic Disk 38"/>
          <p:cNvSpPr/>
          <p:nvPr/>
        </p:nvSpPr>
        <p:spPr>
          <a:xfrm>
            <a:off x="7965918" y="414496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95700" y="4754002"/>
            <a:ext cx="8220807" cy="646331"/>
          </a:xfrm>
          <a:prstGeom prst="rect">
            <a:avLst/>
          </a:prstGeom>
          <a:noFill/>
        </p:spPr>
        <p:txBody>
          <a:bodyPr wrap="square" rtlCol="0">
            <a:spAutoFit/>
          </a:bodyPr>
          <a:lstStyle/>
          <a:p>
            <a:pPr algn="ctr"/>
            <a:r>
              <a:rPr lang="en-US" dirty="0"/>
              <a:t>Eventually we squeeze our results into a more useful form, like a trained machine-learning model.  The first stages can run for a long time before this converges</a:t>
            </a:r>
          </a:p>
        </p:txBody>
      </p:sp>
      <p:sp>
        <p:nvSpPr>
          <p:cNvPr id="42" name="Down Arrow 41"/>
          <p:cNvSpPr/>
          <p:nvPr/>
        </p:nvSpPr>
        <p:spPr>
          <a:xfrm rot="2022697">
            <a:off x="8638002" y="314998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19247317">
            <a:off x="5516339" y="3061087"/>
            <a:ext cx="484632" cy="112177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64877" y="3245353"/>
            <a:ext cx="8220807" cy="369332"/>
          </a:xfrm>
          <a:prstGeom prst="rect">
            <a:avLst/>
          </a:prstGeom>
          <a:solidFill>
            <a:schemeClr val="bg1"/>
          </a:solidFill>
        </p:spPr>
        <p:txBody>
          <a:bodyPr wrap="square" rtlCol="0">
            <a:spAutoFit/>
          </a:bodyPr>
          <a:lstStyle/>
          <a:p>
            <a:pPr algn="ctr"/>
            <a:r>
              <a:rPr lang="en-US" dirty="0"/>
              <a:t>Early pipeline stages are extremely parallel: they </a:t>
            </a:r>
            <a:r>
              <a:rPr lang="en-US" i="1" dirty="0"/>
              <a:t>extract, transform, summarize</a:t>
            </a:r>
            <a:endParaRPr lang="en-US" dirty="0"/>
          </a:p>
        </p:txBody>
      </p:sp>
      <p:sp>
        <p:nvSpPr>
          <p:cNvPr id="44" name="Down Arrow 43"/>
          <p:cNvSpPr/>
          <p:nvPr/>
        </p:nvSpPr>
        <p:spPr>
          <a:xfrm>
            <a:off x="7126480" y="5480333"/>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19177152">
            <a:off x="8682326" y="5407056"/>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2261743">
            <a:off x="5683786" y="5417878"/>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55432" y="6268331"/>
            <a:ext cx="8220807" cy="369332"/>
          </a:xfrm>
          <a:prstGeom prst="rect">
            <a:avLst/>
          </a:prstGeom>
          <a:noFill/>
        </p:spPr>
        <p:txBody>
          <a:bodyPr wrap="square" rtlCol="0">
            <a:spAutoFit/>
          </a:bodyPr>
          <a:lstStyle/>
          <a:p>
            <a:pPr algn="ctr"/>
            <a:r>
              <a:rPr lang="en-US" dirty="0"/>
              <a:t>Copy the model to wherever we plan to use it.</a:t>
            </a:r>
          </a:p>
        </p:txBody>
      </p:sp>
    </p:spTree>
    <p:extLst>
      <p:ext uri="{BB962C8B-B14F-4D97-AF65-F5344CB8AC3E}">
        <p14:creationId xmlns:p14="http://schemas.microsoft.com/office/powerpoint/2010/main" val="225234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 web pages this is “easy”</a:t>
            </a:r>
          </a:p>
        </p:txBody>
      </p:sp>
      <p:sp>
        <p:nvSpPr>
          <p:cNvPr id="6" name="Content Placeholder 5"/>
          <p:cNvSpPr>
            <a:spLocks noGrp="1"/>
          </p:cNvSpPr>
          <p:nvPr>
            <p:ph idx="1"/>
          </p:nvPr>
        </p:nvSpPr>
        <p:spPr/>
        <p:txBody>
          <a:bodyPr>
            <a:normAutofit fontScale="92500"/>
          </a:bodyPr>
          <a:lstStyle/>
          <a:p>
            <a:r>
              <a:rPr lang="en-US" dirty="0"/>
              <a:t>The early steps mostly extract words or phrases, and summarize by doing things like counting or making lists of URLs.</a:t>
            </a:r>
          </a:p>
          <a:p>
            <a:endParaRPr lang="en-US" dirty="0"/>
          </a:p>
          <a:p>
            <a:r>
              <a:rPr lang="en-US" dirty="0"/>
              <a:t>The computational stages do work similar to sorting (but at a very large scale), e.g. finding the “most authoritative pages” by organizing web pages in a graph and then finding the graph nodes with highest weight for a given search.</a:t>
            </a:r>
          </a:p>
          <a:p>
            <a:endParaRPr lang="en-US" dirty="0"/>
          </a:p>
          <a:p>
            <a:r>
              <a:rPr lang="en-US" dirty="0"/>
              <a:t>When we create a trained machine-learning model, the output is some sort of numerical data that parameterizes a “formula” for later use (like to select ads).</a:t>
            </a:r>
          </a:p>
        </p:txBody>
      </p:sp>
      <p:sp>
        <p:nvSpPr>
          <p:cNvPr id="3" name="Footer Placeholder 2"/>
          <p:cNvSpPr>
            <a:spLocks noGrp="1"/>
          </p:cNvSpPr>
          <p:nvPr>
            <p:ph type="ftr" sz="quarter" idx="11"/>
          </p:nvPr>
        </p:nvSpPr>
        <p:spPr/>
        <p:txBody>
          <a:bodyPr/>
          <a:lstStyle/>
          <a:p>
            <a:r>
              <a:rPr lang="en-US"/>
              <a:t>http://www.cs.cornell.edu/courses/cs5412/2020sp</a:t>
            </a:r>
          </a:p>
        </p:txBody>
      </p:sp>
      <p:sp>
        <p:nvSpPr>
          <p:cNvPr id="4" name="Slide Number Placeholder 3"/>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44893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for social networks?</a:t>
            </a:r>
          </a:p>
        </p:txBody>
      </p:sp>
      <p:sp>
        <p:nvSpPr>
          <p:cNvPr id="3" name="Content Placeholder 2"/>
          <p:cNvSpPr>
            <a:spLocks noGrp="1"/>
          </p:cNvSpPr>
          <p:nvPr>
            <p:ph idx="1"/>
          </p:nvPr>
        </p:nvSpPr>
        <p:spPr/>
        <p:txBody>
          <a:bodyPr/>
          <a:lstStyle/>
          <a:p>
            <a:r>
              <a:rPr lang="en-US" dirty="0"/>
              <a:t>Here we tend to be dealing with very large and very dynamic graphs.</a:t>
            </a:r>
          </a:p>
          <a:p>
            <a:endParaRPr lang="en-US" dirty="0"/>
          </a:p>
          <a:p>
            <a:r>
              <a:rPr lang="en-US" dirty="0"/>
              <a:t>The approaches used involve specialized solutions that can cope with the resulting dynamic updates.</a:t>
            </a:r>
          </a:p>
          <a:p>
            <a:br>
              <a:rPr lang="en-US" dirty="0"/>
            </a:br>
            <a:r>
              <a:rPr lang="en-US" dirty="0"/>
              <a:t>Facebook’s TAO is a great example, we’ll look closely at it.</a:t>
            </a:r>
          </a:p>
        </p:txBody>
      </p:sp>
      <p:sp>
        <p:nvSpPr>
          <p:cNvPr id="4" name="Footer Placeholder 3"/>
          <p:cNvSpPr>
            <a:spLocks noGrp="1"/>
          </p:cNvSpPr>
          <p:nvPr>
            <p:ph type="ftr" sz="quarter" idx="11"/>
          </p:nvPr>
        </p:nvSpPr>
        <p:spPr/>
        <p:txBody>
          <a:bodyPr/>
          <a:lstStyle/>
          <a:p>
            <a:r>
              <a:rPr lang="en-US"/>
              <a:t>http://www.cs.cornell.edu/courses/cs5412/2020sp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639114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2.9|8.8|12.5|5.9|2.9|7.6|0.8"/>
</p:tagLst>
</file>

<file path=ppt/tags/tag10.xml><?xml version="1.0" encoding="utf-8"?>
<p:tagLst xmlns:a="http://schemas.openxmlformats.org/drawingml/2006/main" xmlns:r="http://schemas.openxmlformats.org/officeDocument/2006/relationships" xmlns:p="http://schemas.openxmlformats.org/presentationml/2006/main">
  <p:tag name="TIMING" val="|270.6"/>
</p:tagLst>
</file>

<file path=ppt/tags/tag11.xml><?xml version="1.0" encoding="utf-8"?>
<p:tagLst xmlns:a="http://schemas.openxmlformats.org/drawingml/2006/main" xmlns:r="http://schemas.openxmlformats.org/officeDocument/2006/relationships" xmlns:p="http://schemas.openxmlformats.org/presentationml/2006/main">
  <p:tag name="TIMING" val="|4.1|22.1|25|13.1"/>
</p:tagLst>
</file>

<file path=ppt/tags/tag12.xml><?xml version="1.0" encoding="utf-8"?>
<p:tagLst xmlns:a="http://schemas.openxmlformats.org/drawingml/2006/main" xmlns:r="http://schemas.openxmlformats.org/officeDocument/2006/relationships" xmlns:p="http://schemas.openxmlformats.org/presentationml/2006/main">
  <p:tag name="TIMING" val="|26.9|0.9|2.5|5.3|0.1|0.4|81.2|12.4"/>
</p:tagLst>
</file>

<file path=ppt/tags/tag13.xml><?xml version="1.0" encoding="utf-8"?>
<p:tagLst xmlns:a="http://schemas.openxmlformats.org/drawingml/2006/main" xmlns:r="http://schemas.openxmlformats.org/officeDocument/2006/relationships" xmlns:p="http://schemas.openxmlformats.org/presentationml/2006/main">
  <p:tag name="TIMING" val="|66.7|0.4|0.4"/>
</p:tagLst>
</file>

<file path=ppt/tags/tag14.xml><?xml version="1.0" encoding="utf-8"?>
<p:tagLst xmlns:a="http://schemas.openxmlformats.org/drawingml/2006/main" xmlns:r="http://schemas.openxmlformats.org/officeDocument/2006/relationships" xmlns:p="http://schemas.openxmlformats.org/presentationml/2006/main">
  <p:tag name="TIMING" val="|4.1|22.1|25|13.1"/>
</p:tagLst>
</file>

<file path=ppt/tags/tag15.xml><?xml version="1.0" encoding="utf-8"?>
<p:tagLst xmlns:a="http://schemas.openxmlformats.org/drawingml/2006/main" xmlns:r="http://schemas.openxmlformats.org/officeDocument/2006/relationships" xmlns:p="http://schemas.openxmlformats.org/presentationml/2006/main">
  <p:tag name="TIMING" val="|22.1|66|0.3|8.1"/>
</p:tagLst>
</file>

<file path=ppt/tags/tag2.xml><?xml version="1.0" encoding="utf-8"?>
<p:tagLst xmlns:a="http://schemas.openxmlformats.org/drawingml/2006/main" xmlns:r="http://schemas.openxmlformats.org/officeDocument/2006/relationships" xmlns:p="http://schemas.openxmlformats.org/presentationml/2006/main">
  <p:tag name="TIMING" val="|7.2"/>
</p:tagLst>
</file>

<file path=ppt/tags/tag3.xml><?xml version="1.0" encoding="utf-8"?>
<p:tagLst xmlns:a="http://schemas.openxmlformats.org/drawingml/2006/main" xmlns:r="http://schemas.openxmlformats.org/officeDocument/2006/relationships" xmlns:p="http://schemas.openxmlformats.org/presentationml/2006/main">
  <p:tag name="TIMING" val="|13.7|4.3|5.1"/>
</p:tagLst>
</file>

<file path=ppt/tags/tag4.xml><?xml version="1.0" encoding="utf-8"?>
<p:tagLst xmlns:a="http://schemas.openxmlformats.org/drawingml/2006/main" xmlns:r="http://schemas.openxmlformats.org/officeDocument/2006/relationships" xmlns:p="http://schemas.openxmlformats.org/presentationml/2006/main">
  <p:tag name="TIMING" val="|45.9|25.3"/>
</p:tagLst>
</file>

<file path=ppt/tags/tag5.xml><?xml version="1.0" encoding="utf-8"?>
<p:tagLst xmlns:a="http://schemas.openxmlformats.org/drawingml/2006/main" xmlns:r="http://schemas.openxmlformats.org/officeDocument/2006/relationships" xmlns:p="http://schemas.openxmlformats.org/presentationml/2006/main">
  <p:tag name="TIMING" val="|15.6"/>
</p:tagLst>
</file>

<file path=ppt/tags/tag6.xml><?xml version="1.0" encoding="utf-8"?>
<p:tagLst xmlns:a="http://schemas.openxmlformats.org/drawingml/2006/main" xmlns:r="http://schemas.openxmlformats.org/officeDocument/2006/relationships" xmlns:p="http://schemas.openxmlformats.org/presentationml/2006/main">
  <p:tag name="TIMING" val="|4.1|22.1|25|13.1"/>
</p:tagLst>
</file>

<file path=ppt/tags/tag7.xml><?xml version="1.0" encoding="utf-8"?>
<p:tagLst xmlns:a="http://schemas.openxmlformats.org/drawingml/2006/main" xmlns:r="http://schemas.openxmlformats.org/officeDocument/2006/relationships" xmlns:p="http://schemas.openxmlformats.org/presentationml/2006/main">
  <p:tag name="TIMING" val="|270.6"/>
</p:tagLst>
</file>

<file path=ppt/tags/tag8.xml><?xml version="1.0" encoding="utf-8"?>
<p:tagLst xmlns:a="http://schemas.openxmlformats.org/drawingml/2006/main" xmlns:r="http://schemas.openxmlformats.org/officeDocument/2006/relationships" xmlns:p="http://schemas.openxmlformats.org/presentationml/2006/main">
  <p:tag name="TIMING" val="|7.6|16.6"/>
</p:tagLst>
</file>

<file path=ppt/tags/tag9.xml><?xml version="1.0" encoding="utf-8"?>
<p:tagLst xmlns:a="http://schemas.openxmlformats.org/drawingml/2006/main" xmlns:r="http://schemas.openxmlformats.org/officeDocument/2006/relationships" xmlns:p="http://schemas.openxmlformats.org/presentationml/2006/main">
  <p:tag name="TIMING" val="|8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itle">
  <a:themeElements>
    <a:clrScheme name="">
      <a:dk1>
        <a:srgbClr val="80808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4940</TotalTime>
  <Words>4673</Words>
  <Application>Microsoft Office PowerPoint</Application>
  <PresentationFormat>Widescreen</PresentationFormat>
  <Paragraphs>619</Paragraphs>
  <Slides>48</Slides>
  <Notes>41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48</vt:i4>
      </vt:variant>
    </vt:vector>
  </HeadingPairs>
  <TitlesOfParts>
    <vt:vector size="63" baseType="lpstr">
      <vt:lpstr>Arial</vt:lpstr>
      <vt:lpstr>Calibri</vt:lpstr>
      <vt:lpstr>Cambria</vt:lpstr>
      <vt:lpstr>Consolas</vt:lpstr>
      <vt:lpstr>Courier New</vt:lpstr>
      <vt:lpstr>Lucida Grande</vt:lpstr>
      <vt:lpstr>Tw Cen MT</vt:lpstr>
      <vt:lpstr>Tw Cen MT Condensed</vt:lpstr>
      <vt:lpstr>Vista Sans OT Medium</vt:lpstr>
      <vt:lpstr>Vista Sans OT Reg</vt:lpstr>
      <vt:lpstr>Wingdings</vt:lpstr>
      <vt:lpstr>Wingdings 3</vt:lpstr>
      <vt:lpstr>Integral</vt:lpstr>
      <vt:lpstr>Title</vt:lpstr>
      <vt:lpstr>Bullet</vt:lpstr>
      <vt:lpstr>CS5412 / Lecture 22  How Facebook Represents Social Networking data</vt:lpstr>
      <vt:lpstr>Today… a “big data” topic</vt:lpstr>
      <vt:lpstr>What is “big data” usually about?</vt:lpstr>
      <vt:lpstr>they had a lot of customers and data</vt:lpstr>
      <vt:lpstr>What are the big data files?</vt:lpstr>
      <vt:lpstr>Many challenges</vt:lpstr>
      <vt:lpstr>Visualizing the pipeline</vt:lpstr>
      <vt:lpstr>For web pages this is “easy”</vt:lpstr>
      <vt:lpstr>What about for social networks?</vt:lpstr>
      <vt:lpstr>TAO Facebook’s Distributed Data Store for the Social Graph</vt:lpstr>
      <vt:lpstr>The Social Graph</vt:lpstr>
      <vt:lpstr>Dynamically Rendering the Graph</vt:lpstr>
      <vt:lpstr>Dynamically Rendering the Graph</vt:lpstr>
      <vt:lpstr>TAO opts for NoSQL Model</vt:lpstr>
      <vt:lpstr>What Are TAO’s Goals/Challenges?</vt:lpstr>
      <vt:lpstr>Dynamic Resolution of Data Dependencies</vt:lpstr>
      <vt:lpstr>What Are TAO’s Goals/Challenges?</vt:lpstr>
      <vt:lpstr>Graph in Memcache</vt:lpstr>
      <vt:lpstr>Objects = Nodes</vt:lpstr>
      <vt:lpstr>Association Lists</vt:lpstr>
      <vt:lpstr>Inverse associations</vt:lpstr>
      <vt:lpstr>Objects and Associations API</vt:lpstr>
      <vt:lpstr>What Are TAO’s Goals/Challenges?</vt:lpstr>
      <vt:lpstr>Independent Scaling by Separating Roles</vt:lpstr>
      <vt:lpstr>Subdividing the Data Center</vt:lpstr>
      <vt:lpstr>Subdividing the Data Center</vt:lpstr>
      <vt:lpstr>Follower and Leader Caches</vt:lpstr>
      <vt:lpstr>What Are TAO’s Goals/Challenges?</vt:lpstr>
      <vt:lpstr>Write-through Caching – Association Lists</vt:lpstr>
      <vt:lpstr>Asynchronous DB Replication</vt:lpstr>
      <vt:lpstr>What Are TAO’s Goals/Challenges?</vt:lpstr>
      <vt:lpstr>Key Ideas</vt:lpstr>
      <vt:lpstr>Improving Availability: Read Failover</vt:lpstr>
      <vt:lpstr>TAO Summary</vt:lpstr>
      <vt:lpstr>Single-server Peak Observed Capacity</vt:lpstr>
      <vt:lpstr>Write latency</vt:lpstr>
      <vt:lpstr>More In the Paper</vt:lpstr>
      <vt:lpstr>Back to our core topic</vt:lpstr>
      <vt:lpstr>What have we learned?</vt:lpstr>
      <vt:lpstr>Big Data aNALYTICS</vt:lpstr>
      <vt:lpstr>Machine Learning</vt:lpstr>
      <vt:lpstr>How does IoT change this game?</vt:lpstr>
      <vt:lpstr>The first Wave of success stories?</vt:lpstr>
      <vt:lpstr>Differences relative to normal big data?</vt:lpstr>
      <vt:lpstr>Where will IoT tools run?</vt:lpstr>
      <vt:lpstr>Where will the new tools be invented?</vt:lpstr>
      <vt:lpstr>What IoT uses create graphical data?</vt:lpstr>
      <vt:lpstr>Conclusions: Big IoT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280</cp:revision>
  <dcterms:created xsi:type="dcterms:W3CDTF">2017-12-19T18:11:25Z</dcterms:created>
  <dcterms:modified xsi:type="dcterms:W3CDTF">2020-04-21T13:41:38Z</dcterms:modified>
</cp:coreProperties>
</file>