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57" r:id="rId3"/>
    <p:sldId id="258" r:id="rId4"/>
    <p:sldId id="259" r:id="rId5"/>
    <p:sldId id="322" r:id="rId6"/>
    <p:sldId id="320" r:id="rId7"/>
    <p:sldId id="321"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88" r:id="rId27"/>
    <p:sldId id="279" r:id="rId28"/>
    <p:sldId id="280" r:id="rId29"/>
    <p:sldId id="281" r:id="rId30"/>
    <p:sldId id="282" r:id="rId31"/>
    <p:sldId id="283" r:id="rId32"/>
    <p:sldId id="284" r:id="rId33"/>
    <p:sldId id="285" r:id="rId34"/>
    <p:sldId id="286" r:id="rId35"/>
    <p:sldId id="342" r:id="rId36"/>
    <p:sldId id="343" r:id="rId37"/>
    <p:sldId id="326" r:id="rId38"/>
    <p:sldId id="327" r:id="rId39"/>
    <p:sldId id="328" r:id="rId40"/>
    <p:sldId id="329" r:id="rId41"/>
    <p:sldId id="330" r:id="rId42"/>
    <p:sldId id="331" r:id="rId43"/>
    <p:sldId id="332" r:id="rId44"/>
    <p:sldId id="333" r:id="rId45"/>
    <p:sldId id="335" r:id="rId46"/>
    <p:sldId id="334" r:id="rId47"/>
    <p:sldId id="339" r:id="rId48"/>
    <p:sldId id="338" r:id="rId49"/>
    <p:sldId id="340" r:id="rId50"/>
    <p:sldId id="337"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1E3165-E5E4-4CA5-8236-E0AD777A1346}">
          <p14:sldIdLst>
            <p14:sldId id="256"/>
            <p14:sldId id="257"/>
            <p14:sldId id="258"/>
            <p14:sldId id="259"/>
            <p14:sldId id="322"/>
            <p14:sldId id="320"/>
            <p14:sldId id="321"/>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88"/>
            <p14:sldId id="279"/>
            <p14:sldId id="280"/>
            <p14:sldId id="281"/>
            <p14:sldId id="282"/>
            <p14:sldId id="283"/>
            <p14:sldId id="284"/>
            <p14:sldId id="285"/>
            <p14:sldId id="286"/>
            <p14:sldId id="342"/>
            <p14:sldId id="343"/>
          </p14:sldIdLst>
        </p14:section>
        <p14:section name="Untitled Section" id="{0EE3E251-BC21-4181-B5FB-3469469D9591}">
          <p14:sldIdLst>
            <p14:sldId id="326"/>
            <p14:sldId id="327"/>
            <p14:sldId id="328"/>
            <p14:sldId id="329"/>
            <p14:sldId id="330"/>
            <p14:sldId id="331"/>
            <p14:sldId id="332"/>
            <p14:sldId id="333"/>
            <p14:sldId id="335"/>
            <p14:sldId id="334"/>
            <p14:sldId id="339"/>
            <p14:sldId id="338"/>
            <p14:sldId id="340"/>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99"/>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4104781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49320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9289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001822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6214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9077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59859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34666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9728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4811774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559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0762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7697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986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92052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13556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91512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92527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462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6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94278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33007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18001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024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7508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62318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61328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381000" y="695325"/>
            <a:ext cx="6096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26060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CB2CFC34-4761-42F2-B2EB-35558DF539CD}" type="datetime1">
              <a:rPr lang="en-US" smtClean="0"/>
              <a:t>3/6/2020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5C1B99-1259-42A6-B4E4-65F295347336}" type="datetime1">
              <a:rPr lang="en-US" smtClean="0"/>
              <a:t>3/6/2020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5C20E8-9011-498A-BB4E-9EE82AAF50CE}" type="datetime1">
              <a:rPr lang="en-US" smtClean="0"/>
              <a:t>3/6/2020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a:t>Click to edit Master title style</a:t>
            </a:r>
          </a:p>
        </p:txBody>
      </p:sp>
      <p:sp>
        <p:nvSpPr>
          <p:cNvPr id="3" name="Date Placeholder 2"/>
          <p:cNvSpPr>
            <a:spLocks noGrp="1"/>
          </p:cNvSpPr>
          <p:nvPr>
            <p:ph type="dt" idx="10"/>
          </p:nvPr>
        </p:nvSpPr>
        <p:spPr>
          <a:xfrm>
            <a:off x="609601" y="6245226"/>
            <a:ext cx="2842684" cy="474663"/>
          </a:xfrm>
        </p:spPr>
        <p:txBody>
          <a:bodyPr/>
          <a:lstStyle>
            <a:lvl1pPr>
              <a:defRPr/>
            </a:lvl1pPr>
          </a:lstStyle>
          <a:p>
            <a:fld id="{1C932B16-46DD-41C7-A1AC-569FAAE8C6B2}" type="datetime1">
              <a:rPr lang="en-US" altLang="en-US" smtClean="0"/>
              <a:t>3/6/2020</a:t>
            </a:fld>
            <a:endParaRPr lang="en-GB" altLang="en-US"/>
          </a:p>
        </p:txBody>
      </p:sp>
      <p:sp>
        <p:nvSpPr>
          <p:cNvPr id="4" name="Footer Placeholder 3"/>
          <p:cNvSpPr>
            <a:spLocks noGrp="1"/>
          </p:cNvSpPr>
          <p:nvPr>
            <p:ph type="ftr" idx="11"/>
          </p:nvPr>
        </p:nvSpPr>
        <p:spPr>
          <a:xfrm>
            <a:off x="4165601" y="6245226"/>
            <a:ext cx="3858684" cy="474663"/>
          </a:xfrm>
        </p:spPr>
        <p:txBody>
          <a:bodyPr/>
          <a:lstStyle>
            <a:lvl1pPr>
              <a:defRPr/>
            </a:lvl1pPr>
          </a:lstStyle>
          <a:p>
            <a:r>
              <a:rPr lang="en-GB" altLang="en-US" smtClean="0"/>
              <a:t>http://www.cs.cornell.edu/courses/cs5412/2020sp</a:t>
            </a:r>
            <a:endParaRPr lang="en-GB" altLang="en-US"/>
          </a:p>
        </p:txBody>
      </p:sp>
      <p:sp>
        <p:nvSpPr>
          <p:cNvPr id="5" name="Slide Number Placeholder 4"/>
          <p:cNvSpPr>
            <a:spLocks noGrp="1"/>
          </p:cNvSpPr>
          <p:nvPr>
            <p:ph type="sldNum" idx="12"/>
          </p:nvPr>
        </p:nvSpPr>
        <p:spPr>
          <a:xfrm>
            <a:off x="8737601" y="6245226"/>
            <a:ext cx="2842684" cy="474663"/>
          </a:xfrm>
        </p:spPr>
        <p:txBody>
          <a:bodyPr/>
          <a:lstStyle>
            <a:lvl1pPr>
              <a:defRPr/>
            </a:lvl1pPr>
          </a:lstStyle>
          <a:p>
            <a:fld id="{3D94C621-53A0-45FF-B16D-F2A5D75ECBAF}" type="slidenum">
              <a:rPr lang="en-GB" altLang="en-US"/>
              <a:pPr/>
              <a:t>‹#›</a:t>
            </a:fld>
            <a:endParaRPr lang="en-GB" altLang="en-US"/>
          </a:p>
        </p:txBody>
      </p:sp>
    </p:spTree>
    <p:extLst>
      <p:ext uri="{BB962C8B-B14F-4D97-AF65-F5344CB8AC3E}">
        <p14:creationId xmlns:p14="http://schemas.microsoft.com/office/powerpoint/2010/main" val="388134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BFE4367-2B42-42DF-B315-CD5D791D8280}" type="datetime1">
              <a:rPr lang="en-US" smtClean="0"/>
              <a:t>3/6/2020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3394E7-56FA-4645-9F6A-84E59F7F4BE1}" type="datetime1">
              <a:rPr lang="en-US" smtClean="0"/>
              <a:t>3/6/2020</a:t>
            </a:fld>
            <a:endParaRPr lang="en-US"/>
          </a:p>
        </p:txBody>
      </p:sp>
      <p:sp>
        <p:nvSpPr>
          <p:cNvPr id="5" name="Footer Placeholder 4"/>
          <p:cNvSpPr>
            <a:spLocks noGrp="1"/>
          </p:cNvSpPr>
          <p:nvPr>
            <p:ph type="ftr" sz="quarter" idx="11"/>
          </p:nvPr>
        </p:nvSpPr>
        <p:spPr/>
        <p:txBody>
          <a:bodyPr/>
          <a:lstStyle/>
          <a:p>
            <a:r>
              <a:rPr lang="en-US" smtClean="0"/>
              <a:t>http://www.cs.cornell.edu/courses/cs5412/2020sp</a:t>
            </a:r>
            <a:endParaRPr lang="en-US"/>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0E48C9-8E1E-4006-834D-EC5589E86AA0}" type="datetime1">
              <a:rPr lang="en-US" smtClean="0"/>
              <a:t>3/6/2020</a:t>
            </a:fld>
            <a:endParaRPr lang="en-US"/>
          </a:p>
        </p:txBody>
      </p:sp>
      <p:sp>
        <p:nvSpPr>
          <p:cNvPr id="6" name="Footer Placeholder 5"/>
          <p:cNvSpPr>
            <a:spLocks noGrp="1"/>
          </p:cNvSpPr>
          <p:nvPr>
            <p:ph type="ftr" sz="quarter" idx="11"/>
          </p:nvPr>
        </p:nvSpPr>
        <p:spPr/>
        <p:txBody>
          <a:bodyPr/>
          <a:lstStyle/>
          <a:p>
            <a:r>
              <a:rPr lang="en-US" smtClean="0"/>
              <a:t>http://www.cs.cornell.edu/courses/cs5412/2020sp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D0467B-DA3A-4EB4-888C-9286487E489F}" type="datetime1">
              <a:rPr lang="en-US" smtClean="0"/>
              <a:t>3/6/2020</a:t>
            </a:fld>
            <a:endParaRPr lang="en-US"/>
          </a:p>
        </p:txBody>
      </p:sp>
      <p:sp>
        <p:nvSpPr>
          <p:cNvPr id="8" name="Footer Placeholder 7"/>
          <p:cNvSpPr>
            <a:spLocks noGrp="1"/>
          </p:cNvSpPr>
          <p:nvPr>
            <p:ph type="ftr" sz="quarter" idx="11"/>
          </p:nvPr>
        </p:nvSpPr>
        <p:spPr/>
        <p:txBody>
          <a:bodyPr/>
          <a:lstStyle/>
          <a:p>
            <a:r>
              <a:rPr lang="en-US" smtClean="0"/>
              <a:t>http://www.cs.cornell.edu/courses/cs5412/2020sp</a:t>
            </a:r>
            <a:endParaRPr lang="en-US"/>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CFB30A5B-3D04-4251-9BF3-338238549595}" type="datetime1">
              <a:rPr lang="en-US" smtClean="0"/>
              <a:t>3/6/2020</a:t>
            </a:fld>
            <a:endParaRPr lang="en-US"/>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2D3743-2517-45BB-A351-F56DEAEB1C27}" type="datetime1">
              <a:rPr lang="en-US" smtClean="0"/>
              <a:t>3/6/2020</a:t>
            </a:fld>
            <a:endParaRPr lang="en-US"/>
          </a:p>
        </p:txBody>
      </p:sp>
      <p:sp>
        <p:nvSpPr>
          <p:cNvPr id="3" name="Footer Placeholder 2"/>
          <p:cNvSpPr>
            <a:spLocks noGrp="1"/>
          </p:cNvSpPr>
          <p:nvPr>
            <p:ph type="ftr" sz="quarter" idx="11"/>
          </p:nvPr>
        </p:nvSpPr>
        <p:spPr/>
        <p:txBody>
          <a:bodyPr/>
          <a:lstStyle/>
          <a:p>
            <a:r>
              <a:rPr lang="en-US" smtClean="0"/>
              <a:t>http://www.cs.cornell.edu/courses/cs5412/2020sp</a:t>
            </a:r>
            <a:endParaRPr lang="en-US"/>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C59A214-00DA-4B08-A452-E10AB6FE04FC}" type="datetime1">
              <a:rPr lang="en-US" smtClean="0"/>
              <a:t>3/6/2020</a:t>
            </a:fld>
            <a:endParaRPr lang="en-US"/>
          </a:p>
        </p:txBody>
      </p:sp>
      <p:sp>
        <p:nvSpPr>
          <p:cNvPr id="6" name="Footer Placeholder 5"/>
          <p:cNvSpPr>
            <a:spLocks noGrp="1"/>
          </p:cNvSpPr>
          <p:nvPr>
            <p:ph type="ftr" sz="quarter" idx="11"/>
          </p:nvPr>
        </p:nvSpPr>
        <p:spPr/>
        <p:txBody>
          <a:bodyPr/>
          <a:lstStyle/>
          <a:p>
            <a:r>
              <a:rPr lang="en-US" smtClean="0"/>
              <a:t>http://www.cs.cornell.edu/courses/cs5412/2020sp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F3208E-7147-4176-85F0-464167446CDF}" type="datetime1">
              <a:rPr lang="en-US" smtClean="0"/>
              <a:t>3/6/2020</a:t>
            </a:fld>
            <a:endParaRPr lang="en-US"/>
          </a:p>
        </p:txBody>
      </p:sp>
      <p:sp>
        <p:nvSpPr>
          <p:cNvPr id="6" name="Footer Placeholder 5"/>
          <p:cNvSpPr>
            <a:spLocks noGrp="1"/>
          </p:cNvSpPr>
          <p:nvPr>
            <p:ph type="ftr" sz="quarter" idx="11"/>
          </p:nvPr>
        </p:nvSpPr>
        <p:spPr/>
        <p:txBody>
          <a:bodyPr/>
          <a:lstStyle/>
          <a:p>
            <a:r>
              <a:rPr lang="en-US" smtClean="0"/>
              <a:t>http://www.cs.cornell.edu/courses/cs5412/2020sp</a:t>
            </a:r>
            <a:endParaRPr lang="en-US"/>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6D08866-FC4B-452B-9388-C0F39A834FBC}" type="datetime1">
              <a:rPr lang="en-US" smtClean="0"/>
              <a:t>3/6/2020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smtClean="0"/>
              <a:t>http://www.cs.cornell.edu/courses/cs5412/2020sp</a:t>
            </a:r>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p:txBody>
          <a:bodyPr>
            <a:normAutofit fontScale="90000"/>
          </a:bodyPr>
          <a:lstStyle/>
          <a:p>
            <a:r>
              <a:rPr lang="en-US" dirty="0"/>
              <a:t>  </a:t>
            </a:r>
            <a:r>
              <a:rPr lang="en-US" sz="4000" dirty="0"/>
              <a:t>CS </a:t>
            </a:r>
            <a:r>
              <a:rPr lang="en-US" sz="4000"/>
              <a:t>5412/Lecture </a:t>
            </a:r>
            <a:r>
              <a:rPr lang="en-US" sz="4000" smtClean="0"/>
              <a:t>13.  </a:t>
            </a:r>
            <a:r>
              <a:rPr lang="en-US" sz="4000" dirty="0" smtClean="0"/>
              <a:t/>
            </a:r>
            <a:br>
              <a:rPr lang="en-US" sz="4000" dirty="0" smtClean="0"/>
            </a:br>
            <a:r>
              <a:rPr lang="en-US" sz="4000" dirty="0" err="1" smtClean="0"/>
              <a:t>Ceph</a:t>
            </a:r>
            <a:r>
              <a:rPr lang="en-US" sz="4000" dirty="0"/>
              <a:t>: A Scalable High-Performance Distributed File System</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 </a:t>
            </a:r>
            <a:r>
              <a:rPr lang="en-US" dirty="0" smtClean="0"/>
              <a:t>2020</a:t>
            </a:r>
            <a:endParaRPr lang="en-US" dirty="0"/>
          </a:p>
        </p:txBody>
      </p:sp>
      <p:sp>
        <p:nvSpPr>
          <p:cNvPr id="4" name="Footer Placeholder 3"/>
          <p:cNvSpPr>
            <a:spLocks noGrp="1"/>
          </p:cNvSpPr>
          <p:nvPr>
            <p:ph type="ftr" sz="quarter" idx="11"/>
          </p:nvPr>
        </p:nvSpPr>
        <p:spPr/>
        <p:txBody>
          <a:bodyPr/>
          <a:lstStyle/>
          <a:p>
            <a:r>
              <a:rPr lang="en-US" dirty="0" smtClean="0"/>
              <a:t>http://www.cs.cornell.edu/courses/cs5412/2020sp</a:t>
            </a:r>
            <a:endParaRPr lang="en-US" dirty="0"/>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lstStyle/>
          <a:p>
            <a:r>
              <a:rPr lang="en-GB" altLang="en-US"/>
              <a:t>Goals</a:t>
            </a:r>
          </a:p>
        </p:txBody>
      </p:sp>
      <p:sp>
        <p:nvSpPr>
          <p:cNvPr id="5122" name="Rectangle 2"/>
          <p:cNvSpPr>
            <a:spLocks noGrp="1" noChangeArrowheads="1"/>
          </p:cNvSpPr>
          <p:nvPr>
            <p:ph type="body" idx="1"/>
          </p:nvPr>
        </p:nvSpPr>
        <p:spPr/>
        <p:txBody>
          <a:bodyPr/>
          <a:lstStyle/>
          <a:p>
            <a:r>
              <a:rPr lang="en-GB" altLang="en-US"/>
              <a:t>Scalability</a:t>
            </a:r>
          </a:p>
          <a:p>
            <a:pPr lvl="1"/>
            <a:r>
              <a:rPr lang="en-GB" altLang="en-US"/>
              <a:t>Storage capacity, throughput, client performance.  Emphasis on HPC.</a:t>
            </a:r>
          </a:p>
          <a:p>
            <a:r>
              <a:rPr lang="en-GB" altLang="en-US"/>
              <a:t>Reliability</a:t>
            </a:r>
          </a:p>
          <a:p>
            <a:pPr lvl="1"/>
            <a:r>
              <a:rPr lang="en-GB" altLang="en-US"/>
              <a:t>“…failures are the norm rather than the exception…”</a:t>
            </a:r>
          </a:p>
          <a:p>
            <a:r>
              <a:rPr lang="en-GB" altLang="en-US"/>
              <a:t>Performance</a:t>
            </a:r>
          </a:p>
          <a:p>
            <a:pPr lvl="1"/>
            <a:r>
              <a:rPr lang="en-GB" altLang="en-US"/>
              <a:t>Dynamic workloads</a:t>
            </a:r>
          </a:p>
          <a:p>
            <a:endParaRPr lang="en-GB" altLang="en-US"/>
          </a:p>
          <a:p>
            <a:endParaRPr lang="en-GB" altLang="en-US"/>
          </a:p>
        </p:txBody>
      </p:sp>
      <p:sp>
        <p:nvSpPr>
          <p:cNvPr id="4" name="Slide Number Placeholder 5"/>
          <p:cNvSpPr>
            <a:spLocks noGrp="1"/>
          </p:cNvSpPr>
          <p:nvPr>
            <p:ph type="sldNum" idx="12"/>
          </p:nvPr>
        </p:nvSpPr>
        <p:spPr/>
        <p:txBody>
          <a:bodyPr/>
          <a:lstStyle/>
          <a:p>
            <a:fld id="{0C22BD99-EE71-4ED4-81E0-03653E4CF82F}" type="slidenum">
              <a:rPr lang="en-GB" altLang="en-US" smtClean="0"/>
              <a:pPr/>
              <a:t>10</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20040425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D76404D2-463C-4828-8E41-3AC2733C3310}" type="slidenum">
              <a:rPr lang="en-GB" altLang="en-US" smtClean="0"/>
              <a:pPr/>
              <a:t>11</a:t>
            </a:fld>
            <a:endParaRPr lang="en-GB" alt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
            <a:ext cx="8229600" cy="594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280223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2D3E0DA2-2271-4B4B-986E-BEA124D00F44}" type="slidenum">
              <a:rPr lang="en-GB" altLang="en-US" smtClean="0"/>
              <a:pPr/>
              <a:t>12</a:t>
            </a:fld>
            <a:endParaRPr lang="en-GB" alt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8600"/>
            <a:ext cx="8229600" cy="640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186775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r>
              <a:rPr lang="en-GB" altLang="en-US"/>
              <a:t>System Overview</a:t>
            </a:r>
          </a:p>
        </p:txBody>
      </p:sp>
      <p:sp>
        <p:nvSpPr>
          <p:cNvPr id="4" name="Slide Number Placeholder 5"/>
          <p:cNvSpPr>
            <a:spLocks noGrp="1"/>
          </p:cNvSpPr>
          <p:nvPr>
            <p:ph type="sldNum" sz="quarter" idx="12"/>
          </p:nvPr>
        </p:nvSpPr>
        <p:spPr/>
        <p:txBody>
          <a:bodyPr/>
          <a:lstStyle/>
          <a:p>
            <a:fld id="{54461130-6CC5-4D5B-8370-F0A811921F8C}" type="slidenum">
              <a:rPr lang="en-GB" altLang="en-US" smtClean="0"/>
              <a:pPr/>
              <a:t>13</a:t>
            </a:fld>
            <a:endParaRPr lang="en-GB" altLang="en-US"/>
          </a:p>
        </p:txBody>
      </p:sp>
      <p:pic>
        <p:nvPicPr>
          <p:cNvPr id="8194"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662113"/>
            <a:ext cx="8226425" cy="352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20049440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r>
              <a:rPr lang="en-GB" altLang="en-US"/>
              <a:t>Key Features</a:t>
            </a:r>
          </a:p>
        </p:txBody>
      </p:sp>
      <p:sp>
        <p:nvSpPr>
          <p:cNvPr id="9218" name="Rectangle 2"/>
          <p:cNvSpPr>
            <a:spLocks noGrp="1" noChangeArrowheads="1"/>
          </p:cNvSpPr>
          <p:nvPr>
            <p:ph type="body" idx="1"/>
          </p:nvPr>
        </p:nvSpPr>
        <p:spPr/>
        <p:txBody>
          <a:bodyPr/>
          <a:lstStyle/>
          <a:p>
            <a:r>
              <a:rPr lang="en-GB" altLang="en-US"/>
              <a:t>Decoupled data and metadata</a:t>
            </a:r>
          </a:p>
          <a:p>
            <a:pPr lvl="1"/>
            <a:r>
              <a:rPr lang="en-GB" altLang="en-US"/>
              <a:t>CRUSH</a:t>
            </a:r>
          </a:p>
          <a:p>
            <a:pPr lvl="2"/>
            <a:r>
              <a:rPr lang="en-GB" altLang="en-US"/>
              <a:t>Files striped onto predictably named objects</a:t>
            </a:r>
          </a:p>
          <a:p>
            <a:pPr lvl="2"/>
            <a:r>
              <a:rPr lang="en-GB" altLang="en-US"/>
              <a:t>CRUSH maps objects to storage devices</a:t>
            </a:r>
          </a:p>
          <a:p>
            <a:r>
              <a:rPr lang="en-GB" altLang="en-US"/>
              <a:t>Dynamic Distributed Metadata Management</a:t>
            </a:r>
          </a:p>
          <a:p>
            <a:pPr lvl="1"/>
            <a:r>
              <a:rPr lang="en-GB" altLang="en-US"/>
              <a:t>Dynamic subtree partitioning</a:t>
            </a:r>
          </a:p>
          <a:p>
            <a:pPr lvl="2"/>
            <a:r>
              <a:rPr lang="en-GB" altLang="en-US"/>
              <a:t>Distributes metadata amongst MDSs</a:t>
            </a:r>
          </a:p>
          <a:p>
            <a:r>
              <a:rPr lang="en-GB" altLang="en-US"/>
              <a:t>Object-based storage</a:t>
            </a:r>
          </a:p>
          <a:p>
            <a:pPr lvl="1"/>
            <a:r>
              <a:rPr lang="en-GB" altLang="en-US"/>
              <a:t>OSDs handle migration, replication, failure detection and recovery</a:t>
            </a:r>
          </a:p>
          <a:p>
            <a:endParaRPr lang="en-GB" altLang="en-US"/>
          </a:p>
        </p:txBody>
      </p:sp>
      <p:sp>
        <p:nvSpPr>
          <p:cNvPr id="4" name="Slide Number Placeholder 5"/>
          <p:cNvSpPr>
            <a:spLocks noGrp="1"/>
          </p:cNvSpPr>
          <p:nvPr>
            <p:ph type="sldNum" idx="12"/>
          </p:nvPr>
        </p:nvSpPr>
        <p:spPr/>
        <p:txBody>
          <a:bodyPr/>
          <a:lstStyle/>
          <a:p>
            <a:fld id="{CEA5BDEE-18C6-4439-8B79-94489E9D8C1D}" type="slidenum">
              <a:rPr lang="en-GB" altLang="en-US" smtClean="0"/>
              <a:pPr/>
              <a:t>14</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2530931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GB" altLang="en-US"/>
              <a:t>Client Operation</a:t>
            </a:r>
          </a:p>
        </p:txBody>
      </p:sp>
      <p:sp>
        <p:nvSpPr>
          <p:cNvPr id="10242" name="Rectangle 2"/>
          <p:cNvSpPr>
            <a:spLocks noGrp="1" noChangeArrowheads="1"/>
          </p:cNvSpPr>
          <p:nvPr>
            <p:ph type="body" idx="1"/>
          </p:nvPr>
        </p:nvSpPr>
        <p:spPr/>
        <p:txBody>
          <a:bodyPr/>
          <a:lstStyle/>
          <a:p>
            <a:r>
              <a:rPr lang="en-GB" altLang="en-US"/>
              <a:t>Ceph interface</a:t>
            </a:r>
          </a:p>
          <a:p>
            <a:pPr lvl="1"/>
            <a:r>
              <a:rPr lang="en-GB" altLang="en-US"/>
              <a:t>Nearly POSIX</a:t>
            </a:r>
          </a:p>
          <a:p>
            <a:pPr lvl="1"/>
            <a:r>
              <a:rPr lang="en-GB" altLang="en-US"/>
              <a:t>Decoupled data and metadata operation</a:t>
            </a:r>
          </a:p>
          <a:p>
            <a:r>
              <a:rPr lang="en-GB" altLang="en-US"/>
              <a:t>User space implementation</a:t>
            </a:r>
          </a:p>
          <a:p>
            <a:pPr lvl="1"/>
            <a:r>
              <a:rPr lang="en-GB" altLang="en-US"/>
              <a:t>FUSE or directly linked</a:t>
            </a:r>
          </a:p>
        </p:txBody>
      </p:sp>
      <p:sp>
        <p:nvSpPr>
          <p:cNvPr id="5" name="Slide Number Placeholder 5"/>
          <p:cNvSpPr>
            <a:spLocks noGrp="1"/>
          </p:cNvSpPr>
          <p:nvPr>
            <p:ph type="sldNum" idx="12"/>
          </p:nvPr>
        </p:nvSpPr>
        <p:spPr/>
        <p:txBody>
          <a:bodyPr/>
          <a:lstStyle/>
          <a:p>
            <a:fld id="{48C40300-DAAE-4BD3-A236-05A335320491}" type="slidenum">
              <a:rPr lang="en-GB" altLang="en-US" smtClean="0"/>
              <a:pPr/>
              <a:t>15</a:t>
            </a:fld>
            <a:endParaRPr lang="en-GB" altLang="en-US"/>
          </a:p>
        </p:txBody>
      </p:sp>
      <p:sp>
        <p:nvSpPr>
          <p:cNvPr id="10244" name="Text Box 4"/>
          <p:cNvSpPr txBox="1">
            <a:spLocks noChangeArrowheads="1"/>
          </p:cNvSpPr>
          <p:nvPr/>
        </p:nvSpPr>
        <p:spPr bwMode="auto">
          <a:xfrm>
            <a:off x="2590800" y="4876801"/>
            <a:ext cx="6934200" cy="954107"/>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latin typeface="Comic Sans MS" panose="030F0702030302020204" pitchFamily="66" charset="0"/>
              </a:rPr>
              <a:t>FUSE is a software allowing to implement a file system in  a user space</a:t>
            </a:r>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33090462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r>
              <a:rPr lang="en-GB" altLang="en-US"/>
              <a:t>Client Access Example</a:t>
            </a:r>
          </a:p>
        </p:txBody>
      </p:sp>
      <p:sp>
        <p:nvSpPr>
          <p:cNvPr id="11266" name="Rectangle 2"/>
          <p:cNvSpPr>
            <a:spLocks noGrp="1" noChangeArrowheads="1"/>
          </p:cNvSpPr>
          <p:nvPr>
            <p:ph type="body" idx="1"/>
          </p:nvPr>
        </p:nvSpPr>
        <p:spPr/>
        <p:txBody>
          <a:bodyPr/>
          <a:lstStyle/>
          <a:p>
            <a:r>
              <a:rPr lang="en-GB" altLang="en-US"/>
              <a:t>Client sends open request to MDS</a:t>
            </a:r>
          </a:p>
          <a:p>
            <a:r>
              <a:rPr lang="en-GB" altLang="en-US"/>
              <a:t>MDS returns capability, file inode, file size and stripe information</a:t>
            </a:r>
          </a:p>
          <a:p>
            <a:r>
              <a:rPr lang="en-GB" altLang="en-US"/>
              <a:t>Client read/write directly from/to OSDs</a:t>
            </a:r>
          </a:p>
          <a:p>
            <a:r>
              <a:rPr lang="en-GB" altLang="en-US"/>
              <a:t>MDS manages the capability</a:t>
            </a:r>
          </a:p>
          <a:p>
            <a:r>
              <a:rPr lang="en-GB" altLang="en-US"/>
              <a:t>Client sends close request, relinquishes capability, provides details to MDS</a:t>
            </a:r>
          </a:p>
        </p:txBody>
      </p:sp>
      <p:sp>
        <p:nvSpPr>
          <p:cNvPr id="4" name="Slide Number Placeholder 5"/>
          <p:cNvSpPr>
            <a:spLocks noGrp="1"/>
          </p:cNvSpPr>
          <p:nvPr>
            <p:ph type="sldNum" idx="12"/>
          </p:nvPr>
        </p:nvSpPr>
        <p:spPr/>
        <p:txBody>
          <a:bodyPr/>
          <a:lstStyle/>
          <a:p>
            <a:fld id="{6FD5504D-55D0-44C5-B536-D91673F7E7FF}" type="slidenum">
              <a:rPr lang="en-GB" altLang="en-US" smtClean="0"/>
              <a:pPr/>
              <a:t>16</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8426832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p:txBody>
          <a:bodyPr/>
          <a:lstStyle/>
          <a:p>
            <a:r>
              <a:rPr lang="en-GB" altLang="en-US"/>
              <a:t>Synchronization</a:t>
            </a:r>
          </a:p>
        </p:txBody>
      </p:sp>
      <p:sp>
        <p:nvSpPr>
          <p:cNvPr id="12290" name="Rectangle 2"/>
          <p:cNvSpPr>
            <a:spLocks noGrp="1" noChangeArrowheads="1"/>
          </p:cNvSpPr>
          <p:nvPr>
            <p:ph type="body" idx="1"/>
          </p:nvPr>
        </p:nvSpPr>
        <p:spPr/>
        <p:txBody>
          <a:bodyPr/>
          <a:lstStyle/>
          <a:p>
            <a:r>
              <a:rPr lang="en-GB" altLang="en-US"/>
              <a:t>Adheres to POSIX</a:t>
            </a:r>
          </a:p>
          <a:p>
            <a:r>
              <a:rPr lang="en-GB" altLang="en-US"/>
              <a:t>Includes HPC oriented extensions</a:t>
            </a:r>
          </a:p>
          <a:p>
            <a:pPr lvl="1"/>
            <a:r>
              <a:rPr lang="en-GB" altLang="en-US"/>
              <a:t>Consistency / correctness by default</a:t>
            </a:r>
          </a:p>
          <a:p>
            <a:pPr lvl="1"/>
            <a:r>
              <a:rPr lang="en-GB" altLang="en-US"/>
              <a:t>Optionally relax constraints via extensions</a:t>
            </a:r>
          </a:p>
          <a:p>
            <a:pPr lvl="1"/>
            <a:r>
              <a:rPr lang="en-GB" altLang="en-US"/>
              <a:t>Extensions for both data and metadata</a:t>
            </a:r>
          </a:p>
          <a:p>
            <a:r>
              <a:rPr lang="en-GB" altLang="en-US"/>
              <a:t>Synchronous I/O used with multiple writers or mix of readers and writers</a:t>
            </a:r>
          </a:p>
          <a:p>
            <a:endParaRPr lang="en-GB" altLang="en-US"/>
          </a:p>
        </p:txBody>
      </p:sp>
      <p:sp>
        <p:nvSpPr>
          <p:cNvPr id="4" name="Slide Number Placeholder 5"/>
          <p:cNvSpPr>
            <a:spLocks noGrp="1"/>
          </p:cNvSpPr>
          <p:nvPr>
            <p:ph type="sldNum" idx="12"/>
          </p:nvPr>
        </p:nvSpPr>
        <p:spPr/>
        <p:txBody>
          <a:bodyPr/>
          <a:lstStyle/>
          <a:p>
            <a:fld id="{CC103496-3A8D-4EE7-B302-E6EB6FFDE4AF}" type="slidenum">
              <a:rPr lang="en-GB" altLang="en-US" smtClean="0"/>
              <a:pPr/>
              <a:t>17</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41242433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p:txBody>
          <a:bodyPr/>
          <a:lstStyle/>
          <a:p>
            <a:r>
              <a:rPr lang="en-GB" altLang="en-US"/>
              <a:t>Distributed Metadata</a:t>
            </a:r>
          </a:p>
        </p:txBody>
      </p:sp>
      <p:sp>
        <p:nvSpPr>
          <p:cNvPr id="13314" name="Rectangle 2"/>
          <p:cNvSpPr>
            <a:spLocks noGrp="1" noChangeArrowheads="1"/>
          </p:cNvSpPr>
          <p:nvPr>
            <p:ph type="body" idx="1"/>
          </p:nvPr>
        </p:nvSpPr>
        <p:spPr/>
        <p:txBody>
          <a:bodyPr/>
          <a:lstStyle/>
          <a:p>
            <a:r>
              <a:rPr lang="en-GB" altLang="en-US"/>
              <a:t>“Metadata operations often make up as much as half of file system workloads…”</a:t>
            </a:r>
          </a:p>
          <a:p>
            <a:r>
              <a:rPr lang="en-GB" altLang="en-US"/>
              <a:t>MDSs use journaling</a:t>
            </a:r>
          </a:p>
          <a:p>
            <a:pPr lvl="1"/>
            <a:r>
              <a:rPr lang="en-GB" altLang="en-US"/>
              <a:t>Repetitive metadata updates handled in memory</a:t>
            </a:r>
          </a:p>
          <a:p>
            <a:pPr lvl="1"/>
            <a:r>
              <a:rPr lang="en-GB" altLang="en-US"/>
              <a:t>Optimizes on-disk layout for read access</a:t>
            </a:r>
          </a:p>
          <a:p>
            <a:r>
              <a:rPr lang="en-GB" altLang="en-US"/>
              <a:t>Adaptively distributes cached metadata across a set of nodes</a:t>
            </a:r>
          </a:p>
        </p:txBody>
      </p:sp>
      <p:sp>
        <p:nvSpPr>
          <p:cNvPr id="4" name="Slide Number Placeholder 5"/>
          <p:cNvSpPr>
            <a:spLocks noGrp="1"/>
          </p:cNvSpPr>
          <p:nvPr>
            <p:ph type="sldNum" idx="12"/>
          </p:nvPr>
        </p:nvSpPr>
        <p:spPr/>
        <p:txBody>
          <a:bodyPr/>
          <a:lstStyle/>
          <a:p>
            <a:fld id="{C8ACF8E9-0A2F-425A-B303-C1C51E50BE51}" type="slidenum">
              <a:rPr lang="en-GB" altLang="en-US" smtClean="0"/>
              <a:pPr/>
              <a:t>18</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2537400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r>
              <a:rPr lang="en-GB" altLang="en-US"/>
              <a:t>Dynamic Subtree Partitioning</a:t>
            </a:r>
          </a:p>
        </p:txBody>
      </p:sp>
      <p:sp>
        <p:nvSpPr>
          <p:cNvPr id="4" name="Slide Number Placeholder 5"/>
          <p:cNvSpPr>
            <a:spLocks noGrp="1"/>
          </p:cNvSpPr>
          <p:nvPr>
            <p:ph type="sldNum" sz="quarter" idx="12"/>
          </p:nvPr>
        </p:nvSpPr>
        <p:spPr/>
        <p:txBody>
          <a:bodyPr/>
          <a:lstStyle/>
          <a:p>
            <a:fld id="{6150C67A-AFF4-4986-B36A-511D98CBBD22}" type="slidenum">
              <a:rPr lang="en-GB" altLang="en-US" smtClean="0"/>
              <a:pPr/>
              <a:t>19</a:t>
            </a:fld>
            <a:endParaRPr lang="en-GB" altLang="en-US"/>
          </a:p>
        </p:txBody>
      </p:sp>
      <p:pic>
        <p:nvPicPr>
          <p:cNvPr id="1433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773238"/>
            <a:ext cx="8226425" cy="331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2173752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HDFS limitations</a:t>
            </a:r>
          </a:p>
        </p:txBody>
      </p:sp>
      <p:sp>
        <p:nvSpPr>
          <p:cNvPr id="3" name="Content Placeholder 2"/>
          <p:cNvSpPr>
            <a:spLocks noGrp="1"/>
          </p:cNvSpPr>
          <p:nvPr>
            <p:ph idx="1"/>
          </p:nvPr>
        </p:nvSpPr>
        <p:spPr/>
        <p:txBody>
          <a:bodyPr>
            <a:normAutofit lnSpcReduction="10000"/>
          </a:bodyPr>
          <a:lstStyle/>
          <a:p>
            <a:r>
              <a:rPr lang="en-US" dirty="0"/>
              <a:t>Although many applications are designed to use the normal “POSIX” file system API (operations like file create/open, read/write, close, rename/replace, delete, and snapshot), some modern applications find POSIX inefficient.</a:t>
            </a:r>
          </a:p>
          <a:p>
            <a:endParaRPr lang="en-US" dirty="0"/>
          </a:p>
          <a:p>
            <a:r>
              <a:rPr lang="en-US" dirty="0"/>
              <a:t>Some main issues:</a:t>
            </a:r>
          </a:p>
          <a:p>
            <a:pPr>
              <a:buFont typeface="Wingdings" panose="05000000000000000000" pitchFamily="2" charset="2"/>
              <a:buChar char="Ø"/>
            </a:pPr>
            <a:r>
              <a:rPr lang="en-US" dirty="0"/>
              <a:t>  HDFS can handle big files, but treats them as sequences of fixed-size </a:t>
            </a:r>
            <a:br>
              <a:rPr lang="en-US" dirty="0"/>
            </a:br>
            <a:r>
              <a:rPr lang="en-US" dirty="0"/>
              <a:t>    blocks.  Many application are object-oriented</a:t>
            </a:r>
          </a:p>
          <a:p>
            <a:pPr>
              <a:buFont typeface="Wingdings" panose="05000000000000000000" pitchFamily="2" charset="2"/>
              <a:buChar char="Ø"/>
            </a:pPr>
            <a:r>
              <a:rPr lang="en-US" dirty="0"/>
              <a:t>  HDFS lacks some of the “file system management” tools big-data needs</a:t>
            </a:r>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408319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p:txBody>
          <a:bodyPr/>
          <a:lstStyle/>
          <a:p>
            <a:r>
              <a:rPr lang="en-GB" altLang="en-US"/>
              <a:t>Distributed Object Storage</a:t>
            </a:r>
          </a:p>
        </p:txBody>
      </p:sp>
      <p:sp>
        <p:nvSpPr>
          <p:cNvPr id="15362" name="Rectangle 2"/>
          <p:cNvSpPr>
            <a:spLocks noGrp="1" noChangeArrowheads="1"/>
          </p:cNvSpPr>
          <p:nvPr>
            <p:ph type="body" idx="1"/>
          </p:nvPr>
        </p:nvSpPr>
        <p:spPr/>
        <p:txBody>
          <a:bodyPr/>
          <a:lstStyle/>
          <a:p>
            <a:r>
              <a:rPr lang="en-GB" altLang="en-US"/>
              <a:t>Files are split across objects</a:t>
            </a:r>
          </a:p>
          <a:p>
            <a:r>
              <a:rPr lang="en-GB" altLang="en-US"/>
              <a:t>Objects are members of placement groups</a:t>
            </a:r>
          </a:p>
          <a:p>
            <a:r>
              <a:rPr lang="en-GB" altLang="en-US"/>
              <a:t>Placement groups are distributed across OSDs.</a:t>
            </a:r>
          </a:p>
        </p:txBody>
      </p:sp>
      <p:sp>
        <p:nvSpPr>
          <p:cNvPr id="4" name="Slide Number Placeholder 5"/>
          <p:cNvSpPr>
            <a:spLocks noGrp="1"/>
          </p:cNvSpPr>
          <p:nvPr>
            <p:ph type="sldNum" idx="12"/>
          </p:nvPr>
        </p:nvSpPr>
        <p:spPr/>
        <p:txBody>
          <a:bodyPr/>
          <a:lstStyle/>
          <a:p>
            <a:fld id="{CBD7B14A-91F0-40E0-AD35-0A2ED5D32890}" type="slidenum">
              <a:rPr lang="en-GB" altLang="en-US" smtClean="0"/>
              <a:pPr/>
              <a:t>20</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106551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r>
              <a:rPr lang="en-GB" altLang="en-US"/>
              <a:t>Distributed Object Storage</a:t>
            </a:r>
          </a:p>
        </p:txBody>
      </p:sp>
      <p:sp>
        <p:nvSpPr>
          <p:cNvPr id="4" name="Slide Number Placeholder 5"/>
          <p:cNvSpPr>
            <a:spLocks noGrp="1"/>
          </p:cNvSpPr>
          <p:nvPr>
            <p:ph type="sldNum" sz="quarter" idx="12"/>
          </p:nvPr>
        </p:nvSpPr>
        <p:spPr/>
        <p:txBody>
          <a:bodyPr/>
          <a:lstStyle/>
          <a:p>
            <a:fld id="{5FD53989-5951-4371-BAF7-02781A93A469}" type="slidenum">
              <a:rPr lang="en-GB" altLang="en-US" smtClean="0"/>
              <a:pPr/>
              <a:t>21</a:t>
            </a:fld>
            <a:endParaRPr lang="en-GB" altLang="en-US"/>
          </a:p>
        </p:txBody>
      </p:sp>
      <p:pic>
        <p:nvPicPr>
          <p:cNvPr id="1638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389063"/>
            <a:ext cx="8226425" cy="4076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23110522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p:txBody>
          <a:bodyPr>
            <a:normAutofit/>
          </a:bodyPr>
          <a:lstStyle/>
          <a:p>
            <a:r>
              <a:rPr lang="en-GB" altLang="en-US" sz="4400" dirty="0" smtClean="0"/>
              <a:t>CRUSH: A specialized Key Hashing Function</a:t>
            </a:r>
            <a:endParaRPr lang="en-GB" altLang="en-US" sz="4400" dirty="0"/>
          </a:p>
        </p:txBody>
      </p:sp>
      <p:sp>
        <p:nvSpPr>
          <p:cNvPr id="17410" name="Rectangle 2"/>
          <p:cNvSpPr>
            <a:spLocks noGrp="1" noChangeArrowheads="1"/>
          </p:cNvSpPr>
          <p:nvPr>
            <p:ph type="body" idx="1"/>
          </p:nvPr>
        </p:nvSpPr>
        <p:spPr/>
        <p:txBody>
          <a:bodyPr/>
          <a:lstStyle/>
          <a:p>
            <a:r>
              <a:rPr lang="en-GB" altLang="en-US" dirty="0"/>
              <a:t>CRUSH(x):  (osdn1, osdn2, osdn3)</a:t>
            </a:r>
          </a:p>
          <a:p>
            <a:pPr lvl="1"/>
            <a:r>
              <a:rPr lang="en-GB" altLang="en-US" dirty="0"/>
              <a:t>Inputs</a:t>
            </a:r>
          </a:p>
          <a:p>
            <a:pPr lvl="2"/>
            <a:r>
              <a:rPr lang="en-GB" altLang="en-US" dirty="0"/>
              <a:t>x is the placement group</a:t>
            </a:r>
          </a:p>
          <a:p>
            <a:pPr lvl="2"/>
            <a:r>
              <a:rPr lang="en-GB" altLang="en-US" dirty="0"/>
              <a:t>Hierarchical cluster map</a:t>
            </a:r>
          </a:p>
          <a:p>
            <a:pPr lvl="2"/>
            <a:r>
              <a:rPr lang="en-GB" altLang="en-US" dirty="0"/>
              <a:t>Placement rules</a:t>
            </a:r>
          </a:p>
          <a:p>
            <a:pPr lvl="1"/>
            <a:r>
              <a:rPr lang="en-GB" altLang="en-US" dirty="0"/>
              <a:t>Outputs a list of OSDs</a:t>
            </a:r>
          </a:p>
          <a:p>
            <a:r>
              <a:rPr lang="en-GB" altLang="en-US" dirty="0"/>
              <a:t>Advantages</a:t>
            </a:r>
          </a:p>
          <a:p>
            <a:pPr lvl="1"/>
            <a:r>
              <a:rPr lang="en-GB" altLang="en-US" dirty="0"/>
              <a:t>Anyone can calculate object location</a:t>
            </a:r>
          </a:p>
          <a:p>
            <a:pPr lvl="1"/>
            <a:r>
              <a:rPr lang="en-GB" altLang="en-US" dirty="0"/>
              <a:t>Cluster map infrequently updated</a:t>
            </a:r>
          </a:p>
        </p:txBody>
      </p:sp>
      <p:sp>
        <p:nvSpPr>
          <p:cNvPr id="4" name="Slide Number Placeholder 5"/>
          <p:cNvSpPr>
            <a:spLocks noGrp="1"/>
          </p:cNvSpPr>
          <p:nvPr>
            <p:ph type="sldNum" idx="12"/>
          </p:nvPr>
        </p:nvSpPr>
        <p:spPr/>
        <p:txBody>
          <a:bodyPr/>
          <a:lstStyle/>
          <a:p>
            <a:fld id="{22E4DB83-1055-4761-84B6-76DDE9F19FEB}" type="slidenum">
              <a:rPr lang="en-GB" altLang="en-US" smtClean="0"/>
              <a:pPr/>
              <a:t>22</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988643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Data distribution</a:t>
            </a:r>
          </a:p>
        </p:txBody>
      </p:sp>
      <p:sp>
        <p:nvSpPr>
          <p:cNvPr id="64515" name="Rectangle 3"/>
          <p:cNvSpPr>
            <a:spLocks noGrp="1" noChangeArrowheads="1"/>
          </p:cNvSpPr>
          <p:nvPr>
            <p:ph type="body" idx="1"/>
          </p:nvPr>
        </p:nvSpPr>
        <p:spPr/>
        <p:txBody>
          <a:bodyPr>
            <a:normAutofit fontScale="92500" lnSpcReduction="10000"/>
          </a:bodyPr>
          <a:lstStyle/>
          <a:p>
            <a:r>
              <a:rPr lang="en-US" altLang="en-US" dirty="0"/>
              <a:t>(not a part of the original PowerPoint presentation)</a:t>
            </a:r>
          </a:p>
          <a:p>
            <a:endParaRPr lang="en-US" altLang="en-US" dirty="0"/>
          </a:p>
          <a:p>
            <a:r>
              <a:rPr lang="en-US" altLang="en-US" dirty="0"/>
              <a:t>Files are striped into many objects</a:t>
            </a:r>
          </a:p>
          <a:p>
            <a:pPr>
              <a:buFont typeface="Wingdings" panose="05000000000000000000" pitchFamily="2" charset="2"/>
              <a:buChar char="Ø"/>
            </a:pPr>
            <a:r>
              <a:rPr lang="en-US" altLang="en-US" dirty="0"/>
              <a:t>  (</a:t>
            </a:r>
            <a:r>
              <a:rPr lang="en-US" altLang="en-US" dirty="0" err="1"/>
              <a:t>ino</a:t>
            </a:r>
            <a:r>
              <a:rPr lang="en-US" altLang="en-US" dirty="0"/>
              <a:t>, ono)</a:t>
            </a:r>
            <a:r>
              <a:rPr lang="en-US" altLang="en-US" dirty="0">
                <a:sym typeface="Symbol" panose="05050102010706020507" pitchFamily="18" charset="2"/>
              </a:rPr>
              <a:t> </a:t>
            </a:r>
            <a:r>
              <a:rPr lang="en-US" altLang="en-US" dirty="0"/>
              <a:t> an object id (</a:t>
            </a:r>
            <a:r>
              <a:rPr lang="en-US" altLang="en-US" dirty="0" err="1">
                <a:sym typeface="MS Reference 1" pitchFamily="2" charset="2"/>
              </a:rPr>
              <a:t>oid</a:t>
            </a:r>
            <a:r>
              <a:rPr lang="en-US" altLang="en-US" dirty="0">
                <a:sym typeface="MS Reference 1" pitchFamily="2" charset="2"/>
              </a:rPr>
              <a:t>)</a:t>
            </a:r>
          </a:p>
          <a:p>
            <a:r>
              <a:rPr lang="en-US" altLang="en-US" dirty="0" err="1"/>
              <a:t>Ceph</a:t>
            </a:r>
            <a:r>
              <a:rPr lang="en-US" altLang="en-US" dirty="0"/>
              <a:t> maps objects into placement groups (PGs)</a:t>
            </a:r>
          </a:p>
          <a:p>
            <a:pPr>
              <a:buFont typeface="Wingdings" panose="05000000000000000000" pitchFamily="2" charset="2"/>
              <a:buChar char="Ø"/>
            </a:pPr>
            <a:r>
              <a:rPr lang="en-US" altLang="en-US" dirty="0"/>
              <a:t>  hash(</a:t>
            </a:r>
            <a:r>
              <a:rPr lang="en-US" altLang="en-US" dirty="0" err="1"/>
              <a:t>oid</a:t>
            </a:r>
            <a:r>
              <a:rPr lang="en-US" altLang="en-US" dirty="0"/>
              <a:t>) &amp; mask</a:t>
            </a:r>
            <a:r>
              <a:rPr lang="en-US" altLang="en-US" dirty="0">
                <a:sym typeface="Symbol" panose="05050102010706020507" pitchFamily="18" charset="2"/>
              </a:rPr>
              <a:t> </a:t>
            </a:r>
            <a:r>
              <a:rPr lang="en-US" altLang="en-US" dirty="0"/>
              <a:t> a placement group id (</a:t>
            </a:r>
            <a:r>
              <a:rPr lang="en-US" altLang="en-US" dirty="0" err="1">
                <a:sym typeface="MS Reference 1" pitchFamily="2" charset="2"/>
              </a:rPr>
              <a:t>pgid</a:t>
            </a:r>
            <a:r>
              <a:rPr lang="en-US" altLang="en-US" dirty="0">
                <a:sym typeface="MS Reference 1" pitchFamily="2" charset="2"/>
              </a:rPr>
              <a:t>)</a:t>
            </a:r>
            <a:endParaRPr lang="en-US" altLang="en-US" dirty="0"/>
          </a:p>
          <a:p>
            <a:r>
              <a:rPr lang="en-US" altLang="en-US" dirty="0"/>
              <a:t>CRUSH assigns placement groups to OSDs</a:t>
            </a:r>
          </a:p>
          <a:p>
            <a:pPr>
              <a:buFont typeface="Wingdings" panose="05000000000000000000" pitchFamily="2" charset="2"/>
              <a:buChar char="Ø"/>
            </a:pPr>
            <a:r>
              <a:rPr lang="en-US" altLang="en-US" dirty="0"/>
              <a:t>  CRUSH(</a:t>
            </a:r>
            <a:r>
              <a:rPr lang="en-US" altLang="en-US" dirty="0" err="1"/>
              <a:t>pgid</a:t>
            </a:r>
            <a:r>
              <a:rPr lang="en-US" altLang="en-US" dirty="0"/>
              <a:t>)</a:t>
            </a:r>
            <a:r>
              <a:rPr lang="en-US" altLang="en-US" dirty="0">
                <a:sym typeface="Symbol" panose="05050102010706020507" pitchFamily="18" charset="2"/>
              </a:rPr>
              <a:t></a:t>
            </a:r>
            <a:r>
              <a:rPr lang="en-US" altLang="en-US" dirty="0">
                <a:sym typeface="MS Reference 1" pitchFamily="2" charset="2"/>
              </a:rPr>
              <a:t> a replication group, (osd1, osd2)</a:t>
            </a:r>
          </a:p>
        </p:txBody>
      </p:sp>
      <p:sp>
        <p:nvSpPr>
          <p:cNvPr id="4" name="Slide Number Placeholder 5"/>
          <p:cNvSpPr>
            <a:spLocks noGrp="1"/>
          </p:cNvSpPr>
          <p:nvPr>
            <p:ph type="sldNum" idx="12"/>
          </p:nvPr>
        </p:nvSpPr>
        <p:spPr/>
        <p:txBody>
          <a:bodyPr/>
          <a:lstStyle/>
          <a:p>
            <a:fld id="{7FEA342C-7A20-4E48-8174-D77D7725FFEA}" type="slidenum">
              <a:rPr lang="en-GB" altLang="en-US" smtClean="0"/>
              <a:pPr/>
              <a:t>23</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549290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p:txBody>
          <a:bodyPr/>
          <a:lstStyle/>
          <a:p>
            <a:r>
              <a:rPr lang="en-GB" altLang="en-US" dirty="0" smtClean="0"/>
              <a:t>Replication: Reliable but not </a:t>
            </a:r>
            <a:r>
              <a:rPr lang="en-GB" altLang="en-US" dirty="0" err="1" smtClean="0"/>
              <a:t>Paxos</a:t>
            </a:r>
            <a:endParaRPr lang="en-GB" altLang="en-US" dirty="0"/>
          </a:p>
        </p:txBody>
      </p:sp>
      <p:sp>
        <p:nvSpPr>
          <p:cNvPr id="18434" name="Rectangle 2"/>
          <p:cNvSpPr>
            <a:spLocks noGrp="1" noChangeArrowheads="1"/>
          </p:cNvSpPr>
          <p:nvPr>
            <p:ph type="body" idx="1"/>
          </p:nvPr>
        </p:nvSpPr>
        <p:spPr/>
        <p:txBody>
          <a:bodyPr/>
          <a:lstStyle/>
          <a:p>
            <a:r>
              <a:rPr lang="en-GB" altLang="en-US"/>
              <a:t>Objects are replicated on OSDs within same PG</a:t>
            </a:r>
          </a:p>
          <a:p>
            <a:pPr lvl="1"/>
            <a:r>
              <a:rPr lang="en-GB" altLang="en-US"/>
              <a:t>Client is oblivious to replication</a:t>
            </a:r>
          </a:p>
        </p:txBody>
      </p:sp>
      <p:sp>
        <p:nvSpPr>
          <p:cNvPr id="5" name="Slide Number Placeholder 5"/>
          <p:cNvSpPr>
            <a:spLocks noGrp="1"/>
          </p:cNvSpPr>
          <p:nvPr>
            <p:ph type="sldNum" idx="12"/>
          </p:nvPr>
        </p:nvSpPr>
        <p:spPr/>
        <p:txBody>
          <a:bodyPr/>
          <a:lstStyle/>
          <a:p>
            <a:fld id="{85E60B12-9918-45B0-93BB-215C71746F6B}" type="slidenum">
              <a:rPr lang="en-GB" altLang="en-US" smtClean="0"/>
              <a:pPr/>
              <a:t>24</a:t>
            </a:fld>
            <a:endParaRPr lang="en-GB" altLang="en-US"/>
          </a:p>
        </p:txBody>
      </p:sp>
      <p:pic>
        <p:nvPicPr>
          <p:cNvPr id="18435" name="Picture 3"/>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3276601"/>
            <a:ext cx="8226425" cy="3052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408008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p:txBody>
          <a:bodyPr/>
          <a:lstStyle/>
          <a:p>
            <a:r>
              <a:rPr lang="en-GB" altLang="en-US"/>
              <a:t>Failure Detection and Recovery</a:t>
            </a:r>
          </a:p>
        </p:txBody>
      </p:sp>
      <p:sp>
        <p:nvSpPr>
          <p:cNvPr id="19458" name="Rectangle 2"/>
          <p:cNvSpPr>
            <a:spLocks noGrp="1" noChangeArrowheads="1"/>
          </p:cNvSpPr>
          <p:nvPr>
            <p:ph type="body" idx="1"/>
          </p:nvPr>
        </p:nvSpPr>
        <p:spPr/>
        <p:txBody>
          <a:bodyPr/>
          <a:lstStyle/>
          <a:p>
            <a:r>
              <a:rPr lang="en-GB" altLang="en-US"/>
              <a:t>Down and Out</a:t>
            </a:r>
          </a:p>
          <a:p>
            <a:r>
              <a:rPr lang="en-GB" altLang="en-US"/>
              <a:t>Monitors check for intermittent problems</a:t>
            </a:r>
          </a:p>
          <a:p>
            <a:r>
              <a:rPr lang="en-GB" altLang="en-US"/>
              <a:t>New or recovered OSDs peer with other OSDs within PG</a:t>
            </a:r>
          </a:p>
          <a:p>
            <a:endParaRPr lang="en-GB" altLang="en-US"/>
          </a:p>
          <a:p>
            <a:endParaRPr lang="en-GB" altLang="en-US"/>
          </a:p>
        </p:txBody>
      </p:sp>
      <p:sp>
        <p:nvSpPr>
          <p:cNvPr id="4" name="Slide Number Placeholder 5"/>
          <p:cNvSpPr>
            <a:spLocks noGrp="1"/>
          </p:cNvSpPr>
          <p:nvPr>
            <p:ph type="sldNum" idx="12"/>
          </p:nvPr>
        </p:nvSpPr>
        <p:spPr/>
        <p:txBody>
          <a:bodyPr/>
          <a:lstStyle/>
          <a:p>
            <a:fld id="{6C901AEF-42BC-4872-84E5-B2630301B08B}" type="slidenum">
              <a:rPr lang="en-GB" altLang="en-US" smtClean="0"/>
              <a:pPr/>
              <a:t>25</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438205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p:txBody>
          <a:bodyPr/>
          <a:lstStyle/>
          <a:p>
            <a:r>
              <a:rPr lang="en-GB" altLang="en-US" dirty="0"/>
              <a:t>Acronyms Used in Performance Slides</a:t>
            </a:r>
          </a:p>
        </p:txBody>
      </p:sp>
      <p:sp>
        <p:nvSpPr>
          <p:cNvPr id="30722" name="Rectangle 2"/>
          <p:cNvSpPr>
            <a:spLocks noGrp="1" noChangeArrowheads="1"/>
          </p:cNvSpPr>
          <p:nvPr>
            <p:ph type="body" idx="1"/>
          </p:nvPr>
        </p:nvSpPr>
        <p:spPr/>
        <p:txBody>
          <a:bodyPr>
            <a:normAutofit fontScale="92500" lnSpcReduction="10000"/>
          </a:bodyPr>
          <a:lstStyle/>
          <a:p>
            <a:r>
              <a:rPr lang="en-GB" altLang="en-US"/>
              <a:t>CRUSH:  Controlled Replication Under Scalable Hashing</a:t>
            </a:r>
          </a:p>
          <a:p>
            <a:r>
              <a:rPr lang="en-GB" altLang="en-US"/>
              <a:t>EBOFS:  Extent and B-tree based Object File System</a:t>
            </a:r>
          </a:p>
          <a:p>
            <a:r>
              <a:rPr lang="en-GB" altLang="en-US"/>
              <a:t>HPC:  High Performance Computing</a:t>
            </a:r>
          </a:p>
          <a:p>
            <a:r>
              <a:rPr lang="en-GB" altLang="en-US"/>
              <a:t>MDS:  MetaData server</a:t>
            </a:r>
          </a:p>
          <a:p>
            <a:r>
              <a:rPr lang="en-GB" altLang="en-US"/>
              <a:t>OSD:  Object Storage Device</a:t>
            </a:r>
          </a:p>
          <a:p>
            <a:r>
              <a:rPr lang="en-GB" altLang="en-US"/>
              <a:t>PG:  Placement Group</a:t>
            </a:r>
          </a:p>
          <a:p>
            <a:r>
              <a:rPr lang="en-GB" altLang="en-US"/>
              <a:t>POSIX:  Portable Operating System Interface for uniX</a:t>
            </a:r>
          </a:p>
          <a:p>
            <a:r>
              <a:rPr lang="en-GB" altLang="en-US"/>
              <a:t>RADOS:  Reliable Autonomic Distributed Object Store</a:t>
            </a:r>
          </a:p>
        </p:txBody>
      </p:sp>
      <p:sp>
        <p:nvSpPr>
          <p:cNvPr id="4" name="Slide Number Placeholder 5"/>
          <p:cNvSpPr>
            <a:spLocks noGrp="1"/>
          </p:cNvSpPr>
          <p:nvPr>
            <p:ph type="sldNum" idx="12"/>
          </p:nvPr>
        </p:nvSpPr>
        <p:spPr/>
        <p:txBody>
          <a:bodyPr/>
          <a:lstStyle/>
          <a:p>
            <a:fld id="{27C32A17-2A85-47A6-AECD-0B3ED9B9DA8E}" type="slidenum">
              <a:rPr lang="en-GB" altLang="en-US" smtClean="0"/>
              <a:pPr/>
              <a:t>26</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597303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p:txBody>
          <a:bodyPr/>
          <a:lstStyle/>
          <a:p>
            <a:r>
              <a:rPr lang="en-GB" altLang="en-US"/>
              <a:t>Per-OSD Write Performance</a:t>
            </a:r>
          </a:p>
        </p:txBody>
      </p:sp>
      <p:sp>
        <p:nvSpPr>
          <p:cNvPr id="4" name="Slide Number Placeholder 5"/>
          <p:cNvSpPr>
            <a:spLocks noGrp="1"/>
          </p:cNvSpPr>
          <p:nvPr>
            <p:ph type="sldNum" sz="quarter" idx="12"/>
          </p:nvPr>
        </p:nvSpPr>
        <p:spPr/>
        <p:txBody>
          <a:bodyPr/>
          <a:lstStyle/>
          <a:p>
            <a:fld id="{D6B257AA-2FFF-42CF-A645-75228A3C9EE4}" type="slidenum">
              <a:rPr lang="en-GB" altLang="en-US" smtClean="0"/>
              <a:pPr/>
              <a:t>27</a:t>
            </a:fld>
            <a:endParaRPr lang="en-GB" altLang="en-US"/>
          </a:p>
        </p:txBody>
      </p:sp>
      <p:pic>
        <p:nvPicPr>
          <p:cNvPr id="20482"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6032" y="2084832"/>
            <a:ext cx="8226425" cy="367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21013849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altLang="en-US"/>
              <a:t>EBOFS Performance</a:t>
            </a:r>
          </a:p>
        </p:txBody>
      </p:sp>
      <p:sp>
        <p:nvSpPr>
          <p:cNvPr id="4" name="Slide Number Placeholder 5"/>
          <p:cNvSpPr>
            <a:spLocks noGrp="1"/>
          </p:cNvSpPr>
          <p:nvPr>
            <p:ph type="sldNum" sz="quarter" idx="12"/>
          </p:nvPr>
        </p:nvSpPr>
        <p:spPr/>
        <p:txBody>
          <a:bodyPr/>
          <a:lstStyle/>
          <a:p>
            <a:fld id="{318084D2-2D84-4A5A-B1B0-753884AFE589}" type="slidenum">
              <a:rPr lang="en-GB" altLang="en-US" smtClean="0"/>
              <a:pPr/>
              <a:t>28</a:t>
            </a:fld>
            <a:endParaRPr lang="en-GB" altLang="en-US"/>
          </a:p>
        </p:txBody>
      </p:sp>
      <p:pic>
        <p:nvPicPr>
          <p:cNvPr id="21505" name="Picture 1"/>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891691" y="1530873"/>
            <a:ext cx="8226425" cy="513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34571647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p:txBody>
          <a:bodyPr/>
          <a:lstStyle/>
          <a:p>
            <a:r>
              <a:rPr lang="en-GB" altLang="en-US"/>
              <a:t>Write Latency</a:t>
            </a:r>
          </a:p>
        </p:txBody>
      </p:sp>
      <p:sp>
        <p:nvSpPr>
          <p:cNvPr id="4" name="Slide Number Placeholder 5"/>
          <p:cNvSpPr>
            <a:spLocks noGrp="1"/>
          </p:cNvSpPr>
          <p:nvPr>
            <p:ph type="sldNum" sz="quarter" idx="12"/>
          </p:nvPr>
        </p:nvSpPr>
        <p:spPr/>
        <p:txBody>
          <a:bodyPr/>
          <a:lstStyle/>
          <a:p>
            <a:fld id="{B51139F1-754F-4498-A4B0-C061BF44DCE5}" type="slidenum">
              <a:rPr lang="en-GB" altLang="en-US" smtClean="0"/>
              <a:pPr/>
              <a:t>29</a:t>
            </a:fld>
            <a:endParaRPr lang="en-GB" altLang="en-US"/>
          </a:p>
        </p:txBody>
      </p:sp>
      <p:pic>
        <p:nvPicPr>
          <p:cNvPr id="22530"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757364"/>
            <a:ext cx="8226425" cy="3957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894313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CEPH project</a:t>
            </a:r>
          </a:p>
        </p:txBody>
      </p:sp>
      <p:sp>
        <p:nvSpPr>
          <p:cNvPr id="3" name="Content Placeholder 2"/>
          <p:cNvSpPr>
            <a:spLocks noGrp="1"/>
          </p:cNvSpPr>
          <p:nvPr>
            <p:ph idx="1"/>
          </p:nvPr>
        </p:nvSpPr>
        <p:spPr/>
        <p:txBody>
          <a:bodyPr/>
          <a:lstStyle/>
          <a:p>
            <a:r>
              <a:rPr lang="en-US" dirty="0"/>
              <a:t>Created by Sage Weihl, a PhD student at U.C. Santa Cruz</a:t>
            </a:r>
          </a:p>
          <a:p>
            <a:r>
              <a:rPr lang="en-US" dirty="0"/>
              <a:t>Later became a company and then was acquired into Red Hat Linux</a:t>
            </a:r>
          </a:p>
          <a:p>
            <a:r>
              <a:rPr lang="en-US" dirty="0"/>
              <a:t>Now the “</a:t>
            </a:r>
            <a:r>
              <a:rPr lang="en-US" dirty="0" err="1"/>
              <a:t>InkStack</a:t>
            </a:r>
            <a:r>
              <a:rPr lang="en-US" dirty="0"/>
              <a:t>” portion of Linux offers </a:t>
            </a:r>
            <a:r>
              <a:rPr lang="en-US" dirty="0" err="1"/>
              <a:t>Ceph</a:t>
            </a:r>
            <a:r>
              <a:rPr lang="en-US" dirty="0"/>
              <a:t> plus various tools to</a:t>
            </a:r>
            <a:br>
              <a:rPr lang="en-US" dirty="0"/>
            </a:br>
            <a:r>
              <a:rPr lang="en-US" dirty="0"/>
              <a:t>leverage it, and </a:t>
            </a:r>
            <a:r>
              <a:rPr lang="en-US" dirty="0" err="1"/>
              <a:t>Ceph</a:t>
            </a:r>
            <a:r>
              <a:rPr lang="en-US" dirty="0"/>
              <a:t> is starting to replace HDFS worldwide.</a:t>
            </a:r>
          </a:p>
          <a:p>
            <a:endParaRPr lang="en-US" dirty="0"/>
          </a:p>
          <a:p>
            <a:r>
              <a:rPr lang="en-US" dirty="0" err="1"/>
              <a:t>Ceph</a:t>
            </a:r>
            <a:r>
              <a:rPr lang="en-US" dirty="0"/>
              <a:t> is similar in some ways to HDFS but unrelated to it.  Many big data systems are migrating to the system.</a:t>
            </a:r>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a:t>
            </a:fld>
            <a:endParaRPr lang="en-US"/>
          </a:p>
        </p:txBody>
      </p:sp>
      <p:pic>
        <p:nvPicPr>
          <p:cNvPr id="7" name="Picture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66131" y="162956"/>
            <a:ext cx="1545038" cy="1921876"/>
          </a:xfrm>
          <a:prstGeom prst="rect">
            <a:avLst/>
          </a:prstGeom>
        </p:spPr>
      </p:pic>
    </p:spTree>
    <p:extLst>
      <p:ext uri="{BB962C8B-B14F-4D97-AF65-F5344CB8AC3E}">
        <p14:creationId xmlns:p14="http://schemas.microsoft.com/office/powerpoint/2010/main" val="515894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p:txBody>
          <a:bodyPr/>
          <a:lstStyle/>
          <a:p>
            <a:r>
              <a:rPr lang="en-GB" altLang="en-US"/>
              <a:t>OSD Write Performance</a:t>
            </a:r>
          </a:p>
        </p:txBody>
      </p:sp>
      <p:sp>
        <p:nvSpPr>
          <p:cNvPr id="4" name="Slide Number Placeholder 5"/>
          <p:cNvSpPr>
            <a:spLocks noGrp="1"/>
          </p:cNvSpPr>
          <p:nvPr>
            <p:ph type="sldNum" sz="quarter" idx="12"/>
          </p:nvPr>
        </p:nvSpPr>
        <p:spPr/>
        <p:txBody>
          <a:bodyPr/>
          <a:lstStyle/>
          <a:p>
            <a:fld id="{07BEBED5-DF81-475E-8981-51347B1CDDAF}" type="slidenum">
              <a:rPr lang="en-GB" altLang="en-US" smtClean="0"/>
              <a:pPr/>
              <a:t>30</a:t>
            </a:fld>
            <a:endParaRPr lang="en-GB" altLang="en-US"/>
          </a:p>
        </p:txBody>
      </p:sp>
      <p:pic>
        <p:nvPicPr>
          <p:cNvPr id="23554"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97199" y="1871176"/>
            <a:ext cx="8226425" cy="3830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587354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a:lstStyle/>
          <a:p>
            <a:r>
              <a:rPr lang="en-GB" altLang="en-US"/>
              <a:t>Diskless vs. Local Disk</a:t>
            </a:r>
          </a:p>
        </p:txBody>
      </p:sp>
      <p:sp>
        <p:nvSpPr>
          <p:cNvPr id="5" name="Slide Number Placeholder 5"/>
          <p:cNvSpPr>
            <a:spLocks noGrp="1"/>
          </p:cNvSpPr>
          <p:nvPr>
            <p:ph type="sldNum" sz="quarter" idx="12"/>
          </p:nvPr>
        </p:nvSpPr>
        <p:spPr/>
        <p:txBody>
          <a:bodyPr/>
          <a:lstStyle/>
          <a:p>
            <a:fld id="{F9C30289-05B0-4207-BC63-2A9FBECA9168}" type="slidenum">
              <a:rPr lang="en-GB" altLang="en-US" smtClean="0"/>
              <a:pPr/>
              <a:t>31</a:t>
            </a:fld>
            <a:endParaRPr lang="en-GB" altLang="en-US"/>
          </a:p>
        </p:txBody>
      </p:sp>
      <p:pic>
        <p:nvPicPr>
          <p:cNvPr id="24578"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598613"/>
            <a:ext cx="8226425" cy="3822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0" name="Text Box 4"/>
          <p:cNvSpPr txBox="1">
            <a:spLocks noChangeArrowheads="1"/>
          </p:cNvSpPr>
          <p:nvPr/>
        </p:nvSpPr>
        <p:spPr bwMode="auto">
          <a:xfrm>
            <a:off x="1981201" y="5562601"/>
            <a:ext cx="8630889" cy="1200329"/>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latin typeface="Comic Sans MS" panose="030F0702030302020204" pitchFamily="66" charset="0"/>
              </a:rPr>
              <a:t>Compare latencies of (a) a MDS where all metadata are </a:t>
            </a:r>
          </a:p>
          <a:p>
            <a:r>
              <a:rPr lang="en-US" altLang="en-US" sz="2400">
                <a:latin typeface="Comic Sans MS" panose="030F0702030302020204" pitchFamily="66" charset="0"/>
              </a:rPr>
              <a:t>stored in a shared OSD cluster and (b) a MDS which has a </a:t>
            </a:r>
          </a:p>
          <a:p>
            <a:r>
              <a:rPr lang="en-US" altLang="en-US" sz="2400">
                <a:latin typeface="Comic Sans MS" panose="030F0702030302020204" pitchFamily="66" charset="0"/>
              </a:rPr>
              <a:t>local disk containing its journaling</a:t>
            </a:r>
            <a:r>
              <a:rPr lang="en-US" altLang="en-US">
                <a:latin typeface="Comic Sans MS" panose="030F0702030302020204" pitchFamily="66" charset="0"/>
              </a:rPr>
              <a:t> </a:t>
            </a:r>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339366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p:txBody>
          <a:bodyPr/>
          <a:lstStyle/>
          <a:p>
            <a:r>
              <a:rPr lang="en-GB" altLang="en-US"/>
              <a:t>Per-MDS Throughput</a:t>
            </a:r>
          </a:p>
        </p:txBody>
      </p:sp>
      <p:sp>
        <p:nvSpPr>
          <p:cNvPr id="4" name="Slide Number Placeholder 5"/>
          <p:cNvSpPr>
            <a:spLocks noGrp="1"/>
          </p:cNvSpPr>
          <p:nvPr>
            <p:ph type="sldNum" sz="quarter" idx="12"/>
          </p:nvPr>
        </p:nvSpPr>
        <p:spPr/>
        <p:txBody>
          <a:bodyPr/>
          <a:lstStyle/>
          <a:p>
            <a:fld id="{9F167EB8-E5B3-4043-8A1E-2919521F5C8A}" type="slidenum">
              <a:rPr lang="en-GB" altLang="en-US" smtClean="0"/>
              <a:pPr/>
              <a:t>32</a:t>
            </a:fld>
            <a:endParaRPr lang="en-GB" altLang="en-US"/>
          </a:p>
        </p:txBody>
      </p:sp>
      <p:pic>
        <p:nvPicPr>
          <p:cNvPr id="25602"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44445" y="1843087"/>
            <a:ext cx="8226425" cy="5014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4785178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p:txBody>
          <a:bodyPr/>
          <a:lstStyle/>
          <a:p>
            <a:r>
              <a:rPr lang="en-GB" altLang="en-US"/>
              <a:t>Average Latency</a:t>
            </a:r>
          </a:p>
        </p:txBody>
      </p:sp>
      <p:sp>
        <p:nvSpPr>
          <p:cNvPr id="4" name="Slide Number Placeholder 5"/>
          <p:cNvSpPr>
            <a:spLocks noGrp="1"/>
          </p:cNvSpPr>
          <p:nvPr>
            <p:ph type="sldNum" sz="quarter" idx="12"/>
          </p:nvPr>
        </p:nvSpPr>
        <p:spPr/>
        <p:txBody>
          <a:bodyPr/>
          <a:lstStyle/>
          <a:p>
            <a:fld id="{C9CCA7E1-FFBD-4554-A38B-9ABB93CA7E2C}" type="slidenum">
              <a:rPr lang="en-GB" altLang="en-US" smtClean="0"/>
              <a:pPr/>
              <a:t>33</a:t>
            </a:fld>
            <a:endParaRPr lang="en-GB" altLang="en-US"/>
          </a:p>
        </p:txBody>
      </p:sp>
      <p:pic>
        <p:nvPicPr>
          <p:cNvPr id="26626"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79614" y="1865314"/>
            <a:ext cx="8226425" cy="3773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3655050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Lessons learned</a:t>
            </a:r>
          </a:p>
        </p:txBody>
      </p:sp>
      <p:sp>
        <p:nvSpPr>
          <p:cNvPr id="63491" name="Rectangle 3"/>
          <p:cNvSpPr>
            <a:spLocks noGrp="1" noChangeArrowheads="1"/>
          </p:cNvSpPr>
          <p:nvPr>
            <p:ph type="body" idx="1"/>
          </p:nvPr>
        </p:nvSpPr>
        <p:spPr/>
        <p:txBody>
          <a:bodyPr>
            <a:normAutofit/>
          </a:bodyPr>
          <a:lstStyle/>
          <a:p>
            <a:r>
              <a:rPr lang="en-US" altLang="en-US" dirty="0" smtClean="0"/>
              <a:t>If applications are object oriented, they will write huge numbers of variable-size records (some extremely large).</a:t>
            </a:r>
          </a:p>
          <a:p>
            <a:r>
              <a:rPr lang="en-US" altLang="en-US" dirty="0"/>
              <a:t/>
            </a:r>
            <a:br>
              <a:rPr lang="en-US" altLang="en-US" dirty="0"/>
            </a:br>
            <a:r>
              <a:rPr lang="en-US" altLang="en-US" dirty="0" smtClean="0"/>
              <a:t>POSIX directories are awkward.  A B+ tree index works much better.</a:t>
            </a:r>
            <a:endParaRPr lang="en-US" altLang="en-US" dirty="0" smtClean="0"/>
          </a:p>
          <a:p>
            <a:endParaRPr lang="en-US" altLang="en-US" dirty="0"/>
          </a:p>
          <a:p>
            <a:r>
              <a:rPr lang="en-US" altLang="en-US" dirty="0" smtClean="0"/>
              <a:t>Treat the records as byte arrays, track meta-data in one service and data in a second one.  Both share the RADOS layer for actual data storage.</a:t>
            </a:r>
          </a:p>
          <a:p>
            <a:endParaRPr lang="en-US" altLang="en-US" dirty="0"/>
          </a:p>
          <a:p>
            <a:endParaRPr lang="en-US" altLang="en-US" dirty="0"/>
          </a:p>
          <a:p>
            <a:pPr lvl="1"/>
            <a:endParaRPr lang="en-US" altLang="en-US" dirty="0"/>
          </a:p>
          <a:p>
            <a:pPr lvl="1"/>
            <a:endParaRPr lang="en-US" altLang="en-US" dirty="0"/>
          </a:p>
        </p:txBody>
      </p:sp>
      <p:sp>
        <p:nvSpPr>
          <p:cNvPr id="4" name="Slide Number Placeholder 5"/>
          <p:cNvSpPr>
            <a:spLocks noGrp="1"/>
          </p:cNvSpPr>
          <p:nvPr>
            <p:ph type="sldNum" idx="12"/>
          </p:nvPr>
        </p:nvSpPr>
        <p:spPr/>
        <p:txBody>
          <a:bodyPr/>
          <a:lstStyle/>
          <a:p>
            <a:fld id="{C92CDB96-580A-4AD0-A46B-EE86F0A071C0}" type="slidenum">
              <a:rPr lang="en-GB" altLang="en-US" smtClean="0"/>
              <a:pPr/>
              <a:t>34</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3331819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switch topics a tiny bit</a:t>
            </a:r>
            <a:endParaRPr lang="en-US" dirty="0"/>
          </a:p>
        </p:txBody>
      </p:sp>
      <p:sp>
        <p:nvSpPr>
          <p:cNvPr id="3" name="Content Placeholder 2"/>
          <p:cNvSpPr>
            <a:spLocks noGrp="1"/>
          </p:cNvSpPr>
          <p:nvPr>
            <p:ph idx="1"/>
          </p:nvPr>
        </p:nvSpPr>
        <p:spPr/>
        <p:txBody>
          <a:bodyPr/>
          <a:lstStyle/>
          <a:p>
            <a:r>
              <a:rPr lang="en-US" dirty="0" smtClean="0"/>
              <a:t>What are the </a:t>
            </a:r>
            <a:r>
              <a:rPr lang="en-US" i="1" dirty="0" smtClean="0"/>
              <a:t>application level</a:t>
            </a:r>
            <a:r>
              <a:rPr lang="en-US" dirty="0" smtClean="0"/>
              <a:t> costs of this kind of object orientation?</a:t>
            </a:r>
            <a:br>
              <a:rPr lang="en-US" dirty="0" smtClean="0"/>
            </a:br>
            <a:r>
              <a:rPr lang="en-US" dirty="0" smtClean="0"/>
              <a:t/>
            </a:r>
            <a:br>
              <a:rPr lang="en-US" dirty="0" smtClean="0"/>
            </a:br>
            <a:r>
              <a:rPr lang="en-US" dirty="0" smtClean="0"/>
              <a:t>To answer the question, let’s jump one level up and think about an object oriented system that might use tools like </a:t>
            </a:r>
            <a:r>
              <a:rPr lang="en-US" dirty="0" err="1" smtClean="0"/>
              <a:t>Ceph</a:t>
            </a:r>
            <a:r>
              <a:rPr lang="en-US" dirty="0" smtClean="0"/>
              <a:t>, but in which the application itself is our central focus.</a:t>
            </a:r>
          </a:p>
          <a:p>
            <a:endParaRPr lang="en-US" dirty="0"/>
          </a:p>
          <a:p>
            <a:r>
              <a:rPr lang="en-US" dirty="0" smtClean="0"/>
              <a:t>Core issue: how costly is it that a system like </a:t>
            </a:r>
            <a:r>
              <a:rPr lang="en-US" dirty="0" err="1" smtClean="0"/>
              <a:t>Ceph</a:t>
            </a:r>
            <a:r>
              <a:rPr lang="en-US" dirty="0" smtClean="0"/>
              <a:t> is treating the object as a byte array?</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35</a:t>
            </a:fld>
            <a:endParaRPr lang="en-US"/>
          </a:p>
        </p:txBody>
      </p:sp>
    </p:spTree>
    <p:extLst>
      <p:ext uri="{BB962C8B-B14F-4D97-AF65-F5344CB8AC3E}">
        <p14:creationId xmlns:p14="http://schemas.microsoft.com/office/powerpoint/2010/main" val="3912598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CORBA and OMG</a:t>
            </a:r>
            <a:endParaRPr lang="en-US" dirty="0"/>
          </a:p>
        </p:txBody>
      </p:sp>
      <p:sp>
        <p:nvSpPr>
          <p:cNvPr id="3" name="Content Placeholder 2"/>
          <p:cNvSpPr>
            <a:spLocks noGrp="1"/>
          </p:cNvSpPr>
          <p:nvPr>
            <p:ph idx="1"/>
          </p:nvPr>
        </p:nvSpPr>
        <p:spPr/>
        <p:txBody>
          <a:bodyPr>
            <a:normAutofit/>
          </a:bodyPr>
          <a:lstStyle/>
          <a:p>
            <a:r>
              <a:rPr lang="en-US" dirty="0" err="1" smtClean="0"/>
              <a:t>Ceph</a:t>
            </a:r>
            <a:r>
              <a:rPr lang="en-US" dirty="0" smtClean="0"/>
              <a:t> is really an outgrowth of a consortium called the “Object Management Group” or OMG.</a:t>
            </a:r>
          </a:p>
          <a:p>
            <a:endParaRPr lang="en-US" dirty="0"/>
          </a:p>
          <a:p>
            <a:r>
              <a:rPr lang="en-US" dirty="0" smtClean="0"/>
              <a:t>They proposed a standard way to translate between internal representations of objects and byte array external ones.  They call this the Common Object Request Broker Architecture or CORBA.</a:t>
            </a:r>
          </a:p>
          <a:p>
            <a:endParaRPr lang="en-US" dirty="0"/>
          </a:p>
          <a:p>
            <a:r>
              <a:rPr lang="en-US" dirty="0" smtClean="0"/>
              <a:t>We can think of an application using </a:t>
            </a:r>
            <a:r>
              <a:rPr lang="en-US" dirty="0" err="1" smtClean="0"/>
              <a:t>Ceph</a:t>
            </a:r>
            <a:r>
              <a:rPr lang="en-US" dirty="0" smtClean="0"/>
              <a:t> as a kind of CORBA use case.</a:t>
            </a:r>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36</a:t>
            </a:fld>
            <a:endParaRPr lang="en-US"/>
          </a:p>
        </p:txBody>
      </p:sp>
    </p:spTree>
    <p:extLst>
      <p:ext uri="{BB962C8B-B14F-4D97-AF65-F5344CB8AC3E}">
        <p14:creationId xmlns:p14="http://schemas.microsoft.com/office/powerpoint/2010/main" val="397576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smtClean="0"/>
              <a:t>Understanding Costs for CORBA’s universal Representations: ATC System</a:t>
            </a:r>
            <a:endParaRPr lang="en-US" dirty="0"/>
          </a:p>
        </p:txBody>
      </p:sp>
      <p:sp>
        <p:nvSpPr>
          <p:cNvPr id="3" name="Content Placeholder 2"/>
          <p:cNvSpPr>
            <a:spLocks noGrp="1"/>
          </p:cNvSpPr>
          <p:nvPr>
            <p:ph idx="1"/>
          </p:nvPr>
        </p:nvSpPr>
        <p:spPr/>
        <p:txBody>
          <a:bodyPr/>
          <a:lstStyle/>
          <a:p>
            <a:r>
              <a:rPr lang="en-US" dirty="0" smtClean="0"/>
              <a:t>A modern air traffic control system might have a structure like this:</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37</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smtClean="0"/>
              <a:t>. . .</a:t>
            </a:r>
            <a:endParaRPr lang="en-US" dirty="0"/>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smtClean="0"/>
              <a:t>Air traffic controllers</a:t>
            </a:r>
            <a:br>
              <a:rPr lang="en-US" b="1" dirty="0" smtClean="0"/>
            </a:br>
            <a:r>
              <a:rPr lang="en-US" b="1" dirty="0" smtClean="0"/>
              <a:t>update flight plans</a:t>
            </a:r>
            <a:endParaRPr lang="en-US" b="1" dirty="0"/>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smtClean="0"/>
              <a:t>Flight plan manager tracks current and past flight plan versions</a:t>
            </a:r>
            <a:endParaRPr lang="en-US" b="1" dirty="0"/>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smtClean="0"/>
              <a:t>Message bus</a:t>
            </a:r>
            <a:endParaRPr lang="en-US" b="1" dirty="0"/>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smtClean="0"/>
              <a:t>Microservices</a:t>
            </a:r>
            <a:r>
              <a:rPr lang="en-US" b="1" dirty="0" smtClean="0"/>
              <a:t> for various tasks, such as checking future plane separations, scheduling landing times, predicting weather issues, offering services to the airlines</a:t>
            </a:r>
            <a:endParaRPr lang="en-US" b="1" dirty="0"/>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smtClean="0"/>
              <a:t>WAN link to other ATC centers</a:t>
            </a:r>
            <a:endParaRPr lang="en-US" b="1" dirty="0"/>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smtClean="0"/>
              <a:t>Flight plan update broadcast service</a:t>
            </a:r>
            <a:endParaRPr lang="en-US" b="1" dirty="0"/>
          </a:p>
        </p:txBody>
      </p:sp>
    </p:spTree>
    <p:extLst>
      <p:ext uri="{BB962C8B-B14F-4D97-AF65-F5344CB8AC3E}">
        <p14:creationId xmlns:p14="http://schemas.microsoft.com/office/powerpoint/2010/main" val="260054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9" grpId="0" animBg="1"/>
      <p:bldP spid="14"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smtClean="0"/>
              <a:t>Notice first that this architecture is actually a lot like </a:t>
            </a:r>
            <a:r>
              <a:rPr lang="en-US" dirty="0" err="1" smtClean="0"/>
              <a:t>Ceph</a:t>
            </a:r>
            <a:r>
              <a:rPr lang="en-US" dirty="0" smtClean="0"/>
              <a:t> or HDFS:</a:t>
            </a:r>
          </a:p>
          <a:p>
            <a:pPr>
              <a:buFont typeface="Wingdings" panose="05000000000000000000" pitchFamily="2" charset="2"/>
              <a:buChar char="Ø"/>
            </a:pPr>
            <a:r>
              <a:rPr lang="en-US" dirty="0"/>
              <a:t> </a:t>
            </a:r>
            <a:r>
              <a:rPr lang="en-US" dirty="0" smtClean="0"/>
              <a:t> The meta-data server in </a:t>
            </a:r>
            <a:r>
              <a:rPr lang="en-US" dirty="0" err="1" smtClean="0"/>
              <a:t>Ceph</a:t>
            </a:r>
            <a:r>
              <a:rPr lang="en-US" dirty="0" smtClean="0"/>
              <a:t> and HDFS is “like” the database of</a:t>
            </a:r>
            <a:br>
              <a:rPr lang="en-US" dirty="0" smtClean="0"/>
            </a:br>
            <a:r>
              <a:rPr lang="en-US" dirty="0" smtClean="0"/>
              <a:t>    flight plan versions</a:t>
            </a:r>
          </a:p>
          <a:p>
            <a:pPr>
              <a:buFont typeface="Wingdings" panose="05000000000000000000" pitchFamily="2" charset="2"/>
              <a:buChar char="Ø"/>
            </a:pPr>
            <a:r>
              <a:rPr lang="en-US" dirty="0"/>
              <a:t> </a:t>
            </a:r>
            <a:r>
              <a:rPr lang="en-US" dirty="0" smtClean="0"/>
              <a:t> The copies near the controllers are “like” the RADOS storage unit or</a:t>
            </a:r>
            <a:br>
              <a:rPr lang="en-US" dirty="0" smtClean="0"/>
            </a:br>
            <a:r>
              <a:rPr lang="en-US" dirty="0" smtClean="0"/>
              <a:t>    the HDFS store.</a:t>
            </a:r>
          </a:p>
          <a:p>
            <a:pPr>
              <a:buFont typeface="Wingdings" panose="05000000000000000000" pitchFamily="2" charset="2"/>
              <a:buChar char="Ø"/>
            </a:pPr>
            <a:r>
              <a:rPr lang="en-US" dirty="0"/>
              <a:t> </a:t>
            </a:r>
            <a:r>
              <a:rPr lang="en-US" dirty="0" smtClean="0"/>
              <a:t> And the message bus is “like” a live notification service for watched files</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19136448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p:txBody>
          <a:bodyPr/>
          <a:lstStyle/>
          <a:p>
            <a:r>
              <a:rPr lang="en-US" dirty="0" smtClean="0"/>
              <a:t>Also, think about objects in an ATC system:</a:t>
            </a:r>
          </a:p>
          <a:p>
            <a:pPr>
              <a:buFont typeface="Wingdings" panose="05000000000000000000" pitchFamily="2" charset="2"/>
              <a:buChar char="Ø"/>
            </a:pPr>
            <a:r>
              <a:rPr lang="en-US" dirty="0"/>
              <a:t> </a:t>
            </a:r>
            <a:r>
              <a:rPr lang="en-US" dirty="0" smtClean="0"/>
              <a:t> Flight plans: these are elaborate objects that might hold 10MB of data</a:t>
            </a:r>
            <a:br>
              <a:rPr lang="en-US" dirty="0" smtClean="0"/>
            </a:br>
            <a:r>
              <a:rPr lang="en-US" dirty="0" smtClean="0"/>
              <a:t>    and could have a great many internal fields</a:t>
            </a:r>
          </a:p>
          <a:p>
            <a:pPr>
              <a:buFont typeface="Wingdings" panose="05000000000000000000" pitchFamily="2" charset="2"/>
              <a:buChar char="Ø"/>
            </a:pPr>
            <a:r>
              <a:rPr lang="en-US" dirty="0"/>
              <a:t> </a:t>
            </a:r>
            <a:r>
              <a:rPr lang="en-US" dirty="0" smtClean="0"/>
              <a:t> Many other kinds of objects are used too.  Each </a:t>
            </a:r>
            <a:r>
              <a:rPr lang="en-US" dirty="0" err="1" smtClean="0"/>
              <a:t>microservice</a:t>
            </a:r>
            <a:r>
              <a:rPr lang="en-US" dirty="0" smtClean="0"/>
              <a:t> probably</a:t>
            </a:r>
            <a:br>
              <a:rPr lang="en-US" dirty="0" smtClean="0"/>
            </a:br>
            <a:r>
              <a:rPr lang="en-US" dirty="0" smtClean="0"/>
              <a:t>    has a notifications channel of its own, and uses it to talk to individual</a:t>
            </a:r>
            <a:br>
              <a:rPr lang="en-US" dirty="0" smtClean="0"/>
            </a:br>
            <a:r>
              <a:rPr lang="en-US" dirty="0" smtClean="0"/>
              <a:t>    controllers or sets of them about relevant issues</a:t>
            </a:r>
          </a:p>
          <a:p>
            <a:pPr>
              <a:buFont typeface="Wingdings" panose="05000000000000000000" pitchFamily="2" charset="2"/>
              <a:buChar char="Ø"/>
            </a:pPr>
            <a:r>
              <a:rPr lang="en-US" dirty="0"/>
              <a:t> </a:t>
            </a:r>
            <a:r>
              <a:rPr lang="en-US" dirty="0" smtClean="0"/>
              <a:t> “</a:t>
            </a:r>
            <a:r>
              <a:rPr lang="en-US" b="1" i="1" dirty="0" smtClean="0"/>
              <a:t>Attention: In 2h 31m, BA 123 will approach US 654 on approach to CDG.</a:t>
            </a:r>
            <a:br>
              <a:rPr lang="en-US" b="1" i="1" dirty="0" smtClean="0"/>
            </a:br>
            <a:r>
              <a:rPr lang="en-US" b="1" i="1" dirty="0" smtClean="0"/>
              <a:t>      Plan corrective action to avoid a violation of flight separation rules.”</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2483241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ideas in </a:t>
            </a:r>
            <a:r>
              <a:rPr lang="en-US" dirty="0" err="1"/>
              <a:t>Ceph</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focus is on two perspectives:  object storage </a:t>
            </a:r>
            <a:r>
              <a:rPr lang="en-US" dirty="0" smtClean="0"/>
              <a:t>for </a:t>
            </a:r>
            <a:r>
              <a:rPr lang="en-US" dirty="0"/>
              <a:t>actual data, with </a:t>
            </a:r>
            <a:r>
              <a:rPr lang="en-US" dirty="0" smtClean="0"/>
              <a:t>much better ways of tracking huge numbers of objects and automatic </a:t>
            </a:r>
            <a:r>
              <a:rPr lang="en-US" dirty="0"/>
              <a:t>“striping” over multiple </a:t>
            </a:r>
            <a:r>
              <a:rPr lang="en-US" dirty="0" smtClean="0"/>
              <a:t>servers </a:t>
            </a:r>
            <a:r>
              <a:rPr lang="en-US" dirty="0"/>
              <a:t>for very large files or objects. Fault-tolerance is automatic.</a:t>
            </a:r>
          </a:p>
          <a:p>
            <a:r>
              <a:rPr lang="en-US" dirty="0"/>
              <a:t/>
            </a:r>
            <a:br>
              <a:rPr lang="en-US" dirty="0"/>
            </a:br>
            <a:r>
              <a:rPr lang="en-US" dirty="0" err="1"/>
              <a:t>MetaData</a:t>
            </a:r>
            <a:r>
              <a:rPr lang="en-US" dirty="0"/>
              <a:t> Management.  For any file or object, there is associated meta-data: a kind of specialized object.  In </a:t>
            </a:r>
            <a:r>
              <a:rPr lang="en-US" dirty="0" err="1"/>
              <a:t>Ceph</a:t>
            </a:r>
            <a:r>
              <a:rPr lang="en-US" dirty="0"/>
              <a:t>, meta-data servers (MDS) are accessed in a very simple hash-based way using the CRUSH hashing function.  This allows direct metadata lookup</a:t>
            </a:r>
          </a:p>
          <a:p>
            <a:endParaRPr lang="en-US" dirty="0"/>
          </a:p>
          <a:p>
            <a:r>
              <a:rPr lang="en-US" dirty="0"/>
              <a:t>Object “boundaries” are tracked in the meta-data, which allows the application to read “the next object.”  This is helpful if you store a series of objects.</a:t>
            </a:r>
          </a:p>
          <a:p>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9709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Costs for CORBA’s universal Representations: ATC System</a:t>
            </a:r>
          </a:p>
        </p:txBody>
      </p:sp>
      <p:sp>
        <p:nvSpPr>
          <p:cNvPr id="3" name="Content Placeholder 2"/>
          <p:cNvSpPr>
            <a:spLocks noGrp="1"/>
          </p:cNvSpPr>
          <p:nvPr>
            <p:ph idx="1"/>
          </p:nvPr>
        </p:nvSpPr>
        <p:spPr>
          <a:xfrm>
            <a:off x="1024127" y="2286000"/>
            <a:ext cx="10959787" cy="4023360"/>
          </a:xfrm>
        </p:spPr>
        <p:txBody>
          <a:bodyPr>
            <a:normAutofit/>
          </a:bodyPr>
          <a:lstStyle/>
          <a:p>
            <a:r>
              <a:rPr lang="en-US" dirty="0" smtClean="0"/>
              <a:t>An ATC system has many components, far more than were shown.</a:t>
            </a:r>
          </a:p>
          <a:p>
            <a:endParaRPr lang="en-US" dirty="0"/>
          </a:p>
          <a:p>
            <a:r>
              <a:rPr lang="en-US" dirty="0" smtClean="0"/>
              <a:t>Often these are based on high-quality legacy versions and hence there can be many programming languages in simultaneous use.</a:t>
            </a:r>
          </a:p>
          <a:p>
            <a:pPr>
              <a:buFont typeface="Wingdings" panose="05000000000000000000" pitchFamily="2" charset="2"/>
              <a:buChar char="Ø"/>
            </a:pPr>
            <a:r>
              <a:rPr lang="en-US" dirty="0"/>
              <a:t> </a:t>
            </a:r>
            <a:r>
              <a:rPr lang="en-US" dirty="0" smtClean="0"/>
              <a:t> Often we will see C/C++, Java, C#, F#, </a:t>
            </a:r>
            <a:r>
              <a:rPr lang="en-US" dirty="0" err="1" smtClean="0"/>
              <a:t>O’Caml</a:t>
            </a:r>
            <a:r>
              <a:rPr lang="en-US" dirty="0" smtClean="0"/>
              <a:t>, etc.</a:t>
            </a:r>
          </a:p>
          <a:p>
            <a:pPr>
              <a:buFont typeface="Wingdings" panose="05000000000000000000" pitchFamily="2" charset="2"/>
              <a:buChar char="Ø"/>
            </a:pPr>
            <a:r>
              <a:rPr lang="en-US" dirty="0"/>
              <a:t> </a:t>
            </a:r>
            <a:r>
              <a:rPr lang="en-US" dirty="0" smtClean="0"/>
              <a:t> Some use of Python and Fortran and Ada.</a:t>
            </a:r>
          </a:p>
          <a:p>
            <a:pPr>
              <a:buFont typeface="Wingdings" panose="05000000000000000000" pitchFamily="2" charset="2"/>
              <a:buChar char="Ø"/>
            </a:pPr>
            <a:r>
              <a:rPr lang="en-US" dirty="0"/>
              <a:t> </a:t>
            </a:r>
            <a:r>
              <a:rPr lang="en-US" dirty="0" smtClean="0"/>
              <a:t> With CORBA, we can easily integrate many modules into a single system</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8881832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how often will we (DE)serialize?</a:t>
            </a:r>
            <a:endParaRPr lang="en-US" dirty="0"/>
          </a:p>
        </p:txBody>
      </p:sp>
      <p:sp>
        <p:nvSpPr>
          <p:cNvPr id="3" name="Content Placeholder 2"/>
          <p:cNvSpPr>
            <a:spLocks noGrp="1"/>
          </p:cNvSpPr>
          <p:nvPr>
            <p:ph idx="1"/>
          </p:nvPr>
        </p:nvSpPr>
        <p:spPr/>
        <p:txBody>
          <a:bodyPr/>
          <a:lstStyle/>
          <a:p>
            <a:r>
              <a:rPr lang="en-US" dirty="0" smtClean="0"/>
              <a:t>Each time an object is read or written (from disk or network)</a:t>
            </a:r>
          </a:p>
          <a:p>
            <a:r>
              <a:rPr lang="en-US" dirty="0" smtClean="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41</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smtClean="0"/>
              <a:t>Time </a:t>
            </a:r>
            <a:r>
              <a:rPr lang="en-US" b="1" dirty="0" smtClean="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smtClean="0"/>
              <a:t>ATC controller</a:t>
            </a:r>
            <a:endParaRPr lang="en-US" dirty="0"/>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smtClean="0"/>
              <a:t>Version </a:t>
            </a:r>
            <a:r>
              <a:rPr lang="en-US" dirty="0" err="1" smtClean="0"/>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smtClean="0"/>
              <a:t>Message Bus</a:t>
            </a:r>
            <a:endParaRPr lang="en-US" dirty="0"/>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smtClean="0"/>
              <a:t>ATC rules checker</a:t>
            </a:r>
            <a:endParaRPr lang="en-US" dirty="0"/>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smtClean="0"/>
              <a:t>. . .</a:t>
            </a:r>
            <a:endParaRPr lang="en-US" dirty="0"/>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smtClean="0"/>
              <a:t>Points at which we might do serialization/deserialization</a:t>
            </a:r>
            <a:endParaRPr lang="en-US" b="1" dirty="0"/>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smtClean="0"/>
              <a:t>Overhead </a:t>
            </a:r>
            <a:r>
              <a:rPr lang="en-US" b="1" dirty="0" smtClean="0">
                <a:sym typeface="Symbol" panose="05050102010706020507" pitchFamily="18" charset="2"/>
              </a:rPr>
              <a:t></a:t>
            </a:r>
            <a:endParaRPr lang="en-US" b="1" dirty="0"/>
          </a:p>
        </p:txBody>
      </p:sp>
    </p:spTree>
    <p:extLst>
      <p:ext uri="{BB962C8B-B14F-4D97-AF65-F5344CB8AC3E}">
        <p14:creationId xmlns:p14="http://schemas.microsoft.com/office/powerpoint/2010/main" val="578159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representations are costly!</a:t>
            </a:r>
            <a:endParaRPr lang="en-US" dirty="0"/>
          </a:p>
        </p:txBody>
      </p:sp>
      <p:sp>
        <p:nvSpPr>
          <p:cNvPr id="3" name="Content Placeholder 2"/>
          <p:cNvSpPr>
            <a:spLocks noGrp="1"/>
          </p:cNvSpPr>
          <p:nvPr>
            <p:ph idx="1"/>
          </p:nvPr>
        </p:nvSpPr>
        <p:spPr/>
        <p:txBody>
          <a:bodyPr/>
          <a:lstStyle/>
          <a:p>
            <a:r>
              <a:rPr lang="en-US" dirty="0" smtClean="0"/>
              <a:t>It is very easy for a CORBA application to spend </a:t>
            </a:r>
            <a:r>
              <a:rPr lang="en-US" i="1" dirty="0" smtClean="0"/>
              <a:t>all </a:t>
            </a:r>
            <a:r>
              <a:rPr lang="en-US" dirty="0" smtClean="0"/>
              <a:t>its time on this one action.</a:t>
            </a:r>
          </a:p>
          <a:p>
            <a:endParaRPr lang="en-US" dirty="0"/>
          </a:p>
          <a:p>
            <a:r>
              <a:rPr lang="en-US" dirty="0" err="1" smtClean="0"/>
              <a:t>Ceph</a:t>
            </a:r>
            <a:r>
              <a:rPr lang="en-US" dirty="0" smtClean="0"/>
              <a:t> designers were aware of that, and decided it should only be done under application control.  </a:t>
            </a:r>
            <a:br>
              <a:rPr lang="en-US" dirty="0" smtClean="0"/>
            </a:br>
            <a:endParaRPr lang="en-US" dirty="0" smtClean="0"/>
          </a:p>
          <a:p>
            <a:r>
              <a:rPr lang="en-US" dirty="0" smtClean="0"/>
              <a:t>Thus </a:t>
            </a:r>
            <a:r>
              <a:rPr lang="en-US" dirty="0" err="1" smtClean="0"/>
              <a:t>Ceph</a:t>
            </a:r>
            <a:r>
              <a:rPr lang="en-US" dirty="0" smtClean="0"/>
              <a:t> is “object oriented” and yet reflects a choice not to have the whole system understand every kind of object</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5795925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ATC systems avoid these costs?</a:t>
            </a:r>
            <a:endParaRPr lang="en-US" dirty="0"/>
          </a:p>
        </p:txBody>
      </p:sp>
      <p:sp>
        <p:nvSpPr>
          <p:cNvPr id="3" name="Content Placeholder 2"/>
          <p:cNvSpPr>
            <a:spLocks noGrp="1"/>
          </p:cNvSpPr>
          <p:nvPr>
            <p:ph idx="1"/>
          </p:nvPr>
        </p:nvSpPr>
        <p:spPr/>
        <p:txBody>
          <a:bodyPr/>
          <a:lstStyle/>
          <a:p>
            <a:r>
              <a:rPr lang="en-US" dirty="0" smtClean="0"/>
              <a:t>The trick is to use “lazy” record access.</a:t>
            </a:r>
          </a:p>
          <a:p>
            <a:endParaRPr lang="en-US" dirty="0"/>
          </a:p>
          <a:p>
            <a:r>
              <a:rPr lang="en-US" dirty="0" smtClean="0"/>
              <a:t>The ATC record is the main object being shared.  Suppose that we have two versions of an ATC object while in memory:</a:t>
            </a:r>
          </a:p>
          <a:p>
            <a:pPr>
              <a:buFont typeface="Wingdings" panose="05000000000000000000" pitchFamily="2" charset="2"/>
              <a:buChar char="Ø"/>
            </a:pPr>
            <a:r>
              <a:rPr lang="en-US" dirty="0"/>
              <a:t> </a:t>
            </a:r>
            <a:r>
              <a:rPr lang="en-US" dirty="0" smtClean="0"/>
              <a:t>Version A: The object is fully resident in memory and you can access all</a:t>
            </a:r>
            <a:br>
              <a:rPr lang="en-US" dirty="0" smtClean="0"/>
            </a:br>
            <a:r>
              <a:rPr lang="en-US" dirty="0" smtClean="0"/>
              <a:t>   fields, edit it to create a new version, etc.</a:t>
            </a:r>
          </a:p>
          <a:p>
            <a:pPr>
              <a:buFont typeface="Wingdings" panose="05000000000000000000" pitchFamily="2" charset="2"/>
              <a:buChar char="Ø"/>
            </a:pPr>
            <a:r>
              <a:rPr lang="en-US" dirty="0"/>
              <a:t> </a:t>
            </a:r>
            <a:r>
              <a:rPr lang="en-US" dirty="0" smtClean="0"/>
              <a:t>Version B: All the same methods are offered, but the in-memory data is</a:t>
            </a:r>
            <a:br>
              <a:rPr lang="en-US" dirty="0" smtClean="0"/>
            </a:br>
            <a:r>
              <a:rPr lang="en-US" dirty="0" smtClean="0"/>
              <a:t>   limited to a URL pointing to the record in the flight plan database</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10359865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two “identical” object variants?</a:t>
            </a:r>
            <a:endParaRPr lang="en-US" dirty="0"/>
          </a:p>
        </p:txBody>
      </p:sp>
      <p:sp>
        <p:nvSpPr>
          <p:cNvPr id="3" name="Content Placeholder 2"/>
          <p:cNvSpPr>
            <a:spLocks noGrp="1"/>
          </p:cNvSpPr>
          <p:nvPr>
            <p:ph idx="1"/>
          </p:nvPr>
        </p:nvSpPr>
        <p:spPr/>
        <p:txBody>
          <a:bodyPr/>
          <a:lstStyle/>
          <a:p>
            <a:r>
              <a:rPr lang="en-US" dirty="0" smtClean="0"/>
              <a:t>Notice how easy it is to switch from representation B to A (or back).</a:t>
            </a:r>
          </a:p>
          <a:p>
            <a:endParaRPr lang="en-US" dirty="0"/>
          </a:p>
          <a:p>
            <a:r>
              <a:rPr lang="en-US" dirty="0" smtClean="0"/>
              <a:t>In an ATC system most components don’t really look at the data fields and for this reason, most components would be happy with representation B.  But a small object with just a URL in it is very cheap to serialize!</a:t>
            </a:r>
          </a:p>
          <a:p>
            <a:endParaRPr lang="en-US" dirty="0"/>
          </a:p>
          <a:p>
            <a:r>
              <a:rPr lang="en-US" dirty="0" smtClean="0"/>
              <a:t>With “lazy deserialization”, we would convert from form B to form A only when an application tries to touch the data. </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23093877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Single </a:t>
            </a:r>
            <a:r>
              <a:rPr lang="en-US" dirty="0"/>
              <a:t>version approach</a:t>
            </a:r>
          </a:p>
        </p:txBody>
      </p:sp>
      <p:sp>
        <p:nvSpPr>
          <p:cNvPr id="3" name="Content Placeholder 2"/>
          <p:cNvSpPr>
            <a:spLocks noGrp="1"/>
          </p:cNvSpPr>
          <p:nvPr>
            <p:ph idx="1"/>
          </p:nvPr>
        </p:nvSpPr>
        <p:spPr/>
        <p:txBody>
          <a:bodyPr/>
          <a:lstStyle/>
          <a:p>
            <a:r>
              <a:rPr lang="en-US" dirty="0" smtClean="0"/>
              <a:t>Each time an object is read or written (from disk or network)</a:t>
            </a:r>
          </a:p>
          <a:p>
            <a:r>
              <a:rPr lang="en-US" dirty="0" smtClean="0"/>
              <a:t>Each time an object is passed from one module to another </a:t>
            </a:r>
          </a:p>
          <a:p>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smtClean="0"/>
              <a:t>Time </a:t>
            </a:r>
            <a:r>
              <a:rPr lang="en-US" b="1" dirty="0" smtClean="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smtClean="0"/>
              <a:t>ATC controller</a:t>
            </a:r>
            <a:endParaRPr lang="en-US" dirty="0"/>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smtClean="0"/>
              <a:t>Version </a:t>
            </a:r>
            <a:r>
              <a:rPr lang="en-US" dirty="0" err="1" smtClean="0"/>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smtClean="0"/>
              <a:t>Message Bus</a:t>
            </a:r>
            <a:endParaRPr lang="en-US" dirty="0"/>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smtClean="0"/>
              <a:t>ATC rules checker</a:t>
            </a:r>
            <a:endParaRPr lang="en-US" dirty="0"/>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smtClean="0"/>
              <a:t>. . .</a:t>
            </a:r>
            <a:endParaRPr lang="en-US" dirty="0"/>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278314"/>
            <a:ext cx="149470" cy="5539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272451"/>
            <a:ext cx="3973523" cy="646331"/>
          </a:xfrm>
          <a:prstGeom prst="rect">
            <a:avLst/>
          </a:prstGeom>
          <a:noFill/>
        </p:spPr>
        <p:txBody>
          <a:bodyPr wrap="square" rtlCol="0">
            <a:spAutoFit/>
          </a:bodyPr>
          <a:lstStyle/>
          <a:p>
            <a:r>
              <a:rPr lang="en-US" b="1" dirty="0" smtClean="0"/>
              <a:t>Points at which we might do serialization/deserialization</a:t>
            </a:r>
            <a:endParaRPr lang="en-US" b="1" dirty="0"/>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smtClean="0"/>
              <a:t>Overhead </a:t>
            </a:r>
            <a:r>
              <a:rPr lang="en-US" b="1" dirty="0" smtClean="0">
                <a:sym typeface="Symbol" panose="05050102010706020507" pitchFamily="18" charset="2"/>
              </a:rPr>
              <a:t></a:t>
            </a:r>
            <a:endParaRPr lang="en-US" b="1" dirty="0"/>
          </a:p>
        </p:txBody>
      </p:sp>
      <p:sp>
        <p:nvSpPr>
          <p:cNvPr id="6" name="Rectangular Callout 5"/>
          <p:cNvSpPr/>
          <p:nvPr/>
        </p:nvSpPr>
        <p:spPr>
          <a:xfrm>
            <a:off x="5956232" y="4344997"/>
            <a:ext cx="2689566" cy="612648"/>
          </a:xfrm>
          <a:prstGeom prst="wedgeRectCallout">
            <a:avLst>
              <a:gd name="adj1" fmla="val -158218"/>
              <a:gd name="adj2" fmla="val 9407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Wasted work!</a:t>
            </a:r>
            <a:endParaRPr lang="en-US" b="1" dirty="0"/>
          </a:p>
        </p:txBody>
      </p:sp>
    </p:spTree>
    <p:extLst>
      <p:ext uri="{BB962C8B-B14F-4D97-AF65-F5344CB8AC3E}">
        <p14:creationId xmlns:p14="http://schemas.microsoft.com/office/powerpoint/2010/main" val="17631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version approach</a:t>
            </a:r>
            <a:endParaRPr lang="en-US" dirty="0"/>
          </a:p>
        </p:txBody>
      </p:sp>
      <p:sp>
        <p:nvSpPr>
          <p:cNvPr id="3" name="Content Placeholder 2"/>
          <p:cNvSpPr>
            <a:spLocks noGrp="1"/>
          </p:cNvSpPr>
          <p:nvPr>
            <p:ph idx="1"/>
          </p:nvPr>
        </p:nvSpPr>
        <p:spPr/>
        <p:txBody>
          <a:bodyPr/>
          <a:lstStyle/>
          <a:p>
            <a:r>
              <a:rPr lang="en-US" dirty="0" smtClean="0"/>
              <a:t>We only do a costly action when the component will actually touch the inner data fields!</a:t>
            </a:r>
          </a:p>
          <a:p>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46</a:t>
            </a:fld>
            <a:endParaRPr lang="en-US"/>
          </a:p>
        </p:txBody>
      </p:sp>
      <p:cxnSp>
        <p:nvCxnSpPr>
          <p:cNvPr id="7" name="Straight Arrow Connector 6"/>
          <p:cNvCxnSpPr/>
          <p:nvPr/>
        </p:nvCxnSpPr>
        <p:spPr>
          <a:xfrm flipV="1">
            <a:off x="756139" y="3921370"/>
            <a:ext cx="10928839" cy="7033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6138" y="3552038"/>
            <a:ext cx="1063869" cy="369332"/>
          </a:xfrm>
          <a:prstGeom prst="rect">
            <a:avLst/>
          </a:prstGeom>
          <a:noFill/>
        </p:spPr>
        <p:txBody>
          <a:bodyPr wrap="square" rtlCol="0">
            <a:spAutoFit/>
          </a:bodyPr>
          <a:lstStyle/>
          <a:p>
            <a:r>
              <a:rPr lang="en-US" b="1" dirty="0" smtClean="0"/>
              <a:t>Time </a:t>
            </a:r>
            <a:r>
              <a:rPr lang="en-US" b="1" dirty="0" smtClean="0">
                <a:sym typeface="Symbol" panose="05050102010706020507" pitchFamily="18" charset="2"/>
              </a:rPr>
              <a:t></a:t>
            </a:r>
            <a:endParaRPr lang="en-US" b="1" dirty="0"/>
          </a:p>
        </p:txBody>
      </p:sp>
      <p:sp>
        <p:nvSpPr>
          <p:cNvPr id="10" name="TextBox 9"/>
          <p:cNvSpPr txBox="1"/>
          <p:nvPr/>
        </p:nvSpPr>
        <p:spPr>
          <a:xfrm>
            <a:off x="756138" y="4193931"/>
            <a:ext cx="1151793" cy="646331"/>
          </a:xfrm>
          <a:prstGeom prst="rect">
            <a:avLst/>
          </a:prstGeom>
          <a:noFill/>
          <a:ln>
            <a:solidFill>
              <a:schemeClr val="tx1"/>
            </a:solidFill>
          </a:ln>
        </p:spPr>
        <p:txBody>
          <a:bodyPr wrap="square" rtlCol="0">
            <a:spAutoFit/>
          </a:bodyPr>
          <a:lstStyle/>
          <a:p>
            <a:pPr algn="ctr"/>
            <a:r>
              <a:rPr lang="en-US" dirty="0" smtClean="0"/>
              <a:t>ATC controller</a:t>
            </a:r>
            <a:endParaRPr lang="en-US" dirty="0"/>
          </a:p>
        </p:txBody>
      </p:sp>
      <p:sp>
        <p:nvSpPr>
          <p:cNvPr id="11" name="TextBox 10"/>
          <p:cNvSpPr txBox="1"/>
          <p:nvPr/>
        </p:nvSpPr>
        <p:spPr>
          <a:xfrm>
            <a:off x="2175920" y="4193931"/>
            <a:ext cx="1151793" cy="646331"/>
          </a:xfrm>
          <a:prstGeom prst="rect">
            <a:avLst/>
          </a:prstGeom>
          <a:noFill/>
          <a:ln>
            <a:solidFill>
              <a:schemeClr val="tx1"/>
            </a:solidFill>
          </a:ln>
        </p:spPr>
        <p:txBody>
          <a:bodyPr wrap="square" rtlCol="0">
            <a:spAutoFit/>
          </a:bodyPr>
          <a:lstStyle/>
          <a:p>
            <a:pPr algn="ctr"/>
            <a:r>
              <a:rPr lang="en-US" dirty="0" smtClean="0"/>
              <a:t>Version </a:t>
            </a:r>
            <a:r>
              <a:rPr lang="en-US" dirty="0" err="1" smtClean="0"/>
              <a:t>Mgr</a:t>
            </a:r>
            <a:endParaRPr lang="en-US" dirty="0"/>
          </a:p>
        </p:txBody>
      </p:sp>
      <p:sp>
        <p:nvSpPr>
          <p:cNvPr id="12" name="TextBox 11"/>
          <p:cNvSpPr txBox="1"/>
          <p:nvPr/>
        </p:nvSpPr>
        <p:spPr>
          <a:xfrm>
            <a:off x="3595702" y="4193931"/>
            <a:ext cx="1151793" cy="646331"/>
          </a:xfrm>
          <a:prstGeom prst="rect">
            <a:avLst/>
          </a:prstGeom>
          <a:noFill/>
          <a:ln>
            <a:solidFill>
              <a:schemeClr val="tx1"/>
            </a:solidFill>
          </a:ln>
        </p:spPr>
        <p:txBody>
          <a:bodyPr wrap="square" rtlCol="0">
            <a:spAutoFit/>
          </a:bodyPr>
          <a:lstStyle/>
          <a:p>
            <a:pPr algn="ctr"/>
            <a:r>
              <a:rPr lang="en-US" dirty="0" smtClean="0"/>
              <a:t>Message Bus</a:t>
            </a:r>
            <a:endParaRPr lang="en-US" dirty="0"/>
          </a:p>
        </p:txBody>
      </p:sp>
      <p:sp>
        <p:nvSpPr>
          <p:cNvPr id="13" name="TextBox 12"/>
          <p:cNvSpPr txBox="1"/>
          <p:nvPr/>
        </p:nvSpPr>
        <p:spPr>
          <a:xfrm>
            <a:off x="5015133" y="4193931"/>
            <a:ext cx="1151793" cy="646331"/>
          </a:xfrm>
          <a:prstGeom prst="rect">
            <a:avLst/>
          </a:prstGeom>
          <a:noFill/>
          <a:ln>
            <a:solidFill>
              <a:schemeClr val="tx1"/>
            </a:solidFill>
          </a:ln>
        </p:spPr>
        <p:txBody>
          <a:bodyPr wrap="square" rtlCol="0">
            <a:spAutoFit/>
          </a:bodyPr>
          <a:lstStyle/>
          <a:p>
            <a:pPr algn="ctr"/>
            <a:r>
              <a:rPr lang="en-US" dirty="0" smtClean="0"/>
              <a:t>ATC rules checker</a:t>
            </a:r>
            <a:endParaRPr lang="en-US" dirty="0"/>
          </a:p>
        </p:txBody>
      </p:sp>
      <p:sp>
        <p:nvSpPr>
          <p:cNvPr id="14" name="TextBox 13"/>
          <p:cNvSpPr txBox="1"/>
          <p:nvPr/>
        </p:nvSpPr>
        <p:spPr>
          <a:xfrm>
            <a:off x="6434564" y="4361040"/>
            <a:ext cx="1362808" cy="369332"/>
          </a:xfrm>
          <a:prstGeom prst="rect">
            <a:avLst/>
          </a:prstGeom>
          <a:noFill/>
        </p:spPr>
        <p:txBody>
          <a:bodyPr wrap="square" rtlCol="0">
            <a:spAutoFit/>
          </a:bodyPr>
          <a:lstStyle/>
          <a:p>
            <a:r>
              <a:rPr lang="en-US" dirty="0" smtClean="0"/>
              <a:t>. . .</a:t>
            </a:r>
            <a:endParaRPr lang="en-US" dirty="0"/>
          </a:p>
        </p:txBody>
      </p:sp>
      <p:sp>
        <p:nvSpPr>
          <p:cNvPr id="15" name="Rectangle 14"/>
          <p:cNvSpPr/>
          <p:nvPr/>
        </p:nvSpPr>
        <p:spPr>
          <a:xfrm>
            <a:off x="756138"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76789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56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8886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59311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801844"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14819"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422816"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3457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622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055547" y="5278314"/>
            <a:ext cx="149470" cy="553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25979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468522"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881497"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98365" y="5741377"/>
            <a:ext cx="172886" cy="908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434564" y="5549450"/>
            <a:ext cx="3973523" cy="369332"/>
          </a:xfrm>
          <a:prstGeom prst="rect">
            <a:avLst/>
          </a:prstGeom>
          <a:solidFill>
            <a:schemeClr val="bg1"/>
          </a:solidFill>
          <a:ln>
            <a:solidFill>
              <a:schemeClr val="bg1"/>
            </a:solidFill>
          </a:ln>
        </p:spPr>
        <p:txBody>
          <a:bodyPr wrap="square" rtlCol="0">
            <a:spAutoFit/>
          </a:bodyPr>
          <a:lstStyle/>
          <a:p>
            <a:r>
              <a:rPr lang="en-US" b="1" dirty="0" smtClean="0"/>
              <a:t>Dual scheme reduces overheads!</a:t>
            </a:r>
            <a:endParaRPr lang="en-US" b="1" dirty="0"/>
          </a:p>
        </p:txBody>
      </p:sp>
      <p:sp>
        <p:nvSpPr>
          <p:cNvPr id="6" name="TextBox 5"/>
          <p:cNvSpPr txBox="1"/>
          <p:nvPr/>
        </p:nvSpPr>
        <p:spPr>
          <a:xfrm>
            <a:off x="735285" y="5918782"/>
            <a:ext cx="5547947" cy="369332"/>
          </a:xfrm>
          <a:prstGeom prst="rect">
            <a:avLst/>
          </a:prstGeom>
          <a:noFill/>
        </p:spPr>
        <p:txBody>
          <a:bodyPr wrap="square" rtlCol="0">
            <a:spAutoFit/>
          </a:bodyPr>
          <a:lstStyle/>
          <a:p>
            <a:r>
              <a:rPr lang="en-US" b="1" dirty="0" smtClean="0"/>
              <a:t>A              </a:t>
            </a:r>
            <a:r>
              <a:rPr lang="en-US" b="1" dirty="0" err="1" smtClean="0"/>
              <a:t>A</a:t>
            </a:r>
            <a:r>
              <a:rPr lang="en-US" b="1" dirty="0" smtClean="0"/>
              <a:t>    B  </a:t>
            </a:r>
            <a:r>
              <a:rPr lang="en-US" b="1" dirty="0" err="1" smtClean="0"/>
              <a:t>B</a:t>
            </a:r>
            <a:r>
              <a:rPr lang="en-US" b="1" dirty="0" smtClean="0"/>
              <a:t>  </a:t>
            </a:r>
            <a:r>
              <a:rPr lang="en-US" b="1" dirty="0" err="1" smtClean="0"/>
              <a:t>B</a:t>
            </a:r>
            <a:r>
              <a:rPr lang="en-US" b="1" dirty="0" smtClean="0"/>
              <a:t> </a:t>
            </a:r>
            <a:r>
              <a:rPr lang="en-US" b="1" dirty="0" err="1" smtClean="0"/>
              <a:t>B</a:t>
            </a:r>
            <a:r>
              <a:rPr lang="en-US" b="1" dirty="0" smtClean="0"/>
              <a:t>    </a:t>
            </a:r>
            <a:r>
              <a:rPr lang="en-US" b="1" dirty="0" err="1" smtClean="0"/>
              <a:t>B</a:t>
            </a:r>
            <a:r>
              <a:rPr lang="en-US" b="1" dirty="0" smtClean="0"/>
              <a:t>  </a:t>
            </a:r>
            <a:r>
              <a:rPr lang="en-US" b="1" dirty="0" err="1" smtClean="0"/>
              <a:t>B</a:t>
            </a:r>
            <a:r>
              <a:rPr lang="en-US" b="1" dirty="0" smtClean="0"/>
              <a:t>   </a:t>
            </a:r>
            <a:r>
              <a:rPr lang="en-US" b="1" dirty="0" err="1" smtClean="0"/>
              <a:t>B</a:t>
            </a:r>
            <a:r>
              <a:rPr lang="en-US" b="1" dirty="0" smtClean="0"/>
              <a:t>          </a:t>
            </a:r>
            <a:r>
              <a:rPr lang="en-US" b="1" dirty="0" err="1" smtClean="0"/>
              <a:t>B</a:t>
            </a:r>
            <a:r>
              <a:rPr lang="en-US" b="1" dirty="0" smtClean="0"/>
              <a:t>     </a:t>
            </a:r>
            <a:r>
              <a:rPr lang="en-US" b="1" dirty="0" err="1" smtClean="0"/>
              <a:t>B</a:t>
            </a:r>
            <a:r>
              <a:rPr lang="en-US" b="1" dirty="0" smtClean="0"/>
              <a:t> A B  </a:t>
            </a:r>
            <a:r>
              <a:rPr lang="en-US" b="1" dirty="0" err="1" smtClean="0"/>
              <a:t>B</a:t>
            </a:r>
            <a:r>
              <a:rPr lang="en-US" b="1" dirty="0" smtClean="0"/>
              <a:t>    </a:t>
            </a:r>
            <a:r>
              <a:rPr lang="en-US" b="1" dirty="0" err="1" smtClean="0"/>
              <a:t>B</a:t>
            </a:r>
            <a:endParaRPr lang="en-US" b="1" dirty="0"/>
          </a:p>
        </p:txBody>
      </p:sp>
      <p:sp>
        <p:nvSpPr>
          <p:cNvPr id="31" name="TextBox 30"/>
          <p:cNvSpPr txBox="1"/>
          <p:nvPr/>
        </p:nvSpPr>
        <p:spPr>
          <a:xfrm rot="16200000">
            <a:off x="-286239" y="4955244"/>
            <a:ext cx="1557743" cy="369332"/>
          </a:xfrm>
          <a:prstGeom prst="rect">
            <a:avLst/>
          </a:prstGeom>
          <a:noFill/>
        </p:spPr>
        <p:txBody>
          <a:bodyPr wrap="square" rtlCol="0">
            <a:spAutoFit/>
          </a:bodyPr>
          <a:lstStyle/>
          <a:p>
            <a:r>
              <a:rPr lang="en-US" b="1" dirty="0" smtClean="0"/>
              <a:t>Overhead </a:t>
            </a:r>
            <a:r>
              <a:rPr lang="en-US" b="1" dirty="0" smtClean="0">
                <a:sym typeface="Symbol" panose="05050102010706020507" pitchFamily="18" charset="2"/>
              </a:rPr>
              <a:t></a:t>
            </a:r>
            <a:endParaRPr lang="en-US" b="1" dirty="0"/>
          </a:p>
        </p:txBody>
      </p:sp>
      <p:sp>
        <p:nvSpPr>
          <p:cNvPr id="32" name="Rectangular Callout 31"/>
          <p:cNvSpPr/>
          <p:nvPr/>
        </p:nvSpPr>
        <p:spPr>
          <a:xfrm>
            <a:off x="7327831" y="4070838"/>
            <a:ext cx="4119753" cy="865920"/>
          </a:xfrm>
          <a:prstGeom prst="wedgeRectCallout">
            <a:avLst>
              <a:gd name="adj1" fmla="val -100712"/>
              <a:gd name="adj2" fmla="val 133162"/>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Here we fetch the full data for the flight plan from the flight plan database</a:t>
            </a:r>
            <a:endParaRPr lang="en-US" b="1" dirty="0">
              <a:solidFill>
                <a:schemeClr val="tx1"/>
              </a:solidFill>
            </a:endParaRPr>
          </a:p>
        </p:txBody>
      </p:sp>
    </p:spTree>
    <p:extLst>
      <p:ext uri="{BB962C8B-B14F-4D97-AF65-F5344CB8AC3E}">
        <p14:creationId xmlns:p14="http://schemas.microsoft.com/office/powerpoint/2010/main" val="205850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we store the flight plan records?</a:t>
            </a:r>
            <a:endParaRPr lang="en-US" dirty="0"/>
          </a:p>
        </p:txBody>
      </p:sp>
      <p:sp>
        <p:nvSpPr>
          <p:cNvPr id="3" name="Content Placeholder 2"/>
          <p:cNvSpPr>
            <a:spLocks noGrp="1"/>
          </p:cNvSpPr>
          <p:nvPr>
            <p:ph idx="1"/>
          </p:nvPr>
        </p:nvSpPr>
        <p:spPr/>
        <p:txBody>
          <a:bodyPr>
            <a:normAutofit/>
          </a:bodyPr>
          <a:lstStyle/>
          <a:p>
            <a:r>
              <a:rPr lang="en-US" dirty="0" smtClean="0"/>
              <a:t>The need is for a very simple append-only log managed by the version manager.  </a:t>
            </a:r>
          </a:p>
          <a:p>
            <a:endParaRPr lang="en-US" dirty="0"/>
          </a:p>
          <a:p>
            <a:r>
              <a:rPr lang="en-US" dirty="0" smtClean="0"/>
              <a:t>It is easy to recognize this as a use case for state machine replication.</a:t>
            </a:r>
          </a:p>
          <a:p>
            <a:endParaRPr lang="en-US" dirty="0"/>
          </a:p>
          <a:p>
            <a:r>
              <a:rPr lang="en-US" dirty="0" smtClean="0"/>
              <a:t>This situates the central safety question in one specific component, where we can formalize it and use mathematical tools to prove that each plan has just one sequence of versions, used consistently by all components.</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17705064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we Implement the flight plan manager component?</a:t>
            </a:r>
            <a:endParaRPr lang="en-US" dirty="0"/>
          </a:p>
        </p:txBody>
      </p:sp>
      <p:sp>
        <p:nvSpPr>
          <p:cNvPr id="3" name="Content Placeholder 2"/>
          <p:cNvSpPr>
            <a:spLocks noGrp="1"/>
          </p:cNvSpPr>
          <p:nvPr>
            <p:ph idx="1"/>
          </p:nvPr>
        </p:nvSpPr>
        <p:spPr>
          <a:xfrm>
            <a:off x="1024127" y="2286000"/>
            <a:ext cx="11012541" cy="4023360"/>
          </a:xfrm>
        </p:spPr>
        <p:txBody>
          <a:bodyPr>
            <a:normAutofit/>
          </a:bodyPr>
          <a:lstStyle/>
          <a:p>
            <a:endParaRPr lang="en-US" dirty="0"/>
          </a:p>
          <a:p>
            <a:r>
              <a:rPr lang="en-US" dirty="0" smtClean="0"/>
              <a:t>A (key-value) </a:t>
            </a:r>
            <a:r>
              <a:rPr lang="en-US" dirty="0" err="1" smtClean="0"/>
              <a:t>sharded</a:t>
            </a:r>
            <a:r>
              <a:rPr lang="en-US" dirty="0" smtClean="0"/>
              <a:t> service built on Derecho would be an ideal choice.</a:t>
            </a:r>
          </a:p>
          <a:p>
            <a:endParaRPr lang="en-US" dirty="0"/>
          </a:p>
          <a:p>
            <a:r>
              <a:rPr lang="en-US" dirty="0" smtClean="0"/>
              <a:t>Derecho has been proved correct in several ways: by hand, but also using a machine-verified proof in the Ivy protocol verification tool.</a:t>
            </a:r>
          </a:p>
          <a:p>
            <a:endParaRPr lang="en-US" dirty="0"/>
          </a:p>
          <a:p>
            <a:r>
              <a:rPr lang="en-US" dirty="0" smtClean="0"/>
              <a:t>It is also scalable and extremely fast: important because this role is central.</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48</a:t>
            </a:fld>
            <a:endParaRPr lang="en-US"/>
          </a:p>
        </p:txBody>
      </p:sp>
    </p:spTree>
    <p:extLst>
      <p:ext uri="{BB962C8B-B14F-4D97-AF65-F5344CB8AC3E}">
        <p14:creationId xmlns:p14="http://schemas.microsoft.com/office/powerpoint/2010/main" val="3469340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001094" y="2739795"/>
            <a:ext cx="2472451" cy="1766036"/>
          </a:xfrm>
          <a:prstGeom prst="rect">
            <a:avLst/>
          </a:prstGeom>
          <a:ln>
            <a:solidFill>
              <a:srgbClr val="FFFF00"/>
            </a:solidFill>
          </a:ln>
        </p:spPr>
      </p:pic>
      <p:sp>
        <p:nvSpPr>
          <p:cNvPr id="2" name="Title 1"/>
          <p:cNvSpPr>
            <a:spLocks noGrp="1"/>
          </p:cNvSpPr>
          <p:nvPr>
            <p:ph type="title"/>
          </p:nvPr>
        </p:nvSpPr>
        <p:spPr/>
        <p:txBody>
          <a:bodyPr/>
          <a:lstStyle/>
          <a:p>
            <a:r>
              <a:rPr lang="en-US" dirty="0" smtClean="0"/>
              <a:t>Revisiting the structure</a:t>
            </a:r>
            <a:endParaRPr lang="en-US" dirty="0"/>
          </a:p>
        </p:txBody>
      </p:sp>
      <p:sp>
        <p:nvSpPr>
          <p:cNvPr id="3" name="Content Placeholder 2"/>
          <p:cNvSpPr>
            <a:spLocks noGrp="1"/>
          </p:cNvSpPr>
          <p:nvPr>
            <p:ph idx="1"/>
          </p:nvPr>
        </p:nvSpPr>
        <p:spPr/>
        <p:txBody>
          <a:bodyPr/>
          <a:lstStyle/>
          <a:p>
            <a:r>
              <a:rPr lang="en-US" dirty="0" smtClean="0"/>
              <a:t>A modern air traffic control system might have a structure like this:</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49</a:t>
            </a:fld>
            <a:endParaRPr lang="en-US"/>
          </a:p>
        </p:txBody>
      </p:sp>
      <p:pic>
        <p:nvPicPr>
          <p:cNvPr id="6" name="Picture 5"/>
          <p:cNvPicPr>
            <a:picLocks noChangeAspect="1"/>
          </p:cNvPicPr>
          <p:nvPr/>
        </p:nvPicPr>
        <p:blipFill>
          <a:blip r:embed="rId3"/>
          <a:stretch>
            <a:fillRect/>
          </a:stretch>
        </p:blipFill>
        <p:spPr>
          <a:xfrm>
            <a:off x="697750" y="3327725"/>
            <a:ext cx="2606689" cy="1739045"/>
          </a:xfrm>
          <a:prstGeom prst="rect">
            <a:avLst/>
          </a:prstGeom>
          <a:ln>
            <a:solidFill>
              <a:srgbClr val="FFFF00"/>
            </a:solidFill>
          </a:ln>
        </p:spPr>
      </p:pic>
      <p:sp>
        <p:nvSpPr>
          <p:cNvPr id="7" name="Freeform 6"/>
          <p:cNvSpPr/>
          <p:nvPr/>
        </p:nvSpPr>
        <p:spPr>
          <a:xfrm>
            <a:off x="3323492" y="3515938"/>
            <a:ext cx="1503485" cy="440600"/>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952392" y="4008652"/>
            <a:ext cx="5868364" cy="33910"/>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rot="6934048">
            <a:off x="3963848" y="4836877"/>
            <a:ext cx="1447674" cy="640756"/>
          </a:xfrm>
          <a:custGeom>
            <a:avLst/>
            <a:gdLst>
              <a:gd name="connsiteX0" fmla="*/ 0 w 1503485"/>
              <a:gd name="connsiteY0" fmla="*/ 44947 h 440600"/>
              <a:gd name="connsiteX1" fmla="*/ 879231 w 1503485"/>
              <a:gd name="connsiteY1" fmla="*/ 36154 h 440600"/>
              <a:gd name="connsiteX2" fmla="*/ 1503485 w 1503485"/>
              <a:gd name="connsiteY2" fmla="*/ 440600 h 440600"/>
            </a:gdLst>
            <a:ahLst/>
            <a:cxnLst>
              <a:cxn ang="0">
                <a:pos x="connsiteX0" y="connsiteY0"/>
              </a:cxn>
              <a:cxn ang="0">
                <a:pos x="connsiteX1" y="connsiteY1"/>
              </a:cxn>
              <a:cxn ang="0">
                <a:pos x="connsiteX2" y="connsiteY2"/>
              </a:cxn>
            </a:cxnLst>
            <a:rect l="l" t="t" r="r" b="b"/>
            <a:pathLst>
              <a:path w="1503485" h="440600">
                <a:moveTo>
                  <a:pt x="0" y="44947"/>
                </a:moveTo>
                <a:cubicBezTo>
                  <a:pt x="314325" y="7579"/>
                  <a:pt x="628650" y="-29788"/>
                  <a:pt x="879231" y="36154"/>
                </a:cubicBezTo>
                <a:cubicBezTo>
                  <a:pt x="1129812" y="102096"/>
                  <a:pt x="1316648" y="271348"/>
                  <a:pt x="1503485" y="440600"/>
                </a:cubicBezTo>
              </a:path>
            </a:pathLst>
          </a:custGeom>
          <a:no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ube 17"/>
          <p:cNvSpPr/>
          <p:nvPr/>
        </p:nvSpPr>
        <p:spPr>
          <a:xfrm>
            <a:off x="3323492" y="5288472"/>
            <a:ext cx="762798" cy="6962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p:cNvCxnSpPr/>
          <p:nvPr/>
        </p:nvCxnSpPr>
        <p:spPr>
          <a:xfrm flipV="1">
            <a:off x="3704891" y="4399941"/>
            <a:ext cx="370343" cy="94064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387503" y="5081392"/>
            <a:ext cx="328445" cy="259195"/>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88507" y="4520453"/>
            <a:ext cx="145937" cy="813743"/>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564730" y="4434140"/>
            <a:ext cx="104724" cy="895011"/>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Flowchart: Multidocument 26"/>
          <p:cNvSpPr/>
          <p:nvPr/>
        </p:nvSpPr>
        <p:spPr>
          <a:xfrm>
            <a:off x="2930303" y="494511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6227128" y="4204140"/>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7350094" y="4214129"/>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8467475" y="4232421"/>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27577" y="4366031"/>
            <a:ext cx="1362808" cy="369332"/>
          </a:xfrm>
          <a:prstGeom prst="rect">
            <a:avLst/>
          </a:prstGeom>
          <a:noFill/>
        </p:spPr>
        <p:txBody>
          <a:bodyPr wrap="square" rtlCol="0">
            <a:spAutoFit/>
          </a:bodyPr>
          <a:lstStyle/>
          <a:p>
            <a:r>
              <a:rPr lang="en-US" dirty="0" smtClean="0"/>
              <a:t>. . .</a:t>
            </a:r>
            <a:endParaRPr lang="en-US" dirty="0"/>
          </a:p>
        </p:txBody>
      </p:sp>
      <p:sp>
        <p:nvSpPr>
          <p:cNvPr id="34" name="TextBox 33"/>
          <p:cNvSpPr txBox="1"/>
          <p:nvPr/>
        </p:nvSpPr>
        <p:spPr>
          <a:xfrm>
            <a:off x="668394" y="5088624"/>
            <a:ext cx="2224454" cy="646331"/>
          </a:xfrm>
          <a:prstGeom prst="rect">
            <a:avLst/>
          </a:prstGeom>
          <a:noFill/>
        </p:spPr>
        <p:txBody>
          <a:bodyPr wrap="square" rtlCol="0">
            <a:spAutoFit/>
          </a:bodyPr>
          <a:lstStyle/>
          <a:p>
            <a:pPr algn="ctr"/>
            <a:r>
              <a:rPr lang="en-US" b="1" dirty="0" smtClean="0"/>
              <a:t>Air traffic controllers</a:t>
            </a:r>
            <a:br>
              <a:rPr lang="en-US" b="1" dirty="0" smtClean="0"/>
            </a:br>
            <a:r>
              <a:rPr lang="en-US" b="1" dirty="0" smtClean="0"/>
              <a:t>update flight plans</a:t>
            </a:r>
            <a:endParaRPr lang="en-US" b="1" dirty="0"/>
          </a:p>
        </p:txBody>
      </p:sp>
      <p:sp>
        <p:nvSpPr>
          <p:cNvPr id="35" name="TextBox 34"/>
          <p:cNvSpPr txBox="1"/>
          <p:nvPr/>
        </p:nvSpPr>
        <p:spPr>
          <a:xfrm>
            <a:off x="4473545" y="2791183"/>
            <a:ext cx="2382719" cy="923330"/>
          </a:xfrm>
          <a:prstGeom prst="rect">
            <a:avLst/>
          </a:prstGeom>
          <a:noFill/>
        </p:spPr>
        <p:txBody>
          <a:bodyPr wrap="square" rtlCol="0">
            <a:spAutoFit/>
          </a:bodyPr>
          <a:lstStyle/>
          <a:p>
            <a:pPr algn="ctr"/>
            <a:r>
              <a:rPr lang="en-US" b="1" dirty="0" smtClean="0"/>
              <a:t>Flight plan manager tracks current and past flight plan versions</a:t>
            </a:r>
            <a:endParaRPr lang="en-US" b="1" dirty="0"/>
          </a:p>
        </p:txBody>
      </p:sp>
      <p:cxnSp>
        <p:nvCxnSpPr>
          <p:cNvPr id="36" name="Straight Arrow Connector 35"/>
          <p:cNvCxnSpPr/>
          <p:nvPr/>
        </p:nvCxnSpPr>
        <p:spPr>
          <a:xfrm flipH="1">
            <a:off x="2120702" y="5817494"/>
            <a:ext cx="1183738" cy="421817"/>
          </a:xfrm>
          <a:prstGeom prst="straightConnector1">
            <a:avLst/>
          </a:prstGeom>
          <a:ln w="57150">
            <a:solidFill>
              <a:srgbClr val="C0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608546" y="3596054"/>
            <a:ext cx="4531308" cy="369332"/>
          </a:xfrm>
          <a:prstGeom prst="rect">
            <a:avLst/>
          </a:prstGeom>
          <a:noFill/>
        </p:spPr>
        <p:txBody>
          <a:bodyPr wrap="square" rtlCol="0">
            <a:spAutoFit/>
          </a:bodyPr>
          <a:lstStyle/>
          <a:p>
            <a:pPr algn="ctr"/>
            <a:r>
              <a:rPr lang="en-US" b="1" dirty="0" smtClean="0"/>
              <a:t>Message bus</a:t>
            </a:r>
            <a:endParaRPr lang="en-US" b="1" dirty="0"/>
          </a:p>
        </p:txBody>
      </p:sp>
      <p:sp>
        <p:nvSpPr>
          <p:cNvPr id="41" name="TextBox 40"/>
          <p:cNvSpPr txBox="1"/>
          <p:nvPr/>
        </p:nvSpPr>
        <p:spPr>
          <a:xfrm>
            <a:off x="5483061" y="4852387"/>
            <a:ext cx="5973315" cy="923330"/>
          </a:xfrm>
          <a:prstGeom prst="rect">
            <a:avLst/>
          </a:prstGeom>
          <a:noFill/>
        </p:spPr>
        <p:txBody>
          <a:bodyPr wrap="square" rtlCol="0">
            <a:spAutoFit/>
          </a:bodyPr>
          <a:lstStyle/>
          <a:p>
            <a:pPr algn="ctr"/>
            <a:r>
              <a:rPr lang="en-US" b="1" dirty="0" err="1" smtClean="0"/>
              <a:t>Microservices</a:t>
            </a:r>
            <a:r>
              <a:rPr lang="en-US" b="1" dirty="0" smtClean="0"/>
              <a:t> for various tasks, such as checking future plane separations, scheduling landing times, predicting weather issues, offering services to the airlines</a:t>
            </a:r>
            <a:endParaRPr lang="en-US" b="1" dirty="0"/>
          </a:p>
        </p:txBody>
      </p:sp>
      <p:sp>
        <p:nvSpPr>
          <p:cNvPr id="42" name="TextBox 41"/>
          <p:cNvSpPr txBox="1"/>
          <p:nvPr/>
        </p:nvSpPr>
        <p:spPr>
          <a:xfrm>
            <a:off x="316522" y="6208445"/>
            <a:ext cx="3660531" cy="369332"/>
          </a:xfrm>
          <a:prstGeom prst="rect">
            <a:avLst/>
          </a:prstGeom>
          <a:noFill/>
        </p:spPr>
        <p:txBody>
          <a:bodyPr wrap="square" rtlCol="0">
            <a:spAutoFit/>
          </a:bodyPr>
          <a:lstStyle/>
          <a:p>
            <a:pPr algn="ctr"/>
            <a:r>
              <a:rPr lang="en-US" b="1" dirty="0" smtClean="0"/>
              <a:t>WAN link to other ATC centers</a:t>
            </a:r>
            <a:endParaRPr lang="en-US" b="1" dirty="0"/>
          </a:p>
        </p:txBody>
      </p:sp>
      <p:sp>
        <p:nvSpPr>
          <p:cNvPr id="43" name="Flowchart: Multidocument 42"/>
          <p:cNvSpPr/>
          <p:nvPr/>
        </p:nvSpPr>
        <p:spPr>
          <a:xfrm>
            <a:off x="3327710" y="441185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3850388" y="5757958"/>
            <a:ext cx="2115690" cy="646331"/>
          </a:xfrm>
          <a:prstGeom prst="rect">
            <a:avLst/>
          </a:prstGeom>
          <a:noFill/>
        </p:spPr>
        <p:txBody>
          <a:bodyPr wrap="square" rtlCol="0">
            <a:spAutoFit/>
          </a:bodyPr>
          <a:lstStyle/>
          <a:p>
            <a:pPr algn="ctr"/>
            <a:r>
              <a:rPr lang="en-US" b="1" dirty="0" smtClean="0"/>
              <a:t>Flight plan update broadcast service</a:t>
            </a:r>
            <a:endParaRPr lang="en-US" b="1" dirty="0"/>
          </a:p>
        </p:txBody>
      </p:sp>
      <p:sp>
        <p:nvSpPr>
          <p:cNvPr id="12" name="Rectangle 11"/>
          <p:cNvSpPr/>
          <p:nvPr/>
        </p:nvSpPr>
        <p:spPr>
          <a:xfrm>
            <a:off x="234553" y="1655531"/>
            <a:ext cx="11902825" cy="4922246"/>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64730" y="2286000"/>
            <a:ext cx="3291534" cy="3121269"/>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ular Callout 36"/>
          <p:cNvSpPr/>
          <p:nvPr/>
        </p:nvSpPr>
        <p:spPr>
          <a:xfrm>
            <a:off x="7350094" y="1758111"/>
            <a:ext cx="4119753" cy="865920"/>
          </a:xfrm>
          <a:prstGeom prst="wedgeRectCallout">
            <a:avLst>
              <a:gd name="adj1" fmla="val -62510"/>
              <a:gd name="adj2" fmla="val 140270"/>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If this one component is correct, the whole system can be proved safe!</a:t>
            </a:r>
            <a:endParaRPr lang="en-US" b="1" dirty="0">
              <a:solidFill>
                <a:schemeClr val="tx1"/>
              </a:solidFill>
            </a:endParaRPr>
          </a:p>
        </p:txBody>
      </p:sp>
      <p:sp>
        <p:nvSpPr>
          <p:cNvPr id="8" name="Flowchart: Magnetic Disk 7"/>
          <p:cNvSpPr/>
          <p:nvPr/>
        </p:nvSpPr>
        <p:spPr>
          <a:xfrm>
            <a:off x="4836733" y="3736238"/>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ultidocument 14"/>
          <p:cNvSpPr/>
          <p:nvPr/>
        </p:nvSpPr>
        <p:spPr>
          <a:xfrm>
            <a:off x="5171342" y="4023201"/>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4646233" y="4008652"/>
            <a:ext cx="914400" cy="612648"/>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ultidocument 13"/>
          <p:cNvSpPr/>
          <p:nvPr/>
        </p:nvSpPr>
        <p:spPr>
          <a:xfrm>
            <a:off x="4970083" y="4283845"/>
            <a:ext cx="457200" cy="272561"/>
          </a:xfrm>
          <a:prstGeom prst="flowChartMultidocument">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04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par>
                                <p:cTn id="11" presetID="14"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randombar(horizontal)">
                                      <p:cBhvr>
                                        <p:cTn id="18" dur="500"/>
                                        <p:tgtEl>
                                          <p:spTgt spid="3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randombar(horizontal)">
                                      <p:cBhvr>
                                        <p:cTn id="30" dur="500"/>
                                        <p:tgtEl>
                                          <p:spTgt spid="1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horizontal)">
                                      <p:cBhvr>
                                        <p:cTn id="38" dur="500"/>
                                        <p:tgtEl>
                                          <p:spTgt spid="11"/>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randombar(horizontal)">
                                      <p:cBhvr>
                                        <p:cTn id="41" dur="500"/>
                                        <p:tgtEl>
                                          <p:spTgt spid="4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randombar(horizontal)">
                                      <p:cBhvr>
                                        <p:cTn id="47" dur="500"/>
                                        <p:tgtEl>
                                          <p:spTgt spid="30"/>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randombar(horizontal)">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randombar(horizontal)">
                                      <p:cBhvr>
                                        <p:cTn id="61" dur="500"/>
                                        <p:tgtEl>
                                          <p:spTgt spid="18"/>
                                        </p:tgtEl>
                                      </p:cBhvr>
                                    </p:animEffect>
                                  </p:childTnLst>
                                </p:cTn>
                              </p:par>
                              <p:par>
                                <p:cTn id="62" presetID="14"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randombar(horizontal)">
                                      <p:cBhvr>
                                        <p:cTn id="64" dur="500"/>
                                        <p:tgtEl>
                                          <p:spTgt spid="19"/>
                                        </p:tgtEl>
                                      </p:cBhvr>
                                    </p:animEffect>
                                  </p:childTnLst>
                                </p:cTn>
                              </p:par>
                              <p:par>
                                <p:cTn id="65" presetID="14" presetClass="entr" presetSubtype="1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par>
                                <p:cTn id="68" presetID="14" presetClass="entr" presetSubtype="1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randombar(horizontal)">
                                      <p:cBhvr>
                                        <p:cTn id="73" dur="500"/>
                                        <p:tgtEl>
                                          <p:spTgt spid="43"/>
                                        </p:tgtEl>
                                      </p:cBhvr>
                                    </p:animEffect>
                                  </p:childTnLst>
                                </p:cTn>
                              </p:par>
                              <p:par>
                                <p:cTn id="74" presetID="14" presetClass="entr" presetSubtype="1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randombar(horizontal)">
                                      <p:cBhvr>
                                        <p:cTn id="76" dur="500"/>
                                        <p:tgtEl>
                                          <p:spTgt spid="2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randombar(horizontal)">
                                      <p:cBhvr>
                                        <p:cTn id="79" dur="500"/>
                                        <p:tgtEl>
                                          <p:spTgt spid="44"/>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randombar(horizontal)">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randombar(horizontal)">
                                      <p:cBhvr>
                                        <p:cTn id="87" dur="500"/>
                                        <p:tgtEl>
                                          <p:spTgt spid="42"/>
                                        </p:tgtEl>
                                      </p:cBhvr>
                                    </p:animEffect>
                                  </p:childTnLst>
                                </p:cTn>
                              </p:par>
                              <p:par>
                                <p:cTn id="88" presetID="14" presetClass="entr" presetSubtype="10" fill="hold"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randombar(horizontal)">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randombar(horizontal)">
                                      <p:cBhvr>
                                        <p:cTn id="95" dur="500"/>
                                        <p:tgtEl>
                                          <p:spTgt spid="3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randombar(horizontal)">
                                      <p:cBhvr>
                                        <p:cTn id="98" dur="500"/>
                                        <p:tgtEl>
                                          <p:spTgt spid="12"/>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randombar(horizontal)">
                                      <p:cBhvr>
                                        <p:cTn id="10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8" grpId="0" animBg="1"/>
      <p:bldP spid="27" grpId="0" animBg="1"/>
      <p:bldP spid="29" grpId="0" animBg="1"/>
      <p:bldP spid="30" grpId="0" animBg="1"/>
      <p:bldP spid="31" grpId="0" animBg="1"/>
      <p:bldP spid="34" grpId="0"/>
      <p:bldP spid="35" grpId="0"/>
      <p:bldP spid="40" grpId="0"/>
      <p:bldP spid="41" grpId="0"/>
      <p:bldP spid="42" grpId="0"/>
      <p:bldP spid="43" grpId="0" animBg="1"/>
      <p:bldP spid="44" grpId="0"/>
      <p:bldP spid="12" grpId="0" animBg="1"/>
      <p:bldP spid="10" grpId="0" animBg="1"/>
      <p:bldP spid="37" grpId="0" animBg="1"/>
      <p:bldP spid="8" grpId="0" animBg="1"/>
      <p:bldP spid="15" grpId="0" animBg="1"/>
      <p:bldP spid="9"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F3AE-3F1D-4D48-B968-05242248B500}"/>
              </a:ext>
            </a:extLst>
          </p:cNvPr>
          <p:cNvSpPr>
            <a:spLocks noGrp="1"/>
          </p:cNvSpPr>
          <p:nvPr>
            <p:ph type="title"/>
          </p:nvPr>
        </p:nvSpPr>
        <p:spPr/>
        <p:txBody>
          <a:bodyPr/>
          <a:lstStyle/>
          <a:p>
            <a:r>
              <a:rPr lang="en-US" dirty="0" err="1"/>
              <a:t>Ceph</a:t>
            </a:r>
            <a:r>
              <a:rPr lang="en-US" dirty="0"/>
              <a:t> has three “API</a:t>
            </a:r>
            <a:r>
              <a:rPr lang="en-US" sz="3200" dirty="0"/>
              <a:t>S</a:t>
            </a:r>
            <a:r>
              <a:rPr lang="en-US" dirty="0"/>
              <a:t>”</a:t>
            </a:r>
          </a:p>
        </p:txBody>
      </p:sp>
      <p:sp>
        <p:nvSpPr>
          <p:cNvPr id="3" name="Content Placeholder 2">
            <a:extLst>
              <a:ext uri="{FF2B5EF4-FFF2-40B4-BE49-F238E27FC236}">
                <a16:creationId xmlns:a16="http://schemas.microsoft.com/office/drawing/2014/main" id="{9A2D1224-3D20-4226-8F68-A8620C94BCC3}"/>
              </a:ext>
            </a:extLst>
          </p:cNvPr>
          <p:cNvSpPr>
            <a:spLocks noGrp="1"/>
          </p:cNvSpPr>
          <p:nvPr>
            <p:ph idx="1"/>
          </p:nvPr>
        </p:nvSpPr>
        <p:spPr/>
        <p:txBody>
          <a:bodyPr/>
          <a:lstStyle/>
          <a:p>
            <a:r>
              <a:rPr lang="en-US" dirty="0"/>
              <a:t>First is the standard POSIX file system API.  You can use </a:t>
            </a:r>
            <a:r>
              <a:rPr lang="en-US" dirty="0" err="1"/>
              <a:t>Ceph</a:t>
            </a:r>
            <a:r>
              <a:rPr lang="en-US" dirty="0"/>
              <a:t> in any situation where you might use GFS, HDFS, NFS, etc.</a:t>
            </a:r>
          </a:p>
          <a:p>
            <a:endParaRPr lang="en-US" dirty="0"/>
          </a:p>
          <a:p>
            <a:r>
              <a:rPr lang="en-US" dirty="0"/>
              <a:t>Second, there are extensions to POSIX that allow </a:t>
            </a:r>
            <a:r>
              <a:rPr lang="en-US" dirty="0" err="1"/>
              <a:t>Ceph</a:t>
            </a:r>
            <a:r>
              <a:rPr lang="en-US" dirty="0"/>
              <a:t> to offer better performance in supercomputing systems, like at CERN.</a:t>
            </a:r>
          </a:p>
          <a:p>
            <a:endParaRPr lang="en-US" dirty="0"/>
          </a:p>
          <a:p>
            <a:r>
              <a:rPr lang="en-US" dirty="0"/>
              <a:t>Finally, </a:t>
            </a:r>
            <a:r>
              <a:rPr lang="en-US" dirty="0" err="1"/>
              <a:t>Ceph</a:t>
            </a:r>
            <a:r>
              <a:rPr lang="en-US" dirty="0"/>
              <a:t> has a lowest layer called RADOS that can be used directly as a key-value object store.</a:t>
            </a:r>
          </a:p>
        </p:txBody>
      </p:sp>
      <p:sp>
        <p:nvSpPr>
          <p:cNvPr id="4" name="Footer Placeholder 3">
            <a:extLst>
              <a:ext uri="{FF2B5EF4-FFF2-40B4-BE49-F238E27FC236}">
                <a16:creationId xmlns:a16="http://schemas.microsoft.com/office/drawing/2014/main" id="{3EA341B2-0D2C-452F-AEDB-FCA19CC25DA7}"/>
              </a:ext>
            </a:extLst>
          </p:cNvPr>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a:extLst>
              <a:ext uri="{FF2B5EF4-FFF2-40B4-BE49-F238E27FC236}">
                <a16:creationId xmlns:a16="http://schemas.microsoft.com/office/drawing/2014/main" id="{DD822592-D0B1-42EF-9E54-239F8C9AE0A8}"/>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347432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err="1" smtClean="0"/>
              <a:t>Ceph</a:t>
            </a:r>
            <a:r>
              <a:rPr lang="en-US" dirty="0" smtClean="0"/>
              <a:t> is a file system that was created by taking the HDFS model, but then extending it to be better matched to properties of object oriented code.</a:t>
            </a:r>
          </a:p>
          <a:p>
            <a:endParaRPr lang="en-US" dirty="0"/>
          </a:p>
          <a:p>
            <a:r>
              <a:rPr lang="en-US" dirty="0" smtClean="0"/>
              <a:t>But it also reflects a decision that </a:t>
            </a:r>
            <a:r>
              <a:rPr lang="en-US" dirty="0" err="1" smtClean="0"/>
              <a:t>Ceph</a:t>
            </a:r>
            <a:r>
              <a:rPr lang="en-US" dirty="0" smtClean="0"/>
              <a:t> will not be aware </a:t>
            </a:r>
            <a:r>
              <a:rPr lang="en-US" dirty="0" smtClean="0"/>
              <a:t>of the data representation used, and leaves that to the users</a:t>
            </a:r>
            <a:r>
              <a:rPr lang="en-US" dirty="0" smtClean="0"/>
              <a:t>.   This could have high costs, but there are ways for smart developers to </a:t>
            </a:r>
            <a:r>
              <a:rPr lang="en-US" smtClean="0"/>
              <a:t>work around them.</a:t>
            </a:r>
            <a:endParaRPr lang="en-US" dirty="0" smtClean="0"/>
          </a:p>
          <a:p>
            <a:endParaRPr lang="en-US" dirty="0"/>
          </a:p>
          <a:p>
            <a:r>
              <a:rPr lang="en-US" dirty="0" err="1" smtClean="0"/>
              <a:t>Ceph</a:t>
            </a:r>
            <a:r>
              <a:rPr lang="en-US" dirty="0" smtClean="0"/>
              <a:t> also uses a simple but “weak” form of data replication.  It doesn’t guarantee consistency.</a:t>
            </a:r>
            <a:endParaRPr lang="en-US" dirty="0"/>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50</a:t>
            </a:fld>
            <a:endParaRPr lang="en-US"/>
          </a:p>
        </p:txBody>
      </p:sp>
    </p:spTree>
    <p:extLst>
      <p:ext uri="{BB962C8B-B14F-4D97-AF65-F5344CB8AC3E}">
        <p14:creationId xmlns:p14="http://schemas.microsoft.com/office/powerpoint/2010/main" val="3921174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talk directly to RADOS?</a:t>
            </a:r>
            <a:br>
              <a:rPr lang="en-US" dirty="0"/>
            </a:br>
            <a:r>
              <a:rPr lang="en-US" dirty="0"/>
              <a:t>Serialization/Deserialization!</a:t>
            </a:r>
          </a:p>
        </p:txBody>
      </p:sp>
      <p:sp>
        <p:nvSpPr>
          <p:cNvPr id="3" name="Content Placeholder 2"/>
          <p:cNvSpPr>
            <a:spLocks noGrp="1"/>
          </p:cNvSpPr>
          <p:nvPr>
            <p:ph idx="1"/>
          </p:nvPr>
        </p:nvSpPr>
        <p:spPr/>
        <p:txBody>
          <a:bodyPr>
            <a:normAutofit lnSpcReduction="10000"/>
          </a:bodyPr>
          <a:lstStyle/>
          <a:p>
            <a:r>
              <a:rPr lang="en-US" dirty="0"/>
              <a:t>When an object is in memory, the data associated with it is managed by the class (or type) definition, and can include pointers, fields with gaps or other “subtle” properties, etc.</a:t>
            </a:r>
          </a:p>
          <a:p>
            <a:endParaRPr lang="en-US" dirty="0"/>
          </a:p>
          <a:p>
            <a:r>
              <a:rPr lang="en-US" dirty="0"/>
              <a:t>Example: a binary tree: the nodes and edges could be objects, but the whole tree could also be one object composed of other objects.</a:t>
            </a:r>
          </a:p>
          <a:p>
            <a:endParaRPr lang="en-US" dirty="0"/>
          </a:p>
          <a:p>
            <a:r>
              <a:rPr lang="en-US" dirty="0"/>
              <a:t>Serialization is a computing process to create a byte-array with the data in the object.  Deserialization reconstructs the object from the array.</a:t>
            </a:r>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170316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and bad things</a:t>
            </a:r>
          </a:p>
        </p:txBody>
      </p:sp>
      <p:sp>
        <p:nvSpPr>
          <p:cNvPr id="3" name="Content Placeholder 2"/>
          <p:cNvSpPr>
            <a:spLocks noGrp="1"/>
          </p:cNvSpPr>
          <p:nvPr>
            <p:ph idx="1"/>
          </p:nvPr>
        </p:nvSpPr>
        <p:spPr/>
        <p:txBody>
          <a:bodyPr/>
          <a:lstStyle/>
          <a:p>
            <a:r>
              <a:rPr lang="en-US" dirty="0"/>
              <a:t>A serialized object can always be written over the network or to a disk.</a:t>
            </a:r>
          </a:p>
          <a:p>
            <a:endParaRPr lang="en-US" dirty="0"/>
          </a:p>
          <a:p>
            <a:r>
              <a:rPr lang="en-US" dirty="0"/>
              <a:t>But the number of bytes in the serialized byte array might vary.  </a:t>
            </a:r>
            <a:r>
              <a:rPr lang="en-US" b="1" dirty="0"/>
              <a:t>Why?</a:t>
            </a:r>
            <a:endParaRPr lang="en-US" dirty="0"/>
          </a:p>
          <a:p>
            <a:endParaRPr lang="en-US" dirty="0"/>
          </a:p>
          <a:p>
            <a:r>
              <a:rPr lang="en-US" dirty="0"/>
              <a:t>… so the “match” to a standard POSIX file system isn’t ideal.  </a:t>
            </a:r>
            <a:r>
              <a:rPr lang="en-US" b="1" dirty="0"/>
              <a:t>Why?</a:t>
            </a:r>
            <a:endParaRPr lang="en-US" dirty="0"/>
          </a:p>
          <a:p>
            <a:endParaRPr lang="en-US" dirty="0"/>
          </a:p>
          <a:p>
            <a:r>
              <a:rPr lang="en-US" dirty="0"/>
              <a:t>This motivates </a:t>
            </a:r>
            <a:r>
              <a:rPr lang="en-US" dirty="0" err="1"/>
              <a:t>Ceph</a:t>
            </a:r>
            <a:r>
              <a:rPr lang="en-US" dirty="0"/>
              <a:t>.</a:t>
            </a:r>
          </a:p>
        </p:txBody>
      </p:sp>
      <p:sp>
        <p:nvSpPr>
          <p:cNvPr id="4" name="Footer Placeholder 3"/>
          <p:cNvSpPr>
            <a:spLocks noGrp="1"/>
          </p:cNvSpPr>
          <p:nvPr>
            <p:ph type="ftr" sz="quarter" idx="11"/>
          </p:nvPr>
        </p:nvSpPr>
        <p:spPr/>
        <p:txBody>
          <a:bodyPr/>
          <a:lstStyle/>
          <a:p>
            <a:r>
              <a:rPr lang="en-US" smtClean="0"/>
              <a:t>http://www.cs.cornell.edu/courses/cs5412/2020sp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3880339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normAutofit/>
          </a:bodyPr>
          <a:lstStyle/>
          <a:p>
            <a:r>
              <a:rPr lang="en-GB" altLang="en-US"/>
              <a:t>Ceph: A Scalable, High-Performance Distributed File System</a:t>
            </a:r>
          </a:p>
        </p:txBody>
      </p:sp>
      <p:sp>
        <p:nvSpPr>
          <p:cNvPr id="3074" name="Rectangle 2"/>
          <p:cNvSpPr>
            <a:spLocks noGrp="1" noChangeArrowheads="1"/>
          </p:cNvSpPr>
          <p:nvPr>
            <p:ph idx="1"/>
          </p:nvPr>
        </p:nvSpPr>
        <p:spPr bwMode="auto">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0000" tIns="46800" rIns="90000" bIns="46800" rtlCol="0">
            <a:normAutofit/>
          </a:bodyPr>
          <a:lstStyle/>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i="1" dirty="0"/>
              <a:t>Original slide set from OSDI 2006</a:t>
            </a:r>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en-US" dirty="0"/>
          </a:p>
          <a:p>
            <a:pPr marL="0" indent="0"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a:t>Sage A. Weil, Scott A. Brandt, Ethan L. Miller, Darrel D. E. Long</a:t>
            </a:r>
          </a:p>
        </p:txBody>
      </p:sp>
      <p:sp>
        <p:nvSpPr>
          <p:cNvPr id="4" name="Slide Number Placeholder 4"/>
          <p:cNvSpPr>
            <a:spLocks noGrp="1"/>
          </p:cNvSpPr>
          <p:nvPr>
            <p:ph type="sldNum" sz="quarter" idx="12"/>
          </p:nvPr>
        </p:nvSpPr>
        <p:spPr/>
        <p:txBody>
          <a:bodyPr/>
          <a:lstStyle/>
          <a:p>
            <a:fld id="{ED8E1C44-FF0A-47F8-BE5A-C3811AD0395E}" type="slidenum">
              <a:rPr lang="en-GB" altLang="en-US" smtClean="0"/>
              <a:pPr/>
              <a:t>8</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12667798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altLang="en-US"/>
              <a:t>Contents</a:t>
            </a:r>
          </a:p>
        </p:txBody>
      </p:sp>
      <p:sp>
        <p:nvSpPr>
          <p:cNvPr id="4098" name="Rectangle 2"/>
          <p:cNvSpPr>
            <a:spLocks noGrp="1" noChangeArrowheads="1"/>
          </p:cNvSpPr>
          <p:nvPr>
            <p:ph type="body" idx="1"/>
          </p:nvPr>
        </p:nvSpPr>
        <p:spPr/>
        <p:txBody>
          <a:bodyPr/>
          <a:lstStyle/>
          <a:p>
            <a:r>
              <a:rPr lang="en-GB" altLang="en-US"/>
              <a:t>Goals</a:t>
            </a:r>
          </a:p>
          <a:p>
            <a:r>
              <a:rPr lang="en-GB" altLang="en-US"/>
              <a:t>System Overview</a:t>
            </a:r>
          </a:p>
          <a:p>
            <a:r>
              <a:rPr lang="en-GB" altLang="en-US"/>
              <a:t>Client Operation</a:t>
            </a:r>
          </a:p>
          <a:p>
            <a:r>
              <a:rPr lang="en-GB" altLang="en-US"/>
              <a:t>Dynamically Distributed Metadata</a:t>
            </a:r>
          </a:p>
          <a:p>
            <a:r>
              <a:rPr lang="en-GB" altLang="en-US"/>
              <a:t>Distributed Object Storage</a:t>
            </a:r>
          </a:p>
          <a:p>
            <a:r>
              <a:rPr lang="en-GB" altLang="en-US"/>
              <a:t>Performance</a:t>
            </a:r>
          </a:p>
        </p:txBody>
      </p:sp>
      <p:sp>
        <p:nvSpPr>
          <p:cNvPr id="4" name="Slide Number Placeholder 5"/>
          <p:cNvSpPr>
            <a:spLocks noGrp="1"/>
          </p:cNvSpPr>
          <p:nvPr>
            <p:ph type="sldNum" idx="12"/>
          </p:nvPr>
        </p:nvSpPr>
        <p:spPr/>
        <p:txBody>
          <a:bodyPr/>
          <a:lstStyle/>
          <a:p>
            <a:fld id="{EEE3C756-28C3-4C0B-AF99-3CDFC30C1809}" type="slidenum">
              <a:rPr lang="en-GB" altLang="en-US" smtClean="0"/>
              <a:pPr/>
              <a:t>9</a:t>
            </a:fld>
            <a:endParaRPr lang="en-GB" altLang="en-US"/>
          </a:p>
        </p:txBody>
      </p:sp>
      <p:sp>
        <p:nvSpPr>
          <p:cNvPr id="2" name="Footer Placeholder 1"/>
          <p:cNvSpPr>
            <a:spLocks noGrp="1"/>
          </p:cNvSpPr>
          <p:nvPr>
            <p:ph type="ftr" sz="quarter" idx="11"/>
          </p:nvPr>
        </p:nvSpPr>
        <p:spPr/>
        <p:txBody>
          <a:bodyPr/>
          <a:lstStyle/>
          <a:p>
            <a:r>
              <a:rPr lang="en-US" smtClean="0"/>
              <a:t>http://www.cs.cornell.edu/courses/cs5412/2020sp</a:t>
            </a:r>
            <a:endParaRPr lang="en-US"/>
          </a:p>
        </p:txBody>
      </p:sp>
    </p:spTree>
    <p:extLst>
      <p:ext uri="{BB962C8B-B14F-4D97-AF65-F5344CB8AC3E}">
        <p14:creationId xmlns:p14="http://schemas.microsoft.com/office/powerpoint/2010/main" val="5416348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1372</TotalTime>
  <Words>2174</Words>
  <Application>Microsoft Office PowerPoint</Application>
  <PresentationFormat>Widescreen</PresentationFormat>
  <Paragraphs>372</Paragraphs>
  <Slides>50</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Calibri</vt:lpstr>
      <vt:lpstr>Comic Sans MS</vt:lpstr>
      <vt:lpstr>MS Reference 1</vt:lpstr>
      <vt:lpstr>Symbol</vt:lpstr>
      <vt:lpstr>Tw Cen MT</vt:lpstr>
      <vt:lpstr>Tw Cen MT Condensed</vt:lpstr>
      <vt:lpstr>Wingdings</vt:lpstr>
      <vt:lpstr>Wingdings 3</vt:lpstr>
      <vt:lpstr>Integral</vt:lpstr>
      <vt:lpstr>  CS 5412/Lecture 13.   Ceph: A Scalable High-Performance Distributed File System</vt:lpstr>
      <vt:lpstr>HDFS limitations</vt:lpstr>
      <vt:lpstr>CEPH project</vt:lpstr>
      <vt:lpstr>Key ideas in Ceph</vt:lpstr>
      <vt:lpstr>Ceph has three “APIS”</vt:lpstr>
      <vt:lpstr>Why talk directly to RADOS? Serialization/Deserialization!</vt:lpstr>
      <vt:lpstr>Good and bad things</vt:lpstr>
      <vt:lpstr>Ceph: A Scalable, High-Performance Distributed File System</vt:lpstr>
      <vt:lpstr>Contents</vt:lpstr>
      <vt:lpstr>Goals</vt:lpstr>
      <vt:lpstr>PowerPoint Presentation</vt:lpstr>
      <vt:lpstr>PowerPoint Presentation</vt:lpstr>
      <vt:lpstr>System Overview</vt:lpstr>
      <vt:lpstr>Key Features</vt:lpstr>
      <vt:lpstr>Client Operation</vt:lpstr>
      <vt:lpstr>Client Access Example</vt:lpstr>
      <vt:lpstr>Synchronization</vt:lpstr>
      <vt:lpstr>Distributed Metadata</vt:lpstr>
      <vt:lpstr>Dynamic Subtree Partitioning</vt:lpstr>
      <vt:lpstr>Distributed Object Storage</vt:lpstr>
      <vt:lpstr>Distributed Object Storage</vt:lpstr>
      <vt:lpstr>CRUSH: A specialized Key Hashing Function</vt:lpstr>
      <vt:lpstr>Data distribution</vt:lpstr>
      <vt:lpstr>Replication: Reliable but not Paxos</vt:lpstr>
      <vt:lpstr>Failure Detection and Recovery</vt:lpstr>
      <vt:lpstr>Acronyms Used in Performance Slides</vt:lpstr>
      <vt:lpstr>Per-OSD Write Performance</vt:lpstr>
      <vt:lpstr>EBOFS Performance</vt:lpstr>
      <vt:lpstr>Write Latency</vt:lpstr>
      <vt:lpstr>OSD Write Performance</vt:lpstr>
      <vt:lpstr>Diskless vs. Local Disk</vt:lpstr>
      <vt:lpstr>Per-MDS Throughput</vt:lpstr>
      <vt:lpstr>Average Latency</vt:lpstr>
      <vt:lpstr>Lessons learned</vt:lpstr>
      <vt:lpstr>Let’s switch topics a tiny bit</vt:lpstr>
      <vt:lpstr>CORBA and OMG</vt:lpstr>
      <vt:lpstr>Understanding Costs for CORBA’s universal Representations: ATC System</vt:lpstr>
      <vt:lpstr>Understanding Costs for CORBA’s universal Representations: ATC System</vt:lpstr>
      <vt:lpstr>Understanding Costs for CORBA’s universal Representations: ATC System</vt:lpstr>
      <vt:lpstr>Understanding Costs for CORBA’s universal Representations: ATC System</vt:lpstr>
      <vt:lpstr>But how often will we (DE)serialize?</vt:lpstr>
      <vt:lpstr>Universal representations are costly!</vt:lpstr>
      <vt:lpstr>How do ATC systems avoid these costs?</vt:lpstr>
      <vt:lpstr>Why two “identical” object variants?</vt:lpstr>
      <vt:lpstr>Old Single version approach</vt:lpstr>
      <vt:lpstr>Dual version approach</vt:lpstr>
      <vt:lpstr>How should we store the flight plan records?</vt:lpstr>
      <vt:lpstr>How should we Implement the flight plan manager component?</vt:lpstr>
      <vt:lpstr>Revisiting the structure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158</cp:revision>
  <dcterms:created xsi:type="dcterms:W3CDTF">2017-12-19T18:11:25Z</dcterms:created>
  <dcterms:modified xsi:type="dcterms:W3CDTF">2020-03-06T19:26:16Z</dcterms:modified>
</cp:coreProperties>
</file>