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514" r:id="rId3"/>
    <p:sldId id="510" r:id="rId4"/>
    <p:sldId id="554" r:id="rId5"/>
    <p:sldId id="515" r:id="rId6"/>
    <p:sldId id="516" r:id="rId7"/>
    <p:sldId id="526" r:id="rId8"/>
    <p:sldId id="511" r:id="rId9"/>
    <p:sldId id="545" r:id="rId10"/>
    <p:sldId id="546" r:id="rId11"/>
    <p:sldId id="553" r:id="rId12"/>
    <p:sldId id="512" r:id="rId13"/>
    <p:sldId id="513" r:id="rId14"/>
    <p:sldId id="517" r:id="rId15"/>
    <p:sldId id="521" r:id="rId16"/>
    <p:sldId id="534" r:id="rId17"/>
    <p:sldId id="522" r:id="rId18"/>
    <p:sldId id="523" r:id="rId19"/>
    <p:sldId id="524" r:id="rId20"/>
    <p:sldId id="519" r:id="rId21"/>
    <p:sldId id="520" r:id="rId22"/>
    <p:sldId id="537" r:id="rId23"/>
    <p:sldId id="548" r:id="rId24"/>
    <p:sldId id="549" r:id="rId25"/>
    <p:sldId id="538" r:id="rId26"/>
    <p:sldId id="539" r:id="rId27"/>
    <p:sldId id="540" r:id="rId28"/>
    <p:sldId id="491" r:id="rId29"/>
    <p:sldId id="541" r:id="rId30"/>
    <p:sldId id="550" r:id="rId31"/>
    <p:sldId id="551" r:id="rId32"/>
    <p:sldId id="509" r:id="rId33"/>
    <p:sldId id="493" r:id="rId34"/>
    <p:sldId id="505" r:id="rId35"/>
    <p:sldId id="492" r:id="rId36"/>
    <p:sldId id="552" r:id="rId37"/>
    <p:sldId id="525" r:id="rId38"/>
    <p:sldId id="542" r:id="rId39"/>
    <p:sldId id="543" r:id="rId40"/>
    <p:sldId id="496" r:id="rId41"/>
    <p:sldId id="501" r:id="rId42"/>
    <p:sldId id="494" r:id="rId43"/>
    <p:sldId id="535" r:id="rId44"/>
    <p:sldId id="544" r:id="rId45"/>
    <p:sldId id="53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4F5"/>
    <a:srgbClr val="FFCCFF"/>
    <a:srgbClr val="FF3737"/>
    <a:srgbClr val="E7F1FA"/>
    <a:srgbClr val="FFFFFF"/>
    <a:srgbClr val="FA5D06"/>
    <a:srgbClr val="CCFF99"/>
    <a:srgbClr val="E53B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80" autoAdjust="0"/>
    <p:restoredTop sz="96421" autoAdjust="0"/>
  </p:normalViewPr>
  <p:slideViewPr>
    <p:cSldViewPr snapToGrid="0">
      <p:cViewPr varScale="1">
        <p:scale>
          <a:sx n="111" d="100"/>
          <a:sy n="111" d="100"/>
        </p:scale>
        <p:origin x="402" y="108"/>
      </p:cViewPr>
      <p:guideLst>
        <p:guide orient="horz" pos="2160"/>
        <p:guide pos="3840"/>
      </p:guideLst>
    </p:cSldViewPr>
  </p:slideViewPr>
  <p:notesTextViewPr>
    <p:cViewPr>
      <p:scale>
        <a:sx n="1" d="1"/>
        <a:sy n="1" d="1"/>
      </p:scale>
      <p:origin x="0" y="0"/>
    </p:cViewPr>
  </p:notesTextViewPr>
  <p:sorterViewPr>
    <p:cViewPr varScale="1">
      <p:scale>
        <a:sx n="1" d="1"/>
        <a:sy n="1" d="1"/>
      </p:scale>
      <p:origin x="0" y="-6060"/>
    </p:cViewPr>
  </p:sorterViewPr>
  <p:notesViewPr>
    <p:cSldViewPr snapToGrid="0">
      <p:cViewPr varScale="1">
        <p:scale>
          <a:sx n="91" d="100"/>
          <a:sy n="91" d="100"/>
        </p:scale>
        <p:origin x="375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77D82-51DC-47C9-9A3C-ABC419775398}" type="datetimeFigureOut">
              <a:rPr lang="en-US" smtClean="0"/>
              <a:pPr/>
              <a:t>2/21/2020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952055-0679-4F11-9844-B02E09680E7A}" type="slidenum">
              <a:rPr lang="en-US" smtClean="0"/>
              <a:pPr/>
              <a:t>‹#›</a:t>
            </a:fld>
            <a:endParaRPr lang="en-US"/>
          </a:p>
        </p:txBody>
      </p:sp>
    </p:spTree>
    <p:extLst>
      <p:ext uri="{BB962C8B-B14F-4D97-AF65-F5344CB8AC3E}">
        <p14:creationId xmlns:p14="http://schemas.microsoft.com/office/powerpoint/2010/main" val="292403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1</a:t>
            </a:fld>
            <a:endParaRPr lang="en-US"/>
          </a:p>
        </p:txBody>
      </p:sp>
    </p:spTree>
    <p:extLst>
      <p:ext uri="{BB962C8B-B14F-4D97-AF65-F5344CB8AC3E}">
        <p14:creationId xmlns:p14="http://schemas.microsoft.com/office/powerpoint/2010/main" val="2403888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14</a:t>
            </a:fld>
            <a:endParaRPr lang="en-US"/>
          </a:p>
        </p:txBody>
      </p:sp>
    </p:spTree>
    <p:extLst>
      <p:ext uri="{BB962C8B-B14F-4D97-AF65-F5344CB8AC3E}">
        <p14:creationId xmlns:p14="http://schemas.microsoft.com/office/powerpoint/2010/main" val="1638522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in CS5412 sometimes are troubled that one system can have so many interfaces.  FFFS was actually built, initially, by taking HDFS and modifying the internal implementation to track versions.</a:t>
            </a:r>
          </a:p>
          <a:p>
            <a:endParaRPr lang="en-US" dirty="0"/>
          </a:p>
          <a:p>
            <a:r>
              <a:rPr lang="en-US" dirty="0"/>
              <a:t>But there is also an object oriented layer, </a:t>
            </a:r>
            <a:r>
              <a:rPr lang="en-US" dirty="0" err="1"/>
              <a:t>Ceph</a:t>
            </a:r>
            <a:r>
              <a:rPr lang="en-US" dirty="0"/>
              <a:t>, that can run over HDFS.  So it can run on FFFS too.  It uses the file system as its “block store”.   Through the </a:t>
            </a:r>
            <a:r>
              <a:rPr lang="en-US" dirty="0" err="1"/>
              <a:t>Ceph</a:t>
            </a:r>
            <a:r>
              <a:rPr lang="en-US" dirty="0"/>
              <a:t> API, the same file system suddenly looks object oriented.  For structured data, </a:t>
            </a:r>
            <a:r>
              <a:rPr lang="en-US" dirty="0" err="1"/>
              <a:t>Ceph</a:t>
            </a:r>
            <a:r>
              <a:rPr lang="en-US" dirty="0"/>
              <a:t> is very popular because it handles a number of tasks the user would otherwise need to address.</a:t>
            </a:r>
          </a:p>
          <a:p>
            <a:endParaRPr lang="en-US" dirty="0"/>
          </a:p>
          <a:p>
            <a:r>
              <a:rPr lang="en-US" dirty="0"/>
              <a:t>HDFS or FFFS are file systems, and as such, may not seem like a distributed system in the </a:t>
            </a:r>
            <a:r>
              <a:rPr lang="en-US" dirty="0" err="1"/>
              <a:t>Chandy</a:t>
            </a:r>
            <a:r>
              <a:rPr lang="en-US" dirty="0"/>
              <a:t>/</a:t>
            </a:r>
            <a:r>
              <a:rPr lang="en-US" dirty="0" err="1"/>
              <a:t>Lamport</a:t>
            </a:r>
            <a:r>
              <a:rPr lang="en-US" dirty="0"/>
              <a:t> sense, but actually both are: the implementation of HDFS has a process to handle file names and other “meta data” like access times and seek pointer, and then a set of processes (</a:t>
            </a:r>
            <a:r>
              <a:rPr lang="en-US" dirty="0" err="1"/>
              <a:t>sharded</a:t>
            </a:r>
            <a:r>
              <a:rPr lang="en-US" dirty="0"/>
              <a:t>) to hold the data and replicate it for fault-tolerance.  FFFS shares this identical model.</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15</a:t>
            </a:fld>
            <a:endParaRPr lang="en-US"/>
          </a:p>
        </p:txBody>
      </p:sp>
    </p:spTree>
    <p:extLst>
      <p:ext uri="{BB962C8B-B14F-4D97-AF65-F5344CB8AC3E}">
        <p14:creationId xmlns:p14="http://schemas.microsoft.com/office/powerpoint/2010/main" val="71016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17</a:t>
            </a:fld>
            <a:endParaRPr lang="en-US"/>
          </a:p>
        </p:txBody>
      </p:sp>
    </p:spTree>
    <p:extLst>
      <p:ext uri="{BB962C8B-B14F-4D97-AF65-F5344CB8AC3E}">
        <p14:creationId xmlns:p14="http://schemas.microsoft.com/office/powerpoint/2010/main" val="5062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18</a:t>
            </a:fld>
            <a:endParaRPr lang="en-US"/>
          </a:p>
        </p:txBody>
      </p:sp>
    </p:spTree>
    <p:extLst>
      <p:ext uri="{BB962C8B-B14F-4D97-AF65-F5344CB8AC3E}">
        <p14:creationId xmlns:p14="http://schemas.microsoft.com/office/powerpoint/2010/main" val="2629242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are showing how FFFS might handle requests for a snapshot at time T, and then at T’.  Think of the 5fps data: time 10:00:00.000 and time 10:00:00.200</a:t>
            </a:r>
          </a:p>
          <a:p>
            <a:endParaRPr lang="en-US" dirty="0"/>
          </a:p>
          <a:p>
            <a:r>
              <a:rPr lang="en-US" dirty="0"/>
              <a:t>FFFS may not have perfect time accuracy but it does its best and also tracks causality and won’t give back data that seems to violate causal order.  We get the green cuts shown on the left (in fact the red ones too, but T and T’ match the green ones).  All of these cuts are consistent – FFFS only returns data on consistent cuts, and ones matched to the requested times.  HDFS doesn’t have this property.</a:t>
            </a:r>
          </a:p>
          <a:p>
            <a:endParaRPr lang="en-US" dirty="0"/>
          </a:p>
          <a:p>
            <a:r>
              <a:rPr lang="en-US" dirty="0"/>
              <a:t>Notice also that each cut definitely includes the events from the prior cut.  Time moves forward.</a:t>
            </a:r>
          </a:p>
          <a:p>
            <a:endParaRPr lang="en-US" dirty="0"/>
          </a:p>
          <a:p>
            <a:r>
              <a:rPr lang="en-US" dirty="0"/>
              <a:t>And this is how the video on the right was made!</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19</a:t>
            </a:fld>
            <a:endParaRPr lang="en-US"/>
          </a:p>
        </p:txBody>
      </p:sp>
    </p:spTree>
    <p:extLst>
      <p:ext uri="{BB962C8B-B14F-4D97-AF65-F5344CB8AC3E}">
        <p14:creationId xmlns:p14="http://schemas.microsoft.com/office/powerpoint/2010/main" val="2037449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20</a:t>
            </a:fld>
            <a:endParaRPr lang="en-US"/>
          </a:p>
        </p:txBody>
      </p:sp>
    </p:spTree>
    <p:extLst>
      <p:ext uri="{BB962C8B-B14F-4D97-AF65-F5344CB8AC3E}">
        <p14:creationId xmlns:p14="http://schemas.microsoft.com/office/powerpoint/2010/main" val="90278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idea is that maybe we are using machine learning to figure out Trinity’s path on the highway (which was terrifying!)  With good data, we can reconstruct a reasonable approximation, and then illustrate it with video snippets to make our film.</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21</a:t>
            </a:fld>
            <a:endParaRPr lang="en-US"/>
          </a:p>
        </p:txBody>
      </p:sp>
    </p:spTree>
    <p:extLst>
      <p:ext uri="{BB962C8B-B14F-4D97-AF65-F5344CB8AC3E}">
        <p14:creationId xmlns:p14="http://schemas.microsoft.com/office/powerpoint/2010/main" val="79991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APIs for the object store match those of a standard key-value store.  But Derecho adds a “watch” callback that will do a call to a local function if the watched key changes.  Obviously this callback occurs on the process where the key changed.  But the function could then send a message or a multicast to other processes.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28</a:t>
            </a:fld>
            <a:endParaRPr lang="en-US"/>
          </a:p>
        </p:txBody>
      </p:sp>
    </p:spTree>
    <p:extLst>
      <p:ext uri="{BB962C8B-B14F-4D97-AF65-F5344CB8AC3E}">
        <p14:creationId xmlns:p14="http://schemas.microsoft.com/office/powerpoint/2010/main" val="47691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particular, a subgroup with shards of size two, here) can implement MapReduce.  This is shown here.  Notice that the actual arrows would be a form of point-to-point message passing.  Derecho supports both point to point and group multicast patterns.</a:t>
            </a:r>
          </a:p>
        </p:txBody>
      </p:sp>
      <p:sp>
        <p:nvSpPr>
          <p:cNvPr id="4" name="Slide Number Placeholder 3"/>
          <p:cNvSpPr>
            <a:spLocks noGrp="1"/>
          </p:cNvSpPr>
          <p:nvPr>
            <p:ph type="sldNum" sz="quarter" idx="5"/>
          </p:nvPr>
        </p:nvSpPr>
        <p:spPr/>
        <p:txBody>
          <a:bodyPr/>
          <a:lstStyle/>
          <a:p>
            <a:fld id="{D8952055-0679-4F11-9844-B02E09680E7A}" type="slidenum">
              <a:rPr lang="en-US" smtClean="0"/>
              <a:pPr/>
              <a:t>32</a:t>
            </a:fld>
            <a:endParaRPr lang="en-US"/>
          </a:p>
        </p:txBody>
      </p:sp>
    </p:spTree>
    <p:extLst>
      <p:ext uri="{BB962C8B-B14F-4D97-AF65-F5344CB8AC3E}">
        <p14:creationId xmlns:p14="http://schemas.microsoft.com/office/powerpoint/2010/main" val="1116110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33</a:t>
            </a:fld>
            <a:endParaRPr lang="en-US"/>
          </a:p>
        </p:txBody>
      </p:sp>
    </p:spTree>
    <p:extLst>
      <p:ext uri="{BB962C8B-B14F-4D97-AF65-F5344CB8AC3E}">
        <p14:creationId xmlns:p14="http://schemas.microsoft.com/office/powerpoint/2010/main" val="2294978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2</a:t>
            </a:fld>
            <a:endParaRPr lang="en-US"/>
          </a:p>
        </p:txBody>
      </p:sp>
    </p:spTree>
    <p:extLst>
      <p:ext uri="{BB962C8B-B14F-4D97-AF65-F5344CB8AC3E}">
        <p14:creationId xmlns:p14="http://schemas.microsoft.com/office/powerpoint/2010/main" val="3173571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slide on a question of efficiency.</a:t>
            </a:r>
          </a:p>
          <a:p>
            <a:endParaRPr lang="en-US" dirty="0"/>
          </a:p>
          <a:p>
            <a:r>
              <a:rPr lang="en-US" dirty="0"/>
              <a:t>Sometimes a delta is MUCH smaller than the versions themselves would be.</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34</a:t>
            </a:fld>
            <a:endParaRPr lang="en-US"/>
          </a:p>
        </p:txBody>
      </p:sp>
    </p:spTree>
    <p:extLst>
      <p:ext uri="{BB962C8B-B14F-4D97-AF65-F5344CB8AC3E}">
        <p14:creationId xmlns:p14="http://schemas.microsoft.com/office/powerpoint/2010/main" val="1454745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“fancy” API here is the conditional put.  It works like Put but checks that the version numbering hasn’t changed since the get was done.  So you do a get, update the version, then a </a:t>
            </a:r>
            <a:r>
              <a:rPr lang="en-US" dirty="0" err="1"/>
              <a:t>cput</a:t>
            </a:r>
            <a:r>
              <a:rPr lang="en-US" dirty="0"/>
              <a:t>, and if this is successful, you “avoided” using a lock and yet got an atomic effect.  If </a:t>
            </a:r>
            <a:r>
              <a:rPr lang="en-US" dirty="0" err="1"/>
              <a:t>cput</a:t>
            </a:r>
            <a:r>
              <a:rPr lang="en-US" dirty="0"/>
              <a:t> fails, no change was done and you can iterate by doing a new get, then trying again.</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35</a:t>
            </a:fld>
            <a:endParaRPr lang="en-US"/>
          </a:p>
        </p:txBody>
      </p:sp>
    </p:spTree>
    <p:extLst>
      <p:ext uri="{BB962C8B-B14F-4D97-AF65-F5344CB8AC3E}">
        <p14:creationId xmlns:p14="http://schemas.microsoft.com/office/powerpoint/2010/main" val="2786087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versions people sometimes worry about transactions that do a get, think about it, then write an update.  You can run into conflicts if somehow two processes try to update the same (</a:t>
            </a:r>
            <a:r>
              <a:rPr lang="en-US" dirty="0" err="1"/>
              <a:t>key,value</a:t>
            </a:r>
            <a:r>
              <a:rPr lang="en-US" dirty="0"/>
              <a:t>) version.</a:t>
            </a:r>
          </a:p>
          <a:p>
            <a:endParaRPr lang="en-US" dirty="0"/>
          </a:p>
          <a:p>
            <a:r>
              <a:rPr lang="en-US" dirty="0"/>
              <a:t>One option is to use locking if that would be a risk, but locking can slow things down.</a:t>
            </a:r>
          </a:p>
          <a:p>
            <a:endParaRPr lang="en-US" dirty="0"/>
          </a:p>
          <a:p>
            <a:r>
              <a:rPr lang="en-US" dirty="0"/>
              <a:t>So in Derecho’s object store we offer a conditional put that only updates a version if the correct prior version is still loaded.  If someone else updated it while you were thinking, the conditional put fails (“sorry, version 17 is not the most current one”) and you can retry.</a:t>
            </a:r>
          </a:p>
          <a:p>
            <a:endParaRPr lang="en-US" dirty="0"/>
          </a:p>
          <a:p>
            <a:r>
              <a:rPr lang="en-US" dirty="0"/>
              <a:t>The version numbering is implicit (a header field associated with the value – </a:t>
            </a:r>
            <a:r>
              <a:rPr lang="en-US" b="0" dirty="0"/>
              <a:t>get fills it in initially, and then </a:t>
            </a:r>
            <a:r>
              <a:rPr lang="en-US" b="0" dirty="0" err="1"/>
              <a:t>cput</a:t>
            </a:r>
            <a:r>
              <a:rPr lang="en-US" b="0" dirty="0"/>
              <a:t> checks that the version currently in the store matches what get previously fetched.  For</a:t>
            </a:r>
            <a:r>
              <a:rPr lang="en-US" dirty="0"/>
              <a:t> cases where conflicts would be rare you can avoid locking entirely and still be certain to get consistency.</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37</a:t>
            </a:fld>
            <a:endParaRPr lang="en-US"/>
          </a:p>
        </p:txBody>
      </p:sp>
    </p:spTree>
    <p:extLst>
      <p:ext uri="{BB962C8B-B14F-4D97-AF65-F5344CB8AC3E}">
        <p14:creationId xmlns:p14="http://schemas.microsoft.com/office/powerpoint/2010/main" val="2365482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an object store you can turn it into a file system very easily by layering a file system API over the object layer.</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40</a:t>
            </a:fld>
            <a:endParaRPr lang="en-US"/>
          </a:p>
        </p:txBody>
      </p:sp>
    </p:spTree>
    <p:extLst>
      <p:ext uri="{BB962C8B-B14F-4D97-AF65-F5344CB8AC3E}">
        <p14:creationId xmlns:p14="http://schemas.microsoft.com/office/powerpoint/2010/main" val="1177093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 message bus (publish-subscribe system)</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41</a:t>
            </a:fld>
            <a:endParaRPr lang="en-US"/>
          </a:p>
        </p:txBody>
      </p:sp>
    </p:spTree>
    <p:extLst>
      <p:ext uri="{BB962C8B-B14F-4D97-AF65-F5344CB8AC3E}">
        <p14:creationId xmlns:p14="http://schemas.microsoft.com/office/powerpoint/2010/main" val="858511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object store can store more than one kind of data.  So for example, it could store photos (maybe with one kind of key) and also “reports that new photos are available” (with some other kind of key).  </a:t>
            </a:r>
          </a:p>
          <a:p>
            <a:endParaRPr lang="en-US" dirty="0"/>
          </a:p>
          <a:p>
            <a:r>
              <a:rPr lang="en-US" dirty="0"/>
              <a:t>This avoids having you receive photos you don’t actually want.   Instead your code can decide which photos to pull from the object store.</a:t>
            </a:r>
          </a:p>
        </p:txBody>
      </p:sp>
      <p:sp>
        <p:nvSpPr>
          <p:cNvPr id="4" name="Slide Number Placeholder 3"/>
          <p:cNvSpPr>
            <a:spLocks noGrp="1"/>
          </p:cNvSpPr>
          <p:nvPr>
            <p:ph type="sldNum" sz="quarter" idx="10"/>
          </p:nvPr>
        </p:nvSpPr>
        <p:spPr/>
        <p:txBody>
          <a:bodyPr/>
          <a:lstStyle/>
          <a:p>
            <a:fld id="{D8952055-0679-4F11-9844-B02E09680E7A}" type="slidenum">
              <a:rPr lang="en-US" smtClean="0"/>
              <a:pPr/>
              <a:t>42</a:t>
            </a:fld>
            <a:endParaRPr lang="en-US"/>
          </a:p>
        </p:txBody>
      </p:sp>
    </p:spTree>
    <p:extLst>
      <p:ext uri="{BB962C8B-B14F-4D97-AF65-F5344CB8AC3E}">
        <p14:creationId xmlns:p14="http://schemas.microsoft.com/office/powerpoint/2010/main" val="1993179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a smart highway with sensors (lots of them) that are able to identify cars (green boxes) and in this particular case, abnormal things too (like a motorcycle between the lanes).    In fact that happens to be Trinity from the Matrix with the </a:t>
            </a:r>
            <a:r>
              <a:rPr lang="en-US" dirty="0" err="1"/>
              <a:t>keymaker</a:t>
            </a:r>
            <a:r>
              <a:rPr lang="en-US" dirty="0"/>
              <a:t>, and in fact she is driving the wrong way on the highway.</a:t>
            </a:r>
          </a:p>
          <a:p>
            <a:endParaRPr lang="en-US" dirty="0"/>
          </a:p>
          <a:p>
            <a:r>
              <a:rPr lang="en-US" dirty="0"/>
              <a:t>Data is being relayed to our cloud over connections (middle) and into a </a:t>
            </a:r>
            <a:r>
              <a:rPr lang="en-US" dirty="0" err="1"/>
              <a:t>sharded</a:t>
            </a:r>
            <a:r>
              <a:rPr lang="en-US" dirty="0"/>
              <a:t> storage layer (dots organized into shards of two processes per shard, five shards in total) that stores the data into a time-indexed storage layer, like a file system.</a:t>
            </a:r>
          </a:p>
          <a:p>
            <a:r>
              <a:rPr lang="en-US" dirty="0"/>
              <a:t/>
            </a:r>
            <a:br>
              <a:rPr lang="en-US" dirty="0"/>
            </a:br>
            <a:r>
              <a:rPr lang="en-US" dirty="0"/>
              <a:t>Then someone is trying to query the system to make a “film” showing every law that the motorcycle broke during this 30-second period.  But of course we wouldn’t trust a film like that if it could be based on inconsistent data.  It might show the same thing twice or some even not at all, or show cars in the wrong relative locations.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3</a:t>
            </a:fld>
            <a:endParaRPr lang="en-US"/>
          </a:p>
        </p:txBody>
      </p:sp>
    </p:spTree>
    <p:extLst>
      <p:ext uri="{BB962C8B-B14F-4D97-AF65-F5344CB8AC3E}">
        <p14:creationId xmlns:p14="http://schemas.microsoft.com/office/powerpoint/2010/main" val="306337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5</a:t>
            </a:fld>
            <a:endParaRPr lang="en-US"/>
          </a:p>
        </p:txBody>
      </p:sp>
    </p:spTree>
    <p:extLst>
      <p:ext uri="{BB962C8B-B14F-4D97-AF65-F5344CB8AC3E}">
        <p14:creationId xmlns:p14="http://schemas.microsoft.com/office/powerpoint/2010/main" val="150436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6</a:t>
            </a:fld>
            <a:endParaRPr lang="en-US"/>
          </a:p>
        </p:txBody>
      </p:sp>
    </p:spTree>
    <p:extLst>
      <p:ext uri="{BB962C8B-B14F-4D97-AF65-F5344CB8AC3E}">
        <p14:creationId xmlns:p14="http://schemas.microsoft.com/office/powerpoint/2010/main" val="219994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952055-0679-4F11-9844-B02E09680E7A}" type="slidenum">
              <a:rPr lang="en-US" smtClean="0"/>
              <a:pPr/>
              <a:t>7</a:t>
            </a:fld>
            <a:endParaRPr lang="en-US"/>
          </a:p>
        </p:txBody>
      </p:sp>
    </p:spTree>
    <p:extLst>
      <p:ext uri="{BB962C8B-B14F-4D97-AF65-F5344CB8AC3E}">
        <p14:creationId xmlns:p14="http://schemas.microsoft.com/office/powerpoint/2010/main" val="3045810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animations actually show a “wave” photographed by 400 camera sensors.  Each little box is one camera, and each camera shows a tiny area at a 20 fps rate.</a:t>
            </a:r>
          </a:p>
          <a:p>
            <a:endParaRPr lang="en-US" dirty="0"/>
          </a:p>
          <a:p>
            <a:r>
              <a:rPr lang="en-US" dirty="0"/>
              <a:t>Then we ask for data in snapshots at 5fps to make our animation.</a:t>
            </a:r>
          </a:p>
          <a:p>
            <a:endParaRPr lang="en-US" dirty="0"/>
          </a:p>
          <a:p>
            <a:r>
              <a:rPr lang="en-US" dirty="0"/>
              <a:t>You can see how badly today’s cloud file systems do!  But we can do better (middle and right).  The FFFS is a fancier file system that understands time and causality.</a:t>
            </a:r>
          </a:p>
        </p:txBody>
      </p:sp>
      <p:sp>
        <p:nvSpPr>
          <p:cNvPr id="4" name="Slide Number Placeholder 3"/>
          <p:cNvSpPr>
            <a:spLocks noGrp="1"/>
          </p:cNvSpPr>
          <p:nvPr>
            <p:ph type="sldNum" sz="quarter" idx="10"/>
          </p:nvPr>
        </p:nvSpPr>
        <p:spPr/>
        <p:txBody>
          <a:bodyPr/>
          <a:lstStyle/>
          <a:p>
            <a:fld id="{D8952055-0679-4F11-9844-B02E09680E7A}" type="slidenum">
              <a:rPr lang="en-US" smtClean="0"/>
              <a:pPr/>
              <a:t>8</a:t>
            </a:fld>
            <a:endParaRPr lang="en-US"/>
          </a:p>
        </p:txBody>
      </p:sp>
    </p:spTree>
    <p:extLst>
      <p:ext uri="{BB962C8B-B14F-4D97-AF65-F5344CB8AC3E}">
        <p14:creationId xmlns:p14="http://schemas.microsoft.com/office/powerpoint/2010/main" val="390430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952055-0679-4F11-9844-B02E09680E7A}" type="slidenum">
              <a:rPr lang="en-US" smtClean="0"/>
              <a:pPr/>
              <a:t>12</a:t>
            </a:fld>
            <a:endParaRPr lang="en-US"/>
          </a:p>
        </p:txBody>
      </p:sp>
    </p:spTree>
    <p:extLst>
      <p:ext uri="{BB962C8B-B14F-4D97-AF65-F5344CB8AC3E}">
        <p14:creationId xmlns:p14="http://schemas.microsoft.com/office/powerpoint/2010/main" val="48568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connects back to lecture 6.</a:t>
            </a:r>
          </a:p>
        </p:txBody>
      </p:sp>
      <p:sp>
        <p:nvSpPr>
          <p:cNvPr id="4" name="Slide Number Placeholder 3"/>
          <p:cNvSpPr>
            <a:spLocks noGrp="1"/>
          </p:cNvSpPr>
          <p:nvPr>
            <p:ph type="sldNum" sz="quarter" idx="10"/>
          </p:nvPr>
        </p:nvSpPr>
        <p:spPr/>
        <p:txBody>
          <a:bodyPr/>
          <a:lstStyle/>
          <a:p>
            <a:fld id="{D8952055-0679-4F11-9844-B02E09680E7A}" type="slidenum">
              <a:rPr lang="en-US" smtClean="0"/>
              <a:pPr/>
              <a:t>13</a:t>
            </a:fld>
            <a:endParaRPr lang="en-US"/>
          </a:p>
        </p:txBody>
      </p:sp>
    </p:spTree>
    <p:extLst>
      <p:ext uri="{BB962C8B-B14F-4D97-AF65-F5344CB8AC3E}">
        <p14:creationId xmlns:p14="http://schemas.microsoft.com/office/powerpoint/2010/main" val="23208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4C50F4D-330C-4E1A-A97E-AFA65DBE4106}" type="datetime1">
              <a:rPr lang="en-US" smtClean="0"/>
              <a:t>2/21/2020</a:t>
            </a:fld>
            <a:endParaRPr lang="en-US"/>
          </a:p>
        </p:txBody>
      </p:sp>
      <p:sp>
        <p:nvSpPr>
          <p:cNvPr id="5" name="Footer Placeholder 4"/>
          <p:cNvSpPr>
            <a:spLocks noGrp="1"/>
          </p:cNvSpPr>
          <p:nvPr>
            <p:ph type="ftr" sz="quarter" idx="11"/>
          </p:nvPr>
        </p:nvSpPr>
        <p:spPr/>
        <p:txBody>
          <a:bodyPr/>
          <a:lstStyle/>
          <a:p>
            <a:r>
              <a:rPr lang="en-US"/>
              <a:t>Cornell University CS5412 Spring 2020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828365"/>
      </p:ext>
    </p:extLst>
  </p:cSld>
  <p:clrMapOvr>
    <a:masterClrMapping/>
  </p:clrMapOvr>
  <p:transition advTm="60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183632-0423-45C1-97CD-645B6B4631B6}" type="datetime1">
              <a:rPr lang="en-US" smtClean="0"/>
              <a:t>2/21/2020</a:t>
            </a:fld>
            <a:endParaRPr lang="en-US"/>
          </a:p>
        </p:txBody>
      </p:sp>
      <p:sp>
        <p:nvSpPr>
          <p:cNvPr id="5" name="Footer Placeholder 4"/>
          <p:cNvSpPr>
            <a:spLocks noGrp="1"/>
          </p:cNvSpPr>
          <p:nvPr>
            <p:ph type="ftr" sz="quarter" idx="11"/>
          </p:nvPr>
        </p:nvSpPr>
        <p:spPr/>
        <p:txBody>
          <a:bodyPr/>
          <a:lstStyle/>
          <a:p>
            <a:r>
              <a:rPr lang="en-US"/>
              <a:t>Cornell University CS5412 Spring 2020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858369842"/>
      </p:ext>
    </p:extLst>
  </p:cSld>
  <p:clrMapOvr>
    <a:masterClrMapping/>
  </p:clrMapOvr>
  <p:transition advTm="60000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C490A6-AB47-4766-BEC7-6E7F89918B70}" type="datetime1">
              <a:rPr lang="en-US" smtClean="0"/>
              <a:t>2/21/2020</a:t>
            </a:fld>
            <a:endParaRPr lang="en-US"/>
          </a:p>
        </p:txBody>
      </p:sp>
      <p:sp>
        <p:nvSpPr>
          <p:cNvPr id="5" name="Footer Placeholder 4"/>
          <p:cNvSpPr>
            <a:spLocks noGrp="1"/>
          </p:cNvSpPr>
          <p:nvPr>
            <p:ph type="ftr" sz="quarter" idx="11"/>
          </p:nvPr>
        </p:nvSpPr>
        <p:spPr/>
        <p:txBody>
          <a:bodyPr/>
          <a:lstStyle/>
          <a:p>
            <a:r>
              <a:rPr lang="en-US"/>
              <a:t>Cornell University CS5412 Spring 2020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77868"/>
      </p:ext>
    </p:extLst>
  </p:cSld>
  <p:clrMapOvr>
    <a:masterClrMapping/>
  </p:clrMapOvr>
  <p:transition advTm="60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786871"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3200"/>
            </a:lvl1pPr>
            <a:lvl2pPr>
              <a:defRPr sz="28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D14C1-B005-4AD3-8D0C-722AD7D6F517}" type="datetime1">
              <a:rPr lang="en-US" smtClean="0"/>
              <a:t>2/21/2020</a:t>
            </a:fld>
            <a:endParaRPr lang="en-US"/>
          </a:p>
        </p:txBody>
      </p:sp>
      <p:sp>
        <p:nvSpPr>
          <p:cNvPr id="5" name="Footer Placeholder 4"/>
          <p:cNvSpPr>
            <a:spLocks noGrp="1"/>
          </p:cNvSpPr>
          <p:nvPr>
            <p:ph type="ftr" sz="quarter" idx="11"/>
          </p:nvPr>
        </p:nvSpPr>
        <p:spPr/>
        <p:txBody>
          <a:bodyPr/>
          <a:lstStyle/>
          <a:p>
            <a:r>
              <a:rPr lang="en-US"/>
              <a:t>Cornell University CS5412 Spring 2020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865252012"/>
      </p:ext>
    </p:extLst>
  </p:cSld>
  <p:clrMapOvr>
    <a:masterClrMapping/>
  </p:clrMapOvr>
  <p:transition advTm="600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FD72A-5777-4778-BF30-C3C8E2916A48}" type="datetime1">
              <a:rPr lang="en-US" smtClean="0"/>
              <a:t>2/21/2020</a:t>
            </a:fld>
            <a:endParaRPr lang="en-US"/>
          </a:p>
        </p:txBody>
      </p:sp>
      <p:sp>
        <p:nvSpPr>
          <p:cNvPr id="5" name="Footer Placeholder 4"/>
          <p:cNvSpPr>
            <a:spLocks noGrp="1"/>
          </p:cNvSpPr>
          <p:nvPr>
            <p:ph type="ftr" sz="quarter" idx="11"/>
          </p:nvPr>
        </p:nvSpPr>
        <p:spPr/>
        <p:txBody>
          <a:bodyPr/>
          <a:lstStyle/>
          <a:p>
            <a:r>
              <a:rPr lang="en-US"/>
              <a:t>Cornell University CS5412 Spring 2020                                                                        </a:t>
            </a:r>
          </a:p>
        </p:txBody>
      </p:sp>
      <p:sp>
        <p:nvSpPr>
          <p:cNvPr id="6" name="Slide Number Placeholder 5"/>
          <p:cNvSpPr>
            <a:spLocks noGrp="1"/>
          </p:cNvSpPr>
          <p:nvPr>
            <p:ph type="sldNum" sz="quarter" idx="12"/>
          </p:nvPr>
        </p:nvSpPr>
        <p:spPr/>
        <p:txBody>
          <a:bodyPr/>
          <a:lstStyle/>
          <a:p>
            <a:fld id="{26165642-2DC6-4995-8FB3-76453B93C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49907"/>
      </p:ext>
    </p:extLst>
  </p:cSld>
  <p:clrMapOvr>
    <a:masterClrMapping/>
  </p:clrMapOvr>
  <p:transition advTm="60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B08AEF-894A-4227-8803-465CA3277584}" type="datetime1">
              <a:rPr lang="en-US" smtClean="0"/>
              <a:t>2/21/2020</a:t>
            </a:fld>
            <a:endParaRPr lang="en-US"/>
          </a:p>
        </p:txBody>
      </p:sp>
      <p:sp>
        <p:nvSpPr>
          <p:cNvPr id="6" name="Footer Placeholder 5"/>
          <p:cNvSpPr>
            <a:spLocks noGrp="1"/>
          </p:cNvSpPr>
          <p:nvPr>
            <p:ph type="ftr" sz="quarter" idx="11"/>
          </p:nvPr>
        </p:nvSpPr>
        <p:spPr/>
        <p:txBody>
          <a:bodyPr/>
          <a:lstStyle/>
          <a:p>
            <a:r>
              <a:rPr lang="en-US"/>
              <a:t>Cornell University CS5412 Spring 2020                                                                        </a:t>
            </a:r>
          </a:p>
        </p:txBody>
      </p:sp>
      <p:sp>
        <p:nvSpPr>
          <p:cNvPr id="7" name="Slide Number Placeholder 6"/>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1185983118"/>
      </p:ext>
    </p:extLst>
  </p:cSld>
  <p:clrMapOvr>
    <a:masterClrMapping/>
  </p:clrMapOvr>
  <p:transition advTm="60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AD173F-FDDC-4200-B7F1-FE1F6DD7E62B}" type="datetime1">
              <a:rPr lang="en-US" smtClean="0"/>
              <a:t>2/21/2020</a:t>
            </a:fld>
            <a:endParaRPr lang="en-US"/>
          </a:p>
        </p:txBody>
      </p:sp>
      <p:sp>
        <p:nvSpPr>
          <p:cNvPr id="8" name="Footer Placeholder 7"/>
          <p:cNvSpPr>
            <a:spLocks noGrp="1"/>
          </p:cNvSpPr>
          <p:nvPr>
            <p:ph type="ftr" sz="quarter" idx="11"/>
          </p:nvPr>
        </p:nvSpPr>
        <p:spPr/>
        <p:txBody>
          <a:bodyPr/>
          <a:lstStyle/>
          <a:p>
            <a:r>
              <a:rPr lang="en-US"/>
              <a:t>Cornell University CS5412 Spring 2020                                                                        </a:t>
            </a:r>
          </a:p>
        </p:txBody>
      </p:sp>
      <p:sp>
        <p:nvSpPr>
          <p:cNvPr id="9" name="Slide Number Placeholder 8"/>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368489046"/>
      </p:ext>
    </p:extLst>
  </p:cSld>
  <p:clrMapOvr>
    <a:masterClrMapping/>
  </p:clrMapOvr>
  <p:transition advTm="60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97F767-F6A0-4893-BBCA-120BAC372836}" type="datetime1">
              <a:rPr lang="en-US" smtClean="0"/>
              <a:t>2/21/2020</a:t>
            </a:fld>
            <a:endParaRPr lang="en-US"/>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3932649608"/>
      </p:ext>
    </p:extLst>
  </p:cSld>
  <p:clrMapOvr>
    <a:masterClrMapping/>
  </p:clrMapOvr>
  <p:transition advTm="60000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AC569-3EFF-4EB6-AE44-52E4519D85A2}" type="datetime1">
              <a:rPr lang="en-US" smtClean="0"/>
              <a:t>2/21/2020</a:t>
            </a:fld>
            <a:endParaRPr lang="en-US"/>
          </a:p>
        </p:txBody>
      </p:sp>
      <p:sp>
        <p:nvSpPr>
          <p:cNvPr id="3" name="Footer Placeholder 2"/>
          <p:cNvSpPr>
            <a:spLocks noGrp="1"/>
          </p:cNvSpPr>
          <p:nvPr>
            <p:ph type="ftr" sz="quarter" idx="11"/>
          </p:nvPr>
        </p:nvSpPr>
        <p:spPr/>
        <p:txBody>
          <a:bodyPr/>
          <a:lstStyle/>
          <a:p>
            <a:r>
              <a:rPr lang="en-US"/>
              <a:t>Cornell University CS5412 Spring 2020                                                                        </a:t>
            </a:r>
          </a:p>
        </p:txBody>
      </p:sp>
      <p:sp>
        <p:nvSpPr>
          <p:cNvPr id="4" name="Slide Number Placeholder 3"/>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2048321343"/>
      </p:ext>
    </p:extLst>
  </p:cSld>
  <p:clrMapOvr>
    <a:masterClrMapping/>
  </p:clrMapOvr>
  <p:transition advTm="60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BA3481-D20B-44D4-813E-219D41AB04F7}" type="datetime1">
              <a:rPr lang="en-US" smtClean="0"/>
              <a:t>2/21/2020</a:t>
            </a:fld>
            <a:endParaRPr lang="en-US"/>
          </a:p>
        </p:txBody>
      </p:sp>
      <p:sp>
        <p:nvSpPr>
          <p:cNvPr id="6" name="Footer Placeholder 5"/>
          <p:cNvSpPr>
            <a:spLocks noGrp="1"/>
          </p:cNvSpPr>
          <p:nvPr>
            <p:ph type="ftr" sz="quarter" idx="11"/>
          </p:nvPr>
        </p:nvSpPr>
        <p:spPr/>
        <p:txBody>
          <a:bodyPr/>
          <a:lstStyle/>
          <a:p>
            <a:r>
              <a:rPr lang="en-US"/>
              <a:t>Cornell University CS5412 Spring 2020                                                                        </a:t>
            </a:r>
          </a:p>
        </p:txBody>
      </p:sp>
      <p:sp>
        <p:nvSpPr>
          <p:cNvPr id="7" name="Slide Number Placeholder 6"/>
          <p:cNvSpPr>
            <a:spLocks noGrp="1"/>
          </p:cNvSpPr>
          <p:nvPr>
            <p:ph type="sldNum" sz="quarter" idx="12"/>
          </p:nvPr>
        </p:nvSpPr>
        <p:spPr/>
        <p:txBody>
          <a:bodyPr/>
          <a:lstStyle/>
          <a:p>
            <a:fld id="{26165642-2DC6-4995-8FB3-76453B93C11F}" type="slidenum">
              <a:rPr lang="en-US" smtClean="0"/>
              <a:pPr/>
              <a:t>‹#›</a:t>
            </a:fld>
            <a:endParaRPr lang="en-US"/>
          </a:p>
        </p:txBody>
      </p:sp>
    </p:spTree>
    <p:extLst>
      <p:ext uri="{BB962C8B-B14F-4D97-AF65-F5344CB8AC3E}">
        <p14:creationId xmlns:p14="http://schemas.microsoft.com/office/powerpoint/2010/main" val="1264146353"/>
      </p:ext>
    </p:extLst>
  </p:cSld>
  <p:clrMapOvr>
    <a:masterClrMapping/>
  </p:clrMapOvr>
  <p:transition advTm="600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020783-767A-49CA-969F-B6E8672BFC39}" type="datetime1">
              <a:rPr lang="en-US" smtClean="0"/>
              <a:t>2/21/2020</a:t>
            </a:fld>
            <a:endParaRPr lang="en-US"/>
          </a:p>
        </p:txBody>
      </p:sp>
      <p:sp>
        <p:nvSpPr>
          <p:cNvPr id="6" name="Footer Placeholder 5"/>
          <p:cNvSpPr>
            <a:spLocks noGrp="1"/>
          </p:cNvSpPr>
          <p:nvPr>
            <p:ph type="ftr" sz="quarter" idx="11"/>
          </p:nvPr>
        </p:nvSpPr>
        <p:spPr/>
        <p:txBody>
          <a:bodyPr/>
          <a:lstStyle/>
          <a:p>
            <a:r>
              <a:rPr lang="en-US"/>
              <a:t>Cornell University CS5412 Spring 2020                                                                        </a:t>
            </a:r>
          </a:p>
        </p:txBody>
      </p:sp>
      <p:sp>
        <p:nvSpPr>
          <p:cNvPr id="7" name="Slide Number Placeholder 6"/>
          <p:cNvSpPr>
            <a:spLocks noGrp="1"/>
          </p:cNvSpPr>
          <p:nvPr>
            <p:ph type="sldNum" sz="quarter" idx="12"/>
          </p:nvPr>
        </p:nvSpPr>
        <p:spPr/>
        <p:txBody>
          <a:bodyPr/>
          <a:lstStyle/>
          <a:p>
            <a:fld id="{26165642-2DC6-4995-8FB3-76453B93C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532305"/>
      </p:ext>
    </p:extLst>
  </p:cSld>
  <p:clrMapOvr>
    <a:masterClrMapping/>
  </p:clrMapOvr>
  <p:transition advTm="60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F7B9E5B-A8C2-442F-AEB7-D436935011D5}" type="datetime1">
              <a:rPr lang="en-US" smtClean="0"/>
              <a:t>2/21/2020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Cornell University CS5412 Spring 2020                                                                        </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6165642-2DC6-4995-8FB3-76453B93C11F}" type="slidenum">
              <a:rPr lang="en-US" smtClean="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322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600000"/>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27" y="5284693"/>
            <a:ext cx="8146473" cy="1138483"/>
          </a:xfrm>
        </p:spPr>
        <p:txBody>
          <a:bodyPr>
            <a:noAutofit/>
          </a:bodyPr>
          <a:lstStyle/>
          <a:p>
            <a:r>
              <a:rPr lang="en-US" sz="4800" b="1" dirty="0">
                <a:solidFill>
                  <a:srgbClr val="C00000"/>
                </a:solidFill>
              </a:rPr>
              <a:t>CS5412/Lecture 10</a:t>
            </a:r>
            <a:br>
              <a:rPr lang="en-US" sz="4800" b="1" dirty="0">
                <a:solidFill>
                  <a:srgbClr val="C00000"/>
                </a:solidFill>
              </a:rPr>
            </a:br>
            <a:r>
              <a:rPr lang="en-US" sz="4800" b="1" dirty="0">
                <a:solidFill>
                  <a:srgbClr val="C00000"/>
                </a:solidFill>
              </a:rPr>
              <a:t>Consistent Storage For I</a:t>
            </a:r>
            <a:r>
              <a:rPr lang="en-US" sz="4000" b="1" dirty="0">
                <a:solidFill>
                  <a:srgbClr val="C00000"/>
                </a:solidFill>
              </a:rPr>
              <a:t>o</a:t>
            </a:r>
            <a:r>
              <a:rPr lang="en-US" sz="4800" b="1" dirty="0">
                <a:solidFill>
                  <a:srgbClr val="C00000"/>
                </a:solidFill>
              </a:rPr>
              <a:t>T</a:t>
            </a:r>
            <a:endParaRPr lang="en-US" sz="3600" b="1" dirty="0">
              <a:solidFill>
                <a:srgbClr val="C00000"/>
              </a:solidFill>
            </a:endParaRPr>
          </a:p>
        </p:txBody>
      </p:sp>
      <p:sp>
        <p:nvSpPr>
          <p:cNvPr id="3" name="Subtitle 2"/>
          <p:cNvSpPr>
            <a:spLocks noGrp="1"/>
          </p:cNvSpPr>
          <p:nvPr>
            <p:ph type="subTitle" idx="1"/>
          </p:nvPr>
        </p:nvSpPr>
        <p:spPr/>
        <p:txBody>
          <a:bodyPr>
            <a:normAutofit/>
          </a:bodyPr>
          <a:lstStyle/>
          <a:p>
            <a:r>
              <a:rPr lang="en-US" sz="2400" b="1" dirty="0">
                <a:solidFill>
                  <a:srgbClr val="C00000"/>
                </a:solidFill>
              </a:rPr>
              <a:t>Ken Birman</a:t>
            </a:r>
          </a:p>
          <a:p>
            <a:r>
              <a:rPr lang="en-US" sz="2400" b="1" dirty="0">
                <a:solidFill>
                  <a:srgbClr val="C00000"/>
                </a:solidFill>
              </a:rPr>
              <a:t>CS5412 </a:t>
            </a:r>
            <a:r>
              <a:rPr lang="en-US" sz="2400" b="1">
                <a:solidFill>
                  <a:srgbClr val="C00000"/>
                </a:solidFill>
              </a:rPr>
              <a:t>Spring 2020</a:t>
            </a:r>
            <a:endParaRPr lang="en-US" sz="2400" b="1" dirty="0">
              <a:solidFill>
                <a:srgbClr val="C00000"/>
              </a:solidFill>
            </a:endParaRPr>
          </a:p>
        </p:txBody>
      </p:sp>
      <p:sp>
        <p:nvSpPr>
          <p:cNvPr id="4" name="Slide Number Placeholder 3"/>
          <p:cNvSpPr>
            <a:spLocks noGrp="1"/>
          </p:cNvSpPr>
          <p:nvPr>
            <p:ph type="sldNum" sz="quarter" idx="12"/>
          </p:nvPr>
        </p:nvSpPr>
        <p:spPr/>
        <p:txBody>
          <a:bodyPr/>
          <a:lstStyle/>
          <a:p>
            <a:fld id="{26165642-2DC6-4995-8FB3-76453B93C11F}" type="slidenum">
              <a:rPr lang="en-US" smtClean="0"/>
              <a:pPr/>
              <a:t>1</a:t>
            </a:fld>
            <a:endParaRPr lang="en-US"/>
          </a:p>
        </p:txBody>
      </p:sp>
      <p:sp>
        <p:nvSpPr>
          <p:cNvPr id="5" name="Footer Placeholder 4">
            <a:extLst>
              <a:ext uri="{FF2B5EF4-FFF2-40B4-BE49-F238E27FC236}">
                <a16:creationId xmlns:a16="http://schemas.microsoft.com/office/drawing/2014/main" id="{D6DCCB23-3DD7-469F-802C-77655C0B82DC}"/>
              </a:ext>
            </a:extLst>
          </p:cNvPr>
          <p:cNvSpPr>
            <a:spLocks noGrp="1"/>
          </p:cNvSpPr>
          <p:nvPr>
            <p:ph type="ftr" sz="quarter" idx="11"/>
          </p:nvPr>
        </p:nvSpPr>
        <p:spPr/>
        <p:txBody>
          <a:bodyPr/>
          <a:lstStyle/>
          <a:p>
            <a:r>
              <a:rPr lang="en-US"/>
              <a:t>Cornell University CS5412 Spring 2020                                                                        </a:t>
            </a:r>
          </a:p>
        </p:txBody>
      </p:sp>
    </p:spTree>
    <p:extLst>
      <p:ext uri="{BB962C8B-B14F-4D97-AF65-F5344CB8AC3E}">
        <p14:creationId xmlns:p14="http://schemas.microsoft.com/office/powerpoint/2010/main" val="2874290283"/>
      </p:ext>
    </p:extLst>
  </p:cSld>
  <p:clrMapOvr>
    <a:masterClrMapping/>
  </p:clrMapOvr>
  <p:transition advTm="60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0D06C-E3F4-4341-9C54-4FF8A71FC96A}"/>
              </a:ext>
            </a:extLst>
          </p:cNvPr>
          <p:cNvSpPr>
            <a:spLocks noGrp="1"/>
          </p:cNvSpPr>
          <p:nvPr>
            <p:ph type="title"/>
          </p:nvPr>
        </p:nvSpPr>
        <p:spPr/>
        <p:txBody>
          <a:bodyPr/>
          <a:lstStyle/>
          <a:p>
            <a:r>
              <a:rPr lang="en-US" dirty="0"/>
              <a:t>What made HDFS so noisy?</a:t>
            </a:r>
          </a:p>
        </p:txBody>
      </p:sp>
      <p:sp>
        <p:nvSpPr>
          <p:cNvPr id="3" name="Content Placeholder 2">
            <a:extLst>
              <a:ext uri="{FF2B5EF4-FFF2-40B4-BE49-F238E27FC236}">
                <a16:creationId xmlns:a16="http://schemas.microsoft.com/office/drawing/2014/main" id="{72524294-3EB8-4FD5-B6F9-EF51BEE26ADA}"/>
              </a:ext>
            </a:extLst>
          </p:cNvPr>
          <p:cNvSpPr>
            <a:spLocks noGrp="1"/>
          </p:cNvSpPr>
          <p:nvPr>
            <p:ph idx="1"/>
          </p:nvPr>
        </p:nvSpPr>
        <p:spPr>
          <a:xfrm>
            <a:off x="1024127" y="2286000"/>
            <a:ext cx="10957963" cy="4023360"/>
          </a:xfrm>
        </p:spPr>
        <p:txBody>
          <a:bodyPr>
            <a:normAutofit/>
          </a:bodyPr>
          <a:lstStyle/>
          <a:p>
            <a:r>
              <a:rPr lang="en-US" dirty="0"/>
              <a:t>It was confused about time.  Sometimes a snapshot included data from the frame prior to the one we wanted, or after it.</a:t>
            </a:r>
          </a:p>
          <a:p>
            <a:endParaRPr lang="en-US" dirty="0"/>
          </a:p>
          <a:p>
            <a:r>
              <a:rPr lang="en-US" dirty="0"/>
              <a:t>Sometimes data was completely missed.  This is because HDFS is slow to “settle” down after an update.</a:t>
            </a:r>
          </a:p>
          <a:p>
            <a:endParaRPr lang="en-US" dirty="0"/>
          </a:p>
          <a:p>
            <a:r>
              <a:rPr lang="en-US" dirty="0"/>
              <a:t>Sometimes it violated </a:t>
            </a:r>
            <a:r>
              <a:rPr lang="en-US" dirty="0" smtClean="0"/>
              <a:t>the gap-freedom property: </a:t>
            </a:r>
            <a:r>
              <a:rPr lang="en-US" i="1" dirty="0"/>
              <a:t>inconsistent cuts!</a:t>
            </a:r>
            <a:endParaRPr lang="en-US" dirty="0"/>
          </a:p>
        </p:txBody>
      </p:sp>
      <p:sp>
        <p:nvSpPr>
          <p:cNvPr id="4" name="Footer Placeholder 3">
            <a:extLst>
              <a:ext uri="{FF2B5EF4-FFF2-40B4-BE49-F238E27FC236}">
                <a16:creationId xmlns:a16="http://schemas.microsoft.com/office/drawing/2014/main" id="{5D2F0BA1-81A9-4D48-BB4E-75B36C7C7B26}"/>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08EF0172-FCC1-438F-A4E0-BFB0DDE185B5}"/>
              </a:ext>
            </a:extLst>
          </p:cNvPr>
          <p:cNvSpPr>
            <a:spLocks noGrp="1"/>
          </p:cNvSpPr>
          <p:nvPr>
            <p:ph type="sldNum" sz="quarter" idx="12"/>
          </p:nvPr>
        </p:nvSpPr>
        <p:spPr/>
        <p:txBody>
          <a:bodyPr/>
          <a:lstStyle/>
          <a:p>
            <a:fld id="{26165642-2DC6-4995-8FB3-76453B93C11F}" type="slidenum">
              <a:rPr lang="en-US" smtClean="0"/>
              <a:pPr/>
              <a:t>10</a:t>
            </a:fld>
            <a:endParaRPr lang="en-US"/>
          </a:p>
        </p:txBody>
      </p:sp>
    </p:spTree>
    <p:extLst>
      <p:ext uri="{BB962C8B-B14F-4D97-AF65-F5344CB8AC3E}">
        <p14:creationId xmlns:p14="http://schemas.microsoft.com/office/powerpoint/2010/main" val="3536281625"/>
      </p:ext>
    </p:extLst>
  </p:cSld>
  <p:clrMapOvr>
    <a:masterClrMapping/>
  </p:clrMapOvr>
  <p:transition advTm="60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would there be a causal connection between sensor values?</a:t>
            </a:r>
            <a:endParaRPr lang="en-US" dirty="0"/>
          </a:p>
        </p:txBody>
      </p:sp>
      <p:sp>
        <p:nvSpPr>
          <p:cNvPr id="3" name="Content Placeholder 2"/>
          <p:cNvSpPr>
            <a:spLocks noGrp="1"/>
          </p:cNvSpPr>
          <p:nvPr>
            <p:ph idx="1"/>
          </p:nvPr>
        </p:nvSpPr>
        <p:spPr/>
        <p:txBody>
          <a:bodyPr/>
          <a:lstStyle/>
          <a:p>
            <a:r>
              <a:rPr lang="en-US" dirty="0" smtClean="0"/>
              <a:t>In fact there isn’t: Those are completely independent and parallel</a:t>
            </a:r>
          </a:p>
          <a:p>
            <a:endParaRPr lang="en-US" dirty="0"/>
          </a:p>
          <a:p>
            <a:r>
              <a:rPr lang="en-US" dirty="0" smtClean="0"/>
              <a:t>But we often construct secondary indices (like our B-Tree in hw2)</a:t>
            </a:r>
          </a:p>
          <a:p>
            <a:r>
              <a:rPr lang="en-US" dirty="0"/>
              <a:t/>
            </a:r>
            <a:br>
              <a:rPr lang="en-US" dirty="0"/>
            </a:br>
            <a:r>
              <a:rPr lang="en-US" dirty="0" smtClean="0"/>
              <a:t>Those depend on the data in them, and can evolve through versions too, which creates a more complex happens-before relationship that fits </a:t>
            </a:r>
            <a:r>
              <a:rPr lang="en-US" dirty="0" err="1" smtClean="0"/>
              <a:t>Lamport’s</a:t>
            </a:r>
            <a:r>
              <a:rPr lang="en-US" dirty="0" smtClean="0"/>
              <a:t> model well.</a:t>
            </a:r>
            <a:endParaRPr lang="en-US" dirty="0"/>
          </a:p>
        </p:txBody>
      </p:sp>
      <p:sp>
        <p:nvSpPr>
          <p:cNvPr id="4" name="Footer Placeholder 3"/>
          <p:cNvSpPr>
            <a:spLocks noGrp="1"/>
          </p:cNvSpPr>
          <p:nvPr>
            <p:ph type="ftr" sz="quarter" idx="11"/>
          </p:nvPr>
        </p:nvSpPr>
        <p:spPr/>
        <p:txBody>
          <a:bodyPr/>
          <a:lstStyle/>
          <a:p>
            <a:r>
              <a:rPr lang="en-US" smtClean="0"/>
              <a:t>Cornell University CS5412 Spring 2020                                                                        </a:t>
            </a:r>
            <a:endParaRPr lang="en-US"/>
          </a:p>
        </p:txBody>
      </p:sp>
      <p:sp>
        <p:nvSpPr>
          <p:cNvPr id="5" name="Slide Number Placeholder 4"/>
          <p:cNvSpPr>
            <a:spLocks noGrp="1"/>
          </p:cNvSpPr>
          <p:nvPr>
            <p:ph type="sldNum" sz="quarter" idx="12"/>
          </p:nvPr>
        </p:nvSpPr>
        <p:spPr/>
        <p:txBody>
          <a:bodyPr/>
          <a:lstStyle/>
          <a:p>
            <a:fld id="{26165642-2DC6-4995-8FB3-76453B93C11F}" type="slidenum">
              <a:rPr lang="en-US" smtClean="0"/>
              <a:pPr/>
              <a:t>11</a:t>
            </a:fld>
            <a:endParaRPr lang="en-US"/>
          </a:p>
        </p:txBody>
      </p:sp>
    </p:spTree>
    <p:extLst>
      <p:ext uri="{BB962C8B-B14F-4D97-AF65-F5344CB8AC3E}">
        <p14:creationId xmlns:p14="http://schemas.microsoft.com/office/powerpoint/2010/main" val="2558150841"/>
      </p:ext>
    </p:extLst>
  </p:cSld>
  <p:clrMapOvr>
    <a:masterClrMapping/>
  </p:clrMapOvr>
  <p:transition advTm="60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C786-2757-460B-B871-4E4017C0295C}"/>
              </a:ext>
            </a:extLst>
          </p:cNvPr>
          <p:cNvSpPr>
            <a:spLocks noGrp="1"/>
          </p:cNvSpPr>
          <p:nvPr>
            <p:ph type="title"/>
          </p:nvPr>
        </p:nvSpPr>
        <p:spPr/>
        <p:txBody>
          <a:bodyPr>
            <a:normAutofit/>
          </a:bodyPr>
          <a:lstStyle/>
          <a:p>
            <a:r>
              <a:rPr lang="en-US" dirty="0"/>
              <a:t>Why is </a:t>
            </a:r>
            <a:r>
              <a:rPr lang="en-US" dirty="0" smtClean="0"/>
              <a:t>consistency </a:t>
            </a:r>
            <a:r>
              <a:rPr lang="en-US" dirty="0"/>
              <a:t>such a big deal?</a:t>
            </a:r>
          </a:p>
        </p:txBody>
      </p:sp>
      <p:sp>
        <p:nvSpPr>
          <p:cNvPr id="3" name="Content Placeholder 2">
            <a:extLst>
              <a:ext uri="{FF2B5EF4-FFF2-40B4-BE49-F238E27FC236}">
                <a16:creationId xmlns:a16="http://schemas.microsoft.com/office/drawing/2014/main" id="{F1244D0B-B32C-41A2-BCD4-87841F7B7725}"/>
              </a:ext>
            </a:extLst>
          </p:cNvPr>
          <p:cNvSpPr>
            <a:spLocks noGrp="1"/>
          </p:cNvSpPr>
          <p:nvPr>
            <p:ph idx="1"/>
          </p:nvPr>
        </p:nvSpPr>
        <p:spPr/>
        <p:txBody>
          <a:bodyPr>
            <a:normAutofit/>
          </a:bodyPr>
          <a:lstStyle/>
          <a:p>
            <a:r>
              <a:rPr lang="en-US" dirty="0"/>
              <a:t>Many machine learning systems are “tolerant” of noise, but HDFS was way worse than just noisy: it was inconsistent!</a:t>
            </a:r>
          </a:p>
          <a:p>
            <a:endParaRPr lang="en-US" dirty="0"/>
          </a:p>
          <a:p>
            <a:r>
              <a:rPr lang="en-US" dirty="0"/>
              <a:t>We might not trust the system when it tracks Trinity.</a:t>
            </a:r>
          </a:p>
          <a:p>
            <a:endParaRPr lang="en-US" dirty="0"/>
          </a:p>
          <a:p>
            <a:r>
              <a:rPr lang="en-US" dirty="0"/>
              <a:t>Inconsistent inputs can defeat any algorithm!  </a:t>
            </a:r>
          </a:p>
        </p:txBody>
      </p:sp>
      <p:sp>
        <p:nvSpPr>
          <p:cNvPr id="4" name="Slide Number Placeholder 3">
            <a:extLst>
              <a:ext uri="{FF2B5EF4-FFF2-40B4-BE49-F238E27FC236}">
                <a16:creationId xmlns:a16="http://schemas.microsoft.com/office/drawing/2014/main" id="{FD9E7898-710C-4C8C-A3DC-68002B8AFD1E}"/>
              </a:ext>
            </a:extLst>
          </p:cNvPr>
          <p:cNvSpPr>
            <a:spLocks noGrp="1"/>
          </p:cNvSpPr>
          <p:nvPr>
            <p:ph type="sldNum" sz="quarter" idx="12"/>
          </p:nvPr>
        </p:nvSpPr>
        <p:spPr/>
        <p:txBody>
          <a:bodyPr/>
          <a:lstStyle/>
          <a:p>
            <a:fld id="{26165642-2DC6-4995-8FB3-76453B93C11F}" type="slidenum">
              <a:rPr lang="en-US" smtClean="0"/>
              <a:pPr/>
              <a:t>12</a:t>
            </a:fld>
            <a:endParaRPr lang="en-US"/>
          </a:p>
        </p:txBody>
      </p:sp>
      <p:sp>
        <p:nvSpPr>
          <p:cNvPr id="5" name="Footer Placeholder 4"/>
          <p:cNvSpPr>
            <a:spLocks noGrp="1"/>
          </p:cNvSpPr>
          <p:nvPr>
            <p:ph type="ftr" sz="quarter" idx="11"/>
          </p:nvPr>
        </p:nvSpPr>
        <p:spPr/>
        <p:txBody>
          <a:bodyPr/>
          <a:lstStyle/>
          <a:p>
            <a:r>
              <a:rPr lang="en-US"/>
              <a:t>Cornell University CS5412 Spring 2020                                                                        </a:t>
            </a:r>
          </a:p>
        </p:txBody>
      </p:sp>
    </p:spTree>
    <p:extLst>
      <p:ext uri="{BB962C8B-B14F-4D97-AF65-F5344CB8AC3E}">
        <p14:creationId xmlns:p14="http://schemas.microsoft.com/office/powerpoint/2010/main" val="3837092916"/>
      </p:ext>
    </p:extLst>
  </p:cSld>
  <p:clrMapOvr>
    <a:masterClrMapping/>
  </p:clrMapOvr>
  <p:transition advTm="60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Systems Need Consistency!</a:t>
            </a:r>
          </a:p>
        </p:txBody>
      </p:sp>
      <p:sp>
        <p:nvSpPr>
          <p:cNvPr id="3" name="Content Placeholder 2"/>
          <p:cNvSpPr>
            <a:spLocks noGrp="1"/>
          </p:cNvSpPr>
          <p:nvPr>
            <p:ph idx="1"/>
          </p:nvPr>
        </p:nvSpPr>
        <p:spPr>
          <a:xfrm>
            <a:off x="1024128" y="1925515"/>
            <a:ext cx="10175009" cy="4383845"/>
          </a:xfrm>
        </p:spPr>
        <p:txBody>
          <a:bodyPr>
            <a:normAutofit lnSpcReduction="10000"/>
          </a:bodyPr>
          <a:lstStyle/>
          <a:p>
            <a:r>
              <a:rPr lang="en-US" b="1" dirty="0"/>
              <a:t>As we saw, one dimension concerns </a:t>
            </a:r>
            <a:r>
              <a:rPr lang="en-US" b="1" i="1" dirty="0"/>
              <a:t>time</a:t>
            </a:r>
            <a:endParaRPr lang="en-US" b="1" dirty="0"/>
          </a:p>
          <a:p>
            <a:pPr>
              <a:buFont typeface="Wingdings" panose="05000000000000000000" pitchFamily="2" charset="2"/>
              <a:buChar char="Ø"/>
            </a:pPr>
            <a:r>
              <a:rPr lang="en-US" dirty="0"/>
              <a:t>After an event occurs, it should be rapidly processed</a:t>
            </a:r>
          </a:p>
          <a:p>
            <a:pPr>
              <a:buFont typeface="Wingdings" panose="05000000000000000000" pitchFamily="2" charset="2"/>
              <a:buChar char="Ø"/>
            </a:pPr>
            <a:r>
              <a:rPr lang="en-US" dirty="0"/>
              <a:t>Any application using the platform should see it soon</a:t>
            </a:r>
          </a:p>
          <a:p>
            <a:pPr marL="0" indent="0">
              <a:buNone/>
            </a:pPr>
            <a:r>
              <a:rPr lang="en-US" b="1" dirty="0"/>
              <a:t/>
            </a:r>
            <a:br>
              <a:rPr lang="en-US" b="1" dirty="0"/>
            </a:br>
            <a:r>
              <a:rPr lang="en-US" b="1" dirty="0"/>
              <a:t>Another centers on </a:t>
            </a:r>
            <a:r>
              <a:rPr lang="en-US" b="1" i="1" dirty="0"/>
              <a:t>coordination and causality </a:t>
            </a:r>
            <a:endParaRPr lang="en-US" b="1" dirty="0"/>
          </a:p>
          <a:p>
            <a:pPr>
              <a:buFont typeface="Wingdings" panose="05000000000000000000" pitchFamily="2" charset="2"/>
              <a:buChar char="Ø"/>
            </a:pPr>
            <a:r>
              <a:rPr lang="en-US" dirty="0"/>
              <a:t>Replicate for fault-tolerance and scale</a:t>
            </a:r>
          </a:p>
          <a:p>
            <a:pPr>
              <a:buFont typeface="Wingdings" panose="05000000000000000000" pitchFamily="2" charset="2"/>
              <a:buChar char="Ø"/>
            </a:pPr>
            <a:r>
              <a:rPr lang="en-US" dirty="0"/>
              <a:t>Replicas should evolve through the same </a:t>
            </a:r>
            <a:br>
              <a:rPr lang="en-US" dirty="0"/>
            </a:br>
            <a:r>
              <a:rPr lang="en-US" dirty="0"/>
              <a:t>  values, and data shouldn’t be lost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5200" y="1853768"/>
            <a:ext cx="1320668" cy="135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68D07F32-46C4-4208-99D8-39044A86A287}" type="slidenum">
              <a:rPr lang="en-US" smtClean="0"/>
              <a:pPr/>
              <a:t>13</a:t>
            </a:fld>
            <a:endParaRPr lang="en-US"/>
          </a:p>
        </p:txBody>
      </p:sp>
      <p:pic>
        <p:nvPicPr>
          <p:cNvPr id="5" name="Picture 4"/>
          <p:cNvPicPr>
            <a:picLocks noChangeAspect="1"/>
          </p:cNvPicPr>
          <p:nvPr/>
        </p:nvPicPr>
        <p:blipFill>
          <a:blip r:embed="rId4" cstate="print"/>
          <a:stretch>
            <a:fillRect/>
          </a:stretch>
        </p:blipFill>
        <p:spPr>
          <a:xfrm>
            <a:off x="8726097" y="4072379"/>
            <a:ext cx="2982642" cy="2236981"/>
          </a:xfrm>
          <a:prstGeom prst="rect">
            <a:avLst/>
          </a:prstGeom>
        </p:spPr>
      </p:pic>
      <p:sp>
        <p:nvSpPr>
          <p:cNvPr id="6" name="Footer Placeholder 5"/>
          <p:cNvSpPr>
            <a:spLocks noGrp="1"/>
          </p:cNvSpPr>
          <p:nvPr>
            <p:ph type="ftr" sz="quarter" idx="11"/>
          </p:nvPr>
        </p:nvSpPr>
        <p:spPr/>
        <p:txBody>
          <a:bodyPr/>
          <a:lstStyle/>
          <a:p>
            <a:r>
              <a:rPr lang="en-US"/>
              <a:t>Cornell University CS5412 Spring 2020                                                                        </a:t>
            </a:r>
          </a:p>
        </p:txBody>
      </p:sp>
    </p:spTree>
    <p:extLst>
      <p:ext uri="{BB962C8B-B14F-4D97-AF65-F5344CB8AC3E}">
        <p14:creationId xmlns:p14="http://schemas.microsoft.com/office/powerpoint/2010/main" val="3072612697"/>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0" dur="500"/>
                                        <p:tgtEl>
                                          <p:spTgt spid="3">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3" dur="500"/>
                                        <p:tgtEl>
                                          <p:spTgt spid="3">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Freeze </a:t>
            </a:r>
            <a:r>
              <a:rPr lang="en-US" dirty="0" err="1"/>
              <a:t>FramE</a:t>
            </a:r>
            <a:r>
              <a:rPr lang="en-US" dirty="0"/>
              <a:t> File System (FFFS</a:t>
            </a:r>
            <a:r>
              <a:rPr lang="en-US" baseline="-25000" dirty="0"/>
              <a:t>v1</a:t>
            </a:r>
            <a:r>
              <a:rPr lang="en-US" dirty="0"/>
              <a:t>)</a:t>
            </a:r>
          </a:p>
        </p:txBody>
      </p:sp>
      <p:sp>
        <p:nvSpPr>
          <p:cNvPr id="3" name="Content Placeholder 2"/>
          <p:cNvSpPr>
            <a:spLocks noGrp="1"/>
          </p:cNvSpPr>
          <p:nvPr>
            <p:ph idx="1"/>
          </p:nvPr>
        </p:nvSpPr>
        <p:spPr/>
        <p:txBody>
          <a:bodyPr>
            <a:normAutofit/>
          </a:bodyPr>
          <a:lstStyle/>
          <a:p>
            <a:r>
              <a:rPr lang="en-US" dirty="0"/>
              <a:t>This was created by the 2019 TA, Theo Gkountouvas, with Weijia Song!</a:t>
            </a:r>
          </a:p>
          <a:p>
            <a:endParaRPr lang="en-US" dirty="0"/>
          </a:p>
          <a:p>
            <a:r>
              <a:rPr lang="en-US" dirty="0"/>
              <a:t>The idea was to bring </a:t>
            </a:r>
            <a:r>
              <a:rPr lang="en-US" dirty="0" err="1"/>
              <a:t>Lamport’s</a:t>
            </a:r>
            <a:r>
              <a:rPr lang="en-US" dirty="0"/>
              <a:t> model into the file system.</a:t>
            </a:r>
          </a:p>
          <a:p>
            <a:endParaRPr lang="en-US" dirty="0"/>
          </a:p>
          <a:p>
            <a:r>
              <a:rPr lang="en-US" dirty="0" err="1"/>
              <a:t>Fhey</a:t>
            </a:r>
            <a:r>
              <a:rPr lang="en-US" dirty="0"/>
              <a:t> took advantage of the fact that HDFS has a snapshot API, even though it didn’t work.  FFFS “</a:t>
            </a:r>
            <a:r>
              <a:rPr lang="en-US" dirty="0" err="1"/>
              <a:t>reimplements</a:t>
            </a:r>
            <a:r>
              <a:rPr lang="en-US" dirty="0"/>
              <a:t>” this API!</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14</a:t>
            </a:fld>
            <a:endParaRPr lang="en-US"/>
          </a:p>
        </p:txBody>
      </p:sp>
    </p:spTree>
    <p:extLst>
      <p:ext uri="{BB962C8B-B14F-4D97-AF65-F5344CB8AC3E}">
        <p14:creationId xmlns:p14="http://schemas.microsoft.com/office/powerpoint/2010/main" val="2417623806"/>
      </p:ext>
    </p:extLst>
  </p:cSld>
  <p:clrMapOvr>
    <a:masterClrMapping/>
  </p:clrMapOvr>
  <p:transition advTm="60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a:t>
            </a:r>
          </a:p>
        </p:txBody>
      </p:sp>
      <p:sp>
        <p:nvSpPr>
          <p:cNvPr id="3" name="Content Placeholder 2"/>
          <p:cNvSpPr>
            <a:spLocks noGrp="1"/>
          </p:cNvSpPr>
          <p:nvPr>
            <p:ph idx="1"/>
          </p:nvPr>
        </p:nvSpPr>
        <p:spPr/>
        <p:txBody>
          <a:bodyPr>
            <a:normAutofit lnSpcReduction="10000"/>
          </a:bodyPr>
          <a:lstStyle/>
          <a:p>
            <a:r>
              <a:rPr lang="en-US" dirty="0"/>
              <a:t>Normal file systems only store one copy of each file.</a:t>
            </a:r>
          </a:p>
          <a:p>
            <a:endParaRPr lang="en-US" dirty="0"/>
          </a:p>
          <a:p>
            <a:r>
              <a:rPr lang="en-US" dirty="0"/>
              <a:t>FFFS starts by keeping every update, as a distinct record.  The file system state at a particular moment is accessed by indexing into the collection of records and showing the “last bytes” as of that instant in time.</a:t>
            </a:r>
          </a:p>
          <a:p>
            <a:endParaRPr lang="en-US" dirty="0"/>
          </a:p>
          <a:p>
            <a:r>
              <a:rPr lang="en-US" dirty="0"/>
              <a:t>So FFFS looks just like a normal file system to its users.</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15</a:t>
            </a:fld>
            <a:endParaRPr lang="en-US"/>
          </a:p>
        </p:txBody>
      </p:sp>
    </p:spTree>
    <p:extLst>
      <p:ext uri="{BB962C8B-B14F-4D97-AF65-F5344CB8AC3E}">
        <p14:creationId xmlns:p14="http://schemas.microsoft.com/office/powerpoint/2010/main" val="2763125335"/>
      </p:ext>
    </p:extLst>
  </p:cSld>
  <p:clrMapOvr>
    <a:masterClrMapping/>
  </p:clrMapOvr>
  <p:transition advTm="60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Consistent cuts </a:t>
            </a:r>
          </a:p>
        </p:txBody>
      </p:sp>
      <p:sp>
        <p:nvSpPr>
          <p:cNvPr id="3" name="Content Placeholder 2"/>
          <p:cNvSpPr>
            <a:spLocks noGrp="1"/>
          </p:cNvSpPr>
          <p:nvPr>
            <p:ph idx="1"/>
          </p:nvPr>
        </p:nvSpPr>
        <p:spPr/>
        <p:txBody>
          <a:bodyPr>
            <a:normAutofit fontScale="92500" lnSpcReduction="20000"/>
          </a:bodyPr>
          <a:lstStyle/>
          <a:p>
            <a:r>
              <a:rPr lang="en-US" dirty="0"/>
              <a:t>We talked about this on Tuesday.</a:t>
            </a:r>
          </a:p>
          <a:p>
            <a:endParaRPr lang="en-US" dirty="0"/>
          </a:p>
          <a:p>
            <a:r>
              <a:rPr lang="en-US" dirty="0" err="1"/>
              <a:t>Lamport</a:t>
            </a:r>
            <a:r>
              <a:rPr lang="en-US" dirty="0"/>
              <a:t> suggested “visiting” machines in a distributed system at a set of instants that represent a gap-free snapshot of the execution.</a:t>
            </a:r>
          </a:p>
          <a:p>
            <a:pPr>
              <a:buFont typeface="Wingdings" panose="05000000000000000000" pitchFamily="2" charset="2"/>
              <a:buChar char="Ø"/>
            </a:pPr>
            <a:r>
              <a:rPr lang="en-US" dirty="0"/>
              <a:t>  Math term: “closed under the </a:t>
            </a:r>
            <a:r>
              <a:rPr lang="en-US" dirty="0">
                <a:sym typeface="Symbol" panose="05050102010706020507" pitchFamily="18" charset="2"/>
              </a:rPr>
              <a:t> relationship</a:t>
            </a:r>
            <a:r>
              <a:rPr lang="en-US" dirty="0"/>
              <a:t>”</a:t>
            </a:r>
          </a:p>
          <a:p>
            <a:pPr>
              <a:buFont typeface="Wingdings" panose="05000000000000000000" pitchFamily="2" charset="2"/>
              <a:buChar char="Ø"/>
            </a:pPr>
            <a:r>
              <a:rPr lang="en-US" dirty="0"/>
              <a:t>  If B is included in the set, than any A </a:t>
            </a:r>
            <a:r>
              <a:rPr lang="en-US" dirty="0">
                <a:sym typeface="Symbol" panose="05050102010706020507" pitchFamily="18" charset="2"/>
              </a:rPr>
              <a:t> B is included too.</a:t>
            </a:r>
          </a:p>
          <a:p>
            <a:pPr>
              <a:buFont typeface="Wingdings" panose="05000000000000000000" pitchFamily="2" charset="2"/>
              <a:buChar char="Ø"/>
            </a:pPr>
            <a:r>
              <a:rPr lang="en-US" dirty="0">
                <a:sym typeface="Symbol" panose="05050102010706020507" pitchFamily="18" charset="2"/>
              </a:rPr>
              <a:t>  He calls this a consistent snapshot.  A consistent cut is the same</a:t>
            </a:r>
            <a:br>
              <a:rPr lang="en-US" dirty="0">
                <a:sym typeface="Symbol" panose="05050102010706020507" pitchFamily="18" charset="2"/>
              </a:rPr>
            </a:br>
            <a:r>
              <a:rPr lang="en-US" dirty="0">
                <a:sym typeface="Symbol" panose="05050102010706020507" pitchFamily="18" charset="2"/>
              </a:rPr>
              <a:t>    but doesn’t include the full history (it looks just at the state when</a:t>
            </a:r>
            <a:br>
              <a:rPr lang="en-US" dirty="0">
                <a:sym typeface="Symbol" panose="05050102010706020507" pitchFamily="18" charset="2"/>
              </a:rPr>
            </a:br>
            <a:r>
              <a:rPr lang="en-US" dirty="0">
                <a:sym typeface="Symbol" panose="05050102010706020507" pitchFamily="18" charset="2"/>
              </a:rPr>
              <a:t>    you visited the machines, at that moment).</a:t>
            </a:r>
            <a:endParaRPr lang="en-US" dirty="0"/>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16</a:t>
            </a:fld>
            <a:endParaRPr lang="en-US"/>
          </a:p>
        </p:txBody>
      </p:sp>
    </p:spTree>
    <p:extLst>
      <p:ext uri="{BB962C8B-B14F-4D97-AF65-F5344CB8AC3E}">
        <p14:creationId xmlns:p14="http://schemas.microsoft.com/office/powerpoint/2010/main" val="2675502486"/>
      </p:ext>
    </p:extLst>
  </p:cSld>
  <p:clrMapOvr>
    <a:masterClrMapping/>
  </p:clrMapOvr>
  <p:transition advTm="60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a:t>
            </a:r>
          </a:p>
        </p:txBody>
      </p:sp>
      <p:sp>
        <p:nvSpPr>
          <p:cNvPr id="3" name="Content Placeholder 2"/>
          <p:cNvSpPr>
            <a:spLocks noGrp="1"/>
          </p:cNvSpPr>
          <p:nvPr>
            <p:ph idx="1"/>
          </p:nvPr>
        </p:nvSpPr>
        <p:spPr/>
        <p:txBody>
          <a:bodyPr>
            <a:normAutofit/>
          </a:bodyPr>
          <a:lstStyle/>
          <a:p>
            <a:r>
              <a:rPr lang="en-US" dirty="0"/>
              <a:t>FFFS keeps a history of versions of the data it receives</a:t>
            </a:r>
          </a:p>
          <a:p>
            <a:pPr>
              <a:buFont typeface="Wingdings" panose="05000000000000000000" pitchFamily="2" charset="2"/>
              <a:buChar char="Ø"/>
            </a:pPr>
            <a:r>
              <a:rPr lang="en-US" dirty="0"/>
              <a:t>  When you overwrite file records, it keeps the old version too!</a:t>
            </a:r>
          </a:p>
          <a:p>
            <a:pPr>
              <a:buFont typeface="Wingdings" panose="05000000000000000000" pitchFamily="2" charset="2"/>
              <a:buChar char="Ø"/>
            </a:pPr>
            <a:r>
              <a:rPr lang="en-US" dirty="0"/>
              <a:t>  Data is indexed by time, but also by logical time.</a:t>
            </a:r>
          </a:p>
          <a:p>
            <a:pPr>
              <a:buFont typeface="Wingdings" panose="05000000000000000000" pitchFamily="2" charset="2"/>
              <a:buChar char="Ø"/>
            </a:pPr>
            <a:r>
              <a:rPr lang="en-US" dirty="0"/>
              <a:t>  When you ask for a snapshot at time T, FFFS needs to ask the</a:t>
            </a:r>
            <a:br>
              <a:rPr lang="en-US" dirty="0"/>
            </a:br>
            <a:r>
              <a:rPr lang="en-US" dirty="0"/>
              <a:t>    servers what data each has for each sensor.</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17</a:t>
            </a:fld>
            <a:endParaRPr lang="en-US"/>
          </a:p>
        </p:txBody>
      </p:sp>
      <p:pic>
        <p:nvPicPr>
          <p:cNvPr id="7" name="Picture 6">
            <a:extLst>
              <a:ext uri="{FF2B5EF4-FFF2-40B4-BE49-F238E27FC236}">
                <a16:creationId xmlns:a16="http://schemas.microsoft.com/office/drawing/2014/main" id="{2836DA9B-202D-420D-B1E2-74BF5F4899E3}"/>
              </a:ext>
            </a:extLst>
          </p:cNvPr>
          <p:cNvPicPr>
            <a:picLocks noChangeAspect="1"/>
          </p:cNvPicPr>
          <p:nvPr/>
        </p:nvPicPr>
        <p:blipFill>
          <a:blip r:embed="rId3"/>
          <a:stretch>
            <a:fillRect/>
          </a:stretch>
        </p:blipFill>
        <p:spPr>
          <a:xfrm>
            <a:off x="6658495" y="313817"/>
            <a:ext cx="5249362" cy="1558960"/>
          </a:xfrm>
          <a:prstGeom prst="rect">
            <a:avLst/>
          </a:prstGeom>
        </p:spPr>
      </p:pic>
      <p:pic>
        <p:nvPicPr>
          <p:cNvPr id="8" name="Picture 7">
            <a:extLst>
              <a:ext uri="{FF2B5EF4-FFF2-40B4-BE49-F238E27FC236}">
                <a16:creationId xmlns:a16="http://schemas.microsoft.com/office/drawing/2014/main" id="{3A2F52FE-74FA-408B-92EA-067B2D981ABD}"/>
              </a:ext>
            </a:extLst>
          </p:cNvPr>
          <p:cNvPicPr>
            <a:picLocks noChangeAspect="1"/>
          </p:cNvPicPr>
          <p:nvPr/>
        </p:nvPicPr>
        <p:blipFill>
          <a:blip r:embed="rId4"/>
          <a:stretch>
            <a:fillRect/>
          </a:stretch>
        </p:blipFill>
        <p:spPr>
          <a:xfrm>
            <a:off x="7446035" y="424958"/>
            <a:ext cx="273611" cy="320516"/>
          </a:xfrm>
          <a:prstGeom prst="rect">
            <a:avLst/>
          </a:prstGeom>
        </p:spPr>
      </p:pic>
      <p:cxnSp>
        <p:nvCxnSpPr>
          <p:cNvPr id="9" name="Straight Connector 8">
            <a:extLst>
              <a:ext uri="{FF2B5EF4-FFF2-40B4-BE49-F238E27FC236}">
                <a16:creationId xmlns:a16="http://schemas.microsoft.com/office/drawing/2014/main" id="{7DC0037C-DDA2-462E-9A48-76FEE3B516D1}"/>
              </a:ext>
            </a:extLst>
          </p:cNvPr>
          <p:cNvCxnSpPr/>
          <p:nvPr/>
        </p:nvCxnSpPr>
        <p:spPr>
          <a:xfrm>
            <a:off x="7446035" y="299994"/>
            <a:ext cx="0" cy="17848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FBD683-12D8-47BC-9DB2-24D7479DCBE8}"/>
              </a:ext>
            </a:extLst>
          </p:cNvPr>
          <p:cNvCxnSpPr/>
          <p:nvPr/>
        </p:nvCxnSpPr>
        <p:spPr>
          <a:xfrm>
            <a:off x="10872501" y="299994"/>
            <a:ext cx="0" cy="17848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F0B481-90B2-4451-B506-593EA8427533}"/>
              </a:ext>
            </a:extLst>
          </p:cNvPr>
          <p:cNvSpPr txBox="1"/>
          <p:nvPr/>
        </p:nvSpPr>
        <p:spPr>
          <a:xfrm>
            <a:off x="6508418" y="1936418"/>
            <a:ext cx="5720862" cy="369332"/>
          </a:xfrm>
          <a:prstGeom prst="rect">
            <a:avLst/>
          </a:prstGeom>
          <a:solidFill>
            <a:srgbClr val="FFFF00"/>
          </a:solidFill>
        </p:spPr>
        <p:txBody>
          <a:bodyPr wrap="square" rtlCol="0">
            <a:spAutoFit/>
          </a:bodyPr>
          <a:lstStyle/>
          <a:p>
            <a:pPr algn="ctr"/>
            <a:r>
              <a:rPr lang="en-US" b="1" i="1" dirty="0"/>
              <a:t>Due to clock skew, T could fall anywhere in</a:t>
            </a:r>
            <a:r>
              <a:rPr lang="en-US" b="1" dirty="0"/>
              <a:t> [T-</a:t>
            </a:r>
            <a:r>
              <a:rPr lang="en-US" b="1" dirty="0">
                <a:sym typeface="Symbol" panose="05050102010706020507" pitchFamily="18" charset="2"/>
              </a:rPr>
              <a:t>, T+]</a:t>
            </a:r>
            <a:endParaRPr lang="en-US" b="1" dirty="0"/>
          </a:p>
        </p:txBody>
      </p:sp>
      <p:sp>
        <p:nvSpPr>
          <p:cNvPr id="12" name="TextBox 11">
            <a:extLst>
              <a:ext uri="{FF2B5EF4-FFF2-40B4-BE49-F238E27FC236}">
                <a16:creationId xmlns:a16="http://schemas.microsoft.com/office/drawing/2014/main" id="{53BE56ED-8D3C-4F0C-BDF3-246056376A0C}"/>
              </a:ext>
            </a:extLst>
          </p:cNvPr>
          <p:cNvSpPr txBox="1"/>
          <p:nvPr/>
        </p:nvSpPr>
        <p:spPr>
          <a:xfrm>
            <a:off x="7218485" y="96715"/>
            <a:ext cx="1424351" cy="369332"/>
          </a:xfrm>
          <a:prstGeom prst="rect">
            <a:avLst/>
          </a:prstGeom>
          <a:solidFill>
            <a:schemeClr val="bg1"/>
          </a:solidFill>
        </p:spPr>
        <p:txBody>
          <a:bodyPr wrap="square" rtlCol="0">
            <a:spAutoFit/>
          </a:bodyPr>
          <a:lstStyle/>
          <a:p>
            <a:r>
              <a:rPr lang="en-US" dirty="0"/>
              <a:t>[T-</a:t>
            </a:r>
            <a:r>
              <a:rPr lang="en-US" dirty="0">
                <a:sym typeface="Symbol" panose="05050102010706020507" pitchFamily="18" charset="2"/>
              </a:rPr>
              <a:t>…</a:t>
            </a:r>
            <a:endParaRPr lang="en-US" dirty="0"/>
          </a:p>
        </p:txBody>
      </p:sp>
      <p:sp>
        <p:nvSpPr>
          <p:cNvPr id="13" name="TextBox 12">
            <a:extLst>
              <a:ext uri="{FF2B5EF4-FFF2-40B4-BE49-F238E27FC236}">
                <a16:creationId xmlns:a16="http://schemas.microsoft.com/office/drawing/2014/main" id="{8B80874C-2185-423E-B92F-160CE7620AA8}"/>
              </a:ext>
            </a:extLst>
          </p:cNvPr>
          <p:cNvSpPr txBox="1"/>
          <p:nvPr/>
        </p:nvSpPr>
        <p:spPr>
          <a:xfrm>
            <a:off x="10150911" y="112649"/>
            <a:ext cx="1186959" cy="369332"/>
          </a:xfrm>
          <a:prstGeom prst="rect">
            <a:avLst/>
          </a:prstGeom>
          <a:solidFill>
            <a:schemeClr val="bg1"/>
          </a:solidFill>
        </p:spPr>
        <p:txBody>
          <a:bodyPr wrap="square" rtlCol="0">
            <a:spAutoFit/>
          </a:bodyPr>
          <a:lstStyle/>
          <a:p>
            <a:r>
              <a:rPr lang="en-US" dirty="0"/>
              <a:t>…T+</a:t>
            </a:r>
            <a:r>
              <a:rPr lang="en-US" dirty="0">
                <a:sym typeface="Symbol" panose="05050102010706020507" pitchFamily="18" charset="2"/>
              </a:rPr>
              <a:t>]</a:t>
            </a:r>
            <a:endParaRPr lang="en-US" dirty="0"/>
          </a:p>
        </p:txBody>
      </p:sp>
    </p:spTree>
    <p:extLst>
      <p:ext uri="{BB962C8B-B14F-4D97-AF65-F5344CB8AC3E}">
        <p14:creationId xmlns:p14="http://schemas.microsoft.com/office/powerpoint/2010/main" val="3170041466"/>
      </p:ext>
    </p:extLst>
  </p:cSld>
  <p:clrMapOvr>
    <a:masterClrMapping/>
  </p:clrMapOvr>
  <p:transition advTm="60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work?</a:t>
            </a:r>
          </a:p>
        </p:txBody>
      </p:sp>
      <p:sp>
        <p:nvSpPr>
          <p:cNvPr id="3" name="Content Placeholder 2"/>
          <p:cNvSpPr>
            <a:spLocks noGrp="1"/>
          </p:cNvSpPr>
          <p:nvPr>
            <p:ph idx="1"/>
          </p:nvPr>
        </p:nvSpPr>
        <p:spPr>
          <a:xfrm>
            <a:off x="1024128" y="2286000"/>
            <a:ext cx="10968580" cy="4023360"/>
          </a:xfrm>
        </p:spPr>
        <p:txBody>
          <a:bodyPr>
            <a:normAutofit fontScale="92500"/>
          </a:bodyPr>
          <a:lstStyle/>
          <a:p>
            <a:r>
              <a:rPr lang="en-US" dirty="0"/>
              <a:t>FFFS is smart about </a:t>
            </a:r>
            <a:r>
              <a:rPr lang="en-US" dirty="0" err="1"/>
              <a:t>Lamport’s</a:t>
            </a:r>
            <a:r>
              <a:rPr lang="en-US" dirty="0"/>
              <a:t> </a:t>
            </a:r>
            <a:r>
              <a:rPr lang="en-US" dirty="0">
                <a:sym typeface="Symbol" panose="05050102010706020507" pitchFamily="18" charset="2"/>
              </a:rPr>
              <a:t> relationship</a:t>
            </a:r>
            <a:endParaRPr lang="en-US" dirty="0"/>
          </a:p>
          <a:p>
            <a:pPr>
              <a:buFont typeface="Wingdings" panose="05000000000000000000" pitchFamily="2" charset="2"/>
              <a:buChar char="Ø"/>
            </a:pPr>
            <a:r>
              <a:rPr lang="en-US" dirty="0"/>
              <a:t>  It </a:t>
            </a:r>
            <a:r>
              <a:rPr lang="en-US" dirty="0" smtClean="0"/>
              <a:t>tracks down the candidate values to return using the time, T</a:t>
            </a:r>
            <a:endParaRPr lang="en-US" dirty="0"/>
          </a:p>
          <a:p>
            <a:pPr>
              <a:buFont typeface="Wingdings" panose="05000000000000000000" pitchFamily="2" charset="2"/>
              <a:buChar char="Ø"/>
            </a:pPr>
            <a:r>
              <a:rPr lang="en-US" dirty="0"/>
              <a:t>  Above, notice that A happens at P, and C at Q, and A </a:t>
            </a:r>
            <a:r>
              <a:rPr lang="en-US" dirty="0">
                <a:sym typeface="Symbol" panose="05050102010706020507" pitchFamily="18" charset="2"/>
              </a:rPr>
              <a:t> C</a:t>
            </a:r>
          </a:p>
          <a:p>
            <a:pPr>
              <a:buFont typeface="Wingdings" panose="05000000000000000000" pitchFamily="2" charset="2"/>
              <a:buChar char="Ø"/>
            </a:pPr>
            <a:r>
              <a:rPr lang="en-US" dirty="0"/>
              <a:t>  In fact, A could have “caused” C.  Information about A reached C</a:t>
            </a:r>
          </a:p>
          <a:p>
            <a:pPr>
              <a:buFont typeface="Wingdings" panose="05000000000000000000" pitchFamily="2" charset="2"/>
              <a:buChar char="Ø"/>
            </a:pPr>
            <a:r>
              <a:rPr lang="en-US" dirty="0"/>
              <a:t>  FFFS tracks causality, so that if some read returns C, FFFS would </a:t>
            </a:r>
            <a:br>
              <a:rPr lang="en-US" dirty="0"/>
            </a:br>
            <a:r>
              <a:rPr lang="en-US" dirty="0"/>
              <a:t>    return A or some subsequent state for P. </a:t>
            </a:r>
          </a:p>
          <a:p>
            <a:pPr>
              <a:buFont typeface="Wingdings" panose="05000000000000000000" pitchFamily="2" charset="2"/>
              <a:buChar char="Ø"/>
            </a:pPr>
            <a:r>
              <a:rPr lang="en-US" dirty="0">
                <a:sym typeface="Symbol" panose="05050102010706020507" pitchFamily="18" charset="2"/>
              </a:rPr>
              <a:t>  In effect, FFFS does temporal reads </a:t>
            </a:r>
            <a:r>
              <a:rPr lang="en-US" i="1" dirty="0">
                <a:sym typeface="Symbol" panose="05050102010706020507" pitchFamily="18" charset="2"/>
              </a:rPr>
              <a:t>along a consistent cut.</a:t>
            </a:r>
            <a:endParaRPr lang="en-US" dirty="0"/>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18</a:t>
            </a:fld>
            <a:endParaRPr lang="en-US"/>
          </a:p>
        </p:txBody>
      </p:sp>
      <p:pic>
        <p:nvPicPr>
          <p:cNvPr id="6" name="Picture 5"/>
          <p:cNvPicPr>
            <a:picLocks noChangeAspect="1"/>
          </p:cNvPicPr>
          <p:nvPr/>
        </p:nvPicPr>
        <p:blipFill>
          <a:blip r:embed="rId3"/>
          <a:stretch>
            <a:fillRect/>
          </a:stretch>
        </p:blipFill>
        <p:spPr>
          <a:xfrm>
            <a:off x="6658495" y="313817"/>
            <a:ext cx="5249362" cy="1558960"/>
          </a:xfrm>
          <a:prstGeom prst="rect">
            <a:avLst/>
          </a:prstGeom>
        </p:spPr>
      </p:pic>
      <p:pic>
        <p:nvPicPr>
          <p:cNvPr id="9" name="Picture 8">
            <a:extLst>
              <a:ext uri="{FF2B5EF4-FFF2-40B4-BE49-F238E27FC236}">
                <a16:creationId xmlns:a16="http://schemas.microsoft.com/office/drawing/2014/main" id="{397A892D-4D9C-4D57-B8BA-BED1459ADD7E}"/>
              </a:ext>
            </a:extLst>
          </p:cNvPr>
          <p:cNvPicPr>
            <a:picLocks noChangeAspect="1"/>
          </p:cNvPicPr>
          <p:nvPr/>
        </p:nvPicPr>
        <p:blipFill>
          <a:blip r:embed="rId4"/>
          <a:stretch>
            <a:fillRect/>
          </a:stretch>
        </p:blipFill>
        <p:spPr>
          <a:xfrm>
            <a:off x="7446035" y="424958"/>
            <a:ext cx="273611" cy="320516"/>
          </a:xfrm>
          <a:prstGeom prst="rect">
            <a:avLst/>
          </a:prstGeom>
        </p:spPr>
      </p:pic>
      <p:cxnSp>
        <p:nvCxnSpPr>
          <p:cNvPr id="11" name="Straight Connector 10">
            <a:extLst>
              <a:ext uri="{FF2B5EF4-FFF2-40B4-BE49-F238E27FC236}">
                <a16:creationId xmlns:a16="http://schemas.microsoft.com/office/drawing/2014/main" id="{47F0C739-F8C3-42EC-A297-DB11A0210ACC}"/>
              </a:ext>
            </a:extLst>
          </p:cNvPr>
          <p:cNvCxnSpPr/>
          <p:nvPr/>
        </p:nvCxnSpPr>
        <p:spPr>
          <a:xfrm>
            <a:off x="7446035" y="299994"/>
            <a:ext cx="0" cy="17848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7FFB05-0952-4614-A314-93E5812A1F4E}"/>
              </a:ext>
            </a:extLst>
          </p:cNvPr>
          <p:cNvCxnSpPr/>
          <p:nvPr/>
        </p:nvCxnSpPr>
        <p:spPr>
          <a:xfrm>
            <a:off x="10872501" y="299994"/>
            <a:ext cx="0" cy="17848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93CE8-621A-490E-BEB4-BEE5B4B173A0}"/>
              </a:ext>
            </a:extLst>
          </p:cNvPr>
          <p:cNvSpPr txBox="1"/>
          <p:nvPr/>
        </p:nvSpPr>
        <p:spPr>
          <a:xfrm>
            <a:off x="6508418" y="1936418"/>
            <a:ext cx="5720862" cy="369332"/>
          </a:xfrm>
          <a:prstGeom prst="rect">
            <a:avLst/>
          </a:prstGeom>
          <a:solidFill>
            <a:srgbClr val="FFFF00"/>
          </a:solidFill>
        </p:spPr>
        <p:txBody>
          <a:bodyPr wrap="square" rtlCol="0">
            <a:spAutoFit/>
          </a:bodyPr>
          <a:lstStyle/>
          <a:p>
            <a:pPr algn="ctr"/>
            <a:r>
              <a:rPr lang="en-US" b="1" i="1" dirty="0"/>
              <a:t>Due to clock skew, T could fall anywhere in</a:t>
            </a:r>
            <a:r>
              <a:rPr lang="en-US" b="1" dirty="0"/>
              <a:t> [T-</a:t>
            </a:r>
            <a:r>
              <a:rPr lang="en-US" b="1" dirty="0">
                <a:sym typeface="Symbol" panose="05050102010706020507" pitchFamily="18" charset="2"/>
              </a:rPr>
              <a:t>, T+]</a:t>
            </a:r>
            <a:endParaRPr lang="en-US" b="1" dirty="0"/>
          </a:p>
        </p:txBody>
      </p:sp>
      <p:sp>
        <p:nvSpPr>
          <p:cNvPr id="14" name="TextBox 13">
            <a:extLst>
              <a:ext uri="{FF2B5EF4-FFF2-40B4-BE49-F238E27FC236}">
                <a16:creationId xmlns:a16="http://schemas.microsoft.com/office/drawing/2014/main" id="{3E5AA344-E37E-4825-9E96-1B7EB0C1F8B0}"/>
              </a:ext>
            </a:extLst>
          </p:cNvPr>
          <p:cNvSpPr txBox="1"/>
          <p:nvPr/>
        </p:nvSpPr>
        <p:spPr>
          <a:xfrm>
            <a:off x="7218485" y="96715"/>
            <a:ext cx="1424351" cy="369332"/>
          </a:xfrm>
          <a:prstGeom prst="rect">
            <a:avLst/>
          </a:prstGeom>
          <a:solidFill>
            <a:schemeClr val="bg1"/>
          </a:solidFill>
        </p:spPr>
        <p:txBody>
          <a:bodyPr wrap="square" rtlCol="0">
            <a:spAutoFit/>
          </a:bodyPr>
          <a:lstStyle/>
          <a:p>
            <a:r>
              <a:rPr lang="en-US" dirty="0"/>
              <a:t>[T-</a:t>
            </a:r>
            <a:r>
              <a:rPr lang="en-US" dirty="0">
                <a:sym typeface="Symbol" panose="05050102010706020507" pitchFamily="18" charset="2"/>
              </a:rPr>
              <a:t>…</a:t>
            </a:r>
            <a:endParaRPr lang="en-US" dirty="0"/>
          </a:p>
        </p:txBody>
      </p:sp>
      <p:sp>
        <p:nvSpPr>
          <p:cNvPr id="15" name="TextBox 14">
            <a:extLst>
              <a:ext uri="{FF2B5EF4-FFF2-40B4-BE49-F238E27FC236}">
                <a16:creationId xmlns:a16="http://schemas.microsoft.com/office/drawing/2014/main" id="{EEE426BD-B53E-4DEC-93C3-7BD5027880D4}"/>
              </a:ext>
            </a:extLst>
          </p:cNvPr>
          <p:cNvSpPr txBox="1"/>
          <p:nvPr/>
        </p:nvSpPr>
        <p:spPr>
          <a:xfrm>
            <a:off x="10150911" y="112649"/>
            <a:ext cx="1186959" cy="369332"/>
          </a:xfrm>
          <a:prstGeom prst="rect">
            <a:avLst/>
          </a:prstGeom>
          <a:solidFill>
            <a:schemeClr val="bg1"/>
          </a:solidFill>
        </p:spPr>
        <p:txBody>
          <a:bodyPr wrap="square" rtlCol="0">
            <a:spAutoFit/>
          </a:bodyPr>
          <a:lstStyle/>
          <a:p>
            <a:r>
              <a:rPr lang="en-US" dirty="0"/>
              <a:t>…T+</a:t>
            </a:r>
            <a:r>
              <a:rPr lang="en-US" dirty="0">
                <a:sym typeface="Symbol" panose="05050102010706020507" pitchFamily="18" charset="2"/>
              </a:rPr>
              <a:t>]</a:t>
            </a:r>
            <a:endParaRPr lang="en-US" dirty="0"/>
          </a:p>
        </p:txBody>
      </p:sp>
    </p:spTree>
    <p:extLst>
      <p:ext uri="{BB962C8B-B14F-4D97-AF65-F5344CB8AC3E}">
        <p14:creationId xmlns:p14="http://schemas.microsoft.com/office/powerpoint/2010/main" val="126387718"/>
      </p:ext>
    </p:extLst>
  </p:cSld>
  <p:clrMapOvr>
    <a:masterClrMapping/>
  </p:clrMapOvr>
  <p:transition advTm="60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D2BD-55DD-4733-BAD4-C172A3742013}"/>
              </a:ext>
            </a:extLst>
          </p:cNvPr>
          <p:cNvSpPr>
            <a:spLocks noGrp="1"/>
          </p:cNvSpPr>
          <p:nvPr>
            <p:ph type="title"/>
          </p:nvPr>
        </p:nvSpPr>
        <p:spPr>
          <a:xfrm>
            <a:off x="1024129" y="743104"/>
            <a:ext cx="10786871" cy="1663003"/>
          </a:xfrm>
        </p:spPr>
        <p:txBody>
          <a:bodyPr>
            <a:normAutofit/>
          </a:bodyPr>
          <a:lstStyle/>
          <a:p>
            <a:r>
              <a:rPr lang="en-US" dirty="0"/>
              <a:t>What if you do </a:t>
            </a:r>
            <a:r>
              <a:rPr lang="en-US" u="sng" dirty="0"/>
              <a:t>many</a:t>
            </a:r>
            <a:r>
              <a:rPr lang="en-US" dirty="0"/>
              <a:t/>
            </a:r>
            <a:br>
              <a:rPr lang="en-US" dirty="0"/>
            </a:br>
            <a:r>
              <a:rPr lang="en-US" dirty="0"/>
              <a:t>Reads?  Consistent cuts!</a:t>
            </a:r>
          </a:p>
        </p:txBody>
      </p:sp>
      <p:sp>
        <p:nvSpPr>
          <p:cNvPr id="3" name="Content Placeholder 2">
            <a:extLst>
              <a:ext uri="{FF2B5EF4-FFF2-40B4-BE49-F238E27FC236}">
                <a16:creationId xmlns:a16="http://schemas.microsoft.com/office/drawing/2014/main" id="{C4F5A349-EE82-46A9-93E7-F481A7DFF3EF}"/>
              </a:ext>
            </a:extLst>
          </p:cNvPr>
          <p:cNvSpPr>
            <a:spLocks noGrp="1"/>
          </p:cNvSpPr>
          <p:nvPr>
            <p:ph idx="1"/>
          </p:nvPr>
        </p:nvSpPr>
        <p:spPr/>
        <p:txBody>
          <a:bodyPr/>
          <a:lstStyle/>
          <a:p>
            <a:pPr marL="0" indent="0">
              <a:buNone/>
            </a:pPr>
            <a:r>
              <a:rPr lang="en-US" dirty="0"/>
              <a:t>In effect, each time your application does a read from a set of files, that operation occurs along a consistent cut that:</a:t>
            </a:r>
          </a:p>
          <a:p>
            <a:pPr>
              <a:buFont typeface="Wingdings" panose="05000000000000000000" pitchFamily="2" charset="2"/>
              <a:buChar char="Ø"/>
            </a:pPr>
            <a:r>
              <a:rPr lang="en-US" dirty="0"/>
              <a:t> Is as accurate as FFFS</a:t>
            </a:r>
            <a:r>
              <a:rPr lang="en-US" baseline="-25000" dirty="0"/>
              <a:t>v1</a:t>
            </a:r>
            <a:r>
              <a:rPr lang="en-US" dirty="0"/>
              <a:t> can make it, given clock precision limits</a:t>
            </a:r>
          </a:p>
          <a:p>
            <a:pPr>
              <a:buFont typeface="Wingdings" panose="05000000000000000000" pitchFamily="2" charset="2"/>
              <a:buChar char="Ø"/>
            </a:pPr>
            <a:r>
              <a:rPr lang="en-US" dirty="0"/>
              <a:t> If T’ </a:t>
            </a:r>
            <a:r>
              <a:rPr lang="en-US" dirty="0">
                <a:sym typeface="Symbol" panose="05050102010706020507" pitchFamily="18" charset="2"/>
              </a:rPr>
              <a:t> T, the cut for T’ i</a:t>
            </a:r>
            <a:r>
              <a:rPr lang="en-US" dirty="0"/>
              <a:t>ncludes everything the cut for T included </a:t>
            </a:r>
          </a:p>
          <a:p>
            <a:pPr>
              <a:buFont typeface="Wingdings" panose="05000000000000000000" pitchFamily="2" charset="2"/>
              <a:buChar char="Ø"/>
            </a:pPr>
            <a:r>
              <a:rPr lang="en-US" dirty="0"/>
              <a:t> If you read multiple files, the results are causally consistent</a:t>
            </a:r>
          </a:p>
          <a:p>
            <a:pPr>
              <a:buFont typeface="Wingdings" panose="05000000000000000000" pitchFamily="2" charset="2"/>
              <a:buChar char="Ø"/>
            </a:pPr>
            <a:r>
              <a:rPr lang="en-US" dirty="0"/>
              <a:t> Reads are deterministic (other readers see the same data)</a:t>
            </a:r>
          </a:p>
        </p:txBody>
      </p:sp>
      <p:sp>
        <p:nvSpPr>
          <p:cNvPr id="4" name="Footer Placeholder 3">
            <a:extLst>
              <a:ext uri="{FF2B5EF4-FFF2-40B4-BE49-F238E27FC236}">
                <a16:creationId xmlns:a16="http://schemas.microsoft.com/office/drawing/2014/main" id="{C44D094A-54E2-454F-BCDA-C02F822BF872}"/>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04E48194-D104-49FB-B637-B67FCCC254C5}"/>
              </a:ext>
            </a:extLst>
          </p:cNvPr>
          <p:cNvSpPr>
            <a:spLocks noGrp="1"/>
          </p:cNvSpPr>
          <p:nvPr>
            <p:ph type="sldNum" sz="quarter" idx="12"/>
          </p:nvPr>
        </p:nvSpPr>
        <p:spPr/>
        <p:txBody>
          <a:bodyPr/>
          <a:lstStyle/>
          <a:p>
            <a:fld id="{26165642-2DC6-4995-8FB3-76453B93C11F}" type="slidenum">
              <a:rPr lang="en-US" smtClean="0"/>
              <a:pPr/>
              <a:t>19</a:t>
            </a:fld>
            <a:endParaRPr lang="en-US"/>
          </a:p>
        </p:txBody>
      </p:sp>
      <p:pic>
        <p:nvPicPr>
          <p:cNvPr id="6" name="Picture 5">
            <a:extLst>
              <a:ext uri="{FF2B5EF4-FFF2-40B4-BE49-F238E27FC236}">
                <a16:creationId xmlns:a16="http://schemas.microsoft.com/office/drawing/2014/main" id="{17329E30-039C-49FA-B49A-1BC7402AB0C5}"/>
              </a:ext>
            </a:extLst>
          </p:cNvPr>
          <p:cNvPicPr>
            <a:picLocks noChangeAspect="1"/>
          </p:cNvPicPr>
          <p:nvPr/>
        </p:nvPicPr>
        <p:blipFill>
          <a:blip r:embed="rId3"/>
          <a:stretch>
            <a:fillRect/>
          </a:stretch>
        </p:blipFill>
        <p:spPr>
          <a:xfrm>
            <a:off x="7042223" y="44791"/>
            <a:ext cx="5249362" cy="1558960"/>
          </a:xfrm>
          <a:prstGeom prst="rect">
            <a:avLst/>
          </a:prstGeom>
          <a:ln>
            <a:solidFill>
              <a:schemeClr val="accent5"/>
            </a:solidFill>
          </a:ln>
        </p:spPr>
      </p:pic>
      <p:sp>
        <p:nvSpPr>
          <p:cNvPr id="7" name="Freeform: Shape 6">
            <a:extLst>
              <a:ext uri="{FF2B5EF4-FFF2-40B4-BE49-F238E27FC236}">
                <a16:creationId xmlns:a16="http://schemas.microsoft.com/office/drawing/2014/main" id="{E1900D71-AFBA-417B-877D-B808D944086A}"/>
              </a:ext>
            </a:extLst>
          </p:cNvPr>
          <p:cNvSpPr/>
          <p:nvPr/>
        </p:nvSpPr>
        <p:spPr>
          <a:xfrm>
            <a:off x="8737303" y="206135"/>
            <a:ext cx="200899" cy="1449641"/>
          </a:xfrm>
          <a:custGeom>
            <a:avLst/>
            <a:gdLst>
              <a:gd name="connsiteX0" fmla="*/ 59444 w 330378"/>
              <a:gd name="connsiteY0" fmla="*/ 0 h 1583267"/>
              <a:gd name="connsiteX1" fmla="*/ 178 w 330378"/>
              <a:gd name="connsiteY1" fmla="*/ 668867 h 1583267"/>
              <a:gd name="connsiteX2" fmla="*/ 76378 w 330378"/>
              <a:gd name="connsiteY2" fmla="*/ 1032934 h 1583267"/>
              <a:gd name="connsiteX3" fmla="*/ 330378 w 330378"/>
              <a:gd name="connsiteY3" fmla="*/ 1583267 h 1583267"/>
            </a:gdLst>
            <a:ahLst/>
            <a:cxnLst>
              <a:cxn ang="0">
                <a:pos x="connsiteX0" y="connsiteY0"/>
              </a:cxn>
              <a:cxn ang="0">
                <a:pos x="connsiteX1" y="connsiteY1"/>
              </a:cxn>
              <a:cxn ang="0">
                <a:pos x="connsiteX2" y="connsiteY2"/>
              </a:cxn>
              <a:cxn ang="0">
                <a:pos x="connsiteX3" y="connsiteY3"/>
              </a:cxn>
            </a:cxnLst>
            <a:rect l="l" t="t" r="r" b="b"/>
            <a:pathLst>
              <a:path w="330378" h="1583267">
                <a:moveTo>
                  <a:pt x="59444" y="0"/>
                </a:moveTo>
                <a:cubicBezTo>
                  <a:pt x="28400" y="248355"/>
                  <a:pt x="-2644" y="496711"/>
                  <a:pt x="178" y="668867"/>
                </a:cubicBezTo>
                <a:cubicBezTo>
                  <a:pt x="3000" y="841023"/>
                  <a:pt x="21345" y="880534"/>
                  <a:pt x="76378" y="1032934"/>
                </a:cubicBezTo>
                <a:cubicBezTo>
                  <a:pt x="131411" y="1185334"/>
                  <a:pt x="230894" y="1384300"/>
                  <a:pt x="330378" y="158326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D65E1C9-5B5B-46A1-9B1D-2A17D183F3C0}"/>
              </a:ext>
            </a:extLst>
          </p:cNvPr>
          <p:cNvSpPr/>
          <p:nvPr/>
        </p:nvSpPr>
        <p:spPr>
          <a:xfrm>
            <a:off x="8175407" y="206135"/>
            <a:ext cx="200900" cy="1472844"/>
          </a:xfrm>
          <a:custGeom>
            <a:avLst/>
            <a:gdLst>
              <a:gd name="connsiteX0" fmla="*/ 59444 w 330378"/>
              <a:gd name="connsiteY0" fmla="*/ 0 h 1583267"/>
              <a:gd name="connsiteX1" fmla="*/ 178 w 330378"/>
              <a:gd name="connsiteY1" fmla="*/ 668867 h 1583267"/>
              <a:gd name="connsiteX2" fmla="*/ 76378 w 330378"/>
              <a:gd name="connsiteY2" fmla="*/ 1032934 h 1583267"/>
              <a:gd name="connsiteX3" fmla="*/ 330378 w 330378"/>
              <a:gd name="connsiteY3" fmla="*/ 1583267 h 1583267"/>
            </a:gdLst>
            <a:ahLst/>
            <a:cxnLst>
              <a:cxn ang="0">
                <a:pos x="connsiteX0" y="connsiteY0"/>
              </a:cxn>
              <a:cxn ang="0">
                <a:pos x="connsiteX1" y="connsiteY1"/>
              </a:cxn>
              <a:cxn ang="0">
                <a:pos x="connsiteX2" y="connsiteY2"/>
              </a:cxn>
              <a:cxn ang="0">
                <a:pos x="connsiteX3" y="connsiteY3"/>
              </a:cxn>
            </a:cxnLst>
            <a:rect l="l" t="t" r="r" b="b"/>
            <a:pathLst>
              <a:path w="330378" h="1583267">
                <a:moveTo>
                  <a:pt x="59444" y="0"/>
                </a:moveTo>
                <a:cubicBezTo>
                  <a:pt x="28400" y="248355"/>
                  <a:pt x="-2644" y="496711"/>
                  <a:pt x="178" y="668867"/>
                </a:cubicBezTo>
                <a:cubicBezTo>
                  <a:pt x="3000" y="841023"/>
                  <a:pt x="21345" y="880534"/>
                  <a:pt x="76378" y="1032934"/>
                </a:cubicBezTo>
                <a:cubicBezTo>
                  <a:pt x="131411" y="1185334"/>
                  <a:pt x="230894" y="1384300"/>
                  <a:pt x="330378" y="158326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7CA18D4-1175-4118-9961-397355886ECB}"/>
              </a:ext>
            </a:extLst>
          </p:cNvPr>
          <p:cNvSpPr/>
          <p:nvPr/>
        </p:nvSpPr>
        <p:spPr>
          <a:xfrm>
            <a:off x="10993788" y="217110"/>
            <a:ext cx="330378" cy="1583267"/>
          </a:xfrm>
          <a:custGeom>
            <a:avLst/>
            <a:gdLst>
              <a:gd name="connsiteX0" fmla="*/ 59444 w 330378"/>
              <a:gd name="connsiteY0" fmla="*/ 0 h 1583267"/>
              <a:gd name="connsiteX1" fmla="*/ 178 w 330378"/>
              <a:gd name="connsiteY1" fmla="*/ 668867 h 1583267"/>
              <a:gd name="connsiteX2" fmla="*/ 76378 w 330378"/>
              <a:gd name="connsiteY2" fmla="*/ 1032934 h 1583267"/>
              <a:gd name="connsiteX3" fmla="*/ 330378 w 330378"/>
              <a:gd name="connsiteY3" fmla="*/ 1583267 h 1583267"/>
            </a:gdLst>
            <a:ahLst/>
            <a:cxnLst>
              <a:cxn ang="0">
                <a:pos x="connsiteX0" y="connsiteY0"/>
              </a:cxn>
              <a:cxn ang="0">
                <a:pos x="connsiteX1" y="connsiteY1"/>
              </a:cxn>
              <a:cxn ang="0">
                <a:pos x="connsiteX2" y="connsiteY2"/>
              </a:cxn>
              <a:cxn ang="0">
                <a:pos x="connsiteX3" y="connsiteY3"/>
              </a:cxn>
            </a:cxnLst>
            <a:rect l="l" t="t" r="r" b="b"/>
            <a:pathLst>
              <a:path w="330378" h="1583267">
                <a:moveTo>
                  <a:pt x="59444" y="0"/>
                </a:moveTo>
                <a:cubicBezTo>
                  <a:pt x="28400" y="248355"/>
                  <a:pt x="-2644" y="496711"/>
                  <a:pt x="178" y="668867"/>
                </a:cubicBezTo>
                <a:cubicBezTo>
                  <a:pt x="3000" y="841023"/>
                  <a:pt x="21345" y="880534"/>
                  <a:pt x="76378" y="1032934"/>
                </a:cubicBezTo>
                <a:cubicBezTo>
                  <a:pt x="131411" y="1185334"/>
                  <a:pt x="230894" y="1384300"/>
                  <a:pt x="330378" y="158326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75979C1-ECAC-4137-9CA4-5EE59600DB43}"/>
              </a:ext>
            </a:extLst>
          </p:cNvPr>
          <p:cNvSpPr/>
          <p:nvPr/>
        </p:nvSpPr>
        <p:spPr>
          <a:xfrm flipH="1">
            <a:off x="9944792" y="146879"/>
            <a:ext cx="330378" cy="1583267"/>
          </a:xfrm>
          <a:custGeom>
            <a:avLst/>
            <a:gdLst>
              <a:gd name="connsiteX0" fmla="*/ 59444 w 330378"/>
              <a:gd name="connsiteY0" fmla="*/ 0 h 1583267"/>
              <a:gd name="connsiteX1" fmla="*/ 178 w 330378"/>
              <a:gd name="connsiteY1" fmla="*/ 668867 h 1583267"/>
              <a:gd name="connsiteX2" fmla="*/ 76378 w 330378"/>
              <a:gd name="connsiteY2" fmla="*/ 1032934 h 1583267"/>
              <a:gd name="connsiteX3" fmla="*/ 330378 w 330378"/>
              <a:gd name="connsiteY3" fmla="*/ 1583267 h 1583267"/>
            </a:gdLst>
            <a:ahLst/>
            <a:cxnLst>
              <a:cxn ang="0">
                <a:pos x="connsiteX0" y="connsiteY0"/>
              </a:cxn>
              <a:cxn ang="0">
                <a:pos x="connsiteX1" y="connsiteY1"/>
              </a:cxn>
              <a:cxn ang="0">
                <a:pos x="connsiteX2" y="connsiteY2"/>
              </a:cxn>
              <a:cxn ang="0">
                <a:pos x="connsiteX3" y="connsiteY3"/>
              </a:cxn>
            </a:cxnLst>
            <a:rect l="l" t="t" r="r" b="b"/>
            <a:pathLst>
              <a:path w="330378" h="1583267">
                <a:moveTo>
                  <a:pt x="59444" y="0"/>
                </a:moveTo>
                <a:cubicBezTo>
                  <a:pt x="28400" y="248355"/>
                  <a:pt x="-2644" y="496711"/>
                  <a:pt x="178" y="668867"/>
                </a:cubicBezTo>
                <a:cubicBezTo>
                  <a:pt x="3000" y="841023"/>
                  <a:pt x="21345" y="880534"/>
                  <a:pt x="76378" y="1032934"/>
                </a:cubicBezTo>
                <a:cubicBezTo>
                  <a:pt x="131411" y="1185334"/>
                  <a:pt x="230894" y="1384300"/>
                  <a:pt x="330378" y="158326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88513F-764E-47C6-BF5A-9F63382BA203}"/>
              </a:ext>
            </a:extLst>
          </p:cNvPr>
          <p:cNvSpPr txBox="1"/>
          <p:nvPr/>
        </p:nvSpPr>
        <p:spPr>
          <a:xfrm>
            <a:off x="8238657" y="1620076"/>
            <a:ext cx="3507866" cy="461665"/>
          </a:xfrm>
          <a:prstGeom prst="rect">
            <a:avLst/>
          </a:prstGeom>
          <a:noFill/>
        </p:spPr>
        <p:txBody>
          <a:bodyPr wrap="square" rtlCol="0">
            <a:spAutoFit/>
          </a:bodyPr>
          <a:lstStyle/>
          <a:p>
            <a:r>
              <a:rPr lang="en-US" sz="2400" b="1" dirty="0"/>
              <a:t>T</a:t>
            </a:r>
            <a:r>
              <a:rPr lang="en-US" sz="2400" b="1" baseline="-25000" dirty="0"/>
              <a:t>0</a:t>
            </a:r>
            <a:r>
              <a:rPr lang="en-US" sz="2400" b="1" dirty="0"/>
              <a:t>    T</a:t>
            </a:r>
            <a:r>
              <a:rPr lang="en-US" sz="2400" b="1" baseline="-25000" dirty="0"/>
              <a:t>1</a:t>
            </a:r>
            <a:r>
              <a:rPr lang="en-US" sz="2400" b="1" dirty="0"/>
              <a:t>    T</a:t>
            </a:r>
            <a:r>
              <a:rPr lang="en-US" sz="2400" b="1" baseline="-25000" dirty="0"/>
              <a:t>2…</a:t>
            </a:r>
            <a:endParaRPr lang="en-US" sz="2400" b="1" dirty="0"/>
          </a:p>
        </p:txBody>
      </p:sp>
      <p:pic>
        <p:nvPicPr>
          <p:cNvPr id="12" name="Picture 11">
            <a:extLst>
              <a:ext uri="{FF2B5EF4-FFF2-40B4-BE49-F238E27FC236}">
                <a16:creationId xmlns:a16="http://schemas.microsoft.com/office/drawing/2014/main" id="{804F72E8-6614-4E6E-A6C7-03E9038EDCBE}"/>
              </a:ext>
            </a:extLst>
          </p:cNvPr>
          <p:cNvPicPr>
            <a:picLocks noChangeAspect="1"/>
          </p:cNvPicPr>
          <p:nvPr/>
        </p:nvPicPr>
        <p:blipFill>
          <a:blip r:embed="rId4"/>
          <a:stretch>
            <a:fillRect/>
          </a:stretch>
        </p:blipFill>
        <p:spPr>
          <a:xfrm>
            <a:off x="7823592" y="154104"/>
            <a:ext cx="273611" cy="320516"/>
          </a:xfrm>
          <a:prstGeom prst="rect">
            <a:avLst/>
          </a:prstGeom>
        </p:spPr>
      </p:pic>
    </p:spTree>
    <p:extLst>
      <p:ext uri="{BB962C8B-B14F-4D97-AF65-F5344CB8AC3E}">
        <p14:creationId xmlns:p14="http://schemas.microsoft.com/office/powerpoint/2010/main" val="2931323599"/>
      </p:ext>
    </p:extLst>
  </p:cSld>
  <p:clrMapOvr>
    <a:masterClrMapping/>
  </p:clrMapOvr>
  <p:transition advTm="60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a Smart Highway</a:t>
            </a:r>
          </a:p>
        </p:txBody>
      </p:sp>
      <p:sp>
        <p:nvSpPr>
          <p:cNvPr id="3" name="Content Placeholder 2"/>
          <p:cNvSpPr>
            <a:spLocks noGrp="1"/>
          </p:cNvSpPr>
          <p:nvPr>
            <p:ph idx="1"/>
          </p:nvPr>
        </p:nvSpPr>
        <p:spPr/>
        <p:txBody>
          <a:bodyPr/>
          <a:lstStyle/>
          <a:p>
            <a:r>
              <a:rPr lang="en-US" dirty="0"/>
              <a:t>We have lots and lots of sensors deployed</a:t>
            </a:r>
          </a:p>
          <a:p>
            <a:endParaRPr lang="en-US" dirty="0"/>
          </a:p>
          <a:p>
            <a:r>
              <a:rPr lang="en-US" dirty="0"/>
              <a:t>Cars are getting some form of “guidance” and if they accept it (and maybe pay a fee) get to drive faster.</a:t>
            </a:r>
          </a:p>
          <a:p>
            <a:endParaRPr lang="en-US" dirty="0"/>
          </a:p>
          <a:p>
            <a:r>
              <a:rPr lang="en-US" dirty="0"/>
              <a:t>Would we run into consistency issues of the sort seen in Lecture 9?</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2</a:t>
            </a:fld>
            <a:endParaRPr lang="en-US"/>
          </a:p>
        </p:txBody>
      </p:sp>
    </p:spTree>
    <p:extLst>
      <p:ext uri="{BB962C8B-B14F-4D97-AF65-F5344CB8AC3E}">
        <p14:creationId xmlns:p14="http://schemas.microsoft.com/office/powerpoint/2010/main" val="2295963200"/>
      </p:ext>
    </p:extLst>
  </p:cSld>
  <p:clrMapOvr>
    <a:masterClrMapping/>
  </p:clrMapOvr>
  <p:transition advTm="60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our Highway example?</a:t>
            </a:r>
          </a:p>
        </p:txBody>
      </p:sp>
      <p:sp>
        <p:nvSpPr>
          <p:cNvPr id="3" name="Content Placeholder 2"/>
          <p:cNvSpPr>
            <a:spLocks noGrp="1"/>
          </p:cNvSpPr>
          <p:nvPr>
            <p:ph idx="1"/>
          </p:nvPr>
        </p:nvSpPr>
        <p:spPr/>
        <p:txBody>
          <a:bodyPr>
            <a:normAutofit lnSpcReduction="10000"/>
          </a:bodyPr>
          <a:lstStyle/>
          <a:p>
            <a:r>
              <a:rPr lang="en-US" dirty="0"/>
              <a:t>When we query, we want the machine-learning tool to see data as a series of consistent snapshots across the full data set.</a:t>
            </a:r>
          </a:p>
          <a:p>
            <a:r>
              <a:rPr lang="en-US" dirty="0"/>
              <a:t/>
            </a:r>
            <a:br>
              <a:rPr lang="en-US" dirty="0"/>
            </a:br>
            <a:r>
              <a:rPr lang="en-US" dirty="0"/>
              <a:t>Then it can select data that includes video-snippets of Trinity with exactly one snippet per unit of time, no overlaps, no “lies”.</a:t>
            </a:r>
          </a:p>
          <a:p>
            <a:endParaRPr lang="en-US" dirty="0"/>
          </a:p>
          <a:p>
            <a:r>
              <a:rPr lang="en-US" dirty="0"/>
              <a:t>Thought question: How does the overlap issue relate to sensor overlap from the Meta system, discussed previously?</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20</a:t>
            </a:fld>
            <a:endParaRPr lang="en-US"/>
          </a:p>
        </p:txBody>
      </p:sp>
    </p:spTree>
    <p:extLst>
      <p:ext uri="{BB962C8B-B14F-4D97-AF65-F5344CB8AC3E}">
        <p14:creationId xmlns:p14="http://schemas.microsoft.com/office/powerpoint/2010/main" val="1388015506"/>
      </p:ext>
    </p:extLst>
  </p:cSld>
  <p:clrMapOvr>
    <a:masterClrMapping/>
  </p:clrMapOvr>
  <p:transition advTm="60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951850" cy="1499616"/>
          </a:xfrm>
        </p:spPr>
        <p:txBody>
          <a:bodyPr/>
          <a:lstStyle/>
          <a:p>
            <a:r>
              <a:rPr lang="en-US" b="1" dirty="0">
                <a:solidFill>
                  <a:srgbClr val="C00000"/>
                </a:solidFill>
              </a:rPr>
              <a:t>Revisit the Smart Highway</a:t>
            </a:r>
          </a:p>
        </p:txBody>
      </p:sp>
      <p:sp>
        <p:nvSpPr>
          <p:cNvPr id="3" name="Slide Number Placeholder 2"/>
          <p:cNvSpPr>
            <a:spLocks noGrp="1"/>
          </p:cNvSpPr>
          <p:nvPr>
            <p:ph type="sldNum" sz="quarter" idx="12"/>
          </p:nvPr>
        </p:nvSpPr>
        <p:spPr/>
        <p:txBody>
          <a:bodyPr/>
          <a:lstStyle/>
          <a:p>
            <a:fld id="{26165642-2DC6-4995-8FB3-76453B93C11F}" type="slidenum">
              <a:rPr lang="en-US" smtClean="0"/>
              <a:pPr/>
              <a:t>21</a:t>
            </a:fld>
            <a:endParaRPr lang="en-US"/>
          </a:p>
        </p:txBody>
      </p:sp>
      <p:pic>
        <p:nvPicPr>
          <p:cNvPr id="4" name="Picture 3"/>
          <p:cNvPicPr>
            <a:picLocks noChangeAspect="1"/>
          </p:cNvPicPr>
          <p:nvPr/>
        </p:nvPicPr>
        <p:blipFill>
          <a:blip r:embed="rId3"/>
          <a:stretch>
            <a:fillRect/>
          </a:stretch>
        </p:blipFill>
        <p:spPr>
          <a:xfrm>
            <a:off x="532659" y="2084832"/>
            <a:ext cx="10885395" cy="4583325"/>
          </a:xfrm>
          <a:prstGeom prst="rect">
            <a:avLst/>
          </a:prstGeom>
        </p:spPr>
      </p:pic>
      <p:sp>
        <p:nvSpPr>
          <p:cNvPr id="5" name="Rectangle 4"/>
          <p:cNvSpPr/>
          <p:nvPr/>
        </p:nvSpPr>
        <p:spPr>
          <a:xfrm>
            <a:off x="4545106" y="3370729"/>
            <a:ext cx="143435" cy="233083"/>
          </a:xfrm>
          <a:prstGeom prst="rect">
            <a:avLst/>
          </a:prstGeom>
          <a:noFill/>
          <a:ln w="2857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779970" y="2857162"/>
            <a:ext cx="701457" cy="513567"/>
          </a:xfrm>
          <a:custGeom>
            <a:avLst/>
            <a:gdLst>
              <a:gd name="connsiteX0" fmla="*/ 0 w 701457"/>
              <a:gd name="connsiteY0" fmla="*/ 0 h 513567"/>
              <a:gd name="connsiteX1" fmla="*/ 100208 w 701457"/>
              <a:gd name="connsiteY1" fmla="*/ 225469 h 513567"/>
              <a:gd name="connsiteX2" fmla="*/ 325676 w 701457"/>
              <a:gd name="connsiteY2" fmla="*/ 237995 h 513567"/>
              <a:gd name="connsiteX3" fmla="*/ 463463 w 701457"/>
              <a:gd name="connsiteY3" fmla="*/ 350729 h 513567"/>
              <a:gd name="connsiteX4" fmla="*/ 563671 w 701457"/>
              <a:gd name="connsiteY4" fmla="*/ 475989 h 513567"/>
              <a:gd name="connsiteX5" fmla="*/ 701457 w 701457"/>
              <a:gd name="connsiteY5" fmla="*/ 513567 h 513567"/>
              <a:gd name="connsiteX6" fmla="*/ 701457 w 701457"/>
              <a:gd name="connsiteY6" fmla="*/ 513567 h 5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457" h="513567">
                <a:moveTo>
                  <a:pt x="0" y="0"/>
                </a:moveTo>
                <a:cubicBezTo>
                  <a:pt x="22964" y="92901"/>
                  <a:pt x="45929" y="185803"/>
                  <a:pt x="100208" y="225469"/>
                </a:cubicBezTo>
                <a:cubicBezTo>
                  <a:pt x="154487" y="265135"/>
                  <a:pt x="265134" y="217118"/>
                  <a:pt x="325676" y="237995"/>
                </a:cubicBezTo>
                <a:cubicBezTo>
                  <a:pt x="386219" y="258872"/>
                  <a:pt x="423797" y="311063"/>
                  <a:pt x="463463" y="350729"/>
                </a:cubicBezTo>
                <a:cubicBezTo>
                  <a:pt x="503129" y="390395"/>
                  <a:pt x="524006" y="448849"/>
                  <a:pt x="563671" y="475989"/>
                </a:cubicBezTo>
                <a:cubicBezTo>
                  <a:pt x="603336" y="503129"/>
                  <a:pt x="701457" y="513567"/>
                  <a:pt x="701457" y="513567"/>
                </a:cubicBezTo>
                <a:lnTo>
                  <a:pt x="701457" y="513567"/>
                </a:lnTo>
              </a:path>
            </a:pathLst>
          </a:custGeom>
          <a:noFill/>
          <a:ln w="38100">
            <a:solidFill>
              <a:srgbClr val="FF373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a:t>Cornell University CS5412 Spring 2020                                                                        </a:t>
            </a:r>
          </a:p>
        </p:txBody>
      </p:sp>
      <p:sp>
        <p:nvSpPr>
          <p:cNvPr id="8" name="TextBox 7"/>
          <p:cNvSpPr txBox="1"/>
          <p:nvPr/>
        </p:nvSpPr>
        <p:spPr>
          <a:xfrm>
            <a:off x="6961516" y="1638633"/>
            <a:ext cx="2743199" cy="369332"/>
          </a:xfrm>
          <a:prstGeom prst="rect">
            <a:avLst/>
          </a:prstGeom>
          <a:noFill/>
        </p:spPr>
        <p:txBody>
          <a:bodyPr wrap="square" rtlCol="0">
            <a:spAutoFit/>
          </a:bodyPr>
          <a:lstStyle/>
          <a:p>
            <a:r>
              <a:rPr lang="en-US" b="1" dirty="0"/>
              <a:t>Use FFFS as the blob store!</a:t>
            </a:r>
          </a:p>
        </p:txBody>
      </p:sp>
    </p:spTree>
    <p:extLst>
      <p:ext uri="{BB962C8B-B14F-4D97-AF65-F5344CB8AC3E}">
        <p14:creationId xmlns:p14="http://schemas.microsoft.com/office/powerpoint/2010/main" val="1633060562"/>
      </p:ext>
    </p:extLst>
  </p:cSld>
  <p:clrMapOvr>
    <a:masterClrMapping/>
  </p:clrMapOvr>
  <p:transition advTm="60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871699" cy="1499616"/>
          </a:xfrm>
        </p:spPr>
        <p:txBody>
          <a:bodyPr>
            <a:normAutofit/>
          </a:bodyPr>
          <a:lstStyle/>
          <a:p>
            <a:r>
              <a:rPr lang="en-US" sz="4400" dirty="0"/>
              <a:t>File system API got in our way!</a:t>
            </a:r>
          </a:p>
        </p:txBody>
      </p:sp>
      <p:sp>
        <p:nvSpPr>
          <p:cNvPr id="3" name="Content Placeholder 2"/>
          <p:cNvSpPr>
            <a:spLocks noGrp="1"/>
          </p:cNvSpPr>
          <p:nvPr>
            <p:ph idx="1"/>
          </p:nvPr>
        </p:nvSpPr>
        <p:spPr/>
        <p:txBody>
          <a:bodyPr>
            <a:normAutofit lnSpcReduction="10000"/>
          </a:bodyPr>
          <a:lstStyle/>
          <a:p>
            <a:r>
              <a:rPr lang="en-US" dirty="0"/>
              <a:t>FFFS</a:t>
            </a:r>
            <a:r>
              <a:rPr lang="en-US" baseline="-25000" dirty="0"/>
              <a:t>v1</a:t>
            </a:r>
            <a:r>
              <a:rPr lang="en-US" dirty="0"/>
              <a:t> is actually a bit slow, partly </a:t>
            </a:r>
            <a:r>
              <a:rPr lang="en-US" i="1" dirty="0"/>
              <a:t>because </a:t>
            </a:r>
            <a:r>
              <a:rPr lang="en-US" dirty="0"/>
              <a:t>it uses a file system API.  To talk to it, you open files, read/write/seek/close/delete.</a:t>
            </a:r>
          </a:p>
          <a:p>
            <a:endParaRPr lang="en-US" dirty="0"/>
          </a:p>
          <a:p>
            <a:r>
              <a:rPr lang="en-US" dirty="0"/>
              <a:t>This is not ideally matched to modern ML, where we prefer to use computational patterns like MapReduce.</a:t>
            </a:r>
          </a:p>
          <a:p>
            <a:endParaRPr lang="en-US" dirty="0"/>
          </a:p>
          <a:p>
            <a:r>
              <a:rPr lang="en-US" dirty="0"/>
              <a:t>What we really would want is to have a set of servers host a DHT and right next to the DHT, also host the computational task.</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22</a:t>
            </a:fld>
            <a:endParaRPr lang="en-US"/>
          </a:p>
        </p:txBody>
      </p:sp>
    </p:spTree>
    <p:extLst>
      <p:ext uri="{BB962C8B-B14F-4D97-AF65-F5344CB8AC3E}">
        <p14:creationId xmlns:p14="http://schemas.microsoft.com/office/powerpoint/2010/main" val="3608172647"/>
      </p:ext>
    </p:extLst>
  </p:cSld>
  <p:clrMapOvr>
    <a:masterClrMapping/>
  </p:clrMapOvr>
  <p:transition advTm="60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860E4-EDE2-43C9-BA5B-0D315A91AA33}"/>
              </a:ext>
            </a:extLst>
          </p:cNvPr>
          <p:cNvSpPr>
            <a:spLocks noGrp="1"/>
          </p:cNvSpPr>
          <p:nvPr>
            <p:ph type="title"/>
          </p:nvPr>
        </p:nvSpPr>
        <p:spPr/>
        <p:txBody>
          <a:bodyPr/>
          <a:lstStyle/>
          <a:p>
            <a:r>
              <a:rPr lang="en-US" dirty="0"/>
              <a:t>A DHT is a much more natural choice</a:t>
            </a:r>
          </a:p>
        </p:txBody>
      </p:sp>
      <p:sp>
        <p:nvSpPr>
          <p:cNvPr id="3" name="Content Placeholder 2">
            <a:extLst>
              <a:ext uri="{FF2B5EF4-FFF2-40B4-BE49-F238E27FC236}">
                <a16:creationId xmlns:a16="http://schemas.microsoft.com/office/drawing/2014/main" id="{3D6CA5AD-1CEC-4F1C-A938-1483C0435255}"/>
              </a:ext>
            </a:extLst>
          </p:cNvPr>
          <p:cNvSpPr>
            <a:spLocks noGrp="1"/>
          </p:cNvSpPr>
          <p:nvPr>
            <p:ph idx="1"/>
          </p:nvPr>
        </p:nvSpPr>
        <p:spPr/>
        <p:txBody>
          <a:bodyPr/>
          <a:lstStyle/>
          <a:p>
            <a:r>
              <a:rPr lang="en-US" dirty="0"/>
              <a:t>If we track “versions” than we can use a DHT put operation.</a:t>
            </a:r>
          </a:p>
          <a:p>
            <a:endParaRPr lang="en-US" dirty="0"/>
          </a:p>
          <a:p>
            <a:r>
              <a:rPr lang="en-US" dirty="0"/>
              <a:t>The key is the sensor id.  In our animation we had 400 of them.</a:t>
            </a:r>
          </a:p>
          <a:p>
            <a:endParaRPr lang="en-US" dirty="0"/>
          </a:p>
          <a:p>
            <a:r>
              <a:rPr lang="en-US" dirty="0"/>
              <a:t>Each value is a byte-array with a “new reading” from the sensor.  In fact these are really structured records that include highly accurate time (“</a:t>
            </a:r>
            <a:r>
              <a:rPr lang="en-US" dirty="0" err="1"/>
              <a:t>synchrophasor</a:t>
            </a:r>
            <a:r>
              <a:rPr lang="en-US" dirty="0"/>
              <a:t> measurements”).</a:t>
            </a:r>
          </a:p>
        </p:txBody>
      </p:sp>
      <p:sp>
        <p:nvSpPr>
          <p:cNvPr id="4" name="Footer Placeholder 3">
            <a:extLst>
              <a:ext uri="{FF2B5EF4-FFF2-40B4-BE49-F238E27FC236}">
                <a16:creationId xmlns:a16="http://schemas.microsoft.com/office/drawing/2014/main" id="{E1F70CED-C3A9-42D5-AE29-C83B2C2F307D}"/>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74171308-BB25-48A8-83BE-2693F2D48676}"/>
              </a:ext>
            </a:extLst>
          </p:cNvPr>
          <p:cNvSpPr>
            <a:spLocks noGrp="1"/>
          </p:cNvSpPr>
          <p:nvPr>
            <p:ph type="sldNum" sz="quarter" idx="12"/>
          </p:nvPr>
        </p:nvSpPr>
        <p:spPr/>
        <p:txBody>
          <a:bodyPr/>
          <a:lstStyle/>
          <a:p>
            <a:fld id="{26165642-2DC6-4995-8FB3-76453B93C11F}" type="slidenum">
              <a:rPr lang="en-US" smtClean="0"/>
              <a:pPr/>
              <a:t>23</a:t>
            </a:fld>
            <a:endParaRPr lang="en-US"/>
          </a:p>
        </p:txBody>
      </p:sp>
    </p:spTree>
    <p:extLst>
      <p:ext uri="{BB962C8B-B14F-4D97-AF65-F5344CB8AC3E}">
        <p14:creationId xmlns:p14="http://schemas.microsoft.com/office/powerpoint/2010/main" val="431193932"/>
      </p:ext>
    </p:extLst>
  </p:cSld>
  <p:clrMapOvr>
    <a:masterClrMapping/>
  </p:clrMapOvr>
  <p:transition advTm="60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01F8-F84A-432F-B4AE-6C5689018656}"/>
              </a:ext>
            </a:extLst>
          </p:cNvPr>
          <p:cNvSpPr>
            <a:spLocks noGrp="1"/>
          </p:cNvSpPr>
          <p:nvPr>
            <p:ph type="title"/>
          </p:nvPr>
        </p:nvSpPr>
        <p:spPr/>
        <p:txBody>
          <a:bodyPr/>
          <a:lstStyle/>
          <a:p>
            <a:r>
              <a:rPr lang="en-US" dirty="0"/>
              <a:t>Cascade: A DHT “like” FFFS</a:t>
            </a:r>
            <a:r>
              <a:rPr lang="en-US" baseline="-25000" dirty="0"/>
              <a:t>v1</a:t>
            </a:r>
            <a:endParaRPr lang="en-US" dirty="0"/>
          </a:p>
        </p:txBody>
      </p:sp>
      <p:sp>
        <p:nvSpPr>
          <p:cNvPr id="3" name="Content Placeholder 2">
            <a:extLst>
              <a:ext uri="{FF2B5EF4-FFF2-40B4-BE49-F238E27FC236}">
                <a16:creationId xmlns:a16="http://schemas.microsoft.com/office/drawing/2014/main" id="{7BA511C6-EDEE-4057-9DFB-36AE49084775}"/>
              </a:ext>
            </a:extLst>
          </p:cNvPr>
          <p:cNvSpPr>
            <a:spLocks noGrp="1"/>
          </p:cNvSpPr>
          <p:nvPr>
            <p:ph idx="1"/>
          </p:nvPr>
        </p:nvSpPr>
        <p:spPr/>
        <p:txBody>
          <a:bodyPr/>
          <a:lstStyle/>
          <a:p>
            <a:r>
              <a:rPr lang="en-US" dirty="0"/>
              <a:t>So we decided to create a key-value store, versioned like FFFS, but with a </a:t>
            </a:r>
            <a:r>
              <a:rPr lang="en-US" dirty="0" err="1"/>
              <a:t>sharded</a:t>
            </a:r>
            <a:r>
              <a:rPr lang="en-US" dirty="0"/>
              <a:t> structure like key-value products.</a:t>
            </a:r>
          </a:p>
          <a:p>
            <a:endParaRPr lang="en-US" dirty="0"/>
          </a:p>
          <a:p>
            <a:r>
              <a:rPr lang="en-US" dirty="0"/>
              <a:t>We called it Cascade.  It is starting to work now.</a:t>
            </a:r>
          </a:p>
          <a:p>
            <a:r>
              <a:rPr lang="en-US" dirty="0"/>
              <a:t/>
            </a:r>
            <a:br>
              <a:rPr lang="en-US" dirty="0"/>
            </a:br>
            <a:r>
              <a:rPr lang="en-US" dirty="0"/>
              <a:t>It was built using Derecho.</a:t>
            </a:r>
          </a:p>
        </p:txBody>
      </p:sp>
      <p:sp>
        <p:nvSpPr>
          <p:cNvPr id="4" name="Footer Placeholder 3">
            <a:extLst>
              <a:ext uri="{FF2B5EF4-FFF2-40B4-BE49-F238E27FC236}">
                <a16:creationId xmlns:a16="http://schemas.microsoft.com/office/drawing/2014/main" id="{F43A5433-A013-400B-AB5F-F020EC6BAE9C}"/>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20AB5A86-927A-4CE5-BB2F-4A2642F0EDFD}"/>
              </a:ext>
            </a:extLst>
          </p:cNvPr>
          <p:cNvSpPr>
            <a:spLocks noGrp="1"/>
          </p:cNvSpPr>
          <p:nvPr>
            <p:ph type="sldNum" sz="quarter" idx="12"/>
          </p:nvPr>
        </p:nvSpPr>
        <p:spPr/>
        <p:txBody>
          <a:bodyPr/>
          <a:lstStyle/>
          <a:p>
            <a:fld id="{26165642-2DC6-4995-8FB3-76453B93C11F}" type="slidenum">
              <a:rPr lang="en-US" smtClean="0"/>
              <a:pPr/>
              <a:t>24</a:t>
            </a:fld>
            <a:endParaRPr lang="en-US"/>
          </a:p>
        </p:txBody>
      </p:sp>
    </p:spTree>
    <p:extLst>
      <p:ext uri="{BB962C8B-B14F-4D97-AF65-F5344CB8AC3E}">
        <p14:creationId xmlns:p14="http://schemas.microsoft.com/office/powerpoint/2010/main" val="582521298"/>
      </p:ext>
    </p:extLst>
  </p:cSld>
  <p:clrMapOvr>
    <a:masterClrMapping/>
  </p:clrMapOvr>
  <p:transition advTm="60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1026975" cy="1499616"/>
          </a:xfrm>
        </p:spPr>
        <p:txBody>
          <a:bodyPr>
            <a:noAutofit/>
          </a:bodyPr>
          <a:lstStyle/>
          <a:p>
            <a:r>
              <a:rPr lang="en-US" sz="4000" b="1" dirty="0">
                <a:solidFill>
                  <a:srgbClr val="C00000"/>
                </a:solidFill>
              </a:rPr>
              <a:t>Concept: Servers that </a:t>
            </a:r>
            <a:r>
              <a:rPr lang="en-US" sz="4000" b="1" i="1" u="sng" dirty="0">
                <a:solidFill>
                  <a:srgbClr val="C00000"/>
                </a:solidFill>
              </a:rPr>
              <a:t>each</a:t>
            </a:r>
            <a:r>
              <a:rPr lang="en-US" sz="4000" b="1" dirty="0">
                <a:solidFill>
                  <a:srgbClr val="C00000"/>
                </a:solidFill>
              </a:rPr>
              <a:t> hosts a shard of the DHT plus code to compute on </a:t>
            </a:r>
            <a:r>
              <a:rPr lang="en-US" sz="4000" b="1" dirty="0" err="1">
                <a:solidFill>
                  <a:srgbClr val="C00000"/>
                </a:solidFill>
              </a:rPr>
              <a:t>sharded</a:t>
            </a:r>
            <a:r>
              <a:rPr lang="en-US" sz="4000" b="1" dirty="0">
                <a:solidFill>
                  <a:srgbClr val="C00000"/>
                </a:solidFill>
              </a:rPr>
              <a:t> data</a:t>
            </a:r>
            <a:endParaRPr lang="en-US" sz="3600" b="1" dirty="0">
              <a:solidFill>
                <a:srgbClr val="C00000"/>
              </a:solidFill>
            </a:endParaRP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25</a:t>
            </a:fld>
            <a:endParaRPr lang="en-US"/>
          </a:p>
        </p:txBody>
      </p:sp>
      <p:pic>
        <p:nvPicPr>
          <p:cNvPr id="6" name="Picture 5"/>
          <p:cNvPicPr>
            <a:picLocks noChangeAspect="1"/>
          </p:cNvPicPr>
          <p:nvPr/>
        </p:nvPicPr>
        <p:blipFill>
          <a:blip r:embed="rId2"/>
          <a:stretch>
            <a:fillRect/>
          </a:stretch>
        </p:blipFill>
        <p:spPr>
          <a:xfrm>
            <a:off x="0" y="2170981"/>
            <a:ext cx="5429250" cy="3810000"/>
          </a:xfrm>
          <a:prstGeom prst="rect">
            <a:avLst/>
          </a:prstGeom>
        </p:spPr>
      </p:pic>
      <p:sp>
        <p:nvSpPr>
          <p:cNvPr id="7" name="TextBox 6"/>
          <p:cNvSpPr txBox="1"/>
          <p:nvPr/>
        </p:nvSpPr>
        <p:spPr>
          <a:xfrm>
            <a:off x="1604513" y="5676181"/>
            <a:ext cx="2191110" cy="369332"/>
          </a:xfrm>
          <a:prstGeom prst="rect">
            <a:avLst/>
          </a:prstGeom>
          <a:noFill/>
        </p:spPr>
        <p:txBody>
          <a:bodyPr wrap="square" rtlCol="0">
            <a:spAutoFit/>
          </a:bodyPr>
          <a:lstStyle/>
          <a:p>
            <a:pPr algn="ctr"/>
            <a:r>
              <a:rPr lang="en-US" b="1" dirty="0"/>
              <a:t>A server</a:t>
            </a:r>
          </a:p>
        </p:txBody>
      </p:sp>
      <p:cxnSp>
        <p:nvCxnSpPr>
          <p:cNvPr id="9" name="Straight Connector 8"/>
          <p:cNvCxnSpPr/>
          <p:nvPr/>
        </p:nvCxnSpPr>
        <p:spPr>
          <a:xfrm flipV="1">
            <a:off x="3994030" y="1943241"/>
            <a:ext cx="1828800" cy="130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11283" y="4606506"/>
            <a:ext cx="2224406" cy="862641"/>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400800" y="4275190"/>
            <a:ext cx="3920897" cy="1400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 DHT “shard”</a:t>
            </a:r>
          </a:p>
        </p:txBody>
      </p:sp>
      <p:sp>
        <p:nvSpPr>
          <p:cNvPr id="13" name="Oval 12"/>
          <p:cNvSpPr/>
          <p:nvPr/>
        </p:nvSpPr>
        <p:spPr>
          <a:xfrm>
            <a:off x="6235689" y="1672925"/>
            <a:ext cx="3920897" cy="1400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Some function we want to use in </a:t>
            </a:r>
            <a:r>
              <a:rPr lang="en-US" sz="2000" b="1" dirty="0" err="1"/>
              <a:t>MapReduce</a:t>
            </a:r>
            <a:endParaRPr lang="en-US" sz="2000" b="1" dirty="0"/>
          </a:p>
        </p:txBody>
      </p:sp>
      <p:sp>
        <p:nvSpPr>
          <p:cNvPr id="14" name="Up-Down Arrow 13"/>
          <p:cNvSpPr/>
          <p:nvPr/>
        </p:nvSpPr>
        <p:spPr>
          <a:xfrm>
            <a:off x="8118932" y="3215683"/>
            <a:ext cx="484632" cy="917739"/>
          </a:xfrm>
          <a:prstGeom prst="up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807073" y="3119042"/>
            <a:ext cx="2567644" cy="923330"/>
          </a:xfrm>
          <a:prstGeom prst="rect">
            <a:avLst/>
          </a:prstGeom>
          <a:noFill/>
        </p:spPr>
        <p:txBody>
          <a:bodyPr wrap="square" rtlCol="0">
            <a:spAutoFit/>
          </a:bodyPr>
          <a:lstStyle/>
          <a:p>
            <a:pPr algn="ctr"/>
            <a:r>
              <a:rPr lang="en-US" b="1" dirty="0" err="1"/>
              <a:t>MapReduce</a:t>
            </a:r>
            <a:r>
              <a:rPr lang="en-US" b="1" dirty="0"/>
              <a:t> can talk to the DHT shard without going over the network</a:t>
            </a:r>
          </a:p>
        </p:txBody>
      </p:sp>
      <p:sp>
        <p:nvSpPr>
          <p:cNvPr id="16" name="TextBox 15"/>
          <p:cNvSpPr txBox="1"/>
          <p:nvPr/>
        </p:nvSpPr>
        <p:spPr>
          <a:xfrm>
            <a:off x="5259238" y="5934784"/>
            <a:ext cx="6704161" cy="646331"/>
          </a:xfrm>
          <a:prstGeom prst="rect">
            <a:avLst/>
          </a:prstGeom>
          <a:noFill/>
        </p:spPr>
        <p:txBody>
          <a:bodyPr wrap="square" rtlCol="0">
            <a:spAutoFit/>
          </a:bodyPr>
          <a:lstStyle/>
          <a:p>
            <a:pPr algn="ctr"/>
            <a:r>
              <a:rPr lang="en-US" b="1" dirty="0"/>
              <a:t>On this one machine, we have </a:t>
            </a:r>
            <a:r>
              <a:rPr lang="en-US" b="1" i="1" dirty="0"/>
              <a:t>both</a:t>
            </a:r>
            <a:r>
              <a:rPr lang="en-US" b="1" dirty="0"/>
              <a:t> the code </a:t>
            </a:r>
            <a:r>
              <a:rPr lang="en-US" b="1" dirty="0" err="1"/>
              <a:t>MapReduce</a:t>
            </a:r>
            <a:r>
              <a:rPr lang="en-US" b="1" dirty="0"/>
              <a:t> will run </a:t>
            </a:r>
            <a:r>
              <a:rPr lang="en-US" b="1" i="1" dirty="0"/>
              <a:t>and </a:t>
            </a:r>
            <a:r>
              <a:rPr lang="en-US" b="1" dirty="0"/>
              <a:t>one of our DHT shards</a:t>
            </a:r>
          </a:p>
        </p:txBody>
      </p:sp>
    </p:spTree>
    <p:extLst>
      <p:ext uri="{BB962C8B-B14F-4D97-AF65-F5344CB8AC3E}">
        <p14:creationId xmlns:p14="http://schemas.microsoft.com/office/powerpoint/2010/main" val="752423449"/>
      </p:ext>
    </p:extLst>
  </p:cSld>
  <p:clrMapOvr>
    <a:masterClrMapping/>
  </p:clrMapOvr>
  <p:transition advTm="600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423125" cy="1499616"/>
          </a:xfrm>
        </p:spPr>
        <p:txBody>
          <a:bodyPr>
            <a:normAutofit fontScale="90000"/>
          </a:bodyPr>
          <a:lstStyle/>
          <a:p>
            <a:pPr algn="just"/>
            <a:r>
              <a:rPr lang="en-US" sz="4400" b="1" dirty="0">
                <a:solidFill>
                  <a:srgbClr val="C00000"/>
                </a:solidFill>
              </a:rPr>
              <a:t>Concept: Servers that </a:t>
            </a:r>
            <a:r>
              <a:rPr lang="en-US" sz="4400" b="1" i="1" u="sng" dirty="0">
                <a:solidFill>
                  <a:srgbClr val="C00000"/>
                </a:solidFill>
              </a:rPr>
              <a:t>each</a:t>
            </a:r>
            <a:r>
              <a:rPr lang="en-US" sz="4400" b="1" dirty="0">
                <a:solidFill>
                  <a:srgbClr val="C00000"/>
                </a:solidFill>
              </a:rPr>
              <a:t> hosts a shard of the DHT plus code to compute on </a:t>
            </a:r>
            <a:r>
              <a:rPr lang="en-US" sz="4400" b="1" dirty="0" err="1">
                <a:solidFill>
                  <a:srgbClr val="C00000"/>
                </a:solidFill>
              </a:rPr>
              <a:t>sharded</a:t>
            </a:r>
            <a:r>
              <a:rPr lang="en-US" sz="4400" b="1" dirty="0">
                <a:solidFill>
                  <a:srgbClr val="C00000"/>
                </a:solidFill>
              </a:rPr>
              <a:t> data</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26</a:t>
            </a:fld>
            <a:endParaRPr lang="en-US"/>
          </a:p>
        </p:txBody>
      </p:sp>
      <p:pic>
        <p:nvPicPr>
          <p:cNvPr id="6" name="Picture 5"/>
          <p:cNvPicPr>
            <a:picLocks noChangeAspect="1"/>
          </p:cNvPicPr>
          <p:nvPr/>
        </p:nvPicPr>
        <p:blipFill>
          <a:blip r:embed="rId2"/>
          <a:stretch>
            <a:fillRect/>
          </a:stretch>
        </p:blipFill>
        <p:spPr>
          <a:xfrm>
            <a:off x="1302587" y="2084832"/>
            <a:ext cx="3039733" cy="2133146"/>
          </a:xfrm>
          <a:prstGeom prst="rect">
            <a:avLst/>
          </a:prstGeom>
        </p:spPr>
      </p:pic>
      <p:sp>
        <p:nvSpPr>
          <p:cNvPr id="7" name="TextBox 6"/>
          <p:cNvSpPr txBox="1"/>
          <p:nvPr/>
        </p:nvSpPr>
        <p:spPr>
          <a:xfrm>
            <a:off x="4502987" y="4572000"/>
            <a:ext cx="3743866" cy="369332"/>
          </a:xfrm>
          <a:prstGeom prst="rect">
            <a:avLst/>
          </a:prstGeom>
          <a:noFill/>
        </p:spPr>
        <p:txBody>
          <a:bodyPr wrap="square" rtlCol="0">
            <a:spAutoFit/>
          </a:bodyPr>
          <a:lstStyle/>
          <a:p>
            <a:pPr algn="ctr"/>
            <a:r>
              <a:rPr lang="en-US" b="1" dirty="0"/>
              <a:t>Our datacenter has many servers…</a:t>
            </a:r>
          </a:p>
        </p:txBody>
      </p:sp>
      <p:pic>
        <p:nvPicPr>
          <p:cNvPr id="17" name="Picture 16"/>
          <p:cNvPicPr>
            <a:picLocks noChangeAspect="1"/>
          </p:cNvPicPr>
          <p:nvPr/>
        </p:nvPicPr>
        <p:blipFill>
          <a:blip r:embed="rId2"/>
          <a:stretch>
            <a:fillRect/>
          </a:stretch>
        </p:blipFill>
        <p:spPr>
          <a:xfrm>
            <a:off x="3482195" y="2084832"/>
            <a:ext cx="3039733" cy="2133146"/>
          </a:xfrm>
          <a:prstGeom prst="rect">
            <a:avLst/>
          </a:prstGeom>
        </p:spPr>
      </p:pic>
      <p:pic>
        <p:nvPicPr>
          <p:cNvPr id="18" name="Picture 17"/>
          <p:cNvPicPr>
            <a:picLocks noChangeAspect="1"/>
          </p:cNvPicPr>
          <p:nvPr/>
        </p:nvPicPr>
        <p:blipFill>
          <a:blip r:embed="rId2"/>
          <a:stretch>
            <a:fillRect/>
          </a:stretch>
        </p:blipFill>
        <p:spPr>
          <a:xfrm>
            <a:off x="5725062" y="2084832"/>
            <a:ext cx="3039733" cy="2133146"/>
          </a:xfrm>
          <a:prstGeom prst="rect">
            <a:avLst/>
          </a:prstGeom>
        </p:spPr>
      </p:pic>
      <p:pic>
        <p:nvPicPr>
          <p:cNvPr id="19" name="Picture 18"/>
          <p:cNvPicPr>
            <a:picLocks noChangeAspect="1"/>
          </p:cNvPicPr>
          <p:nvPr/>
        </p:nvPicPr>
        <p:blipFill>
          <a:blip r:embed="rId2"/>
          <a:stretch>
            <a:fillRect/>
          </a:stretch>
        </p:blipFill>
        <p:spPr>
          <a:xfrm>
            <a:off x="7828215" y="2084832"/>
            <a:ext cx="3039733" cy="2133146"/>
          </a:xfrm>
          <a:prstGeom prst="rect">
            <a:avLst/>
          </a:prstGeom>
        </p:spPr>
      </p:pic>
    </p:spTree>
    <p:extLst>
      <p:ext uri="{BB962C8B-B14F-4D97-AF65-F5344CB8AC3E}">
        <p14:creationId xmlns:p14="http://schemas.microsoft.com/office/powerpoint/2010/main" val="772546833"/>
      </p:ext>
    </p:extLst>
  </p:cSld>
  <p:clrMapOvr>
    <a:masterClrMapping/>
  </p:clrMapOvr>
  <p:transition advTm="60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423125" cy="1499616"/>
          </a:xfrm>
        </p:spPr>
        <p:txBody>
          <a:bodyPr>
            <a:normAutofit/>
          </a:bodyPr>
          <a:lstStyle/>
          <a:p>
            <a:r>
              <a:rPr lang="en-US" sz="4400" b="1" dirty="0">
                <a:solidFill>
                  <a:srgbClr val="C00000"/>
                </a:solidFill>
              </a:rPr>
              <a:t>Our code is “side by side” with the shard and can access local data cheaply!</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27</a:t>
            </a:fld>
            <a:endParaRPr lang="en-US"/>
          </a:p>
        </p:txBody>
      </p:sp>
      <p:pic>
        <p:nvPicPr>
          <p:cNvPr id="3" name="Picture 2"/>
          <p:cNvPicPr>
            <a:picLocks noChangeAspect="1"/>
          </p:cNvPicPr>
          <p:nvPr/>
        </p:nvPicPr>
        <p:blipFill>
          <a:blip r:embed="rId2"/>
          <a:stretch>
            <a:fillRect/>
          </a:stretch>
        </p:blipFill>
        <p:spPr>
          <a:xfrm>
            <a:off x="1982805" y="2485233"/>
            <a:ext cx="2019852" cy="1980835"/>
          </a:xfrm>
          <a:prstGeom prst="rect">
            <a:avLst/>
          </a:prstGeom>
        </p:spPr>
      </p:pic>
      <p:pic>
        <p:nvPicPr>
          <p:cNvPr id="20" name="Picture 19"/>
          <p:cNvPicPr>
            <a:picLocks noChangeAspect="1"/>
          </p:cNvPicPr>
          <p:nvPr/>
        </p:nvPicPr>
        <p:blipFill>
          <a:blip r:embed="rId2"/>
          <a:stretch>
            <a:fillRect/>
          </a:stretch>
        </p:blipFill>
        <p:spPr>
          <a:xfrm>
            <a:off x="4283182" y="2485233"/>
            <a:ext cx="2019852" cy="1980835"/>
          </a:xfrm>
          <a:prstGeom prst="rect">
            <a:avLst/>
          </a:prstGeom>
        </p:spPr>
      </p:pic>
      <p:pic>
        <p:nvPicPr>
          <p:cNvPr id="21" name="Picture 20"/>
          <p:cNvPicPr>
            <a:picLocks noChangeAspect="1"/>
          </p:cNvPicPr>
          <p:nvPr/>
        </p:nvPicPr>
        <p:blipFill>
          <a:blip r:embed="rId2"/>
          <a:stretch>
            <a:fillRect/>
          </a:stretch>
        </p:blipFill>
        <p:spPr>
          <a:xfrm>
            <a:off x="6424162" y="2485233"/>
            <a:ext cx="2019852" cy="1980835"/>
          </a:xfrm>
          <a:prstGeom prst="rect">
            <a:avLst/>
          </a:prstGeom>
        </p:spPr>
      </p:pic>
      <p:pic>
        <p:nvPicPr>
          <p:cNvPr id="22" name="Picture 21"/>
          <p:cNvPicPr>
            <a:picLocks noChangeAspect="1"/>
          </p:cNvPicPr>
          <p:nvPr/>
        </p:nvPicPr>
        <p:blipFill>
          <a:blip r:embed="rId2"/>
          <a:stretch>
            <a:fillRect/>
          </a:stretch>
        </p:blipFill>
        <p:spPr>
          <a:xfrm>
            <a:off x="8724539" y="2485233"/>
            <a:ext cx="2019852" cy="1980835"/>
          </a:xfrm>
          <a:prstGeom prst="rect">
            <a:avLst/>
          </a:prstGeom>
        </p:spPr>
      </p:pic>
      <p:sp>
        <p:nvSpPr>
          <p:cNvPr id="23" name="TextBox 22"/>
          <p:cNvSpPr txBox="1"/>
          <p:nvPr/>
        </p:nvSpPr>
        <p:spPr>
          <a:xfrm>
            <a:off x="1388853" y="5006721"/>
            <a:ext cx="10006641" cy="923330"/>
          </a:xfrm>
          <a:prstGeom prst="rect">
            <a:avLst/>
          </a:prstGeom>
          <a:noFill/>
        </p:spPr>
        <p:txBody>
          <a:bodyPr wrap="square" rtlCol="0">
            <a:spAutoFit/>
          </a:bodyPr>
          <a:lstStyle/>
          <a:p>
            <a:pPr algn="ctr"/>
            <a:r>
              <a:rPr lang="en-US" b="1" dirty="0"/>
              <a:t>This looks like homework 2!  A key-value DHT that lives on the same machines where some kind of logic is running.  In homework 2, it was a B-Tree.  In this example, it would be </a:t>
            </a:r>
            <a:r>
              <a:rPr lang="en-US" b="1" dirty="0" err="1"/>
              <a:t>MapReduce</a:t>
            </a:r>
            <a:r>
              <a:rPr lang="en-US" b="1" dirty="0"/>
              <a:t> or Hadoop…</a:t>
            </a:r>
          </a:p>
        </p:txBody>
      </p:sp>
      <p:sp>
        <p:nvSpPr>
          <p:cNvPr id="8" name="Oval 7"/>
          <p:cNvSpPr/>
          <p:nvPr/>
        </p:nvSpPr>
        <p:spPr>
          <a:xfrm>
            <a:off x="1613140" y="3519576"/>
            <a:ext cx="4779034" cy="120482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424162" y="3519576"/>
            <a:ext cx="4779034" cy="120482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874995"/>
      </p:ext>
    </p:extLst>
  </p:cSld>
  <p:clrMapOvr>
    <a:masterClrMapping/>
  </p:clrMapOvr>
  <p:transition advTm="60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0992-6F66-4E5D-AAB4-93C0E81348DC}"/>
              </a:ext>
            </a:extLst>
          </p:cNvPr>
          <p:cNvSpPr>
            <a:spLocks noGrp="1"/>
          </p:cNvSpPr>
          <p:nvPr>
            <p:ph type="title"/>
          </p:nvPr>
        </p:nvSpPr>
        <p:spPr/>
        <p:txBody>
          <a:bodyPr/>
          <a:lstStyle/>
          <a:p>
            <a:r>
              <a:rPr lang="en-US" dirty="0"/>
              <a:t>Cascade API (FFFS</a:t>
            </a:r>
            <a:r>
              <a:rPr lang="en-US" baseline="-25000" dirty="0"/>
              <a:t>v2</a:t>
            </a:r>
            <a:r>
              <a:rPr lang="en-US" dirty="0"/>
              <a:t>)</a:t>
            </a:r>
          </a:p>
        </p:txBody>
      </p:sp>
      <p:sp>
        <p:nvSpPr>
          <p:cNvPr id="3" name="Content Placeholder 2">
            <a:extLst>
              <a:ext uri="{FF2B5EF4-FFF2-40B4-BE49-F238E27FC236}">
                <a16:creationId xmlns:a16="http://schemas.microsoft.com/office/drawing/2014/main" id="{98F8C86A-9258-4244-AB97-A7149D9DF012}"/>
              </a:ext>
            </a:extLst>
          </p:cNvPr>
          <p:cNvSpPr>
            <a:spLocks noGrp="1"/>
          </p:cNvSpPr>
          <p:nvPr>
            <p:ph idx="1"/>
          </p:nvPr>
        </p:nvSpPr>
        <p:spPr/>
        <p:txBody>
          <a:bodyPr>
            <a:normAutofit fontScale="85000" lnSpcReduction="10000"/>
          </a:bodyPr>
          <a:lstStyle/>
          <a:p>
            <a:r>
              <a:rPr lang="en-US" dirty="0"/>
              <a:t>Extremely simple:  </a:t>
            </a:r>
          </a:p>
          <a:p>
            <a:pPr>
              <a:buFont typeface="Wingdings" panose="05000000000000000000" pitchFamily="2" charset="2"/>
              <a:buChar char="Ø"/>
            </a:pPr>
            <a:r>
              <a:rPr lang="en-US" dirty="0"/>
              <a:t> Cascade::</a:t>
            </a:r>
            <a:r>
              <a:rPr lang="en-US" b="1" dirty="0"/>
              <a:t>put</a:t>
            </a:r>
            <a:r>
              <a:rPr lang="en-US" dirty="0"/>
              <a:t>(key, value), </a:t>
            </a:r>
          </a:p>
          <a:p>
            <a:pPr>
              <a:buFont typeface="Wingdings" panose="05000000000000000000" pitchFamily="2" charset="2"/>
              <a:buChar char="Ø"/>
            </a:pPr>
            <a:r>
              <a:rPr lang="en-US" dirty="0" smtClean="0"/>
              <a:t> Cascade</a:t>
            </a:r>
            <a:r>
              <a:rPr lang="en-US" dirty="0"/>
              <a:t>::</a:t>
            </a:r>
            <a:r>
              <a:rPr lang="en-US" b="1" dirty="0"/>
              <a:t>get</a:t>
            </a:r>
            <a:r>
              <a:rPr lang="en-US" dirty="0"/>
              <a:t>(key[, time</a:t>
            </a:r>
            <a:r>
              <a:rPr lang="en-US" dirty="0" smtClean="0"/>
              <a:t>]).  You can also query the version # for the object</a:t>
            </a:r>
          </a:p>
          <a:p>
            <a:pPr>
              <a:buFont typeface="Wingdings" panose="05000000000000000000" pitchFamily="2" charset="2"/>
              <a:buChar char="Ø"/>
            </a:pPr>
            <a:r>
              <a:rPr lang="en-US" dirty="0"/>
              <a:t> </a:t>
            </a:r>
            <a:r>
              <a:rPr lang="en-US" dirty="0" smtClean="0"/>
              <a:t>Cascade</a:t>
            </a:r>
            <a:r>
              <a:rPr lang="en-US" dirty="0"/>
              <a:t>::</a:t>
            </a:r>
            <a:r>
              <a:rPr lang="en-US" b="1" dirty="0" err="1"/>
              <a:t>cput</a:t>
            </a:r>
            <a:r>
              <a:rPr lang="en-US" dirty="0"/>
              <a:t>(key, value, </a:t>
            </a:r>
            <a:r>
              <a:rPr lang="en-US" dirty="0" smtClean="0"/>
              <a:t>new-intended-version-#)</a:t>
            </a:r>
            <a:endParaRPr lang="en-US" dirty="0"/>
          </a:p>
          <a:p>
            <a:pPr>
              <a:buFont typeface="Wingdings" panose="05000000000000000000" pitchFamily="2" charset="2"/>
              <a:buChar char="Ø"/>
            </a:pPr>
            <a:r>
              <a:rPr lang="en-US" dirty="0"/>
              <a:t> Cascade::</a:t>
            </a:r>
            <a:r>
              <a:rPr lang="en-US" b="1" dirty="0"/>
              <a:t>watch</a:t>
            </a:r>
            <a:r>
              <a:rPr lang="en-US" dirty="0"/>
              <a:t>(key, Callback f)</a:t>
            </a:r>
          </a:p>
          <a:p>
            <a:pPr marL="0" indent="0">
              <a:buNone/>
            </a:pPr>
            <a:endParaRPr lang="en-US" dirty="0"/>
          </a:p>
          <a:p>
            <a:pPr marL="0" indent="0">
              <a:buNone/>
            </a:pPr>
            <a:r>
              <a:rPr lang="en-US" dirty="0"/>
              <a:t>The key could be a string, an integer, even a complex object.</a:t>
            </a:r>
          </a:p>
          <a:p>
            <a:pPr marL="0" indent="0">
              <a:buNone/>
            </a:pPr>
            <a:r>
              <a:rPr lang="en-US" dirty="0"/>
              <a:t>The value could be a byte array, a photo, a video, and can be </a:t>
            </a:r>
            <a:r>
              <a:rPr lang="en-US" u="sng" dirty="0"/>
              <a:t>huge</a:t>
            </a:r>
            <a:r>
              <a:rPr lang="en-US" dirty="0"/>
              <a:t>.</a:t>
            </a:r>
          </a:p>
        </p:txBody>
      </p:sp>
      <p:sp>
        <p:nvSpPr>
          <p:cNvPr id="4" name="Slide Number Placeholder 3">
            <a:extLst>
              <a:ext uri="{FF2B5EF4-FFF2-40B4-BE49-F238E27FC236}">
                <a16:creationId xmlns:a16="http://schemas.microsoft.com/office/drawing/2014/main" id="{C907A3C7-BD8C-492B-9619-2D24F735CE1D}"/>
              </a:ext>
            </a:extLst>
          </p:cNvPr>
          <p:cNvSpPr>
            <a:spLocks noGrp="1"/>
          </p:cNvSpPr>
          <p:nvPr>
            <p:ph type="sldNum" sz="quarter" idx="12"/>
          </p:nvPr>
        </p:nvSpPr>
        <p:spPr/>
        <p:txBody>
          <a:bodyPr/>
          <a:lstStyle/>
          <a:p>
            <a:fld id="{26165642-2DC6-4995-8FB3-76453B93C11F}" type="slidenum">
              <a:rPr lang="en-US" smtClean="0"/>
              <a:pPr/>
              <a:t>28</a:t>
            </a:fld>
            <a:endParaRPr lang="en-US"/>
          </a:p>
        </p:txBody>
      </p:sp>
      <p:sp>
        <p:nvSpPr>
          <p:cNvPr id="5" name="Footer Placeholder 4">
            <a:extLst>
              <a:ext uri="{FF2B5EF4-FFF2-40B4-BE49-F238E27FC236}">
                <a16:creationId xmlns:a16="http://schemas.microsoft.com/office/drawing/2014/main" id="{F1DFC5EE-0D9D-4A1D-9FB6-934E362F6D4B}"/>
              </a:ext>
            </a:extLst>
          </p:cNvPr>
          <p:cNvSpPr>
            <a:spLocks noGrp="1"/>
          </p:cNvSpPr>
          <p:nvPr>
            <p:ph type="ftr" sz="quarter" idx="11"/>
          </p:nvPr>
        </p:nvSpPr>
        <p:spPr/>
        <p:txBody>
          <a:bodyPr/>
          <a:lstStyle/>
          <a:p>
            <a:r>
              <a:rPr lang="en-US"/>
              <a:t>Cornell University CS5412 Spring 2020                                                                        </a:t>
            </a:r>
          </a:p>
        </p:txBody>
      </p:sp>
    </p:spTree>
    <p:extLst>
      <p:ext uri="{BB962C8B-B14F-4D97-AF65-F5344CB8AC3E}">
        <p14:creationId xmlns:p14="http://schemas.microsoft.com/office/powerpoint/2010/main" val="1087139091"/>
      </p:ext>
    </p:extLst>
  </p:cSld>
  <p:clrMapOvr>
    <a:masterClrMapping/>
  </p:clrMapOvr>
  <p:transition advTm="600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your code “reaches” the DHT</a:t>
            </a:r>
          </a:p>
        </p:txBody>
      </p:sp>
      <p:sp>
        <p:nvSpPr>
          <p:cNvPr id="3" name="Content Placeholder 2"/>
          <p:cNvSpPr>
            <a:spLocks noGrp="1"/>
          </p:cNvSpPr>
          <p:nvPr>
            <p:ph idx="1"/>
          </p:nvPr>
        </p:nvSpPr>
        <p:spPr/>
        <p:txBody>
          <a:bodyPr/>
          <a:lstStyle/>
          <a:p>
            <a:r>
              <a:rPr lang="en-US" dirty="0"/>
              <a:t>If your code uses a key that maps to the same node where it is running now, the request is handled locally, with no network I/O.</a:t>
            </a:r>
          </a:p>
          <a:p>
            <a:endParaRPr lang="en-US" dirty="0"/>
          </a:p>
          <a:p>
            <a:r>
              <a:rPr lang="en-US" dirty="0"/>
              <a:t>If your key maps to some other shard, Cascade will fetch the object over a high-speed RDMA link.  If you did a put, it will use Derecho state machine replication (multicast) to do the update.</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29</a:t>
            </a:fld>
            <a:endParaRPr lang="en-US"/>
          </a:p>
        </p:txBody>
      </p:sp>
    </p:spTree>
    <p:extLst>
      <p:ext uri="{BB962C8B-B14F-4D97-AF65-F5344CB8AC3E}">
        <p14:creationId xmlns:p14="http://schemas.microsoft.com/office/powerpoint/2010/main" val="2790576909"/>
      </p:ext>
    </p:extLst>
  </p:cSld>
  <p:clrMapOvr>
    <a:masterClrMapping/>
  </p:clrMapOvr>
  <p:transition advTm="60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951850" cy="1499616"/>
          </a:xfrm>
        </p:spPr>
        <p:txBody>
          <a:bodyPr/>
          <a:lstStyle/>
          <a:p>
            <a:r>
              <a:rPr lang="en-US" b="1" dirty="0">
                <a:solidFill>
                  <a:srgbClr val="C00000"/>
                </a:solidFill>
              </a:rPr>
              <a:t>Smart Highway</a:t>
            </a:r>
          </a:p>
        </p:txBody>
      </p:sp>
      <p:sp>
        <p:nvSpPr>
          <p:cNvPr id="3" name="Slide Number Placeholder 2"/>
          <p:cNvSpPr>
            <a:spLocks noGrp="1"/>
          </p:cNvSpPr>
          <p:nvPr>
            <p:ph type="sldNum" sz="quarter" idx="12"/>
          </p:nvPr>
        </p:nvSpPr>
        <p:spPr/>
        <p:txBody>
          <a:bodyPr/>
          <a:lstStyle/>
          <a:p>
            <a:fld id="{26165642-2DC6-4995-8FB3-76453B93C11F}" type="slidenum">
              <a:rPr lang="en-US" smtClean="0"/>
              <a:pPr/>
              <a:t>3</a:t>
            </a:fld>
            <a:endParaRPr lang="en-US"/>
          </a:p>
        </p:txBody>
      </p:sp>
      <p:pic>
        <p:nvPicPr>
          <p:cNvPr id="4" name="Picture 3"/>
          <p:cNvPicPr>
            <a:picLocks noChangeAspect="1"/>
          </p:cNvPicPr>
          <p:nvPr/>
        </p:nvPicPr>
        <p:blipFill>
          <a:blip r:embed="rId3"/>
          <a:stretch>
            <a:fillRect/>
          </a:stretch>
        </p:blipFill>
        <p:spPr>
          <a:xfrm>
            <a:off x="532659" y="2084832"/>
            <a:ext cx="10885395" cy="4583325"/>
          </a:xfrm>
          <a:prstGeom prst="rect">
            <a:avLst/>
          </a:prstGeom>
        </p:spPr>
      </p:pic>
      <p:sp>
        <p:nvSpPr>
          <p:cNvPr id="5" name="Rectangle 4"/>
          <p:cNvSpPr/>
          <p:nvPr/>
        </p:nvSpPr>
        <p:spPr>
          <a:xfrm>
            <a:off x="4545106" y="3370729"/>
            <a:ext cx="143435" cy="2330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a:t>Cornell University CS5412 Spring 2020                                                                        </a:t>
            </a:r>
          </a:p>
        </p:txBody>
      </p:sp>
      <p:sp>
        <p:nvSpPr>
          <p:cNvPr id="9" name="TextBox 8"/>
          <p:cNvSpPr txBox="1"/>
          <p:nvPr/>
        </p:nvSpPr>
        <p:spPr>
          <a:xfrm>
            <a:off x="7504982" y="1569268"/>
            <a:ext cx="1136658" cy="369332"/>
          </a:xfrm>
          <a:prstGeom prst="rect">
            <a:avLst/>
          </a:prstGeom>
          <a:noFill/>
        </p:spPr>
        <p:txBody>
          <a:bodyPr wrap="none" rtlCol="0">
            <a:spAutoFit/>
          </a:bodyPr>
          <a:lstStyle/>
          <a:p>
            <a:r>
              <a:rPr lang="en-US" b="1" dirty="0"/>
              <a:t>Blob store</a:t>
            </a:r>
          </a:p>
        </p:txBody>
      </p:sp>
      <p:sp>
        <p:nvSpPr>
          <p:cNvPr id="10" name="Freeform 5">
            <a:extLst>
              <a:ext uri="{FF2B5EF4-FFF2-40B4-BE49-F238E27FC236}">
                <a16:creationId xmlns:a16="http://schemas.microsoft.com/office/drawing/2014/main" id="{2B41341B-0E01-47D0-812D-9DB21AAF0FE7}"/>
              </a:ext>
            </a:extLst>
          </p:cNvPr>
          <p:cNvSpPr/>
          <p:nvPr/>
        </p:nvSpPr>
        <p:spPr>
          <a:xfrm>
            <a:off x="3832727" y="2829558"/>
            <a:ext cx="701457" cy="513567"/>
          </a:xfrm>
          <a:custGeom>
            <a:avLst/>
            <a:gdLst>
              <a:gd name="connsiteX0" fmla="*/ 0 w 701457"/>
              <a:gd name="connsiteY0" fmla="*/ 0 h 513567"/>
              <a:gd name="connsiteX1" fmla="*/ 100208 w 701457"/>
              <a:gd name="connsiteY1" fmla="*/ 225469 h 513567"/>
              <a:gd name="connsiteX2" fmla="*/ 325676 w 701457"/>
              <a:gd name="connsiteY2" fmla="*/ 237995 h 513567"/>
              <a:gd name="connsiteX3" fmla="*/ 463463 w 701457"/>
              <a:gd name="connsiteY3" fmla="*/ 350729 h 513567"/>
              <a:gd name="connsiteX4" fmla="*/ 563671 w 701457"/>
              <a:gd name="connsiteY4" fmla="*/ 475989 h 513567"/>
              <a:gd name="connsiteX5" fmla="*/ 701457 w 701457"/>
              <a:gd name="connsiteY5" fmla="*/ 513567 h 513567"/>
              <a:gd name="connsiteX6" fmla="*/ 701457 w 701457"/>
              <a:gd name="connsiteY6" fmla="*/ 513567 h 51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457" h="513567">
                <a:moveTo>
                  <a:pt x="0" y="0"/>
                </a:moveTo>
                <a:cubicBezTo>
                  <a:pt x="22964" y="92901"/>
                  <a:pt x="45929" y="185803"/>
                  <a:pt x="100208" y="225469"/>
                </a:cubicBezTo>
                <a:cubicBezTo>
                  <a:pt x="154487" y="265135"/>
                  <a:pt x="265134" y="217118"/>
                  <a:pt x="325676" y="237995"/>
                </a:cubicBezTo>
                <a:cubicBezTo>
                  <a:pt x="386219" y="258872"/>
                  <a:pt x="423797" y="311063"/>
                  <a:pt x="463463" y="350729"/>
                </a:cubicBezTo>
                <a:cubicBezTo>
                  <a:pt x="503129" y="390395"/>
                  <a:pt x="524006" y="448849"/>
                  <a:pt x="563671" y="475989"/>
                </a:cubicBezTo>
                <a:cubicBezTo>
                  <a:pt x="603336" y="503129"/>
                  <a:pt x="701457" y="513567"/>
                  <a:pt x="701457" y="513567"/>
                </a:cubicBezTo>
                <a:lnTo>
                  <a:pt x="701457" y="513567"/>
                </a:lnTo>
              </a:path>
            </a:pathLst>
          </a:custGeom>
          <a:noFill/>
          <a:ln w="38100">
            <a:solidFill>
              <a:srgbClr val="FF373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500052" y="2642788"/>
            <a:ext cx="113050" cy="241540"/>
          </a:xfrm>
          <a:custGeom>
            <a:avLst/>
            <a:gdLst>
              <a:gd name="connsiteX0" fmla="*/ 9505 w 113050"/>
              <a:gd name="connsiteY0" fmla="*/ 0 h 241540"/>
              <a:gd name="connsiteX1" fmla="*/ 113022 w 113050"/>
              <a:gd name="connsiteY1" fmla="*/ 103517 h 241540"/>
              <a:gd name="connsiteX2" fmla="*/ 879 w 113050"/>
              <a:gd name="connsiteY2" fmla="*/ 163902 h 241540"/>
              <a:gd name="connsiteX3" fmla="*/ 69890 w 113050"/>
              <a:gd name="connsiteY3" fmla="*/ 241540 h 241540"/>
            </a:gdLst>
            <a:ahLst/>
            <a:cxnLst>
              <a:cxn ang="0">
                <a:pos x="connsiteX0" y="connsiteY0"/>
              </a:cxn>
              <a:cxn ang="0">
                <a:pos x="connsiteX1" y="connsiteY1"/>
              </a:cxn>
              <a:cxn ang="0">
                <a:pos x="connsiteX2" y="connsiteY2"/>
              </a:cxn>
              <a:cxn ang="0">
                <a:pos x="connsiteX3" y="connsiteY3"/>
              </a:cxn>
            </a:cxnLst>
            <a:rect l="l" t="t" r="r" b="b"/>
            <a:pathLst>
              <a:path w="113050" h="241540">
                <a:moveTo>
                  <a:pt x="9505" y="0"/>
                </a:moveTo>
                <a:cubicBezTo>
                  <a:pt x="61982" y="38100"/>
                  <a:pt x="114460" y="76200"/>
                  <a:pt x="113022" y="103517"/>
                </a:cubicBezTo>
                <a:cubicBezTo>
                  <a:pt x="111584" y="130834"/>
                  <a:pt x="8068" y="140898"/>
                  <a:pt x="879" y="163902"/>
                </a:cubicBezTo>
                <a:cubicBezTo>
                  <a:pt x="-6310" y="186906"/>
                  <a:pt x="31790" y="214223"/>
                  <a:pt x="69890" y="2415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557589" y="2844801"/>
            <a:ext cx="113050" cy="241540"/>
          </a:xfrm>
          <a:custGeom>
            <a:avLst/>
            <a:gdLst>
              <a:gd name="connsiteX0" fmla="*/ 9505 w 113050"/>
              <a:gd name="connsiteY0" fmla="*/ 0 h 241540"/>
              <a:gd name="connsiteX1" fmla="*/ 113022 w 113050"/>
              <a:gd name="connsiteY1" fmla="*/ 103517 h 241540"/>
              <a:gd name="connsiteX2" fmla="*/ 879 w 113050"/>
              <a:gd name="connsiteY2" fmla="*/ 163902 h 241540"/>
              <a:gd name="connsiteX3" fmla="*/ 69890 w 113050"/>
              <a:gd name="connsiteY3" fmla="*/ 241540 h 241540"/>
            </a:gdLst>
            <a:ahLst/>
            <a:cxnLst>
              <a:cxn ang="0">
                <a:pos x="connsiteX0" y="connsiteY0"/>
              </a:cxn>
              <a:cxn ang="0">
                <a:pos x="connsiteX1" y="connsiteY1"/>
              </a:cxn>
              <a:cxn ang="0">
                <a:pos x="connsiteX2" y="connsiteY2"/>
              </a:cxn>
              <a:cxn ang="0">
                <a:pos x="connsiteX3" y="connsiteY3"/>
              </a:cxn>
            </a:cxnLst>
            <a:rect l="l" t="t" r="r" b="b"/>
            <a:pathLst>
              <a:path w="113050" h="241540">
                <a:moveTo>
                  <a:pt x="9505" y="0"/>
                </a:moveTo>
                <a:cubicBezTo>
                  <a:pt x="61982" y="38100"/>
                  <a:pt x="114460" y="76200"/>
                  <a:pt x="113022" y="103517"/>
                </a:cubicBezTo>
                <a:cubicBezTo>
                  <a:pt x="111584" y="130834"/>
                  <a:pt x="8068" y="140898"/>
                  <a:pt x="879" y="163902"/>
                </a:cubicBezTo>
                <a:cubicBezTo>
                  <a:pt x="-6310" y="186906"/>
                  <a:pt x="31790" y="214223"/>
                  <a:pt x="69890" y="2415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556577" y="3086341"/>
            <a:ext cx="113050" cy="241540"/>
          </a:xfrm>
          <a:custGeom>
            <a:avLst/>
            <a:gdLst>
              <a:gd name="connsiteX0" fmla="*/ 9505 w 113050"/>
              <a:gd name="connsiteY0" fmla="*/ 0 h 241540"/>
              <a:gd name="connsiteX1" fmla="*/ 113022 w 113050"/>
              <a:gd name="connsiteY1" fmla="*/ 103517 h 241540"/>
              <a:gd name="connsiteX2" fmla="*/ 879 w 113050"/>
              <a:gd name="connsiteY2" fmla="*/ 163902 h 241540"/>
              <a:gd name="connsiteX3" fmla="*/ 69890 w 113050"/>
              <a:gd name="connsiteY3" fmla="*/ 241540 h 241540"/>
            </a:gdLst>
            <a:ahLst/>
            <a:cxnLst>
              <a:cxn ang="0">
                <a:pos x="connsiteX0" y="connsiteY0"/>
              </a:cxn>
              <a:cxn ang="0">
                <a:pos x="connsiteX1" y="connsiteY1"/>
              </a:cxn>
              <a:cxn ang="0">
                <a:pos x="connsiteX2" y="connsiteY2"/>
              </a:cxn>
              <a:cxn ang="0">
                <a:pos x="connsiteX3" y="connsiteY3"/>
              </a:cxn>
            </a:cxnLst>
            <a:rect l="l" t="t" r="r" b="b"/>
            <a:pathLst>
              <a:path w="113050" h="241540">
                <a:moveTo>
                  <a:pt x="9505" y="0"/>
                </a:moveTo>
                <a:cubicBezTo>
                  <a:pt x="61982" y="38100"/>
                  <a:pt x="114460" y="76200"/>
                  <a:pt x="113022" y="103517"/>
                </a:cubicBezTo>
                <a:cubicBezTo>
                  <a:pt x="111584" y="130834"/>
                  <a:pt x="8068" y="140898"/>
                  <a:pt x="879" y="163902"/>
                </a:cubicBezTo>
                <a:cubicBezTo>
                  <a:pt x="-6310" y="186906"/>
                  <a:pt x="31790" y="214223"/>
                  <a:pt x="69890" y="2415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613102" y="3200744"/>
            <a:ext cx="113050" cy="241540"/>
          </a:xfrm>
          <a:custGeom>
            <a:avLst/>
            <a:gdLst>
              <a:gd name="connsiteX0" fmla="*/ 9505 w 113050"/>
              <a:gd name="connsiteY0" fmla="*/ 0 h 241540"/>
              <a:gd name="connsiteX1" fmla="*/ 113022 w 113050"/>
              <a:gd name="connsiteY1" fmla="*/ 103517 h 241540"/>
              <a:gd name="connsiteX2" fmla="*/ 879 w 113050"/>
              <a:gd name="connsiteY2" fmla="*/ 163902 h 241540"/>
              <a:gd name="connsiteX3" fmla="*/ 69890 w 113050"/>
              <a:gd name="connsiteY3" fmla="*/ 241540 h 241540"/>
            </a:gdLst>
            <a:ahLst/>
            <a:cxnLst>
              <a:cxn ang="0">
                <a:pos x="connsiteX0" y="connsiteY0"/>
              </a:cxn>
              <a:cxn ang="0">
                <a:pos x="connsiteX1" y="connsiteY1"/>
              </a:cxn>
              <a:cxn ang="0">
                <a:pos x="connsiteX2" y="connsiteY2"/>
              </a:cxn>
              <a:cxn ang="0">
                <a:pos x="connsiteX3" y="connsiteY3"/>
              </a:cxn>
            </a:cxnLst>
            <a:rect l="l" t="t" r="r" b="b"/>
            <a:pathLst>
              <a:path w="113050" h="241540">
                <a:moveTo>
                  <a:pt x="9505" y="0"/>
                </a:moveTo>
                <a:cubicBezTo>
                  <a:pt x="61982" y="38100"/>
                  <a:pt x="114460" y="76200"/>
                  <a:pt x="113022" y="103517"/>
                </a:cubicBezTo>
                <a:cubicBezTo>
                  <a:pt x="111584" y="130834"/>
                  <a:pt x="8068" y="140898"/>
                  <a:pt x="879" y="163902"/>
                </a:cubicBezTo>
                <a:cubicBezTo>
                  <a:pt x="-6310" y="186906"/>
                  <a:pt x="31790" y="214223"/>
                  <a:pt x="69890" y="2415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556577" y="3435917"/>
            <a:ext cx="113050" cy="241540"/>
          </a:xfrm>
          <a:custGeom>
            <a:avLst/>
            <a:gdLst>
              <a:gd name="connsiteX0" fmla="*/ 9505 w 113050"/>
              <a:gd name="connsiteY0" fmla="*/ 0 h 241540"/>
              <a:gd name="connsiteX1" fmla="*/ 113022 w 113050"/>
              <a:gd name="connsiteY1" fmla="*/ 103517 h 241540"/>
              <a:gd name="connsiteX2" fmla="*/ 879 w 113050"/>
              <a:gd name="connsiteY2" fmla="*/ 163902 h 241540"/>
              <a:gd name="connsiteX3" fmla="*/ 69890 w 113050"/>
              <a:gd name="connsiteY3" fmla="*/ 241540 h 241540"/>
            </a:gdLst>
            <a:ahLst/>
            <a:cxnLst>
              <a:cxn ang="0">
                <a:pos x="connsiteX0" y="connsiteY0"/>
              </a:cxn>
              <a:cxn ang="0">
                <a:pos x="connsiteX1" y="connsiteY1"/>
              </a:cxn>
              <a:cxn ang="0">
                <a:pos x="connsiteX2" y="connsiteY2"/>
              </a:cxn>
              <a:cxn ang="0">
                <a:pos x="connsiteX3" y="connsiteY3"/>
              </a:cxn>
            </a:cxnLst>
            <a:rect l="l" t="t" r="r" b="b"/>
            <a:pathLst>
              <a:path w="113050" h="241540">
                <a:moveTo>
                  <a:pt x="9505" y="0"/>
                </a:moveTo>
                <a:cubicBezTo>
                  <a:pt x="61982" y="38100"/>
                  <a:pt x="114460" y="76200"/>
                  <a:pt x="113022" y="103517"/>
                </a:cubicBezTo>
                <a:cubicBezTo>
                  <a:pt x="111584" y="130834"/>
                  <a:pt x="8068" y="140898"/>
                  <a:pt x="879" y="163902"/>
                </a:cubicBezTo>
                <a:cubicBezTo>
                  <a:pt x="-6310" y="186906"/>
                  <a:pt x="31790" y="214223"/>
                  <a:pt x="69890" y="2415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641365" y="3570071"/>
            <a:ext cx="113050" cy="241540"/>
          </a:xfrm>
          <a:custGeom>
            <a:avLst/>
            <a:gdLst>
              <a:gd name="connsiteX0" fmla="*/ 9505 w 113050"/>
              <a:gd name="connsiteY0" fmla="*/ 0 h 241540"/>
              <a:gd name="connsiteX1" fmla="*/ 113022 w 113050"/>
              <a:gd name="connsiteY1" fmla="*/ 103517 h 241540"/>
              <a:gd name="connsiteX2" fmla="*/ 879 w 113050"/>
              <a:gd name="connsiteY2" fmla="*/ 163902 h 241540"/>
              <a:gd name="connsiteX3" fmla="*/ 69890 w 113050"/>
              <a:gd name="connsiteY3" fmla="*/ 241540 h 241540"/>
            </a:gdLst>
            <a:ahLst/>
            <a:cxnLst>
              <a:cxn ang="0">
                <a:pos x="connsiteX0" y="connsiteY0"/>
              </a:cxn>
              <a:cxn ang="0">
                <a:pos x="connsiteX1" y="connsiteY1"/>
              </a:cxn>
              <a:cxn ang="0">
                <a:pos x="connsiteX2" y="connsiteY2"/>
              </a:cxn>
              <a:cxn ang="0">
                <a:pos x="connsiteX3" y="connsiteY3"/>
              </a:cxn>
            </a:cxnLst>
            <a:rect l="l" t="t" r="r" b="b"/>
            <a:pathLst>
              <a:path w="113050" h="241540">
                <a:moveTo>
                  <a:pt x="9505" y="0"/>
                </a:moveTo>
                <a:cubicBezTo>
                  <a:pt x="61982" y="38100"/>
                  <a:pt x="114460" y="76200"/>
                  <a:pt x="113022" y="103517"/>
                </a:cubicBezTo>
                <a:cubicBezTo>
                  <a:pt x="111584" y="130834"/>
                  <a:pt x="8068" y="140898"/>
                  <a:pt x="879" y="163902"/>
                </a:cubicBezTo>
                <a:cubicBezTo>
                  <a:pt x="-6310" y="186906"/>
                  <a:pt x="31790" y="214223"/>
                  <a:pt x="69890" y="2415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584840" y="3823689"/>
            <a:ext cx="113050" cy="241540"/>
          </a:xfrm>
          <a:custGeom>
            <a:avLst/>
            <a:gdLst>
              <a:gd name="connsiteX0" fmla="*/ 9505 w 113050"/>
              <a:gd name="connsiteY0" fmla="*/ 0 h 241540"/>
              <a:gd name="connsiteX1" fmla="*/ 113022 w 113050"/>
              <a:gd name="connsiteY1" fmla="*/ 103517 h 241540"/>
              <a:gd name="connsiteX2" fmla="*/ 879 w 113050"/>
              <a:gd name="connsiteY2" fmla="*/ 163902 h 241540"/>
              <a:gd name="connsiteX3" fmla="*/ 69890 w 113050"/>
              <a:gd name="connsiteY3" fmla="*/ 241540 h 241540"/>
            </a:gdLst>
            <a:ahLst/>
            <a:cxnLst>
              <a:cxn ang="0">
                <a:pos x="connsiteX0" y="connsiteY0"/>
              </a:cxn>
              <a:cxn ang="0">
                <a:pos x="connsiteX1" y="connsiteY1"/>
              </a:cxn>
              <a:cxn ang="0">
                <a:pos x="connsiteX2" y="connsiteY2"/>
              </a:cxn>
              <a:cxn ang="0">
                <a:pos x="connsiteX3" y="connsiteY3"/>
              </a:cxn>
            </a:cxnLst>
            <a:rect l="l" t="t" r="r" b="b"/>
            <a:pathLst>
              <a:path w="113050" h="241540">
                <a:moveTo>
                  <a:pt x="9505" y="0"/>
                </a:moveTo>
                <a:cubicBezTo>
                  <a:pt x="61982" y="38100"/>
                  <a:pt x="114460" y="76200"/>
                  <a:pt x="113022" y="103517"/>
                </a:cubicBezTo>
                <a:cubicBezTo>
                  <a:pt x="111584" y="130834"/>
                  <a:pt x="8068" y="140898"/>
                  <a:pt x="879" y="163902"/>
                </a:cubicBezTo>
                <a:cubicBezTo>
                  <a:pt x="-6310" y="186906"/>
                  <a:pt x="31790" y="214223"/>
                  <a:pt x="69890" y="2415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669627" y="4036228"/>
            <a:ext cx="113050" cy="241540"/>
          </a:xfrm>
          <a:custGeom>
            <a:avLst/>
            <a:gdLst>
              <a:gd name="connsiteX0" fmla="*/ 9505 w 113050"/>
              <a:gd name="connsiteY0" fmla="*/ 0 h 241540"/>
              <a:gd name="connsiteX1" fmla="*/ 113022 w 113050"/>
              <a:gd name="connsiteY1" fmla="*/ 103517 h 241540"/>
              <a:gd name="connsiteX2" fmla="*/ 879 w 113050"/>
              <a:gd name="connsiteY2" fmla="*/ 163902 h 241540"/>
              <a:gd name="connsiteX3" fmla="*/ 69890 w 113050"/>
              <a:gd name="connsiteY3" fmla="*/ 241540 h 241540"/>
            </a:gdLst>
            <a:ahLst/>
            <a:cxnLst>
              <a:cxn ang="0">
                <a:pos x="connsiteX0" y="connsiteY0"/>
              </a:cxn>
              <a:cxn ang="0">
                <a:pos x="connsiteX1" y="connsiteY1"/>
              </a:cxn>
              <a:cxn ang="0">
                <a:pos x="connsiteX2" y="connsiteY2"/>
              </a:cxn>
              <a:cxn ang="0">
                <a:pos x="connsiteX3" y="connsiteY3"/>
              </a:cxn>
            </a:cxnLst>
            <a:rect l="l" t="t" r="r" b="b"/>
            <a:pathLst>
              <a:path w="113050" h="241540">
                <a:moveTo>
                  <a:pt x="9505" y="0"/>
                </a:moveTo>
                <a:cubicBezTo>
                  <a:pt x="61982" y="38100"/>
                  <a:pt x="114460" y="76200"/>
                  <a:pt x="113022" y="103517"/>
                </a:cubicBezTo>
                <a:cubicBezTo>
                  <a:pt x="111584" y="130834"/>
                  <a:pt x="8068" y="140898"/>
                  <a:pt x="879" y="163902"/>
                </a:cubicBezTo>
                <a:cubicBezTo>
                  <a:pt x="-6310" y="186906"/>
                  <a:pt x="31790" y="214223"/>
                  <a:pt x="69890" y="2415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7158910" y="388189"/>
            <a:ext cx="4652089" cy="1040405"/>
          </a:xfrm>
          <a:prstGeom prst="wedgeRectCallout">
            <a:avLst>
              <a:gd name="adj1" fmla="val -61121"/>
              <a:gd name="adj2" fmla="val 175556"/>
            </a:avLst>
          </a:prstGeom>
          <a:solidFill>
            <a:srgbClr val="CBE4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Function tier implements this “routing” but doesn’t do more, so we won’t discuss it – the real work in this example is in the blob store.</a:t>
            </a:r>
            <a:endParaRPr lang="en-US" b="1" dirty="0">
              <a:solidFill>
                <a:srgbClr val="C00000"/>
              </a:solidFill>
            </a:endParaRPr>
          </a:p>
        </p:txBody>
      </p:sp>
    </p:spTree>
    <p:extLst>
      <p:ext uri="{BB962C8B-B14F-4D97-AF65-F5344CB8AC3E}">
        <p14:creationId xmlns:p14="http://schemas.microsoft.com/office/powerpoint/2010/main" val="547468756"/>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4"/>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8" grpId="0" animBg="1"/>
      <p:bldP spid="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581A-14F7-4A53-9D80-81DD24D1A050}"/>
              </a:ext>
            </a:extLst>
          </p:cNvPr>
          <p:cNvSpPr>
            <a:spLocks noGrp="1"/>
          </p:cNvSpPr>
          <p:nvPr>
            <p:ph type="title"/>
          </p:nvPr>
        </p:nvSpPr>
        <p:spPr/>
        <p:txBody>
          <a:bodyPr/>
          <a:lstStyle/>
          <a:p>
            <a:r>
              <a:rPr lang="en-US" dirty="0"/>
              <a:t>Locality benefit</a:t>
            </a:r>
          </a:p>
        </p:txBody>
      </p:sp>
      <p:sp>
        <p:nvSpPr>
          <p:cNvPr id="3" name="Content Placeholder 2">
            <a:extLst>
              <a:ext uri="{FF2B5EF4-FFF2-40B4-BE49-F238E27FC236}">
                <a16:creationId xmlns:a16="http://schemas.microsoft.com/office/drawing/2014/main" id="{973D0AAA-8D04-4302-B268-DC00AA744A2B}"/>
              </a:ext>
            </a:extLst>
          </p:cNvPr>
          <p:cNvSpPr>
            <a:spLocks noGrp="1"/>
          </p:cNvSpPr>
          <p:nvPr>
            <p:ph idx="1"/>
          </p:nvPr>
        </p:nvSpPr>
        <p:spPr/>
        <p:txBody>
          <a:bodyPr/>
          <a:lstStyle/>
          <a:p>
            <a:r>
              <a:rPr lang="en-US" dirty="0"/>
              <a:t>If the code is talking to the local shard, no locking or copying is required, which makes access ultra-fast!</a:t>
            </a:r>
          </a:p>
          <a:p>
            <a:pPr>
              <a:buFont typeface="Wingdings" panose="05000000000000000000" pitchFamily="2" charset="2"/>
              <a:buChar char="Ø"/>
            </a:pPr>
            <a:r>
              <a:rPr lang="en-US" dirty="0"/>
              <a:t>  We don’t need locks because any updates create new versions</a:t>
            </a:r>
          </a:p>
          <a:p>
            <a:pPr>
              <a:buFont typeface="Wingdings" panose="05000000000000000000" pitchFamily="2" charset="2"/>
              <a:buChar char="Ø"/>
            </a:pPr>
            <a:r>
              <a:rPr lang="en-US" dirty="0"/>
              <a:t>  Cascade actually does support version overwrite too, but in</a:t>
            </a:r>
            <a:br>
              <a:rPr lang="en-US" dirty="0"/>
            </a:br>
            <a:r>
              <a:rPr lang="en-US" dirty="0"/>
              <a:t>    our example, it isn’t using that feature.</a:t>
            </a:r>
          </a:p>
          <a:p>
            <a:pPr>
              <a:buFont typeface="Wingdings" panose="05000000000000000000" pitchFamily="2" charset="2"/>
              <a:buChar char="Ø"/>
            </a:pPr>
            <a:r>
              <a:rPr lang="en-US" dirty="0"/>
              <a:t>  We won’t need to copy the data (which could be big!) since</a:t>
            </a:r>
            <a:br>
              <a:rPr lang="en-US" dirty="0"/>
            </a:br>
            <a:r>
              <a:rPr lang="en-US" dirty="0"/>
              <a:t>    we can access it directly right where Cascade holds it</a:t>
            </a:r>
          </a:p>
        </p:txBody>
      </p:sp>
      <p:sp>
        <p:nvSpPr>
          <p:cNvPr id="4" name="Footer Placeholder 3">
            <a:extLst>
              <a:ext uri="{FF2B5EF4-FFF2-40B4-BE49-F238E27FC236}">
                <a16:creationId xmlns:a16="http://schemas.microsoft.com/office/drawing/2014/main" id="{F30A28E8-80E4-4785-A13B-D34119FBF989}"/>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FF39A5E8-1EE5-4DA0-9597-2CA6C47755C6}"/>
              </a:ext>
            </a:extLst>
          </p:cNvPr>
          <p:cNvSpPr>
            <a:spLocks noGrp="1"/>
          </p:cNvSpPr>
          <p:nvPr>
            <p:ph type="sldNum" sz="quarter" idx="12"/>
          </p:nvPr>
        </p:nvSpPr>
        <p:spPr/>
        <p:txBody>
          <a:bodyPr/>
          <a:lstStyle/>
          <a:p>
            <a:fld id="{26165642-2DC6-4995-8FB3-76453B93C11F}" type="slidenum">
              <a:rPr lang="en-US" smtClean="0"/>
              <a:pPr/>
              <a:t>30</a:t>
            </a:fld>
            <a:endParaRPr lang="en-US"/>
          </a:p>
        </p:txBody>
      </p:sp>
    </p:spTree>
    <p:extLst>
      <p:ext uri="{BB962C8B-B14F-4D97-AF65-F5344CB8AC3E}">
        <p14:creationId xmlns:p14="http://schemas.microsoft.com/office/powerpoint/2010/main" val="3448960945"/>
      </p:ext>
    </p:extLst>
  </p:cSld>
  <p:clrMapOvr>
    <a:masterClrMapping/>
  </p:clrMapOvr>
  <p:transition advTm="60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6276-1A22-4B20-AD61-A90B469D1C48}"/>
              </a:ext>
            </a:extLst>
          </p:cNvPr>
          <p:cNvSpPr>
            <a:spLocks noGrp="1"/>
          </p:cNvSpPr>
          <p:nvPr>
            <p:ph type="title"/>
          </p:nvPr>
        </p:nvSpPr>
        <p:spPr>
          <a:xfrm>
            <a:off x="1024127" y="585216"/>
            <a:ext cx="10950996" cy="1499616"/>
          </a:xfrm>
        </p:spPr>
        <p:txBody>
          <a:bodyPr/>
          <a:lstStyle/>
          <a:p>
            <a:r>
              <a:rPr lang="en-US" dirty="0"/>
              <a:t>What if we need a GPU for fast compute?</a:t>
            </a:r>
          </a:p>
        </p:txBody>
      </p:sp>
      <p:sp>
        <p:nvSpPr>
          <p:cNvPr id="3" name="Content Placeholder 2">
            <a:extLst>
              <a:ext uri="{FF2B5EF4-FFF2-40B4-BE49-F238E27FC236}">
                <a16:creationId xmlns:a16="http://schemas.microsoft.com/office/drawing/2014/main" id="{8D4E105E-2F55-4FA9-9B44-CDA2F3D037BF}"/>
              </a:ext>
            </a:extLst>
          </p:cNvPr>
          <p:cNvSpPr>
            <a:spLocks noGrp="1"/>
          </p:cNvSpPr>
          <p:nvPr>
            <p:ph idx="1"/>
          </p:nvPr>
        </p:nvSpPr>
        <p:spPr/>
        <p:txBody>
          <a:bodyPr/>
          <a:lstStyle/>
          <a:p>
            <a:r>
              <a:rPr lang="en-US" dirty="0"/>
              <a:t>Many ML algorithms are only feasible if we can do parallel computing on a GPU or TPU chip.</a:t>
            </a:r>
          </a:p>
          <a:p>
            <a:endParaRPr lang="en-US" dirty="0"/>
          </a:p>
          <a:p>
            <a:r>
              <a:rPr lang="en-US" dirty="0"/>
              <a:t>Cascade is smart enough to remember what it downloads into GPU memory.  It won’t DMA the same object again and again.</a:t>
            </a:r>
          </a:p>
          <a:p>
            <a:endParaRPr lang="en-US" dirty="0"/>
          </a:p>
          <a:p>
            <a:r>
              <a:rPr lang="en-US" dirty="0"/>
              <a:t>In effect, Cascade “manages” GPU memory like a cache!</a:t>
            </a:r>
          </a:p>
        </p:txBody>
      </p:sp>
      <p:sp>
        <p:nvSpPr>
          <p:cNvPr id="4" name="Footer Placeholder 3">
            <a:extLst>
              <a:ext uri="{FF2B5EF4-FFF2-40B4-BE49-F238E27FC236}">
                <a16:creationId xmlns:a16="http://schemas.microsoft.com/office/drawing/2014/main" id="{B83E1FE3-7D2C-4A12-8F9F-5B1964416800}"/>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241D255B-13D8-44B2-8162-C31460FC80E1}"/>
              </a:ext>
            </a:extLst>
          </p:cNvPr>
          <p:cNvSpPr>
            <a:spLocks noGrp="1"/>
          </p:cNvSpPr>
          <p:nvPr>
            <p:ph type="sldNum" sz="quarter" idx="12"/>
          </p:nvPr>
        </p:nvSpPr>
        <p:spPr/>
        <p:txBody>
          <a:bodyPr/>
          <a:lstStyle/>
          <a:p>
            <a:fld id="{26165642-2DC6-4995-8FB3-76453B93C11F}" type="slidenum">
              <a:rPr lang="en-US" smtClean="0"/>
              <a:pPr/>
              <a:t>31</a:t>
            </a:fld>
            <a:endParaRPr lang="en-US"/>
          </a:p>
        </p:txBody>
      </p:sp>
    </p:spTree>
    <p:extLst>
      <p:ext uri="{BB962C8B-B14F-4D97-AF65-F5344CB8AC3E}">
        <p14:creationId xmlns:p14="http://schemas.microsoft.com/office/powerpoint/2010/main" val="3581372659"/>
      </p:ext>
    </p:extLst>
  </p:cSld>
  <p:clrMapOvr>
    <a:masterClrMapping/>
  </p:clrMapOvr>
  <p:transition advTm="600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7B0C778A-3B3B-4083-A862-05133C41DE55}"/>
              </a:ext>
            </a:extLst>
          </p:cNvPr>
          <p:cNvGrpSpPr/>
          <p:nvPr/>
        </p:nvGrpSpPr>
        <p:grpSpPr>
          <a:xfrm>
            <a:off x="2725444" y="3353026"/>
            <a:ext cx="5775958" cy="932769"/>
            <a:chOff x="2843916" y="3429000"/>
            <a:chExt cx="5775958" cy="932769"/>
          </a:xfrm>
        </p:grpSpPr>
        <p:sp>
          <p:nvSpPr>
            <p:cNvPr id="59" name="Oval 58">
              <a:extLst>
                <a:ext uri="{FF2B5EF4-FFF2-40B4-BE49-F238E27FC236}">
                  <a16:creationId xmlns:a16="http://schemas.microsoft.com/office/drawing/2014/main" id="{6E13F1A1-7DE1-4862-9EF5-7BA86DCD0A24}"/>
                </a:ext>
              </a:extLst>
            </p:cNvPr>
            <p:cNvSpPr/>
            <p:nvPr/>
          </p:nvSpPr>
          <p:spPr>
            <a:xfrm>
              <a:off x="2843916" y="3429000"/>
              <a:ext cx="5775958" cy="93276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ED1D48E-7FB9-45F8-8087-912956D226A8}"/>
                </a:ext>
              </a:extLst>
            </p:cNvPr>
            <p:cNvSpPr/>
            <p:nvPr/>
          </p:nvSpPr>
          <p:spPr>
            <a:xfrm>
              <a:off x="3187313" y="3681491"/>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96DE40C-F574-48BE-83BA-DD987070D46D}"/>
                </a:ext>
              </a:extLst>
            </p:cNvPr>
            <p:cNvSpPr/>
            <p:nvPr/>
          </p:nvSpPr>
          <p:spPr>
            <a:xfrm>
              <a:off x="3425852" y="3833371"/>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AB6B393-2494-4567-8431-8991B0FEBE3B}"/>
                </a:ext>
              </a:extLst>
            </p:cNvPr>
            <p:cNvSpPr/>
            <p:nvPr/>
          </p:nvSpPr>
          <p:spPr>
            <a:xfrm>
              <a:off x="3756260" y="382090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246228D-D83F-4CBE-AC7B-2B8C487D3971}"/>
                </a:ext>
              </a:extLst>
            </p:cNvPr>
            <p:cNvSpPr/>
            <p:nvPr/>
          </p:nvSpPr>
          <p:spPr>
            <a:xfrm>
              <a:off x="4417078" y="3663479"/>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29B4070-F5A5-4582-BB1E-FAC82B1579CE}"/>
                </a:ext>
              </a:extLst>
            </p:cNvPr>
            <p:cNvSpPr/>
            <p:nvPr/>
          </p:nvSpPr>
          <p:spPr>
            <a:xfrm>
              <a:off x="4655617" y="381535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3E1F133-BC62-483C-AF41-8EB1CE542AD5}"/>
                </a:ext>
              </a:extLst>
            </p:cNvPr>
            <p:cNvSpPr/>
            <p:nvPr/>
          </p:nvSpPr>
          <p:spPr>
            <a:xfrm>
              <a:off x="4986025" y="3802894"/>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6B43FEF-22D2-49F5-BC1A-69121C896881}"/>
                </a:ext>
              </a:extLst>
            </p:cNvPr>
            <p:cNvSpPr/>
            <p:nvPr/>
          </p:nvSpPr>
          <p:spPr>
            <a:xfrm>
              <a:off x="5581981" y="3659231"/>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05AB113-75A8-4CA7-B41A-5B1F1F406DBB}"/>
                </a:ext>
              </a:extLst>
            </p:cNvPr>
            <p:cNvSpPr/>
            <p:nvPr/>
          </p:nvSpPr>
          <p:spPr>
            <a:xfrm>
              <a:off x="5804618" y="377135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E5E031F9-2616-491D-AA0D-A001FB7E322B}"/>
                </a:ext>
              </a:extLst>
            </p:cNvPr>
            <p:cNvSpPr/>
            <p:nvPr/>
          </p:nvSpPr>
          <p:spPr>
            <a:xfrm>
              <a:off x="6150928" y="379864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1001A6E-2CFA-481D-AB20-2177C563C247}"/>
                </a:ext>
              </a:extLst>
            </p:cNvPr>
            <p:cNvSpPr/>
            <p:nvPr/>
          </p:nvSpPr>
          <p:spPr>
            <a:xfrm>
              <a:off x="7052113" y="3774528"/>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7F1D6FD-B317-4253-BC03-5A36F8C27411}"/>
                </a:ext>
              </a:extLst>
            </p:cNvPr>
            <p:cNvSpPr/>
            <p:nvPr/>
          </p:nvSpPr>
          <p:spPr>
            <a:xfrm flipV="1">
              <a:off x="7204513" y="3774527"/>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848F5DD-737B-4320-B6CA-A853F06405E5}"/>
                </a:ext>
              </a:extLst>
            </p:cNvPr>
            <p:cNvSpPr/>
            <p:nvPr/>
          </p:nvSpPr>
          <p:spPr>
            <a:xfrm>
              <a:off x="6767191" y="3783809"/>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A74D124-12CC-4E3A-8189-115906AFBACD}"/>
                </a:ext>
              </a:extLst>
            </p:cNvPr>
            <p:cNvSpPr/>
            <p:nvPr/>
          </p:nvSpPr>
          <p:spPr>
            <a:xfrm flipV="1">
              <a:off x="6919591" y="3783808"/>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Multidocument 72">
              <a:extLst>
                <a:ext uri="{FF2B5EF4-FFF2-40B4-BE49-F238E27FC236}">
                  <a16:creationId xmlns:a16="http://schemas.microsoft.com/office/drawing/2014/main" id="{BEB6D4A8-684E-4B9E-B965-A661AEAA6BAB}"/>
                </a:ext>
              </a:extLst>
            </p:cNvPr>
            <p:cNvSpPr/>
            <p:nvPr/>
          </p:nvSpPr>
          <p:spPr>
            <a:xfrm>
              <a:off x="3486840" y="4002592"/>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Multidocument 73">
              <a:extLst>
                <a:ext uri="{FF2B5EF4-FFF2-40B4-BE49-F238E27FC236}">
                  <a16:creationId xmlns:a16="http://schemas.microsoft.com/office/drawing/2014/main" id="{8CB1D50D-24D1-46F9-A24D-EF0A60B1019D}"/>
                </a:ext>
              </a:extLst>
            </p:cNvPr>
            <p:cNvSpPr/>
            <p:nvPr/>
          </p:nvSpPr>
          <p:spPr>
            <a:xfrm>
              <a:off x="3870257" y="3995128"/>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Multidocument 74">
              <a:extLst>
                <a:ext uri="{FF2B5EF4-FFF2-40B4-BE49-F238E27FC236}">
                  <a16:creationId xmlns:a16="http://schemas.microsoft.com/office/drawing/2014/main" id="{BC00017E-3AD5-4E2E-87D5-446B4F0997E5}"/>
                </a:ext>
              </a:extLst>
            </p:cNvPr>
            <p:cNvSpPr/>
            <p:nvPr/>
          </p:nvSpPr>
          <p:spPr>
            <a:xfrm>
              <a:off x="4736518" y="3988015"/>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Multidocument 75">
              <a:extLst>
                <a:ext uri="{FF2B5EF4-FFF2-40B4-BE49-F238E27FC236}">
                  <a16:creationId xmlns:a16="http://schemas.microsoft.com/office/drawing/2014/main" id="{C9CE0A6D-037C-47E6-88B0-BD1E5ECFFAD5}"/>
                </a:ext>
              </a:extLst>
            </p:cNvPr>
            <p:cNvSpPr/>
            <p:nvPr/>
          </p:nvSpPr>
          <p:spPr>
            <a:xfrm>
              <a:off x="5119935" y="3980551"/>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Multidocument 76">
              <a:extLst>
                <a:ext uri="{FF2B5EF4-FFF2-40B4-BE49-F238E27FC236}">
                  <a16:creationId xmlns:a16="http://schemas.microsoft.com/office/drawing/2014/main" id="{845BD107-B4ED-4F91-A127-EBC776B6D3F7}"/>
                </a:ext>
              </a:extLst>
            </p:cNvPr>
            <p:cNvSpPr/>
            <p:nvPr/>
          </p:nvSpPr>
          <p:spPr>
            <a:xfrm>
              <a:off x="5913313" y="3956214"/>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Multidocument 77">
              <a:extLst>
                <a:ext uri="{FF2B5EF4-FFF2-40B4-BE49-F238E27FC236}">
                  <a16:creationId xmlns:a16="http://schemas.microsoft.com/office/drawing/2014/main" id="{F691ABC9-4191-48FE-81F4-9E6030569A61}"/>
                </a:ext>
              </a:extLst>
            </p:cNvPr>
            <p:cNvSpPr/>
            <p:nvPr/>
          </p:nvSpPr>
          <p:spPr>
            <a:xfrm>
              <a:off x="6296730" y="3948750"/>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61EF3E3-A6C8-455A-8549-051A3ABE4AB5}"/>
              </a:ext>
            </a:extLst>
          </p:cNvPr>
          <p:cNvSpPr>
            <a:spLocks noGrp="1"/>
          </p:cNvSpPr>
          <p:nvPr>
            <p:ph type="title"/>
          </p:nvPr>
        </p:nvSpPr>
        <p:spPr/>
        <p:txBody>
          <a:bodyPr/>
          <a:lstStyle/>
          <a:p>
            <a:r>
              <a:rPr lang="en-US" dirty="0"/>
              <a:t>Map-Reduce On Data in Cascade</a:t>
            </a:r>
          </a:p>
        </p:txBody>
      </p:sp>
      <p:sp>
        <p:nvSpPr>
          <p:cNvPr id="33" name="Content Placeholder 32">
            <a:extLst>
              <a:ext uri="{FF2B5EF4-FFF2-40B4-BE49-F238E27FC236}">
                <a16:creationId xmlns:a16="http://schemas.microsoft.com/office/drawing/2014/main" id="{575F6BBD-1A04-4F4F-9E67-D53AC30266DD}"/>
              </a:ext>
            </a:extLst>
          </p:cNvPr>
          <p:cNvSpPr>
            <a:spLocks noGrp="1"/>
          </p:cNvSpPr>
          <p:nvPr>
            <p:ph idx="1"/>
          </p:nvPr>
        </p:nvSpPr>
        <p:spPr>
          <a:xfrm>
            <a:off x="8717039" y="4136952"/>
            <a:ext cx="3269021" cy="1764777"/>
          </a:xfrm>
        </p:spPr>
        <p:txBody>
          <a:bodyPr>
            <a:normAutofit/>
          </a:bodyPr>
          <a:lstStyle/>
          <a:p>
            <a:r>
              <a:rPr lang="en-US" sz="2400" dirty="0"/>
              <a:t>We obtain a completely atomic MapReduce primitive within Derecho!</a:t>
            </a:r>
          </a:p>
        </p:txBody>
      </p:sp>
      <p:sp>
        <p:nvSpPr>
          <p:cNvPr id="4" name="Footer Placeholder 3">
            <a:extLst>
              <a:ext uri="{FF2B5EF4-FFF2-40B4-BE49-F238E27FC236}">
                <a16:creationId xmlns:a16="http://schemas.microsoft.com/office/drawing/2014/main" id="{AC6D0C5A-713D-4583-8B11-234C032D64AB}"/>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D8A9C051-6680-4417-9A5B-E50D79A44DB2}"/>
              </a:ext>
            </a:extLst>
          </p:cNvPr>
          <p:cNvSpPr>
            <a:spLocks noGrp="1"/>
          </p:cNvSpPr>
          <p:nvPr>
            <p:ph type="sldNum" sz="quarter" idx="12"/>
          </p:nvPr>
        </p:nvSpPr>
        <p:spPr/>
        <p:txBody>
          <a:bodyPr/>
          <a:lstStyle/>
          <a:p>
            <a:fld id="{26165642-2DC6-4995-8FB3-76453B93C11F}" type="slidenum">
              <a:rPr lang="en-US" smtClean="0"/>
              <a:pPr/>
              <a:t>32</a:t>
            </a:fld>
            <a:endParaRPr lang="en-US"/>
          </a:p>
        </p:txBody>
      </p:sp>
      <p:grpSp>
        <p:nvGrpSpPr>
          <p:cNvPr id="57" name="Group 56">
            <a:extLst>
              <a:ext uri="{FF2B5EF4-FFF2-40B4-BE49-F238E27FC236}">
                <a16:creationId xmlns:a16="http://schemas.microsoft.com/office/drawing/2014/main" id="{230554E5-B451-4E52-9686-B467F82D7DA1}"/>
              </a:ext>
            </a:extLst>
          </p:cNvPr>
          <p:cNvGrpSpPr/>
          <p:nvPr/>
        </p:nvGrpSpPr>
        <p:grpSpPr>
          <a:xfrm>
            <a:off x="2786003" y="5167172"/>
            <a:ext cx="5775958" cy="932769"/>
            <a:chOff x="2843916" y="3429000"/>
            <a:chExt cx="5775958" cy="932769"/>
          </a:xfrm>
        </p:grpSpPr>
        <p:sp>
          <p:nvSpPr>
            <p:cNvPr id="6" name="Oval 5">
              <a:extLst>
                <a:ext uri="{FF2B5EF4-FFF2-40B4-BE49-F238E27FC236}">
                  <a16:creationId xmlns:a16="http://schemas.microsoft.com/office/drawing/2014/main" id="{3E774318-760F-4316-BE52-326A4CD78662}"/>
                </a:ext>
              </a:extLst>
            </p:cNvPr>
            <p:cNvSpPr/>
            <p:nvPr/>
          </p:nvSpPr>
          <p:spPr>
            <a:xfrm>
              <a:off x="2843916" y="3429000"/>
              <a:ext cx="5775958" cy="93276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71FDDF2-DA00-479A-B3CD-C2527B943516}"/>
                </a:ext>
              </a:extLst>
            </p:cNvPr>
            <p:cNvSpPr/>
            <p:nvPr/>
          </p:nvSpPr>
          <p:spPr>
            <a:xfrm>
              <a:off x="3187313" y="3681491"/>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C7D1A0-F32A-4B78-A3A4-EEA80F86E5D7}"/>
                </a:ext>
              </a:extLst>
            </p:cNvPr>
            <p:cNvSpPr/>
            <p:nvPr/>
          </p:nvSpPr>
          <p:spPr>
            <a:xfrm>
              <a:off x="3425852" y="3833371"/>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EDB783-476B-473E-A07E-BC3222E9D6E5}"/>
                </a:ext>
              </a:extLst>
            </p:cNvPr>
            <p:cNvSpPr/>
            <p:nvPr/>
          </p:nvSpPr>
          <p:spPr>
            <a:xfrm>
              <a:off x="3756260" y="382090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4E83340-0F44-49DC-A775-E82D8E05F8BF}"/>
                </a:ext>
              </a:extLst>
            </p:cNvPr>
            <p:cNvSpPr/>
            <p:nvPr/>
          </p:nvSpPr>
          <p:spPr>
            <a:xfrm>
              <a:off x="4417078" y="3663479"/>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3A6DA5-713E-436A-BF9A-A948041A73E2}"/>
                </a:ext>
              </a:extLst>
            </p:cNvPr>
            <p:cNvSpPr/>
            <p:nvPr/>
          </p:nvSpPr>
          <p:spPr>
            <a:xfrm>
              <a:off x="4655617" y="381535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E43898-5274-4FD9-AF84-95F2E4E8E827}"/>
                </a:ext>
              </a:extLst>
            </p:cNvPr>
            <p:cNvSpPr/>
            <p:nvPr/>
          </p:nvSpPr>
          <p:spPr>
            <a:xfrm>
              <a:off x="4986025" y="3802894"/>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828DF11-C47C-44DE-91E1-6EFC5E55F4DF}"/>
                </a:ext>
              </a:extLst>
            </p:cNvPr>
            <p:cNvSpPr/>
            <p:nvPr/>
          </p:nvSpPr>
          <p:spPr>
            <a:xfrm>
              <a:off x="5581981" y="3659231"/>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32AF4D-6E2F-4E9A-B60B-3D389BA19E3D}"/>
                </a:ext>
              </a:extLst>
            </p:cNvPr>
            <p:cNvSpPr/>
            <p:nvPr/>
          </p:nvSpPr>
          <p:spPr>
            <a:xfrm>
              <a:off x="5804618" y="377135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BE9B9C-277A-4650-8C23-2C1B2C0C2FD2}"/>
                </a:ext>
              </a:extLst>
            </p:cNvPr>
            <p:cNvSpPr/>
            <p:nvPr/>
          </p:nvSpPr>
          <p:spPr>
            <a:xfrm>
              <a:off x="6150928" y="3798646"/>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C1F972-0B47-44DF-80DA-B3309292D266}"/>
                </a:ext>
              </a:extLst>
            </p:cNvPr>
            <p:cNvSpPr/>
            <p:nvPr/>
          </p:nvSpPr>
          <p:spPr>
            <a:xfrm>
              <a:off x="7052113" y="3774528"/>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D4C2DA-D639-4943-87E2-F34A02B26469}"/>
                </a:ext>
              </a:extLst>
            </p:cNvPr>
            <p:cNvSpPr/>
            <p:nvPr/>
          </p:nvSpPr>
          <p:spPr>
            <a:xfrm flipV="1">
              <a:off x="7204513" y="3774527"/>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37AC841-5B66-40A7-B013-DE8A266ED076}"/>
                </a:ext>
              </a:extLst>
            </p:cNvPr>
            <p:cNvSpPr/>
            <p:nvPr/>
          </p:nvSpPr>
          <p:spPr>
            <a:xfrm>
              <a:off x="6767191" y="3783809"/>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6B407AF-AB97-4A8D-96EE-71CA0EF5F4CD}"/>
                </a:ext>
              </a:extLst>
            </p:cNvPr>
            <p:cNvSpPr/>
            <p:nvPr/>
          </p:nvSpPr>
          <p:spPr>
            <a:xfrm flipV="1">
              <a:off x="6919591" y="3783808"/>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ultidocument 19">
              <a:extLst>
                <a:ext uri="{FF2B5EF4-FFF2-40B4-BE49-F238E27FC236}">
                  <a16:creationId xmlns:a16="http://schemas.microsoft.com/office/drawing/2014/main" id="{0F55D4D2-BF22-4B6F-A300-33BC25DBD580}"/>
                </a:ext>
              </a:extLst>
            </p:cNvPr>
            <p:cNvSpPr/>
            <p:nvPr/>
          </p:nvSpPr>
          <p:spPr>
            <a:xfrm>
              <a:off x="3486840" y="4002592"/>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ultidocument 20">
              <a:extLst>
                <a:ext uri="{FF2B5EF4-FFF2-40B4-BE49-F238E27FC236}">
                  <a16:creationId xmlns:a16="http://schemas.microsoft.com/office/drawing/2014/main" id="{4D052F9F-6DC8-4EA7-8F67-770EB71CA74B}"/>
                </a:ext>
              </a:extLst>
            </p:cNvPr>
            <p:cNvSpPr/>
            <p:nvPr/>
          </p:nvSpPr>
          <p:spPr>
            <a:xfrm>
              <a:off x="3870257" y="3995128"/>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ultidocument 21">
              <a:extLst>
                <a:ext uri="{FF2B5EF4-FFF2-40B4-BE49-F238E27FC236}">
                  <a16:creationId xmlns:a16="http://schemas.microsoft.com/office/drawing/2014/main" id="{1FF763A0-5C10-4D7B-B9AF-AE931913C8CD}"/>
                </a:ext>
              </a:extLst>
            </p:cNvPr>
            <p:cNvSpPr/>
            <p:nvPr/>
          </p:nvSpPr>
          <p:spPr>
            <a:xfrm>
              <a:off x="4736518" y="3988015"/>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ultidocument 22">
              <a:extLst>
                <a:ext uri="{FF2B5EF4-FFF2-40B4-BE49-F238E27FC236}">
                  <a16:creationId xmlns:a16="http://schemas.microsoft.com/office/drawing/2014/main" id="{6AA0B196-1FD9-46B9-AB8B-690A2537C022}"/>
                </a:ext>
              </a:extLst>
            </p:cNvPr>
            <p:cNvSpPr/>
            <p:nvPr/>
          </p:nvSpPr>
          <p:spPr>
            <a:xfrm>
              <a:off x="5119935" y="3980551"/>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ultidocument 23">
              <a:extLst>
                <a:ext uri="{FF2B5EF4-FFF2-40B4-BE49-F238E27FC236}">
                  <a16:creationId xmlns:a16="http://schemas.microsoft.com/office/drawing/2014/main" id="{82A170C6-EEBC-4310-83B8-1DB346EAB8AD}"/>
                </a:ext>
              </a:extLst>
            </p:cNvPr>
            <p:cNvSpPr/>
            <p:nvPr/>
          </p:nvSpPr>
          <p:spPr>
            <a:xfrm>
              <a:off x="5913313" y="3956214"/>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ultidocument 24">
              <a:extLst>
                <a:ext uri="{FF2B5EF4-FFF2-40B4-BE49-F238E27FC236}">
                  <a16:creationId xmlns:a16="http://schemas.microsoft.com/office/drawing/2014/main" id="{178E9B00-2341-4996-95FA-B23EA5C05FC4}"/>
                </a:ext>
              </a:extLst>
            </p:cNvPr>
            <p:cNvSpPr/>
            <p:nvPr/>
          </p:nvSpPr>
          <p:spPr>
            <a:xfrm>
              <a:off x="6296730" y="3948750"/>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a:extLst>
              <a:ext uri="{FF2B5EF4-FFF2-40B4-BE49-F238E27FC236}">
                <a16:creationId xmlns:a16="http://schemas.microsoft.com/office/drawing/2014/main" id="{ED9A8503-7BC9-4B1F-A706-83A76336F1FE}"/>
              </a:ext>
            </a:extLst>
          </p:cNvPr>
          <p:cNvCxnSpPr>
            <a:cxnSpLocks/>
          </p:cNvCxnSpPr>
          <p:nvPr/>
        </p:nvCxnSpPr>
        <p:spPr>
          <a:xfrm>
            <a:off x="3835675" y="4136952"/>
            <a:ext cx="2000686" cy="131840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DB997AD-0895-4332-A5C0-3D6EB0EE6CC9}"/>
              </a:ext>
            </a:extLst>
          </p:cNvPr>
          <p:cNvSpPr txBox="1"/>
          <p:nvPr/>
        </p:nvSpPr>
        <p:spPr>
          <a:xfrm>
            <a:off x="6014033" y="4571564"/>
            <a:ext cx="1841856" cy="369332"/>
          </a:xfrm>
          <a:prstGeom prst="rect">
            <a:avLst/>
          </a:prstGeom>
          <a:noFill/>
        </p:spPr>
        <p:txBody>
          <a:bodyPr wrap="square" rtlCol="0">
            <a:spAutoFit/>
          </a:bodyPr>
          <a:lstStyle/>
          <a:p>
            <a:r>
              <a:rPr lang="en-US" dirty="0"/>
              <a:t>N x N Shuffle</a:t>
            </a:r>
          </a:p>
        </p:txBody>
      </p:sp>
      <p:sp>
        <p:nvSpPr>
          <p:cNvPr id="34" name="Freeform: Shape 33">
            <a:extLst>
              <a:ext uri="{FF2B5EF4-FFF2-40B4-BE49-F238E27FC236}">
                <a16:creationId xmlns:a16="http://schemas.microsoft.com/office/drawing/2014/main" id="{AB201C69-8B63-49B9-98A8-F25268E77922}"/>
              </a:ext>
            </a:extLst>
          </p:cNvPr>
          <p:cNvSpPr/>
          <p:nvPr/>
        </p:nvSpPr>
        <p:spPr>
          <a:xfrm>
            <a:off x="1605835" y="2506681"/>
            <a:ext cx="2087745" cy="1278542"/>
          </a:xfrm>
          <a:custGeom>
            <a:avLst/>
            <a:gdLst>
              <a:gd name="connsiteX0" fmla="*/ 0 w 2087745"/>
              <a:gd name="connsiteY0" fmla="*/ 0 h 1278542"/>
              <a:gd name="connsiteX1" fmla="*/ 1205713 w 2087745"/>
              <a:gd name="connsiteY1" fmla="*/ 347958 h 1278542"/>
              <a:gd name="connsiteX2" fmla="*/ 1594131 w 2087745"/>
              <a:gd name="connsiteY2" fmla="*/ 590719 h 1278542"/>
              <a:gd name="connsiteX3" fmla="*/ 2087745 w 2087745"/>
              <a:gd name="connsiteY3" fmla="*/ 1278542 h 1278542"/>
              <a:gd name="connsiteX4" fmla="*/ 2087745 w 2087745"/>
              <a:gd name="connsiteY4" fmla="*/ 1278542 h 127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745" h="1278542">
                <a:moveTo>
                  <a:pt x="0" y="0"/>
                </a:moveTo>
                <a:cubicBezTo>
                  <a:pt x="470012" y="124752"/>
                  <a:pt x="940025" y="249505"/>
                  <a:pt x="1205713" y="347958"/>
                </a:cubicBezTo>
                <a:cubicBezTo>
                  <a:pt x="1471401" y="446411"/>
                  <a:pt x="1447126" y="435622"/>
                  <a:pt x="1594131" y="590719"/>
                </a:cubicBezTo>
                <a:cubicBezTo>
                  <a:pt x="1741136" y="745816"/>
                  <a:pt x="2087745" y="1278542"/>
                  <a:pt x="2087745" y="1278542"/>
                </a:cubicBezTo>
                <a:lnTo>
                  <a:pt x="2087745" y="1278542"/>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1AD9881-1F38-440C-9FF4-40A3B9703A5A}"/>
              </a:ext>
            </a:extLst>
          </p:cNvPr>
          <p:cNvSpPr/>
          <p:nvPr/>
        </p:nvSpPr>
        <p:spPr>
          <a:xfrm>
            <a:off x="1624354" y="2492814"/>
            <a:ext cx="4180264" cy="1222521"/>
          </a:xfrm>
          <a:custGeom>
            <a:avLst/>
            <a:gdLst>
              <a:gd name="connsiteX0" fmla="*/ 0 w 2087745"/>
              <a:gd name="connsiteY0" fmla="*/ 0 h 1278542"/>
              <a:gd name="connsiteX1" fmla="*/ 1205713 w 2087745"/>
              <a:gd name="connsiteY1" fmla="*/ 347958 h 1278542"/>
              <a:gd name="connsiteX2" fmla="*/ 1594131 w 2087745"/>
              <a:gd name="connsiteY2" fmla="*/ 590719 h 1278542"/>
              <a:gd name="connsiteX3" fmla="*/ 2087745 w 2087745"/>
              <a:gd name="connsiteY3" fmla="*/ 1278542 h 1278542"/>
              <a:gd name="connsiteX4" fmla="*/ 2087745 w 2087745"/>
              <a:gd name="connsiteY4" fmla="*/ 1278542 h 127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745" h="1278542">
                <a:moveTo>
                  <a:pt x="0" y="0"/>
                </a:moveTo>
                <a:cubicBezTo>
                  <a:pt x="470012" y="124752"/>
                  <a:pt x="940025" y="249505"/>
                  <a:pt x="1205713" y="347958"/>
                </a:cubicBezTo>
                <a:cubicBezTo>
                  <a:pt x="1471401" y="446411"/>
                  <a:pt x="1447126" y="435622"/>
                  <a:pt x="1594131" y="590719"/>
                </a:cubicBezTo>
                <a:cubicBezTo>
                  <a:pt x="1741136" y="745816"/>
                  <a:pt x="2087745" y="1278542"/>
                  <a:pt x="2087745" y="1278542"/>
                </a:cubicBezTo>
                <a:lnTo>
                  <a:pt x="2087745" y="1278542"/>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B8FB2D34-98A0-4558-90C8-150DBCB7E9BF}"/>
              </a:ext>
            </a:extLst>
          </p:cNvPr>
          <p:cNvCxnSpPr>
            <a:cxnSpLocks/>
            <a:stCxn id="66" idx="3"/>
            <a:endCxn id="7" idx="0"/>
          </p:cNvCxnSpPr>
          <p:nvPr/>
        </p:nvCxnSpPr>
        <p:spPr>
          <a:xfrm flipH="1">
            <a:off x="3654186" y="3956535"/>
            <a:ext cx="1963029" cy="146312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FC38D07-D44A-4FAC-A032-FF8D173E0364}"/>
              </a:ext>
            </a:extLst>
          </p:cNvPr>
          <p:cNvCxnSpPr>
            <a:cxnSpLocks/>
            <a:endCxn id="7" idx="0"/>
          </p:cNvCxnSpPr>
          <p:nvPr/>
        </p:nvCxnSpPr>
        <p:spPr>
          <a:xfrm flipH="1">
            <a:off x="3654186" y="4110156"/>
            <a:ext cx="169158" cy="130950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7E33C5D-360E-49B2-AB78-C2B730605461}"/>
              </a:ext>
            </a:extLst>
          </p:cNvPr>
          <p:cNvCxnSpPr>
            <a:cxnSpLocks/>
          </p:cNvCxnSpPr>
          <p:nvPr/>
        </p:nvCxnSpPr>
        <p:spPr>
          <a:xfrm>
            <a:off x="5746705" y="4038731"/>
            <a:ext cx="163433" cy="146190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A4F86C0-E71B-4FB8-8916-D30A1CB8BAE7}"/>
              </a:ext>
            </a:extLst>
          </p:cNvPr>
          <p:cNvSpPr txBox="1"/>
          <p:nvPr/>
        </p:nvSpPr>
        <p:spPr>
          <a:xfrm>
            <a:off x="1004205" y="2118600"/>
            <a:ext cx="3170851" cy="369332"/>
          </a:xfrm>
          <a:prstGeom prst="rect">
            <a:avLst/>
          </a:prstGeom>
          <a:noFill/>
        </p:spPr>
        <p:txBody>
          <a:bodyPr wrap="square" rtlCol="0">
            <a:spAutoFit/>
          </a:bodyPr>
          <a:lstStyle/>
          <a:p>
            <a:r>
              <a:rPr lang="en-US" dirty="0"/>
              <a:t>Map to k1, k2</a:t>
            </a:r>
          </a:p>
        </p:txBody>
      </p:sp>
      <p:sp>
        <p:nvSpPr>
          <p:cNvPr id="88" name="TextBox 87">
            <a:extLst>
              <a:ext uri="{FF2B5EF4-FFF2-40B4-BE49-F238E27FC236}">
                <a16:creationId xmlns:a16="http://schemas.microsoft.com/office/drawing/2014/main" id="{2E5D6508-1824-4CD2-A5D4-FF45ED85771B}"/>
              </a:ext>
            </a:extLst>
          </p:cNvPr>
          <p:cNvSpPr txBox="1"/>
          <p:nvPr/>
        </p:nvSpPr>
        <p:spPr>
          <a:xfrm>
            <a:off x="1318422" y="5426807"/>
            <a:ext cx="3170851" cy="369332"/>
          </a:xfrm>
          <a:prstGeom prst="rect">
            <a:avLst/>
          </a:prstGeom>
          <a:noFill/>
        </p:spPr>
        <p:txBody>
          <a:bodyPr wrap="square" rtlCol="0">
            <a:spAutoFit/>
          </a:bodyPr>
          <a:lstStyle/>
          <a:p>
            <a:r>
              <a:rPr lang="en-US" dirty="0" err="1"/>
              <a:t>AllReduce</a:t>
            </a:r>
            <a:endParaRPr lang="en-US" dirty="0"/>
          </a:p>
        </p:txBody>
      </p:sp>
      <p:sp>
        <p:nvSpPr>
          <p:cNvPr id="80" name="Freeform: Shape 79">
            <a:extLst>
              <a:ext uri="{FF2B5EF4-FFF2-40B4-BE49-F238E27FC236}">
                <a16:creationId xmlns:a16="http://schemas.microsoft.com/office/drawing/2014/main" id="{073BF867-3DA5-4607-876B-1EF2B1FFD67D}"/>
              </a:ext>
            </a:extLst>
          </p:cNvPr>
          <p:cNvSpPr/>
          <p:nvPr/>
        </p:nvSpPr>
        <p:spPr>
          <a:xfrm>
            <a:off x="1671699" y="2499858"/>
            <a:ext cx="2926005" cy="1139339"/>
          </a:xfrm>
          <a:custGeom>
            <a:avLst/>
            <a:gdLst>
              <a:gd name="connsiteX0" fmla="*/ 0 w 2087745"/>
              <a:gd name="connsiteY0" fmla="*/ 0 h 1278542"/>
              <a:gd name="connsiteX1" fmla="*/ 1205713 w 2087745"/>
              <a:gd name="connsiteY1" fmla="*/ 347958 h 1278542"/>
              <a:gd name="connsiteX2" fmla="*/ 1594131 w 2087745"/>
              <a:gd name="connsiteY2" fmla="*/ 590719 h 1278542"/>
              <a:gd name="connsiteX3" fmla="*/ 2087745 w 2087745"/>
              <a:gd name="connsiteY3" fmla="*/ 1278542 h 1278542"/>
              <a:gd name="connsiteX4" fmla="*/ 2087745 w 2087745"/>
              <a:gd name="connsiteY4" fmla="*/ 1278542 h 127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745" h="1278542">
                <a:moveTo>
                  <a:pt x="0" y="0"/>
                </a:moveTo>
                <a:cubicBezTo>
                  <a:pt x="470012" y="124752"/>
                  <a:pt x="940025" y="249505"/>
                  <a:pt x="1205713" y="347958"/>
                </a:cubicBezTo>
                <a:cubicBezTo>
                  <a:pt x="1471401" y="446411"/>
                  <a:pt x="1447126" y="435622"/>
                  <a:pt x="1594131" y="590719"/>
                </a:cubicBezTo>
                <a:cubicBezTo>
                  <a:pt x="1741136" y="745816"/>
                  <a:pt x="2087745" y="1278542"/>
                  <a:pt x="2087745" y="1278542"/>
                </a:cubicBezTo>
                <a:lnTo>
                  <a:pt x="2087745" y="1278542"/>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Arrow Connector 80">
            <a:extLst>
              <a:ext uri="{FF2B5EF4-FFF2-40B4-BE49-F238E27FC236}">
                <a16:creationId xmlns:a16="http://schemas.microsoft.com/office/drawing/2014/main" id="{B11136A3-8695-4A1D-B4E5-A5AC09E64153}"/>
              </a:ext>
            </a:extLst>
          </p:cNvPr>
          <p:cNvCxnSpPr>
            <a:cxnSpLocks/>
            <a:endCxn id="10" idx="0"/>
          </p:cNvCxnSpPr>
          <p:nvPr/>
        </p:nvCxnSpPr>
        <p:spPr>
          <a:xfrm>
            <a:off x="3868529" y="4170970"/>
            <a:ext cx="1015422" cy="123068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E34FD290-5BEE-4C88-9F6D-A3C8EB25C849}"/>
              </a:ext>
            </a:extLst>
          </p:cNvPr>
          <p:cNvCxnSpPr>
            <a:cxnSpLocks/>
            <a:endCxn id="10" idx="0"/>
          </p:cNvCxnSpPr>
          <p:nvPr/>
        </p:nvCxnSpPr>
        <p:spPr>
          <a:xfrm flipH="1">
            <a:off x="4883951" y="3997690"/>
            <a:ext cx="790032" cy="140396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B56D83C-51E2-4686-8058-508DA04111B9}"/>
              </a:ext>
            </a:extLst>
          </p:cNvPr>
          <p:cNvCxnSpPr>
            <a:cxnSpLocks/>
            <a:stCxn id="75" idx="2"/>
          </p:cNvCxnSpPr>
          <p:nvPr/>
        </p:nvCxnSpPr>
        <p:spPr>
          <a:xfrm flipH="1">
            <a:off x="3795191" y="4064530"/>
            <a:ext cx="895078" cy="136289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9F614BE-2EB9-42DE-AF34-2A8EEF222B26}"/>
              </a:ext>
            </a:extLst>
          </p:cNvPr>
          <p:cNvCxnSpPr>
            <a:cxnSpLocks/>
            <a:endCxn id="10" idx="0"/>
          </p:cNvCxnSpPr>
          <p:nvPr/>
        </p:nvCxnSpPr>
        <p:spPr>
          <a:xfrm>
            <a:off x="4785826" y="3978817"/>
            <a:ext cx="98125" cy="142283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4120F87-34CB-463E-887B-7ADED87C54DD}"/>
              </a:ext>
            </a:extLst>
          </p:cNvPr>
          <p:cNvCxnSpPr>
            <a:cxnSpLocks/>
          </p:cNvCxnSpPr>
          <p:nvPr/>
        </p:nvCxnSpPr>
        <p:spPr>
          <a:xfrm>
            <a:off x="4739332" y="4064530"/>
            <a:ext cx="1109360" cy="132747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7585F3A-D3BA-4A07-B8A2-E95D80BD58B2}"/>
              </a:ext>
            </a:extLst>
          </p:cNvPr>
          <p:cNvSpPr txBox="1"/>
          <p:nvPr/>
        </p:nvSpPr>
        <p:spPr>
          <a:xfrm>
            <a:off x="7139049" y="3012707"/>
            <a:ext cx="4695142" cy="369332"/>
          </a:xfrm>
          <a:prstGeom prst="rect">
            <a:avLst/>
          </a:prstGeom>
          <a:noFill/>
        </p:spPr>
        <p:txBody>
          <a:bodyPr wrap="square" rtlCol="0">
            <a:spAutoFit/>
          </a:bodyPr>
          <a:lstStyle/>
          <a:p>
            <a:r>
              <a:rPr lang="en-US" i="1" dirty="0"/>
              <a:t>Key-value pairs at “virtual time” T</a:t>
            </a:r>
          </a:p>
        </p:txBody>
      </p:sp>
    </p:spTree>
    <p:extLst>
      <p:ext uri="{BB962C8B-B14F-4D97-AF65-F5344CB8AC3E}">
        <p14:creationId xmlns:p14="http://schemas.microsoft.com/office/powerpoint/2010/main" val="2768116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50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par>
                          <p:cTn id="12" fill="hold">
                            <p:stCondLst>
                              <p:cond delay="4000"/>
                            </p:stCondLst>
                            <p:childTnLst>
                              <p:par>
                                <p:cTn id="13" presetID="14" presetClass="entr" presetSubtype="10" fill="hold" nodeType="afterEffect">
                                  <p:stCondLst>
                                    <p:cond delay="25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childTnLst>
                          </p:cTn>
                        </p:par>
                        <p:par>
                          <p:cTn id="16" fill="hold">
                            <p:stCondLst>
                              <p:cond delay="4750"/>
                            </p:stCondLst>
                            <p:childTnLst>
                              <p:par>
                                <p:cTn id="17" presetID="14" presetClass="entr" presetSubtype="10" fill="hold"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randombar(horizontal)">
                                      <p:cBhvr>
                                        <p:cTn id="19" dur="500"/>
                                        <p:tgtEl>
                                          <p:spTgt spid="83"/>
                                        </p:tgtEl>
                                      </p:cBhvr>
                                    </p:animEffect>
                                  </p:childTnLst>
                                </p:cTn>
                              </p:par>
                              <p:par>
                                <p:cTn id="20" presetID="14" presetClass="entr" presetSubtype="1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randombar(horizontal)">
                                      <p:cBhvr>
                                        <p:cTn id="22" dur="500"/>
                                        <p:tgtEl>
                                          <p:spTgt spid="82"/>
                                        </p:tgtEl>
                                      </p:cBhvr>
                                    </p:animEffect>
                                  </p:childTnLst>
                                </p:cTn>
                              </p:par>
                            </p:childTnLst>
                          </p:cTn>
                        </p:par>
                        <p:par>
                          <p:cTn id="23" fill="hold">
                            <p:stCondLst>
                              <p:cond delay="5250"/>
                            </p:stCondLst>
                            <p:childTnLst>
                              <p:par>
                                <p:cTn id="24" presetID="14" presetClass="entr" presetSubtype="10" fill="hold" nodeType="afterEffect">
                                  <p:stCondLst>
                                    <p:cond delay="250"/>
                                  </p:stCondLst>
                                  <p:childTnLst>
                                    <p:set>
                                      <p:cBhvr>
                                        <p:cTn id="25" dur="1" fill="hold">
                                          <p:stCondLst>
                                            <p:cond delay="0"/>
                                          </p:stCondLst>
                                        </p:cTn>
                                        <p:tgtEl>
                                          <p:spTgt spid="84"/>
                                        </p:tgtEl>
                                        <p:attrNameLst>
                                          <p:attrName>style.visibility</p:attrName>
                                        </p:attrNameLst>
                                      </p:cBhvr>
                                      <p:to>
                                        <p:strVal val="visible"/>
                                      </p:to>
                                    </p:set>
                                    <p:animEffect transition="in" filter="randombar(horizontal)">
                                      <p:cBhvr>
                                        <p:cTn id="26" dur="500"/>
                                        <p:tgtEl>
                                          <p:spTgt spid="84"/>
                                        </p:tgtEl>
                                      </p:cBhvr>
                                    </p:animEffect>
                                  </p:childTnLst>
                                </p:cTn>
                              </p:par>
                            </p:childTnLst>
                          </p:cTn>
                        </p:par>
                        <p:par>
                          <p:cTn id="27" fill="hold">
                            <p:stCondLst>
                              <p:cond delay="6000"/>
                            </p:stCondLst>
                            <p:childTnLst>
                              <p:par>
                                <p:cTn id="28" presetID="14" presetClass="entr" presetSubtype="1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par>
                          <p:cTn id="31" fill="hold">
                            <p:stCondLst>
                              <p:cond delay="6500"/>
                            </p:stCondLst>
                            <p:childTnLst>
                              <p:par>
                                <p:cTn id="32" presetID="14" presetClass="entr" presetSubtype="10" fill="hold" nodeType="after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randombar(horizontal)">
                                      <p:cBhvr>
                                        <p:cTn id="34" dur="500"/>
                                        <p:tgtEl>
                                          <p:spTgt spid="89"/>
                                        </p:tgtEl>
                                      </p:cBhvr>
                                    </p:animEffect>
                                  </p:childTnLst>
                                </p:cTn>
                              </p:par>
                              <p:par>
                                <p:cTn id="35" presetID="14" presetClass="entr" presetSubtype="1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randombar(horizontal)">
                                      <p:cBhvr>
                                        <p:cTn id="37" dur="500"/>
                                        <p:tgtEl>
                                          <p:spTgt spid="81"/>
                                        </p:tgtEl>
                                      </p:cBhvr>
                                    </p:animEffect>
                                  </p:childTnLst>
                                </p:cTn>
                              </p:par>
                              <p:par>
                                <p:cTn id="38" presetID="14" presetClass="entr" presetSubtype="10"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randombar(horizontal)">
                                      <p:cBhvr>
                                        <p:cTn id="40" dur="500"/>
                                        <p:tgtEl>
                                          <p:spTgt spid="85"/>
                                        </p:tgtEl>
                                      </p:cBhvr>
                                    </p:animEffect>
                                  </p:childTnLst>
                                </p:cTn>
                              </p:par>
                              <p:par>
                                <p:cTn id="41" presetID="14" presetClass="entr" presetSubtype="10" fill="hold" nodeType="with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randombar(horizontal)">
                                      <p:cBhvr>
                                        <p:cTn id="43" dur="500"/>
                                        <p:tgtEl>
                                          <p:spTgt spid="86"/>
                                        </p:tgtEl>
                                      </p:cBhvr>
                                    </p:animEffect>
                                  </p:childTnLst>
                                </p:cTn>
                              </p:par>
                            </p:childTnLst>
                          </p:cTn>
                        </p:par>
                        <p:par>
                          <p:cTn id="44" fill="hold">
                            <p:stCondLst>
                              <p:cond delay="7000"/>
                            </p:stCondLst>
                            <p:childTnLst>
                              <p:par>
                                <p:cTn id="45" presetID="14" presetClass="entr" presetSubtype="10" fill="hold" grpId="0" nodeType="after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randombar(horizontal)">
                                      <p:cBhvr>
                                        <p:cTn id="4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0D15-53D7-4475-A1BE-4AF36C490DAA}"/>
              </a:ext>
            </a:extLst>
          </p:cNvPr>
          <p:cNvSpPr>
            <a:spLocks noGrp="1"/>
          </p:cNvSpPr>
          <p:nvPr>
            <p:ph type="title"/>
          </p:nvPr>
        </p:nvSpPr>
        <p:spPr/>
        <p:txBody>
          <a:bodyPr/>
          <a:lstStyle/>
          <a:p>
            <a:r>
              <a:rPr lang="en-US" dirty="0"/>
              <a:t>Versioned objects</a:t>
            </a:r>
          </a:p>
        </p:txBody>
      </p:sp>
      <p:sp>
        <p:nvSpPr>
          <p:cNvPr id="3" name="Content Placeholder 2">
            <a:extLst>
              <a:ext uri="{FF2B5EF4-FFF2-40B4-BE49-F238E27FC236}">
                <a16:creationId xmlns:a16="http://schemas.microsoft.com/office/drawing/2014/main" id="{D910146C-7B9D-4879-AA33-A8299BEB419C}"/>
              </a:ext>
            </a:extLst>
          </p:cNvPr>
          <p:cNvSpPr>
            <a:spLocks noGrp="1"/>
          </p:cNvSpPr>
          <p:nvPr>
            <p:ph idx="1"/>
          </p:nvPr>
        </p:nvSpPr>
        <p:spPr>
          <a:xfrm>
            <a:off x="1024128" y="2003729"/>
            <a:ext cx="10786872" cy="4305631"/>
          </a:xfrm>
        </p:spPr>
        <p:txBody>
          <a:bodyPr>
            <a:normAutofit fontScale="85000" lnSpcReduction="10000"/>
          </a:bodyPr>
          <a:lstStyle/>
          <a:p>
            <a:r>
              <a:rPr lang="en-US" dirty="0"/>
              <a:t>We configure the object store to track versions. </a:t>
            </a:r>
            <a:r>
              <a:rPr lang="en-US" b="1" dirty="0"/>
              <a:t>put</a:t>
            </a:r>
            <a:r>
              <a:rPr lang="en-US" dirty="0"/>
              <a:t> creates a new version:</a:t>
            </a:r>
          </a:p>
          <a:p>
            <a:pPr>
              <a:buFont typeface="Wingdings" panose="05000000000000000000" pitchFamily="2" charset="2"/>
              <a:buChar char="Ø"/>
            </a:pPr>
            <a:r>
              <a:rPr lang="en-US" dirty="0"/>
              <a:t>  </a:t>
            </a:r>
            <a:r>
              <a:rPr lang="en-US" i="1" dirty="0"/>
              <a:t>key:</a:t>
            </a:r>
            <a:r>
              <a:rPr lang="en-US" dirty="0"/>
              <a:t> The object store </a:t>
            </a:r>
            <a:r>
              <a:rPr lang="en-US" i="1" dirty="0"/>
              <a:t>always</a:t>
            </a:r>
            <a:r>
              <a:rPr lang="en-US" dirty="0"/>
              <a:t> tracks information on a per-object basis</a:t>
            </a:r>
          </a:p>
          <a:p>
            <a:pPr>
              <a:buFont typeface="Wingdings" panose="05000000000000000000" pitchFamily="2" charset="2"/>
              <a:buChar char="Ø"/>
            </a:pPr>
            <a:r>
              <a:rPr lang="en-US" dirty="0"/>
              <a:t>  </a:t>
            </a:r>
            <a:r>
              <a:rPr lang="en-US" i="1" dirty="0"/>
              <a:t>version-number: </a:t>
            </a:r>
            <a:r>
              <a:rPr lang="en-US" dirty="0"/>
              <a:t>Just an integer</a:t>
            </a:r>
          </a:p>
          <a:p>
            <a:pPr>
              <a:buFont typeface="Wingdings" panose="05000000000000000000" pitchFamily="2" charset="2"/>
              <a:buChar char="Ø"/>
            </a:pPr>
            <a:r>
              <a:rPr lang="en-US" dirty="0"/>
              <a:t>  </a:t>
            </a:r>
            <a:r>
              <a:rPr lang="en-US" i="1" dirty="0"/>
              <a:t>time: </a:t>
            </a:r>
            <a:r>
              <a:rPr lang="en-US" dirty="0"/>
              <a:t>If the object itself lacks a timestamp, we just use “platform” time.</a:t>
            </a:r>
          </a:p>
          <a:p>
            <a:pPr>
              <a:buFont typeface="Wingdings" panose="05000000000000000000" pitchFamily="2" charset="2"/>
              <a:buChar char="Ø"/>
            </a:pPr>
            <a:endParaRPr lang="en-US" dirty="0"/>
          </a:p>
          <a:p>
            <a:pPr marL="0" indent="0">
              <a:buNone/>
            </a:pPr>
            <a:r>
              <a:rPr lang="en-US" dirty="0"/>
              <a:t>Now </a:t>
            </a:r>
            <a:r>
              <a:rPr lang="en-US" b="1" dirty="0"/>
              <a:t>get</a:t>
            </a:r>
            <a:r>
              <a:rPr lang="en-US" dirty="0"/>
              <a:t> can lookup most current version, or a specific one, even by time.</a:t>
            </a:r>
          </a:p>
          <a:p>
            <a:pPr marL="0" indent="0">
              <a:buNone/>
            </a:pPr>
            <a:r>
              <a:rPr lang="en-US" dirty="0"/>
              <a:t>The object store is optimized to leverage non-volatile memory hardware.</a:t>
            </a:r>
          </a:p>
        </p:txBody>
      </p:sp>
      <p:sp>
        <p:nvSpPr>
          <p:cNvPr id="4" name="Slide Number Placeholder 3">
            <a:extLst>
              <a:ext uri="{FF2B5EF4-FFF2-40B4-BE49-F238E27FC236}">
                <a16:creationId xmlns:a16="http://schemas.microsoft.com/office/drawing/2014/main" id="{94C0548E-2F20-4BB1-B131-D0A356BF70DB}"/>
              </a:ext>
            </a:extLst>
          </p:cNvPr>
          <p:cNvSpPr>
            <a:spLocks noGrp="1"/>
          </p:cNvSpPr>
          <p:nvPr>
            <p:ph type="sldNum" sz="quarter" idx="12"/>
          </p:nvPr>
        </p:nvSpPr>
        <p:spPr/>
        <p:txBody>
          <a:bodyPr/>
          <a:lstStyle/>
          <a:p>
            <a:fld id="{26165642-2DC6-4995-8FB3-76453B93C11F}" type="slidenum">
              <a:rPr lang="en-US" smtClean="0"/>
              <a:pPr/>
              <a:t>33</a:t>
            </a:fld>
            <a:endParaRPr lang="en-US"/>
          </a:p>
        </p:txBody>
      </p:sp>
      <p:sp>
        <p:nvSpPr>
          <p:cNvPr id="5" name="Footer Placeholder 4">
            <a:extLst>
              <a:ext uri="{FF2B5EF4-FFF2-40B4-BE49-F238E27FC236}">
                <a16:creationId xmlns:a16="http://schemas.microsoft.com/office/drawing/2014/main" id="{3604CF9C-7BB4-42CF-A473-6185A462B22E}"/>
              </a:ext>
            </a:extLst>
          </p:cNvPr>
          <p:cNvSpPr>
            <a:spLocks noGrp="1"/>
          </p:cNvSpPr>
          <p:nvPr>
            <p:ph type="ftr" sz="quarter" idx="11"/>
          </p:nvPr>
        </p:nvSpPr>
        <p:spPr/>
        <p:txBody>
          <a:bodyPr/>
          <a:lstStyle/>
          <a:p>
            <a:r>
              <a:rPr lang="en-US"/>
              <a:t>Cornell University CS5412 Spring 2020                                                                        </a:t>
            </a:r>
          </a:p>
        </p:txBody>
      </p:sp>
      <p:pic>
        <p:nvPicPr>
          <p:cNvPr id="8" name="Picture 7">
            <a:extLst>
              <a:ext uri="{FF2B5EF4-FFF2-40B4-BE49-F238E27FC236}">
                <a16:creationId xmlns:a16="http://schemas.microsoft.com/office/drawing/2014/main" id="{AB54F9BF-DEBA-4F84-98DD-A58E9D46A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800" y="391159"/>
            <a:ext cx="4783667" cy="1457879"/>
          </a:xfrm>
          <a:prstGeom prst="rect">
            <a:avLst/>
          </a:prstGeom>
        </p:spPr>
      </p:pic>
    </p:spTree>
    <p:extLst>
      <p:ext uri="{BB962C8B-B14F-4D97-AF65-F5344CB8AC3E}">
        <p14:creationId xmlns:p14="http://schemas.microsoft.com/office/powerpoint/2010/main" val="3811917387"/>
      </p:ext>
    </p:extLst>
  </p:cSld>
  <p:clrMapOvr>
    <a:masterClrMapping/>
  </p:clrMapOvr>
  <p:transition advTm="60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83D7-FDCD-4EE1-A223-9B2F70DB7E1E}"/>
              </a:ext>
            </a:extLst>
          </p:cNvPr>
          <p:cNvSpPr>
            <a:spLocks noGrp="1"/>
          </p:cNvSpPr>
          <p:nvPr>
            <p:ph type="title"/>
          </p:nvPr>
        </p:nvSpPr>
        <p:spPr/>
        <p:txBody>
          <a:bodyPr/>
          <a:lstStyle/>
          <a:p>
            <a:r>
              <a:rPr lang="en-US" dirty="0"/>
              <a:t>Storing deltas</a:t>
            </a:r>
          </a:p>
        </p:txBody>
      </p:sp>
      <p:sp>
        <p:nvSpPr>
          <p:cNvPr id="3" name="Content Placeholder 2">
            <a:extLst>
              <a:ext uri="{FF2B5EF4-FFF2-40B4-BE49-F238E27FC236}">
                <a16:creationId xmlns:a16="http://schemas.microsoft.com/office/drawing/2014/main" id="{DAD0442C-38D7-4980-8B57-522E77CB818F}"/>
              </a:ext>
            </a:extLst>
          </p:cNvPr>
          <p:cNvSpPr>
            <a:spLocks noGrp="1"/>
          </p:cNvSpPr>
          <p:nvPr>
            <p:ph idx="1"/>
          </p:nvPr>
        </p:nvSpPr>
        <p:spPr/>
        <p:txBody>
          <a:bodyPr>
            <a:normAutofit fontScale="92500" lnSpcReduction="10000"/>
          </a:bodyPr>
          <a:lstStyle/>
          <a:p>
            <a:r>
              <a:rPr lang="en-US" sz="2800" dirty="0"/>
              <a:t>Existing DHTs lack support for versioned data.</a:t>
            </a:r>
          </a:p>
          <a:p>
            <a:endParaRPr lang="en-US" sz="2800" dirty="0"/>
          </a:p>
          <a:p>
            <a:r>
              <a:rPr lang="en-US" sz="2800" dirty="0"/>
              <a:t>We implemented a highly optimized versioned data structure</a:t>
            </a:r>
          </a:p>
          <a:p>
            <a:r>
              <a:rPr lang="en-US" sz="2800" dirty="0"/>
              <a:t>We implement a temporal index, and cache frequently accessed data.</a:t>
            </a:r>
          </a:p>
          <a:p>
            <a:pPr>
              <a:buFont typeface="Wingdings" panose="05000000000000000000" pitchFamily="2" charset="2"/>
              <a:buChar char="Ø"/>
            </a:pPr>
            <a:r>
              <a:rPr lang="en-US" sz="2800" dirty="0"/>
              <a:t>  A server still manages a map (since many keys map to it), but you can</a:t>
            </a:r>
            <a:br>
              <a:rPr lang="en-US" sz="2800" dirty="0"/>
            </a:br>
            <a:r>
              <a:rPr lang="en-US" sz="2800" dirty="0"/>
              <a:t>    think of the values for a specific key as being versioned.</a:t>
            </a:r>
          </a:p>
          <a:p>
            <a:pPr>
              <a:buFont typeface="Wingdings" panose="05000000000000000000" pitchFamily="2" charset="2"/>
              <a:buChar char="Ø"/>
            </a:pPr>
            <a:r>
              <a:rPr lang="en-US" sz="2800" dirty="0"/>
              <a:t>  Sometimes deltas are more efficient.  If you have a function to compute</a:t>
            </a:r>
            <a:br>
              <a:rPr lang="en-US" sz="2800" dirty="0"/>
            </a:br>
            <a:r>
              <a:rPr lang="en-US" sz="2800" dirty="0"/>
              <a:t>    the delta, we won’t even create a new version unless you tell us to.</a:t>
            </a:r>
          </a:p>
          <a:p>
            <a:pPr>
              <a:buFont typeface="Wingdings" panose="05000000000000000000" pitchFamily="2" charset="2"/>
              <a:buChar char="Ø"/>
            </a:pPr>
            <a:r>
              <a:rPr lang="en-US" sz="2800" dirty="0"/>
              <a:t>  Values (or deltas) are saved on </a:t>
            </a:r>
            <a:r>
              <a:rPr lang="en-US" sz="2800" dirty="0" err="1"/>
              <a:t>NVMe</a:t>
            </a:r>
            <a:r>
              <a:rPr lang="en-US" sz="2800" dirty="0"/>
              <a:t> &amp; replicated for fault-tolerance.</a:t>
            </a:r>
          </a:p>
        </p:txBody>
      </p:sp>
      <p:sp>
        <p:nvSpPr>
          <p:cNvPr id="4" name="Slide Number Placeholder 3">
            <a:extLst>
              <a:ext uri="{FF2B5EF4-FFF2-40B4-BE49-F238E27FC236}">
                <a16:creationId xmlns:a16="http://schemas.microsoft.com/office/drawing/2014/main" id="{EFCFF878-082A-460F-851A-AAF4F8A60E02}"/>
              </a:ext>
            </a:extLst>
          </p:cNvPr>
          <p:cNvSpPr>
            <a:spLocks noGrp="1"/>
          </p:cNvSpPr>
          <p:nvPr>
            <p:ph type="sldNum" sz="quarter" idx="12"/>
          </p:nvPr>
        </p:nvSpPr>
        <p:spPr/>
        <p:txBody>
          <a:bodyPr/>
          <a:lstStyle/>
          <a:p>
            <a:fld id="{26165642-2DC6-4995-8FB3-76453B93C11F}" type="slidenum">
              <a:rPr lang="en-US" smtClean="0"/>
              <a:pPr/>
              <a:t>34</a:t>
            </a:fld>
            <a:endParaRPr lang="en-US"/>
          </a:p>
        </p:txBody>
      </p:sp>
      <p:sp>
        <p:nvSpPr>
          <p:cNvPr id="7" name="Footer Placeholder 6">
            <a:extLst>
              <a:ext uri="{FF2B5EF4-FFF2-40B4-BE49-F238E27FC236}">
                <a16:creationId xmlns:a16="http://schemas.microsoft.com/office/drawing/2014/main" id="{04AB0802-93EE-4FF8-BF0E-20328D6402A7}"/>
              </a:ext>
            </a:extLst>
          </p:cNvPr>
          <p:cNvSpPr>
            <a:spLocks noGrp="1"/>
          </p:cNvSpPr>
          <p:nvPr>
            <p:ph type="ftr" sz="quarter" idx="11"/>
          </p:nvPr>
        </p:nvSpPr>
        <p:spPr/>
        <p:txBody>
          <a:bodyPr/>
          <a:lstStyle/>
          <a:p>
            <a:r>
              <a:rPr lang="en-US"/>
              <a:t>Cornell University CS5412 Spring 2020                                                                        </a:t>
            </a:r>
          </a:p>
        </p:txBody>
      </p:sp>
      <p:pic>
        <p:nvPicPr>
          <p:cNvPr id="8" name="Picture 7">
            <a:extLst>
              <a:ext uri="{FF2B5EF4-FFF2-40B4-BE49-F238E27FC236}">
                <a16:creationId xmlns:a16="http://schemas.microsoft.com/office/drawing/2014/main" id="{CB685827-7A18-4ACE-B14E-DB93098B749F}"/>
              </a:ext>
            </a:extLst>
          </p:cNvPr>
          <p:cNvPicPr>
            <a:picLocks noChangeAspect="1"/>
          </p:cNvPicPr>
          <p:nvPr/>
        </p:nvPicPr>
        <p:blipFill>
          <a:blip r:embed="rId3"/>
          <a:stretch>
            <a:fillRect/>
          </a:stretch>
        </p:blipFill>
        <p:spPr>
          <a:xfrm>
            <a:off x="7867303" y="223532"/>
            <a:ext cx="2852517" cy="1961884"/>
          </a:xfrm>
          <a:prstGeom prst="rect">
            <a:avLst/>
          </a:prstGeom>
          <a:ln>
            <a:solidFill>
              <a:schemeClr val="tx1"/>
            </a:solidFill>
          </a:ln>
        </p:spPr>
      </p:pic>
      <p:pic>
        <p:nvPicPr>
          <p:cNvPr id="9" name="Picture 8">
            <a:extLst>
              <a:ext uri="{FF2B5EF4-FFF2-40B4-BE49-F238E27FC236}">
                <a16:creationId xmlns:a16="http://schemas.microsoft.com/office/drawing/2014/main" id="{B7A047EB-A443-4FFF-8FCB-E6FA908145B4}"/>
              </a:ext>
            </a:extLst>
          </p:cNvPr>
          <p:cNvPicPr>
            <a:picLocks noChangeAspect="1"/>
          </p:cNvPicPr>
          <p:nvPr/>
        </p:nvPicPr>
        <p:blipFill>
          <a:blip r:embed="rId3"/>
          <a:stretch>
            <a:fillRect/>
          </a:stretch>
        </p:blipFill>
        <p:spPr>
          <a:xfrm>
            <a:off x="8231029" y="452096"/>
            <a:ext cx="2852517" cy="1961884"/>
          </a:xfrm>
          <a:prstGeom prst="rect">
            <a:avLst/>
          </a:prstGeom>
          <a:ln>
            <a:solidFill>
              <a:schemeClr val="tx1"/>
            </a:solidFill>
          </a:ln>
        </p:spPr>
      </p:pic>
      <p:pic>
        <p:nvPicPr>
          <p:cNvPr id="10" name="Picture 9">
            <a:extLst>
              <a:ext uri="{FF2B5EF4-FFF2-40B4-BE49-F238E27FC236}">
                <a16:creationId xmlns:a16="http://schemas.microsoft.com/office/drawing/2014/main" id="{7D619974-64F8-4014-B62D-839D0BEF88F8}"/>
              </a:ext>
            </a:extLst>
          </p:cNvPr>
          <p:cNvPicPr>
            <a:picLocks noChangeAspect="1"/>
          </p:cNvPicPr>
          <p:nvPr/>
        </p:nvPicPr>
        <p:blipFill>
          <a:blip r:embed="rId3"/>
          <a:stretch>
            <a:fillRect/>
          </a:stretch>
        </p:blipFill>
        <p:spPr>
          <a:xfrm>
            <a:off x="8594755" y="737616"/>
            <a:ext cx="2852517" cy="1961884"/>
          </a:xfrm>
          <a:prstGeom prst="rect">
            <a:avLst/>
          </a:prstGeom>
          <a:ln>
            <a:solidFill>
              <a:schemeClr val="tx1"/>
            </a:solidFill>
          </a:ln>
        </p:spPr>
      </p:pic>
      <p:pic>
        <p:nvPicPr>
          <p:cNvPr id="11" name="Picture 10">
            <a:extLst>
              <a:ext uri="{FF2B5EF4-FFF2-40B4-BE49-F238E27FC236}">
                <a16:creationId xmlns:a16="http://schemas.microsoft.com/office/drawing/2014/main" id="{53C92D4A-A2B1-4E00-AE7C-A5A901BBFD2C}"/>
              </a:ext>
            </a:extLst>
          </p:cNvPr>
          <p:cNvPicPr>
            <a:picLocks noChangeAspect="1"/>
          </p:cNvPicPr>
          <p:nvPr/>
        </p:nvPicPr>
        <p:blipFill>
          <a:blip r:embed="rId3"/>
          <a:stretch>
            <a:fillRect/>
          </a:stretch>
        </p:blipFill>
        <p:spPr>
          <a:xfrm>
            <a:off x="8958481" y="1023136"/>
            <a:ext cx="2852517" cy="1961884"/>
          </a:xfrm>
          <a:prstGeom prst="rect">
            <a:avLst/>
          </a:prstGeom>
          <a:ln>
            <a:solidFill>
              <a:schemeClr val="tx1"/>
            </a:solidFill>
          </a:ln>
        </p:spPr>
      </p:pic>
    </p:spTree>
    <p:extLst>
      <p:ext uri="{BB962C8B-B14F-4D97-AF65-F5344CB8AC3E}">
        <p14:creationId xmlns:p14="http://schemas.microsoft.com/office/powerpoint/2010/main" val="1027891353"/>
      </p:ext>
    </p:extLst>
  </p:cSld>
  <p:clrMapOvr>
    <a:masterClrMapping/>
  </p:clrMapOvr>
  <p:transition advTm="600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6C04E-E6FE-4B9A-9F17-A34EAFB536A8}"/>
              </a:ext>
            </a:extLst>
          </p:cNvPr>
          <p:cNvSpPr>
            <a:spLocks noGrp="1"/>
          </p:cNvSpPr>
          <p:nvPr>
            <p:ph type="title"/>
          </p:nvPr>
        </p:nvSpPr>
        <p:spPr/>
        <p:txBody>
          <a:bodyPr/>
          <a:lstStyle/>
          <a:p>
            <a:r>
              <a:rPr lang="en-US" dirty="0"/>
              <a:t>Simplest case</a:t>
            </a:r>
          </a:p>
        </p:txBody>
      </p:sp>
      <p:sp>
        <p:nvSpPr>
          <p:cNvPr id="3" name="Content Placeholder 2">
            <a:extLst>
              <a:ext uri="{FF2B5EF4-FFF2-40B4-BE49-F238E27FC236}">
                <a16:creationId xmlns:a16="http://schemas.microsoft.com/office/drawing/2014/main" id="{21AB446A-EEA6-4230-BA05-EF30FD377747}"/>
              </a:ext>
            </a:extLst>
          </p:cNvPr>
          <p:cNvSpPr>
            <a:spLocks noGrp="1"/>
          </p:cNvSpPr>
          <p:nvPr>
            <p:ph idx="1"/>
          </p:nvPr>
        </p:nvSpPr>
        <p:spPr>
          <a:xfrm>
            <a:off x="1024127" y="2286000"/>
            <a:ext cx="11030049" cy="4023360"/>
          </a:xfrm>
        </p:spPr>
        <p:txBody>
          <a:bodyPr>
            <a:normAutofit/>
          </a:bodyPr>
          <a:lstStyle/>
          <a:p>
            <a:r>
              <a:rPr lang="en-US" dirty="0"/>
              <a:t>We take a subgroup, shard it (for example, 2 replicas)</a:t>
            </a:r>
          </a:p>
          <a:p>
            <a:pPr lvl="1">
              <a:buFont typeface="Wingdings" panose="05000000000000000000" pitchFamily="2" charset="2"/>
              <a:buChar char="Ø"/>
            </a:pPr>
            <a:r>
              <a:rPr lang="en-US" b="1" dirty="0"/>
              <a:t> put</a:t>
            </a:r>
            <a:r>
              <a:rPr lang="en-US" dirty="0"/>
              <a:t> maps your key to some shard.  It holds the </a:t>
            </a:r>
            <a:r>
              <a:rPr lang="en-US" dirty="0" err="1"/>
              <a:t>key,value</a:t>
            </a:r>
            <a:r>
              <a:rPr lang="en-US" dirty="0"/>
              <a:t> pairs</a:t>
            </a:r>
          </a:p>
          <a:p>
            <a:pPr lvl="2">
              <a:buFont typeface="Wingdings" panose="05000000000000000000" pitchFamily="2" charset="2"/>
              <a:buChar char="v"/>
            </a:pPr>
            <a:r>
              <a:rPr lang="en-US" sz="2800" dirty="0"/>
              <a:t> Replication uses an atomic multicast based on </a:t>
            </a:r>
            <a:r>
              <a:rPr lang="en-US" sz="2800" dirty="0" err="1"/>
              <a:t>Paxos</a:t>
            </a:r>
            <a:r>
              <a:rPr lang="en-US" sz="2800" dirty="0"/>
              <a:t>, so </a:t>
            </a:r>
            <a:br>
              <a:rPr lang="en-US" sz="2800" dirty="0"/>
            </a:br>
            <a:r>
              <a:rPr lang="en-US" sz="2800" dirty="0"/>
              <a:t>   all copies are in a consistent state.</a:t>
            </a:r>
          </a:p>
          <a:p>
            <a:pPr lvl="2">
              <a:buFont typeface="Wingdings" panose="05000000000000000000" pitchFamily="2" charset="2"/>
              <a:buChar char="v"/>
            </a:pPr>
            <a:r>
              <a:rPr lang="en-US" sz="2800" dirty="0"/>
              <a:t> There is just one “most current” value, held by the store.</a:t>
            </a:r>
          </a:p>
          <a:p>
            <a:pPr lvl="1">
              <a:buFont typeface="Wingdings" panose="05000000000000000000" pitchFamily="2" charset="2"/>
              <a:buChar char="Ø"/>
            </a:pPr>
            <a:r>
              <a:rPr lang="en-US" b="1" dirty="0"/>
              <a:t> get</a:t>
            </a:r>
            <a:r>
              <a:rPr lang="en-US" dirty="0"/>
              <a:t> will fetch this most recently stored value.</a:t>
            </a:r>
          </a:p>
          <a:p>
            <a:pPr lvl="1">
              <a:buFont typeface="Wingdings" panose="05000000000000000000" pitchFamily="2" charset="2"/>
              <a:buChar char="Ø"/>
            </a:pPr>
            <a:r>
              <a:rPr lang="en-US" b="1" dirty="0"/>
              <a:t> watch</a:t>
            </a:r>
            <a:r>
              <a:rPr lang="en-US" dirty="0"/>
              <a:t> uses multicast to inform any watchers each time value changes.</a:t>
            </a:r>
          </a:p>
          <a:p>
            <a:pPr lvl="1">
              <a:buFont typeface="Wingdings" panose="05000000000000000000" pitchFamily="2" charset="2"/>
              <a:buChar char="Ø"/>
            </a:pPr>
            <a:r>
              <a:rPr lang="en-US" b="1" dirty="0"/>
              <a:t> </a:t>
            </a:r>
            <a:r>
              <a:rPr lang="en-US" b="1" dirty="0" err="1"/>
              <a:t>cput</a:t>
            </a:r>
            <a:r>
              <a:rPr lang="en-US" b="1" dirty="0"/>
              <a:t> </a:t>
            </a:r>
            <a:r>
              <a:rPr lang="en-US" dirty="0"/>
              <a:t>is like put, but only replaces the prior value if the version # matches</a:t>
            </a:r>
            <a:endParaRPr lang="en-US" b="1" dirty="0"/>
          </a:p>
        </p:txBody>
      </p:sp>
      <p:sp>
        <p:nvSpPr>
          <p:cNvPr id="4" name="Slide Number Placeholder 3">
            <a:extLst>
              <a:ext uri="{FF2B5EF4-FFF2-40B4-BE49-F238E27FC236}">
                <a16:creationId xmlns:a16="http://schemas.microsoft.com/office/drawing/2014/main" id="{9922A7E3-E9F0-4185-BC25-51009CF7754B}"/>
              </a:ext>
            </a:extLst>
          </p:cNvPr>
          <p:cNvSpPr>
            <a:spLocks noGrp="1"/>
          </p:cNvSpPr>
          <p:nvPr>
            <p:ph type="sldNum" sz="quarter" idx="12"/>
          </p:nvPr>
        </p:nvSpPr>
        <p:spPr/>
        <p:txBody>
          <a:bodyPr/>
          <a:lstStyle/>
          <a:p>
            <a:fld id="{26165642-2DC6-4995-8FB3-76453B93C11F}" type="slidenum">
              <a:rPr lang="en-US" smtClean="0"/>
              <a:pPr/>
              <a:t>35</a:t>
            </a:fld>
            <a:endParaRPr lang="en-US"/>
          </a:p>
        </p:txBody>
      </p:sp>
      <p:sp>
        <p:nvSpPr>
          <p:cNvPr id="6" name="Oval 5">
            <a:extLst>
              <a:ext uri="{FF2B5EF4-FFF2-40B4-BE49-F238E27FC236}">
                <a16:creationId xmlns:a16="http://schemas.microsoft.com/office/drawing/2014/main" id="{A9581C48-E2C0-4053-9B38-BF9A0F81D965}"/>
              </a:ext>
            </a:extLst>
          </p:cNvPr>
          <p:cNvSpPr/>
          <p:nvPr/>
        </p:nvSpPr>
        <p:spPr>
          <a:xfrm>
            <a:off x="6096000" y="680193"/>
            <a:ext cx="5775958" cy="93276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9C9B87F-6D72-48CC-B3FA-6E1FADE6FF9F}"/>
              </a:ext>
            </a:extLst>
          </p:cNvPr>
          <p:cNvSpPr/>
          <p:nvPr/>
        </p:nvSpPr>
        <p:spPr>
          <a:xfrm>
            <a:off x="6439397" y="932684"/>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2DD6A4-7C98-4EC1-9DE3-06A626D58B79}"/>
              </a:ext>
            </a:extLst>
          </p:cNvPr>
          <p:cNvSpPr/>
          <p:nvPr/>
        </p:nvSpPr>
        <p:spPr>
          <a:xfrm>
            <a:off x="6677936" y="1084564"/>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7B1D71-E5E9-43D3-B9E6-756EF5A362F2}"/>
              </a:ext>
            </a:extLst>
          </p:cNvPr>
          <p:cNvSpPr/>
          <p:nvPr/>
        </p:nvSpPr>
        <p:spPr>
          <a:xfrm>
            <a:off x="7008344" y="107209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CC8761-8D5F-4D39-8C4C-9085F71EB66B}"/>
              </a:ext>
            </a:extLst>
          </p:cNvPr>
          <p:cNvSpPr/>
          <p:nvPr/>
        </p:nvSpPr>
        <p:spPr>
          <a:xfrm>
            <a:off x="7669162" y="914672"/>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335E30A-9139-4BF4-839A-0712D438B812}"/>
              </a:ext>
            </a:extLst>
          </p:cNvPr>
          <p:cNvSpPr/>
          <p:nvPr/>
        </p:nvSpPr>
        <p:spPr>
          <a:xfrm>
            <a:off x="7907701" y="1066552"/>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D04395-AE91-42D9-B9E8-AFC45DAA6EFB}"/>
              </a:ext>
            </a:extLst>
          </p:cNvPr>
          <p:cNvSpPr/>
          <p:nvPr/>
        </p:nvSpPr>
        <p:spPr>
          <a:xfrm>
            <a:off x="8238109" y="1054087"/>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30D270-AA7C-456D-9657-14E7A904337E}"/>
              </a:ext>
            </a:extLst>
          </p:cNvPr>
          <p:cNvSpPr/>
          <p:nvPr/>
        </p:nvSpPr>
        <p:spPr>
          <a:xfrm>
            <a:off x="8834065" y="910424"/>
            <a:ext cx="1049572" cy="43732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40333C-0658-4170-9C98-7974579B0BAD}"/>
              </a:ext>
            </a:extLst>
          </p:cNvPr>
          <p:cNvSpPr/>
          <p:nvPr/>
        </p:nvSpPr>
        <p:spPr>
          <a:xfrm>
            <a:off x="9056702" y="102254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411DE6-57FC-4FA7-8642-C2D874B229CC}"/>
              </a:ext>
            </a:extLst>
          </p:cNvPr>
          <p:cNvSpPr/>
          <p:nvPr/>
        </p:nvSpPr>
        <p:spPr>
          <a:xfrm>
            <a:off x="9403012" y="1049839"/>
            <a:ext cx="150215" cy="15849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44CDAE5-E6A5-4F5D-BDC1-653B372FAD1D}"/>
              </a:ext>
            </a:extLst>
          </p:cNvPr>
          <p:cNvSpPr/>
          <p:nvPr/>
        </p:nvSpPr>
        <p:spPr>
          <a:xfrm>
            <a:off x="10304197" y="1025721"/>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A1F6B5C-EA92-4E8C-98BC-E665DBBD9A96}"/>
              </a:ext>
            </a:extLst>
          </p:cNvPr>
          <p:cNvSpPr/>
          <p:nvPr/>
        </p:nvSpPr>
        <p:spPr>
          <a:xfrm flipV="1">
            <a:off x="10456597" y="1025720"/>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864FE3-A2D3-428C-919A-216786A2477D}"/>
              </a:ext>
            </a:extLst>
          </p:cNvPr>
          <p:cNvSpPr/>
          <p:nvPr/>
        </p:nvSpPr>
        <p:spPr>
          <a:xfrm>
            <a:off x="10019275" y="1035002"/>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7C1D8E8-6CD2-4DDE-9C1F-4FCEFC520D61}"/>
              </a:ext>
            </a:extLst>
          </p:cNvPr>
          <p:cNvSpPr/>
          <p:nvPr/>
        </p:nvSpPr>
        <p:spPr>
          <a:xfrm flipV="1">
            <a:off x="10171675" y="1035001"/>
            <a:ext cx="53009" cy="74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ultidocument 21">
            <a:extLst>
              <a:ext uri="{FF2B5EF4-FFF2-40B4-BE49-F238E27FC236}">
                <a16:creationId xmlns:a16="http://schemas.microsoft.com/office/drawing/2014/main" id="{6B9281C4-A170-45FD-BDCC-85B9A9442958}"/>
              </a:ext>
            </a:extLst>
          </p:cNvPr>
          <p:cNvSpPr/>
          <p:nvPr/>
        </p:nvSpPr>
        <p:spPr>
          <a:xfrm>
            <a:off x="6738924" y="1253785"/>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ultidocument 22">
            <a:extLst>
              <a:ext uri="{FF2B5EF4-FFF2-40B4-BE49-F238E27FC236}">
                <a16:creationId xmlns:a16="http://schemas.microsoft.com/office/drawing/2014/main" id="{A9D762D6-D2E3-456C-A421-3C71E1FC40E4}"/>
              </a:ext>
            </a:extLst>
          </p:cNvPr>
          <p:cNvSpPr/>
          <p:nvPr/>
        </p:nvSpPr>
        <p:spPr>
          <a:xfrm>
            <a:off x="7122341" y="1246321"/>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ultidocument 25">
            <a:extLst>
              <a:ext uri="{FF2B5EF4-FFF2-40B4-BE49-F238E27FC236}">
                <a16:creationId xmlns:a16="http://schemas.microsoft.com/office/drawing/2014/main" id="{B39E65F4-3CE7-4DF4-B163-3C4240B44DEF}"/>
              </a:ext>
            </a:extLst>
          </p:cNvPr>
          <p:cNvSpPr/>
          <p:nvPr/>
        </p:nvSpPr>
        <p:spPr>
          <a:xfrm>
            <a:off x="7988602" y="1239208"/>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ultidocument 26">
            <a:extLst>
              <a:ext uri="{FF2B5EF4-FFF2-40B4-BE49-F238E27FC236}">
                <a16:creationId xmlns:a16="http://schemas.microsoft.com/office/drawing/2014/main" id="{CAA20C85-2A72-40F2-A566-97179F5D77E0}"/>
              </a:ext>
            </a:extLst>
          </p:cNvPr>
          <p:cNvSpPr/>
          <p:nvPr/>
        </p:nvSpPr>
        <p:spPr>
          <a:xfrm>
            <a:off x="8372019" y="1231744"/>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ultidocument 27">
            <a:extLst>
              <a:ext uri="{FF2B5EF4-FFF2-40B4-BE49-F238E27FC236}">
                <a16:creationId xmlns:a16="http://schemas.microsoft.com/office/drawing/2014/main" id="{38D50B1D-4C0C-4F1B-B48F-B9513A2CFE5A}"/>
              </a:ext>
            </a:extLst>
          </p:cNvPr>
          <p:cNvSpPr/>
          <p:nvPr/>
        </p:nvSpPr>
        <p:spPr>
          <a:xfrm>
            <a:off x="9165397" y="1207407"/>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ultidocument 28">
            <a:extLst>
              <a:ext uri="{FF2B5EF4-FFF2-40B4-BE49-F238E27FC236}">
                <a16:creationId xmlns:a16="http://schemas.microsoft.com/office/drawing/2014/main" id="{6063E85A-6485-4ACD-9695-6855B5E0FBE2}"/>
              </a:ext>
            </a:extLst>
          </p:cNvPr>
          <p:cNvSpPr/>
          <p:nvPr/>
        </p:nvSpPr>
        <p:spPr>
          <a:xfrm>
            <a:off x="9548814" y="1199943"/>
            <a:ext cx="167780" cy="158491"/>
          </a:xfrm>
          <a:prstGeom prst="flowChartMultidocumen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80DDABA1-02F6-471C-9A11-6B45028DF3D2}"/>
              </a:ext>
            </a:extLst>
          </p:cNvPr>
          <p:cNvSpPr>
            <a:spLocks noGrp="1"/>
          </p:cNvSpPr>
          <p:nvPr>
            <p:ph type="ftr" sz="quarter" idx="11"/>
          </p:nvPr>
        </p:nvSpPr>
        <p:spPr/>
        <p:txBody>
          <a:bodyPr/>
          <a:lstStyle/>
          <a:p>
            <a:r>
              <a:rPr lang="en-US"/>
              <a:t>Cornell University CS5412 Spring 2020                                                                        </a:t>
            </a:r>
          </a:p>
        </p:txBody>
      </p:sp>
    </p:spTree>
    <p:extLst>
      <p:ext uri="{BB962C8B-B14F-4D97-AF65-F5344CB8AC3E}">
        <p14:creationId xmlns:p14="http://schemas.microsoft.com/office/powerpoint/2010/main" val="1411875797"/>
      </p:ext>
    </p:extLst>
  </p:cSld>
  <p:clrMapOvr>
    <a:masterClrMapping/>
  </p:clrMapOvr>
  <p:transition advTm="600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6E97-0F9B-4500-ADF2-2D5184FE2A22}"/>
              </a:ext>
            </a:extLst>
          </p:cNvPr>
          <p:cNvSpPr>
            <a:spLocks noGrp="1"/>
          </p:cNvSpPr>
          <p:nvPr>
            <p:ph type="title"/>
          </p:nvPr>
        </p:nvSpPr>
        <p:spPr/>
        <p:txBody>
          <a:bodyPr/>
          <a:lstStyle/>
          <a:p>
            <a:r>
              <a:rPr lang="en-US" dirty="0"/>
              <a:t>What if we don’t want versions?</a:t>
            </a:r>
          </a:p>
        </p:txBody>
      </p:sp>
      <p:sp>
        <p:nvSpPr>
          <p:cNvPr id="3" name="Content Placeholder 2">
            <a:extLst>
              <a:ext uri="{FF2B5EF4-FFF2-40B4-BE49-F238E27FC236}">
                <a16:creationId xmlns:a16="http://schemas.microsoft.com/office/drawing/2014/main" id="{EE9041CA-2786-4451-BF9F-76A87DCA491D}"/>
              </a:ext>
            </a:extLst>
          </p:cNvPr>
          <p:cNvSpPr>
            <a:spLocks noGrp="1"/>
          </p:cNvSpPr>
          <p:nvPr>
            <p:ph idx="1"/>
          </p:nvPr>
        </p:nvSpPr>
        <p:spPr/>
        <p:txBody>
          <a:bodyPr>
            <a:normAutofit fontScale="92500"/>
          </a:bodyPr>
          <a:lstStyle/>
          <a:p>
            <a:r>
              <a:rPr lang="en-US" dirty="0"/>
              <a:t>Version </a:t>
            </a:r>
            <a:r>
              <a:rPr lang="en-US" i="1" dirty="0"/>
              <a:t>numbering</a:t>
            </a:r>
            <a:r>
              <a:rPr lang="en-US" dirty="0"/>
              <a:t> is standard in Cascade.  But it doesn’t always track the version </a:t>
            </a:r>
            <a:r>
              <a:rPr lang="en-US" i="1" dirty="0"/>
              <a:t>history.</a:t>
            </a:r>
            <a:endParaRPr lang="en-US" dirty="0"/>
          </a:p>
          <a:p>
            <a:endParaRPr lang="en-US" dirty="0"/>
          </a:p>
          <a:p>
            <a:r>
              <a:rPr lang="en-US" dirty="0"/>
              <a:t>For a given key, you can ask it to keep just the most current version, or you can ask it to keep all prior versions.</a:t>
            </a:r>
          </a:p>
          <a:p>
            <a:r>
              <a:rPr lang="en-US" dirty="0"/>
              <a:t/>
            </a:r>
            <a:br>
              <a:rPr lang="en-US" dirty="0"/>
            </a:br>
            <a:r>
              <a:rPr lang="en-US" dirty="0"/>
              <a:t>In our power grid example, we used the “all prior versions” approach, but for some kinds of data “just keep the current one” is best.</a:t>
            </a:r>
          </a:p>
        </p:txBody>
      </p:sp>
      <p:sp>
        <p:nvSpPr>
          <p:cNvPr id="4" name="Footer Placeholder 3">
            <a:extLst>
              <a:ext uri="{FF2B5EF4-FFF2-40B4-BE49-F238E27FC236}">
                <a16:creationId xmlns:a16="http://schemas.microsoft.com/office/drawing/2014/main" id="{4E85CED1-0654-42B1-B2D9-ECF98AC6ACCB}"/>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A8C852F9-3B05-44DE-A2DF-B901B391D800}"/>
              </a:ext>
            </a:extLst>
          </p:cNvPr>
          <p:cNvSpPr>
            <a:spLocks noGrp="1"/>
          </p:cNvSpPr>
          <p:nvPr>
            <p:ph type="sldNum" sz="quarter" idx="12"/>
          </p:nvPr>
        </p:nvSpPr>
        <p:spPr/>
        <p:txBody>
          <a:bodyPr/>
          <a:lstStyle/>
          <a:p>
            <a:fld id="{26165642-2DC6-4995-8FB3-76453B93C11F}" type="slidenum">
              <a:rPr lang="en-US" smtClean="0"/>
              <a:pPr/>
              <a:t>36</a:t>
            </a:fld>
            <a:endParaRPr lang="en-US"/>
          </a:p>
        </p:txBody>
      </p:sp>
    </p:spTree>
    <p:extLst>
      <p:ext uri="{BB962C8B-B14F-4D97-AF65-F5344CB8AC3E}">
        <p14:creationId xmlns:p14="http://schemas.microsoft.com/office/powerpoint/2010/main" val="3949078773"/>
      </p:ext>
    </p:extLst>
  </p:cSld>
  <p:clrMapOvr>
    <a:masterClrMapping/>
  </p:clrMapOvr>
  <p:transition advTm="60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of versions</a:t>
            </a:r>
          </a:p>
        </p:txBody>
      </p:sp>
      <p:sp>
        <p:nvSpPr>
          <p:cNvPr id="3" name="Content Placeholder 2"/>
          <p:cNvSpPr>
            <a:spLocks noGrp="1"/>
          </p:cNvSpPr>
          <p:nvPr>
            <p:ph idx="1"/>
          </p:nvPr>
        </p:nvSpPr>
        <p:spPr>
          <a:xfrm>
            <a:off x="1024128" y="2286000"/>
            <a:ext cx="10904636" cy="4023360"/>
          </a:xfrm>
        </p:spPr>
        <p:txBody>
          <a:bodyPr>
            <a:normAutofit fontScale="92500"/>
          </a:bodyPr>
          <a:lstStyle/>
          <a:p>
            <a:r>
              <a:rPr lang="en-US" dirty="0"/>
              <a:t>With concurrent applications, perhaps some task will do a </a:t>
            </a:r>
            <a:r>
              <a:rPr lang="en-US" b="1" dirty="0"/>
              <a:t>get</a:t>
            </a:r>
            <a:r>
              <a:rPr lang="en-US" dirty="0"/>
              <a:t>, then compute a new version, then </a:t>
            </a:r>
            <a:r>
              <a:rPr lang="en-US" b="1" dirty="0"/>
              <a:t>put</a:t>
            </a:r>
            <a:r>
              <a:rPr lang="en-US" dirty="0"/>
              <a:t>.  But if some other task simultaneously does the same thing,  they could try to create the same version.</a:t>
            </a:r>
          </a:p>
          <a:p>
            <a:endParaRPr lang="en-US" dirty="0"/>
          </a:p>
          <a:p>
            <a:r>
              <a:rPr lang="en-US" dirty="0"/>
              <a:t>In </a:t>
            </a:r>
            <a:r>
              <a:rPr lang="en-US" b="1" dirty="0" err="1"/>
              <a:t>cput</a:t>
            </a:r>
            <a:r>
              <a:rPr lang="en-US" dirty="0"/>
              <a:t> is a in the object store to address this kind of race condition.  If an update races occurs, </a:t>
            </a:r>
            <a:r>
              <a:rPr lang="en-US" b="1" dirty="0" err="1"/>
              <a:t>cput</a:t>
            </a:r>
            <a:r>
              <a:rPr lang="en-US" dirty="0"/>
              <a:t> notices that a task is trying to overwrite a version that is already present.  It “fails” so that the task can repeat the </a:t>
            </a:r>
            <a:r>
              <a:rPr lang="en-US" b="1" dirty="0"/>
              <a:t>get</a:t>
            </a:r>
            <a:r>
              <a:rPr lang="en-US" dirty="0"/>
              <a:t> and try again.  This yields consistency without locking!</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37</a:t>
            </a:fld>
            <a:endParaRPr lang="en-US"/>
          </a:p>
        </p:txBody>
      </p:sp>
    </p:spTree>
    <p:extLst>
      <p:ext uri="{BB962C8B-B14F-4D97-AF65-F5344CB8AC3E}">
        <p14:creationId xmlns:p14="http://schemas.microsoft.com/office/powerpoint/2010/main" val="75431172"/>
      </p:ext>
    </p:extLst>
  </p:cSld>
  <p:clrMapOvr>
    <a:masterClrMapping/>
  </p:clrMapOvr>
  <p:transition advTm="600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avoiding locking so important?</a:t>
            </a:r>
          </a:p>
        </p:txBody>
      </p:sp>
      <p:sp>
        <p:nvSpPr>
          <p:cNvPr id="3" name="Content Placeholder 2"/>
          <p:cNvSpPr>
            <a:spLocks noGrp="1"/>
          </p:cNvSpPr>
          <p:nvPr>
            <p:ph idx="1"/>
          </p:nvPr>
        </p:nvSpPr>
        <p:spPr/>
        <p:txBody>
          <a:bodyPr>
            <a:normAutofit lnSpcReduction="10000"/>
          </a:bodyPr>
          <a:lstStyle/>
          <a:p>
            <a:r>
              <a:rPr lang="en-US" dirty="0"/>
              <a:t>In a database course you are taught to lock an object, read it, then write the new version and then commit.  </a:t>
            </a:r>
          </a:p>
          <a:p>
            <a:endParaRPr lang="en-US" dirty="0"/>
          </a:p>
          <a:p>
            <a:r>
              <a:rPr lang="en-US" dirty="0"/>
              <a:t>But Jim Gray told us this won’t scale, so we don’t want to do that.  It led to Eric Brewer’s CAP conjecture, and weak consistency.</a:t>
            </a:r>
          </a:p>
          <a:p>
            <a:endParaRPr lang="en-US" dirty="0"/>
          </a:p>
          <a:p>
            <a:r>
              <a:rPr lang="en-US" dirty="0"/>
              <a:t>Cascade has strong consistency from state machine replication plus versioning.  </a:t>
            </a:r>
            <a:r>
              <a:rPr lang="en-US" dirty="0" err="1"/>
              <a:t>cput</a:t>
            </a:r>
            <a:r>
              <a:rPr lang="en-US" dirty="0"/>
              <a:t> avoids locking,  avoiding Gray’s concern!</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38</a:t>
            </a:fld>
            <a:endParaRPr lang="en-US"/>
          </a:p>
        </p:txBody>
      </p:sp>
    </p:spTree>
    <p:extLst>
      <p:ext uri="{BB962C8B-B14F-4D97-AF65-F5344CB8AC3E}">
        <p14:creationId xmlns:p14="http://schemas.microsoft.com/office/powerpoint/2010/main" val="3972644169"/>
      </p:ext>
    </p:extLst>
  </p:cSld>
  <p:clrMapOvr>
    <a:masterClrMapping/>
  </p:clrMapOvr>
  <p:transition advTm="600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avoiding locking so important?</a:t>
            </a:r>
          </a:p>
        </p:txBody>
      </p:sp>
      <p:sp>
        <p:nvSpPr>
          <p:cNvPr id="3" name="Content Placeholder 2"/>
          <p:cNvSpPr>
            <a:spLocks noGrp="1"/>
          </p:cNvSpPr>
          <p:nvPr>
            <p:ph idx="1"/>
          </p:nvPr>
        </p:nvSpPr>
        <p:spPr/>
        <p:txBody>
          <a:bodyPr>
            <a:normAutofit/>
          </a:bodyPr>
          <a:lstStyle/>
          <a:p>
            <a:r>
              <a:rPr lang="en-US" dirty="0"/>
              <a:t>Summary: conditional version put:</a:t>
            </a:r>
          </a:p>
          <a:p>
            <a:endParaRPr lang="en-US" dirty="0"/>
          </a:p>
          <a:p>
            <a:r>
              <a:rPr lang="en-US" dirty="0" err="1"/>
              <a:t>cput</a:t>
            </a:r>
            <a:r>
              <a:rPr lang="en-US" dirty="0"/>
              <a:t> allows you to read a </a:t>
            </a:r>
            <a:r>
              <a:rPr lang="en-US" u="sng" dirty="0"/>
              <a:t>version.</a:t>
            </a:r>
            <a:r>
              <a:rPr lang="en-US" dirty="0"/>
              <a:t> When you update it, you’ll do a </a:t>
            </a:r>
            <a:r>
              <a:rPr lang="en-US" dirty="0" err="1"/>
              <a:t>cput</a:t>
            </a:r>
            <a:r>
              <a:rPr lang="en-US" dirty="0"/>
              <a:t> </a:t>
            </a:r>
            <a:r>
              <a:rPr lang="en-US" u="sng" dirty="0"/>
              <a:t>but you also specify the required version number</a:t>
            </a:r>
            <a:r>
              <a:rPr lang="en-US" dirty="0"/>
              <a:t>.  </a:t>
            </a:r>
          </a:p>
          <a:p>
            <a:pPr>
              <a:buFont typeface="Wingdings" panose="05000000000000000000" pitchFamily="2" charset="2"/>
              <a:buChar char="Ø"/>
            </a:pPr>
            <a:r>
              <a:rPr lang="en-US" dirty="0"/>
              <a:t>  This will normally be successful.</a:t>
            </a:r>
          </a:p>
          <a:p>
            <a:pPr>
              <a:buFont typeface="Wingdings" panose="05000000000000000000" pitchFamily="2" charset="2"/>
              <a:buChar char="Ø"/>
            </a:pPr>
            <a:r>
              <a:rPr lang="en-US" dirty="0"/>
              <a:t>  But if the version was changed under your feet, you get an </a:t>
            </a:r>
            <a:br>
              <a:rPr lang="en-US" dirty="0"/>
            </a:br>
            <a:r>
              <a:rPr lang="en-US" dirty="0"/>
              <a:t>    error.  Then throw away the update and try again.</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39</a:t>
            </a:fld>
            <a:endParaRPr lang="en-US"/>
          </a:p>
        </p:txBody>
      </p:sp>
    </p:spTree>
    <p:extLst>
      <p:ext uri="{BB962C8B-B14F-4D97-AF65-F5344CB8AC3E}">
        <p14:creationId xmlns:p14="http://schemas.microsoft.com/office/powerpoint/2010/main" val="4176943085"/>
      </p:ext>
    </p:extLst>
  </p:cSld>
  <p:clrMapOvr>
    <a:masterClrMapping/>
  </p:clrMapOvr>
  <p:transition advTm="60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Machine Learning tasks in this system</a:t>
            </a:r>
            <a:endParaRPr lang="en-US" dirty="0"/>
          </a:p>
        </p:txBody>
      </p:sp>
      <p:sp>
        <p:nvSpPr>
          <p:cNvPr id="6" name="Content Placeholder 5"/>
          <p:cNvSpPr>
            <a:spLocks noGrp="1"/>
          </p:cNvSpPr>
          <p:nvPr>
            <p:ph idx="1"/>
          </p:nvPr>
        </p:nvSpPr>
        <p:spPr/>
        <p:txBody>
          <a:bodyPr>
            <a:normAutofit fontScale="92500"/>
          </a:bodyPr>
          <a:lstStyle/>
          <a:p>
            <a:r>
              <a:rPr lang="en-US" dirty="0" smtClean="0"/>
              <a:t>Deciding which images are worth overloading: done on camera</a:t>
            </a:r>
          </a:p>
          <a:p>
            <a:r>
              <a:rPr lang="en-US" dirty="0" smtClean="0"/>
              <a:t>Deciding if an image should be retained: Occurs in the smart service that will then hold the data, if it is retained…</a:t>
            </a:r>
          </a:p>
          <a:p>
            <a:r>
              <a:rPr lang="en-US" dirty="0" smtClean="0"/>
              <a:t>… later this same smart service responds when asked “did camera HW101-018 capture any images of a women with a </a:t>
            </a:r>
            <a:r>
              <a:rPr lang="en-US" dirty="0" err="1" smtClean="0"/>
              <a:t>passanger</a:t>
            </a:r>
            <a:r>
              <a:rPr lang="en-US" dirty="0" smtClean="0"/>
              <a:t> on a motorcycle at 10:02.035am on January 21 2017?”</a:t>
            </a:r>
          </a:p>
          <a:p>
            <a:r>
              <a:rPr lang="en-US" dirty="0" smtClean="0"/>
              <a:t>Deciding which images to use in the “movie” we are creating to document Trinity’s crazy driving</a:t>
            </a:r>
            <a:endParaRPr lang="en-US" dirty="0"/>
          </a:p>
        </p:txBody>
      </p:sp>
      <p:sp>
        <p:nvSpPr>
          <p:cNvPr id="3" name="Footer Placeholder 2"/>
          <p:cNvSpPr>
            <a:spLocks noGrp="1"/>
          </p:cNvSpPr>
          <p:nvPr>
            <p:ph type="ftr" sz="quarter" idx="11"/>
          </p:nvPr>
        </p:nvSpPr>
        <p:spPr/>
        <p:txBody>
          <a:bodyPr/>
          <a:lstStyle/>
          <a:p>
            <a:r>
              <a:rPr lang="en-US" smtClean="0"/>
              <a:t>Cornell University CS5412 Spring 2020                                                                        </a:t>
            </a:r>
            <a:endParaRPr lang="en-US"/>
          </a:p>
        </p:txBody>
      </p:sp>
      <p:sp>
        <p:nvSpPr>
          <p:cNvPr id="4" name="Slide Number Placeholder 3"/>
          <p:cNvSpPr>
            <a:spLocks noGrp="1"/>
          </p:cNvSpPr>
          <p:nvPr>
            <p:ph type="sldNum" sz="quarter" idx="12"/>
          </p:nvPr>
        </p:nvSpPr>
        <p:spPr/>
        <p:txBody>
          <a:bodyPr/>
          <a:lstStyle/>
          <a:p>
            <a:fld id="{26165642-2DC6-4995-8FB3-76453B93C11F}" type="slidenum">
              <a:rPr lang="en-US" smtClean="0"/>
              <a:pPr/>
              <a:t>4</a:t>
            </a:fld>
            <a:endParaRPr lang="en-US"/>
          </a:p>
        </p:txBody>
      </p:sp>
    </p:spTree>
    <p:extLst>
      <p:ext uri="{BB962C8B-B14F-4D97-AF65-F5344CB8AC3E}">
        <p14:creationId xmlns:p14="http://schemas.microsoft.com/office/powerpoint/2010/main" val="2692186506"/>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lowchart: Magnetic Disk 60">
            <a:extLst>
              <a:ext uri="{FF2B5EF4-FFF2-40B4-BE49-F238E27FC236}">
                <a16:creationId xmlns:a16="http://schemas.microsoft.com/office/drawing/2014/main" id="{AAFB67D7-C4D9-4C72-A534-BD8FEA65FDB3}"/>
              </a:ext>
            </a:extLst>
          </p:cNvPr>
          <p:cNvSpPr/>
          <p:nvPr/>
        </p:nvSpPr>
        <p:spPr>
          <a:xfrm>
            <a:off x="9236248" y="220081"/>
            <a:ext cx="2738415" cy="1499616"/>
          </a:xfrm>
          <a:prstGeom prst="flowChartMagneticDisk">
            <a:avLst/>
          </a:prstGeom>
          <a:solidFill>
            <a:srgbClr val="E7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DBA32-99B0-4B31-8674-505800DE9A6F}"/>
              </a:ext>
            </a:extLst>
          </p:cNvPr>
          <p:cNvSpPr>
            <a:spLocks noGrp="1"/>
          </p:cNvSpPr>
          <p:nvPr>
            <p:ph type="title"/>
          </p:nvPr>
        </p:nvSpPr>
        <p:spPr/>
        <p:txBody>
          <a:bodyPr/>
          <a:lstStyle/>
          <a:p>
            <a:r>
              <a:rPr lang="en-US" dirty="0"/>
              <a:t>Object store as a file system</a:t>
            </a:r>
          </a:p>
        </p:txBody>
      </p:sp>
      <p:sp>
        <p:nvSpPr>
          <p:cNvPr id="3" name="Content Placeholder 2">
            <a:extLst>
              <a:ext uri="{FF2B5EF4-FFF2-40B4-BE49-F238E27FC236}">
                <a16:creationId xmlns:a16="http://schemas.microsoft.com/office/drawing/2014/main" id="{65D9440D-6595-4D31-A70F-67FEBF1D6BD0}"/>
              </a:ext>
            </a:extLst>
          </p:cNvPr>
          <p:cNvSpPr>
            <a:spLocks noGrp="1"/>
          </p:cNvSpPr>
          <p:nvPr>
            <p:ph idx="1"/>
          </p:nvPr>
        </p:nvSpPr>
        <p:spPr>
          <a:xfrm>
            <a:off x="1024127" y="2209126"/>
            <a:ext cx="11057281" cy="4100234"/>
          </a:xfrm>
        </p:spPr>
        <p:txBody>
          <a:bodyPr>
            <a:normAutofit fontScale="92500" lnSpcReduction="10000"/>
          </a:bodyPr>
          <a:lstStyle/>
          <a:p>
            <a:r>
              <a:rPr lang="en-US" dirty="0"/>
              <a:t>A file system is really an abstraction over a block store.</a:t>
            </a:r>
          </a:p>
          <a:p>
            <a:endParaRPr lang="en-US" dirty="0"/>
          </a:p>
          <a:p>
            <a:r>
              <a:rPr lang="en-US" dirty="0"/>
              <a:t>We plan to offer the </a:t>
            </a:r>
            <a:r>
              <a:rPr lang="en-US" dirty="0" err="1"/>
              <a:t>Ceph</a:t>
            </a:r>
            <a:r>
              <a:rPr lang="en-US" dirty="0"/>
              <a:t> object-oriented enhanced </a:t>
            </a:r>
            <a:r>
              <a:rPr lang="en-US" dirty="0" err="1"/>
              <a:t>Posix</a:t>
            </a:r>
            <a:r>
              <a:rPr lang="en-US" dirty="0"/>
              <a:t> API.  </a:t>
            </a:r>
          </a:p>
          <a:p>
            <a:pPr>
              <a:buFont typeface="Wingdings" panose="05000000000000000000" pitchFamily="2" charset="2"/>
              <a:buChar char="Ø"/>
            </a:pPr>
            <a:r>
              <a:rPr lang="en-US" dirty="0"/>
              <a:t>   Here we configure the object store to be </a:t>
            </a:r>
            <a:r>
              <a:rPr lang="en-US" i="1" dirty="0"/>
              <a:t>versioned </a:t>
            </a:r>
            <a:r>
              <a:rPr lang="en-US" dirty="0"/>
              <a:t>and </a:t>
            </a:r>
            <a:r>
              <a:rPr lang="en-US" i="1" dirty="0"/>
              <a:t>persistent.</a:t>
            </a:r>
          </a:p>
          <a:p>
            <a:pPr>
              <a:buFont typeface="Wingdings" panose="05000000000000000000" pitchFamily="2" charset="2"/>
              <a:buChar char="Ø"/>
            </a:pPr>
            <a:r>
              <a:rPr lang="en-US" dirty="0"/>
              <a:t>   </a:t>
            </a:r>
            <a:r>
              <a:rPr lang="en-US" dirty="0" err="1"/>
              <a:t>Paxos</a:t>
            </a:r>
            <a:r>
              <a:rPr lang="en-US" dirty="0"/>
              <a:t> for fault-tolerant updates, guaranteeing consistency.</a:t>
            </a:r>
          </a:p>
          <a:p>
            <a:endParaRPr lang="en-US" dirty="0"/>
          </a:p>
          <a:p>
            <a:r>
              <a:rPr lang="en-US" dirty="0"/>
              <a:t>This will offer back-compatibility, but for peak speed users should still use </a:t>
            </a:r>
            <a:r>
              <a:rPr lang="en-US" b="1" dirty="0"/>
              <a:t>put/get/watch</a:t>
            </a:r>
            <a:endParaRPr lang="en-US" dirty="0"/>
          </a:p>
        </p:txBody>
      </p:sp>
      <p:sp>
        <p:nvSpPr>
          <p:cNvPr id="4" name="Slide Number Placeholder 3">
            <a:extLst>
              <a:ext uri="{FF2B5EF4-FFF2-40B4-BE49-F238E27FC236}">
                <a16:creationId xmlns:a16="http://schemas.microsoft.com/office/drawing/2014/main" id="{05E67A9E-5439-4D4E-80EF-7A6762A1F71A}"/>
              </a:ext>
            </a:extLst>
          </p:cNvPr>
          <p:cNvSpPr>
            <a:spLocks noGrp="1"/>
          </p:cNvSpPr>
          <p:nvPr>
            <p:ph type="sldNum" sz="quarter" idx="12"/>
          </p:nvPr>
        </p:nvSpPr>
        <p:spPr/>
        <p:txBody>
          <a:bodyPr/>
          <a:lstStyle/>
          <a:p>
            <a:fld id="{26165642-2DC6-4995-8FB3-76453B93C11F}" type="slidenum">
              <a:rPr lang="en-US" smtClean="0"/>
              <a:pPr/>
              <a:t>40</a:t>
            </a:fld>
            <a:endParaRPr lang="en-US"/>
          </a:p>
        </p:txBody>
      </p:sp>
      <p:pic>
        <p:nvPicPr>
          <p:cNvPr id="60" name="Picture 59">
            <a:extLst>
              <a:ext uri="{FF2B5EF4-FFF2-40B4-BE49-F238E27FC236}">
                <a16:creationId xmlns:a16="http://schemas.microsoft.com/office/drawing/2014/main" id="{99282954-2B33-4C11-A752-9D3D6F2C442A}"/>
              </a:ext>
            </a:extLst>
          </p:cNvPr>
          <p:cNvPicPr>
            <a:picLocks noChangeAspect="1"/>
          </p:cNvPicPr>
          <p:nvPr/>
        </p:nvPicPr>
        <p:blipFill>
          <a:blip r:embed="rId3"/>
          <a:stretch>
            <a:fillRect/>
          </a:stretch>
        </p:blipFill>
        <p:spPr>
          <a:xfrm>
            <a:off x="9301703" y="368491"/>
            <a:ext cx="2408957" cy="1202794"/>
          </a:xfrm>
          <a:prstGeom prst="rect">
            <a:avLst/>
          </a:prstGeom>
        </p:spPr>
      </p:pic>
      <p:sp>
        <p:nvSpPr>
          <p:cNvPr id="5" name="Footer Placeholder 4">
            <a:extLst>
              <a:ext uri="{FF2B5EF4-FFF2-40B4-BE49-F238E27FC236}">
                <a16:creationId xmlns:a16="http://schemas.microsoft.com/office/drawing/2014/main" id="{5C658A82-93C1-478C-B5E5-2F8649B74652}"/>
              </a:ext>
            </a:extLst>
          </p:cNvPr>
          <p:cNvSpPr>
            <a:spLocks noGrp="1"/>
          </p:cNvSpPr>
          <p:nvPr>
            <p:ph type="ftr" sz="quarter" idx="11"/>
          </p:nvPr>
        </p:nvSpPr>
        <p:spPr/>
        <p:txBody>
          <a:bodyPr/>
          <a:lstStyle/>
          <a:p>
            <a:r>
              <a:rPr lang="en-US"/>
              <a:t>Cornell University CS5412 Spring 2020                                                                        </a:t>
            </a:r>
          </a:p>
        </p:txBody>
      </p:sp>
    </p:spTree>
    <p:extLst>
      <p:ext uri="{BB962C8B-B14F-4D97-AF65-F5344CB8AC3E}">
        <p14:creationId xmlns:p14="http://schemas.microsoft.com/office/powerpoint/2010/main" val="4249362405"/>
      </p:ext>
    </p:extLst>
  </p:cSld>
  <p:clrMapOvr>
    <a:masterClrMapping/>
  </p:clrMapOvr>
  <p:transition advTm="60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8298-DBDE-4B56-8B66-D2B00C891340}"/>
              </a:ext>
            </a:extLst>
          </p:cNvPr>
          <p:cNvSpPr>
            <a:spLocks noGrp="1"/>
          </p:cNvSpPr>
          <p:nvPr>
            <p:ph type="title"/>
          </p:nvPr>
        </p:nvSpPr>
        <p:spPr/>
        <p:txBody>
          <a:bodyPr/>
          <a:lstStyle/>
          <a:p>
            <a:r>
              <a:rPr lang="en-US" dirty="0"/>
              <a:t>Object store as a “bus”</a:t>
            </a:r>
          </a:p>
        </p:txBody>
      </p:sp>
      <p:sp>
        <p:nvSpPr>
          <p:cNvPr id="3" name="Content Placeholder 2">
            <a:extLst>
              <a:ext uri="{FF2B5EF4-FFF2-40B4-BE49-F238E27FC236}">
                <a16:creationId xmlns:a16="http://schemas.microsoft.com/office/drawing/2014/main" id="{732A4380-4612-43F8-9E26-2843DBF5B9F0}"/>
              </a:ext>
            </a:extLst>
          </p:cNvPr>
          <p:cNvSpPr>
            <a:spLocks noGrp="1"/>
          </p:cNvSpPr>
          <p:nvPr>
            <p:ph idx="1"/>
          </p:nvPr>
        </p:nvSpPr>
        <p:spPr/>
        <p:txBody>
          <a:bodyPr>
            <a:normAutofit fontScale="92500" lnSpcReduction="10000"/>
          </a:bodyPr>
          <a:lstStyle/>
          <a:p>
            <a:r>
              <a:rPr lang="en-US" dirty="0"/>
              <a:t>We can implement “publish” using </a:t>
            </a:r>
            <a:r>
              <a:rPr lang="en-US" b="1" dirty="0"/>
              <a:t>put.</a:t>
            </a:r>
          </a:p>
          <a:p>
            <a:pPr>
              <a:buFont typeface="Wingdings" panose="05000000000000000000" pitchFamily="2" charset="2"/>
              <a:buChar char="Ø"/>
            </a:pPr>
            <a:r>
              <a:rPr lang="en-US" dirty="0"/>
              <a:t>  Acts as a message bus in the non-versioned case</a:t>
            </a:r>
          </a:p>
          <a:p>
            <a:pPr>
              <a:buFont typeface="Wingdings" panose="05000000000000000000" pitchFamily="2" charset="2"/>
              <a:buChar char="Ø"/>
            </a:pPr>
            <a:r>
              <a:rPr lang="en-US" dirty="0"/>
              <a:t>  Acts as a message queue in the versioned mode.</a:t>
            </a:r>
          </a:p>
          <a:p>
            <a:r>
              <a:rPr lang="en-US" dirty="0"/>
              <a:t>… and we can support “subscribe” using </a:t>
            </a:r>
            <a:r>
              <a:rPr lang="en-US" b="1" dirty="0"/>
              <a:t>watch</a:t>
            </a:r>
            <a:endParaRPr lang="en-US" dirty="0"/>
          </a:p>
          <a:p>
            <a:endParaRPr lang="en-US" dirty="0"/>
          </a:p>
          <a:p>
            <a:r>
              <a:rPr lang="en-US" dirty="0"/>
              <a:t>Thus the object store can support pub-sub APIs such as the OMG DDS specification, Kafka, </a:t>
            </a:r>
            <a:r>
              <a:rPr lang="en-US" dirty="0" err="1"/>
              <a:t>OpenSplice</a:t>
            </a:r>
            <a:r>
              <a:rPr lang="en-US" dirty="0"/>
              <a:t>, etc.  We can also offer message queuing APIs such as the Azure or AWS queuing services.  </a:t>
            </a:r>
          </a:p>
        </p:txBody>
      </p:sp>
      <p:sp>
        <p:nvSpPr>
          <p:cNvPr id="4" name="Slide Number Placeholder 3">
            <a:extLst>
              <a:ext uri="{FF2B5EF4-FFF2-40B4-BE49-F238E27FC236}">
                <a16:creationId xmlns:a16="http://schemas.microsoft.com/office/drawing/2014/main" id="{DAE3B462-416B-4B5B-A972-EBADE611ABEC}"/>
              </a:ext>
            </a:extLst>
          </p:cNvPr>
          <p:cNvSpPr>
            <a:spLocks noGrp="1"/>
          </p:cNvSpPr>
          <p:nvPr>
            <p:ph type="sldNum" sz="quarter" idx="12"/>
          </p:nvPr>
        </p:nvSpPr>
        <p:spPr/>
        <p:txBody>
          <a:bodyPr/>
          <a:lstStyle/>
          <a:p>
            <a:fld id="{26165642-2DC6-4995-8FB3-76453B93C11F}" type="slidenum">
              <a:rPr lang="en-US" smtClean="0"/>
              <a:pPr/>
              <a:t>41</a:t>
            </a:fld>
            <a:endParaRPr lang="en-US"/>
          </a:p>
        </p:txBody>
      </p:sp>
      <p:pic>
        <p:nvPicPr>
          <p:cNvPr id="7" name="Picture 6">
            <a:extLst>
              <a:ext uri="{FF2B5EF4-FFF2-40B4-BE49-F238E27FC236}">
                <a16:creationId xmlns:a16="http://schemas.microsoft.com/office/drawing/2014/main" id="{C8E98B29-8D34-40FB-81F1-355F12D7CE9F}"/>
              </a:ext>
            </a:extLst>
          </p:cNvPr>
          <p:cNvPicPr>
            <a:picLocks noChangeAspect="1"/>
          </p:cNvPicPr>
          <p:nvPr/>
        </p:nvPicPr>
        <p:blipFill>
          <a:blip r:embed="rId3"/>
          <a:stretch>
            <a:fillRect/>
          </a:stretch>
        </p:blipFill>
        <p:spPr>
          <a:xfrm>
            <a:off x="9228667" y="384048"/>
            <a:ext cx="2857500" cy="1404938"/>
          </a:xfrm>
          <a:prstGeom prst="rect">
            <a:avLst/>
          </a:prstGeom>
        </p:spPr>
      </p:pic>
      <p:sp>
        <p:nvSpPr>
          <p:cNvPr id="5" name="Footer Placeholder 4">
            <a:extLst>
              <a:ext uri="{FF2B5EF4-FFF2-40B4-BE49-F238E27FC236}">
                <a16:creationId xmlns:a16="http://schemas.microsoft.com/office/drawing/2014/main" id="{51D5E521-7FBE-4CB7-B8C5-49C068EAD699}"/>
              </a:ext>
            </a:extLst>
          </p:cNvPr>
          <p:cNvSpPr>
            <a:spLocks noGrp="1"/>
          </p:cNvSpPr>
          <p:nvPr>
            <p:ph type="ftr" sz="quarter" idx="11"/>
          </p:nvPr>
        </p:nvSpPr>
        <p:spPr/>
        <p:txBody>
          <a:bodyPr/>
          <a:lstStyle/>
          <a:p>
            <a:r>
              <a:rPr lang="en-US"/>
              <a:t>Cornell University CS5412 Spring 2020                                                                        </a:t>
            </a:r>
          </a:p>
        </p:txBody>
      </p:sp>
    </p:spTree>
    <p:extLst>
      <p:ext uri="{BB962C8B-B14F-4D97-AF65-F5344CB8AC3E}">
        <p14:creationId xmlns:p14="http://schemas.microsoft.com/office/powerpoint/2010/main" val="2069514376"/>
      </p:ext>
    </p:extLst>
  </p:cSld>
  <p:clrMapOvr>
    <a:masterClrMapping/>
  </p:clrMapOvr>
  <p:transition advTm="600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66E4-E00B-4F6A-AF0A-2AC3D5CAA9C5}"/>
              </a:ext>
            </a:extLst>
          </p:cNvPr>
          <p:cNvSpPr>
            <a:spLocks noGrp="1"/>
          </p:cNvSpPr>
          <p:nvPr>
            <p:ph type="title"/>
          </p:nvPr>
        </p:nvSpPr>
        <p:spPr/>
        <p:txBody>
          <a:bodyPr/>
          <a:lstStyle/>
          <a:p>
            <a:r>
              <a:rPr lang="en-US" dirty="0"/>
              <a:t>What about big objects?</a:t>
            </a:r>
          </a:p>
        </p:txBody>
      </p:sp>
      <p:sp>
        <p:nvSpPr>
          <p:cNvPr id="3" name="Content Placeholder 2">
            <a:extLst>
              <a:ext uri="{FF2B5EF4-FFF2-40B4-BE49-F238E27FC236}">
                <a16:creationId xmlns:a16="http://schemas.microsoft.com/office/drawing/2014/main" id="{6F3946F8-6A9E-49DF-9C0B-631A6004D687}"/>
              </a:ext>
            </a:extLst>
          </p:cNvPr>
          <p:cNvSpPr>
            <a:spLocks noGrp="1"/>
          </p:cNvSpPr>
          <p:nvPr>
            <p:ph idx="1"/>
          </p:nvPr>
        </p:nvSpPr>
        <p:spPr/>
        <p:txBody>
          <a:bodyPr/>
          <a:lstStyle/>
          <a:p>
            <a:r>
              <a:rPr lang="en-US" dirty="0"/>
              <a:t>If objects are large, and watchers just want “some” objects, we recommend a simple two step approach:</a:t>
            </a:r>
          </a:p>
          <a:p>
            <a:pPr>
              <a:buFont typeface="Wingdings" panose="05000000000000000000" pitchFamily="2" charset="2"/>
              <a:buChar char="Ø"/>
            </a:pPr>
            <a:r>
              <a:rPr lang="en-US" dirty="0"/>
              <a:t> Create a </a:t>
            </a:r>
            <a:r>
              <a:rPr lang="en-US" dirty="0" err="1"/>
              <a:t>uid</a:t>
            </a:r>
            <a:r>
              <a:rPr lang="en-US" dirty="0"/>
              <a:t>, and </a:t>
            </a:r>
            <a:r>
              <a:rPr lang="en-US" b="1" dirty="0"/>
              <a:t>put</a:t>
            </a:r>
            <a:r>
              <a:rPr lang="en-US" dirty="0"/>
              <a:t> the (</a:t>
            </a:r>
            <a:r>
              <a:rPr lang="en-US" dirty="0" err="1"/>
              <a:t>uid</a:t>
            </a:r>
            <a:r>
              <a:rPr lang="en-US" dirty="0"/>
              <a:t>, </a:t>
            </a:r>
            <a:r>
              <a:rPr lang="en-US" dirty="0" err="1"/>
              <a:t>obj</a:t>
            </a:r>
            <a:r>
              <a:rPr lang="en-US" dirty="0"/>
              <a:t>) pair, first.</a:t>
            </a:r>
          </a:p>
          <a:p>
            <a:pPr>
              <a:buFont typeface="Wingdings" panose="05000000000000000000" pitchFamily="2" charset="2"/>
              <a:buChar char="Ø"/>
            </a:pPr>
            <a:r>
              <a:rPr lang="en-US" dirty="0"/>
              <a:t> </a:t>
            </a:r>
            <a:r>
              <a:rPr lang="en-US" b="1" dirty="0"/>
              <a:t>put </a:t>
            </a:r>
            <a:r>
              <a:rPr lang="en-US" dirty="0"/>
              <a:t>a “meta-data” record that lists the </a:t>
            </a:r>
            <a:r>
              <a:rPr lang="en-US" dirty="0" err="1"/>
              <a:t>uid</a:t>
            </a:r>
            <a:r>
              <a:rPr lang="en-US" dirty="0"/>
              <a:t>.</a:t>
            </a:r>
          </a:p>
          <a:p>
            <a:pPr>
              <a:buFont typeface="Wingdings" panose="05000000000000000000" pitchFamily="2" charset="2"/>
              <a:buChar char="Ø"/>
            </a:pPr>
            <a:r>
              <a:rPr lang="en-US" dirty="0"/>
              <a:t> Now, via </a:t>
            </a:r>
            <a:r>
              <a:rPr lang="en-US" b="1" dirty="0"/>
              <a:t>get</a:t>
            </a:r>
            <a:r>
              <a:rPr lang="en-US" dirty="0"/>
              <a:t> or </a:t>
            </a:r>
            <a:r>
              <a:rPr lang="en-US" b="1" dirty="0"/>
              <a:t>watch</a:t>
            </a:r>
            <a:r>
              <a:rPr lang="en-US" dirty="0"/>
              <a:t>, clients learn about the update from the</a:t>
            </a:r>
            <a:br>
              <a:rPr lang="en-US" dirty="0"/>
            </a:br>
            <a:r>
              <a:rPr lang="en-US" dirty="0"/>
              <a:t>   meta-data, which can list various attributes.</a:t>
            </a:r>
          </a:p>
          <a:p>
            <a:pPr>
              <a:buFont typeface="Wingdings" panose="05000000000000000000" pitchFamily="2" charset="2"/>
              <a:buChar char="Ø"/>
            </a:pPr>
            <a:r>
              <a:rPr lang="en-US" dirty="0"/>
              <a:t> They call </a:t>
            </a:r>
            <a:r>
              <a:rPr lang="en-US" b="1" dirty="0"/>
              <a:t>get</a:t>
            </a:r>
            <a:r>
              <a:rPr lang="en-US" dirty="0"/>
              <a:t> a second time to fetch object, if desired.</a:t>
            </a:r>
          </a:p>
        </p:txBody>
      </p:sp>
      <p:sp>
        <p:nvSpPr>
          <p:cNvPr id="4" name="Slide Number Placeholder 3">
            <a:extLst>
              <a:ext uri="{FF2B5EF4-FFF2-40B4-BE49-F238E27FC236}">
                <a16:creationId xmlns:a16="http://schemas.microsoft.com/office/drawing/2014/main" id="{D85F1D5F-4D5F-4D7A-BE74-0B8F453CFB78}"/>
              </a:ext>
            </a:extLst>
          </p:cNvPr>
          <p:cNvSpPr>
            <a:spLocks noGrp="1"/>
          </p:cNvSpPr>
          <p:nvPr>
            <p:ph type="sldNum" sz="quarter" idx="12"/>
          </p:nvPr>
        </p:nvSpPr>
        <p:spPr/>
        <p:txBody>
          <a:bodyPr/>
          <a:lstStyle/>
          <a:p>
            <a:fld id="{26165642-2DC6-4995-8FB3-76453B93C11F}" type="slidenum">
              <a:rPr lang="en-US" smtClean="0"/>
              <a:pPr/>
              <a:t>42</a:t>
            </a:fld>
            <a:endParaRPr lang="en-US"/>
          </a:p>
        </p:txBody>
      </p:sp>
      <p:sp>
        <p:nvSpPr>
          <p:cNvPr id="5" name="Footer Placeholder 4">
            <a:extLst>
              <a:ext uri="{FF2B5EF4-FFF2-40B4-BE49-F238E27FC236}">
                <a16:creationId xmlns:a16="http://schemas.microsoft.com/office/drawing/2014/main" id="{5AB3FCC3-C388-46BD-8E0A-C10985E18EC8}"/>
              </a:ext>
            </a:extLst>
          </p:cNvPr>
          <p:cNvSpPr>
            <a:spLocks noGrp="1"/>
          </p:cNvSpPr>
          <p:nvPr>
            <p:ph type="ftr" sz="quarter" idx="11"/>
          </p:nvPr>
        </p:nvSpPr>
        <p:spPr/>
        <p:txBody>
          <a:bodyPr/>
          <a:lstStyle/>
          <a:p>
            <a:r>
              <a:rPr lang="en-US"/>
              <a:t>Cornell University CS5412 Spring 2020                                                                        </a:t>
            </a:r>
          </a:p>
        </p:txBody>
      </p:sp>
      <p:pic>
        <p:nvPicPr>
          <p:cNvPr id="6" name="Picture 5">
            <a:extLst>
              <a:ext uri="{FF2B5EF4-FFF2-40B4-BE49-F238E27FC236}">
                <a16:creationId xmlns:a16="http://schemas.microsoft.com/office/drawing/2014/main" id="{CA562637-8A9E-4C98-8956-E02F32EC5EA9}"/>
              </a:ext>
            </a:extLst>
          </p:cNvPr>
          <p:cNvPicPr>
            <a:picLocks noChangeAspect="1"/>
          </p:cNvPicPr>
          <p:nvPr/>
        </p:nvPicPr>
        <p:blipFill>
          <a:blip r:embed="rId3"/>
          <a:stretch>
            <a:fillRect/>
          </a:stretch>
        </p:blipFill>
        <p:spPr>
          <a:xfrm flipH="1">
            <a:off x="9326884" y="344312"/>
            <a:ext cx="2484114" cy="1861016"/>
          </a:xfrm>
          <a:prstGeom prst="rect">
            <a:avLst/>
          </a:prstGeom>
        </p:spPr>
      </p:pic>
    </p:spTree>
    <p:extLst>
      <p:ext uri="{BB962C8B-B14F-4D97-AF65-F5344CB8AC3E}">
        <p14:creationId xmlns:p14="http://schemas.microsoft.com/office/powerpoint/2010/main" val="941288648"/>
      </p:ext>
    </p:extLst>
  </p:cSld>
  <p:clrMapOvr>
    <a:masterClrMapping/>
  </p:clrMapOvr>
  <p:transition advTm="600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Cascade implemented?</a:t>
            </a:r>
          </a:p>
        </p:txBody>
      </p:sp>
      <p:sp>
        <p:nvSpPr>
          <p:cNvPr id="3" name="Content Placeholder 2"/>
          <p:cNvSpPr>
            <a:spLocks noGrp="1"/>
          </p:cNvSpPr>
          <p:nvPr>
            <p:ph idx="1"/>
          </p:nvPr>
        </p:nvSpPr>
        <p:spPr/>
        <p:txBody>
          <a:bodyPr/>
          <a:lstStyle/>
          <a:p>
            <a:r>
              <a:rPr lang="en-US" dirty="0"/>
              <a:t>The entire key-value architecture is being built over Derecho</a:t>
            </a:r>
          </a:p>
          <a:p>
            <a:endParaRPr lang="en-US" dirty="0"/>
          </a:p>
          <a:p>
            <a:r>
              <a:rPr lang="en-US" dirty="0"/>
              <a:t>In effect, you talk to Cascade (put/get/watch) and it “translates” your actions into Derecho’s state machine replication operations, which run on RDMA (if available).</a:t>
            </a:r>
          </a:p>
          <a:p>
            <a:endParaRPr lang="en-US" dirty="0"/>
          </a:p>
          <a:p>
            <a:r>
              <a:rPr lang="en-US" dirty="0"/>
              <a:t>Effect is that your Cascade operation is extremely fast</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43</a:t>
            </a:fld>
            <a:endParaRPr lang="en-US"/>
          </a:p>
        </p:txBody>
      </p:sp>
    </p:spTree>
    <p:extLst>
      <p:ext uri="{BB962C8B-B14F-4D97-AF65-F5344CB8AC3E}">
        <p14:creationId xmlns:p14="http://schemas.microsoft.com/office/powerpoint/2010/main" val="687153499"/>
      </p:ext>
    </p:extLst>
  </p:cSld>
  <p:clrMapOvr>
    <a:masterClrMapping/>
  </p:clrMapOvr>
  <p:transition advTm="600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library?  Or a </a:t>
            </a:r>
            <a:r>
              <a:rPr lang="en-US" dirty="0">
                <a:sym typeface="Symbol" panose="05050102010706020507" pitchFamily="18" charset="2"/>
              </a:rPr>
              <a:t>-</a:t>
            </a:r>
            <a:r>
              <a:rPr lang="en-US" dirty="0"/>
              <a:t>service?</a:t>
            </a:r>
          </a:p>
        </p:txBody>
      </p:sp>
      <p:sp>
        <p:nvSpPr>
          <p:cNvPr id="3" name="Content Placeholder 2"/>
          <p:cNvSpPr>
            <a:spLocks noGrp="1"/>
          </p:cNvSpPr>
          <p:nvPr>
            <p:ph idx="1"/>
          </p:nvPr>
        </p:nvSpPr>
        <p:spPr/>
        <p:txBody>
          <a:bodyPr>
            <a:normAutofit/>
          </a:bodyPr>
          <a:lstStyle/>
          <a:p>
            <a:r>
              <a:rPr lang="en-US" dirty="0"/>
              <a:t>Cascade can be set up as a separate </a:t>
            </a:r>
            <a:r>
              <a:rPr lang="en-US" dirty="0">
                <a:sym typeface="Symbol" panose="05050102010706020507" pitchFamily="18" charset="2"/>
              </a:rPr>
              <a:t>-</a:t>
            </a:r>
            <a:r>
              <a:rPr lang="en-US" dirty="0"/>
              <a:t>service on its machines.</a:t>
            </a:r>
          </a:p>
          <a:p>
            <a:pPr>
              <a:buFont typeface="Wingdings" panose="05000000000000000000" pitchFamily="2" charset="2"/>
              <a:buChar char="Ø"/>
            </a:pPr>
            <a:r>
              <a:rPr lang="en-US" dirty="0"/>
              <a:t> In this </a:t>
            </a:r>
            <a:r>
              <a:rPr lang="en-US" dirty="0" err="1"/>
              <a:t>configuraton</a:t>
            </a:r>
            <a:r>
              <a:rPr lang="en-US" dirty="0"/>
              <a:t> it could replace a blob store, or a DHT </a:t>
            </a:r>
            <a:br>
              <a:rPr lang="en-US" dirty="0"/>
            </a:br>
            <a:r>
              <a:rPr lang="en-US" dirty="0"/>
              <a:t>   like </a:t>
            </a:r>
            <a:r>
              <a:rPr lang="en-US" dirty="0" err="1"/>
              <a:t>CosmosDB</a:t>
            </a:r>
            <a:r>
              <a:rPr lang="en-US" dirty="0"/>
              <a:t> or Cassandra or Dynamo.</a:t>
            </a:r>
          </a:p>
          <a:p>
            <a:pPr>
              <a:buFont typeface="Wingdings" panose="05000000000000000000" pitchFamily="2" charset="2"/>
              <a:buChar char="Ø"/>
            </a:pPr>
            <a:r>
              <a:rPr lang="en-US" dirty="0"/>
              <a:t> But your code wouldn’t run on the same machines.</a:t>
            </a:r>
          </a:p>
          <a:p>
            <a:pPr marL="0" indent="0">
              <a:buNone/>
            </a:pPr>
            <a:endParaRPr lang="en-US" dirty="0"/>
          </a:p>
          <a:p>
            <a:pPr marL="0" indent="0">
              <a:buNone/>
            </a:pPr>
            <a:r>
              <a:rPr lang="en-US" dirty="0"/>
              <a:t>Used as a library, Cascade can run on the same machine as your code.  This eliminates extra copying and message passing.</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44</a:t>
            </a:fld>
            <a:endParaRPr lang="en-US"/>
          </a:p>
        </p:txBody>
      </p:sp>
    </p:spTree>
    <p:extLst>
      <p:ext uri="{BB962C8B-B14F-4D97-AF65-F5344CB8AC3E}">
        <p14:creationId xmlns:p14="http://schemas.microsoft.com/office/powerpoint/2010/main" val="2618837390"/>
      </p:ext>
    </p:extLst>
  </p:cSld>
  <p:clrMapOvr>
    <a:masterClrMapping/>
  </p:clrMapOvr>
  <p:transition advTm="600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lnSpcReduction="10000"/>
          </a:bodyPr>
          <a:lstStyle/>
          <a:p>
            <a:r>
              <a:rPr lang="en-US" dirty="0" err="1"/>
              <a:t>Lamport’s</a:t>
            </a:r>
            <a:r>
              <a:rPr lang="en-US" dirty="0"/>
              <a:t> ideas give us a way to fix the inconsistencies seen in existing cloud storage systems, like HDFS or the Azure blob store</a:t>
            </a:r>
          </a:p>
          <a:p>
            <a:endParaRPr lang="en-US" dirty="0"/>
          </a:p>
          <a:p>
            <a:r>
              <a:rPr lang="en-US" dirty="0"/>
              <a:t>In prior work, Cornell created a file system, FFFS</a:t>
            </a:r>
            <a:r>
              <a:rPr lang="en-US" baseline="-25000" dirty="0"/>
              <a:t>v1</a:t>
            </a:r>
            <a:r>
              <a:rPr lang="en-US" dirty="0"/>
              <a:t> to show this.</a:t>
            </a:r>
          </a:p>
          <a:p>
            <a:endParaRPr lang="en-US" dirty="0"/>
          </a:p>
          <a:p>
            <a:r>
              <a:rPr lang="en-US" dirty="0"/>
              <a:t>Right now, the newer Cascade project is recreating the same options but in a (</a:t>
            </a:r>
            <a:r>
              <a:rPr lang="en-US" dirty="0" err="1"/>
              <a:t>key,value</a:t>
            </a:r>
            <a:r>
              <a:rPr lang="en-US" dirty="0"/>
              <a:t>) DHT approach that fits nicely with today’s most popular ML and AI platforms.</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45</a:t>
            </a:fld>
            <a:endParaRPr lang="en-US"/>
          </a:p>
        </p:txBody>
      </p:sp>
    </p:spTree>
    <p:extLst>
      <p:ext uri="{BB962C8B-B14F-4D97-AF65-F5344CB8AC3E}">
        <p14:creationId xmlns:p14="http://schemas.microsoft.com/office/powerpoint/2010/main" val="4194663586"/>
      </p:ext>
    </p:extLst>
  </p:cSld>
  <p:clrMapOvr>
    <a:masterClrMapping/>
  </p:clrMapOvr>
  <p:transition advTm="60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Tracking Trinity…</a:t>
            </a:r>
          </a:p>
        </p:txBody>
      </p:sp>
      <p:sp>
        <p:nvSpPr>
          <p:cNvPr id="6" name="Content Placeholder 5"/>
          <p:cNvSpPr>
            <a:spLocks noGrp="1"/>
          </p:cNvSpPr>
          <p:nvPr>
            <p:ph idx="1"/>
          </p:nvPr>
        </p:nvSpPr>
        <p:spPr/>
        <p:txBody>
          <a:bodyPr>
            <a:normAutofit/>
          </a:bodyPr>
          <a:lstStyle/>
          <a:p>
            <a:r>
              <a:rPr lang="en-US" dirty="0"/>
              <a:t>In this example, we are doing a few </a:t>
            </a:r>
            <a:r>
              <a:rPr lang="en-US" dirty="0" smtClean="0"/>
              <a:t>things all at once</a:t>
            </a:r>
            <a:endParaRPr lang="en-US" dirty="0"/>
          </a:p>
          <a:p>
            <a:pPr>
              <a:buFont typeface="Wingdings" panose="05000000000000000000" pitchFamily="2" charset="2"/>
              <a:buChar char="Ø"/>
            </a:pPr>
            <a:r>
              <a:rPr lang="en-US" dirty="0"/>
              <a:t>  Data is being captured by </a:t>
            </a:r>
            <a:r>
              <a:rPr lang="en-US" dirty="0" err="1"/>
              <a:t>IoT</a:t>
            </a:r>
            <a:r>
              <a:rPr lang="en-US" dirty="0"/>
              <a:t> </a:t>
            </a:r>
            <a:r>
              <a:rPr lang="en-US" dirty="0" smtClean="0"/>
              <a:t>sensors and uploaded via a </a:t>
            </a:r>
            <a:br>
              <a:rPr lang="en-US" dirty="0" smtClean="0"/>
            </a:br>
            <a:r>
              <a:rPr lang="en-US" dirty="0" smtClean="0"/>
              <a:t>    function tier (it doesn’t do much).</a:t>
            </a:r>
            <a:endParaRPr lang="en-US" dirty="0"/>
          </a:p>
          <a:p>
            <a:pPr>
              <a:buFont typeface="Wingdings" panose="05000000000000000000" pitchFamily="2" charset="2"/>
              <a:buChar char="Ø"/>
            </a:pPr>
            <a:r>
              <a:rPr lang="en-US" dirty="0"/>
              <a:t>  We are relaying it into a key-value storage layer, and</a:t>
            </a:r>
            <a:br>
              <a:rPr lang="en-US" dirty="0"/>
            </a:br>
            <a:r>
              <a:rPr lang="en-US" dirty="0"/>
              <a:t>    saving it in some sort of </a:t>
            </a:r>
            <a:r>
              <a:rPr lang="en-US" dirty="0" err="1"/>
              <a:t>sharded</a:t>
            </a:r>
            <a:r>
              <a:rPr lang="en-US" dirty="0"/>
              <a:t>, replicated form</a:t>
            </a:r>
          </a:p>
          <a:p>
            <a:pPr>
              <a:buFont typeface="Wingdings" panose="05000000000000000000" pitchFamily="2" charset="2"/>
              <a:buChar char="Ø"/>
            </a:pPr>
            <a:r>
              <a:rPr lang="en-US" dirty="0"/>
              <a:t>  A “query” is pulling up images that show</a:t>
            </a:r>
            <a:br>
              <a:rPr lang="en-US" dirty="0"/>
            </a:br>
            <a:r>
              <a:rPr lang="en-US" dirty="0"/>
              <a:t>    Trinity with the </a:t>
            </a:r>
            <a:r>
              <a:rPr lang="en-US" dirty="0" err="1"/>
              <a:t>KeyMaker</a:t>
            </a:r>
            <a:r>
              <a:rPr lang="en-US" dirty="0"/>
              <a:t> on her motorcycle)</a:t>
            </a:r>
          </a:p>
        </p:txBody>
      </p:sp>
      <p:sp>
        <p:nvSpPr>
          <p:cNvPr id="3" name="Footer Placeholder 2"/>
          <p:cNvSpPr>
            <a:spLocks noGrp="1"/>
          </p:cNvSpPr>
          <p:nvPr>
            <p:ph type="ftr" sz="quarter" idx="11"/>
          </p:nvPr>
        </p:nvSpPr>
        <p:spPr/>
        <p:txBody>
          <a:bodyPr/>
          <a:lstStyle/>
          <a:p>
            <a:r>
              <a:rPr lang="en-US"/>
              <a:t>Cornell University CS5412 Spring 2020                                                                        </a:t>
            </a:r>
          </a:p>
        </p:txBody>
      </p:sp>
      <p:sp>
        <p:nvSpPr>
          <p:cNvPr id="4" name="Slide Number Placeholder 3"/>
          <p:cNvSpPr>
            <a:spLocks noGrp="1"/>
          </p:cNvSpPr>
          <p:nvPr>
            <p:ph type="sldNum" sz="quarter" idx="12"/>
          </p:nvPr>
        </p:nvSpPr>
        <p:spPr/>
        <p:txBody>
          <a:bodyPr/>
          <a:lstStyle/>
          <a:p>
            <a:fld id="{26165642-2DC6-4995-8FB3-76453B93C11F}" type="slidenum">
              <a:rPr lang="en-US" smtClean="0"/>
              <a:pPr/>
              <a:t>5</a:t>
            </a:fld>
            <a:endParaRPr lang="en-US"/>
          </a:p>
        </p:txBody>
      </p:sp>
      <p:pic>
        <p:nvPicPr>
          <p:cNvPr id="7" name="Picture 6"/>
          <p:cNvPicPr>
            <a:picLocks noChangeAspect="1"/>
          </p:cNvPicPr>
          <p:nvPr/>
        </p:nvPicPr>
        <p:blipFill>
          <a:blip r:embed="rId3"/>
          <a:stretch>
            <a:fillRect/>
          </a:stretch>
        </p:blipFill>
        <p:spPr>
          <a:xfrm>
            <a:off x="10457754" y="4385781"/>
            <a:ext cx="1301462" cy="2004251"/>
          </a:xfrm>
          <a:prstGeom prst="rect">
            <a:avLst/>
          </a:prstGeom>
        </p:spPr>
      </p:pic>
      <p:pic>
        <p:nvPicPr>
          <p:cNvPr id="9" name="Picture 8"/>
          <p:cNvPicPr>
            <a:picLocks noChangeAspect="1"/>
          </p:cNvPicPr>
          <p:nvPr/>
        </p:nvPicPr>
        <p:blipFill>
          <a:blip r:embed="rId4"/>
          <a:stretch>
            <a:fillRect/>
          </a:stretch>
        </p:blipFill>
        <p:spPr>
          <a:xfrm>
            <a:off x="10405973" y="240199"/>
            <a:ext cx="1405025" cy="2189650"/>
          </a:xfrm>
          <a:prstGeom prst="rect">
            <a:avLst/>
          </a:prstGeom>
        </p:spPr>
      </p:pic>
    </p:spTree>
    <p:extLst>
      <p:ext uri="{BB962C8B-B14F-4D97-AF65-F5344CB8AC3E}">
        <p14:creationId xmlns:p14="http://schemas.microsoft.com/office/powerpoint/2010/main" val="1472678927"/>
      </p:ext>
    </p:extLst>
  </p:cSld>
  <p:clrMapOvr>
    <a:masterClrMapping/>
  </p:clrMapOvr>
  <p:transition advTm="60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RemindeR</a:t>
            </a:r>
            <a:r>
              <a:rPr lang="en-US" dirty="0"/>
              <a:t>: Flock of Geese</a:t>
            </a:r>
          </a:p>
        </p:txBody>
      </p:sp>
      <p:sp>
        <p:nvSpPr>
          <p:cNvPr id="3" name="Content Placeholder 2"/>
          <p:cNvSpPr>
            <a:spLocks noGrp="1"/>
          </p:cNvSpPr>
          <p:nvPr>
            <p:ph idx="1"/>
          </p:nvPr>
        </p:nvSpPr>
        <p:spPr/>
        <p:txBody>
          <a:bodyPr/>
          <a:lstStyle/>
          <a:p>
            <a:r>
              <a:rPr lang="en-US" dirty="0"/>
              <a:t>In the last lecture we saw how the concept of a </a:t>
            </a:r>
            <a:r>
              <a:rPr lang="en-US" i="1" u="sng" dirty="0"/>
              <a:t>causal snapshot </a:t>
            </a:r>
            <a:r>
              <a:rPr lang="en-US" dirty="0"/>
              <a:t>can help us create consistent views of a distributed system.</a:t>
            </a:r>
          </a:p>
          <a:p>
            <a:endParaRPr lang="en-US" dirty="0"/>
          </a:p>
          <a:p>
            <a:r>
              <a:rPr lang="en-US" dirty="0"/>
              <a:t>Can we use that same idea here?</a:t>
            </a:r>
          </a:p>
          <a:p>
            <a:endParaRPr lang="en-US" dirty="0"/>
          </a:p>
          <a:p>
            <a:r>
              <a:rPr lang="en-US" dirty="0"/>
              <a:t>Goals: We want temporally precise and causally consistent data, and then will search it for clear images of Trinity’s ride.</a:t>
            </a:r>
          </a:p>
        </p:txBody>
      </p:sp>
      <p:sp>
        <p:nvSpPr>
          <p:cNvPr id="4" name="Footer Placeholder 3"/>
          <p:cNvSpPr>
            <a:spLocks noGrp="1"/>
          </p:cNvSpPr>
          <p:nvPr>
            <p:ph type="ftr" sz="quarter" idx="11"/>
          </p:nvPr>
        </p:nvSpPr>
        <p:spPr/>
        <p:txBody>
          <a:bodyPr/>
          <a:lstStyle/>
          <a:p>
            <a:r>
              <a:rPr lang="en-US"/>
              <a:t>Cornell University CS5412 Spring 2020                                                                        </a:t>
            </a:r>
          </a:p>
        </p:txBody>
      </p:sp>
      <p:sp>
        <p:nvSpPr>
          <p:cNvPr id="5" name="Slide Number Placeholder 4"/>
          <p:cNvSpPr>
            <a:spLocks noGrp="1"/>
          </p:cNvSpPr>
          <p:nvPr>
            <p:ph type="sldNum" sz="quarter" idx="12"/>
          </p:nvPr>
        </p:nvSpPr>
        <p:spPr/>
        <p:txBody>
          <a:bodyPr/>
          <a:lstStyle/>
          <a:p>
            <a:fld id="{26165642-2DC6-4995-8FB3-76453B93C11F}" type="slidenum">
              <a:rPr lang="en-US" smtClean="0"/>
              <a:pPr/>
              <a:t>6</a:t>
            </a:fld>
            <a:endParaRPr lang="en-US"/>
          </a:p>
        </p:txBody>
      </p:sp>
      <p:pic>
        <p:nvPicPr>
          <p:cNvPr id="19" name="Picture 18"/>
          <p:cNvPicPr>
            <a:picLocks noChangeAspect="1"/>
          </p:cNvPicPr>
          <p:nvPr/>
        </p:nvPicPr>
        <p:blipFill>
          <a:blip r:embed="rId3"/>
          <a:stretch>
            <a:fillRect/>
          </a:stretch>
        </p:blipFill>
        <p:spPr>
          <a:xfrm>
            <a:off x="8395855" y="135863"/>
            <a:ext cx="3544574" cy="2069465"/>
          </a:xfrm>
          <a:prstGeom prst="rect">
            <a:avLst/>
          </a:prstGeom>
        </p:spPr>
      </p:pic>
    </p:spTree>
    <p:extLst>
      <p:ext uri="{BB962C8B-B14F-4D97-AF65-F5344CB8AC3E}">
        <p14:creationId xmlns:p14="http://schemas.microsoft.com/office/powerpoint/2010/main" val="1808043829"/>
      </p:ext>
    </p:extLst>
  </p:cSld>
  <p:clrMapOvr>
    <a:masterClrMapping/>
  </p:clrMapOvr>
  <p:transition advTm="60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9B8E-EE54-4610-B89A-FFD25675F57F}"/>
              </a:ext>
            </a:extLst>
          </p:cNvPr>
          <p:cNvSpPr>
            <a:spLocks noGrp="1"/>
          </p:cNvSpPr>
          <p:nvPr>
            <p:ph type="title"/>
          </p:nvPr>
        </p:nvSpPr>
        <p:spPr/>
        <p:txBody>
          <a:bodyPr/>
          <a:lstStyle/>
          <a:p>
            <a:r>
              <a:rPr lang="en-US" dirty="0"/>
              <a:t>Animation: A wave in an aquarium</a:t>
            </a:r>
          </a:p>
        </p:txBody>
      </p:sp>
      <p:sp>
        <p:nvSpPr>
          <p:cNvPr id="3" name="Content Placeholder 2">
            <a:extLst>
              <a:ext uri="{FF2B5EF4-FFF2-40B4-BE49-F238E27FC236}">
                <a16:creationId xmlns:a16="http://schemas.microsoft.com/office/drawing/2014/main" id="{A1E5F5E6-EA1A-4A85-B5FB-852DB2ACAE9A}"/>
              </a:ext>
            </a:extLst>
          </p:cNvPr>
          <p:cNvSpPr>
            <a:spLocks noGrp="1"/>
          </p:cNvSpPr>
          <p:nvPr>
            <p:ph idx="1"/>
          </p:nvPr>
        </p:nvSpPr>
        <p:spPr/>
        <p:txBody>
          <a:bodyPr/>
          <a:lstStyle/>
          <a:p>
            <a:r>
              <a:rPr lang="en-US" dirty="0"/>
              <a:t>To illustrate this point visually, we made a simulation.</a:t>
            </a:r>
          </a:p>
          <a:p>
            <a:endParaRPr lang="en-US" dirty="0"/>
          </a:p>
          <a:p>
            <a:r>
              <a:rPr lang="en-US" dirty="0"/>
              <a:t>Rather than a flock of geese, it simulates a wave in an aquarium, or a phase-shift in a power grid, as sampled by a grid of sensors.  We captured this “IoT data” into files.</a:t>
            </a:r>
          </a:p>
          <a:p>
            <a:endParaRPr lang="en-US" dirty="0"/>
          </a:p>
          <a:p>
            <a:r>
              <a:rPr lang="en-US" dirty="0"/>
              <a:t>Then we took snapshots and made a movie.</a:t>
            </a:r>
          </a:p>
        </p:txBody>
      </p:sp>
      <p:sp>
        <p:nvSpPr>
          <p:cNvPr id="4" name="Footer Placeholder 3">
            <a:extLst>
              <a:ext uri="{FF2B5EF4-FFF2-40B4-BE49-F238E27FC236}">
                <a16:creationId xmlns:a16="http://schemas.microsoft.com/office/drawing/2014/main" id="{1EB50754-0021-4087-9AD1-289A44554341}"/>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E88E8419-A5CA-40C7-AB6E-1320DAE53B7C}"/>
              </a:ext>
            </a:extLst>
          </p:cNvPr>
          <p:cNvSpPr>
            <a:spLocks noGrp="1"/>
          </p:cNvSpPr>
          <p:nvPr>
            <p:ph type="sldNum" sz="quarter" idx="12"/>
          </p:nvPr>
        </p:nvSpPr>
        <p:spPr/>
        <p:txBody>
          <a:bodyPr/>
          <a:lstStyle/>
          <a:p>
            <a:fld id="{26165642-2DC6-4995-8FB3-76453B93C11F}" type="slidenum">
              <a:rPr lang="en-US" smtClean="0"/>
              <a:pPr/>
              <a:t>7</a:t>
            </a:fld>
            <a:endParaRPr lang="en-US"/>
          </a:p>
        </p:txBody>
      </p:sp>
    </p:spTree>
    <p:extLst>
      <p:ext uri="{BB962C8B-B14F-4D97-AF65-F5344CB8AC3E}">
        <p14:creationId xmlns:p14="http://schemas.microsoft.com/office/powerpoint/2010/main" val="396118674"/>
      </p:ext>
    </p:extLst>
  </p:cSld>
  <p:clrMapOvr>
    <a:masterClrMapping/>
  </p:clrMapOvr>
  <p:transition advTm="60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Consistency Problem: HDFS does badly!</a:t>
            </a:r>
          </a:p>
        </p:txBody>
      </p:sp>
      <p:sp>
        <p:nvSpPr>
          <p:cNvPr id="4" name="Slide Number Placeholder 3"/>
          <p:cNvSpPr>
            <a:spLocks noGrp="1"/>
          </p:cNvSpPr>
          <p:nvPr>
            <p:ph type="sldNum" sz="quarter" idx="12"/>
          </p:nvPr>
        </p:nvSpPr>
        <p:spPr/>
        <p:txBody>
          <a:bodyPr/>
          <a:lstStyle/>
          <a:p>
            <a:fld id="{26165642-2DC6-4995-8FB3-76453B93C11F}" type="slidenum">
              <a:rPr lang="en-US" smtClean="0"/>
              <a:pPr/>
              <a:t>8</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549" y="1701764"/>
            <a:ext cx="3991070" cy="39910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8379" y="1668404"/>
            <a:ext cx="4017056" cy="40170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7352" y="1642200"/>
            <a:ext cx="4024648" cy="4024648"/>
          </a:xfrm>
          <a:prstGeom prst="rect">
            <a:avLst/>
          </a:prstGeom>
        </p:spPr>
      </p:pic>
      <p:sp>
        <p:nvSpPr>
          <p:cNvPr id="11" name="Title 1"/>
          <p:cNvSpPr txBox="1">
            <a:spLocks/>
          </p:cNvSpPr>
          <p:nvPr/>
        </p:nvSpPr>
        <p:spPr>
          <a:xfrm>
            <a:off x="1146677" y="1335024"/>
            <a:ext cx="1078687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r>
              <a:rPr lang="en-US" sz="2800" dirty="0">
                <a:solidFill>
                  <a:srgbClr val="0070C0"/>
                </a:solidFill>
              </a:rPr>
              <a:t>    HDFS</a:t>
            </a:r>
          </a:p>
        </p:txBody>
      </p:sp>
      <p:sp>
        <p:nvSpPr>
          <p:cNvPr id="6" name="Content Placeholder 5"/>
          <p:cNvSpPr>
            <a:spLocks noGrp="1"/>
          </p:cNvSpPr>
          <p:nvPr>
            <p:ph idx="1"/>
          </p:nvPr>
        </p:nvSpPr>
        <p:spPr>
          <a:xfrm>
            <a:off x="531758" y="5539153"/>
            <a:ext cx="11425779" cy="1174653"/>
          </a:xfrm>
        </p:spPr>
        <p:txBody>
          <a:bodyPr>
            <a:normAutofit/>
          </a:bodyPr>
          <a:lstStyle/>
          <a:p>
            <a:pPr algn="ctr"/>
            <a:r>
              <a:rPr lang="en-US" dirty="0"/>
              <a:t>Existing file systems (like HDFS on the left) make mistakes when handling real-time data.  But we can fix such problems (right).</a:t>
            </a:r>
          </a:p>
        </p:txBody>
      </p:sp>
      <p:sp>
        <p:nvSpPr>
          <p:cNvPr id="3" name="Rectangle 2">
            <a:extLst>
              <a:ext uri="{FF2B5EF4-FFF2-40B4-BE49-F238E27FC236}">
                <a16:creationId xmlns:a16="http://schemas.microsoft.com/office/drawing/2014/main" id="{3A5918B3-2F8C-482C-9416-10454DD6F867}"/>
              </a:ext>
            </a:extLst>
          </p:cNvPr>
          <p:cNvSpPr/>
          <p:nvPr/>
        </p:nvSpPr>
        <p:spPr>
          <a:xfrm>
            <a:off x="5224007" y="1813099"/>
            <a:ext cx="6440556" cy="461665"/>
          </a:xfrm>
          <a:prstGeom prst="rect">
            <a:avLst/>
          </a:prstGeom>
        </p:spPr>
        <p:txBody>
          <a:bodyPr wrap="square">
            <a:spAutoFit/>
          </a:bodyPr>
          <a:lstStyle/>
          <a:p>
            <a:r>
              <a:rPr lang="en-US" sz="2400" b="1" dirty="0" err="1">
                <a:solidFill>
                  <a:schemeClr val="accent2"/>
                </a:solidFill>
                <a:latin typeface="+mj-lt"/>
              </a:rPr>
              <a:t>FFFS+Server</a:t>
            </a:r>
            <a:r>
              <a:rPr lang="en-US" sz="2400" b="1" dirty="0">
                <a:solidFill>
                  <a:schemeClr val="accent2"/>
                </a:solidFill>
                <a:latin typeface="+mj-lt"/>
              </a:rPr>
              <a:t> Time                              </a:t>
            </a:r>
            <a:r>
              <a:rPr lang="en-US" sz="2400" b="1" dirty="0" err="1">
                <a:solidFill>
                  <a:schemeClr val="accent2"/>
                </a:solidFill>
                <a:latin typeface="+mj-lt"/>
              </a:rPr>
              <a:t>FFFS+Sensor</a:t>
            </a:r>
            <a:r>
              <a:rPr lang="en-US" sz="2400" b="1" dirty="0">
                <a:solidFill>
                  <a:schemeClr val="accent2"/>
                </a:solidFill>
                <a:latin typeface="+mj-lt"/>
              </a:rPr>
              <a:t> TIME</a:t>
            </a:r>
          </a:p>
        </p:txBody>
      </p:sp>
      <p:sp>
        <p:nvSpPr>
          <p:cNvPr id="5" name="Footer Placeholder 4"/>
          <p:cNvSpPr>
            <a:spLocks noGrp="1"/>
          </p:cNvSpPr>
          <p:nvPr>
            <p:ph type="ftr" sz="quarter" idx="11"/>
          </p:nvPr>
        </p:nvSpPr>
        <p:spPr/>
        <p:txBody>
          <a:bodyPr/>
          <a:lstStyle/>
          <a:p>
            <a:r>
              <a:rPr lang="en-US"/>
              <a:t>Cornell University CS5412 Spring 2020                                                                        </a:t>
            </a:r>
          </a:p>
        </p:txBody>
      </p:sp>
    </p:spTree>
    <p:extLst>
      <p:ext uri="{BB962C8B-B14F-4D97-AF65-F5344CB8AC3E}">
        <p14:creationId xmlns:p14="http://schemas.microsoft.com/office/powerpoint/2010/main" val="1450556170"/>
      </p:ext>
    </p:extLst>
  </p:cSld>
  <p:clrMapOvr>
    <a:masterClrMapping/>
  </p:clrMapOvr>
  <p:transition advTm="60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190DE83C-C44A-4858-B24E-C0F42DA65838}"/>
              </a:ext>
            </a:extLst>
          </p:cNvPr>
          <p:cNvCxnSpPr/>
          <p:nvPr/>
        </p:nvCxnSpPr>
        <p:spPr>
          <a:xfrm flipV="1">
            <a:off x="7802443" y="2853851"/>
            <a:ext cx="762068" cy="11374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A6D8C0-F757-4625-9218-B7D438ED6B03}"/>
              </a:ext>
            </a:extLst>
          </p:cNvPr>
          <p:cNvSpPr>
            <a:spLocks noGrp="1"/>
          </p:cNvSpPr>
          <p:nvPr>
            <p:ph type="title"/>
          </p:nvPr>
        </p:nvSpPr>
        <p:spPr/>
        <p:txBody>
          <a:bodyPr/>
          <a:lstStyle/>
          <a:p>
            <a:r>
              <a:rPr lang="en-US" dirty="0"/>
              <a:t>What actually happens here?</a:t>
            </a:r>
          </a:p>
        </p:txBody>
      </p:sp>
      <p:sp>
        <p:nvSpPr>
          <p:cNvPr id="3" name="Content Placeholder 2">
            <a:extLst>
              <a:ext uri="{FF2B5EF4-FFF2-40B4-BE49-F238E27FC236}">
                <a16:creationId xmlns:a16="http://schemas.microsoft.com/office/drawing/2014/main" id="{D8757B51-6A0B-4C06-8FA9-02414BAEE2D9}"/>
              </a:ext>
            </a:extLst>
          </p:cNvPr>
          <p:cNvSpPr>
            <a:spLocks noGrp="1"/>
          </p:cNvSpPr>
          <p:nvPr>
            <p:ph idx="1"/>
          </p:nvPr>
        </p:nvSpPr>
        <p:spPr/>
        <p:txBody>
          <a:bodyPr/>
          <a:lstStyle/>
          <a:p>
            <a:r>
              <a:rPr lang="en-US" dirty="0"/>
              <a:t>Each “cell” is like a small photo.</a:t>
            </a:r>
          </a:p>
          <a:p>
            <a:endParaRPr lang="en-US" dirty="0"/>
          </a:p>
          <a:p>
            <a:pPr marL="0" indent="0">
              <a:buNone/>
            </a:pPr>
            <a:r>
              <a:rPr lang="en-US" dirty="0"/>
              <a:t> A new sensor reading is like a new </a:t>
            </a:r>
            <a:br>
              <a:rPr lang="en-US" dirty="0"/>
            </a:br>
            <a:r>
              <a:rPr lang="en-US" dirty="0"/>
              <a:t>photo.</a:t>
            </a:r>
          </a:p>
          <a:p>
            <a:pPr marL="0" indent="0">
              <a:buNone/>
            </a:pPr>
            <a:endParaRPr lang="en-US" dirty="0"/>
          </a:p>
          <a:p>
            <a:r>
              <a:rPr lang="en-US" dirty="0"/>
              <a:t>Here we see a blue sensor, a yellow, a green and a pink one that each send 6 photos over a period of time.</a:t>
            </a:r>
          </a:p>
        </p:txBody>
      </p:sp>
      <p:sp>
        <p:nvSpPr>
          <p:cNvPr id="4" name="Footer Placeholder 3">
            <a:extLst>
              <a:ext uri="{FF2B5EF4-FFF2-40B4-BE49-F238E27FC236}">
                <a16:creationId xmlns:a16="http://schemas.microsoft.com/office/drawing/2014/main" id="{C722D194-5834-46EB-9826-DCC77D590507}"/>
              </a:ext>
            </a:extLst>
          </p:cNvPr>
          <p:cNvSpPr>
            <a:spLocks noGrp="1"/>
          </p:cNvSpPr>
          <p:nvPr>
            <p:ph type="ftr" sz="quarter" idx="11"/>
          </p:nvPr>
        </p:nvSpPr>
        <p:spPr/>
        <p:txBody>
          <a:bodyPr/>
          <a:lstStyle/>
          <a:p>
            <a:r>
              <a:rPr lang="en-US"/>
              <a:t>Cornell University CS5412 Spring 2020                                                                        </a:t>
            </a:r>
          </a:p>
        </p:txBody>
      </p:sp>
      <p:sp>
        <p:nvSpPr>
          <p:cNvPr id="5" name="Slide Number Placeholder 4">
            <a:extLst>
              <a:ext uri="{FF2B5EF4-FFF2-40B4-BE49-F238E27FC236}">
                <a16:creationId xmlns:a16="http://schemas.microsoft.com/office/drawing/2014/main" id="{9C5F8D47-D066-40C3-AA8F-F4F43035A220}"/>
              </a:ext>
            </a:extLst>
          </p:cNvPr>
          <p:cNvSpPr>
            <a:spLocks noGrp="1"/>
          </p:cNvSpPr>
          <p:nvPr>
            <p:ph type="sldNum" sz="quarter" idx="12"/>
          </p:nvPr>
        </p:nvSpPr>
        <p:spPr/>
        <p:txBody>
          <a:bodyPr/>
          <a:lstStyle/>
          <a:p>
            <a:fld id="{26165642-2DC6-4995-8FB3-76453B93C11F}" type="slidenum">
              <a:rPr lang="en-US" smtClean="0"/>
              <a:pPr/>
              <a:t>9</a:t>
            </a:fld>
            <a:endParaRPr lang="en-US"/>
          </a:p>
        </p:txBody>
      </p:sp>
      <p:cxnSp>
        <p:nvCxnSpPr>
          <p:cNvPr id="7" name="Straight Arrow Connector 6">
            <a:extLst>
              <a:ext uri="{FF2B5EF4-FFF2-40B4-BE49-F238E27FC236}">
                <a16:creationId xmlns:a16="http://schemas.microsoft.com/office/drawing/2014/main" id="{190DE83C-C44A-4858-B24E-C0F42DA65838}"/>
              </a:ext>
            </a:extLst>
          </p:cNvPr>
          <p:cNvCxnSpPr/>
          <p:nvPr/>
        </p:nvCxnSpPr>
        <p:spPr>
          <a:xfrm>
            <a:off x="7814456" y="3997765"/>
            <a:ext cx="3444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914EDFC-823B-4779-81C7-BCE53A0F3B4E}"/>
              </a:ext>
            </a:extLst>
          </p:cNvPr>
          <p:cNvSpPr txBox="1"/>
          <p:nvPr/>
        </p:nvSpPr>
        <p:spPr>
          <a:xfrm>
            <a:off x="9225280" y="4094480"/>
            <a:ext cx="901209" cy="369332"/>
          </a:xfrm>
          <a:prstGeom prst="rect">
            <a:avLst/>
          </a:prstGeom>
          <a:noFill/>
        </p:spPr>
        <p:txBody>
          <a:bodyPr wrap="none" rtlCol="0">
            <a:spAutoFit/>
          </a:bodyPr>
          <a:lstStyle/>
          <a:p>
            <a:r>
              <a:rPr lang="en-US" dirty="0"/>
              <a:t>Time </a:t>
            </a:r>
            <a:r>
              <a:rPr lang="en-US" dirty="0">
                <a:sym typeface="Symbol" panose="05050102010706020507" pitchFamily="18" charset="2"/>
              </a:rPr>
              <a:t></a:t>
            </a:r>
            <a:endParaRPr lang="en-US" dirty="0"/>
          </a:p>
        </p:txBody>
      </p:sp>
      <p:sp>
        <p:nvSpPr>
          <p:cNvPr id="14" name="Flowchart: Data 13">
            <a:extLst>
              <a:ext uri="{FF2B5EF4-FFF2-40B4-BE49-F238E27FC236}">
                <a16:creationId xmlns:a16="http://schemas.microsoft.com/office/drawing/2014/main" id="{87A6CA49-14C3-4740-A716-F33A3889046D}"/>
              </a:ext>
            </a:extLst>
          </p:cNvPr>
          <p:cNvSpPr/>
          <p:nvPr/>
        </p:nvSpPr>
        <p:spPr>
          <a:xfrm>
            <a:off x="8649709" y="3659027"/>
            <a:ext cx="492558" cy="180663"/>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ata 14">
            <a:extLst>
              <a:ext uri="{FF2B5EF4-FFF2-40B4-BE49-F238E27FC236}">
                <a16:creationId xmlns:a16="http://schemas.microsoft.com/office/drawing/2014/main" id="{7C5A7A54-E59E-4FC7-94AC-637E6EDDBE4A}"/>
              </a:ext>
            </a:extLst>
          </p:cNvPr>
          <p:cNvSpPr/>
          <p:nvPr/>
        </p:nvSpPr>
        <p:spPr>
          <a:xfrm>
            <a:off x="9183861" y="3502747"/>
            <a:ext cx="492558" cy="180663"/>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ata 15">
            <a:extLst>
              <a:ext uri="{FF2B5EF4-FFF2-40B4-BE49-F238E27FC236}">
                <a16:creationId xmlns:a16="http://schemas.microsoft.com/office/drawing/2014/main" id="{D5DD8205-C239-4F29-A6B3-ECC5499D9A3A}"/>
              </a:ext>
            </a:extLst>
          </p:cNvPr>
          <p:cNvSpPr/>
          <p:nvPr/>
        </p:nvSpPr>
        <p:spPr>
          <a:xfrm>
            <a:off x="9738738" y="3361416"/>
            <a:ext cx="492558" cy="180663"/>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ata 16">
            <a:extLst>
              <a:ext uri="{FF2B5EF4-FFF2-40B4-BE49-F238E27FC236}">
                <a16:creationId xmlns:a16="http://schemas.microsoft.com/office/drawing/2014/main" id="{36AFDF89-FBAF-46F5-A2AF-4C9A6D1C6488}"/>
              </a:ext>
            </a:extLst>
          </p:cNvPr>
          <p:cNvSpPr/>
          <p:nvPr/>
        </p:nvSpPr>
        <p:spPr>
          <a:xfrm>
            <a:off x="10154527" y="3609488"/>
            <a:ext cx="492558" cy="180663"/>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ata 17">
            <a:extLst>
              <a:ext uri="{FF2B5EF4-FFF2-40B4-BE49-F238E27FC236}">
                <a16:creationId xmlns:a16="http://schemas.microsoft.com/office/drawing/2014/main" id="{5659ECD7-D270-4269-B3D7-916E0AB30BB0}"/>
              </a:ext>
            </a:extLst>
          </p:cNvPr>
          <p:cNvSpPr/>
          <p:nvPr/>
        </p:nvSpPr>
        <p:spPr>
          <a:xfrm>
            <a:off x="10647605" y="3699820"/>
            <a:ext cx="492558" cy="180663"/>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D0629A0-4080-4F6C-B014-3680E135ADD9}"/>
              </a:ext>
            </a:extLst>
          </p:cNvPr>
          <p:cNvGrpSpPr/>
          <p:nvPr/>
        </p:nvGrpSpPr>
        <p:grpSpPr>
          <a:xfrm>
            <a:off x="8377273" y="2546263"/>
            <a:ext cx="3031893" cy="674439"/>
            <a:chOff x="8094490" y="3097322"/>
            <a:chExt cx="3031893" cy="674439"/>
          </a:xfrm>
          <a:solidFill>
            <a:srgbClr val="FFC000"/>
          </a:solidFill>
        </p:grpSpPr>
        <p:sp>
          <p:nvSpPr>
            <p:cNvPr id="21" name="Flowchart: Data 20">
              <a:extLst>
                <a:ext uri="{FF2B5EF4-FFF2-40B4-BE49-F238E27FC236}">
                  <a16:creationId xmlns:a16="http://schemas.microsoft.com/office/drawing/2014/main" id="{FBE2F78E-F325-4A75-86DE-085AB70A2C0B}"/>
                </a:ext>
              </a:extLst>
            </p:cNvPr>
            <p:cNvSpPr/>
            <p:nvPr/>
          </p:nvSpPr>
          <p:spPr>
            <a:xfrm>
              <a:off x="8094490" y="3591098"/>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ata 21">
              <a:extLst>
                <a:ext uri="{FF2B5EF4-FFF2-40B4-BE49-F238E27FC236}">
                  <a16:creationId xmlns:a16="http://schemas.microsoft.com/office/drawing/2014/main" id="{BE01EB79-74FD-45AD-8877-9B381C149917}"/>
                </a:ext>
              </a:extLst>
            </p:cNvPr>
            <p:cNvSpPr/>
            <p:nvPr/>
          </p:nvSpPr>
          <p:spPr>
            <a:xfrm>
              <a:off x="8684138" y="3433771"/>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a:extLst>
                <a:ext uri="{FF2B5EF4-FFF2-40B4-BE49-F238E27FC236}">
                  <a16:creationId xmlns:a16="http://schemas.microsoft.com/office/drawing/2014/main" id="{BE4541D2-4682-493A-8B7A-64909CC96C4D}"/>
                </a:ext>
              </a:extLst>
            </p:cNvPr>
            <p:cNvSpPr/>
            <p:nvPr/>
          </p:nvSpPr>
          <p:spPr>
            <a:xfrm>
              <a:off x="9213057" y="3240578"/>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a:extLst>
                <a:ext uri="{FF2B5EF4-FFF2-40B4-BE49-F238E27FC236}">
                  <a16:creationId xmlns:a16="http://schemas.microsoft.com/office/drawing/2014/main" id="{B5F266B3-6072-4089-8258-57D91FAD9BA8}"/>
                </a:ext>
              </a:extLst>
            </p:cNvPr>
            <p:cNvSpPr/>
            <p:nvPr/>
          </p:nvSpPr>
          <p:spPr>
            <a:xfrm>
              <a:off x="9760709" y="3097322"/>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ata 24">
              <a:extLst>
                <a:ext uri="{FF2B5EF4-FFF2-40B4-BE49-F238E27FC236}">
                  <a16:creationId xmlns:a16="http://schemas.microsoft.com/office/drawing/2014/main" id="{F56807B5-6787-44F8-8F98-30FC687BE0B7}"/>
                </a:ext>
              </a:extLst>
            </p:cNvPr>
            <p:cNvSpPr/>
            <p:nvPr/>
          </p:nvSpPr>
          <p:spPr>
            <a:xfrm>
              <a:off x="10140747" y="3445409"/>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ata 25">
              <a:extLst>
                <a:ext uri="{FF2B5EF4-FFF2-40B4-BE49-F238E27FC236}">
                  <a16:creationId xmlns:a16="http://schemas.microsoft.com/office/drawing/2014/main" id="{7AE22FED-099E-4FD2-8EDD-6DDEA4CF358A}"/>
                </a:ext>
              </a:extLst>
            </p:cNvPr>
            <p:cNvSpPr/>
            <p:nvPr/>
          </p:nvSpPr>
          <p:spPr>
            <a:xfrm>
              <a:off x="10633825" y="3535741"/>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05CF80B-23FF-46B4-85B2-EF00012B1D73}"/>
              </a:ext>
            </a:extLst>
          </p:cNvPr>
          <p:cNvGrpSpPr/>
          <p:nvPr/>
        </p:nvGrpSpPr>
        <p:grpSpPr>
          <a:xfrm>
            <a:off x="8288491" y="2831928"/>
            <a:ext cx="3031893" cy="574424"/>
            <a:chOff x="8094490" y="3197337"/>
            <a:chExt cx="3031893" cy="574424"/>
          </a:xfrm>
          <a:solidFill>
            <a:srgbClr val="92D050"/>
          </a:solidFill>
        </p:grpSpPr>
        <p:sp>
          <p:nvSpPr>
            <p:cNvPr id="28" name="Flowchart: Data 27">
              <a:extLst>
                <a:ext uri="{FF2B5EF4-FFF2-40B4-BE49-F238E27FC236}">
                  <a16:creationId xmlns:a16="http://schemas.microsoft.com/office/drawing/2014/main" id="{967BC130-4FFA-46E6-A330-926E7EE6EFAB}"/>
                </a:ext>
              </a:extLst>
            </p:cNvPr>
            <p:cNvSpPr/>
            <p:nvPr/>
          </p:nvSpPr>
          <p:spPr>
            <a:xfrm>
              <a:off x="8094490" y="3591098"/>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ata 28">
              <a:extLst>
                <a:ext uri="{FF2B5EF4-FFF2-40B4-BE49-F238E27FC236}">
                  <a16:creationId xmlns:a16="http://schemas.microsoft.com/office/drawing/2014/main" id="{4C1B5252-7C7E-470F-B26B-07C0CCBBBB18}"/>
                </a:ext>
              </a:extLst>
            </p:cNvPr>
            <p:cNvSpPr/>
            <p:nvPr/>
          </p:nvSpPr>
          <p:spPr>
            <a:xfrm>
              <a:off x="8635929" y="3494948"/>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ata 29">
              <a:extLst>
                <a:ext uri="{FF2B5EF4-FFF2-40B4-BE49-F238E27FC236}">
                  <a16:creationId xmlns:a16="http://schemas.microsoft.com/office/drawing/2014/main" id="{70978556-1CC5-42D2-8CF7-25F1F56ECC4A}"/>
                </a:ext>
              </a:extLst>
            </p:cNvPr>
            <p:cNvSpPr/>
            <p:nvPr/>
          </p:nvSpPr>
          <p:spPr>
            <a:xfrm>
              <a:off x="9170081" y="3338668"/>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ata 30">
              <a:extLst>
                <a:ext uri="{FF2B5EF4-FFF2-40B4-BE49-F238E27FC236}">
                  <a16:creationId xmlns:a16="http://schemas.microsoft.com/office/drawing/2014/main" id="{6BCB7C45-BED2-4EB5-981C-150EBC9BFCD2}"/>
                </a:ext>
              </a:extLst>
            </p:cNvPr>
            <p:cNvSpPr/>
            <p:nvPr/>
          </p:nvSpPr>
          <p:spPr>
            <a:xfrm>
              <a:off x="9724958" y="3197337"/>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ata 31">
              <a:extLst>
                <a:ext uri="{FF2B5EF4-FFF2-40B4-BE49-F238E27FC236}">
                  <a16:creationId xmlns:a16="http://schemas.microsoft.com/office/drawing/2014/main" id="{54913D31-3472-43A5-8726-1135023E3F9F}"/>
                </a:ext>
              </a:extLst>
            </p:cNvPr>
            <p:cNvSpPr/>
            <p:nvPr/>
          </p:nvSpPr>
          <p:spPr>
            <a:xfrm>
              <a:off x="10140747" y="3445409"/>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ata 32">
              <a:extLst>
                <a:ext uri="{FF2B5EF4-FFF2-40B4-BE49-F238E27FC236}">
                  <a16:creationId xmlns:a16="http://schemas.microsoft.com/office/drawing/2014/main" id="{CD8E2719-6CBF-4B46-B3B7-1E0F2AAA10CF}"/>
                </a:ext>
              </a:extLst>
            </p:cNvPr>
            <p:cNvSpPr/>
            <p:nvPr/>
          </p:nvSpPr>
          <p:spPr>
            <a:xfrm>
              <a:off x="10633825" y="3535741"/>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C2FE217F-3AD2-4C7D-A1F4-FBFD132B61F3}"/>
              </a:ext>
            </a:extLst>
          </p:cNvPr>
          <p:cNvGrpSpPr/>
          <p:nvPr/>
        </p:nvGrpSpPr>
        <p:grpSpPr>
          <a:xfrm>
            <a:off x="8159937" y="3077350"/>
            <a:ext cx="3031893" cy="574424"/>
            <a:chOff x="8094490" y="3197337"/>
            <a:chExt cx="3031893" cy="574424"/>
          </a:xfrm>
          <a:solidFill>
            <a:srgbClr val="FFCCFF"/>
          </a:solidFill>
        </p:grpSpPr>
        <p:sp>
          <p:nvSpPr>
            <p:cNvPr id="35" name="Flowchart: Data 34">
              <a:extLst>
                <a:ext uri="{FF2B5EF4-FFF2-40B4-BE49-F238E27FC236}">
                  <a16:creationId xmlns:a16="http://schemas.microsoft.com/office/drawing/2014/main" id="{AE815D9C-410E-472F-BD87-FFC7BB124BDC}"/>
                </a:ext>
              </a:extLst>
            </p:cNvPr>
            <p:cNvSpPr/>
            <p:nvPr/>
          </p:nvSpPr>
          <p:spPr>
            <a:xfrm>
              <a:off x="8094490" y="3591098"/>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ata 35">
              <a:extLst>
                <a:ext uri="{FF2B5EF4-FFF2-40B4-BE49-F238E27FC236}">
                  <a16:creationId xmlns:a16="http://schemas.microsoft.com/office/drawing/2014/main" id="{57B50FD4-0E25-4F87-9D04-0616B8111045}"/>
                </a:ext>
              </a:extLst>
            </p:cNvPr>
            <p:cNvSpPr/>
            <p:nvPr/>
          </p:nvSpPr>
          <p:spPr>
            <a:xfrm>
              <a:off x="8635929" y="3494948"/>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ata 36">
              <a:extLst>
                <a:ext uri="{FF2B5EF4-FFF2-40B4-BE49-F238E27FC236}">
                  <a16:creationId xmlns:a16="http://schemas.microsoft.com/office/drawing/2014/main" id="{1C56FB78-9820-4511-A8C6-7BE35D4BF796}"/>
                </a:ext>
              </a:extLst>
            </p:cNvPr>
            <p:cNvSpPr/>
            <p:nvPr/>
          </p:nvSpPr>
          <p:spPr>
            <a:xfrm>
              <a:off x="9170081" y="3338668"/>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ata 37">
              <a:extLst>
                <a:ext uri="{FF2B5EF4-FFF2-40B4-BE49-F238E27FC236}">
                  <a16:creationId xmlns:a16="http://schemas.microsoft.com/office/drawing/2014/main" id="{0A6A1103-6D25-4532-9C6A-EB27FC9B3441}"/>
                </a:ext>
              </a:extLst>
            </p:cNvPr>
            <p:cNvSpPr/>
            <p:nvPr/>
          </p:nvSpPr>
          <p:spPr>
            <a:xfrm>
              <a:off x="9724958" y="3197337"/>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ata 38">
              <a:extLst>
                <a:ext uri="{FF2B5EF4-FFF2-40B4-BE49-F238E27FC236}">
                  <a16:creationId xmlns:a16="http://schemas.microsoft.com/office/drawing/2014/main" id="{557A26E6-8082-46DB-B668-4F75B9183D08}"/>
                </a:ext>
              </a:extLst>
            </p:cNvPr>
            <p:cNvSpPr/>
            <p:nvPr/>
          </p:nvSpPr>
          <p:spPr>
            <a:xfrm>
              <a:off x="10140747" y="3445409"/>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ata 39">
              <a:extLst>
                <a:ext uri="{FF2B5EF4-FFF2-40B4-BE49-F238E27FC236}">
                  <a16:creationId xmlns:a16="http://schemas.microsoft.com/office/drawing/2014/main" id="{546322C6-164A-40DA-BE46-13583BBECF81}"/>
                </a:ext>
              </a:extLst>
            </p:cNvPr>
            <p:cNvSpPr/>
            <p:nvPr/>
          </p:nvSpPr>
          <p:spPr>
            <a:xfrm>
              <a:off x="10633825" y="3535741"/>
              <a:ext cx="492558" cy="180663"/>
            </a:xfrm>
            <a:prstGeom prst="flowChartInputOutpu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F3FE63B0-E144-4D44-ACC0-E3AD8235C68A}"/>
              </a:ext>
            </a:extLst>
          </p:cNvPr>
          <p:cNvPicPr>
            <a:picLocks noChangeAspect="1"/>
          </p:cNvPicPr>
          <p:nvPr/>
        </p:nvPicPr>
        <p:blipFill>
          <a:blip r:embed="rId2"/>
          <a:stretch>
            <a:fillRect/>
          </a:stretch>
        </p:blipFill>
        <p:spPr>
          <a:xfrm>
            <a:off x="9550224" y="166647"/>
            <a:ext cx="2302190" cy="2305678"/>
          </a:xfrm>
          <a:prstGeom prst="rect">
            <a:avLst/>
          </a:prstGeom>
        </p:spPr>
      </p:pic>
      <p:sp>
        <p:nvSpPr>
          <p:cNvPr id="9" name="Flowchart: Data 8">
            <a:extLst>
              <a:ext uri="{FF2B5EF4-FFF2-40B4-BE49-F238E27FC236}">
                <a16:creationId xmlns:a16="http://schemas.microsoft.com/office/drawing/2014/main" id="{041EBF05-5DF4-406B-8901-D0B9A64AEDB3}"/>
              </a:ext>
            </a:extLst>
          </p:cNvPr>
          <p:cNvSpPr/>
          <p:nvPr/>
        </p:nvSpPr>
        <p:spPr>
          <a:xfrm rot="1073418">
            <a:off x="10544067" y="1336497"/>
            <a:ext cx="103913" cy="73318"/>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2E9430E-4AC2-45F2-B7B9-9C955BB24820}"/>
              </a:ext>
            </a:extLst>
          </p:cNvPr>
          <p:cNvGrpSpPr/>
          <p:nvPr/>
        </p:nvGrpSpPr>
        <p:grpSpPr>
          <a:xfrm>
            <a:off x="8019086" y="1349725"/>
            <a:ext cx="2599313" cy="2551326"/>
            <a:chOff x="5272373" y="2506948"/>
            <a:chExt cx="2599313" cy="2551326"/>
          </a:xfrm>
        </p:grpSpPr>
        <p:sp>
          <p:nvSpPr>
            <p:cNvPr id="10" name="Flowchart: Data 9">
              <a:extLst>
                <a:ext uri="{FF2B5EF4-FFF2-40B4-BE49-F238E27FC236}">
                  <a16:creationId xmlns:a16="http://schemas.microsoft.com/office/drawing/2014/main" id="{B869A54A-5EDC-4FD2-AFC1-20004566C705}"/>
                </a:ext>
              </a:extLst>
            </p:cNvPr>
            <p:cNvSpPr/>
            <p:nvPr/>
          </p:nvSpPr>
          <p:spPr>
            <a:xfrm>
              <a:off x="5272373" y="4877611"/>
              <a:ext cx="492558" cy="180663"/>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B851E02-A222-4742-A41F-7BE2908066C9}"/>
                </a:ext>
              </a:extLst>
            </p:cNvPr>
            <p:cNvCxnSpPr>
              <a:cxnSpLocks/>
            </p:cNvCxnSpPr>
            <p:nvPr/>
          </p:nvCxnSpPr>
          <p:spPr>
            <a:xfrm flipH="1">
              <a:off x="5467760" y="2506948"/>
              <a:ext cx="2329908" cy="230204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0D0AEF-E1CC-42DF-9F18-9AC92FA8C9BB}"/>
                </a:ext>
              </a:extLst>
            </p:cNvPr>
            <p:cNvCxnSpPr>
              <a:cxnSpLocks/>
            </p:cNvCxnSpPr>
            <p:nvPr/>
          </p:nvCxnSpPr>
          <p:spPr>
            <a:xfrm flipH="1">
              <a:off x="5759343" y="2539033"/>
              <a:ext cx="2112343" cy="241528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44" name="Flowchart: Data 43">
            <a:extLst>
              <a:ext uri="{FF2B5EF4-FFF2-40B4-BE49-F238E27FC236}">
                <a16:creationId xmlns:a16="http://schemas.microsoft.com/office/drawing/2014/main" id="{9ACB10AF-0E24-4597-AE09-B1818DEF1920}"/>
              </a:ext>
            </a:extLst>
          </p:cNvPr>
          <p:cNvSpPr/>
          <p:nvPr/>
        </p:nvSpPr>
        <p:spPr>
          <a:xfrm rot="1073418">
            <a:off x="10696467" y="1488897"/>
            <a:ext cx="103913" cy="73318"/>
          </a:xfrm>
          <a:prstGeom prst="flowChartInputOutp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ata 44">
            <a:extLst>
              <a:ext uri="{FF2B5EF4-FFF2-40B4-BE49-F238E27FC236}">
                <a16:creationId xmlns:a16="http://schemas.microsoft.com/office/drawing/2014/main" id="{A597173F-EF5C-4119-B04A-4C962D352E67}"/>
              </a:ext>
            </a:extLst>
          </p:cNvPr>
          <p:cNvSpPr/>
          <p:nvPr/>
        </p:nvSpPr>
        <p:spPr>
          <a:xfrm rot="1073418">
            <a:off x="10781221" y="1133250"/>
            <a:ext cx="103913" cy="73318"/>
          </a:xfrm>
          <a:prstGeom prst="flowChartInputOutp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ata 45">
            <a:extLst>
              <a:ext uri="{FF2B5EF4-FFF2-40B4-BE49-F238E27FC236}">
                <a16:creationId xmlns:a16="http://schemas.microsoft.com/office/drawing/2014/main" id="{855C2201-537C-43C2-9A31-098A79B169E8}"/>
              </a:ext>
            </a:extLst>
          </p:cNvPr>
          <p:cNvSpPr/>
          <p:nvPr/>
        </p:nvSpPr>
        <p:spPr>
          <a:xfrm rot="1073418">
            <a:off x="10933621" y="1285650"/>
            <a:ext cx="103913" cy="73318"/>
          </a:xfrm>
          <a:prstGeom prst="flowChartInputOutpu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190DE83C-C44A-4858-B24E-C0F42DA65838}"/>
              </a:ext>
            </a:extLst>
          </p:cNvPr>
          <p:cNvCxnSpPr/>
          <p:nvPr/>
        </p:nvCxnSpPr>
        <p:spPr>
          <a:xfrm flipH="1" flipV="1">
            <a:off x="7807659" y="2286000"/>
            <a:ext cx="6797" cy="17117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914EDFC-823B-4779-81C7-BCE53A0F3B4E}"/>
              </a:ext>
            </a:extLst>
          </p:cNvPr>
          <p:cNvSpPr txBox="1"/>
          <p:nvPr/>
        </p:nvSpPr>
        <p:spPr>
          <a:xfrm rot="16200000">
            <a:off x="6899816" y="3021011"/>
            <a:ext cx="1404552" cy="369332"/>
          </a:xfrm>
          <a:prstGeom prst="rect">
            <a:avLst/>
          </a:prstGeom>
          <a:noFill/>
        </p:spPr>
        <p:txBody>
          <a:bodyPr wrap="none" rtlCol="0">
            <a:spAutoFit/>
          </a:bodyPr>
          <a:lstStyle/>
          <a:p>
            <a:r>
              <a:rPr lang="en-US" dirty="0" smtClean="0"/>
              <a:t>Amplitude </a:t>
            </a:r>
            <a:r>
              <a:rPr lang="en-US" dirty="0">
                <a:sym typeface="Symbol" panose="05050102010706020507" pitchFamily="18" charset="2"/>
              </a:rPr>
              <a:t></a:t>
            </a:r>
            <a:endParaRPr lang="en-US" dirty="0"/>
          </a:p>
        </p:txBody>
      </p:sp>
      <p:sp>
        <p:nvSpPr>
          <p:cNvPr id="53" name="TextBox 52">
            <a:extLst>
              <a:ext uri="{FF2B5EF4-FFF2-40B4-BE49-F238E27FC236}">
                <a16:creationId xmlns:a16="http://schemas.microsoft.com/office/drawing/2014/main" id="{E914EDFC-823B-4779-81C7-BCE53A0F3B4E}"/>
              </a:ext>
            </a:extLst>
          </p:cNvPr>
          <p:cNvSpPr txBox="1"/>
          <p:nvPr/>
        </p:nvSpPr>
        <p:spPr>
          <a:xfrm rot="17983852">
            <a:off x="7549598" y="2863841"/>
            <a:ext cx="1255472" cy="369332"/>
          </a:xfrm>
          <a:prstGeom prst="rect">
            <a:avLst/>
          </a:prstGeom>
          <a:noFill/>
        </p:spPr>
        <p:txBody>
          <a:bodyPr wrap="none" rtlCol="0">
            <a:spAutoFit/>
          </a:bodyPr>
          <a:lstStyle/>
          <a:p>
            <a:r>
              <a:rPr lang="en-US" dirty="0" smtClean="0"/>
              <a:t>Sensor id</a:t>
            </a:r>
            <a:r>
              <a:rPr lang="en-US" dirty="0" smtClean="0">
                <a:sym typeface="Symbol" panose="05050102010706020507" pitchFamily="18" charset="2"/>
              </a:rPr>
              <a:t></a:t>
            </a:r>
            <a:endParaRPr lang="en-US" dirty="0"/>
          </a:p>
        </p:txBody>
      </p:sp>
    </p:spTree>
    <p:extLst>
      <p:ext uri="{BB962C8B-B14F-4D97-AF65-F5344CB8AC3E}">
        <p14:creationId xmlns:p14="http://schemas.microsoft.com/office/powerpoint/2010/main" val="929086127"/>
      </p:ext>
    </p:extLst>
  </p:cSld>
  <p:clrMapOvr>
    <a:masterClrMapping/>
  </p:clrMapOvr>
  <p:transition advTm="60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randombar(horizontal)">
                                      <p:cBhvr>
                                        <p:cTn id="40" dur="500"/>
                                        <p:tgtEl>
                                          <p:spTgt spid="4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randombar(horizontal)">
                                      <p:cBhvr>
                                        <p:cTn id="43" dur="500"/>
                                        <p:tgtEl>
                                          <p:spTgt spid="4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randombar(horizont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randombar(horizontal)">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9" grpId="0" animBg="1"/>
      <p:bldP spid="44" grpId="0" animBg="1"/>
      <p:bldP spid="45" grpId="0" animBg="1"/>
      <p:bldP spid="4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3474</TotalTime>
  <Words>4000</Words>
  <Application>Microsoft Office PowerPoint</Application>
  <PresentationFormat>Widescreen</PresentationFormat>
  <Paragraphs>419</Paragraphs>
  <Slides>45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Calibri</vt:lpstr>
      <vt:lpstr>Symbol</vt:lpstr>
      <vt:lpstr>Tw Cen MT</vt:lpstr>
      <vt:lpstr>Tw Cen MT Condensed</vt:lpstr>
      <vt:lpstr>Wingdings</vt:lpstr>
      <vt:lpstr>Wingdings 3</vt:lpstr>
      <vt:lpstr>Integral</vt:lpstr>
      <vt:lpstr>CS5412/Lecture 10 Consistent Storage For IoT</vt:lpstr>
      <vt:lpstr>Consider a Smart Highway</vt:lpstr>
      <vt:lpstr>Smart Highway</vt:lpstr>
      <vt:lpstr>Machine Learning tasks in this system</vt:lpstr>
      <vt:lpstr>Tracking Trinity…</vt:lpstr>
      <vt:lpstr>RemindeR: Flock of Geese</vt:lpstr>
      <vt:lpstr>Animation: A wave in an aquarium</vt:lpstr>
      <vt:lpstr>Consistency Problem: HDFS does badly!</vt:lpstr>
      <vt:lpstr>What actually happens here?</vt:lpstr>
      <vt:lpstr>What made HDFS so noisy?</vt:lpstr>
      <vt:lpstr>Why would there be a causal connection between sensor values?</vt:lpstr>
      <vt:lpstr>Why is consistency such a big deal?</vt:lpstr>
      <vt:lpstr>Smart Systems Need Consistency!</vt:lpstr>
      <vt:lpstr>Freeze FramE File System (FFFSv1)</vt:lpstr>
      <vt:lpstr>How does it work?</vt:lpstr>
      <vt:lpstr>Reminder: Consistent cuts </vt:lpstr>
      <vt:lpstr>How does it work?</vt:lpstr>
      <vt:lpstr>How does it work?</vt:lpstr>
      <vt:lpstr>What if you do many Reads?  Consistent cuts!</vt:lpstr>
      <vt:lpstr>In our Highway example?</vt:lpstr>
      <vt:lpstr>Revisit the Smart Highway</vt:lpstr>
      <vt:lpstr>File system API got in our way!</vt:lpstr>
      <vt:lpstr>A DHT is a much more natural choice</vt:lpstr>
      <vt:lpstr>Cascade: A DHT “like” FFFSv1</vt:lpstr>
      <vt:lpstr>Concept: Servers that each hosts a shard of the DHT plus code to compute on sharded data</vt:lpstr>
      <vt:lpstr>Concept: Servers that each hosts a shard of the DHT plus code to compute on sharded data</vt:lpstr>
      <vt:lpstr>Our code is “side by side” with the shard and can access local data cheaply!</vt:lpstr>
      <vt:lpstr>Cascade API (FFFSv2)</vt:lpstr>
      <vt:lpstr>How your code “reaches” the DHT</vt:lpstr>
      <vt:lpstr>Locality benefit</vt:lpstr>
      <vt:lpstr>What if we need a GPU for fast compute?</vt:lpstr>
      <vt:lpstr>Map-Reduce On Data in Cascade</vt:lpstr>
      <vt:lpstr>Versioned objects</vt:lpstr>
      <vt:lpstr>Storing deltas</vt:lpstr>
      <vt:lpstr>Simplest case</vt:lpstr>
      <vt:lpstr>What if we don’t want versions?</vt:lpstr>
      <vt:lpstr>Sequences of versions</vt:lpstr>
      <vt:lpstr>Why is avoiding locking so important?</vt:lpstr>
      <vt:lpstr>Why is avoiding locking so important?</vt:lpstr>
      <vt:lpstr>Object store as a file system</vt:lpstr>
      <vt:lpstr>Object store as a “bus”</vt:lpstr>
      <vt:lpstr>What about big objects?</vt:lpstr>
      <vt:lpstr>How is Cascade implemented?</vt:lpstr>
      <vt:lpstr>A library?  Or a -service?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Real-Time Cloud for the Internet of Things</dc:title>
  <dc:creator>Ken Birman</dc:creator>
  <cp:lastModifiedBy>Ken Birman</cp:lastModifiedBy>
  <cp:revision>270</cp:revision>
  <dcterms:created xsi:type="dcterms:W3CDTF">2016-05-08T13:41:55Z</dcterms:created>
  <dcterms:modified xsi:type="dcterms:W3CDTF">2020-02-21T15:40:29Z</dcterms:modified>
</cp:coreProperties>
</file>