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89" r:id="rId23"/>
    <p:sldId id="277" r:id="rId24"/>
    <p:sldId id="278" r:id="rId25"/>
    <p:sldId id="290" r:id="rId26"/>
    <p:sldId id="291" r:id="rId27"/>
    <p:sldId id="279" r:id="rId28"/>
    <p:sldId id="280" r:id="rId29"/>
    <p:sldId id="286" r:id="rId30"/>
    <p:sldId id="301" r:id="rId31"/>
    <p:sldId id="281" r:id="rId32"/>
    <p:sldId id="282" r:id="rId33"/>
    <p:sldId id="292" r:id="rId34"/>
    <p:sldId id="284" r:id="rId35"/>
    <p:sldId id="283" r:id="rId36"/>
    <p:sldId id="285" r:id="rId37"/>
    <p:sldId id="287" r:id="rId38"/>
    <p:sldId id="293" r:id="rId39"/>
    <p:sldId id="294" r:id="rId40"/>
    <p:sldId id="295" r:id="rId41"/>
    <p:sldId id="297" r:id="rId42"/>
    <p:sldId id="299" r:id="rId43"/>
    <p:sldId id="298" r:id="rId44"/>
    <p:sldId id="300" r:id="rId45"/>
    <p:sldId id="296" r:id="rId46"/>
    <p:sldId id="28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59"/>
            <p14:sldId id="260"/>
            <p14:sldId id="261"/>
            <p14:sldId id="262"/>
            <p14:sldId id="263"/>
            <p14:sldId id="264"/>
            <p14:sldId id="265"/>
            <p14:sldId id="266"/>
            <p14:sldId id="267"/>
            <p14:sldId id="268"/>
            <p14:sldId id="269"/>
            <p14:sldId id="270"/>
            <p14:sldId id="271"/>
            <p14:sldId id="273"/>
            <p14:sldId id="272"/>
            <p14:sldId id="274"/>
            <p14:sldId id="275"/>
            <p14:sldId id="276"/>
            <p14:sldId id="289"/>
            <p14:sldId id="277"/>
            <p14:sldId id="278"/>
            <p14:sldId id="290"/>
            <p14:sldId id="291"/>
            <p14:sldId id="279"/>
            <p14:sldId id="280"/>
            <p14:sldId id="286"/>
            <p14:sldId id="301"/>
            <p14:sldId id="281"/>
            <p14:sldId id="282"/>
            <p14:sldId id="292"/>
            <p14:sldId id="284"/>
            <p14:sldId id="283"/>
            <p14:sldId id="285"/>
            <p14:sldId id="287"/>
            <p14:sldId id="293"/>
            <p14:sldId id="294"/>
            <p14:sldId id="295"/>
            <p14:sldId id="297"/>
            <p14:sldId id="299"/>
            <p14:sldId id="298"/>
            <p14:sldId id="300"/>
            <p14:sldId id="296"/>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5" autoAdjust="0"/>
    <p:restoredTop sz="94660"/>
  </p:normalViewPr>
  <p:slideViewPr>
    <p:cSldViewPr snapToGrid="0">
      <p:cViewPr varScale="1">
        <p:scale>
          <a:sx n="113" d="100"/>
          <a:sy n="113" d="100"/>
        </p:scale>
        <p:origin x="486" y="108"/>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effect, you are always connecting from the outside to the inside, with browsers.  Between data centers, you would be connecting from inside to inside, and that’s what they don’t allow.</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59000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boxes are an amazing idea.  You see one IP address outside the box, but might see millions of distinct ones inside the box – or in this case, inside the datacenter.  The NAT box maps back and forth on the fly, at “wire speeds”.</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01620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slow step is recomputing the checksum, but they have a clever incremental trick for this that can run at the full data rate.</a:t>
            </a:r>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83340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19774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A-B connection tools you can build your own mirroring technologies.  But if you use their zone-aware tools, you also must use their zone-aware </a:t>
            </a:r>
            <a:r>
              <a:rPr lang="en-US" dirty="0">
                <a:sym typeface="Symbol" panose="05050102010706020507" pitchFamily="18" charset="2"/>
              </a:rPr>
              <a:t>-services.</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420323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20082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37311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how you do the A-B mirroring on your own: your messages travel over the zone-aware service bus.</a:t>
            </a:r>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15265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prepared to pay, you can create a network spanning the data centers, but they don’t really invest to make this particularly appealing.</a:t>
            </a:r>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12036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19489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5546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the tail looks flat but if it is very long, might still have a lot of probability stashed below it.</a:t>
            </a:r>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301819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want to think now about each message as a roll of the dice: most get through quickly but s o m e   a r e     v    e    r    y     s  l  o w.  For no obvious reason at all.</a:t>
            </a:r>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38825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 would overcome this because of its quorum pattern if it was always the identical link that was slow.  But if it is very random, them you end up with  different slow nodes for different </a:t>
            </a:r>
            <a:r>
              <a:rPr lang="en-US" dirty="0" err="1"/>
              <a:t>Paxos</a:t>
            </a:r>
            <a:r>
              <a:rPr lang="en-US" dirty="0"/>
              <a:t> executions, and since they are running in a massive stream, the stream ends up needing the ones that were slow in some recent past iteration to catch up.  So in the end, you wait for the slow nodes.</a:t>
            </a:r>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076549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TT timestamps, we have this new guarantee and can use it to do global ordering without synchronization!  TT itself is coming from the global GPS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08818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494518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50920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013466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4170893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5359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very simple: sort messages but also take advantage of knowing that once you see a message with time T from some source, you won’t see one with time T’&lt;T.</a:t>
            </a:r>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127759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you’ll replicate data over 3 data centers.  Then they can upgrade one (so only 2 will be up, perhaps) and still tolerate 1 major outage (like a power generator failing).</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351931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616886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618803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3227866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actually planning to do some Derecho experiments soon with WAN links to see how the Derecho </a:t>
            </a:r>
            <a:r>
              <a:rPr lang="en-US" dirty="0" err="1"/>
              <a:t>Paxos</a:t>
            </a:r>
            <a:r>
              <a:rPr lang="en-US" dirty="0"/>
              <a:t> protocol will work in this situation.</a:t>
            </a:r>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62910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3485080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4017368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50766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15221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4023872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412137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29038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5G is the fancy new telephony standard.  Basically, IoT but for phones.</a:t>
            </a:r>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130865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503258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510177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444160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54608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Multipath TCP is sometimes useful at scale or with mobile 5G, to route around slow links.</a:t>
            </a:r>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2780330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359654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AWS pioneered the approach.  They use it globally.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6059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is catching up, and has a similar (not identical) approach.</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4076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are forced to use the cloud’s built-in “zone aware” tools.  You can’t just connect from one data center to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55280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56996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65066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B13F6E-2A68-4867-9D3B-7D19F059BE09}" type="datetime1">
              <a:rPr lang="en-US" smtClean="0"/>
              <a:t>2/27/2019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46C77-2094-4B1F-92AE-4740FF722E6E}" type="datetime1">
              <a:rPr lang="en-US" smtClean="0"/>
              <a:t>2/27/2019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19540-2DD1-448F-AB4D-6385D7406921}" type="datetime1">
              <a:rPr lang="en-US" smtClean="0"/>
              <a:t>2/27/2019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D133A-DBC8-4C67-9341-12DF2E150DB6}" type="datetime1">
              <a:rPr lang="en-US" smtClean="0"/>
              <a:t>2/27/2019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7E46C-75BE-4F68-A878-D048D6B611D8}" type="datetime1">
              <a:rPr lang="en-US" smtClean="0"/>
              <a:t>2/27/2019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8C07-F231-4404-BE28-DAA61C4FB0BB}" type="datetime1">
              <a:rPr lang="en-US" smtClean="0"/>
              <a:t>2/27/2019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7536F-9AB0-467D-A42D-C174D46E3067}" type="datetime1">
              <a:rPr lang="en-US" smtClean="0"/>
              <a:t>2/27/2019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17670EA-E111-427C-B235-BBD69E5311E1}" type="datetime1">
              <a:rPr lang="en-US" smtClean="0"/>
              <a:t>2/27/2019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8784-7968-4007-A3FD-19F3C3DCD786}" type="datetime1">
              <a:rPr lang="en-US" smtClean="0"/>
              <a:t>2/27/2019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966C9E-6A51-4AD4-81C3-7384EF70D9A3}" type="datetime1">
              <a:rPr lang="en-US" smtClean="0"/>
              <a:t>2/27/2019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0A9F65-EEE8-48EF-A9E7-37D652A537C9}" type="datetime1">
              <a:rPr lang="en-US" smtClean="0"/>
              <a:t>2/27/2019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939DFA-B2B0-44F8-B760-2AE5BA09081D}" type="datetime1">
              <a:rPr lang="en-US" smtClean="0"/>
              <a:t>2/27/2019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11</a:t>
            </a:r>
            <a:br>
              <a:rPr lang="en-US" dirty="0"/>
            </a:br>
            <a:r>
              <a:rPr lang="en-US" dirty="0"/>
              <a:t>The </a:t>
            </a:r>
            <a:r>
              <a:rPr lang="en-US" dirty="0" err="1"/>
              <a:t>GeoScale</a:t>
            </a:r>
            <a:r>
              <a:rPr lang="en-US"/>
              <a:t> Cloud</a:t>
            </a:r>
            <a:endParaRPr lang="en-US" dirty="0"/>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2019</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a:t>
            </a:r>
            <a:r>
              <a:rPr lang="en-US" u="sng" dirty="0"/>
              <a:t>browser</a:t>
            </a:r>
            <a:r>
              <a:rPr lang="en-US" dirty="0"/>
              <a:t> overcome this?</a:t>
            </a:r>
          </a:p>
        </p:txBody>
      </p:sp>
      <p:sp>
        <p:nvSpPr>
          <p:cNvPr id="3" name="Content Placeholder 2"/>
          <p:cNvSpPr>
            <a:spLocks noGrp="1"/>
          </p:cNvSpPr>
          <p:nvPr>
            <p:ph idx="1"/>
          </p:nvPr>
        </p:nvSpPr>
        <p:spPr/>
        <p:txBody>
          <a:bodyPr/>
          <a:lstStyle/>
          <a:p>
            <a:r>
              <a:rPr lang="en-US" dirty="0"/>
              <a:t>Your browser is on the </a:t>
            </a:r>
            <a:r>
              <a:rPr lang="en-US" i="1" dirty="0"/>
              <a:t>public </a:t>
            </a:r>
            <a:r>
              <a:rPr lang="en-US" dirty="0"/>
              <a:t>internet, not internal to a datacenter.</a:t>
            </a:r>
          </a:p>
          <a:p>
            <a:endParaRPr lang="en-US" dirty="0"/>
          </a:p>
          <a:p>
            <a:r>
              <a:rPr lang="en-US" dirty="0"/>
              <a:t>So it sends a TCP connect request to the datacenter over one of a small set of datacenter IP addresses covering the full datacenter.  </a:t>
            </a:r>
          </a:p>
          <a:p>
            <a:pPr>
              <a:buFont typeface="Wingdings" panose="05000000000000000000" pitchFamily="2" charset="2"/>
              <a:buChar char="Ø"/>
            </a:pPr>
            <a:r>
              <a:rPr lang="en-US" dirty="0"/>
              <a:t>  AWS, which hosts for many other sites, has a few IP addresses per site.</a:t>
            </a:r>
          </a:p>
          <a:p>
            <a:pPr>
              <a:buFont typeface="Wingdings" panose="05000000000000000000" pitchFamily="2" charset="2"/>
              <a:buChar char="Ø"/>
            </a:pPr>
            <a:r>
              <a:rPr lang="en-US" dirty="0"/>
              <a:t>  Some systems mimic this approach, others have their own ways of </a:t>
            </a:r>
            <a:br>
              <a:rPr lang="en-US" dirty="0"/>
            </a:br>
            <a:r>
              <a:rPr lang="en-US" dirty="0"/>
              <a:t>    ensuring that traffic to Acme.com gets to Acme’s servers, even if hosted</a:t>
            </a:r>
            <a:br>
              <a:rPr lang="en-US" dirty="0"/>
            </a:br>
            <a:r>
              <a:rPr lang="en-US" dirty="0"/>
              <a:t>    on their framework.</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31020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016911" y="4354910"/>
            <a:ext cx="1608245" cy="1002322"/>
          </a:xfrm>
          <a:prstGeom prst="rect">
            <a:avLst/>
          </a:prstGeom>
        </p:spPr>
      </p:pic>
      <p:sp>
        <p:nvSpPr>
          <p:cNvPr id="2" name="Title 1"/>
          <p:cNvSpPr>
            <a:spLocks noGrp="1"/>
          </p:cNvSpPr>
          <p:nvPr>
            <p:ph type="title"/>
          </p:nvPr>
        </p:nvSpPr>
        <p:spPr/>
        <p:txBody>
          <a:bodyPr/>
          <a:lstStyle/>
          <a:p>
            <a:r>
              <a:rPr lang="en-US" dirty="0"/>
              <a:t>Arriving traffic: NAT Box</a:t>
            </a:r>
          </a:p>
        </p:txBody>
      </p:sp>
      <p:sp>
        <p:nvSpPr>
          <p:cNvPr id="3" name="Content Placeholder 2"/>
          <p:cNvSpPr>
            <a:spLocks noGrp="1"/>
          </p:cNvSpPr>
          <p:nvPr>
            <p:ph idx="1"/>
          </p:nvPr>
        </p:nvSpPr>
        <p:spPr/>
        <p:txBody>
          <a:bodyPr/>
          <a:lstStyle/>
          <a:p>
            <a:r>
              <a:rPr lang="en-US" dirty="0"/>
              <a:t>On arrival, packets are scanned for possible BOT traffic or </a:t>
            </a:r>
            <a:r>
              <a:rPr lang="en-US" dirty="0" err="1"/>
              <a:t>DDoS</a:t>
            </a:r>
            <a:r>
              <a:rPr lang="en-US" dirty="0"/>
              <a:t> attacks, then the IP addresses are translated to “load balance” work over the proper servers.  This would be costly, but high-speed parallel hardware is used to do the needed work at line rates.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
        <p:nvSpPr>
          <p:cNvPr id="7" name="Right Arrow 6"/>
          <p:cNvSpPr/>
          <p:nvPr/>
        </p:nvSpPr>
        <p:spPr>
          <a:xfrm>
            <a:off x="2081495" y="4551033"/>
            <a:ext cx="1959054" cy="717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TCP connect to Acme.com</a:t>
            </a:r>
          </a:p>
        </p:txBody>
      </p:sp>
      <p:sp>
        <p:nvSpPr>
          <p:cNvPr id="8" name="Oval 7"/>
          <p:cNvSpPr/>
          <p:nvPr/>
        </p:nvSpPr>
        <p:spPr>
          <a:xfrm>
            <a:off x="7543800" y="3763108"/>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09491" y="419547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39961" y="3843780"/>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99232" y="4651131"/>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50015" y="4787195"/>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50824" y="425350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90846" y="3994305"/>
            <a:ext cx="5671039" cy="1975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56511" y="5591108"/>
            <a:ext cx="2066192" cy="369332"/>
          </a:xfrm>
          <a:prstGeom prst="rect">
            <a:avLst/>
          </a:prstGeom>
          <a:noFill/>
        </p:spPr>
        <p:txBody>
          <a:bodyPr wrap="square" rtlCol="0">
            <a:spAutoFit/>
          </a:bodyPr>
          <a:lstStyle/>
          <a:p>
            <a:pPr algn="ctr"/>
            <a:r>
              <a:rPr lang="en-US" dirty="0"/>
              <a:t>Blocks attacks</a:t>
            </a:r>
          </a:p>
        </p:txBody>
      </p:sp>
      <p:pic>
        <p:nvPicPr>
          <p:cNvPr id="19" name="Pictur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19687" y="4344190"/>
            <a:ext cx="860351" cy="860351"/>
          </a:xfrm>
          <a:prstGeom prst="rect">
            <a:avLst/>
          </a:prstGeom>
        </p:spPr>
      </p:pic>
      <p:sp>
        <p:nvSpPr>
          <p:cNvPr id="20" name="TextBox 19"/>
          <p:cNvSpPr txBox="1"/>
          <p:nvPr/>
        </p:nvSpPr>
        <p:spPr>
          <a:xfrm>
            <a:off x="5596374" y="5143186"/>
            <a:ext cx="1920528" cy="646331"/>
          </a:xfrm>
          <a:prstGeom prst="rect">
            <a:avLst/>
          </a:prstGeom>
          <a:noFill/>
        </p:spPr>
        <p:txBody>
          <a:bodyPr wrap="square" rtlCol="0">
            <a:spAutoFit/>
          </a:bodyPr>
          <a:lstStyle/>
          <a:p>
            <a:pPr algn="ctr"/>
            <a:r>
              <a:rPr lang="en-US" dirty="0"/>
              <a:t>NAT box + load balancer</a:t>
            </a:r>
          </a:p>
        </p:txBody>
      </p:sp>
      <p:sp>
        <p:nvSpPr>
          <p:cNvPr id="21" name="Freeform 20"/>
          <p:cNvSpPr/>
          <p:nvPr/>
        </p:nvSpPr>
        <p:spPr>
          <a:xfrm>
            <a:off x="8088516" y="4009292"/>
            <a:ext cx="422845" cy="835270"/>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393822" y="4260935"/>
            <a:ext cx="608926" cy="1293428"/>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79507" y="5562529"/>
            <a:ext cx="1378904" cy="646331"/>
          </a:xfrm>
          <a:prstGeom prst="rect">
            <a:avLst/>
          </a:prstGeom>
          <a:noFill/>
        </p:spPr>
        <p:txBody>
          <a:bodyPr wrap="none" rtlCol="0">
            <a:spAutoFit/>
          </a:bodyPr>
          <a:lstStyle/>
          <a:p>
            <a:r>
              <a:rPr lang="en-US" dirty="0"/>
              <a:t>Client thread</a:t>
            </a:r>
          </a:p>
          <a:p>
            <a:pPr algn="ctr"/>
            <a:r>
              <a:rPr lang="en-US" dirty="0"/>
              <a:t>(browser)</a:t>
            </a:r>
          </a:p>
        </p:txBody>
      </p:sp>
      <p:sp>
        <p:nvSpPr>
          <p:cNvPr id="24" name="Right Arrow 23"/>
          <p:cNvSpPr/>
          <p:nvPr/>
        </p:nvSpPr>
        <p:spPr>
          <a:xfrm rot="20717857">
            <a:off x="6970425" y="4338498"/>
            <a:ext cx="978408" cy="30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24"/>
          <p:cNvSpPr/>
          <p:nvPr/>
        </p:nvSpPr>
        <p:spPr>
          <a:xfrm>
            <a:off x="3993107" y="3313683"/>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myIP</a:t>
            </a:r>
            <a:r>
              <a:rPr lang="en-US" b="1" dirty="0">
                <a:solidFill>
                  <a:srgbClr val="C00000"/>
                </a:solidFill>
              </a:rPr>
              <a:t>”, connecting to “Acme.com”</a:t>
            </a:r>
          </a:p>
        </p:txBody>
      </p:sp>
      <p:sp>
        <p:nvSpPr>
          <p:cNvPr id="26" name="Rectangular Callout 25"/>
          <p:cNvSpPr/>
          <p:nvPr/>
        </p:nvSpPr>
        <p:spPr>
          <a:xfrm>
            <a:off x="8325601" y="3070212"/>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NatBox</a:t>
            </a:r>
            <a:r>
              <a:rPr lang="en-US" b="1" dirty="0">
                <a:solidFill>
                  <a:srgbClr val="C00000"/>
                </a:solidFill>
              </a:rPr>
              <a:t>”, connecting to “server17.Acme.com”</a:t>
            </a:r>
          </a:p>
        </p:txBody>
      </p:sp>
    </p:spTree>
    <p:extLst>
      <p:ext uri="{BB962C8B-B14F-4D97-AF65-F5344CB8AC3E}">
        <p14:creationId xmlns:p14="http://schemas.microsoft.com/office/powerpoint/2010/main" val="36327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pull this trick off?</a:t>
            </a:r>
          </a:p>
        </p:txBody>
      </p:sp>
      <p:sp>
        <p:nvSpPr>
          <p:cNvPr id="3" name="Content Placeholder 2"/>
          <p:cNvSpPr>
            <a:spLocks noGrp="1"/>
          </p:cNvSpPr>
          <p:nvPr>
            <p:ph idx="1"/>
          </p:nvPr>
        </p:nvSpPr>
        <p:spPr/>
        <p:txBody>
          <a:bodyPr/>
          <a:lstStyle/>
          <a:p>
            <a:r>
              <a:rPr lang="en-US" dirty="0"/>
              <a:t>The NAT box maintains a table of “internal IP addresses (and port numbers) and the matching “external” ones.</a:t>
            </a:r>
          </a:p>
          <a:p>
            <a:endParaRPr lang="en-US" dirty="0"/>
          </a:p>
          <a:p>
            <a:r>
              <a:rPr lang="en-US" dirty="0"/>
              <a:t>As messages arrive, if they are TCP traffic, it does a table lookup and substitution, then adjusts the packet header to correct the checksum.</a:t>
            </a:r>
          </a:p>
          <a:p>
            <a:endParaRPr lang="en-US" dirty="0"/>
          </a:p>
          <a:p>
            <a:r>
              <a:rPr lang="en-US" dirty="0"/>
              <a:t>Thus “server17.Acme.com” cannot be accessed directly and yet your messages are routed to it, and vice versa.</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8339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with </a:t>
            </a:r>
            <a:r>
              <a:rPr lang="en-US" dirty="0" err="1"/>
              <a:t>GeoReplication</a:t>
            </a:r>
            <a:r>
              <a:rPr lang="en-US" dirty="0"/>
              <a:t>, this blocks your code from connecting to itself</a:t>
            </a:r>
          </a:p>
        </p:txBody>
      </p:sp>
      <p:sp>
        <p:nvSpPr>
          <p:cNvPr id="3" name="Content Placeholder 2"/>
          <p:cNvSpPr>
            <a:spLocks noGrp="1"/>
          </p:cNvSpPr>
          <p:nvPr>
            <p:ph idx="1"/>
          </p:nvPr>
        </p:nvSpPr>
        <p:spPr/>
        <p:txBody>
          <a:bodyPr>
            <a:normAutofit fontScale="92500" lnSpcReduction="10000"/>
          </a:bodyPr>
          <a:lstStyle/>
          <a:p>
            <a:r>
              <a:rPr lang="en-US" dirty="0"/>
              <a:t>If you have machine A.Acme.com inside AWS or Azure, and then try to connect to B.Acme.com, it works inside a single datacenter.</a:t>
            </a:r>
          </a:p>
          <a:p>
            <a:pPr>
              <a:buFont typeface="Wingdings" panose="05000000000000000000" pitchFamily="2" charset="2"/>
              <a:buChar char="Ø"/>
            </a:pPr>
            <a:r>
              <a:rPr lang="en-US" dirty="0"/>
              <a:t>  In fact you will be running in an “</a:t>
            </a:r>
            <a:r>
              <a:rPr lang="en-US" dirty="0" err="1"/>
              <a:t>enterprice</a:t>
            </a:r>
            <a:r>
              <a:rPr lang="en-US" dirty="0"/>
              <a:t> VLAN” or “VPC”: what</a:t>
            </a:r>
            <a:br>
              <a:rPr lang="en-US" dirty="0"/>
            </a:br>
            <a:r>
              <a:rPr lang="en-US" dirty="0"/>
              <a:t>    seems to be a private cloud.</a:t>
            </a:r>
          </a:p>
          <a:p>
            <a:pPr>
              <a:buFont typeface="Wingdings" panose="05000000000000000000" pitchFamily="2" charset="2"/>
              <a:buChar char="Ø"/>
            </a:pPr>
            <a:r>
              <a:rPr lang="en-US" dirty="0"/>
              <a:t>  If you were to launch Ethereal or a similar sniffer you only see traffic</a:t>
            </a:r>
            <a:br>
              <a:rPr lang="en-US" dirty="0"/>
            </a:br>
            <a:r>
              <a:rPr lang="en-US" dirty="0"/>
              <a:t>    from your own machines, not traffic from other datacenter tenants.</a:t>
            </a:r>
          </a:p>
          <a:p>
            <a:pPr marL="0" indent="0">
              <a:buNone/>
            </a:pPr>
            <a:endParaRPr lang="en-US" dirty="0"/>
          </a:p>
          <a:p>
            <a:pPr marL="0" indent="0">
              <a:buNone/>
            </a:pPr>
            <a:r>
              <a:rPr lang="en-US" dirty="0"/>
              <a:t>But if B was in a different datacenter, the connection simply won’t work.</a:t>
            </a:r>
          </a:p>
          <a:p>
            <a:pPr>
              <a:buFont typeface="Wingdings" panose="05000000000000000000" pitchFamily="2" charset="2"/>
              <a:buChar char="Ø"/>
            </a:pPr>
            <a:r>
              <a:rPr lang="en-US" dirty="0"/>
              <a:t>  Both A and B are behind NAT boxes, so neither can see the other!</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42787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OptioNs</a:t>
            </a:r>
            <a:r>
              <a:rPr lang="en-US" dirty="0"/>
              <a:t>?</a:t>
            </a:r>
          </a:p>
        </p:txBody>
      </p:sp>
      <p:sp>
        <p:nvSpPr>
          <p:cNvPr id="3" name="Content Placeholder 2"/>
          <p:cNvSpPr>
            <a:spLocks noGrp="1"/>
          </p:cNvSpPr>
          <p:nvPr>
            <p:ph idx="1"/>
          </p:nvPr>
        </p:nvSpPr>
        <p:spPr/>
        <p:txBody>
          <a:bodyPr/>
          <a:lstStyle/>
          <a:p>
            <a:r>
              <a:rPr lang="en-US" dirty="0"/>
              <a:t>Some vendors do offer ways to make an A-B connection across datacenters in the same region (availability zone).</a:t>
            </a:r>
          </a:p>
          <a:p>
            <a:endParaRPr lang="en-US" dirty="0"/>
          </a:p>
          <a:p>
            <a:r>
              <a:rPr lang="en-US" dirty="0"/>
              <a:t>You need to use a special library they provide and otherwise, the connection would fail.  And they charge for this service.</a:t>
            </a:r>
          </a:p>
          <a:p>
            <a:endParaRPr lang="en-US" dirty="0"/>
          </a:p>
          <a:p>
            <a:r>
              <a:rPr lang="en-US" dirty="0"/>
              <a:t>More common is to use some existing “Zone-aware” service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85223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Zone Aware Services on Azure</a:t>
            </a:r>
          </a:p>
        </p:txBody>
      </p:sp>
      <p:sp>
        <p:nvSpPr>
          <p:cNvPr id="6" name="Content Placeholder 5"/>
          <p:cNvSpPr>
            <a:spLocks noGrp="1"/>
          </p:cNvSpPr>
          <p:nvPr>
            <p:ph sz="half" idx="1"/>
          </p:nvPr>
        </p:nvSpPr>
        <p:spPr/>
        <p:txBody>
          <a:bodyPr>
            <a:normAutofit/>
          </a:bodyPr>
          <a:lstStyle/>
          <a:p>
            <a:r>
              <a:rPr lang="en-US" sz="2800" dirty="0"/>
              <a:t>Linux Virtual Machines</a:t>
            </a:r>
          </a:p>
          <a:p>
            <a:r>
              <a:rPr lang="en-US" sz="2800" dirty="0"/>
              <a:t>Windows Virtual Machines</a:t>
            </a:r>
          </a:p>
          <a:p>
            <a:r>
              <a:rPr lang="en-US" sz="2800" dirty="0"/>
              <a:t>Virtual Machine Scale Sets</a:t>
            </a:r>
          </a:p>
          <a:p>
            <a:r>
              <a:rPr lang="en-US" sz="2800" dirty="0"/>
              <a:t>Managed Disks</a:t>
            </a:r>
          </a:p>
          <a:p>
            <a:r>
              <a:rPr lang="en-US" sz="2800" dirty="0"/>
              <a:t>Load Balancer</a:t>
            </a:r>
          </a:p>
          <a:p>
            <a:r>
              <a:rPr lang="en-US" sz="2800" dirty="0"/>
              <a:t>Public IP address</a:t>
            </a:r>
          </a:p>
          <a:p>
            <a:r>
              <a:rPr lang="en-US" sz="2800" dirty="0"/>
              <a:t>Zone-redundant storage</a:t>
            </a:r>
          </a:p>
        </p:txBody>
      </p:sp>
      <p:sp>
        <p:nvSpPr>
          <p:cNvPr id="7" name="Content Placeholder 6"/>
          <p:cNvSpPr>
            <a:spLocks noGrp="1"/>
          </p:cNvSpPr>
          <p:nvPr>
            <p:ph sz="half" idx="2"/>
          </p:nvPr>
        </p:nvSpPr>
        <p:spPr/>
        <p:txBody>
          <a:bodyPr>
            <a:normAutofit/>
          </a:bodyPr>
          <a:lstStyle/>
          <a:p>
            <a:r>
              <a:rPr lang="en-US" sz="2800" dirty="0"/>
              <a:t>SQL Database</a:t>
            </a:r>
          </a:p>
          <a:p>
            <a:r>
              <a:rPr lang="en-US" sz="2800" dirty="0"/>
              <a:t>Event Hubs</a:t>
            </a:r>
          </a:p>
          <a:p>
            <a:r>
              <a:rPr lang="en-US" sz="2800" dirty="0"/>
              <a:t>Service Bus</a:t>
            </a:r>
          </a:p>
          <a:p>
            <a:r>
              <a:rPr lang="en-US" sz="2800" dirty="0"/>
              <a:t>VPN Gateway</a:t>
            </a:r>
          </a:p>
          <a:p>
            <a:r>
              <a:rPr lang="en-US" sz="2800" dirty="0"/>
              <a:t>ExpressRoute</a:t>
            </a:r>
          </a:p>
          <a:p>
            <a:r>
              <a:rPr lang="en-US" sz="2800" dirty="0"/>
              <a:t>Application Gateway </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80529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few worth noting</a:t>
            </a:r>
          </a:p>
        </p:txBody>
      </p:sp>
      <p:sp>
        <p:nvSpPr>
          <p:cNvPr id="8" name="Content Placeholder 7"/>
          <p:cNvSpPr>
            <a:spLocks noGrp="1"/>
          </p:cNvSpPr>
          <p:nvPr>
            <p:ph idx="1"/>
          </p:nvPr>
        </p:nvSpPr>
        <p:spPr/>
        <p:txBody>
          <a:bodyPr/>
          <a:lstStyle/>
          <a:p>
            <a:r>
              <a:rPr lang="en-US" b="1" dirty="0"/>
              <a:t>Zone-aware storage</a:t>
            </a:r>
            <a:r>
              <a:rPr lang="en-US" dirty="0"/>
              <a:t> is a storage mirroring option.</a:t>
            </a:r>
          </a:p>
          <a:p>
            <a:endParaRPr lang="en-US" dirty="0"/>
          </a:p>
          <a:p>
            <a:r>
              <a:rPr lang="en-US" dirty="0"/>
              <a:t>Files written in zone A would be available as read-only replicas in zone B.  B sees them as a read-only file volume under path /Zone/A/…</a:t>
            </a:r>
          </a:p>
          <a:p>
            <a:endParaRPr lang="en-US" dirty="0"/>
          </a:p>
          <a:p>
            <a:r>
              <a:rPr lang="en-US" dirty="0"/>
              <a:t>This is a very common way to share information between data centers.</a:t>
            </a:r>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79857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The </a:t>
            </a:r>
            <a:r>
              <a:rPr lang="en-US" b="1" dirty="0"/>
              <a:t>Azure Service Bus </a:t>
            </a:r>
            <a:r>
              <a:rPr lang="en-US" dirty="0"/>
              <a:t>in its “Premium” configuration</a:t>
            </a:r>
          </a:p>
          <a:p>
            <a:pPr>
              <a:buFont typeface="Wingdings" panose="05000000000000000000" pitchFamily="2" charset="2"/>
              <a:buChar char="Ø"/>
            </a:pPr>
            <a:r>
              <a:rPr lang="en-US" dirty="0"/>
              <a:t>  This is a message bus used by services within your VPC to communicate.</a:t>
            </a:r>
          </a:p>
          <a:p>
            <a:pPr>
              <a:buFont typeface="Wingdings" panose="05000000000000000000" pitchFamily="2" charset="2"/>
              <a:buChar char="Ø"/>
            </a:pPr>
            <a:r>
              <a:rPr lang="en-US" dirty="0"/>
              <a:t>  Azure offers a configuration that automatically transfers data across</a:t>
            </a:r>
            <a:br>
              <a:rPr lang="en-US" dirty="0"/>
            </a:br>
            <a:r>
              <a:rPr lang="en-US" dirty="0"/>
              <a:t>    zones under your control.</a:t>
            </a:r>
          </a:p>
          <a:p>
            <a:pPr>
              <a:buFont typeface="Wingdings" panose="05000000000000000000" pitchFamily="2" charset="2"/>
              <a:buChar char="Ø"/>
            </a:pPr>
            <a:r>
              <a:rPr lang="en-US" dirty="0"/>
              <a:t>  Again, you need to follow their instructions to set it up.  They charge </a:t>
            </a:r>
            <a:br>
              <a:rPr lang="en-US" dirty="0"/>
            </a:br>
            <a:r>
              <a:rPr lang="en-US" dirty="0"/>
              <a:t>    but the performance and rate have historically favored this model.</a:t>
            </a:r>
          </a:p>
          <a:p>
            <a:pPr>
              <a:buFont typeface="Wingdings" panose="05000000000000000000" pitchFamily="2" charset="2"/>
              <a:buChar char="Ø"/>
            </a:pPr>
            <a:r>
              <a:rPr lang="en-US" dirty="0"/>
              <a:t>  Basically, two queues hold messages, and then they use a set of side by</a:t>
            </a:r>
            <a:br>
              <a:rPr lang="en-US" dirty="0"/>
            </a:br>
            <a:r>
              <a:rPr lang="en-US" dirty="0"/>
              <a:t>    side TCP connections to shuttle data in both directions.  Very efficient!</a:t>
            </a:r>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p:cNvPicPr>
            <a:picLocks noChangeAspect="1"/>
          </p:cNvPicPr>
          <p:nvPr/>
        </p:nvPicPr>
        <p:blipFill>
          <a:blip r:embed="rId3"/>
          <a:stretch>
            <a:fillRect/>
          </a:stretch>
        </p:blipFill>
        <p:spPr>
          <a:xfrm flipH="1">
            <a:off x="8795604" y="462253"/>
            <a:ext cx="2619375" cy="1743075"/>
          </a:xfrm>
          <a:prstGeom prst="rect">
            <a:avLst/>
          </a:prstGeom>
        </p:spPr>
      </p:pic>
    </p:spTree>
    <p:extLst>
      <p:ext uri="{BB962C8B-B14F-4D97-AF65-F5344CB8AC3E}">
        <p14:creationId xmlns:p14="http://schemas.microsoft.com/office/powerpoint/2010/main" val="50662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Azure’s </a:t>
            </a:r>
            <a:r>
              <a:rPr lang="en-US" b="1" dirty="0"/>
              <a:t>zone-redundant virtual network gateway</a:t>
            </a:r>
          </a:p>
          <a:p>
            <a:pPr>
              <a:buFont typeface="Wingdings" panose="05000000000000000000" pitchFamily="2" charset="2"/>
              <a:buChar char="Ø"/>
            </a:pPr>
            <a:r>
              <a:rPr lang="en-US" b="1" dirty="0"/>
              <a:t>  </a:t>
            </a:r>
            <a:r>
              <a:rPr lang="en-US" dirty="0"/>
              <a:t>Used when you really do want a connection of your own, via TCP</a:t>
            </a:r>
          </a:p>
          <a:p>
            <a:pPr>
              <a:buFont typeface="Wingdings" panose="05000000000000000000" pitchFamily="2" charset="2"/>
              <a:buChar char="Ø"/>
            </a:pPr>
            <a:r>
              <a:rPr lang="en-US" dirty="0"/>
              <a:t>  Setup is fairly sophisticated but they walk you through it.</a:t>
            </a:r>
          </a:p>
          <a:p>
            <a:pPr>
              <a:buFont typeface="Wingdings" panose="05000000000000000000" pitchFamily="2" charset="2"/>
              <a:buChar char="Ø"/>
            </a:pPr>
            <a:r>
              <a:rPr lang="en-US" dirty="0"/>
              <a:t>  In effect, creates a special “pseudo-public” IP address for your services,</a:t>
            </a:r>
            <a:br>
              <a:rPr lang="en-US" dirty="0"/>
            </a:br>
            <a:r>
              <a:rPr lang="en-US" dirty="0"/>
              <a:t>    which can then connect to each other.  Not visible to other external users</a:t>
            </a:r>
          </a:p>
          <a:p>
            <a:pPr>
              <a:buFont typeface="Wingdings" panose="05000000000000000000" pitchFamily="2" charset="2"/>
              <a:buChar char="Ø"/>
            </a:pPr>
            <a:r>
              <a:rPr lang="en-US" dirty="0"/>
              <a:t>  But performance might be balky: this isn’t their most performant</a:t>
            </a:r>
            <a:br>
              <a:rPr lang="en-US" dirty="0"/>
            </a:br>
            <a:r>
              <a:rPr lang="en-US" dirty="0"/>
              <a:t>    option.  And they charge by the megabyte transferred over the links.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90814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normAutofit lnSpcReduction="10000"/>
          </a:bodyPr>
          <a:lstStyle/>
          <a:p>
            <a:r>
              <a:rPr lang="en-US" dirty="0"/>
              <a:t>A big concern with </a:t>
            </a:r>
            <a:r>
              <a:rPr lang="en-US" dirty="0" err="1"/>
              <a:t>georeplication</a:t>
            </a:r>
            <a:r>
              <a:rPr lang="en-US" dirty="0"/>
              <a:t> is erratic delays.</a:t>
            </a:r>
          </a:p>
          <a:p>
            <a:endParaRPr lang="en-US" dirty="0"/>
          </a:p>
          <a:p>
            <a:r>
              <a:rPr lang="en-US" dirty="0"/>
              <a:t>Within an availability zone, the issue is minimal: the networks are short (maybe blocks, maybe a few miles), so latencies are tiny.</a:t>
            </a:r>
          </a:p>
          <a:p>
            <a:endParaRPr lang="en-US" dirty="0"/>
          </a:p>
          <a:p>
            <a:r>
              <a:rPr lang="en-US" dirty="0"/>
              <a:t>But with global WAN links, latencies can be huge and variation grows.</a:t>
            </a:r>
          </a:p>
          <a:p>
            <a:pPr>
              <a:buFont typeface="Wingdings" panose="05000000000000000000" pitchFamily="2" charset="2"/>
              <a:buChar char="Ø"/>
            </a:pPr>
            <a:r>
              <a:rPr lang="en-US" dirty="0"/>
              <a:t>  Mean delay from New York to London: 90ms</a:t>
            </a:r>
          </a:p>
          <a:p>
            <a:pPr>
              <a:buFont typeface="Wingdings" panose="05000000000000000000" pitchFamily="2" charset="2"/>
              <a:buChar char="Ø"/>
            </a:pPr>
            <a:r>
              <a:rPr lang="en-US" dirty="0"/>
              <a:t>  Mean delay from New York to Tokyo: 103ms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pic>
        <p:nvPicPr>
          <p:cNvPr id="6" name="Picture 5"/>
          <p:cNvPicPr>
            <a:picLocks noChangeAspect="1"/>
          </p:cNvPicPr>
          <p:nvPr/>
        </p:nvPicPr>
        <p:blipFill>
          <a:blip r:embed="rId3"/>
          <a:stretch>
            <a:fillRect/>
          </a:stretch>
        </p:blipFill>
        <p:spPr>
          <a:xfrm>
            <a:off x="8692661" y="5214969"/>
            <a:ext cx="2702169" cy="1175063"/>
          </a:xfrm>
          <a:prstGeom prst="rect">
            <a:avLst/>
          </a:prstGeom>
        </p:spPr>
      </p:pic>
    </p:spTree>
    <p:extLst>
      <p:ext uri="{BB962C8B-B14F-4D97-AF65-F5344CB8AC3E}">
        <p14:creationId xmlns:p14="http://schemas.microsoft.com/office/powerpoint/2010/main" val="157979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datacenter</a:t>
            </a:r>
          </a:p>
        </p:txBody>
      </p:sp>
      <p:sp>
        <p:nvSpPr>
          <p:cNvPr id="3" name="Content Placeholder 2"/>
          <p:cNvSpPr>
            <a:spLocks noGrp="1"/>
          </p:cNvSpPr>
          <p:nvPr>
            <p:ph idx="1"/>
          </p:nvPr>
        </p:nvSpPr>
        <p:spPr/>
        <p:txBody>
          <a:bodyPr/>
          <a:lstStyle/>
          <a:p>
            <a:r>
              <a:rPr lang="en-US" dirty="0"/>
              <a:t>Although we saw a picture of Facebook’s global blob service, we have talked entirely about technologies used inside a single datacenter.</a:t>
            </a:r>
          </a:p>
          <a:p>
            <a:endParaRPr lang="en-US" dirty="0"/>
          </a:p>
          <a:p>
            <a:r>
              <a:rPr lang="en-US" dirty="0"/>
              <a:t>How do cloud developers approach global-scale application design?</a:t>
            </a:r>
          </a:p>
          <a:p>
            <a:endParaRPr lang="en-US" dirty="0"/>
          </a:p>
          <a:p>
            <a:r>
              <a:rPr lang="en-US" dirty="0"/>
              <a:t>Today we will discuss “</a:t>
            </a:r>
            <a:r>
              <a:rPr lang="en-US" dirty="0" err="1"/>
              <a:t>georeplication</a:t>
            </a:r>
            <a:r>
              <a:rPr lang="en-US" dirty="0"/>
              <a:t>” and look at some solutions.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87990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lstStyle/>
          <a:p>
            <a:r>
              <a:rPr lang="en-US" dirty="0"/>
              <a:t>Studies reveal “</a:t>
            </a:r>
            <a:r>
              <a:rPr lang="en-US" dirty="0" err="1"/>
              <a:t>Zipf</a:t>
            </a:r>
            <a:r>
              <a:rPr lang="en-US" dirty="0"/>
              <a:t>” latency distributions</a:t>
            </a:r>
          </a:p>
          <a:p>
            <a:endParaRPr lang="en-US" dirty="0"/>
          </a:p>
          <a:p>
            <a:r>
              <a:rPr lang="en-US" dirty="0"/>
              <a:t>Most traffic gets through very quickly</a:t>
            </a:r>
          </a:p>
          <a:p>
            <a:endParaRPr lang="en-US" dirty="0"/>
          </a:p>
          <a:p>
            <a:r>
              <a:rPr lang="en-US" dirty="0"/>
              <a:t>But some traffic takes extremely long.</a:t>
            </a:r>
            <a:br>
              <a:rPr lang="en-US" dirty="0"/>
            </a:br>
            <a:r>
              <a:rPr lang="en-US" dirty="0"/>
              <a:t>We say that these distributions are heavy-</a:t>
            </a:r>
            <a:br>
              <a:rPr lang="en-US" dirty="0"/>
            </a:br>
            <a:r>
              <a:rPr lang="en-US" dirty="0"/>
              <a:t>tailed if the “very slow” traffic adds up to</a:t>
            </a:r>
            <a:br>
              <a:rPr lang="en-US" dirty="0"/>
            </a:br>
            <a:r>
              <a:rPr lang="en-US" dirty="0"/>
              <a:t>a substantial portion of the total traffic.</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p:cNvPicPr>
            <a:picLocks noChangeAspect="1"/>
          </p:cNvPicPr>
          <p:nvPr/>
        </p:nvPicPr>
        <p:blipFill>
          <a:blip r:embed="rId3"/>
          <a:stretch>
            <a:fillRect/>
          </a:stretch>
        </p:blipFill>
        <p:spPr>
          <a:xfrm>
            <a:off x="7297249" y="2600326"/>
            <a:ext cx="4772025" cy="3257550"/>
          </a:xfrm>
          <a:prstGeom prst="rect">
            <a:avLst/>
          </a:prstGeom>
        </p:spPr>
      </p:pic>
      <p:sp>
        <p:nvSpPr>
          <p:cNvPr id="10" name="TextBox 9"/>
          <p:cNvSpPr txBox="1"/>
          <p:nvPr/>
        </p:nvSpPr>
        <p:spPr>
          <a:xfrm>
            <a:off x="8841764" y="1119519"/>
            <a:ext cx="2969236" cy="369332"/>
          </a:xfrm>
          <a:prstGeom prst="rect">
            <a:avLst/>
          </a:prstGeom>
          <a:noFill/>
        </p:spPr>
        <p:txBody>
          <a:bodyPr wrap="square" rtlCol="0">
            <a:spAutoFit/>
          </a:bodyPr>
          <a:lstStyle/>
          <a:p>
            <a:pPr algn="ctr"/>
            <a:r>
              <a:rPr lang="en-US" b="1" dirty="0" err="1"/>
              <a:t>Zipf’s</a:t>
            </a:r>
            <a:r>
              <a:rPr lang="en-US" b="1" dirty="0"/>
              <a:t> law</a:t>
            </a:r>
          </a:p>
        </p:txBody>
      </p:sp>
      <mc:AlternateContent xmlns:mc="http://schemas.openxmlformats.org/markup-compatibility/2006" xmlns:a14="http://schemas.microsoft.com/office/drawing/2010/main">
        <mc:Choice Requires="a14">
          <p:sp>
            <p:nvSpPr>
              <p:cNvPr id="13" name="TextBox 12"/>
              <p:cNvSpPr txBox="1"/>
              <p:nvPr/>
            </p:nvSpPr>
            <p:spPr>
              <a:xfrm>
                <a:off x="8235278" y="392516"/>
                <a:ext cx="3956722" cy="646331"/>
              </a:xfrm>
              <a:prstGeom prst="rect">
                <a:avLst/>
              </a:prstGeom>
              <a:noFill/>
            </p:spPr>
            <p:txBody>
              <a:bodyPr wrap="square" rtlCol="0">
                <a:spAutoFit/>
              </a:bodyPr>
              <a:lstStyle/>
              <a:p>
                <a:pPr algn="ctr"/>
                <a:r>
                  <a:rPr lang="en-US" b="1" dirty="0"/>
                  <a:t>The number of events in the </a:t>
                </a:r>
                <a:r>
                  <a:rPr lang="en-US" b="1" dirty="0" err="1"/>
                  <a:t>i’th</a:t>
                </a:r>
                <a:r>
                  <a:rPr lang="en-US" b="1" dirty="0"/>
                  <a:t> popularity bin is proportional to</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𝒊</m:t>
                    </m:r>
                    <m:r>
                      <a:rPr lang="en-US" b="1" i="1" baseline="30000" smtClean="0">
                        <a:latin typeface="Cambria Math" panose="02040503050406030204" pitchFamily="18" charset="0"/>
                        <a:ea typeface="Cambria Math" panose="02040503050406030204" pitchFamily="18" charset="0"/>
                      </a:rPr>
                      <m:t>∝</m:t>
                    </m:r>
                  </m:oMath>
                </a14:m>
                <a:r>
                  <a:rPr lang="en-US"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8235278" y="392516"/>
                <a:ext cx="3956722" cy="646331"/>
              </a:xfrm>
              <a:prstGeom prst="rect">
                <a:avLst/>
              </a:prstGeom>
              <a:blipFill>
                <a:blip r:embed="rId4"/>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84840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this raises</a:t>
            </a:r>
          </a:p>
        </p:txBody>
      </p:sp>
      <p:sp>
        <p:nvSpPr>
          <p:cNvPr id="3" name="Content Placeholder 2"/>
          <p:cNvSpPr>
            <a:spLocks noGrp="1"/>
          </p:cNvSpPr>
          <p:nvPr>
            <p:ph idx="1"/>
          </p:nvPr>
        </p:nvSpPr>
        <p:spPr/>
        <p:txBody>
          <a:bodyPr>
            <a:normAutofit/>
          </a:bodyPr>
          <a:lstStyle/>
          <a:p>
            <a:r>
              <a:rPr lang="en-US" dirty="0"/>
              <a:t>In protocols like </a:t>
            </a:r>
            <a:r>
              <a:rPr lang="en-US" dirty="0" err="1"/>
              <a:t>Paxos</a:t>
            </a:r>
            <a:r>
              <a:rPr lang="en-US" dirty="0"/>
              <a:t>, would we want to wait for </a:t>
            </a:r>
            <a:r>
              <a:rPr lang="en-US" i="1" dirty="0"/>
              <a:t>all </a:t>
            </a:r>
            <a:r>
              <a:rPr lang="en-US" dirty="0"/>
              <a:t>sites to respond, or just a quorum?  Seemingly, a quorum is far better.  </a:t>
            </a:r>
          </a:p>
          <a:p>
            <a:endParaRPr lang="en-US" dirty="0"/>
          </a:p>
          <a:p>
            <a:r>
              <a:rPr lang="en-US" dirty="0"/>
              <a:t>On the other hand, perhaps we would want all sites within an availability zone, but then wouldn’t need to wait for geo-replicas to respond?</a:t>
            </a:r>
          </a:p>
          <a:p>
            <a:br>
              <a:rPr lang="en-US" dirty="0"/>
            </a:br>
            <a:r>
              <a:rPr lang="en-US" dirty="0"/>
              <a:t>Leads to a three-level concept of </a:t>
            </a:r>
            <a:r>
              <a:rPr lang="en-US" dirty="0" err="1"/>
              <a:t>Paxos</a:t>
            </a:r>
            <a:r>
              <a:rPr lang="en-US" dirty="0"/>
              <a:t> stability.</a:t>
            </a:r>
          </a:p>
          <a:p>
            <a:pPr>
              <a:buFont typeface="Wingdings" panose="05000000000000000000" pitchFamily="2" charset="2"/>
              <a:buChar char="Ø"/>
            </a:pPr>
            <a:r>
              <a:rPr lang="en-US" dirty="0"/>
              <a:t>  Locally stable in datacenter… Availability-zone stable… WAN stable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266988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0BC1-5A68-46CA-8305-0CB831435911}"/>
              </a:ext>
            </a:extLst>
          </p:cNvPr>
          <p:cNvSpPr>
            <a:spLocks noGrp="1"/>
          </p:cNvSpPr>
          <p:nvPr>
            <p:ph type="title"/>
          </p:nvPr>
        </p:nvSpPr>
        <p:spPr/>
        <p:txBody>
          <a:bodyPr/>
          <a:lstStyle/>
          <a:p>
            <a:r>
              <a:rPr lang="en-US" dirty="0"/>
              <a:t>What have experiments shown?</a:t>
            </a:r>
          </a:p>
        </p:txBody>
      </p:sp>
      <p:sp>
        <p:nvSpPr>
          <p:cNvPr id="3" name="Content Placeholder 2">
            <a:extLst>
              <a:ext uri="{FF2B5EF4-FFF2-40B4-BE49-F238E27FC236}">
                <a16:creationId xmlns:a16="http://schemas.microsoft.com/office/drawing/2014/main" id="{4F5C1DD2-23D8-4496-8612-59ED01A0CB51}"/>
              </a:ext>
            </a:extLst>
          </p:cNvPr>
          <p:cNvSpPr>
            <a:spLocks noGrp="1"/>
          </p:cNvSpPr>
          <p:nvPr>
            <p:ph idx="1"/>
          </p:nvPr>
        </p:nvSpPr>
        <p:spPr/>
        <p:txBody>
          <a:bodyPr>
            <a:normAutofit fontScale="92500"/>
          </a:bodyPr>
          <a:lstStyle/>
          <a:p>
            <a:r>
              <a:rPr lang="en-US" dirty="0"/>
              <a:t>Basically, </a:t>
            </a:r>
            <a:r>
              <a:rPr lang="en-US" dirty="0" err="1"/>
              <a:t>Paxos</a:t>
            </a:r>
            <a:r>
              <a:rPr lang="en-US" dirty="0"/>
              <a:t> performs poorly with high, erratic latencies.</a:t>
            </a:r>
          </a:p>
          <a:p>
            <a:endParaRPr lang="en-US" dirty="0"/>
          </a:p>
          <a:p>
            <a:r>
              <a:rPr lang="en-US" dirty="0"/>
              <a:t>A big issue is that delay isn’t symmetric:</a:t>
            </a:r>
          </a:p>
          <a:p>
            <a:pPr>
              <a:buFont typeface="Wingdings" panose="05000000000000000000" pitchFamily="2" charset="2"/>
              <a:buChar char="Ø"/>
            </a:pPr>
            <a:r>
              <a:rPr lang="en-US" dirty="0"/>
              <a:t>  The path from Zone A to Zone B might be slow</a:t>
            </a:r>
          </a:p>
          <a:p>
            <a:pPr>
              <a:buFont typeface="Wingdings" panose="05000000000000000000" pitchFamily="2" charset="2"/>
              <a:buChar char="Ø"/>
            </a:pPr>
            <a:r>
              <a:rPr lang="en-US" dirty="0"/>
              <a:t>  Yet the path from Zone B to Zone A could be fast at that same instant.</a:t>
            </a:r>
          </a:p>
          <a:p>
            <a:pPr marL="0" indent="0">
              <a:buNone/>
            </a:pPr>
            <a:endParaRPr lang="en-US" dirty="0"/>
          </a:p>
          <a:p>
            <a:pPr marL="0" indent="0">
              <a:buNone/>
            </a:pPr>
            <a:r>
              <a:rPr lang="en-US" dirty="0"/>
              <a:t>So the outgoing proposals experience one set of delays, and replies from </a:t>
            </a:r>
            <a:r>
              <a:rPr lang="en-US" dirty="0" err="1"/>
              <a:t>Paxos</a:t>
            </a:r>
            <a:r>
              <a:rPr lang="en-US" dirty="0"/>
              <a:t> members experience different delays.  You end up waiting “for everyone”</a:t>
            </a:r>
          </a:p>
        </p:txBody>
      </p:sp>
      <p:sp>
        <p:nvSpPr>
          <p:cNvPr id="4" name="Footer Placeholder 3">
            <a:extLst>
              <a:ext uri="{FF2B5EF4-FFF2-40B4-BE49-F238E27FC236}">
                <a16:creationId xmlns:a16="http://schemas.microsoft.com/office/drawing/2014/main" id="{4A1CC2C4-4D4E-4A58-93F5-198174DA763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E803D51-677C-49F6-9D9C-DCE572C2C052}"/>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07901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Spanner Idea: </a:t>
            </a:r>
            <a:r>
              <a:rPr lang="en-US" dirty="0" err="1"/>
              <a:t>T</a:t>
            </a:r>
            <a:r>
              <a:rPr lang="en-US" sz="4400" dirty="0" err="1"/>
              <a:t>rue</a:t>
            </a:r>
            <a:r>
              <a:rPr lang="en-US" dirty="0" err="1"/>
              <a:t>T</a:t>
            </a:r>
            <a:r>
              <a:rPr lang="en-US" sz="4400" dirty="0" err="1"/>
              <a:t>ime</a:t>
            </a:r>
            <a:endParaRPr lang="en-US" dirty="0"/>
          </a:p>
        </p:txBody>
      </p:sp>
      <p:sp>
        <p:nvSpPr>
          <p:cNvPr id="3" name="Content Placeholder 2"/>
          <p:cNvSpPr>
            <a:spLocks noGrp="1"/>
          </p:cNvSpPr>
          <p:nvPr>
            <p:ph idx="1"/>
          </p:nvPr>
        </p:nvSpPr>
        <p:spPr/>
        <p:txBody>
          <a:bodyPr>
            <a:normAutofit lnSpcReduction="10000"/>
          </a:bodyPr>
          <a:lstStyle/>
          <a:p>
            <a:r>
              <a:rPr lang="en-US" dirty="0"/>
              <a:t>Google uses actual time as a way to build an asynchronous totally ordered data replication solution called Spanner.</a:t>
            </a:r>
          </a:p>
          <a:p>
            <a:endParaRPr lang="en-US" dirty="0"/>
          </a:p>
          <a:p>
            <a:r>
              <a:rPr lang="en-US" dirty="0"/>
              <a:t>Google </a:t>
            </a:r>
            <a:r>
              <a:rPr lang="en-US" b="1" dirty="0" err="1"/>
              <a:t>TrueTime</a:t>
            </a:r>
            <a:r>
              <a:rPr lang="en-US" dirty="0"/>
              <a:t> is a global time service that uses atomic clocks together with GPS-based clocks to issue timestamps with the following guarantee:</a:t>
            </a:r>
          </a:p>
          <a:p>
            <a:pPr>
              <a:buFont typeface="Wingdings" panose="05000000000000000000" pitchFamily="2" charset="2"/>
              <a:buChar char="Ø"/>
            </a:pPr>
            <a:r>
              <a:rPr lang="en-US" dirty="0"/>
              <a:t>  For any two timestamps, T and T’</a:t>
            </a:r>
          </a:p>
          <a:p>
            <a:pPr>
              <a:buFont typeface="Wingdings" panose="05000000000000000000" pitchFamily="2" charset="2"/>
              <a:buChar char="Ø"/>
            </a:pPr>
            <a:r>
              <a:rPr lang="en-US" dirty="0"/>
              <a:t>  If T’ was fully generated before generation of T started, </a:t>
            </a:r>
          </a:p>
          <a:p>
            <a:pPr>
              <a:buFont typeface="Wingdings" panose="05000000000000000000" pitchFamily="2" charset="2"/>
              <a:buChar char="Ø"/>
            </a:pPr>
            <a:r>
              <a:rPr lang="en-US" dirty="0"/>
              <a:t>  Then T &gt; 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0855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such a tortured definition?</a:t>
            </a:r>
          </a:p>
        </p:txBody>
      </p:sp>
      <p:sp>
        <p:nvSpPr>
          <p:cNvPr id="3" name="Content Placeholder 2"/>
          <p:cNvSpPr>
            <a:spLocks noGrp="1"/>
          </p:cNvSpPr>
          <p:nvPr>
            <p:ph idx="1"/>
          </p:nvPr>
        </p:nvSpPr>
        <p:spPr/>
        <p:txBody>
          <a:bodyPr>
            <a:normAutofit fontScale="92500" lnSpcReduction="10000"/>
          </a:bodyPr>
          <a:lstStyle/>
          <a:p>
            <a:r>
              <a:rPr lang="en-US" dirty="0"/>
              <a:t>With the guarantee they offer, if some operation B  was timestamped T, and could possibly have seen the effects of operation A with timestamp T’, then we can order B and A so that A occurs before B.</a:t>
            </a:r>
          </a:p>
          <a:p>
            <a:endParaRPr lang="en-US" dirty="0"/>
          </a:p>
          <a:p>
            <a:r>
              <a:rPr lang="en-US" dirty="0"/>
              <a:t>The full API is very elegant and simple:  </a:t>
            </a:r>
            <a:r>
              <a:rPr lang="en-US" dirty="0" err="1"/>
              <a:t>TT.now</a:t>
            </a:r>
            <a:r>
              <a:rPr lang="en-US" dirty="0"/>
              <a:t>(), </a:t>
            </a:r>
            <a:r>
              <a:rPr lang="en-US" dirty="0" err="1"/>
              <a:t>TT.before</a:t>
            </a:r>
            <a:r>
              <a:rPr lang="en-US" dirty="0"/>
              <a:t>(), </a:t>
            </a:r>
            <a:r>
              <a:rPr lang="en-US" dirty="0" err="1"/>
              <a:t>TT.after</a:t>
            </a:r>
            <a:r>
              <a:rPr lang="en-US" dirty="0"/>
              <a:t>().  </a:t>
            </a:r>
            <a:r>
              <a:rPr lang="en-US" dirty="0" err="1"/>
              <a:t>TT.now</a:t>
            </a:r>
            <a:r>
              <a:rPr lang="en-US" dirty="0"/>
              <a:t>() returns a range from </a:t>
            </a:r>
            <a:r>
              <a:rPr lang="en-US" dirty="0" err="1"/>
              <a:t>TT.before</a:t>
            </a:r>
            <a:r>
              <a:rPr lang="en-US" dirty="0"/>
              <a:t>() to </a:t>
            </a:r>
            <a:r>
              <a:rPr lang="en-US" dirty="0" err="1"/>
              <a:t>TT.after</a:t>
            </a:r>
            <a:r>
              <a:rPr lang="en-US" dirty="0"/>
              <a:t>().</a:t>
            </a:r>
          </a:p>
          <a:p>
            <a:endParaRPr lang="en-US" dirty="0"/>
          </a:p>
          <a:p>
            <a:r>
              <a:rPr lang="en-US" dirty="0"/>
              <a:t>The basic guarantee is that the true time is definitely in the range </a:t>
            </a:r>
            <a:r>
              <a:rPr lang="en-US" dirty="0" err="1"/>
              <a:t>TT.now</a:t>
            </a:r>
            <a:r>
              <a:rPr lang="en-US" dirty="0"/>
              <a:t>().  </a:t>
            </a:r>
          </a:p>
          <a:p>
            <a:r>
              <a:rPr lang="en-US" dirty="0" err="1"/>
              <a:t>TT.before</a:t>
            </a:r>
            <a:r>
              <a:rPr lang="en-US" dirty="0"/>
              <a:t>() is definitely a past time, and </a:t>
            </a:r>
            <a:r>
              <a:rPr lang="en-US" dirty="0" err="1"/>
              <a:t>TT.after</a:t>
            </a:r>
            <a:r>
              <a:rPr lang="en-US" dirty="0"/>
              <a:t>() is definitely in the future.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07318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A2F7-C9A8-4328-A0E0-CE4E7F54CD51}"/>
              </a:ext>
            </a:extLst>
          </p:cNvPr>
          <p:cNvSpPr>
            <a:spLocks noGrp="1"/>
          </p:cNvSpPr>
          <p:nvPr>
            <p:ph type="title"/>
          </p:nvPr>
        </p:nvSpPr>
        <p:spPr/>
        <p:txBody>
          <a:bodyPr/>
          <a:lstStyle/>
          <a:p>
            <a:r>
              <a:rPr lang="en-US" dirty="0"/>
              <a:t>Implementing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16B65F89-F5EF-484E-BE68-115A8E97A53E}"/>
              </a:ext>
            </a:extLst>
          </p:cNvPr>
          <p:cNvSpPr>
            <a:spLocks noGrp="1"/>
          </p:cNvSpPr>
          <p:nvPr>
            <p:ph idx="1"/>
          </p:nvPr>
        </p:nvSpPr>
        <p:spPr/>
        <p:txBody>
          <a:bodyPr>
            <a:normAutofit lnSpcReduction="10000"/>
          </a:bodyPr>
          <a:lstStyle/>
          <a:p>
            <a:r>
              <a:rPr lang="en-US" dirty="0"/>
              <a:t>Google starts with a basic observation:</a:t>
            </a:r>
          </a:p>
          <a:p>
            <a:pPr>
              <a:buFont typeface="Wingdings" panose="05000000000000000000" pitchFamily="2" charset="2"/>
              <a:buChar char="Ø"/>
            </a:pPr>
            <a:r>
              <a:rPr lang="en-US" dirty="0"/>
              <a:t>  Suppose clocks are synchronized to precision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It is 10:00.000 on my clock, and someone wants to run transaction X.  </a:t>
            </a:r>
          </a:p>
          <a:p>
            <a:pPr>
              <a:buFont typeface="Wingdings" panose="05000000000000000000" pitchFamily="2" charset="2"/>
              <a:buChar char="Ø"/>
            </a:pPr>
            <a:r>
              <a:rPr lang="en-US" dirty="0">
                <a:sym typeface="Symbol" panose="05050102010706020507" pitchFamily="18" charset="2"/>
              </a:rPr>
              <a:t>  What is the largest possible timestamp any zone could have issued?</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My clock could be slow, and some other clock could be fast.</a:t>
            </a:r>
            <a:br>
              <a:rPr lang="en-US" dirty="0">
                <a:sym typeface="Symbol" panose="05050102010706020507" pitchFamily="18" charset="2"/>
              </a:rPr>
            </a:br>
            <a:br>
              <a:rPr lang="en-US" dirty="0">
                <a:sym typeface="Symbol" panose="05050102010706020507" pitchFamily="18" charset="2"/>
              </a:rPr>
            </a:br>
            <a:r>
              <a:rPr lang="en-US" dirty="0">
                <a:sym typeface="Symbol" panose="05050102010706020507" pitchFamily="18" charset="2"/>
              </a:rPr>
              <a:t>So the largest (worst case) possible will be T+2 </a:t>
            </a:r>
          </a:p>
        </p:txBody>
      </p:sp>
      <p:sp>
        <p:nvSpPr>
          <p:cNvPr id="4" name="Footer Placeholder 3">
            <a:extLst>
              <a:ext uri="{FF2B5EF4-FFF2-40B4-BE49-F238E27FC236}">
                <a16:creationId xmlns:a16="http://schemas.microsoft.com/office/drawing/2014/main" id="{08ED5A76-C724-4197-A934-E0E07431DEB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44CE913-BD87-40AA-B344-6AFC5D1AD9D5}"/>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218290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C4D8-EB09-4110-A657-B5713CA8A0CD}"/>
              </a:ext>
            </a:extLst>
          </p:cNvPr>
          <p:cNvSpPr>
            <a:spLocks noGrp="1"/>
          </p:cNvSpPr>
          <p:nvPr>
            <p:ph type="title"/>
          </p:nvPr>
        </p:nvSpPr>
        <p:spPr/>
        <p:txBody>
          <a:bodyPr/>
          <a:lstStyle/>
          <a:p>
            <a:r>
              <a:rPr lang="en-US" dirty="0"/>
              <a:t>Minimizing </a:t>
            </a:r>
            <a:r>
              <a:rPr lang="en-US" dirty="0">
                <a:sym typeface="Symbol" panose="05050102010706020507" pitchFamily="18" charset="2"/>
              </a:rPr>
              <a:t> in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F71906FD-E4FE-4171-868B-E5B622DA6C8B}"/>
              </a:ext>
            </a:extLst>
          </p:cNvPr>
          <p:cNvSpPr>
            <a:spLocks noGrp="1"/>
          </p:cNvSpPr>
          <p:nvPr>
            <p:ph idx="1"/>
          </p:nvPr>
        </p:nvSpPr>
        <p:spPr/>
        <p:txBody>
          <a:bodyPr>
            <a:normAutofit fontScale="92500" lnSpcReduction="10000"/>
          </a:bodyPr>
          <a:lstStyle/>
          <a:p>
            <a:r>
              <a:rPr lang="en-US" dirty="0">
                <a:sym typeface="Symbol" panose="05050102010706020507" pitchFamily="18" charset="2"/>
              </a:rPr>
              <a:t>Google uses a mix of atomic clocks and GPS synchronization for this.  They synchronize against the mix every 30s, then might drift in between.</a:t>
            </a:r>
          </a:p>
          <a:p>
            <a:endParaRPr lang="en-US" dirty="0">
              <a:sym typeface="Symbol" panose="05050102010706020507" pitchFamily="18" charset="2"/>
            </a:endParaRPr>
          </a:p>
          <a:p>
            <a:r>
              <a:rPr lang="en-US" dirty="0">
                <a:sym typeface="Symbol" panose="05050102010706020507" pitchFamily="18" charset="2"/>
              </a:rPr>
              <a:t>GPS can be corrected for various factors, including Einstein’s relativistic time dilation, and they take those steps.</a:t>
            </a:r>
          </a:p>
          <a:p>
            <a:endParaRPr lang="en-US" dirty="0">
              <a:sym typeface="Symbol" panose="05050102010706020507" pitchFamily="18" charset="2"/>
            </a:endParaRPr>
          </a:p>
          <a:p>
            <a:r>
              <a:rPr lang="en-US" dirty="0">
                <a:sym typeface="Symbol" panose="05050102010706020507" pitchFamily="18" charset="2"/>
              </a:rPr>
              <a:t>In the end their value of  is quite small (0-6ms).  So at actual time 10am, transaction X might get a </a:t>
            </a:r>
            <a:r>
              <a:rPr lang="en-US" dirty="0" err="1">
                <a:sym typeface="Symbol" panose="05050102010706020507" pitchFamily="18" charset="2"/>
              </a:rPr>
              <a:t>TT.after</a:t>
            </a:r>
            <a:r>
              <a:rPr lang="en-US" dirty="0">
                <a:sym typeface="Symbol" panose="05050102010706020507" pitchFamily="18" charset="2"/>
              </a:rPr>
              <a:t>() timestamp like</a:t>
            </a:r>
            <a:r>
              <a:rPr lang="en-US" b="1" dirty="0">
                <a:sym typeface="Symbol" panose="05050102010706020507" pitchFamily="18" charset="2"/>
              </a:rPr>
              <a:t> (10:00.006, zone-id, </a:t>
            </a:r>
            <a:r>
              <a:rPr lang="en-US" b="1" dirty="0" err="1">
                <a:sym typeface="Symbol" panose="05050102010706020507" pitchFamily="18" charset="2"/>
              </a:rPr>
              <a:t>uid</a:t>
            </a:r>
            <a:r>
              <a:rPr lang="en-US" b="1" dirty="0">
                <a:sym typeface="Symbol" panose="05050102010706020507" pitchFamily="18" charset="2"/>
              </a:rPr>
              <a:t>).  </a:t>
            </a:r>
          </a:p>
          <a:p>
            <a:pPr>
              <a:buFont typeface="Wingdings" panose="05000000000000000000" pitchFamily="2" charset="2"/>
              <a:buChar char="Ø"/>
            </a:pPr>
            <a:r>
              <a:rPr lang="en-US" dirty="0">
                <a:sym typeface="Symbol" panose="05050102010706020507" pitchFamily="18" charset="2"/>
              </a:rPr>
              <a:t>  The zone id and </a:t>
            </a:r>
            <a:r>
              <a:rPr lang="en-US" dirty="0" err="1">
                <a:sym typeface="Symbol" panose="05050102010706020507" pitchFamily="18" charset="2"/>
              </a:rPr>
              <a:t>uid</a:t>
            </a:r>
            <a:r>
              <a:rPr lang="en-US" dirty="0">
                <a:sym typeface="Symbol" panose="05050102010706020507" pitchFamily="18" charset="2"/>
              </a:rPr>
              <a:t> are to break ties.</a:t>
            </a:r>
          </a:p>
        </p:txBody>
      </p:sp>
      <p:sp>
        <p:nvSpPr>
          <p:cNvPr id="4" name="Footer Placeholder 3">
            <a:extLst>
              <a:ext uri="{FF2B5EF4-FFF2-40B4-BE49-F238E27FC236}">
                <a16:creationId xmlns:a16="http://schemas.microsoft.com/office/drawing/2014/main" id="{01F6730A-3B77-498C-87E8-EBA0DFBA6D6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F77500F-11FE-456B-9AD2-257C2920915A}"/>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16893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Spanner’s use of True Time</a:t>
            </a:r>
          </a:p>
        </p:txBody>
      </p:sp>
      <p:sp>
        <p:nvSpPr>
          <p:cNvPr id="3" name="Content Placeholder 2"/>
          <p:cNvSpPr>
            <a:spLocks noGrp="1"/>
          </p:cNvSpPr>
          <p:nvPr>
            <p:ph idx="1"/>
          </p:nvPr>
        </p:nvSpPr>
        <p:spPr/>
        <p:txBody>
          <a:bodyPr>
            <a:normAutofit/>
          </a:bodyPr>
          <a:lstStyle/>
          <a:p>
            <a:r>
              <a:rPr lang="en-US" dirty="0"/>
              <a:t>Spanner is a transactional database system (in fact using a key-value structure, but that won’t matter today).</a:t>
            </a:r>
          </a:p>
          <a:p>
            <a:endParaRPr lang="en-US" dirty="0"/>
          </a:p>
          <a:p>
            <a:r>
              <a:rPr lang="en-US" dirty="0"/>
              <a:t>Any application worldwide can generate a timestamped Spanner transaction.  </a:t>
            </a:r>
          </a:p>
          <a:p>
            <a:endParaRPr lang="en-US" dirty="0"/>
          </a:p>
          <a:p>
            <a:r>
              <a:rPr lang="en-US" dirty="0"/>
              <a:t>These are relayed over the Google version message services.  Their service </a:t>
            </a:r>
            <a:r>
              <a:rPr lang="en-US" b="1" i="1" dirty="0"/>
              <a:t>delivers messages from Zone X to Zone Y in timestamp order.</a:t>
            </a:r>
            <a:endParaRPr lang="en-US" b="1"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92653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3" name="Content Placeholder 2"/>
          <p:cNvSpPr>
            <a:spLocks noGrp="1"/>
          </p:cNvSpPr>
          <p:nvPr>
            <p:ph idx="1"/>
          </p:nvPr>
        </p:nvSpPr>
        <p:spPr/>
        <p:txBody>
          <a:bodyPr/>
          <a:lstStyle/>
          <a:p>
            <a:r>
              <a:rPr lang="en-US" dirty="0"/>
              <a:t>Spanner has connections to perhaps hundreds of remote zones.</a:t>
            </a:r>
          </a:p>
          <a:p>
            <a:endParaRPr lang="en-US" dirty="0"/>
          </a:p>
          <a:p>
            <a:r>
              <a:rPr lang="en-US" dirty="0"/>
              <a:t>Transactions flow in on these connections, and it stores them until every zone has sent some transaction with a timestamp of value </a:t>
            </a:r>
            <a:r>
              <a:rPr lang="en-US" dirty="0" err="1"/>
              <a:t>T</a:t>
            </a:r>
            <a:r>
              <a:rPr lang="en-US" baseline="-25000" dirty="0" err="1"/>
              <a:t>stable</a:t>
            </a:r>
            <a:r>
              <a:rPr lang="en-US" i="1" dirty="0"/>
              <a:t> </a:t>
            </a:r>
            <a:r>
              <a:rPr lang="en-US" dirty="0"/>
              <a:t>or larger.</a:t>
            </a:r>
          </a:p>
          <a:p>
            <a:endParaRPr lang="en-US" dirty="0"/>
          </a:p>
          <a:p>
            <a:r>
              <a:rPr lang="en-US" dirty="0"/>
              <a:t>Then it can apply all transactions with timestamps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 in order.</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411135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sp>
        <p:nvSpPr>
          <p:cNvPr id="6" name="Freeform 5"/>
          <p:cNvSpPr/>
          <p:nvPr/>
        </p:nvSpPr>
        <p:spPr>
          <a:xfrm>
            <a:off x="2382715" y="2198077"/>
            <a:ext cx="1723293" cy="1617785"/>
          </a:xfrm>
          <a:custGeom>
            <a:avLst/>
            <a:gdLst>
              <a:gd name="connsiteX0" fmla="*/ 0 w 1723293"/>
              <a:gd name="connsiteY0" fmla="*/ 0 h 1617785"/>
              <a:gd name="connsiteX1" fmla="*/ 1397977 w 1723293"/>
              <a:gd name="connsiteY1" fmla="*/ 633046 h 1617785"/>
              <a:gd name="connsiteX2" fmla="*/ 1723293 w 1723293"/>
              <a:gd name="connsiteY2" fmla="*/ 1617785 h 1617785"/>
            </a:gdLst>
            <a:ahLst/>
            <a:cxnLst>
              <a:cxn ang="0">
                <a:pos x="connsiteX0" y="connsiteY0"/>
              </a:cxn>
              <a:cxn ang="0">
                <a:pos x="connsiteX1" y="connsiteY1"/>
              </a:cxn>
              <a:cxn ang="0">
                <a:pos x="connsiteX2" y="connsiteY2"/>
              </a:cxn>
            </a:cxnLst>
            <a:rect l="l" t="t" r="r" b="b"/>
            <a:pathLst>
              <a:path w="1723293" h="1617785">
                <a:moveTo>
                  <a:pt x="0" y="0"/>
                </a:moveTo>
                <a:cubicBezTo>
                  <a:pt x="555381" y="181707"/>
                  <a:pt x="1110762" y="363415"/>
                  <a:pt x="1397977" y="633046"/>
                </a:cubicBezTo>
                <a:cubicBezTo>
                  <a:pt x="1685192" y="902677"/>
                  <a:pt x="1704242" y="1260231"/>
                  <a:pt x="1723293" y="1617785"/>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301762" y="2084832"/>
            <a:ext cx="35169" cy="1713445"/>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404310" y="1811215"/>
            <a:ext cx="1737367" cy="1987062"/>
          </a:xfrm>
          <a:custGeom>
            <a:avLst/>
            <a:gdLst>
              <a:gd name="connsiteX0" fmla="*/ 1737367 w 1737367"/>
              <a:gd name="connsiteY0" fmla="*/ 0 h 1987062"/>
              <a:gd name="connsiteX1" fmla="*/ 251467 w 1737367"/>
              <a:gd name="connsiteY1" fmla="*/ 1107831 h 1987062"/>
              <a:gd name="connsiteX2" fmla="*/ 14075 w 1737367"/>
              <a:gd name="connsiteY2" fmla="*/ 1987062 h 1987062"/>
            </a:gdLst>
            <a:ahLst/>
            <a:cxnLst>
              <a:cxn ang="0">
                <a:pos x="connsiteX0" y="connsiteY0"/>
              </a:cxn>
              <a:cxn ang="0">
                <a:pos x="connsiteX1" y="connsiteY1"/>
              </a:cxn>
              <a:cxn ang="0">
                <a:pos x="connsiteX2" y="connsiteY2"/>
              </a:cxn>
            </a:cxnLst>
            <a:rect l="l" t="t" r="r" b="b"/>
            <a:pathLst>
              <a:path w="1737367" h="1987062">
                <a:moveTo>
                  <a:pt x="1737367" y="0"/>
                </a:moveTo>
                <a:cubicBezTo>
                  <a:pt x="1138024" y="388327"/>
                  <a:pt x="538682" y="776654"/>
                  <a:pt x="251467" y="1107831"/>
                </a:cubicBezTo>
                <a:cubicBezTo>
                  <a:pt x="-35748" y="1439008"/>
                  <a:pt x="-10837" y="1713035"/>
                  <a:pt x="14075" y="1987062"/>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63556" y="3987023"/>
            <a:ext cx="4777481" cy="923330"/>
          </a:xfrm>
          <a:prstGeom prst="rect">
            <a:avLst/>
          </a:prstGeom>
          <a:noFill/>
        </p:spPr>
        <p:txBody>
          <a:bodyPr wrap="square" rtlCol="0">
            <a:spAutoFit/>
          </a:bodyPr>
          <a:lstStyle/>
          <a:p>
            <a:pPr algn="ctr"/>
            <a:r>
              <a:rPr lang="en-US" dirty="0"/>
              <a:t>Notation: </a:t>
            </a:r>
            <a:r>
              <a:rPr lang="en-US" dirty="0" err="1"/>
              <a:t>T</a:t>
            </a:r>
            <a:r>
              <a:rPr lang="en-US" baseline="-25000" dirty="0" err="1"/>
              <a:t>stable</a:t>
            </a:r>
            <a:r>
              <a:rPr lang="en-US" dirty="0"/>
              <a:t> is the min. timestamp for incoming updates from the full set of input channels.</a:t>
            </a:r>
            <a:br>
              <a:rPr lang="en-US" dirty="0"/>
            </a:br>
            <a:endParaRPr lang="en-US" dirty="0"/>
          </a:p>
        </p:txBody>
      </p:sp>
      <p:sp>
        <p:nvSpPr>
          <p:cNvPr id="12" name="TextBox 11"/>
          <p:cNvSpPr txBox="1"/>
          <p:nvPr/>
        </p:nvSpPr>
        <p:spPr>
          <a:xfrm>
            <a:off x="6612459" y="3126165"/>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=10:00.000</a:t>
            </a:r>
          </a:p>
        </p:txBody>
      </p:sp>
      <p:sp>
        <p:nvSpPr>
          <p:cNvPr id="13" name="TextBox 12"/>
          <p:cNvSpPr txBox="1"/>
          <p:nvPr/>
        </p:nvSpPr>
        <p:spPr>
          <a:xfrm>
            <a:off x="7037420"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=10:00.076</a:t>
            </a:r>
          </a:p>
        </p:txBody>
      </p:sp>
      <p:sp>
        <p:nvSpPr>
          <p:cNvPr id="14" name="TextBox 13"/>
          <p:cNvSpPr txBox="1"/>
          <p:nvPr/>
        </p:nvSpPr>
        <p:spPr>
          <a:xfrm>
            <a:off x="7745194" y="2454164"/>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=10:00.077</a:t>
            </a:r>
          </a:p>
        </p:txBody>
      </p:sp>
      <p:sp>
        <p:nvSpPr>
          <p:cNvPr id="15" name="TextBox 14"/>
          <p:cNvSpPr txBox="1"/>
          <p:nvPr/>
        </p:nvSpPr>
        <p:spPr>
          <a:xfrm>
            <a:off x="1379740" y="3139853"/>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=10:00.003</a:t>
            </a:r>
          </a:p>
        </p:txBody>
      </p:sp>
      <p:sp>
        <p:nvSpPr>
          <p:cNvPr id="16" name="TextBox 15"/>
          <p:cNvSpPr txBox="1"/>
          <p:nvPr/>
        </p:nvSpPr>
        <p:spPr>
          <a:xfrm>
            <a:off x="853498"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=10:01.116</a:t>
            </a:r>
          </a:p>
        </p:txBody>
      </p:sp>
      <p:sp>
        <p:nvSpPr>
          <p:cNvPr id="17" name="TextBox 16"/>
          <p:cNvSpPr txBox="1"/>
          <p:nvPr/>
        </p:nvSpPr>
        <p:spPr>
          <a:xfrm>
            <a:off x="488613" y="240769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=10:01.977</a:t>
            </a:r>
          </a:p>
        </p:txBody>
      </p:sp>
      <p:sp>
        <p:nvSpPr>
          <p:cNvPr id="18" name="TextBox 17"/>
          <p:cNvSpPr txBox="1"/>
          <p:nvPr/>
        </p:nvSpPr>
        <p:spPr>
          <a:xfrm>
            <a:off x="4016317" y="2387747"/>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=10:02.005</a:t>
            </a:r>
          </a:p>
        </p:txBody>
      </p:sp>
      <p:sp>
        <p:nvSpPr>
          <p:cNvPr id="19" name="Flowchart: Magnetic Disk 18"/>
          <p:cNvSpPr/>
          <p:nvPr/>
        </p:nvSpPr>
        <p:spPr>
          <a:xfrm>
            <a:off x="3327887" y="3815862"/>
            <a:ext cx="4035669" cy="10550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a:t>
            </a:r>
            <a:r>
              <a:rPr lang="en-US" sz="2400" b="1" baseline="-25000" dirty="0" err="1">
                <a:solidFill>
                  <a:schemeClr val="bg1"/>
                </a:solidFill>
              </a:rPr>
              <a:t>stable</a:t>
            </a:r>
            <a:r>
              <a:rPr lang="en-US" sz="2400" b="1" dirty="0">
                <a:solidFill>
                  <a:schemeClr val="bg1"/>
                </a:solidFill>
              </a:rPr>
              <a:t> = 09:59.999</a:t>
            </a:r>
          </a:p>
        </p:txBody>
      </p:sp>
      <p:sp>
        <p:nvSpPr>
          <p:cNvPr id="20" name="Down Arrow 19"/>
          <p:cNvSpPr/>
          <p:nvPr/>
        </p:nvSpPr>
        <p:spPr>
          <a:xfrm>
            <a:off x="5147367" y="49461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511473" y="5055848"/>
            <a:ext cx="4240823" cy="646331"/>
          </a:xfrm>
          <a:prstGeom prst="rect">
            <a:avLst/>
          </a:prstGeom>
          <a:noFill/>
        </p:spPr>
        <p:txBody>
          <a:bodyPr wrap="square" rtlCol="0">
            <a:spAutoFit/>
          </a:bodyPr>
          <a:lstStyle/>
          <a:p>
            <a:pPr algn="ctr"/>
            <a:r>
              <a:rPr lang="en-US" dirty="0"/>
              <a:t>Totally ordered sequence of transactions with timestamps </a:t>
            </a:r>
            <a:r>
              <a:rPr lang="en-US" dirty="0">
                <a:sym typeface="Symbol" panose="05050102010706020507" pitchFamily="18" charset="2"/>
              </a:rPr>
              <a:t> 9:59.999</a:t>
            </a:r>
            <a:endParaRPr lang="en-US" dirty="0"/>
          </a:p>
        </p:txBody>
      </p:sp>
    </p:spTree>
    <p:extLst>
      <p:ext uri="{BB962C8B-B14F-4D97-AF65-F5344CB8AC3E}">
        <p14:creationId xmlns:p14="http://schemas.microsoft.com/office/powerpoint/2010/main" val="339790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  Availability Zones</a:t>
            </a:r>
          </a:p>
        </p:txBody>
      </p:sp>
      <p:sp>
        <p:nvSpPr>
          <p:cNvPr id="3" name="Content Placeholder 2"/>
          <p:cNvSpPr>
            <a:spLocks noGrp="1"/>
          </p:cNvSpPr>
          <p:nvPr>
            <p:ph idx="1"/>
          </p:nvPr>
        </p:nvSpPr>
        <p:spPr/>
        <p:txBody>
          <a:bodyPr>
            <a:normAutofit lnSpcReduction="10000"/>
          </a:bodyPr>
          <a:lstStyle/>
          <a:p>
            <a:r>
              <a:rPr lang="en-US" dirty="0"/>
              <a:t>Companies like Amazon and Microsoft faced a problem early in the cloud build-out: servicing a data center can require turning it off!</a:t>
            </a:r>
          </a:p>
          <a:p>
            <a:br>
              <a:rPr lang="en-US" dirty="0"/>
            </a:br>
            <a:r>
              <a:rPr lang="en-US" dirty="0"/>
              <a:t>Why?</a:t>
            </a:r>
          </a:p>
          <a:p>
            <a:pPr>
              <a:buFont typeface="Wingdings" panose="05000000000000000000" pitchFamily="2" charset="2"/>
              <a:buChar char="Ø"/>
            </a:pPr>
            <a:r>
              <a:rPr lang="en-US" dirty="0"/>
              <a:t> Some hardware components are too critical to service while active, like</a:t>
            </a:r>
            <a:br>
              <a:rPr lang="en-US" dirty="0"/>
            </a:br>
            <a:r>
              <a:rPr lang="en-US" dirty="0"/>
              <a:t>   the datacenter power and cooling systems, or the “spine” of routers.</a:t>
            </a:r>
          </a:p>
          <a:p>
            <a:pPr>
              <a:buFont typeface="Wingdings" panose="05000000000000000000" pitchFamily="2" charset="2"/>
              <a:buChar char="Ø"/>
            </a:pPr>
            <a:r>
              <a:rPr lang="en-US" dirty="0"/>
              <a:t> Some software components can’t easily be upgraded while running,</a:t>
            </a:r>
            <a:br>
              <a:rPr lang="en-US" dirty="0"/>
            </a:br>
            <a:r>
              <a:rPr lang="en-US" dirty="0"/>
              <a:t>   like the datacenter management system.</a:t>
            </a:r>
          </a:p>
          <a:p>
            <a:pPr>
              <a:buFont typeface="Wingdings" panose="05000000000000000000" pitchFamily="2" charset="2"/>
              <a:buChar char="Ø"/>
            </a:pPr>
            <a:r>
              <a:rPr lang="en-US" dirty="0"/>
              <a:t> In fact there is a very long list of cases like these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69201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nice feature of Spanner</a:t>
            </a:r>
          </a:p>
        </p:txBody>
      </p:sp>
      <p:sp>
        <p:nvSpPr>
          <p:cNvPr id="5" name="Content Placeholder 4"/>
          <p:cNvSpPr>
            <a:spLocks noGrp="1"/>
          </p:cNvSpPr>
          <p:nvPr>
            <p:ph idx="1"/>
          </p:nvPr>
        </p:nvSpPr>
        <p:spPr/>
        <p:txBody>
          <a:bodyPr>
            <a:normAutofit/>
          </a:bodyPr>
          <a:lstStyle/>
          <a:p>
            <a:r>
              <a:rPr lang="en-US" dirty="0"/>
              <a:t>Think back to how CASD took worst-case assumptions and then created a </a:t>
            </a:r>
            <a:r>
              <a:rPr lang="en-US" b="1" u="sng" dirty="0"/>
              <a:t>slow</a:t>
            </a:r>
            <a:r>
              <a:rPr lang="en-US" dirty="0"/>
              <a:t> protocol: It always delays until the worst-case delay has passed.</a:t>
            </a:r>
          </a:p>
          <a:p>
            <a:endParaRPr lang="en-US" dirty="0"/>
          </a:p>
          <a:p>
            <a:r>
              <a:rPr lang="en-US" dirty="0"/>
              <a:t>But Spanner can safely assume that the links to all its data centers are working, and it just waits to hear from all of them.  If a data center is taken offline, Spanner is told, so then it won’t wait for that link.</a:t>
            </a:r>
          </a:p>
          <a:p>
            <a:endParaRPr lang="en-US" dirty="0"/>
          </a:p>
          <a:p>
            <a:r>
              <a:rPr lang="en-US" dirty="0"/>
              <a:t>Thus Spanner can make ordering decisions “as soon as possible”.</a:t>
            </a:r>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8134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work?</a:t>
            </a:r>
          </a:p>
        </p:txBody>
      </p:sp>
      <p:sp>
        <p:nvSpPr>
          <p:cNvPr id="3" name="Content Placeholder 2"/>
          <p:cNvSpPr>
            <a:spLocks noGrp="1"/>
          </p:cNvSpPr>
          <p:nvPr>
            <p:ph idx="1"/>
          </p:nvPr>
        </p:nvSpPr>
        <p:spPr>
          <a:xfrm>
            <a:off x="1024127" y="2286000"/>
            <a:ext cx="10905405" cy="4023360"/>
          </a:xfrm>
        </p:spPr>
        <p:txBody>
          <a:bodyPr/>
          <a:lstStyle/>
          <a:p>
            <a:r>
              <a:rPr lang="en-US" dirty="0"/>
              <a:t>If Spanner has received messages with timestamps &gt; </a:t>
            </a:r>
            <a:r>
              <a:rPr lang="en-US" dirty="0" err="1"/>
              <a:t>T</a:t>
            </a:r>
            <a:r>
              <a:rPr lang="en-US" baseline="-25000" dirty="0" err="1"/>
              <a:t>stable</a:t>
            </a:r>
            <a:r>
              <a:rPr lang="en-US" dirty="0"/>
              <a:t> from every zone, </a:t>
            </a:r>
            <a:r>
              <a:rPr lang="en-US" i="1" dirty="0"/>
              <a:t>it has seen every transaction with </a:t>
            </a:r>
            <a:r>
              <a:rPr lang="en-US" dirty="0"/>
              <a:t>timestamp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a:t>
            </a:r>
            <a:r>
              <a:rPr lang="en-US" dirty="0"/>
              <a:t>  </a:t>
            </a:r>
          </a:p>
          <a:p>
            <a:pPr>
              <a:buFont typeface="Wingdings" panose="05000000000000000000" pitchFamily="2" charset="2"/>
              <a:buChar char="Ø"/>
            </a:pPr>
            <a:r>
              <a:rPr lang="en-US" dirty="0"/>
              <a:t>  This is because the connections deliver messages in order, by timestamp.</a:t>
            </a:r>
          </a:p>
          <a:p>
            <a:pPr>
              <a:buFont typeface="Wingdings" panose="05000000000000000000" pitchFamily="2" charset="2"/>
              <a:buChar char="Ø"/>
            </a:pPr>
            <a:r>
              <a:rPr lang="en-US" dirty="0"/>
              <a:t>  If an earlier transaction were to show up, it would violate this rule.</a:t>
            </a:r>
          </a:p>
          <a:p>
            <a:pPr>
              <a:buFont typeface="Wingdings" panose="05000000000000000000" pitchFamily="2" charset="2"/>
              <a:buChar char="Ø"/>
            </a:pPr>
            <a:endParaRPr lang="en-US" dirty="0"/>
          </a:p>
          <a:p>
            <a:pPr marL="0" indent="0">
              <a:buNone/>
            </a:pPr>
            <a:r>
              <a:rPr lang="en-US" dirty="0"/>
              <a:t>So, if it now places those transactions into timestamp order (breaking ties by (zone-id, </a:t>
            </a:r>
            <a:r>
              <a:rPr lang="en-US" dirty="0" err="1"/>
              <a:t>uid</a:t>
            </a:r>
            <a:r>
              <a:rPr lang="en-US" dirty="0"/>
              <a:t>)), they can be applied to the global database in total order.</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80492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One limiting factor is that although the zone-to-zone data transfers run over large numbers of parallel TCP connections, the messages need to be put into order to obtain this “monotonicity” property.</a:t>
            </a:r>
          </a:p>
          <a:p>
            <a:endParaRPr lang="en-US" dirty="0"/>
          </a:p>
          <a:p>
            <a:r>
              <a:rPr lang="en-US" dirty="0"/>
              <a:t>A second limiting factor is </a:t>
            </a:r>
            <a:r>
              <a:rPr lang="en-US" dirty="0" err="1"/>
              <a:t>Zipf</a:t>
            </a:r>
            <a:r>
              <a:rPr lang="en-US" dirty="0"/>
              <a:t>-like latency with heavy tails: Spanner will often have to wait for “laggards”.</a:t>
            </a:r>
          </a:p>
          <a:p>
            <a:endParaRPr lang="en-US" dirty="0"/>
          </a:p>
          <a:p>
            <a:r>
              <a:rPr lang="en-US" dirty="0"/>
              <a:t>At global scale the effect can be significant (many seconds).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a:blip r:embed="rId3"/>
          <a:stretch>
            <a:fillRect/>
          </a:stretch>
        </p:blipFill>
        <p:spPr>
          <a:xfrm>
            <a:off x="9135208" y="228600"/>
            <a:ext cx="2790092" cy="1582876"/>
          </a:xfrm>
          <a:prstGeom prst="rect">
            <a:avLst/>
          </a:prstGeom>
        </p:spPr>
      </p:pic>
    </p:spTree>
    <p:extLst>
      <p:ext uri="{BB962C8B-B14F-4D97-AF65-F5344CB8AC3E}">
        <p14:creationId xmlns:p14="http://schemas.microsoft.com/office/powerpoint/2010/main" val="6009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9F30-AF44-4B2B-99DC-6CE39135C1C3}"/>
              </a:ext>
            </a:extLst>
          </p:cNvPr>
          <p:cNvSpPr>
            <a:spLocks noGrp="1"/>
          </p:cNvSpPr>
          <p:nvPr>
            <p:ph type="title"/>
          </p:nvPr>
        </p:nvSpPr>
        <p:spPr/>
        <p:txBody>
          <a:bodyPr/>
          <a:lstStyle/>
          <a:p>
            <a:r>
              <a:rPr lang="en-US" dirty="0" err="1"/>
              <a:t>Paxos</a:t>
            </a:r>
            <a:r>
              <a:rPr lang="en-US" dirty="0"/>
              <a:t> all over again?</a:t>
            </a:r>
          </a:p>
        </p:txBody>
      </p:sp>
      <p:sp>
        <p:nvSpPr>
          <p:cNvPr id="3" name="Content Placeholder 2">
            <a:extLst>
              <a:ext uri="{FF2B5EF4-FFF2-40B4-BE49-F238E27FC236}">
                <a16:creationId xmlns:a16="http://schemas.microsoft.com/office/drawing/2014/main" id="{63901CE3-1C32-4C7E-B322-615F5317A77C}"/>
              </a:ext>
            </a:extLst>
          </p:cNvPr>
          <p:cNvSpPr>
            <a:spLocks noGrp="1"/>
          </p:cNvSpPr>
          <p:nvPr>
            <p:ph idx="1"/>
          </p:nvPr>
        </p:nvSpPr>
        <p:spPr/>
        <p:txBody>
          <a:bodyPr>
            <a:normAutofit/>
          </a:bodyPr>
          <a:lstStyle/>
          <a:p>
            <a:pPr marL="0" indent="0">
              <a:buNone/>
            </a:pPr>
            <a:r>
              <a:rPr lang="en-US" dirty="0"/>
              <a:t>With the classic implementation of </a:t>
            </a:r>
            <a:r>
              <a:rPr lang="en-US" dirty="0" err="1"/>
              <a:t>Paxos</a:t>
            </a:r>
            <a:r>
              <a:rPr lang="en-US" dirty="0"/>
              <a:t>, we have a back-and-forth interaction </a:t>
            </a:r>
            <a:r>
              <a:rPr lang="en-US" i="1" dirty="0"/>
              <a:t>that traverses every link several times in both directions. </a:t>
            </a:r>
            <a:r>
              <a:rPr lang="en-US" i="1" u="sng" dirty="0" err="1"/>
              <a:t>Paxos</a:t>
            </a:r>
            <a:r>
              <a:rPr lang="en-US" i="1" u="sng" dirty="0"/>
              <a:t> experiences delays repeatedly.</a:t>
            </a:r>
          </a:p>
          <a:p>
            <a:endParaRPr lang="en-US" dirty="0"/>
          </a:p>
          <a:p>
            <a:r>
              <a:rPr lang="en-US" dirty="0"/>
              <a:t>With Google Spanner, there are global asynchronous flows but no back-and-forth coordination of this kind.  </a:t>
            </a:r>
            <a:r>
              <a:rPr lang="en-US" i="1" u="sng" dirty="0"/>
              <a:t>So Spanner experiences delays once.</a:t>
            </a:r>
            <a:r>
              <a:rPr lang="en-US" dirty="0"/>
              <a:t>  </a:t>
            </a:r>
          </a:p>
          <a:p>
            <a:endParaRPr lang="en-US" i="1" u="sng" dirty="0"/>
          </a:p>
          <a:p>
            <a:r>
              <a:rPr lang="en-US" dirty="0"/>
              <a:t>Intriguing observation: Derecho’s version of </a:t>
            </a:r>
            <a:r>
              <a:rPr lang="en-US" dirty="0" err="1"/>
              <a:t>Paxos</a:t>
            </a:r>
            <a:r>
              <a:rPr lang="en-US" dirty="0"/>
              <a:t> “behaves” like Spanner.</a:t>
            </a:r>
          </a:p>
        </p:txBody>
      </p:sp>
      <p:sp>
        <p:nvSpPr>
          <p:cNvPr id="4" name="Footer Placeholder 3">
            <a:extLst>
              <a:ext uri="{FF2B5EF4-FFF2-40B4-BE49-F238E27FC236}">
                <a16:creationId xmlns:a16="http://schemas.microsoft.com/office/drawing/2014/main" id="{E4B92970-C0D3-4296-BCD8-68A6C9071DD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E29F686-7E31-4404-B649-109A2C5327C8}"/>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22451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Google researchers report that the most frustrating issue is that a transaction cannot even be processed </a:t>
            </a:r>
            <a:r>
              <a:rPr lang="en-US" i="1" u="sng" dirty="0"/>
              <a:t>locally</a:t>
            </a:r>
            <a:r>
              <a:rPr lang="en-US" dirty="0"/>
              <a:t> without waiting this way!</a:t>
            </a:r>
          </a:p>
          <a:p>
            <a:endParaRPr lang="en-US" dirty="0"/>
          </a:p>
          <a:p>
            <a:r>
              <a:rPr lang="en-US" dirty="0"/>
              <a:t>In some situations, a speculative result may be acceptable: “If there are no conflicts, my transaction would run and you would win the auction!”</a:t>
            </a:r>
          </a:p>
          <a:p>
            <a:endParaRPr lang="en-US" dirty="0"/>
          </a:p>
          <a:p>
            <a:r>
              <a:rPr lang="en-US" dirty="0"/>
              <a:t>But in other settings, consistency is absolutely needed, so there is no choice.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68248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to minimize impact</a:t>
            </a:r>
          </a:p>
        </p:txBody>
      </p:sp>
      <p:sp>
        <p:nvSpPr>
          <p:cNvPr id="3" name="Content Placeholder 2"/>
          <p:cNvSpPr>
            <a:spLocks noGrp="1"/>
          </p:cNvSpPr>
          <p:nvPr>
            <p:ph idx="1"/>
          </p:nvPr>
        </p:nvSpPr>
        <p:spPr/>
        <p:txBody>
          <a:bodyPr>
            <a:normAutofit fontScale="92500" lnSpcReduction="10000"/>
          </a:bodyPr>
          <a:lstStyle/>
          <a:p>
            <a:r>
              <a:rPr lang="en-US" dirty="0"/>
              <a:t>If a zone hasn’t been sending any transactions, it should “pause”.</a:t>
            </a:r>
          </a:p>
          <a:p>
            <a:pPr>
              <a:buFont typeface="Wingdings" panose="05000000000000000000" pitchFamily="2" charset="2"/>
              <a:buChar char="Ø"/>
            </a:pPr>
            <a:r>
              <a:rPr lang="en-US" dirty="0"/>
              <a:t>  Send a special “End of sequence” message</a:t>
            </a:r>
          </a:p>
          <a:p>
            <a:pPr>
              <a:buFont typeface="Wingdings" panose="05000000000000000000" pitchFamily="2" charset="2"/>
              <a:buChar char="Ø"/>
            </a:pPr>
            <a:r>
              <a:rPr lang="en-US" dirty="0"/>
              <a:t>  Cease to send new transactions</a:t>
            </a:r>
          </a:p>
          <a:p>
            <a:pPr>
              <a:buFont typeface="Wingdings" panose="05000000000000000000" pitchFamily="2" charset="2"/>
              <a:buChar char="Ø"/>
            </a:pPr>
            <a:r>
              <a:rPr lang="en-US" dirty="0"/>
              <a:t>  Other zones no longer need to wait.</a:t>
            </a:r>
          </a:p>
          <a:p>
            <a:pPr>
              <a:buFont typeface="Wingdings" panose="05000000000000000000" pitchFamily="2" charset="2"/>
              <a:buChar char="Ø"/>
            </a:pPr>
            <a:endParaRPr lang="en-US" dirty="0"/>
          </a:p>
          <a:p>
            <a:pPr marL="0" indent="0">
              <a:buNone/>
            </a:pPr>
            <a:r>
              <a:rPr lang="en-US" dirty="0"/>
              <a:t>Later, to resume, it will have to get permission to restart:</a:t>
            </a:r>
          </a:p>
          <a:p>
            <a:pPr>
              <a:buFont typeface="Wingdings" panose="05000000000000000000" pitchFamily="2" charset="2"/>
              <a:buChar char="Ø"/>
            </a:pPr>
            <a:r>
              <a:rPr lang="en-US" dirty="0"/>
              <a:t>  Send a “resume request”</a:t>
            </a:r>
          </a:p>
          <a:p>
            <a:pPr>
              <a:buFont typeface="Wingdings" panose="05000000000000000000" pitchFamily="2" charset="2"/>
              <a:buChar char="Ø"/>
            </a:pPr>
            <a:r>
              <a:rPr lang="en-US" dirty="0"/>
              <a:t>  Every other zone must acknowledge this before new transactions can start.</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73192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options?</a:t>
            </a:r>
          </a:p>
        </p:txBody>
      </p:sp>
      <p:sp>
        <p:nvSpPr>
          <p:cNvPr id="3" name="Content Placeholder 2"/>
          <p:cNvSpPr>
            <a:spLocks noGrp="1"/>
          </p:cNvSpPr>
          <p:nvPr>
            <p:ph idx="1"/>
          </p:nvPr>
        </p:nvSpPr>
        <p:spPr>
          <a:xfrm>
            <a:off x="1024128" y="2286000"/>
            <a:ext cx="10913872" cy="4023360"/>
          </a:xfrm>
        </p:spPr>
        <p:txBody>
          <a:bodyPr>
            <a:normAutofit/>
          </a:bodyPr>
          <a:lstStyle/>
          <a:p>
            <a:r>
              <a:rPr lang="en-US" dirty="0"/>
              <a:t>With a “primary zone” model, we can shard our database and assign each shard a primary owner (only the owner zone can update that shard).</a:t>
            </a:r>
          </a:p>
          <a:p>
            <a:endParaRPr lang="en-US" dirty="0"/>
          </a:p>
          <a:p>
            <a:r>
              <a:rPr lang="en-US" dirty="0"/>
              <a:t>Then you can make the rule that the primary owner can always do transactions on shards that it owns, without waiting.   </a:t>
            </a:r>
          </a:p>
          <a:p>
            <a:endParaRPr lang="en-US" dirty="0"/>
          </a:p>
          <a:p>
            <a:r>
              <a:rPr lang="en-US" dirty="0"/>
              <a:t>But if </a:t>
            </a:r>
            <a:r>
              <a:rPr lang="en-US" i="1" dirty="0"/>
              <a:t>any </a:t>
            </a:r>
            <a:r>
              <a:rPr lang="en-US" dirty="0"/>
              <a:t>transaction would need to access shards for which it isn’t primary, than</a:t>
            </a:r>
            <a:r>
              <a:rPr lang="en-US" i="1" dirty="0"/>
              <a:t> all</a:t>
            </a:r>
            <a:r>
              <a:rPr lang="en-US" dirty="0"/>
              <a:t> must use the Spanner ordering mechanism (you can’t mix methods).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14661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the primary zone method?</a:t>
            </a:r>
          </a:p>
        </p:txBody>
      </p:sp>
      <p:sp>
        <p:nvSpPr>
          <p:cNvPr id="3" name="Content Placeholder 2"/>
          <p:cNvSpPr>
            <a:spLocks noGrp="1"/>
          </p:cNvSpPr>
          <p:nvPr>
            <p:ph idx="1"/>
          </p:nvPr>
        </p:nvSpPr>
        <p:spPr/>
        <p:txBody>
          <a:bodyPr/>
          <a:lstStyle/>
          <a:p>
            <a:r>
              <a:rPr lang="en-US" dirty="0"/>
              <a:t>In some situations it is hard to know what shards a transaction would access before the transaction code actually executes.</a:t>
            </a:r>
          </a:p>
          <a:p>
            <a:endParaRPr lang="en-US" dirty="0"/>
          </a:p>
          <a:p>
            <a:r>
              <a:rPr lang="en-US" dirty="0"/>
              <a:t>For example, the keys a transaction will touch might be a function of the data it reads in some initial step.  So until it executes, we don’t know the key set, and can’t know if those will all be local shards.</a:t>
            </a:r>
          </a:p>
          <a:p>
            <a:endParaRPr lang="en-US" dirty="0"/>
          </a:p>
          <a:p>
            <a:r>
              <a:rPr lang="en-US" dirty="0"/>
              <a:t>Spanner is really aimed at cases like these.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227202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3266-D212-4F28-BF17-B6E8400A1E1D}"/>
              </a:ext>
            </a:extLst>
          </p:cNvPr>
          <p:cNvSpPr>
            <a:spLocks noGrp="1"/>
          </p:cNvSpPr>
          <p:nvPr>
            <p:ph type="title"/>
          </p:nvPr>
        </p:nvSpPr>
        <p:spPr/>
        <p:txBody>
          <a:bodyPr/>
          <a:lstStyle/>
          <a:p>
            <a:r>
              <a:rPr lang="en-US" dirty="0"/>
              <a:t>More remarks about IP Addresses</a:t>
            </a:r>
          </a:p>
        </p:txBody>
      </p:sp>
      <p:sp>
        <p:nvSpPr>
          <p:cNvPr id="3" name="Content Placeholder 2">
            <a:extLst>
              <a:ext uri="{FF2B5EF4-FFF2-40B4-BE49-F238E27FC236}">
                <a16:creationId xmlns:a16="http://schemas.microsoft.com/office/drawing/2014/main" id="{3982AE3A-3C14-4A24-9021-CABC79356210}"/>
              </a:ext>
            </a:extLst>
          </p:cNvPr>
          <p:cNvSpPr>
            <a:spLocks noGrp="1"/>
          </p:cNvSpPr>
          <p:nvPr>
            <p:ph idx="1"/>
          </p:nvPr>
        </p:nvSpPr>
        <p:spPr/>
        <p:txBody>
          <a:bodyPr>
            <a:normAutofit lnSpcReduction="10000"/>
          </a:bodyPr>
          <a:lstStyle/>
          <a:p>
            <a:r>
              <a:rPr lang="en-US" dirty="0"/>
              <a:t>We have seen that with modern cloud systems, you could connect to Acme.com and be routed to Amazon.com instead.</a:t>
            </a:r>
          </a:p>
          <a:p>
            <a:endParaRPr lang="en-US" dirty="0"/>
          </a:p>
          <a:p>
            <a:r>
              <a:rPr lang="en-US" dirty="0"/>
              <a:t>In fact the modern cloud has considerable control over this, and you can influence that layer.</a:t>
            </a:r>
          </a:p>
          <a:p>
            <a:endParaRPr lang="en-US" dirty="0"/>
          </a:p>
          <a:p>
            <a:r>
              <a:rPr lang="en-US" dirty="0"/>
              <a:t>For each external client, when it initially connects, you can program the cloud DNS to route that specific request to a particular data center, and control whether or not the DNS record will be cached.</a:t>
            </a:r>
          </a:p>
        </p:txBody>
      </p:sp>
      <p:sp>
        <p:nvSpPr>
          <p:cNvPr id="4" name="Footer Placeholder 3">
            <a:extLst>
              <a:ext uri="{FF2B5EF4-FFF2-40B4-BE49-F238E27FC236}">
                <a16:creationId xmlns:a16="http://schemas.microsoft.com/office/drawing/2014/main" id="{18C7590C-DB83-43B4-91F4-9E1360C89B2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29B438E-0462-45FB-B850-96D75A82ACA6}"/>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938705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306F-C68F-45B3-AEB0-6196460995FD}"/>
              </a:ext>
            </a:extLst>
          </p:cNvPr>
          <p:cNvSpPr>
            <a:spLocks noGrp="1"/>
          </p:cNvSpPr>
          <p:nvPr>
            <p:ph type="title"/>
          </p:nvPr>
        </p:nvSpPr>
        <p:spPr/>
        <p:txBody>
          <a:bodyPr/>
          <a:lstStyle/>
          <a:p>
            <a:r>
              <a:rPr lang="en-US" dirty="0"/>
              <a:t>More control</a:t>
            </a:r>
          </a:p>
        </p:txBody>
      </p:sp>
      <p:sp>
        <p:nvSpPr>
          <p:cNvPr id="3" name="Content Placeholder 2">
            <a:extLst>
              <a:ext uri="{FF2B5EF4-FFF2-40B4-BE49-F238E27FC236}">
                <a16:creationId xmlns:a16="http://schemas.microsoft.com/office/drawing/2014/main" id="{E22BD441-CB0E-4779-B3D4-9B4F63055EBA}"/>
              </a:ext>
            </a:extLst>
          </p:cNvPr>
          <p:cNvSpPr>
            <a:spLocks noGrp="1"/>
          </p:cNvSpPr>
          <p:nvPr>
            <p:ph idx="1"/>
          </p:nvPr>
        </p:nvSpPr>
        <p:spPr/>
        <p:txBody>
          <a:bodyPr>
            <a:normAutofit lnSpcReduction="10000"/>
          </a:bodyPr>
          <a:lstStyle/>
          <a:p>
            <a:r>
              <a:rPr lang="en-US" dirty="0"/>
              <a:t>You can use information in a cookie left on the client to advise the cloud on which of your servers would be the best one to handle a connection.</a:t>
            </a:r>
          </a:p>
          <a:p>
            <a:endParaRPr lang="en-US" dirty="0"/>
          </a:p>
          <a:p>
            <a:r>
              <a:rPr lang="en-US" dirty="0"/>
              <a:t>And you can select between a wide range of elasticity and routing and load-balancing “recipes” that are offered by the vendor.</a:t>
            </a:r>
          </a:p>
          <a:p>
            <a:endParaRPr lang="en-US" dirty="0"/>
          </a:p>
          <a:p>
            <a:r>
              <a:rPr lang="en-US" dirty="0"/>
              <a:t>In the next generation of routers (SDN routers) you’ll be able to even provide packet inspection rules that could route based on values in specific fields of the incoming request.</a:t>
            </a:r>
          </a:p>
        </p:txBody>
      </p:sp>
      <p:sp>
        <p:nvSpPr>
          <p:cNvPr id="4" name="Footer Placeholder 3">
            <a:extLst>
              <a:ext uri="{FF2B5EF4-FFF2-40B4-BE49-F238E27FC236}">
                <a16:creationId xmlns:a16="http://schemas.microsoft.com/office/drawing/2014/main" id="{AC8D608E-4BC3-4599-A94B-2ED32132379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0C01E30-3699-4BBF-AF0B-E93E650F6916}"/>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58720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a:t>
            </a:r>
          </a:p>
        </p:txBody>
      </p:sp>
      <p:sp>
        <p:nvSpPr>
          <p:cNvPr id="3" name="Content Placeholder 2"/>
          <p:cNvSpPr>
            <a:spLocks noGrp="1"/>
          </p:cNvSpPr>
          <p:nvPr>
            <p:ph idx="1"/>
          </p:nvPr>
        </p:nvSpPr>
        <p:spPr/>
        <p:txBody>
          <a:bodyPr/>
          <a:lstStyle/>
          <a:p>
            <a:r>
              <a:rPr lang="en-US" dirty="0"/>
              <a:t>So… they decided that instead of building one massive datacenter, they would put two or even three side by side.</a:t>
            </a:r>
          </a:p>
          <a:p>
            <a:endParaRPr lang="en-US" dirty="0"/>
          </a:p>
          <a:p>
            <a:r>
              <a:rPr lang="en-US" dirty="0"/>
              <a:t>When all are active, they spread load over them, so everything stays busy.</a:t>
            </a:r>
          </a:p>
          <a:p>
            <a:endParaRPr lang="en-US" dirty="0"/>
          </a:p>
          <a:p>
            <a:r>
              <a:rPr lang="en-US" dirty="0"/>
              <a:t>But this also gives them an option for shutting one down entirely to do upgrades (and with three, they would still be able to “tolerate” a major equipment failure in one of the two others).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342400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0EF-0EBC-4DA6-8773-6D42E4065689}"/>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16A3B8AB-B553-4785-B707-52EB31BA4CA9}"/>
              </a:ext>
            </a:extLst>
          </p:cNvPr>
          <p:cNvSpPr>
            <a:spLocks noGrp="1"/>
          </p:cNvSpPr>
          <p:nvPr>
            <p:ph idx="1"/>
          </p:nvPr>
        </p:nvSpPr>
        <p:spPr/>
        <p:txBody>
          <a:bodyPr/>
          <a:lstStyle/>
          <a:p>
            <a:r>
              <a:rPr lang="en-US" dirty="0"/>
              <a:t>With the advent of 5G, more and more IoT systems will include mobile clients in which the sensors are actually inside a vehicle like a car or plane.</a:t>
            </a:r>
          </a:p>
          <a:p>
            <a:endParaRPr lang="en-US" dirty="0"/>
          </a:p>
          <a:p>
            <a:r>
              <a:rPr lang="en-US" dirty="0"/>
              <a:t>5G hubs are very much like Azure IoT Edge, and in fact Azure IoT Edge may be a leading platform option for 5G services.</a:t>
            </a:r>
          </a:p>
          <a:p>
            <a:endParaRPr lang="en-US" dirty="0"/>
          </a:p>
          <a:p>
            <a:r>
              <a:rPr lang="en-US" dirty="0"/>
              <a:t>With mobile users, the user itself may have a dynamically changing IP address, and might be using multipath TCP to maintain connectivity.</a:t>
            </a:r>
          </a:p>
        </p:txBody>
      </p:sp>
      <p:sp>
        <p:nvSpPr>
          <p:cNvPr id="4" name="Footer Placeholder 3">
            <a:extLst>
              <a:ext uri="{FF2B5EF4-FFF2-40B4-BE49-F238E27FC236}">
                <a16:creationId xmlns:a16="http://schemas.microsoft.com/office/drawing/2014/main" id="{0001C272-8B3C-4844-98E1-B380C547D33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6B4A1B7-79D9-4127-8520-53EE0C23A105}"/>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39385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32DDA5-71BE-466D-855A-732536271203}"/>
              </a:ext>
            </a:extLst>
          </p:cNvPr>
          <p:cNvPicPr>
            <a:picLocks noChangeAspect="1"/>
          </p:cNvPicPr>
          <p:nvPr/>
        </p:nvPicPr>
        <p:blipFill>
          <a:blip r:embed="rId3"/>
          <a:stretch>
            <a:fillRect/>
          </a:stretch>
        </p:blipFill>
        <p:spPr>
          <a:xfrm>
            <a:off x="2015475" y="1687618"/>
            <a:ext cx="7737378" cy="4920246"/>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024128" y="585216"/>
            <a:ext cx="10990072" cy="1499616"/>
          </a:xfrm>
        </p:spPr>
        <p:txBody>
          <a:bodyPr/>
          <a:lstStyle/>
          <a:p>
            <a:r>
              <a:rPr lang="en-US" dirty="0"/>
              <a:t>The path to 5G (Slides from an Industry “visioning” event)</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299178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7" name="Picture 6">
            <a:extLst>
              <a:ext uri="{FF2B5EF4-FFF2-40B4-BE49-F238E27FC236}">
                <a16:creationId xmlns:a16="http://schemas.microsoft.com/office/drawing/2014/main" id="{CB01A235-902C-478B-A275-251BE6C2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84" y="1903037"/>
            <a:ext cx="8120297" cy="4567667"/>
          </a:xfrm>
          <a:prstGeom prst="rect">
            <a:avLst/>
          </a:prstGeom>
        </p:spPr>
      </p:pic>
    </p:spTree>
    <p:extLst>
      <p:ext uri="{BB962C8B-B14F-4D97-AF65-F5344CB8AC3E}">
        <p14:creationId xmlns:p14="http://schemas.microsoft.com/office/powerpoint/2010/main" val="171877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1EC02-072C-4F95-89AB-F74ECF2DC8BD}"/>
              </a:ext>
            </a:extLst>
          </p:cNvPr>
          <p:cNvPicPr>
            <a:picLocks noChangeAspect="1"/>
          </p:cNvPicPr>
          <p:nvPr/>
        </p:nvPicPr>
        <p:blipFill>
          <a:blip r:embed="rId3"/>
          <a:stretch>
            <a:fillRect/>
          </a:stretch>
        </p:blipFill>
        <p:spPr>
          <a:xfrm>
            <a:off x="1447609" y="1335024"/>
            <a:ext cx="9029700" cy="5362575"/>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117261" y="229616"/>
            <a:ext cx="9720072" cy="1499616"/>
          </a:xfrm>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857923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CA0C04-D6B9-4926-BCD7-7D471C8C9B6B}"/>
              </a:ext>
            </a:extLst>
          </p:cNvPr>
          <p:cNvPicPr>
            <a:picLocks noChangeAspect="1"/>
          </p:cNvPicPr>
          <p:nvPr/>
        </p:nvPicPr>
        <p:blipFill>
          <a:blip r:embed="rId3"/>
          <a:stretch>
            <a:fillRect/>
          </a:stretch>
        </p:blipFill>
        <p:spPr>
          <a:xfrm>
            <a:off x="1083922" y="1518920"/>
            <a:ext cx="5499518" cy="5226104"/>
          </a:xfrm>
          <a:prstGeom prst="rect">
            <a:avLst/>
          </a:prstGeom>
        </p:spPr>
      </p:pic>
      <p:sp>
        <p:nvSpPr>
          <p:cNvPr id="2" name="Title 1">
            <a:extLst>
              <a:ext uri="{FF2B5EF4-FFF2-40B4-BE49-F238E27FC236}">
                <a16:creationId xmlns:a16="http://schemas.microsoft.com/office/drawing/2014/main" id="{A9F647B4-D518-49F1-BB87-2C5CEAC25A5A}"/>
              </a:ext>
            </a:extLst>
          </p:cNvPr>
          <p:cNvSpPr>
            <a:spLocks noGrp="1"/>
          </p:cNvSpPr>
          <p:nvPr>
            <p:ph type="title"/>
          </p:nvPr>
        </p:nvSpPr>
        <p:spPr/>
        <p:txBody>
          <a:bodyPr/>
          <a:lstStyle/>
          <a:p>
            <a:r>
              <a:rPr lang="en-US" dirty="0"/>
              <a:t>The path to 5G</a:t>
            </a:r>
          </a:p>
        </p:txBody>
      </p:sp>
      <p:sp>
        <p:nvSpPr>
          <p:cNvPr id="8" name="Content Placeholder 7">
            <a:extLst>
              <a:ext uri="{FF2B5EF4-FFF2-40B4-BE49-F238E27FC236}">
                <a16:creationId xmlns:a16="http://schemas.microsoft.com/office/drawing/2014/main" id="{23D53354-F75D-43DF-8A6A-D5CB1CCE3B5A}"/>
              </a:ext>
            </a:extLst>
          </p:cNvPr>
          <p:cNvSpPr>
            <a:spLocks noGrp="1"/>
          </p:cNvSpPr>
          <p:nvPr>
            <p:ph idx="1"/>
          </p:nvPr>
        </p:nvSpPr>
        <p:spPr>
          <a:xfrm>
            <a:off x="7391400" y="3886200"/>
            <a:ext cx="4419600" cy="2423160"/>
          </a:xfrm>
        </p:spPr>
        <p:txBody>
          <a:bodyPr/>
          <a:lstStyle/>
          <a:p>
            <a:pPr algn="ctr"/>
            <a:r>
              <a:rPr lang="en-US" i="1" dirty="0"/>
              <a:t>Is 5G just an IoT cloud integrated more closely to telecommunications?</a:t>
            </a:r>
          </a:p>
          <a:p>
            <a:pPr marL="0" indent="0" algn="ctr">
              <a:buNone/>
            </a:pPr>
            <a:endParaRPr lang="en-US" i="1" dirty="0"/>
          </a:p>
        </p:txBody>
      </p:sp>
      <p:sp>
        <p:nvSpPr>
          <p:cNvPr id="3" name="Footer Placeholder 2">
            <a:extLst>
              <a:ext uri="{FF2B5EF4-FFF2-40B4-BE49-F238E27FC236}">
                <a16:creationId xmlns:a16="http://schemas.microsoft.com/office/drawing/2014/main" id="{B1EDCF3A-A17C-4F87-955F-66268F0C1DBA}"/>
              </a:ext>
            </a:extLst>
          </p:cNvPr>
          <p:cNvSpPr>
            <a:spLocks noGrp="1"/>
          </p:cNvSpPr>
          <p:nvPr>
            <p:ph type="ftr" sz="quarter" idx="11"/>
          </p:nvPr>
        </p:nvSpPr>
        <p:spPr/>
        <p:txBody>
          <a:bodyPr/>
          <a:lstStyle/>
          <a:p>
            <a:r>
              <a:rPr lang="en-US"/>
              <a:t>http://www.cs.cornell.edu/courses/cs5412/2019sp</a:t>
            </a:r>
          </a:p>
        </p:txBody>
      </p:sp>
      <p:sp>
        <p:nvSpPr>
          <p:cNvPr id="4" name="Slide Number Placeholder 3">
            <a:extLst>
              <a:ext uri="{FF2B5EF4-FFF2-40B4-BE49-F238E27FC236}">
                <a16:creationId xmlns:a16="http://schemas.microsoft.com/office/drawing/2014/main" id="{22EF47A3-8277-4467-923D-9531655E33F2}"/>
              </a:ext>
            </a:extLst>
          </p:cNvPr>
          <p:cNvSpPr>
            <a:spLocks noGrp="1"/>
          </p:cNvSpPr>
          <p:nvPr>
            <p:ph type="sldNum" sz="quarter" idx="12"/>
          </p:nvPr>
        </p:nvSpPr>
        <p:spPr/>
        <p:txBody>
          <a:bodyPr/>
          <a:lstStyle/>
          <a:p>
            <a:fld id="{3C974458-8A97-4835-BF79-1FB6D7856C21}" type="slidenum">
              <a:rPr lang="en-US" smtClean="0"/>
              <a:t>44</a:t>
            </a:fld>
            <a:endParaRPr lang="en-US"/>
          </a:p>
        </p:txBody>
      </p:sp>
      <p:sp>
        <p:nvSpPr>
          <p:cNvPr id="7" name="Speech Bubble: Rectangle 6">
            <a:extLst>
              <a:ext uri="{FF2B5EF4-FFF2-40B4-BE49-F238E27FC236}">
                <a16:creationId xmlns:a16="http://schemas.microsoft.com/office/drawing/2014/main" id="{160C3BD6-3B84-45D5-82AD-FFB327695649}"/>
              </a:ext>
            </a:extLst>
          </p:cNvPr>
          <p:cNvSpPr/>
          <p:nvPr/>
        </p:nvSpPr>
        <p:spPr>
          <a:xfrm>
            <a:off x="8094133" y="1380067"/>
            <a:ext cx="3073548" cy="1122680"/>
          </a:xfrm>
          <a:prstGeom prst="wedgeRectCallout">
            <a:avLst>
              <a:gd name="adj1" fmla="val -141380"/>
              <a:gd name="adj2" fmla="val 160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envision a service infrastructure of their own living on Azure IoT Edge or similar!</a:t>
            </a:r>
          </a:p>
        </p:txBody>
      </p:sp>
    </p:spTree>
    <p:extLst>
      <p:ext uri="{BB962C8B-B14F-4D97-AF65-F5344CB8AC3E}">
        <p14:creationId xmlns:p14="http://schemas.microsoft.com/office/powerpoint/2010/main" val="214861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8082-6B3F-4119-84ED-1B466D5FA101}"/>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6E206825-9D59-473D-A995-E52010ABD0AF}"/>
              </a:ext>
            </a:extLst>
          </p:cNvPr>
          <p:cNvSpPr>
            <a:spLocks noGrp="1"/>
          </p:cNvSpPr>
          <p:nvPr>
            <p:ph idx="1"/>
          </p:nvPr>
        </p:nvSpPr>
        <p:spPr>
          <a:xfrm>
            <a:off x="1024127" y="2286000"/>
            <a:ext cx="11057805" cy="4023360"/>
          </a:xfrm>
        </p:spPr>
        <p:txBody>
          <a:bodyPr>
            <a:normAutofit fontScale="92500" lnSpcReduction="10000"/>
          </a:bodyPr>
          <a:lstStyle/>
          <a:p>
            <a:r>
              <a:rPr lang="en-US" dirty="0"/>
              <a:t>A multipath TCP session (like it sounds) is one where a single TCP connection could route over any of several pre-selected paths.</a:t>
            </a:r>
          </a:p>
          <a:p>
            <a:endParaRPr lang="en-US" dirty="0"/>
          </a:p>
          <a:p>
            <a:r>
              <a:rPr lang="en-US" dirty="0"/>
              <a:t>This can have some surprising latency effects, which multipath TCP “hides”.  Moreover, without “help” from some form of stable intermediary service, a mobile client could end up switching from zone to zone which might expose inconsistencies.</a:t>
            </a:r>
          </a:p>
          <a:p>
            <a:endParaRPr lang="en-US" dirty="0"/>
          </a:p>
          <a:p>
            <a:r>
              <a:rPr lang="en-US" dirty="0"/>
              <a:t>5G services live in a more stable environment, and become the mobile user’s cache, and a gateway to the full cloud, much like the IoT sensor proxies we discussed.</a:t>
            </a:r>
          </a:p>
        </p:txBody>
      </p:sp>
      <p:sp>
        <p:nvSpPr>
          <p:cNvPr id="4" name="Footer Placeholder 3">
            <a:extLst>
              <a:ext uri="{FF2B5EF4-FFF2-40B4-BE49-F238E27FC236}">
                <a16:creationId xmlns:a16="http://schemas.microsoft.com/office/drawing/2014/main" id="{2A1A5077-C36B-4A9D-8C44-EA8B33EBDDC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9D6E78D-3FCB-4AEE-928C-CBC9D0A780F4}"/>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3598990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7" y="2286000"/>
            <a:ext cx="11012541" cy="4023360"/>
          </a:xfrm>
        </p:spPr>
        <p:txBody>
          <a:bodyPr>
            <a:normAutofit lnSpcReduction="10000"/>
          </a:bodyPr>
          <a:lstStyle/>
          <a:p>
            <a:r>
              <a:rPr lang="en-US" dirty="0" err="1"/>
              <a:t>GeoReplication</a:t>
            </a:r>
            <a:r>
              <a:rPr lang="en-US" dirty="0"/>
              <a:t> is best viewed as having two scales:</a:t>
            </a:r>
          </a:p>
          <a:p>
            <a:pPr>
              <a:buFont typeface="Wingdings" panose="05000000000000000000" pitchFamily="2" charset="2"/>
              <a:buChar char="Ø"/>
            </a:pPr>
            <a:r>
              <a:rPr lang="en-US" dirty="0"/>
              <a:t> Availability Zone: Just neighboring data centers.  With some cost, you</a:t>
            </a:r>
            <a:br>
              <a:rPr lang="en-US" dirty="0"/>
            </a:br>
            <a:r>
              <a:rPr lang="en-US" dirty="0"/>
              <a:t>   can use TCP and build “normal” protocols.  Derecho should work this way.</a:t>
            </a:r>
          </a:p>
          <a:p>
            <a:pPr>
              <a:buFont typeface="Wingdings" panose="05000000000000000000" pitchFamily="2" charset="2"/>
              <a:buChar char="Ø"/>
            </a:pPr>
            <a:r>
              <a:rPr lang="en-US" dirty="0"/>
              <a:t> True global scope: Here, techniques like Google Spanner are best.  </a:t>
            </a:r>
            <a:br>
              <a:rPr lang="en-US" dirty="0"/>
            </a:br>
            <a:r>
              <a:rPr lang="en-US" dirty="0"/>
              <a:t>   Researchers have experimented with </a:t>
            </a:r>
            <a:r>
              <a:rPr lang="en-US" dirty="0" err="1"/>
              <a:t>Paxos</a:t>
            </a:r>
            <a:r>
              <a:rPr lang="en-US" dirty="0"/>
              <a:t> at global scope, but it</a:t>
            </a:r>
            <a:br>
              <a:rPr lang="en-US" dirty="0"/>
            </a:br>
            <a:r>
              <a:rPr lang="en-US" dirty="0"/>
              <a:t>   performs poorly due to high-latency links.</a:t>
            </a:r>
          </a:p>
          <a:p>
            <a:pPr>
              <a:buFont typeface="Wingdings" panose="05000000000000000000" pitchFamily="2" charset="2"/>
              <a:buChar char="Ø"/>
            </a:pPr>
            <a:r>
              <a:rPr lang="en-US" dirty="0"/>
              <a:t> The notion of </a:t>
            </a:r>
            <a:r>
              <a:rPr lang="en-US" b="1" i="1" dirty="0"/>
              <a:t>wide-area stability </a:t>
            </a:r>
            <a:r>
              <a:rPr lang="en-US" dirty="0"/>
              <a:t>is useful and might be worth using in</a:t>
            </a:r>
            <a:br>
              <a:rPr lang="en-US" dirty="0"/>
            </a:br>
            <a:r>
              <a:rPr lang="en-US" dirty="0"/>
              <a:t>   other contexts.</a:t>
            </a:r>
          </a:p>
          <a:p>
            <a:pPr>
              <a:buFont typeface="Wingdings" panose="05000000000000000000" pitchFamily="2" charset="2"/>
              <a:buChar char="Ø"/>
            </a:pPr>
            <a:r>
              <a:rPr lang="en-US"/>
              <a:t> 5G </a:t>
            </a:r>
            <a:r>
              <a:rPr lang="en-US" dirty="0"/>
              <a:t>mobility will introduce an additional layer </a:t>
            </a:r>
            <a:r>
              <a:rPr lang="en-US"/>
              <a:t>of services</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pic>
        <p:nvPicPr>
          <p:cNvPr id="6" name="Picture 5"/>
          <p:cNvPicPr>
            <a:picLocks noChangeAspect="1"/>
          </p:cNvPicPr>
          <p:nvPr/>
        </p:nvPicPr>
        <p:blipFill>
          <a:blip r:embed="rId3"/>
          <a:stretch>
            <a:fillRect/>
          </a:stretch>
        </p:blipFill>
        <p:spPr>
          <a:xfrm>
            <a:off x="9265046" y="183422"/>
            <a:ext cx="2516574" cy="1416423"/>
          </a:xfrm>
          <a:prstGeom prst="rect">
            <a:avLst/>
          </a:prstGeom>
        </p:spPr>
      </p:pic>
      <p:sp>
        <p:nvSpPr>
          <p:cNvPr id="7" name="TextBox 6"/>
          <p:cNvSpPr txBox="1"/>
          <p:nvPr/>
        </p:nvSpPr>
        <p:spPr>
          <a:xfrm>
            <a:off x="8955741" y="1599845"/>
            <a:ext cx="3135185" cy="646331"/>
          </a:xfrm>
          <a:prstGeom prst="rect">
            <a:avLst/>
          </a:prstGeom>
          <a:noFill/>
        </p:spPr>
        <p:txBody>
          <a:bodyPr wrap="square" rtlCol="0">
            <a:spAutoFit/>
          </a:bodyPr>
          <a:lstStyle/>
          <a:p>
            <a:pPr algn="ctr"/>
            <a:r>
              <a:rPr lang="en-US" b="1" dirty="0"/>
              <a:t>“...he doth bestride the narrow world/Like a Colossus...”</a:t>
            </a:r>
          </a:p>
        </p:txBody>
      </p:sp>
    </p:spTree>
    <p:extLst>
      <p:ext uri="{BB962C8B-B14F-4D97-AF65-F5344CB8AC3E}">
        <p14:creationId xmlns:p14="http://schemas.microsoft.com/office/powerpoint/2010/main" val="17566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 – Amazon AWS</a:t>
            </a:r>
          </a:p>
        </p:txBody>
      </p:sp>
      <p:sp>
        <p:nvSpPr>
          <p:cNvPr id="7" name="Content Placeholder 6"/>
          <p:cNvSpPr>
            <a:spLocks noGrp="1"/>
          </p:cNvSpPr>
          <p:nvPr>
            <p:ph idx="1"/>
          </p:nvPr>
        </p:nvSpPr>
        <p:spPr/>
        <p:txBody>
          <a:bodyPr/>
          <a:lstStyle/>
          <a:p>
            <a:r>
              <a:rPr lang="en-US" dirty="0"/>
              <a:t>AWS Edge is less capable</a:t>
            </a:r>
          </a:p>
          <a:p>
            <a:endParaRPr lang="en-US" dirty="0"/>
          </a:p>
          <a:p>
            <a:r>
              <a:rPr lang="en-US" dirty="0"/>
              <a:t>The AWS “region” has an</a:t>
            </a:r>
            <a:br>
              <a:rPr lang="en-US" dirty="0"/>
            </a:br>
            <a:r>
              <a:rPr lang="en-US" dirty="0"/>
              <a:t>availability zone structure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3"/>
          <a:stretch>
            <a:fillRect/>
          </a:stretch>
        </p:blipFill>
        <p:spPr>
          <a:xfrm>
            <a:off x="5510579" y="1746885"/>
            <a:ext cx="6076950" cy="4562475"/>
          </a:xfrm>
          <a:prstGeom prst="rect">
            <a:avLst/>
          </a:prstGeom>
        </p:spPr>
      </p:pic>
      <p:pic>
        <p:nvPicPr>
          <p:cNvPr id="8" name="Picture 7"/>
          <p:cNvPicPr>
            <a:picLocks noChangeAspect="1"/>
          </p:cNvPicPr>
          <p:nvPr/>
        </p:nvPicPr>
        <p:blipFill>
          <a:blip r:embed="rId4"/>
          <a:stretch>
            <a:fillRect/>
          </a:stretch>
        </p:blipFill>
        <p:spPr>
          <a:xfrm>
            <a:off x="1078614" y="4456900"/>
            <a:ext cx="3671376" cy="2013804"/>
          </a:xfrm>
          <a:prstGeom prst="rect">
            <a:avLst/>
          </a:prstGeom>
        </p:spPr>
      </p:pic>
    </p:spTree>
    <p:extLst>
      <p:ext uri="{BB962C8B-B14F-4D97-AF65-F5344CB8AC3E}">
        <p14:creationId xmlns:p14="http://schemas.microsoft.com/office/powerpoint/2010/main" val="188241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 – Microsoft Azure</a:t>
            </a:r>
          </a:p>
        </p:txBody>
      </p:sp>
      <p:sp>
        <p:nvSpPr>
          <p:cNvPr id="7" name="Content Placeholder 6"/>
          <p:cNvSpPr>
            <a:spLocks noGrp="1"/>
          </p:cNvSpPr>
          <p:nvPr>
            <p:ph idx="1"/>
          </p:nvPr>
        </p:nvSpPr>
        <p:spPr/>
        <p:txBody>
          <a:bodyPr/>
          <a:lstStyle/>
          <a:p>
            <a:r>
              <a:rPr lang="en-US" dirty="0"/>
              <a:t>Notice the blue circles.</a:t>
            </a:r>
          </a:p>
          <a:p>
            <a:endParaRPr lang="en-US" dirty="0"/>
          </a:p>
          <a:p>
            <a:r>
              <a:rPr lang="en-US" dirty="0"/>
              <a:t>Those are regions</a:t>
            </a:r>
            <a:br>
              <a:rPr lang="en-US" dirty="0"/>
            </a:br>
            <a:r>
              <a:rPr lang="en-US" dirty="0"/>
              <a:t>with three zones.</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4998720" y="2365131"/>
            <a:ext cx="6812280" cy="38647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47" y="4258327"/>
            <a:ext cx="3935794" cy="2252201"/>
          </a:xfrm>
          <a:prstGeom prst="rect">
            <a:avLst/>
          </a:prstGeom>
        </p:spPr>
      </p:pic>
    </p:spTree>
    <p:extLst>
      <p:ext uri="{BB962C8B-B14F-4D97-AF65-F5344CB8AC3E}">
        <p14:creationId xmlns:p14="http://schemas.microsoft.com/office/powerpoint/2010/main" val="39829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74087" cy="1499616"/>
          </a:xfrm>
        </p:spPr>
        <p:txBody>
          <a:bodyPr/>
          <a:lstStyle/>
          <a:p>
            <a:r>
              <a:rPr lang="en-US" dirty="0"/>
              <a:t>Models for high-availability Replication</a:t>
            </a:r>
          </a:p>
        </p:txBody>
      </p:sp>
      <p:sp>
        <p:nvSpPr>
          <p:cNvPr id="3" name="Content Placeholder 2"/>
          <p:cNvSpPr>
            <a:spLocks noGrp="1"/>
          </p:cNvSpPr>
          <p:nvPr>
            <p:ph idx="1"/>
          </p:nvPr>
        </p:nvSpPr>
        <p:spPr/>
        <p:txBody>
          <a:bodyPr/>
          <a:lstStyle/>
          <a:p>
            <a:r>
              <a:rPr lang="en-US" dirty="0"/>
              <a:t>Within a datacenter you can just make TCP connections and build your own chain replication solution, or download Derecho and configure it.</a:t>
            </a:r>
          </a:p>
          <a:p>
            <a:endParaRPr lang="en-US" dirty="0"/>
          </a:p>
          <a:p>
            <a:r>
              <a:rPr lang="en-US" dirty="0"/>
              <a:t>But communication between datacenters is tricky for several reasons.  Those same approaches might not work well, or perhaps not at all.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5133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limitations</a:t>
            </a:r>
          </a:p>
        </p:txBody>
      </p:sp>
      <p:sp>
        <p:nvSpPr>
          <p:cNvPr id="3" name="Content Placeholder 2"/>
          <p:cNvSpPr>
            <a:spLocks noGrp="1"/>
          </p:cNvSpPr>
          <p:nvPr>
            <p:ph idx="1"/>
          </p:nvPr>
        </p:nvSpPr>
        <p:spPr/>
        <p:txBody>
          <a:bodyPr>
            <a:normAutofit lnSpcReduction="10000"/>
          </a:bodyPr>
          <a:lstStyle/>
          <a:p>
            <a:r>
              <a:rPr lang="en-US" dirty="0"/>
              <a:t>Every datacenter has a firewall forming a very secure perimeter: applications cannot pass data through it without following the proper rules.</a:t>
            </a:r>
          </a:p>
          <a:p>
            <a:endParaRPr lang="en-US" dirty="0"/>
          </a:p>
          <a:p>
            <a:r>
              <a:rPr lang="en-US" dirty="0"/>
              <a:t>Zone-redundant services are provided by AWS and Azure and others to help you mirror data across zones, or even communicate from your service in Zone A to a “sibling” in Zone B.</a:t>
            </a:r>
          </a:p>
          <a:p>
            <a:endParaRPr lang="en-US" dirty="0"/>
          </a:p>
          <a:p>
            <a:r>
              <a:rPr lang="en-US" dirty="0"/>
              <a:t>Direct connections via TCP would probably be blocked: it is easy to connect into a datacenter but hard to connect </a:t>
            </a:r>
            <a:r>
              <a:rPr lang="en-US" i="1" dirty="0"/>
              <a:t>out </a:t>
            </a:r>
            <a:r>
              <a:rPr lang="en-US" dirty="0"/>
              <a:t>from inside!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39656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they restrict outgoing TCP?</a:t>
            </a:r>
          </a:p>
        </p:txBody>
      </p:sp>
      <p:sp>
        <p:nvSpPr>
          <p:cNvPr id="3" name="Content Placeholder 2"/>
          <p:cNvSpPr>
            <a:spLocks noGrp="1"/>
          </p:cNvSpPr>
          <p:nvPr>
            <p:ph idx="1"/>
          </p:nvPr>
        </p:nvSpPr>
        <p:spPr/>
        <p:txBody>
          <a:bodyPr/>
          <a:lstStyle/>
          <a:p>
            <a:r>
              <a:rPr lang="en-US" dirty="0"/>
              <a:t>The modern datacenter network can have millions of IP addresses inside each single datacenter.</a:t>
            </a:r>
          </a:p>
          <a:p>
            <a:endParaRPr lang="en-US" dirty="0"/>
          </a:p>
          <a:p>
            <a:r>
              <a:rPr lang="en-US" dirty="0"/>
              <a:t>But these won’t actually be unique IP addresses if you compare across different data centers: the addresses </a:t>
            </a:r>
            <a:r>
              <a:rPr lang="en-US" i="1" dirty="0"/>
              <a:t>only make sense within a zone.</a:t>
            </a:r>
          </a:p>
          <a:p>
            <a:endParaRPr lang="en-US" dirty="0"/>
          </a:p>
          <a:p>
            <a:r>
              <a:rPr lang="en-US" dirty="0"/>
              <a:t>Thus a computer in datacenter A often would not have an IP address visible to a computer in datacenter B, blocking connectivity!</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703972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2642</TotalTime>
  <Words>4109</Words>
  <Application>Microsoft Office PowerPoint</Application>
  <PresentationFormat>Widescreen</PresentationFormat>
  <Paragraphs>436</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Calibri</vt:lpstr>
      <vt:lpstr>Cambria Math</vt:lpstr>
      <vt:lpstr>Symbol</vt:lpstr>
      <vt:lpstr>Tw Cen MT</vt:lpstr>
      <vt:lpstr>Tw Cen MT Condensed</vt:lpstr>
      <vt:lpstr>Wingdings</vt:lpstr>
      <vt:lpstr>Wingdings 3</vt:lpstr>
      <vt:lpstr>Integral</vt:lpstr>
      <vt:lpstr>CS5412/Lecture 11 The GeoScale Cloud</vt:lpstr>
      <vt:lpstr>Beyond the datacenter</vt:lpstr>
      <vt:lpstr>Where to start?  Availability Zones</vt:lpstr>
      <vt:lpstr>Availability zones</vt:lpstr>
      <vt:lpstr>Availability Zones – Amazon AWS</vt:lpstr>
      <vt:lpstr>Availability Zones – Microsoft Azure</vt:lpstr>
      <vt:lpstr>Models for high-availability Replication</vt:lpstr>
      <vt:lpstr>Connectivity limitations</vt:lpstr>
      <vt:lpstr>Why do they restrict outgoing TCP?</vt:lpstr>
      <vt:lpstr>How does a browser overcome this?</vt:lpstr>
      <vt:lpstr>Arriving traffic: NAT Box</vt:lpstr>
      <vt:lpstr>How does it pull this trick off?</vt:lpstr>
      <vt:lpstr>But with GeoReplication, this blocks your code from connecting to itself</vt:lpstr>
      <vt:lpstr>OptioNs?</vt:lpstr>
      <vt:lpstr>Zone Aware Services on Azure</vt:lpstr>
      <vt:lpstr>A few worth noting</vt:lpstr>
      <vt:lpstr>A Few Worth Noting</vt:lpstr>
      <vt:lpstr>A Few Worth Noting</vt:lpstr>
      <vt:lpstr>Heavy tailed Latency</vt:lpstr>
      <vt:lpstr>Heavy Tailed Latency</vt:lpstr>
      <vt:lpstr>Issue this raises</vt:lpstr>
      <vt:lpstr>What have experiments shown?</vt:lpstr>
      <vt:lpstr>Google Spanner Idea: TrueTime</vt:lpstr>
      <vt:lpstr>Why such a tortured definition?</vt:lpstr>
      <vt:lpstr>Implementing TrueTime</vt:lpstr>
      <vt:lpstr>Minimizing  in TrueTime</vt:lpstr>
      <vt:lpstr>Spanner’s use of True Time</vt:lpstr>
      <vt:lpstr>Life of a Spanner Instance</vt:lpstr>
      <vt:lpstr>Life of a Spanner instance</vt:lpstr>
      <vt:lpstr>A nice feature of Spanner</vt:lpstr>
      <vt:lpstr>Why does this work?</vt:lpstr>
      <vt:lpstr>What limits spanner?</vt:lpstr>
      <vt:lpstr>Paxos all over again?</vt:lpstr>
      <vt:lpstr>What limits spanner?</vt:lpstr>
      <vt:lpstr>Tricks to minimize impact</vt:lpstr>
      <vt:lpstr>Other options?</vt:lpstr>
      <vt:lpstr>What limits the primary zone method?</vt:lpstr>
      <vt:lpstr>More remarks about IP Addresses</vt:lpstr>
      <vt:lpstr>More control</vt:lpstr>
      <vt:lpstr>Mobility and Georeplication</vt:lpstr>
      <vt:lpstr>The path to 5G (Slides from an Industry “visioning” event)</vt:lpstr>
      <vt:lpstr>The path to 5G</vt:lpstr>
      <vt:lpstr>The path to 5G</vt:lpstr>
      <vt:lpstr>The path to 5G</vt:lpstr>
      <vt:lpstr>Mobility and Georeplication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200</cp:revision>
  <dcterms:created xsi:type="dcterms:W3CDTF">2017-12-19T18:11:25Z</dcterms:created>
  <dcterms:modified xsi:type="dcterms:W3CDTF">2019-02-28T02:56:15Z</dcterms:modified>
</cp:coreProperties>
</file>