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sldIdLst>
    <p:sldId id="256" r:id="rId2"/>
    <p:sldId id="257" r:id="rId3"/>
    <p:sldId id="260" r:id="rId4"/>
    <p:sldId id="261" r:id="rId5"/>
    <p:sldId id="262" r:id="rId6"/>
    <p:sldId id="263" r:id="rId7"/>
    <p:sldId id="264" r:id="rId8"/>
    <p:sldId id="265" r:id="rId9"/>
    <p:sldId id="267" r:id="rId10"/>
    <p:sldId id="268" r:id="rId11"/>
    <p:sldId id="269" r:id="rId12"/>
    <p:sldId id="271" r:id="rId13"/>
    <p:sldId id="272" r:id="rId14"/>
    <p:sldId id="273" r:id="rId15"/>
    <p:sldId id="258" r:id="rId16"/>
    <p:sldId id="259" r:id="rId17"/>
    <p:sldId id="274" r:id="rId18"/>
    <p:sldId id="276" r:id="rId19"/>
    <p:sldId id="275" r:id="rId20"/>
    <p:sldId id="277" r:id="rId21"/>
    <p:sldId id="304" r:id="rId22"/>
    <p:sldId id="305" r:id="rId23"/>
    <p:sldId id="303" r:id="rId24"/>
    <p:sldId id="306" r:id="rId25"/>
    <p:sldId id="308" r:id="rId26"/>
    <p:sldId id="309" r:id="rId27"/>
    <p:sldId id="307" r:id="rId28"/>
    <p:sldId id="310" r:id="rId29"/>
    <p:sldId id="327" r:id="rId30"/>
    <p:sldId id="328" r:id="rId31"/>
    <p:sldId id="311" r:id="rId32"/>
    <p:sldId id="312" r:id="rId33"/>
    <p:sldId id="313" r:id="rId34"/>
    <p:sldId id="314" r:id="rId35"/>
    <p:sldId id="315" r:id="rId36"/>
    <p:sldId id="339" r:id="rId37"/>
    <p:sldId id="340" r:id="rId38"/>
    <p:sldId id="341" r:id="rId39"/>
    <p:sldId id="342" r:id="rId40"/>
    <p:sldId id="343" r:id="rId41"/>
    <p:sldId id="344" r:id="rId42"/>
    <p:sldId id="345" r:id="rId43"/>
    <p:sldId id="346" r:id="rId44"/>
    <p:sldId id="347" r:id="rId45"/>
    <p:sldId id="361" r:id="rId46"/>
    <p:sldId id="270" r:id="rId47"/>
    <p:sldId id="348" r:id="rId48"/>
    <p:sldId id="349" r:id="rId49"/>
    <p:sldId id="350" r:id="rId50"/>
    <p:sldId id="351" r:id="rId51"/>
    <p:sldId id="352" r:id="rId52"/>
    <p:sldId id="353" r:id="rId53"/>
    <p:sldId id="278" r:id="rId54"/>
    <p:sldId id="279" r:id="rId55"/>
    <p:sldId id="281" r:id="rId56"/>
    <p:sldId id="280" r:id="rId57"/>
    <p:sldId id="354" r:id="rId58"/>
    <p:sldId id="355" r:id="rId59"/>
    <p:sldId id="282" r:id="rId60"/>
    <p:sldId id="283" r:id="rId61"/>
    <p:sldId id="284" r:id="rId62"/>
    <p:sldId id="285" r:id="rId63"/>
    <p:sldId id="356" r:id="rId64"/>
    <p:sldId id="287" r:id="rId65"/>
    <p:sldId id="288" r:id="rId66"/>
    <p:sldId id="357" r:id="rId67"/>
    <p:sldId id="290" r:id="rId68"/>
    <p:sldId id="291" r:id="rId69"/>
    <p:sldId id="358" r:id="rId70"/>
    <p:sldId id="362" r:id="rId71"/>
    <p:sldId id="359" r:id="rId72"/>
    <p:sldId id="360"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28" d="100"/>
          <a:sy n="28" d="100"/>
        </p:scale>
        <p:origin x="62" y="12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D9B88-C1FF-4F1D-A774-57622B1B7925}" type="datetimeFigureOut">
              <a:rPr lang="en-US" smtClean="0"/>
              <a:t>4/30/2019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75114B-16B7-4D65-8884-AE63726848F8}" type="slidenum">
              <a:rPr lang="en-US" smtClean="0"/>
              <a:t>‹#›</a:t>
            </a:fld>
            <a:endParaRPr lang="en-US"/>
          </a:p>
        </p:txBody>
      </p:sp>
    </p:spTree>
    <p:extLst>
      <p:ext uri="{BB962C8B-B14F-4D97-AF65-F5344CB8AC3E}">
        <p14:creationId xmlns:p14="http://schemas.microsoft.com/office/powerpoint/2010/main" val="9772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growing very fast in terms of volume and complexity. This is why we need robust and scalable execution engines like Hadoop Map Reduce, Spark, or </a:t>
            </a:r>
            <a:r>
              <a:rPr lang="en-US" dirty="0" err="1"/>
              <a:t>Tensorflow</a:t>
            </a:r>
            <a:r>
              <a:rPr lang="en-US" dirty="0"/>
              <a:t> for Data Analysis. Today we are going to focus on Spark.</a:t>
            </a:r>
          </a:p>
        </p:txBody>
      </p:sp>
      <p:sp>
        <p:nvSpPr>
          <p:cNvPr id="4" name="Slide Number Placeholder 3"/>
          <p:cNvSpPr>
            <a:spLocks noGrp="1"/>
          </p:cNvSpPr>
          <p:nvPr>
            <p:ph type="sldNum" sz="quarter" idx="5"/>
          </p:nvPr>
        </p:nvSpPr>
        <p:spPr/>
        <p:txBody>
          <a:bodyPr/>
          <a:lstStyle/>
          <a:p>
            <a:fld id="{8675114B-16B7-4D65-8884-AE63726848F8}" type="slidenum">
              <a:rPr lang="en-US" smtClean="0"/>
              <a:t>2</a:t>
            </a:fld>
            <a:endParaRPr lang="en-US"/>
          </a:p>
        </p:txBody>
      </p:sp>
    </p:spTree>
    <p:extLst>
      <p:ext uri="{BB962C8B-B14F-4D97-AF65-F5344CB8AC3E}">
        <p14:creationId xmlns:p14="http://schemas.microsoft.com/office/powerpoint/2010/main" val="36071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point means that data that is ranked in the middle of the cache according to LRU score has 75%-80% of being inactive (not used again). The area above the line is the average percentage of inactive data (&gt;50%).</a:t>
            </a:r>
          </a:p>
          <a:p>
            <a:endParaRPr lang="en-US" dirty="0"/>
          </a:p>
        </p:txBody>
      </p:sp>
      <p:sp>
        <p:nvSpPr>
          <p:cNvPr id="4" name="Slide Number Placeholder 3"/>
          <p:cNvSpPr>
            <a:spLocks noGrp="1"/>
          </p:cNvSpPr>
          <p:nvPr>
            <p:ph type="sldNum" sz="quarter" idx="5"/>
          </p:nvPr>
        </p:nvSpPr>
        <p:spPr/>
        <p:txBody>
          <a:bodyPr/>
          <a:lstStyle/>
          <a:p>
            <a:fld id="{8675114B-16B7-4D65-8884-AE63726848F8}" type="slidenum">
              <a:rPr lang="en-US" smtClean="0"/>
              <a:t>22</a:t>
            </a:fld>
            <a:endParaRPr lang="en-US"/>
          </a:p>
        </p:txBody>
      </p:sp>
    </p:spTree>
    <p:extLst>
      <p:ext uri="{BB962C8B-B14F-4D97-AF65-F5344CB8AC3E}">
        <p14:creationId xmlns:p14="http://schemas.microsoft.com/office/powerpoint/2010/main" val="388706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All blocks have one active reference besides D which has 2. If we compute the result of B then B has 0 active references and it will be evicted from cache since it is not going to be needed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675114B-16B7-4D65-8884-AE63726848F8}" type="slidenum">
              <a:rPr lang="en-US" smtClean="0"/>
              <a:t>25</a:t>
            </a:fld>
            <a:endParaRPr lang="en-US"/>
          </a:p>
        </p:txBody>
      </p:sp>
    </p:spTree>
    <p:extLst>
      <p:ext uri="{BB962C8B-B14F-4D97-AF65-F5344CB8AC3E}">
        <p14:creationId xmlns:p14="http://schemas.microsoft.com/office/powerpoint/2010/main" val="401382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10% cache size / workload size we get 46% hits with LRC, 21% with LRU and 1% with LFU.</a:t>
            </a:r>
          </a:p>
        </p:txBody>
      </p:sp>
      <p:sp>
        <p:nvSpPr>
          <p:cNvPr id="4" name="Slide Number Placeholder 3"/>
          <p:cNvSpPr>
            <a:spLocks noGrp="1"/>
          </p:cNvSpPr>
          <p:nvPr>
            <p:ph type="sldNum" sz="quarter" idx="5"/>
          </p:nvPr>
        </p:nvSpPr>
        <p:spPr/>
        <p:txBody>
          <a:bodyPr/>
          <a:lstStyle/>
          <a:p>
            <a:fld id="{8675114B-16B7-4D65-8884-AE63726848F8}" type="slidenum">
              <a:rPr lang="en-US" smtClean="0"/>
              <a:t>26</a:t>
            </a:fld>
            <a:endParaRPr lang="en-US"/>
          </a:p>
        </p:txBody>
      </p:sp>
    </p:spTree>
    <p:extLst>
      <p:ext uri="{BB962C8B-B14F-4D97-AF65-F5344CB8AC3E}">
        <p14:creationId xmlns:p14="http://schemas.microsoft.com/office/powerpoint/2010/main" val="301384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cases:</a:t>
            </a:r>
          </a:p>
          <a:p>
            <a:pPr marL="228600" indent="-228600">
              <a:buAutoNum type="arabicParenR"/>
            </a:pPr>
            <a:r>
              <a:rPr lang="en-US" dirty="0"/>
              <a:t>Increase reference count when a job is submitted.</a:t>
            </a:r>
          </a:p>
          <a:p>
            <a:pPr marL="228600" indent="-228600">
              <a:buAutoNum type="arabicParenR"/>
            </a:pPr>
            <a:r>
              <a:rPr lang="en-US" dirty="0"/>
              <a:t>Decrease reference count when a reference is made (read).</a:t>
            </a:r>
          </a:p>
          <a:p>
            <a:pPr marL="228600" indent="-228600">
              <a:buAutoNum type="arabicParenR"/>
            </a:pPr>
            <a:endParaRPr lang="en-US" dirty="0"/>
          </a:p>
          <a:p>
            <a:pPr marL="0" indent="0">
              <a:buNone/>
            </a:pPr>
            <a:r>
              <a:rPr lang="en-US" dirty="0"/>
              <a:t>Notice this needs global communication between executors unlike LRU or LFU that can work independently (disadvantage)</a:t>
            </a:r>
          </a:p>
        </p:txBody>
      </p:sp>
      <p:sp>
        <p:nvSpPr>
          <p:cNvPr id="4" name="Slide Number Placeholder 3"/>
          <p:cNvSpPr>
            <a:spLocks noGrp="1"/>
          </p:cNvSpPr>
          <p:nvPr>
            <p:ph type="sldNum" sz="quarter" idx="5"/>
          </p:nvPr>
        </p:nvSpPr>
        <p:spPr/>
        <p:txBody>
          <a:bodyPr/>
          <a:lstStyle/>
          <a:p>
            <a:fld id="{D29BBD72-AE7C-4342-9E9E-48E612B72E5A}" type="slidenum">
              <a:rPr lang="en-US" smtClean="0"/>
              <a:t>27</a:t>
            </a:fld>
            <a:endParaRPr lang="en-US"/>
          </a:p>
        </p:txBody>
      </p:sp>
    </p:spTree>
    <p:extLst>
      <p:ext uri="{BB962C8B-B14F-4D97-AF65-F5344CB8AC3E}">
        <p14:creationId xmlns:p14="http://schemas.microsoft.com/office/powerpoint/2010/main" val="494954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a:t>
            </a:r>
            <a:r>
              <a:rPr lang="en-US" dirty="0" err="1"/>
              <a:t>a,b,c,d</a:t>
            </a:r>
            <a:r>
              <a:rPr lang="en-US" dirty="0"/>
              <a:t> have the same reference count.</a:t>
            </a:r>
          </a:p>
          <a:p>
            <a:r>
              <a:rPr lang="en-US" dirty="0"/>
              <a:t>D does not fit in memory.</a:t>
            </a:r>
          </a:p>
          <a:p>
            <a:r>
              <a:rPr lang="en-US" dirty="0"/>
              <a:t>What do we evict from memory when e is inserted?</a:t>
            </a:r>
          </a:p>
        </p:txBody>
      </p:sp>
      <p:sp>
        <p:nvSpPr>
          <p:cNvPr id="4" name="Slide Number Placeholder 3"/>
          <p:cNvSpPr>
            <a:spLocks noGrp="1"/>
          </p:cNvSpPr>
          <p:nvPr>
            <p:ph type="sldNum" sz="quarter" idx="5"/>
          </p:nvPr>
        </p:nvSpPr>
        <p:spPr/>
        <p:txBody>
          <a:bodyPr/>
          <a:lstStyle/>
          <a:p>
            <a:fld id="{D29BBD72-AE7C-4342-9E9E-48E612B72E5A}" type="slidenum">
              <a:rPr lang="en-US" smtClean="0"/>
              <a:t>28</a:t>
            </a:fld>
            <a:endParaRPr lang="en-US"/>
          </a:p>
        </p:txBody>
      </p:sp>
    </p:spTree>
    <p:extLst>
      <p:ext uri="{BB962C8B-B14F-4D97-AF65-F5344CB8AC3E}">
        <p14:creationId xmlns:p14="http://schemas.microsoft.com/office/powerpoint/2010/main" val="1387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(similar to the one before with the additional logic mentioned which makes things slightly more complicated).</a:t>
            </a:r>
          </a:p>
        </p:txBody>
      </p:sp>
      <p:sp>
        <p:nvSpPr>
          <p:cNvPr id="4" name="Slide Number Placeholder 3"/>
          <p:cNvSpPr>
            <a:spLocks noGrp="1"/>
          </p:cNvSpPr>
          <p:nvPr>
            <p:ph type="sldNum" sz="quarter" idx="5"/>
          </p:nvPr>
        </p:nvSpPr>
        <p:spPr/>
        <p:txBody>
          <a:bodyPr/>
          <a:lstStyle/>
          <a:p>
            <a:fld id="{8675114B-16B7-4D65-8884-AE63726848F8}" type="slidenum">
              <a:rPr lang="en-US" smtClean="0"/>
              <a:t>31</a:t>
            </a:fld>
            <a:endParaRPr lang="en-US"/>
          </a:p>
        </p:txBody>
      </p:sp>
    </p:spTree>
    <p:extLst>
      <p:ext uri="{BB962C8B-B14F-4D97-AF65-F5344CB8AC3E}">
        <p14:creationId xmlns:p14="http://schemas.microsoft.com/office/powerpoint/2010/main" val="391437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LERC might have less cache hit rate than LRC, but has better performance. Why is that? Is cache hit rate a good indicator for performance (think of the case we discussed earlier with peer dependencies)</a:t>
            </a:r>
          </a:p>
        </p:txBody>
      </p:sp>
      <p:sp>
        <p:nvSpPr>
          <p:cNvPr id="4" name="Slide Number Placeholder 3"/>
          <p:cNvSpPr>
            <a:spLocks noGrp="1"/>
          </p:cNvSpPr>
          <p:nvPr>
            <p:ph type="sldNum" sz="quarter" idx="5"/>
          </p:nvPr>
        </p:nvSpPr>
        <p:spPr/>
        <p:txBody>
          <a:bodyPr/>
          <a:lstStyle/>
          <a:p>
            <a:fld id="{8675114B-16B7-4D65-8884-AE63726848F8}" type="slidenum">
              <a:rPr lang="en-US" smtClean="0"/>
              <a:t>34</a:t>
            </a:fld>
            <a:endParaRPr lang="en-US"/>
          </a:p>
        </p:txBody>
      </p:sp>
    </p:spTree>
    <p:extLst>
      <p:ext uri="{BB962C8B-B14F-4D97-AF65-F5344CB8AC3E}">
        <p14:creationId xmlns:p14="http://schemas.microsoft.com/office/powerpoint/2010/main" val="213480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cache hit much better. Counts only if all the peers are cached.</a:t>
            </a:r>
          </a:p>
        </p:txBody>
      </p:sp>
      <p:sp>
        <p:nvSpPr>
          <p:cNvPr id="4" name="Slide Number Placeholder 3"/>
          <p:cNvSpPr>
            <a:spLocks noGrp="1"/>
          </p:cNvSpPr>
          <p:nvPr>
            <p:ph type="sldNum" sz="quarter" idx="5"/>
          </p:nvPr>
        </p:nvSpPr>
        <p:spPr/>
        <p:txBody>
          <a:bodyPr/>
          <a:lstStyle/>
          <a:p>
            <a:fld id="{8675114B-16B7-4D65-8884-AE63726848F8}" type="slidenum">
              <a:rPr lang="en-US" smtClean="0"/>
              <a:t>35</a:t>
            </a:fld>
            <a:endParaRPr lang="en-US"/>
          </a:p>
        </p:txBody>
      </p:sp>
    </p:spTree>
    <p:extLst>
      <p:ext uri="{BB962C8B-B14F-4D97-AF65-F5344CB8AC3E}">
        <p14:creationId xmlns:p14="http://schemas.microsoft.com/office/powerpoint/2010/main" val="136415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Illuminated are the origins and destinations of taxi trips. The more light the more popular a spot is.</a:t>
            </a:r>
          </a:p>
        </p:txBody>
      </p:sp>
      <p:sp>
        <p:nvSpPr>
          <p:cNvPr id="4" name="Slide Number Placeholder 3"/>
          <p:cNvSpPr>
            <a:spLocks noGrp="1"/>
          </p:cNvSpPr>
          <p:nvPr>
            <p:ph type="sldNum" sz="quarter" idx="5"/>
          </p:nvPr>
        </p:nvSpPr>
        <p:spPr/>
        <p:txBody>
          <a:bodyPr/>
          <a:lstStyle/>
          <a:p>
            <a:fld id="{8675114B-16B7-4D65-8884-AE63726848F8}" type="slidenum">
              <a:rPr lang="en-US" smtClean="0"/>
              <a:t>38</a:t>
            </a:fld>
            <a:endParaRPr lang="en-US"/>
          </a:p>
        </p:txBody>
      </p:sp>
    </p:spTree>
    <p:extLst>
      <p:ext uri="{BB962C8B-B14F-4D97-AF65-F5344CB8AC3E}">
        <p14:creationId xmlns:p14="http://schemas.microsoft.com/office/powerpoint/2010/main" val="2197390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 what happened at a specific date when traffic was very bad.</a:t>
            </a:r>
          </a:p>
        </p:txBody>
      </p:sp>
      <p:sp>
        <p:nvSpPr>
          <p:cNvPr id="4" name="Slide Number Placeholder 3"/>
          <p:cNvSpPr>
            <a:spLocks noGrp="1"/>
          </p:cNvSpPr>
          <p:nvPr>
            <p:ph type="sldNum" sz="quarter" idx="5"/>
          </p:nvPr>
        </p:nvSpPr>
        <p:spPr/>
        <p:txBody>
          <a:bodyPr/>
          <a:lstStyle/>
          <a:p>
            <a:fld id="{8675114B-16B7-4D65-8884-AE63726848F8}" type="slidenum">
              <a:rPr lang="en-US" smtClean="0"/>
              <a:t>39</a:t>
            </a:fld>
            <a:endParaRPr lang="en-US"/>
          </a:p>
        </p:txBody>
      </p:sp>
    </p:spTree>
    <p:extLst>
      <p:ext uri="{BB962C8B-B14F-4D97-AF65-F5344CB8AC3E}">
        <p14:creationId xmlns:p14="http://schemas.microsoft.com/office/powerpoint/2010/main" val="5814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RDDs just take other RDDs as input and they perform an operation at the result of the input RDDs which produces the results for the current RDD.</a:t>
            </a:r>
          </a:p>
        </p:txBody>
      </p:sp>
      <p:sp>
        <p:nvSpPr>
          <p:cNvPr id="4" name="Slide Number Placeholder 3"/>
          <p:cNvSpPr>
            <a:spLocks noGrp="1"/>
          </p:cNvSpPr>
          <p:nvPr>
            <p:ph type="sldNum" sz="quarter" idx="5"/>
          </p:nvPr>
        </p:nvSpPr>
        <p:spPr/>
        <p:txBody>
          <a:bodyPr/>
          <a:lstStyle/>
          <a:p>
            <a:fld id="{8675114B-16B7-4D65-8884-AE63726848F8}" type="slidenum">
              <a:rPr lang="en-US" smtClean="0"/>
              <a:t>3</a:t>
            </a:fld>
            <a:endParaRPr lang="en-US"/>
          </a:p>
        </p:txBody>
      </p:sp>
    </p:spTree>
    <p:extLst>
      <p:ext uri="{BB962C8B-B14F-4D97-AF65-F5344CB8AC3E}">
        <p14:creationId xmlns:p14="http://schemas.microsoft.com/office/powerpoint/2010/main" val="2236646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an origin and destination spot, predict the trip time.</a:t>
            </a:r>
          </a:p>
        </p:txBody>
      </p:sp>
      <p:sp>
        <p:nvSpPr>
          <p:cNvPr id="4" name="Slide Number Placeholder 3"/>
          <p:cNvSpPr>
            <a:spLocks noGrp="1"/>
          </p:cNvSpPr>
          <p:nvPr>
            <p:ph type="sldNum" sz="quarter" idx="5"/>
          </p:nvPr>
        </p:nvSpPr>
        <p:spPr/>
        <p:txBody>
          <a:bodyPr/>
          <a:lstStyle/>
          <a:p>
            <a:fld id="{8675114B-16B7-4D65-8884-AE63726848F8}" type="slidenum">
              <a:rPr lang="en-US" smtClean="0"/>
              <a:t>42</a:t>
            </a:fld>
            <a:endParaRPr lang="en-US"/>
          </a:p>
        </p:txBody>
      </p:sp>
    </p:spTree>
    <p:extLst>
      <p:ext uri="{BB962C8B-B14F-4D97-AF65-F5344CB8AC3E}">
        <p14:creationId xmlns:p14="http://schemas.microsoft.com/office/powerpoint/2010/main" val="366557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Traffic has weekly patterns. We use last week’s data to predict traffic today. Also we need an estimation for the specific origin, destination pair. Sliding temporal </a:t>
            </a:r>
            <a:r>
              <a:rPr lang="en-US" dirty="0" err="1"/>
              <a:t>queri</a:t>
            </a:r>
            <a:endParaRPr lang="en-US" dirty="0"/>
          </a:p>
        </p:txBody>
      </p:sp>
      <p:sp>
        <p:nvSpPr>
          <p:cNvPr id="4" name="Slide Number Placeholder 3"/>
          <p:cNvSpPr>
            <a:spLocks noGrp="1"/>
          </p:cNvSpPr>
          <p:nvPr>
            <p:ph type="sldNum" sz="quarter" idx="5"/>
          </p:nvPr>
        </p:nvSpPr>
        <p:spPr/>
        <p:txBody>
          <a:bodyPr/>
          <a:lstStyle/>
          <a:p>
            <a:fld id="{8675114B-16B7-4D65-8884-AE63726848F8}" type="slidenum">
              <a:rPr lang="en-US" smtClean="0"/>
              <a:t>43</a:t>
            </a:fld>
            <a:endParaRPr lang="en-US"/>
          </a:p>
        </p:txBody>
      </p:sp>
    </p:spTree>
    <p:extLst>
      <p:ext uri="{BB962C8B-B14F-4D97-AF65-F5344CB8AC3E}">
        <p14:creationId xmlns:p14="http://schemas.microsoft.com/office/powerpoint/2010/main" val="3735359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time moves on the points of interest move accordingly.</a:t>
            </a:r>
          </a:p>
        </p:txBody>
      </p:sp>
      <p:sp>
        <p:nvSpPr>
          <p:cNvPr id="4" name="Slide Number Placeholder 3"/>
          <p:cNvSpPr>
            <a:spLocks noGrp="1"/>
          </p:cNvSpPr>
          <p:nvPr>
            <p:ph type="sldNum" sz="quarter" idx="5"/>
          </p:nvPr>
        </p:nvSpPr>
        <p:spPr/>
        <p:txBody>
          <a:bodyPr/>
          <a:lstStyle/>
          <a:p>
            <a:fld id="{8675114B-16B7-4D65-8884-AE63726848F8}" type="slidenum">
              <a:rPr lang="en-US" smtClean="0"/>
              <a:t>44</a:t>
            </a:fld>
            <a:endParaRPr lang="en-US"/>
          </a:p>
        </p:txBody>
      </p:sp>
    </p:spTree>
    <p:extLst>
      <p:ext uri="{BB962C8B-B14F-4D97-AF65-F5344CB8AC3E}">
        <p14:creationId xmlns:p14="http://schemas.microsoft.com/office/powerpoint/2010/main" val="466678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a:t>
            </a:r>
            <a:r>
              <a:rPr lang="el-GR" dirty="0"/>
              <a:t>μ, φ, </a:t>
            </a:r>
            <a:r>
              <a:rPr lang="en-US" dirty="0"/>
              <a:t>and </a:t>
            </a:r>
            <a:r>
              <a:rPr lang="el-GR" dirty="0"/>
              <a:t>θ </a:t>
            </a:r>
            <a:r>
              <a:rPr lang="en-US" dirty="0"/>
              <a:t>are parameters of the model, t corresponds to current time, y is just a variable that we observe over time (time-series data) and e is the error (actual value – predicted value ).</a:t>
            </a:r>
          </a:p>
        </p:txBody>
      </p:sp>
      <p:sp>
        <p:nvSpPr>
          <p:cNvPr id="4" name="Slide Number Placeholder 3"/>
          <p:cNvSpPr>
            <a:spLocks noGrp="1"/>
          </p:cNvSpPr>
          <p:nvPr>
            <p:ph type="sldNum" sz="quarter" idx="5"/>
          </p:nvPr>
        </p:nvSpPr>
        <p:spPr/>
        <p:txBody>
          <a:bodyPr/>
          <a:lstStyle/>
          <a:p>
            <a:fld id="{8675114B-16B7-4D65-8884-AE63726848F8}" type="slidenum">
              <a:rPr lang="en-US" smtClean="0"/>
              <a:t>45</a:t>
            </a:fld>
            <a:endParaRPr lang="en-US"/>
          </a:p>
        </p:txBody>
      </p:sp>
    </p:spTree>
    <p:extLst>
      <p:ext uri="{BB962C8B-B14F-4D97-AF65-F5344CB8AC3E}">
        <p14:creationId xmlns:p14="http://schemas.microsoft.com/office/powerpoint/2010/main" val="222446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to justify our claim. Let us assume that we are using a sliding temporal query that accesses last week’s files at the same hour slot.</a:t>
            </a:r>
          </a:p>
        </p:txBody>
      </p:sp>
      <p:sp>
        <p:nvSpPr>
          <p:cNvPr id="4" name="Slide Number Placeholder 3"/>
          <p:cNvSpPr>
            <a:spLocks noGrp="1"/>
          </p:cNvSpPr>
          <p:nvPr>
            <p:ph type="sldNum" sz="quarter" idx="5"/>
          </p:nvPr>
        </p:nvSpPr>
        <p:spPr/>
        <p:txBody>
          <a:bodyPr/>
          <a:lstStyle/>
          <a:p>
            <a:fld id="{8675114B-16B7-4D65-8884-AE63726848F8}" type="slidenum">
              <a:rPr lang="en-US" smtClean="0"/>
              <a:t>47</a:t>
            </a:fld>
            <a:endParaRPr lang="en-US"/>
          </a:p>
        </p:txBody>
      </p:sp>
    </p:spTree>
    <p:extLst>
      <p:ext uri="{BB962C8B-B14F-4D97-AF65-F5344CB8AC3E}">
        <p14:creationId xmlns:p14="http://schemas.microsoft.com/office/powerpoint/2010/main" val="308302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particular indication about what is the nature of the query, Does not favor any particular object. The objects that are going to be accessed have 0 references.</a:t>
            </a:r>
          </a:p>
        </p:txBody>
      </p:sp>
      <p:sp>
        <p:nvSpPr>
          <p:cNvPr id="4" name="Slide Number Placeholder 3"/>
          <p:cNvSpPr>
            <a:spLocks noGrp="1"/>
          </p:cNvSpPr>
          <p:nvPr>
            <p:ph type="sldNum" sz="quarter" idx="5"/>
          </p:nvPr>
        </p:nvSpPr>
        <p:spPr/>
        <p:txBody>
          <a:bodyPr/>
          <a:lstStyle/>
          <a:p>
            <a:fld id="{8675114B-16B7-4D65-8884-AE63726848F8}" type="slidenum">
              <a:rPr lang="en-US" smtClean="0"/>
              <a:t>56</a:t>
            </a:fld>
            <a:endParaRPr lang="en-US"/>
          </a:p>
        </p:txBody>
      </p:sp>
    </p:spTree>
    <p:extLst>
      <p:ext uri="{BB962C8B-B14F-4D97-AF65-F5344CB8AC3E}">
        <p14:creationId xmlns:p14="http://schemas.microsoft.com/office/powerpoint/2010/main" val="2470693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to justify our claim. We use the trip prediction application queries as case study. The red area is going to be accessed heavily in the upcoming 4 hours but LFU does not rank this data particularly high.</a:t>
            </a:r>
          </a:p>
          <a:p>
            <a:r>
              <a:rPr lang="en-US" dirty="0"/>
              <a:t>Reference Ratio is Reference count divided by number of queries.</a:t>
            </a:r>
          </a:p>
          <a:p>
            <a:r>
              <a:rPr lang="en-US" dirty="0"/>
              <a:t>We normalize the results such that the maximum ratio is 1.</a:t>
            </a:r>
          </a:p>
        </p:txBody>
      </p:sp>
      <p:sp>
        <p:nvSpPr>
          <p:cNvPr id="4" name="Slide Number Placeholder 3"/>
          <p:cNvSpPr>
            <a:spLocks noGrp="1"/>
          </p:cNvSpPr>
          <p:nvPr>
            <p:ph type="sldNum" sz="quarter" idx="5"/>
          </p:nvPr>
        </p:nvSpPr>
        <p:spPr/>
        <p:txBody>
          <a:bodyPr/>
          <a:lstStyle/>
          <a:p>
            <a:fld id="{8675114B-16B7-4D65-8884-AE63726848F8}" type="slidenum">
              <a:rPr lang="en-US" smtClean="0"/>
              <a:t>57</a:t>
            </a:fld>
            <a:endParaRPr lang="en-US"/>
          </a:p>
        </p:txBody>
      </p:sp>
    </p:spTree>
    <p:extLst>
      <p:ext uri="{BB962C8B-B14F-4D97-AF65-F5344CB8AC3E}">
        <p14:creationId xmlns:p14="http://schemas.microsoft.com/office/powerpoint/2010/main" val="2704748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75114B-16B7-4D65-8884-AE63726848F8}" type="slidenum">
              <a:rPr lang="en-US" smtClean="0"/>
              <a:t>70</a:t>
            </a:fld>
            <a:endParaRPr lang="en-US"/>
          </a:p>
        </p:txBody>
      </p:sp>
    </p:spTree>
    <p:extLst>
      <p:ext uri="{BB962C8B-B14F-4D97-AF65-F5344CB8AC3E}">
        <p14:creationId xmlns:p14="http://schemas.microsoft.com/office/powerpoint/2010/main" val="2467924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combine the two things we learned today. Still an open question.</a:t>
            </a:r>
          </a:p>
        </p:txBody>
      </p:sp>
      <p:sp>
        <p:nvSpPr>
          <p:cNvPr id="4" name="Slide Number Placeholder 3"/>
          <p:cNvSpPr>
            <a:spLocks noGrp="1"/>
          </p:cNvSpPr>
          <p:nvPr>
            <p:ph type="sldNum" sz="quarter" idx="5"/>
          </p:nvPr>
        </p:nvSpPr>
        <p:spPr/>
        <p:txBody>
          <a:bodyPr/>
          <a:lstStyle/>
          <a:p>
            <a:fld id="{8675114B-16B7-4D65-8884-AE63726848F8}" type="slidenum">
              <a:rPr lang="en-US" smtClean="0"/>
              <a:t>71</a:t>
            </a:fld>
            <a:endParaRPr lang="en-US"/>
          </a:p>
        </p:txBody>
      </p:sp>
    </p:spTree>
    <p:extLst>
      <p:ext uri="{BB962C8B-B14F-4D97-AF65-F5344CB8AC3E}">
        <p14:creationId xmlns:p14="http://schemas.microsoft.com/office/powerpoint/2010/main" val="3220111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an example to explain Lazy evaluation (optional)</a:t>
            </a:r>
          </a:p>
        </p:txBody>
      </p:sp>
      <p:sp>
        <p:nvSpPr>
          <p:cNvPr id="4" name="Slide Number Placeholder 3"/>
          <p:cNvSpPr>
            <a:spLocks noGrp="1"/>
          </p:cNvSpPr>
          <p:nvPr>
            <p:ph type="sldNum" sz="quarter" idx="5"/>
          </p:nvPr>
        </p:nvSpPr>
        <p:spPr/>
        <p:txBody>
          <a:bodyPr/>
          <a:lstStyle/>
          <a:p>
            <a:fld id="{8675114B-16B7-4D65-8884-AE63726848F8}" type="slidenum">
              <a:rPr lang="en-US" smtClean="0"/>
              <a:t>4</a:t>
            </a:fld>
            <a:endParaRPr lang="en-US"/>
          </a:p>
        </p:txBody>
      </p:sp>
    </p:spTree>
    <p:extLst>
      <p:ext uri="{BB962C8B-B14F-4D97-AF65-F5344CB8AC3E}">
        <p14:creationId xmlns:p14="http://schemas.microsoft.com/office/powerpoint/2010/main" val="398467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logical plan is provided by the data analyst and it is a DAG graph like this one.</a:t>
            </a:r>
          </a:p>
          <a:p>
            <a:r>
              <a:rPr lang="en-US" dirty="0"/>
              <a:t>Each </a:t>
            </a:r>
            <a:r>
              <a:rPr lang="en-US" dirty="0" err="1"/>
              <a:t>Input/Output</a:t>
            </a:r>
            <a:r>
              <a:rPr lang="en-US" dirty="0"/>
              <a:t> can be a stream or a file. Boxes are operations we perform in top of data. We have one-to-one operations (light green) which are typically called narrow transformations and many-to-one operations (yellow/gold) which we typically call wide transformations.</a:t>
            </a:r>
          </a:p>
        </p:txBody>
      </p:sp>
      <p:sp>
        <p:nvSpPr>
          <p:cNvPr id="4" name="Slide Number Placeholder 3"/>
          <p:cNvSpPr>
            <a:spLocks noGrp="1"/>
          </p:cNvSpPr>
          <p:nvPr>
            <p:ph type="sldNum" sz="quarter" idx="5"/>
          </p:nvPr>
        </p:nvSpPr>
        <p:spPr/>
        <p:txBody>
          <a:bodyPr/>
          <a:lstStyle/>
          <a:p>
            <a:fld id="{8675114B-16B7-4D65-8884-AE63726848F8}" type="slidenum">
              <a:rPr lang="en-US" smtClean="0"/>
              <a:t>15</a:t>
            </a:fld>
            <a:endParaRPr lang="en-US"/>
          </a:p>
        </p:txBody>
      </p:sp>
    </p:spTree>
    <p:extLst>
      <p:ext uri="{BB962C8B-B14F-4D97-AF65-F5344CB8AC3E}">
        <p14:creationId xmlns:p14="http://schemas.microsoft.com/office/powerpoint/2010/main" val="156871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tasks per operation are created by partitioning the input space for this operation. Each task is executed by a different executor (process). One physical server can typically host multiple executors.</a:t>
            </a:r>
          </a:p>
          <a:p>
            <a:r>
              <a:rPr lang="en-US" dirty="0"/>
              <a:t>If one executor fails we need to re-execute the whole execution up to this point. Shuffle phases like the one in the middle might perform extra intermediate steps (e.g. writing to persistent storage) for efficiency.</a:t>
            </a:r>
          </a:p>
          <a:p>
            <a:endParaRPr lang="en-US" dirty="0"/>
          </a:p>
          <a:p>
            <a:r>
              <a:rPr lang="en-US" dirty="0"/>
              <a:t>What happens if an executor fails?</a:t>
            </a:r>
          </a:p>
        </p:txBody>
      </p:sp>
      <p:sp>
        <p:nvSpPr>
          <p:cNvPr id="4" name="Slide Number Placeholder 3"/>
          <p:cNvSpPr>
            <a:spLocks noGrp="1"/>
          </p:cNvSpPr>
          <p:nvPr>
            <p:ph type="sldNum" sz="quarter" idx="5"/>
          </p:nvPr>
        </p:nvSpPr>
        <p:spPr/>
        <p:txBody>
          <a:bodyPr/>
          <a:lstStyle/>
          <a:p>
            <a:fld id="{8675114B-16B7-4D65-8884-AE63726848F8}" type="slidenum">
              <a:rPr lang="en-US" smtClean="0"/>
              <a:t>16</a:t>
            </a:fld>
            <a:endParaRPr lang="en-US"/>
          </a:p>
        </p:txBody>
      </p:sp>
    </p:spTree>
    <p:extLst>
      <p:ext uri="{BB962C8B-B14F-4D97-AF65-F5344CB8AC3E}">
        <p14:creationId xmlns:p14="http://schemas.microsoft.com/office/powerpoint/2010/main" val="356267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operation might be executed multiple times without caching intermediate reports, although we just need to execute it once. Notice that caching intermediate results in the Spark context means that we mainly save computation cycles vs I/O operations (traditional approaches).</a:t>
            </a:r>
          </a:p>
        </p:txBody>
      </p:sp>
      <p:sp>
        <p:nvSpPr>
          <p:cNvPr id="4" name="Slide Number Placeholder 3"/>
          <p:cNvSpPr>
            <a:spLocks noGrp="1"/>
          </p:cNvSpPr>
          <p:nvPr>
            <p:ph type="sldNum" sz="quarter" idx="5"/>
          </p:nvPr>
        </p:nvSpPr>
        <p:spPr/>
        <p:txBody>
          <a:bodyPr/>
          <a:lstStyle/>
          <a:p>
            <a:fld id="{8675114B-16B7-4D65-8884-AE63726848F8}" type="slidenum">
              <a:rPr lang="en-US" smtClean="0"/>
              <a:t>17</a:t>
            </a:fld>
            <a:endParaRPr lang="en-US"/>
          </a:p>
        </p:txBody>
      </p:sp>
    </p:spTree>
    <p:extLst>
      <p:ext uri="{BB962C8B-B14F-4D97-AF65-F5344CB8AC3E}">
        <p14:creationId xmlns:p14="http://schemas.microsoft.com/office/powerpoint/2010/main" val="338525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MEMORY_ONLY-&gt;Only use memory for caching (simpler mode).</a:t>
            </a:r>
          </a:p>
          <a:p>
            <a:r>
              <a:rPr lang="en-US" dirty="0"/>
              <a:t>MEMORY_AND_DISK-&gt; Use both memory and disk (complicated, difficult to reason).</a:t>
            </a:r>
          </a:p>
          <a:p>
            <a:r>
              <a:rPr lang="en-US" dirty="0"/>
              <a:t>DISK_ONLY-&gt;Use only disk (when memory is sparse).</a:t>
            </a:r>
          </a:p>
          <a:p>
            <a:r>
              <a:rPr lang="en-US" dirty="0"/>
              <a:t>SER-&gt;Serialize data and then cache (I guess more useful when the result is large and it can be compressed significantly).</a:t>
            </a:r>
          </a:p>
        </p:txBody>
      </p:sp>
      <p:sp>
        <p:nvSpPr>
          <p:cNvPr id="4" name="Slide Number Placeholder 3"/>
          <p:cNvSpPr>
            <a:spLocks noGrp="1"/>
          </p:cNvSpPr>
          <p:nvPr>
            <p:ph type="sldNum" sz="quarter" idx="5"/>
          </p:nvPr>
        </p:nvSpPr>
        <p:spPr/>
        <p:txBody>
          <a:bodyPr/>
          <a:lstStyle/>
          <a:p>
            <a:fld id="{8675114B-16B7-4D65-8884-AE63726848F8}" type="slidenum">
              <a:rPr lang="en-US" smtClean="0"/>
              <a:t>18</a:t>
            </a:fld>
            <a:endParaRPr lang="en-US"/>
          </a:p>
        </p:txBody>
      </p:sp>
    </p:spTree>
    <p:extLst>
      <p:ext uri="{BB962C8B-B14F-4D97-AF65-F5344CB8AC3E}">
        <p14:creationId xmlns:p14="http://schemas.microsoft.com/office/powerpoint/2010/main" val="46466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Cache and persist do </a:t>
            </a:r>
            <a:r>
              <a:rPr lang="en-US" b="1" dirty="0"/>
              <a:t>not</a:t>
            </a:r>
            <a:r>
              <a:rPr lang="en-US" dirty="0"/>
              <a:t> trigger execution of RDDs like passing the result to an output stream. Instead, when the result is calculated by lazy execution of Spark they make sure to cache it. It is simply an annotation for Spark to know what to cache or not.</a:t>
            </a:r>
          </a:p>
        </p:txBody>
      </p:sp>
      <p:sp>
        <p:nvSpPr>
          <p:cNvPr id="4" name="Slide Number Placeholder 3"/>
          <p:cNvSpPr>
            <a:spLocks noGrp="1"/>
          </p:cNvSpPr>
          <p:nvPr>
            <p:ph type="sldNum" sz="quarter" idx="5"/>
          </p:nvPr>
        </p:nvSpPr>
        <p:spPr/>
        <p:txBody>
          <a:bodyPr/>
          <a:lstStyle/>
          <a:p>
            <a:fld id="{8675114B-16B7-4D65-8884-AE63726848F8}" type="slidenum">
              <a:rPr lang="en-US" smtClean="0"/>
              <a:t>19</a:t>
            </a:fld>
            <a:endParaRPr lang="en-US"/>
          </a:p>
        </p:txBody>
      </p:sp>
    </p:spTree>
    <p:extLst>
      <p:ext uri="{BB962C8B-B14F-4D97-AF65-F5344CB8AC3E}">
        <p14:creationId xmlns:p14="http://schemas.microsoft.com/office/powerpoint/2010/main" val="167803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is referenced twice. It is the only one that should be cached. LRU would cache the most recent results instead.</a:t>
            </a:r>
          </a:p>
          <a:p>
            <a:endParaRPr lang="en-US" dirty="0"/>
          </a:p>
        </p:txBody>
      </p:sp>
      <p:sp>
        <p:nvSpPr>
          <p:cNvPr id="4" name="Slide Number Placeholder 3"/>
          <p:cNvSpPr>
            <a:spLocks noGrp="1"/>
          </p:cNvSpPr>
          <p:nvPr>
            <p:ph type="sldNum" sz="quarter" idx="5"/>
          </p:nvPr>
        </p:nvSpPr>
        <p:spPr/>
        <p:txBody>
          <a:bodyPr/>
          <a:lstStyle/>
          <a:p>
            <a:fld id="{8675114B-16B7-4D65-8884-AE63726848F8}" type="slidenum">
              <a:rPr lang="en-US" smtClean="0"/>
              <a:t>21</a:t>
            </a:fld>
            <a:endParaRPr lang="en-US"/>
          </a:p>
        </p:txBody>
      </p:sp>
    </p:spTree>
    <p:extLst>
      <p:ext uri="{BB962C8B-B14F-4D97-AF65-F5344CB8AC3E}">
        <p14:creationId xmlns:p14="http://schemas.microsoft.com/office/powerpoint/2010/main" val="16150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image" Target="../media/image26.emf"/></Relationships>
</file>

<file path=ppt/slides/_rels/slide69.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1E17-C5AD-4761-9F6B-28DA57EEA793}"/>
              </a:ext>
            </a:extLst>
          </p:cNvPr>
          <p:cNvSpPr>
            <a:spLocks noGrp="1"/>
          </p:cNvSpPr>
          <p:nvPr>
            <p:ph type="ctrTitle"/>
          </p:nvPr>
        </p:nvSpPr>
        <p:spPr/>
        <p:txBody>
          <a:bodyPr>
            <a:noAutofit/>
          </a:bodyPr>
          <a:lstStyle/>
          <a:p>
            <a:pPr algn="ctr"/>
            <a:r>
              <a:rPr lang="en-US" dirty="0"/>
              <a:t>Caching for Data Analysis</a:t>
            </a:r>
          </a:p>
        </p:txBody>
      </p:sp>
      <p:sp>
        <p:nvSpPr>
          <p:cNvPr id="3" name="Subtitle 2">
            <a:extLst>
              <a:ext uri="{FF2B5EF4-FFF2-40B4-BE49-F238E27FC236}">
                <a16:creationId xmlns:a16="http://schemas.microsoft.com/office/drawing/2014/main" id="{9C9D3378-C2A6-44D5-9C43-C34EC7D2F7FE}"/>
              </a:ext>
            </a:extLst>
          </p:cNvPr>
          <p:cNvSpPr>
            <a:spLocks noGrp="1"/>
          </p:cNvSpPr>
          <p:nvPr>
            <p:ph type="subTitle" idx="1"/>
          </p:nvPr>
        </p:nvSpPr>
        <p:spPr/>
        <p:txBody>
          <a:bodyPr/>
          <a:lstStyle/>
          <a:p>
            <a:r>
              <a:rPr lang="en-US" b="1" dirty="0">
                <a:solidFill>
                  <a:schemeClr val="accent2"/>
                </a:solidFill>
              </a:rPr>
              <a:t>Ken Birman</a:t>
            </a:r>
            <a:r>
              <a:rPr lang="en-US" dirty="0">
                <a:solidFill>
                  <a:schemeClr val="accent2"/>
                </a:solidFill>
              </a:rPr>
              <a:t>, Theo Gkountouvas</a:t>
            </a:r>
          </a:p>
        </p:txBody>
      </p:sp>
    </p:spTree>
    <p:extLst>
      <p:ext uri="{BB962C8B-B14F-4D97-AF65-F5344CB8AC3E}">
        <p14:creationId xmlns:p14="http://schemas.microsoft.com/office/powerpoint/2010/main" val="186700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rgbClr val="FF0000"/>
                </a:solidFill>
              </a:rPr>
              <a:t>readFile</a:t>
            </a:r>
            <a:endParaRPr lang="en-US" dirty="0">
              <a:solidFill>
                <a:srgbClr val="FF0000"/>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2" idx="3"/>
          </p:cNvCxnSpPr>
          <p:nvPr/>
        </p:nvCxnSpPr>
        <p:spPr>
          <a:xfrm flipH="1" flipV="1">
            <a:off x="6553200" y="1930400"/>
            <a:ext cx="1171576" cy="185102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2074607" cy="369332"/>
          </a:xfrm>
          <a:prstGeom prst="rect">
            <a:avLst/>
          </a:prstGeom>
        </p:spPr>
        <p:txBody>
          <a:bodyPr wrap="none">
            <a:spAutoFit/>
          </a:bodyPr>
          <a:lstStyle/>
          <a:p>
            <a:r>
              <a:rPr lang="en-US" dirty="0">
                <a:solidFill>
                  <a:srgbClr val="FF0000"/>
                </a:solidFill>
              </a:rPr>
              <a:t>Execute operation</a:t>
            </a:r>
          </a:p>
        </p:txBody>
      </p:sp>
    </p:spTree>
    <p:extLst>
      <p:ext uri="{BB962C8B-B14F-4D97-AF65-F5344CB8AC3E}">
        <p14:creationId xmlns:p14="http://schemas.microsoft.com/office/powerpoint/2010/main" val="42924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2" idx="3"/>
          </p:cNvCxnSpPr>
          <p:nvPr/>
        </p:nvCxnSpPr>
        <p:spPr>
          <a:xfrm flipH="1" flipV="1">
            <a:off x="6553200" y="1930400"/>
            <a:ext cx="1171576" cy="185102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1706301" cy="369332"/>
          </a:xfrm>
          <a:prstGeom prst="rect">
            <a:avLst/>
          </a:prstGeom>
        </p:spPr>
        <p:txBody>
          <a:bodyPr wrap="none">
            <a:spAutoFit/>
          </a:bodyPr>
          <a:lstStyle/>
          <a:p>
            <a:r>
              <a:rPr lang="en-US" dirty="0">
                <a:solidFill>
                  <a:srgbClr val="FF0000"/>
                </a:solidFill>
              </a:rPr>
              <a:t>Provide results</a:t>
            </a:r>
          </a:p>
        </p:txBody>
      </p:sp>
      <p:sp>
        <p:nvSpPr>
          <p:cNvPr id="4" name="Arrow: U-Turn 3">
            <a:extLst>
              <a:ext uri="{FF2B5EF4-FFF2-40B4-BE49-F238E27FC236}">
                <a16:creationId xmlns:a16="http://schemas.microsoft.com/office/drawing/2014/main" id="{316ECD1C-3814-4C0C-A45A-ADB8E5905B65}"/>
              </a:ext>
            </a:extLst>
          </p:cNvPr>
          <p:cNvSpPr/>
          <p:nvPr/>
        </p:nvSpPr>
        <p:spPr>
          <a:xfrm rot="5400000" flipV="1">
            <a:off x="2401977" y="2363875"/>
            <a:ext cx="1676398" cy="644353"/>
          </a:xfrm>
          <a:prstGeom prst="uturnArrow">
            <a:avLst>
              <a:gd name="adj1" fmla="val 25000"/>
              <a:gd name="adj2" fmla="val 25000"/>
              <a:gd name="adj3" fmla="val 25000"/>
              <a:gd name="adj4" fmla="val 43750"/>
              <a:gd name="adj5" fmla="val 10000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07AC209-C417-4A09-9BEF-20425E0BD486}"/>
              </a:ext>
            </a:extLst>
          </p:cNvPr>
          <p:cNvSpPr txBox="1"/>
          <p:nvPr/>
        </p:nvSpPr>
        <p:spPr>
          <a:xfrm>
            <a:off x="971460" y="2420206"/>
            <a:ext cx="1712969" cy="646331"/>
          </a:xfrm>
          <a:prstGeom prst="rect">
            <a:avLst/>
          </a:prstGeom>
          <a:noFill/>
        </p:spPr>
        <p:txBody>
          <a:bodyPr wrap="none" rtlCol="0">
            <a:spAutoFit/>
          </a:bodyPr>
          <a:lstStyle/>
          <a:p>
            <a:r>
              <a:rPr lang="en-US" dirty="0"/>
              <a:t>“Hello World!”</a:t>
            </a:r>
          </a:p>
          <a:p>
            <a:r>
              <a:rPr lang="en-US" dirty="0"/>
              <a:t>“Hello Ithaca”</a:t>
            </a:r>
          </a:p>
        </p:txBody>
      </p:sp>
    </p:spTree>
    <p:extLst>
      <p:ext uri="{BB962C8B-B14F-4D97-AF65-F5344CB8AC3E}">
        <p14:creationId xmlns:p14="http://schemas.microsoft.com/office/powerpoint/2010/main" val="31854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sp>
        <p:nvSpPr>
          <p:cNvPr id="4" name="Arrow: U-Turn 3">
            <a:extLst>
              <a:ext uri="{FF2B5EF4-FFF2-40B4-BE49-F238E27FC236}">
                <a16:creationId xmlns:a16="http://schemas.microsoft.com/office/drawing/2014/main" id="{316ECD1C-3814-4C0C-A45A-ADB8E5905B65}"/>
              </a:ext>
            </a:extLst>
          </p:cNvPr>
          <p:cNvSpPr/>
          <p:nvPr/>
        </p:nvSpPr>
        <p:spPr>
          <a:xfrm rot="5400000" flipV="1">
            <a:off x="2401975" y="3809518"/>
            <a:ext cx="1676398" cy="644353"/>
          </a:xfrm>
          <a:prstGeom prst="uturnArrow">
            <a:avLst>
              <a:gd name="adj1" fmla="val 25000"/>
              <a:gd name="adj2" fmla="val 25000"/>
              <a:gd name="adj3" fmla="val 25000"/>
              <a:gd name="adj4" fmla="val 43750"/>
              <a:gd name="adj5" fmla="val 100000"/>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07AC209-C417-4A09-9BEF-20425E0BD486}"/>
              </a:ext>
            </a:extLst>
          </p:cNvPr>
          <p:cNvSpPr txBox="1"/>
          <p:nvPr/>
        </p:nvSpPr>
        <p:spPr>
          <a:xfrm>
            <a:off x="763239" y="3741853"/>
            <a:ext cx="2154757" cy="646331"/>
          </a:xfrm>
          <a:prstGeom prst="rect">
            <a:avLst/>
          </a:prstGeom>
          <a:noFill/>
        </p:spPr>
        <p:txBody>
          <a:bodyPr wrap="none" rtlCol="0">
            <a:spAutoFit/>
          </a:bodyPr>
          <a:lstStyle/>
          <a:p>
            <a:r>
              <a:rPr lang="en-US" dirty="0"/>
              <a:t>[“</a:t>
            </a:r>
            <a:r>
              <a:rPr lang="en-US" dirty="0" err="1"/>
              <a:t>Hello”,”World</a:t>
            </a:r>
            <a:r>
              <a:rPr lang="en-US" dirty="0"/>
              <a:t>”,</a:t>
            </a:r>
          </a:p>
          <a:p>
            <a:r>
              <a:rPr lang="en-US" dirty="0"/>
              <a:t> “Hello”, “Ithaca”]</a:t>
            </a:r>
          </a:p>
        </p:txBody>
      </p:sp>
    </p:spTree>
    <p:extLst>
      <p:ext uri="{BB962C8B-B14F-4D97-AF65-F5344CB8AC3E}">
        <p14:creationId xmlns:p14="http://schemas.microsoft.com/office/powerpoint/2010/main" val="272404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sp>
        <p:nvSpPr>
          <p:cNvPr id="4" name="Arrow: U-Turn 3">
            <a:extLst>
              <a:ext uri="{FF2B5EF4-FFF2-40B4-BE49-F238E27FC236}">
                <a16:creationId xmlns:a16="http://schemas.microsoft.com/office/drawing/2014/main" id="{316ECD1C-3814-4C0C-A45A-ADB8E5905B65}"/>
              </a:ext>
            </a:extLst>
          </p:cNvPr>
          <p:cNvSpPr/>
          <p:nvPr/>
        </p:nvSpPr>
        <p:spPr>
          <a:xfrm rot="5400000" flipV="1">
            <a:off x="2370517" y="5056569"/>
            <a:ext cx="1570605" cy="813061"/>
          </a:xfrm>
          <a:prstGeom prst="uturnArrow">
            <a:avLst>
              <a:gd name="adj1" fmla="val 23522"/>
              <a:gd name="adj2" fmla="val 25000"/>
              <a:gd name="adj3" fmla="val 25000"/>
              <a:gd name="adj4" fmla="val 43750"/>
              <a:gd name="adj5" fmla="val 60088"/>
            </a:avLst>
          </a:prstGeom>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07AC209-C417-4A09-9BEF-20425E0BD486}"/>
              </a:ext>
            </a:extLst>
          </p:cNvPr>
          <p:cNvSpPr txBox="1"/>
          <p:nvPr/>
        </p:nvSpPr>
        <p:spPr>
          <a:xfrm>
            <a:off x="77439" y="4031464"/>
            <a:ext cx="2839239" cy="646331"/>
          </a:xfrm>
          <a:prstGeom prst="rect">
            <a:avLst/>
          </a:prstGeom>
          <a:noFill/>
        </p:spPr>
        <p:txBody>
          <a:bodyPr wrap="none" rtlCol="0">
            <a:spAutoFit/>
          </a:bodyPr>
          <a:lstStyle/>
          <a:p>
            <a:r>
              <a:rPr lang="en-US" dirty="0"/>
              <a:t>[(“Hello”,1),(”World”,1),</a:t>
            </a:r>
          </a:p>
          <a:p>
            <a:r>
              <a:rPr lang="en-US" dirty="0"/>
              <a:t> (“Hello”,1),(“Ithaca”,1)]</a:t>
            </a:r>
          </a:p>
        </p:txBody>
      </p:sp>
    </p:spTree>
    <p:extLst>
      <p:ext uri="{BB962C8B-B14F-4D97-AF65-F5344CB8AC3E}">
        <p14:creationId xmlns:p14="http://schemas.microsoft.com/office/powerpoint/2010/main" val="125601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sp>
        <p:nvSpPr>
          <p:cNvPr id="6" name="TextBox 5">
            <a:extLst>
              <a:ext uri="{FF2B5EF4-FFF2-40B4-BE49-F238E27FC236}">
                <a16:creationId xmlns:a16="http://schemas.microsoft.com/office/drawing/2014/main" id="{A07AC209-C417-4A09-9BEF-20425E0BD486}"/>
              </a:ext>
            </a:extLst>
          </p:cNvPr>
          <p:cNvSpPr txBox="1"/>
          <p:nvPr/>
        </p:nvSpPr>
        <p:spPr>
          <a:xfrm>
            <a:off x="7202046" y="4781551"/>
            <a:ext cx="2556149" cy="646331"/>
          </a:xfrm>
          <a:prstGeom prst="rect">
            <a:avLst/>
          </a:prstGeom>
          <a:noFill/>
        </p:spPr>
        <p:txBody>
          <a:bodyPr wrap="none" rtlCol="0">
            <a:spAutoFit/>
          </a:bodyPr>
          <a:lstStyle/>
          <a:p>
            <a:r>
              <a:rPr lang="en-US" dirty="0"/>
              <a:t>{“Hello”:2,”World”:1,</a:t>
            </a:r>
          </a:p>
          <a:p>
            <a:r>
              <a:rPr lang="en-US" dirty="0"/>
              <a:t> “Ithaca”:1}</a:t>
            </a:r>
          </a:p>
        </p:txBody>
      </p:sp>
      <p:sp>
        <p:nvSpPr>
          <p:cNvPr id="3" name="Arrow: Right 2">
            <a:extLst>
              <a:ext uri="{FF2B5EF4-FFF2-40B4-BE49-F238E27FC236}">
                <a16:creationId xmlns:a16="http://schemas.microsoft.com/office/drawing/2014/main" id="{73FB47BA-4BFB-4EEC-ACDE-3EA7BD0796FB}"/>
              </a:ext>
            </a:extLst>
          </p:cNvPr>
          <p:cNvSpPr/>
          <p:nvPr/>
        </p:nvSpPr>
        <p:spPr>
          <a:xfrm rot="19470854">
            <a:off x="7143749" y="55247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95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586A-A230-4265-B9B5-794AAC81A0AF}"/>
              </a:ext>
            </a:extLst>
          </p:cNvPr>
          <p:cNvSpPr>
            <a:spLocks noGrp="1"/>
          </p:cNvSpPr>
          <p:nvPr>
            <p:ph type="title"/>
          </p:nvPr>
        </p:nvSpPr>
        <p:spPr/>
        <p:txBody>
          <a:bodyPr/>
          <a:lstStyle/>
          <a:p>
            <a:r>
              <a:rPr lang="en-US" dirty="0"/>
              <a:t>Dataflow – Logical Plan (Operations)</a:t>
            </a:r>
          </a:p>
        </p:txBody>
      </p:sp>
      <p:sp>
        <p:nvSpPr>
          <p:cNvPr id="31" name="Rectangle: Rounded Corners 30">
            <a:extLst>
              <a:ext uri="{FF2B5EF4-FFF2-40B4-BE49-F238E27FC236}">
                <a16:creationId xmlns:a16="http://schemas.microsoft.com/office/drawing/2014/main" id="{14C298E8-93F9-4FF9-A88B-C84445A345D9}"/>
              </a:ext>
            </a:extLst>
          </p:cNvPr>
          <p:cNvSpPr/>
          <p:nvPr/>
        </p:nvSpPr>
        <p:spPr>
          <a:xfrm>
            <a:off x="2011512" y="1946275"/>
            <a:ext cx="10763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map</a:t>
            </a:r>
          </a:p>
        </p:txBody>
      </p:sp>
      <p:sp>
        <p:nvSpPr>
          <p:cNvPr id="32" name="Rectangle: Rounded Corners 31">
            <a:extLst>
              <a:ext uri="{FF2B5EF4-FFF2-40B4-BE49-F238E27FC236}">
                <a16:creationId xmlns:a16="http://schemas.microsoft.com/office/drawing/2014/main" id="{123CFB83-A38D-4194-A229-76449891D53E}"/>
              </a:ext>
            </a:extLst>
          </p:cNvPr>
          <p:cNvSpPr/>
          <p:nvPr/>
        </p:nvSpPr>
        <p:spPr>
          <a:xfrm>
            <a:off x="5148586" y="2955188"/>
            <a:ext cx="1152525" cy="811099"/>
          </a:xfrm>
          <a:prstGeom prst="roundRect">
            <a:avLst/>
          </a:prstGeom>
          <a:solidFill>
            <a:schemeClr val="accent3"/>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join</a:t>
            </a:r>
          </a:p>
        </p:txBody>
      </p:sp>
      <p:sp>
        <p:nvSpPr>
          <p:cNvPr id="33" name="Rectangle: Rounded Corners 32">
            <a:extLst>
              <a:ext uri="{FF2B5EF4-FFF2-40B4-BE49-F238E27FC236}">
                <a16:creationId xmlns:a16="http://schemas.microsoft.com/office/drawing/2014/main" id="{04733F47-EC07-4A6A-B930-DD2A0D90AF0E}"/>
              </a:ext>
            </a:extLst>
          </p:cNvPr>
          <p:cNvSpPr/>
          <p:nvPr/>
        </p:nvSpPr>
        <p:spPr>
          <a:xfrm>
            <a:off x="6767836" y="2955188"/>
            <a:ext cx="11525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filter</a:t>
            </a:r>
          </a:p>
        </p:txBody>
      </p:sp>
      <p:sp>
        <p:nvSpPr>
          <p:cNvPr id="34" name="Rectangle: Rounded Corners 33">
            <a:extLst>
              <a:ext uri="{FF2B5EF4-FFF2-40B4-BE49-F238E27FC236}">
                <a16:creationId xmlns:a16="http://schemas.microsoft.com/office/drawing/2014/main" id="{26D5CADB-F049-474F-A262-24752D8B67DF}"/>
              </a:ext>
            </a:extLst>
          </p:cNvPr>
          <p:cNvSpPr/>
          <p:nvPr/>
        </p:nvSpPr>
        <p:spPr>
          <a:xfrm>
            <a:off x="3573881" y="4116502"/>
            <a:ext cx="10763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map</a:t>
            </a:r>
          </a:p>
        </p:txBody>
      </p:sp>
      <p:cxnSp>
        <p:nvCxnSpPr>
          <p:cNvPr id="35" name="Straight Arrow Connector 34">
            <a:extLst>
              <a:ext uri="{FF2B5EF4-FFF2-40B4-BE49-F238E27FC236}">
                <a16:creationId xmlns:a16="http://schemas.microsoft.com/office/drawing/2014/main" id="{805B9905-4C15-4EFB-A86B-751F86EBEBCC}"/>
              </a:ext>
            </a:extLst>
          </p:cNvPr>
          <p:cNvCxnSpPr>
            <a:cxnSpLocks/>
            <a:stCxn id="31" idx="3"/>
          </p:cNvCxnSpPr>
          <p:nvPr/>
        </p:nvCxnSpPr>
        <p:spPr>
          <a:xfrm>
            <a:off x="3087837" y="2351825"/>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2D57BF9A-74ED-4480-8FCF-E3A273F03499}"/>
              </a:ext>
            </a:extLst>
          </p:cNvPr>
          <p:cNvSpPr/>
          <p:nvPr/>
        </p:nvSpPr>
        <p:spPr>
          <a:xfrm>
            <a:off x="3573881" y="1966062"/>
            <a:ext cx="10763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filter</a:t>
            </a:r>
          </a:p>
        </p:txBody>
      </p:sp>
      <p:cxnSp>
        <p:nvCxnSpPr>
          <p:cNvPr id="37" name="Straight Arrow Connector 36">
            <a:extLst>
              <a:ext uri="{FF2B5EF4-FFF2-40B4-BE49-F238E27FC236}">
                <a16:creationId xmlns:a16="http://schemas.microsoft.com/office/drawing/2014/main" id="{4D863533-BAC2-4745-A25D-5BBE6F71D332}"/>
              </a:ext>
            </a:extLst>
          </p:cNvPr>
          <p:cNvCxnSpPr>
            <a:cxnSpLocks/>
          </p:cNvCxnSpPr>
          <p:nvPr/>
        </p:nvCxnSpPr>
        <p:spPr>
          <a:xfrm>
            <a:off x="1581150" y="2371611"/>
            <a:ext cx="430362"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B90506-46D8-4A78-9F9F-233D2AF28CB6}"/>
              </a:ext>
            </a:extLst>
          </p:cNvPr>
          <p:cNvCxnSpPr>
            <a:cxnSpLocks/>
            <a:endCxn id="34" idx="1"/>
          </p:cNvCxnSpPr>
          <p:nvPr/>
        </p:nvCxnSpPr>
        <p:spPr>
          <a:xfrm flipV="1">
            <a:off x="3087837" y="4522052"/>
            <a:ext cx="486044" cy="6237"/>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097A48B-BDED-4364-8AA1-D0194408A542}"/>
              </a:ext>
            </a:extLst>
          </p:cNvPr>
          <p:cNvCxnSpPr>
            <a:cxnSpLocks/>
            <a:stCxn id="36" idx="3"/>
            <a:endCxn id="32" idx="1"/>
          </p:cNvCxnSpPr>
          <p:nvPr/>
        </p:nvCxnSpPr>
        <p:spPr>
          <a:xfrm>
            <a:off x="4650206" y="2371612"/>
            <a:ext cx="498380" cy="98912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EDED76-516B-4E5A-AE24-998E1E1FD07F}"/>
              </a:ext>
            </a:extLst>
          </p:cNvPr>
          <p:cNvCxnSpPr>
            <a:cxnSpLocks/>
            <a:stCxn id="34" idx="3"/>
            <a:endCxn id="32" idx="1"/>
          </p:cNvCxnSpPr>
          <p:nvPr/>
        </p:nvCxnSpPr>
        <p:spPr>
          <a:xfrm flipV="1">
            <a:off x="4650206" y="3360738"/>
            <a:ext cx="498380" cy="116131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F19A245-F6F0-482D-A061-5C1EA60076EB}"/>
              </a:ext>
            </a:extLst>
          </p:cNvPr>
          <p:cNvCxnSpPr>
            <a:cxnSpLocks/>
            <a:stCxn id="32" idx="3"/>
            <a:endCxn id="33" idx="1"/>
          </p:cNvCxnSpPr>
          <p:nvPr/>
        </p:nvCxnSpPr>
        <p:spPr>
          <a:xfrm>
            <a:off x="6301111" y="3360738"/>
            <a:ext cx="466725"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3961267-416C-4BCF-9E50-CE57E597A8B2}"/>
              </a:ext>
            </a:extLst>
          </p:cNvPr>
          <p:cNvCxnSpPr>
            <a:cxnSpLocks/>
            <a:stCxn id="33" idx="3"/>
          </p:cNvCxnSpPr>
          <p:nvPr/>
        </p:nvCxnSpPr>
        <p:spPr>
          <a:xfrm flipV="1">
            <a:off x="7920361" y="3360737"/>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F437CEA-21A7-46B0-8DCB-BD58CEA41119}"/>
              </a:ext>
            </a:extLst>
          </p:cNvPr>
          <p:cNvSpPr txBox="1"/>
          <p:nvPr/>
        </p:nvSpPr>
        <p:spPr>
          <a:xfrm>
            <a:off x="746915" y="2167158"/>
            <a:ext cx="721672" cy="369332"/>
          </a:xfrm>
          <a:prstGeom prst="rect">
            <a:avLst/>
          </a:prstGeom>
          <a:noFill/>
        </p:spPr>
        <p:txBody>
          <a:bodyPr wrap="none" rtlCol="0">
            <a:spAutoFit/>
          </a:bodyPr>
          <a:lstStyle/>
          <a:p>
            <a:r>
              <a:rPr lang="en-US" dirty="0"/>
              <a:t>Input</a:t>
            </a:r>
          </a:p>
        </p:txBody>
      </p:sp>
      <p:sp>
        <p:nvSpPr>
          <p:cNvPr id="44" name="TextBox 43">
            <a:extLst>
              <a:ext uri="{FF2B5EF4-FFF2-40B4-BE49-F238E27FC236}">
                <a16:creationId xmlns:a16="http://schemas.microsoft.com/office/drawing/2014/main" id="{0C4E6496-9B7C-4370-A48C-3A33F28B91D1}"/>
              </a:ext>
            </a:extLst>
          </p:cNvPr>
          <p:cNvSpPr txBox="1"/>
          <p:nvPr/>
        </p:nvSpPr>
        <p:spPr>
          <a:xfrm>
            <a:off x="2248351" y="4337385"/>
            <a:ext cx="721672" cy="369332"/>
          </a:xfrm>
          <a:prstGeom prst="rect">
            <a:avLst/>
          </a:prstGeom>
          <a:noFill/>
        </p:spPr>
        <p:txBody>
          <a:bodyPr wrap="none" rtlCol="0">
            <a:spAutoFit/>
          </a:bodyPr>
          <a:lstStyle/>
          <a:p>
            <a:r>
              <a:rPr lang="en-US" dirty="0"/>
              <a:t>Input</a:t>
            </a:r>
          </a:p>
        </p:txBody>
      </p:sp>
      <p:sp>
        <p:nvSpPr>
          <p:cNvPr id="45" name="TextBox 44">
            <a:extLst>
              <a:ext uri="{FF2B5EF4-FFF2-40B4-BE49-F238E27FC236}">
                <a16:creationId xmlns:a16="http://schemas.microsoft.com/office/drawing/2014/main" id="{9A37C7C2-128B-41C8-A8F9-4F1AA3C2F7C4}"/>
              </a:ext>
            </a:extLst>
          </p:cNvPr>
          <p:cNvSpPr txBox="1"/>
          <p:nvPr/>
        </p:nvSpPr>
        <p:spPr>
          <a:xfrm>
            <a:off x="8368605" y="3176071"/>
            <a:ext cx="904415" cy="369332"/>
          </a:xfrm>
          <a:prstGeom prst="rect">
            <a:avLst/>
          </a:prstGeom>
          <a:noFill/>
        </p:spPr>
        <p:txBody>
          <a:bodyPr wrap="none" rtlCol="0">
            <a:spAutoFit/>
          </a:bodyPr>
          <a:lstStyle/>
          <a:p>
            <a:r>
              <a:rPr lang="en-US" dirty="0"/>
              <a:t>Output</a:t>
            </a:r>
          </a:p>
        </p:txBody>
      </p:sp>
      <p:pic>
        <p:nvPicPr>
          <p:cNvPr id="46" name="Graphic 45" descr="Paper">
            <a:extLst>
              <a:ext uri="{FF2B5EF4-FFF2-40B4-BE49-F238E27FC236}">
                <a16:creationId xmlns:a16="http://schemas.microsoft.com/office/drawing/2014/main" id="{21932EA2-8195-43F6-8F55-E00C15AE7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312" y="1684735"/>
            <a:ext cx="1334178" cy="1334178"/>
          </a:xfrm>
          <a:prstGeom prst="rect">
            <a:avLst/>
          </a:prstGeom>
        </p:spPr>
      </p:pic>
      <p:pic>
        <p:nvPicPr>
          <p:cNvPr id="47" name="Graphic 46" descr="Paper">
            <a:extLst>
              <a:ext uri="{FF2B5EF4-FFF2-40B4-BE49-F238E27FC236}">
                <a16:creationId xmlns:a16="http://schemas.microsoft.com/office/drawing/2014/main" id="{46DF89EB-0996-4C78-BE30-04AD7A10D1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8895" y="3854962"/>
            <a:ext cx="1334178" cy="1334178"/>
          </a:xfrm>
          <a:prstGeom prst="rect">
            <a:avLst/>
          </a:prstGeom>
        </p:spPr>
      </p:pic>
      <p:pic>
        <p:nvPicPr>
          <p:cNvPr id="48" name="Graphic 47" descr="Paper">
            <a:extLst>
              <a:ext uri="{FF2B5EF4-FFF2-40B4-BE49-F238E27FC236}">
                <a16:creationId xmlns:a16="http://schemas.microsoft.com/office/drawing/2014/main" id="{28B5DCB1-B5CA-4B66-BBF6-4A45D4B5B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3723" y="2693648"/>
            <a:ext cx="1334178" cy="1334178"/>
          </a:xfrm>
          <a:prstGeom prst="rect">
            <a:avLst/>
          </a:prstGeom>
        </p:spPr>
      </p:pic>
    </p:spTree>
    <p:extLst>
      <p:ext uri="{BB962C8B-B14F-4D97-AF65-F5344CB8AC3E}">
        <p14:creationId xmlns:p14="http://schemas.microsoft.com/office/powerpoint/2010/main" val="124987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586A-A230-4265-B9B5-794AAC81A0AF}"/>
              </a:ext>
            </a:extLst>
          </p:cNvPr>
          <p:cNvSpPr>
            <a:spLocks noGrp="1"/>
          </p:cNvSpPr>
          <p:nvPr>
            <p:ph type="title"/>
          </p:nvPr>
        </p:nvSpPr>
        <p:spPr/>
        <p:txBody>
          <a:bodyPr/>
          <a:lstStyle/>
          <a:p>
            <a:r>
              <a:rPr lang="en-US" dirty="0"/>
              <a:t>Dataflow – Execution Plan (Tasks)</a:t>
            </a:r>
          </a:p>
        </p:txBody>
      </p:sp>
      <p:cxnSp>
        <p:nvCxnSpPr>
          <p:cNvPr id="121" name="Straight Arrow Connector 120">
            <a:extLst>
              <a:ext uri="{FF2B5EF4-FFF2-40B4-BE49-F238E27FC236}">
                <a16:creationId xmlns:a16="http://schemas.microsoft.com/office/drawing/2014/main" id="{6833C57A-34EF-4BC9-8EE9-0865D0D4A205}"/>
              </a:ext>
            </a:extLst>
          </p:cNvPr>
          <p:cNvCxnSpPr>
            <a:cxnSpLocks/>
            <a:stCxn id="126" idx="3"/>
            <a:endCxn id="127" idx="1"/>
          </p:cNvCxnSpPr>
          <p:nvPr/>
        </p:nvCxnSpPr>
        <p:spPr>
          <a:xfrm>
            <a:off x="2666445" y="1963484"/>
            <a:ext cx="7595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61A2120-9BD8-40E9-A8DC-007D45AD821F}"/>
              </a:ext>
            </a:extLst>
          </p:cNvPr>
          <p:cNvCxnSpPr>
            <a:cxnSpLocks/>
          </p:cNvCxnSpPr>
          <p:nvPr/>
        </p:nvCxnSpPr>
        <p:spPr>
          <a:xfrm>
            <a:off x="1168347" y="1963483"/>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7CDF253-5352-4B4A-A5CD-34E425975275}"/>
              </a:ext>
            </a:extLst>
          </p:cNvPr>
          <p:cNvCxnSpPr>
            <a:cxnSpLocks/>
            <a:stCxn id="127" idx="3"/>
            <a:endCxn id="132" idx="1"/>
          </p:cNvCxnSpPr>
          <p:nvPr/>
        </p:nvCxnSpPr>
        <p:spPr>
          <a:xfrm>
            <a:off x="4438095" y="1963484"/>
            <a:ext cx="1138563" cy="70045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E2F6E65-7A54-4FA5-9E69-C1EC84B4D097}"/>
              </a:ext>
            </a:extLst>
          </p:cNvPr>
          <p:cNvCxnSpPr>
            <a:cxnSpLocks/>
          </p:cNvCxnSpPr>
          <p:nvPr/>
        </p:nvCxnSpPr>
        <p:spPr>
          <a:xfrm>
            <a:off x="6082685" y="3603001"/>
            <a:ext cx="466725"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E456F0D9-B5DF-4239-917C-74F827EF772A}"/>
              </a:ext>
            </a:extLst>
          </p:cNvPr>
          <p:cNvCxnSpPr>
            <a:cxnSpLocks/>
          </p:cNvCxnSpPr>
          <p:nvPr/>
        </p:nvCxnSpPr>
        <p:spPr>
          <a:xfrm flipV="1">
            <a:off x="7701935" y="3603000"/>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6" name="Rectangle: Rounded Corners 125">
            <a:extLst>
              <a:ext uri="{FF2B5EF4-FFF2-40B4-BE49-F238E27FC236}">
                <a16:creationId xmlns:a16="http://schemas.microsoft.com/office/drawing/2014/main" id="{153A89C4-EEAC-49C4-9A08-1494AA2CBFB9}"/>
              </a:ext>
            </a:extLst>
          </p:cNvPr>
          <p:cNvSpPr/>
          <p:nvPr/>
        </p:nvSpPr>
        <p:spPr>
          <a:xfrm>
            <a:off x="1654391" y="1657583"/>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map</a:t>
            </a:r>
          </a:p>
        </p:txBody>
      </p:sp>
      <p:sp>
        <p:nvSpPr>
          <p:cNvPr id="127" name="Rectangle: Rounded Corners 126">
            <a:extLst>
              <a:ext uri="{FF2B5EF4-FFF2-40B4-BE49-F238E27FC236}">
                <a16:creationId xmlns:a16="http://schemas.microsoft.com/office/drawing/2014/main" id="{96DEA7A3-1A76-466B-9421-F4A38645ECE4}"/>
              </a:ext>
            </a:extLst>
          </p:cNvPr>
          <p:cNvSpPr/>
          <p:nvPr/>
        </p:nvSpPr>
        <p:spPr>
          <a:xfrm>
            <a:off x="3426041" y="1657583"/>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filter</a:t>
            </a:r>
          </a:p>
        </p:txBody>
      </p:sp>
      <p:sp>
        <p:nvSpPr>
          <p:cNvPr id="128" name="Rectangle: Rounded Corners 127">
            <a:extLst>
              <a:ext uri="{FF2B5EF4-FFF2-40B4-BE49-F238E27FC236}">
                <a16:creationId xmlns:a16="http://schemas.microsoft.com/office/drawing/2014/main" id="{0E70BA8A-ED0C-4638-91EF-FF560CA4C330}"/>
              </a:ext>
            </a:extLst>
          </p:cNvPr>
          <p:cNvSpPr/>
          <p:nvPr/>
        </p:nvSpPr>
        <p:spPr>
          <a:xfrm>
            <a:off x="3426041" y="2617288"/>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filter</a:t>
            </a:r>
          </a:p>
        </p:txBody>
      </p:sp>
      <p:sp>
        <p:nvSpPr>
          <p:cNvPr id="129" name="Rectangle: Rounded Corners 128">
            <a:extLst>
              <a:ext uri="{FF2B5EF4-FFF2-40B4-BE49-F238E27FC236}">
                <a16:creationId xmlns:a16="http://schemas.microsoft.com/office/drawing/2014/main" id="{2A0D58D0-C450-443F-889E-C65BB259C19C}"/>
              </a:ext>
            </a:extLst>
          </p:cNvPr>
          <p:cNvSpPr/>
          <p:nvPr/>
        </p:nvSpPr>
        <p:spPr>
          <a:xfrm>
            <a:off x="1654391" y="2617288"/>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map</a:t>
            </a:r>
          </a:p>
        </p:txBody>
      </p:sp>
      <p:sp>
        <p:nvSpPr>
          <p:cNvPr id="130" name="Rectangle: Rounded Corners 129">
            <a:extLst>
              <a:ext uri="{FF2B5EF4-FFF2-40B4-BE49-F238E27FC236}">
                <a16:creationId xmlns:a16="http://schemas.microsoft.com/office/drawing/2014/main" id="{C1192190-F85A-4841-B6DC-B64AD6604687}"/>
              </a:ext>
            </a:extLst>
          </p:cNvPr>
          <p:cNvSpPr/>
          <p:nvPr/>
        </p:nvSpPr>
        <p:spPr>
          <a:xfrm>
            <a:off x="5555202" y="4232269"/>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join</a:t>
            </a:r>
          </a:p>
        </p:txBody>
      </p:sp>
      <p:sp>
        <p:nvSpPr>
          <p:cNvPr id="131" name="Rectangle: Rounded Corners 130">
            <a:extLst>
              <a:ext uri="{FF2B5EF4-FFF2-40B4-BE49-F238E27FC236}">
                <a16:creationId xmlns:a16="http://schemas.microsoft.com/office/drawing/2014/main" id="{E94FB385-92A2-4014-8ECE-43EA3DA5426F}"/>
              </a:ext>
            </a:extLst>
          </p:cNvPr>
          <p:cNvSpPr/>
          <p:nvPr/>
        </p:nvSpPr>
        <p:spPr>
          <a:xfrm>
            <a:off x="5566484" y="3297099"/>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join</a:t>
            </a:r>
          </a:p>
        </p:txBody>
      </p:sp>
      <p:sp>
        <p:nvSpPr>
          <p:cNvPr id="132" name="Rectangle: Rounded Corners 131">
            <a:extLst>
              <a:ext uri="{FF2B5EF4-FFF2-40B4-BE49-F238E27FC236}">
                <a16:creationId xmlns:a16="http://schemas.microsoft.com/office/drawing/2014/main" id="{1FB3BE3A-B449-44FB-81ED-CD3BD18444DA}"/>
              </a:ext>
            </a:extLst>
          </p:cNvPr>
          <p:cNvSpPr/>
          <p:nvPr/>
        </p:nvSpPr>
        <p:spPr>
          <a:xfrm>
            <a:off x="5576658" y="2358033"/>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join</a:t>
            </a:r>
          </a:p>
        </p:txBody>
      </p:sp>
      <p:cxnSp>
        <p:nvCxnSpPr>
          <p:cNvPr id="133" name="Straight Arrow Connector 132">
            <a:extLst>
              <a:ext uri="{FF2B5EF4-FFF2-40B4-BE49-F238E27FC236}">
                <a16:creationId xmlns:a16="http://schemas.microsoft.com/office/drawing/2014/main" id="{1230A83D-3C13-4CB0-8FF9-CF4B5BD15CC4}"/>
              </a:ext>
            </a:extLst>
          </p:cNvPr>
          <p:cNvCxnSpPr>
            <a:cxnSpLocks/>
          </p:cNvCxnSpPr>
          <p:nvPr/>
        </p:nvCxnSpPr>
        <p:spPr>
          <a:xfrm>
            <a:off x="7751411" y="3603001"/>
            <a:ext cx="466725"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4" name="Rectangle: Rounded Corners 133">
            <a:extLst>
              <a:ext uri="{FF2B5EF4-FFF2-40B4-BE49-F238E27FC236}">
                <a16:creationId xmlns:a16="http://schemas.microsoft.com/office/drawing/2014/main" id="{7C6939ED-3D83-4E8F-902C-2B2580788CE6}"/>
              </a:ext>
            </a:extLst>
          </p:cNvPr>
          <p:cNvSpPr/>
          <p:nvPr/>
        </p:nvSpPr>
        <p:spPr>
          <a:xfrm>
            <a:off x="7344518" y="4232269"/>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filter</a:t>
            </a:r>
          </a:p>
        </p:txBody>
      </p:sp>
      <p:sp>
        <p:nvSpPr>
          <p:cNvPr id="135" name="Rectangle: Rounded Corners 134">
            <a:extLst>
              <a:ext uri="{FF2B5EF4-FFF2-40B4-BE49-F238E27FC236}">
                <a16:creationId xmlns:a16="http://schemas.microsoft.com/office/drawing/2014/main" id="{6218345D-E90B-446A-94D0-320F6B345E6A}"/>
              </a:ext>
            </a:extLst>
          </p:cNvPr>
          <p:cNvSpPr/>
          <p:nvPr/>
        </p:nvSpPr>
        <p:spPr>
          <a:xfrm>
            <a:off x="7344518" y="3297099"/>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filter</a:t>
            </a:r>
          </a:p>
        </p:txBody>
      </p:sp>
      <p:sp>
        <p:nvSpPr>
          <p:cNvPr id="136" name="Rectangle: Rounded Corners 135">
            <a:extLst>
              <a:ext uri="{FF2B5EF4-FFF2-40B4-BE49-F238E27FC236}">
                <a16:creationId xmlns:a16="http://schemas.microsoft.com/office/drawing/2014/main" id="{A12D5A32-90FC-4C36-AFF2-37E28B745F97}"/>
              </a:ext>
            </a:extLst>
          </p:cNvPr>
          <p:cNvSpPr/>
          <p:nvPr/>
        </p:nvSpPr>
        <p:spPr>
          <a:xfrm>
            <a:off x="7344518" y="2358033"/>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filter</a:t>
            </a:r>
          </a:p>
        </p:txBody>
      </p:sp>
      <p:sp>
        <p:nvSpPr>
          <p:cNvPr id="137" name="Rectangle: Rounded Corners 136">
            <a:extLst>
              <a:ext uri="{FF2B5EF4-FFF2-40B4-BE49-F238E27FC236}">
                <a16:creationId xmlns:a16="http://schemas.microsoft.com/office/drawing/2014/main" id="{4708A6C6-5636-4BFC-81E9-38077757E899}"/>
              </a:ext>
            </a:extLst>
          </p:cNvPr>
          <p:cNvSpPr/>
          <p:nvPr/>
        </p:nvSpPr>
        <p:spPr>
          <a:xfrm>
            <a:off x="3416428" y="3976815"/>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map</a:t>
            </a:r>
          </a:p>
        </p:txBody>
      </p:sp>
      <p:sp>
        <p:nvSpPr>
          <p:cNvPr id="138" name="Rectangle: Rounded Corners 137">
            <a:extLst>
              <a:ext uri="{FF2B5EF4-FFF2-40B4-BE49-F238E27FC236}">
                <a16:creationId xmlns:a16="http://schemas.microsoft.com/office/drawing/2014/main" id="{D9EA8008-F653-421E-B931-EE8A88FEF336}"/>
              </a:ext>
            </a:extLst>
          </p:cNvPr>
          <p:cNvSpPr/>
          <p:nvPr/>
        </p:nvSpPr>
        <p:spPr>
          <a:xfrm>
            <a:off x="3423562" y="4955707"/>
            <a:ext cx="1012054" cy="611801"/>
          </a:xfrm>
          <a:prstGeom prst="roundRect">
            <a:avLst/>
          </a:prstGeom>
          <a:solidFill>
            <a:srgbClr val="00B0F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map</a:t>
            </a:r>
          </a:p>
        </p:txBody>
      </p:sp>
      <p:cxnSp>
        <p:nvCxnSpPr>
          <p:cNvPr id="139" name="Straight Arrow Connector 138">
            <a:extLst>
              <a:ext uri="{FF2B5EF4-FFF2-40B4-BE49-F238E27FC236}">
                <a16:creationId xmlns:a16="http://schemas.microsoft.com/office/drawing/2014/main" id="{5CA3A537-20B0-4C2F-8410-BDFECF150D2A}"/>
              </a:ext>
            </a:extLst>
          </p:cNvPr>
          <p:cNvCxnSpPr>
            <a:cxnSpLocks/>
          </p:cNvCxnSpPr>
          <p:nvPr/>
        </p:nvCxnSpPr>
        <p:spPr>
          <a:xfrm>
            <a:off x="1160491" y="2924521"/>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41DCF71E-0866-4727-9203-5B1A1638DBA3}"/>
              </a:ext>
            </a:extLst>
          </p:cNvPr>
          <p:cNvCxnSpPr>
            <a:cxnSpLocks/>
          </p:cNvCxnSpPr>
          <p:nvPr/>
        </p:nvCxnSpPr>
        <p:spPr>
          <a:xfrm>
            <a:off x="2941490" y="4282716"/>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0F93E238-469F-4411-87E7-DC5D28159810}"/>
              </a:ext>
            </a:extLst>
          </p:cNvPr>
          <p:cNvCxnSpPr>
            <a:cxnSpLocks/>
          </p:cNvCxnSpPr>
          <p:nvPr/>
        </p:nvCxnSpPr>
        <p:spPr>
          <a:xfrm>
            <a:off x="2930384" y="5261607"/>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7C535079-9E9F-4076-9860-F1D7CB33CDF5}"/>
              </a:ext>
            </a:extLst>
          </p:cNvPr>
          <p:cNvCxnSpPr>
            <a:cxnSpLocks/>
            <a:stCxn id="129" idx="3"/>
            <a:endCxn id="128" idx="1"/>
          </p:cNvCxnSpPr>
          <p:nvPr/>
        </p:nvCxnSpPr>
        <p:spPr>
          <a:xfrm>
            <a:off x="2666445" y="2923189"/>
            <a:ext cx="7595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533C7ED-CD58-48AF-91C0-FEEC0407623A}"/>
              </a:ext>
            </a:extLst>
          </p:cNvPr>
          <p:cNvCxnSpPr>
            <a:cxnSpLocks/>
          </p:cNvCxnSpPr>
          <p:nvPr/>
        </p:nvCxnSpPr>
        <p:spPr>
          <a:xfrm>
            <a:off x="6588712" y="2684318"/>
            <a:ext cx="7595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4BDD199-F713-4984-A938-38B8DB82D5B2}"/>
              </a:ext>
            </a:extLst>
          </p:cNvPr>
          <p:cNvCxnSpPr>
            <a:cxnSpLocks/>
          </p:cNvCxnSpPr>
          <p:nvPr/>
        </p:nvCxnSpPr>
        <p:spPr>
          <a:xfrm>
            <a:off x="6578538" y="3602999"/>
            <a:ext cx="7595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8927A21-D534-492B-BA4E-F4CD78F1AD35}"/>
              </a:ext>
            </a:extLst>
          </p:cNvPr>
          <p:cNvCxnSpPr>
            <a:cxnSpLocks/>
          </p:cNvCxnSpPr>
          <p:nvPr/>
        </p:nvCxnSpPr>
        <p:spPr>
          <a:xfrm>
            <a:off x="6578538" y="4538169"/>
            <a:ext cx="759596"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3AA35AA3-BD93-4B49-B1DC-EDA89065E043}"/>
              </a:ext>
            </a:extLst>
          </p:cNvPr>
          <p:cNvCxnSpPr>
            <a:cxnSpLocks/>
            <a:stCxn id="128" idx="3"/>
            <a:endCxn id="132" idx="1"/>
          </p:cNvCxnSpPr>
          <p:nvPr/>
        </p:nvCxnSpPr>
        <p:spPr>
          <a:xfrm flipV="1">
            <a:off x="4438095" y="2663934"/>
            <a:ext cx="1138563" cy="25925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A210664A-45A6-4073-A7CF-B98634E8FADC}"/>
              </a:ext>
            </a:extLst>
          </p:cNvPr>
          <p:cNvCxnSpPr>
            <a:cxnSpLocks/>
            <a:stCxn id="137" idx="3"/>
            <a:endCxn id="132" idx="1"/>
          </p:cNvCxnSpPr>
          <p:nvPr/>
        </p:nvCxnSpPr>
        <p:spPr>
          <a:xfrm flipV="1">
            <a:off x="4428482" y="2663934"/>
            <a:ext cx="1148176" cy="1618782"/>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3123547-4C0A-4866-8602-A40C429E49FC}"/>
              </a:ext>
            </a:extLst>
          </p:cNvPr>
          <p:cNvCxnSpPr>
            <a:cxnSpLocks/>
            <a:stCxn id="138" idx="3"/>
            <a:endCxn id="132" idx="1"/>
          </p:cNvCxnSpPr>
          <p:nvPr/>
        </p:nvCxnSpPr>
        <p:spPr>
          <a:xfrm flipV="1">
            <a:off x="4435616" y="2663934"/>
            <a:ext cx="1141042" cy="259767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0A33483-1402-4BD6-9EAA-0B9AF2CE0A3B}"/>
              </a:ext>
            </a:extLst>
          </p:cNvPr>
          <p:cNvCxnSpPr>
            <a:cxnSpLocks/>
            <a:stCxn id="127" idx="3"/>
            <a:endCxn id="131" idx="1"/>
          </p:cNvCxnSpPr>
          <p:nvPr/>
        </p:nvCxnSpPr>
        <p:spPr>
          <a:xfrm>
            <a:off x="4438095" y="1963484"/>
            <a:ext cx="1128389" cy="163951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F9EFD6D8-4A94-4AC8-8313-12620B44A656}"/>
              </a:ext>
            </a:extLst>
          </p:cNvPr>
          <p:cNvCxnSpPr>
            <a:cxnSpLocks/>
            <a:stCxn id="127" idx="3"/>
            <a:endCxn id="130" idx="1"/>
          </p:cNvCxnSpPr>
          <p:nvPr/>
        </p:nvCxnSpPr>
        <p:spPr>
          <a:xfrm>
            <a:off x="4438095" y="1963484"/>
            <a:ext cx="1117107" cy="25746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6A6004F-83D9-44E0-8DE7-20E72E11E7F0}"/>
              </a:ext>
            </a:extLst>
          </p:cNvPr>
          <p:cNvCxnSpPr>
            <a:cxnSpLocks/>
            <a:stCxn id="128" idx="3"/>
            <a:endCxn id="131" idx="1"/>
          </p:cNvCxnSpPr>
          <p:nvPr/>
        </p:nvCxnSpPr>
        <p:spPr>
          <a:xfrm>
            <a:off x="4438095" y="2923189"/>
            <a:ext cx="1128389" cy="67981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C6FEC833-A8DD-4902-BCF6-67AC3E738F29}"/>
              </a:ext>
            </a:extLst>
          </p:cNvPr>
          <p:cNvCxnSpPr>
            <a:cxnSpLocks/>
            <a:stCxn id="128" idx="3"/>
          </p:cNvCxnSpPr>
          <p:nvPr/>
        </p:nvCxnSpPr>
        <p:spPr>
          <a:xfrm>
            <a:off x="4438095" y="2923189"/>
            <a:ext cx="1148737" cy="173334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EA30A521-E33F-45B7-BBC1-4409FAEE829A}"/>
              </a:ext>
            </a:extLst>
          </p:cNvPr>
          <p:cNvCxnSpPr>
            <a:cxnSpLocks/>
            <a:stCxn id="137" idx="3"/>
            <a:endCxn id="131" idx="1"/>
          </p:cNvCxnSpPr>
          <p:nvPr/>
        </p:nvCxnSpPr>
        <p:spPr>
          <a:xfrm flipV="1">
            <a:off x="4428482" y="3603000"/>
            <a:ext cx="1138002" cy="67971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A28D7A21-F472-4FE6-85BD-67DCD4339899}"/>
              </a:ext>
            </a:extLst>
          </p:cNvPr>
          <p:cNvCxnSpPr>
            <a:cxnSpLocks/>
            <a:stCxn id="137" idx="3"/>
            <a:endCxn id="130" idx="1"/>
          </p:cNvCxnSpPr>
          <p:nvPr/>
        </p:nvCxnSpPr>
        <p:spPr>
          <a:xfrm>
            <a:off x="4428482" y="4282716"/>
            <a:ext cx="1126720" cy="255454"/>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0EBC4D82-D920-42DE-A58A-01D144988870}"/>
              </a:ext>
            </a:extLst>
          </p:cNvPr>
          <p:cNvCxnSpPr>
            <a:cxnSpLocks/>
            <a:stCxn id="138" idx="3"/>
            <a:endCxn id="131" idx="1"/>
          </p:cNvCxnSpPr>
          <p:nvPr/>
        </p:nvCxnSpPr>
        <p:spPr>
          <a:xfrm flipV="1">
            <a:off x="4435616" y="3603000"/>
            <a:ext cx="1130868" cy="1658608"/>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61B5A641-645F-4D20-9DB1-87A7107BB62E}"/>
              </a:ext>
            </a:extLst>
          </p:cNvPr>
          <p:cNvCxnSpPr>
            <a:cxnSpLocks/>
            <a:stCxn id="138" idx="3"/>
            <a:endCxn id="130" idx="1"/>
          </p:cNvCxnSpPr>
          <p:nvPr/>
        </p:nvCxnSpPr>
        <p:spPr>
          <a:xfrm flipV="1">
            <a:off x="4435616" y="4538170"/>
            <a:ext cx="1119586" cy="723438"/>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BF26DE8-E261-4082-B5C8-4EA9C8722E54}"/>
              </a:ext>
            </a:extLst>
          </p:cNvPr>
          <p:cNvCxnSpPr>
            <a:cxnSpLocks/>
          </p:cNvCxnSpPr>
          <p:nvPr/>
        </p:nvCxnSpPr>
        <p:spPr>
          <a:xfrm>
            <a:off x="8356572" y="2684318"/>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29CDA6AC-D3FB-4730-8061-969C7C2121DB}"/>
              </a:ext>
            </a:extLst>
          </p:cNvPr>
          <p:cNvCxnSpPr>
            <a:cxnSpLocks/>
          </p:cNvCxnSpPr>
          <p:nvPr/>
        </p:nvCxnSpPr>
        <p:spPr>
          <a:xfrm>
            <a:off x="8356572" y="3602999"/>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FCD6375A-E9DB-404F-830A-799D766AE34B}"/>
              </a:ext>
            </a:extLst>
          </p:cNvPr>
          <p:cNvCxnSpPr>
            <a:cxnSpLocks/>
          </p:cNvCxnSpPr>
          <p:nvPr/>
        </p:nvCxnSpPr>
        <p:spPr>
          <a:xfrm>
            <a:off x="8356572" y="4538169"/>
            <a:ext cx="486044" cy="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Slide Number Placeholder 3">
            <a:extLst>
              <a:ext uri="{FF2B5EF4-FFF2-40B4-BE49-F238E27FC236}">
                <a16:creationId xmlns:a16="http://schemas.microsoft.com/office/drawing/2014/main" id="{674067C0-677F-4BDD-B42D-A9A95F972A69}"/>
              </a:ext>
            </a:extLst>
          </p:cNvPr>
          <p:cNvSpPr>
            <a:spLocks noGrp="1"/>
          </p:cNvSpPr>
          <p:nvPr>
            <p:ph type="sldNum" sz="quarter" idx="12"/>
          </p:nvPr>
        </p:nvSpPr>
        <p:spPr>
          <a:xfrm>
            <a:off x="8590663" y="6041362"/>
            <a:ext cx="683339" cy="365125"/>
          </a:xfr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384030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586A-A230-4265-B9B5-794AAC81A0AF}"/>
              </a:ext>
            </a:extLst>
          </p:cNvPr>
          <p:cNvSpPr>
            <a:spLocks noGrp="1"/>
          </p:cNvSpPr>
          <p:nvPr>
            <p:ph type="title"/>
          </p:nvPr>
        </p:nvSpPr>
        <p:spPr>
          <a:xfrm>
            <a:off x="677334" y="609600"/>
            <a:ext cx="8596668" cy="1320800"/>
          </a:xfrm>
        </p:spPr>
        <p:txBody>
          <a:bodyPr/>
          <a:lstStyle/>
          <a:p>
            <a:r>
              <a:rPr lang="en-US" dirty="0"/>
              <a:t>Why caching in Spark is essential?</a:t>
            </a:r>
          </a:p>
        </p:txBody>
      </p:sp>
      <p:sp>
        <p:nvSpPr>
          <p:cNvPr id="32" name="Rectangle: Rounded Corners 31">
            <a:extLst>
              <a:ext uri="{FF2B5EF4-FFF2-40B4-BE49-F238E27FC236}">
                <a16:creationId xmlns:a16="http://schemas.microsoft.com/office/drawing/2014/main" id="{123CFB83-A38D-4194-A229-76449891D53E}"/>
              </a:ext>
            </a:extLst>
          </p:cNvPr>
          <p:cNvSpPr/>
          <p:nvPr/>
        </p:nvSpPr>
        <p:spPr>
          <a:xfrm>
            <a:off x="4133333" y="2273208"/>
            <a:ext cx="1152525" cy="811099"/>
          </a:xfrm>
          <a:prstGeom prst="round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count</a:t>
            </a:r>
          </a:p>
        </p:txBody>
      </p:sp>
      <p:sp>
        <p:nvSpPr>
          <p:cNvPr id="34" name="Rectangle: Rounded Corners 33">
            <a:extLst>
              <a:ext uri="{FF2B5EF4-FFF2-40B4-BE49-F238E27FC236}">
                <a16:creationId xmlns:a16="http://schemas.microsoft.com/office/drawing/2014/main" id="{26D5CADB-F049-474F-A262-24752D8B67DF}"/>
              </a:ext>
            </a:extLst>
          </p:cNvPr>
          <p:cNvSpPr/>
          <p:nvPr/>
        </p:nvSpPr>
        <p:spPr>
          <a:xfrm>
            <a:off x="2568012" y="3282118"/>
            <a:ext cx="10763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map</a:t>
            </a:r>
          </a:p>
        </p:txBody>
      </p:sp>
      <p:cxnSp>
        <p:nvCxnSpPr>
          <p:cNvPr id="39" name="Straight Arrow Connector 38">
            <a:extLst>
              <a:ext uri="{FF2B5EF4-FFF2-40B4-BE49-F238E27FC236}">
                <a16:creationId xmlns:a16="http://schemas.microsoft.com/office/drawing/2014/main" id="{5097A48B-BDED-4364-8AA1-D0194408A542}"/>
              </a:ext>
            </a:extLst>
          </p:cNvPr>
          <p:cNvCxnSpPr>
            <a:cxnSpLocks/>
          </p:cNvCxnSpPr>
          <p:nvPr/>
        </p:nvCxnSpPr>
        <p:spPr>
          <a:xfrm>
            <a:off x="3644337" y="3687667"/>
            <a:ext cx="498380" cy="98912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EDED76-516B-4E5A-AE24-998E1E1FD07F}"/>
              </a:ext>
            </a:extLst>
          </p:cNvPr>
          <p:cNvCxnSpPr>
            <a:cxnSpLocks/>
            <a:stCxn id="34" idx="3"/>
            <a:endCxn id="32" idx="1"/>
          </p:cNvCxnSpPr>
          <p:nvPr/>
        </p:nvCxnSpPr>
        <p:spPr>
          <a:xfrm flipV="1">
            <a:off x="3644337" y="2678758"/>
            <a:ext cx="488996" cy="100891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3961267-416C-4BCF-9E50-CE57E597A8B2}"/>
              </a:ext>
            </a:extLst>
          </p:cNvPr>
          <p:cNvCxnSpPr>
            <a:cxnSpLocks/>
          </p:cNvCxnSpPr>
          <p:nvPr/>
        </p:nvCxnSpPr>
        <p:spPr>
          <a:xfrm flipV="1">
            <a:off x="5285858" y="2695740"/>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9AC06209-DA3C-4AFF-8951-C4BEEBBFE499}"/>
              </a:ext>
            </a:extLst>
          </p:cNvPr>
          <p:cNvSpPr/>
          <p:nvPr/>
        </p:nvSpPr>
        <p:spPr>
          <a:xfrm>
            <a:off x="1002691" y="3282116"/>
            <a:ext cx="1076325" cy="811099"/>
          </a:xfrm>
          <a:prstGeom prst="roundRect">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rPr>
              <a:t>filter</a:t>
            </a:r>
          </a:p>
        </p:txBody>
      </p:sp>
      <p:sp>
        <p:nvSpPr>
          <p:cNvPr id="25" name="Rectangle: Rounded Corners 24">
            <a:extLst>
              <a:ext uri="{FF2B5EF4-FFF2-40B4-BE49-F238E27FC236}">
                <a16:creationId xmlns:a16="http://schemas.microsoft.com/office/drawing/2014/main" id="{E985D3FD-1023-47D6-B4D4-7FA863F987D2}"/>
              </a:ext>
            </a:extLst>
          </p:cNvPr>
          <p:cNvSpPr/>
          <p:nvPr/>
        </p:nvSpPr>
        <p:spPr>
          <a:xfrm>
            <a:off x="4142717" y="4271243"/>
            <a:ext cx="1152525" cy="811099"/>
          </a:xfrm>
          <a:prstGeom prst="round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reduce</a:t>
            </a:r>
          </a:p>
        </p:txBody>
      </p:sp>
      <p:cxnSp>
        <p:nvCxnSpPr>
          <p:cNvPr id="26" name="Straight Arrow Connector 25">
            <a:extLst>
              <a:ext uri="{FF2B5EF4-FFF2-40B4-BE49-F238E27FC236}">
                <a16:creationId xmlns:a16="http://schemas.microsoft.com/office/drawing/2014/main" id="{D8FD5BE7-8341-4009-BB49-6CF1CB9FA958}"/>
              </a:ext>
            </a:extLst>
          </p:cNvPr>
          <p:cNvCxnSpPr>
            <a:cxnSpLocks/>
          </p:cNvCxnSpPr>
          <p:nvPr/>
        </p:nvCxnSpPr>
        <p:spPr>
          <a:xfrm flipV="1">
            <a:off x="5295242" y="4707451"/>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0C71793-8761-4D05-8EEC-E63ACE1A8A49}"/>
              </a:ext>
            </a:extLst>
          </p:cNvPr>
          <p:cNvCxnSpPr>
            <a:cxnSpLocks/>
          </p:cNvCxnSpPr>
          <p:nvPr/>
        </p:nvCxnSpPr>
        <p:spPr>
          <a:xfrm flipV="1">
            <a:off x="535966" y="3687665"/>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9E18AD0-C5F2-4B5B-8104-D7D29C89F4E2}"/>
              </a:ext>
            </a:extLst>
          </p:cNvPr>
          <p:cNvCxnSpPr>
            <a:cxnSpLocks/>
          </p:cNvCxnSpPr>
          <p:nvPr/>
        </p:nvCxnSpPr>
        <p:spPr>
          <a:xfrm flipV="1">
            <a:off x="2101287" y="3687666"/>
            <a:ext cx="466725" cy="1"/>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2E28ED-C7A0-4F0F-95C9-C95248D0F2DC}"/>
              </a:ext>
            </a:extLst>
          </p:cNvPr>
          <p:cNvSpPr txBox="1"/>
          <p:nvPr/>
        </p:nvSpPr>
        <p:spPr>
          <a:xfrm flipH="1">
            <a:off x="4618322" y="1930400"/>
            <a:ext cx="91273" cy="378857"/>
          </a:xfrm>
          <a:prstGeom prst="rect">
            <a:avLst/>
          </a:prstGeom>
          <a:noFill/>
        </p:spPr>
        <p:txBody>
          <a:bodyPr wrap="square" rtlCol="0">
            <a:spAutoFit/>
          </a:bodyPr>
          <a:lstStyle/>
          <a:p>
            <a:r>
              <a:rPr lang="en-US" dirty="0"/>
              <a:t>1</a:t>
            </a:r>
          </a:p>
        </p:txBody>
      </p:sp>
      <p:sp>
        <p:nvSpPr>
          <p:cNvPr id="49" name="TextBox 48">
            <a:extLst>
              <a:ext uri="{FF2B5EF4-FFF2-40B4-BE49-F238E27FC236}">
                <a16:creationId xmlns:a16="http://schemas.microsoft.com/office/drawing/2014/main" id="{93C442D8-B53D-452E-A3F8-42F3A03370D7}"/>
              </a:ext>
            </a:extLst>
          </p:cNvPr>
          <p:cNvSpPr txBox="1"/>
          <p:nvPr/>
        </p:nvSpPr>
        <p:spPr>
          <a:xfrm>
            <a:off x="2963685" y="2903259"/>
            <a:ext cx="146474" cy="378857"/>
          </a:xfrm>
          <a:prstGeom prst="rect">
            <a:avLst/>
          </a:prstGeom>
          <a:noFill/>
        </p:spPr>
        <p:txBody>
          <a:bodyPr wrap="square" rtlCol="0">
            <a:spAutoFit/>
          </a:bodyPr>
          <a:lstStyle/>
          <a:p>
            <a:r>
              <a:rPr lang="en-US" dirty="0"/>
              <a:t>2</a:t>
            </a:r>
          </a:p>
        </p:txBody>
      </p:sp>
      <p:sp>
        <p:nvSpPr>
          <p:cNvPr id="50" name="TextBox 49">
            <a:extLst>
              <a:ext uri="{FF2B5EF4-FFF2-40B4-BE49-F238E27FC236}">
                <a16:creationId xmlns:a16="http://schemas.microsoft.com/office/drawing/2014/main" id="{0DBCE2A7-C403-410E-B57A-C425BD65B34A}"/>
              </a:ext>
            </a:extLst>
          </p:cNvPr>
          <p:cNvSpPr txBox="1"/>
          <p:nvPr/>
        </p:nvSpPr>
        <p:spPr>
          <a:xfrm>
            <a:off x="1394379" y="2903259"/>
            <a:ext cx="146474" cy="378857"/>
          </a:xfrm>
          <a:prstGeom prst="rect">
            <a:avLst/>
          </a:prstGeom>
          <a:noFill/>
        </p:spPr>
        <p:txBody>
          <a:bodyPr wrap="square" rtlCol="0">
            <a:spAutoFit/>
          </a:bodyPr>
          <a:lstStyle/>
          <a:p>
            <a:r>
              <a:rPr lang="en-US" dirty="0"/>
              <a:t>2</a:t>
            </a:r>
          </a:p>
        </p:txBody>
      </p:sp>
      <p:sp>
        <p:nvSpPr>
          <p:cNvPr id="52" name="TextBox 51">
            <a:extLst>
              <a:ext uri="{FF2B5EF4-FFF2-40B4-BE49-F238E27FC236}">
                <a16:creationId xmlns:a16="http://schemas.microsoft.com/office/drawing/2014/main" id="{46953A89-80B6-4C0F-954E-ABFC44576B25}"/>
              </a:ext>
            </a:extLst>
          </p:cNvPr>
          <p:cNvSpPr txBox="1"/>
          <p:nvPr/>
        </p:nvSpPr>
        <p:spPr>
          <a:xfrm flipH="1">
            <a:off x="3014901" y="2903257"/>
            <a:ext cx="91273" cy="378857"/>
          </a:xfrm>
          <a:prstGeom prst="rect">
            <a:avLst/>
          </a:prstGeom>
          <a:noFill/>
        </p:spPr>
        <p:txBody>
          <a:bodyPr wrap="square" rtlCol="0">
            <a:spAutoFit/>
          </a:bodyPr>
          <a:lstStyle/>
          <a:p>
            <a:r>
              <a:rPr lang="en-US" dirty="0"/>
              <a:t>1</a:t>
            </a:r>
          </a:p>
        </p:txBody>
      </p:sp>
      <p:sp>
        <p:nvSpPr>
          <p:cNvPr id="53" name="TextBox 52">
            <a:extLst>
              <a:ext uri="{FF2B5EF4-FFF2-40B4-BE49-F238E27FC236}">
                <a16:creationId xmlns:a16="http://schemas.microsoft.com/office/drawing/2014/main" id="{9017E940-2E94-423B-A35E-1853B355D0B8}"/>
              </a:ext>
            </a:extLst>
          </p:cNvPr>
          <p:cNvSpPr txBox="1"/>
          <p:nvPr/>
        </p:nvSpPr>
        <p:spPr>
          <a:xfrm flipH="1">
            <a:off x="1449580" y="2903257"/>
            <a:ext cx="91273" cy="378857"/>
          </a:xfrm>
          <a:prstGeom prst="rect">
            <a:avLst/>
          </a:prstGeom>
          <a:noFill/>
        </p:spPr>
        <p:txBody>
          <a:bodyPr wrap="square" rtlCol="0">
            <a:spAutoFit/>
          </a:bodyPr>
          <a:lstStyle/>
          <a:p>
            <a:r>
              <a:rPr lang="en-US" dirty="0"/>
              <a:t>1</a:t>
            </a:r>
          </a:p>
        </p:txBody>
      </p:sp>
      <p:sp>
        <p:nvSpPr>
          <p:cNvPr id="54" name="TextBox 53">
            <a:extLst>
              <a:ext uri="{FF2B5EF4-FFF2-40B4-BE49-F238E27FC236}">
                <a16:creationId xmlns:a16="http://schemas.microsoft.com/office/drawing/2014/main" id="{820B4109-5B21-40C3-B97A-5FA965BF1579}"/>
              </a:ext>
            </a:extLst>
          </p:cNvPr>
          <p:cNvSpPr txBox="1"/>
          <p:nvPr/>
        </p:nvSpPr>
        <p:spPr>
          <a:xfrm flipH="1">
            <a:off x="4595460" y="3903786"/>
            <a:ext cx="91273" cy="378857"/>
          </a:xfrm>
          <a:prstGeom prst="rect">
            <a:avLst/>
          </a:prstGeom>
          <a:noFill/>
        </p:spPr>
        <p:txBody>
          <a:bodyPr wrap="square" rtlCol="0">
            <a:spAutoFit/>
          </a:bodyPr>
          <a:lstStyle/>
          <a:p>
            <a:r>
              <a:rPr lang="en-US" dirty="0"/>
              <a:t>1</a:t>
            </a:r>
          </a:p>
        </p:txBody>
      </p:sp>
      <p:sp>
        <p:nvSpPr>
          <p:cNvPr id="7" name="TextBox 6">
            <a:extLst>
              <a:ext uri="{FF2B5EF4-FFF2-40B4-BE49-F238E27FC236}">
                <a16:creationId xmlns:a16="http://schemas.microsoft.com/office/drawing/2014/main" id="{0020F3F0-3C2B-431E-AB87-6689A8B07CA7}"/>
              </a:ext>
            </a:extLst>
          </p:cNvPr>
          <p:cNvSpPr txBox="1"/>
          <p:nvPr/>
        </p:nvSpPr>
        <p:spPr>
          <a:xfrm>
            <a:off x="6025118" y="1658163"/>
            <a:ext cx="3598870" cy="2308324"/>
          </a:xfrm>
          <a:prstGeom prst="rect">
            <a:avLst/>
          </a:prstGeom>
          <a:noFill/>
        </p:spPr>
        <p:txBody>
          <a:bodyPr wrap="square" rtlCol="0">
            <a:spAutoFit/>
          </a:bodyPr>
          <a:lstStyle/>
          <a:p>
            <a:pPr marL="457200" indent="-457200">
              <a:buFont typeface="+mj-lt"/>
              <a:buAutoNum type="arabicPeriod"/>
            </a:pPr>
            <a:r>
              <a:rPr lang="en-US" sz="2400" dirty="0">
                <a:solidFill>
                  <a:schemeClr val="accent1"/>
                </a:solidFill>
              </a:rPr>
              <a:t>Cache intermediate results</a:t>
            </a:r>
          </a:p>
          <a:p>
            <a:pPr marL="457200" indent="-457200">
              <a:buFont typeface="+mj-lt"/>
              <a:buAutoNum type="arabicPeriod"/>
            </a:pPr>
            <a:r>
              <a:rPr lang="en-US" sz="2400" dirty="0">
                <a:solidFill>
                  <a:schemeClr val="accent1"/>
                </a:solidFill>
              </a:rPr>
              <a:t>Avoid re-execution of operations.</a:t>
            </a:r>
          </a:p>
          <a:p>
            <a:pPr marL="457200" indent="-457200">
              <a:buFont typeface="+mj-lt"/>
              <a:buAutoNum type="arabicPeriod"/>
            </a:pPr>
            <a:r>
              <a:rPr lang="en-US" sz="2400" dirty="0">
                <a:solidFill>
                  <a:schemeClr val="accent1"/>
                </a:solidFill>
              </a:rPr>
              <a:t>Save mostly CPU-cycles instead of I/O.</a:t>
            </a:r>
          </a:p>
        </p:txBody>
      </p:sp>
    </p:spTree>
    <p:extLst>
      <p:ext uri="{BB962C8B-B14F-4D97-AF65-F5344CB8AC3E}">
        <p14:creationId xmlns:p14="http://schemas.microsoft.com/office/powerpoint/2010/main" val="23987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P spid="52" grpId="0"/>
      <p:bldP spid="52" grpId="1"/>
      <p:bldP spid="53" grpId="0"/>
      <p:bldP spid="53" grpId="1"/>
      <p:bldP spid="5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D1CD-555B-4DB6-BB87-0E1B94B38FB1}"/>
              </a:ext>
            </a:extLst>
          </p:cNvPr>
          <p:cNvSpPr>
            <a:spLocks noGrp="1"/>
          </p:cNvSpPr>
          <p:nvPr>
            <p:ph type="title"/>
          </p:nvPr>
        </p:nvSpPr>
        <p:spPr/>
        <p:txBody>
          <a:bodyPr/>
          <a:lstStyle/>
          <a:p>
            <a:r>
              <a:rPr lang="en-US" dirty="0"/>
              <a:t>Multiple choices for of caching</a:t>
            </a:r>
          </a:p>
        </p:txBody>
      </p:sp>
      <p:sp>
        <p:nvSpPr>
          <p:cNvPr id="3" name="Content Placeholder 2">
            <a:extLst>
              <a:ext uri="{FF2B5EF4-FFF2-40B4-BE49-F238E27FC236}">
                <a16:creationId xmlns:a16="http://schemas.microsoft.com/office/drawing/2014/main" id="{8188F577-4B2C-43EA-999F-EC2EB0F0C668}"/>
              </a:ext>
            </a:extLst>
          </p:cNvPr>
          <p:cNvSpPr>
            <a:spLocks noGrp="1"/>
          </p:cNvSpPr>
          <p:nvPr>
            <p:ph idx="1"/>
          </p:nvPr>
        </p:nvSpPr>
        <p:spPr/>
        <p:txBody>
          <a:bodyPr>
            <a:normAutofit/>
          </a:bodyPr>
          <a:lstStyle/>
          <a:p>
            <a:pPr marL="400050">
              <a:buFont typeface="Wingdings" panose="05000000000000000000" pitchFamily="2" charset="2"/>
              <a:buChar char="Ø"/>
            </a:pPr>
            <a:r>
              <a:rPr lang="en-US" sz="2400" dirty="0">
                <a:solidFill>
                  <a:schemeClr val="accent1"/>
                </a:solidFill>
              </a:rPr>
              <a:t>NONE (Default)</a:t>
            </a:r>
          </a:p>
          <a:p>
            <a:pPr marL="400050">
              <a:buFont typeface="Wingdings" panose="05000000000000000000" pitchFamily="2" charset="2"/>
              <a:buChar char="Ø"/>
            </a:pPr>
            <a:r>
              <a:rPr lang="en-US" sz="2400" dirty="0">
                <a:solidFill>
                  <a:schemeClr val="accent1"/>
                </a:solidFill>
              </a:rPr>
              <a:t>MEMORY_ONLY</a:t>
            </a:r>
          </a:p>
          <a:p>
            <a:pPr marL="400050">
              <a:buFont typeface="Wingdings" panose="05000000000000000000" pitchFamily="2" charset="2"/>
              <a:buChar char="Ø"/>
            </a:pPr>
            <a:r>
              <a:rPr lang="en-US" sz="2400" dirty="0">
                <a:solidFill>
                  <a:schemeClr val="accent1"/>
                </a:solidFill>
              </a:rPr>
              <a:t>MEMORY_ONLY_SER</a:t>
            </a:r>
          </a:p>
          <a:p>
            <a:pPr marL="400050">
              <a:buFont typeface="Wingdings" panose="05000000000000000000" pitchFamily="2" charset="2"/>
              <a:buChar char="Ø"/>
            </a:pPr>
            <a:r>
              <a:rPr lang="en-US" sz="2400" dirty="0">
                <a:solidFill>
                  <a:schemeClr val="accent1"/>
                </a:solidFill>
              </a:rPr>
              <a:t>MEMORY_AND_DISK</a:t>
            </a:r>
          </a:p>
          <a:p>
            <a:pPr marL="400050">
              <a:buFont typeface="Wingdings" panose="05000000000000000000" pitchFamily="2" charset="2"/>
              <a:buChar char="Ø"/>
            </a:pPr>
            <a:r>
              <a:rPr lang="en-US" sz="2400" dirty="0">
                <a:solidFill>
                  <a:schemeClr val="accent1"/>
                </a:solidFill>
              </a:rPr>
              <a:t>MEMORY_AND_DISK_SER</a:t>
            </a:r>
          </a:p>
          <a:p>
            <a:pPr marL="400050">
              <a:buFont typeface="Wingdings" panose="05000000000000000000" pitchFamily="2" charset="2"/>
              <a:buChar char="Ø"/>
            </a:pPr>
            <a:r>
              <a:rPr lang="en-US" sz="2400" dirty="0">
                <a:solidFill>
                  <a:schemeClr val="accent1"/>
                </a:solidFill>
              </a:rPr>
              <a:t>DISK_ONLY</a:t>
            </a:r>
          </a:p>
          <a:p>
            <a:pPr marL="400050">
              <a:buFont typeface="Wingdings" panose="05000000000000000000" pitchFamily="2" charset="2"/>
              <a:buChar char="Ø"/>
            </a:pPr>
            <a:r>
              <a:rPr lang="en-US" sz="2400" dirty="0">
                <a:solidFill>
                  <a:schemeClr val="accent1"/>
                </a:solidFill>
              </a:rPr>
              <a:t>…</a:t>
            </a:r>
          </a:p>
        </p:txBody>
      </p:sp>
    </p:spTree>
    <p:extLst>
      <p:ext uri="{BB962C8B-B14F-4D97-AF65-F5344CB8AC3E}">
        <p14:creationId xmlns:p14="http://schemas.microsoft.com/office/powerpoint/2010/main" val="370714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D1CD-555B-4DB6-BB87-0E1B94B38FB1}"/>
              </a:ext>
            </a:extLst>
          </p:cNvPr>
          <p:cNvSpPr>
            <a:spLocks noGrp="1"/>
          </p:cNvSpPr>
          <p:nvPr>
            <p:ph type="title"/>
          </p:nvPr>
        </p:nvSpPr>
        <p:spPr/>
        <p:txBody>
          <a:bodyPr/>
          <a:lstStyle/>
          <a:p>
            <a:r>
              <a:rPr lang="en-US" dirty="0"/>
              <a:t>User decides what to cache in Spark</a:t>
            </a:r>
          </a:p>
        </p:txBody>
      </p:sp>
      <p:sp>
        <p:nvSpPr>
          <p:cNvPr id="3" name="Content Placeholder 2">
            <a:extLst>
              <a:ext uri="{FF2B5EF4-FFF2-40B4-BE49-F238E27FC236}">
                <a16:creationId xmlns:a16="http://schemas.microsoft.com/office/drawing/2014/main" id="{8188F577-4B2C-43EA-999F-EC2EB0F0C668}"/>
              </a:ext>
            </a:extLst>
          </p:cNvPr>
          <p:cNvSpPr>
            <a:spLocks noGrp="1"/>
          </p:cNvSpPr>
          <p:nvPr>
            <p:ph idx="1"/>
          </p:nvPr>
        </p:nvSpPr>
        <p:spPr/>
        <p:txBody>
          <a:bodyPr>
            <a:normAutofit/>
          </a:bodyPr>
          <a:lstStyle/>
          <a:p>
            <a:pPr marL="0" indent="0">
              <a:buNone/>
            </a:pPr>
            <a:r>
              <a:rPr lang="en-US" sz="2400" dirty="0">
                <a:solidFill>
                  <a:schemeClr val="accent1"/>
                </a:solidFill>
              </a:rPr>
              <a:t>Users have to define what they want to cache by using </a:t>
            </a:r>
            <a:r>
              <a:rPr lang="en-US" sz="2400" i="1" dirty="0">
                <a:solidFill>
                  <a:schemeClr val="accent1"/>
                </a:solidFill>
              </a:rPr>
              <a:t>cache() </a:t>
            </a:r>
            <a:r>
              <a:rPr lang="en-US" sz="2400" dirty="0">
                <a:solidFill>
                  <a:schemeClr val="accent1"/>
                </a:solidFill>
              </a:rPr>
              <a:t>or </a:t>
            </a:r>
            <a:r>
              <a:rPr lang="en-US" sz="2400" i="1" dirty="0">
                <a:solidFill>
                  <a:schemeClr val="accent1"/>
                </a:solidFill>
              </a:rPr>
              <a:t>persist() </a:t>
            </a:r>
            <a:r>
              <a:rPr lang="en-US" sz="2400" dirty="0">
                <a:solidFill>
                  <a:schemeClr val="accent1"/>
                </a:solidFill>
              </a:rPr>
              <a:t>keywords after RDD.</a:t>
            </a:r>
            <a:endParaRPr lang="en-US" sz="2200" dirty="0">
              <a:solidFill>
                <a:schemeClr val="accent1"/>
              </a:solidFill>
            </a:endParaRPr>
          </a:p>
          <a:p>
            <a:pPr marL="514350" indent="-457200">
              <a:buFont typeface="+mj-lt"/>
              <a:buAutoNum type="arabicPeriod"/>
            </a:pPr>
            <a:r>
              <a:rPr lang="en-US" sz="2400" dirty="0">
                <a:solidFill>
                  <a:schemeClr val="accent1"/>
                </a:solidFill>
              </a:rPr>
              <a:t>Static analysis for what to cache is harder than traditional cases. Instead of caching only initial data, Spark has the ability to cache intermediate results, too.</a:t>
            </a:r>
          </a:p>
          <a:p>
            <a:pPr marL="514350" indent="-457200">
              <a:buFont typeface="+mj-lt"/>
              <a:buAutoNum type="arabicPeriod"/>
            </a:pPr>
            <a:r>
              <a:rPr lang="en-US" sz="2200" dirty="0">
                <a:solidFill>
                  <a:schemeClr val="accent1"/>
                </a:solidFill>
              </a:rPr>
              <a:t>Multiple choices about where to cache complicate things (Memory, SSD, Disk, etc.).</a:t>
            </a:r>
          </a:p>
          <a:p>
            <a:pPr marL="514350" indent="-457200">
              <a:buFont typeface="+mj-lt"/>
              <a:buAutoNum type="arabicPeriod"/>
            </a:pPr>
            <a:r>
              <a:rPr lang="en-US" sz="2200" dirty="0">
                <a:solidFill>
                  <a:schemeClr val="accent1"/>
                </a:solidFill>
              </a:rPr>
              <a:t>Caching might lead to worse results than simply re-executing (especially with SSD, Disks, Serialization).</a:t>
            </a:r>
          </a:p>
          <a:p>
            <a:pPr lvl="1">
              <a:buFont typeface="Wingdings" panose="05000000000000000000" pitchFamily="2" charset="2"/>
              <a:buChar char="Ø"/>
            </a:pPr>
            <a:endParaRPr lang="en-US" sz="2200" dirty="0">
              <a:solidFill>
                <a:schemeClr val="accent1"/>
              </a:solidFill>
            </a:endParaRPr>
          </a:p>
        </p:txBody>
      </p:sp>
    </p:spTree>
    <p:extLst>
      <p:ext uri="{BB962C8B-B14F-4D97-AF65-F5344CB8AC3E}">
        <p14:creationId xmlns:p14="http://schemas.microsoft.com/office/powerpoint/2010/main" val="3789056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AC1C-C154-4371-8D7D-32BBC5AFC296}"/>
              </a:ext>
            </a:extLst>
          </p:cNvPr>
          <p:cNvSpPr>
            <a:spLocks noGrp="1"/>
          </p:cNvSpPr>
          <p:nvPr>
            <p:ph type="title"/>
          </p:nvPr>
        </p:nvSpPr>
        <p:spPr>
          <a:xfrm>
            <a:off x="677334" y="609600"/>
            <a:ext cx="8596668" cy="1320800"/>
          </a:xfrm>
        </p:spPr>
        <p:txBody>
          <a:bodyPr/>
          <a:lstStyle/>
          <a:p>
            <a:r>
              <a:rPr lang="en-US" dirty="0"/>
              <a:t>Data Analysis</a:t>
            </a:r>
          </a:p>
        </p:txBody>
      </p:sp>
      <p:sp>
        <p:nvSpPr>
          <p:cNvPr id="3" name="Content Placeholder 2">
            <a:extLst>
              <a:ext uri="{FF2B5EF4-FFF2-40B4-BE49-F238E27FC236}">
                <a16:creationId xmlns:a16="http://schemas.microsoft.com/office/drawing/2014/main" id="{53F34417-296E-4825-8E71-EECA82BEF4FE}"/>
              </a:ext>
            </a:extLst>
          </p:cNvPr>
          <p:cNvSpPr>
            <a:spLocks noGrp="1"/>
          </p:cNvSpPr>
          <p:nvPr>
            <p:ph idx="1"/>
          </p:nvPr>
        </p:nvSpPr>
        <p:spPr>
          <a:xfrm>
            <a:off x="677334" y="2160589"/>
            <a:ext cx="8596668" cy="3880773"/>
          </a:xfrm>
        </p:spPr>
        <p:txBody>
          <a:bodyPr>
            <a:normAutofit/>
          </a:bodyPr>
          <a:lstStyle/>
          <a:p>
            <a:pPr marL="0" indent="0">
              <a:buNone/>
            </a:pPr>
            <a:r>
              <a:rPr lang="en-US" sz="2400" dirty="0">
                <a:solidFill>
                  <a:schemeClr val="accent2"/>
                </a:solidFill>
              </a:rPr>
              <a:t>Data processing is growing very fast compared to the hardware acceleration.</a:t>
            </a:r>
          </a:p>
          <a:p>
            <a:pPr marL="457200" indent="-457200">
              <a:buFont typeface="+mj-lt"/>
              <a:buAutoNum type="arabicPeriod"/>
            </a:pPr>
            <a:r>
              <a:rPr lang="en-US" sz="2400" dirty="0">
                <a:solidFill>
                  <a:schemeClr val="accent2"/>
                </a:solidFill>
              </a:rPr>
              <a:t>Volume</a:t>
            </a:r>
          </a:p>
          <a:p>
            <a:pPr marL="457200" indent="-457200">
              <a:buFont typeface="+mj-lt"/>
              <a:buAutoNum type="arabicPeriod"/>
            </a:pPr>
            <a:r>
              <a:rPr lang="en-US" sz="2400" dirty="0">
                <a:solidFill>
                  <a:schemeClr val="accent2"/>
                </a:solidFill>
              </a:rPr>
              <a:t>Complexity</a:t>
            </a:r>
          </a:p>
        </p:txBody>
      </p:sp>
      <p:pic>
        <p:nvPicPr>
          <p:cNvPr id="4" name="Picture 3">
            <a:extLst>
              <a:ext uri="{FF2B5EF4-FFF2-40B4-BE49-F238E27FC236}">
                <a16:creationId xmlns:a16="http://schemas.microsoft.com/office/drawing/2014/main" id="{D8913A6A-A9E7-4E4E-B4E0-5AF6116CEBD4}"/>
              </a:ext>
            </a:extLst>
          </p:cNvPr>
          <p:cNvPicPr>
            <a:picLocks noChangeAspect="1"/>
          </p:cNvPicPr>
          <p:nvPr/>
        </p:nvPicPr>
        <p:blipFill>
          <a:blip r:embed="rId3"/>
          <a:stretch>
            <a:fillRect/>
          </a:stretch>
        </p:blipFill>
        <p:spPr>
          <a:xfrm>
            <a:off x="4296331" y="4313779"/>
            <a:ext cx="1952069" cy="1016067"/>
          </a:xfrm>
          <a:prstGeom prst="rect">
            <a:avLst/>
          </a:prstGeom>
          <a:blipFill>
            <a:blip r:embed="rId4"/>
            <a:tile tx="0" ty="0" sx="100000" sy="100000" flip="none" algn="tl"/>
          </a:blipFill>
        </p:spPr>
      </p:pic>
      <p:pic>
        <p:nvPicPr>
          <p:cNvPr id="5" name="Picture 4">
            <a:extLst>
              <a:ext uri="{FF2B5EF4-FFF2-40B4-BE49-F238E27FC236}">
                <a16:creationId xmlns:a16="http://schemas.microsoft.com/office/drawing/2014/main" id="{AAAB4BEE-10C1-4405-AABF-66AB644041CE}"/>
              </a:ext>
            </a:extLst>
          </p:cNvPr>
          <p:cNvPicPr>
            <a:picLocks noChangeAspect="1"/>
          </p:cNvPicPr>
          <p:nvPr/>
        </p:nvPicPr>
        <p:blipFill>
          <a:blip r:embed="rId5"/>
          <a:stretch>
            <a:fillRect/>
          </a:stretch>
        </p:blipFill>
        <p:spPr>
          <a:xfrm>
            <a:off x="6913939" y="4203839"/>
            <a:ext cx="1440180" cy="1200150"/>
          </a:xfrm>
          <a:prstGeom prst="rect">
            <a:avLst/>
          </a:prstGeom>
          <a:blipFill>
            <a:blip r:embed="rId4"/>
            <a:tile tx="0" ty="0" sx="100000" sy="100000" flip="none" algn="tl"/>
          </a:blipFill>
        </p:spPr>
      </p:pic>
      <p:pic>
        <p:nvPicPr>
          <p:cNvPr id="6" name="Picture 5">
            <a:extLst>
              <a:ext uri="{FF2B5EF4-FFF2-40B4-BE49-F238E27FC236}">
                <a16:creationId xmlns:a16="http://schemas.microsoft.com/office/drawing/2014/main" id="{ABD84103-51F1-4680-B0A9-D193CEBE8358}"/>
              </a:ext>
            </a:extLst>
          </p:cNvPr>
          <p:cNvPicPr>
            <a:picLocks noChangeAspect="1"/>
          </p:cNvPicPr>
          <p:nvPr/>
        </p:nvPicPr>
        <p:blipFill>
          <a:blip r:embed="rId6"/>
          <a:stretch>
            <a:fillRect/>
          </a:stretch>
        </p:blipFill>
        <p:spPr>
          <a:xfrm>
            <a:off x="1002738" y="4313779"/>
            <a:ext cx="2628054" cy="980269"/>
          </a:xfrm>
          <a:prstGeom prst="rect">
            <a:avLst/>
          </a:prstGeom>
          <a:blipFill>
            <a:blip r:embed="rId4"/>
            <a:tile tx="0" ty="0" sx="100000" sy="100000" flip="none" algn="tl"/>
          </a:blipFill>
        </p:spPr>
      </p:pic>
      <p:sp>
        <p:nvSpPr>
          <p:cNvPr id="7" name="Oval 6">
            <a:extLst>
              <a:ext uri="{FF2B5EF4-FFF2-40B4-BE49-F238E27FC236}">
                <a16:creationId xmlns:a16="http://schemas.microsoft.com/office/drawing/2014/main" id="{3B6BF21C-6426-45A4-8B1F-0B279935D4C8}"/>
              </a:ext>
            </a:extLst>
          </p:cNvPr>
          <p:cNvSpPr/>
          <p:nvPr/>
        </p:nvSpPr>
        <p:spPr>
          <a:xfrm>
            <a:off x="3787959" y="4162447"/>
            <a:ext cx="2982897" cy="1332831"/>
          </a:xfrm>
          <a:prstGeom prst="ellips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66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766-0B12-46CB-8241-930A4F5BAC7E}"/>
              </a:ext>
            </a:extLst>
          </p:cNvPr>
          <p:cNvSpPr>
            <a:spLocks noGrp="1"/>
          </p:cNvSpPr>
          <p:nvPr>
            <p:ph type="title"/>
          </p:nvPr>
        </p:nvSpPr>
        <p:spPr/>
        <p:txBody>
          <a:bodyPr/>
          <a:lstStyle/>
          <a:p>
            <a:r>
              <a:rPr lang="en-US" dirty="0"/>
              <a:t>Eviction Policy</a:t>
            </a:r>
          </a:p>
        </p:txBody>
      </p:sp>
      <p:sp>
        <p:nvSpPr>
          <p:cNvPr id="3" name="Content Placeholder 2">
            <a:extLst>
              <a:ext uri="{FF2B5EF4-FFF2-40B4-BE49-F238E27FC236}">
                <a16:creationId xmlns:a16="http://schemas.microsoft.com/office/drawing/2014/main" id="{309334DF-C54E-4BD3-AB6B-D5B3CD8139AC}"/>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solidFill>
              </a:rPr>
              <a:t>Spark uses LRU for default eviction policy. Unlike selection about what to cache, eviction is automatic.</a:t>
            </a:r>
          </a:p>
          <a:p>
            <a:pPr>
              <a:buFont typeface="Wingdings" panose="05000000000000000000" pitchFamily="2" charset="2"/>
              <a:buChar char="Ø"/>
            </a:pPr>
            <a:r>
              <a:rPr lang="en-US" sz="2400" dirty="0">
                <a:solidFill>
                  <a:schemeClr val="accent1"/>
                </a:solidFill>
              </a:rPr>
              <a:t>However, classic eviction policies do not exploit structure of the graph.</a:t>
            </a:r>
          </a:p>
        </p:txBody>
      </p:sp>
    </p:spTree>
    <p:extLst>
      <p:ext uri="{BB962C8B-B14F-4D97-AF65-F5344CB8AC3E}">
        <p14:creationId xmlns:p14="http://schemas.microsoft.com/office/powerpoint/2010/main" val="141094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766-0B12-46CB-8241-930A4F5BAC7E}"/>
              </a:ext>
            </a:extLst>
          </p:cNvPr>
          <p:cNvSpPr>
            <a:spLocks noGrp="1"/>
          </p:cNvSpPr>
          <p:nvPr>
            <p:ph type="title"/>
          </p:nvPr>
        </p:nvSpPr>
        <p:spPr/>
        <p:txBody>
          <a:bodyPr/>
          <a:lstStyle/>
          <a:p>
            <a:r>
              <a:rPr lang="en-US" dirty="0"/>
              <a:t>Why LRU is not so good?</a:t>
            </a:r>
          </a:p>
        </p:txBody>
      </p:sp>
      <p:pic>
        <p:nvPicPr>
          <p:cNvPr id="6" name="Picture 5">
            <a:extLst>
              <a:ext uri="{FF2B5EF4-FFF2-40B4-BE49-F238E27FC236}">
                <a16:creationId xmlns:a16="http://schemas.microsoft.com/office/drawing/2014/main" id="{7FED727B-847F-4CE3-A18E-5C129F77CCD8}"/>
              </a:ext>
            </a:extLst>
          </p:cNvPr>
          <p:cNvPicPr>
            <a:picLocks noChangeAspect="1"/>
          </p:cNvPicPr>
          <p:nvPr/>
        </p:nvPicPr>
        <p:blipFill>
          <a:blip r:embed="rId3"/>
          <a:stretch>
            <a:fillRect/>
          </a:stretch>
        </p:blipFill>
        <p:spPr>
          <a:xfrm>
            <a:off x="1124698" y="1270000"/>
            <a:ext cx="7701939" cy="4459018"/>
          </a:xfrm>
          <a:prstGeom prst="rect">
            <a:avLst/>
          </a:prstGeom>
        </p:spPr>
      </p:pic>
    </p:spTree>
    <p:extLst>
      <p:ext uri="{BB962C8B-B14F-4D97-AF65-F5344CB8AC3E}">
        <p14:creationId xmlns:p14="http://schemas.microsoft.com/office/powerpoint/2010/main" val="703551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766-0B12-46CB-8241-930A4F5BAC7E}"/>
              </a:ext>
            </a:extLst>
          </p:cNvPr>
          <p:cNvSpPr>
            <a:spLocks noGrp="1"/>
          </p:cNvSpPr>
          <p:nvPr>
            <p:ph type="title"/>
          </p:nvPr>
        </p:nvSpPr>
        <p:spPr/>
        <p:txBody>
          <a:bodyPr/>
          <a:lstStyle/>
          <a:p>
            <a:r>
              <a:rPr lang="en-US" dirty="0"/>
              <a:t>Experimental Study on Spark Bench (15 jobs)</a:t>
            </a:r>
          </a:p>
        </p:txBody>
      </p:sp>
      <p:pic>
        <p:nvPicPr>
          <p:cNvPr id="4" name="Picture 3">
            <a:extLst>
              <a:ext uri="{FF2B5EF4-FFF2-40B4-BE49-F238E27FC236}">
                <a16:creationId xmlns:a16="http://schemas.microsoft.com/office/drawing/2014/main" id="{ACF6096A-3D1B-4E44-A022-2AC29A373757}"/>
              </a:ext>
            </a:extLst>
          </p:cNvPr>
          <p:cNvPicPr>
            <a:picLocks noChangeAspect="1"/>
          </p:cNvPicPr>
          <p:nvPr/>
        </p:nvPicPr>
        <p:blipFill>
          <a:blip r:embed="rId3"/>
          <a:stretch>
            <a:fillRect/>
          </a:stretch>
        </p:blipFill>
        <p:spPr>
          <a:xfrm>
            <a:off x="2122173" y="1355666"/>
            <a:ext cx="5858734" cy="4892734"/>
          </a:xfrm>
          <a:prstGeom prst="rect">
            <a:avLst/>
          </a:prstGeom>
        </p:spPr>
      </p:pic>
      <p:cxnSp>
        <p:nvCxnSpPr>
          <p:cNvPr id="5" name="Straight Arrow Connector 4">
            <a:extLst>
              <a:ext uri="{FF2B5EF4-FFF2-40B4-BE49-F238E27FC236}">
                <a16:creationId xmlns:a16="http://schemas.microsoft.com/office/drawing/2014/main" id="{A154FCD9-9EE2-4D45-8774-F4CE8C5C3938}"/>
              </a:ext>
            </a:extLst>
          </p:cNvPr>
          <p:cNvCxnSpPr/>
          <p:nvPr/>
        </p:nvCxnSpPr>
        <p:spPr>
          <a:xfrm>
            <a:off x="5429839" y="3723588"/>
            <a:ext cx="1187777" cy="8484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8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2BDE-738D-4C0C-BDD3-41937CB0CF94}"/>
              </a:ext>
            </a:extLst>
          </p:cNvPr>
          <p:cNvSpPr>
            <a:spLocks noGrp="1"/>
          </p:cNvSpPr>
          <p:nvPr>
            <p:ph type="ctrTitle"/>
          </p:nvPr>
        </p:nvSpPr>
        <p:spPr/>
        <p:txBody>
          <a:bodyPr/>
          <a:lstStyle/>
          <a:p>
            <a:r>
              <a:rPr lang="en-US" sz="2800" dirty="0"/>
              <a:t>LRC: Dependency-Aware Cache Management</a:t>
            </a:r>
            <a:br>
              <a:rPr lang="en-US" sz="2800" dirty="0"/>
            </a:br>
            <a:r>
              <a:rPr lang="en-US" sz="2800" dirty="0"/>
              <a:t>for Data Analytics Clusters</a:t>
            </a:r>
            <a:br>
              <a:rPr lang="en-US" sz="2800" dirty="0"/>
            </a:br>
            <a:endParaRPr lang="en-US" sz="2800" dirty="0"/>
          </a:p>
        </p:txBody>
      </p:sp>
      <p:sp>
        <p:nvSpPr>
          <p:cNvPr id="3" name="Subtitle 2">
            <a:extLst>
              <a:ext uri="{FF2B5EF4-FFF2-40B4-BE49-F238E27FC236}">
                <a16:creationId xmlns:a16="http://schemas.microsoft.com/office/drawing/2014/main" id="{AA2F6A01-C73F-41D5-938D-C81F5EF808F2}"/>
              </a:ext>
            </a:extLst>
          </p:cNvPr>
          <p:cNvSpPr>
            <a:spLocks noGrp="1"/>
          </p:cNvSpPr>
          <p:nvPr>
            <p:ph type="subTitle" idx="1"/>
          </p:nvPr>
        </p:nvSpPr>
        <p:spPr/>
        <p:txBody>
          <a:bodyPr/>
          <a:lstStyle/>
          <a:p>
            <a:r>
              <a:rPr lang="en-US" dirty="0" err="1">
                <a:solidFill>
                  <a:schemeClr val="accent2"/>
                </a:solidFill>
              </a:rPr>
              <a:t>Yinghao</a:t>
            </a:r>
            <a:r>
              <a:rPr lang="en-US" dirty="0">
                <a:solidFill>
                  <a:schemeClr val="accent2"/>
                </a:solidFill>
              </a:rPr>
              <a:t> Yu, Wei Wang, Jun Zhang, Khaled Ben </a:t>
            </a:r>
            <a:r>
              <a:rPr lang="en-US" dirty="0" err="1">
                <a:solidFill>
                  <a:schemeClr val="accent2"/>
                </a:solidFill>
              </a:rPr>
              <a:t>Letaief</a:t>
            </a:r>
            <a:endParaRPr lang="en-US" dirty="0">
              <a:solidFill>
                <a:schemeClr val="accent2"/>
              </a:solidFill>
            </a:endParaRPr>
          </a:p>
        </p:txBody>
      </p:sp>
    </p:spTree>
    <p:extLst>
      <p:ext uri="{BB962C8B-B14F-4D97-AF65-F5344CB8AC3E}">
        <p14:creationId xmlns:p14="http://schemas.microsoft.com/office/powerpoint/2010/main" val="380319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C76C7-DF51-41F3-AA68-A0536F6DB767}"/>
              </a:ext>
            </a:extLst>
          </p:cNvPr>
          <p:cNvSpPr>
            <a:spLocks noGrp="1"/>
          </p:cNvSpPr>
          <p:nvPr>
            <p:ph idx="1"/>
          </p:nvPr>
        </p:nvSpPr>
        <p:spPr>
          <a:xfrm>
            <a:off x="677334" y="2534478"/>
            <a:ext cx="8596668" cy="3506884"/>
          </a:xfrm>
        </p:spPr>
        <p:txBody>
          <a:bodyPr>
            <a:normAutofit/>
          </a:bodyPr>
          <a:lstStyle/>
          <a:p>
            <a:pPr marL="0" indent="0">
              <a:buNone/>
            </a:pPr>
            <a:r>
              <a:rPr lang="en-US" sz="2400" b="1" dirty="0">
                <a:solidFill>
                  <a:schemeClr val="accent1"/>
                </a:solidFill>
              </a:rPr>
              <a:t>Definition </a:t>
            </a:r>
            <a:r>
              <a:rPr lang="en-US" sz="2400" dirty="0">
                <a:solidFill>
                  <a:schemeClr val="accent1"/>
                </a:solidFill>
              </a:rPr>
              <a:t>(</a:t>
            </a:r>
            <a:r>
              <a:rPr lang="en-US" sz="2400" i="1" dirty="0">
                <a:solidFill>
                  <a:schemeClr val="accent1"/>
                </a:solidFill>
              </a:rPr>
              <a:t>Reference Count</a:t>
            </a:r>
            <a:r>
              <a:rPr lang="en-US" sz="2400" dirty="0">
                <a:solidFill>
                  <a:schemeClr val="accent1"/>
                </a:solidFill>
              </a:rPr>
              <a:t>):</a:t>
            </a:r>
          </a:p>
          <a:p>
            <a:pPr marL="0" indent="0">
              <a:buNone/>
            </a:pPr>
            <a:r>
              <a:rPr lang="en-US" sz="2400" dirty="0">
                <a:solidFill>
                  <a:schemeClr val="accent1"/>
                </a:solidFill>
              </a:rPr>
              <a:t>For each data block </a:t>
            </a:r>
            <a:r>
              <a:rPr lang="en-US" sz="2400" i="1" dirty="0">
                <a:solidFill>
                  <a:schemeClr val="accent1"/>
                </a:solidFill>
              </a:rPr>
              <a:t>b</a:t>
            </a:r>
            <a:r>
              <a:rPr lang="en-US" sz="2400" dirty="0">
                <a:solidFill>
                  <a:schemeClr val="accent1"/>
                </a:solidFill>
              </a:rPr>
              <a:t>, the reference count is define as the number of child blocks that are derived from </a:t>
            </a:r>
            <a:r>
              <a:rPr lang="en-US" sz="2400" i="1" dirty="0">
                <a:solidFill>
                  <a:schemeClr val="accent1"/>
                </a:solidFill>
              </a:rPr>
              <a:t>b</a:t>
            </a:r>
            <a:r>
              <a:rPr lang="en-US" sz="2400" dirty="0">
                <a:solidFill>
                  <a:schemeClr val="accent1"/>
                </a:solidFill>
              </a:rPr>
              <a:t>, but have not yet been computed.</a:t>
            </a:r>
          </a:p>
        </p:txBody>
      </p:sp>
      <p:sp>
        <p:nvSpPr>
          <p:cNvPr id="4" name="Slide Number Placeholder 3">
            <a:extLst>
              <a:ext uri="{FF2B5EF4-FFF2-40B4-BE49-F238E27FC236}">
                <a16:creationId xmlns:a16="http://schemas.microsoft.com/office/drawing/2014/main" id="{60138C6C-F896-4A07-8795-542ED2B67004}"/>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253162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766-0B12-46CB-8241-930A4F5BAC7E}"/>
              </a:ext>
            </a:extLst>
          </p:cNvPr>
          <p:cNvSpPr>
            <a:spLocks noGrp="1"/>
          </p:cNvSpPr>
          <p:nvPr>
            <p:ph type="title"/>
          </p:nvPr>
        </p:nvSpPr>
        <p:spPr/>
        <p:txBody>
          <a:bodyPr/>
          <a:lstStyle/>
          <a:p>
            <a:r>
              <a:rPr lang="en-US" dirty="0"/>
              <a:t>LRC: Least Reference Count</a:t>
            </a:r>
          </a:p>
        </p:txBody>
      </p:sp>
      <p:pic>
        <p:nvPicPr>
          <p:cNvPr id="6" name="Picture 5">
            <a:extLst>
              <a:ext uri="{FF2B5EF4-FFF2-40B4-BE49-F238E27FC236}">
                <a16:creationId xmlns:a16="http://schemas.microsoft.com/office/drawing/2014/main" id="{7FED727B-847F-4CE3-A18E-5C129F77CCD8}"/>
              </a:ext>
            </a:extLst>
          </p:cNvPr>
          <p:cNvPicPr>
            <a:picLocks noChangeAspect="1"/>
          </p:cNvPicPr>
          <p:nvPr/>
        </p:nvPicPr>
        <p:blipFill>
          <a:blip r:embed="rId3"/>
          <a:stretch>
            <a:fillRect/>
          </a:stretch>
        </p:blipFill>
        <p:spPr>
          <a:xfrm>
            <a:off x="1124698" y="1270000"/>
            <a:ext cx="7701939" cy="4459018"/>
          </a:xfrm>
          <a:prstGeom prst="rect">
            <a:avLst/>
          </a:prstGeom>
        </p:spPr>
      </p:pic>
      <p:sp>
        <p:nvSpPr>
          <p:cNvPr id="4" name="Oval 3">
            <a:extLst>
              <a:ext uri="{FF2B5EF4-FFF2-40B4-BE49-F238E27FC236}">
                <a16:creationId xmlns:a16="http://schemas.microsoft.com/office/drawing/2014/main" id="{8F310C67-E92B-4D28-9CEA-916FFC8B26A9}"/>
              </a:ext>
            </a:extLst>
          </p:cNvPr>
          <p:cNvSpPr/>
          <p:nvPr/>
        </p:nvSpPr>
        <p:spPr>
          <a:xfrm>
            <a:off x="1264596" y="3035030"/>
            <a:ext cx="2188723" cy="114786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50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3656-5E0F-4ADB-AD46-E47814408F08}"/>
              </a:ext>
            </a:extLst>
          </p:cNvPr>
          <p:cNvSpPr>
            <a:spLocks noGrp="1"/>
          </p:cNvSpPr>
          <p:nvPr>
            <p:ph type="title"/>
          </p:nvPr>
        </p:nvSpPr>
        <p:spPr/>
        <p:txBody>
          <a:bodyPr/>
          <a:lstStyle/>
          <a:p>
            <a:r>
              <a:rPr lang="en-US" dirty="0"/>
              <a:t>LRC: Least Reference Count</a:t>
            </a:r>
          </a:p>
        </p:txBody>
      </p:sp>
      <p:sp>
        <p:nvSpPr>
          <p:cNvPr id="3" name="Content Placeholder 2">
            <a:extLst>
              <a:ext uri="{FF2B5EF4-FFF2-40B4-BE49-F238E27FC236}">
                <a16:creationId xmlns:a16="http://schemas.microsoft.com/office/drawing/2014/main" id="{F0B24DE8-926C-4EB0-ADAF-8539376D08CB}"/>
              </a:ext>
            </a:extLst>
          </p:cNvPr>
          <p:cNvSpPr>
            <a:spLocks noGrp="1"/>
          </p:cNvSpPr>
          <p:nvPr>
            <p:ph idx="1"/>
          </p:nvPr>
        </p:nvSpPr>
        <p:spPr>
          <a:xfrm>
            <a:off x="677334" y="1430373"/>
            <a:ext cx="8596668" cy="1000054"/>
          </a:xfrm>
        </p:spPr>
        <p:txBody>
          <a:bodyPr>
            <a:normAutofit/>
          </a:bodyPr>
          <a:lstStyle/>
          <a:p>
            <a:pPr>
              <a:buFont typeface="Wingdings" panose="05000000000000000000" pitchFamily="2" charset="2"/>
              <a:buChar char="Ø"/>
            </a:pPr>
            <a:r>
              <a:rPr lang="en-US" sz="2400" dirty="0">
                <a:solidFill>
                  <a:schemeClr val="accent1"/>
                </a:solidFill>
              </a:rPr>
              <a:t>Unused blocks with zero active references are evicted.</a:t>
            </a:r>
          </a:p>
          <a:p>
            <a:pPr>
              <a:buFont typeface="Wingdings" panose="05000000000000000000" pitchFamily="2" charset="2"/>
              <a:buChar char="Ø"/>
            </a:pPr>
            <a:r>
              <a:rPr lang="en-US" sz="2400" dirty="0">
                <a:solidFill>
                  <a:schemeClr val="accent1"/>
                </a:solidFill>
              </a:rPr>
              <a:t>Reference count is a better indicator for caching.</a:t>
            </a:r>
          </a:p>
        </p:txBody>
      </p:sp>
      <p:sp>
        <p:nvSpPr>
          <p:cNvPr id="4" name="Slide Number Placeholder 3">
            <a:extLst>
              <a:ext uri="{FF2B5EF4-FFF2-40B4-BE49-F238E27FC236}">
                <a16:creationId xmlns:a16="http://schemas.microsoft.com/office/drawing/2014/main" id="{EAD0D1D5-E309-4086-9E8B-A910194876F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Picture 5">
            <a:extLst>
              <a:ext uri="{FF2B5EF4-FFF2-40B4-BE49-F238E27FC236}">
                <a16:creationId xmlns:a16="http://schemas.microsoft.com/office/drawing/2014/main" id="{4FA9D856-96A6-42B4-843C-7ABEF0EAEA8A}"/>
              </a:ext>
            </a:extLst>
          </p:cNvPr>
          <p:cNvPicPr>
            <a:picLocks noChangeAspect="1"/>
          </p:cNvPicPr>
          <p:nvPr/>
        </p:nvPicPr>
        <p:blipFill>
          <a:blip r:embed="rId3"/>
          <a:stretch>
            <a:fillRect/>
          </a:stretch>
        </p:blipFill>
        <p:spPr>
          <a:xfrm>
            <a:off x="3037168" y="2590434"/>
            <a:ext cx="4721186" cy="3916837"/>
          </a:xfrm>
          <a:prstGeom prst="rect">
            <a:avLst/>
          </a:prstGeom>
        </p:spPr>
      </p:pic>
    </p:spTree>
    <p:extLst>
      <p:ext uri="{BB962C8B-B14F-4D97-AF65-F5344CB8AC3E}">
        <p14:creationId xmlns:p14="http://schemas.microsoft.com/office/powerpoint/2010/main" val="74878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3656-5E0F-4ADB-AD46-E47814408F08}"/>
              </a:ext>
            </a:extLst>
          </p:cNvPr>
          <p:cNvSpPr>
            <a:spLocks noGrp="1"/>
          </p:cNvSpPr>
          <p:nvPr>
            <p:ph type="title"/>
          </p:nvPr>
        </p:nvSpPr>
        <p:spPr/>
        <p:txBody>
          <a:bodyPr/>
          <a:lstStyle/>
          <a:p>
            <a:r>
              <a:rPr lang="en-US" dirty="0"/>
              <a:t>Solution - Architecture</a:t>
            </a:r>
          </a:p>
        </p:txBody>
      </p:sp>
      <p:sp>
        <p:nvSpPr>
          <p:cNvPr id="4" name="Slide Number Placeholder 3">
            <a:extLst>
              <a:ext uri="{FF2B5EF4-FFF2-40B4-BE49-F238E27FC236}">
                <a16:creationId xmlns:a16="http://schemas.microsoft.com/office/drawing/2014/main" id="{EAD0D1D5-E309-4086-9E8B-A910194876F8}"/>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9" name="Picture 8">
            <a:extLst>
              <a:ext uri="{FF2B5EF4-FFF2-40B4-BE49-F238E27FC236}">
                <a16:creationId xmlns:a16="http://schemas.microsoft.com/office/drawing/2014/main" id="{08FBAAAD-98E3-4248-88C7-EBB3D6F0E240}"/>
              </a:ext>
            </a:extLst>
          </p:cNvPr>
          <p:cNvPicPr>
            <a:picLocks noChangeAspect="1"/>
          </p:cNvPicPr>
          <p:nvPr/>
        </p:nvPicPr>
        <p:blipFill>
          <a:blip r:embed="rId3"/>
          <a:stretch>
            <a:fillRect/>
          </a:stretch>
        </p:blipFill>
        <p:spPr>
          <a:xfrm>
            <a:off x="2617940" y="1549000"/>
            <a:ext cx="5877696" cy="4674924"/>
          </a:xfrm>
          <a:prstGeom prst="rect">
            <a:avLst/>
          </a:prstGeom>
        </p:spPr>
      </p:pic>
    </p:spTree>
    <p:extLst>
      <p:ext uri="{BB962C8B-B14F-4D97-AF65-F5344CB8AC3E}">
        <p14:creationId xmlns:p14="http://schemas.microsoft.com/office/powerpoint/2010/main" val="2433382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C568-B557-4262-BECE-CD049338DD4F}"/>
              </a:ext>
            </a:extLst>
          </p:cNvPr>
          <p:cNvSpPr>
            <a:spLocks noGrp="1"/>
          </p:cNvSpPr>
          <p:nvPr>
            <p:ph type="title"/>
          </p:nvPr>
        </p:nvSpPr>
        <p:spPr/>
        <p:txBody>
          <a:bodyPr/>
          <a:lstStyle/>
          <a:p>
            <a:r>
              <a:rPr lang="en-US" dirty="0"/>
              <a:t>Problem – Is this enough?</a:t>
            </a:r>
          </a:p>
        </p:txBody>
      </p:sp>
      <p:sp>
        <p:nvSpPr>
          <p:cNvPr id="4" name="Slide Number Placeholder 3">
            <a:extLst>
              <a:ext uri="{FF2B5EF4-FFF2-40B4-BE49-F238E27FC236}">
                <a16:creationId xmlns:a16="http://schemas.microsoft.com/office/drawing/2014/main" id="{E090DA4E-1E39-4F55-8DB2-12AF1D7F8A5D}"/>
              </a:ext>
            </a:extLst>
          </p:cNvPr>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Picture 5">
            <a:extLst>
              <a:ext uri="{FF2B5EF4-FFF2-40B4-BE49-F238E27FC236}">
                <a16:creationId xmlns:a16="http://schemas.microsoft.com/office/drawing/2014/main" id="{1F44A2F1-E767-4C70-A34D-71EAB0DB89F0}"/>
              </a:ext>
            </a:extLst>
          </p:cNvPr>
          <p:cNvPicPr>
            <a:picLocks noChangeAspect="1"/>
          </p:cNvPicPr>
          <p:nvPr/>
        </p:nvPicPr>
        <p:blipFill>
          <a:blip r:embed="rId3"/>
          <a:stretch>
            <a:fillRect/>
          </a:stretch>
        </p:blipFill>
        <p:spPr>
          <a:xfrm>
            <a:off x="1989299" y="1547927"/>
            <a:ext cx="7171418" cy="4146951"/>
          </a:xfrm>
          <a:prstGeom prst="rect">
            <a:avLst/>
          </a:prstGeom>
        </p:spPr>
      </p:pic>
    </p:spTree>
    <p:extLst>
      <p:ext uri="{BB962C8B-B14F-4D97-AF65-F5344CB8AC3E}">
        <p14:creationId xmlns:p14="http://schemas.microsoft.com/office/powerpoint/2010/main" val="263863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4825-09E3-46A8-91E7-3953E915FC85}"/>
              </a:ext>
            </a:extLst>
          </p:cNvPr>
          <p:cNvSpPr>
            <a:spLocks noGrp="1"/>
          </p:cNvSpPr>
          <p:nvPr>
            <p:ph type="title"/>
          </p:nvPr>
        </p:nvSpPr>
        <p:spPr/>
        <p:txBody>
          <a:bodyPr/>
          <a:lstStyle/>
          <a:p>
            <a:r>
              <a:rPr lang="en-US" dirty="0"/>
              <a:t>Problem – Peer Dependencies</a:t>
            </a:r>
          </a:p>
        </p:txBody>
      </p:sp>
      <p:sp>
        <p:nvSpPr>
          <p:cNvPr id="4" name="Slide Number Placeholder 3">
            <a:extLst>
              <a:ext uri="{FF2B5EF4-FFF2-40B4-BE49-F238E27FC236}">
                <a16:creationId xmlns:a16="http://schemas.microsoft.com/office/drawing/2014/main" id="{1AEEAAE8-DA25-4451-BFB8-A7CB1142165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Picture 5">
            <a:extLst>
              <a:ext uri="{FF2B5EF4-FFF2-40B4-BE49-F238E27FC236}">
                <a16:creationId xmlns:a16="http://schemas.microsoft.com/office/drawing/2014/main" id="{5E5254F3-AA9F-4BF6-9FC7-5CFB7B3A7370}"/>
              </a:ext>
            </a:extLst>
          </p:cNvPr>
          <p:cNvPicPr>
            <a:picLocks noChangeAspect="1"/>
          </p:cNvPicPr>
          <p:nvPr/>
        </p:nvPicPr>
        <p:blipFill>
          <a:blip r:embed="rId2"/>
          <a:stretch>
            <a:fillRect/>
          </a:stretch>
        </p:blipFill>
        <p:spPr>
          <a:xfrm>
            <a:off x="677334" y="1661544"/>
            <a:ext cx="3992329" cy="4379818"/>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87F2EE8-D4FE-4B1B-AFA8-730A259A3F1C}"/>
                  </a:ext>
                </a:extLst>
              </p:cNvPr>
              <p:cNvSpPr txBox="1"/>
              <p:nvPr/>
            </p:nvSpPr>
            <p:spPr>
              <a:xfrm>
                <a:off x="4775580" y="1661544"/>
                <a:ext cx="4212777" cy="3785652"/>
              </a:xfrm>
              <a:prstGeom prst="rect">
                <a:avLst/>
              </a:prstGeom>
              <a:noFill/>
            </p:spPr>
            <p:txBody>
              <a:bodyPr wrap="square" rtlCol="0">
                <a:spAutoFit/>
              </a:bodyPr>
              <a:lstStyle/>
              <a:p>
                <a:pPr marL="285750" indent="-285750">
                  <a:buFont typeface="Wingdings" panose="05000000000000000000" pitchFamily="2" charset="2"/>
                  <a:buChar char="Ø"/>
                </a:pPr>
                <a:r>
                  <a:rPr lang="en-US" sz="2400" b="0" dirty="0">
                    <a:solidFill>
                      <a:schemeClr val="accent1"/>
                    </a:solidFill>
                  </a:rPr>
                  <a:t>If results of </a:t>
                </a:r>
                <a14:m>
                  <m:oMath xmlns:m="http://schemas.openxmlformats.org/officeDocument/2006/math">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𝐴</m:t>
                        </m:r>
                      </m:e>
                      <m:sub>
                        <m:r>
                          <a:rPr lang="en-US" sz="2400" b="0" i="1" smtClean="0">
                            <a:solidFill>
                              <a:schemeClr val="accent1"/>
                            </a:solidFill>
                            <a:latin typeface="Cambria Math" panose="02040503050406030204" pitchFamily="18" charset="0"/>
                          </a:rPr>
                          <m:t>𝑖</m:t>
                        </m:r>
                      </m:sub>
                    </m:sSub>
                  </m:oMath>
                </a14:m>
                <a:r>
                  <a:rPr lang="en-US" sz="2400" dirty="0">
                    <a:solidFill>
                      <a:schemeClr val="accent1"/>
                    </a:solidFill>
                  </a:rPr>
                  <a:t> are not cached, then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panose="02040503050406030204" pitchFamily="18" charset="0"/>
                          </a:rPr>
                          <m:t>𝐵</m:t>
                        </m:r>
                      </m:e>
                      <m:sub>
                        <m:r>
                          <a:rPr lang="en-US" sz="2400" i="1">
                            <a:solidFill>
                              <a:schemeClr val="accent1"/>
                            </a:solidFill>
                            <a:latin typeface="Cambria Math" panose="02040503050406030204" pitchFamily="18" charset="0"/>
                          </a:rPr>
                          <m:t>𝑖</m:t>
                        </m:r>
                      </m:sub>
                    </m:sSub>
                  </m:oMath>
                </a14:m>
                <a:r>
                  <a:rPr lang="en-US" sz="2400" dirty="0">
                    <a:solidFill>
                      <a:schemeClr val="accent1"/>
                    </a:solidFill>
                  </a:rPr>
                  <a:t> results should not be cached and vice-versa.</a:t>
                </a:r>
              </a:p>
              <a:p>
                <a:pPr marL="285750" indent="-285750">
                  <a:buFont typeface="Wingdings" panose="05000000000000000000" pitchFamily="2" charset="2"/>
                  <a:buChar char="Ø"/>
                </a:pPr>
                <a:r>
                  <a:rPr lang="en-US" sz="2400" dirty="0">
                    <a:solidFill>
                      <a:schemeClr val="accent1"/>
                    </a:solidFill>
                  </a:rPr>
                  <a:t>Latency will remain the same if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𝐴</m:t>
                        </m:r>
                      </m:e>
                      <m:sub>
                        <m:r>
                          <a:rPr lang="en-US" sz="2400" i="1">
                            <a:solidFill>
                              <a:schemeClr val="accent1"/>
                            </a:solidFill>
                            <a:latin typeface="Cambria Math" panose="02040503050406030204" pitchFamily="18" charset="0"/>
                          </a:rPr>
                          <m:t>𝑖</m:t>
                        </m:r>
                      </m:sub>
                    </m:sSub>
                  </m:oMath>
                </a14:m>
                <a:r>
                  <a:rPr lang="en-US" sz="2400" dirty="0">
                    <a:solidFill>
                      <a:schemeClr val="accent1"/>
                    </a:solidFill>
                  </a:rPr>
                  <a:t> and </a:t>
                </a:r>
                <a14:m>
                  <m:oMath xmlns:m="http://schemas.openxmlformats.org/officeDocument/2006/math">
                    <m:sSub>
                      <m:sSubPr>
                        <m:ctrlPr>
                          <a:rPr lang="en-US" sz="2400" i="1">
                            <a:solidFill>
                              <a:schemeClr val="accent1"/>
                            </a:solidFill>
                            <a:latin typeface="Cambria Math" panose="02040503050406030204" pitchFamily="18" charset="0"/>
                          </a:rPr>
                        </m:ctrlPr>
                      </m:sSubPr>
                      <m:e>
                        <m:r>
                          <a:rPr lang="en-US" sz="2400" i="1">
                            <a:solidFill>
                              <a:schemeClr val="accent1"/>
                            </a:solidFill>
                            <a:latin typeface="Cambria Math" panose="02040503050406030204" pitchFamily="18" charset="0"/>
                          </a:rPr>
                          <m:t>𝐵</m:t>
                        </m:r>
                      </m:e>
                      <m:sub>
                        <m:r>
                          <a:rPr lang="en-US" sz="2400" i="1">
                            <a:solidFill>
                              <a:schemeClr val="accent1"/>
                            </a:solidFill>
                            <a:latin typeface="Cambria Math" panose="02040503050406030204" pitchFamily="18" charset="0"/>
                          </a:rPr>
                          <m:t>𝑖</m:t>
                        </m:r>
                      </m:sub>
                    </m:sSub>
                  </m:oMath>
                </a14:m>
                <a:r>
                  <a:rPr lang="en-US" sz="2400" dirty="0">
                    <a:solidFill>
                      <a:schemeClr val="accent1"/>
                    </a:solidFill>
                  </a:rPr>
                  <a:t> results have similar size even if we cache one of them (the other is going to be the bottleneck.</a:t>
                </a:r>
              </a:p>
            </p:txBody>
          </p:sp>
        </mc:Choice>
        <mc:Fallback xmlns="">
          <p:sp>
            <p:nvSpPr>
              <p:cNvPr id="3" name="TextBox 2">
                <a:extLst>
                  <a:ext uri="{FF2B5EF4-FFF2-40B4-BE49-F238E27FC236}">
                    <a16:creationId xmlns:a16="http://schemas.microsoft.com/office/drawing/2014/main" id="{987F2EE8-D4FE-4B1B-AFA8-730A259A3F1C}"/>
                  </a:ext>
                </a:extLst>
              </p:cNvPr>
              <p:cNvSpPr txBox="1">
                <a:spLocks noRot="1" noChangeAspect="1" noMove="1" noResize="1" noEditPoints="1" noAdjustHandles="1" noChangeArrowheads="1" noChangeShapeType="1" noTextEdit="1"/>
              </p:cNvSpPr>
              <p:nvPr/>
            </p:nvSpPr>
            <p:spPr>
              <a:xfrm>
                <a:off x="4775580" y="1661544"/>
                <a:ext cx="4212777" cy="3785652"/>
              </a:xfrm>
              <a:prstGeom prst="rect">
                <a:avLst/>
              </a:prstGeom>
              <a:blipFill>
                <a:blip r:embed="rId3"/>
                <a:stretch>
                  <a:fillRect l="-1881" t="-1288" r="-3329" b="-2738"/>
                </a:stretch>
              </a:blipFill>
            </p:spPr>
            <p:txBody>
              <a:bodyPr/>
              <a:lstStyle/>
              <a:p>
                <a:r>
                  <a:rPr lang="en-US">
                    <a:noFill/>
                  </a:rPr>
                  <a:t> </a:t>
                </a:r>
              </a:p>
            </p:txBody>
          </p:sp>
        </mc:Fallback>
      </mc:AlternateContent>
    </p:spTree>
    <p:extLst>
      <p:ext uri="{BB962C8B-B14F-4D97-AF65-F5344CB8AC3E}">
        <p14:creationId xmlns:p14="http://schemas.microsoft.com/office/powerpoint/2010/main" val="3651018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Spark RDDs</a:t>
            </a:r>
          </a:p>
        </p:txBody>
      </p:sp>
      <p:sp>
        <p:nvSpPr>
          <p:cNvPr id="3" name="Content Placeholder 2">
            <a:extLst>
              <a:ext uri="{FF2B5EF4-FFF2-40B4-BE49-F238E27FC236}">
                <a16:creationId xmlns:a16="http://schemas.microsoft.com/office/drawing/2014/main" id="{2A2BBEF2-9F19-4B45-A837-35DEA43E8CD8}"/>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solidFill>
              </a:rPr>
              <a:t>Spark uses Resilient Distributed Datasets (RDDs) as a core structure.</a:t>
            </a:r>
          </a:p>
          <a:p>
            <a:pPr>
              <a:buFont typeface="Wingdings" panose="05000000000000000000" pitchFamily="2" charset="2"/>
              <a:buChar char="Ø"/>
            </a:pPr>
            <a:r>
              <a:rPr lang="en-US" sz="2400" dirty="0">
                <a:solidFill>
                  <a:schemeClr val="accent1"/>
                </a:solidFill>
              </a:rPr>
              <a:t>Word Count Example (Scala):</a:t>
            </a:r>
          </a:p>
          <a:p>
            <a:pPr marL="400050" lvl="1" indent="0">
              <a:buNone/>
            </a:pPr>
            <a:r>
              <a:rPr lang="en-US" sz="1800" b="1" dirty="0" err="1">
                <a:solidFill>
                  <a:srgbClr val="007020"/>
                </a:solidFill>
                <a:latin typeface="&amp;quot"/>
              </a:rPr>
              <a:t>val</a:t>
            </a:r>
            <a:r>
              <a:rPr lang="en-US" sz="1800" dirty="0">
                <a:solidFill>
                  <a:srgbClr val="333333"/>
                </a:solidFill>
                <a:latin typeface="Menlo"/>
              </a:rPr>
              <a:t> </a:t>
            </a:r>
            <a:r>
              <a:rPr lang="en-US" sz="1800" dirty="0" err="1">
                <a:solidFill>
                  <a:srgbClr val="333333"/>
                </a:solidFill>
                <a:latin typeface="&amp;quot"/>
              </a:rPr>
              <a:t>textRDD</a:t>
            </a:r>
            <a:r>
              <a:rPr lang="en-US" sz="1800" dirty="0">
                <a:solidFill>
                  <a:srgbClr val="333333"/>
                </a:solidFill>
                <a:latin typeface="Menlo"/>
              </a:rPr>
              <a:t> </a:t>
            </a:r>
            <a:r>
              <a:rPr lang="en-US" sz="1800" b="1" dirty="0">
                <a:solidFill>
                  <a:srgbClr val="007020"/>
                </a:solidFill>
                <a:latin typeface="&amp;quot"/>
              </a:rPr>
              <a:t>=</a:t>
            </a:r>
            <a:r>
              <a:rPr lang="en-US" sz="1800" dirty="0">
                <a:solidFill>
                  <a:srgbClr val="333333"/>
                </a:solidFill>
                <a:latin typeface="Menlo"/>
              </a:rPr>
              <a:t> </a:t>
            </a:r>
            <a:r>
              <a:rPr lang="en-US" sz="1800" dirty="0" err="1">
                <a:solidFill>
                  <a:srgbClr val="333333"/>
                </a:solidFill>
                <a:latin typeface="&amp;quot"/>
              </a:rPr>
              <a:t>sc</a:t>
            </a:r>
            <a:r>
              <a:rPr lang="en-US" sz="1800" dirty="0" err="1">
                <a:solidFill>
                  <a:srgbClr val="666666"/>
                </a:solidFill>
                <a:latin typeface="&amp;quot"/>
              </a:rPr>
              <a:t>.</a:t>
            </a:r>
            <a:r>
              <a:rPr lang="en-US" sz="1800" dirty="0" err="1">
                <a:solidFill>
                  <a:srgbClr val="333333"/>
                </a:solidFill>
                <a:latin typeface="&amp;quot"/>
              </a:rPr>
              <a:t>textFile</a:t>
            </a:r>
            <a:r>
              <a:rPr lang="en-US" sz="1800" dirty="0">
                <a:solidFill>
                  <a:srgbClr val="666666"/>
                </a:solidFill>
                <a:latin typeface="&amp;quot"/>
              </a:rPr>
              <a:t>(</a:t>
            </a:r>
            <a:r>
              <a:rPr lang="en-US" sz="1800" dirty="0">
                <a:solidFill>
                  <a:srgbClr val="4070A0"/>
                </a:solidFill>
                <a:latin typeface="&amp;quot"/>
              </a:rPr>
              <a:t>"</a:t>
            </a:r>
            <a:r>
              <a:rPr lang="en-US" sz="1800" dirty="0" err="1">
                <a:solidFill>
                  <a:srgbClr val="4070A0"/>
                </a:solidFill>
                <a:latin typeface="&amp;quot"/>
              </a:rPr>
              <a:t>hdfs</a:t>
            </a:r>
            <a:r>
              <a:rPr lang="en-US" sz="1800" dirty="0">
                <a:solidFill>
                  <a:srgbClr val="4070A0"/>
                </a:solidFill>
                <a:latin typeface="&amp;quot"/>
              </a:rPr>
              <a:t>://..."</a:t>
            </a:r>
            <a:r>
              <a:rPr lang="en-US" sz="1800" dirty="0">
                <a:solidFill>
                  <a:srgbClr val="666666"/>
                </a:solidFill>
                <a:latin typeface="&amp;quot"/>
              </a:rPr>
              <a:t>)</a:t>
            </a:r>
            <a:endParaRPr lang="en-US" sz="1800" dirty="0">
              <a:solidFill>
                <a:srgbClr val="333333"/>
              </a:solidFill>
              <a:latin typeface="Menlo"/>
            </a:endParaRPr>
          </a:p>
          <a:p>
            <a:pPr marL="400050" lvl="1" indent="0">
              <a:buNone/>
            </a:pPr>
            <a:r>
              <a:rPr lang="en-US" sz="1800" b="1" dirty="0" err="1">
                <a:solidFill>
                  <a:srgbClr val="007020"/>
                </a:solidFill>
                <a:latin typeface="&amp;quot"/>
              </a:rPr>
              <a:t>val</a:t>
            </a:r>
            <a:r>
              <a:rPr lang="en-US" sz="1800" dirty="0">
                <a:solidFill>
                  <a:srgbClr val="333333"/>
                </a:solidFill>
                <a:latin typeface="Menlo"/>
              </a:rPr>
              <a:t> </a:t>
            </a:r>
            <a:r>
              <a:rPr lang="en-US" sz="1800" dirty="0" err="1">
                <a:solidFill>
                  <a:srgbClr val="333333"/>
                </a:solidFill>
                <a:latin typeface="Menlo"/>
              </a:rPr>
              <a:t>flatMapRDD</a:t>
            </a:r>
            <a:r>
              <a:rPr lang="en-US" sz="1800" dirty="0">
                <a:solidFill>
                  <a:srgbClr val="333333"/>
                </a:solidFill>
                <a:latin typeface="Menlo"/>
              </a:rPr>
              <a:t> </a:t>
            </a:r>
            <a:r>
              <a:rPr lang="en-US" sz="1800" b="1" dirty="0">
                <a:solidFill>
                  <a:srgbClr val="007020"/>
                </a:solidFill>
                <a:latin typeface="&amp;quot"/>
              </a:rPr>
              <a:t>=</a:t>
            </a:r>
            <a:r>
              <a:rPr lang="en-US" sz="1800" dirty="0">
                <a:solidFill>
                  <a:srgbClr val="333333"/>
                </a:solidFill>
                <a:latin typeface="Menlo"/>
              </a:rPr>
              <a:t> </a:t>
            </a:r>
            <a:r>
              <a:rPr lang="en-US" sz="1800" dirty="0" err="1">
                <a:solidFill>
                  <a:srgbClr val="333333"/>
                </a:solidFill>
                <a:latin typeface="&amp;quot"/>
              </a:rPr>
              <a:t>textRDD</a:t>
            </a:r>
            <a:r>
              <a:rPr lang="en-US" sz="1800" dirty="0" err="1">
                <a:solidFill>
                  <a:srgbClr val="666666"/>
                </a:solidFill>
                <a:latin typeface="&amp;quot"/>
              </a:rPr>
              <a:t>.</a:t>
            </a:r>
            <a:r>
              <a:rPr lang="en-US" sz="1800" dirty="0" err="1">
                <a:solidFill>
                  <a:srgbClr val="333333"/>
                </a:solidFill>
                <a:latin typeface="&amp;quot"/>
              </a:rPr>
              <a:t>flatMap</a:t>
            </a:r>
            <a:r>
              <a:rPr lang="en-US" sz="1800" dirty="0">
                <a:solidFill>
                  <a:srgbClr val="666666"/>
                </a:solidFill>
                <a:latin typeface="&amp;quot"/>
              </a:rPr>
              <a:t>(</a:t>
            </a:r>
            <a:r>
              <a:rPr lang="en-US" sz="1800" dirty="0">
                <a:solidFill>
                  <a:srgbClr val="333333"/>
                </a:solidFill>
                <a:latin typeface="&amp;quot"/>
              </a:rPr>
              <a:t>line</a:t>
            </a:r>
            <a:r>
              <a:rPr lang="en-US" sz="1800" dirty="0">
                <a:solidFill>
                  <a:srgbClr val="333333"/>
                </a:solidFill>
                <a:latin typeface="Menlo"/>
              </a:rPr>
              <a:t> </a:t>
            </a:r>
            <a:r>
              <a:rPr lang="en-US" sz="1800" b="1" dirty="0">
                <a:solidFill>
                  <a:srgbClr val="007020"/>
                </a:solidFill>
                <a:latin typeface="&amp;quot"/>
              </a:rPr>
              <a:t>=&gt;</a:t>
            </a:r>
            <a:r>
              <a:rPr lang="en-US" sz="1800" dirty="0">
                <a:solidFill>
                  <a:srgbClr val="333333"/>
                </a:solidFill>
                <a:latin typeface="Menlo"/>
              </a:rPr>
              <a:t> </a:t>
            </a:r>
            <a:r>
              <a:rPr lang="en-US" sz="1800" dirty="0" err="1">
                <a:solidFill>
                  <a:srgbClr val="333333"/>
                </a:solidFill>
                <a:latin typeface="&amp;quot"/>
              </a:rPr>
              <a:t>line</a:t>
            </a:r>
            <a:r>
              <a:rPr lang="en-US" sz="1800" dirty="0" err="1">
                <a:solidFill>
                  <a:srgbClr val="666666"/>
                </a:solidFill>
                <a:latin typeface="&amp;quot"/>
              </a:rPr>
              <a:t>.</a:t>
            </a:r>
            <a:r>
              <a:rPr lang="en-US" sz="1800" dirty="0" err="1">
                <a:solidFill>
                  <a:srgbClr val="333333"/>
                </a:solidFill>
                <a:latin typeface="&amp;quot"/>
              </a:rPr>
              <a:t>split</a:t>
            </a:r>
            <a:r>
              <a:rPr lang="en-US" sz="1800" dirty="0">
                <a:solidFill>
                  <a:srgbClr val="666666"/>
                </a:solidFill>
                <a:latin typeface="&amp;quot"/>
              </a:rPr>
              <a:t>(</a:t>
            </a:r>
            <a:r>
              <a:rPr lang="en-US" sz="1800" dirty="0">
                <a:solidFill>
                  <a:srgbClr val="4070A0"/>
                </a:solidFill>
                <a:latin typeface="&amp;quot"/>
              </a:rPr>
              <a:t>" "</a:t>
            </a:r>
            <a:r>
              <a:rPr lang="en-US" sz="1800" dirty="0">
                <a:solidFill>
                  <a:srgbClr val="666666"/>
                </a:solidFill>
                <a:latin typeface="&amp;quot"/>
              </a:rPr>
              <a:t>))</a:t>
            </a:r>
            <a:endParaRPr lang="en-US" sz="1800" dirty="0">
              <a:solidFill>
                <a:srgbClr val="333333"/>
              </a:solidFill>
              <a:latin typeface="Menlo"/>
            </a:endParaRPr>
          </a:p>
          <a:p>
            <a:pPr marL="400050" lvl="1" indent="0">
              <a:buNone/>
            </a:pPr>
            <a:r>
              <a:rPr lang="en-US" sz="1800" b="1" dirty="0" err="1">
                <a:solidFill>
                  <a:srgbClr val="007020"/>
                </a:solidFill>
                <a:latin typeface="&amp;quot"/>
              </a:rPr>
              <a:t>val</a:t>
            </a:r>
            <a:r>
              <a:rPr lang="en-US" sz="1800" dirty="0">
                <a:solidFill>
                  <a:srgbClr val="333333"/>
                </a:solidFill>
                <a:latin typeface="Menlo"/>
              </a:rPr>
              <a:t> </a:t>
            </a:r>
            <a:r>
              <a:rPr lang="en-US" sz="1800" dirty="0" err="1">
                <a:solidFill>
                  <a:srgbClr val="333333"/>
                </a:solidFill>
                <a:latin typeface="Menlo"/>
              </a:rPr>
              <a:t>mapRDD</a:t>
            </a:r>
            <a:r>
              <a:rPr lang="en-US" sz="1800" dirty="0">
                <a:solidFill>
                  <a:srgbClr val="333333"/>
                </a:solidFill>
                <a:latin typeface="Menlo"/>
              </a:rPr>
              <a:t> </a:t>
            </a:r>
            <a:r>
              <a:rPr lang="en-US" sz="1800" b="1" dirty="0">
                <a:solidFill>
                  <a:srgbClr val="007020"/>
                </a:solidFill>
                <a:latin typeface="&amp;quot"/>
              </a:rPr>
              <a:t>= </a:t>
            </a:r>
            <a:r>
              <a:rPr lang="en-US" sz="1800" dirty="0" err="1">
                <a:solidFill>
                  <a:srgbClr val="666666"/>
                </a:solidFill>
                <a:latin typeface="&amp;quot"/>
              </a:rPr>
              <a:t>flatMapRDD.</a:t>
            </a:r>
            <a:r>
              <a:rPr lang="en-US" sz="1800" dirty="0" err="1">
                <a:solidFill>
                  <a:srgbClr val="333333"/>
                </a:solidFill>
                <a:latin typeface="&amp;quot"/>
              </a:rPr>
              <a:t>map</a:t>
            </a:r>
            <a:r>
              <a:rPr lang="en-US" sz="1800" dirty="0">
                <a:solidFill>
                  <a:srgbClr val="666666"/>
                </a:solidFill>
                <a:latin typeface="&amp;quot"/>
              </a:rPr>
              <a:t>(</a:t>
            </a:r>
            <a:r>
              <a:rPr lang="en-US" sz="1800" dirty="0">
                <a:solidFill>
                  <a:srgbClr val="333333"/>
                </a:solidFill>
                <a:latin typeface="&amp;quot"/>
              </a:rPr>
              <a:t>word</a:t>
            </a:r>
            <a:r>
              <a:rPr lang="en-US" sz="1800" dirty="0">
                <a:solidFill>
                  <a:srgbClr val="333333"/>
                </a:solidFill>
                <a:latin typeface="Menlo"/>
              </a:rPr>
              <a:t> </a:t>
            </a:r>
            <a:r>
              <a:rPr lang="en-US" sz="1800" b="1" dirty="0">
                <a:solidFill>
                  <a:srgbClr val="007020"/>
                </a:solidFill>
                <a:latin typeface="&amp;quot"/>
              </a:rPr>
              <a:t>=&gt;</a:t>
            </a:r>
            <a:r>
              <a:rPr lang="en-US" sz="1800" dirty="0">
                <a:solidFill>
                  <a:srgbClr val="333333"/>
                </a:solidFill>
                <a:latin typeface="Menlo"/>
              </a:rPr>
              <a:t> </a:t>
            </a:r>
            <a:r>
              <a:rPr lang="en-US" sz="1800" dirty="0">
                <a:solidFill>
                  <a:srgbClr val="666666"/>
                </a:solidFill>
                <a:latin typeface="&amp;quot"/>
              </a:rPr>
              <a:t>(</a:t>
            </a:r>
            <a:r>
              <a:rPr lang="en-US" sz="1800" dirty="0">
                <a:solidFill>
                  <a:srgbClr val="333333"/>
                </a:solidFill>
                <a:latin typeface="&amp;quot"/>
              </a:rPr>
              <a:t>word</a:t>
            </a:r>
            <a:r>
              <a:rPr lang="en-US" sz="1800" dirty="0">
                <a:solidFill>
                  <a:srgbClr val="666666"/>
                </a:solidFill>
                <a:latin typeface="&amp;quot"/>
              </a:rPr>
              <a:t>,</a:t>
            </a:r>
            <a:r>
              <a:rPr lang="en-US" sz="1800" dirty="0">
                <a:solidFill>
                  <a:srgbClr val="333333"/>
                </a:solidFill>
                <a:latin typeface="Menlo"/>
              </a:rPr>
              <a:t> </a:t>
            </a:r>
            <a:r>
              <a:rPr lang="en-US" sz="1800" dirty="0">
                <a:solidFill>
                  <a:srgbClr val="40A070"/>
                </a:solidFill>
                <a:latin typeface="&amp;quot"/>
              </a:rPr>
              <a:t>1</a:t>
            </a:r>
            <a:r>
              <a:rPr lang="en-US" sz="1800" dirty="0">
                <a:solidFill>
                  <a:srgbClr val="666666"/>
                </a:solidFill>
                <a:latin typeface="&amp;quot"/>
              </a:rPr>
              <a:t>))</a:t>
            </a:r>
            <a:endParaRPr lang="en-US" sz="1800" dirty="0">
              <a:solidFill>
                <a:srgbClr val="333333"/>
              </a:solidFill>
              <a:latin typeface="Menlo"/>
            </a:endParaRPr>
          </a:p>
          <a:p>
            <a:pPr marL="400050" lvl="1" indent="0">
              <a:buNone/>
            </a:pPr>
            <a:r>
              <a:rPr lang="en-US" sz="1800" b="1" dirty="0" err="1">
                <a:solidFill>
                  <a:srgbClr val="007020"/>
                </a:solidFill>
                <a:latin typeface="&amp;quot"/>
              </a:rPr>
              <a:t>val</a:t>
            </a:r>
            <a:r>
              <a:rPr lang="en-US" sz="1800" dirty="0">
                <a:solidFill>
                  <a:srgbClr val="333333"/>
                </a:solidFill>
                <a:latin typeface="Menlo"/>
              </a:rPr>
              <a:t> counts = </a:t>
            </a:r>
            <a:r>
              <a:rPr lang="en-US" sz="1800" dirty="0" err="1">
                <a:solidFill>
                  <a:srgbClr val="333333"/>
                </a:solidFill>
                <a:latin typeface="Menlo"/>
              </a:rPr>
              <a:t>mapRDD</a:t>
            </a:r>
            <a:r>
              <a:rPr lang="en-US" sz="1800" dirty="0" err="1">
                <a:solidFill>
                  <a:srgbClr val="666666"/>
                </a:solidFill>
                <a:latin typeface="&amp;quot"/>
              </a:rPr>
              <a:t>.</a:t>
            </a:r>
            <a:r>
              <a:rPr lang="en-US" sz="1800" dirty="0" err="1">
                <a:solidFill>
                  <a:srgbClr val="333333"/>
                </a:solidFill>
                <a:latin typeface="&amp;quot"/>
              </a:rPr>
              <a:t>reduceByKey</a:t>
            </a:r>
            <a:r>
              <a:rPr lang="en-US" sz="1800" dirty="0">
                <a:solidFill>
                  <a:srgbClr val="666666"/>
                </a:solidFill>
                <a:latin typeface="&amp;quot"/>
              </a:rPr>
              <a:t>(</a:t>
            </a:r>
            <a:r>
              <a:rPr lang="en-US" sz="1800" b="1" dirty="0">
                <a:solidFill>
                  <a:srgbClr val="007020"/>
                </a:solidFill>
                <a:latin typeface="&amp;quot"/>
              </a:rPr>
              <a:t>_</a:t>
            </a:r>
            <a:r>
              <a:rPr lang="en-US" sz="1800" dirty="0">
                <a:solidFill>
                  <a:srgbClr val="333333"/>
                </a:solidFill>
                <a:latin typeface="Menlo"/>
              </a:rPr>
              <a:t> </a:t>
            </a:r>
            <a:r>
              <a:rPr lang="en-US" sz="1800" dirty="0">
                <a:solidFill>
                  <a:srgbClr val="666666"/>
                </a:solidFill>
                <a:latin typeface="&amp;quot"/>
              </a:rPr>
              <a:t>+</a:t>
            </a:r>
            <a:r>
              <a:rPr lang="en-US" sz="1800" dirty="0">
                <a:solidFill>
                  <a:srgbClr val="333333"/>
                </a:solidFill>
                <a:latin typeface="Menlo"/>
              </a:rPr>
              <a:t> </a:t>
            </a:r>
            <a:r>
              <a:rPr lang="en-US" sz="1800" b="1" dirty="0">
                <a:solidFill>
                  <a:srgbClr val="007020"/>
                </a:solidFill>
                <a:latin typeface="&amp;quot"/>
              </a:rPr>
              <a:t>_</a:t>
            </a:r>
            <a:r>
              <a:rPr lang="en-US" sz="1800" dirty="0">
                <a:solidFill>
                  <a:srgbClr val="666666"/>
                </a:solidFill>
                <a:latin typeface="&amp;quot"/>
              </a:rPr>
              <a:t>)</a:t>
            </a:r>
            <a:endParaRPr lang="en-US" sz="1800" dirty="0">
              <a:solidFill>
                <a:srgbClr val="333333"/>
              </a:solidFill>
              <a:latin typeface="Menlo"/>
            </a:endParaRPr>
          </a:p>
          <a:p>
            <a:pPr marL="400050" lvl="1" indent="0">
              <a:buNone/>
            </a:pPr>
            <a:r>
              <a:rPr lang="en-US" sz="1800" dirty="0" err="1">
                <a:solidFill>
                  <a:srgbClr val="333333"/>
                </a:solidFill>
                <a:latin typeface="&amp;quot"/>
              </a:rPr>
              <a:t>counts</a:t>
            </a:r>
            <a:r>
              <a:rPr lang="en-US" sz="1800" dirty="0" err="1">
                <a:solidFill>
                  <a:srgbClr val="666666"/>
                </a:solidFill>
                <a:latin typeface="&amp;quot"/>
              </a:rPr>
              <a:t>.</a:t>
            </a:r>
            <a:r>
              <a:rPr lang="en-US" sz="1800" dirty="0" err="1">
                <a:solidFill>
                  <a:srgbClr val="333333"/>
                </a:solidFill>
                <a:latin typeface="&amp;quot"/>
              </a:rPr>
              <a:t>saveAsTextFile</a:t>
            </a:r>
            <a:r>
              <a:rPr lang="en-US" sz="1800" dirty="0">
                <a:solidFill>
                  <a:srgbClr val="666666"/>
                </a:solidFill>
                <a:latin typeface="&amp;quot"/>
              </a:rPr>
              <a:t>(</a:t>
            </a:r>
            <a:r>
              <a:rPr lang="en-US" sz="1800" dirty="0">
                <a:solidFill>
                  <a:srgbClr val="4070A0"/>
                </a:solidFill>
                <a:latin typeface="&amp;quot"/>
              </a:rPr>
              <a:t>"</a:t>
            </a:r>
            <a:r>
              <a:rPr lang="en-US" sz="1800" dirty="0" err="1">
                <a:solidFill>
                  <a:srgbClr val="4070A0"/>
                </a:solidFill>
                <a:latin typeface="&amp;quot"/>
              </a:rPr>
              <a:t>hdfs</a:t>
            </a:r>
            <a:r>
              <a:rPr lang="en-US" sz="1800" dirty="0">
                <a:solidFill>
                  <a:srgbClr val="4070A0"/>
                </a:solidFill>
                <a:latin typeface="&amp;quot"/>
              </a:rPr>
              <a:t>://..."</a:t>
            </a:r>
            <a:r>
              <a:rPr lang="en-US" sz="1800" dirty="0">
                <a:solidFill>
                  <a:srgbClr val="666666"/>
                </a:solidFill>
                <a:latin typeface="&amp;quot"/>
              </a:rPr>
              <a:t>)</a:t>
            </a:r>
            <a:endParaRPr lang="en-US" sz="1800" dirty="0"/>
          </a:p>
        </p:txBody>
      </p:sp>
      <p:cxnSp>
        <p:nvCxnSpPr>
          <p:cNvPr id="7" name="Straight Arrow Connector 6">
            <a:extLst>
              <a:ext uri="{FF2B5EF4-FFF2-40B4-BE49-F238E27FC236}">
                <a16:creationId xmlns:a16="http://schemas.microsoft.com/office/drawing/2014/main" id="{9DFE290A-02DC-4241-8EC1-EF693F763D95}"/>
              </a:ext>
            </a:extLst>
          </p:cNvPr>
          <p:cNvCxnSpPr>
            <a:cxnSpLocks/>
          </p:cNvCxnSpPr>
          <p:nvPr/>
        </p:nvCxnSpPr>
        <p:spPr>
          <a:xfrm>
            <a:off x="4760536" y="3695307"/>
            <a:ext cx="1935539"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E6A7D3E-EF25-4551-9A4E-B2FF747E9EB7}"/>
              </a:ext>
            </a:extLst>
          </p:cNvPr>
          <p:cNvSpPr/>
          <p:nvPr/>
        </p:nvSpPr>
        <p:spPr>
          <a:xfrm>
            <a:off x="6743700" y="3094090"/>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cxnSp>
        <p:nvCxnSpPr>
          <p:cNvPr id="10" name="Straight Arrow Connector 9">
            <a:extLst>
              <a:ext uri="{FF2B5EF4-FFF2-40B4-BE49-F238E27FC236}">
                <a16:creationId xmlns:a16="http://schemas.microsoft.com/office/drawing/2014/main" id="{9BFD11BD-B609-4480-AB58-FB0901702807}"/>
              </a:ext>
            </a:extLst>
          </p:cNvPr>
          <p:cNvCxnSpPr>
            <a:cxnSpLocks/>
          </p:cNvCxnSpPr>
          <p:nvPr/>
        </p:nvCxnSpPr>
        <p:spPr>
          <a:xfrm>
            <a:off x="5128230" y="4714482"/>
            <a:ext cx="853470" cy="66648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73E1089-D679-45F9-ACF0-B62DE873C5FF}"/>
              </a:ext>
            </a:extLst>
          </p:cNvPr>
          <p:cNvSpPr/>
          <p:nvPr/>
        </p:nvSpPr>
        <p:spPr>
          <a:xfrm>
            <a:off x="6038850" y="4785764"/>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Tree>
    <p:extLst>
      <p:ext uri="{BB962C8B-B14F-4D97-AF65-F5344CB8AC3E}">
        <p14:creationId xmlns:p14="http://schemas.microsoft.com/office/powerpoint/2010/main" val="402859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C76C7-DF51-41F3-AA68-A0536F6DB767}"/>
              </a:ext>
            </a:extLst>
          </p:cNvPr>
          <p:cNvSpPr>
            <a:spLocks noGrp="1"/>
          </p:cNvSpPr>
          <p:nvPr>
            <p:ph idx="1"/>
          </p:nvPr>
        </p:nvSpPr>
        <p:spPr>
          <a:xfrm>
            <a:off x="677334" y="2534478"/>
            <a:ext cx="8596668" cy="3506884"/>
          </a:xfrm>
        </p:spPr>
        <p:txBody>
          <a:bodyPr>
            <a:normAutofit/>
          </a:bodyPr>
          <a:lstStyle/>
          <a:p>
            <a:pPr marL="0" indent="0">
              <a:buNone/>
            </a:pPr>
            <a:r>
              <a:rPr lang="en-US" sz="2400" b="1" dirty="0">
                <a:solidFill>
                  <a:schemeClr val="accent1"/>
                </a:solidFill>
              </a:rPr>
              <a:t>Definition </a:t>
            </a:r>
            <a:r>
              <a:rPr lang="en-US" sz="2400" dirty="0">
                <a:solidFill>
                  <a:schemeClr val="accent1"/>
                </a:solidFill>
              </a:rPr>
              <a:t>(</a:t>
            </a:r>
            <a:r>
              <a:rPr lang="en-US" sz="2400" i="1" dirty="0">
                <a:solidFill>
                  <a:schemeClr val="accent1"/>
                </a:solidFill>
              </a:rPr>
              <a:t>Effective Reference Count</a:t>
            </a:r>
            <a:r>
              <a:rPr lang="en-US" sz="2400" dirty="0">
                <a:solidFill>
                  <a:schemeClr val="accent1"/>
                </a:solidFill>
              </a:rPr>
              <a:t>)</a:t>
            </a:r>
            <a:r>
              <a:rPr lang="en-US" sz="2400" b="1" dirty="0">
                <a:solidFill>
                  <a:schemeClr val="accent1"/>
                </a:solidFill>
              </a:rPr>
              <a:t>:</a:t>
            </a:r>
          </a:p>
          <a:p>
            <a:pPr marL="0" indent="0">
              <a:buNone/>
            </a:pPr>
            <a:r>
              <a:rPr lang="en-US" sz="2400" dirty="0">
                <a:solidFill>
                  <a:schemeClr val="accent1"/>
                </a:solidFill>
              </a:rPr>
              <a:t>Let block 𝑏 be referenced by task 𝑡. We say this reference is effective if task 𝑡’s dependent blocks, if computed, are all cached in memory.</a:t>
            </a:r>
          </a:p>
        </p:txBody>
      </p:sp>
      <p:sp>
        <p:nvSpPr>
          <p:cNvPr id="4" name="Slide Number Placeholder 3">
            <a:extLst>
              <a:ext uri="{FF2B5EF4-FFF2-40B4-BE49-F238E27FC236}">
                <a16:creationId xmlns:a16="http://schemas.microsoft.com/office/drawing/2014/main" id="{60138C6C-F896-4A07-8795-542ED2B67004}"/>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0030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AACCD-999D-4A60-8FBB-642F83E76B20}"/>
              </a:ext>
            </a:extLst>
          </p:cNvPr>
          <p:cNvSpPr>
            <a:spLocks noGrp="1"/>
          </p:cNvSpPr>
          <p:nvPr>
            <p:ph type="title"/>
          </p:nvPr>
        </p:nvSpPr>
        <p:spPr/>
        <p:txBody>
          <a:bodyPr/>
          <a:lstStyle/>
          <a:p>
            <a:r>
              <a:rPr lang="en-US" dirty="0"/>
              <a:t>Solution - LERC</a:t>
            </a:r>
          </a:p>
        </p:txBody>
      </p:sp>
      <p:sp>
        <p:nvSpPr>
          <p:cNvPr id="4" name="Slide Number Placeholder 3">
            <a:extLst>
              <a:ext uri="{FF2B5EF4-FFF2-40B4-BE49-F238E27FC236}">
                <a16:creationId xmlns:a16="http://schemas.microsoft.com/office/drawing/2014/main" id="{CDF8121C-0BE4-4899-BC13-E12FF0E8CD9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a:extLst>
              <a:ext uri="{FF2B5EF4-FFF2-40B4-BE49-F238E27FC236}">
                <a16:creationId xmlns:a16="http://schemas.microsoft.com/office/drawing/2014/main" id="{D472F8D0-396E-4887-BA54-324C7DA83C4A}"/>
              </a:ext>
            </a:extLst>
          </p:cNvPr>
          <p:cNvPicPr>
            <a:picLocks noChangeAspect="1"/>
          </p:cNvPicPr>
          <p:nvPr/>
        </p:nvPicPr>
        <p:blipFill>
          <a:blip r:embed="rId3"/>
          <a:stretch>
            <a:fillRect/>
          </a:stretch>
        </p:blipFill>
        <p:spPr>
          <a:xfrm>
            <a:off x="2523153" y="1273181"/>
            <a:ext cx="6067510" cy="4768181"/>
          </a:xfrm>
          <a:prstGeom prst="rect">
            <a:avLst/>
          </a:prstGeom>
        </p:spPr>
      </p:pic>
    </p:spTree>
    <p:extLst>
      <p:ext uri="{BB962C8B-B14F-4D97-AF65-F5344CB8AC3E}">
        <p14:creationId xmlns:p14="http://schemas.microsoft.com/office/powerpoint/2010/main" val="3078611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7428-46EE-4B3E-9D74-507E39C634FE}"/>
              </a:ext>
            </a:extLst>
          </p:cNvPr>
          <p:cNvSpPr>
            <a:spLocks noGrp="1"/>
          </p:cNvSpPr>
          <p:nvPr>
            <p:ph type="title"/>
          </p:nvPr>
        </p:nvSpPr>
        <p:spPr/>
        <p:txBody>
          <a:bodyPr/>
          <a:lstStyle/>
          <a:p>
            <a:r>
              <a:rPr lang="en-US" dirty="0"/>
              <a:t>Experiments – Platform and Setting</a:t>
            </a:r>
          </a:p>
        </p:txBody>
      </p:sp>
      <p:sp>
        <p:nvSpPr>
          <p:cNvPr id="3" name="Content Placeholder 2">
            <a:extLst>
              <a:ext uri="{FF2B5EF4-FFF2-40B4-BE49-F238E27FC236}">
                <a16:creationId xmlns:a16="http://schemas.microsoft.com/office/drawing/2014/main" id="{CC906CBE-9321-4930-B647-8C6E5B4A3872}"/>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solidFill>
              </a:rPr>
              <a:t>Amazon EC2</a:t>
            </a:r>
          </a:p>
          <a:p>
            <a:pPr lvl="1">
              <a:buFont typeface="Wingdings" panose="05000000000000000000" pitchFamily="2" charset="2"/>
              <a:buChar char="Ø"/>
            </a:pPr>
            <a:r>
              <a:rPr lang="en-US" sz="2200" dirty="0">
                <a:solidFill>
                  <a:schemeClr val="accent1"/>
                </a:solidFill>
              </a:rPr>
              <a:t>Cluster with 20 nodes of type m4.large</a:t>
            </a:r>
          </a:p>
          <a:p>
            <a:pPr lvl="2">
              <a:buFont typeface="Wingdings" panose="05000000000000000000" pitchFamily="2" charset="2"/>
              <a:buChar char="Ø"/>
            </a:pPr>
            <a:r>
              <a:rPr lang="en-US" sz="2000" dirty="0">
                <a:solidFill>
                  <a:schemeClr val="accent1"/>
                </a:solidFill>
              </a:rPr>
              <a:t> 2.4 GHz Intel Xeon E5-2676 v3 (Haswell) processor</a:t>
            </a:r>
          </a:p>
          <a:p>
            <a:pPr lvl="2">
              <a:buFont typeface="Wingdings" panose="05000000000000000000" pitchFamily="2" charset="2"/>
              <a:buChar char="Ø"/>
            </a:pPr>
            <a:r>
              <a:rPr lang="en-US" sz="2000" dirty="0">
                <a:solidFill>
                  <a:schemeClr val="accent1"/>
                </a:solidFill>
              </a:rPr>
              <a:t> 8 GB memory</a:t>
            </a:r>
          </a:p>
          <a:p>
            <a:pPr>
              <a:buFont typeface="Wingdings" panose="05000000000000000000" pitchFamily="2" charset="2"/>
              <a:buChar char="Ø"/>
            </a:pPr>
            <a:r>
              <a:rPr lang="en-US" sz="2400" dirty="0">
                <a:solidFill>
                  <a:schemeClr val="accent1"/>
                </a:solidFill>
              </a:rPr>
              <a:t>Zip application</a:t>
            </a:r>
          </a:p>
          <a:p>
            <a:pPr lvl="1">
              <a:buFont typeface="Wingdings" panose="05000000000000000000" pitchFamily="2" charset="2"/>
              <a:buChar char="Ø"/>
            </a:pPr>
            <a:r>
              <a:rPr lang="en-US" sz="2200" dirty="0">
                <a:solidFill>
                  <a:schemeClr val="accent1"/>
                </a:solidFill>
              </a:rPr>
              <a:t>10 different independent jobs</a:t>
            </a:r>
          </a:p>
          <a:p>
            <a:pPr lvl="1">
              <a:buFont typeface="Wingdings" panose="05000000000000000000" pitchFamily="2" charset="2"/>
              <a:buChar char="Ø"/>
            </a:pPr>
            <a:r>
              <a:rPr lang="en-US" sz="2200" dirty="0">
                <a:solidFill>
                  <a:schemeClr val="accent1"/>
                </a:solidFill>
              </a:rPr>
              <a:t>100 A blocks and 100 B blocks that are zipped together</a:t>
            </a:r>
          </a:p>
          <a:p>
            <a:pPr lvl="1">
              <a:buFont typeface="Wingdings" panose="05000000000000000000" pitchFamily="2" charset="2"/>
              <a:buChar char="Ø"/>
            </a:pPr>
            <a:r>
              <a:rPr lang="en-US" sz="2200" dirty="0">
                <a:solidFill>
                  <a:schemeClr val="accent1"/>
                </a:solidFill>
              </a:rPr>
              <a:t>8 GB total size</a:t>
            </a:r>
          </a:p>
          <a:p>
            <a:pPr lvl="1"/>
            <a:endParaRPr lang="en-US" sz="2200" dirty="0"/>
          </a:p>
        </p:txBody>
      </p:sp>
      <p:sp>
        <p:nvSpPr>
          <p:cNvPr id="4" name="Slide Number Placeholder 3">
            <a:extLst>
              <a:ext uri="{FF2B5EF4-FFF2-40B4-BE49-F238E27FC236}">
                <a16:creationId xmlns:a16="http://schemas.microsoft.com/office/drawing/2014/main" id="{58C7224F-22D0-4F8A-87FD-47A5A75D571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100733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8591-17DB-4EDD-A74B-F70904AF864F}"/>
              </a:ext>
            </a:extLst>
          </p:cNvPr>
          <p:cNvSpPr>
            <a:spLocks noGrp="1"/>
          </p:cNvSpPr>
          <p:nvPr>
            <p:ph type="title"/>
          </p:nvPr>
        </p:nvSpPr>
        <p:spPr/>
        <p:txBody>
          <a:bodyPr/>
          <a:lstStyle/>
          <a:p>
            <a:r>
              <a:rPr lang="en-US" dirty="0"/>
              <a:t>Experiments - Performance</a:t>
            </a:r>
          </a:p>
        </p:txBody>
      </p:sp>
      <p:sp>
        <p:nvSpPr>
          <p:cNvPr id="4" name="Slide Number Placeholder 3">
            <a:extLst>
              <a:ext uri="{FF2B5EF4-FFF2-40B4-BE49-F238E27FC236}">
                <a16:creationId xmlns:a16="http://schemas.microsoft.com/office/drawing/2014/main" id="{8B8B5834-E187-43AA-B1CF-DCA52393E416}"/>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8" name="Picture 7">
            <a:extLst>
              <a:ext uri="{FF2B5EF4-FFF2-40B4-BE49-F238E27FC236}">
                <a16:creationId xmlns:a16="http://schemas.microsoft.com/office/drawing/2014/main" id="{18F3397D-5B30-4479-AE58-7018F32BE4FC}"/>
              </a:ext>
            </a:extLst>
          </p:cNvPr>
          <p:cNvPicPr>
            <a:picLocks noChangeAspect="1"/>
          </p:cNvPicPr>
          <p:nvPr/>
        </p:nvPicPr>
        <p:blipFill>
          <a:blip r:embed="rId2"/>
          <a:stretch>
            <a:fillRect/>
          </a:stretch>
        </p:blipFill>
        <p:spPr>
          <a:xfrm>
            <a:off x="2786839" y="1561023"/>
            <a:ext cx="5803824" cy="4662901"/>
          </a:xfrm>
          <a:prstGeom prst="rect">
            <a:avLst/>
          </a:prstGeom>
        </p:spPr>
      </p:pic>
    </p:spTree>
    <p:extLst>
      <p:ext uri="{BB962C8B-B14F-4D97-AF65-F5344CB8AC3E}">
        <p14:creationId xmlns:p14="http://schemas.microsoft.com/office/powerpoint/2010/main" val="4035607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8591-17DB-4EDD-A74B-F70904AF864F}"/>
              </a:ext>
            </a:extLst>
          </p:cNvPr>
          <p:cNvSpPr>
            <a:spLocks noGrp="1"/>
          </p:cNvSpPr>
          <p:nvPr>
            <p:ph type="title"/>
          </p:nvPr>
        </p:nvSpPr>
        <p:spPr/>
        <p:txBody>
          <a:bodyPr/>
          <a:lstStyle/>
          <a:p>
            <a:r>
              <a:rPr lang="en-US" dirty="0"/>
              <a:t>Experiments – Overall Cache Hit</a:t>
            </a:r>
          </a:p>
        </p:txBody>
      </p:sp>
      <p:sp>
        <p:nvSpPr>
          <p:cNvPr id="4" name="Slide Number Placeholder 3">
            <a:extLst>
              <a:ext uri="{FF2B5EF4-FFF2-40B4-BE49-F238E27FC236}">
                <a16:creationId xmlns:a16="http://schemas.microsoft.com/office/drawing/2014/main" id="{8B8B5834-E187-43AA-B1CF-DCA52393E41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Picture 4">
            <a:extLst>
              <a:ext uri="{FF2B5EF4-FFF2-40B4-BE49-F238E27FC236}">
                <a16:creationId xmlns:a16="http://schemas.microsoft.com/office/drawing/2014/main" id="{ECF66904-7E9E-4A72-BDD0-7C32BC157257}"/>
              </a:ext>
            </a:extLst>
          </p:cNvPr>
          <p:cNvPicPr>
            <a:picLocks noChangeAspect="1"/>
          </p:cNvPicPr>
          <p:nvPr/>
        </p:nvPicPr>
        <p:blipFill>
          <a:blip r:embed="rId3"/>
          <a:stretch>
            <a:fillRect/>
          </a:stretch>
        </p:blipFill>
        <p:spPr>
          <a:xfrm>
            <a:off x="2860546" y="1391478"/>
            <a:ext cx="5730117" cy="4558047"/>
          </a:xfrm>
          <a:prstGeom prst="rect">
            <a:avLst/>
          </a:prstGeom>
        </p:spPr>
      </p:pic>
    </p:spTree>
    <p:extLst>
      <p:ext uri="{BB962C8B-B14F-4D97-AF65-F5344CB8AC3E}">
        <p14:creationId xmlns:p14="http://schemas.microsoft.com/office/powerpoint/2010/main" val="3226112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8591-17DB-4EDD-A74B-F70904AF864F}"/>
              </a:ext>
            </a:extLst>
          </p:cNvPr>
          <p:cNvSpPr>
            <a:spLocks noGrp="1"/>
          </p:cNvSpPr>
          <p:nvPr>
            <p:ph type="title"/>
          </p:nvPr>
        </p:nvSpPr>
        <p:spPr/>
        <p:txBody>
          <a:bodyPr/>
          <a:lstStyle/>
          <a:p>
            <a:r>
              <a:rPr lang="en-US" dirty="0"/>
              <a:t>Experiments – Effective Cache Hit</a:t>
            </a:r>
          </a:p>
        </p:txBody>
      </p:sp>
      <p:sp>
        <p:nvSpPr>
          <p:cNvPr id="4" name="Slide Number Placeholder 3">
            <a:extLst>
              <a:ext uri="{FF2B5EF4-FFF2-40B4-BE49-F238E27FC236}">
                <a16:creationId xmlns:a16="http://schemas.microsoft.com/office/drawing/2014/main" id="{8B8B5834-E187-43AA-B1CF-DCA52393E41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Picture 5">
            <a:extLst>
              <a:ext uri="{FF2B5EF4-FFF2-40B4-BE49-F238E27FC236}">
                <a16:creationId xmlns:a16="http://schemas.microsoft.com/office/drawing/2014/main" id="{FCE8A06C-268C-49FE-A459-ABF16CEFC174}"/>
              </a:ext>
            </a:extLst>
          </p:cNvPr>
          <p:cNvPicPr>
            <a:picLocks noChangeAspect="1"/>
          </p:cNvPicPr>
          <p:nvPr/>
        </p:nvPicPr>
        <p:blipFill>
          <a:blip r:embed="rId3"/>
          <a:stretch>
            <a:fillRect/>
          </a:stretch>
        </p:blipFill>
        <p:spPr>
          <a:xfrm>
            <a:off x="2961795" y="1348613"/>
            <a:ext cx="5628868" cy="4692749"/>
          </a:xfrm>
          <a:prstGeom prst="rect">
            <a:avLst/>
          </a:prstGeom>
        </p:spPr>
      </p:pic>
    </p:spTree>
    <p:extLst>
      <p:ext uri="{BB962C8B-B14F-4D97-AF65-F5344CB8AC3E}">
        <p14:creationId xmlns:p14="http://schemas.microsoft.com/office/powerpoint/2010/main" val="851753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E510-FFFA-4CCA-A2A0-3FB29CCF1516}"/>
              </a:ext>
            </a:extLst>
          </p:cNvPr>
          <p:cNvSpPr>
            <a:spLocks noGrp="1"/>
          </p:cNvSpPr>
          <p:nvPr>
            <p:ph type="ctrTitle"/>
          </p:nvPr>
        </p:nvSpPr>
        <p:spPr/>
        <p:txBody>
          <a:bodyPr/>
          <a:lstStyle/>
          <a:p>
            <a:pPr algn="ctr"/>
            <a:r>
              <a:rPr lang="en-US" sz="3600" b="1" dirty="0"/>
              <a:t>Temporal Caching</a:t>
            </a:r>
            <a:br>
              <a:rPr lang="en-US" sz="3600" b="1" dirty="0"/>
            </a:br>
            <a:r>
              <a:rPr lang="en-US" sz="3600" b="1" dirty="0"/>
              <a:t>[Work in Progress]</a:t>
            </a:r>
          </a:p>
        </p:txBody>
      </p:sp>
      <p:sp>
        <p:nvSpPr>
          <p:cNvPr id="3" name="Subtitle 2">
            <a:extLst>
              <a:ext uri="{FF2B5EF4-FFF2-40B4-BE49-F238E27FC236}">
                <a16:creationId xmlns:a16="http://schemas.microsoft.com/office/drawing/2014/main" id="{2FAC7A11-16A2-4D3A-BC4E-82A80C135E3A}"/>
              </a:ext>
            </a:extLst>
          </p:cNvPr>
          <p:cNvSpPr>
            <a:spLocks noGrp="1"/>
          </p:cNvSpPr>
          <p:nvPr>
            <p:ph type="subTitle" idx="1"/>
          </p:nvPr>
        </p:nvSpPr>
        <p:spPr/>
        <p:txBody>
          <a:bodyPr/>
          <a:lstStyle/>
          <a:p>
            <a:pPr algn="ctr"/>
            <a:r>
              <a:rPr lang="en-US" dirty="0">
                <a:solidFill>
                  <a:schemeClr val="accent2"/>
                </a:solidFill>
              </a:rPr>
              <a:t>Theodoros Gkountouvas, Weijia Song, </a:t>
            </a:r>
            <a:r>
              <a:rPr lang="en-US" dirty="0" err="1">
                <a:solidFill>
                  <a:schemeClr val="accent2"/>
                </a:solidFill>
              </a:rPr>
              <a:t>Haoze</a:t>
            </a:r>
            <a:r>
              <a:rPr lang="en-US" dirty="0">
                <a:solidFill>
                  <a:schemeClr val="accent2"/>
                </a:solidFill>
              </a:rPr>
              <a:t> Wu, Ken Birman</a:t>
            </a:r>
          </a:p>
        </p:txBody>
      </p:sp>
    </p:spTree>
    <p:extLst>
      <p:ext uri="{BB962C8B-B14F-4D97-AF65-F5344CB8AC3E}">
        <p14:creationId xmlns:p14="http://schemas.microsoft.com/office/powerpoint/2010/main" val="215871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9FE1C-A695-4000-969C-BE23FDD00C82}"/>
              </a:ext>
            </a:extLst>
          </p:cNvPr>
          <p:cNvSpPr>
            <a:spLocks noGrp="1"/>
          </p:cNvSpPr>
          <p:nvPr>
            <p:ph type="title"/>
          </p:nvPr>
        </p:nvSpPr>
        <p:spPr/>
        <p:txBody>
          <a:bodyPr/>
          <a:lstStyle/>
          <a:p>
            <a:r>
              <a:rPr lang="en-US" dirty="0"/>
              <a:t>Time-Series Data</a:t>
            </a:r>
          </a:p>
        </p:txBody>
      </p:sp>
      <p:sp>
        <p:nvSpPr>
          <p:cNvPr id="3" name="Content Placeholder 2">
            <a:extLst>
              <a:ext uri="{FF2B5EF4-FFF2-40B4-BE49-F238E27FC236}">
                <a16:creationId xmlns:a16="http://schemas.microsoft.com/office/drawing/2014/main" id="{7ACDF864-06B8-496E-92E1-62EE84B47426}"/>
              </a:ext>
            </a:extLst>
          </p:cNvPr>
          <p:cNvSpPr>
            <a:spLocks noGrp="1"/>
          </p:cNvSpPr>
          <p:nvPr>
            <p:ph idx="1"/>
          </p:nvPr>
        </p:nvSpPr>
        <p:spPr>
          <a:xfrm>
            <a:off x="677334" y="1857375"/>
            <a:ext cx="8596668" cy="4183987"/>
          </a:xfrm>
        </p:spPr>
        <p:txBody>
          <a:bodyPr>
            <a:normAutofit/>
          </a:bodyPr>
          <a:lstStyle/>
          <a:p>
            <a:pPr>
              <a:buFont typeface="Wingdings" panose="05000000000000000000" pitchFamily="2" charset="2"/>
              <a:buChar char="Ø"/>
            </a:pPr>
            <a:r>
              <a:rPr lang="en-US" sz="2400" dirty="0">
                <a:solidFill>
                  <a:schemeClr val="accent1"/>
                </a:solidFill>
              </a:rPr>
              <a:t>Timestamped Data</a:t>
            </a:r>
          </a:p>
          <a:p>
            <a:pPr lvl="1">
              <a:buFont typeface="Wingdings" panose="05000000000000000000" pitchFamily="2" charset="2"/>
              <a:buChar char="Ø"/>
            </a:pPr>
            <a:r>
              <a:rPr lang="en-US" sz="2200" dirty="0">
                <a:solidFill>
                  <a:schemeClr val="accent1"/>
                </a:solidFill>
              </a:rPr>
              <a:t>Large amount </a:t>
            </a:r>
          </a:p>
          <a:p>
            <a:pPr lvl="1">
              <a:buFont typeface="Wingdings" panose="05000000000000000000" pitchFamily="2" charset="2"/>
              <a:buChar char="Ø"/>
            </a:pPr>
            <a:r>
              <a:rPr lang="en-US" sz="2200" dirty="0">
                <a:solidFill>
                  <a:schemeClr val="accent1"/>
                </a:solidFill>
              </a:rPr>
              <a:t>High frequency</a:t>
            </a:r>
          </a:p>
          <a:p>
            <a:pPr>
              <a:buFont typeface="Wingdings" panose="05000000000000000000" pitchFamily="2" charset="2"/>
              <a:buChar char="Ø"/>
            </a:pPr>
            <a:r>
              <a:rPr lang="en-US" sz="2400" dirty="0">
                <a:solidFill>
                  <a:schemeClr val="accent1"/>
                </a:solidFill>
              </a:rPr>
              <a:t>Temporal Queries</a:t>
            </a:r>
          </a:p>
          <a:p>
            <a:pPr lvl="1">
              <a:buFont typeface="Wingdings" panose="05000000000000000000" pitchFamily="2" charset="2"/>
              <a:buChar char="Ø"/>
            </a:pPr>
            <a:r>
              <a:rPr lang="en-US" sz="2200" dirty="0">
                <a:solidFill>
                  <a:schemeClr val="accent1"/>
                </a:solidFill>
              </a:rPr>
              <a:t>Sophisticated queries (ML, Optimization)</a:t>
            </a:r>
          </a:p>
          <a:p>
            <a:pPr lvl="1">
              <a:buFont typeface="Wingdings" panose="05000000000000000000" pitchFamily="2" charset="2"/>
              <a:buChar char="Ø"/>
            </a:pPr>
            <a:r>
              <a:rPr lang="en-US" sz="2200" dirty="0">
                <a:solidFill>
                  <a:schemeClr val="accent1"/>
                </a:solidFill>
              </a:rPr>
              <a:t>Can be divided to:</a:t>
            </a:r>
          </a:p>
          <a:p>
            <a:pPr lvl="2">
              <a:buFont typeface="Wingdings" panose="05000000000000000000" pitchFamily="2" charset="2"/>
              <a:buChar char="Ø"/>
            </a:pPr>
            <a:r>
              <a:rPr lang="en-US" sz="2000" dirty="0">
                <a:solidFill>
                  <a:schemeClr val="accent1"/>
                </a:solidFill>
              </a:rPr>
              <a:t>Fixed Temporal Queries</a:t>
            </a:r>
          </a:p>
          <a:p>
            <a:pPr lvl="2">
              <a:buFont typeface="Wingdings" panose="05000000000000000000" pitchFamily="2" charset="2"/>
              <a:buChar char="Ø"/>
            </a:pPr>
            <a:r>
              <a:rPr lang="en-US" sz="2000" dirty="0">
                <a:solidFill>
                  <a:schemeClr val="accent1"/>
                </a:solidFill>
              </a:rPr>
              <a:t>Sliding Temporal Queries</a:t>
            </a:r>
          </a:p>
        </p:txBody>
      </p:sp>
      <p:sp>
        <p:nvSpPr>
          <p:cNvPr id="4" name="Slide Number Placeholder 3">
            <a:extLst>
              <a:ext uri="{FF2B5EF4-FFF2-40B4-BE49-F238E27FC236}">
                <a16:creationId xmlns:a16="http://schemas.microsoft.com/office/drawing/2014/main" id="{A3025988-7F2F-49B1-99CF-F0E86C3EA6C8}"/>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81251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7B36-B062-468E-A6BE-D633A7D44D52}"/>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a:t>Example – NYC taxi data</a:t>
            </a:r>
          </a:p>
        </p:txBody>
      </p:sp>
      <p:pic>
        <p:nvPicPr>
          <p:cNvPr id="5" name="Picture 4" descr="A picture containing text&#10;&#10;Description automatically generated">
            <a:extLst>
              <a:ext uri="{FF2B5EF4-FFF2-40B4-BE49-F238E27FC236}">
                <a16:creationId xmlns:a16="http://schemas.microsoft.com/office/drawing/2014/main" id="{F5020E21-55C7-47A9-BEC3-1D2D7DFA0CAA}"/>
              </a:ext>
            </a:extLst>
          </p:cNvPr>
          <p:cNvPicPr>
            <a:picLocks noChangeAspect="1"/>
          </p:cNvPicPr>
          <p:nvPr/>
        </p:nvPicPr>
        <p:blipFill rotWithShape="1">
          <a:blip r:embed="rId3"/>
          <a:srcRect t="9069" r="2" b="13523"/>
          <a:stretch/>
        </p:blipFill>
        <p:spPr>
          <a:xfrm>
            <a:off x="677334" y="508726"/>
            <a:ext cx="8274669" cy="3635025"/>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p:spPr>
      </p:pic>
      <p:sp>
        <p:nvSpPr>
          <p:cNvPr id="3" name="Slide Number Placeholder 2">
            <a:extLst>
              <a:ext uri="{FF2B5EF4-FFF2-40B4-BE49-F238E27FC236}">
                <a16:creationId xmlns:a16="http://schemas.microsoft.com/office/drawing/2014/main" id="{359D4BDC-B441-476E-BF3E-1A7492CEC35E}"/>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372711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7B36-B062-468E-A6BE-D633A7D44D52}"/>
              </a:ext>
            </a:extLst>
          </p:cNvPr>
          <p:cNvSpPr>
            <a:spLocks noGrp="1"/>
          </p:cNvSpPr>
          <p:nvPr>
            <p:ph type="title"/>
          </p:nvPr>
        </p:nvSpPr>
        <p:spPr>
          <a:xfrm>
            <a:off x="677334" y="609600"/>
            <a:ext cx="5612630" cy="1320800"/>
          </a:xfrm>
        </p:spPr>
        <p:txBody>
          <a:bodyPr/>
          <a:lstStyle/>
          <a:p>
            <a:r>
              <a:rPr lang="en-US" dirty="0"/>
              <a:t>Fixed Temporal Query - Example</a:t>
            </a:r>
          </a:p>
        </p:txBody>
      </p:sp>
      <p:pic>
        <p:nvPicPr>
          <p:cNvPr id="5" name="Picture 4" descr="A picture containing text&#10;&#10;Description automatically generated">
            <a:extLst>
              <a:ext uri="{FF2B5EF4-FFF2-40B4-BE49-F238E27FC236}">
                <a16:creationId xmlns:a16="http://schemas.microsoft.com/office/drawing/2014/main" id="{F5020E21-55C7-47A9-BEC3-1D2D7DFA0CAA}"/>
              </a:ext>
            </a:extLst>
          </p:cNvPr>
          <p:cNvPicPr>
            <a:picLocks noChangeAspect="1"/>
          </p:cNvPicPr>
          <p:nvPr/>
        </p:nvPicPr>
        <p:blipFill>
          <a:blip r:embed="rId3"/>
          <a:stretch>
            <a:fillRect/>
          </a:stretch>
        </p:blipFill>
        <p:spPr>
          <a:xfrm>
            <a:off x="1189530" y="1812447"/>
            <a:ext cx="3456936" cy="1958930"/>
          </a:xfrm>
          <a:prstGeom prst="rect">
            <a:avLst/>
          </a:prstGeom>
        </p:spPr>
      </p:pic>
      <p:pic>
        <p:nvPicPr>
          <p:cNvPr id="4" name="Picture 3" descr="A view of a city street filled with lots of traffic&#10;&#10;Description automatically generated">
            <a:extLst>
              <a:ext uri="{FF2B5EF4-FFF2-40B4-BE49-F238E27FC236}">
                <a16:creationId xmlns:a16="http://schemas.microsoft.com/office/drawing/2014/main" id="{FC9393B1-2173-4A84-9F5F-36E125014844}"/>
              </a:ext>
            </a:extLst>
          </p:cNvPr>
          <p:cNvPicPr>
            <a:picLocks noChangeAspect="1"/>
          </p:cNvPicPr>
          <p:nvPr/>
        </p:nvPicPr>
        <p:blipFill>
          <a:blip r:embed="rId4"/>
          <a:stretch>
            <a:fillRect/>
          </a:stretch>
        </p:blipFill>
        <p:spPr>
          <a:xfrm>
            <a:off x="7010011" y="385473"/>
            <a:ext cx="2559874" cy="4153129"/>
          </a:xfrm>
          <a:prstGeom prst="rect">
            <a:avLst/>
          </a:prstGeom>
        </p:spPr>
      </p:pic>
      <p:cxnSp>
        <p:nvCxnSpPr>
          <p:cNvPr id="7" name="Straight Arrow Connector 6">
            <a:extLst>
              <a:ext uri="{FF2B5EF4-FFF2-40B4-BE49-F238E27FC236}">
                <a16:creationId xmlns:a16="http://schemas.microsoft.com/office/drawing/2014/main" id="{80DC8E2C-F4ED-4DCE-BB0B-F945BB1B86F8}"/>
              </a:ext>
            </a:extLst>
          </p:cNvPr>
          <p:cNvCxnSpPr>
            <a:cxnSpLocks/>
          </p:cNvCxnSpPr>
          <p:nvPr/>
        </p:nvCxnSpPr>
        <p:spPr>
          <a:xfrm>
            <a:off x="2943616" y="3945699"/>
            <a:ext cx="889348" cy="1252602"/>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81688C-0B4A-482D-9C56-97B33FD762BD}"/>
              </a:ext>
            </a:extLst>
          </p:cNvPr>
          <p:cNvCxnSpPr>
            <a:cxnSpLocks/>
          </p:cNvCxnSpPr>
          <p:nvPr/>
        </p:nvCxnSpPr>
        <p:spPr>
          <a:xfrm flipH="1">
            <a:off x="5736921" y="3632548"/>
            <a:ext cx="1039661" cy="1565753"/>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9" name="Picture 18" descr="A red and white sign&#10;&#10;Description automatically generated">
            <a:extLst>
              <a:ext uri="{FF2B5EF4-FFF2-40B4-BE49-F238E27FC236}">
                <a16:creationId xmlns:a16="http://schemas.microsoft.com/office/drawing/2014/main" id="{C59EDEE1-16F3-4940-BA58-CCA8F9893AA1}"/>
              </a:ext>
            </a:extLst>
          </p:cNvPr>
          <p:cNvPicPr>
            <a:picLocks noChangeAspect="1"/>
          </p:cNvPicPr>
          <p:nvPr/>
        </p:nvPicPr>
        <p:blipFill>
          <a:blip r:embed="rId5"/>
          <a:stretch>
            <a:fillRect/>
          </a:stretch>
        </p:blipFill>
        <p:spPr>
          <a:xfrm>
            <a:off x="3832964" y="4927601"/>
            <a:ext cx="1903086" cy="1903086"/>
          </a:xfrm>
          <a:prstGeom prst="rect">
            <a:avLst/>
          </a:prstGeom>
        </p:spPr>
      </p:pic>
      <p:sp>
        <p:nvSpPr>
          <p:cNvPr id="3" name="Slide Number Placeholder 2">
            <a:extLst>
              <a:ext uri="{FF2B5EF4-FFF2-40B4-BE49-F238E27FC236}">
                <a16:creationId xmlns:a16="http://schemas.microsoft.com/office/drawing/2014/main" id="{AEDB7450-3056-4FA6-8B7C-9323647F26BC}"/>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6584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spTree>
    <p:extLst>
      <p:ext uri="{BB962C8B-B14F-4D97-AF65-F5344CB8AC3E}">
        <p14:creationId xmlns:p14="http://schemas.microsoft.com/office/powerpoint/2010/main" val="2650797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9502-693C-47E2-9849-916B3CB3A048}"/>
              </a:ext>
            </a:extLst>
          </p:cNvPr>
          <p:cNvSpPr>
            <a:spLocks noGrp="1"/>
          </p:cNvSpPr>
          <p:nvPr>
            <p:ph type="title"/>
          </p:nvPr>
        </p:nvSpPr>
        <p:spPr/>
        <p:txBody>
          <a:bodyPr/>
          <a:lstStyle/>
          <a:p>
            <a:r>
              <a:rPr lang="en-US" dirty="0"/>
              <a:t>Fixed Temporal Query - Explanation</a:t>
            </a:r>
          </a:p>
        </p:txBody>
      </p:sp>
      <p:cxnSp>
        <p:nvCxnSpPr>
          <p:cNvPr id="5" name="Straight Arrow Connector 4">
            <a:extLst>
              <a:ext uri="{FF2B5EF4-FFF2-40B4-BE49-F238E27FC236}">
                <a16:creationId xmlns:a16="http://schemas.microsoft.com/office/drawing/2014/main" id="{7501A9FD-7A38-4694-B5E5-EC878D5A5929}"/>
              </a:ext>
            </a:extLst>
          </p:cNvPr>
          <p:cNvCxnSpPr/>
          <p:nvPr/>
        </p:nvCxnSpPr>
        <p:spPr>
          <a:xfrm flipV="1">
            <a:off x="2524125" y="1571625"/>
            <a:ext cx="0" cy="358140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F3FE46-3E99-444D-9442-810D8883C42D}"/>
              </a:ext>
            </a:extLst>
          </p:cNvPr>
          <p:cNvCxnSpPr>
            <a:cxnSpLocks/>
          </p:cNvCxnSpPr>
          <p:nvPr/>
        </p:nvCxnSpPr>
        <p:spPr>
          <a:xfrm>
            <a:off x="2543175" y="5153025"/>
            <a:ext cx="4057650" cy="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378390-9B7A-4921-BC4D-0ECD7E7ED3D4}"/>
              </a:ext>
            </a:extLst>
          </p:cNvPr>
          <p:cNvCxnSpPr>
            <a:cxnSpLocks/>
          </p:cNvCxnSpPr>
          <p:nvPr/>
        </p:nvCxnSpPr>
        <p:spPr>
          <a:xfrm>
            <a:off x="3714750" y="5000625"/>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61A75-8C9F-484A-9E16-4A01F6996BB1}"/>
              </a:ext>
            </a:extLst>
          </p:cNvPr>
          <p:cNvCxnSpPr>
            <a:cxnSpLocks/>
          </p:cNvCxnSpPr>
          <p:nvPr/>
        </p:nvCxnSpPr>
        <p:spPr>
          <a:xfrm>
            <a:off x="5334000" y="5000625"/>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20C6E7-8E0F-4FD3-B98A-DEB47167D8EB}"/>
              </a:ext>
            </a:extLst>
          </p:cNvPr>
          <p:cNvSpPr txBox="1"/>
          <p:nvPr/>
        </p:nvSpPr>
        <p:spPr>
          <a:xfrm>
            <a:off x="3287261" y="5439459"/>
            <a:ext cx="854978" cy="646331"/>
          </a:xfrm>
          <a:prstGeom prst="rect">
            <a:avLst/>
          </a:prstGeom>
          <a:noFill/>
        </p:spPr>
        <p:txBody>
          <a:bodyPr wrap="none" rtlCol="0">
            <a:spAutoFit/>
          </a:bodyPr>
          <a:lstStyle/>
          <a:p>
            <a:r>
              <a:rPr lang="en-US" dirty="0">
                <a:solidFill>
                  <a:schemeClr val="accent1"/>
                </a:solidFill>
              </a:rPr>
              <a:t>Traffic</a:t>
            </a:r>
          </a:p>
          <a:p>
            <a:pPr algn="ctr"/>
            <a:r>
              <a:rPr lang="en-US" dirty="0">
                <a:solidFill>
                  <a:schemeClr val="accent1"/>
                </a:solidFill>
              </a:rPr>
              <a:t>Day</a:t>
            </a:r>
          </a:p>
        </p:txBody>
      </p:sp>
      <p:sp>
        <p:nvSpPr>
          <p:cNvPr id="15" name="TextBox 14">
            <a:extLst>
              <a:ext uri="{FF2B5EF4-FFF2-40B4-BE49-F238E27FC236}">
                <a16:creationId xmlns:a16="http://schemas.microsoft.com/office/drawing/2014/main" id="{646EAD69-D798-4485-ACC8-AB85144AE351}"/>
              </a:ext>
            </a:extLst>
          </p:cNvPr>
          <p:cNvSpPr txBox="1"/>
          <p:nvPr/>
        </p:nvSpPr>
        <p:spPr>
          <a:xfrm>
            <a:off x="4847328" y="5440143"/>
            <a:ext cx="973343" cy="646331"/>
          </a:xfrm>
          <a:prstGeom prst="rect">
            <a:avLst/>
          </a:prstGeom>
          <a:noFill/>
        </p:spPr>
        <p:txBody>
          <a:bodyPr wrap="none" rtlCol="0">
            <a:spAutoFit/>
          </a:bodyPr>
          <a:lstStyle/>
          <a:p>
            <a:r>
              <a:rPr lang="en-US" dirty="0">
                <a:solidFill>
                  <a:schemeClr val="accent1"/>
                </a:solidFill>
              </a:rPr>
              <a:t>Current</a:t>
            </a:r>
          </a:p>
          <a:p>
            <a:pPr algn="ctr"/>
            <a:r>
              <a:rPr lang="en-US" dirty="0">
                <a:solidFill>
                  <a:schemeClr val="accent1"/>
                </a:solidFill>
              </a:rPr>
              <a:t>Time</a:t>
            </a:r>
          </a:p>
        </p:txBody>
      </p:sp>
      <p:grpSp>
        <p:nvGrpSpPr>
          <p:cNvPr id="41" name="Group 40">
            <a:extLst>
              <a:ext uri="{FF2B5EF4-FFF2-40B4-BE49-F238E27FC236}">
                <a16:creationId xmlns:a16="http://schemas.microsoft.com/office/drawing/2014/main" id="{52ECD347-4FCA-403F-AE1E-B60E0B3AF9D6}"/>
              </a:ext>
            </a:extLst>
          </p:cNvPr>
          <p:cNvGrpSpPr/>
          <p:nvPr/>
        </p:nvGrpSpPr>
        <p:grpSpPr>
          <a:xfrm>
            <a:off x="3470901" y="1604962"/>
            <a:ext cx="487697" cy="3514725"/>
            <a:chOff x="3485364" y="1647825"/>
            <a:chExt cx="487697" cy="3514725"/>
          </a:xfrm>
        </p:grpSpPr>
        <p:cxnSp>
          <p:nvCxnSpPr>
            <p:cNvPr id="17" name="Straight Connector 16">
              <a:extLst>
                <a:ext uri="{FF2B5EF4-FFF2-40B4-BE49-F238E27FC236}">
                  <a16:creationId xmlns:a16="http://schemas.microsoft.com/office/drawing/2014/main" id="{456D5859-A8C0-4CF9-9A91-22BE2EBC3EDB}"/>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22191-E0FC-4323-94B5-E16A4D0BA19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02533A-B11F-4310-823A-D10D0BB5689D}"/>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0E2CA8-82DE-467D-B6AE-77092927D8D7}"/>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6F26D-E0B5-4847-8D3A-39AE0AE90800}"/>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443AF3-62AB-40DE-BAC1-F9221F9AC94E}"/>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37FC85-0D03-4385-B1CC-45717D411AEC}"/>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A4BE62-D27D-4F20-B264-8A760C9A546E}"/>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B3FBF1-06E9-408E-A2A2-7D46699153B3}"/>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0282A0-FDB9-4456-B163-F4B8CEC82553}"/>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73011A-0428-4A73-B4A7-84FECE8B2796}"/>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86B5FF-6D75-4CDC-B51B-AF930780DEF1}"/>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FB55128-0028-424F-A14F-1A8773715620}"/>
              </a:ext>
            </a:extLst>
          </p:cNvPr>
          <p:cNvSpPr txBox="1"/>
          <p:nvPr/>
        </p:nvSpPr>
        <p:spPr>
          <a:xfrm rot="16200000">
            <a:off x="1568772" y="3198167"/>
            <a:ext cx="1018227" cy="461665"/>
          </a:xfrm>
          <a:prstGeom prst="rect">
            <a:avLst/>
          </a:prstGeom>
          <a:noFill/>
        </p:spPr>
        <p:txBody>
          <a:bodyPr wrap="none" rtlCol="0">
            <a:spAutoFit/>
          </a:bodyPr>
          <a:lstStyle/>
          <a:p>
            <a:pPr algn="ctr"/>
            <a:r>
              <a:rPr lang="en-US" sz="2400" b="1" dirty="0">
                <a:solidFill>
                  <a:schemeClr val="accent1"/>
                </a:solidFill>
              </a:rPr>
              <a:t>Space</a:t>
            </a:r>
          </a:p>
        </p:txBody>
      </p:sp>
      <p:sp>
        <p:nvSpPr>
          <p:cNvPr id="40" name="TextBox 39">
            <a:extLst>
              <a:ext uri="{FF2B5EF4-FFF2-40B4-BE49-F238E27FC236}">
                <a16:creationId xmlns:a16="http://schemas.microsoft.com/office/drawing/2014/main" id="{63553310-336E-41B4-95B0-94AC2217DAF8}"/>
              </a:ext>
            </a:extLst>
          </p:cNvPr>
          <p:cNvSpPr txBox="1"/>
          <p:nvPr/>
        </p:nvSpPr>
        <p:spPr>
          <a:xfrm>
            <a:off x="4062886" y="6085790"/>
            <a:ext cx="893001" cy="461665"/>
          </a:xfrm>
          <a:prstGeom prst="rect">
            <a:avLst/>
          </a:prstGeom>
          <a:noFill/>
        </p:spPr>
        <p:txBody>
          <a:bodyPr wrap="none" rtlCol="0">
            <a:spAutoFit/>
          </a:bodyPr>
          <a:lstStyle/>
          <a:p>
            <a:pPr algn="ctr"/>
            <a:r>
              <a:rPr lang="en-US" sz="2400" b="1" dirty="0">
                <a:solidFill>
                  <a:schemeClr val="accent1"/>
                </a:solidFill>
              </a:rPr>
              <a:t>Time</a:t>
            </a:r>
          </a:p>
        </p:txBody>
      </p:sp>
      <p:sp>
        <p:nvSpPr>
          <p:cNvPr id="3" name="Slide Number Placeholder 2">
            <a:extLst>
              <a:ext uri="{FF2B5EF4-FFF2-40B4-BE49-F238E27FC236}">
                <a16:creationId xmlns:a16="http://schemas.microsoft.com/office/drawing/2014/main" id="{3E17B139-7F54-45A9-9E6E-34D9E11E5EAF}"/>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18836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9502-693C-47E2-9849-916B3CB3A048}"/>
              </a:ext>
            </a:extLst>
          </p:cNvPr>
          <p:cNvSpPr>
            <a:spLocks noGrp="1"/>
          </p:cNvSpPr>
          <p:nvPr>
            <p:ph type="title"/>
          </p:nvPr>
        </p:nvSpPr>
        <p:spPr/>
        <p:txBody>
          <a:bodyPr/>
          <a:lstStyle/>
          <a:p>
            <a:r>
              <a:rPr lang="en-US" dirty="0"/>
              <a:t>Fixed Temporal Query - Explanation</a:t>
            </a:r>
          </a:p>
        </p:txBody>
      </p:sp>
      <p:cxnSp>
        <p:nvCxnSpPr>
          <p:cNvPr id="5" name="Straight Arrow Connector 4">
            <a:extLst>
              <a:ext uri="{FF2B5EF4-FFF2-40B4-BE49-F238E27FC236}">
                <a16:creationId xmlns:a16="http://schemas.microsoft.com/office/drawing/2014/main" id="{7501A9FD-7A38-4694-B5E5-EC878D5A5929}"/>
              </a:ext>
            </a:extLst>
          </p:cNvPr>
          <p:cNvCxnSpPr/>
          <p:nvPr/>
        </p:nvCxnSpPr>
        <p:spPr>
          <a:xfrm flipV="1">
            <a:off x="2524125" y="1571625"/>
            <a:ext cx="0" cy="358140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F3FE46-3E99-444D-9442-810D8883C42D}"/>
              </a:ext>
            </a:extLst>
          </p:cNvPr>
          <p:cNvCxnSpPr>
            <a:cxnSpLocks/>
          </p:cNvCxnSpPr>
          <p:nvPr/>
        </p:nvCxnSpPr>
        <p:spPr>
          <a:xfrm>
            <a:off x="2543175" y="5153025"/>
            <a:ext cx="5772150" cy="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378390-9B7A-4921-BC4D-0ECD7E7ED3D4}"/>
              </a:ext>
            </a:extLst>
          </p:cNvPr>
          <p:cNvCxnSpPr>
            <a:cxnSpLocks/>
          </p:cNvCxnSpPr>
          <p:nvPr/>
        </p:nvCxnSpPr>
        <p:spPr>
          <a:xfrm>
            <a:off x="3714750" y="5000625"/>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61A75-8C9F-484A-9E16-4A01F6996BB1}"/>
              </a:ext>
            </a:extLst>
          </p:cNvPr>
          <p:cNvCxnSpPr>
            <a:cxnSpLocks/>
          </p:cNvCxnSpPr>
          <p:nvPr/>
        </p:nvCxnSpPr>
        <p:spPr>
          <a:xfrm>
            <a:off x="7334250" y="4999941"/>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20C6E7-8E0F-4FD3-B98A-DEB47167D8EB}"/>
              </a:ext>
            </a:extLst>
          </p:cNvPr>
          <p:cNvSpPr txBox="1"/>
          <p:nvPr/>
        </p:nvSpPr>
        <p:spPr>
          <a:xfrm>
            <a:off x="3287261" y="5439459"/>
            <a:ext cx="854978" cy="646331"/>
          </a:xfrm>
          <a:prstGeom prst="rect">
            <a:avLst/>
          </a:prstGeom>
          <a:noFill/>
        </p:spPr>
        <p:txBody>
          <a:bodyPr wrap="none" rtlCol="0">
            <a:spAutoFit/>
          </a:bodyPr>
          <a:lstStyle/>
          <a:p>
            <a:r>
              <a:rPr lang="en-US" dirty="0">
                <a:solidFill>
                  <a:schemeClr val="accent1"/>
                </a:solidFill>
              </a:rPr>
              <a:t>Traffic</a:t>
            </a:r>
          </a:p>
          <a:p>
            <a:pPr algn="ctr"/>
            <a:r>
              <a:rPr lang="en-US" dirty="0">
                <a:solidFill>
                  <a:schemeClr val="accent1"/>
                </a:solidFill>
              </a:rPr>
              <a:t>Day</a:t>
            </a:r>
          </a:p>
        </p:txBody>
      </p:sp>
      <p:sp>
        <p:nvSpPr>
          <p:cNvPr id="15" name="TextBox 14">
            <a:extLst>
              <a:ext uri="{FF2B5EF4-FFF2-40B4-BE49-F238E27FC236}">
                <a16:creationId xmlns:a16="http://schemas.microsoft.com/office/drawing/2014/main" id="{646EAD69-D798-4485-ACC8-AB85144AE351}"/>
              </a:ext>
            </a:extLst>
          </p:cNvPr>
          <p:cNvSpPr txBox="1"/>
          <p:nvPr/>
        </p:nvSpPr>
        <p:spPr>
          <a:xfrm>
            <a:off x="6847578" y="5439459"/>
            <a:ext cx="973343" cy="646331"/>
          </a:xfrm>
          <a:prstGeom prst="rect">
            <a:avLst/>
          </a:prstGeom>
          <a:noFill/>
        </p:spPr>
        <p:txBody>
          <a:bodyPr wrap="none" rtlCol="0">
            <a:spAutoFit/>
          </a:bodyPr>
          <a:lstStyle/>
          <a:p>
            <a:r>
              <a:rPr lang="en-US" dirty="0">
                <a:solidFill>
                  <a:schemeClr val="accent1"/>
                </a:solidFill>
              </a:rPr>
              <a:t>Current</a:t>
            </a:r>
          </a:p>
          <a:p>
            <a:pPr algn="ctr"/>
            <a:r>
              <a:rPr lang="en-US" dirty="0">
                <a:solidFill>
                  <a:schemeClr val="accent1"/>
                </a:solidFill>
              </a:rPr>
              <a:t>Time</a:t>
            </a:r>
          </a:p>
        </p:txBody>
      </p:sp>
      <p:grpSp>
        <p:nvGrpSpPr>
          <p:cNvPr id="41" name="Group 40">
            <a:extLst>
              <a:ext uri="{FF2B5EF4-FFF2-40B4-BE49-F238E27FC236}">
                <a16:creationId xmlns:a16="http://schemas.microsoft.com/office/drawing/2014/main" id="{52ECD347-4FCA-403F-AE1E-B60E0B3AF9D6}"/>
              </a:ext>
            </a:extLst>
          </p:cNvPr>
          <p:cNvGrpSpPr/>
          <p:nvPr/>
        </p:nvGrpSpPr>
        <p:grpSpPr>
          <a:xfrm>
            <a:off x="3470901" y="1604962"/>
            <a:ext cx="487697" cy="3514725"/>
            <a:chOff x="3485364" y="1647825"/>
            <a:chExt cx="487697" cy="3514725"/>
          </a:xfrm>
        </p:grpSpPr>
        <p:cxnSp>
          <p:nvCxnSpPr>
            <p:cNvPr id="17" name="Straight Connector 16">
              <a:extLst>
                <a:ext uri="{FF2B5EF4-FFF2-40B4-BE49-F238E27FC236}">
                  <a16:creationId xmlns:a16="http://schemas.microsoft.com/office/drawing/2014/main" id="{456D5859-A8C0-4CF9-9A91-22BE2EBC3EDB}"/>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22191-E0FC-4323-94B5-E16A4D0BA19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02533A-B11F-4310-823A-D10D0BB5689D}"/>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0E2CA8-82DE-467D-B6AE-77092927D8D7}"/>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6F26D-E0B5-4847-8D3A-39AE0AE90800}"/>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443AF3-62AB-40DE-BAC1-F9221F9AC94E}"/>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37FC85-0D03-4385-B1CC-45717D411AEC}"/>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A4BE62-D27D-4F20-B264-8A760C9A546E}"/>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B3FBF1-06E9-408E-A2A2-7D46699153B3}"/>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0282A0-FDB9-4456-B163-F4B8CEC82553}"/>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73011A-0428-4A73-B4A7-84FECE8B2796}"/>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86B5FF-6D75-4CDC-B51B-AF930780DEF1}"/>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FB55128-0028-424F-A14F-1A8773715620}"/>
              </a:ext>
            </a:extLst>
          </p:cNvPr>
          <p:cNvSpPr txBox="1"/>
          <p:nvPr/>
        </p:nvSpPr>
        <p:spPr>
          <a:xfrm rot="16200000">
            <a:off x="1568772" y="3198167"/>
            <a:ext cx="1018227" cy="461665"/>
          </a:xfrm>
          <a:prstGeom prst="rect">
            <a:avLst/>
          </a:prstGeom>
          <a:noFill/>
        </p:spPr>
        <p:txBody>
          <a:bodyPr wrap="none" rtlCol="0">
            <a:spAutoFit/>
          </a:bodyPr>
          <a:lstStyle/>
          <a:p>
            <a:pPr algn="ctr"/>
            <a:r>
              <a:rPr lang="en-US" sz="2400" b="1" dirty="0">
                <a:solidFill>
                  <a:schemeClr val="accent1"/>
                </a:solidFill>
              </a:rPr>
              <a:t>Space</a:t>
            </a:r>
          </a:p>
        </p:txBody>
      </p:sp>
      <p:sp>
        <p:nvSpPr>
          <p:cNvPr id="40" name="TextBox 39">
            <a:extLst>
              <a:ext uri="{FF2B5EF4-FFF2-40B4-BE49-F238E27FC236}">
                <a16:creationId xmlns:a16="http://schemas.microsoft.com/office/drawing/2014/main" id="{63553310-336E-41B4-95B0-94AC2217DAF8}"/>
              </a:ext>
            </a:extLst>
          </p:cNvPr>
          <p:cNvSpPr txBox="1"/>
          <p:nvPr/>
        </p:nvSpPr>
        <p:spPr>
          <a:xfrm>
            <a:off x="4062886" y="6085790"/>
            <a:ext cx="893001" cy="461665"/>
          </a:xfrm>
          <a:prstGeom prst="rect">
            <a:avLst/>
          </a:prstGeom>
          <a:noFill/>
        </p:spPr>
        <p:txBody>
          <a:bodyPr wrap="none" rtlCol="0">
            <a:spAutoFit/>
          </a:bodyPr>
          <a:lstStyle/>
          <a:p>
            <a:pPr algn="ctr"/>
            <a:r>
              <a:rPr lang="en-US" sz="2400" b="1" dirty="0">
                <a:solidFill>
                  <a:schemeClr val="accent1"/>
                </a:solidFill>
              </a:rPr>
              <a:t>Time</a:t>
            </a:r>
          </a:p>
        </p:txBody>
      </p:sp>
      <p:sp>
        <p:nvSpPr>
          <p:cNvPr id="3" name="Slide Number Placeholder 2">
            <a:extLst>
              <a:ext uri="{FF2B5EF4-FFF2-40B4-BE49-F238E27FC236}">
                <a16:creationId xmlns:a16="http://schemas.microsoft.com/office/drawing/2014/main" id="{15E55662-FDD1-4EE2-AAB8-A27F74D67DBA}"/>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141695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7B36-B062-468E-A6BE-D633A7D44D52}"/>
              </a:ext>
            </a:extLst>
          </p:cNvPr>
          <p:cNvSpPr>
            <a:spLocks noGrp="1"/>
          </p:cNvSpPr>
          <p:nvPr>
            <p:ph type="title"/>
          </p:nvPr>
        </p:nvSpPr>
        <p:spPr/>
        <p:txBody>
          <a:bodyPr/>
          <a:lstStyle/>
          <a:p>
            <a:r>
              <a:rPr lang="en-US" dirty="0"/>
              <a:t>Sliding Temporal Query - Example</a:t>
            </a:r>
          </a:p>
        </p:txBody>
      </p:sp>
      <p:pic>
        <p:nvPicPr>
          <p:cNvPr id="5" name="Picture 4" descr="A picture containing text&#10;&#10;Description automatically generated">
            <a:extLst>
              <a:ext uri="{FF2B5EF4-FFF2-40B4-BE49-F238E27FC236}">
                <a16:creationId xmlns:a16="http://schemas.microsoft.com/office/drawing/2014/main" id="{F5020E21-55C7-47A9-BEC3-1D2D7DFA0CAA}"/>
              </a:ext>
            </a:extLst>
          </p:cNvPr>
          <p:cNvPicPr>
            <a:picLocks noChangeAspect="1"/>
          </p:cNvPicPr>
          <p:nvPr/>
        </p:nvPicPr>
        <p:blipFill>
          <a:blip r:embed="rId3"/>
          <a:stretch>
            <a:fillRect/>
          </a:stretch>
        </p:blipFill>
        <p:spPr>
          <a:xfrm>
            <a:off x="1189530" y="1812447"/>
            <a:ext cx="3456936" cy="1958930"/>
          </a:xfrm>
          <a:prstGeom prst="rect">
            <a:avLst/>
          </a:prstGeom>
        </p:spPr>
      </p:pic>
      <p:cxnSp>
        <p:nvCxnSpPr>
          <p:cNvPr id="7" name="Straight Arrow Connector 6">
            <a:extLst>
              <a:ext uri="{FF2B5EF4-FFF2-40B4-BE49-F238E27FC236}">
                <a16:creationId xmlns:a16="http://schemas.microsoft.com/office/drawing/2014/main" id="{80DC8E2C-F4ED-4DCE-BB0B-F945BB1B86F8}"/>
              </a:ext>
            </a:extLst>
          </p:cNvPr>
          <p:cNvCxnSpPr>
            <a:cxnSpLocks/>
          </p:cNvCxnSpPr>
          <p:nvPr/>
        </p:nvCxnSpPr>
        <p:spPr>
          <a:xfrm>
            <a:off x="2943616" y="3945699"/>
            <a:ext cx="889348" cy="1252602"/>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E81688C-0B4A-482D-9C56-97B33FD762BD}"/>
              </a:ext>
            </a:extLst>
          </p:cNvPr>
          <p:cNvCxnSpPr>
            <a:cxnSpLocks/>
          </p:cNvCxnSpPr>
          <p:nvPr/>
        </p:nvCxnSpPr>
        <p:spPr>
          <a:xfrm flipH="1">
            <a:off x="5819775" y="4143375"/>
            <a:ext cx="1485901" cy="904875"/>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6" name="Picture 5" descr="A close up of a map&#10;&#10;Description automatically generated">
            <a:extLst>
              <a:ext uri="{FF2B5EF4-FFF2-40B4-BE49-F238E27FC236}">
                <a16:creationId xmlns:a16="http://schemas.microsoft.com/office/drawing/2014/main" id="{91E1F2A0-4D87-4B89-934F-A8729D506900}"/>
              </a:ext>
            </a:extLst>
          </p:cNvPr>
          <p:cNvPicPr>
            <a:picLocks noChangeAspect="1"/>
          </p:cNvPicPr>
          <p:nvPr/>
        </p:nvPicPr>
        <p:blipFill rotWithShape="1">
          <a:blip r:embed="rId4"/>
          <a:srcRect l="48826"/>
          <a:stretch/>
        </p:blipFill>
        <p:spPr>
          <a:xfrm>
            <a:off x="5678414" y="1502537"/>
            <a:ext cx="3595588" cy="2443162"/>
          </a:xfrm>
          <a:prstGeom prst="rect">
            <a:avLst/>
          </a:prstGeom>
        </p:spPr>
      </p:pic>
      <p:pic>
        <p:nvPicPr>
          <p:cNvPr id="13" name="Picture 2" descr="See the source image">
            <a:extLst>
              <a:ext uri="{FF2B5EF4-FFF2-40B4-BE49-F238E27FC236}">
                <a16:creationId xmlns:a16="http://schemas.microsoft.com/office/drawing/2014/main" id="{DD05BEEE-F270-4192-A499-B3658597774A}"/>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1119" y="4974224"/>
            <a:ext cx="1309097" cy="1438275"/>
          </a:xfrm>
          <a:prstGeom prst="rect">
            <a:avLst/>
          </a:prstGeom>
          <a:noFill/>
          <a:ln>
            <a:noFill/>
          </a:ln>
        </p:spPr>
      </p:pic>
      <p:sp>
        <p:nvSpPr>
          <p:cNvPr id="3" name="Slide Number Placeholder 2">
            <a:extLst>
              <a:ext uri="{FF2B5EF4-FFF2-40B4-BE49-F238E27FC236}">
                <a16:creationId xmlns:a16="http://schemas.microsoft.com/office/drawing/2014/main" id="{732521D1-BD85-47EA-847B-54CEA45C764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4" name="TextBox 3">
            <a:extLst>
              <a:ext uri="{FF2B5EF4-FFF2-40B4-BE49-F238E27FC236}">
                <a16:creationId xmlns:a16="http://schemas.microsoft.com/office/drawing/2014/main" id="{6F478F95-57DC-4F2E-B9DB-D3E358ABFB50}"/>
              </a:ext>
            </a:extLst>
          </p:cNvPr>
          <p:cNvSpPr txBox="1"/>
          <p:nvPr/>
        </p:nvSpPr>
        <p:spPr>
          <a:xfrm>
            <a:off x="677334" y="6221821"/>
            <a:ext cx="2464906" cy="369332"/>
          </a:xfrm>
          <a:prstGeom prst="rect">
            <a:avLst/>
          </a:prstGeom>
          <a:noFill/>
        </p:spPr>
        <p:txBody>
          <a:bodyPr wrap="none" rtlCol="0">
            <a:spAutoFit/>
          </a:bodyPr>
          <a:lstStyle/>
          <a:p>
            <a:r>
              <a:rPr lang="en-US" dirty="0"/>
              <a:t>[IEEE TIST,2015,Wang]</a:t>
            </a:r>
          </a:p>
        </p:txBody>
      </p:sp>
    </p:spTree>
    <p:extLst>
      <p:ext uri="{BB962C8B-B14F-4D97-AF65-F5344CB8AC3E}">
        <p14:creationId xmlns:p14="http://schemas.microsoft.com/office/powerpoint/2010/main" val="40559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9502-693C-47E2-9849-916B3CB3A048}"/>
              </a:ext>
            </a:extLst>
          </p:cNvPr>
          <p:cNvSpPr>
            <a:spLocks noGrp="1"/>
          </p:cNvSpPr>
          <p:nvPr>
            <p:ph type="title"/>
          </p:nvPr>
        </p:nvSpPr>
        <p:spPr/>
        <p:txBody>
          <a:bodyPr/>
          <a:lstStyle/>
          <a:p>
            <a:r>
              <a:rPr lang="en-US" dirty="0"/>
              <a:t>Sliding Temporal Query - Explanation</a:t>
            </a:r>
          </a:p>
        </p:txBody>
      </p:sp>
      <p:cxnSp>
        <p:nvCxnSpPr>
          <p:cNvPr id="5" name="Straight Arrow Connector 4">
            <a:extLst>
              <a:ext uri="{FF2B5EF4-FFF2-40B4-BE49-F238E27FC236}">
                <a16:creationId xmlns:a16="http://schemas.microsoft.com/office/drawing/2014/main" id="{7501A9FD-7A38-4694-B5E5-EC878D5A5929}"/>
              </a:ext>
            </a:extLst>
          </p:cNvPr>
          <p:cNvCxnSpPr/>
          <p:nvPr/>
        </p:nvCxnSpPr>
        <p:spPr>
          <a:xfrm flipV="1">
            <a:off x="2524125" y="1571625"/>
            <a:ext cx="0" cy="358140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F3FE46-3E99-444D-9442-810D8883C42D}"/>
              </a:ext>
            </a:extLst>
          </p:cNvPr>
          <p:cNvCxnSpPr>
            <a:cxnSpLocks/>
          </p:cNvCxnSpPr>
          <p:nvPr/>
        </p:nvCxnSpPr>
        <p:spPr>
          <a:xfrm>
            <a:off x="2543175" y="5153025"/>
            <a:ext cx="4057650" cy="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378390-9B7A-4921-BC4D-0ECD7E7ED3D4}"/>
              </a:ext>
            </a:extLst>
          </p:cNvPr>
          <p:cNvCxnSpPr>
            <a:cxnSpLocks/>
          </p:cNvCxnSpPr>
          <p:nvPr/>
        </p:nvCxnSpPr>
        <p:spPr>
          <a:xfrm>
            <a:off x="3983844" y="5000625"/>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61A75-8C9F-484A-9E16-4A01F6996BB1}"/>
              </a:ext>
            </a:extLst>
          </p:cNvPr>
          <p:cNvCxnSpPr>
            <a:cxnSpLocks/>
          </p:cNvCxnSpPr>
          <p:nvPr/>
        </p:nvCxnSpPr>
        <p:spPr>
          <a:xfrm>
            <a:off x="5334000" y="5000625"/>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20C6E7-8E0F-4FD3-B98A-DEB47167D8EB}"/>
              </a:ext>
            </a:extLst>
          </p:cNvPr>
          <p:cNvSpPr txBox="1"/>
          <p:nvPr/>
        </p:nvSpPr>
        <p:spPr>
          <a:xfrm>
            <a:off x="3218338" y="5322522"/>
            <a:ext cx="1555874" cy="923330"/>
          </a:xfrm>
          <a:prstGeom prst="rect">
            <a:avLst/>
          </a:prstGeom>
          <a:noFill/>
        </p:spPr>
        <p:txBody>
          <a:bodyPr wrap="none" rtlCol="0">
            <a:spAutoFit/>
          </a:bodyPr>
          <a:lstStyle/>
          <a:p>
            <a:pPr algn="ctr"/>
            <a:r>
              <a:rPr lang="en-US" dirty="0">
                <a:solidFill>
                  <a:schemeClr val="accent1"/>
                </a:solidFill>
              </a:rPr>
              <a:t>Current </a:t>
            </a:r>
            <a:r>
              <a:rPr lang="en-US" dirty="0" err="1">
                <a:solidFill>
                  <a:schemeClr val="accent1"/>
                </a:solidFill>
              </a:rPr>
              <a:t>TIme</a:t>
            </a:r>
            <a:endParaRPr lang="en-US" dirty="0">
              <a:solidFill>
                <a:schemeClr val="accent1"/>
              </a:solidFill>
            </a:endParaRPr>
          </a:p>
          <a:p>
            <a:pPr algn="ctr"/>
            <a:r>
              <a:rPr lang="en-US" dirty="0">
                <a:solidFill>
                  <a:schemeClr val="accent1"/>
                </a:solidFill>
              </a:rPr>
              <a:t>- 1 Week</a:t>
            </a:r>
          </a:p>
          <a:p>
            <a:pPr algn="ctr"/>
            <a:endParaRPr lang="en-US" dirty="0">
              <a:solidFill>
                <a:schemeClr val="accent1"/>
              </a:solidFill>
            </a:endParaRPr>
          </a:p>
        </p:txBody>
      </p:sp>
      <p:sp>
        <p:nvSpPr>
          <p:cNvPr id="15" name="TextBox 14">
            <a:extLst>
              <a:ext uri="{FF2B5EF4-FFF2-40B4-BE49-F238E27FC236}">
                <a16:creationId xmlns:a16="http://schemas.microsoft.com/office/drawing/2014/main" id="{646EAD69-D798-4485-ACC8-AB85144AE351}"/>
              </a:ext>
            </a:extLst>
          </p:cNvPr>
          <p:cNvSpPr txBox="1"/>
          <p:nvPr/>
        </p:nvSpPr>
        <p:spPr>
          <a:xfrm>
            <a:off x="4893763" y="5324475"/>
            <a:ext cx="973343" cy="646331"/>
          </a:xfrm>
          <a:prstGeom prst="rect">
            <a:avLst/>
          </a:prstGeom>
          <a:noFill/>
        </p:spPr>
        <p:txBody>
          <a:bodyPr wrap="none" rtlCol="0">
            <a:spAutoFit/>
          </a:bodyPr>
          <a:lstStyle/>
          <a:p>
            <a:r>
              <a:rPr lang="en-US" dirty="0">
                <a:solidFill>
                  <a:schemeClr val="accent1"/>
                </a:solidFill>
              </a:rPr>
              <a:t>Current</a:t>
            </a:r>
          </a:p>
          <a:p>
            <a:pPr algn="ctr"/>
            <a:r>
              <a:rPr lang="en-US" dirty="0">
                <a:solidFill>
                  <a:schemeClr val="accent1"/>
                </a:solidFill>
              </a:rPr>
              <a:t>Time</a:t>
            </a:r>
          </a:p>
        </p:txBody>
      </p:sp>
      <p:grpSp>
        <p:nvGrpSpPr>
          <p:cNvPr id="41" name="Group 40">
            <a:extLst>
              <a:ext uri="{FF2B5EF4-FFF2-40B4-BE49-F238E27FC236}">
                <a16:creationId xmlns:a16="http://schemas.microsoft.com/office/drawing/2014/main" id="{52ECD347-4FCA-403F-AE1E-B60E0B3AF9D6}"/>
              </a:ext>
            </a:extLst>
          </p:cNvPr>
          <p:cNvGrpSpPr/>
          <p:nvPr/>
        </p:nvGrpSpPr>
        <p:grpSpPr>
          <a:xfrm>
            <a:off x="3693723" y="1599077"/>
            <a:ext cx="279513" cy="3514725"/>
            <a:chOff x="3485364" y="1647825"/>
            <a:chExt cx="487697" cy="3514725"/>
          </a:xfrm>
        </p:grpSpPr>
        <p:cxnSp>
          <p:nvCxnSpPr>
            <p:cNvPr id="17" name="Straight Connector 16">
              <a:extLst>
                <a:ext uri="{FF2B5EF4-FFF2-40B4-BE49-F238E27FC236}">
                  <a16:creationId xmlns:a16="http://schemas.microsoft.com/office/drawing/2014/main" id="{456D5859-A8C0-4CF9-9A91-22BE2EBC3EDB}"/>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22191-E0FC-4323-94B5-E16A4D0BA19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02533A-B11F-4310-823A-D10D0BB5689D}"/>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0E2CA8-82DE-467D-B6AE-77092927D8D7}"/>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6F26D-E0B5-4847-8D3A-39AE0AE90800}"/>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443AF3-62AB-40DE-BAC1-F9221F9AC94E}"/>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37FC85-0D03-4385-B1CC-45717D411AEC}"/>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A4BE62-D27D-4F20-B264-8A760C9A546E}"/>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B3FBF1-06E9-408E-A2A2-7D46699153B3}"/>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0282A0-FDB9-4456-B163-F4B8CEC82553}"/>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73011A-0428-4A73-B4A7-84FECE8B2796}"/>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86B5FF-6D75-4CDC-B51B-AF930780DEF1}"/>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FB55128-0028-424F-A14F-1A8773715620}"/>
              </a:ext>
            </a:extLst>
          </p:cNvPr>
          <p:cNvSpPr txBox="1"/>
          <p:nvPr/>
        </p:nvSpPr>
        <p:spPr>
          <a:xfrm rot="16200000">
            <a:off x="1590359" y="3439029"/>
            <a:ext cx="1018227" cy="461665"/>
          </a:xfrm>
          <a:prstGeom prst="rect">
            <a:avLst/>
          </a:prstGeom>
          <a:noFill/>
        </p:spPr>
        <p:txBody>
          <a:bodyPr wrap="none" rtlCol="0">
            <a:spAutoFit/>
          </a:bodyPr>
          <a:lstStyle/>
          <a:p>
            <a:pPr algn="ctr"/>
            <a:r>
              <a:rPr lang="en-US" sz="2400" b="1" dirty="0">
                <a:solidFill>
                  <a:schemeClr val="accent1"/>
                </a:solidFill>
              </a:rPr>
              <a:t>Space</a:t>
            </a:r>
          </a:p>
        </p:txBody>
      </p:sp>
      <p:sp>
        <p:nvSpPr>
          <p:cNvPr id="40" name="TextBox 39">
            <a:extLst>
              <a:ext uri="{FF2B5EF4-FFF2-40B4-BE49-F238E27FC236}">
                <a16:creationId xmlns:a16="http://schemas.microsoft.com/office/drawing/2014/main" id="{63553310-336E-41B4-95B0-94AC2217DAF8}"/>
              </a:ext>
            </a:extLst>
          </p:cNvPr>
          <p:cNvSpPr txBox="1"/>
          <p:nvPr/>
        </p:nvSpPr>
        <p:spPr>
          <a:xfrm>
            <a:off x="4062886" y="6085790"/>
            <a:ext cx="893001" cy="461665"/>
          </a:xfrm>
          <a:prstGeom prst="rect">
            <a:avLst/>
          </a:prstGeom>
          <a:noFill/>
        </p:spPr>
        <p:txBody>
          <a:bodyPr wrap="none" rtlCol="0">
            <a:spAutoFit/>
          </a:bodyPr>
          <a:lstStyle/>
          <a:p>
            <a:pPr algn="ctr"/>
            <a:r>
              <a:rPr lang="en-US" sz="2400" b="1" dirty="0">
                <a:solidFill>
                  <a:schemeClr val="accent1"/>
                </a:solidFill>
              </a:rPr>
              <a:t>Time</a:t>
            </a:r>
          </a:p>
        </p:txBody>
      </p:sp>
      <p:grpSp>
        <p:nvGrpSpPr>
          <p:cNvPr id="24" name="Group 23">
            <a:extLst>
              <a:ext uri="{FF2B5EF4-FFF2-40B4-BE49-F238E27FC236}">
                <a16:creationId xmlns:a16="http://schemas.microsoft.com/office/drawing/2014/main" id="{0C4CBD63-C9BC-4705-A49E-2D635298A95C}"/>
              </a:ext>
            </a:extLst>
          </p:cNvPr>
          <p:cNvGrpSpPr/>
          <p:nvPr/>
        </p:nvGrpSpPr>
        <p:grpSpPr>
          <a:xfrm rot="5400000">
            <a:off x="4015620" y="1553967"/>
            <a:ext cx="487697" cy="2149061"/>
            <a:chOff x="3485364" y="1647825"/>
            <a:chExt cx="487697" cy="3514725"/>
          </a:xfrm>
        </p:grpSpPr>
        <p:cxnSp>
          <p:nvCxnSpPr>
            <p:cNvPr id="25" name="Straight Connector 24">
              <a:extLst>
                <a:ext uri="{FF2B5EF4-FFF2-40B4-BE49-F238E27FC236}">
                  <a16:creationId xmlns:a16="http://schemas.microsoft.com/office/drawing/2014/main" id="{D45F1DD4-4F74-487B-A192-36296339879A}"/>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35BDFB-5E95-426D-90DD-7230F56CA6A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50EF66-FE39-46BF-9A7B-026600C833A0}"/>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F77336-D484-41CB-908F-F8FA3E2FDC35}"/>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534CF1-4D5D-439A-92AC-3B33CC64C7D4}"/>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794CD9-4089-4AC6-BF4D-B94996D841B5}"/>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5884FA-78F2-4A1F-AFDC-4E96D6832403}"/>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4EC30D-1D1A-4A76-980B-002B34CECA82}"/>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D7A065-BAFA-40D3-BDFC-9EEA673180EE}"/>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23E470-8C96-444C-AC09-381FB041CD6C}"/>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1457A6-2072-44F3-9024-7B0FD01FE142}"/>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3083A2-BD02-4EF0-811B-0E40320035B0}"/>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642EE9B-384B-43B5-99D6-CEF334CAA6AB}"/>
              </a:ext>
            </a:extLst>
          </p:cNvPr>
          <p:cNvCxnSpPr>
            <a:cxnSpLocks/>
          </p:cNvCxnSpPr>
          <p:nvPr/>
        </p:nvCxnSpPr>
        <p:spPr>
          <a:xfrm flipV="1">
            <a:off x="2381286" y="2632398"/>
            <a:ext cx="280507" cy="537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00C503-F662-4C34-AA09-82CC9FDB19EF}"/>
              </a:ext>
            </a:extLst>
          </p:cNvPr>
          <p:cNvSpPr txBox="1"/>
          <p:nvPr/>
        </p:nvSpPr>
        <p:spPr>
          <a:xfrm>
            <a:off x="572558" y="2306293"/>
            <a:ext cx="1898277" cy="646331"/>
          </a:xfrm>
          <a:prstGeom prst="rect">
            <a:avLst/>
          </a:prstGeom>
          <a:noFill/>
        </p:spPr>
        <p:txBody>
          <a:bodyPr wrap="none" rtlCol="0">
            <a:spAutoFit/>
          </a:bodyPr>
          <a:lstStyle/>
          <a:p>
            <a:r>
              <a:rPr lang="en-US" dirty="0">
                <a:solidFill>
                  <a:schemeClr val="accent1"/>
                </a:solidFill>
              </a:rPr>
              <a:t>Org(LaGuardia)</a:t>
            </a:r>
          </a:p>
          <a:p>
            <a:r>
              <a:rPr lang="en-US" dirty="0" err="1">
                <a:solidFill>
                  <a:schemeClr val="accent1"/>
                </a:solidFill>
              </a:rPr>
              <a:t>Dest</a:t>
            </a:r>
            <a:r>
              <a:rPr lang="en-US" dirty="0">
                <a:solidFill>
                  <a:schemeClr val="accent1"/>
                </a:solidFill>
              </a:rPr>
              <a:t>(Manhattan)</a:t>
            </a:r>
          </a:p>
        </p:txBody>
      </p:sp>
      <p:grpSp>
        <p:nvGrpSpPr>
          <p:cNvPr id="49" name="Group 48">
            <a:extLst>
              <a:ext uri="{FF2B5EF4-FFF2-40B4-BE49-F238E27FC236}">
                <a16:creationId xmlns:a16="http://schemas.microsoft.com/office/drawing/2014/main" id="{2A2F1772-42CE-4FFA-9EDE-742402FBB4D7}"/>
              </a:ext>
            </a:extLst>
          </p:cNvPr>
          <p:cNvGrpSpPr/>
          <p:nvPr/>
        </p:nvGrpSpPr>
        <p:grpSpPr>
          <a:xfrm>
            <a:off x="5056291" y="1599077"/>
            <a:ext cx="279513" cy="3514725"/>
            <a:chOff x="3485364" y="1647825"/>
            <a:chExt cx="487697" cy="3514725"/>
          </a:xfrm>
        </p:grpSpPr>
        <p:cxnSp>
          <p:nvCxnSpPr>
            <p:cNvPr id="50" name="Straight Connector 49">
              <a:extLst>
                <a:ext uri="{FF2B5EF4-FFF2-40B4-BE49-F238E27FC236}">
                  <a16:creationId xmlns:a16="http://schemas.microsoft.com/office/drawing/2014/main" id="{64FF09B8-F84D-4566-B1D4-F637D75667DD}"/>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B69183-DED0-4573-90AD-4D747C5311BD}"/>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CABAA6-D495-4A23-A26E-8267E2599397}"/>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81E87B-F127-419C-B9E4-82DF16FAD62E}"/>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F8021B7-012F-474C-95A2-FBF84240AD3D}"/>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A62ED7-4A17-4A79-B9D1-1C7E54A72431}"/>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FC40148-1EAF-4B18-B3D8-1722B7F856A3}"/>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D7D3F5C-1DFC-4178-8CF0-6C0BAB40B657}"/>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BD1CB-59E3-4EDF-BE8F-5B2CA57A4E99}"/>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9A9A55-2ED4-4FDB-B6E4-AFE5727335D1}"/>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41EF2F-75DB-4FB8-9185-AD52FC02365A}"/>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D8AE5A3-CCA9-4F9D-B025-4B74265BC6DF}"/>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227B9F52-DAF8-4EAF-8E20-811D97CEA3BE}"/>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8252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9502-693C-47E2-9849-916B3CB3A048}"/>
              </a:ext>
            </a:extLst>
          </p:cNvPr>
          <p:cNvSpPr>
            <a:spLocks noGrp="1"/>
          </p:cNvSpPr>
          <p:nvPr>
            <p:ph type="title"/>
          </p:nvPr>
        </p:nvSpPr>
        <p:spPr/>
        <p:txBody>
          <a:bodyPr/>
          <a:lstStyle/>
          <a:p>
            <a:r>
              <a:rPr lang="en-US" dirty="0"/>
              <a:t>Sliding Temporal Query - Explanation</a:t>
            </a:r>
          </a:p>
        </p:txBody>
      </p:sp>
      <p:cxnSp>
        <p:nvCxnSpPr>
          <p:cNvPr id="5" name="Straight Arrow Connector 4">
            <a:extLst>
              <a:ext uri="{FF2B5EF4-FFF2-40B4-BE49-F238E27FC236}">
                <a16:creationId xmlns:a16="http://schemas.microsoft.com/office/drawing/2014/main" id="{7501A9FD-7A38-4694-B5E5-EC878D5A5929}"/>
              </a:ext>
            </a:extLst>
          </p:cNvPr>
          <p:cNvCxnSpPr/>
          <p:nvPr/>
        </p:nvCxnSpPr>
        <p:spPr>
          <a:xfrm flipV="1">
            <a:off x="2524125" y="1571625"/>
            <a:ext cx="0" cy="3581400"/>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EF3FE46-3E99-444D-9442-810D8883C42D}"/>
              </a:ext>
            </a:extLst>
          </p:cNvPr>
          <p:cNvCxnSpPr>
            <a:cxnSpLocks/>
          </p:cNvCxnSpPr>
          <p:nvPr/>
        </p:nvCxnSpPr>
        <p:spPr>
          <a:xfrm flipV="1">
            <a:off x="2543175" y="5113802"/>
            <a:ext cx="5686425" cy="39223"/>
          </a:xfrm>
          <a:prstGeom prst="straightConnector1">
            <a:avLst/>
          </a:prstGeom>
          <a:ln w="63500">
            <a:headEnd type="none"/>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378390-9B7A-4921-BC4D-0ECD7E7ED3D4}"/>
              </a:ext>
            </a:extLst>
          </p:cNvPr>
          <p:cNvCxnSpPr>
            <a:cxnSpLocks/>
          </p:cNvCxnSpPr>
          <p:nvPr/>
        </p:nvCxnSpPr>
        <p:spPr>
          <a:xfrm>
            <a:off x="5965044" y="4991100"/>
            <a:ext cx="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61A75-8C9F-484A-9E16-4A01F6996BB1}"/>
              </a:ext>
            </a:extLst>
          </p:cNvPr>
          <p:cNvCxnSpPr>
            <a:cxnSpLocks/>
          </p:cNvCxnSpPr>
          <p:nvPr/>
        </p:nvCxnSpPr>
        <p:spPr>
          <a:xfrm>
            <a:off x="7315200" y="4991100"/>
            <a:ext cx="0" cy="32385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20C6E7-8E0F-4FD3-B98A-DEB47167D8EB}"/>
              </a:ext>
            </a:extLst>
          </p:cNvPr>
          <p:cNvSpPr txBox="1"/>
          <p:nvPr/>
        </p:nvSpPr>
        <p:spPr>
          <a:xfrm>
            <a:off x="5199538" y="5312997"/>
            <a:ext cx="1555874" cy="923330"/>
          </a:xfrm>
          <a:prstGeom prst="rect">
            <a:avLst/>
          </a:prstGeom>
          <a:noFill/>
        </p:spPr>
        <p:txBody>
          <a:bodyPr wrap="none" rtlCol="0">
            <a:spAutoFit/>
          </a:bodyPr>
          <a:lstStyle/>
          <a:p>
            <a:pPr algn="ctr"/>
            <a:r>
              <a:rPr lang="en-US" dirty="0">
                <a:solidFill>
                  <a:schemeClr val="accent1"/>
                </a:solidFill>
              </a:rPr>
              <a:t>Current Time</a:t>
            </a:r>
          </a:p>
          <a:p>
            <a:pPr algn="ctr"/>
            <a:r>
              <a:rPr lang="en-US" dirty="0">
                <a:solidFill>
                  <a:schemeClr val="accent1"/>
                </a:solidFill>
              </a:rPr>
              <a:t>- 1 Week</a:t>
            </a:r>
          </a:p>
          <a:p>
            <a:pPr algn="ctr"/>
            <a:endParaRPr lang="en-US" dirty="0">
              <a:solidFill>
                <a:schemeClr val="accent1"/>
              </a:solidFill>
            </a:endParaRPr>
          </a:p>
        </p:txBody>
      </p:sp>
      <p:sp>
        <p:nvSpPr>
          <p:cNvPr id="15" name="TextBox 14">
            <a:extLst>
              <a:ext uri="{FF2B5EF4-FFF2-40B4-BE49-F238E27FC236}">
                <a16:creationId xmlns:a16="http://schemas.microsoft.com/office/drawing/2014/main" id="{646EAD69-D798-4485-ACC8-AB85144AE351}"/>
              </a:ext>
            </a:extLst>
          </p:cNvPr>
          <p:cNvSpPr txBox="1"/>
          <p:nvPr/>
        </p:nvSpPr>
        <p:spPr>
          <a:xfrm>
            <a:off x="6874963" y="5314950"/>
            <a:ext cx="973343" cy="646331"/>
          </a:xfrm>
          <a:prstGeom prst="rect">
            <a:avLst/>
          </a:prstGeom>
          <a:noFill/>
        </p:spPr>
        <p:txBody>
          <a:bodyPr wrap="none" rtlCol="0">
            <a:spAutoFit/>
          </a:bodyPr>
          <a:lstStyle/>
          <a:p>
            <a:r>
              <a:rPr lang="en-US" dirty="0">
                <a:solidFill>
                  <a:schemeClr val="accent1"/>
                </a:solidFill>
              </a:rPr>
              <a:t>Current</a:t>
            </a:r>
          </a:p>
          <a:p>
            <a:pPr algn="ctr"/>
            <a:r>
              <a:rPr lang="en-US" dirty="0">
                <a:solidFill>
                  <a:schemeClr val="accent1"/>
                </a:solidFill>
              </a:rPr>
              <a:t>Time</a:t>
            </a:r>
          </a:p>
        </p:txBody>
      </p:sp>
      <p:grpSp>
        <p:nvGrpSpPr>
          <p:cNvPr id="41" name="Group 40">
            <a:extLst>
              <a:ext uri="{FF2B5EF4-FFF2-40B4-BE49-F238E27FC236}">
                <a16:creationId xmlns:a16="http://schemas.microsoft.com/office/drawing/2014/main" id="{52ECD347-4FCA-403F-AE1E-B60E0B3AF9D6}"/>
              </a:ext>
            </a:extLst>
          </p:cNvPr>
          <p:cNvGrpSpPr/>
          <p:nvPr/>
        </p:nvGrpSpPr>
        <p:grpSpPr>
          <a:xfrm>
            <a:off x="5674923" y="1589552"/>
            <a:ext cx="279513" cy="3514725"/>
            <a:chOff x="3485364" y="1647825"/>
            <a:chExt cx="487697" cy="3514725"/>
          </a:xfrm>
        </p:grpSpPr>
        <p:cxnSp>
          <p:nvCxnSpPr>
            <p:cNvPr id="17" name="Straight Connector 16">
              <a:extLst>
                <a:ext uri="{FF2B5EF4-FFF2-40B4-BE49-F238E27FC236}">
                  <a16:creationId xmlns:a16="http://schemas.microsoft.com/office/drawing/2014/main" id="{456D5859-A8C0-4CF9-9A91-22BE2EBC3EDB}"/>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F22191-E0FC-4323-94B5-E16A4D0BA19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02533A-B11F-4310-823A-D10D0BB5689D}"/>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0E2CA8-82DE-467D-B6AE-77092927D8D7}"/>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446F26D-E0B5-4847-8D3A-39AE0AE90800}"/>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443AF3-62AB-40DE-BAC1-F9221F9AC94E}"/>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337FC85-0D03-4385-B1CC-45717D411AEC}"/>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A4BE62-D27D-4F20-B264-8A760C9A546E}"/>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B3FBF1-06E9-408E-A2A2-7D46699153B3}"/>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0282A0-FDB9-4456-B163-F4B8CEC82553}"/>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73011A-0428-4A73-B4A7-84FECE8B2796}"/>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86B5FF-6D75-4CDC-B51B-AF930780DEF1}"/>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FB55128-0028-424F-A14F-1A8773715620}"/>
              </a:ext>
            </a:extLst>
          </p:cNvPr>
          <p:cNvSpPr txBox="1"/>
          <p:nvPr/>
        </p:nvSpPr>
        <p:spPr>
          <a:xfrm rot="16200000">
            <a:off x="1590359" y="3439029"/>
            <a:ext cx="1018227" cy="461665"/>
          </a:xfrm>
          <a:prstGeom prst="rect">
            <a:avLst/>
          </a:prstGeom>
          <a:noFill/>
        </p:spPr>
        <p:txBody>
          <a:bodyPr wrap="none" rtlCol="0">
            <a:spAutoFit/>
          </a:bodyPr>
          <a:lstStyle/>
          <a:p>
            <a:pPr algn="ctr"/>
            <a:r>
              <a:rPr lang="en-US" sz="2400" b="1" dirty="0">
                <a:solidFill>
                  <a:schemeClr val="accent1"/>
                </a:solidFill>
              </a:rPr>
              <a:t>Space</a:t>
            </a:r>
          </a:p>
        </p:txBody>
      </p:sp>
      <p:sp>
        <p:nvSpPr>
          <p:cNvPr id="40" name="TextBox 39">
            <a:extLst>
              <a:ext uri="{FF2B5EF4-FFF2-40B4-BE49-F238E27FC236}">
                <a16:creationId xmlns:a16="http://schemas.microsoft.com/office/drawing/2014/main" id="{63553310-336E-41B4-95B0-94AC2217DAF8}"/>
              </a:ext>
            </a:extLst>
          </p:cNvPr>
          <p:cNvSpPr txBox="1"/>
          <p:nvPr/>
        </p:nvSpPr>
        <p:spPr>
          <a:xfrm>
            <a:off x="4062886" y="6085790"/>
            <a:ext cx="893001" cy="461665"/>
          </a:xfrm>
          <a:prstGeom prst="rect">
            <a:avLst/>
          </a:prstGeom>
          <a:noFill/>
        </p:spPr>
        <p:txBody>
          <a:bodyPr wrap="none" rtlCol="0">
            <a:spAutoFit/>
          </a:bodyPr>
          <a:lstStyle/>
          <a:p>
            <a:pPr algn="ctr"/>
            <a:r>
              <a:rPr lang="en-US" sz="2400" b="1" dirty="0">
                <a:solidFill>
                  <a:schemeClr val="accent1"/>
                </a:solidFill>
              </a:rPr>
              <a:t>Time</a:t>
            </a:r>
          </a:p>
        </p:txBody>
      </p:sp>
      <p:grpSp>
        <p:nvGrpSpPr>
          <p:cNvPr id="24" name="Group 23">
            <a:extLst>
              <a:ext uri="{FF2B5EF4-FFF2-40B4-BE49-F238E27FC236}">
                <a16:creationId xmlns:a16="http://schemas.microsoft.com/office/drawing/2014/main" id="{0C4CBD63-C9BC-4705-A49E-2D635298A95C}"/>
              </a:ext>
            </a:extLst>
          </p:cNvPr>
          <p:cNvGrpSpPr/>
          <p:nvPr/>
        </p:nvGrpSpPr>
        <p:grpSpPr>
          <a:xfrm rot="5400000">
            <a:off x="5996820" y="1544442"/>
            <a:ext cx="487697" cy="2149061"/>
            <a:chOff x="3485364" y="1647825"/>
            <a:chExt cx="487697" cy="3514725"/>
          </a:xfrm>
        </p:grpSpPr>
        <p:cxnSp>
          <p:nvCxnSpPr>
            <p:cNvPr id="25" name="Straight Connector 24">
              <a:extLst>
                <a:ext uri="{FF2B5EF4-FFF2-40B4-BE49-F238E27FC236}">
                  <a16:creationId xmlns:a16="http://schemas.microsoft.com/office/drawing/2014/main" id="{D45F1DD4-4F74-487B-A192-36296339879A}"/>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35BDFB-5E95-426D-90DD-7230F56CA6A0}"/>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950EF66-FE39-46BF-9A7B-026600C833A0}"/>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F77336-D484-41CB-908F-F8FA3E2FDC35}"/>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534CF1-4D5D-439A-92AC-3B33CC64C7D4}"/>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794CD9-4089-4AC6-BF4D-B94996D841B5}"/>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5884FA-78F2-4A1F-AFDC-4E96D6832403}"/>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4EC30D-1D1A-4A76-980B-002B34CECA82}"/>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0D7A065-BAFA-40D3-BDFC-9EEA673180EE}"/>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423E470-8C96-444C-AC09-381FB041CD6C}"/>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41457A6-2072-44F3-9024-7B0FD01FE142}"/>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3083A2-BD02-4EF0-811B-0E40320035B0}"/>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E642EE9B-384B-43B5-99D6-CEF334CAA6AB}"/>
              </a:ext>
            </a:extLst>
          </p:cNvPr>
          <p:cNvCxnSpPr>
            <a:cxnSpLocks/>
          </p:cNvCxnSpPr>
          <p:nvPr/>
        </p:nvCxnSpPr>
        <p:spPr>
          <a:xfrm flipV="1">
            <a:off x="2381286" y="2632398"/>
            <a:ext cx="280507" cy="537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B00C503-F662-4C34-AA09-82CC9FDB19EF}"/>
              </a:ext>
            </a:extLst>
          </p:cNvPr>
          <p:cNvSpPr txBox="1"/>
          <p:nvPr/>
        </p:nvSpPr>
        <p:spPr>
          <a:xfrm>
            <a:off x="572558" y="2306293"/>
            <a:ext cx="1898277" cy="646331"/>
          </a:xfrm>
          <a:prstGeom prst="rect">
            <a:avLst/>
          </a:prstGeom>
          <a:noFill/>
        </p:spPr>
        <p:txBody>
          <a:bodyPr wrap="none" rtlCol="0">
            <a:spAutoFit/>
          </a:bodyPr>
          <a:lstStyle/>
          <a:p>
            <a:r>
              <a:rPr lang="en-US" dirty="0">
                <a:solidFill>
                  <a:schemeClr val="accent1"/>
                </a:solidFill>
              </a:rPr>
              <a:t>Org(LaGuardia)</a:t>
            </a:r>
          </a:p>
          <a:p>
            <a:r>
              <a:rPr lang="en-US" dirty="0" err="1">
                <a:solidFill>
                  <a:schemeClr val="accent1"/>
                </a:solidFill>
              </a:rPr>
              <a:t>Dest</a:t>
            </a:r>
            <a:r>
              <a:rPr lang="en-US" dirty="0">
                <a:solidFill>
                  <a:schemeClr val="accent1"/>
                </a:solidFill>
              </a:rPr>
              <a:t>(Manhattan)</a:t>
            </a:r>
          </a:p>
        </p:txBody>
      </p:sp>
      <p:grpSp>
        <p:nvGrpSpPr>
          <p:cNvPr id="49" name="Group 48">
            <a:extLst>
              <a:ext uri="{FF2B5EF4-FFF2-40B4-BE49-F238E27FC236}">
                <a16:creationId xmlns:a16="http://schemas.microsoft.com/office/drawing/2014/main" id="{2A2F1772-42CE-4FFA-9EDE-742402FBB4D7}"/>
              </a:ext>
            </a:extLst>
          </p:cNvPr>
          <p:cNvGrpSpPr/>
          <p:nvPr/>
        </p:nvGrpSpPr>
        <p:grpSpPr>
          <a:xfrm>
            <a:off x="7037491" y="1589552"/>
            <a:ext cx="279513" cy="3514725"/>
            <a:chOff x="3485364" y="1647825"/>
            <a:chExt cx="487697" cy="3514725"/>
          </a:xfrm>
        </p:grpSpPr>
        <p:cxnSp>
          <p:nvCxnSpPr>
            <p:cNvPr id="50" name="Straight Connector 49">
              <a:extLst>
                <a:ext uri="{FF2B5EF4-FFF2-40B4-BE49-F238E27FC236}">
                  <a16:creationId xmlns:a16="http://schemas.microsoft.com/office/drawing/2014/main" id="{64FF09B8-F84D-4566-B1D4-F637D75667DD}"/>
                </a:ext>
              </a:extLst>
            </p:cNvPr>
            <p:cNvCxnSpPr/>
            <p:nvPr/>
          </p:nvCxnSpPr>
          <p:spPr>
            <a:xfrm>
              <a:off x="3487286" y="1647825"/>
              <a:ext cx="0" cy="351472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B69183-DED0-4573-90AD-4D747C5311BD}"/>
                </a:ext>
              </a:extLst>
            </p:cNvPr>
            <p:cNvCxnSpPr>
              <a:cxnSpLocks/>
            </p:cNvCxnSpPr>
            <p:nvPr/>
          </p:nvCxnSpPr>
          <p:spPr>
            <a:xfrm>
              <a:off x="3973061" y="1647825"/>
              <a:ext cx="0" cy="35052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CABAA6-D495-4A23-A26E-8267E2599397}"/>
                </a:ext>
              </a:extLst>
            </p:cNvPr>
            <p:cNvCxnSpPr>
              <a:cxnSpLocks/>
            </p:cNvCxnSpPr>
            <p:nvPr/>
          </p:nvCxnSpPr>
          <p:spPr>
            <a:xfrm>
              <a:off x="3487286" y="1647825"/>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781E87B-F127-419C-B9E4-82DF16FAD62E}"/>
                </a:ext>
              </a:extLst>
            </p:cNvPr>
            <p:cNvCxnSpPr>
              <a:cxnSpLocks/>
            </p:cNvCxnSpPr>
            <p:nvPr/>
          </p:nvCxnSpPr>
          <p:spPr>
            <a:xfrm flipV="1">
              <a:off x="3487286" y="1695450"/>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F8021B7-012F-474C-95A2-FBF84240AD3D}"/>
                </a:ext>
              </a:extLst>
            </p:cNvPr>
            <p:cNvCxnSpPr>
              <a:cxnSpLocks/>
            </p:cNvCxnSpPr>
            <p:nvPr/>
          </p:nvCxnSpPr>
          <p:spPr>
            <a:xfrm flipV="1">
              <a:off x="3487285" y="212493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A62ED7-4A17-4A79-B9D1-1C7E54A72431}"/>
                </a:ext>
              </a:extLst>
            </p:cNvPr>
            <p:cNvCxnSpPr>
              <a:cxnSpLocks/>
            </p:cNvCxnSpPr>
            <p:nvPr/>
          </p:nvCxnSpPr>
          <p:spPr>
            <a:xfrm flipV="1">
              <a:off x="3502710" y="252940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FC40148-1EAF-4B18-B3D8-1722B7F856A3}"/>
                </a:ext>
              </a:extLst>
            </p:cNvPr>
            <p:cNvCxnSpPr>
              <a:cxnSpLocks/>
            </p:cNvCxnSpPr>
            <p:nvPr/>
          </p:nvCxnSpPr>
          <p:spPr>
            <a:xfrm flipV="1">
              <a:off x="3487285" y="2966609"/>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D7D3F5C-1DFC-4178-8CF0-6C0BAB40B657}"/>
                </a:ext>
              </a:extLst>
            </p:cNvPr>
            <p:cNvCxnSpPr>
              <a:cxnSpLocks/>
            </p:cNvCxnSpPr>
            <p:nvPr/>
          </p:nvCxnSpPr>
          <p:spPr>
            <a:xfrm flipV="1">
              <a:off x="3494997" y="3396091"/>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31BD1CB-59E3-4EDF-BE8F-5B2CA57A4E99}"/>
                </a:ext>
              </a:extLst>
            </p:cNvPr>
            <p:cNvCxnSpPr>
              <a:cxnSpLocks/>
            </p:cNvCxnSpPr>
            <p:nvPr/>
          </p:nvCxnSpPr>
          <p:spPr>
            <a:xfrm flipV="1">
              <a:off x="3502710" y="3841213"/>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9A9A55-2ED4-4FDB-B6E4-AFE5727335D1}"/>
                </a:ext>
              </a:extLst>
            </p:cNvPr>
            <p:cNvCxnSpPr>
              <a:cxnSpLocks/>
            </p:cNvCxnSpPr>
            <p:nvPr/>
          </p:nvCxnSpPr>
          <p:spPr>
            <a:xfrm flipV="1">
              <a:off x="3485364" y="4335194"/>
              <a:ext cx="454928" cy="4857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41EF2F-75DB-4FB8-9185-AD52FC02365A}"/>
                </a:ext>
              </a:extLst>
            </p:cNvPr>
            <p:cNvCxnSpPr>
              <a:cxnSpLocks/>
            </p:cNvCxnSpPr>
            <p:nvPr/>
          </p:nvCxnSpPr>
          <p:spPr>
            <a:xfrm flipV="1">
              <a:off x="3616442" y="4757079"/>
              <a:ext cx="354697" cy="38200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D8AE5A3-CCA9-4F9D-B025-4B74265BC6DF}"/>
                </a:ext>
              </a:extLst>
            </p:cNvPr>
            <p:cNvCxnSpPr>
              <a:cxnSpLocks/>
            </p:cNvCxnSpPr>
            <p:nvPr/>
          </p:nvCxnSpPr>
          <p:spPr>
            <a:xfrm>
              <a:off x="3494997" y="5162550"/>
              <a:ext cx="45492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A79CD34E-3AA9-4423-9862-B52C21CCA2B5}"/>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636556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5293B-3574-46B5-9341-65E7B2423C4C}"/>
              </a:ext>
            </a:extLst>
          </p:cNvPr>
          <p:cNvSpPr>
            <a:spLocks noGrp="1"/>
          </p:cNvSpPr>
          <p:nvPr>
            <p:ph type="title"/>
          </p:nvPr>
        </p:nvSpPr>
        <p:spPr/>
        <p:txBody>
          <a:bodyPr/>
          <a:lstStyle/>
          <a:p>
            <a:r>
              <a:rPr lang="en-US" dirty="0"/>
              <a:t>ARIMA for Time-Series Data</a:t>
            </a:r>
          </a:p>
        </p:txBody>
      </p:sp>
      <p:sp>
        <p:nvSpPr>
          <p:cNvPr id="3" name="Content Placeholder 2">
            <a:extLst>
              <a:ext uri="{FF2B5EF4-FFF2-40B4-BE49-F238E27FC236}">
                <a16:creationId xmlns:a16="http://schemas.microsoft.com/office/drawing/2014/main" id="{9DF2A42E-67AE-4415-9B32-1D19B16846D3}"/>
              </a:ext>
            </a:extLst>
          </p:cNvPr>
          <p:cNvSpPr>
            <a:spLocks noGrp="1"/>
          </p:cNvSpPr>
          <p:nvPr>
            <p:ph idx="1"/>
          </p:nvPr>
        </p:nvSpPr>
        <p:spPr>
          <a:xfrm>
            <a:off x="677334" y="1574277"/>
            <a:ext cx="8596668" cy="4467086"/>
          </a:xfrm>
        </p:spPr>
        <p:txBody>
          <a:bodyPr>
            <a:normAutofit/>
          </a:bodyPr>
          <a:lstStyle/>
          <a:p>
            <a:pPr>
              <a:buFont typeface="Wingdings" panose="05000000000000000000" pitchFamily="2" charset="2"/>
              <a:buChar char="Ø"/>
            </a:pPr>
            <a:endParaRPr lang="cy-GB" sz="2400" dirty="0">
              <a:solidFill>
                <a:schemeClr val="accent1"/>
              </a:solidFill>
            </a:endParaRPr>
          </a:p>
          <a:p>
            <a:pPr marL="0" indent="0" algn="ctr">
              <a:buNone/>
            </a:pPr>
            <a:r>
              <a:rPr lang="cy-GB" sz="2400" dirty="0">
                <a:solidFill>
                  <a:schemeClr val="accent1"/>
                </a:solidFill>
              </a:rPr>
              <a:t>ŷ</a:t>
            </a:r>
            <a:r>
              <a:rPr lang="cy-GB" sz="2400" baseline="-25000" dirty="0">
                <a:solidFill>
                  <a:schemeClr val="accent1"/>
                </a:solidFill>
              </a:rPr>
              <a:t>t</a:t>
            </a:r>
            <a:r>
              <a:rPr lang="cy-GB" sz="2400" dirty="0">
                <a:solidFill>
                  <a:schemeClr val="accent1"/>
                </a:solidFill>
              </a:rPr>
              <a:t>   =   </a:t>
            </a:r>
            <a:r>
              <a:rPr lang="el-GR" sz="2400" dirty="0">
                <a:solidFill>
                  <a:schemeClr val="accent1"/>
                </a:solidFill>
              </a:rPr>
              <a:t>μ + ϕ</a:t>
            </a:r>
            <a:r>
              <a:rPr lang="el-GR" sz="2400" baseline="-25000" dirty="0">
                <a:solidFill>
                  <a:schemeClr val="accent1"/>
                </a:solidFill>
              </a:rPr>
              <a:t>1</a:t>
            </a:r>
            <a:r>
              <a:rPr lang="el-GR" sz="2400" dirty="0">
                <a:solidFill>
                  <a:schemeClr val="accent1"/>
                </a:solidFill>
              </a:rPr>
              <a:t> </a:t>
            </a:r>
            <a:r>
              <a:rPr lang="cy-GB" sz="2400" dirty="0">
                <a:solidFill>
                  <a:schemeClr val="accent1"/>
                </a:solidFill>
              </a:rPr>
              <a:t>y</a:t>
            </a:r>
            <a:r>
              <a:rPr lang="cy-GB" sz="2400" baseline="-25000" dirty="0">
                <a:solidFill>
                  <a:schemeClr val="accent1"/>
                </a:solidFill>
              </a:rPr>
              <a:t>t-1</a:t>
            </a:r>
            <a:r>
              <a:rPr lang="cy-GB" sz="2400" dirty="0">
                <a:solidFill>
                  <a:schemeClr val="accent1"/>
                </a:solidFill>
              </a:rPr>
              <a:t> +…+ </a:t>
            </a:r>
            <a:r>
              <a:rPr lang="el-GR" sz="2400" dirty="0">
                <a:solidFill>
                  <a:schemeClr val="accent1"/>
                </a:solidFill>
              </a:rPr>
              <a:t>ϕ</a:t>
            </a:r>
            <a:r>
              <a:rPr lang="cy-GB" sz="2400" baseline="-25000" dirty="0">
                <a:solidFill>
                  <a:schemeClr val="accent1"/>
                </a:solidFill>
              </a:rPr>
              <a:t>p</a:t>
            </a:r>
            <a:r>
              <a:rPr lang="cy-GB" sz="2400" dirty="0">
                <a:solidFill>
                  <a:schemeClr val="accent1"/>
                </a:solidFill>
              </a:rPr>
              <a:t> y</a:t>
            </a:r>
            <a:r>
              <a:rPr lang="cy-GB" sz="2400" baseline="-25000" dirty="0">
                <a:solidFill>
                  <a:schemeClr val="accent1"/>
                </a:solidFill>
              </a:rPr>
              <a:t>t-p</a:t>
            </a:r>
            <a:r>
              <a:rPr lang="cy-GB" sz="2400" dirty="0">
                <a:solidFill>
                  <a:schemeClr val="accent1"/>
                </a:solidFill>
              </a:rPr>
              <a:t> - </a:t>
            </a:r>
            <a:r>
              <a:rPr lang="el-GR" sz="2400" dirty="0">
                <a:solidFill>
                  <a:schemeClr val="accent1"/>
                </a:solidFill>
              </a:rPr>
              <a:t>θ</a:t>
            </a:r>
            <a:r>
              <a:rPr lang="el-GR" sz="2400" baseline="-25000" dirty="0">
                <a:solidFill>
                  <a:schemeClr val="accent1"/>
                </a:solidFill>
              </a:rPr>
              <a:t>1</a:t>
            </a:r>
            <a:r>
              <a:rPr lang="cy-GB" sz="2400" dirty="0">
                <a:solidFill>
                  <a:schemeClr val="accent1"/>
                </a:solidFill>
              </a:rPr>
              <a:t>e</a:t>
            </a:r>
            <a:r>
              <a:rPr lang="cy-GB" sz="2400" baseline="-25000" dirty="0">
                <a:solidFill>
                  <a:schemeClr val="accent1"/>
                </a:solidFill>
              </a:rPr>
              <a:t>t-1</a:t>
            </a:r>
            <a:r>
              <a:rPr lang="cy-GB" sz="2400" dirty="0">
                <a:solidFill>
                  <a:schemeClr val="accent1"/>
                </a:solidFill>
              </a:rPr>
              <a:t> -…- </a:t>
            </a:r>
            <a:r>
              <a:rPr lang="el-GR" sz="2400" dirty="0">
                <a:solidFill>
                  <a:schemeClr val="accent1"/>
                </a:solidFill>
              </a:rPr>
              <a:t>θ</a:t>
            </a:r>
            <a:r>
              <a:rPr lang="cy-GB" sz="2400" baseline="-25000" dirty="0">
                <a:solidFill>
                  <a:schemeClr val="accent1"/>
                </a:solidFill>
              </a:rPr>
              <a:t>q</a:t>
            </a:r>
            <a:r>
              <a:rPr lang="cy-GB" sz="2400" dirty="0">
                <a:solidFill>
                  <a:schemeClr val="accent1"/>
                </a:solidFill>
              </a:rPr>
              <a:t>e</a:t>
            </a:r>
            <a:r>
              <a:rPr lang="cy-GB" sz="2400" baseline="-25000" dirty="0">
                <a:solidFill>
                  <a:schemeClr val="accent1"/>
                </a:solidFill>
              </a:rPr>
              <a:t>t-q</a:t>
            </a:r>
            <a:endParaRPr lang="en-US" sz="2400" dirty="0">
              <a:solidFill>
                <a:schemeClr val="accent1"/>
              </a:solidFill>
            </a:endParaRPr>
          </a:p>
          <a:p>
            <a:pPr marL="0" indent="0" algn="ctr">
              <a:buNone/>
            </a:pPr>
            <a:endParaRPr lang="cy-GB" sz="2400" dirty="0">
              <a:solidFill>
                <a:schemeClr val="accent1"/>
              </a:solidFill>
            </a:endParaRPr>
          </a:p>
          <a:p>
            <a:pPr>
              <a:buFont typeface="Wingdings" panose="05000000000000000000" pitchFamily="2" charset="2"/>
              <a:buChar char="Ø"/>
            </a:pPr>
            <a:r>
              <a:rPr lang="cy-GB" sz="2400" dirty="0">
                <a:solidFill>
                  <a:schemeClr val="accent1"/>
                </a:solidFill>
              </a:rPr>
              <a:t>Generic model for making predictions for time-series data.</a:t>
            </a:r>
          </a:p>
          <a:p>
            <a:pPr>
              <a:buFont typeface="Wingdings" panose="05000000000000000000" pitchFamily="2" charset="2"/>
              <a:buChar char="Ø"/>
            </a:pPr>
            <a:r>
              <a:rPr lang="cy-GB" sz="2400" dirty="0">
                <a:solidFill>
                  <a:schemeClr val="accent1"/>
                </a:solidFill>
              </a:rPr>
              <a:t>Trip Estimation application we saw before uses ARIMA to make the prediction. To date, it is one of the most accurate approaches for this type of prediction.</a:t>
            </a:r>
          </a:p>
          <a:p>
            <a:pPr>
              <a:buFont typeface="Wingdings" panose="05000000000000000000" pitchFamily="2" charset="2"/>
              <a:buChar char="Ø"/>
            </a:pPr>
            <a:r>
              <a:rPr lang="cy-GB" sz="2400" dirty="0">
                <a:solidFill>
                  <a:schemeClr val="accent1"/>
                </a:solidFill>
              </a:rPr>
              <a:t>ARIMA predictions make by construction sliding temporal queries to the underlying data.</a:t>
            </a:r>
            <a:endParaRPr lang="en-US" sz="2400" dirty="0">
              <a:solidFill>
                <a:schemeClr val="accent1"/>
              </a:solidFill>
            </a:endParaRPr>
          </a:p>
        </p:txBody>
      </p:sp>
    </p:spTree>
    <p:extLst>
      <p:ext uri="{BB962C8B-B14F-4D97-AF65-F5344CB8AC3E}">
        <p14:creationId xmlns:p14="http://schemas.microsoft.com/office/powerpoint/2010/main" val="2515191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106BE-DA30-4C5D-9F87-60ACD2F78C54}"/>
              </a:ext>
            </a:extLst>
          </p:cNvPr>
          <p:cNvSpPr>
            <a:spLocks noGrp="1"/>
          </p:cNvSpPr>
          <p:nvPr>
            <p:ph type="title"/>
          </p:nvPr>
        </p:nvSpPr>
        <p:spPr/>
        <p:txBody>
          <a:bodyPr/>
          <a:lstStyle/>
          <a:p>
            <a:r>
              <a:rPr lang="en-US" dirty="0"/>
              <a:t>Temporal Caching	</a:t>
            </a:r>
          </a:p>
        </p:txBody>
      </p:sp>
      <p:sp>
        <p:nvSpPr>
          <p:cNvPr id="3" name="Content Placeholder 2">
            <a:extLst>
              <a:ext uri="{FF2B5EF4-FFF2-40B4-BE49-F238E27FC236}">
                <a16:creationId xmlns:a16="http://schemas.microsoft.com/office/drawing/2014/main" id="{C6425F4A-0FB9-4A8D-BDF3-83BC318AEC47}"/>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solidFill>
              </a:rPr>
              <a:t>Claim : Traditional cache eviction techniques (LRU,LFU) are unable to capture the nature of Sliding Temporal Queries.</a:t>
            </a:r>
          </a:p>
          <a:p>
            <a:pPr>
              <a:buFont typeface="Wingdings" panose="05000000000000000000" pitchFamily="2" charset="2"/>
              <a:buChar char="Ø"/>
            </a:pPr>
            <a:r>
              <a:rPr lang="en-US" sz="2400" dirty="0">
                <a:solidFill>
                  <a:schemeClr val="accent1"/>
                </a:solidFill>
              </a:rPr>
              <a:t>Question : Can we devise better cache eviction policies for Sliding Temporal Queries?</a:t>
            </a:r>
          </a:p>
        </p:txBody>
      </p:sp>
      <p:sp>
        <p:nvSpPr>
          <p:cNvPr id="4" name="Slide Number Placeholder 3">
            <a:extLst>
              <a:ext uri="{FF2B5EF4-FFF2-40B4-BE49-F238E27FC236}">
                <a16:creationId xmlns:a16="http://schemas.microsoft.com/office/drawing/2014/main" id="{9738E854-D9A2-4A37-A1DB-B9B2B3FF7179}"/>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961599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3">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3">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3">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RC:0</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C24FAB24-1A82-4F3E-9E12-4E217E2A9A55}"/>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41074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RC:0</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cxnSp>
        <p:nvCxnSpPr>
          <p:cNvPr id="16" name="Straight Arrow Connector 15">
            <a:extLst>
              <a:ext uri="{FF2B5EF4-FFF2-40B4-BE49-F238E27FC236}">
                <a16:creationId xmlns:a16="http://schemas.microsoft.com/office/drawing/2014/main" id="{F4BB50D6-9670-4826-9D28-2123C1FF5871}"/>
              </a:ext>
            </a:extLst>
          </p:cNvPr>
          <p:cNvCxnSpPr>
            <a:cxnSpLocks/>
          </p:cNvCxnSpPr>
          <p:nvPr/>
        </p:nvCxnSpPr>
        <p:spPr>
          <a:xfrm flipH="1">
            <a:off x="2223293" y="5308600"/>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B53BDB3-53C5-496F-AD25-CB7D21452710}"/>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1568384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49251D65-D286-4562-A8F0-90294608C25E}"/>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416379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FF0000"/>
                </a:solidFill>
                <a:latin typeface="Menlo"/>
              </a:rPr>
              <a:t>mapRDD</a:t>
            </a:r>
            <a:r>
              <a:rPr lang="en-US" dirty="0" err="1">
                <a:solidFill>
                  <a:srgbClr val="FF0000"/>
                </a:solidFill>
                <a:latin typeface="&amp;quot"/>
              </a:rPr>
              <a:t>.reduceByKey</a:t>
            </a:r>
            <a:r>
              <a:rPr lang="en-US" dirty="0">
                <a:solidFill>
                  <a:srgbClr val="FF0000"/>
                </a:solidFill>
                <a:latin typeface="&amp;quot"/>
              </a:rPr>
              <a:t>(</a:t>
            </a:r>
            <a:r>
              <a:rPr lang="en-US" b="1" dirty="0">
                <a:solidFill>
                  <a:srgbClr val="FF0000"/>
                </a:solidFill>
                <a:latin typeface="&amp;quot"/>
              </a:rPr>
              <a:t>_</a:t>
            </a:r>
            <a:r>
              <a:rPr lang="en-US" dirty="0">
                <a:solidFill>
                  <a:srgbClr val="FF0000"/>
                </a:solidFill>
                <a:latin typeface="Menlo"/>
              </a:rPr>
              <a:t> </a:t>
            </a:r>
            <a:r>
              <a:rPr lang="en-US" dirty="0">
                <a:solidFill>
                  <a:srgbClr val="FF0000"/>
                </a:solidFill>
                <a:latin typeface="&amp;quot"/>
              </a:rPr>
              <a:t>+</a:t>
            </a:r>
            <a:r>
              <a:rPr lang="en-US" dirty="0">
                <a:solidFill>
                  <a:srgbClr val="FF0000"/>
                </a:solidFill>
                <a:latin typeface="Menlo"/>
              </a:rPr>
              <a:t> </a:t>
            </a:r>
            <a:r>
              <a:rPr lang="en-US" b="1" dirty="0">
                <a:solidFill>
                  <a:srgbClr val="FF0000"/>
                </a:solidFill>
                <a:latin typeface="&amp;quot"/>
              </a:rPr>
              <a:t>_</a:t>
            </a:r>
            <a:r>
              <a:rPr lang="en-US" dirty="0">
                <a:solidFill>
                  <a:srgbClr val="FF0000"/>
                </a:solidFill>
                <a:latin typeface="&amp;quot"/>
              </a:rPr>
              <a:t>)</a:t>
            </a:r>
            <a:endParaRPr lang="en-US" dirty="0">
              <a:solidFill>
                <a:srgbClr val="FF0000"/>
              </a:solidFill>
              <a:latin typeface="Menlo"/>
            </a:endParaRPr>
          </a:p>
        </p:txBody>
      </p:sp>
      <p:cxnSp>
        <p:nvCxnSpPr>
          <p:cNvPr id="7" name="Straight Arrow Connector 6">
            <a:extLst>
              <a:ext uri="{FF2B5EF4-FFF2-40B4-BE49-F238E27FC236}">
                <a16:creationId xmlns:a16="http://schemas.microsoft.com/office/drawing/2014/main" id="{60B8F8E1-701E-43CA-A4C5-6D85E5A6F173}"/>
              </a:ext>
            </a:extLst>
          </p:cNvPr>
          <p:cNvCxnSpPr>
            <a:cxnSpLocks/>
          </p:cNvCxnSpPr>
          <p:nvPr/>
        </p:nvCxnSpPr>
        <p:spPr>
          <a:xfrm flipH="1">
            <a:off x="6753226" y="4391025"/>
            <a:ext cx="990599" cy="14880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FD12AF-1D0C-43D2-8BAD-11DF583E3667}"/>
              </a:ext>
            </a:extLst>
          </p:cNvPr>
          <p:cNvSpPr txBox="1"/>
          <p:nvPr/>
        </p:nvSpPr>
        <p:spPr>
          <a:xfrm>
            <a:off x="6981825" y="3944370"/>
            <a:ext cx="2071657" cy="369332"/>
          </a:xfrm>
          <a:prstGeom prst="rect">
            <a:avLst/>
          </a:prstGeom>
          <a:noFill/>
        </p:spPr>
        <p:txBody>
          <a:bodyPr wrap="none" rtlCol="0">
            <a:spAutoFit/>
          </a:bodyPr>
          <a:lstStyle/>
          <a:p>
            <a:r>
              <a:rPr lang="en-US" dirty="0">
                <a:solidFill>
                  <a:srgbClr val="FF0000"/>
                </a:solidFill>
              </a:rPr>
              <a:t>Triggers execution</a:t>
            </a:r>
          </a:p>
        </p:txBody>
      </p:sp>
    </p:spTree>
    <p:extLst>
      <p:ext uri="{BB962C8B-B14F-4D97-AF65-F5344CB8AC3E}">
        <p14:creationId xmlns:p14="http://schemas.microsoft.com/office/powerpoint/2010/main" val="18322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49251D65-D286-4562-A8F0-90294608C25E}"/>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627441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54A9ACE6-09E5-4768-870B-E975D8B5C84F}"/>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3338658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cxnSp>
        <p:nvCxnSpPr>
          <p:cNvPr id="16" name="Straight Arrow Connector 15">
            <a:extLst>
              <a:ext uri="{FF2B5EF4-FFF2-40B4-BE49-F238E27FC236}">
                <a16:creationId xmlns:a16="http://schemas.microsoft.com/office/drawing/2014/main" id="{C798F7FE-10CE-44DB-A78A-506438263D1C}"/>
              </a:ext>
            </a:extLst>
          </p:cNvPr>
          <p:cNvCxnSpPr>
            <a:cxnSpLocks/>
          </p:cNvCxnSpPr>
          <p:nvPr/>
        </p:nvCxnSpPr>
        <p:spPr>
          <a:xfrm flipH="1">
            <a:off x="5271033" y="5322047"/>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444C312-D3DA-4CF2-8EC3-0CA1F73AA72C}"/>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1892015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RC:1</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2926C0A9-0747-41F3-9DEC-F31CED1981F6}"/>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2519531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RC:1</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sp>
        <p:nvSpPr>
          <p:cNvPr id="3" name="Slide Number Placeholder 2">
            <a:extLst>
              <a:ext uri="{FF2B5EF4-FFF2-40B4-BE49-F238E27FC236}">
                <a16:creationId xmlns:a16="http://schemas.microsoft.com/office/drawing/2014/main" id="{858070FF-13AC-466B-896D-6AC2CF56628F}"/>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294876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RC:1</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RC:0</a:t>
            </a:r>
          </a:p>
        </p:txBody>
      </p:sp>
      <p:cxnSp>
        <p:nvCxnSpPr>
          <p:cNvPr id="16" name="Straight Arrow Connector 15">
            <a:extLst>
              <a:ext uri="{FF2B5EF4-FFF2-40B4-BE49-F238E27FC236}">
                <a16:creationId xmlns:a16="http://schemas.microsoft.com/office/drawing/2014/main" id="{DCE04FD3-B3FB-45AE-9469-47339802DFA2}"/>
              </a:ext>
            </a:extLst>
          </p:cNvPr>
          <p:cNvCxnSpPr>
            <a:cxnSpLocks/>
          </p:cNvCxnSpPr>
          <p:nvPr/>
        </p:nvCxnSpPr>
        <p:spPr>
          <a:xfrm flipH="1">
            <a:off x="8318773" y="5322047"/>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74DAE7F-E70C-4660-AB2B-0BC3120ECF1E}"/>
              </a:ext>
            </a:extLst>
          </p:cNvPr>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p14="http://schemas.microsoft.com/office/powerpoint/2010/main" val="1312176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p:txBody>
          <a:bodyPr/>
          <a:lstStyle/>
          <a:p>
            <a:r>
              <a:rPr lang="en-US" dirty="0"/>
              <a:t>LFU – Counting References</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3">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3">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3">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665340" y="4449466"/>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3713080" y="4449466"/>
            <a:ext cx="2204390" cy="369332"/>
          </a:xfrm>
          <a:prstGeom prst="rect">
            <a:avLst/>
          </a:prstGeom>
          <a:noFill/>
        </p:spPr>
        <p:txBody>
          <a:bodyPr wrap="square" rtlCol="0">
            <a:spAutoFit/>
          </a:bodyPr>
          <a:lstStyle/>
          <a:p>
            <a:pPr algn="ctr"/>
            <a:r>
              <a:rPr lang="en-US" dirty="0"/>
              <a:t>RC:1</a:t>
            </a:r>
          </a:p>
        </p:txBody>
      </p:sp>
      <p:sp>
        <p:nvSpPr>
          <p:cNvPr id="15" name="TextBox 14">
            <a:extLst>
              <a:ext uri="{FF2B5EF4-FFF2-40B4-BE49-F238E27FC236}">
                <a16:creationId xmlns:a16="http://schemas.microsoft.com/office/drawing/2014/main" id="{6FA7A879-5B3D-44D7-8F53-41BB90C2B1E2}"/>
              </a:ext>
            </a:extLst>
          </p:cNvPr>
          <p:cNvSpPr txBox="1"/>
          <p:nvPr/>
        </p:nvSpPr>
        <p:spPr>
          <a:xfrm>
            <a:off x="6760820" y="4453006"/>
            <a:ext cx="2204390" cy="369332"/>
          </a:xfrm>
          <a:prstGeom prst="rect">
            <a:avLst/>
          </a:prstGeom>
          <a:noFill/>
        </p:spPr>
        <p:txBody>
          <a:bodyPr wrap="square" rtlCol="0">
            <a:spAutoFit/>
          </a:bodyPr>
          <a:lstStyle/>
          <a:p>
            <a:pPr algn="ctr"/>
            <a:r>
              <a:rPr lang="en-US" dirty="0"/>
              <a:t>RC:1</a:t>
            </a:r>
          </a:p>
        </p:txBody>
      </p:sp>
      <p:sp>
        <p:nvSpPr>
          <p:cNvPr id="3" name="Slide Number Placeholder 2">
            <a:extLst>
              <a:ext uri="{FF2B5EF4-FFF2-40B4-BE49-F238E27FC236}">
                <a16:creationId xmlns:a16="http://schemas.microsoft.com/office/drawing/2014/main" id="{D5F3A2BC-19D6-4FC9-A25C-03F8B53A5732}"/>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327814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135A7-4FD0-4002-9A99-22C089A6AB4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a:t>LFU – Sliding Temporal Queries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52D4642-2431-46F8-8373-4FD67A0104C2}"/>
                  </a:ext>
                </a:extLst>
              </p:cNvPr>
              <p:cNvSpPr>
                <a:spLocks noGrp="1"/>
              </p:cNvSpPr>
              <p:nvPr>
                <p:ph type="body" sz="half" idx="2"/>
              </p:nvPr>
            </p:nvSpPr>
            <p:spPr>
              <a:xfrm>
                <a:off x="6021756" y="2160589"/>
                <a:ext cx="3726861" cy="3880773"/>
              </a:xfrm>
            </p:spPr>
            <p:txBody>
              <a:bodyPr vert="horz" lIns="91440" tIns="45720" rIns="91440" bIns="45720" rtlCol="0">
                <a:normAutofit/>
              </a:bodyPr>
              <a:lstStyle/>
              <a:p>
                <a:r>
                  <a:rPr lang="en-US" sz="2400" dirty="0">
                    <a:solidFill>
                      <a:schemeClr val="accent1"/>
                    </a:solidFill>
                  </a:rPr>
                  <a:t>We calculate:</a:t>
                </a:r>
              </a:p>
              <a:p>
                <a:pPr/>
                <a14:m>
                  <m:oMathPara xmlns:m="http://schemas.openxmlformats.org/officeDocument/2006/math">
                    <m:oMathParaPr>
                      <m:jc m:val="centerGroup"/>
                    </m:oMathParaPr>
                    <m:oMath xmlns:m="http://schemas.openxmlformats.org/officeDocument/2006/math">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 </m:t>
                      </m:r>
                      <m:f>
                        <m:fPr>
                          <m:ctrlPr>
                            <a:rPr lang="en-US" sz="2400" b="0" i="1">
                              <a:solidFill>
                                <a:schemeClr val="accent1"/>
                              </a:solidFill>
                              <a:latin typeface="Cambria Math" panose="02040503050406030204" pitchFamily="18" charset="0"/>
                            </a:rPr>
                          </m:ctrlPr>
                        </m:fPr>
                        <m:num>
                          <m:r>
                            <a:rPr lang="en-US" sz="2400" b="0" i="1">
                              <a:solidFill>
                                <a:schemeClr val="accent1"/>
                              </a:solidFill>
                              <a:latin typeface="Cambria Math" panose="02040503050406030204" pitchFamily="18" charset="0"/>
                            </a:rPr>
                            <m:t>𝑟𝑐</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num>
                        <m:den>
                          <m:r>
                            <a:rPr lang="en-US" sz="2400" b="0" i="1">
                              <a:solidFill>
                                <a:schemeClr val="accent1"/>
                              </a:solidFill>
                              <a:latin typeface="Cambria Math" panose="02040503050406030204" pitchFamily="18" charset="0"/>
                            </a:rPr>
                            <m:t>𝑛𝑟𝑄𝑢𝑒𝑟𝑖𝑒𝑠</m:t>
                          </m:r>
                        </m:den>
                      </m:f>
                    </m:oMath>
                  </m:oMathPara>
                </a14:m>
                <a:endParaRPr lang="en-US" sz="2400" dirty="0">
                  <a:solidFill>
                    <a:schemeClr val="accent1"/>
                  </a:solidFill>
                </a:endParaRPr>
              </a:p>
              <a:p>
                <a:r>
                  <a:rPr lang="en-US" sz="2400" dirty="0">
                    <a:solidFill>
                      <a:schemeClr val="accent1"/>
                    </a:solidFill>
                  </a:rPr>
                  <a:t>We normalize:</a:t>
                </a:r>
              </a:p>
              <a:p>
                <a:endParaRPr lang="en-US" sz="2400" b="0" i="1" dirty="0">
                  <a:solidFill>
                    <a:schemeClr val="accent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a:solidFill>
                            <a:schemeClr val="accent1"/>
                          </a:solidFill>
                          <a:latin typeface="Cambria Math" panose="02040503050406030204" pitchFamily="18" charset="0"/>
                        </a:rPr>
                        <m:t>𝑛𝑟𝑟</m:t>
                      </m:r>
                      <m:d>
                        <m:dPr>
                          <m:ctrlPr>
                            <a:rPr lang="en-US" sz="2400" b="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e>
                      </m:d>
                      <m:r>
                        <a:rPr lang="en-US" sz="2400" b="0" i="1">
                          <a:solidFill>
                            <a:schemeClr val="accent1"/>
                          </a:solidFill>
                          <a:latin typeface="Cambria Math" panose="02040503050406030204" pitchFamily="18" charset="0"/>
                        </a:rPr>
                        <m:t>= </m:t>
                      </m:r>
                    </m:oMath>
                  </m:oMathPara>
                </a14:m>
                <a:endParaRPr lang="en-US" sz="2400" b="0" i="1" dirty="0">
                  <a:solidFill>
                    <a:schemeClr val="accent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b="0" i="1">
                              <a:solidFill>
                                <a:schemeClr val="accent1"/>
                              </a:solidFill>
                              <a:latin typeface="Cambria Math" panose="02040503050406030204" pitchFamily="18" charset="0"/>
                            </a:rPr>
                          </m:ctrlPr>
                        </m:fPr>
                        <m:num>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num>
                        <m:den>
                          <m:sSub>
                            <m:sSubPr>
                              <m:ctrlPr>
                                <a:rPr lang="en-US" sz="2400" b="0" i="1">
                                  <a:solidFill>
                                    <a:schemeClr val="accent1"/>
                                  </a:solidFill>
                                  <a:latin typeface="Cambria Math" panose="02040503050406030204" pitchFamily="18" charset="0"/>
                                </a:rPr>
                              </m:ctrlPr>
                            </m:sSubPr>
                            <m:e>
                              <m:r>
                                <a:rPr lang="en-US" sz="2400" b="0" i="1">
                                  <a:solidFill>
                                    <a:schemeClr val="accent1"/>
                                  </a:solidFill>
                                  <a:latin typeface="Cambria Math" panose="02040503050406030204" pitchFamily="18" charset="0"/>
                                </a:rPr>
                                <m:t>𝑚𝑎𝑥</m:t>
                              </m:r>
                            </m:e>
                            <m:sub>
                              <m:r>
                                <a:rPr lang="en-US" sz="2400" b="0" i="1">
                                  <a:solidFill>
                                    <a:schemeClr val="accent1"/>
                                  </a:solidFill>
                                  <a:latin typeface="Cambria Math" panose="02040503050406030204" pitchFamily="18" charset="0"/>
                                </a:rPr>
                                <m:t>𝑟𝑖</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𝑑</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sub>
                          </m:sSub>
                          <m:r>
                            <a:rPr lang="en-US" sz="2400" b="0" i="0">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𝑑</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𝑡</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den>
                      </m:f>
                    </m:oMath>
                  </m:oMathPara>
                </a14:m>
                <a:endParaRPr lang="en-US" sz="2400" dirty="0">
                  <a:solidFill>
                    <a:schemeClr val="accent1"/>
                  </a:solidFill>
                </a:endParaRPr>
              </a:p>
            </p:txBody>
          </p:sp>
        </mc:Choice>
        <mc:Fallback xmlns="">
          <p:sp>
            <p:nvSpPr>
              <p:cNvPr id="4" name="Text Placeholder 3">
                <a:extLst>
                  <a:ext uri="{FF2B5EF4-FFF2-40B4-BE49-F238E27FC236}">
                    <a16:creationId xmlns:a16="http://schemas.microsoft.com/office/drawing/2014/main" id="{E52D4642-2431-46F8-8373-4FD67A0104C2}"/>
                  </a:ext>
                </a:extLst>
              </p:cNvPr>
              <p:cNvSpPr>
                <a:spLocks noGrp="1" noRot="1" noChangeAspect="1" noMove="1" noResize="1" noEditPoints="1" noAdjustHandles="1" noChangeArrowheads="1" noChangeShapeType="1" noTextEdit="1"/>
              </p:cNvSpPr>
              <p:nvPr>
                <p:ph type="body" sz="half" idx="2"/>
              </p:nvPr>
            </p:nvSpPr>
            <p:spPr>
              <a:xfrm>
                <a:off x="6021756" y="2160589"/>
                <a:ext cx="3726861" cy="3880773"/>
              </a:xfrm>
              <a:blipFill>
                <a:blip r:embed="rId3"/>
                <a:stretch>
                  <a:fillRect l="-2619" t="-125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4F673F4-1370-40C7-8CBB-D990B83E7857}"/>
              </a:ext>
            </a:extLst>
          </p:cNvPr>
          <p:cNvPicPr>
            <a:picLocks noChangeAspect="1"/>
          </p:cNvPicPr>
          <p:nvPr/>
        </p:nvPicPr>
        <p:blipFill rotWithShape="1">
          <a:blip r:embed="rId4"/>
          <a:srcRect t="3196" r="3" b="1360"/>
          <a:stretch/>
        </p:blipFill>
        <p:spPr>
          <a:xfrm>
            <a:off x="448733" y="2159000"/>
            <a:ext cx="5423429" cy="3882362"/>
          </a:xfrm>
          <a:prstGeom prst="rect">
            <a:avLst/>
          </a:prstGeom>
        </p:spPr>
      </p:pic>
      <p:sp>
        <p:nvSpPr>
          <p:cNvPr id="3" name="Oval 2">
            <a:extLst>
              <a:ext uri="{FF2B5EF4-FFF2-40B4-BE49-F238E27FC236}">
                <a16:creationId xmlns:a16="http://schemas.microsoft.com/office/drawing/2014/main" id="{BB0ED515-0C87-4D71-BB3A-D3280AEC03F1}"/>
              </a:ext>
            </a:extLst>
          </p:cNvPr>
          <p:cNvSpPr/>
          <p:nvPr/>
        </p:nvSpPr>
        <p:spPr>
          <a:xfrm>
            <a:off x="2905125" y="2371725"/>
            <a:ext cx="76200" cy="3419475"/>
          </a:xfrm>
          <a:prstGeom prst="ellipse">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B97B8FE-F9B9-43F5-BE60-14A8F357F83F}"/>
              </a:ext>
            </a:extLst>
          </p:cNvPr>
          <p:cNvSpPr>
            <a:spLocks noGrp="1"/>
          </p:cNvSpPr>
          <p:nvPr>
            <p:ph type="sldNum" sz="quarter" idx="12"/>
          </p:nvPr>
        </p:nvSpPr>
        <p:spPr/>
        <p:txBody>
          <a:bodyPr/>
          <a:lstStyle/>
          <a:p>
            <a:fld id="{519954A3-9DFD-4C44-94BA-B95130A3BA1C}" type="slidenum">
              <a:rPr lang="en-US" smtClean="0"/>
              <a:t>57</a:t>
            </a:fld>
            <a:endParaRPr lang="en-US" dirty="0"/>
          </a:p>
        </p:txBody>
      </p:sp>
    </p:spTree>
    <p:extLst>
      <p:ext uri="{BB962C8B-B14F-4D97-AF65-F5344CB8AC3E}">
        <p14:creationId xmlns:p14="http://schemas.microsoft.com/office/powerpoint/2010/main" val="38046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3E969-7339-4DBB-B20E-E2B8C16521CF}"/>
              </a:ext>
            </a:extLst>
          </p:cNvPr>
          <p:cNvSpPr>
            <a:spLocks noGrp="1"/>
          </p:cNvSpPr>
          <p:nvPr>
            <p:ph type="title"/>
          </p:nvPr>
        </p:nvSpPr>
        <p:spPr/>
        <p:txBody>
          <a:bodyPr/>
          <a:lstStyle/>
          <a:p>
            <a:r>
              <a:rPr lang="en-US" dirty="0"/>
              <a:t>Count References in Relative Timeline</a:t>
            </a:r>
          </a:p>
        </p:txBody>
      </p:sp>
      <p:sp>
        <p:nvSpPr>
          <p:cNvPr id="3" name="Content Placeholder 2">
            <a:extLst>
              <a:ext uri="{FF2B5EF4-FFF2-40B4-BE49-F238E27FC236}">
                <a16:creationId xmlns:a16="http://schemas.microsoft.com/office/drawing/2014/main" id="{0EBA518D-1876-40FC-9D60-2E4C1396CBCA}"/>
              </a:ext>
            </a:extLst>
          </p:cNvPr>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solidFill>
              </a:rPr>
              <a:t>Pin current time as a constant time point (no shift).</a:t>
            </a:r>
          </a:p>
          <a:p>
            <a:pPr>
              <a:buFont typeface="Wingdings" panose="05000000000000000000" pitchFamily="2" charset="2"/>
              <a:buChar char="Ø"/>
            </a:pPr>
            <a:r>
              <a:rPr lang="en-US" sz="2400" dirty="0">
                <a:solidFill>
                  <a:schemeClr val="accent1"/>
                </a:solidFill>
              </a:rPr>
              <a:t>Sliding temporal queries will access data that is identified by constant time now. For our previous example we would access data at time:</a:t>
            </a:r>
          </a:p>
          <a:p>
            <a:pPr marL="0" indent="0" algn="ctr">
              <a:buNone/>
            </a:pPr>
            <a:r>
              <a:rPr lang="en-US" sz="2400" dirty="0">
                <a:solidFill>
                  <a:schemeClr val="accent1"/>
                </a:solidFill>
              </a:rPr>
              <a:t>Current Time – 1 Week</a:t>
            </a:r>
          </a:p>
          <a:p>
            <a:pPr marL="400050" lvl="1" indent="0">
              <a:buNone/>
            </a:pPr>
            <a:r>
              <a:rPr lang="en-US" sz="2400" dirty="0">
                <a:solidFill>
                  <a:schemeClr val="accent1"/>
                </a:solidFill>
              </a:rPr>
              <a:t>no matter when we make the query.</a:t>
            </a:r>
          </a:p>
          <a:p>
            <a:pPr>
              <a:buFont typeface="Wingdings" panose="05000000000000000000" pitchFamily="2" charset="2"/>
              <a:buChar char="Ø"/>
            </a:pPr>
            <a:r>
              <a:rPr lang="en-US" sz="2400" dirty="0">
                <a:solidFill>
                  <a:schemeClr val="accent1"/>
                </a:solidFill>
              </a:rPr>
              <a:t>Effectively, sliding temporal queries look like fixed queries for the relative timeline now.</a:t>
            </a:r>
          </a:p>
        </p:txBody>
      </p:sp>
    </p:spTree>
    <p:extLst>
      <p:ext uri="{BB962C8B-B14F-4D97-AF65-F5344CB8AC3E}">
        <p14:creationId xmlns:p14="http://schemas.microsoft.com/office/powerpoint/2010/main" val="2412997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5F97-3E62-4236-8C47-39F207F15270}"/>
              </a:ext>
            </a:extLst>
          </p:cNvPr>
          <p:cNvSpPr>
            <a:spLocks noGrp="1"/>
          </p:cNvSpPr>
          <p:nvPr>
            <p:ph type="title"/>
          </p:nvPr>
        </p:nvSpPr>
        <p:spPr>
          <a:xfrm>
            <a:off x="210407" y="405526"/>
            <a:ext cx="9672896" cy="1320800"/>
          </a:xfrm>
        </p:spPr>
        <p:txBody>
          <a:bodyPr/>
          <a:lstStyle/>
          <a:p>
            <a:r>
              <a:rPr lang="en-US" dirty="0"/>
              <a:t>Counting References on Relative Timeline</a:t>
            </a:r>
          </a:p>
        </p:txBody>
      </p:sp>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RC:0</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a:stCxn id="5" idx="0"/>
            <a:endCxn id="16" idx="2"/>
          </p:cNvCxnSpPr>
          <p:nvPr/>
        </p:nvCxnSpPr>
        <p:spPr>
          <a:xfrm flipV="1">
            <a:off x="1767536" y="4193184"/>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V="1">
            <a:off x="4829053"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D304BD-CD07-4C52-B700-F97B9F7ED597}"/>
              </a:ext>
            </a:extLst>
          </p:cNvPr>
          <p:cNvCxnSpPr>
            <a:cxnSpLocks/>
          </p:cNvCxnSpPr>
          <p:nvPr/>
        </p:nvCxnSpPr>
        <p:spPr>
          <a:xfrm flipV="1">
            <a:off x="7878577"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3" name="Slide Number Placeholder 2">
            <a:extLst>
              <a:ext uri="{FF2B5EF4-FFF2-40B4-BE49-F238E27FC236}">
                <a16:creationId xmlns:a16="http://schemas.microsoft.com/office/drawing/2014/main" id="{FBB3D07D-A876-4C9F-84F9-DD39EE750779}"/>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p14="http://schemas.microsoft.com/office/powerpoint/2010/main" val="376723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4" idx="3"/>
          </p:cNvCxnSpPr>
          <p:nvPr/>
        </p:nvCxnSpPr>
        <p:spPr>
          <a:xfrm flipH="1">
            <a:off x="6553200" y="4391025"/>
            <a:ext cx="1190628" cy="39052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2906565" cy="369332"/>
          </a:xfrm>
          <a:prstGeom prst="rect">
            <a:avLst/>
          </a:prstGeom>
        </p:spPr>
        <p:txBody>
          <a:bodyPr wrap="none">
            <a:spAutoFit/>
          </a:bodyPr>
          <a:lstStyle/>
          <a:p>
            <a:r>
              <a:rPr lang="en-US" dirty="0">
                <a:solidFill>
                  <a:srgbClr val="FF0000"/>
                </a:solidFill>
              </a:rPr>
              <a:t>Needs results of operation</a:t>
            </a:r>
          </a:p>
        </p:txBody>
      </p:sp>
    </p:spTree>
    <p:extLst>
      <p:ext uri="{BB962C8B-B14F-4D97-AF65-F5344CB8AC3E}">
        <p14:creationId xmlns:p14="http://schemas.microsoft.com/office/powerpoint/2010/main" val="31230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RC:0</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a:stCxn id="5" idx="0"/>
            <a:endCxn id="16" idx="2"/>
          </p:cNvCxnSpPr>
          <p:nvPr/>
        </p:nvCxnSpPr>
        <p:spPr>
          <a:xfrm flipV="1">
            <a:off x="1767536" y="4193184"/>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V="1">
            <a:off x="4829053"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D304BD-CD07-4C52-B700-F97B9F7ED597}"/>
              </a:ext>
            </a:extLst>
          </p:cNvPr>
          <p:cNvCxnSpPr>
            <a:cxnSpLocks/>
          </p:cNvCxnSpPr>
          <p:nvPr/>
        </p:nvCxnSpPr>
        <p:spPr>
          <a:xfrm flipV="1">
            <a:off x="7878577"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cxnSp>
        <p:nvCxnSpPr>
          <p:cNvPr id="25" name="Straight Arrow Connector 24">
            <a:extLst>
              <a:ext uri="{FF2B5EF4-FFF2-40B4-BE49-F238E27FC236}">
                <a16:creationId xmlns:a16="http://schemas.microsoft.com/office/drawing/2014/main" id="{D3E9D816-67A0-4EA8-80BB-C193567B7020}"/>
              </a:ext>
            </a:extLst>
          </p:cNvPr>
          <p:cNvCxnSpPr>
            <a:cxnSpLocks/>
          </p:cNvCxnSpPr>
          <p:nvPr/>
        </p:nvCxnSpPr>
        <p:spPr>
          <a:xfrm flipH="1">
            <a:off x="2120923" y="5322047"/>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89E9FFDF-8677-4D08-A765-5131E0C43329}"/>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F3D3DA84-5F0E-410B-AD98-85BA5E3D003C}"/>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779112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6-7AM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a:stCxn id="5" idx="0"/>
            <a:endCxn id="16" idx="2"/>
          </p:cNvCxnSpPr>
          <p:nvPr/>
        </p:nvCxnSpPr>
        <p:spPr>
          <a:xfrm flipV="1">
            <a:off x="1767536" y="4193184"/>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V="1">
            <a:off x="4829053"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D304BD-CD07-4C52-B700-F97B9F7ED597}"/>
              </a:ext>
            </a:extLst>
          </p:cNvPr>
          <p:cNvCxnSpPr>
            <a:cxnSpLocks/>
          </p:cNvCxnSpPr>
          <p:nvPr/>
        </p:nvCxnSpPr>
        <p:spPr>
          <a:xfrm flipV="1">
            <a:off x="7878577" y="4193183"/>
            <a:ext cx="11993" cy="659659"/>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26" name="Title 1">
            <a:extLst>
              <a:ext uri="{FF2B5EF4-FFF2-40B4-BE49-F238E27FC236}">
                <a16:creationId xmlns:a16="http://schemas.microsoft.com/office/drawing/2014/main" id="{DF2EFF2B-04BA-4DA1-8B68-07653A245CE5}"/>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47359F72-DE21-44A0-9B1B-92395713E277}"/>
              </a:ext>
            </a:extLst>
          </p:cNvPr>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1707113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6" y="4207385"/>
            <a:ext cx="2207647"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H="1" flipV="1">
            <a:off x="5271032" y="4193183"/>
            <a:ext cx="2196071" cy="679502"/>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29" name="Title 1">
            <a:extLst>
              <a:ext uri="{FF2B5EF4-FFF2-40B4-BE49-F238E27FC236}">
                <a16:creationId xmlns:a16="http://schemas.microsoft.com/office/drawing/2014/main" id="{5B4EC582-2740-4FDB-B466-3605367220F7}"/>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04C6DD6A-BE68-422A-9A9E-CE2268814750}"/>
              </a:ext>
            </a:extLst>
          </p:cNvPr>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3141810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RC:1</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6" y="4207385"/>
            <a:ext cx="2207647"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H="1" flipV="1">
            <a:off x="5271032" y="4193183"/>
            <a:ext cx="2196071" cy="679502"/>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cxnSp>
        <p:nvCxnSpPr>
          <p:cNvPr id="25" name="Straight Arrow Connector 24">
            <a:extLst>
              <a:ext uri="{FF2B5EF4-FFF2-40B4-BE49-F238E27FC236}">
                <a16:creationId xmlns:a16="http://schemas.microsoft.com/office/drawing/2014/main" id="{EC1731F5-E0B6-4BEC-8FA7-28446BC6AEA7}"/>
              </a:ext>
            </a:extLst>
          </p:cNvPr>
          <p:cNvCxnSpPr>
            <a:cxnSpLocks/>
          </p:cNvCxnSpPr>
          <p:nvPr/>
        </p:nvCxnSpPr>
        <p:spPr>
          <a:xfrm flipH="1">
            <a:off x="5168663" y="5341502"/>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6CD96457-D2DF-4C19-A2DD-BCEA97E3D721}"/>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E29A282D-73A7-435C-B2E2-243E7247BFFC}"/>
              </a:ext>
            </a:extLst>
          </p:cNvPr>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p14="http://schemas.microsoft.com/office/powerpoint/2010/main" val="2315829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7-8AM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RC:2</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6" y="4207385"/>
            <a:ext cx="2207647"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7BBC336-96EC-4138-A869-2447E0C69938}"/>
              </a:ext>
            </a:extLst>
          </p:cNvPr>
          <p:cNvCxnSpPr>
            <a:cxnSpLocks/>
          </p:cNvCxnSpPr>
          <p:nvPr/>
        </p:nvCxnSpPr>
        <p:spPr>
          <a:xfrm flipH="1" flipV="1">
            <a:off x="5271032" y="4193183"/>
            <a:ext cx="2196071" cy="679502"/>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26" name="Title 1">
            <a:extLst>
              <a:ext uri="{FF2B5EF4-FFF2-40B4-BE49-F238E27FC236}">
                <a16:creationId xmlns:a16="http://schemas.microsoft.com/office/drawing/2014/main" id="{90987D38-DDEB-4C78-8B02-2BC1CC9844F5}"/>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84575260-0405-404B-9DCE-273D0C5D13B9}"/>
              </a:ext>
            </a:extLst>
          </p:cNvPr>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p14="http://schemas.microsoft.com/office/powerpoint/2010/main" val="3408052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RC:2</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7" y="4207385"/>
            <a:ext cx="5255386"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25" name="Title 1">
            <a:extLst>
              <a:ext uri="{FF2B5EF4-FFF2-40B4-BE49-F238E27FC236}">
                <a16:creationId xmlns:a16="http://schemas.microsoft.com/office/drawing/2014/main" id="{19AE8D69-92A0-4860-946C-83E9FFDD5EFE}"/>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2ED80C8C-31C8-4AB0-8C59-FE1DD4FBD285}"/>
              </a:ext>
            </a:extLst>
          </p:cNvPr>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p14="http://schemas.microsoft.com/office/powerpoint/2010/main" val="32880145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RC:2</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7" y="4207385"/>
            <a:ext cx="5255386"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cxnSp>
        <p:nvCxnSpPr>
          <p:cNvPr id="21" name="Straight Arrow Connector 20">
            <a:extLst>
              <a:ext uri="{FF2B5EF4-FFF2-40B4-BE49-F238E27FC236}">
                <a16:creationId xmlns:a16="http://schemas.microsoft.com/office/drawing/2014/main" id="{DED004C2-5D7E-4525-9654-6A13B3F33718}"/>
              </a:ext>
            </a:extLst>
          </p:cNvPr>
          <p:cNvCxnSpPr>
            <a:cxnSpLocks/>
          </p:cNvCxnSpPr>
          <p:nvPr/>
        </p:nvCxnSpPr>
        <p:spPr>
          <a:xfrm flipH="1">
            <a:off x="8216403" y="5331775"/>
            <a:ext cx="705789" cy="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D310B1EE-A736-42D7-8FC2-95261F9DD7B1}"/>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9090E740-29AB-464B-BDC8-018849741271}"/>
              </a:ext>
            </a:extLst>
          </p:cNvPr>
          <p:cNvSpPr>
            <a:spLocks noGrp="1"/>
          </p:cNvSpPr>
          <p:nvPr>
            <p:ph type="sldNum" sz="quarter" idx="12"/>
          </p:nvPr>
        </p:nvSpPr>
        <p:spPr/>
        <p:txBody>
          <a:bodyPr/>
          <a:lstStyle/>
          <a:p>
            <a:fld id="{D57F1E4F-1CFF-5643-939E-217C01CDF565}" type="slidenum">
              <a:rPr lang="en-US" smtClean="0"/>
              <a:pPr/>
              <a:t>66</a:t>
            </a:fld>
            <a:endParaRPr lang="en-US" dirty="0"/>
          </a:p>
        </p:txBody>
      </p:sp>
    </p:spTree>
    <p:extLst>
      <p:ext uri="{BB962C8B-B14F-4D97-AF65-F5344CB8AC3E}">
        <p14:creationId xmlns:p14="http://schemas.microsoft.com/office/powerpoint/2010/main" val="2798470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32F3128-86B7-47E6-8047-F36B4465A0EB}"/>
              </a:ext>
            </a:extLst>
          </p:cNvPr>
          <p:cNvPicPr>
            <a:picLocks noChangeAspect="1"/>
          </p:cNvPicPr>
          <p:nvPr/>
        </p:nvPicPr>
        <p:blipFill>
          <a:blip r:embed="rId2">
            <a:duotone>
              <a:schemeClr val="accent2">
                <a:shade val="45000"/>
                <a:satMod val="135000"/>
              </a:schemeClr>
              <a:prstClr val="white"/>
            </a:duotone>
          </a:blip>
          <a:stretch>
            <a:fillRect/>
          </a:stretch>
        </p:blipFill>
        <p:spPr>
          <a:xfrm>
            <a:off x="1311778" y="4852843"/>
            <a:ext cx="911515" cy="911515"/>
          </a:xfrm>
          <a:prstGeom prst="rect">
            <a:avLst/>
          </a:prstGeom>
        </p:spPr>
      </p:pic>
      <p:pic>
        <p:nvPicPr>
          <p:cNvPr id="6" name="Picture 5" descr="A close up of a logo&#10;&#10;Description automatically generated">
            <a:extLst>
              <a:ext uri="{FF2B5EF4-FFF2-40B4-BE49-F238E27FC236}">
                <a16:creationId xmlns:a16="http://schemas.microsoft.com/office/drawing/2014/main" id="{EB7A958D-EA30-489E-9DD9-74DDA0D3A22A}"/>
              </a:ext>
            </a:extLst>
          </p:cNvPr>
          <p:cNvPicPr>
            <a:picLocks noChangeAspect="1"/>
          </p:cNvPicPr>
          <p:nvPr/>
        </p:nvPicPr>
        <p:blipFill>
          <a:blip r:embed="rId2">
            <a:duotone>
              <a:schemeClr val="accent2">
                <a:shade val="45000"/>
                <a:satMod val="135000"/>
              </a:schemeClr>
              <a:prstClr val="white"/>
            </a:duotone>
          </a:blip>
          <a:stretch>
            <a:fillRect/>
          </a:stretch>
        </p:blipFill>
        <p:spPr>
          <a:xfrm>
            <a:off x="4359518" y="4852843"/>
            <a:ext cx="911515" cy="911515"/>
          </a:xfrm>
          <a:prstGeom prst="rect">
            <a:avLst/>
          </a:prstGeom>
        </p:spPr>
      </p:pic>
      <p:pic>
        <p:nvPicPr>
          <p:cNvPr id="7" name="Picture 6" descr="A close up of a logo&#10;&#10;Description automatically generated">
            <a:extLst>
              <a:ext uri="{FF2B5EF4-FFF2-40B4-BE49-F238E27FC236}">
                <a16:creationId xmlns:a16="http://schemas.microsoft.com/office/drawing/2014/main" id="{7DB301BC-60F5-4DD5-8A30-2CD3FA9535D4}"/>
              </a:ext>
            </a:extLst>
          </p:cNvPr>
          <p:cNvPicPr>
            <a:picLocks noChangeAspect="1"/>
          </p:cNvPicPr>
          <p:nvPr/>
        </p:nvPicPr>
        <p:blipFill>
          <a:blip r:embed="rId2">
            <a:duotone>
              <a:schemeClr val="accent2">
                <a:shade val="45000"/>
                <a:satMod val="135000"/>
              </a:schemeClr>
              <a:prstClr val="white"/>
            </a:duotone>
          </a:blip>
          <a:stretch>
            <a:fillRect/>
          </a:stretch>
        </p:blipFill>
        <p:spPr>
          <a:xfrm>
            <a:off x="7407258" y="4852843"/>
            <a:ext cx="911515" cy="911515"/>
          </a:xfrm>
          <a:prstGeom prst="rect">
            <a:avLst/>
          </a:prstGeom>
        </p:spPr>
      </p:pic>
      <p:sp>
        <p:nvSpPr>
          <p:cNvPr id="8" name="TextBox 7">
            <a:extLst>
              <a:ext uri="{FF2B5EF4-FFF2-40B4-BE49-F238E27FC236}">
                <a16:creationId xmlns:a16="http://schemas.microsoft.com/office/drawing/2014/main" id="{EDFBA21F-E814-4CAE-A0BE-F654AEF365BA}"/>
              </a:ext>
            </a:extLst>
          </p:cNvPr>
          <p:cNvSpPr txBox="1"/>
          <p:nvPr/>
        </p:nvSpPr>
        <p:spPr>
          <a:xfrm>
            <a:off x="1061252" y="5983069"/>
            <a:ext cx="1412566" cy="646331"/>
          </a:xfrm>
          <a:prstGeom prst="rect">
            <a:avLst/>
          </a:prstGeom>
          <a:noFill/>
        </p:spPr>
        <p:txBody>
          <a:bodyPr wrap="none" rtlCol="0">
            <a:spAutoFit/>
          </a:bodyPr>
          <a:lstStyle/>
          <a:p>
            <a:r>
              <a:rPr lang="en-US" dirty="0"/>
              <a:t>21 Jan 2017</a:t>
            </a:r>
          </a:p>
          <a:p>
            <a:pPr algn="ctr"/>
            <a:r>
              <a:rPr lang="en-US" dirty="0"/>
              <a:t>6-7AM</a:t>
            </a:r>
          </a:p>
        </p:txBody>
      </p:sp>
      <p:sp>
        <p:nvSpPr>
          <p:cNvPr id="9" name="TextBox 8">
            <a:extLst>
              <a:ext uri="{FF2B5EF4-FFF2-40B4-BE49-F238E27FC236}">
                <a16:creationId xmlns:a16="http://schemas.microsoft.com/office/drawing/2014/main" id="{C14345A3-7387-4E72-B8AC-266C3A5BAE0E}"/>
              </a:ext>
            </a:extLst>
          </p:cNvPr>
          <p:cNvSpPr txBox="1"/>
          <p:nvPr/>
        </p:nvSpPr>
        <p:spPr>
          <a:xfrm>
            <a:off x="4108992" y="5983067"/>
            <a:ext cx="1412566" cy="646331"/>
          </a:xfrm>
          <a:prstGeom prst="rect">
            <a:avLst/>
          </a:prstGeom>
          <a:noFill/>
        </p:spPr>
        <p:txBody>
          <a:bodyPr wrap="none" rtlCol="0">
            <a:spAutoFit/>
          </a:bodyPr>
          <a:lstStyle/>
          <a:p>
            <a:r>
              <a:rPr lang="en-US" dirty="0"/>
              <a:t>21 Jan 2017</a:t>
            </a:r>
          </a:p>
          <a:p>
            <a:pPr algn="ctr"/>
            <a:r>
              <a:rPr lang="en-US" dirty="0"/>
              <a:t>7-8AM</a:t>
            </a:r>
          </a:p>
        </p:txBody>
      </p:sp>
      <p:sp>
        <p:nvSpPr>
          <p:cNvPr id="10" name="TextBox 9">
            <a:extLst>
              <a:ext uri="{FF2B5EF4-FFF2-40B4-BE49-F238E27FC236}">
                <a16:creationId xmlns:a16="http://schemas.microsoft.com/office/drawing/2014/main" id="{F16474E0-4152-4FEA-9950-C5451DCF5150}"/>
              </a:ext>
            </a:extLst>
          </p:cNvPr>
          <p:cNvSpPr txBox="1"/>
          <p:nvPr/>
        </p:nvSpPr>
        <p:spPr>
          <a:xfrm>
            <a:off x="7156732" y="5983067"/>
            <a:ext cx="1412566" cy="646331"/>
          </a:xfrm>
          <a:prstGeom prst="rect">
            <a:avLst/>
          </a:prstGeom>
          <a:noFill/>
        </p:spPr>
        <p:txBody>
          <a:bodyPr wrap="none" rtlCol="0">
            <a:spAutoFit/>
          </a:bodyPr>
          <a:lstStyle/>
          <a:p>
            <a:r>
              <a:rPr lang="en-US" dirty="0"/>
              <a:t>21 Jan 2017</a:t>
            </a:r>
          </a:p>
          <a:p>
            <a:pPr algn="ctr"/>
            <a:r>
              <a:rPr lang="en-US" dirty="0"/>
              <a:t>8-9AM</a:t>
            </a:r>
          </a:p>
        </p:txBody>
      </p:sp>
      <p:pic>
        <p:nvPicPr>
          <p:cNvPr id="11" name="Picture 2" descr="See the source image">
            <a:extLst>
              <a:ext uri="{FF2B5EF4-FFF2-40B4-BE49-F238E27FC236}">
                <a16:creationId xmlns:a16="http://schemas.microsoft.com/office/drawing/2014/main" id="{EEA113CD-2F99-4FCE-B063-47183D648D9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4816" y="1267689"/>
            <a:ext cx="897952" cy="986559"/>
          </a:xfrm>
          <a:prstGeom prst="rect">
            <a:avLst/>
          </a:prstGeom>
          <a:noFill/>
          <a:ln>
            <a:noFill/>
          </a:ln>
        </p:spPr>
      </p:pic>
      <p:sp>
        <p:nvSpPr>
          <p:cNvPr id="12" name="TextBox 11">
            <a:extLst>
              <a:ext uri="{FF2B5EF4-FFF2-40B4-BE49-F238E27FC236}">
                <a16:creationId xmlns:a16="http://schemas.microsoft.com/office/drawing/2014/main" id="{4787EB66-677C-485F-8989-9C1B70DCFC8F}"/>
              </a:ext>
            </a:extLst>
          </p:cNvPr>
          <p:cNvSpPr txBox="1"/>
          <p:nvPr/>
        </p:nvSpPr>
        <p:spPr>
          <a:xfrm>
            <a:off x="2211715" y="1502780"/>
            <a:ext cx="1412566" cy="646331"/>
          </a:xfrm>
          <a:prstGeom prst="rect">
            <a:avLst/>
          </a:prstGeom>
          <a:noFill/>
        </p:spPr>
        <p:txBody>
          <a:bodyPr wrap="none" rtlCol="0">
            <a:spAutoFit/>
          </a:bodyPr>
          <a:lstStyle/>
          <a:p>
            <a:r>
              <a:rPr lang="en-US" dirty="0"/>
              <a:t>28 Jan 2017</a:t>
            </a:r>
          </a:p>
          <a:p>
            <a:pPr algn="ctr"/>
            <a:r>
              <a:rPr lang="en-US" dirty="0"/>
              <a:t>8-9AM</a:t>
            </a:r>
          </a:p>
        </p:txBody>
      </p:sp>
      <p:sp>
        <p:nvSpPr>
          <p:cNvPr id="13" name="TextBox 12">
            <a:extLst>
              <a:ext uri="{FF2B5EF4-FFF2-40B4-BE49-F238E27FC236}">
                <a16:creationId xmlns:a16="http://schemas.microsoft.com/office/drawing/2014/main" id="{D4B009E6-C6D4-4B3B-9774-E79600CB7031}"/>
              </a:ext>
            </a:extLst>
          </p:cNvPr>
          <p:cNvSpPr txBox="1"/>
          <p:nvPr/>
        </p:nvSpPr>
        <p:spPr>
          <a:xfrm>
            <a:off x="1371623" y="3529831"/>
            <a:ext cx="2204390" cy="369332"/>
          </a:xfrm>
          <a:prstGeom prst="rect">
            <a:avLst/>
          </a:prstGeom>
          <a:noFill/>
        </p:spPr>
        <p:txBody>
          <a:bodyPr wrap="square" rtlCol="0">
            <a:spAutoFit/>
          </a:bodyPr>
          <a:lstStyle/>
          <a:p>
            <a:pPr algn="ctr"/>
            <a:r>
              <a:rPr lang="en-US" dirty="0"/>
              <a:t>RC:3</a:t>
            </a:r>
          </a:p>
        </p:txBody>
      </p:sp>
      <p:sp>
        <p:nvSpPr>
          <p:cNvPr id="14" name="TextBox 13">
            <a:extLst>
              <a:ext uri="{FF2B5EF4-FFF2-40B4-BE49-F238E27FC236}">
                <a16:creationId xmlns:a16="http://schemas.microsoft.com/office/drawing/2014/main" id="{A0CB4E74-CCB8-43BA-B985-50A7210A1F48}"/>
              </a:ext>
            </a:extLst>
          </p:cNvPr>
          <p:cNvSpPr txBox="1"/>
          <p:nvPr/>
        </p:nvSpPr>
        <p:spPr>
          <a:xfrm>
            <a:off x="4419363" y="3535618"/>
            <a:ext cx="2204390" cy="369332"/>
          </a:xfrm>
          <a:prstGeom prst="rect">
            <a:avLst/>
          </a:prstGeom>
          <a:noFill/>
        </p:spPr>
        <p:txBody>
          <a:bodyPr wrap="square" rtlCol="0">
            <a:spAutoFit/>
          </a:bodyPr>
          <a:lstStyle/>
          <a:p>
            <a:pPr algn="ctr"/>
            <a:r>
              <a:rPr lang="en-US" dirty="0"/>
              <a:t>RC:0</a:t>
            </a:r>
          </a:p>
        </p:txBody>
      </p:sp>
      <p:sp>
        <p:nvSpPr>
          <p:cNvPr id="15" name="TextBox 14">
            <a:extLst>
              <a:ext uri="{FF2B5EF4-FFF2-40B4-BE49-F238E27FC236}">
                <a16:creationId xmlns:a16="http://schemas.microsoft.com/office/drawing/2014/main" id="{6FA7A879-5B3D-44D7-8F53-41BB90C2B1E2}"/>
              </a:ext>
            </a:extLst>
          </p:cNvPr>
          <p:cNvSpPr txBox="1"/>
          <p:nvPr/>
        </p:nvSpPr>
        <p:spPr>
          <a:xfrm>
            <a:off x="7467103" y="3552760"/>
            <a:ext cx="2204390" cy="369332"/>
          </a:xfrm>
          <a:prstGeom prst="rect">
            <a:avLst/>
          </a:prstGeom>
          <a:noFill/>
        </p:spPr>
        <p:txBody>
          <a:bodyPr wrap="square" rtlCol="0">
            <a:spAutoFit/>
          </a:bodyPr>
          <a:lstStyle/>
          <a:p>
            <a:pPr algn="ctr"/>
            <a:r>
              <a:rPr lang="en-US" dirty="0"/>
              <a:t>RC:0</a:t>
            </a:r>
          </a:p>
        </p:txBody>
      </p:sp>
      <p:pic>
        <p:nvPicPr>
          <p:cNvPr id="16" name="Picture 15" descr="A close up of a logo&#10;&#10;Description automatically generated">
            <a:extLst>
              <a:ext uri="{FF2B5EF4-FFF2-40B4-BE49-F238E27FC236}">
                <a16:creationId xmlns:a16="http://schemas.microsoft.com/office/drawing/2014/main" id="{B2D73486-6721-4FB4-8FE3-483C0C56289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1323771" y="3281669"/>
            <a:ext cx="911515" cy="911515"/>
          </a:xfrm>
          <a:prstGeom prst="rect">
            <a:avLst/>
          </a:prstGeom>
        </p:spPr>
      </p:pic>
      <p:pic>
        <p:nvPicPr>
          <p:cNvPr id="17" name="Picture 16" descr="A close up of a logo&#10;&#10;Description automatically generated">
            <a:extLst>
              <a:ext uri="{FF2B5EF4-FFF2-40B4-BE49-F238E27FC236}">
                <a16:creationId xmlns:a16="http://schemas.microsoft.com/office/drawing/2014/main" id="{AE843CDC-63CF-4CE7-8B10-051356AFB70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4359517" y="3281668"/>
            <a:ext cx="911515" cy="911515"/>
          </a:xfrm>
          <a:prstGeom prst="rect">
            <a:avLst/>
          </a:prstGeom>
        </p:spPr>
      </p:pic>
      <p:pic>
        <p:nvPicPr>
          <p:cNvPr id="18" name="Picture 17" descr="A close up of a logo&#10;&#10;Description automatically generated">
            <a:extLst>
              <a:ext uri="{FF2B5EF4-FFF2-40B4-BE49-F238E27FC236}">
                <a16:creationId xmlns:a16="http://schemas.microsoft.com/office/drawing/2014/main" id="{63F61C49-1902-47A6-B6DF-54A7D063E36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brightnessContrast contrast="-2000"/>
                    </a14:imgEffect>
                  </a14:imgLayer>
                </a14:imgProps>
              </a:ext>
            </a:extLst>
          </a:blip>
          <a:stretch>
            <a:fillRect/>
          </a:stretch>
        </p:blipFill>
        <p:spPr>
          <a:xfrm>
            <a:off x="7395263" y="3281668"/>
            <a:ext cx="911515" cy="911515"/>
          </a:xfrm>
          <a:prstGeom prst="rect">
            <a:avLst/>
          </a:prstGeom>
        </p:spPr>
      </p:pic>
      <p:cxnSp>
        <p:nvCxnSpPr>
          <p:cNvPr id="19" name="Straight Arrow Connector 18">
            <a:extLst>
              <a:ext uri="{FF2B5EF4-FFF2-40B4-BE49-F238E27FC236}">
                <a16:creationId xmlns:a16="http://schemas.microsoft.com/office/drawing/2014/main" id="{A80EA330-D292-4007-A64F-452B85ECEAD8}"/>
              </a:ext>
            </a:extLst>
          </p:cNvPr>
          <p:cNvCxnSpPr>
            <a:cxnSpLocks/>
          </p:cNvCxnSpPr>
          <p:nvPr/>
        </p:nvCxnSpPr>
        <p:spPr>
          <a:xfrm flipH="1" flipV="1">
            <a:off x="2211717" y="4207385"/>
            <a:ext cx="5255386" cy="720216"/>
          </a:xfrm>
          <a:prstGeom prst="straightConnector1">
            <a:avLst/>
          </a:prstGeom>
          <a:ln w="635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3A7ABC-FC2E-4577-AEF0-3811E2CD38E2}"/>
              </a:ext>
            </a:extLst>
          </p:cNvPr>
          <p:cNvSpPr txBox="1"/>
          <p:nvPr/>
        </p:nvSpPr>
        <p:spPr>
          <a:xfrm>
            <a:off x="1267176" y="2588489"/>
            <a:ext cx="1024704" cy="646331"/>
          </a:xfrm>
          <a:prstGeom prst="rect">
            <a:avLst/>
          </a:prstGeom>
          <a:noFill/>
        </p:spPr>
        <p:txBody>
          <a:bodyPr wrap="none" rtlCol="0">
            <a:spAutoFit/>
          </a:bodyPr>
          <a:lstStyle/>
          <a:p>
            <a:r>
              <a:rPr lang="en-US" dirty="0" err="1"/>
              <a:t>curTime</a:t>
            </a:r>
            <a:endParaRPr lang="en-US" dirty="0"/>
          </a:p>
          <a:p>
            <a:pPr algn="ctr"/>
            <a:r>
              <a:rPr lang="en-US" dirty="0"/>
              <a:t>-1 week</a:t>
            </a:r>
          </a:p>
        </p:txBody>
      </p:sp>
      <p:sp>
        <p:nvSpPr>
          <p:cNvPr id="23" name="TextBox 22">
            <a:extLst>
              <a:ext uri="{FF2B5EF4-FFF2-40B4-BE49-F238E27FC236}">
                <a16:creationId xmlns:a16="http://schemas.microsoft.com/office/drawing/2014/main" id="{50C0EA81-AAC1-4D46-9C8D-0E123200E0F1}"/>
              </a:ext>
            </a:extLst>
          </p:cNvPr>
          <p:cNvSpPr txBox="1"/>
          <p:nvPr/>
        </p:nvSpPr>
        <p:spPr>
          <a:xfrm>
            <a:off x="4294554" y="2344137"/>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+1 hour</a:t>
            </a:r>
          </a:p>
        </p:txBody>
      </p:sp>
      <p:sp>
        <p:nvSpPr>
          <p:cNvPr id="24" name="TextBox 23">
            <a:extLst>
              <a:ext uri="{FF2B5EF4-FFF2-40B4-BE49-F238E27FC236}">
                <a16:creationId xmlns:a16="http://schemas.microsoft.com/office/drawing/2014/main" id="{B339B791-CBAF-4FBA-82FE-DA26CBFFC8C1}"/>
              </a:ext>
            </a:extLst>
          </p:cNvPr>
          <p:cNvSpPr txBox="1"/>
          <p:nvPr/>
        </p:nvSpPr>
        <p:spPr>
          <a:xfrm>
            <a:off x="7353629" y="2311490"/>
            <a:ext cx="1041439" cy="923330"/>
          </a:xfrm>
          <a:prstGeom prst="rect">
            <a:avLst/>
          </a:prstGeom>
          <a:noFill/>
        </p:spPr>
        <p:txBody>
          <a:bodyPr wrap="none" rtlCol="0">
            <a:spAutoFit/>
          </a:bodyPr>
          <a:lstStyle/>
          <a:p>
            <a:r>
              <a:rPr lang="en-US" dirty="0" err="1"/>
              <a:t>curTime</a:t>
            </a:r>
            <a:endParaRPr lang="en-US" dirty="0"/>
          </a:p>
          <a:p>
            <a:pPr algn="ctr"/>
            <a:r>
              <a:rPr lang="en-US" dirty="0"/>
              <a:t>-1 week</a:t>
            </a:r>
          </a:p>
          <a:p>
            <a:pPr algn="ctr"/>
            <a:r>
              <a:rPr lang="en-US" dirty="0"/>
              <a:t>+2 hour</a:t>
            </a:r>
          </a:p>
        </p:txBody>
      </p:sp>
      <p:sp>
        <p:nvSpPr>
          <p:cNvPr id="25" name="Title 1">
            <a:extLst>
              <a:ext uri="{FF2B5EF4-FFF2-40B4-BE49-F238E27FC236}">
                <a16:creationId xmlns:a16="http://schemas.microsoft.com/office/drawing/2014/main" id="{3D0F18C3-C4DB-42E0-A41F-335E1B12E3D6}"/>
              </a:ext>
            </a:extLst>
          </p:cNvPr>
          <p:cNvSpPr txBox="1">
            <a:spLocks/>
          </p:cNvSpPr>
          <p:nvPr/>
        </p:nvSpPr>
        <p:spPr>
          <a:xfrm>
            <a:off x="210407" y="405526"/>
            <a:ext cx="967289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Counting References on Relative Timeline</a:t>
            </a:r>
          </a:p>
        </p:txBody>
      </p:sp>
      <p:sp>
        <p:nvSpPr>
          <p:cNvPr id="2" name="Slide Number Placeholder 1">
            <a:extLst>
              <a:ext uri="{FF2B5EF4-FFF2-40B4-BE49-F238E27FC236}">
                <a16:creationId xmlns:a16="http://schemas.microsoft.com/office/drawing/2014/main" id="{66C2F000-5F2A-4287-9D79-621012C488FA}"/>
              </a:ext>
            </a:extLst>
          </p:cNvPr>
          <p:cNvSpPr>
            <a:spLocks noGrp="1"/>
          </p:cNvSpPr>
          <p:nvPr>
            <p:ph type="sldNum" sz="quarter" idx="12"/>
          </p:nvPr>
        </p:nvSpPr>
        <p:spPr/>
        <p:txBody>
          <a:bodyPr/>
          <a:lstStyle/>
          <a:p>
            <a:fld id="{D57F1E4F-1CFF-5643-939E-217C01CDF565}" type="slidenum">
              <a:rPr lang="en-US" smtClean="0"/>
              <a:pPr/>
              <a:t>67</a:t>
            </a:fld>
            <a:endParaRPr lang="en-US" dirty="0"/>
          </a:p>
        </p:txBody>
      </p:sp>
    </p:spTree>
    <p:extLst>
      <p:ext uri="{BB962C8B-B14F-4D97-AF65-F5344CB8AC3E}">
        <p14:creationId xmlns:p14="http://schemas.microsoft.com/office/powerpoint/2010/main" val="3771352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95406DD-DBDE-4F93-B85D-59B5D3D01CC5}"/>
              </a:ext>
            </a:extLst>
          </p:cNvPr>
          <p:cNvGraphicFramePr>
            <a:graphicFrameLocks noChangeAspect="1"/>
          </p:cNvGraphicFramePr>
          <p:nvPr>
            <p:extLst/>
          </p:nvPr>
        </p:nvGraphicFramePr>
        <p:xfrm>
          <a:off x="514277" y="1930400"/>
          <a:ext cx="5415162" cy="4061862"/>
        </p:xfrm>
        <a:graphic>
          <a:graphicData uri="http://schemas.openxmlformats.org/presentationml/2006/ole">
            <mc:AlternateContent xmlns:mc="http://schemas.openxmlformats.org/markup-compatibility/2006">
              <mc:Choice xmlns:v="urn:schemas-microsoft-com:vml" Requires="v">
                <p:oleObj spid="_x0000_s2055" name="Acrobat Document" r:id="rId3" imgW="4389120" imgH="3291840" progId="AcroExch.Document.DC">
                  <p:embed/>
                </p:oleObj>
              </mc:Choice>
              <mc:Fallback>
                <p:oleObj name="Acrobat Document" r:id="rId3" imgW="4389120" imgH="3291840" progId="AcroExch.Document.DC">
                  <p:embed/>
                  <p:pic>
                    <p:nvPicPr>
                      <p:cNvPr id="5" name="Object 4">
                        <a:extLst>
                          <a:ext uri="{FF2B5EF4-FFF2-40B4-BE49-F238E27FC236}">
                            <a16:creationId xmlns:a16="http://schemas.microsoft.com/office/drawing/2014/main" id="{C95406DD-DBDE-4F93-B85D-59B5D3D01CC5}"/>
                          </a:ext>
                        </a:extLst>
                      </p:cNvPr>
                      <p:cNvPicPr/>
                      <p:nvPr/>
                    </p:nvPicPr>
                    <p:blipFill>
                      <a:blip r:embed="rId4"/>
                      <a:stretch>
                        <a:fillRect/>
                      </a:stretch>
                    </p:blipFill>
                    <p:spPr>
                      <a:xfrm>
                        <a:off x="514277" y="1930400"/>
                        <a:ext cx="5415162" cy="4061862"/>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65135A7-4FD0-4002-9A99-22C089A6AB4B}"/>
              </a:ext>
            </a:extLst>
          </p:cNvPr>
          <p:cNvSpPr>
            <a:spLocks noGrp="1"/>
          </p:cNvSpPr>
          <p:nvPr>
            <p:ph type="title"/>
          </p:nvPr>
        </p:nvSpPr>
        <p:spPr>
          <a:xfrm>
            <a:off x="600624" y="287759"/>
            <a:ext cx="5415163" cy="1320800"/>
          </a:xfrm>
        </p:spPr>
        <p:txBody>
          <a:bodyPr vert="horz" lIns="91440" tIns="45720" rIns="91440" bIns="45720" rtlCol="0" anchor="t">
            <a:normAutofit fontScale="90000"/>
          </a:bodyPr>
          <a:lstStyle/>
          <a:p>
            <a:r>
              <a:rPr lang="en-US" sz="3600" dirty="0"/>
              <a:t>LFU on Relative Timeline – Sliding Temporal Queries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E52D4642-2431-46F8-8373-4FD67A0104C2}"/>
                  </a:ext>
                </a:extLst>
              </p:cNvPr>
              <p:cNvSpPr>
                <a:spLocks noGrp="1"/>
              </p:cNvSpPr>
              <p:nvPr>
                <p:ph type="body" sz="half" idx="2"/>
              </p:nvPr>
            </p:nvSpPr>
            <p:spPr>
              <a:xfrm>
                <a:off x="6021756" y="2160589"/>
                <a:ext cx="3726861" cy="3880773"/>
              </a:xfrm>
            </p:spPr>
            <p:txBody>
              <a:bodyPr vert="horz" lIns="91440" tIns="45720" rIns="91440" bIns="45720" rtlCol="0">
                <a:normAutofit/>
              </a:bodyPr>
              <a:lstStyle/>
              <a:p>
                <a:r>
                  <a:rPr lang="en-US" sz="2400" dirty="0">
                    <a:solidFill>
                      <a:schemeClr val="accent1"/>
                    </a:solidFill>
                  </a:rPr>
                  <a:t>We calculate:</a:t>
                </a:r>
              </a:p>
              <a:p>
                <a:pPr/>
                <a14:m>
                  <m:oMathPara xmlns:m="http://schemas.openxmlformats.org/officeDocument/2006/math">
                    <m:oMathParaPr>
                      <m:jc m:val="centerGroup"/>
                    </m:oMathParaPr>
                    <m:oMath xmlns:m="http://schemas.openxmlformats.org/officeDocument/2006/math">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 </m:t>
                      </m:r>
                      <m:f>
                        <m:fPr>
                          <m:ctrlPr>
                            <a:rPr lang="en-US" sz="2400" b="0" i="1">
                              <a:solidFill>
                                <a:schemeClr val="accent1"/>
                              </a:solidFill>
                              <a:latin typeface="Cambria Math" panose="02040503050406030204" pitchFamily="18" charset="0"/>
                            </a:rPr>
                          </m:ctrlPr>
                        </m:fPr>
                        <m:num>
                          <m:r>
                            <a:rPr lang="en-US" sz="2400" b="0" i="1">
                              <a:solidFill>
                                <a:schemeClr val="accent1"/>
                              </a:solidFill>
                              <a:latin typeface="Cambria Math" panose="02040503050406030204" pitchFamily="18" charset="0"/>
                            </a:rPr>
                            <m:t>𝑟𝑐</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num>
                        <m:den>
                          <m:r>
                            <a:rPr lang="en-US" sz="2400" b="0" i="1">
                              <a:solidFill>
                                <a:schemeClr val="accent1"/>
                              </a:solidFill>
                              <a:latin typeface="Cambria Math" panose="02040503050406030204" pitchFamily="18" charset="0"/>
                            </a:rPr>
                            <m:t>𝑛𝑟𝑄𝑢𝑒𝑟𝑖𝑒𝑠</m:t>
                          </m:r>
                        </m:den>
                      </m:f>
                    </m:oMath>
                  </m:oMathPara>
                </a14:m>
                <a:endParaRPr lang="en-US" sz="2400" dirty="0">
                  <a:solidFill>
                    <a:schemeClr val="accent1"/>
                  </a:solidFill>
                </a:endParaRPr>
              </a:p>
              <a:p>
                <a:r>
                  <a:rPr lang="en-US" sz="2400" dirty="0">
                    <a:solidFill>
                      <a:schemeClr val="accent1"/>
                    </a:solidFill>
                  </a:rPr>
                  <a:t>We normalize:</a:t>
                </a:r>
              </a:p>
              <a:p>
                <a:endParaRPr lang="en-US" sz="2400" b="0" i="1" dirty="0">
                  <a:solidFill>
                    <a:schemeClr val="accent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400" b="0" i="1">
                          <a:solidFill>
                            <a:schemeClr val="accent1"/>
                          </a:solidFill>
                          <a:latin typeface="Cambria Math" panose="02040503050406030204" pitchFamily="18" charset="0"/>
                        </a:rPr>
                        <m:t>𝑛𝑟𝑟</m:t>
                      </m:r>
                      <m:d>
                        <m:dPr>
                          <m:ctrlPr>
                            <a:rPr lang="en-US" sz="2400" b="0" i="1">
                              <a:solidFill>
                                <a:schemeClr val="accent1"/>
                              </a:solidFill>
                              <a:latin typeface="Cambria Math" panose="02040503050406030204" pitchFamily="18" charset="0"/>
                            </a:rPr>
                          </m:ctrlPr>
                        </m:dPr>
                        <m:e>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e>
                      </m:d>
                      <m:r>
                        <a:rPr lang="en-US" sz="2400" b="0" i="1">
                          <a:solidFill>
                            <a:schemeClr val="accent1"/>
                          </a:solidFill>
                          <a:latin typeface="Cambria Math" panose="02040503050406030204" pitchFamily="18" charset="0"/>
                        </a:rPr>
                        <m:t>= </m:t>
                      </m:r>
                    </m:oMath>
                  </m:oMathPara>
                </a14:m>
                <a:endParaRPr lang="en-US" sz="2400" b="0" i="1" dirty="0">
                  <a:solidFill>
                    <a:schemeClr val="accent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sz="2400" b="0" i="1">
                              <a:solidFill>
                                <a:schemeClr val="accent1"/>
                              </a:solidFill>
                              <a:latin typeface="Cambria Math" panose="02040503050406030204" pitchFamily="18" charset="0"/>
                            </a:rPr>
                          </m:ctrlPr>
                        </m:fPr>
                        <m:num>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𝑟𝑖𝑑</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num>
                        <m:den>
                          <m:sSub>
                            <m:sSubPr>
                              <m:ctrlPr>
                                <a:rPr lang="en-US" sz="2400" b="0" i="1">
                                  <a:solidFill>
                                    <a:schemeClr val="accent1"/>
                                  </a:solidFill>
                                  <a:latin typeface="Cambria Math" panose="02040503050406030204" pitchFamily="18" charset="0"/>
                                </a:rPr>
                              </m:ctrlPr>
                            </m:sSubPr>
                            <m:e>
                              <m:r>
                                <a:rPr lang="en-US" sz="2400" b="0" i="1">
                                  <a:solidFill>
                                    <a:schemeClr val="accent1"/>
                                  </a:solidFill>
                                  <a:latin typeface="Cambria Math" panose="02040503050406030204" pitchFamily="18" charset="0"/>
                                </a:rPr>
                                <m:t>𝑚𝑎𝑥</m:t>
                              </m:r>
                            </m:e>
                            <m:sub>
                              <m:r>
                                <a:rPr lang="en-US" sz="2400" b="0" i="1">
                                  <a:solidFill>
                                    <a:schemeClr val="accent1"/>
                                  </a:solidFill>
                                  <a:latin typeface="Cambria Math" panose="02040503050406030204" pitchFamily="18" charset="0"/>
                                </a:rPr>
                                <m:t>𝑟𝑖</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𝑑</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𝑤𝑡</m:t>
                              </m:r>
                              <m:r>
                                <a:rPr lang="en-US" sz="2400" b="0" i="1">
                                  <a:solidFill>
                                    <a:schemeClr val="accent1"/>
                                  </a:solidFill>
                                  <a:latin typeface="Cambria Math" panose="02040503050406030204" pitchFamily="18" charset="0"/>
                                </a:rPr>
                                <m:t>′</m:t>
                              </m:r>
                            </m:sub>
                          </m:sSub>
                          <m:r>
                            <a:rPr lang="en-US" sz="2400" b="0" i="0">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𝑟𝑟</m:t>
                          </m:r>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𝑟𝑖</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𝑑</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r>
                            <a:rPr lang="en-US" sz="2400" b="0" i="1">
                              <a:solidFill>
                                <a:schemeClr val="accent1"/>
                              </a:solidFill>
                              <a:latin typeface="Cambria Math" panose="02040503050406030204" pitchFamily="18" charset="0"/>
                            </a:rPr>
                            <m:t>𝑤</m:t>
                          </m:r>
                          <m:sSup>
                            <m:sSupPr>
                              <m:ctrlPr>
                                <a:rPr lang="en-US" sz="2400" b="0" i="1">
                                  <a:solidFill>
                                    <a:schemeClr val="accent1"/>
                                  </a:solidFill>
                                  <a:latin typeface="Cambria Math" panose="02040503050406030204" pitchFamily="18" charset="0"/>
                                </a:rPr>
                              </m:ctrlPr>
                            </m:sSupPr>
                            <m:e>
                              <m:r>
                                <a:rPr lang="en-US" sz="2400" b="0" i="1">
                                  <a:solidFill>
                                    <a:schemeClr val="accent1"/>
                                  </a:solidFill>
                                  <a:latin typeface="Cambria Math" panose="02040503050406030204" pitchFamily="18" charset="0"/>
                                </a:rPr>
                                <m:t>𝑡</m:t>
                              </m:r>
                            </m:e>
                            <m:sup>
                              <m:r>
                                <a:rPr lang="en-US" sz="2400" b="0" i="1">
                                  <a:solidFill>
                                    <a:schemeClr val="accent1"/>
                                  </a:solidFill>
                                  <a:latin typeface="Cambria Math" panose="02040503050406030204" pitchFamily="18" charset="0"/>
                                </a:rPr>
                                <m:t>′</m:t>
                              </m:r>
                            </m:sup>
                          </m:sSup>
                          <m:r>
                            <a:rPr lang="en-US" sz="2400" b="0" i="1">
                              <a:solidFill>
                                <a:schemeClr val="accent1"/>
                              </a:solidFill>
                              <a:latin typeface="Cambria Math" panose="02040503050406030204" pitchFamily="18" charset="0"/>
                            </a:rPr>
                            <m:t>)}</m:t>
                          </m:r>
                        </m:den>
                      </m:f>
                    </m:oMath>
                  </m:oMathPara>
                </a14:m>
                <a:endParaRPr lang="en-US" sz="2400" dirty="0">
                  <a:solidFill>
                    <a:schemeClr val="accent1"/>
                  </a:solidFill>
                </a:endParaRPr>
              </a:p>
            </p:txBody>
          </p:sp>
        </mc:Choice>
        <mc:Fallback xmlns="">
          <p:sp>
            <p:nvSpPr>
              <p:cNvPr id="4" name="Text Placeholder 3">
                <a:extLst>
                  <a:ext uri="{FF2B5EF4-FFF2-40B4-BE49-F238E27FC236}">
                    <a16:creationId xmlns:a16="http://schemas.microsoft.com/office/drawing/2014/main" id="{E52D4642-2431-46F8-8373-4FD67A0104C2}"/>
                  </a:ext>
                </a:extLst>
              </p:cNvPr>
              <p:cNvSpPr>
                <a:spLocks noGrp="1" noRot="1" noChangeAspect="1" noMove="1" noResize="1" noEditPoints="1" noAdjustHandles="1" noChangeArrowheads="1" noChangeShapeType="1" noTextEdit="1"/>
              </p:cNvSpPr>
              <p:nvPr>
                <p:ph type="body" sz="half" idx="2"/>
              </p:nvPr>
            </p:nvSpPr>
            <p:spPr>
              <a:xfrm>
                <a:off x="6021756" y="2160589"/>
                <a:ext cx="3726861" cy="3880773"/>
              </a:xfrm>
              <a:blipFill>
                <a:blip r:embed="rId5"/>
                <a:stretch>
                  <a:fillRect l="-2619" t="-1256"/>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BB0ED515-0C87-4D71-BB3A-D3280AEC03F1}"/>
              </a:ext>
            </a:extLst>
          </p:cNvPr>
          <p:cNvSpPr/>
          <p:nvPr/>
        </p:nvSpPr>
        <p:spPr>
          <a:xfrm>
            <a:off x="2915163" y="2252240"/>
            <a:ext cx="76200" cy="3418181"/>
          </a:xfrm>
          <a:prstGeom prst="ellipse">
            <a:avLst/>
          </a:prstGeom>
          <a:noFill/>
          <a:ln w="38100" cap="flat" cmpd="sng" algn="ctr">
            <a:solidFill>
              <a:schemeClr val="accent5">
                <a:alpha val="97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49A6DB6-729D-4289-8FE1-39C1FEFA966D}"/>
              </a:ext>
            </a:extLst>
          </p:cNvPr>
          <p:cNvSpPr>
            <a:spLocks noGrp="1"/>
          </p:cNvSpPr>
          <p:nvPr>
            <p:ph type="sldNum" sz="quarter" idx="12"/>
          </p:nvPr>
        </p:nvSpPr>
        <p:spPr/>
        <p:txBody>
          <a:bodyPr/>
          <a:lstStyle/>
          <a:p>
            <a:fld id="{519954A3-9DFD-4C44-94BA-B95130A3BA1C}" type="slidenum">
              <a:rPr lang="en-US" smtClean="0"/>
              <a:t>68</a:t>
            </a:fld>
            <a:endParaRPr lang="en-US" dirty="0"/>
          </a:p>
        </p:txBody>
      </p:sp>
    </p:spTree>
    <p:extLst>
      <p:ext uri="{BB962C8B-B14F-4D97-AF65-F5344CB8AC3E}">
        <p14:creationId xmlns:p14="http://schemas.microsoft.com/office/powerpoint/2010/main" val="21830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467C-AB33-4322-B269-828F9541A6B1}"/>
              </a:ext>
            </a:extLst>
          </p:cNvPr>
          <p:cNvSpPr>
            <a:spLocks noGrp="1"/>
          </p:cNvSpPr>
          <p:nvPr>
            <p:ph type="title"/>
          </p:nvPr>
        </p:nvSpPr>
        <p:spPr>
          <a:xfrm>
            <a:off x="677334" y="609600"/>
            <a:ext cx="8596668" cy="1320800"/>
          </a:xfrm>
        </p:spPr>
        <p:txBody>
          <a:bodyPr/>
          <a:lstStyle/>
          <a:p>
            <a:r>
              <a:rPr lang="en-US"/>
              <a:t>Evaluation</a:t>
            </a:r>
            <a:endParaRPr lang="en-US" dirty="0"/>
          </a:p>
        </p:txBody>
      </p:sp>
      <p:pic>
        <p:nvPicPr>
          <p:cNvPr id="7" name="Picture 6" descr="A close up of a map&#10;&#10;Description automatically generated">
            <a:extLst>
              <a:ext uri="{FF2B5EF4-FFF2-40B4-BE49-F238E27FC236}">
                <a16:creationId xmlns:a16="http://schemas.microsoft.com/office/drawing/2014/main" id="{3F1DB3E5-21F3-4F35-A980-75B8A459EA2B}"/>
              </a:ext>
            </a:extLst>
          </p:cNvPr>
          <p:cNvPicPr>
            <a:picLocks noChangeAspect="1"/>
          </p:cNvPicPr>
          <p:nvPr/>
        </p:nvPicPr>
        <p:blipFill>
          <a:blip r:embed="rId2"/>
          <a:stretch>
            <a:fillRect/>
          </a:stretch>
        </p:blipFill>
        <p:spPr>
          <a:xfrm>
            <a:off x="1807694" y="1405783"/>
            <a:ext cx="6200233" cy="5086722"/>
          </a:xfrm>
          <a:prstGeom prst="rect">
            <a:avLst/>
          </a:prstGeom>
        </p:spPr>
      </p:pic>
    </p:spTree>
    <p:extLst>
      <p:ext uri="{BB962C8B-B14F-4D97-AF65-F5344CB8AC3E}">
        <p14:creationId xmlns:p14="http://schemas.microsoft.com/office/powerpoint/2010/main" val="24087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rgbClr val="FF0000"/>
                </a:solidFill>
              </a:rPr>
              <a:t>flatMapRDD</a:t>
            </a:r>
            <a:endParaRPr lang="en-US" dirty="0">
              <a:solidFill>
                <a:srgbClr val="FF0000"/>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4" idx="3"/>
          </p:cNvCxnSpPr>
          <p:nvPr/>
        </p:nvCxnSpPr>
        <p:spPr>
          <a:xfrm flipH="1">
            <a:off x="6553200" y="4391025"/>
            <a:ext cx="1190628" cy="39052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1736373" cy="369332"/>
          </a:xfrm>
          <a:prstGeom prst="rect">
            <a:avLst/>
          </a:prstGeom>
        </p:spPr>
        <p:txBody>
          <a:bodyPr wrap="none">
            <a:spAutoFit/>
          </a:bodyPr>
          <a:lstStyle/>
          <a:p>
            <a:r>
              <a:rPr lang="en-US" dirty="0">
                <a:solidFill>
                  <a:srgbClr val="FF0000"/>
                </a:solidFill>
              </a:rPr>
              <a:t>Has input RDDs</a:t>
            </a:r>
          </a:p>
        </p:txBody>
      </p:sp>
    </p:spTree>
    <p:extLst>
      <p:ext uri="{BB962C8B-B14F-4D97-AF65-F5344CB8AC3E}">
        <p14:creationId xmlns:p14="http://schemas.microsoft.com/office/powerpoint/2010/main" val="18118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8A95-F9B3-478B-B1A2-9855796A6E70}"/>
              </a:ext>
            </a:extLst>
          </p:cNvPr>
          <p:cNvSpPr>
            <a:spLocks noGrp="1"/>
          </p:cNvSpPr>
          <p:nvPr>
            <p:ph type="title"/>
          </p:nvPr>
        </p:nvSpPr>
        <p:spPr/>
        <p:txBody>
          <a:bodyPr/>
          <a:lstStyle/>
          <a:p>
            <a:r>
              <a:rPr lang="en-US" dirty="0"/>
              <a:t>Evaluation</a:t>
            </a:r>
          </a:p>
        </p:txBody>
      </p:sp>
      <p:pic>
        <p:nvPicPr>
          <p:cNvPr id="5" name="Picture 4" descr="A screenshot of a cell phone&#10;&#10;Description automatically generated">
            <a:extLst>
              <a:ext uri="{FF2B5EF4-FFF2-40B4-BE49-F238E27FC236}">
                <a16:creationId xmlns:a16="http://schemas.microsoft.com/office/drawing/2014/main" id="{124D15C2-60CF-41E1-9B7D-7DFF1161706A}"/>
              </a:ext>
            </a:extLst>
          </p:cNvPr>
          <p:cNvPicPr>
            <a:picLocks noChangeAspect="1"/>
          </p:cNvPicPr>
          <p:nvPr/>
        </p:nvPicPr>
        <p:blipFill>
          <a:blip r:embed="rId3"/>
          <a:stretch>
            <a:fillRect/>
          </a:stretch>
        </p:blipFill>
        <p:spPr>
          <a:xfrm>
            <a:off x="1125699" y="1330036"/>
            <a:ext cx="6569461" cy="5254254"/>
          </a:xfrm>
          <a:prstGeom prst="rect">
            <a:avLst/>
          </a:prstGeom>
        </p:spPr>
      </p:pic>
    </p:spTree>
    <p:extLst>
      <p:ext uri="{BB962C8B-B14F-4D97-AF65-F5344CB8AC3E}">
        <p14:creationId xmlns:p14="http://schemas.microsoft.com/office/powerpoint/2010/main" val="3081366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F548-0CE6-41EA-B13F-934015D75CB7}"/>
              </a:ext>
            </a:extLst>
          </p:cNvPr>
          <p:cNvSpPr>
            <a:spLocks noGrp="1"/>
          </p:cNvSpPr>
          <p:nvPr>
            <p:ph type="title"/>
          </p:nvPr>
        </p:nvSpPr>
        <p:spPr>
          <a:xfrm>
            <a:off x="677334" y="609600"/>
            <a:ext cx="8596668" cy="1320800"/>
          </a:xfrm>
        </p:spPr>
        <p:txBody>
          <a:bodyPr/>
          <a:lstStyle/>
          <a:p>
            <a:r>
              <a:rPr lang="en-US" dirty="0"/>
              <a:t>Future Work-Dataflow Cache for Time-Series Data.</a:t>
            </a:r>
          </a:p>
        </p:txBody>
      </p:sp>
      <p:sp>
        <p:nvSpPr>
          <p:cNvPr id="4" name="Slide Number Placeholder 3">
            <a:extLst>
              <a:ext uri="{FF2B5EF4-FFF2-40B4-BE49-F238E27FC236}">
                <a16:creationId xmlns:a16="http://schemas.microsoft.com/office/drawing/2014/main" id="{79BE572D-7192-4527-A6EC-FA125E6401C4}"/>
              </a:ext>
            </a:extLst>
          </p:cNvPr>
          <p:cNvSpPr>
            <a:spLocks noGrp="1"/>
          </p:cNvSpPr>
          <p:nvPr>
            <p:ph type="sldNum" sz="quarter" idx="12"/>
          </p:nvPr>
        </p:nvSpPr>
        <p:spPr/>
        <p:txBody>
          <a:bodyPr/>
          <a:lstStyle/>
          <a:p>
            <a:fld id="{D57F1E4F-1CFF-5643-939E-217C01CDF565}" type="slidenum">
              <a:rPr lang="en-US" smtClean="0"/>
              <a:pPr/>
              <a:t>71</a:t>
            </a:fld>
            <a:endParaRPr lang="en-US" dirty="0"/>
          </a:p>
        </p:txBody>
      </p:sp>
      <p:grpSp>
        <p:nvGrpSpPr>
          <p:cNvPr id="20" name="Group 19">
            <a:extLst>
              <a:ext uri="{FF2B5EF4-FFF2-40B4-BE49-F238E27FC236}">
                <a16:creationId xmlns:a16="http://schemas.microsoft.com/office/drawing/2014/main" id="{1B9F31F1-A807-41B5-985E-F98EBC8CFC5A}"/>
              </a:ext>
            </a:extLst>
          </p:cNvPr>
          <p:cNvGrpSpPr/>
          <p:nvPr/>
        </p:nvGrpSpPr>
        <p:grpSpPr>
          <a:xfrm>
            <a:off x="1094520" y="2163500"/>
            <a:ext cx="7009341" cy="2530999"/>
            <a:chOff x="677333" y="1126600"/>
            <a:chExt cx="7009341" cy="2530999"/>
          </a:xfrm>
        </p:grpSpPr>
        <p:sp>
          <p:nvSpPr>
            <p:cNvPr id="21" name="Oval 20">
              <a:extLst>
                <a:ext uri="{FF2B5EF4-FFF2-40B4-BE49-F238E27FC236}">
                  <a16:creationId xmlns:a16="http://schemas.microsoft.com/office/drawing/2014/main" id="{CAD13863-C220-4D36-A170-2C5F82A469B8}"/>
                </a:ext>
              </a:extLst>
            </p:cNvPr>
            <p:cNvSpPr/>
            <p:nvPr/>
          </p:nvSpPr>
          <p:spPr>
            <a:xfrm>
              <a:off x="843379" y="1930400"/>
              <a:ext cx="887767" cy="85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src</a:t>
              </a:r>
              <a:endParaRPr lang="en-US" dirty="0"/>
            </a:p>
          </p:txBody>
        </p:sp>
        <p:sp>
          <p:nvSpPr>
            <p:cNvPr id="22" name="Oval 21">
              <a:extLst>
                <a:ext uri="{FF2B5EF4-FFF2-40B4-BE49-F238E27FC236}">
                  <a16:creationId xmlns:a16="http://schemas.microsoft.com/office/drawing/2014/main" id="{1DD5B80D-9ED1-4ADB-AF57-72FD1B62D7F1}"/>
                </a:ext>
              </a:extLst>
            </p:cNvPr>
            <p:cNvSpPr/>
            <p:nvPr/>
          </p:nvSpPr>
          <p:spPr>
            <a:xfrm>
              <a:off x="2753557" y="1270000"/>
              <a:ext cx="887767" cy="85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O1</a:t>
              </a:r>
            </a:p>
          </p:txBody>
        </p:sp>
        <p:sp>
          <p:nvSpPr>
            <p:cNvPr id="24" name="Oval 23">
              <a:extLst>
                <a:ext uri="{FF2B5EF4-FFF2-40B4-BE49-F238E27FC236}">
                  <a16:creationId xmlns:a16="http://schemas.microsoft.com/office/drawing/2014/main" id="{E8F74E8E-5ECD-4618-8C0F-9CCAD2BDCB94}"/>
                </a:ext>
              </a:extLst>
            </p:cNvPr>
            <p:cNvSpPr/>
            <p:nvPr/>
          </p:nvSpPr>
          <p:spPr>
            <a:xfrm>
              <a:off x="2753557" y="2666261"/>
              <a:ext cx="887767" cy="85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O2</a:t>
              </a:r>
            </a:p>
          </p:txBody>
        </p:sp>
        <p:sp>
          <p:nvSpPr>
            <p:cNvPr id="25" name="Oval 24">
              <a:extLst>
                <a:ext uri="{FF2B5EF4-FFF2-40B4-BE49-F238E27FC236}">
                  <a16:creationId xmlns:a16="http://schemas.microsoft.com/office/drawing/2014/main" id="{D58D3236-F70F-4B1E-AD0E-F95F04BA1110}"/>
                </a:ext>
              </a:extLst>
            </p:cNvPr>
            <p:cNvSpPr/>
            <p:nvPr/>
          </p:nvSpPr>
          <p:spPr>
            <a:xfrm>
              <a:off x="4663735" y="1930400"/>
              <a:ext cx="887767" cy="85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O3</a:t>
              </a:r>
            </a:p>
          </p:txBody>
        </p:sp>
        <p:sp>
          <p:nvSpPr>
            <p:cNvPr id="26" name="Oval 25">
              <a:extLst>
                <a:ext uri="{FF2B5EF4-FFF2-40B4-BE49-F238E27FC236}">
                  <a16:creationId xmlns:a16="http://schemas.microsoft.com/office/drawing/2014/main" id="{7C712890-F62D-426F-A847-3CD7755D5C98}"/>
                </a:ext>
              </a:extLst>
            </p:cNvPr>
            <p:cNvSpPr/>
            <p:nvPr/>
          </p:nvSpPr>
          <p:spPr>
            <a:xfrm>
              <a:off x="6573913" y="1930400"/>
              <a:ext cx="887767" cy="856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sink</a:t>
              </a:r>
            </a:p>
          </p:txBody>
        </p:sp>
        <p:sp>
          <p:nvSpPr>
            <p:cNvPr id="27" name="Rectangle: Rounded Corners 26">
              <a:extLst>
                <a:ext uri="{FF2B5EF4-FFF2-40B4-BE49-F238E27FC236}">
                  <a16:creationId xmlns:a16="http://schemas.microsoft.com/office/drawing/2014/main" id="{A100325D-3EBB-42AF-9C93-4DC4CBA59984}"/>
                </a:ext>
              </a:extLst>
            </p:cNvPr>
            <p:cNvSpPr/>
            <p:nvPr/>
          </p:nvSpPr>
          <p:spPr>
            <a:xfrm>
              <a:off x="677333" y="1126600"/>
              <a:ext cx="7009341" cy="2530999"/>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23BE659B-E6D2-403B-832F-F0D1E27BCECF}"/>
                </a:ext>
              </a:extLst>
            </p:cNvPr>
            <p:cNvCxnSpPr>
              <a:cxnSpLocks/>
              <a:endCxn id="22" idx="2"/>
            </p:cNvCxnSpPr>
            <p:nvPr/>
          </p:nvCxnSpPr>
          <p:spPr>
            <a:xfrm flipV="1">
              <a:off x="1731146" y="1698101"/>
              <a:ext cx="1022411" cy="533399"/>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F92EAFF-3851-4382-8E2C-3F3E90947A9C}"/>
                </a:ext>
              </a:extLst>
            </p:cNvPr>
            <p:cNvCxnSpPr>
              <a:cxnSpLocks/>
              <a:endCxn id="24" idx="2"/>
            </p:cNvCxnSpPr>
            <p:nvPr/>
          </p:nvCxnSpPr>
          <p:spPr>
            <a:xfrm>
              <a:off x="1731146" y="2501901"/>
              <a:ext cx="1022411" cy="59246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59C5D1-6CBD-44C8-8A3A-F7161971505A}"/>
                </a:ext>
              </a:extLst>
            </p:cNvPr>
            <p:cNvCxnSpPr>
              <a:cxnSpLocks/>
              <a:stCxn id="22" idx="6"/>
            </p:cNvCxnSpPr>
            <p:nvPr/>
          </p:nvCxnSpPr>
          <p:spPr>
            <a:xfrm>
              <a:off x="3641324" y="1698101"/>
              <a:ext cx="1098611" cy="482076"/>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E7F6B1-BADB-4E9B-BDDB-A4055EA748C5}"/>
                </a:ext>
              </a:extLst>
            </p:cNvPr>
            <p:cNvCxnSpPr>
              <a:cxnSpLocks/>
              <a:stCxn id="24" idx="6"/>
            </p:cNvCxnSpPr>
            <p:nvPr/>
          </p:nvCxnSpPr>
          <p:spPr>
            <a:xfrm flipV="1">
              <a:off x="3641324" y="2554303"/>
              <a:ext cx="1098611" cy="540059"/>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FB1710B-A399-4FB9-8EE5-EAADC155F4A8}"/>
                </a:ext>
              </a:extLst>
            </p:cNvPr>
            <p:cNvCxnSpPr>
              <a:cxnSpLocks/>
              <a:stCxn id="25" idx="6"/>
              <a:endCxn id="26" idx="2"/>
            </p:cNvCxnSpPr>
            <p:nvPr/>
          </p:nvCxnSpPr>
          <p:spPr>
            <a:xfrm>
              <a:off x="5551502" y="2358501"/>
              <a:ext cx="1022411"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3" name="Rectangle: Rounded Corners 32">
            <a:extLst>
              <a:ext uri="{FF2B5EF4-FFF2-40B4-BE49-F238E27FC236}">
                <a16:creationId xmlns:a16="http://schemas.microsoft.com/office/drawing/2014/main" id="{04A9B959-BF5B-441B-B8BA-B7FFDFAFE5EA}"/>
              </a:ext>
            </a:extLst>
          </p:cNvPr>
          <p:cNvSpPr/>
          <p:nvPr/>
        </p:nvSpPr>
        <p:spPr>
          <a:xfrm>
            <a:off x="1094521" y="5481592"/>
            <a:ext cx="7009340" cy="851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p:txBody>
      </p:sp>
      <p:cxnSp>
        <p:nvCxnSpPr>
          <p:cNvPr id="34" name="Straight Arrow Connector 33">
            <a:extLst>
              <a:ext uri="{FF2B5EF4-FFF2-40B4-BE49-F238E27FC236}">
                <a16:creationId xmlns:a16="http://schemas.microsoft.com/office/drawing/2014/main" id="{B5014A34-D02E-4863-BE9E-193DC5120DE1}"/>
              </a:ext>
            </a:extLst>
          </p:cNvPr>
          <p:cNvCxnSpPr>
            <a:cxnSpLocks/>
            <a:endCxn id="21" idx="4"/>
          </p:cNvCxnSpPr>
          <p:nvPr/>
        </p:nvCxnSpPr>
        <p:spPr>
          <a:xfrm flipV="1">
            <a:off x="1704450" y="3823502"/>
            <a:ext cx="0" cy="16580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8C49AC0-2F6E-4BF6-BADE-4DDFE006DDC4}"/>
              </a:ext>
            </a:extLst>
          </p:cNvPr>
          <p:cNvCxnSpPr>
            <a:cxnSpLocks/>
          </p:cNvCxnSpPr>
          <p:nvPr/>
        </p:nvCxnSpPr>
        <p:spPr>
          <a:xfrm flipV="1">
            <a:off x="3598101" y="4525571"/>
            <a:ext cx="0" cy="9560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9E7C7B4-3EDC-4DB0-8562-343F3A8E1052}"/>
              </a:ext>
            </a:extLst>
          </p:cNvPr>
          <p:cNvCxnSpPr>
            <a:cxnSpLocks/>
            <a:endCxn id="25" idx="4"/>
          </p:cNvCxnSpPr>
          <p:nvPr/>
        </p:nvCxnSpPr>
        <p:spPr>
          <a:xfrm flipV="1">
            <a:off x="5524806" y="3823502"/>
            <a:ext cx="0" cy="16580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6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923B-B3E2-442B-85B3-5828CEC308F6}"/>
              </a:ext>
            </a:extLst>
          </p:cNvPr>
          <p:cNvSpPr>
            <a:spLocks noGrp="1"/>
          </p:cNvSpPr>
          <p:nvPr>
            <p:ph type="title"/>
          </p:nvPr>
        </p:nvSpPr>
        <p:spPr/>
        <p:txBody>
          <a:bodyPr/>
          <a:lstStyle/>
          <a:p>
            <a:r>
              <a:rPr lang="en-US" dirty="0"/>
              <a:t>Questions</a:t>
            </a:r>
          </a:p>
        </p:txBody>
      </p:sp>
      <p:pic>
        <p:nvPicPr>
          <p:cNvPr id="27" name="Picture 26">
            <a:extLst>
              <a:ext uri="{FF2B5EF4-FFF2-40B4-BE49-F238E27FC236}">
                <a16:creationId xmlns:a16="http://schemas.microsoft.com/office/drawing/2014/main" id="{75FB4CB8-7C31-45B5-8960-3A26544C84E6}"/>
              </a:ext>
            </a:extLst>
          </p:cNvPr>
          <p:cNvPicPr>
            <a:picLocks noChangeAspect="1"/>
          </p:cNvPicPr>
          <p:nvPr/>
        </p:nvPicPr>
        <p:blipFill>
          <a:blip r:embed="rId2">
            <a:duotone>
              <a:schemeClr val="accent2">
                <a:shade val="45000"/>
                <a:satMod val="135000"/>
              </a:schemeClr>
              <a:prstClr val="white"/>
            </a:duotone>
          </a:blip>
          <a:stretch>
            <a:fillRect/>
          </a:stretch>
        </p:blipFill>
        <p:spPr>
          <a:xfrm>
            <a:off x="3651387" y="1276350"/>
            <a:ext cx="3390900" cy="4972050"/>
          </a:xfrm>
          <a:prstGeom prst="rect">
            <a:avLst/>
          </a:prstGeom>
        </p:spPr>
      </p:pic>
      <p:sp>
        <p:nvSpPr>
          <p:cNvPr id="3" name="Slide Number Placeholder 2">
            <a:extLst>
              <a:ext uri="{FF2B5EF4-FFF2-40B4-BE49-F238E27FC236}">
                <a16:creationId xmlns:a16="http://schemas.microsoft.com/office/drawing/2014/main" id="{8D559299-3E3C-4C55-9288-78C02B1B4226}"/>
              </a:ext>
            </a:extLst>
          </p:cNvPr>
          <p:cNvSpPr>
            <a:spLocks noGrp="1"/>
          </p:cNvSpPr>
          <p:nvPr>
            <p:ph type="sldNum" sz="quarter" idx="12"/>
          </p:nvPr>
        </p:nvSpPr>
        <p:spPr/>
        <p:txBody>
          <a:bodyPr/>
          <a:lstStyle/>
          <a:p>
            <a:fld id="{D57F1E4F-1CFF-5643-939E-217C01CDF565}" type="slidenum">
              <a:rPr lang="en-US" smtClean="0"/>
              <a:pPr/>
              <a:t>72</a:t>
            </a:fld>
            <a:endParaRPr lang="en-US" dirty="0"/>
          </a:p>
        </p:txBody>
      </p:sp>
    </p:spTree>
    <p:extLst>
      <p:ext uri="{BB962C8B-B14F-4D97-AF65-F5344CB8AC3E}">
        <p14:creationId xmlns:p14="http://schemas.microsoft.com/office/powerpoint/2010/main" val="55256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3" idx="3"/>
          </p:cNvCxnSpPr>
          <p:nvPr/>
        </p:nvCxnSpPr>
        <p:spPr>
          <a:xfrm flipH="1" flipV="1">
            <a:off x="6553200" y="3355975"/>
            <a:ext cx="1171576" cy="42545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2813591" cy="369332"/>
          </a:xfrm>
          <a:prstGeom prst="rect">
            <a:avLst/>
          </a:prstGeom>
        </p:spPr>
        <p:txBody>
          <a:bodyPr wrap="none">
            <a:spAutoFit/>
          </a:bodyPr>
          <a:lstStyle/>
          <a:p>
            <a:r>
              <a:rPr lang="en-US" dirty="0">
                <a:solidFill>
                  <a:srgbClr val="FF0000"/>
                </a:solidFill>
              </a:rPr>
              <a:t>Needs result of operation</a:t>
            </a:r>
          </a:p>
        </p:txBody>
      </p:sp>
    </p:spTree>
    <p:extLst>
      <p:ext uri="{BB962C8B-B14F-4D97-AF65-F5344CB8AC3E}">
        <p14:creationId xmlns:p14="http://schemas.microsoft.com/office/powerpoint/2010/main" val="25602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2515-CE5E-423C-974A-1FA31EB0C152}"/>
              </a:ext>
            </a:extLst>
          </p:cNvPr>
          <p:cNvSpPr>
            <a:spLocks noGrp="1"/>
          </p:cNvSpPr>
          <p:nvPr>
            <p:ph type="title"/>
          </p:nvPr>
        </p:nvSpPr>
        <p:spPr/>
        <p:txBody>
          <a:bodyPr/>
          <a:lstStyle/>
          <a:p>
            <a:r>
              <a:rPr lang="en-US" dirty="0"/>
              <a:t>Lineage of RDDs and Lazy Execution</a:t>
            </a:r>
          </a:p>
        </p:txBody>
      </p:sp>
      <p:sp>
        <p:nvSpPr>
          <p:cNvPr id="12" name="Rectangle: Rounded Corners 11">
            <a:extLst>
              <a:ext uri="{FF2B5EF4-FFF2-40B4-BE49-F238E27FC236}">
                <a16:creationId xmlns:a16="http://schemas.microsoft.com/office/drawing/2014/main" id="{780C7FBE-F199-4AAB-B6FB-DA263B6D5FFA}"/>
              </a:ext>
            </a:extLst>
          </p:cNvPr>
          <p:cNvSpPr/>
          <p:nvPr/>
        </p:nvSpPr>
        <p:spPr>
          <a:xfrm>
            <a:off x="3562350" y="1342005"/>
            <a:ext cx="2990850" cy="1176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textRDD</a:t>
            </a:r>
            <a:endParaRPr lang="en-US" u="sng" dirty="0">
              <a:solidFill>
                <a:schemeClr val="tx1"/>
              </a:solidFill>
            </a:endParaRPr>
          </a:p>
          <a:p>
            <a:r>
              <a:rPr lang="en-US" dirty="0">
                <a:solidFill>
                  <a:schemeClr val="tx1"/>
                </a:solidFill>
              </a:rPr>
              <a:t>Input RDD(s): </a:t>
            </a:r>
            <a:r>
              <a:rPr lang="en-US" dirty="0">
                <a:solidFill>
                  <a:srgbClr val="FF0000"/>
                </a:solidFill>
              </a:rPr>
              <a:t>-</a:t>
            </a:r>
          </a:p>
          <a:p>
            <a:r>
              <a:rPr lang="en-US" dirty="0">
                <a:solidFill>
                  <a:schemeClr val="tx1"/>
                </a:solidFill>
              </a:rPr>
              <a:t>Operation: </a:t>
            </a:r>
            <a:r>
              <a:rPr lang="en-US" dirty="0" err="1">
                <a:solidFill>
                  <a:schemeClr val="tx1"/>
                </a:solidFill>
              </a:rPr>
              <a:t>readFile</a:t>
            </a:r>
            <a:endParaRPr lang="en-US" dirty="0">
              <a:solidFill>
                <a:schemeClr val="tx1"/>
              </a:solidFill>
            </a:endParaRPr>
          </a:p>
        </p:txBody>
      </p:sp>
      <p:sp>
        <p:nvSpPr>
          <p:cNvPr id="13" name="Rectangle: Rounded Corners 12">
            <a:extLst>
              <a:ext uri="{FF2B5EF4-FFF2-40B4-BE49-F238E27FC236}">
                <a16:creationId xmlns:a16="http://schemas.microsoft.com/office/drawing/2014/main" id="{37A480BA-CE08-4793-AB5E-6ACDFCF155EB}"/>
              </a:ext>
            </a:extLst>
          </p:cNvPr>
          <p:cNvSpPr/>
          <p:nvPr/>
        </p:nvSpPr>
        <p:spPr>
          <a:xfrm>
            <a:off x="3562350" y="2767580"/>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flatMapRDD</a:t>
            </a:r>
            <a:endParaRPr lang="en-US" u="sng" dirty="0">
              <a:solidFill>
                <a:schemeClr val="tx1"/>
              </a:solidFill>
            </a:endParaRPr>
          </a:p>
          <a:p>
            <a:r>
              <a:rPr lang="en-US" dirty="0">
                <a:solidFill>
                  <a:schemeClr val="tx1"/>
                </a:solidFill>
              </a:rPr>
              <a:t>Input RDD(s): </a:t>
            </a:r>
            <a:r>
              <a:rPr lang="en-US" dirty="0" err="1">
                <a:solidFill>
                  <a:schemeClr val="tx1"/>
                </a:solidFill>
              </a:rPr>
              <a:t>textRDD</a:t>
            </a:r>
            <a:endParaRPr lang="en-US" dirty="0">
              <a:solidFill>
                <a:schemeClr val="tx1"/>
              </a:solidFill>
            </a:endParaRPr>
          </a:p>
          <a:p>
            <a:r>
              <a:rPr lang="en-US" dirty="0">
                <a:solidFill>
                  <a:schemeClr val="tx1"/>
                </a:solidFill>
              </a:rPr>
              <a:t>Operation: </a:t>
            </a:r>
            <a:r>
              <a:rPr lang="en-US" dirty="0" err="1">
                <a:solidFill>
                  <a:schemeClr val="tx1"/>
                </a:solidFill>
              </a:rPr>
              <a:t>flatMap</a:t>
            </a:r>
            <a:endParaRPr lang="en-US" dirty="0">
              <a:solidFill>
                <a:schemeClr val="tx1"/>
              </a:solidFill>
            </a:endParaRPr>
          </a:p>
        </p:txBody>
      </p:sp>
      <p:sp>
        <p:nvSpPr>
          <p:cNvPr id="14" name="Rectangle: Rounded Corners 13">
            <a:extLst>
              <a:ext uri="{FF2B5EF4-FFF2-40B4-BE49-F238E27FC236}">
                <a16:creationId xmlns:a16="http://schemas.microsoft.com/office/drawing/2014/main" id="{BB9FDCA3-969F-4DB9-97D8-93CB9FD11825}"/>
              </a:ext>
            </a:extLst>
          </p:cNvPr>
          <p:cNvSpPr/>
          <p:nvPr/>
        </p:nvSpPr>
        <p:spPr>
          <a:xfrm>
            <a:off x="3562350" y="4193156"/>
            <a:ext cx="2990850" cy="1176790"/>
          </a:xfrm>
          <a:prstGeom prst="roundRect">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err="1">
                <a:solidFill>
                  <a:schemeClr val="tx1"/>
                </a:solidFill>
              </a:rPr>
              <a:t>mapRDD</a:t>
            </a:r>
            <a:endParaRPr lang="en-US" u="sng" dirty="0">
              <a:solidFill>
                <a:schemeClr val="tx1"/>
              </a:solidFill>
            </a:endParaRPr>
          </a:p>
          <a:p>
            <a:r>
              <a:rPr lang="en-US" dirty="0">
                <a:solidFill>
                  <a:schemeClr val="tx1"/>
                </a:solidFill>
              </a:rPr>
              <a:t>Input RDD(s): </a:t>
            </a:r>
            <a:r>
              <a:rPr lang="en-US" dirty="0" err="1">
                <a:solidFill>
                  <a:schemeClr val="tx1"/>
                </a:solidFill>
              </a:rPr>
              <a:t>flatMapRDD</a:t>
            </a:r>
            <a:endParaRPr lang="en-US" dirty="0">
              <a:solidFill>
                <a:schemeClr val="tx1"/>
              </a:solidFill>
            </a:endParaRPr>
          </a:p>
          <a:p>
            <a:r>
              <a:rPr lang="en-US" dirty="0">
                <a:solidFill>
                  <a:schemeClr val="tx1"/>
                </a:solidFill>
              </a:rPr>
              <a:t>Operation: map</a:t>
            </a:r>
          </a:p>
        </p:txBody>
      </p:sp>
      <p:sp>
        <p:nvSpPr>
          <p:cNvPr id="8" name="Rectangle 7">
            <a:extLst>
              <a:ext uri="{FF2B5EF4-FFF2-40B4-BE49-F238E27FC236}">
                <a16:creationId xmlns:a16="http://schemas.microsoft.com/office/drawing/2014/main" id="{9D7BCD46-0255-40EA-A52C-6463D944FB3C}"/>
              </a:ext>
            </a:extLst>
          </p:cNvPr>
          <p:cNvSpPr/>
          <p:nvPr/>
        </p:nvSpPr>
        <p:spPr>
          <a:xfrm>
            <a:off x="2749289" y="5879068"/>
            <a:ext cx="4452757" cy="369332"/>
          </a:xfrm>
          <a:prstGeom prst="rect">
            <a:avLst/>
          </a:prstGeom>
        </p:spPr>
        <p:txBody>
          <a:bodyPr wrap="none">
            <a:spAutoFit/>
          </a:bodyPr>
          <a:lstStyle/>
          <a:p>
            <a:pPr marL="400050" lvl="1" indent="0">
              <a:buNone/>
            </a:pPr>
            <a:r>
              <a:rPr lang="en-US" b="1" dirty="0" err="1">
                <a:solidFill>
                  <a:srgbClr val="007020"/>
                </a:solidFill>
                <a:latin typeface="&amp;quot"/>
              </a:rPr>
              <a:t>val</a:t>
            </a:r>
            <a:r>
              <a:rPr lang="en-US" dirty="0">
                <a:solidFill>
                  <a:srgbClr val="333333"/>
                </a:solidFill>
                <a:latin typeface="Menlo"/>
              </a:rPr>
              <a:t> counts = </a:t>
            </a:r>
            <a:r>
              <a:rPr lang="en-US" dirty="0" err="1">
                <a:solidFill>
                  <a:srgbClr val="333333"/>
                </a:solidFill>
                <a:latin typeface="Menlo"/>
              </a:rPr>
              <a:t>mapRDD</a:t>
            </a:r>
            <a:r>
              <a:rPr lang="en-US" dirty="0" err="1">
                <a:solidFill>
                  <a:srgbClr val="666666"/>
                </a:solidFill>
                <a:latin typeface="&amp;quot"/>
              </a:rPr>
              <a:t>.</a:t>
            </a:r>
            <a:r>
              <a:rPr lang="en-US" dirty="0" err="1">
                <a:solidFill>
                  <a:srgbClr val="333333"/>
                </a:solidFill>
                <a:latin typeface="&amp;quot"/>
              </a:rPr>
              <a:t>reduceByKey</a:t>
            </a:r>
            <a:r>
              <a:rPr lang="en-US" dirty="0">
                <a:solidFill>
                  <a:srgbClr val="666666"/>
                </a:solidFill>
                <a:latin typeface="&amp;quot"/>
              </a:rPr>
              <a:t>(</a:t>
            </a:r>
            <a:r>
              <a:rPr lang="en-US" b="1" dirty="0">
                <a:solidFill>
                  <a:srgbClr val="007020"/>
                </a:solidFill>
                <a:latin typeface="&amp;quot"/>
              </a:rPr>
              <a:t>_</a:t>
            </a:r>
            <a:r>
              <a:rPr lang="en-US" dirty="0">
                <a:solidFill>
                  <a:srgbClr val="333333"/>
                </a:solidFill>
                <a:latin typeface="Menlo"/>
              </a:rPr>
              <a:t> </a:t>
            </a:r>
            <a:r>
              <a:rPr lang="en-US" dirty="0">
                <a:solidFill>
                  <a:srgbClr val="666666"/>
                </a:solidFill>
                <a:latin typeface="&amp;quot"/>
              </a:rPr>
              <a:t>+</a:t>
            </a:r>
            <a:r>
              <a:rPr lang="en-US" dirty="0">
                <a:solidFill>
                  <a:srgbClr val="333333"/>
                </a:solidFill>
                <a:latin typeface="Menlo"/>
              </a:rPr>
              <a:t> </a:t>
            </a:r>
            <a:r>
              <a:rPr lang="en-US" b="1" dirty="0">
                <a:solidFill>
                  <a:srgbClr val="007020"/>
                </a:solidFill>
                <a:latin typeface="&amp;quot"/>
              </a:rPr>
              <a:t>_</a:t>
            </a:r>
            <a:r>
              <a:rPr lang="en-US" dirty="0">
                <a:solidFill>
                  <a:srgbClr val="666666"/>
                </a:solidFill>
                <a:latin typeface="&amp;quot"/>
              </a:rPr>
              <a:t>)</a:t>
            </a:r>
            <a:endParaRPr lang="en-US" dirty="0">
              <a:solidFill>
                <a:srgbClr val="333333"/>
              </a:solidFill>
              <a:latin typeface="Menlo"/>
            </a:endParaRPr>
          </a:p>
        </p:txBody>
      </p:sp>
      <p:cxnSp>
        <p:nvCxnSpPr>
          <p:cNvPr id="7" name="Straight Arrow Connector 6">
            <a:extLst>
              <a:ext uri="{FF2B5EF4-FFF2-40B4-BE49-F238E27FC236}">
                <a16:creationId xmlns:a16="http://schemas.microsoft.com/office/drawing/2014/main" id="{D8DE3D41-5824-4388-A990-B84E316A24DB}"/>
              </a:ext>
            </a:extLst>
          </p:cNvPr>
          <p:cNvCxnSpPr>
            <a:cxnSpLocks/>
            <a:endCxn id="12" idx="3"/>
          </p:cNvCxnSpPr>
          <p:nvPr/>
        </p:nvCxnSpPr>
        <p:spPr>
          <a:xfrm flipH="1" flipV="1">
            <a:off x="6553200" y="1930400"/>
            <a:ext cx="1171576" cy="185102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F651FA2-1630-4532-9213-95E8A20AC503}"/>
              </a:ext>
            </a:extLst>
          </p:cNvPr>
          <p:cNvSpPr/>
          <p:nvPr/>
        </p:nvSpPr>
        <p:spPr>
          <a:xfrm>
            <a:off x="6955646" y="3922759"/>
            <a:ext cx="1641796" cy="369332"/>
          </a:xfrm>
          <a:prstGeom prst="rect">
            <a:avLst/>
          </a:prstGeom>
        </p:spPr>
        <p:txBody>
          <a:bodyPr wrap="none">
            <a:spAutoFit/>
          </a:bodyPr>
          <a:lstStyle/>
          <a:p>
            <a:r>
              <a:rPr lang="en-US" dirty="0">
                <a:solidFill>
                  <a:srgbClr val="FF0000"/>
                </a:solidFill>
              </a:rPr>
              <a:t>No input RDDs</a:t>
            </a:r>
          </a:p>
        </p:txBody>
      </p:sp>
    </p:spTree>
    <p:extLst>
      <p:ext uri="{BB962C8B-B14F-4D97-AF65-F5344CB8AC3E}">
        <p14:creationId xmlns:p14="http://schemas.microsoft.com/office/powerpoint/2010/main" val="27268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3242</Words>
  <Application>Microsoft Office PowerPoint</Application>
  <PresentationFormat>Widescreen</PresentationFormat>
  <Paragraphs>739</Paragraphs>
  <Slides>72</Slides>
  <Notes>28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&amp;quot</vt:lpstr>
      <vt:lpstr>Arial</vt:lpstr>
      <vt:lpstr>Calibri</vt:lpstr>
      <vt:lpstr>Cambria Math</vt:lpstr>
      <vt:lpstr>Menlo</vt:lpstr>
      <vt:lpstr>Trebuchet MS</vt:lpstr>
      <vt:lpstr>Wingdings</vt:lpstr>
      <vt:lpstr>Wingdings 3</vt:lpstr>
      <vt:lpstr>Facet</vt:lpstr>
      <vt:lpstr>Acrobat Document</vt:lpstr>
      <vt:lpstr>Caching for Data Analysis</vt:lpstr>
      <vt:lpstr>Data Analysis</vt:lpstr>
      <vt:lpstr>Spark RDDs</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Lineage of RDDs and Lazy Execution</vt:lpstr>
      <vt:lpstr>Dataflow – Logical Plan (Operations)</vt:lpstr>
      <vt:lpstr>Dataflow – Execution Plan (Tasks)</vt:lpstr>
      <vt:lpstr>Why caching in Spark is essential?</vt:lpstr>
      <vt:lpstr>Multiple choices for of caching</vt:lpstr>
      <vt:lpstr>User decides what to cache in Spark</vt:lpstr>
      <vt:lpstr>Eviction Policy</vt:lpstr>
      <vt:lpstr>Why LRU is not so good?</vt:lpstr>
      <vt:lpstr>Experimental Study on Spark Bench (15 jobs)</vt:lpstr>
      <vt:lpstr>LRC: Dependency-Aware Cache Management for Data Analytics Clusters </vt:lpstr>
      <vt:lpstr>PowerPoint Presentation</vt:lpstr>
      <vt:lpstr>LRC: Least Reference Count</vt:lpstr>
      <vt:lpstr>LRC: Least Reference Count</vt:lpstr>
      <vt:lpstr>Solution - Architecture</vt:lpstr>
      <vt:lpstr>Problem – Is this enough?</vt:lpstr>
      <vt:lpstr>Problem – Peer Dependencies</vt:lpstr>
      <vt:lpstr>PowerPoint Presentation</vt:lpstr>
      <vt:lpstr>Solution - LERC</vt:lpstr>
      <vt:lpstr>Experiments – Platform and Setting</vt:lpstr>
      <vt:lpstr>Experiments - Performance</vt:lpstr>
      <vt:lpstr>Experiments – Overall Cache Hit</vt:lpstr>
      <vt:lpstr>Experiments – Effective Cache Hit</vt:lpstr>
      <vt:lpstr>Temporal Caching [Work in Progress]</vt:lpstr>
      <vt:lpstr>Time-Series Data</vt:lpstr>
      <vt:lpstr>Example – NYC taxi data</vt:lpstr>
      <vt:lpstr>Fixed Temporal Query - Example</vt:lpstr>
      <vt:lpstr>Fixed Temporal Query - Explanation</vt:lpstr>
      <vt:lpstr>Fixed Temporal Query - Explanation</vt:lpstr>
      <vt:lpstr>Sliding Temporal Query - Example</vt:lpstr>
      <vt:lpstr>Sliding Temporal Query - Explanation</vt:lpstr>
      <vt:lpstr>Sliding Temporal Query - Explanation</vt:lpstr>
      <vt:lpstr>ARIMA for Time-Series Data</vt:lpstr>
      <vt:lpstr>Temporal Caching </vt:lpstr>
      <vt:lpstr>LFU – Counting References</vt:lpstr>
      <vt:lpstr>LFU – Counting References</vt:lpstr>
      <vt:lpstr>LFU – Counting References</vt:lpstr>
      <vt:lpstr>LFU – Counting References</vt:lpstr>
      <vt:lpstr>LFU – Counting References</vt:lpstr>
      <vt:lpstr>LFU – Counting References</vt:lpstr>
      <vt:lpstr>LFU – Counting References</vt:lpstr>
      <vt:lpstr>LFU – Counting References</vt:lpstr>
      <vt:lpstr>LFU – Counting References</vt:lpstr>
      <vt:lpstr>LFU – Counting References</vt:lpstr>
      <vt:lpstr>LFU – Sliding Temporal Queries</vt:lpstr>
      <vt:lpstr>Count References in Relative Timeline</vt:lpstr>
      <vt:lpstr>Counting References on Relative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LFU on Relative Timeline – Sliding Temporal Queries</vt:lpstr>
      <vt:lpstr>Evaluation</vt:lpstr>
      <vt:lpstr>Evaluation</vt:lpstr>
      <vt:lpstr>Future Work-Dataflow Cache for Time-Series Data.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Caching for Data Analysis</dc:title>
  <dc:creator>Theodoros Gkountouvas</dc:creator>
  <cp:lastModifiedBy>Theodoros Gkountouvas</cp:lastModifiedBy>
  <cp:revision>31</cp:revision>
  <dcterms:created xsi:type="dcterms:W3CDTF">2019-04-27T00:11:27Z</dcterms:created>
  <dcterms:modified xsi:type="dcterms:W3CDTF">2019-04-30T14:06:01Z</dcterms:modified>
</cp:coreProperties>
</file>