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88" r:id="rId3"/>
    <p:sldId id="289" r:id="rId4"/>
    <p:sldId id="310" r:id="rId5"/>
    <p:sldId id="294" r:id="rId6"/>
    <p:sldId id="261" r:id="rId7"/>
    <p:sldId id="301" r:id="rId8"/>
    <p:sldId id="300" r:id="rId9"/>
    <p:sldId id="302" r:id="rId10"/>
    <p:sldId id="262" r:id="rId11"/>
    <p:sldId id="263" r:id="rId12"/>
    <p:sldId id="267" r:id="rId13"/>
    <p:sldId id="303" r:id="rId14"/>
    <p:sldId id="264" r:id="rId15"/>
    <p:sldId id="268" r:id="rId16"/>
    <p:sldId id="269" r:id="rId17"/>
    <p:sldId id="285" r:id="rId18"/>
    <p:sldId id="286" r:id="rId19"/>
    <p:sldId id="265" r:id="rId20"/>
    <p:sldId id="304" r:id="rId21"/>
    <p:sldId id="270" r:id="rId22"/>
    <p:sldId id="305" r:id="rId23"/>
    <p:sldId id="307" r:id="rId24"/>
    <p:sldId id="282" r:id="rId25"/>
    <p:sldId id="271" r:id="rId26"/>
    <p:sldId id="283" r:id="rId27"/>
    <p:sldId id="272" r:id="rId28"/>
    <p:sldId id="273" r:id="rId29"/>
    <p:sldId id="274" r:id="rId30"/>
    <p:sldId id="306" r:id="rId31"/>
    <p:sldId id="266" r:id="rId32"/>
    <p:sldId id="284" r:id="rId33"/>
    <p:sldId id="290" r:id="rId34"/>
    <p:sldId id="295" r:id="rId35"/>
    <p:sldId id="291" r:id="rId36"/>
    <p:sldId id="292" r:id="rId37"/>
    <p:sldId id="299" r:id="rId38"/>
    <p:sldId id="309" r:id="rId39"/>
    <p:sldId id="308" r:id="rId40"/>
    <p:sldId id="293" r:id="rId41"/>
    <p:sldId id="296" r:id="rId42"/>
    <p:sldId id="257" r:id="rId43"/>
    <p:sldId id="258" r:id="rId44"/>
    <p:sldId id="259" r:id="rId45"/>
    <p:sldId id="260" r:id="rId46"/>
    <p:sldId id="275" r:id="rId47"/>
    <p:sldId id="276" r:id="rId48"/>
    <p:sldId id="278" r:id="rId49"/>
    <p:sldId id="277" r:id="rId50"/>
    <p:sldId id="279" r:id="rId51"/>
    <p:sldId id="280" r:id="rId52"/>
    <p:sldId id="297" r:id="rId53"/>
    <p:sldId id="287" r:id="rId54"/>
    <p:sldId id="298" r:id="rId55"/>
    <p:sldId id="28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288"/>
            <p14:sldId id="289"/>
            <p14:sldId id="310"/>
            <p14:sldId id="294"/>
            <p14:sldId id="261"/>
            <p14:sldId id="301"/>
            <p14:sldId id="300"/>
            <p14:sldId id="302"/>
            <p14:sldId id="262"/>
            <p14:sldId id="263"/>
            <p14:sldId id="267"/>
            <p14:sldId id="303"/>
            <p14:sldId id="264"/>
            <p14:sldId id="268"/>
            <p14:sldId id="269"/>
            <p14:sldId id="285"/>
            <p14:sldId id="286"/>
            <p14:sldId id="265"/>
            <p14:sldId id="304"/>
            <p14:sldId id="270"/>
            <p14:sldId id="305"/>
            <p14:sldId id="307"/>
            <p14:sldId id="282"/>
            <p14:sldId id="271"/>
            <p14:sldId id="283"/>
            <p14:sldId id="272"/>
            <p14:sldId id="273"/>
            <p14:sldId id="274"/>
            <p14:sldId id="306"/>
            <p14:sldId id="266"/>
            <p14:sldId id="284"/>
            <p14:sldId id="290"/>
            <p14:sldId id="295"/>
            <p14:sldId id="291"/>
            <p14:sldId id="292"/>
            <p14:sldId id="299"/>
            <p14:sldId id="309"/>
            <p14:sldId id="308"/>
            <p14:sldId id="293"/>
            <p14:sldId id="296"/>
            <p14:sldId id="257"/>
            <p14:sldId id="258"/>
            <p14:sldId id="259"/>
            <p14:sldId id="260"/>
            <p14:sldId id="275"/>
            <p14:sldId id="276"/>
            <p14:sldId id="278"/>
            <p14:sldId id="277"/>
            <p14:sldId id="279"/>
            <p14:sldId id="280"/>
            <p14:sldId id="297"/>
            <p14:sldId id="287"/>
            <p14:sldId id="298"/>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FFFF"/>
    <a:srgbClr val="1CADE4"/>
    <a:srgbClr val="99CC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2" autoAdjust="0"/>
    <p:restoredTop sz="94625" autoAdjust="0"/>
  </p:normalViewPr>
  <p:slideViewPr>
    <p:cSldViewPr snapToGrid="0">
      <p:cViewPr varScale="1">
        <p:scale>
          <a:sx n="109" d="100"/>
          <a:sy n="109" d="100"/>
        </p:scale>
        <p:origin x="636" y="108"/>
      </p:cViewPr>
      <p:guideLst/>
    </p:cSldViewPr>
  </p:slideViewPr>
  <p:outlineViewPr>
    <p:cViewPr>
      <p:scale>
        <a:sx n="33" d="100"/>
        <a:sy n="33" d="100"/>
      </p:scale>
      <p:origin x="0" y="-426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lot of notes on these slides -- they are very high level.</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40504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33646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89429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93488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91602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proof is in the textbook, if you would like to see it.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399375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 is very detailed in the textbook chapter on transactions.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003032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78065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Jim’s paper is fantastic.  It all comes down to having multiple leader programs that try to do updates but keep banging into each other due to accessing the same variables and locks.  This triggers long delays and sometimes causes aborts.  Without doing something to prevent this risk, Jim argues, it will flare up for sure.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14002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544445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267911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2934556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62365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336440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slides show various ideas people proposed.  None of them work.</a:t>
            </a:r>
          </a:p>
          <a:p>
            <a:r>
              <a:rPr lang="en-US" dirty="0"/>
              <a:t/>
            </a:r>
            <a:br>
              <a:rPr lang="en-US" dirty="0"/>
            </a:br>
            <a:r>
              <a:rPr lang="en-US" dirty="0" smtClean="0"/>
              <a:t>With forked off transactions you launch little programs from INSIDE a transaction and send them out to do stuff in the external lock scope.  Seemed like a good idea at the time, to the inventors.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4142264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Nope, it was a very bad idea.  Child termination seems kind of cruel…  plus it was super expensive.  And those child transactions could have had children too…</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190795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91394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325622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419079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239000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3735489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way to hack the caching mechanism by storing multiple versions and run read-only transactions on the cached read-only versions.</a:t>
            </a:r>
          </a:p>
          <a:p>
            <a:r>
              <a:rPr lang="en-US" dirty="0"/>
              <a:t/>
            </a:r>
            <a:br>
              <a:rPr lang="en-US" dirty="0"/>
            </a:br>
            <a:r>
              <a:rPr lang="en-US" dirty="0" smtClean="0"/>
              <a:t>It works pretty well, actually.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43651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3537850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2987949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757179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1122660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a way to evade CAP.  But it was never a real theorem in any case.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3514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242491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summary: the PL people hoped to trick us into using transactions without noticing.  But it didn’t work out, either.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759423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625989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532714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idea was very elegant.  For NUMA multicore programmers it seemed ideal.</a:t>
            </a:r>
          </a:p>
          <a:p>
            <a:r>
              <a:rPr lang="en-US" dirty="0"/>
              <a:t/>
            </a:r>
            <a:br>
              <a:rPr lang="en-US" dirty="0"/>
            </a:br>
            <a:r>
              <a:rPr lang="en-US" dirty="0" smtClean="0"/>
              <a:t>On the other hand, we know now about memory coherence costs, locks, DRAM locations… “atomic” doesn’t say anything about that stuff.</a:t>
            </a:r>
          </a:p>
          <a:p>
            <a:r>
              <a:rPr lang="en-US" dirty="0"/>
              <a:t/>
            </a:r>
            <a:br>
              <a:rPr lang="en-US" dirty="0"/>
            </a:br>
            <a:r>
              <a:rPr lang="en-US" dirty="0" smtClean="0"/>
              <a:t>Those costs were what killed this concept.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300088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348948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289326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1734389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395089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785127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457324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it worked.  But it </a:t>
            </a:r>
            <a:r>
              <a:rPr lang="en-US" smtClean="0"/>
              <a:t>was </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2724836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4074022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2713027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1869139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487688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57294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38473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199417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36230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textbook I show how these examples can be reduced to a math notation.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224181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131113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3/10/2018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3/10/2018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3/10/2018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3/10/2018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3/10/2018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3/10/2018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3/10/2018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3/10/2018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3/10/2018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3/10/2018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3/10/2018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3/10/2018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1145/235968.23333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0" y="4960137"/>
            <a:ext cx="8229600" cy="1463040"/>
          </a:xfrm>
        </p:spPr>
        <p:txBody>
          <a:bodyPr>
            <a:noAutofit/>
          </a:bodyPr>
          <a:lstStyle/>
          <a:p>
            <a:r>
              <a:rPr lang="en-US" sz="4000" dirty="0"/>
              <a:t>TRANSACTIONAL DATABASES</a:t>
            </a:r>
            <a:br>
              <a:rPr lang="en-US" sz="4000" dirty="0"/>
            </a:br>
            <a:r>
              <a:rPr lang="en-US" sz="4000" dirty="0"/>
              <a:t>AND Transactional Memory</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914797" y="970553"/>
            <a:ext cx="984738" cy="1384995"/>
          </a:xfrm>
          <a:prstGeom prst="rect">
            <a:avLst/>
          </a:prstGeom>
          <a:noFill/>
        </p:spPr>
        <p:txBody>
          <a:bodyPr wrap="square" rtlCol="0">
            <a:spAutoFit/>
          </a:bodyPr>
          <a:lstStyle/>
          <a:p>
            <a:r>
              <a:rPr lang="en-US" sz="1200" i="1" dirty="0"/>
              <a:t>R:x</a:t>
            </a:r>
          </a:p>
          <a:p>
            <a:endParaRPr lang="en-US" sz="1200" i="1" dirty="0"/>
          </a:p>
          <a:p>
            <a:endParaRPr lang="en-US" sz="1200" i="1" dirty="0"/>
          </a:p>
          <a:p>
            <a:r>
              <a:rPr lang="en-US" sz="1200" i="1" dirty="0"/>
              <a:t>R:y</a:t>
            </a:r>
          </a:p>
          <a:p>
            <a:endParaRPr lang="en-US" sz="1200" i="1" dirty="0"/>
          </a:p>
          <a:p>
            <a:endParaRPr lang="en-US" sz="1200" i="1" dirty="0"/>
          </a:p>
          <a:p>
            <a:r>
              <a:rPr lang="en-US" sz="1200" i="1" dirty="0"/>
              <a:t>W:z</a:t>
            </a:r>
          </a:p>
        </p:txBody>
      </p:sp>
      <p:sp>
        <p:nvSpPr>
          <p:cNvPr id="28" name="TextBox 27"/>
          <p:cNvSpPr txBox="1"/>
          <p:nvPr/>
        </p:nvSpPr>
        <p:spPr>
          <a:xfrm>
            <a:off x="9045901" y="536179"/>
            <a:ext cx="984738" cy="1384995"/>
          </a:xfrm>
          <a:prstGeom prst="rect">
            <a:avLst/>
          </a:prstGeom>
          <a:noFill/>
        </p:spPr>
        <p:txBody>
          <a:bodyPr wrap="square" rtlCol="0">
            <a:spAutoFit/>
          </a:bodyPr>
          <a:lstStyle/>
          <a:p>
            <a:r>
              <a:rPr lang="en-US" sz="1200" i="1" dirty="0"/>
              <a:t>R:w</a:t>
            </a:r>
          </a:p>
          <a:p>
            <a:endParaRPr lang="en-US" sz="1200" i="1" dirty="0"/>
          </a:p>
          <a:p>
            <a:endParaRPr lang="en-US" sz="1200" i="1" dirty="0"/>
          </a:p>
          <a:p>
            <a:r>
              <a:rPr lang="en-US" sz="1200" i="1" dirty="0"/>
              <a:t>R:z</a:t>
            </a:r>
          </a:p>
          <a:p>
            <a:endParaRPr lang="en-US" sz="1200" i="1" dirty="0"/>
          </a:p>
          <a:p>
            <a:endParaRPr lang="en-US" sz="1200" i="1" dirty="0"/>
          </a:p>
          <a:p>
            <a:r>
              <a:rPr lang="en-US" sz="1200" i="1" dirty="0"/>
              <a:t>W:y</a:t>
            </a:r>
          </a:p>
        </p:txBody>
      </p:sp>
      <p:sp>
        <p:nvSpPr>
          <p:cNvPr id="2" name="Title 1"/>
          <p:cNvSpPr>
            <a:spLocks noGrp="1"/>
          </p:cNvSpPr>
          <p:nvPr>
            <p:ph type="title"/>
          </p:nvPr>
        </p:nvSpPr>
        <p:spPr/>
        <p:txBody>
          <a:bodyPr/>
          <a:lstStyle/>
          <a:p>
            <a:r>
              <a:rPr lang="en-US" dirty="0"/>
              <a:t>Serializability</a:t>
            </a:r>
          </a:p>
        </p:txBody>
      </p:sp>
      <p:sp>
        <p:nvSpPr>
          <p:cNvPr id="3" name="Content Placeholder 2"/>
          <p:cNvSpPr>
            <a:spLocks noGrp="1"/>
          </p:cNvSpPr>
          <p:nvPr>
            <p:ph idx="1"/>
          </p:nvPr>
        </p:nvSpPr>
        <p:spPr/>
        <p:txBody>
          <a:bodyPr>
            <a:normAutofit/>
          </a:bodyPr>
          <a:lstStyle/>
          <a:p>
            <a:r>
              <a:rPr lang="en-US" dirty="0"/>
              <a:t>Serializability:  Consider a set of (committed) transactions.</a:t>
            </a:r>
          </a:p>
          <a:p>
            <a:pPr>
              <a:buFont typeface="Wingdings" panose="05000000000000000000" pitchFamily="2" charset="2"/>
              <a:buChar char="Ø"/>
            </a:pPr>
            <a:r>
              <a:rPr lang="en-US" dirty="0"/>
              <a:t>  Define a </a:t>
            </a:r>
            <a:r>
              <a:rPr lang="en-US" i="1" dirty="0"/>
              <a:t>serial</a:t>
            </a:r>
            <a:r>
              <a:rPr lang="en-US" dirty="0"/>
              <a:t> execution to be the result of executing those transactions </a:t>
            </a:r>
            <a:br>
              <a:rPr lang="en-US" dirty="0"/>
            </a:br>
            <a:r>
              <a:rPr lang="en-US" dirty="0"/>
              <a:t>    one by one, as if each happened to run at a time (in an idle system).</a:t>
            </a:r>
          </a:p>
          <a:p>
            <a:pPr>
              <a:buFont typeface="Wingdings" panose="05000000000000000000" pitchFamily="2" charset="2"/>
              <a:buChar char="Ø"/>
            </a:pPr>
            <a:r>
              <a:rPr lang="en-US" dirty="0"/>
              <a:t>  A transactional execution is </a:t>
            </a:r>
            <a:r>
              <a:rPr lang="en-US" b="1" i="1" dirty="0">
                <a:solidFill>
                  <a:srgbClr val="C00000"/>
                </a:solidFill>
              </a:rPr>
              <a:t>serializable</a:t>
            </a:r>
            <a:r>
              <a:rPr lang="en-US" dirty="0"/>
              <a:t> if it runs concurrently and yet</a:t>
            </a:r>
            <a:br>
              <a:rPr lang="en-US" dirty="0"/>
            </a:br>
            <a:r>
              <a:rPr lang="en-US" dirty="0"/>
              <a:t>    leaves a result indistinguishable from some possible serial execution.</a:t>
            </a:r>
          </a:p>
          <a:p>
            <a:pPr marL="0" indent="0">
              <a:buNone/>
            </a:pPr>
            <a:r>
              <a:rPr lang="en-US" dirty="0"/>
              <a:t>     … in effect, we can’t tell that the execution was concurrent.</a:t>
            </a:r>
            <a:br>
              <a:rPr lang="en-US" dirty="0"/>
            </a:br>
            <a:r>
              <a:rPr lang="en-US" dirty="0"/>
              <a:t>     … If you ask “is it serializable” while transactions are active, you just</a:t>
            </a:r>
            <a:br>
              <a:rPr lang="en-US" dirty="0"/>
            </a:br>
            <a:r>
              <a:rPr lang="en-US" dirty="0"/>
              <a:t>          roll back any active transactions, and consider only committed ones.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10</a:t>
            </a:fld>
            <a:endParaRPr lang="en-US"/>
          </a:p>
        </p:txBody>
      </p:sp>
      <p:sp>
        <p:nvSpPr>
          <p:cNvPr id="10" name="Right Arrow 9"/>
          <p:cNvSpPr/>
          <p:nvPr/>
        </p:nvSpPr>
        <p:spPr>
          <a:xfrm>
            <a:off x="9842024" y="1058945"/>
            <a:ext cx="492369" cy="405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791894" y="545123"/>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58300" y="585216"/>
            <a:ext cx="984738" cy="1477328"/>
          </a:xfrm>
          <a:prstGeom prst="rect">
            <a:avLst/>
          </a:prstGeom>
          <a:noFill/>
        </p:spPr>
        <p:txBody>
          <a:bodyPr wrap="square" rtlCol="0">
            <a:spAutoFit/>
          </a:bodyPr>
          <a:lstStyle/>
          <a:p>
            <a:r>
              <a:rPr lang="en-US" b="1" dirty="0"/>
              <a:t>Read x</a:t>
            </a:r>
          </a:p>
          <a:p>
            <a:endParaRPr lang="en-US" b="1" dirty="0"/>
          </a:p>
          <a:p>
            <a:r>
              <a:rPr lang="en-US" b="1" dirty="0"/>
              <a:t>Read y</a:t>
            </a:r>
          </a:p>
          <a:p>
            <a:endParaRPr lang="en-US" b="1" dirty="0"/>
          </a:p>
          <a:p>
            <a:r>
              <a:rPr lang="en-US" b="1" dirty="0"/>
              <a:t>z = </a:t>
            </a:r>
            <a:r>
              <a:rPr lang="en-US" b="1" dirty="0" err="1"/>
              <a:t>x+y</a:t>
            </a:r>
            <a:endParaRPr lang="en-US" b="1" dirty="0"/>
          </a:p>
        </p:txBody>
      </p:sp>
      <p:sp>
        <p:nvSpPr>
          <p:cNvPr id="11" name="Freeform 10"/>
          <p:cNvSpPr/>
          <p:nvPr/>
        </p:nvSpPr>
        <p:spPr>
          <a:xfrm>
            <a:off x="8919478" y="295069"/>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944294" y="697523"/>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682086" y="1018969"/>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1189225" y="358716"/>
            <a:ext cx="731583" cy="2211460"/>
          </a:xfrm>
          <a:prstGeom prst="rect">
            <a:avLst/>
          </a:prstGeom>
        </p:spPr>
      </p:pic>
      <p:sp>
        <p:nvSpPr>
          <p:cNvPr id="24" name="TextBox 23"/>
          <p:cNvSpPr txBox="1"/>
          <p:nvPr/>
        </p:nvSpPr>
        <p:spPr>
          <a:xfrm>
            <a:off x="9191247" y="644629"/>
            <a:ext cx="984738" cy="1384995"/>
          </a:xfrm>
          <a:prstGeom prst="rect">
            <a:avLst/>
          </a:prstGeom>
          <a:noFill/>
        </p:spPr>
        <p:txBody>
          <a:bodyPr wrap="square" rtlCol="0">
            <a:spAutoFit/>
          </a:bodyPr>
          <a:lstStyle/>
          <a:p>
            <a:r>
              <a:rPr lang="en-US" sz="1200" i="1" dirty="0"/>
              <a:t>R:x</a:t>
            </a:r>
          </a:p>
          <a:p>
            <a:endParaRPr lang="en-US" sz="1200" i="1" dirty="0"/>
          </a:p>
          <a:p>
            <a:endParaRPr lang="en-US" sz="1200" i="1" dirty="0"/>
          </a:p>
          <a:p>
            <a:r>
              <a:rPr lang="en-US" sz="1200" i="1" dirty="0"/>
              <a:t>R:y</a:t>
            </a:r>
          </a:p>
          <a:p>
            <a:endParaRPr lang="en-US" sz="1200" i="1" dirty="0"/>
          </a:p>
          <a:p>
            <a:endParaRPr lang="en-US" sz="1200" i="1" dirty="0"/>
          </a:p>
          <a:p>
            <a:r>
              <a:rPr lang="en-US" sz="1200" i="1" dirty="0"/>
              <a:t>W:z</a:t>
            </a:r>
          </a:p>
        </p:txBody>
      </p:sp>
      <p:sp>
        <p:nvSpPr>
          <p:cNvPr id="25" name="TextBox 24"/>
          <p:cNvSpPr txBox="1"/>
          <p:nvPr/>
        </p:nvSpPr>
        <p:spPr>
          <a:xfrm>
            <a:off x="8728084" y="165749"/>
            <a:ext cx="984738" cy="1384995"/>
          </a:xfrm>
          <a:prstGeom prst="rect">
            <a:avLst/>
          </a:prstGeom>
          <a:noFill/>
        </p:spPr>
        <p:txBody>
          <a:bodyPr wrap="square" rtlCol="0">
            <a:spAutoFit/>
          </a:bodyPr>
          <a:lstStyle/>
          <a:p>
            <a:r>
              <a:rPr lang="en-US" sz="1200" i="1" dirty="0"/>
              <a:t>R:w</a:t>
            </a:r>
          </a:p>
          <a:p>
            <a:endParaRPr lang="en-US" sz="1200" i="1" dirty="0"/>
          </a:p>
          <a:p>
            <a:endParaRPr lang="en-US" sz="1200" i="1" dirty="0"/>
          </a:p>
          <a:p>
            <a:r>
              <a:rPr lang="en-US" sz="1200" i="1" dirty="0"/>
              <a:t>R:z</a:t>
            </a:r>
          </a:p>
          <a:p>
            <a:endParaRPr lang="en-US" sz="1200" i="1" dirty="0"/>
          </a:p>
          <a:p>
            <a:endParaRPr lang="en-US" sz="1200" i="1" dirty="0"/>
          </a:p>
          <a:p>
            <a:r>
              <a:rPr lang="en-US" sz="1200" i="1" dirty="0"/>
              <a:t>W:x</a:t>
            </a:r>
          </a:p>
        </p:txBody>
      </p:sp>
      <p:sp>
        <p:nvSpPr>
          <p:cNvPr id="29" name="TextBox 28"/>
          <p:cNvSpPr txBox="1"/>
          <p:nvPr/>
        </p:nvSpPr>
        <p:spPr>
          <a:xfrm>
            <a:off x="10567654" y="316268"/>
            <a:ext cx="1280488" cy="1938992"/>
          </a:xfrm>
          <a:prstGeom prst="rect">
            <a:avLst/>
          </a:prstGeom>
          <a:noFill/>
        </p:spPr>
        <p:txBody>
          <a:bodyPr wrap="square" rtlCol="0">
            <a:spAutoFit/>
          </a:bodyPr>
          <a:lstStyle/>
          <a:p>
            <a:r>
              <a:rPr lang="en-US" sz="1200" i="1" dirty="0"/>
              <a:t>z = x + y;</a:t>
            </a:r>
          </a:p>
          <a:p>
            <a:endParaRPr lang="en-US" sz="1200" i="1" dirty="0"/>
          </a:p>
          <a:p>
            <a:endParaRPr lang="en-US" sz="1200" i="1" dirty="0"/>
          </a:p>
          <a:p>
            <a:r>
              <a:rPr lang="en-US" sz="1200" i="1" dirty="0"/>
              <a:t>y += x;</a:t>
            </a:r>
          </a:p>
          <a:p>
            <a:endParaRPr lang="en-US" sz="1200" i="1" dirty="0"/>
          </a:p>
          <a:p>
            <a:endParaRPr lang="en-US" sz="1200" i="1" dirty="0"/>
          </a:p>
          <a:p>
            <a:r>
              <a:rPr lang="en-US" sz="1200" i="1" dirty="0"/>
              <a:t>x = z-y;</a:t>
            </a:r>
            <a:br>
              <a:rPr lang="en-US" sz="1200" i="1" dirty="0"/>
            </a:br>
            <a:r>
              <a:rPr lang="en-US" sz="1200" i="1" dirty="0"/>
              <a:t/>
            </a:r>
            <a:br>
              <a:rPr lang="en-US" sz="1200" i="1" dirty="0"/>
            </a:br>
            <a:endParaRPr lang="en-US" sz="1200" i="1" dirty="0"/>
          </a:p>
          <a:p>
            <a:r>
              <a:rPr lang="en-US" sz="1200" i="1" dirty="0"/>
              <a:t>w = 2*</a:t>
            </a:r>
            <a:r>
              <a:rPr lang="en-US" sz="1200" i="1" dirty="0" err="1"/>
              <a:t>w+x</a:t>
            </a:r>
            <a:r>
              <a:rPr lang="en-US" sz="1200" i="1" dirty="0"/>
              <a:t>=1;</a:t>
            </a:r>
          </a:p>
        </p:txBody>
      </p:sp>
    </p:spTree>
    <p:extLst>
      <p:ext uri="{BB962C8B-B14F-4D97-AF65-F5344CB8AC3E}">
        <p14:creationId xmlns:p14="http://schemas.microsoft.com/office/powerpoint/2010/main" val="10851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afterEffect">
                                  <p:stCondLst>
                                    <p:cond delay="100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500"/>
                            </p:stCondLst>
                            <p:childTnLst>
                              <p:par>
                                <p:cTn id="17" presetID="10" presetClass="entr" presetSubtype="0" fill="hold" grpId="0" nodeType="after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par>
                                <p:cTn id="36" presetID="10" presetClass="entr" presetSubtype="0" fill="hold" grpId="0" nodeType="withEffect">
                                  <p:stCondLst>
                                    <p:cond delay="22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9750"/>
                            </p:stCondLst>
                            <p:childTnLst>
                              <p:par>
                                <p:cTn id="40" presetID="10" presetClass="entr" presetSubtype="0" fill="hold" grpId="0" nodeType="afterEffect">
                                  <p:stCondLst>
                                    <p:cond delay="20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1225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par>
                          <p:cTn id="47" fill="hold">
                            <p:stCondLst>
                              <p:cond delay="12750"/>
                            </p:stCondLst>
                            <p:childTnLst>
                              <p:par>
                                <p:cTn id="48" presetID="14" presetClass="entr" presetSubtype="10" fill="hold" nodeType="afterEffect">
                                  <p:stCondLst>
                                    <p:cond delay="200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50" dur="500"/>
                                        <p:tgtEl>
                                          <p:spTgt spid="3">
                                            <p:txEl>
                                              <p:pRg st="2" end="2"/>
                                            </p:txEl>
                                          </p:spTgt>
                                        </p:tgtEl>
                                      </p:cBhvr>
                                    </p:animEffect>
                                  </p:childTnLst>
                                </p:cTn>
                              </p:par>
                            </p:childTnLst>
                          </p:cTn>
                        </p:par>
                        <p:par>
                          <p:cTn id="51" fill="hold">
                            <p:stCondLst>
                              <p:cond delay="15250"/>
                            </p:stCondLst>
                            <p:childTnLst>
                              <p:par>
                                <p:cTn id="52" presetID="14" presetClass="entr" presetSubtype="10" fill="hold" nodeType="after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0" grpId="0" animBg="1"/>
      <p:bldP spid="6" grpId="0" animBg="1"/>
      <p:bldP spid="7" grpId="0"/>
      <p:bldP spid="11" grpId="0" animBg="1"/>
      <p:bldP spid="13" grpId="0" animBg="1"/>
      <p:bldP spid="24"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Serializability</a:t>
            </a:r>
          </a:p>
        </p:txBody>
      </p:sp>
      <p:sp>
        <p:nvSpPr>
          <p:cNvPr id="3" name="Content Placeholder 2"/>
          <p:cNvSpPr>
            <a:spLocks noGrp="1"/>
          </p:cNvSpPr>
          <p:nvPr>
            <p:ph idx="1"/>
          </p:nvPr>
        </p:nvSpPr>
        <p:spPr/>
        <p:txBody>
          <a:bodyPr>
            <a:normAutofit lnSpcReduction="10000"/>
          </a:bodyPr>
          <a:lstStyle/>
          <a:p>
            <a:r>
              <a:rPr lang="en-US" dirty="0"/>
              <a:t>Serializable transactions are a simple way to think about concurrency.</a:t>
            </a:r>
          </a:p>
          <a:p>
            <a:endParaRPr lang="en-US" dirty="0"/>
          </a:p>
          <a:p>
            <a:r>
              <a:rPr lang="en-US" dirty="0"/>
              <a:t>You write transactional code to maintain correctness, assuming:</a:t>
            </a:r>
          </a:p>
          <a:p>
            <a:pPr>
              <a:buFont typeface="Wingdings" panose="05000000000000000000" pitchFamily="2" charset="2"/>
              <a:buChar char="Ø"/>
            </a:pPr>
            <a:r>
              <a:rPr lang="en-US" dirty="0"/>
              <a:t>  Data was in a correct state when your transaction started</a:t>
            </a:r>
          </a:p>
          <a:p>
            <a:pPr>
              <a:buFont typeface="Wingdings" panose="05000000000000000000" pitchFamily="2" charset="2"/>
              <a:buChar char="Ø"/>
            </a:pPr>
            <a:r>
              <a:rPr lang="en-US" dirty="0"/>
              <a:t>  No other transactions were running at the time</a:t>
            </a:r>
          </a:p>
          <a:p>
            <a:pPr marL="0" indent="0">
              <a:buNone/>
            </a:pPr>
            <a:endParaRPr lang="en-US" dirty="0"/>
          </a:p>
          <a:p>
            <a:pPr marL="0" indent="0">
              <a:buNone/>
            </a:pPr>
            <a:r>
              <a:rPr lang="en-US" dirty="0"/>
              <a:t>… the runtime system will compile your code to be correct and will run it</a:t>
            </a:r>
            <a:br>
              <a:rPr lang="en-US" dirty="0"/>
            </a:br>
            <a:r>
              <a:rPr lang="en-US" dirty="0"/>
              <a:t>in a way that maximizes actual concurrency, yet hides any “issues”!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p:cNvPicPr>
            <a:picLocks noChangeAspect="1"/>
          </p:cNvPicPr>
          <p:nvPr/>
        </p:nvPicPr>
        <p:blipFill>
          <a:blip r:embed="rId3"/>
          <a:stretch>
            <a:fillRect/>
          </a:stretch>
        </p:blipFill>
        <p:spPr>
          <a:xfrm>
            <a:off x="8286750" y="384048"/>
            <a:ext cx="3657600" cy="1375038"/>
          </a:xfrm>
          <a:prstGeom prst="rect">
            <a:avLst/>
          </a:prstGeom>
        </p:spPr>
      </p:pic>
    </p:spTree>
    <p:extLst>
      <p:ext uri="{BB962C8B-B14F-4D97-AF65-F5344CB8AC3E}">
        <p14:creationId xmlns:p14="http://schemas.microsoft.com/office/powerpoint/2010/main" val="290568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importance</a:t>
            </a:r>
          </a:p>
        </p:txBody>
      </p:sp>
      <p:sp>
        <p:nvSpPr>
          <p:cNvPr id="3" name="Content Placeholder 2"/>
          <p:cNvSpPr>
            <a:spLocks noGrp="1"/>
          </p:cNvSpPr>
          <p:nvPr>
            <p:ph idx="1"/>
          </p:nvPr>
        </p:nvSpPr>
        <p:spPr/>
        <p:txBody>
          <a:bodyPr>
            <a:normAutofit fontScale="92500" lnSpcReduction="10000"/>
          </a:bodyPr>
          <a:lstStyle/>
          <a:p>
            <a:r>
              <a:rPr lang="en-US" dirty="0"/>
              <a:t>Transactions are universally supported in</a:t>
            </a:r>
          </a:p>
          <a:p>
            <a:pPr>
              <a:buFont typeface="Wingdings" panose="05000000000000000000" pitchFamily="2" charset="2"/>
              <a:buChar char="Ø"/>
            </a:pPr>
            <a:r>
              <a:rPr lang="en-US" dirty="0"/>
              <a:t>  Transaction processing systems (OLTP).  These typically make updates to files</a:t>
            </a:r>
            <a:br>
              <a:rPr lang="en-US" dirty="0"/>
            </a:br>
            <a:r>
              <a:rPr lang="en-US" dirty="0"/>
              <a:t>    containing business data, but the underlying data might not be tabular</a:t>
            </a:r>
          </a:p>
          <a:p>
            <a:pPr>
              <a:buFont typeface="Wingdings" panose="05000000000000000000" pitchFamily="2" charset="2"/>
              <a:buChar char="Ø"/>
            </a:pPr>
            <a:r>
              <a:rPr lang="en-US" dirty="0"/>
              <a:t>  Relational databases.  These use a table structure (relation) and have</a:t>
            </a:r>
            <a:br>
              <a:rPr lang="en-US" dirty="0"/>
            </a:br>
            <a:r>
              <a:rPr lang="en-US" dirty="0"/>
              <a:t>    a schema that connects the relations into a single large database.  </a:t>
            </a:r>
            <a:br>
              <a:rPr lang="en-US" dirty="0"/>
            </a:br>
            <a:r>
              <a:rPr lang="en-US" dirty="0"/>
              <a:t>    They may also enforce </a:t>
            </a:r>
            <a:r>
              <a:rPr lang="en-US" i="1" dirty="0"/>
              <a:t>consistency invariants, </a:t>
            </a:r>
            <a:r>
              <a:rPr lang="en-US" dirty="0"/>
              <a:t>have </a:t>
            </a:r>
            <a:r>
              <a:rPr lang="en-US" i="1" dirty="0"/>
              <a:t>virtual </a:t>
            </a:r>
            <a:r>
              <a:rPr lang="en-US" dirty="0"/>
              <a:t>relations, etc.</a:t>
            </a:r>
          </a:p>
          <a:p>
            <a:pPr>
              <a:buFont typeface="Wingdings" panose="05000000000000000000" pitchFamily="2" charset="2"/>
              <a:buChar char="Ø"/>
            </a:pPr>
            <a:r>
              <a:rPr lang="en-US" dirty="0"/>
              <a:t>  We previously mentioned SQL: this is the most widely used set of </a:t>
            </a:r>
            <a:br>
              <a:rPr lang="en-US" dirty="0"/>
            </a:br>
            <a:r>
              <a:rPr lang="en-US" dirty="0"/>
              <a:t>    operators for accessing relational databases.</a:t>
            </a:r>
          </a:p>
          <a:p>
            <a:pPr>
              <a:buFont typeface="Wingdings" panose="05000000000000000000" pitchFamily="2" charset="2"/>
              <a:buChar char="Ø"/>
            </a:pPr>
            <a:r>
              <a:rPr lang="en-US" dirty="0"/>
              <a:t>  Modern languages like C#/.NET and Java have language-embedded</a:t>
            </a:r>
            <a:br>
              <a:rPr lang="en-US" dirty="0"/>
            </a:br>
            <a:r>
              <a:rPr lang="en-US" dirty="0"/>
              <a:t>    SQL support and ways to connect the program to external databases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12</a:t>
            </a:fld>
            <a:endParaRPr lang="en-US"/>
          </a:p>
        </p:txBody>
      </p:sp>
      <p:pic>
        <p:nvPicPr>
          <p:cNvPr id="6" name="Picture 5"/>
          <p:cNvPicPr>
            <a:picLocks noChangeAspect="1"/>
          </p:cNvPicPr>
          <p:nvPr/>
        </p:nvPicPr>
        <p:blipFill rotWithShape="1">
          <a:blip r:embed="rId3"/>
          <a:srcRect l="9335" t="14188" r="6478" b="12941"/>
          <a:stretch/>
        </p:blipFill>
        <p:spPr>
          <a:xfrm>
            <a:off x="8374454" y="488887"/>
            <a:ext cx="3367891" cy="1457608"/>
          </a:xfrm>
          <a:prstGeom prst="rect">
            <a:avLst/>
          </a:prstGeom>
        </p:spPr>
      </p:pic>
    </p:spTree>
    <p:extLst>
      <p:ext uri="{BB962C8B-B14F-4D97-AF65-F5344CB8AC3E}">
        <p14:creationId xmlns:p14="http://schemas.microsoft.com/office/powerpoint/2010/main" val="171064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788-51D9-4537-AAE8-87623816BB74}"/>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336CA997-BA4B-4343-923C-401C4A9ECAD9}"/>
              </a:ext>
            </a:extLst>
          </p:cNvPr>
          <p:cNvSpPr>
            <a:spLocks noGrp="1"/>
          </p:cNvSpPr>
          <p:nvPr>
            <p:ph idx="1"/>
          </p:nvPr>
        </p:nvSpPr>
        <p:spPr/>
        <p:txBody>
          <a:bodyPr/>
          <a:lstStyle/>
          <a:p>
            <a:r>
              <a:rPr lang="en-US" dirty="0"/>
              <a:t>Generally, by read/write locking.</a:t>
            </a:r>
          </a:p>
          <a:p>
            <a:pPr>
              <a:buFont typeface="Wingdings" panose="05000000000000000000" pitchFamily="2" charset="2"/>
              <a:buChar char="Ø"/>
            </a:pPr>
            <a:r>
              <a:rPr lang="en-US" dirty="0"/>
              <a:t>  The transaction just locks the things it accesses to ensure that no other </a:t>
            </a:r>
            <a:br>
              <a:rPr lang="en-US" dirty="0"/>
            </a:br>
            <a:r>
              <a:rPr lang="en-US" dirty="0"/>
              <a:t>    transaction can modify them while your transaction is running.</a:t>
            </a:r>
          </a:p>
          <a:p>
            <a:pPr>
              <a:buFont typeface="Wingdings" panose="05000000000000000000" pitchFamily="2" charset="2"/>
              <a:buChar char="Ø"/>
            </a:pPr>
            <a:r>
              <a:rPr lang="en-US" dirty="0"/>
              <a:t>  Must be careful to avoid deadlock.</a:t>
            </a:r>
          </a:p>
          <a:p>
            <a:pPr marL="0" indent="0">
              <a:buNone/>
            </a:pPr>
            <a:endParaRPr lang="en-US" dirty="0"/>
          </a:p>
          <a:p>
            <a:r>
              <a:rPr lang="en-US" dirty="0"/>
              <a:t>The main alternative is for the platform to track “versions” of data and make sure the versions a transaction reads and writes are serializable.</a:t>
            </a:r>
          </a:p>
          <a:p>
            <a:endParaRPr lang="en-US" dirty="0"/>
          </a:p>
        </p:txBody>
      </p:sp>
      <p:sp>
        <p:nvSpPr>
          <p:cNvPr id="4" name="Footer Placeholder 3">
            <a:extLst>
              <a:ext uri="{FF2B5EF4-FFF2-40B4-BE49-F238E27FC236}">
                <a16:creationId xmlns:a16="http://schemas.microsoft.com/office/drawing/2014/main" id="{27723AAF-AF56-4829-85FD-DF408CBDDE7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1A6894D-E0F3-466F-8FA5-89E73E1EDEE9}"/>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340425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Locking: Example</a:t>
            </a:r>
          </a:p>
        </p:txBody>
      </p:sp>
      <p:sp>
        <p:nvSpPr>
          <p:cNvPr id="3" name="Content Placeholder 2"/>
          <p:cNvSpPr>
            <a:spLocks noGrp="1"/>
          </p:cNvSpPr>
          <p:nvPr>
            <p:ph idx="1"/>
          </p:nvPr>
        </p:nvSpPr>
        <p:spPr/>
        <p:txBody>
          <a:bodyPr>
            <a:normAutofit fontScale="92500" lnSpcReduction="10000"/>
          </a:bodyPr>
          <a:lstStyle/>
          <a:p>
            <a:r>
              <a:rPr lang="en-US" dirty="0"/>
              <a:t>This illustrates “two phase locking”</a:t>
            </a:r>
          </a:p>
          <a:p>
            <a:endParaRPr lang="en-US" dirty="0"/>
          </a:p>
          <a:p>
            <a:r>
              <a:rPr lang="en-US" dirty="0"/>
              <a:t>Acquisition phase: To access a data object, the transaction should get a read lock if you will only read it, and a write lock if your code might update it. </a:t>
            </a:r>
          </a:p>
          <a:p>
            <a:endParaRPr lang="en-US" dirty="0"/>
          </a:p>
          <a:p>
            <a:r>
              <a:rPr lang="en-US" dirty="0"/>
              <a:t>Release phase: Locks are held until the transaction reaches the commit/abort, </a:t>
            </a:r>
            <a:br>
              <a:rPr lang="en-US" dirty="0"/>
            </a:br>
            <a:r>
              <a:rPr lang="en-US" dirty="0"/>
              <a:t>then released as a group.</a:t>
            </a:r>
          </a:p>
          <a:p>
            <a:endParaRPr lang="en-US" dirty="0"/>
          </a:p>
          <a:p>
            <a:r>
              <a:rPr lang="en-US" dirty="0"/>
              <a:t>If a deadlock occurs, the transaction aborts, then can retry after a short delay.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14</a:t>
            </a:fld>
            <a:endParaRPr lang="en-US"/>
          </a:p>
        </p:txBody>
      </p:sp>
      <p:sp>
        <p:nvSpPr>
          <p:cNvPr id="8" name="Freeform 7"/>
          <p:cNvSpPr/>
          <p:nvPr/>
        </p:nvSpPr>
        <p:spPr>
          <a:xfrm>
            <a:off x="9179169" y="413238"/>
            <a:ext cx="432565" cy="2540977"/>
          </a:xfrm>
          <a:custGeom>
            <a:avLst/>
            <a:gdLst>
              <a:gd name="connsiteX0" fmla="*/ 123093 w 432565"/>
              <a:gd name="connsiteY0" fmla="*/ 0 h 2540977"/>
              <a:gd name="connsiteX1" fmla="*/ 430823 w 432565"/>
              <a:gd name="connsiteY1" fmla="*/ 624254 h 2540977"/>
              <a:gd name="connsiteX2" fmla="*/ 0 w 432565"/>
              <a:gd name="connsiteY2" fmla="*/ 1063870 h 2540977"/>
              <a:gd name="connsiteX3" fmla="*/ 430823 w 432565"/>
              <a:gd name="connsiteY3" fmla="*/ 1538654 h 2540977"/>
              <a:gd name="connsiteX4" fmla="*/ 52754 w 432565"/>
              <a:gd name="connsiteY4" fmla="*/ 2171700 h 2540977"/>
              <a:gd name="connsiteX5" fmla="*/ 386862 w 432565"/>
              <a:gd name="connsiteY5" fmla="*/ 2540977 h 25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65" h="2540977">
                <a:moveTo>
                  <a:pt x="123093" y="0"/>
                </a:moveTo>
                <a:cubicBezTo>
                  <a:pt x="287216" y="223471"/>
                  <a:pt x="451339" y="446942"/>
                  <a:pt x="430823" y="624254"/>
                </a:cubicBezTo>
                <a:cubicBezTo>
                  <a:pt x="410308" y="801566"/>
                  <a:pt x="0" y="911470"/>
                  <a:pt x="0" y="1063870"/>
                </a:cubicBezTo>
                <a:cubicBezTo>
                  <a:pt x="0" y="1216270"/>
                  <a:pt x="422031" y="1354016"/>
                  <a:pt x="430823" y="1538654"/>
                </a:cubicBezTo>
                <a:cubicBezTo>
                  <a:pt x="439615" y="1723292"/>
                  <a:pt x="60081" y="2004646"/>
                  <a:pt x="52754" y="2171700"/>
                </a:cubicBezTo>
                <a:cubicBezTo>
                  <a:pt x="45427" y="2338754"/>
                  <a:pt x="216144" y="2439865"/>
                  <a:pt x="386862" y="2540977"/>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764134" y="1018898"/>
            <a:ext cx="1714500" cy="369332"/>
          </a:xfrm>
          <a:prstGeom prst="rect">
            <a:avLst/>
          </a:prstGeom>
          <a:noFill/>
        </p:spPr>
        <p:txBody>
          <a:bodyPr wrap="square" rtlCol="0">
            <a:spAutoFit/>
          </a:bodyPr>
          <a:lstStyle/>
          <a:p>
            <a:r>
              <a:rPr lang="en-US" i="1" dirty="0"/>
              <a:t>Lock and read Y</a:t>
            </a:r>
          </a:p>
        </p:txBody>
      </p:sp>
      <p:sp>
        <p:nvSpPr>
          <p:cNvPr id="10" name="TextBox 9"/>
          <p:cNvSpPr txBox="1"/>
          <p:nvPr/>
        </p:nvSpPr>
        <p:spPr>
          <a:xfrm>
            <a:off x="9764134" y="576272"/>
            <a:ext cx="1714500" cy="369332"/>
          </a:xfrm>
          <a:prstGeom prst="rect">
            <a:avLst/>
          </a:prstGeom>
          <a:noFill/>
        </p:spPr>
        <p:txBody>
          <a:bodyPr wrap="square" rtlCol="0">
            <a:spAutoFit/>
          </a:bodyPr>
          <a:lstStyle/>
          <a:p>
            <a:r>
              <a:rPr lang="en-US" i="1" dirty="0"/>
              <a:t>Lock and read X</a:t>
            </a:r>
          </a:p>
        </p:txBody>
      </p:sp>
      <p:sp>
        <p:nvSpPr>
          <p:cNvPr id="11" name="TextBox 10"/>
          <p:cNvSpPr txBox="1"/>
          <p:nvPr/>
        </p:nvSpPr>
        <p:spPr>
          <a:xfrm>
            <a:off x="9764134" y="2061510"/>
            <a:ext cx="1714500" cy="369332"/>
          </a:xfrm>
          <a:prstGeom prst="rect">
            <a:avLst/>
          </a:prstGeom>
          <a:noFill/>
        </p:spPr>
        <p:txBody>
          <a:bodyPr wrap="square" rtlCol="0">
            <a:spAutoFit/>
          </a:bodyPr>
          <a:lstStyle/>
          <a:p>
            <a:r>
              <a:rPr lang="en-US" i="1" dirty="0"/>
              <a:t>Lock and write Z</a:t>
            </a:r>
          </a:p>
        </p:txBody>
      </p:sp>
      <p:sp>
        <p:nvSpPr>
          <p:cNvPr id="12" name="TextBox 11"/>
          <p:cNvSpPr txBox="1"/>
          <p:nvPr/>
        </p:nvSpPr>
        <p:spPr>
          <a:xfrm>
            <a:off x="9764134" y="2515531"/>
            <a:ext cx="1714500" cy="369332"/>
          </a:xfrm>
          <a:prstGeom prst="rect">
            <a:avLst/>
          </a:prstGeom>
          <a:noFill/>
        </p:spPr>
        <p:txBody>
          <a:bodyPr wrap="square" rtlCol="0">
            <a:spAutoFit/>
          </a:bodyPr>
          <a:lstStyle/>
          <a:p>
            <a:r>
              <a:rPr lang="en-US" i="1" dirty="0"/>
              <a:t>Commits</a:t>
            </a:r>
          </a:p>
        </p:txBody>
      </p:sp>
      <p:sp>
        <p:nvSpPr>
          <p:cNvPr id="13" name="TextBox 12"/>
          <p:cNvSpPr txBox="1"/>
          <p:nvPr/>
        </p:nvSpPr>
        <p:spPr>
          <a:xfrm>
            <a:off x="9687934" y="1581705"/>
            <a:ext cx="2046866" cy="369332"/>
          </a:xfrm>
          <a:prstGeom prst="rect">
            <a:avLst/>
          </a:prstGeom>
          <a:noFill/>
        </p:spPr>
        <p:txBody>
          <a:bodyPr wrap="square" rtlCol="0">
            <a:spAutoFit/>
          </a:bodyPr>
          <a:lstStyle/>
          <a:p>
            <a:r>
              <a:rPr lang="en-US" i="1" dirty="0"/>
              <a:t>Compute for a while</a:t>
            </a:r>
          </a:p>
        </p:txBody>
      </p:sp>
      <p:sp>
        <p:nvSpPr>
          <p:cNvPr id="14" name="TextBox 13"/>
          <p:cNvSpPr txBox="1"/>
          <p:nvPr/>
        </p:nvSpPr>
        <p:spPr>
          <a:xfrm>
            <a:off x="8906884" y="96467"/>
            <a:ext cx="1714500" cy="369332"/>
          </a:xfrm>
          <a:prstGeom prst="rect">
            <a:avLst/>
          </a:prstGeom>
          <a:noFill/>
        </p:spPr>
        <p:txBody>
          <a:bodyPr wrap="square" rtlCol="0">
            <a:spAutoFit/>
          </a:bodyPr>
          <a:lstStyle/>
          <a:p>
            <a:r>
              <a:rPr lang="en-US" i="1" dirty="0"/>
              <a:t>Thread</a:t>
            </a:r>
          </a:p>
        </p:txBody>
      </p:sp>
      <p:sp>
        <p:nvSpPr>
          <p:cNvPr id="15" name="TextBox 14"/>
          <p:cNvSpPr txBox="1"/>
          <p:nvPr/>
        </p:nvSpPr>
        <p:spPr>
          <a:xfrm>
            <a:off x="7717268" y="601818"/>
            <a:ext cx="1385701" cy="2308324"/>
          </a:xfrm>
          <a:prstGeom prst="rect">
            <a:avLst/>
          </a:prstGeom>
          <a:noFill/>
        </p:spPr>
        <p:txBody>
          <a:bodyPr wrap="square" rtlCol="0">
            <a:spAutoFit/>
          </a:bodyPr>
          <a:lstStyle/>
          <a:p>
            <a:pPr algn="r"/>
            <a:r>
              <a:rPr lang="en-US" i="1" dirty="0"/>
              <a:t>Lock Set: {X}</a:t>
            </a:r>
          </a:p>
          <a:p>
            <a:pPr algn="r"/>
            <a:endParaRPr lang="en-US" i="1" dirty="0"/>
          </a:p>
          <a:p>
            <a:pPr algn="r"/>
            <a:r>
              <a:rPr lang="en-US" i="1" dirty="0"/>
              <a:t>{X,Y}</a:t>
            </a:r>
          </a:p>
          <a:p>
            <a:pPr algn="r"/>
            <a:endParaRPr lang="en-US" i="1" dirty="0"/>
          </a:p>
          <a:p>
            <a:pPr algn="r"/>
            <a:endParaRPr lang="en-US" i="1" dirty="0"/>
          </a:p>
          <a:p>
            <a:pPr algn="r"/>
            <a:endParaRPr lang="en-US" i="1" dirty="0"/>
          </a:p>
          <a:p>
            <a:pPr algn="r"/>
            <a:r>
              <a:rPr lang="en-US" i="1" dirty="0"/>
              <a:t>{X,Y,Z}</a:t>
            </a:r>
            <a:br>
              <a:rPr lang="en-US" i="1" dirty="0"/>
            </a:br>
            <a:r>
              <a:rPr lang="en-US" i="1" dirty="0"/>
              <a:t>(released)</a:t>
            </a:r>
          </a:p>
        </p:txBody>
      </p:sp>
    </p:spTree>
    <p:extLst>
      <p:ext uri="{BB962C8B-B14F-4D97-AF65-F5344CB8AC3E}">
        <p14:creationId xmlns:p14="http://schemas.microsoft.com/office/powerpoint/2010/main" val="111523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9124950" y="342895"/>
            <a:ext cx="1885950" cy="676280"/>
          </a:xfrm>
          <a:custGeom>
            <a:avLst/>
            <a:gdLst>
              <a:gd name="connsiteX0" fmla="*/ 0 w 1885950"/>
              <a:gd name="connsiteY0" fmla="*/ 666755 h 676280"/>
              <a:gd name="connsiteX1" fmla="*/ 1000125 w 1885950"/>
              <a:gd name="connsiteY1" fmla="*/ 5 h 676280"/>
              <a:gd name="connsiteX2" fmla="*/ 1885950 w 1885950"/>
              <a:gd name="connsiteY2" fmla="*/ 676280 h 676280"/>
            </a:gdLst>
            <a:ahLst/>
            <a:cxnLst>
              <a:cxn ang="0">
                <a:pos x="connsiteX0" y="connsiteY0"/>
              </a:cxn>
              <a:cxn ang="0">
                <a:pos x="connsiteX1" y="connsiteY1"/>
              </a:cxn>
              <a:cxn ang="0">
                <a:pos x="connsiteX2" y="connsiteY2"/>
              </a:cxn>
            </a:cxnLst>
            <a:rect l="l" t="t" r="r" b="b"/>
            <a:pathLst>
              <a:path w="1885950" h="676280">
                <a:moveTo>
                  <a:pt x="0" y="666755"/>
                </a:moveTo>
                <a:cubicBezTo>
                  <a:pt x="342900" y="332586"/>
                  <a:pt x="685800" y="-1583"/>
                  <a:pt x="1000125" y="5"/>
                </a:cubicBezTo>
                <a:cubicBezTo>
                  <a:pt x="1314450" y="1592"/>
                  <a:pt x="1600200" y="338936"/>
                  <a:pt x="1885950" y="676280"/>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Deadlock Example</a:t>
            </a:r>
          </a:p>
        </p:txBody>
      </p:sp>
      <p:sp>
        <p:nvSpPr>
          <p:cNvPr id="3" name="Content Placeholder 2"/>
          <p:cNvSpPr>
            <a:spLocks noGrp="1"/>
          </p:cNvSpPr>
          <p:nvPr>
            <p:ph idx="1"/>
          </p:nvPr>
        </p:nvSpPr>
        <p:spPr/>
        <p:txBody>
          <a:bodyPr>
            <a:normAutofit/>
          </a:bodyPr>
          <a:lstStyle/>
          <a:p>
            <a:r>
              <a:rPr lang="en-US" dirty="0"/>
              <a:t>Thread A locks X and Y, then needs a write lock on Z.   Z is locked by B.</a:t>
            </a:r>
          </a:p>
          <a:p>
            <a:endParaRPr lang="en-US" dirty="0"/>
          </a:p>
          <a:p>
            <a:r>
              <a:rPr lang="en-US" dirty="0"/>
              <a:t>Now, thread B requests a write lock on X.</a:t>
            </a:r>
          </a:p>
          <a:p>
            <a:endParaRPr lang="en-US" dirty="0"/>
          </a:p>
          <a:p>
            <a:r>
              <a:rPr lang="en-US" dirty="0"/>
              <a:t>Thus A is waiting for B, and B is waiting for A.  </a:t>
            </a:r>
            <a:r>
              <a:rPr lang="en-US" b="1" dirty="0">
                <a:solidFill>
                  <a:srgbClr val="C00000"/>
                </a:solidFill>
              </a:rPr>
              <a:t>Deadlock!</a:t>
            </a:r>
            <a:endParaRPr lang="en-US" b="1" dirty="0"/>
          </a:p>
          <a:p>
            <a:pPr>
              <a:buFont typeface="Wingdings" panose="05000000000000000000" pitchFamily="2" charset="2"/>
              <a:buChar char="Ø"/>
            </a:pPr>
            <a:r>
              <a:rPr lang="en-US" dirty="0"/>
              <a:t>  Arises only with transactions that update at least some of variables.</a:t>
            </a:r>
          </a:p>
          <a:p>
            <a:pPr>
              <a:buFont typeface="Wingdings" panose="05000000000000000000" pitchFamily="2" charset="2"/>
              <a:buChar char="Ø"/>
            </a:pPr>
            <a:r>
              <a:rPr lang="en-US" dirty="0"/>
              <a:t>  Does not arise if all transactions acquire locks in some agreed order!</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15</a:t>
            </a:fld>
            <a:endParaRPr lang="en-US"/>
          </a:p>
        </p:txBody>
      </p:sp>
      <p:sp>
        <p:nvSpPr>
          <p:cNvPr id="6" name="Freeform 5"/>
          <p:cNvSpPr/>
          <p:nvPr/>
        </p:nvSpPr>
        <p:spPr>
          <a:xfrm>
            <a:off x="9124950" y="350708"/>
            <a:ext cx="1885950" cy="676280"/>
          </a:xfrm>
          <a:custGeom>
            <a:avLst/>
            <a:gdLst>
              <a:gd name="connsiteX0" fmla="*/ 0 w 1885950"/>
              <a:gd name="connsiteY0" fmla="*/ 666755 h 676280"/>
              <a:gd name="connsiteX1" fmla="*/ 1000125 w 1885950"/>
              <a:gd name="connsiteY1" fmla="*/ 5 h 676280"/>
              <a:gd name="connsiteX2" fmla="*/ 1885950 w 1885950"/>
              <a:gd name="connsiteY2" fmla="*/ 676280 h 676280"/>
            </a:gdLst>
            <a:ahLst/>
            <a:cxnLst>
              <a:cxn ang="0">
                <a:pos x="connsiteX0" y="connsiteY0"/>
              </a:cxn>
              <a:cxn ang="0">
                <a:pos x="connsiteX1" y="connsiteY1"/>
              </a:cxn>
              <a:cxn ang="0">
                <a:pos x="connsiteX2" y="connsiteY2"/>
              </a:cxn>
            </a:cxnLst>
            <a:rect l="l" t="t" r="r" b="b"/>
            <a:pathLst>
              <a:path w="1885950" h="676280">
                <a:moveTo>
                  <a:pt x="0" y="666755"/>
                </a:moveTo>
                <a:cubicBezTo>
                  <a:pt x="342900" y="332586"/>
                  <a:pt x="685800" y="-1583"/>
                  <a:pt x="1000125" y="5"/>
                </a:cubicBezTo>
                <a:cubicBezTo>
                  <a:pt x="1314450" y="1592"/>
                  <a:pt x="1600200" y="338936"/>
                  <a:pt x="1885950" y="67628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34426" y="874489"/>
            <a:ext cx="2600324" cy="369332"/>
          </a:xfrm>
          <a:prstGeom prst="rect">
            <a:avLst/>
          </a:prstGeom>
          <a:noFill/>
        </p:spPr>
        <p:txBody>
          <a:bodyPr wrap="square" rtlCol="0">
            <a:spAutoFit/>
          </a:bodyPr>
          <a:lstStyle/>
          <a:p>
            <a:r>
              <a:rPr lang="en-US" dirty="0"/>
              <a:t>  A                               B</a:t>
            </a:r>
          </a:p>
        </p:txBody>
      </p:sp>
      <p:sp>
        <p:nvSpPr>
          <p:cNvPr id="9" name="Freeform 8"/>
          <p:cNvSpPr/>
          <p:nvPr/>
        </p:nvSpPr>
        <p:spPr>
          <a:xfrm flipH="1" flipV="1">
            <a:off x="9124950" y="1101278"/>
            <a:ext cx="1885950" cy="676280"/>
          </a:xfrm>
          <a:custGeom>
            <a:avLst/>
            <a:gdLst>
              <a:gd name="connsiteX0" fmla="*/ 0 w 1885950"/>
              <a:gd name="connsiteY0" fmla="*/ 666755 h 676280"/>
              <a:gd name="connsiteX1" fmla="*/ 1000125 w 1885950"/>
              <a:gd name="connsiteY1" fmla="*/ 5 h 676280"/>
              <a:gd name="connsiteX2" fmla="*/ 1885950 w 1885950"/>
              <a:gd name="connsiteY2" fmla="*/ 676280 h 676280"/>
            </a:gdLst>
            <a:ahLst/>
            <a:cxnLst>
              <a:cxn ang="0">
                <a:pos x="connsiteX0" y="connsiteY0"/>
              </a:cxn>
              <a:cxn ang="0">
                <a:pos x="connsiteX1" y="connsiteY1"/>
              </a:cxn>
              <a:cxn ang="0">
                <a:pos x="connsiteX2" y="connsiteY2"/>
              </a:cxn>
            </a:cxnLst>
            <a:rect l="l" t="t" r="r" b="b"/>
            <a:pathLst>
              <a:path w="1885950" h="676280">
                <a:moveTo>
                  <a:pt x="0" y="666755"/>
                </a:moveTo>
                <a:cubicBezTo>
                  <a:pt x="342900" y="332586"/>
                  <a:pt x="685800" y="-1583"/>
                  <a:pt x="1000125" y="5"/>
                </a:cubicBezTo>
                <a:cubicBezTo>
                  <a:pt x="1314450" y="1592"/>
                  <a:pt x="1600200" y="338936"/>
                  <a:pt x="1885950" y="676280"/>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34325" y="1155163"/>
            <a:ext cx="1428750" cy="646331"/>
          </a:xfrm>
          <a:prstGeom prst="rect">
            <a:avLst/>
          </a:prstGeom>
          <a:noFill/>
        </p:spPr>
        <p:txBody>
          <a:bodyPr wrap="square" rtlCol="0">
            <a:spAutoFit/>
          </a:bodyPr>
          <a:lstStyle/>
          <a:p>
            <a:r>
              <a:rPr lang="en-US" i="1" dirty="0"/>
              <a:t>Lock X... Y...</a:t>
            </a:r>
            <a:br>
              <a:rPr lang="en-US" i="1" dirty="0"/>
            </a:br>
            <a:r>
              <a:rPr lang="en-US" i="1" dirty="0"/>
              <a:t>Wants Z…</a:t>
            </a:r>
          </a:p>
        </p:txBody>
      </p:sp>
      <p:sp>
        <p:nvSpPr>
          <p:cNvPr id="11" name="TextBox 10"/>
          <p:cNvSpPr txBox="1"/>
          <p:nvPr/>
        </p:nvSpPr>
        <p:spPr>
          <a:xfrm>
            <a:off x="10837333" y="1235832"/>
            <a:ext cx="1249892" cy="369332"/>
          </a:xfrm>
          <a:prstGeom prst="rect">
            <a:avLst/>
          </a:prstGeom>
          <a:noFill/>
        </p:spPr>
        <p:txBody>
          <a:bodyPr wrap="square" rtlCol="0">
            <a:spAutoFit/>
          </a:bodyPr>
          <a:lstStyle/>
          <a:p>
            <a:r>
              <a:rPr lang="en-US" i="1" dirty="0"/>
              <a:t>Locks Z…</a:t>
            </a:r>
          </a:p>
        </p:txBody>
      </p:sp>
      <p:sp>
        <p:nvSpPr>
          <p:cNvPr id="12" name="TextBox 11"/>
          <p:cNvSpPr txBox="1"/>
          <p:nvPr/>
        </p:nvSpPr>
        <p:spPr>
          <a:xfrm>
            <a:off x="10837333" y="1248106"/>
            <a:ext cx="1249892" cy="646331"/>
          </a:xfrm>
          <a:prstGeom prst="rect">
            <a:avLst/>
          </a:prstGeom>
          <a:noFill/>
        </p:spPr>
        <p:txBody>
          <a:bodyPr wrap="square" rtlCol="0">
            <a:spAutoFit/>
          </a:bodyPr>
          <a:lstStyle/>
          <a:p>
            <a:r>
              <a:rPr lang="en-US" i="1" dirty="0"/>
              <a:t>Locks Z…</a:t>
            </a:r>
          </a:p>
          <a:p>
            <a:r>
              <a:rPr lang="en-US" i="1" dirty="0"/>
              <a:t>Wants X…</a:t>
            </a:r>
          </a:p>
        </p:txBody>
      </p:sp>
    </p:spTree>
    <p:extLst>
      <p:ext uri="{BB962C8B-B14F-4D97-AF65-F5344CB8AC3E}">
        <p14:creationId xmlns:p14="http://schemas.microsoft.com/office/powerpoint/2010/main" val="131767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4" presetClass="entr" presetSubtype="10"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2" dur="500"/>
                                        <p:tgtEl>
                                          <p:spTgt spid="3">
                                            <p:txEl>
                                              <p:pRg st="5" end="5"/>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6" grpId="0" animBg="1"/>
      <p:bldP spid="6" grpId="1" animBg="1"/>
      <p:bldP spid="9" grpId="0" animBg="1"/>
      <p:bldP spid="10" grpId="0"/>
      <p:bldP spid="11" grpId="0"/>
      <p:bldP spid="11" grpId="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Ordered Locking: Deadlock Free</a:t>
            </a:r>
          </a:p>
        </p:txBody>
      </p:sp>
      <p:sp>
        <p:nvSpPr>
          <p:cNvPr id="3" name="Content Placeholder 2"/>
          <p:cNvSpPr>
            <a:spLocks noGrp="1"/>
          </p:cNvSpPr>
          <p:nvPr>
            <p:ph idx="1"/>
          </p:nvPr>
        </p:nvSpPr>
        <p:spPr/>
        <p:txBody>
          <a:bodyPr/>
          <a:lstStyle/>
          <a:p>
            <a:r>
              <a:rPr lang="en-US" dirty="0"/>
              <a:t>Consider our example: A had a lock on X and wanted a lock on Z, but B had a lock on Z and was asking for a lock on X.</a:t>
            </a:r>
          </a:p>
          <a:p>
            <a:endParaRPr lang="en-US" dirty="0"/>
          </a:p>
          <a:p>
            <a:r>
              <a:rPr lang="en-US" dirty="0"/>
              <a:t>So one thread locked in order X…Z and the other in order Z…X</a:t>
            </a:r>
          </a:p>
          <a:p>
            <a:endParaRPr lang="en-US" dirty="0"/>
          </a:p>
          <a:p>
            <a:r>
              <a:rPr lang="en-US" dirty="0"/>
              <a:t>You can prove that all deadlocks involve wait cycles, and that cyclic wait implies that some thread must have locked “out of order”.  Hence if we can agree on a locking order and respect it, transactions never deadlock!</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247751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53F9-6F87-4FE4-9498-E28C9DAA1E3B}"/>
              </a:ext>
            </a:extLst>
          </p:cNvPr>
          <p:cNvSpPr>
            <a:spLocks noGrp="1"/>
          </p:cNvSpPr>
          <p:nvPr>
            <p:ph type="title"/>
          </p:nvPr>
        </p:nvSpPr>
        <p:spPr/>
        <p:txBody>
          <a:bodyPr/>
          <a:lstStyle/>
          <a:p>
            <a:r>
              <a:rPr lang="en-US" dirty="0"/>
              <a:t>Commit… local case</a:t>
            </a:r>
          </a:p>
        </p:txBody>
      </p:sp>
      <p:sp>
        <p:nvSpPr>
          <p:cNvPr id="3" name="Content Placeholder 2">
            <a:extLst>
              <a:ext uri="{FF2B5EF4-FFF2-40B4-BE49-F238E27FC236}">
                <a16:creationId xmlns:a16="http://schemas.microsoft.com/office/drawing/2014/main" id="{27945246-999D-4198-8C69-F9F150FA7CBB}"/>
              </a:ext>
            </a:extLst>
          </p:cNvPr>
          <p:cNvSpPr>
            <a:spLocks noGrp="1"/>
          </p:cNvSpPr>
          <p:nvPr>
            <p:ph idx="1"/>
          </p:nvPr>
        </p:nvSpPr>
        <p:spPr/>
        <p:txBody>
          <a:bodyPr>
            <a:normAutofit fontScale="92500" lnSpcReduction="10000"/>
          </a:bodyPr>
          <a:lstStyle/>
          <a:p>
            <a:r>
              <a:rPr lang="en-US" dirty="0"/>
              <a:t>If a transaction is running at a single location, we need to keep a copy of the original version of any data it modified.</a:t>
            </a:r>
          </a:p>
          <a:p>
            <a:r>
              <a:rPr lang="en-US" dirty="0"/>
              <a:t>At the commit point, we can discard that set of copies.  If it aborts, to roll back, we simply rewrite the old data back into place.  </a:t>
            </a:r>
          </a:p>
          <a:p>
            <a:r>
              <a:rPr lang="en-US" dirty="0"/>
              <a:t>For data stored on disk, this requires a log of the old values.</a:t>
            </a:r>
          </a:p>
          <a:p>
            <a:pPr>
              <a:buFont typeface="Wingdings" panose="05000000000000000000" pitchFamily="2" charset="2"/>
              <a:buChar char="Ø"/>
            </a:pPr>
            <a:r>
              <a:rPr lang="en-US" dirty="0"/>
              <a:t>  We call it a </a:t>
            </a:r>
            <a:r>
              <a:rPr lang="en-US" i="1" dirty="0"/>
              <a:t>write-ahead log.  The commit/abort decision is also logged.</a:t>
            </a:r>
          </a:p>
          <a:p>
            <a:pPr>
              <a:buFont typeface="Wingdings" panose="05000000000000000000" pitchFamily="2" charset="2"/>
              <a:buChar char="Ø"/>
            </a:pPr>
            <a:r>
              <a:rPr lang="en-US" i="1" dirty="0"/>
              <a:t>  </a:t>
            </a:r>
            <a:r>
              <a:rPr lang="en-US" dirty="0"/>
              <a:t>The log has either old values, or proposed changes.  </a:t>
            </a:r>
          </a:p>
          <a:p>
            <a:pPr>
              <a:buFont typeface="Wingdings" panose="05000000000000000000" pitchFamily="2" charset="2"/>
              <a:buChar char="Ø"/>
            </a:pPr>
            <a:r>
              <a:rPr lang="en-US" dirty="0"/>
              <a:t>  Programs write to the log, then flush, then make the changes,  then discard the</a:t>
            </a:r>
            <a:br>
              <a:rPr lang="en-US" dirty="0"/>
            </a:br>
            <a:r>
              <a:rPr lang="en-US" dirty="0"/>
              <a:t>    log.  If a crash occurs, the procedure repeats after restart.</a:t>
            </a:r>
          </a:p>
        </p:txBody>
      </p:sp>
      <p:sp>
        <p:nvSpPr>
          <p:cNvPr id="4" name="Footer Placeholder 3">
            <a:extLst>
              <a:ext uri="{FF2B5EF4-FFF2-40B4-BE49-F238E27FC236}">
                <a16:creationId xmlns:a16="http://schemas.microsoft.com/office/drawing/2014/main" id="{8B5FBF4C-E05E-4304-BF65-556B8FEE302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4E6E4EC-4101-4320-A290-72032BAE3164}"/>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1889634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5F7F-9723-459A-9A7B-9B3B54FEECC5}"/>
              </a:ext>
            </a:extLst>
          </p:cNvPr>
          <p:cNvSpPr>
            <a:spLocks noGrp="1"/>
          </p:cNvSpPr>
          <p:nvPr>
            <p:ph type="title"/>
          </p:nvPr>
        </p:nvSpPr>
        <p:spPr/>
        <p:txBody>
          <a:bodyPr/>
          <a:lstStyle/>
          <a:p>
            <a:r>
              <a:rPr lang="en-US" dirty="0"/>
              <a:t>Commit: Distributed Case</a:t>
            </a:r>
          </a:p>
        </p:txBody>
      </p:sp>
      <p:sp>
        <p:nvSpPr>
          <p:cNvPr id="3" name="Content Placeholder 2">
            <a:extLst>
              <a:ext uri="{FF2B5EF4-FFF2-40B4-BE49-F238E27FC236}">
                <a16:creationId xmlns:a16="http://schemas.microsoft.com/office/drawing/2014/main" id="{42DC353B-E121-45F6-970F-5E52908C505A}"/>
              </a:ext>
            </a:extLst>
          </p:cNvPr>
          <p:cNvSpPr>
            <a:spLocks noGrp="1"/>
          </p:cNvSpPr>
          <p:nvPr>
            <p:ph idx="1"/>
          </p:nvPr>
        </p:nvSpPr>
        <p:spPr/>
        <p:txBody>
          <a:bodyPr/>
          <a:lstStyle/>
          <a:p>
            <a:r>
              <a:rPr lang="en-US" dirty="0"/>
              <a:t>We use a protocol called “2-phase commit”</a:t>
            </a:r>
          </a:p>
        </p:txBody>
      </p:sp>
      <p:sp>
        <p:nvSpPr>
          <p:cNvPr id="4" name="Footer Placeholder 3">
            <a:extLst>
              <a:ext uri="{FF2B5EF4-FFF2-40B4-BE49-F238E27FC236}">
                <a16:creationId xmlns:a16="http://schemas.microsoft.com/office/drawing/2014/main" id="{4209F4DA-5670-4279-B6E3-E14ED6C449C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5286B12-B872-4615-9C1A-C389B31AF95B}"/>
              </a:ext>
            </a:extLst>
          </p:cNvPr>
          <p:cNvSpPr>
            <a:spLocks noGrp="1"/>
          </p:cNvSpPr>
          <p:nvPr>
            <p:ph type="sldNum" sz="quarter" idx="12"/>
          </p:nvPr>
        </p:nvSpPr>
        <p:spPr/>
        <p:txBody>
          <a:bodyPr/>
          <a:lstStyle/>
          <a:p>
            <a:fld id="{3C974458-8A97-4835-BF79-1FB6D7856C21}" type="slidenum">
              <a:rPr lang="en-US" smtClean="0"/>
              <a:t>18</a:t>
            </a:fld>
            <a:endParaRPr lang="en-US"/>
          </a:p>
        </p:txBody>
      </p:sp>
      <p:sp>
        <p:nvSpPr>
          <p:cNvPr id="6" name="Freeform 7">
            <a:extLst>
              <a:ext uri="{FF2B5EF4-FFF2-40B4-BE49-F238E27FC236}">
                <a16:creationId xmlns:a16="http://schemas.microsoft.com/office/drawing/2014/main" id="{D106E938-ADD3-4D7A-9B3C-BE353D81E142}"/>
              </a:ext>
            </a:extLst>
          </p:cNvPr>
          <p:cNvSpPr/>
          <p:nvPr/>
        </p:nvSpPr>
        <p:spPr>
          <a:xfrm>
            <a:off x="2426678" y="3385038"/>
            <a:ext cx="432565" cy="2540977"/>
          </a:xfrm>
          <a:custGeom>
            <a:avLst/>
            <a:gdLst>
              <a:gd name="connsiteX0" fmla="*/ 123093 w 432565"/>
              <a:gd name="connsiteY0" fmla="*/ 0 h 2540977"/>
              <a:gd name="connsiteX1" fmla="*/ 430823 w 432565"/>
              <a:gd name="connsiteY1" fmla="*/ 624254 h 2540977"/>
              <a:gd name="connsiteX2" fmla="*/ 0 w 432565"/>
              <a:gd name="connsiteY2" fmla="*/ 1063870 h 2540977"/>
              <a:gd name="connsiteX3" fmla="*/ 430823 w 432565"/>
              <a:gd name="connsiteY3" fmla="*/ 1538654 h 2540977"/>
              <a:gd name="connsiteX4" fmla="*/ 52754 w 432565"/>
              <a:gd name="connsiteY4" fmla="*/ 2171700 h 2540977"/>
              <a:gd name="connsiteX5" fmla="*/ 386862 w 432565"/>
              <a:gd name="connsiteY5" fmla="*/ 2540977 h 25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65" h="2540977">
                <a:moveTo>
                  <a:pt x="123093" y="0"/>
                </a:moveTo>
                <a:cubicBezTo>
                  <a:pt x="287216" y="223471"/>
                  <a:pt x="451339" y="446942"/>
                  <a:pt x="430823" y="624254"/>
                </a:cubicBezTo>
                <a:cubicBezTo>
                  <a:pt x="410308" y="801566"/>
                  <a:pt x="0" y="911470"/>
                  <a:pt x="0" y="1063870"/>
                </a:cubicBezTo>
                <a:cubicBezTo>
                  <a:pt x="0" y="1216270"/>
                  <a:pt x="422031" y="1354016"/>
                  <a:pt x="430823" y="1538654"/>
                </a:cubicBezTo>
                <a:cubicBezTo>
                  <a:pt x="439615" y="1723292"/>
                  <a:pt x="60081" y="2004646"/>
                  <a:pt x="52754" y="2171700"/>
                </a:cubicBezTo>
                <a:cubicBezTo>
                  <a:pt x="45427" y="2338754"/>
                  <a:pt x="216144" y="2439865"/>
                  <a:pt x="386862" y="254097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BB84B4-269B-4BDF-8F0B-B5D18ABE868B}"/>
              </a:ext>
            </a:extLst>
          </p:cNvPr>
          <p:cNvSpPr txBox="1"/>
          <p:nvPr/>
        </p:nvSpPr>
        <p:spPr>
          <a:xfrm>
            <a:off x="1846385" y="2963008"/>
            <a:ext cx="1582615" cy="369332"/>
          </a:xfrm>
          <a:prstGeom prst="rect">
            <a:avLst/>
          </a:prstGeom>
          <a:noFill/>
        </p:spPr>
        <p:txBody>
          <a:bodyPr wrap="square" rtlCol="0">
            <a:spAutoFit/>
          </a:bodyPr>
          <a:lstStyle/>
          <a:p>
            <a:pPr algn="ctr"/>
            <a:r>
              <a:rPr lang="en-US" i="1" dirty="0"/>
              <a:t>Leader</a:t>
            </a:r>
          </a:p>
        </p:txBody>
      </p:sp>
      <p:sp>
        <p:nvSpPr>
          <p:cNvPr id="9" name="Flowchart: Multidocument 8">
            <a:extLst>
              <a:ext uri="{FF2B5EF4-FFF2-40B4-BE49-F238E27FC236}">
                <a16:creationId xmlns:a16="http://schemas.microsoft.com/office/drawing/2014/main" id="{B2E4E9AC-1FC1-42B8-A3E3-237636AAF24A}"/>
              </a:ext>
            </a:extLst>
          </p:cNvPr>
          <p:cNvSpPr/>
          <p:nvPr/>
        </p:nvSpPr>
        <p:spPr>
          <a:xfrm>
            <a:off x="7291138" y="3120187"/>
            <a:ext cx="3585114" cy="2339864"/>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DHT nodes it modified</a:t>
            </a:r>
          </a:p>
        </p:txBody>
      </p:sp>
      <p:cxnSp>
        <p:nvCxnSpPr>
          <p:cNvPr id="11" name="Straight Arrow Connector 10">
            <a:extLst>
              <a:ext uri="{FF2B5EF4-FFF2-40B4-BE49-F238E27FC236}">
                <a16:creationId xmlns:a16="http://schemas.microsoft.com/office/drawing/2014/main" id="{1975FFA8-57A1-443E-8742-419FDC487D5C}"/>
              </a:ext>
            </a:extLst>
          </p:cNvPr>
          <p:cNvCxnSpPr>
            <a:cxnSpLocks/>
          </p:cNvCxnSpPr>
          <p:nvPr/>
        </p:nvCxnSpPr>
        <p:spPr>
          <a:xfrm>
            <a:off x="2637692" y="3533508"/>
            <a:ext cx="4300034" cy="299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DD3069-6ECA-4D53-AAF5-0BA033CE9A48}"/>
              </a:ext>
            </a:extLst>
          </p:cNvPr>
          <p:cNvCxnSpPr>
            <a:cxnSpLocks/>
          </p:cNvCxnSpPr>
          <p:nvPr/>
        </p:nvCxnSpPr>
        <p:spPr>
          <a:xfrm>
            <a:off x="2637692" y="3524660"/>
            <a:ext cx="4229100" cy="187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83372A-A866-48AE-8E98-DE7EEBB4EB67}"/>
              </a:ext>
            </a:extLst>
          </p:cNvPr>
          <p:cNvCxnSpPr>
            <a:cxnSpLocks/>
          </p:cNvCxnSpPr>
          <p:nvPr/>
        </p:nvCxnSpPr>
        <p:spPr>
          <a:xfrm>
            <a:off x="2716228" y="3542356"/>
            <a:ext cx="4221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4560C6-2641-4743-AF61-C0D8AB343D19}"/>
              </a:ext>
            </a:extLst>
          </p:cNvPr>
          <p:cNvSpPr txBox="1"/>
          <p:nvPr/>
        </p:nvSpPr>
        <p:spPr>
          <a:xfrm>
            <a:off x="3429000" y="3068515"/>
            <a:ext cx="3437791" cy="369332"/>
          </a:xfrm>
          <a:prstGeom prst="rect">
            <a:avLst/>
          </a:prstGeom>
          <a:noFill/>
        </p:spPr>
        <p:txBody>
          <a:bodyPr wrap="square" rtlCol="0">
            <a:spAutoFit/>
          </a:bodyPr>
          <a:lstStyle/>
          <a:p>
            <a:r>
              <a:rPr lang="en-US" i="1" dirty="0"/>
              <a:t>Are you able to commit </a:t>
            </a:r>
            <a:r>
              <a:rPr lang="en-US" i="1" dirty="0" err="1"/>
              <a:t>txn</a:t>
            </a:r>
            <a:r>
              <a:rPr lang="en-US" i="1" dirty="0"/>
              <a:t> 12334?</a:t>
            </a:r>
          </a:p>
        </p:txBody>
      </p:sp>
      <p:cxnSp>
        <p:nvCxnSpPr>
          <p:cNvPr id="19" name="Straight Arrow Connector 18">
            <a:extLst>
              <a:ext uri="{FF2B5EF4-FFF2-40B4-BE49-F238E27FC236}">
                <a16:creationId xmlns:a16="http://schemas.microsoft.com/office/drawing/2014/main" id="{A30E5237-5C61-4270-ACD5-291116FFA7FC}"/>
              </a:ext>
            </a:extLst>
          </p:cNvPr>
          <p:cNvCxnSpPr/>
          <p:nvPr/>
        </p:nvCxnSpPr>
        <p:spPr>
          <a:xfrm flipH="1">
            <a:off x="2426678" y="4018085"/>
            <a:ext cx="4511048" cy="325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928073-A92F-4FA5-99C2-B3824E6B7575}"/>
              </a:ext>
            </a:extLst>
          </p:cNvPr>
          <p:cNvCxnSpPr>
            <a:cxnSpLocks/>
          </p:cNvCxnSpPr>
          <p:nvPr/>
        </p:nvCxnSpPr>
        <p:spPr>
          <a:xfrm flipH="1">
            <a:off x="2426678" y="3912984"/>
            <a:ext cx="4440113" cy="415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AECE62-2387-414F-AB64-9EC88DA92E07}"/>
              </a:ext>
            </a:extLst>
          </p:cNvPr>
          <p:cNvCxnSpPr>
            <a:cxnSpLocks/>
          </p:cNvCxnSpPr>
          <p:nvPr/>
        </p:nvCxnSpPr>
        <p:spPr>
          <a:xfrm flipH="1">
            <a:off x="2462147" y="3634740"/>
            <a:ext cx="4404644" cy="68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E14C0EC-4383-4EC0-ABA3-328AA6A0830B}"/>
              </a:ext>
            </a:extLst>
          </p:cNvPr>
          <p:cNvSpPr txBox="1"/>
          <p:nvPr/>
        </p:nvSpPr>
        <p:spPr>
          <a:xfrm>
            <a:off x="3352208" y="4263835"/>
            <a:ext cx="2769577" cy="369332"/>
          </a:xfrm>
          <a:prstGeom prst="rect">
            <a:avLst/>
          </a:prstGeom>
          <a:noFill/>
        </p:spPr>
        <p:txBody>
          <a:bodyPr wrap="square" rtlCol="0">
            <a:spAutoFit/>
          </a:bodyPr>
          <a:lstStyle/>
          <a:p>
            <a:r>
              <a:rPr lang="en-US" i="1" dirty="0"/>
              <a:t>Yes… Yes… Yes…</a:t>
            </a:r>
          </a:p>
        </p:txBody>
      </p:sp>
      <p:cxnSp>
        <p:nvCxnSpPr>
          <p:cNvPr id="26" name="Straight Arrow Connector 25">
            <a:extLst>
              <a:ext uri="{FF2B5EF4-FFF2-40B4-BE49-F238E27FC236}">
                <a16:creationId xmlns:a16="http://schemas.microsoft.com/office/drawing/2014/main" id="{80C564B2-A4C5-4E3D-B40B-BCCCABA56512}"/>
              </a:ext>
            </a:extLst>
          </p:cNvPr>
          <p:cNvCxnSpPr>
            <a:cxnSpLocks/>
          </p:cNvCxnSpPr>
          <p:nvPr/>
        </p:nvCxnSpPr>
        <p:spPr>
          <a:xfrm>
            <a:off x="2780707" y="5072106"/>
            <a:ext cx="4300034" cy="299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A8108BB-859C-4AC5-A611-F79655E6BEAB}"/>
              </a:ext>
            </a:extLst>
          </p:cNvPr>
          <p:cNvCxnSpPr>
            <a:cxnSpLocks/>
          </p:cNvCxnSpPr>
          <p:nvPr/>
        </p:nvCxnSpPr>
        <p:spPr>
          <a:xfrm>
            <a:off x="2780707" y="5063258"/>
            <a:ext cx="4229100" cy="187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F6FFFD-C0F2-4830-917E-C1BAE1BBDE5A}"/>
              </a:ext>
            </a:extLst>
          </p:cNvPr>
          <p:cNvCxnSpPr>
            <a:cxnSpLocks/>
          </p:cNvCxnSpPr>
          <p:nvPr/>
        </p:nvCxnSpPr>
        <p:spPr>
          <a:xfrm>
            <a:off x="2859243" y="5080954"/>
            <a:ext cx="4221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EEF948A-E0EF-44E0-8933-28283649CB13}"/>
              </a:ext>
            </a:extLst>
          </p:cNvPr>
          <p:cNvSpPr txBox="1"/>
          <p:nvPr/>
        </p:nvSpPr>
        <p:spPr>
          <a:xfrm>
            <a:off x="3296030" y="4732493"/>
            <a:ext cx="3289739" cy="369332"/>
          </a:xfrm>
          <a:prstGeom prst="rect">
            <a:avLst/>
          </a:prstGeom>
          <a:noFill/>
        </p:spPr>
        <p:txBody>
          <a:bodyPr wrap="square" rtlCol="0">
            <a:spAutoFit/>
          </a:bodyPr>
          <a:lstStyle/>
          <a:p>
            <a:r>
              <a:rPr lang="en-US" i="1" dirty="0"/>
              <a:t>Commit changes and release locks</a:t>
            </a:r>
          </a:p>
        </p:txBody>
      </p:sp>
      <p:cxnSp>
        <p:nvCxnSpPr>
          <p:cNvPr id="31" name="Straight Arrow Connector 30">
            <a:extLst>
              <a:ext uri="{FF2B5EF4-FFF2-40B4-BE49-F238E27FC236}">
                <a16:creationId xmlns:a16="http://schemas.microsoft.com/office/drawing/2014/main" id="{DA09D699-D636-4B6E-B12D-E57E9F9AE0BB}"/>
              </a:ext>
            </a:extLst>
          </p:cNvPr>
          <p:cNvCxnSpPr>
            <a:cxnSpLocks/>
          </p:cNvCxnSpPr>
          <p:nvPr/>
        </p:nvCxnSpPr>
        <p:spPr>
          <a:xfrm flipH="1">
            <a:off x="1491930" y="4686982"/>
            <a:ext cx="1117370" cy="207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Flowchart: Magnetic Disk 32">
            <a:extLst>
              <a:ext uri="{FF2B5EF4-FFF2-40B4-BE49-F238E27FC236}">
                <a16:creationId xmlns:a16="http://schemas.microsoft.com/office/drawing/2014/main" id="{CEB6D5BA-0C49-4D0F-AB35-D7E0299922EF}"/>
              </a:ext>
            </a:extLst>
          </p:cNvPr>
          <p:cNvSpPr/>
          <p:nvPr/>
        </p:nvSpPr>
        <p:spPr>
          <a:xfrm>
            <a:off x="574070" y="4639435"/>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91FCBF8-0493-40FB-BDB5-CA38C4822686}"/>
              </a:ext>
            </a:extLst>
          </p:cNvPr>
          <p:cNvSpPr txBox="1"/>
          <p:nvPr/>
        </p:nvSpPr>
        <p:spPr>
          <a:xfrm>
            <a:off x="407276" y="5187378"/>
            <a:ext cx="1582615" cy="923330"/>
          </a:xfrm>
          <a:prstGeom prst="rect">
            <a:avLst/>
          </a:prstGeom>
          <a:noFill/>
        </p:spPr>
        <p:txBody>
          <a:bodyPr wrap="square" rtlCol="0">
            <a:spAutoFit/>
          </a:bodyPr>
          <a:lstStyle/>
          <a:p>
            <a:pPr algn="ctr"/>
            <a:r>
              <a:rPr lang="en-US" i="1" dirty="0"/>
              <a:t>Log of transaction outcomes</a:t>
            </a:r>
          </a:p>
        </p:txBody>
      </p:sp>
      <p:sp>
        <p:nvSpPr>
          <p:cNvPr id="35" name="TextBox 34">
            <a:extLst>
              <a:ext uri="{FF2B5EF4-FFF2-40B4-BE49-F238E27FC236}">
                <a16:creationId xmlns:a16="http://schemas.microsoft.com/office/drawing/2014/main" id="{C90F98B2-31D2-42EF-AD61-C70701E49F16}"/>
              </a:ext>
            </a:extLst>
          </p:cNvPr>
          <p:cNvSpPr txBox="1"/>
          <p:nvPr/>
        </p:nvSpPr>
        <p:spPr>
          <a:xfrm>
            <a:off x="535012" y="4858802"/>
            <a:ext cx="1030020" cy="261610"/>
          </a:xfrm>
          <a:prstGeom prst="rect">
            <a:avLst/>
          </a:prstGeom>
          <a:noFill/>
        </p:spPr>
        <p:txBody>
          <a:bodyPr wrap="square" rtlCol="0">
            <a:spAutoFit/>
          </a:bodyPr>
          <a:lstStyle/>
          <a:p>
            <a:r>
              <a:rPr lang="en-US" sz="1050" b="1" dirty="0"/>
              <a:t>12334:commit</a:t>
            </a:r>
          </a:p>
        </p:txBody>
      </p:sp>
      <p:sp>
        <p:nvSpPr>
          <p:cNvPr id="36" name="TextBox 35">
            <a:extLst>
              <a:ext uri="{FF2B5EF4-FFF2-40B4-BE49-F238E27FC236}">
                <a16:creationId xmlns:a16="http://schemas.microsoft.com/office/drawing/2014/main" id="{BF739F35-EAA2-43EF-90EA-43F9CB1B4B2B}"/>
              </a:ext>
            </a:extLst>
          </p:cNvPr>
          <p:cNvSpPr txBox="1"/>
          <p:nvPr/>
        </p:nvSpPr>
        <p:spPr>
          <a:xfrm>
            <a:off x="1466299" y="3031441"/>
            <a:ext cx="1143001" cy="1569660"/>
          </a:xfrm>
          <a:prstGeom prst="rect">
            <a:avLst/>
          </a:prstGeom>
          <a:noFill/>
        </p:spPr>
        <p:txBody>
          <a:bodyPr wrap="square" rtlCol="0">
            <a:spAutoFit/>
          </a:bodyPr>
          <a:lstStyle/>
          <a:p>
            <a:r>
              <a:rPr lang="en-US" sz="9600" dirty="0"/>
              <a:t>{</a:t>
            </a:r>
          </a:p>
        </p:txBody>
      </p:sp>
      <p:sp>
        <p:nvSpPr>
          <p:cNvPr id="37" name="TextBox 36">
            <a:extLst>
              <a:ext uri="{FF2B5EF4-FFF2-40B4-BE49-F238E27FC236}">
                <a16:creationId xmlns:a16="http://schemas.microsoft.com/office/drawing/2014/main" id="{172C5F74-2021-4973-B9F9-101FB34FD1E9}"/>
              </a:ext>
            </a:extLst>
          </p:cNvPr>
          <p:cNvSpPr txBox="1"/>
          <p:nvPr/>
        </p:nvSpPr>
        <p:spPr>
          <a:xfrm>
            <a:off x="1402740" y="3746675"/>
            <a:ext cx="1582615" cy="369332"/>
          </a:xfrm>
          <a:prstGeom prst="rect">
            <a:avLst/>
          </a:prstGeom>
          <a:noFill/>
        </p:spPr>
        <p:txBody>
          <a:bodyPr wrap="square" rtlCol="0">
            <a:spAutoFit/>
          </a:bodyPr>
          <a:lstStyle/>
          <a:p>
            <a:pPr algn="ctr"/>
            <a:r>
              <a:rPr lang="en-US" i="1" dirty="0"/>
              <a:t>Phase 1</a:t>
            </a:r>
          </a:p>
        </p:txBody>
      </p:sp>
      <p:sp>
        <p:nvSpPr>
          <p:cNvPr id="38" name="TextBox 37">
            <a:extLst>
              <a:ext uri="{FF2B5EF4-FFF2-40B4-BE49-F238E27FC236}">
                <a16:creationId xmlns:a16="http://schemas.microsoft.com/office/drawing/2014/main" id="{9DA82E7B-3B12-4B3E-B70B-D96D6F134607}"/>
              </a:ext>
            </a:extLst>
          </p:cNvPr>
          <p:cNvSpPr txBox="1"/>
          <p:nvPr/>
        </p:nvSpPr>
        <p:spPr>
          <a:xfrm>
            <a:off x="1469759" y="4251632"/>
            <a:ext cx="1143001" cy="1569660"/>
          </a:xfrm>
          <a:prstGeom prst="rect">
            <a:avLst/>
          </a:prstGeom>
          <a:noFill/>
        </p:spPr>
        <p:txBody>
          <a:bodyPr wrap="square" rtlCol="0">
            <a:spAutoFit/>
          </a:bodyPr>
          <a:lstStyle/>
          <a:p>
            <a:r>
              <a:rPr lang="en-US" sz="9600" dirty="0"/>
              <a:t>{</a:t>
            </a:r>
          </a:p>
        </p:txBody>
      </p:sp>
      <p:sp>
        <p:nvSpPr>
          <p:cNvPr id="39" name="TextBox 38">
            <a:extLst>
              <a:ext uri="{FF2B5EF4-FFF2-40B4-BE49-F238E27FC236}">
                <a16:creationId xmlns:a16="http://schemas.microsoft.com/office/drawing/2014/main" id="{E11BA572-77A1-4B95-BC4D-FB9D85260408}"/>
              </a:ext>
            </a:extLst>
          </p:cNvPr>
          <p:cNvSpPr txBox="1"/>
          <p:nvPr/>
        </p:nvSpPr>
        <p:spPr>
          <a:xfrm>
            <a:off x="1402740" y="4848357"/>
            <a:ext cx="1582615" cy="369332"/>
          </a:xfrm>
          <a:prstGeom prst="rect">
            <a:avLst/>
          </a:prstGeom>
          <a:noFill/>
        </p:spPr>
        <p:txBody>
          <a:bodyPr wrap="square" rtlCol="0">
            <a:spAutoFit/>
          </a:bodyPr>
          <a:lstStyle/>
          <a:p>
            <a:pPr algn="ctr"/>
            <a:r>
              <a:rPr lang="en-US" i="1" dirty="0"/>
              <a:t>Phase 2</a:t>
            </a:r>
          </a:p>
        </p:txBody>
      </p:sp>
    </p:spTree>
    <p:extLst>
      <p:ext uri="{BB962C8B-B14F-4D97-AF65-F5344CB8AC3E}">
        <p14:creationId xmlns:p14="http://schemas.microsoft.com/office/powerpoint/2010/main" val="35996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9" grpId="0"/>
      <p:bldP spid="35"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p:txBody>
          <a:bodyPr>
            <a:normAutofit fontScale="92500" lnSpcReduction="10000"/>
          </a:bodyPr>
          <a:lstStyle/>
          <a:p>
            <a:r>
              <a:rPr lang="en-US" dirty="0"/>
              <a:t>With this simple scheme, </a:t>
            </a:r>
            <a:r>
              <a:rPr lang="en-US" dirty="0" err="1"/>
              <a:t>serializability</a:t>
            </a:r>
            <a:r>
              <a:rPr lang="en-US" dirty="0"/>
              <a:t> is guaranteed (easily to prove).</a:t>
            </a:r>
          </a:p>
          <a:p>
            <a:endParaRPr lang="en-US" dirty="0"/>
          </a:p>
          <a:p>
            <a:r>
              <a:rPr lang="en-US" dirty="0"/>
              <a:t>But performance turns out to be poor at cloud-scale.</a:t>
            </a:r>
          </a:p>
          <a:p>
            <a:r>
              <a:rPr lang="en-US" b="1" u="sng" dirty="0">
                <a:solidFill>
                  <a:schemeClr val="accent2">
                    <a:lumMod val="75000"/>
                  </a:schemeClr>
                </a:solidFill>
                <a:hlinkClick r:id="rId3"/>
              </a:rPr>
              <a:t>The dangers of replication and a solution. </a:t>
            </a:r>
            <a:r>
              <a:rPr lang="en-US" b="1" dirty="0"/>
              <a:t>Gray, </a:t>
            </a:r>
            <a:r>
              <a:rPr lang="en-US" b="1" dirty="0" err="1"/>
              <a:t>Helland</a:t>
            </a:r>
            <a:r>
              <a:rPr lang="en-US" b="1" dirty="0"/>
              <a:t>, O'Neil, </a:t>
            </a:r>
            <a:r>
              <a:rPr lang="en-US" b="1" dirty="0" err="1"/>
              <a:t>Shasha</a:t>
            </a:r>
            <a:r>
              <a:rPr lang="en-US" b="1" dirty="0"/>
              <a:t>. </a:t>
            </a:r>
            <a:br>
              <a:rPr lang="en-US" b="1" dirty="0"/>
            </a:br>
            <a:r>
              <a:rPr lang="en-US" b="1" dirty="0"/>
              <a:t>Proceedings of ACM SIGMOD, 2006: 25, 2 (June 1996), 173-182. </a:t>
            </a:r>
          </a:p>
          <a:p>
            <a:endParaRPr lang="en-US" dirty="0"/>
          </a:p>
          <a:p>
            <a:r>
              <a:rPr lang="en-US" dirty="0"/>
              <a:t>The paper shows that if concurrent transactions do conflicting updates, deadlock, </a:t>
            </a:r>
            <a:r>
              <a:rPr lang="en-US" dirty="0" err="1"/>
              <a:t>livelock</a:t>
            </a:r>
            <a:r>
              <a:rPr lang="en-US" dirty="0"/>
              <a:t> and rollback are major issues.  Databases will slow down as a factor of N^5, where N is the number of machines.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pic>
        <p:nvPicPr>
          <p:cNvPr id="6" name="Picture 5"/>
          <p:cNvPicPr>
            <a:picLocks noChangeAspect="1"/>
          </p:cNvPicPr>
          <p:nvPr/>
        </p:nvPicPr>
        <p:blipFill>
          <a:blip r:embed="rId4"/>
          <a:stretch>
            <a:fillRect/>
          </a:stretch>
        </p:blipFill>
        <p:spPr>
          <a:xfrm>
            <a:off x="9553766" y="384048"/>
            <a:ext cx="2381250" cy="1543050"/>
          </a:xfrm>
          <a:prstGeom prst="rect">
            <a:avLst/>
          </a:prstGeom>
        </p:spPr>
      </p:pic>
      <p:sp>
        <p:nvSpPr>
          <p:cNvPr id="7" name="Rounded Rectangular Callout 6"/>
          <p:cNvSpPr/>
          <p:nvPr/>
        </p:nvSpPr>
        <p:spPr>
          <a:xfrm>
            <a:off x="3928531" y="2716567"/>
            <a:ext cx="6908802" cy="612648"/>
          </a:xfrm>
          <a:prstGeom prst="wedgeRoundRectCallout">
            <a:avLst>
              <a:gd name="adj1" fmla="val -65022"/>
              <a:gd name="adj2" fmla="val 1277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 of the most important papers about databases ever written.</a:t>
            </a:r>
          </a:p>
        </p:txBody>
      </p:sp>
    </p:spTree>
    <p:extLst>
      <p:ext uri="{BB962C8B-B14F-4D97-AF65-F5344CB8AC3E}">
        <p14:creationId xmlns:p14="http://schemas.microsoft.com/office/powerpoint/2010/main" val="166842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0DB9-E476-4650-93F8-482845C90658}"/>
              </a:ext>
            </a:extLst>
          </p:cNvPr>
          <p:cNvSpPr>
            <a:spLocks noGrp="1"/>
          </p:cNvSpPr>
          <p:nvPr>
            <p:ph type="title"/>
          </p:nvPr>
        </p:nvSpPr>
        <p:spPr/>
        <p:txBody>
          <a:bodyPr/>
          <a:lstStyle/>
          <a:p>
            <a:r>
              <a:rPr lang="en-US" dirty="0"/>
              <a:t>Back to our core agenda</a:t>
            </a:r>
          </a:p>
        </p:txBody>
      </p:sp>
      <p:sp>
        <p:nvSpPr>
          <p:cNvPr id="3" name="Content Placeholder 2">
            <a:extLst>
              <a:ext uri="{FF2B5EF4-FFF2-40B4-BE49-F238E27FC236}">
                <a16:creationId xmlns:a16="http://schemas.microsoft.com/office/drawing/2014/main" id="{B10D9898-06DD-4E07-AB4D-40F0C895E3AE}"/>
              </a:ext>
            </a:extLst>
          </p:cNvPr>
          <p:cNvSpPr>
            <a:spLocks noGrp="1"/>
          </p:cNvSpPr>
          <p:nvPr>
            <p:ph idx="1"/>
          </p:nvPr>
        </p:nvSpPr>
        <p:spPr/>
        <p:txBody>
          <a:bodyPr>
            <a:normAutofit fontScale="92500"/>
          </a:bodyPr>
          <a:lstStyle/>
          <a:p>
            <a:r>
              <a:rPr lang="en-US" dirty="0"/>
              <a:t>A few weeks ago we basically set out this agenda:</a:t>
            </a:r>
          </a:p>
          <a:p>
            <a:pPr>
              <a:buFont typeface="Wingdings" panose="05000000000000000000" pitchFamily="2" charset="2"/>
              <a:buChar char="Ø"/>
            </a:pPr>
            <a:r>
              <a:rPr lang="en-US" dirty="0"/>
              <a:t>  Understand today’s standard cloud, with stale caches (CAP).</a:t>
            </a:r>
          </a:p>
          <a:p>
            <a:pPr>
              <a:buFont typeface="Wingdings" panose="05000000000000000000" pitchFamily="2" charset="2"/>
              <a:buChar char="Ø"/>
            </a:pPr>
            <a:r>
              <a:rPr lang="en-US" dirty="0"/>
              <a:t>  CAP weakens consistency, so we discussed </a:t>
            </a:r>
            <a:r>
              <a:rPr lang="en-US" dirty="0" err="1"/>
              <a:t>Lamport’s</a:t>
            </a:r>
            <a:r>
              <a:rPr lang="en-US" dirty="0"/>
              <a:t> </a:t>
            </a:r>
            <a:r>
              <a:rPr lang="en-US" dirty="0">
                <a:sym typeface="Symbol" panose="05050102010706020507" pitchFamily="18" charset="2"/>
              </a:rPr>
              <a:t> concept.</a:t>
            </a:r>
          </a:p>
          <a:p>
            <a:pPr>
              <a:buFont typeface="Wingdings" panose="05000000000000000000" pitchFamily="2" charset="2"/>
              <a:buChar char="Ø"/>
            </a:pPr>
            <a:r>
              <a:rPr lang="en-US" dirty="0"/>
              <a:t>  We showed how </a:t>
            </a:r>
            <a:r>
              <a:rPr lang="en-US" dirty="0" err="1"/>
              <a:t>Lamport’s</a:t>
            </a:r>
            <a:r>
              <a:rPr lang="en-US" dirty="0"/>
              <a:t> ideas can improve an edge file system: FFFS</a:t>
            </a:r>
          </a:p>
          <a:p>
            <a:pPr>
              <a:buFont typeface="Wingdings" panose="05000000000000000000" pitchFamily="2" charset="2"/>
              <a:buChar char="Ø"/>
            </a:pPr>
            <a:r>
              <a:rPr lang="en-US" dirty="0"/>
              <a:t>  We looked at evolution towards a more active edge with machine-learned</a:t>
            </a:r>
            <a:br>
              <a:rPr lang="en-US" dirty="0"/>
            </a:br>
            <a:r>
              <a:rPr lang="en-US" dirty="0"/>
              <a:t>    models (like Facebook TAO) computed at the back but used at the edge</a:t>
            </a:r>
          </a:p>
          <a:p>
            <a:pPr>
              <a:buFont typeface="Wingdings" panose="05000000000000000000" pitchFamily="2" charset="2"/>
              <a:buChar char="Ø"/>
            </a:pPr>
            <a:r>
              <a:rPr lang="en-US" dirty="0"/>
              <a:t>  We saw how hardware like RDMA, SSD, and NUMA can offer speedups,</a:t>
            </a:r>
            <a:br>
              <a:rPr lang="en-US" dirty="0"/>
            </a:br>
            <a:r>
              <a:rPr lang="en-US" dirty="0"/>
              <a:t>    but also saw that they are not trivial to use</a:t>
            </a:r>
          </a:p>
        </p:txBody>
      </p:sp>
      <p:sp>
        <p:nvSpPr>
          <p:cNvPr id="4" name="Footer Placeholder 3">
            <a:extLst>
              <a:ext uri="{FF2B5EF4-FFF2-40B4-BE49-F238E27FC236}">
                <a16:creationId xmlns:a16="http://schemas.microsoft.com/office/drawing/2014/main" id="{75AF94D5-0E42-4A16-9A55-F8CE660E3F6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88FD9AE-D56D-4DF2-B3AE-0B0A0A3D55CB}"/>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1418664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23C43-C24C-4F3B-B4EE-725AEAA77ADF}"/>
              </a:ext>
            </a:extLst>
          </p:cNvPr>
          <p:cNvSpPr>
            <a:spLocks noGrp="1"/>
          </p:cNvSpPr>
          <p:nvPr>
            <p:ph type="title"/>
          </p:nvPr>
        </p:nvSpPr>
        <p:spPr/>
        <p:txBody>
          <a:bodyPr/>
          <a:lstStyle/>
          <a:p>
            <a:r>
              <a:rPr lang="en-US" b="1" dirty="0">
                <a:solidFill>
                  <a:srgbClr val="C00000"/>
                </a:solidFill>
              </a:rPr>
              <a:t>Rescuing the model</a:t>
            </a:r>
          </a:p>
        </p:txBody>
      </p:sp>
      <p:sp>
        <p:nvSpPr>
          <p:cNvPr id="7" name="Text Placeholder 6">
            <a:extLst>
              <a:ext uri="{FF2B5EF4-FFF2-40B4-BE49-F238E27FC236}">
                <a16:creationId xmlns:a16="http://schemas.microsoft.com/office/drawing/2014/main" id="{8713AED2-D79D-4A9B-B8E1-47B8978667C3}"/>
              </a:ext>
            </a:extLst>
          </p:cNvPr>
          <p:cNvSpPr>
            <a:spLocks noGrp="1"/>
          </p:cNvSpPr>
          <p:nvPr>
            <p:ph type="body" idx="1"/>
          </p:nvPr>
        </p:nvSpPr>
        <p:spPr/>
        <p:txBody>
          <a:bodyPr>
            <a:normAutofit/>
          </a:bodyPr>
          <a:lstStyle/>
          <a:p>
            <a:r>
              <a:rPr lang="en-US" sz="2400" b="1" dirty="0">
                <a:solidFill>
                  <a:srgbClr val="C00000"/>
                </a:solidFill>
              </a:rPr>
              <a:t>Transactions are simple to use.  Can we make them work?</a:t>
            </a:r>
          </a:p>
        </p:txBody>
      </p:sp>
      <p:sp>
        <p:nvSpPr>
          <p:cNvPr id="4" name="Footer Placeholder 3">
            <a:extLst>
              <a:ext uri="{FF2B5EF4-FFF2-40B4-BE49-F238E27FC236}">
                <a16:creationId xmlns:a16="http://schemas.microsoft.com/office/drawing/2014/main" id="{522D2CF7-F338-491F-98EF-7EF7AA75A62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6B8D685-09F5-4B1F-869F-7804189330F0}"/>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57183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455466" y="5328382"/>
            <a:ext cx="1154723" cy="5802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Undo A</a:t>
            </a:r>
          </a:p>
        </p:txBody>
      </p:sp>
      <p:sp>
        <p:nvSpPr>
          <p:cNvPr id="10" name="Oval 9"/>
          <p:cNvSpPr/>
          <p:nvPr/>
        </p:nvSpPr>
        <p:spPr>
          <a:xfrm>
            <a:off x="5689320" y="5328382"/>
            <a:ext cx="1154723" cy="5802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Undo B</a:t>
            </a:r>
          </a:p>
        </p:txBody>
      </p:sp>
      <p:sp>
        <p:nvSpPr>
          <p:cNvPr id="11" name="Oval 10"/>
          <p:cNvSpPr/>
          <p:nvPr/>
        </p:nvSpPr>
        <p:spPr>
          <a:xfrm>
            <a:off x="6923174" y="5328382"/>
            <a:ext cx="1154723" cy="5802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Undo C</a:t>
            </a:r>
          </a:p>
        </p:txBody>
      </p:sp>
      <p:sp>
        <p:nvSpPr>
          <p:cNvPr id="2" name="Title 1"/>
          <p:cNvSpPr>
            <a:spLocks noGrp="1"/>
          </p:cNvSpPr>
          <p:nvPr>
            <p:ph type="title"/>
          </p:nvPr>
        </p:nvSpPr>
        <p:spPr/>
        <p:txBody>
          <a:bodyPr/>
          <a:lstStyle/>
          <a:p>
            <a:r>
              <a:rPr lang="en-US" dirty="0"/>
              <a:t>Business Transactions (OLTP)…</a:t>
            </a:r>
          </a:p>
        </p:txBody>
      </p:sp>
      <p:sp>
        <p:nvSpPr>
          <p:cNvPr id="3" name="Content Placeholder 2"/>
          <p:cNvSpPr>
            <a:spLocks noGrp="1"/>
          </p:cNvSpPr>
          <p:nvPr>
            <p:ph idx="1"/>
          </p:nvPr>
        </p:nvSpPr>
        <p:spPr>
          <a:xfrm>
            <a:off x="1024128" y="2266088"/>
            <a:ext cx="10786872" cy="4023360"/>
          </a:xfrm>
        </p:spPr>
        <p:txBody>
          <a:bodyPr>
            <a:normAutofit/>
          </a:bodyPr>
          <a:lstStyle/>
          <a:p>
            <a:r>
              <a:rPr lang="en-US" dirty="0"/>
              <a:t>An early idea for transactions in the cloud was to build “chains” of smaller mini-transactions, with some form of “undo” sequence if one of the transactions happens to abort</a:t>
            </a:r>
            <a:r>
              <a:rPr lang="en-US" dirty="0" smtClean="0"/>
              <a:t>.  Originally called “transaction sagas”.</a:t>
            </a:r>
            <a:endParaRPr lang="en-US" dirty="0"/>
          </a:p>
          <a:p>
            <a:r>
              <a:rPr lang="en-US" dirty="0" smtClean="0"/>
              <a:t>Today, t</a:t>
            </a:r>
            <a:r>
              <a:rPr lang="en-US" dirty="0" smtClean="0"/>
              <a:t>hese </a:t>
            </a:r>
            <a:r>
              <a:rPr lang="en-US" dirty="0"/>
              <a:t>are called “business transactions” and web-oriented OLTP platforms typically support them.</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21</a:t>
            </a:fld>
            <a:endParaRPr lang="en-US"/>
          </a:p>
        </p:txBody>
      </p:sp>
      <p:sp>
        <p:nvSpPr>
          <p:cNvPr id="6" name="Oval 5"/>
          <p:cNvSpPr/>
          <p:nvPr/>
        </p:nvSpPr>
        <p:spPr>
          <a:xfrm>
            <a:off x="4295096" y="5709156"/>
            <a:ext cx="1092356" cy="5802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A</a:t>
            </a:r>
          </a:p>
        </p:txBody>
      </p:sp>
      <p:sp>
        <p:nvSpPr>
          <p:cNvPr id="7" name="Oval 6"/>
          <p:cNvSpPr/>
          <p:nvPr/>
        </p:nvSpPr>
        <p:spPr>
          <a:xfrm>
            <a:off x="5689320" y="5709156"/>
            <a:ext cx="1046846" cy="5802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B</a:t>
            </a:r>
          </a:p>
        </p:txBody>
      </p:sp>
      <p:sp>
        <p:nvSpPr>
          <p:cNvPr id="8" name="Oval 7"/>
          <p:cNvSpPr/>
          <p:nvPr/>
        </p:nvSpPr>
        <p:spPr>
          <a:xfrm>
            <a:off x="7038036" y="5691572"/>
            <a:ext cx="1039862" cy="58029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C</a:t>
            </a:r>
          </a:p>
        </p:txBody>
      </p:sp>
      <p:cxnSp>
        <p:nvCxnSpPr>
          <p:cNvPr id="13" name="Straight Arrow Connector 12"/>
          <p:cNvCxnSpPr>
            <a:stCxn id="6" idx="6"/>
            <a:endCxn id="7" idx="2"/>
          </p:cNvCxnSpPr>
          <p:nvPr/>
        </p:nvCxnSpPr>
        <p:spPr>
          <a:xfrm>
            <a:off x="5387452" y="5999302"/>
            <a:ext cx="301868"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36166" y="5984649"/>
            <a:ext cx="37401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6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59DB-6A10-4934-B2DF-A34FA56163F6}"/>
              </a:ext>
            </a:extLst>
          </p:cNvPr>
          <p:cNvSpPr>
            <a:spLocks noGrp="1"/>
          </p:cNvSpPr>
          <p:nvPr>
            <p:ph type="title"/>
          </p:nvPr>
        </p:nvSpPr>
        <p:spPr/>
        <p:txBody>
          <a:bodyPr/>
          <a:lstStyle/>
          <a:p>
            <a:r>
              <a:rPr lang="en-US" dirty="0"/>
              <a:t>Business Transactions: Benefits</a:t>
            </a:r>
          </a:p>
        </p:txBody>
      </p:sp>
      <p:sp>
        <p:nvSpPr>
          <p:cNvPr id="3" name="Content Placeholder 2">
            <a:extLst>
              <a:ext uri="{FF2B5EF4-FFF2-40B4-BE49-F238E27FC236}">
                <a16:creationId xmlns:a16="http://schemas.microsoft.com/office/drawing/2014/main" id="{0378D0C8-D804-47E8-9468-A307BCBAC6D4}"/>
              </a:ext>
            </a:extLst>
          </p:cNvPr>
          <p:cNvSpPr>
            <a:spLocks noGrp="1"/>
          </p:cNvSpPr>
          <p:nvPr>
            <p:ph idx="1"/>
          </p:nvPr>
        </p:nvSpPr>
        <p:spPr/>
        <p:txBody>
          <a:bodyPr>
            <a:normAutofit/>
          </a:bodyPr>
          <a:lstStyle/>
          <a:p>
            <a:r>
              <a:rPr lang="en-US" dirty="0"/>
              <a:t>By splitting a large transaction into lots of smaller steps, which run separately, we reduce the length of time when locks are held and the chance of conflicts.</a:t>
            </a:r>
          </a:p>
          <a:p>
            <a:endParaRPr lang="en-US" dirty="0"/>
          </a:p>
          <a:p>
            <a:r>
              <a:rPr lang="en-US" dirty="0"/>
              <a:t>We might now be able to “shard” the database by hashing data items into distinct servers, and run mini-transactions on each shard, separately.</a:t>
            </a:r>
          </a:p>
          <a:p>
            <a:endParaRPr lang="en-US" dirty="0"/>
          </a:p>
          <a:p>
            <a:r>
              <a:rPr lang="en-US" dirty="0"/>
              <a:t>Or we can break large databases into multiple </a:t>
            </a:r>
            <a:r>
              <a:rPr lang="en-US" dirty="0">
                <a:sym typeface="Symbol" panose="05050102010706020507" pitchFamily="18" charset="2"/>
              </a:rPr>
              <a:t>Services</a:t>
            </a:r>
            <a:endParaRPr lang="en-US" dirty="0"/>
          </a:p>
        </p:txBody>
      </p:sp>
      <p:sp>
        <p:nvSpPr>
          <p:cNvPr id="4" name="Footer Placeholder 3">
            <a:extLst>
              <a:ext uri="{FF2B5EF4-FFF2-40B4-BE49-F238E27FC236}">
                <a16:creationId xmlns:a16="http://schemas.microsoft.com/office/drawing/2014/main" id="{993151A6-509F-4627-87AE-C781ED575E2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5534D61-6285-4ACF-AE6C-2A6450E1A3C6}"/>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87038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3613-6E87-4026-81F2-C3200C35F25D}"/>
              </a:ext>
            </a:extLst>
          </p:cNvPr>
          <p:cNvSpPr>
            <a:spLocks noGrp="1"/>
          </p:cNvSpPr>
          <p:nvPr>
            <p:ph type="title"/>
          </p:nvPr>
        </p:nvSpPr>
        <p:spPr/>
        <p:txBody>
          <a:bodyPr/>
          <a:lstStyle/>
          <a:p>
            <a:r>
              <a:rPr lang="en-US" dirty="0" err="1"/>
              <a:t>BASe</a:t>
            </a:r>
            <a:r>
              <a:rPr lang="en-US" dirty="0"/>
              <a:t> concept</a:t>
            </a:r>
          </a:p>
        </p:txBody>
      </p:sp>
      <p:sp>
        <p:nvSpPr>
          <p:cNvPr id="3" name="Content Placeholder 2">
            <a:extLst>
              <a:ext uri="{FF2B5EF4-FFF2-40B4-BE49-F238E27FC236}">
                <a16:creationId xmlns:a16="http://schemas.microsoft.com/office/drawing/2014/main" id="{9649F51A-92D6-49E6-BCC2-FBA522E1950D}"/>
              </a:ext>
            </a:extLst>
          </p:cNvPr>
          <p:cNvSpPr>
            <a:spLocks noGrp="1"/>
          </p:cNvSpPr>
          <p:nvPr>
            <p:ph idx="1"/>
          </p:nvPr>
        </p:nvSpPr>
        <p:spPr/>
        <p:txBody>
          <a:bodyPr/>
          <a:lstStyle/>
          <a:p>
            <a:r>
              <a:rPr lang="en-US" dirty="0"/>
              <a:t>BASE was a method of turning true transactions into a form of business transactions and originated at eBay and Amazon.</a:t>
            </a:r>
          </a:p>
          <a:p>
            <a:endParaRPr lang="en-US" dirty="0"/>
          </a:p>
          <a:p>
            <a:r>
              <a:rPr lang="en-US" dirty="0"/>
              <a:t>You start with a normal transaction, but remove the “begin” and “commit” and then basically try to fix the problems that arise.  “</a:t>
            </a:r>
            <a:r>
              <a:rPr lang="en-US" b="1" u="sng" dirty="0"/>
              <a:t>B</a:t>
            </a:r>
            <a:r>
              <a:rPr lang="en-US" dirty="0"/>
              <a:t>asically </a:t>
            </a:r>
            <a:r>
              <a:rPr lang="en-US" b="1" u="sng" dirty="0"/>
              <a:t>A</a:t>
            </a:r>
            <a:r>
              <a:rPr lang="en-US" dirty="0"/>
              <a:t>vailable, </a:t>
            </a:r>
            <a:r>
              <a:rPr lang="en-US" b="1" u="sng" dirty="0"/>
              <a:t>S</a:t>
            </a:r>
            <a:r>
              <a:rPr lang="en-US" dirty="0"/>
              <a:t>oft-State oriented, but with </a:t>
            </a:r>
            <a:r>
              <a:rPr lang="en-US" b="1" u="sng" dirty="0"/>
              <a:t>E</a:t>
            </a:r>
            <a:r>
              <a:rPr lang="en-US" dirty="0"/>
              <a:t>ventual Consistency”.</a:t>
            </a:r>
          </a:p>
          <a:p>
            <a:endParaRPr lang="en-US" dirty="0"/>
          </a:p>
          <a:p>
            <a:r>
              <a:rPr lang="en-US" dirty="0"/>
              <a:t>If you have good support for business transactions, it can work.</a:t>
            </a:r>
          </a:p>
        </p:txBody>
      </p:sp>
      <p:sp>
        <p:nvSpPr>
          <p:cNvPr id="4" name="Footer Placeholder 3">
            <a:extLst>
              <a:ext uri="{FF2B5EF4-FFF2-40B4-BE49-F238E27FC236}">
                <a16:creationId xmlns:a16="http://schemas.microsoft.com/office/drawing/2014/main" id="{03891FEA-09B6-4769-B33D-2CB0A6E72CC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86B020F-2CD3-4DE5-B54A-DE3E5F5361C5}"/>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346629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Professional solutions</a:t>
            </a:r>
            <a:br>
              <a:rPr lang="en-US" dirty="0"/>
            </a:br>
            <a:r>
              <a:rPr lang="en-US" dirty="0"/>
              <a:t>become quite elaborate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586" y="2429311"/>
            <a:ext cx="10655278" cy="4041394"/>
          </a:xfrm>
          <a:prstGeom prst="rect">
            <a:avLst/>
          </a:prstGeom>
        </p:spPr>
      </p:pic>
      <p:pic>
        <p:nvPicPr>
          <p:cNvPr id="7" name="Picture 6"/>
          <p:cNvPicPr>
            <a:picLocks noChangeAspect="1"/>
          </p:cNvPicPr>
          <p:nvPr/>
        </p:nvPicPr>
        <p:blipFill>
          <a:blip r:embed="rId3"/>
          <a:stretch>
            <a:fillRect/>
          </a:stretch>
        </p:blipFill>
        <p:spPr>
          <a:xfrm>
            <a:off x="8001000" y="205078"/>
            <a:ext cx="4000500" cy="2000250"/>
          </a:xfrm>
          <a:prstGeom prst="rect">
            <a:avLst/>
          </a:prstGeom>
        </p:spPr>
      </p:pic>
    </p:spTree>
    <p:extLst>
      <p:ext uri="{BB962C8B-B14F-4D97-AF65-F5344CB8AC3E}">
        <p14:creationId xmlns:p14="http://schemas.microsoft.com/office/powerpoint/2010/main" val="412877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transactions: Known issues</a:t>
            </a:r>
          </a:p>
        </p:txBody>
      </p:sp>
      <p:sp>
        <p:nvSpPr>
          <p:cNvPr id="3" name="Content Placeholder 2"/>
          <p:cNvSpPr>
            <a:spLocks noGrp="1"/>
          </p:cNvSpPr>
          <p:nvPr>
            <p:ph idx="1"/>
          </p:nvPr>
        </p:nvSpPr>
        <p:spPr/>
        <p:txBody>
          <a:bodyPr>
            <a:normAutofit fontScale="92500"/>
          </a:bodyPr>
          <a:lstStyle/>
          <a:p>
            <a:r>
              <a:rPr lang="en-US" dirty="0"/>
              <a:t>Suppose that A books your flight from Ithaca to Detroit on Delta</a:t>
            </a:r>
          </a:p>
          <a:p>
            <a:r>
              <a:rPr lang="en-US" dirty="0"/>
              <a:t>Transaction B books your flight from Detroit to Bangalore on Air India, grabbing the last discounted seat in the coach class.</a:t>
            </a:r>
          </a:p>
          <a:p>
            <a:r>
              <a:rPr lang="en-US" dirty="0"/>
              <a:t>And Transaction C reserves the hotel for your job interview in “Technology City”</a:t>
            </a:r>
          </a:p>
          <a:p>
            <a:endParaRPr lang="en-US" dirty="0"/>
          </a:p>
          <a:p>
            <a:r>
              <a:rPr lang="en-US" dirty="0"/>
              <a:t>Transaction C fails, because the hotel is fully booked.</a:t>
            </a:r>
          </a:p>
          <a:p>
            <a:endParaRPr lang="en-US" dirty="0"/>
          </a:p>
          <a:p>
            <a:r>
              <a:rPr lang="en-US" dirty="0"/>
              <a:t>But meanwhile, someone else was denied a coach seat on the Air India flight.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253157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“true” transactions differ?</a:t>
            </a:r>
          </a:p>
        </p:txBody>
      </p:sp>
      <p:sp>
        <p:nvSpPr>
          <p:cNvPr id="3" name="Content Placeholder 2"/>
          <p:cNvSpPr>
            <a:spLocks noGrp="1"/>
          </p:cNvSpPr>
          <p:nvPr>
            <p:ph idx="1"/>
          </p:nvPr>
        </p:nvSpPr>
        <p:spPr/>
        <p:txBody>
          <a:bodyPr/>
          <a:lstStyle/>
          <a:p>
            <a:r>
              <a:rPr lang="en-US" dirty="0"/>
              <a:t>That second transaction (the other person) would have waited.</a:t>
            </a:r>
          </a:p>
          <a:p>
            <a:endParaRPr lang="en-US" dirty="0"/>
          </a:p>
          <a:p>
            <a:r>
              <a:rPr lang="en-US" dirty="0"/>
              <a:t>When your transaction aborted because of the hotel issue, the other person would have received the discounted coach seat.</a:t>
            </a:r>
          </a:p>
          <a:p>
            <a:endParaRPr lang="en-US" dirty="0"/>
          </a:p>
          <a:p>
            <a:r>
              <a:rPr lang="en-US" dirty="0"/>
              <a:t>So in this situation, true transactions do behave differently.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2194886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“true” transactions be </a:t>
            </a:r>
            <a:r>
              <a:rPr lang="en-US" u="sng" dirty="0"/>
              <a:t>better</a:t>
            </a:r>
            <a:r>
              <a:rPr lang="en-US" dirty="0"/>
              <a:t>?</a:t>
            </a:r>
          </a:p>
        </p:txBody>
      </p:sp>
      <p:sp>
        <p:nvSpPr>
          <p:cNvPr id="3" name="Content Placeholder 2"/>
          <p:cNvSpPr>
            <a:spLocks noGrp="1"/>
          </p:cNvSpPr>
          <p:nvPr>
            <p:ph idx="1"/>
          </p:nvPr>
        </p:nvSpPr>
        <p:spPr/>
        <p:txBody>
          <a:bodyPr>
            <a:normAutofit/>
          </a:bodyPr>
          <a:lstStyle/>
          <a:p>
            <a:r>
              <a:rPr lang="en-US" dirty="0"/>
              <a:t>… many business transaction systems can cope with minor issues like these.</a:t>
            </a:r>
          </a:p>
          <a:p>
            <a:endParaRPr lang="en-US" dirty="0"/>
          </a:p>
          <a:p>
            <a:r>
              <a:rPr lang="en-US" dirty="0"/>
              <a:t>Tradeoff is similar to CAP:</a:t>
            </a:r>
          </a:p>
          <a:p>
            <a:pPr>
              <a:buFont typeface="Wingdings" panose="05000000000000000000" pitchFamily="2" charset="2"/>
              <a:buChar char="Ø"/>
            </a:pPr>
            <a:r>
              <a:rPr lang="en-US" dirty="0"/>
              <a:t>  Do you prefer a “stronger” form of consistency/correctness?  </a:t>
            </a:r>
            <a:br>
              <a:rPr lang="en-US" dirty="0"/>
            </a:br>
            <a:r>
              <a:rPr lang="en-US" dirty="0"/>
              <a:t>    … Knowing that it will harm performance</a:t>
            </a:r>
            <a:br>
              <a:rPr lang="en-US" dirty="0"/>
            </a:br>
            <a:r>
              <a:rPr lang="en-US" dirty="0"/>
              <a:t>    … and that the problem domain has inherent limitations in any case?</a:t>
            </a:r>
          </a:p>
          <a:p>
            <a:pPr>
              <a:buFont typeface="Wingdings" panose="05000000000000000000" pitchFamily="2" charset="2"/>
              <a:buChar char="Ø"/>
            </a:pPr>
            <a:r>
              <a:rPr lang="en-US" dirty="0"/>
              <a:t>  Most developers opt for better OLTP performance and scalability!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286597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Forking off Transactions</a:t>
            </a:r>
          </a:p>
        </p:txBody>
      </p:sp>
      <p:sp>
        <p:nvSpPr>
          <p:cNvPr id="3" name="Content Placeholder 2"/>
          <p:cNvSpPr>
            <a:spLocks noGrp="1"/>
          </p:cNvSpPr>
          <p:nvPr>
            <p:ph idx="1"/>
          </p:nvPr>
        </p:nvSpPr>
        <p:spPr/>
        <p:txBody>
          <a:bodyPr>
            <a:normAutofit lnSpcReduction="10000"/>
          </a:bodyPr>
          <a:lstStyle/>
          <a:p>
            <a:r>
              <a:rPr lang="en-US" dirty="0"/>
              <a:t>A related idea: what about “launching” a transaction from inside some other transaction?  One could perhaps use a similar “undo” strategy?</a:t>
            </a:r>
          </a:p>
          <a:p>
            <a:pPr>
              <a:buFont typeface="Wingdings" panose="05000000000000000000" pitchFamily="2" charset="2"/>
              <a:buChar char="Ø"/>
            </a:pPr>
            <a:r>
              <a:rPr lang="en-US" dirty="0"/>
              <a:t>  Like forking a thread, but this forks a mini-business-transaction.</a:t>
            </a:r>
          </a:p>
          <a:p>
            <a:endParaRPr lang="en-US" dirty="0"/>
          </a:p>
          <a:p>
            <a:r>
              <a:rPr lang="en-US" dirty="0"/>
              <a:t>This was explored in a research system called Argus</a:t>
            </a:r>
          </a:p>
          <a:p>
            <a:pPr>
              <a:buFont typeface="Wingdings" panose="05000000000000000000" pitchFamily="2" charset="2"/>
              <a:buChar char="Ø"/>
            </a:pPr>
            <a:r>
              <a:rPr lang="en-US" dirty="0"/>
              <a:t>  If the parent transaction aborts the child is an “invalidated” context</a:t>
            </a:r>
          </a:p>
          <a:p>
            <a:pPr>
              <a:buFont typeface="Wingdings" panose="05000000000000000000" pitchFamily="2" charset="2"/>
              <a:buChar char="Ø"/>
            </a:pPr>
            <a:r>
              <a:rPr lang="en-US" dirty="0"/>
              <a:t>  In effect, the child glimpsed a future timeline that won’t actually occur.</a:t>
            </a:r>
          </a:p>
          <a:p>
            <a:pPr>
              <a:buFont typeface="Wingdings" panose="05000000000000000000" pitchFamily="2" charset="2"/>
              <a:buChar char="Ø"/>
            </a:pPr>
            <a:r>
              <a:rPr lang="en-US" dirty="0"/>
              <a:t>  The inconsistency might easily send it into an infinite loop</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28</a:t>
            </a:fld>
            <a:endParaRPr lang="en-US"/>
          </a:p>
        </p:txBody>
      </p:sp>
      <p:pic>
        <p:nvPicPr>
          <p:cNvPr id="8" name="Picture 7"/>
          <p:cNvPicPr>
            <a:picLocks noChangeAspect="1"/>
          </p:cNvPicPr>
          <p:nvPr/>
        </p:nvPicPr>
        <p:blipFill>
          <a:blip r:embed="rId3"/>
          <a:stretch>
            <a:fillRect/>
          </a:stretch>
        </p:blipFill>
        <p:spPr>
          <a:xfrm>
            <a:off x="9818449" y="255136"/>
            <a:ext cx="2037768" cy="1358512"/>
          </a:xfrm>
          <a:prstGeom prst="rect">
            <a:avLst/>
          </a:prstGeom>
        </p:spPr>
      </p:pic>
    </p:spTree>
    <p:extLst>
      <p:ext uri="{BB962C8B-B14F-4D97-AF65-F5344CB8AC3E}">
        <p14:creationId xmlns:p14="http://schemas.microsoft.com/office/powerpoint/2010/main" val="49450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Movie version</a:t>
            </a:r>
          </a:p>
        </p:txBody>
      </p:sp>
      <p:sp>
        <p:nvSpPr>
          <p:cNvPr id="3" name="Content Placeholder 2"/>
          <p:cNvSpPr>
            <a:spLocks noGrp="1"/>
          </p:cNvSpPr>
          <p:nvPr>
            <p:ph idx="1"/>
          </p:nvPr>
        </p:nvSpPr>
        <p:spPr/>
        <p:txBody>
          <a:bodyPr>
            <a:normAutofit/>
          </a:bodyPr>
          <a:lstStyle/>
          <a:p>
            <a:r>
              <a:rPr lang="en-US" dirty="0"/>
              <a:t>Child thinks that its Mom and Dad met on prom night and fell in love</a:t>
            </a:r>
            <a:br>
              <a:rPr lang="en-US" dirty="0"/>
            </a:br>
            <a:endParaRPr lang="en-US" dirty="0"/>
          </a:p>
          <a:p>
            <a:r>
              <a:rPr lang="en-US" dirty="0"/>
              <a:t>But in the actual world, the Mom and Dad meeting doesn’t occur after</a:t>
            </a:r>
            <a:br>
              <a:rPr lang="en-US" dirty="0"/>
            </a:br>
            <a:r>
              <a:rPr lang="en-US" dirty="0"/>
              <a:t>all because of some kind of glitch.</a:t>
            </a:r>
          </a:p>
          <a:p>
            <a:endParaRPr lang="en-US" dirty="0"/>
          </a:p>
          <a:p>
            <a:r>
              <a:rPr lang="en-US" dirty="0"/>
              <a:t>So child, technically, will not be born… </a:t>
            </a:r>
            <a:br>
              <a:rPr lang="en-US" dirty="0"/>
            </a:br>
            <a:endParaRPr lang="en-US" dirty="0"/>
          </a:p>
          <a:p>
            <a:r>
              <a:rPr lang="en-US" dirty="0"/>
              <a:t>Business transaction terminology: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pic>
        <p:nvPicPr>
          <p:cNvPr id="6" name="Picture 5"/>
          <p:cNvPicPr>
            <a:picLocks noChangeAspect="1"/>
          </p:cNvPicPr>
          <p:nvPr/>
        </p:nvPicPr>
        <p:blipFill>
          <a:blip r:embed="rId3"/>
          <a:stretch>
            <a:fillRect/>
          </a:stretch>
        </p:blipFill>
        <p:spPr>
          <a:xfrm>
            <a:off x="8748345" y="163100"/>
            <a:ext cx="3336681" cy="1877770"/>
          </a:xfrm>
          <a:prstGeom prst="rect">
            <a:avLst/>
          </a:prstGeom>
        </p:spPr>
      </p:pic>
      <p:pic>
        <p:nvPicPr>
          <p:cNvPr id="7" name="Picture 6"/>
          <p:cNvPicPr>
            <a:picLocks noChangeAspect="1"/>
          </p:cNvPicPr>
          <p:nvPr/>
        </p:nvPicPr>
        <p:blipFill>
          <a:blip r:embed="rId4"/>
          <a:stretch>
            <a:fillRect/>
          </a:stretch>
        </p:blipFill>
        <p:spPr>
          <a:xfrm>
            <a:off x="7113541" y="384048"/>
            <a:ext cx="1494128" cy="840447"/>
          </a:xfrm>
          <a:prstGeom prst="rect">
            <a:avLst/>
          </a:prstGeom>
        </p:spPr>
      </p:pic>
      <p:pic>
        <p:nvPicPr>
          <p:cNvPr id="8" name="Picture 7"/>
          <p:cNvPicPr>
            <a:picLocks noChangeAspect="1"/>
          </p:cNvPicPr>
          <p:nvPr/>
        </p:nvPicPr>
        <p:blipFill>
          <a:blip r:embed="rId5"/>
          <a:stretch>
            <a:fillRect/>
          </a:stretch>
        </p:blipFill>
        <p:spPr>
          <a:xfrm>
            <a:off x="8491477" y="4017651"/>
            <a:ext cx="2252914" cy="1501942"/>
          </a:xfrm>
          <a:prstGeom prst="rect">
            <a:avLst/>
          </a:prstGeom>
        </p:spPr>
      </p:pic>
      <p:sp>
        <p:nvSpPr>
          <p:cNvPr id="9" name="Rectangle 8"/>
          <p:cNvSpPr/>
          <p:nvPr/>
        </p:nvSpPr>
        <p:spPr>
          <a:xfrm>
            <a:off x="7860605" y="5519593"/>
            <a:ext cx="3703834" cy="461665"/>
          </a:xfrm>
          <a:prstGeom prst="rect">
            <a:avLst/>
          </a:prstGeom>
        </p:spPr>
        <p:txBody>
          <a:bodyPr wrap="none">
            <a:spAutoFit/>
          </a:bodyPr>
          <a:lstStyle/>
          <a:p>
            <a:r>
              <a:rPr lang="en-US" sz="2400" dirty="0"/>
              <a:t>The child must be terminated</a:t>
            </a:r>
          </a:p>
        </p:txBody>
      </p:sp>
    </p:spTree>
    <p:extLst>
      <p:ext uri="{BB962C8B-B14F-4D97-AF65-F5344CB8AC3E}">
        <p14:creationId xmlns:p14="http://schemas.microsoft.com/office/powerpoint/2010/main" val="30223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B1A1-A777-4C50-A5BF-89E69009F5AF}"/>
              </a:ext>
            </a:extLst>
          </p:cNvPr>
          <p:cNvSpPr>
            <a:spLocks noGrp="1"/>
          </p:cNvSpPr>
          <p:nvPr>
            <p:ph type="title"/>
          </p:nvPr>
        </p:nvSpPr>
        <p:spPr/>
        <p:txBody>
          <a:bodyPr/>
          <a:lstStyle/>
          <a:p>
            <a:r>
              <a:rPr lang="en-US" dirty="0"/>
              <a:t>But </a:t>
            </a:r>
            <a:r>
              <a:rPr lang="en-US" dirty="0" err="1"/>
              <a:t>Lamport’s</a:t>
            </a:r>
            <a:r>
              <a:rPr lang="en-US" dirty="0"/>
              <a:t> </a:t>
            </a:r>
            <a:r>
              <a:rPr lang="en-US" dirty="0">
                <a:sym typeface="Symbol" panose="05050102010706020507" pitchFamily="18" charset="2"/>
              </a:rPr>
              <a:t> is very low-level</a:t>
            </a:r>
            <a:endParaRPr lang="en-US" dirty="0"/>
          </a:p>
        </p:txBody>
      </p:sp>
      <p:sp>
        <p:nvSpPr>
          <p:cNvPr id="3" name="Content Placeholder 2">
            <a:extLst>
              <a:ext uri="{FF2B5EF4-FFF2-40B4-BE49-F238E27FC236}">
                <a16:creationId xmlns:a16="http://schemas.microsoft.com/office/drawing/2014/main" id="{23C3E799-8759-4FFF-9134-F733B0A15350}"/>
              </a:ext>
            </a:extLst>
          </p:cNvPr>
          <p:cNvSpPr>
            <a:spLocks noGrp="1"/>
          </p:cNvSpPr>
          <p:nvPr>
            <p:ph idx="1"/>
          </p:nvPr>
        </p:nvSpPr>
        <p:spPr/>
        <p:txBody>
          <a:bodyPr/>
          <a:lstStyle/>
          <a:p>
            <a:r>
              <a:rPr lang="en-US" dirty="0"/>
              <a:t>Today, let’s wind back to the start and look at a different form of </a:t>
            </a:r>
            <a:br>
              <a:rPr lang="en-US" dirty="0"/>
            </a:br>
            <a:r>
              <a:rPr lang="en-US" dirty="0"/>
              <a:t>consistency</a:t>
            </a:r>
          </a:p>
          <a:p>
            <a:endParaRPr lang="en-US" dirty="0"/>
          </a:p>
          <a:p>
            <a:r>
              <a:rPr lang="en-US" dirty="0"/>
              <a:t>Early storage systems just were file systems, but with lots of concurrency</a:t>
            </a:r>
            <a:br>
              <a:rPr lang="en-US" dirty="0"/>
            </a:br>
            <a:r>
              <a:rPr lang="en-US" dirty="0"/>
              <a:t>we saw frequent data corruption bugs.</a:t>
            </a:r>
          </a:p>
          <a:p>
            <a:endParaRPr lang="en-US" dirty="0"/>
          </a:p>
          <a:p>
            <a:r>
              <a:rPr lang="en-US" dirty="0"/>
              <a:t>Led to the idea of transactions.  What role do these have in the cloud?</a:t>
            </a:r>
          </a:p>
        </p:txBody>
      </p:sp>
      <p:sp>
        <p:nvSpPr>
          <p:cNvPr id="4" name="Footer Placeholder 3">
            <a:extLst>
              <a:ext uri="{FF2B5EF4-FFF2-40B4-BE49-F238E27FC236}">
                <a16:creationId xmlns:a16="http://schemas.microsoft.com/office/drawing/2014/main" id="{76535F5B-9AEF-4893-B41E-3DD297C1568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0C2BFF0-43B0-4592-B182-0D5E2A8416B6}"/>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2144070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23C43-C24C-4F3B-B4EE-725AEAA77ADF}"/>
              </a:ext>
            </a:extLst>
          </p:cNvPr>
          <p:cNvSpPr>
            <a:spLocks noGrp="1"/>
          </p:cNvSpPr>
          <p:nvPr>
            <p:ph type="title"/>
          </p:nvPr>
        </p:nvSpPr>
        <p:spPr/>
        <p:txBody>
          <a:bodyPr/>
          <a:lstStyle/>
          <a:p>
            <a:r>
              <a:rPr lang="en-US" b="1" dirty="0">
                <a:solidFill>
                  <a:srgbClr val="C00000"/>
                </a:solidFill>
              </a:rPr>
              <a:t>The rescue isn’t going well</a:t>
            </a:r>
          </a:p>
        </p:txBody>
      </p:sp>
      <p:sp>
        <p:nvSpPr>
          <p:cNvPr id="7" name="Text Placeholder 6">
            <a:extLst>
              <a:ext uri="{FF2B5EF4-FFF2-40B4-BE49-F238E27FC236}">
                <a16:creationId xmlns:a16="http://schemas.microsoft.com/office/drawing/2014/main" id="{8713AED2-D79D-4A9B-B8E1-47B8978667C3}"/>
              </a:ext>
            </a:extLst>
          </p:cNvPr>
          <p:cNvSpPr>
            <a:spLocks noGrp="1"/>
          </p:cNvSpPr>
          <p:nvPr>
            <p:ph type="body" idx="1"/>
          </p:nvPr>
        </p:nvSpPr>
        <p:spPr/>
        <p:txBody>
          <a:bodyPr>
            <a:normAutofit/>
          </a:bodyPr>
          <a:lstStyle/>
          <a:p>
            <a:r>
              <a:rPr lang="en-US" sz="2400" b="1" dirty="0">
                <a:solidFill>
                  <a:srgbClr val="C00000"/>
                </a:solidFill>
              </a:rPr>
              <a:t>Nothing seems to work!</a:t>
            </a:r>
          </a:p>
        </p:txBody>
      </p:sp>
      <p:sp>
        <p:nvSpPr>
          <p:cNvPr id="4" name="Footer Placeholder 3">
            <a:extLst>
              <a:ext uri="{FF2B5EF4-FFF2-40B4-BE49-F238E27FC236}">
                <a16:creationId xmlns:a16="http://schemas.microsoft.com/office/drawing/2014/main" id="{522D2CF7-F338-491F-98EF-7EF7AA75A62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6B8D685-09F5-4B1F-869F-7804189330F0}"/>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420055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p:txBody>
          <a:bodyPr>
            <a:normAutofit/>
          </a:bodyPr>
          <a:lstStyle/>
          <a:p>
            <a:r>
              <a:rPr lang="en-US" dirty="0"/>
              <a:t>In our last lecture we saw that</a:t>
            </a:r>
            <a:r>
              <a:rPr lang="en-US" i="1" dirty="0"/>
              <a:t> locking</a:t>
            </a:r>
            <a:r>
              <a:rPr lang="en-US" dirty="0"/>
              <a:t> can already harm performance.  We are seeing a second instance of that, in distributed transactions.</a:t>
            </a:r>
          </a:p>
          <a:p>
            <a:r>
              <a:rPr lang="en-US" dirty="0"/>
              <a:t>But there is also a secondary issue involving loss of concurrency.</a:t>
            </a:r>
          </a:p>
          <a:p>
            <a:pPr>
              <a:buFont typeface="Wingdings" panose="05000000000000000000" pitchFamily="2" charset="2"/>
              <a:buChar char="Ø"/>
            </a:pPr>
            <a:r>
              <a:rPr lang="en-US" dirty="0"/>
              <a:t>  While thread A is waiting for thread B to finish some action, A isn’t </a:t>
            </a:r>
            <a:br>
              <a:rPr lang="en-US" dirty="0"/>
            </a:br>
            <a:r>
              <a:rPr lang="en-US" dirty="0"/>
              <a:t>    active.  So we have a new kind of critical path that “spans” from A to B.</a:t>
            </a:r>
          </a:p>
          <a:p>
            <a:pPr>
              <a:buFont typeface="Wingdings" panose="05000000000000000000" pitchFamily="2" charset="2"/>
              <a:buChar char="Ø"/>
            </a:pPr>
            <a:r>
              <a:rPr lang="en-US" dirty="0"/>
              <a:t>  Amdahl's law:  The maximum speedup of a parallel program will be</a:t>
            </a:r>
            <a:br>
              <a:rPr lang="en-US" dirty="0"/>
            </a:br>
            <a:r>
              <a:rPr lang="en-US" dirty="0"/>
              <a:t>    limited by the sequential length of its critical path.</a:t>
            </a:r>
          </a:p>
          <a:p>
            <a:pPr>
              <a:buFont typeface="Wingdings" panose="05000000000000000000" pitchFamily="2" charset="2"/>
              <a:buChar char="Ø"/>
            </a:pPr>
            <a:r>
              <a:rPr lang="en-US" dirty="0"/>
              <a:t>  Long transactions can eliminate the benefit of concurrency.</a:t>
            </a:r>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pic>
        <p:nvPicPr>
          <p:cNvPr id="6" name="Picture 5"/>
          <p:cNvPicPr>
            <a:picLocks noChangeAspect="1"/>
          </p:cNvPicPr>
          <p:nvPr/>
        </p:nvPicPr>
        <p:blipFill>
          <a:blip r:embed="rId3"/>
          <a:stretch>
            <a:fillRect/>
          </a:stretch>
        </p:blipFill>
        <p:spPr>
          <a:xfrm>
            <a:off x="9154625" y="241421"/>
            <a:ext cx="2656375" cy="1629975"/>
          </a:xfrm>
          <a:prstGeom prst="rect">
            <a:avLst/>
          </a:prstGeom>
        </p:spPr>
      </p:pic>
    </p:spTree>
    <p:extLst>
      <p:ext uri="{BB962C8B-B14F-4D97-AF65-F5344CB8AC3E}">
        <p14:creationId xmlns:p14="http://schemas.microsoft.com/office/powerpoint/2010/main" val="3707844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Amdahl’s Law in Action</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058" y="2532154"/>
            <a:ext cx="7007958" cy="3810673"/>
          </a:xfrm>
          <a:prstGeom prst="rect">
            <a:avLst/>
          </a:prstGeom>
        </p:spPr>
      </p:pic>
      <p:sp>
        <p:nvSpPr>
          <p:cNvPr id="8" name="Oval 7"/>
          <p:cNvSpPr/>
          <p:nvPr/>
        </p:nvSpPr>
        <p:spPr>
          <a:xfrm>
            <a:off x="1785771" y="2312894"/>
            <a:ext cx="2480287" cy="110803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rPr>
              <a:t>Critical Path highlighted</a:t>
            </a:r>
          </a:p>
        </p:txBody>
      </p:sp>
      <p:cxnSp>
        <p:nvCxnSpPr>
          <p:cNvPr id="10" name="Straight Arrow Connector 9"/>
          <p:cNvCxnSpPr>
            <a:stCxn id="8" idx="4"/>
          </p:cNvCxnSpPr>
          <p:nvPr/>
        </p:nvCxnSpPr>
        <p:spPr>
          <a:xfrm>
            <a:off x="3025915" y="3420932"/>
            <a:ext cx="3213522" cy="12909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703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D5CE35-C0C7-488A-93FF-27058FB6BE5D}"/>
              </a:ext>
            </a:extLst>
          </p:cNvPr>
          <p:cNvSpPr>
            <a:spLocks noGrp="1"/>
          </p:cNvSpPr>
          <p:nvPr>
            <p:ph type="title"/>
          </p:nvPr>
        </p:nvSpPr>
        <p:spPr/>
        <p:txBody>
          <a:bodyPr/>
          <a:lstStyle/>
          <a:p>
            <a:r>
              <a:rPr lang="en-US" dirty="0"/>
              <a:t>Transactions: Summary</a:t>
            </a:r>
          </a:p>
        </p:txBody>
      </p:sp>
      <p:sp>
        <p:nvSpPr>
          <p:cNvPr id="6" name="Content Placeholder 5">
            <a:extLst>
              <a:ext uri="{FF2B5EF4-FFF2-40B4-BE49-F238E27FC236}">
                <a16:creationId xmlns:a16="http://schemas.microsoft.com/office/drawing/2014/main" id="{590C7CDE-D6FF-42FF-AC82-EEF69765F62F}"/>
              </a:ext>
            </a:extLst>
          </p:cNvPr>
          <p:cNvSpPr>
            <a:spLocks noGrp="1"/>
          </p:cNvSpPr>
          <p:nvPr>
            <p:ph idx="1"/>
          </p:nvPr>
        </p:nvSpPr>
        <p:spPr/>
        <p:txBody>
          <a:bodyPr>
            <a:normAutofit/>
          </a:bodyPr>
          <a:lstStyle/>
          <a:p>
            <a:r>
              <a:rPr lang="en-US" dirty="0"/>
              <a:t>They have value in the cloud, but must be used with enormous care.</a:t>
            </a:r>
          </a:p>
          <a:p>
            <a:endParaRPr lang="en-US" dirty="0"/>
          </a:p>
          <a:p>
            <a:r>
              <a:rPr lang="en-US" dirty="0"/>
              <a:t>We generally </a:t>
            </a:r>
            <a:r>
              <a:rPr lang="en-US" i="1" dirty="0"/>
              <a:t>can’t </a:t>
            </a:r>
            <a:r>
              <a:rPr lang="en-US" dirty="0"/>
              <a:t>treat the whole cloud as a big transactional system.</a:t>
            </a:r>
          </a:p>
          <a:p>
            <a:pPr>
              <a:buFont typeface="Wingdings" panose="05000000000000000000" pitchFamily="2" charset="2"/>
              <a:buChar char="Ø"/>
            </a:pPr>
            <a:r>
              <a:rPr lang="en-US" dirty="0"/>
              <a:t>  This was the core insight gained back in 2005, when the big database</a:t>
            </a:r>
            <a:br>
              <a:rPr lang="en-US" dirty="0"/>
            </a:br>
            <a:r>
              <a:rPr lang="en-US" dirty="0"/>
              <a:t>    products hit their limits.</a:t>
            </a:r>
          </a:p>
          <a:p>
            <a:pPr>
              <a:buFont typeface="Wingdings" panose="05000000000000000000" pitchFamily="2" charset="2"/>
              <a:buChar char="Ø"/>
            </a:pPr>
            <a:r>
              <a:rPr lang="en-US" dirty="0"/>
              <a:t>  In fact, Eric Brewer’s CAP theorem was really trying to make this point!</a:t>
            </a:r>
          </a:p>
        </p:txBody>
      </p:sp>
      <p:sp>
        <p:nvSpPr>
          <p:cNvPr id="3" name="Footer Placeholder 2">
            <a:extLst>
              <a:ext uri="{FF2B5EF4-FFF2-40B4-BE49-F238E27FC236}">
                <a16:creationId xmlns:a16="http://schemas.microsoft.com/office/drawing/2014/main" id="{17D6AC3C-329F-4F6E-A80E-BD2B62EE6C9E}"/>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B57C838E-31C7-4602-8884-05A7D043FA7F}"/>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451842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BD34F2-358C-43F8-8C17-BA580CA90978}"/>
              </a:ext>
            </a:extLst>
          </p:cNvPr>
          <p:cNvSpPr>
            <a:spLocks noGrp="1"/>
          </p:cNvSpPr>
          <p:nvPr>
            <p:ph type="title"/>
          </p:nvPr>
        </p:nvSpPr>
        <p:spPr>
          <a:xfrm>
            <a:off x="457199" y="4960137"/>
            <a:ext cx="7789985" cy="1463040"/>
          </a:xfrm>
        </p:spPr>
        <p:txBody>
          <a:bodyPr>
            <a:noAutofit/>
          </a:bodyPr>
          <a:lstStyle/>
          <a:p>
            <a:r>
              <a:rPr lang="en-US" sz="4400" b="1" dirty="0">
                <a:solidFill>
                  <a:srgbClr val="C00000"/>
                </a:solidFill>
              </a:rPr>
              <a:t>Snapshot Isolation</a:t>
            </a:r>
          </a:p>
        </p:txBody>
      </p:sp>
      <p:sp>
        <p:nvSpPr>
          <p:cNvPr id="7" name="Text Placeholder 6">
            <a:extLst>
              <a:ext uri="{FF2B5EF4-FFF2-40B4-BE49-F238E27FC236}">
                <a16:creationId xmlns:a16="http://schemas.microsoft.com/office/drawing/2014/main" id="{D52C4D48-FB94-44D4-AF8C-98BAF7767407}"/>
              </a:ext>
            </a:extLst>
          </p:cNvPr>
          <p:cNvSpPr>
            <a:spLocks noGrp="1"/>
          </p:cNvSpPr>
          <p:nvPr>
            <p:ph type="body" idx="1"/>
          </p:nvPr>
        </p:nvSpPr>
        <p:spPr/>
        <p:txBody>
          <a:bodyPr>
            <a:normAutofit/>
          </a:bodyPr>
          <a:lstStyle/>
          <a:p>
            <a:r>
              <a:rPr lang="en-US" sz="2400" b="1" dirty="0">
                <a:solidFill>
                  <a:srgbClr val="C00000"/>
                </a:solidFill>
              </a:rPr>
              <a:t>A CAP-like idea for read-only transactions</a:t>
            </a:r>
          </a:p>
        </p:txBody>
      </p:sp>
      <p:sp>
        <p:nvSpPr>
          <p:cNvPr id="4" name="Footer Placeholder 3">
            <a:extLst>
              <a:ext uri="{FF2B5EF4-FFF2-40B4-BE49-F238E27FC236}">
                <a16:creationId xmlns:a16="http://schemas.microsoft.com/office/drawing/2014/main" id="{6AE5B1EB-C625-4F0D-942A-0DDE62F5CDE9}"/>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D75F909A-8532-4679-89EC-1A50EDE3EF95}"/>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61770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1042-492F-42E1-94A1-ADFAC71C4DE1}"/>
              </a:ext>
            </a:extLst>
          </p:cNvPr>
          <p:cNvSpPr>
            <a:spLocks noGrp="1"/>
          </p:cNvSpPr>
          <p:nvPr>
            <p:ph type="title"/>
          </p:nvPr>
        </p:nvSpPr>
        <p:spPr/>
        <p:txBody>
          <a:bodyPr/>
          <a:lstStyle/>
          <a:p>
            <a:r>
              <a:rPr lang="en-US" dirty="0"/>
              <a:t>CAP “Destroys” transactional consistency</a:t>
            </a:r>
          </a:p>
        </p:txBody>
      </p:sp>
      <p:sp>
        <p:nvSpPr>
          <p:cNvPr id="3" name="Content Placeholder 2">
            <a:extLst>
              <a:ext uri="{FF2B5EF4-FFF2-40B4-BE49-F238E27FC236}">
                <a16:creationId xmlns:a16="http://schemas.microsoft.com/office/drawing/2014/main" id="{1E356846-8A98-4A94-8A1C-EBB8EA8E706B}"/>
              </a:ext>
            </a:extLst>
          </p:cNvPr>
          <p:cNvSpPr>
            <a:spLocks noGrp="1"/>
          </p:cNvSpPr>
          <p:nvPr>
            <p:ph idx="1"/>
          </p:nvPr>
        </p:nvSpPr>
        <p:spPr/>
        <p:txBody>
          <a:bodyPr/>
          <a:lstStyle/>
          <a:p>
            <a:r>
              <a:rPr lang="en-US" dirty="0"/>
              <a:t>We can’t use CAP with transactions: inconsistent caching ruins consistency.</a:t>
            </a:r>
          </a:p>
          <a:p>
            <a:endParaRPr lang="en-US" dirty="0"/>
          </a:p>
          <a:p>
            <a:r>
              <a:rPr lang="en-US" dirty="0"/>
              <a:t>But one idea is to have the cache itself understand transactional model.</a:t>
            </a:r>
          </a:p>
          <a:p>
            <a:endParaRPr lang="en-US" dirty="0"/>
          </a:p>
          <a:p>
            <a:r>
              <a:rPr lang="en-US" dirty="0"/>
              <a:t>This leads to a concept of a cache using </a:t>
            </a:r>
            <a:r>
              <a:rPr lang="en-US" i="1" dirty="0"/>
              <a:t>snapshot isolation.</a:t>
            </a:r>
            <a:endParaRPr lang="en-US" dirty="0"/>
          </a:p>
        </p:txBody>
      </p:sp>
      <p:sp>
        <p:nvSpPr>
          <p:cNvPr id="4" name="Footer Placeholder 3">
            <a:extLst>
              <a:ext uri="{FF2B5EF4-FFF2-40B4-BE49-F238E27FC236}">
                <a16:creationId xmlns:a16="http://schemas.microsoft.com/office/drawing/2014/main" id="{D2ED6A82-59A2-48F5-86AF-FA6C879E67E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B7FB756-7390-4C37-95F1-7874FD2FCA0F}"/>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2439632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8AB0-7A47-4173-84B6-FC4578C51729}"/>
              </a:ext>
            </a:extLst>
          </p:cNvPr>
          <p:cNvSpPr>
            <a:spLocks noGrp="1"/>
          </p:cNvSpPr>
          <p:nvPr>
            <p:ph type="title"/>
          </p:nvPr>
        </p:nvSpPr>
        <p:spPr/>
        <p:txBody>
          <a:bodyPr/>
          <a:lstStyle/>
          <a:p>
            <a:r>
              <a:rPr lang="en-US" dirty="0"/>
              <a:t>Snapshot Isolation on one slide</a:t>
            </a:r>
          </a:p>
        </p:txBody>
      </p:sp>
      <p:sp>
        <p:nvSpPr>
          <p:cNvPr id="3" name="Content Placeholder 2">
            <a:extLst>
              <a:ext uri="{FF2B5EF4-FFF2-40B4-BE49-F238E27FC236}">
                <a16:creationId xmlns:a16="http://schemas.microsoft.com/office/drawing/2014/main" id="{80F5C82A-E818-47BF-B6E4-9B99AD6AC650}"/>
              </a:ext>
            </a:extLst>
          </p:cNvPr>
          <p:cNvSpPr>
            <a:spLocks noGrp="1"/>
          </p:cNvSpPr>
          <p:nvPr>
            <p:ph idx="1"/>
          </p:nvPr>
        </p:nvSpPr>
        <p:spPr>
          <a:xfrm>
            <a:off x="1024128" y="1943100"/>
            <a:ext cx="10786872" cy="4366260"/>
          </a:xfrm>
        </p:spPr>
        <p:txBody>
          <a:bodyPr>
            <a:normAutofit/>
          </a:bodyPr>
          <a:lstStyle/>
          <a:p>
            <a:r>
              <a:rPr lang="en-US" dirty="0"/>
              <a:t>Basically, the cache tracks “version history” of data items</a:t>
            </a:r>
            <a:br>
              <a:rPr lang="en-US" dirty="0"/>
            </a:br>
            <a:r>
              <a:rPr lang="en-US" dirty="0"/>
              <a:t>and each new read sees a version that makes sense given</a:t>
            </a:r>
            <a:br>
              <a:rPr lang="en-US" dirty="0"/>
            </a:br>
            <a:r>
              <a:rPr lang="en-US" dirty="0"/>
              <a:t>the previous reads and the versions they saw.</a:t>
            </a:r>
          </a:p>
          <a:p>
            <a:pPr>
              <a:buFont typeface="Wingdings" panose="05000000000000000000" pitchFamily="2" charset="2"/>
              <a:buChar char="Ø"/>
            </a:pPr>
            <a:r>
              <a:rPr lang="en-US" dirty="0"/>
              <a:t>  Like a photo montage, where the photos really do fit together</a:t>
            </a:r>
          </a:p>
          <a:p>
            <a:pPr>
              <a:buFont typeface="Wingdings" panose="05000000000000000000" pitchFamily="2" charset="2"/>
              <a:buChar char="Ø"/>
            </a:pPr>
            <a:r>
              <a:rPr lang="en-US" dirty="0"/>
              <a:t>  Each read-only transaction “sees” versions that co-existed in time.</a:t>
            </a:r>
          </a:p>
          <a:p>
            <a:endParaRPr lang="en-US" dirty="0"/>
          </a:p>
          <a:p>
            <a:r>
              <a:rPr lang="en-US" dirty="0"/>
              <a:t>Enables read-only applications on first-tier servers to run fully from cache, with very high performance.</a:t>
            </a:r>
          </a:p>
        </p:txBody>
      </p:sp>
      <p:sp>
        <p:nvSpPr>
          <p:cNvPr id="4" name="Footer Placeholder 3">
            <a:extLst>
              <a:ext uri="{FF2B5EF4-FFF2-40B4-BE49-F238E27FC236}">
                <a16:creationId xmlns:a16="http://schemas.microsoft.com/office/drawing/2014/main" id="{62A33663-60F1-415E-BCE7-8D085DF04C3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84C344B-5D53-41D3-92AE-92B484800AE9}"/>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F54318BF-DD11-4A31-B800-3465C88E7428}"/>
              </a:ext>
            </a:extLst>
          </p:cNvPr>
          <p:cNvPicPr>
            <a:picLocks noChangeAspect="1"/>
          </p:cNvPicPr>
          <p:nvPr/>
        </p:nvPicPr>
        <p:blipFill>
          <a:blip r:embed="rId3"/>
          <a:stretch>
            <a:fillRect/>
          </a:stretch>
        </p:blipFill>
        <p:spPr>
          <a:xfrm>
            <a:off x="9923334" y="1676248"/>
            <a:ext cx="2001966" cy="1334644"/>
          </a:xfrm>
          <a:prstGeom prst="rect">
            <a:avLst/>
          </a:prstGeom>
        </p:spPr>
      </p:pic>
    </p:spTree>
    <p:extLst>
      <p:ext uri="{BB962C8B-B14F-4D97-AF65-F5344CB8AC3E}">
        <p14:creationId xmlns:p14="http://schemas.microsoft.com/office/powerpoint/2010/main" val="1411287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376CA886-6CC4-4AD5-8976-D98CBA94E2AD}"/>
              </a:ext>
            </a:extLst>
          </p:cNvPr>
          <p:cNvSpPr/>
          <p:nvPr/>
        </p:nvSpPr>
        <p:spPr>
          <a:xfrm>
            <a:off x="9017773" y="4379965"/>
            <a:ext cx="923453" cy="263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D1BFECC-A39F-4E2A-8C03-DD5074EA2B89}"/>
              </a:ext>
            </a:extLst>
          </p:cNvPr>
          <p:cNvSpPr/>
          <p:nvPr/>
        </p:nvSpPr>
        <p:spPr>
          <a:xfrm>
            <a:off x="6652569" y="3513302"/>
            <a:ext cx="923453" cy="263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64414D4-51B3-4F6B-9DE8-843D3127E29E}"/>
              </a:ext>
            </a:extLst>
          </p:cNvPr>
          <p:cNvSpPr/>
          <p:nvPr/>
        </p:nvSpPr>
        <p:spPr>
          <a:xfrm>
            <a:off x="7882173" y="2716795"/>
            <a:ext cx="923453" cy="263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9B8AC-C31A-4623-9B4E-98855775DFF5}"/>
              </a:ext>
            </a:extLst>
          </p:cNvPr>
          <p:cNvSpPr>
            <a:spLocks noGrp="1"/>
          </p:cNvSpPr>
          <p:nvPr>
            <p:ph type="title"/>
          </p:nvPr>
        </p:nvSpPr>
        <p:spPr/>
        <p:txBody>
          <a:bodyPr/>
          <a:lstStyle/>
          <a:p>
            <a:r>
              <a:rPr lang="en-US" dirty="0"/>
              <a:t>Snapshot isolation in one picture</a:t>
            </a:r>
          </a:p>
        </p:txBody>
      </p:sp>
      <p:sp>
        <p:nvSpPr>
          <p:cNvPr id="51" name="Content Placeholder 50">
            <a:extLst>
              <a:ext uri="{FF2B5EF4-FFF2-40B4-BE49-F238E27FC236}">
                <a16:creationId xmlns:a16="http://schemas.microsoft.com/office/drawing/2014/main" id="{BD014082-E406-4205-82D8-49B64919B76A}"/>
              </a:ext>
            </a:extLst>
          </p:cNvPr>
          <p:cNvSpPr>
            <a:spLocks noGrp="1"/>
          </p:cNvSpPr>
          <p:nvPr>
            <p:ph idx="1"/>
          </p:nvPr>
        </p:nvSpPr>
        <p:spPr>
          <a:xfrm>
            <a:off x="1024128" y="5213688"/>
            <a:ext cx="10786872" cy="1095671"/>
          </a:xfrm>
        </p:spPr>
        <p:txBody>
          <a:bodyPr/>
          <a:lstStyle/>
          <a:p>
            <a:r>
              <a:rPr lang="en-US" dirty="0"/>
              <a:t>The cache actually has many versions of X, Y and Z.  But once the first read happens to see X=3, the options for Y and Z are constrained.</a:t>
            </a:r>
          </a:p>
        </p:txBody>
      </p:sp>
      <p:sp>
        <p:nvSpPr>
          <p:cNvPr id="4" name="Footer Placeholder 3">
            <a:extLst>
              <a:ext uri="{FF2B5EF4-FFF2-40B4-BE49-F238E27FC236}">
                <a16:creationId xmlns:a16="http://schemas.microsoft.com/office/drawing/2014/main" id="{415664BE-B3FE-4BAB-9C82-5BAAE072D9F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D9098C1-7D21-425E-8901-F9C2349E7758}"/>
              </a:ext>
            </a:extLst>
          </p:cNvPr>
          <p:cNvSpPr>
            <a:spLocks noGrp="1"/>
          </p:cNvSpPr>
          <p:nvPr>
            <p:ph type="sldNum" sz="quarter" idx="12"/>
          </p:nvPr>
        </p:nvSpPr>
        <p:spPr/>
        <p:txBody>
          <a:bodyPr/>
          <a:lstStyle/>
          <a:p>
            <a:fld id="{3C974458-8A97-4835-BF79-1FB6D7856C21}" type="slidenum">
              <a:rPr lang="en-US" smtClean="0"/>
              <a:t>37</a:t>
            </a:fld>
            <a:endParaRPr lang="en-US"/>
          </a:p>
        </p:txBody>
      </p:sp>
      <p:sp>
        <p:nvSpPr>
          <p:cNvPr id="6" name="TextBox 5">
            <a:extLst>
              <a:ext uri="{FF2B5EF4-FFF2-40B4-BE49-F238E27FC236}">
                <a16:creationId xmlns:a16="http://schemas.microsoft.com/office/drawing/2014/main" id="{A7C2FEBD-3F60-4A68-BB0A-73021F5CF582}"/>
              </a:ext>
            </a:extLst>
          </p:cNvPr>
          <p:cNvSpPr txBox="1"/>
          <p:nvPr/>
        </p:nvSpPr>
        <p:spPr>
          <a:xfrm>
            <a:off x="562708" y="2857500"/>
            <a:ext cx="298938" cy="2031325"/>
          </a:xfrm>
          <a:prstGeom prst="rect">
            <a:avLst/>
          </a:prstGeom>
          <a:noFill/>
        </p:spPr>
        <p:txBody>
          <a:bodyPr wrap="square" rtlCol="0">
            <a:spAutoFit/>
          </a:bodyPr>
          <a:lstStyle/>
          <a:p>
            <a:r>
              <a:rPr lang="en-US" b="1" dirty="0"/>
              <a:t>X</a:t>
            </a:r>
          </a:p>
          <a:p>
            <a:endParaRPr lang="en-US" b="1" dirty="0"/>
          </a:p>
          <a:p>
            <a:endParaRPr lang="en-US" b="1" dirty="0"/>
          </a:p>
          <a:p>
            <a:r>
              <a:rPr lang="en-US" b="1" dirty="0"/>
              <a:t>Y</a:t>
            </a:r>
          </a:p>
          <a:p>
            <a:endParaRPr lang="en-US" b="1" dirty="0"/>
          </a:p>
          <a:p>
            <a:endParaRPr lang="en-US" b="1" dirty="0"/>
          </a:p>
          <a:p>
            <a:r>
              <a:rPr lang="en-US" b="1" dirty="0"/>
              <a:t>Z</a:t>
            </a:r>
          </a:p>
        </p:txBody>
      </p:sp>
      <p:cxnSp>
        <p:nvCxnSpPr>
          <p:cNvPr id="8" name="Straight Arrow Connector 7">
            <a:extLst>
              <a:ext uri="{FF2B5EF4-FFF2-40B4-BE49-F238E27FC236}">
                <a16:creationId xmlns:a16="http://schemas.microsoft.com/office/drawing/2014/main" id="{7156105E-17F0-4417-B441-792579176D14}"/>
              </a:ext>
            </a:extLst>
          </p:cNvPr>
          <p:cNvCxnSpPr/>
          <p:nvPr/>
        </p:nvCxnSpPr>
        <p:spPr>
          <a:xfrm>
            <a:off x="1024128" y="3033346"/>
            <a:ext cx="16663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2F99A9-1122-4099-9AFC-B29A8DF0325C}"/>
              </a:ext>
            </a:extLst>
          </p:cNvPr>
          <p:cNvCxnSpPr>
            <a:cxnSpLocks/>
          </p:cNvCxnSpPr>
          <p:nvPr/>
        </p:nvCxnSpPr>
        <p:spPr>
          <a:xfrm>
            <a:off x="2690446" y="3033346"/>
            <a:ext cx="5372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6072C3-6D26-4B82-8246-A41B137F96C7}"/>
              </a:ext>
            </a:extLst>
          </p:cNvPr>
          <p:cNvCxnSpPr>
            <a:cxnSpLocks/>
          </p:cNvCxnSpPr>
          <p:nvPr/>
        </p:nvCxnSpPr>
        <p:spPr>
          <a:xfrm>
            <a:off x="8062546" y="3033346"/>
            <a:ext cx="56270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39D04C-1D27-4DF3-BD3B-873BC1EC04A7}"/>
              </a:ext>
            </a:extLst>
          </p:cNvPr>
          <p:cNvSpPr txBox="1"/>
          <p:nvPr/>
        </p:nvSpPr>
        <p:spPr>
          <a:xfrm>
            <a:off x="1402373" y="2734381"/>
            <a:ext cx="747346" cy="369332"/>
          </a:xfrm>
          <a:prstGeom prst="rect">
            <a:avLst/>
          </a:prstGeom>
          <a:solidFill>
            <a:srgbClr val="FFFFFF">
              <a:alpha val="0"/>
            </a:srgbClr>
          </a:solidFill>
        </p:spPr>
        <p:txBody>
          <a:bodyPr wrap="square" rtlCol="0">
            <a:spAutoFit/>
          </a:bodyPr>
          <a:lstStyle/>
          <a:p>
            <a:r>
              <a:rPr lang="en-US" dirty="0"/>
              <a:t>X = 5</a:t>
            </a:r>
          </a:p>
        </p:txBody>
      </p:sp>
      <p:sp>
        <p:nvSpPr>
          <p:cNvPr id="14" name="TextBox 13">
            <a:extLst>
              <a:ext uri="{FF2B5EF4-FFF2-40B4-BE49-F238E27FC236}">
                <a16:creationId xmlns:a16="http://schemas.microsoft.com/office/drawing/2014/main" id="{E5A84439-A167-42AC-B79B-0B8D3460F26E}"/>
              </a:ext>
            </a:extLst>
          </p:cNvPr>
          <p:cNvSpPr txBox="1"/>
          <p:nvPr/>
        </p:nvSpPr>
        <p:spPr>
          <a:xfrm>
            <a:off x="4492869" y="2716796"/>
            <a:ext cx="960559" cy="369332"/>
          </a:xfrm>
          <a:prstGeom prst="rect">
            <a:avLst/>
          </a:prstGeom>
          <a:noFill/>
        </p:spPr>
        <p:txBody>
          <a:bodyPr wrap="square" rtlCol="0">
            <a:spAutoFit/>
          </a:bodyPr>
          <a:lstStyle/>
          <a:p>
            <a:r>
              <a:rPr lang="en-US" dirty="0"/>
              <a:t>X = 10</a:t>
            </a:r>
          </a:p>
        </p:txBody>
      </p:sp>
      <p:sp>
        <p:nvSpPr>
          <p:cNvPr id="15" name="TextBox 14">
            <a:extLst>
              <a:ext uri="{FF2B5EF4-FFF2-40B4-BE49-F238E27FC236}">
                <a16:creationId xmlns:a16="http://schemas.microsoft.com/office/drawing/2014/main" id="{8EBD3888-C2A7-4D8C-8596-69842712E65E}"/>
              </a:ext>
            </a:extLst>
          </p:cNvPr>
          <p:cNvSpPr txBox="1"/>
          <p:nvPr/>
        </p:nvSpPr>
        <p:spPr>
          <a:xfrm>
            <a:off x="7970227" y="2664014"/>
            <a:ext cx="747346" cy="369332"/>
          </a:xfrm>
          <a:prstGeom prst="rect">
            <a:avLst/>
          </a:prstGeom>
          <a:noFill/>
        </p:spPr>
        <p:txBody>
          <a:bodyPr wrap="square" rtlCol="0">
            <a:spAutoFit/>
          </a:bodyPr>
          <a:lstStyle/>
          <a:p>
            <a:r>
              <a:rPr lang="en-US" dirty="0"/>
              <a:t>X = 3</a:t>
            </a:r>
          </a:p>
        </p:txBody>
      </p:sp>
      <p:cxnSp>
        <p:nvCxnSpPr>
          <p:cNvPr id="16" name="Straight Arrow Connector 15">
            <a:extLst>
              <a:ext uri="{FF2B5EF4-FFF2-40B4-BE49-F238E27FC236}">
                <a16:creationId xmlns:a16="http://schemas.microsoft.com/office/drawing/2014/main" id="{CDB5ACF8-9428-488E-B7A8-DA3FCD26F018}"/>
              </a:ext>
            </a:extLst>
          </p:cNvPr>
          <p:cNvCxnSpPr>
            <a:cxnSpLocks/>
          </p:cNvCxnSpPr>
          <p:nvPr/>
        </p:nvCxnSpPr>
        <p:spPr>
          <a:xfrm>
            <a:off x="8656027" y="3033347"/>
            <a:ext cx="17013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CD514D-82BA-4382-A800-3B469900AA1D}"/>
              </a:ext>
            </a:extLst>
          </p:cNvPr>
          <p:cNvSpPr txBox="1"/>
          <p:nvPr/>
        </p:nvSpPr>
        <p:spPr>
          <a:xfrm>
            <a:off x="9117623" y="2664015"/>
            <a:ext cx="1134207" cy="369331"/>
          </a:xfrm>
          <a:prstGeom prst="rect">
            <a:avLst/>
          </a:prstGeom>
          <a:noFill/>
        </p:spPr>
        <p:txBody>
          <a:bodyPr wrap="square" rtlCol="0">
            <a:spAutoFit/>
          </a:bodyPr>
          <a:lstStyle/>
          <a:p>
            <a:r>
              <a:rPr lang="en-US" dirty="0"/>
              <a:t>X = 37</a:t>
            </a:r>
          </a:p>
        </p:txBody>
      </p:sp>
      <p:cxnSp>
        <p:nvCxnSpPr>
          <p:cNvPr id="19" name="Straight Arrow Connector 18">
            <a:extLst>
              <a:ext uri="{FF2B5EF4-FFF2-40B4-BE49-F238E27FC236}">
                <a16:creationId xmlns:a16="http://schemas.microsoft.com/office/drawing/2014/main" id="{B334F55F-7A8E-40DF-9613-02D8AEAC97B5}"/>
              </a:ext>
            </a:extLst>
          </p:cNvPr>
          <p:cNvCxnSpPr>
            <a:cxnSpLocks/>
          </p:cNvCxnSpPr>
          <p:nvPr/>
        </p:nvCxnSpPr>
        <p:spPr>
          <a:xfrm>
            <a:off x="1024128" y="3842377"/>
            <a:ext cx="381880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F3F34B7-D75A-4E15-BD3C-41D38893A8AB}"/>
              </a:ext>
            </a:extLst>
          </p:cNvPr>
          <p:cNvCxnSpPr>
            <a:cxnSpLocks/>
          </p:cNvCxnSpPr>
          <p:nvPr/>
        </p:nvCxnSpPr>
        <p:spPr>
          <a:xfrm flipV="1">
            <a:off x="4842932" y="3842376"/>
            <a:ext cx="4068071"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CB28807-6E8F-4B78-8020-3FA4D4D24B9E}"/>
              </a:ext>
            </a:extLst>
          </p:cNvPr>
          <p:cNvSpPr txBox="1"/>
          <p:nvPr/>
        </p:nvSpPr>
        <p:spPr>
          <a:xfrm>
            <a:off x="2517896" y="3525827"/>
            <a:ext cx="1025403" cy="369332"/>
          </a:xfrm>
          <a:prstGeom prst="rect">
            <a:avLst/>
          </a:prstGeom>
          <a:solidFill>
            <a:srgbClr val="FFFFFF">
              <a:alpha val="0"/>
            </a:srgbClr>
          </a:solidFill>
        </p:spPr>
        <p:txBody>
          <a:bodyPr wrap="square" rtlCol="0">
            <a:spAutoFit/>
          </a:bodyPr>
          <a:lstStyle/>
          <a:p>
            <a:r>
              <a:rPr lang="en-US" dirty="0"/>
              <a:t>Y = -1</a:t>
            </a:r>
          </a:p>
        </p:txBody>
      </p:sp>
      <p:sp>
        <p:nvSpPr>
          <p:cNvPr id="23" name="TextBox 22">
            <a:extLst>
              <a:ext uri="{FF2B5EF4-FFF2-40B4-BE49-F238E27FC236}">
                <a16:creationId xmlns:a16="http://schemas.microsoft.com/office/drawing/2014/main" id="{AA36EB4B-200D-42C9-9E7F-CBA21F3327D9}"/>
              </a:ext>
            </a:extLst>
          </p:cNvPr>
          <p:cNvSpPr txBox="1"/>
          <p:nvPr/>
        </p:nvSpPr>
        <p:spPr>
          <a:xfrm>
            <a:off x="6704898" y="3455518"/>
            <a:ext cx="960559" cy="369332"/>
          </a:xfrm>
          <a:prstGeom prst="rect">
            <a:avLst/>
          </a:prstGeom>
          <a:noFill/>
        </p:spPr>
        <p:txBody>
          <a:bodyPr wrap="square" rtlCol="0">
            <a:spAutoFit/>
          </a:bodyPr>
          <a:lstStyle/>
          <a:p>
            <a:r>
              <a:rPr lang="en-US" dirty="0"/>
              <a:t>Y = 73</a:t>
            </a:r>
          </a:p>
        </p:txBody>
      </p:sp>
      <p:cxnSp>
        <p:nvCxnSpPr>
          <p:cNvPr id="25" name="Straight Arrow Connector 24">
            <a:extLst>
              <a:ext uri="{FF2B5EF4-FFF2-40B4-BE49-F238E27FC236}">
                <a16:creationId xmlns:a16="http://schemas.microsoft.com/office/drawing/2014/main" id="{C5F17A38-2A4C-42CA-B9DC-23CA9B91A98D}"/>
              </a:ext>
            </a:extLst>
          </p:cNvPr>
          <p:cNvCxnSpPr>
            <a:cxnSpLocks/>
          </p:cNvCxnSpPr>
          <p:nvPr/>
        </p:nvCxnSpPr>
        <p:spPr>
          <a:xfrm>
            <a:off x="8928709" y="3842377"/>
            <a:ext cx="142862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06A65B5-2F81-424A-97B4-258B07699086}"/>
              </a:ext>
            </a:extLst>
          </p:cNvPr>
          <p:cNvSpPr txBox="1"/>
          <p:nvPr/>
        </p:nvSpPr>
        <p:spPr>
          <a:xfrm>
            <a:off x="9170802" y="3473045"/>
            <a:ext cx="1134207" cy="369331"/>
          </a:xfrm>
          <a:prstGeom prst="rect">
            <a:avLst/>
          </a:prstGeom>
          <a:noFill/>
        </p:spPr>
        <p:txBody>
          <a:bodyPr wrap="square" rtlCol="0">
            <a:spAutoFit/>
          </a:bodyPr>
          <a:lstStyle/>
          <a:p>
            <a:r>
              <a:rPr lang="en-US" dirty="0"/>
              <a:t>Y = 415</a:t>
            </a:r>
          </a:p>
        </p:txBody>
      </p:sp>
      <p:cxnSp>
        <p:nvCxnSpPr>
          <p:cNvPr id="27" name="Straight Arrow Connector 26">
            <a:extLst>
              <a:ext uri="{FF2B5EF4-FFF2-40B4-BE49-F238E27FC236}">
                <a16:creationId xmlns:a16="http://schemas.microsoft.com/office/drawing/2014/main" id="{AE6626CE-D5D4-4590-9DCF-9BA53CAD5AC4}"/>
              </a:ext>
            </a:extLst>
          </p:cNvPr>
          <p:cNvCxnSpPr>
            <a:cxnSpLocks/>
          </p:cNvCxnSpPr>
          <p:nvPr/>
        </p:nvCxnSpPr>
        <p:spPr>
          <a:xfrm>
            <a:off x="1024128" y="4686662"/>
            <a:ext cx="7519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A922294-3D94-4303-A641-78B2C0F6D3C2}"/>
              </a:ext>
            </a:extLst>
          </p:cNvPr>
          <p:cNvCxnSpPr>
            <a:cxnSpLocks/>
          </p:cNvCxnSpPr>
          <p:nvPr/>
        </p:nvCxnSpPr>
        <p:spPr>
          <a:xfrm>
            <a:off x="1776046" y="4686662"/>
            <a:ext cx="914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56E118A-791E-43FA-8B4F-190AD3BD2B00}"/>
              </a:ext>
            </a:extLst>
          </p:cNvPr>
          <p:cNvCxnSpPr>
            <a:cxnSpLocks/>
          </p:cNvCxnSpPr>
          <p:nvPr/>
        </p:nvCxnSpPr>
        <p:spPr>
          <a:xfrm>
            <a:off x="2690446" y="4686662"/>
            <a:ext cx="47742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027D34-7F6E-43D9-815A-B4D2497FFAE2}"/>
              </a:ext>
            </a:extLst>
          </p:cNvPr>
          <p:cNvSpPr txBox="1"/>
          <p:nvPr/>
        </p:nvSpPr>
        <p:spPr>
          <a:xfrm>
            <a:off x="960560" y="4344070"/>
            <a:ext cx="747346" cy="369332"/>
          </a:xfrm>
          <a:prstGeom prst="rect">
            <a:avLst/>
          </a:prstGeom>
          <a:solidFill>
            <a:srgbClr val="FFFFFF">
              <a:alpha val="0"/>
            </a:srgbClr>
          </a:solidFill>
        </p:spPr>
        <p:txBody>
          <a:bodyPr wrap="square" rtlCol="0">
            <a:spAutoFit/>
          </a:bodyPr>
          <a:lstStyle/>
          <a:p>
            <a:r>
              <a:rPr lang="en-US" dirty="0"/>
              <a:t>Z = 2</a:t>
            </a:r>
          </a:p>
        </p:txBody>
      </p:sp>
      <p:sp>
        <p:nvSpPr>
          <p:cNvPr id="31" name="TextBox 30">
            <a:extLst>
              <a:ext uri="{FF2B5EF4-FFF2-40B4-BE49-F238E27FC236}">
                <a16:creationId xmlns:a16="http://schemas.microsoft.com/office/drawing/2014/main" id="{02C0467E-3B3D-45CB-86BC-D11D857F4353}"/>
              </a:ext>
            </a:extLst>
          </p:cNvPr>
          <p:cNvSpPr txBox="1"/>
          <p:nvPr/>
        </p:nvSpPr>
        <p:spPr>
          <a:xfrm>
            <a:off x="1981566" y="4327155"/>
            <a:ext cx="960559" cy="369332"/>
          </a:xfrm>
          <a:prstGeom prst="rect">
            <a:avLst/>
          </a:prstGeom>
          <a:noFill/>
        </p:spPr>
        <p:txBody>
          <a:bodyPr wrap="square" rtlCol="0">
            <a:spAutoFit/>
          </a:bodyPr>
          <a:lstStyle/>
          <a:p>
            <a:r>
              <a:rPr lang="en-US" dirty="0"/>
              <a:t>Z = 3</a:t>
            </a:r>
          </a:p>
        </p:txBody>
      </p:sp>
      <p:sp>
        <p:nvSpPr>
          <p:cNvPr id="32" name="TextBox 31">
            <a:extLst>
              <a:ext uri="{FF2B5EF4-FFF2-40B4-BE49-F238E27FC236}">
                <a16:creationId xmlns:a16="http://schemas.microsoft.com/office/drawing/2014/main" id="{5BC7E491-9B8F-4283-86BE-B929C28A0D50}"/>
              </a:ext>
            </a:extLst>
          </p:cNvPr>
          <p:cNvSpPr txBox="1"/>
          <p:nvPr/>
        </p:nvSpPr>
        <p:spPr>
          <a:xfrm>
            <a:off x="5005021" y="4382694"/>
            <a:ext cx="742950" cy="369332"/>
          </a:xfrm>
          <a:prstGeom prst="rect">
            <a:avLst/>
          </a:prstGeom>
          <a:noFill/>
        </p:spPr>
        <p:txBody>
          <a:bodyPr wrap="square" rtlCol="0">
            <a:spAutoFit/>
          </a:bodyPr>
          <a:lstStyle/>
          <a:p>
            <a:r>
              <a:rPr lang="en-US" dirty="0"/>
              <a:t>Z = 0</a:t>
            </a:r>
          </a:p>
        </p:txBody>
      </p:sp>
      <p:cxnSp>
        <p:nvCxnSpPr>
          <p:cNvPr id="33" name="Straight Arrow Connector 32">
            <a:extLst>
              <a:ext uri="{FF2B5EF4-FFF2-40B4-BE49-F238E27FC236}">
                <a16:creationId xmlns:a16="http://schemas.microsoft.com/office/drawing/2014/main" id="{97F33454-90CA-4641-ADEF-3C477D0E8E37}"/>
              </a:ext>
            </a:extLst>
          </p:cNvPr>
          <p:cNvCxnSpPr>
            <a:cxnSpLocks/>
          </p:cNvCxnSpPr>
          <p:nvPr/>
        </p:nvCxnSpPr>
        <p:spPr>
          <a:xfrm>
            <a:off x="7464669" y="4686662"/>
            <a:ext cx="289266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52642CB-A424-46A0-99D5-E58EE63E868D}"/>
              </a:ext>
            </a:extLst>
          </p:cNvPr>
          <p:cNvSpPr txBox="1"/>
          <p:nvPr/>
        </p:nvSpPr>
        <p:spPr>
          <a:xfrm>
            <a:off x="9117623" y="4317331"/>
            <a:ext cx="1134207" cy="369331"/>
          </a:xfrm>
          <a:prstGeom prst="rect">
            <a:avLst/>
          </a:prstGeom>
          <a:noFill/>
        </p:spPr>
        <p:txBody>
          <a:bodyPr wrap="square" rtlCol="0">
            <a:spAutoFit/>
          </a:bodyPr>
          <a:lstStyle/>
          <a:p>
            <a:r>
              <a:rPr lang="en-US" dirty="0"/>
              <a:t>Z = 1</a:t>
            </a:r>
          </a:p>
        </p:txBody>
      </p:sp>
      <p:sp>
        <p:nvSpPr>
          <p:cNvPr id="45" name="TextBox 44">
            <a:extLst>
              <a:ext uri="{FF2B5EF4-FFF2-40B4-BE49-F238E27FC236}">
                <a16:creationId xmlns:a16="http://schemas.microsoft.com/office/drawing/2014/main" id="{CC077D8F-C312-4575-9CCD-290D5A48C3BC}"/>
              </a:ext>
            </a:extLst>
          </p:cNvPr>
          <p:cNvSpPr txBox="1"/>
          <p:nvPr/>
        </p:nvSpPr>
        <p:spPr>
          <a:xfrm>
            <a:off x="7500081" y="1662033"/>
            <a:ext cx="2857257" cy="923330"/>
          </a:xfrm>
          <a:prstGeom prst="rect">
            <a:avLst/>
          </a:prstGeom>
          <a:noFill/>
        </p:spPr>
        <p:txBody>
          <a:bodyPr wrap="none" rtlCol="0">
            <a:spAutoFit/>
          </a:bodyPr>
          <a:lstStyle/>
          <a:p>
            <a:r>
              <a:rPr lang="en-US" b="1" dirty="0">
                <a:solidFill>
                  <a:srgbClr val="7030A0"/>
                </a:solidFill>
              </a:rPr>
              <a:t>Begin</a:t>
            </a:r>
            <a:br>
              <a:rPr lang="en-US" b="1" dirty="0">
                <a:solidFill>
                  <a:srgbClr val="7030A0"/>
                </a:solidFill>
              </a:rPr>
            </a:br>
            <a:r>
              <a:rPr lang="en-US" b="1" dirty="0">
                <a:solidFill>
                  <a:srgbClr val="7030A0"/>
                </a:solidFill>
              </a:rPr>
              <a:t>    Read X;  Read Y;  Read Z;</a:t>
            </a:r>
            <a:br>
              <a:rPr lang="en-US" b="1" dirty="0">
                <a:solidFill>
                  <a:srgbClr val="7030A0"/>
                </a:solidFill>
              </a:rPr>
            </a:br>
            <a:r>
              <a:rPr lang="en-US" b="1" dirty="0">
                <a:solidFill>
                  <a:srgbClr val="7030A0"/>
                </a:solidFill>
              </a:rPr>
              <a:t>Commit</a:t>
            </a:r>
          </a:p>
        </p:txBody>
      </p:sp>
    </p:spTree>
    <p:extLst>
      <p:ext uri="{BB962C8B-B14F-4D97-AF65-F5344CB8AC3E}">
        <p14:creationId xmlns:p14="http://schemas.microsoft.com/office/powerpoint/2010/main" val="30499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dir="cw">
                                      <p:cBhvr>
                                        <p:cTn id="16" dur="2000" fill="hold"/>
                                        <p:tgtEl>
                                          <p:spTgt spid="11"/>
                                        </p:tgtEl>
                                        <p:attrNameLst>
                                          <p:attrName>stroke.color</p:attrName>
                                        </p:attrNameLst>
                                      </p:cBhvr>
                                      <p:to>
                                        <a:schemeClr val="hlink"/>
                                      </p:to>
                                    </p:animClr>
                                    <p:set>
                                      <p:cBhvr>
                                        <p:cTn id="17" dur="2000" fill="hold"/>
                                        <p:tgtEl>
                                          <p:spTgt spid="11"/>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2000" fill="hold"/>
                                        <p:tgtEl>
                                          <p:spTgt spid="20"/>
                                        </p:tgtEl>
                                        <p:attrNameLst>
                                          <p:attrName>stroke.color</p:attrName>
                                        </p:attrNameLst>
                                      </p:cBhvr>
                                      <p:to>
                                        <a:schemeClr val="hlink"/>
                                      </p:to>
                                    </p:animClr>
                                    <p:set>
                                      <p:cBhvr>
                                        <p:cTn id="20" dur="2000" fill="hold"/>
                                        <p:tgtEl>
                                          <p:spTgt spid="20"/>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2000" fill="hold"/>
                                        <p:tgtEl>
                                          <p:spTgt spid="33"/>
                                        </p:tgtEl>
                                        <p:attrNameLst>
                                          <p:attrName>stroke.color</p:attrName>
                                        </p:attrNameLst>
                                      </p:cBhvr>
                                      <p:to>
                                        <a:schemeClr val="hlink"/>
                                      </p:to>
                                    </p:animClr>
                                    <p:set>
                                      <p:cBhvr>
                                        <p:cTn id="23" dur="2000" fill="hold"/>
                                        <p:tgtEl>
                                          <p:spTgt spid="33"/>
                                        </p:tgtEl>
                                        <p:attrNameLst>
                                          <p:attrName>stroke.on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randombar(horizontal)">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randombar(horizontal)">
                                      <p:cBhvr>
                                        <p:cTn id="3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8" grpId="0" animBg="1"/>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familiar?</a:t>
            </a:r>
          </a:p>
        </p:txBody>
      </p:sp>
      <p:sp>
        <p:nvSpPr>
          <p:cNvPr id="3" name="Content Placeholder 2"/>
          <p:cNvSpPr>
            <a:spLocks noGrp="1"/>
          </p:cNvSpPr>
          <p:nvPr>
            <p:ph idx="1"/>
          </p:nvPr>
        </p:nvSpPr>
        <p:spPr/>
        <p:txBody>
          <a:bodyPr/>
          <a:lstStyle/>
          <a:p>
            <a:r>
              <a:rPr lang="en-US" dirty="0"/>
              <a:t>This is a variation on the </a:t>
            </a:r>
            <a:r>
              <a:rPr lang="en-US" dirty="0" err="1"/>
              <a:t>Chandy</a:t>
            </a:r>
            <a:r>
              <a:rPr lang="en-US" dirty="0"/>
              <a:t>/</a:t>
            </a:r>
            <a:r>
              <a:rPr lang="en-US" dirty="0" err="1"/>
              <a:t>Lamport</a:t>
            </a:r>
            <a:r>
              <a:rPr lang="en-US" dirty="0"/>
              <a:t> idea of a consistent snapshot!</a:t>
            </a:r>
          </a:p>
          <a:p>
            <a:endParaRPr lang="en-US" dirty="0"/>
          </a:p>
          <a:p>
            <a:r>
              <a:rPr lang="en-US" dirty="0"/>
              <a:t>The specific way of doing it is actually almost exactly how Freeze Frame File System decides what data to return if a user reads from several objects at the “same time”, and they were being updated so rapidly that even at the same time, there are multiple eligible versions.</a:t>
            </a:r>
          </a:p>
          <a:p>
            <a:endParaRPr lang="en-US" dirty="0"/>
          </a:p>
          <a:p>
            <a:r>
              <a:rPr lang="en-US" dirty="0"/>
              <a:t>Snapshot isolation is very powerful, and rather easy to implement.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377590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6D7B-640A-48F0-9188-7F9C467CF808}"/>
              </a:ext>
            </a:extLst>
          </p:cNvPr>
          <p:cNvSpPr>
            <a:spLocks noGrp="1"/>
          </p:cNvSpPr>
          <p:nvPr>
            <p:ph type="title"/>
          </p:nvPr>
        </p:nvSpPr>
        <p:spPr/>
        <p:txBody>
          <a:bodyPr/>
          <a:lstStyle/>
          <a:p>
            <a:r>
              <a:rPr lang="en-US" dirty="0"/>
              <a:t>Snapshot Isolation “versus” CAP</a:t>
            </a:r>
          </a:p>
        </p:txBody>
      </p:sp>
      <p:sp>
        <p:nvSpPr>
          <p:cNvPr id="3" name="Content Placeholder 2">
            <a:extLst>
              <a:ext uri="{FF2B5EF4-FFF2-40B4-BE49-F238E27FC236}">
                <a16:creationId xmlns:a16="http://schemas.microsoft.com/office/drawing/2014/main" id="{222A3661-F0CB-4356-B562-0AA856DC24CF}"/>
              </a:ext>
            </a:extLst>
          </p:cNvPr>
          <p:cNvSpPr>
            <a:spLocks noGrp="1"/>
          </p:cNvSpPr>
          <p:nvPr>
            <p:ph idx="1"/>
          </p:nvPr>
        </p:nvSpPr>
        <p:spPr/>
        <p:txBody>
          <a:bodyPr/>
          <a:lstStyle/>
          <a:p>
            <a:r>
              <a:rPr lang="en-US" dirty="0"/>
              <a:t>CAP is used with non-transactional data like images.  It works well.</a:t>
            </a:r>
          </a:p>
          <a:p>
            <a:endParaRPr lang="en-US" dirty="0"/>
          </a:p>
          <a:p>
            <a:r>
              <a:rPr lang="en-US" dirty="0"/>
              <a:t>For transactional content, people split their applications into subsystems, break big databases into </a:t>
            </a:r>
            <a:r>
              <a:rPr lang="en-US" dirty="0" err="1"/>
              <a:t>sharded</a:t>
            </a:r>
            <a:r>
              <a:rPr lang="en-US" dirty="0"/>
              <a:t> ones, end up with graphs of mini-transactions and a supervisory control structure: Business transactions.</a:t>
            </a:r>
          </a:p>
          <a:p>
            <a:endParaRPr lang="en-US" dirty="0"/>
          </a:p>
          <a:p>
            <a:r>
              <a:rPr lang="en-US" dirty="0"/>
              <a:t>For this setting, snapshot isolation offers a way to do caching without breaking the underlying mechanisms.</a:t>
            </a:r>
          </a:p>
        </p:txBody>
      </p:sp>
      <p:sp>
        <p:nvSpPr>
          <p:cNvPr id="4" name="Footer Placeholder 3">
            <a:extLst>
              <a:ext uri="{FF2B5EF4-FFF2-40B4-BE49-F238E27FC236}">
                <a16:creationId xmlns:a16="http://schemas.microsoft.com/office/drawing/2014/main" id="{F35D5848-EB42-4C97-AC28-AFF11A7AD2C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67B67C3-2C89-4A79-A6CA-6AA0E7928595}"/>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82535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DEE2-FA34-44EF-9314-1F4BDC51ABD4}"/>
              </a:ext>
            </a:extLst>
          </p:cNvPr>
          <p:cNvSpPr>
            <a:spLocks noGrp="1"/>
          </p:cNvSpPr>
          <p:nvPr>
            <p:ph type="title"/>
          </p:nvPr>
        </p:nvSpPr>
        <p:spPr/>
        <p:txBody>
          <a:bodyPr/>
          <a:lstStyle/>
          <a:p>
            <a:r>
              <a:rPr lang="en-US" dirty="0"/>
              <a:t>A 5-lecture Roadmap!</a:t>
            </a:r>
          </a:p>
        </p:txBody>
      </p:sp>
      <p:sp>
        <p:nvSpPr>
          <p:cNvPr id="4" name="Footer Placeholder 3">
            <a:extLst>
              <a:ext uri="{FF2B5EF4-FFF2-40B4-BE49-F238E27FC236}">
                <a16:creationId xmlns:a16="http://schemas.microsoft.com/office/drawing/2014/main" id="{03D713CF-E332-4FA5-B7DC-B3D3C746A7A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9E3145C-2DC3-47D2-BBAA-325AF239E4B0}"/>
              </a:ext>
            </a:extLst>
          </p:cNvPr>
          <p:cNvSpPr>
            <a:spLocks noGrp="1"/>
          </p:cNvSpPr>
          <p:nvPr>
            <p:ph type="sldNum" sz="quarter" idx="12"/>
          </p:nvPr>
        </p:nvSpPr>
        <p:spPr/>
        <p:txBody>
          <a:bodyPr/>
          <a:lstStyle/>
          <a:p>
            <a:fld id="{3C974458-8A97-4835-BF79-1FB6D7856C21}" type="slidenum">
              <a:rPr lang="en-US" smtClean="0"/>
              <a:t>4</a:t>
            </a:fld>
            <a:endParaRPr lang="en-US"/>
          </a:p>
        </p:txBody>
      </p:sp>
      <p:sp>
        <p:nvSpPr>
          <p:cNvPr id="6" name="TextBox 5">
            <a:extLst>
              <a:ext uri="{FF2B5EF4-FFF2-40B4-BE49-F238E27FC236}">
                <a16:creationId xmlns:a16="http://schemas.microsoft.com/office/drawing/2014/main" id="{686AA27E-3E90-49D2-940D-C2104AA600A4}"/>
              </a:ext>
            </a:extLst>
          </p:cNvPr>
          <p:cNvSpPr txBox="1"/>
          <p:nvPr/>
        </p:nvSpPr>
        <p:spPr>
          <a:xfrm>
            <a:off x="707048" y="2655965"/>
            <a:ext cx="2338754" cy="369332"/>
          </a:xfrm>
          <a:prstGeom prst="rect">
            <a:avLst/>
          </a:prstGeom>
          <a:solidFill>
            <a:srgbClr val="FFFF00"/>
          </a:solidFill>
          <a:ln w="38100">
            <a:solidFill>
              <a:schemeClr val="tx1"/>
            </a:solidFill>
          </a:ln>
        </p:spPr>
        <p:txBody>
          <a:bodyPr wrap="square" rtlCol="0">
            <a:spAutoFit/>
          </a:bodyPr>
          <a:lstStyle/>
          <a:p>
            <a:r>
              <a:rPr lang="en-US" b="1" dirty="0"/>
              <a:t>Lecture 1: Transactions</a:t>
            </a:r>
          </a:p>
        </p:txBody>
      </p:sp>
      <p:sp>
        <p:nvSpPr>
          <p:cNvPr id="7" name="TextBox 6">
            <a:extLst>
              <a:ext uri="{FF2B5EF4-FFF2-40B4-BE49-F238E27FC236}">
                <a16:creationId xmlns:a16="http://schemas.microsoft.com/office/drawing/2014/main" id="{6C962D09-47D0-40AA-B505-6C41473CFA81}"/>
              </a:ext>
            </a:extLst>
          </p:cNvPr>
          <p:cNvSpPr txBox="1"/>
          <p:nvPr/>
        </p:nvSpPr>
        <p:spPr>
          <a:xfrm>
            <a:off x="707048" y="4450674"/>
            <a:ext cx="2338754" cy="369332"/>
          </a:xfrm>
          <a:prstGeom prst="rect">
            <a:avLst/>
          </a:prstGeom>
          <a:solidFill>
            <a:srgbClr val="FFFF00"/>
          </a:solidFill>
        </p:spPr>
        <p:txBody>
          <a:bodyPr wrap="square" rtlCol="0">
            <a:spAutoFit/>
          </a:bodyPr>
          <a:lstStyle/>
          <a:p>
            <a:pPr algn="ctr"/>
            <a:r>
              <a:rPr lang="en-US" b="1" dirty="0"/>
              <a:t>Lecture 2: DHTs</a:t>
            </a:r>
          </a:p>
        </p:txBody>
      </p:sp>
      <p:sp>
        <p:nvSpPr>
          <p:cNvPr id="10" name="Freeform: Shape 9">
            <a:extLst>
              <a:ext uri="{FF2B5EF4-FFF2-40B4-BE49-F238E27FC236}">
                <a16:creationId xmlns:a16="http://schemas.microsoft.com/office/drawing/2014/main" id="{162435ED-5351-429D-B2A6-423EBCC5B872}"/>
              </a:ext>
            </a:extLst>
          </p:cNvPr>
          <p:cNvSpPr/>
          <p:nvPr/>
        </p:nvSpPr>
        <p:spPr>
          <a:xfrm>
            <a:off x="3045802" y="3068174"/>
            <a:ext cx="1099038" cy="529457"/>
          </a:xfrm>
          <a:custGeom>
            <a:avLst/>
            <a:gdLst>
              <a:gd name="connsiteX0" fmla="*/ 0 w 1099038"/>
              <a:gd name="connsiteY0" fmla="*/ 0 h 529457"/>
              <a:gd name="connsiteX1" fmla="*/ 334108 w 1099038"/>
              <a:gd name="connsiteY1" fmla="*/ 448408 h 529457"/>
              <a:gd name="connsiteX2" fmla="*/ 1099038 w 1099038"/>
              <a:gd name="connsiteY2" fmla="*/ 527539 h 529457"/>
            </a:gdLst>
            <a:ahLst/>
            <a:cxnLst>
              <a:cxn ang="0">
                <a:pos x="connsiteX0" y="connsiteY0"/>
              </a:cxn>
              <a:cxn ang="0">
                <a:pos x="connsiteX1" y="connsiteY1"/>
              </a:cxn>
              <a:cxn ang="0">
                <a:pos x="connsiteX2" y="connsiteY2"/>
              </a:cxn>
            </a:cxnLst>
            <a:rect l="l" t="t" r="r" b="b"/>
            <a:pathLst>
              <a:path w="1099038" h="529457">
                <a:moveTo>
                  <a:pt x="0" y="0"/>
                </a:moveTo>
                <a:cubicBezTo>
                  <a:pt x="75467" y="180242"/>
                  <a:pt x="150935" y="360485"/>
                  <a:pt x="334108" y="448408"/>
                </a:cubicBezTo>
                <a:cubicBezTo>
                  <a:pt x="517281" y="536331"/>
                  <a:pt x="808159" y="531935"/>
                  <a:pt x="1099038" y="52753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E24AAD7-5F35-4F2B-A389-55E58526EE2D}"/>
              </a:ext>
            </a:extLst>
          </p:cNvPr>
          <p:cNvSpPr/>
          <p:nvPr/>
        </p:nvSpPr>
        <p:spPr>
          <a:xfrm flipV="1">
            <a:off x="3045802" y="3851757"/>
            <a:ext cx="1099038" cy="529457"/>
          </a:xfrm>
          <a:custGeom>
            <a:avLst/>
            <a:gdLst>
              <a:gd name="connsiteX0" fmla="*/ 0 w 1099038"/>
              <a:gd name="connsiteY0" fmla="*/ 0 h 529457"/>
              <a:gd name="connsiteX1" fmla="*/ 334108 w 1099038"/>
              <a:gd name="connsiteY1" fmla="*/ 448408 h 529457"/>
              <a:gd name="connsiteX2" fmla="*/ 1099038 w 1099038"/>
              <a:gd name="connsiteY2" fmla="*/ 527539 h 529457"/>
            </a:gdLst>
            <a:ahLst/>
            <a:cxnLst>
              <a:cxn ang="0">
                <a:pos x="connsiteX0" y="connsiteY0"/>
              </a:cxn>
              <a:cxn ang="0">
                <a:pos x="connsiteX1" y="connsiteY1"/>
              </a:cxn>
              <a:cxn ang="0">
                <a:pos x="connsiteX2" y="connsiteY2"/>
              </a:cxn>
            </a:cxnLst>
            <a:rect l="l" t="t" r="r" b="b"/>
            <a:pathLst>
              <a:path w="1099038" h="529457">
                <a:moveTo>
                  <a:pt x="0" y="0"/>
                </a:moveTo>
                <a:cubicBezTo>
                  <a:pt x="75467" y="180242"/>
                  <a:pt x="150935" y="360485"/>
                  <a:pt x="334108" y="448408"/>
                </a:cubicBezTo>
                <a:cubicBezTo>
                  <a:pt x="517281" y="536331"/>
                  <a:pt x="808159" y="531935"/>
                  <a:pt x="1099038" y="52753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DC9464-48C9-4400-A75D-C9F0B0C604D1}"/>
              </a:ext>
            </a:extLst>
          </p:cNvPr>
          <p:cNvSpPr txBox="1"/>
          <p:nvPr/>
        </p:nvSpPr>
        <p:spPr>
          <a:xfrm>
            <a:off x="4320686" y="3332902"/>
            <a:ext cx="2338754" cy="646331"/>
          </a:xfrm>
          <a:prstGeom prst="rect">
            <a:avLst/>
          </a:prstGeom>
          <a:solidFill>
            <a:srgbClr val="FFFF00"/>
          </a:solidFill>
        </p:spPr>
        <p:txBody>
          <a:bodyPr wrap="square" rtlCol="0">
            <a:spAutoFit/>
          </a:bodyPr>
          <a:lstStyle/>
          <a:p>
            <a:pPr algn="ctr"/>
            <a:r>
              <a:rPr lang="en-US" b="1" dirty="0"/>
              <a:t>Lecture 3:</a:t>
            </a:r>
            <a:br>
              <a:rPr lang="en-US" b="1" dirty="0"/>
            </a:br>
            <a:r>
              <a:rPr lang="en-US" b="1" dirty="0"/>
              <a:t>Transactions on DHTs</a:t>
            </a:r>
          </a:p>
        </p:txBody>
      </p:sp>
      <p:sp>
        <p:nvSpPr>
          <p:cNvPr id="13" name="TextBox 12">
            <a:extLst>
              <a:ext uri="{FF2B5EF4-FFF2-40B4-BE49-F238E27FC236}">
                <a16:creationId xmlns:a16="http://schemas.microsoft.com/office/drawing/2014/main" id="{E2BE9F31-8A0A-4DB7-BC2A-EE74F2330420}"/>
              </a:ext>
            </a:extLst>
          </p:cNvPr>
          <p:cNvSpPr txBox="1"/>
          <p:nvPr/>
        </p:nvSpPr>
        <p:spPr>
          <a:xfrm>
            <a:off x="4443777" y="5530238"/>
            <a:ext cx="2338754" cy="369332"/>
          </a:xfrm>
          <a:prstGeom prst="rect">
            <a:avLst/>
          </a:prstGeom>
          <a:solidFill>
            <a:srgbClr val="FFFF00"/>
          </a:solidFill>
        </p:spPr>
        <p:txBody>
          <a:bodyPr wrap="square" rtlCol="0">
            <a:spAutoFit/>
          </a:bodyPr>
          <a:lstStyle/>
          <a:p>
            <a:pPr algn="ctr"/>
            <a:r>
              <a:rPr lang="en-US" b="1" dirty="0"/>
              <a:t>(Old topic)  RDMA</a:t>
            </a:r>
          </a:p>
        </p:txBody>
      </p:sp>
      <p:sp>
        <p:nvSpPr>
          <p:cNvPr id="14" name="Freeform: Shape 13">
            <a:extLst>
              <a:ext uri="{FF2B5EF4-FFF2-40B4-BE49-F238E27FC236}">
                <a16:creationId xmlns:a16="http://schemas.microsoft.com/office/drawing/2014/main" id="{19BB5397-5A37-407D-BC9D-46F0AA410ADB}"/>
              </a:ext>
            </a:extLst>
          </p:cNvPr>
          <p:cNvSpPr/>
          <p:nvPr/>
        </p:nvSpPr>
        <p:spPr>
          <a:xfrm>
            <a:off x="6782531" y="4105372"/>
            <a:ext cx="1099038" cy="529457"/>
          </a:xfrm>
          <a:custGeom>
            <a:avLst/>
            <a:gdLst>
              <a:gd name="connsiteX0" fmla="*/ 0 w 1099038"/>
              <a:gd name="connsiteY0" fmla="*/ 0 h 529457"/>
              <a:gd name="connsiteX1" fmla="*/ 334108 w 1099038"/>
              <a:gd name="connsiteY1" fmla="*/ 448408 h 529457"/>
              <a:gd name="connsiteX2" fmla="*/ 1099038 w 1099038"/>
              <a:gd name="connsiteY2" fmla="*/ 527539 h 529457"/>
            </a:gdLst>
            <a:ahLst/>
            <a:cxnLst>
              <a:cxn ang="0">
                <a:pos x="connsiteX0" y="connsiteY0"/>
              </a:cxn>
              <a:cxn ang="0">
                <a:pos x="connsiteX1" y="connsiteY1"/>
              </a:cxn>
              <a:cxn ang="0">
                <a:pos x="connsiteX2" y="connsiteY2"/>
              </a:cxn>
            </a:cxnLst>
            <a:rect l="l" t="t" r="r" b="b"/>
            <a:pathLst>
              <a:path w="1099038" h="529457">
                <a:moveTo>
                  <a:pt x="0" y="0"/>
                </a:moveTo>
                <a:cubicBezTo>
                  <a:pt x="75467" y="180242"/>
                  <a:pt x="150935" y="360485"/>
                  <a:pt x="334108" y="448408"/>
                </a:cubicBezTo>
                <a:cubicBezTo>
                  <a:pt x="517281" y="536331"/>
                  <a:pt x="808159" y="531935"/>
                  <a:pt x="1099038" y="52753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EB58BEC-6747-49F4-A10F-D47B85313BD3}"/>
              </a:ext>
            </a:extLst>
          </p:cNvPr>
          <p:cNvSpPr/>
          <p:nvPr/>
        </p:nvSpPr>
        <p:spPr>
          <a:xfrm flipV="1">
            <a:off x="6782531" y="4888955"/>
            <a:ext cx="1099038" cy="529457"/>
          </a:xfrm>
          <a:custGeom>
            <a:avLst/>
            <a:gdLst>
              <a:gd name="connsiteX0" fmla="*/ 0 w 1099038"/>
              <a:gd name="connsiteY0" fmla="*/ 0 h 529457"/>
              <a:gd name="connsiteX1" fmla="*/ 334108 w 1099038"/>
              <a:gd name="connsiteY1" fmla="*/ 448408 h 529457"/>
              <a:gd name="connsiteX2" fmla="*/ 1099038 w 1099038"/>
              <a:gd name="connsiteY2" fmla="*/ 527539 h 529457"/>
            </a:gdLst>
            <a:ahLst/>
            <a:cxnLst>
              <a:cxn ang="0">
                <a:pos x="connsiteX0" y="connsiteY0"/>
              </a:cxn>
              <a:cxn ang="0">
                <a:pos x="connsiteX1" y="connsiteY1"/>
              </a:cxn>
              <a:cxn ang="0">
                <a:pos x="connsiteX2" y="connsiteY2"/>
              </a:cxn>
            </a:cxnLst>
            <a:rect l="l" t="t" r="r" b="b"/>
            <a:pathLst>
              <a:path w="1099038" h="529457">
                <a:moveTo>
                  <a:pt x="0" y="0"/>
                </a:moveTo>
                <a:cubicBezTo>
                  <a:pt x="75467" y="180242"/>
                  <a:pt x="150935" y="360485"/>
                  <a:pt x="334108" y="448408"/>
                </a:cubicBezTo>
                <a:cubicBezTo>
                  <a:pt x="517281" y="536331"/>
                  <a:pt x="808159" y="531935"/>
                  <a:pt x="1099038" y="52753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2DFDA0A-5503-4948-94F1-D5F50BBCBE32}"/>
              </a:ext>
            </a:extLst>
          </p:cNvPr>
          <p:cNvSpPr txBox="1"/>
          <p:nvPr/>
        </p:nvSpPr>
        <p:spPr>
          <a:xfrm>
            <a:off x="8111401" y="4520648"/>
            <a:ext cx="2888993" cy="369332"/>
          </a:xfrm>
          <a:prstGeom prst="rect">
            <a:avLst/>
          </a:prstGeom>
          <a:solidFill>
            <a:srgbClr val="FFFF00"/>
          </a:solidFill>
          <a:ln w="38100">
            <a:solidFill>
              <a:schemeClr val="tx1"/>
            </a:solidFill>
          </a:ln>
        </p:spPr>
        <p:txBody>
          <a:bodyPr wrap="square" rtlCol="0">
            <a:spAutoFit/>
          </a:bodyPr>
          <a:lstStyle/>
          <a:p>
            <a:r>
              <a:rPr lang="en-US" b="1" dirty="0"/>
              <a:t>Lecture 4: </a:t>
            </a:r>
            <a:r>
              <a:rPr lang="en-US" b="1" dirty="0" err="1"/>
              <a:t>FaRM</a:t>
            </a:r>
            <a:r>
              <a:rPr lang="en-US" b="1" dirty="0"/>
              <a:t> RDMA DHT</a:t>
            </a:r>
          </a:p>
        </p:txBody>
      </p:sp>
      <p:sp>
        <p:nvSpPr>
          <p:cNvPr id="19" name="TextBox 18">
            <a:extLst>
              <a:ext uri="{FF2B5EF4-FFF2-40B4-BE49-F238E27FC236}">
                <a16:creationId xmlns:a16="http://schemas.microsoft.com/office/drawing/2014/main" id="{8BBC69A3-236A-4E61-843E-FB6EA4FA20A6}"/>
              </a:ext>
            </a:extLst>
          </p:cNvPr>
          <p:cNvSpPr txBox="1"/>
          <p:nvPr/>
        </p:nvSpPr>
        <p:spPr>
          <a:xfrm>
            <a:off x="8813914" y="4998769"/>
            <a:ext cx="2888993" cy="369332"/>
          </a:xfrm>
          <a:prstGeom prst="rect">
            <a:avLst/>
          </a:prstGeom>
          <a:solidFill>
            <a:srgbClr val="FFFF00"/>
          </a:solidFill>
          <a:ln w="38100">
            <a:solidFill>
              <a:schemeClr val="tx1"/>
            </a:solidFill>
          </a:ln>
        </p:spPr>
        <p:txBody>
          <a:bodyPr wrap="square" rtlCol="0">
            <a:spAutoFit/>
          </a:bodyPr>
          <a:lstStyle/>
          <a:p>
            <a:r>
              <a:rPr lang="en-US" b="1" dirty="0"/>
              <a:t>Lecture 5: </a:t>
            </a:r>
            <a:r>
              <a:rPr lang="en-US" b="1" dirty="0" err="1"/>
              <a:t>HeRD</a:t>
            </a:r>
            <a:r>
              <a:rPr lang="en-US" b="1" dirty="0"/>
              <a:t> and FASST</a:t>
            </a:r>
          </a:p>
        </p:txBody>
      </p:sp>
      <p:sp>
        <p:nvSpPr>
          <p:cNvPr id="20" name="TextBox 19">
            <a:extLst>
              <a:ext uri="{FF2B5EF4-FFF2-40B4-BE49-F238E27FC236}">
                <a16:creationId xmlns:a16="http://schemas.microsoft.com/office/drawing/2014/main" id="{02D4A685-DF59-4CD3-9F51-79F3BEF7AA46}"/>
              </a:ext>
            </a:extLst>
          </p:cNvPr>
          <p:cNvSpPr txBox="1"/>
          <p:nvPr/>
        </p:nvSpPr>
        <p:spPr>
          <a:xfrm>
            <a:off x="707048" y="4439363"/>
            <a:ext cx="2338754" cy="369332"/>
          </a:xfrm>
          <a:prstGeom prst="rect">
            <a:avLst/>
          </a:prstGeom>
          <a:solidFill>
            <a:srgbClr val="FFFF00"/>
          </a:solidFill>
          <a:ln w="38100">
            <a:solidFill>
              <a:schemeClr val="tx1"/>
            </a:solidFill>
          </a:ln>
        </p:spPr>
        <p:txBody>
          <a:bodyPr wrap="square" rtlCol="0">
            <a:spAutoFit/>
          </a:bodyPr>
          <a:lstStyle/>
          <a:p>
            <a:pPr algn="ctr"/>
            <a:r>
              <a:rPr lang="en-US" b="1" dirty="0"/>
              <a:t>Lecture 2: DHTs</a:t>
            </a:r>
          </a:p>
        </p:txBody>
      </p:sp>
      <p:sp>
        <p:nvSpPr>
          <p:cNvPr id="21" name="TextBox 20">
            <a:extLst>
              <a:ext uri="{FF2B5EF4-FFF2-40B4-BE49-F238E27FC236}">
                <a16:creationId xmlns:a16="http://schemas.microsoft.com/office/drawing/2014/main" id="{2FB53719-FE25-490B-986D-91CBAD939F5D}"/>
              </a:ext>
            </a:extLst>
          </p:cNvPr>
          <p:cNvSpPr txBox="1"/>
          <p:nvPr/>
        </p:nvSpPr>
        <p:spPr>
          <a:xfrm>
            <a:off x="4320686" y="3321591"/>
            <a:ext cx="2338754" cy="646331"/>
          </a:xfrm>
          <a:prstGeom prst="rect">
            <a:avLst/>
          </a:prstGeom>
          <a:solidFill>
            <a:srgbClr val="FFFF00"/>
          </a:solidFill>
          <a:ln w="38100">
            <a:solidFill>
              <a:schemeClr val="tx1"/>
            </a:solidFill>
          </a:ln>
        </p:spPr>
        <p:txBody>
          <a:bodyPr wrap="square" rtlCol="0">
            <a:spAutoFit/>
          </a:bodyPr>
          <a:lstStyle/>
          <a:p>
            <a:pPr algn="ctr"/>
            <a:r>
              <a:rPr lang="en-US" b="1" dirty="0"/>
              <a:t>Lecture 3:</a:t>
            </a:r>
            <a:br>
              <a:rPr lang="en-US" b="1" dirty="0"/>
            </a:br>
            <a:r>
              <a:rPr lang="en-US" b="1" dirty="0"/>
              <a:t>Transactions on DHTs</a:t>
            </a:r>
          </a:p>
        </p:txBody>
      </p:sp>
      <p:sp>
        <p:nvSpPr>
          <p:cNvPr id="22" name="TextBox 21">
            <a:extLst>
              <a:ext uri="{FF2B5EF4-FFF2-40B4-BE49-F238E27FC236}">
                <a16:creationId xmlns:a16="http://schemas.microsoft.com/office/drawing/2014/main" id="{244B83E8-718C-4F82-90D2-EAF7E83E8455}"/>
              </a:ext>
            </a:extLst>
          </p:cNvPr>
          <p:cNvSpPr txBox="1"/>
          <p:nvPr/>
        </p:nvSpPr>
        <p:spPr>
          <a:xfrm>
            <a:off x="4443777" y="5518927"/>
            <a:ext cx="2338754" cy="369332"/>
          </a:xfrm>
          <a:prstGeom prst="rect">
            <a:avLst/>
          </a:prstGeom>
          <a:pattFill prst="dkVert">
            <a:fgClr>
              <a:srgbClr val="FFFF00"/>
            </a:fgClr>
            <a:bgClr>
              <a:schemeClr val="bg1"/>
            </a:bgClr>
          </a:pattFill>
          <a:ln w="38100">
            <a:solidFill>
              <a:schemeClr val="tx1"/>
            </a:solidFill>
          </a:ln>
        </p:spPr>
        <p:txBody>
          <a:bodyPr wrap="square" rtlCol="0">
            <a:spAutoFit/>
          </a:bodyPr>
          <a:lstStyle/>
          <a:p>
            <a:pPr algn="ctr"/>
            <a:r>
              <a:rPr lang="en-US" b="1" dirty="0"/>
              <a:t>(Old topic)  RDMA</a:t>
            </a:r>
          </a:p>
        </p:txBody>
      </p:sp>
      <p:pic>
        <p:nvPicPr>
          <p:cNvPr id="25" name="Picture 24">
            <a:extLst>
              <a:ext uri="{FF2B5EF4-FFF2-40B4-BE49-F238E27FC236}">
                <a16:creationId xmlns:a16="http://schemas.microsoft.com/office/drawing/2014/main" id="{0E769B14-64D8-4CEB-AB67-0C611AB682F2}"/>
              </a:ext>
            </a:extLst>
          </p:cNvPr>
          <p:cNvPicPr>
            <a:picLocks noChangeAspect="1"/>
          </p:cNvPicPr>
          <p:nvPr/>
        </p:nvPicPr>
        <p:blipFill>
          <a:blip r:embed="rId3"/>
          <a:stretch>
            <a:fillRect/>
          </a:stretch>
        </p:blipFill>
        <p:spPr>
          <a:xfrm>
            <a:off x="9001125" y="264189"/>
            <a:ext cx="2809875" cy="2371583"/>
          </a:xfrm>
          <a:prstGeom prst="rect">
            <a:avLst/>
          </a:prstGeom>
        </p:spPr>
      </p:pic>
    </p:spTree>
    <p:extLst>
      <p:ext uri="{BB962C8B-B14F-4D97-AF65-F5344CB8AC3E}">
        <p14:creationId xmlns:p14="http://schemas.microsoft.com/office/powerpoint/2010/main" val="3363290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BD34F2-358C-43F8-8C17-BA580CA90978}"/>
              </a:ext>
            </a:extLst>
          </p:cNvPr>
          <p:cNvSpPr>
            <a:spLocks noGrp="1"/>
          </p:cNvSpPr>
          <p:nvPr>
            <p:ph type="title"/>
          </p:nvPr>
        </p:nvSpPr>
        <p:spPr>
          <a:xfrm>
            <a:off x="457199" y="4960137"/>
            <a:ext cx="7789985" cy="1463040"/>
          </a:xfrm>
        </p:spPr>
        <p:txBody>
          <a:bodyPr>
            <a:noAutofit/>
          </a:bodyPr>
          <a:lstStyle/>
          <a:p>
            <a:r>
              <a:rPr lang="en-US" sz="4400" b="1" dirty="0">
                <a:solidFill>
                  <a:srgbClr val="C00000"/>
                </a:solidFill>
              </a:rPr>
              <a:t>Transactions as a programming tool in Java or similar languages</a:t>
            </a:r>
          </a:p>
        </p:txBody>
      </p:sp>
      <p:sp>
        <p:nvSpPr>
          <p:cNvPr id="7" name="Text Placeholder 6">
            <a:extLst>
              <a:ext uri="{FF2B5EF4-FFF2-40B4-BE49-F238E27FC236}">
                <a16:creationId xmlns:a16="http://schemas.microsoft.com/office/drawing/2014/main" id="{D52C4D48-FB94-44D4-AF8C-98BAF7767407}"/>
              </a:ext>
            </a:extLst>
          </p:cNvPr>
          <p:cNvSpPr>
            <a:spLocks noGrp="1"/>
          </p:cNvSpPr>
          <p:nvPr>
            <p:ph type="body" idx="1"/>
          </p:nvPr>
        </p:nvSpPr>
        <p:spPr/>
        <p:txBody>
          <a:bodyPr>
            <a:normAutofit/>
          </a:bodyPr>
          <a:lstStyle/>
          <a:p>
            <a:r>
              <a:rPr lang="en-US" sz="2400" b="1" dirty="0"/>
              <a:t>Using transactions inside a normal program</a:t>
            </a:r>
          </a:p>
        </p:txBody>
      </p:sp>
      <p:sp>
        <p:nvSpPr>
          <p:cNvPr id="4" name="Footer Placeholder 3">
            <a:extLst>
              <a:ext uri="{FF2B5EF4-FFF2-40B4-BE49-F238E27FC236}">
                <a16:creationId xmlns:a16="http://schemas.microsoft.com/office/drawing/2014/main" id="{6AE5B1EB-C625-4F0D-942A-0DDE62F5CDE9}"/>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D75F909A-8532-4679-89EC-1A50EDE3EF95}"/>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3410917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38CEF-D542-427C-B6A8-0AD1EB6F48D7}"/>
              </a:ext>
            </a:extLst>
          </p:cNvPr>
          <p:cNvSpPr>
            <a:spLocks noGrp="1"/>
          </p:cNvSpPr>
          <p:nvPr>
            <p:ph type="title"/>
          </p:nvPr>
        </p:nvSpPr>
        <p:spPr/>
        <p:txBody>
          <a:bodyPr/>
          <a:lstStyle/>
          <a:p>
            <a:r>
              <a:rPr lang="en-US" dirty="0"/>
              <a:t>Transactions as a programming tool</a:t>
            </a:r>
          </a:p>
        </p:txBody>
      </p:sp>
      <p:sp>
        <p:nvSpPr>
          <p:cNvPr id="7" name="Content Placeholder 6">
            <a:extLst>
              <a:ext uri="{FF2B5EF4-FFF2-40B4-BE49-F238E27FC236}">
                <a16:creationId xmlns:a16="http://schemas.microsoft.com/office/drawing/2014/main" id="{FD4D4DB9-E6B9-44A3-B9F3-A24B08183BDC}"/>
              </a:ext>
            </a:extLst>
          </p:cNvPr>
          <p:cNvSpPr>
            <a:spLocks noGrp="1"/>
          </p:cNvSpPr>
          <p:nvPr>
            <p:ph idx="1"/>
          </p:nvPr>
        </p:nvSpPr>
        <p:spPr/>
        <p:txBody>
          <a:bodyPr/>
          <a:lstStyle/>
          <a:p>
            <a:r>
              <a:rPr lang="en-US" dirty="0"/>
              <a:t>There have also been several ideas for moving transactions directly into programming languages.</a:t>
            </a:r>
          </a:p>
          <a:p>
            <a:endParaRPr lang="en-US" dirty="0"/>
          </a:p>
          <a:p>
            <a:r>
              <a:rPr lang="en-US" dirty="0"/>
              <a:t>If we had time, we would look at Microsoft’s LINQ for .NET.  This embeds database queries directly into C#</a:t>
            </a:r>
          </a:p>
          <a:p>
            <a:endParaRPr lang="en-US" dirty="0"/>
          </a:p>
          <a:p>
            <a:r>
              <a:rPr lang="en-US" dirty="0"/>
              <a:t>But today we won’t look at that, and will finish up on a different way of using transactions as a programming tool in Java.</a:t>
            </a:r>
          </a:p>
        </p:txBody>
      </p:sp>
      <p:sp>
        <p:nvSpPr>
          <p:cNvPr id="4" name="Footer Placeholder 3">
            <a:extLst>
              <a:ext uri="{FF2B5EF4-FFF2-40B4-BE49-F238E27FC236}">
                <a16:creationId xmlns:a16="http://schemas.microsoft.com/office/drawing/2014/main" id="{2CEC0A2A-5BC0-426E-A71D-C9F4B20A89C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72DF7BE-7EBA-40DD-A314-C727E4449327}"/>
              </a:ext>
            </a:extLst>
          </p:cNvPr>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3208007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Transactional Memory</a:t>
            </a:r>
          </a:p>
        </p:txBody>
      </p:sp>
      <p:sp>
        <p:nvSpPr>
          <p:cNvPr id="3" name="Content Placeholder 2"/>
          <p:cNvSpPr>
            <a:spLocks noGrp="1"/>
          </p:cNvSpPr>
          <p:nvPr>
            <p:ph idx="1"/>
          </p:nvPr>
        </p:nvSpPr>
        <p:spPr/>
        <p:txBody>
          <a:bodyPr>
            <a:normAutofit fontScale="85000" lnSpcReduction="20000"/>
          </a:bodyPr>
          <a:lstStyle/>
          <a:p>
            <a:r>
              <a:rPr lang="en-US" dirty="0"/>
              <a:t>Starting with a famous paper by Moss and </a:t>
            </a:r>
            <a:r>
              <a:rPr lang="en-US" dirty="0" err="1"/>
              <a:t>Herlihy</a:t>
            </a:r>
            <a:r>
              <a:rPr lang="en-US" dirty="0"/>
              <a:t> in 1993, the research community has been pursuing a form of “holy grail”</a:t>
            </a:r>
          </a:p>
          <a:p>
            <a:pPr>
              <a:buFont typeface="Wingdings" panose="05000000000000000000" pitchFamily="2" charset="2"/>
              <a:buChar char="Ø"/>
            </a:pPr>
            <a:r>
              <a:rPr lang="en-US" dirty="0"/>
              <a:t>  They were inspired by an even earlier proposal by Tony Hoare</a:t>
            </a:r>
          </a:p>
          <a:p>
            <a:pPr>
              <a:buFont typeface="Wingdings" panose="05000000000000000000" pitchFamily="2" charset="2"/>
              <a:buChar char="Ø"/>
            </a:pPr>
            <a:r>
              <a:rPr lang="en-US" dirty="0"/>
              <a:t>  He called it “monitors” and modern object-oriented synchronization is based on it</a:t>
            </a:r>
          </a:p>
          <a:p>
            <a:endParaRPr lang="en-US" dirty="0"/>
          </a:p>
          <a:p>
            <a:r>
              <a:rPr lang="en-US" dirty="0"/>
              <a:t>The idea is to create a new model for method invocations that automatically handles concurrency.  They called it </a:t>
            </a:r>
            <a:r>
              <a:rPr lang="en-US" i="1" dirty="0"/>
              <a:t>transactional memory</a:t>
            </a:r>
            <a:r>
              <a:rPr lang="en-US" dirty="0"/>
              <a:t> and targeted NUMA machines</a:t>
            </a:r>
          </a:p>
          <a:p>
            <a:endParaRPr lang="en-US" dirty="0"/>
          </a:p>
          <a:p>
            <a:r>
              <a:rPr lang="en-US" dirty="0"/>
              <a:t>The goal is to create a class of objects in which transactional atomicity is built into the execution model</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p:cNvPicPr>
            <a:picLocks noChangeAspect="1"/>
          </p:cNvPicPr>
          <p:nvPr/>
        </p:nvPicPr>
        <p:blipFill>
          <a:blip r:embed="rId3"/>
          <a:stretch>
            <a:fillRect/>
          </a:stretch>
        </p:blipFill>
        <p:spPr>
          <a:xfrm>
            <a:off x="10357411" y="166266"/>
            <a:ext cx="1573018" cy="1847173"/>
          </a:xfrm>
          <a:prstGeom prst="rect">
            <a:avLst/>
          </a:prstGeom>
        </p:spPr>
      </p:pic>
      <p:sp>
        <p:nvSpPr>
          <p:cNvPr id="7" name="TextBox 6"/>
          <p:cNvSpPr txBox="1"/>
          <p:nvPr/>
        </p:nvSpPr>
        <p:spPr>
          <a:xfrm>
            <a:off x="10553121" y="1963262"/>
            <a:ext cx="1317594" cy="369332"/>
          </a:xfrm>
          <a:prstGeom prst="rect">
            <a:avLst/>
          </a:prstGeom>
          <a:noFill/>
        </p:spPr>
        <p:txBody>
          <a:bodyPr wrap="square" rtlCol="0">
            <a:spAutoFit/>
          </a:bodyPr>
          <a:lstStyle/>
          <a:p>
            <a:pPr algn="ctr"/>
            <a:r>
              <a:rPr lang="en-US" i="1" dirty="0"/>
              <a:t>Holy Grail.</a:t>
            </a:r>
          </a:p>
        </p:txBody>
      </p:sp>
    </p:spTree>
    <p:extLst>
      <p:ext uri="{BB962C8B-B14F-4D97-AF65-F5344CB8AC3E}">
        <p14:creationId xmlns:p14="http://schemas.microsoft.com/office/powerpoint/2010/main" val="3983577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Object oriented programming style</a:t>
            </a:r>
          </a:p>
        </p:txBody>
      </p:sp>
      <p:sp>
        <p:nvSpPr>
          <p:cNvPr id="3" name="Content Placeholder 2"/>
          <p:cNvSpPr>
            <a:spLocks noGrp="1"/>
          </p:cNvSpPr>
          <p:nvPr>
            <p:ph idx="1"/>
          </p:nvPr>
        </p:nvSpPr>
        <p:spPr/>
        <p:txBody>
          <a:bodyPr>
            <a:normAutofit/>
          </a:bodyPr>
          <a:lstStyle/>
          <a:p>
            <a:pPr marL="0" indent="0">
              <a:buNone/>
            </a:pPr>
            <a:r>
              <a:rPr lang="en-US" sz="2400" b="1" dirty="0">
                <a:solidFill>
                  <a:srgbClr val="000088"/>
                </a:solidFill>
                <a:latin typeface="Courier New" panose="02070309020205020404" pitchFamily="49" charset="0"/>
              </a:rPr>
              <a:t>class</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Cube</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length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breadth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height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static</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static</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getNoOfCubes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88"/>
                </a:solidFill>
                <a:latin typeface="Courier New" panose="02070309020205020404" pitchFamily="49" charset="0"/>
              </a:rPr>
              <a:t>return</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br>
              <a:rPr lang="en-US" sz="2400" b="1" dirty="0">
                <a:solidFill>
                  <a:srgbClr val="000000"/>
                </a:solidFill>
                <a:latin typeface="Courier New" panose="02070309020205020404" pitchFamily="49" charset="0"/>
              </a:rPr>
            </a:b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Cube</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finalize</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br>
              <a:rPr lang="en-US" sz="2400" b="1" dirty="0">
                <a:solidFill>
                  <a:srgbClr val="000000"/>
                </a:solidFill>
                <a:latin typeface="Courier New" panose="02070309020205020404" pitchFamily="49" charset="0"/>
              </a:rPr>
            </a:br>
            <a:r>
              <a:rPr lang="en-US" sz="2400" b="1" dirty="0">
                <a:solidFill>
                  <a:srgbClr val="666600"/>
                </a:solidFill>
                <a:latin typeface="Courier New" panose="02070309020205020404" pitchFamily="49" charset="0"/>
              </a:rPr>
              <a:t>}</a:t>
            </a:r>
            <a:endParaRPr lang="en-US" sz="2400" b="1"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43</a:t>
            </a:fld>
            <a:endParaRPr lang="en-US"/>
          </a:p>
        </p:txBody>
      </p:sp>
      <p:cxnSp>
        <p:nvCxnSpPr>
          <p:cNvPr id="7" name="Straight Arrow Connector 6"/>
          <p:cNvCxnSpPr/>
          <p:nvPr/>
        </p:nvCxnSpPr>
        <p:spPr>
          <a:xfrm flipH="1">
            <a:off x="6866792" y="3596054"/>
            <a:ext cx="1652954" cy="10287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8519746" y="2715282"/>
            <a:ext cx="2769577" cy="15298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855320" y="2880048"/>
            <a:ext cx="2074984" cy="1200329"/>
          </a:xfrm>
          <a:prstGeom prst="rect">
            <a:avLst/>
          </a:prstGeom>
          <a:noFill/>
        </p:spPr>
        <p:txBody>
          <a:bodyPr wrap="square" rtlCol="0">
            <a:spAutoFit/>
          </a:bodyPr>
          <a:lstStyle/>
          <a:p>
            <a:pPr algn="ctr"/>
            <a:r>
              <a:rPr lang="en-US" dirty="0"/>
              <a:t>Unsafe with concurrent callers: this code could “lose” Cubes</a:t>
            </a:r>
          </a:p>
        </p:txBody>
      </p:sp>
      <p:cxnSp>
        <p:nvCxnSpPr>
          <p:cNvPr id="12" name="Straight Arrow Connector 11"/>
          <p:cNvCxnSpPr/>
          <p:nvPr/>
        </p:nvCxnSpPr>
        <p:spPr>
          <a:xfrm flipH="1">
            <a:off x="7693270" y="3596054"/>
            <a:ext cx="826476" cy="138226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815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Transactional Memory</a:t>
            </a:r>
          </a:p>
        </p:txBody>
      </p:sp>
      <p:sp>
        <p:nvSpPr>
          <p:cNvPr id="3" name="Content Placeholder 2"/>
          <p:cNvSpPr>
            <a:spLocks noGrp="1"/>
          </p:cNvSpPr>
          <p:nvPr>
            <p:ph idx="1"/>
          </p:nvPr>
        </p:nvSpPr>
        <p:spPr/>
        <p:txBody>
          <a:bodyPr>
            <a:normAutofit/>
          </a:bodyPr>
          <a:lstStyle/>
          <a:p>
            <a:pPr marL="0" indent="0">
              <a:buNone/>
            </a:pPr>
            <a:r>
              <a:rPr lang="en-US" sz="2400" b="1" dirty="0">
                <a:solidFill>
                  <a:srgbClr val="C00000"/>
                </a:solidFill>
                <a:latin typeface="Courier New" panose="02070309020205020404" pitchFamily="49" charset="0"/>
              </a:rPr>
              <a:t>atomic</a:t>
            </a:r>
            <a:r>
              <a:rPr lang="en-US" sz="2400" b="1" dirty="0">
                <a:solidFill>
                  <a:srgbClr val="000088"/>
                </a:solidFill>
                <a:latin typeface="Courier New" panose="02070309020205020404" pitchFamily="49" charset="0"/>
              </a:rPr>
              <a:t> class</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Cube</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length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breadth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height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10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static</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006666"/>
                </a:solidFill>
                <a:latin typeface="Courier New" panose="02070309020205020404" pitchFamily="49" charset="0"/>
              </a:rPr>
              <a:t>0</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static</a:t>
            </a:r>
            <a:r>
              <a:rPr lang="en-US" sz="2400" b="1" dirty="0">
                <a:solidFill>
                  <a:srgbClr val="000000"/>
                </a:solidFill>
                <a:latin typeface="Courier New" panose="02070309020205020404" pitchFamily="49" charset="0"/>
              </a:rPr>
              <a:t> </a:t>
            </a:r>
            <a:r>
              <a:rPr lang="en-US" sz="2400" b="1" dirty="0" err="1">
                <a:solidFill>
                  <a:srgbClr val="000088"/>
                </a:solidFill>
                <a:latin typeface="Courier New" panose="02070309020205020404" pitchFamily="49" charset="0"/>
              </a:rPr>
              <a:t>int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getNoOfCubes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666600"/>
                </a:solidFill>
                <a:latin typeface="Courier New" panose="02070309020205020404" pitchFamily="49" charset="0"/>
              </a:rPr>
              <a:t>         </a:t>
            </a:r>
            <a:r>
              <a:rPr lang="en-US" sz="2400" b="1" dirty="0">
                <a:solidFill>
                  <a:srgbClr val="000088"/>
                </a:solidFill>
                <a:latin typeface="Courier New" panose="02070309020205020404" pitchFamily="49" charset="0"/>
              </a:rPr>
              <a:t>return</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br>
              <a:rPr lang="en-US" sz="2400" b="1" dirty="0">
                <a:solidFill>
                  <a:srgbClr val="000000"/>
                </a:solidFill>
                <a:latin typeface="Courier New" panose="02070309020205020404" pitchFamily="49" charset="0"/>
              </a:rPr>
            </a:b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Cube</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br>
              <a:rPr lang="en-US" sz="2400" b="1" dirty="0">
                <a:solidFill>
                  <a:srgbClr val="666600"/>
                </a:solidFill>
                <a:latin typeface="Courier New" panose="02070309020205020404" pitchFamily="49" charset="0"/>
              </a:rPr>
            </a:br>
            <a:r>
              <a:rPr lang="en-US" sz="2400" b="1" dirty="0">
                <a:solidFill>
                  <a:srgbClr val="000000"/>
                </a:solidFill>
                <a:latin typeface="Courier New" panose="02070309020205020404" pitchFamily="49" charset="0"/>
              </a:rPr>
              <a:t>     </a:t>
            </a:r>
            <a:r>
              <a:rPr lang="en-US" sz="2400" b="1" dirty="0">
                <a:solidFill>
                  <a:srgbClr val="000088"/>
                </a:solidFill>
                <a:latin typeface="Courier New" panose="02070309020205020404" pitchFamily="49" charset="0"/>
              </a:rPr>
              <a:t>public</a:t>
            </a:r>
            <a:r>
              <a:rPr lang="en-US" sz="2400" b="1" dirty="0">
                <a:solidFill>
                  <a:srgbClr val="000000"/>
                </a:solidFill>
                <a:latin typeface="Courier New" panose="02070309020205020404" pitchFamily="49" charset="0"/>
              </a:rPr>
              <a:t> </a:t>
            </a:r>
            <a:r>
              <a:rPr lang="en-US" sz="2400" b="1" dirty="0">
                <a:solidFill>
                  <a:srgbClr val="660066"/>
                </a:solidFill>
                <a:latin typeface="Courier New" panose="02070309020205020404" pitchFamily="49" charset="0"/>
              </a:rPr>
              <a:t>finalize</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err="1">
                <a:solidFill>
                  <a:srgbClr val="000000"/>
                </a:solidFill>
                <a:latin typeface="Courier New" panose="02070309020205020404" pitchFamily="49" charset="0"/>
              </a:rPr>
              <a:t>numOfCubes</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r>
              <a:rPr lang="en-US" sz="2400" b="1" dirty="0">
                <a:solidFill>
                  <a:srgbClr val="666600"/>
                </a:solidFill>
                <a:latin typeface="Courier New" panose="02070309020205020404" pitchFamily="49" charset="0"/>
              </a:rPr>
              <a:t>}</a:t>
            </a:r>
            <a:r>
              <a:rPr lang="en-US" sz="2400" b="1" dirty="0">
                <a:solidFill>
                  <a:srgbClr val="000000"/>
                </a:solidFill>
                <a:latin typeface="Courier New" panose="02070309020205020404" pitchFamily="49" charset="0"/>
              </a:rPr>
              <a:t>  </a:t>
            </a:r>
            <a:br>
              <a:rPr lang="en-US" sz="2400" b="1" dirty="0">
                <a:solidFill>
                  <a:srgbClr val="000000"/>
                </a:solidFill>
                <a:latin typeface="Courier New" panose="02070309020205020404" pitchFamily="49" charset="0"/>
              </a:rPr>
            </a:br>
            <a:r>
              <a:rPr lang="en-US" sz="2400" b="1" dirty="0">
                <a:solidFill>
                  <a:srgbClr val="666600"/>
                </a:solidFill>
                <a:latin typeface="Courier New" panose="02070309020205020404" pitchFamily="49" charset="0"/>
              </a:rPr>
              <a:t>}</a:t>
            </a:r>
            <a:endParaRPr lang="en-US" sz="2400" b="1" dirty="0"/>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44</a:t>
            </a:fld>
            <a:endParaRPr lang="en-US"/>
          </a:p>
        </p:txBody>
      </p:sp>
      <p:cxnSp>
        <p:nvCxnSpPr>
          <p:cNvPr id="7" name="Straight Arrow Connector 6"/>
          <p:cNvCxnSpPr/>
          <p:nvPr/>
        </p:nvCxnSpPr>
        <p:spPr>
          <a:xfrm flipH="1">
            <a:off x="2145324" y="2084832"/>
            <a:ext cx="6409265" cy="2890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8554589" y="1335024"/>
            <a:ext cx="2769577" cy="15298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901885" y="1499790"/>
            <a:ext cx="2074984" cy="1200329"/>
          </a:xfrm>
          <a:prstGeom prst="rect">
            <a:avLst/>
          </a:prstGeom>
          <a:noFill/>
        </p:spPr>
        <p:txBody>
          <a:bodyPr wrap="square" rtlCol="0">
            <a:spAutoFit/>
          </a:bodyPr>
          <a:lstStyle/>
          <a:p>
            <a:pPr algn="ctr"/>
            <a:r>
              <a:rPr lang="en-US" dirty="0"/>
              <a:t>Adding atomic makes the class safe with no other changes!</a:t>
            </a:r>
          </a:p>
        </p:txBody>
      </p:sp>
    </p:spTree>
    <p:extLst>
      <p:ext uri="{BB962C8B-B14F-4D97-AF65-F5344CB8AC3E}">
        <p14:creationId xmlns:p14="http://schemas.microsoft.com/office/powerpoint/2010/main" val="195335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Guarantees of Transactional Memory</a:t>
            </a:r>
          </a:p>
        </p:txBody>
      </p:sp>
      <p:sp>
        <p:nvSpPr>
          <p:cNvPr id="3" name="Content Placeholder 2"/>
          <p:cNvSpPr>
            <a:spLocks noGrp="1"/>
          </p:cNvSpPr>
          <p:nvPr>
            <p:ph idx="1"/>
          </p:nvPr>
        </p:nvSpPr>
        <p:spPr/>
        <p:txBody>
          <a:bodyPr>
            <a:normAutofit/>
          </a:bodyPr>
          <a:lstStyle/>
          <a:p>
            <a:r>
              <a:rPr lang="en-US" dirty="0"/>
              <a:t>The compiler must generate the needed synchronization logic</a:t>
            </a:r>
          </a:p>
          <a:p>
            <a:r>
              <a:rPr lang="en-US" dirty="0"/>
              <a:t>The execution “looks” as if deadlock-free locking had been employed</a:t>
            </a:r>
          </a:p>
          <a:p>
            <a:endParaRPr lang="en-US" dirty="0"/>
          </a:p>
          <a:p>
            <a:r>
              <a:rPr lang="en-US" dirty="0"/>
              <a:t>The transactional concept can be hidden or exposed in limited ways</a:t>
            </a:r>
          </a:p>
          <a:p>
            <a:pPr>
              <a:buFont typeface="Wingdings" panose="05000000000000000000" pitchFamily="2" charset="2"/>
              <a:buChar char="Ø"/>
            </a:pPr>
            <a:r>
              <a:rPr lang="en-US" dirty="0"/>
              <a:t>  For example, many variants include some form of “</a:t>
            </a:r>
            <a:r>
              <a:rPr lang="en-US" b="1" dirty="0">
                <a:solidFill>
                  <a:srgbClr val="C00000"/>
                </a:solidFill>
              </a:rPr>
              <a:t>abort</a:t>
            </a:r>
            <a:r>
              <a:rPr lang="en-US" b="1" dirty="0"/>
              <a:t> return”</a:t>
            </a:r>
          </a:p>
          <a:p>
            <a:pPr>
              <a:buFont typeface="Wingdings" panose="05000000000000000000" pitchFamily="2" charset="2"/>
              <a:buChar char="Ø"/>
            </a:pPr>
            <a:r>
              <a:rPr lang="en-US" dirty="0"/>
              <a:t>  Others automatically do an “abort” if a method throws an exception.</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45</a:t>
            </a:fld>
            <a:endParaRPr lang="en-US"/>
          </a:p>
        </p:txBody>
      </p:sp>
    </p:spTree>
    <p:extLst>
      <p:ext uri="{BB962C8B-B14F-4D97-AF65-F5344CB8AC3E}">
        <p14:creationId xmlns:p14="http://schemas.microsoft.com/office/powerpoint/2010/main" val="3620838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they Proposed to implement this</a:t>
            </a:r>
          </a:p>
        </p:txBody>
      </p:sp>
      <p:sp>
        <p:nvSpPr>
          <p:cNvPr id="3" name="Content Placeholder 2"/>
          <p:cNvSpPr>
            <a:spLocks noGrp="1"/>
          </p:cNvSpPr>
          <p:nvPr>
            <p:ph idx="1"/>
          </p:nvPr>
        </p:nvSpPr>
        <p:spPr/>
        <p:txBody>
          <a:bodyPr/>
          <a:lstStyle/>
          <a:p>
            <a:r>
              <a:rPr lang="en-US" dirty="0"/>
              <a:t>Suggested a modification to the memory-management hardware</a:t>
            </a:r>
          </a:p>
          <a:p>
            <a:r>
              <a:rPr lang="en-US" dirty="0"/>
              <a:t>It would tell the compiler which memory pages (or even cache lines) had been read, and written, by the module</a:t>
            </a:r>
          </a:p>
          <a:p>
            <a:r>
              <a:rPr lang="en-US" dirty="0"/>
              <a:t>Given this data, there are algorithms for deciding whether to allow a transaction to commit, or forcing it to abort.</a:t>
            </a:r>
          </a:p>
          <a:p>
            <a:r>
              <a:rPr lang="en-US" dirty="0"/>
              <a:t>If compiler estimates that code will execute quickly enough, locking can be completely eliminated!</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46</a:t>
            </a:fld>
            <a:endParaRPr lang="en-US"/>
          </a:p>
        </p:txBody>
      </p:sp>
    </p:spTree>
    <p:extLst>
      <p:ext uri="{BB962C8B-B14F-4D97-AF65-F5344CB8AC3E}">
        <p14:creationId xmlns:p14="http://schemas.microsoft.com/office/powerpoint/2010/main" val="4203924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complications</a:t>
            </a:r>
          </a:p>
        </p:txBody>
      </p:sp>
      <p:sp>
        <p:nvSpPr>
          <p:cNvPr id="3" name="Content Placeholder 2"/>
          <p:cNvSpPr>
            <a:spLocks noGrp="1"/>
          </p:cNvSpPr>
          <p:nvPr>
            <p:ph idx="1"/>
          </p:nvPr>
        </p:nvSpPr>
        <p:spPr/>
        <p:txBody>
          <a:bodyPr>
            <a:normAutofit lnSpcReduction="10000"/>
          </a:bodyPr>
          <a:lstStyle/>
          <a:p>
            <a:r>
              <a:rPr lang="en-US" dirty="0"/>
              <a:t>It turned out that the hardware isn’t so easy to support, and major chip vendors (after trying hard) stopped offering it.</a:t>
            </a:r>
          </a:p>
          <a:p>
            <a:r>
              <a:rPr lang="en-US" dirty="0"/>
              <a:t>Compiler community came up with software ways to approximate the behavior of the hardware: Software Transactional Memory, or STM.</a:t>
            </a:r>
          </a:p>
          <a:p>
            <a:endParaRPr lang="en-US" dirty="0"/>
          </a:p>
          <a:p>
            <a:r>
              <a:rPr lang="en-US" dirty="0"/>
              <a:t>STM can be used on any standard platform with no special hardware</a:t>
            </a:r>
          </a:p>
          <a:p>
            <a:pPr>
              <a:buFont typeface="Wingdings" panose="05000000000000000000" pitchFamily="2" charset="2"/>
              <a:buChar char="Ø"/>
            </a:pPr>
            <a:r>
              <a:rPr lang="en-US" dirty="0"/>
              <a:t>  Best versions use hardware if available, switch to compiled logic if not</a:t>
            </a:r>
          </a:p>
          <a:p>
            <a:pPr>
              <a:buFont typeface="Wingdings" panose="05000000000000000000" pitchFamily="2" charset="2"/>
              <a:buChar char="Ø"/>
            </a:pPr>
            <a:r>
              <a:rPr lang="en-US" dirty="0"/>
              <a:t>  This became a “hot topic” for the programming languages community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561248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Complications</a:t>
            </a:r>
          </a:p>
        </p:txBody>
      </p:sp>
      <p:sp>
        <p:nvSpPr>
          <p:cNvPr id="3" name="Content Placeholder 2"/>
          <p:cNvSpPr>
            <a:spLocks noGrp="1"/>
          </p:cNvSpPr>
          <p:nvPr>
            <p:ph idx="1"/>
          </p:nvPr>
        </p:nvSpPr>
        <p:spPr/>
        <p:txBody>
          <a:bodyPr>
            <a:normAutofit lnSpcReduction="10000"/>
          </a:bodyPr>
          <a:lstStyle/>
          <a:p>
            <a:r>
              <a:rPr lang="en-US" dirty="0"/>
              <a:t>What if methods are recursive, or modules issue calls to one-another?</a:t>
            </a:r>
          </a:p>
          <a:p>
            <a:endParaRPr lang="en-US" dirty="0"/>
          </a:p>
          <a:p>
            <a:r>
              <a:rPr lang="en-US" dirty="0"/>
              <a:t>Not very transparent to just rule that out.</a:t>
            </a:r>
          </a:p>
          <a:p>
            <a:endParaRPr lang="en-US" dirty="0"/>
          </a:p>
          <a:p>
            <a:r>
              <a:rPr lang="en-US" dirty="0"/>
              <a:t>So the compilation community explored a model called “nested” atomicity</a:t>
            </a:r>
          </a:p>
          <a:p>
            <a:pPr>
              <a:buFont typeface="Wingdings" panose="05000000000000000000" pitchFamily="2" charset="2"/>
              <a:buChar char="Ø"/>
            </a:pPr>
            <a:r>
              <a:rPr lang="en-US" dirty="0"/>
              <a:t>  If A is a transactional scope, and performs atomic operation B…</a:t>
            </a:r>
          </a:p>
          <a:p>
            <a:pPr>
              <a:buFont typeface="Wingdings" panose="05000000000000000000" pitchFamily="2" charset="2"/>
              <a:buChar char="Ø"/>
            </a:pPr>
            <a:r>
              <a:rPr lang="en-US" dirty="0"/>
              <a:t>  … then when B commits, the updates become part of A’s context, and</a:t>
            </a:r>
            <a:br>
              <a:rPr lang="en-US" dirty="0"/>
            </a:br>
            <a:r>
              <a:rPr lang="en-US" dirty="0"/>
              <a:t>    if B aborts, we revert to the context A was in when it performed B.</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339755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complications</a:t>
            </a:r>
          </a:p>
        </p:txBody>
      </p:sp>
      <p:sp>
        <p:nvSpPr>
          <p:cNvPr id="3" name="Content Placeholder 2"/>
          <p:cNvSpPr>
            <a:spLocks noGrp="1"/>
          </p:cNvSpPr>
          <p:nvPr>
            <p:ph idx="1"/>
          </p:nvPr>
        </p:nvSpPr>
        <p:spPr/>
        <p:txBody>
          <a:bodyPr/>
          <a:lstStyle/>
          <a:p>
            <a:r>
              <a:rPr lang="en-US" dirty="0"/>
              <a:t>What if A forks off a thread?  </a:t>
            </a:r>
          </a:p>
          <a:p>
            <a:pPr>
              <a:buFont typeface="Wingdings" panose="05000000000000000000" pitchFamily="2" charset="2"/>
              <a:buChar char="Ø"/>
            </a:pPr>
            <a:r>
              <a:rPr lang="en-US" dirty="0"/>
              <a:t>  Is the entire thread a part of transaction A?</a:t>
            </a:r>
          </a:p>
          <a:p>
            <a:pPr>
              <a:buFont typeface="Wingdings" panose="05000000000000000000" pitchFamily="2" charset="2"/>
              <a:buChar char="Ø"/>
            </a:pPr>
            <a:r>
              <a:rPr lang="en-US" dirty="0"/>
              <a:t>  Or should the thread be viewed as a “top level” activity, in which case</a:t>
            </a:r>
            <a:br>
              <a:rPr lang="en-US" dirty="0"/>
            </a:br>
            <a:r>
              <a:rPr lang="en-US" dirty="0"/>
              <a:t>    issues of child transactions reappear.</a:t>
            </a:r>
          </a:p>
          <a:p>
            <a:pPr>
              <a:buFont typeface="Wingdings" panose="05000000000000000000" pitchFamily="2" charset="2"/>
              <a:buChar char="Ø"/>
            </a:pPr>
            <a:endParaRPr lang="en-US" dirty="0"/>
          </a:p>
          <a:p>
            <a:pPr marL="0" indent="0">
              <a:buNone/>
            </a:pPr>
            <a:r>
              <a:rPr lang="en-US" dirty="0"/>
              <a:t>This was never really resolved in a satisfactory way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62629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BD34F2-358C-43F8-8C17-BA580CA90978}"/>
              </a:ext>
            </a:extLst>
          </p:cNvPr>
          <p:cNvSpPr>
            <a:spLocks noGrp="1"/>
          </p:cNvSpPr>
          <p:nvPr>
            <p:ph type="title"/>
          </p:nvPr>
        </p:nvSpPr>
        <p:spPr>
          <a:xfrm>
            <a:off x="457199" y="4960137"/>
            <a:ext cx="7789985" cy="1463040"/>
          </a:xfrm>
        </p:spPr>
        <p:txBody>
          <a:bodyPr>
            <a:noAutofit/>
          </a:bodyPr>
          <a:lstStyle/>
          <a:p>
            <a:r>
              <a:rPr lang="en-US" sz="4400" b="1" dirty="0">
                <a:solidFill>
                  <a:srgbClr val="C00000"/>
                </a:solidFill>
              </a:rPr>
              <a:t>Transactions as a Database Concept</a:t>
            </a:r>
          </a:p>
        </p:txBody>
      </p:sp>
      <p:sp>
        <p:nvSpPr>
          <p:cNvPr id="7" name="Text Placeholder 6">
            <a:extLst>
              <a:ext uri="{FF2B5EF4-FFF2-40B4-BE49-F238E27FC236}">
                <a16:creationId xmlns:a16="http://schemas.microsoft.com/office/drawing/2014/main" id="{D52C4D48-FB94-44D4-AF8C-98BAF7767407}"/>
              </a:ext>
            </a:extLst>
          </p:cNvPr>
          <p:cNvSpPr>
            <a:spLocks noGrp="1"/>
          </p:cNvSpPr>
          <p:nvPr>
            <p:ph type="body" idx="1"/>
          </p:nvPr>
        </p:nvSpPr>
        <p:spPr/>
        <p:txBody>
          <a:bodyPr>
            <a:normAutofit/>
          </a:bodyPr>
          <a:lstStyle/>
          <a:p>
            <a:r>
              <a:rPr lang="en-US" sz="2400" b="1" dirty="0"/>
              <a:t>Our first subtopic</a:t>
            </a:r>
          </a:p>
        </p:txBody>
      </p:sp>
      <p:sp>
        <p:nvSpPr>
          <p:cNvPr id="4" name="Footer Placeholder 3">
            <a:extLst>
              <a:ext uri="{FF2B5EF4-FFF2-40B4-BE49-F238E27FC236}">
                <a16:creationId xmlns:a16="http://schemas.microsoft.com/office/drawing/2014/main" id="{6AE5B1EB-C625-4F0D-942A-0DDE62F5CDE9}"/>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D75F909A-8532-4679-89EC-1A50EDE3EF95}"/>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393745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complications</a:t>
            </a:r>
          </a:p>
        </p:txBody>
      </p:sp>
      <p:sp>
        <p:nvSpPr>
          <p:cNvPr id="3" name="Content Placeholder 2"/>
          <p:cNvSpPr>
            <a:spLocks noGrp="1"/>
          </p:cNvSpPr>
          <p:nvPr>
            <p:ph idx="1"/>
          </p:nvPr>
        </p:nvSpPr>
        <p:spPr/>
        <p:txBody>
          <a:bodyPr>
            <a:normAutofit fontScale="92500" lnSpcReduction="10000"/>
          </a:bodyPr>
          <a:lstStyle/>
          <a:p>
            <a:r>
              <a:rPr lang="en-US" dirty="0"/>
              <a:t>Not every atomic method will turn out to run quickly</a:t>
            </a:r>
          </a:p>
          <a:p>
            <a:r>
              <a:rPr lang="en-US" dirty="0"/>
              <a:t/>
            </a:r>
            <a:br>
              <a:rPr lang="en-US" dirty="0"/>
            </a:br>
            <a:r>
              <a:rPr lang="en-US" dirty="0"/>
              <a:t>Locking is much better in such cases: long transactions are far more likely to have conflicts with other transactions, forcing one or both to abort.</a:t>
            </a:r>
          </a:p>
          <a:p>
            <a:endParaRPr lang="en-US" dirty="0"/>
          </a:p>
          <a:p>
            <a:r>
              <a:rPr lang="en-US" dirty="0"/>
              <a:t>One idea: a program can “learn” as it runs: if abort rate seems a bit too high, switch from optimistic mode to locking mode.</a:t>
            </a:r>
          </a:p>
          <a:p>
            <a:pPr>
              <a:buFont typeface="Wingdings" panose="05000000000000000000" pitchFamily="2" charset="2"/>
              <a:buChar char="Ø"/>
            </a:pPr>
            <a:r>
              <a:rPr lang="en-US" dirty="0"/>
              <a:t>  But it can be very hard to come up with an ordered locking policy.</a:t>
            </a:r>
          </a:p>
          <a:p>
            <a:pPr>
              <a:buFont typeface="Wingdings" panose="05000000000000000000" pitchFamily="2" charset="2"/>
              <a:buChar char="Ø"/>
            </a:pPr>
            <a:r>
              <a:rPr lang="en-US" dirty="0"/>
              <a:t>  And without ordering on locks, deadlocks will be an issue.</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511349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complications</a:t>
            </a:r>
          </a:p>
        </p:txBody>
      </p:sp>
      <p:sp>
        <p:nvSpPr>
          <p:cNvPr id="3" name="Content Placeholder 2"/>
          <p:cNvSpPr>
            <a:spLocks noGrp="1"/>
          </p:cNvSpPr>
          <p:nvPr>
            <p:ph idx="1"/>
          </p:nvPr>
        </p:nvSpPr>
        <p:spPr/>
        <p:txBody>
          <a:bodyPr>
            <a:normAutofit/>
          </a:bodyPr>
          <a:lstStyle/>
          <a:p>
            <a:r>
              <a:rPr lang="en-US" dirty="0"/>
              <a:t>Recall our discussion of NUMA memory management and L2 cache issues</a:t>
            </a:r>
          </a:p>
          <a:p>
            <a:endParaRPr lang="en-US" dirty="0"/>
          </a:p>
          <a:p>
            <a:r>
              <a:rPr lang="en-US" dirty="0"/>
              <a:t>How will atomic methods avoid accidentally triggering very slow execution as a consequence of true sharing,  coherent locking, or “false” sharing?</a:t>
            </a:r>
          </a:p>
          <a:p>
            <a:pPr>
              <a:buFont typeface="Wingdings" panose="05000000000000000000" pitchFamily="2" charset="2"/>
              <a:buChar char="Ø"/>
            </a:pPr>
            <a:r>
              <a:rPr lang="en-US" dirty="0"/>
              <a:t>  Compiler people tried very hard to find solutions</a:t>
            </a:r>
          </a:p>
          <a:p>
            <a:pPr>
              <a:buFont typeface="Wingdings" panose="05000000000000000000" pitchFamily="2" charset="2"/>
              <a:buChar char="Ø"/>
            </a:pPr>
            <a:r>
              <a:rPr lang="en-US" dirty="0"/>
              <a:t>  None were really portable enough to work on a full range of NUMA</a:t>
            </a:r>
            <a:br>
              <a:rPr lang="en-US" dirty="0"/>
            </a:br>
            <a:r>
              <a:rPr lang="en-US" dirty="0"/>
              <a:t>    hardware, and many were very costly</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2039095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F9980-81AE-4270-9968-D7C315FED51B}"/>
              </a:ext>
            </a:extLst>
          </p:cNvPr>
          <p:cNvSpPr>
            <a:spLocks noGrp="1"/>
          </p:cNvSpPr>
          <p:nvPr>
            <p:ph type="title"/>
          </p:nvPr>
        </p:nvSpPr>
        <p:spPr/>
        <p:txBody>
          <a:bodyPr/>
          <a:lstStyle/>
          <a:p>
            <a:r>
              <a:rPr lang="en-US" b="1" dirty="0">
                <a:solidFill>
                  <a:srgbClr val="C00000"/>
                </a:solidFill>
              </a:rPr>
              <a:t>Wrap Up</a:t>
            </a:r>
          </a:p>
        </p:txBody>
      </p:sp>
      <p:sp>
        <p:nvSpPr>
          <p:cNvPr id="7" name="Text Placeholder 6">
            <a:extLst>
              <a:ext uri="{FF2B5EF4-FFF2-40B4-BE49-F238E27FC236}">
                <a16:creationId xmlns:a16="http://schemas.microsoft.com/office/drawing/2014/main" id="{1C3AC691-F6FE-4BC7-84B3-7001EA2D5E4D}"/>
              </a:ext>
            </a:extLst>
          </p:cNvPr>
          <p:cNvSpPr>
            <a:spLocks noGrp="1"/>
          </p:cNvSpPr>
          <p:nvPr>
            <p:ph type="body" idx="1"/>
          </p:nvPr>
        </p:nvSpPr>
        <p:spPr/>
        <p:txBody>
          <a:bodyPr>
            <a:normAutofit/>
          </a:bodyPr>
          <a:lstStyle/>
          <a:p>
            <a:r>
              <a:rPr lang="en-US" sz="2800" b="1" dirty="0"/>
              <a:t>What we’ve learned today</a:t>
            </a:r>
          </a:p>
        </p:txBody>
      </p:sp>
      <p:sp>
        <p:nvSpPr>
          <p:cNvPr id="4" name="Footer Placeholder 3">
            <a:extLst>
              <a:ext uri="{FF2B5EF4-FFF2-40B4-BE49-F238E27FC236}">
                <a16:creationId xmlns:a16="http://schemas.microsoft.com/office/drawing/2014/main" id="{2C07DE1A-E831-4678-849D-E4250FF0775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57C59B1-2083-400A-978A-6D220FB493B2}"/>
              </a:ext>
            </a:extLst>
          </p:cNvPr>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3298260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0A5E-8765-4DCB-B554-B5A26FAECE5C}"/>
              </a:ext>
            </a:extLst>
          </p:cNvPr>
          <p:cNvSpPr>
            <a:spLocks noGrp="1"/>
          </p:cNvSpPr>
          <p:nvPr>
            <p:ph type="title"/>
          </p:nvPr>
        </p:nvSpPr>
        <p:spPr/>
        <p:txBody>
          <a:bodyPr/>
          <a:lstStyle/>
          <a:p>
            <a:r>
              <a:rPr lang="en-US" dirty="0"/>
              <a:t>Summary and </a:t>
            </a:r>
            <a:r>
              <a:rPr lang="en-US" dirty="0" err="1"/>
              <a:t>Take-AWay</a:t>
            </a:r>
            <a:endParaRPr lang="en-US" dirty="0"/>
          </a:p>
        </p:txBody>
      </p:sp>
      <p:sp>
        <p:nvSpPr>
          <p:cNvPr id="3" name="Content Placeholder 2">
            <a:extLst>
              <a:ext uri="{FF2B5EF4-FFF2-40B4-BE49-F238E27FC236}">
                <a16:creationId xmlns:a16="http://schemas.microsoft.com/office/drawing/2014/main" id="{C37D805D-3515-4EE2-90A9-BD377D870C3D}"/>
              </a:ext>
            </a:extLst>
          </p:cNvPr>
          <p:cNvSpPr>
            <a:spLocks noGrp="1"/>
          </p:cNvSpPr>
          <p:nvPr>
            <p:ph idx="1"/>
          </p:nvPr>
        </p:nvSpPr>
        <p:spPr>
          <a:xfrm>
            <a:off x="1024128" y="2084832"/>
            <a:ext cx="10786872" cy="4224528"/>
          </a:xfrm>
        </p:spPr>
        <p:txBody>
          <a:bodyPr>
            <a:normAutofit fontScale="92500" lnSpcReduction="10000"/>
          </a:bodyPr>
          <a:lstStyle/>
          <a:p>
            <a:r>
              <a:rPr lang="en-US" sz="2400" dirty="0"/>
              <a:t>Transactional atomicity is a well understood, mature technology.  It is the topic for entire courses; we only mention it because it is “part” of many cloud systems.</a:t>
            </a:r>
          </a:p>
          <a:p>
            <a:endParaRPr lang="en-US" sz="2400" dirty="0"/>
          </a:p>
          <a:p>
            <a:r>
              <a:rPr lang="en-US" sz="2400" dirty="0"/>
              <a:t>Today’s cloud uses transactional ideas in many situations:</a:t>
            </a:r>
          </a:p>
          <a:p>
            <a:pPr>
              <a:buFont typeface="Wingdings" panose="05000000000000000000" pitchFamily="2" charset="2"/>
              <a:buChar char="Ø"/>
            </a:pPr>
            <a:r>
              <a:rPr lang="en-US" sz="2400" dirty="0"/>
              <a:t>  In databases, even distributed ones with data spread over many computers.</a:t>
            </a:r>
          </a:p>
          <a:p>
            <a:pPr>
              <a:buFont typeface="Wingdings" panose="05000000000000000000" pitchFamily="2" charset="2"/>
              <a:buChar char="Ø"/>
            </a:pPr>
            <a:r>
              <a:rPr lang="en-US" sz="2400" dirty="0"/>
              <a:t>  Via snapshot isolation, in caching for read-only tier one/two services</a:t>
            </a:r>
          </a:p>
          <a:p>
            <a:pPr>
              <a:buFont typeface="Wingdings" panose="05000000000000000000" pitchFamily="2" charset="2"/>
              <a:buChar char="Ø"/>
            </a:pPr>
            <a:r>
              <a:rPr lang="en-US" sz="2400" dirty="0"/>
              <a:t>  In memory updates when threads run concurrently in one program.</a:t>
            </a:r>
          </a:p>
          <a:p>
            <a:pPr marL="0" indent="0">
              <a:buNone/>
            </a:pPr>
            <a:endParaRPr lang="en-US" sz="2400" dirty="0"/>
          </a:p>
          <a:p>
            <a:pPr marL="0" indent="0">
              <a:buNone/>
            </a:pPr>
            <a:r>
              <a:rPr lang="en-US" sz="2400" dirty="0"/>
              <a:t>Basic concept and tools are available on every platform, and even embedded into programming languages (like the .NET LINQ feature)</a:t>
            </a:r>
          </a:p>
        </p:txBody>
      </p:sp>
      <p:sp>
        <p:nvSpPr>
          <p:cNvPr id="4" name="Footer Placeholder 3">
            <a:extLst>
              <a:ext uri="{FF2B5EF4-FFF2-40B4-BE49-F238E27FC236}">
                <a16:creationId xmlns:a16="http://schemas.microsoft.com/office/drawing/2014/main" id="{3E653E17-F441-46E2-97DE-9B848629F9A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DBBCB01-C15E-43E8-88AB-787B50D984DB}"/>
              </a:ext>
            </a:extLst>
          </p:cNvPr>
          <p:cNvSpPr>
            <a:spLocks noGrp="1"/>
          </p:cNvSpPr>
          <p:nvPr>
            <p:ph type="sldNum" sz="quarter" idx="12"/>
          </p:nvPr>
        </p:nvSpPr>
        <p:spPr/>
        <p:txBody>
          <a:bodyPr/>
          <a:lstStyle/>
          <a:p>
            <a:fld id="{3C974458-8A97-4835-BF79-1FB6D7856C21}" type="slidenum">
              <a:rPr lang="en-US" smtClean="0"/>
              <a:t>53</a:t>
            </a:fld>
            <a:endParaRPr lang="en-US"/>
          </a:p>
        </p:txBody>
      </p:sp>
    </p:spTree>
    <p:extLst>
      <p:ext uri="{BB962C8B-B14F-4D97-AF65-F5344CB8AC3E}">
        <p14:creationId xmlns:p14="http://schemas.microsoft.com/office/powerpoint/2010/main" val="2537544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54E1-0721-409A-A157-FCB017F8045A}"/>
              </a:ext>
            </a:extLst>
          </p:cNvPr>
          <p:cNvSpPr>
            <a:spLocks noGrp="1"/>
          </p:cNvSpPr>
          <p:nvPr>
            <p:ph type="title"/>
          </p:nvPr>
        </p:nvSpPr>
        <p:spPr/>
        <p:txBody>
          <a:bodyPr/>
          <a:lstStyle/>
          <a:p>
            <a:r>
              <a:rPr lang="en-US" dirty="0"/>
              <a:t>A powerful tool!</a:t>
            </a:r>
          </a:p>
        </p:txBody>
      </p:sp>
      <p:sp>
        <p:nvSpPr>
          <p:cNvPr id="3" name="Content Placeholder 2">
            <a:extLst>
              <a:ext uri="{FF2B5EF4-FFF2-40B4-BE49-F238E27FC236}">
                <a16:creationId xmlns:a16="http://schemas.microsoft.com/office/drawing/2014/main" id="{4687C838-BE72-4BD6-B5E9-B7CF4259D7C1}"/>
              </a:ext>
            </a:extLst>
          </p:cNvPr>
          <p:cNvSpPr>
            <a:spLocks noGrp="1"/>
          </p:cNvSpPr>
          <p:nvPr>
            <p:ph idx="1"/>
          </p:nvPr>
        </p:nvSpPr>
        <p:spPr/>
        <p:txBody>
          <a:bodyPr/>
          <a:lstStyle/>
          <a:p>
            <a:r>
              <a:rPr lang="en-US" dirty="0"/>
              <a:t>When they fit the use case, transactions are like magic!</a:t>
            </a:r>
          </a:p>
          <a:p>
            <a:endParaRPr lang="en-US" dirty="0"/>
          </a:p>
          <a:p>
            <a:r>
              <a:rPr lang="en-US" dirty="0"/>
              <a:t>You write concurrent code, but pretend that it will run without any concurrency, in isolation.</a:t>
            </a:r>
          </a:p>
          <a:p>
            <a:endParaRPr lang="en-US" dirty="0"/>
          </a:p>
          <a:p>
            <a:r>
              <a:rPr lang="en-US" dirty="0"/>
              <a:t>The model enforces this “pretense” for you, using locking.   But the one </a:t>
            </a:r>
            <a:r>
              <a:rPr lang="en-US" dirty="0" err="1"/>
              <a:t>gotcha</a:t>
            </a:r>
            <a:r>
              <a:rPr lang="en-US" dirty="0"/>
              <a:t> is that sometimes the locking costs become prohibitive.</a:t>
            </a:r>
          </a:p>
        </p:txBody>
      </p:sp>
      <p:sp>
        <p:nvSpPr>
          <p:cNvPr id="4" name="Footer Placeholder 3">
            <a:extLst>
              <a:ext uri="{FF2B5EF4-FFF2-40B4-BE49-F238E27FC236}">
                <a16:creationId xmlns:a16="http://schemas.microsoft.com/office/drawing/2014/main" id="{8E244EEC-DA59-4542-A7C2-EA1386C9930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DBE5919-D3C2-489B-A7A8-600A76D95E62}"/>
              </a:ext>
            </a:extLst>
          </p:cNvPr>
          <p:cNvSpPr>
            <a:spLocks noGrp="1"/>
          </p:cNvSpPr>
          <p:nvPr>
            <p:ph type="sldNum" sz="quarter" idx="12"/>
          </p:nvPr>
        </p:nvSpPr>
        <p:spPr/>
        <p:txBody>
          <a:bodyPr/>
          <a:lstStyle/>
          <a:p>
            <a:fld id="{3C974458-8A97-4835-BF79-1FB6D7856C21}" type="slidenum">
              <a:rPr lang="en-US" smtClean="0"/>
              <a:t>54</a:t>
            </a:fld>
            <a:endParaRPr lang="en-US"/>
          </a:p>
        </p:txBody>
      </p:sp>
      <p:pic>
        <p:nvPicPr>
          <p:cNvPr id="7" name="Picture 6">
            <a:extLst>
              <a:ext uri="{FF2B5EF4-FFF2-40B4-BE49-F238E27FC236}">
                <a16:creationId xmlns:a16="http://schemas.microsoft.com/office/drawing/2014/main" id="{F07FB5B1-B912-4CBB-B0B0-C6A537CEFB39}"/>
              </a:ext>
            </a:extLst>
          </p:cNvPr>
          <p:cNvPicPr>
            <a:picLocks noChangeAspect="1"/>
          </p:cNvPicPr>
          <p:nvPr/>
        </p:nvPicPr>
        <p:blipFill>
          <a:blip r:embed="rId3"/>
          <a:stretch>
            <a:fillRect/>
          </a:stretch>
        </p:blipFill>
        <p:spPr>
          <a:xfrm>
            <a:off x="8286750" y="384048"/>
            <a:ext cx="3657600" cy="1375038"/>
          </a:xfrm>
          <a:prstGeom prst="rect">
            <a:avLst/>
          </a:prstGeom>
        </p:spPr>
      </p:pic>
    </p:spTree>
    <p:extLst>
      <p:ext uri="{BB962C8B-B14F-4D97-AF65-F5344CB8AC3E}">
        <p14:creationId xmlns:p14="http://schemas.microsoft.com/office/powerpoint/2010/main" val="3932415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Take-</a:t>
            </a:r>
            <a:r>
              <a:rPr lang="en-US" dirty="0" err="1"/>
              <a:t>AWay</a:t>
            </a:r>
            <a:endParaRPr lang="en-US" dirty="0"/>
          </a:p>
        </p:txBody>
      </p:sp>
      <p:sp>
        <p:nvSpPr>
          <p:cNvPr id="3" name="Content Placeholder 2"/>
          <p:cNvSpPr>
            <a:spLocks noGrp="1"/>
          </p:cNvSpPr>
          <p:nvPr>
            <p:ph idx="1"/>
          </p:nvPr>
        </p:nvSpPr>
        <p:spPr/>
        <p:txBody>
          <a:bodyPr/>
          <a:lstStyle/>
          <a:p>
            <a:r>
              <a:rPr lang="en-US" dirty="0"/>
              <a:t>Transactions turn out to work best when we can convince ourselves that the overheads won’t soar, and when users can “visualize” the costly steps.</a:t>
            </a:r>
          </a:p>
          <a:p>
            <a:endParaRPr lang="en-US" dirty="0"/>
          </a:p>
          <a:p>
            <a:r>
              <a:rPr lang="en-US" dirty="0"/>
              <a:t>When people have turned to transactions as a magic wand (as in the work on transactional memory models for Java), the costs often got out of control because programmers couldn’t predict the overheads.</a:t>
            </a:r>
          </a:p>
          <a:p>
            <a:endParaRPr lang="en-US" dirty="0"/>
          </a:p>
          <a:p>
            <a:r>
              <a:rPr lang="en-US" dirty="0"/>
              <a:t>Those uses of transactions have generally been less successful.</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pic>
        <p:nvPicPr>
          <p:cNvPr id="8" name="Picture 7">
            <a:extLst>
              <a:ext uri="{FF2B5EF4-FFF2-40B4-BE49-F238E27FC236}">
                <a16:creationId xmlns:a16="http://schemas.microsoft.com/office/drawing/2014/main" id="{4D80365E-1611-4FFA-BC61-524F98EA5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925" y="208818"/>
            <a:ext cx="1743075" cy="1743075"/>
          </a:xfrm>
          <a:prstGeom prst="rect">
            <a:avLst/>
          </a:prstGeom>
        </p:spPr>
      </p:pic>
      <p:pic>
        <p:nvPicPr>
          <p:cNvPr id="7" name="Picture 6">
            <a:extLst>
              <a:ext uri="{FF2B5EF4-FFF2-40B4-BE49-F238E27FC236}">
                <a16:creationId xmlns:a16="http://schemas.microsoft.com/office/drawing/2014/main" id="{7A6701D6-6FAB-4940-A97B-A802C0E8A4C8}"/>
              </a:ext>
            </a:extLst>
          </p:cNvPr>
          <p:cNvPicPr>
            <a:picLocks noChangeAspect="1"/>
          </p:cNvPicPr>
          <p:nvPr/>
        </p:nvPicPr>
        <p:blipFill>
          <a:blip r:embed="rId4"/>
          <a:stretch>
            <a:fillRect/>
          </a:stretch>
        </p:blipFill>
        <p:spPr>
          <a:xfrm>
            <a:off x="8286750" y="384048"/>
            <a:ext cx="3657600" cy="1375038"/>
          </a:xfrm>
          <a:prstGeom prst="rect">
            <a:avLst/>
          </a:prstGeom>
        </p:spPr>
      </p:pic>
    </p:spTree>
    <p:extLst>
      <p:ext uri="{BB962C8B-B14F-4D97-AF65-F5344CB8AC3E}">
        <p14:creationId xmlns:p14="http://schemas.microsoft.com/office/powerpoint/2010/main" val="106821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30" presetClass="exit" presetSubtype="0" fill="hold" nodeType="withEffect">
                                  <p:stCondLst>
                                    <p:cond delay="0"/>
                                  </p:stCondLst>
                                  <p:childTnLst>
                                    <p:animEffect transition="out" filter="fade">
                                      <p:cBhvr>
                                        <p:cTn id="12" dur="800" accel="100000">
                                          <p:stCondLst>
                                            <p:cond delay="200"/>
                                          </p:stCondLst>
                                        </p:cTn>
                                        <p:tgtEl>
                                          <p:spTgt spid="7"/>
                                        </p:tgtEl>
                                      </p:cBhvr>
                                    </p:animEffect>
                                    <p:anim calcmode="lin" valueType="num">
                                      <p:cBhvr>
                                        <p:cTn id="13"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14" dur="200" decel="100000"/>
                                        <p:tgtEl>
                                          <p:spTgt spid="7"/>
                                        </p:tgtEl>
                                        <p:attrNameLst>
                                          <p:attrName>ppt_x</p:attrName>
                                        </p:attrNameLst>
                                      </p:cBhvr>
                                      <p:tavLst>
                                        <p:tav tm="0">
                                          <p:val>
                                            <p:strVal val="ppt_x"/>
                                          </p:val>
                                        </p:tav>
                                        <p:tav tm="100000">
                                          <p:val>
                                            <p:strVal val="ppt_x-0.05"/>
                                          </p:val>
                                        </p:tav>
                                      </p:tavLst>
                                    </p:anim>
                                    <p:anim calcmode="lin" valueType="num">
                                      <p:cBhvr>
                                        <p:cTn id="15" dur="200" decel="100000"/>
                                        <p:tgtEl>
                                          <p:spTgt spid="7"/>
                                        </p:tgtEl>
                                        <p:attrNameLst>
                                          <p:attrName>ppt_y</p:attrName>
                                        </p:attrNameLst>
                                      </p:cBhvr>
                                      <p:tavLst>
                                        <p:tav tm="0">
                                          <p:val>
                                            <p:strVal val="ppt_y"/>
                                          </p:val>
                                        </p:tav>
                                        <p:tav tm="100000">
                                          <p:val>
                                            <p:strVal val="ppt_y+0.1"/>
                                          </p:val>
                                        </p:tav>
                                      </p:tavLst>
                                    </p:anim>
                                    <p:anim calcmode="lin" valueType="num">
                                      <p:cBhvr>
                                        <p:cTn id="16"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17" dur="800" accel="100000">
                                          <p:stCondLst>
                                            <p:cond delay="200"/>
                                          </p:stCondLst>
                                        </p:cTn>
                                        <p:tgtEl>
                                          <p:spTgt spid="7"/>
                                        </p:tgtEl>
                                        <p:attrNameLst>
                                          <p:attrName>ppt_y</p:attrName>
                                        </p:attrNameLst>
                                      </p:cBhvr>
                                      <p:tavLst>
                                        <p:tav tm="0">
                                          <p:val>
                                            <p:strVal val="ppt_y"/>
                                          </p:val>
                                        </p:tav>
                                        <p:tav tm="100000">
                                          <p:val>
                                            <p:strVal val="ppt_y-0.4-0.1"/>
                                          </p:val>
                                        </p:tav>
                                      </p:tavLst>
                                    </p:anim>
                                    <p:set>
                                      <p:cBhvr>
                                        <p:cTn id="18" dur="1" fill="hold">
                                          <p:stCondLst>
                                            <p:cond delay="999"/>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A “transaction”</a:t>
            </a:r>
          </a:p>
        </p:txBody>
      </p:sp>
      <p:sp>
        <p:nvSpPr>
          <p:cNvPr id="3" name="Content Placeholder 2"/>
          <p:cNvSpPr>
            <a:spLocks noGrp="1"/>
          </p:cNvSpPr>
          <p:nvPr>
            <p:ph idx="1"/>
          </p:nvPr>
        </p:nvSpPr>
        <p:spPr/>
        <p:txBody>
          <a:bodyPr>
            <a:normAutofit/>
          </a:bodyPr>
          <a:lstStyle/>
          <a:p>
            <a:r>
              <a:rPr lang="en-US" dirty="0"/>
              <a:t>A transaction is a sequence of operations that access data (e.g. by reading and writing database records, or variables in memory).</a:t>
            </a:r>
            <a:br>
              <a:rPr lang="en-US" dirty="0"/>
            </a:br>
            <a:endParaRPr lang="en-US" dirty="0"/>
          </a:p>
          <a:p>
            <a:r>
              <a:rPr lang="en-US" dirty="0"/>
              <a:t>It typically has a </a:t>
            </a:r>
            <a:r>
              <a:rPr lang="en-US" b="1" dirty="0"/>
              <a:t>begin</a:t>
            </a:r>
            <a:r>
              <a:rPr lang="en-US" dirty="0"/>
              <a:t> and </a:t>
            </a:r>
            <a:r>
              <a:rPr lang="en-US" b="1" dirty="0"/>
              <a:t>commit</a:t>
            </a:r>
            <a:r>
              <a:rPr lang="en-US" dirty="0"/>
              <a:t> point, and may support </a:t>
            </a:r>
            <a:r>
              <a:rPr lang="en-US" b="1" dirty="0"/>
              <a:t>abort</a:t>
            </a:r>
            <a:r>
              <a:rPr lang="en-US" dirty="0"/>
              <a:t>.</a:t>
            </a:r>
          </a:p>
          <a:p>
            <a:endParaRPr lang="en-US" dirty="0"/>
          </a:p>
          <a:p>
            <a:r>
              <a:rPr lang="en-US" dirty="0"/>
              <a:t>Commit:   Retains the changes to databases or variables.</a:t>
            </a:r>
          </a:p>
          <a:p>
            <a:r>
              <a:rPr lang="en-US" dirty="0"/>
              <a:t>Abort:     Rolls back to the initial state, as if the transaction never ran.</a:t>
            </a:r>
            <a:br>
              <a:rPr lang="en-US" dirty="0"/>
            </a:br>
            <a:r>
              <a:rPr lang="en-US" dirty="0"/>
              <a:t>              Some models allow explicit abort requests, some don’t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6</a:t>
            </a:fld>
            <a:endParaRPr lang="en-US"/>
          </a:p>
        </p:txBody>
      </p:sp>
      <p:pic>
        <p:nvPicPr>
          <p:cNvPr id="6" name="Picture 5"/>
          <p:cNvPicPr>
            <a:picLocks noChangeAspect="1"/>
          </p:cNvPicPr>
          <p:nvPr/>
        </p:nvPicPr>
        <p:blipFill>
          <a:blip r:embed="rId3"/>
          <a:stretch>
            <a:fillRect/>
          </a:stretch>
        </p:blipFill>
        <p:spPr>
          <a:xfrm>
            <a:off x="10065727" y="121216"/>
            <a:ext cx="1943100" cy="1866900"/>
          </a:xfrm>
          <a:prstGeom prst="rect">
            <a:avLst/>
          </a:prstGeom>
        </p:spPr>
      </p:pic>
      <p:sp>
        <p:nvSpPr>
          <p:cNvPr id="7" name="TextBox 6"/>
          <p:cNvSpPr txBox="1"/>
          <p:nvPr/>
        </p:nvSpPr>
        <p:spPr>
          <a:xfrm>
            <a:off x="7077808" y="42879"/>
            <a:ext cx="2987919" cy="923330"/>
          </a:xfrm>
          <a:prstGeom prst="rect">
            <a:avLst/>
          </a:prstGeom>
          <a:noFill/>
        </p:spPr>
        <p:txBody>
          <a:bodyPr wrap="square" rtlCol="0">
            <a:spAutoFit/>
          </a:bodyPr>
          <a:lstStyle/>
          <a:p>
            <a:pPr algn="r"/>
            <a:r>
              <a:rPr lang="en-US" dirty="0"/>
              <a:t>Jim Gray was a pioneer</a:t>
            </a:r>
            <a:br>
              <a:rPr lang="en-US" dirty="0"/>
            </a:br>
            <a:r>
              <a:rPr lang="en-US" dirty="0"/>
              <a:t>in the community that invented the transactional model</a:t>
            </a:r>
          </a:p>
        </p:txBody>
      </p:sp>
    </p:spTree>
    <p:extLst>
      <p:ext uri="{BB962C8B-B14F-4D97-AF65-F5344CB8AC3E}">
        <p14:creationId xmlns:p14="http://schemas.microsoft.com/office/powerpoint/2010/main" val="2230427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EC1B-E9E4-4726-8064-3FA067F87275}"/>
              </a:ext>
            </a:extLst>
          </p:cNvPr>
          <p:cNvSpPr>
            <a:spLocks noGrp="1"/>
          </p:cNvSpPr>
          <p:nvPr>
            <p:ph type="title"/>
          </p:nvPr>
        </p:nvSpPr>
        <p:spPr/>
        <p:txBody>
          <a:bodyPr/>
          <a:lstStyle/>
          <a:p>
            <a:r>
              <a:rPr lang="en-US" dirty="0"/>
              <a:t>The ACID properties</a:t>
            </a:r>
          </a:p>
        </p:txBody>
      </p:sp>
      <p:sp>
        <p:nvSpPr>
          <p:cNvPr id="3" name="Content Placeholder 2">
            <a:extLst>
              <a:ext uri="{FF2B5EF4-FFF2-40B4-BE49-F238E27FC236}">
                <a16:creationId xmlns:a16="http://schemas.microsoft.com/office/drawing/2014/main" id="{3CFCBCF0-D9A8-405E-8B81-4BACEF23BE38}"/>
              </a:ext>
            </a:extLst>
          </p:cNvPr>
          <p:cNvSpPr>
            <a:spLocks noGrp="1"/>
          </p:cNvSpPr>
          <p:nvPr>
            <p:ph idx="1"/>
          </p:nvPr>
        </p:nvSpPr>
        <p:spPr/>
        <p:txBody>
          <a:bodyPr/>
          <a:lstStyle/>
          <a:p>
            <a:r>
              <a:rPr lang="en-US" dirty="0"/>
              <a:t>One common way to explain transactions is to say that they offer</a:t>
            </a:r>
          </a:p>
          <a:p>
            <a:pPr>
              <a:buFont typeface="Wingdings" panose="05000000000000000000" pitchFamily="2" charset="2"/>
              <a:buChar char="Ø"/>
            </a:pPr>
            <a:r>
              <a:rPr lang="en-US" dirty="0"/>
              <a:t>  </a:t>
            </a:r>
            <a:r>
              <a:rPr lang="en-US" b="1" dirty="0"/>
              <a:t>A</a:t>
            </a:r>
            <a:r>
              <a:rPr lang="en-US" dirty="0"/>
              <a:t>tomicity:   Executes to commit, or rolls back (aborts).</a:t>
            </a:r>
          </a:p>
          <a:p>
            <a:pPr>
              <a:buFont typeface="Wingdings" panose="05000000000000000000" pitchFamily="2" charset="2"/>
              <a:buChar char="Ø"/>
            </a:pPr>
            <a:r>
              <a:rPr lang="en-US" dirty="0"/>
              <a:t>  </a:t>
            </a:r>
            <a:r>
              <a:rPr lang="en-US" b="1" dirty="0"/>
              <a:t>C</a:t>
            </a:r>
            <a:r>
              <a:rPr lang="en-US" dirty="0"/>
              <a:t>onsistency: Database respects invariants after commit.</a:t>
            </a:r>
          </a:p>
          <a:p>
            <a:pPr>
              <a:buFont typeface="Wingdings" panose="05000000000000000000" pitchFamily="2" charset="2"/>
              <a:buChar char="Ø"/>
            </a:pPr>
            <a:r>
              <a:rPr lang="en-US" dirty="0"/>
              <a:t>  </a:t>
            </a:r>
            <a:r>
              <a:rPr lang="en-US" b="1" dirty="0"/>
              <a:t>I</a:t>
            </a:r>
            <a:r>
              <a:rPr lang="en-US" dirty="0"/>
              <a:t>solation: Even if transactions run concurrently, no interference occurs.</a:t>
            </a:r>
          </a:p>
          <a:p>
            <a:pPr>
              <a:buFont typeface="Wingdings" panose="05000000000000000000" pitchFamily="2" charset="2"/>
              <a:buChar char="Ø"/>
            </a:pPr>
            <a:r>
              <a:rPr lang="en-US" dirty="0"/>
              <a:t>  </a:t>
            </a:r>
            <a:r>
              <a:rPr lang="en-US" b="1" dirty="0"/>
              <a:t>D</a:t>
            </a:r>
            <a:r>
              <a:rPr lang="en-US" dirty="0"/>
              <a:t>urability:  A committed update won’t later be lost.</a:t>
            </a:r>
          </a:p>
          <a:p>
            <a:pPr marL="0" indent="0">
              <a:buNone/>
            </a:pPr>
            <a:endParaRPr lang="en-US" dirty="0"/>
          </a:p>
          <a:p>
            <a:pPr marL="0" indent="0">
              <a:buNone/>
            </a:pPr>
            <a:r>
              <a:rPr lang="en-US" dirty="0"/>
              <a:t>People first explored this concept during the 1960s.</a:t>
            </a:r>
          </a:p>
        </p:txBody>
      </p:sp>
      <p:sp>
        <p:nvSpPr>
          <p:cNvPr id="4" name="Footer Placeholder 3">
            <a:extLst>
              <a:ext uri="{FF2B5EF4-FFF2-40B4-BE49-F238E27FC236}">
                <a16:creationId xmlns:a16="http://schemas.microsoft.com/office/drawing/2014/main" id="{459352A9-244E-48A7-83B2-A9E51D2A47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9CE08C2-BB50-49C2-AB42-0DA4BF683B1B}"/>
              </a:ext>
            </a:extLst>
          </p:cNvPr>
          <p:cNvSpPr>
            <a:spLocks noGrp="1"/>
          </p:cNvSpPr>
          <p:nvPr>
            <p:ph type="sldNum" sz="quarter" idx="12"/>
          </p:nvPr>
        </p:nvSpPr>
        <p:spPr/>
        <p:txBody>
          <a:bodyPr/>
          <a:lstStyle/>
          <a:p>
            <a:fld id="{3C974458-8A97-4835-BF79-1FB6D7856C21}" type="slidenum">
              <a:rPr lang="en-US" smtClean="0"/>
              <a:t>7</a:t>
            </a:fld>
            <a:endParaRPr lang="en-US"/>
          </a:p>
        </p:txBody>
      </p:sp>
      <p:pic>
        <p:nvPicPr>
          <p:cNvPr id="6" name="Picture 5">
            <a:extLst>
              <a:ext uri="{FF2B5EF4-FFF2-40B4-BE49-F238E27FC236}">
                <a16:creationId xmlns:a16="http://schemas.microsoft.com/office/drawing/2014/main" id="{1B8BDC2C-7A0B-4FB1-A35D-23DECF18ECD0}"/>
              </a:ext>
            </a:extLst>
          </p:cNvPr>
          <p:cNvPicPr>
            <a:picLocks noChangeAspect="1"/>
          </p:cNvPicPr>
          <p:nvPr/>
        </p:nvPicPr>
        <p:blipFill>
          <a:blip r:embed="rId3"/>
          <a:stretch>
            <a:fillRect/>
          </a:stretch>
        </p:blipFill>
        <p:spPr>
          <a:xfrm>
            <a:off x="8586788" y="249915"/>
            <a:ext cx="2938462" cy="1955413"/>
          </a:xfrm>
          <a:prstGeom prst="rect">
            <a:avLst/>
          </a:prstGeom>
        </p:spPr>
      </p:pic>
    </p:spTree>
    <p:extLst>
      <p:ext uri="{BB962C8B-B14F-4D97-AF65-F5344CB8AC3E}">
        <p14:creationId xmlns:p14="http://schemas.microsoft.com/office/powerpoint/2010/main" val="195800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EC1B-E9E4-4726-8064-3FA067F87275}"/>
              </a:ext>
            </a:extLst>
          </p:cNvPr>
          <p:cNvSpPr>
            <a:spLocks noGrp="1"/>
          </p:cNvSpPr>
          <p:nvPr>
            <p:ph type="title"/>
          </p:nvPr>
        </p:nvSpPr>
        <p:spPr/>
        <p:txBody>
          <a:bodyPr/>
          <a:lstStyle/>
          <a:p>
            <a:r>
              <a:rPr lang="en-US" dirty="0"/>
              <a:t>The ACID properties</a:t>
            </a:r>
          </a:p>
        </p:txBody>
      </p:sp>
      <p:sp>
        <p:nvSpPr>
          <p:cNvPr id="3" name="Content Placeholder 2">
            <a:extLst>
              <a:ext uri="{FF2B5EF4-FFF2-40B4-BE49-F238E27FC236}">
                <a16:creationId xmlns:a16="http://schemas.microsoft.com/office/drawing/2014/main" id="{3CFCBCF0-D9A8-405E-8B81-4BACEF23BE38}"/>
              </a:ext>
            </a:extLst>
          </p:cNvPr>
          <p:cNvSpPr>
            <a:spLocks noGrp="1"/>
          </p:cNvSpPr>
          <p:nvPr>
            <p:ph idx="1"/>
          </p:nvPr>
        </p:nvSpPr>
        <p:spPr/>
        <p:txBody>
          <a:bodyPr>
            <a:normAutofit fontScale="85000" lnSpcReduction="10000"/>
          </a:bodyPr>
          <a:lstStyle/>
          <a:p>
            <a:r>
              <a:rPr lang="en-US" dirty="0"/>
              <a:t>ACID was a huge success in the early days.</a:t>
            </a:r>
          </a:p>
          <a:p>
            <a:r>
              <a:rPr lang="en-US" dirty="0"/>
              <a:t>It gave us the basis for modern relational databases and OLTP systems (a whole course, and I can’t teach you all of that, so I won’t try!)</a:t>
            </a:r>
          </a:p>
          <a:p>
            <a:r>
              <a:rPr lang="en-US" dirty="0"/>
              <a:t>In the early cloud, pre-2005, we tended to see a three tier database structure:</a:t>
            </a:r>
          </a:p>
          <a:p>
            <a:pPr>
              <a:buFont typeface="Wingdings" panose="05000000000000000000" pitchFamily="2" charset="2"/>
              <a:buChar char="Ø"/>
            </a:pPr>
            <a:r>
              <a:rPr lang="en-US" dirty="0"/>
              <a:t>  Tier one: Receives web page request,  builds page by issuing queries</a:t>
            </a:r>
          </a:p>
          <a:p>
            <a:pPr>
              <a:buFont typeface="Wingdings" panose="05000000000000000000" pitchFamily="2" charset="2"/>
              <a:buChar char="Ø"/>
            </a:pPr>
            <a:r>
              <a:rPr lang="en-US" dirty="0"/>
              <a:t>  Tier two: Scalable interface to the database system itself.</a:t>
            </a:r>
          </a:p>
          <a:p>
            <a:pPr>
              <a:buFont typeface="Wingdings" panose="05000000000000000000" pitchFamily="2" charset="2"/>
              <a:buChar char="Ø"/>
            </a:pPr>
            <a:r>
              <a:rPr lang="en-US" dirty="0"/>
              <a:t>  Back-end: The database system, often a high-end SQL Server or Oracle machine.</a:t>
            </a:r>
          </a:p>
          <a:p>
            <a:pPr>
              <a:buFont typeface="Wingdings" panose="05000000000000000000" pitchFamily="2" charset="2"/>
              <a:buChar char="Ø"/>
            </a:pPr>
            <a:endParaRPr lang="en-US" dirty="0"/>
          </a:p>
          <a:p>
            <a:pPr marL="0" indent="0">
              <a:buNone/>
            </a:pPr>
            <a:r>
              <a:rPr lang="en-US" dirty="0"/>
              <a:t>But at cloud-scale ACID promises more than it delivers…  Problems emerged</a:t>
            </a:r>
          </a:p>
        </p:txBody>
      </p:sp>
      <p:sp>
        <p:nvSpPr>
          <p:cNvPr id="4" name="Footer Placeholder 3">
            <a:extLst>
              <a:ext uri="{FF2B5EF4-FFF2-40B4-BE49-F238E27FC236}">
                <a16:creationId xmlns:a16="http://schemas.microsoft.com/office/drawing/2014/main" id="{459352A9-244E-48A7-83B2-A9E51D2A47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9CE08C2-BB50-49C2-AB42-0DA4BF683B1B}"/>
              </a:ext>
            </a:extLst>
          </p:cNvPr>
          <p:cNvSpPr>
            <a:spLocks noGrp="1"/>
          </p:cNvSpPr>
          <p:nvPr>
            <p:ph type="sldNum" sz="quarter" idx="12"/>
          </p:nvPr>
        </p:nvSpPr>
        <p:spPr/>
        <p:txBody>
          <a:bodyPr/>
          <a:lstStyle/>
          <a:p>
            <a:fld id="{3C974458-8A97-4835-BF79-1FB6D7856C21}" type="slidenum">
              <a:rPr lang="en-US" smtClean="0"/>
              <a:t>8</a:t>
            </a:fld>
            <a:endParaRPr lang="en-US"/>
          </a:p>
        </p:txBody>
      </p:sp>
      <p:pic>
        <p:nvPicPr>
          <p:cNvPr id="6" name="Picture 5">
            <a:extLst>
              <a:ext uri="{FF2B5EF4-FFF2-40B4-BE49-F238E27FC236}">
                <a16:creationId xmlns:a16="http://schemas.microsoft.com/office/drawing/2014/main" id="{1B8BDC2C-7A0B-4FB1-A35D-23DECF18ECD0}"/>
              </a:ext>
            </a:extLst>
          </p:cNvPr>
          <p:cNvPicPr>
            <a:picLocks noChangeAspect="1"/>
          </p:cNvPicPr>
          <p:nvPr/>
        </p:nvPicPr>
        <p:blipFill>
          <a:blip r:embed="rId3"/>
          <a:stretch>
            <a:fillRect/>
          </a:stretch>
        </p:blipFill>
        <p:spPr>
          <a:xfrm>
            <a:off x="8586788" y="249915"/>
            <a:ext cx="2938462" cy="1955413"/>
          </a:xfrm>
          <a:prstGeom prst="rect">
            <a:avLst/>
          </a:prstGeom>
        </p:spPr>
      </p:pic>
    </p:spTree>
    <p:extLst>
      <p:ext uri="{BB962C8B-B14F-4D97-AF65-F5344CB8AC3E}">
        <p14:creationId xmlns:p14="http://schemas.microsoft.com/office/powerpoint/2010/main" val="97785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DC21-8D51-474C-9713-2B5BAF353DED}"/>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414C308B-4E69-4A8C-8A0F-BD94AD88188B}"/>
              </a:ext>
            </a:extLst>
          </p:cNvPr>
          <p:cNvSpPr>
            <a:spLocks noGrp="1"/>
          </p:cNvSpPr>
          <p:nvPr>
            <p:ph idx="1"/>
          </p:nvPr>
        </p:nvSpPr>
        <p:spPr/>
        <p:txBody>
          <a:bodyPr/>
          <a:lstStyle/>
          <a:p>
            <a:r>
              <a:rPr lang="en-US" dirty="0"/>
              <a:t>Look at transactions from a mile high.  </a:t>
            </a:r>
          </a:p>
          <a:p>
            <a:pPr>
              <a:buFont typeface="Wingdings" panose="05000000000000000000" pitchFamily="2" charset="2"/>
              <a:buChar char="Ø"/>
            </a:pPr>
            <a:r>
              <a:rPr lang="en-US" dirty="0"/>
              <a:t>  Core idea is simple enough to easily explain.</a:t>
            </a:r>
          </a:p>
          <a:p>
            <a:pPr>
              <a:buFont typeface="Wingdings" panose="05000000000000000000" pitchFamily="2" charset="2"/>
              <a:buChar char="Ø"/>
            </a:pPr>
            <a:r>
              <a:rPr lang="en-US" dirty="0"/>
              <a:t>  When building cloud apps we often have this model in mind, and often</a:t>
            </a:r>
            <a:br>
              <a:rPr lang="en-US" dirty="0"/>
            </a:br>
            <a:r>
              <a:rPr lang="en-US" dirty="0"/>
              <a:t>    use some aspects of it.</a:t>
            </a:r>
          </a:p>
          <a:p>
            <a:pPr>
              <a:buFont typeface="Wingdings" panose="05000000000000000000" pitchFamily="2" charset="2"/>
              <a:buChar char="Ø"/>
            </a:pPr>
            <a:endParaRPr lang="en-US" dirty="0"/>
          </a:p>
          <a:p>
            <a:pPr marL="0" indent="0">
              <a:buNone/>
            </a:pPr>
            <a:r>
              <a:rPr lang="en-US" dirty="0"/>
              <a:t>But we will also see that several attempts to just apply the model as-is to the cloud failed, and we’ll touch on the reasons.</a:t>
            </a:r>
          </a:p>
        </p:txBody>
      </p:sp>
      <p:sp>
        <p:nvSpPr>
          <p:cNvPr id="4" name="Footer Placeholder 3">
            <a:extLst>
              <a:ext uri="{FF2B5EF4-FFF2-40B4-BE49-F238E27FC236}">
                <a16:creationId xmlns:a16="http://schemas.microsoft.com/office/drawing/2014/main" id="{95CFE23A-8637-4EFF-844C-3C4F53A4FD4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4DF5C60-D0B9-4A2C-9BFB-A4D91DF86E3A}"/>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20410582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4055</TotalTime>
  <Words>3396</Words>
  <Application>Microsoft Office PowerPoint</Application>
  <PresentationFormat>Widescreen</PresentationFormat>
  <Paragraphs>581</Paragraphs>
  <Slides>55</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Calibri</vt:lpstr>
      <vt:lpstr>Courier New</vt:lpstr>
      <vt:lpstr>Symbol</vt:lpstr>
      <vt:lpstr>Tw Cen MT</vt:lpstr>
      <vt:lpstr>Tw Cen MT Condensed</vt:lpstr>
      <vt:lpstr>Wingdings</vt:lpstr>
      <vt:lpstr>Wingdings 3</vt:lpstr>
      <vt:lpstr>Integral</vt:lpstr>
      <vt:lpstr>TRANSACTIONAL DATABASES AND Transactional Memory</vt:lpstr>
      <vt:lpstr>Back to our core agenda</vt:lpstr>
      <vt:lpstr>But Lamport’s  is very low-level</vt:lpstr>
      <vt:lpstr>A 5-lecture Roadmap!</vt:lpstr>
      <vt:lpstr>Transactions as a Database Concept</vt:lpstr>
      <vt:lpstr>Concept: A “transaction”</vt:lpstr>
      <vt:lpstr>The ACID properties</vt:lpstr>
      <vt:lpstr>The ACID properties</vt:lpstr>
      <vt:lpstr>Today’s Lecture</vt:lpstr>
      <vt:lpstr>Serializability</vt:lpstr>
      <vt:lpstr>Serializability</vt:lpstr>
      <vt:lpstr>Commercial importance</vt:lpstr>
      <vt:lpstr>Implementation</vt:lpstr>
      <vt:lpstr>Locking: Example</vt:lpstr>
      <vt:lpstr>Deadlock Example</vt:lpstr>
      <vt:lpstr>Ordered Locking: Deadlock Free</vt:lpstr>
      <vt:lpstr>Commit… local case</vt:lpstr>
      <vt:lpstr>Commit: Distributed Case</vt:lpstr>
      <vt:lpstr>Observations</vt:lpstr>
      <vt:lpstr>Rescuing the model</vt:lpstr>
      <vt:lpstr>Business Transactions (OLTP)…</vt:lpstr>
      <vt:lpstr>Business Transactions: Benefits</vt:lpstr>
      <vt:lpstr>BASe concept</vt:lpstr>
      <vt:lpstr>Professional solutions become quite elaborate</vt:lpstr>
      <vt:lpstr>Business transactions: Known issues</vt:lpstr>
      <vt:lpstr>How would “true” transactions differ?</vt:lpstr>
      <vt:lpstr>Would “true” transactions be better?</vt:lpstr>
      <vt:lpstr>Forking off Transactions</vt:lpstr>
      <vt:lpstr>Movie version</vt:lpstr>
      <vt:lpstr>The rescue isn’t going well</vt:lpstr>
      <vt:lpstr>Observations</vt:lpstr>
      <vt:lpstr>Amdahl’s Law in Action</vt:lpstr>
      <vt:lpstr>Transactions: Summary</vt:lpstr>
      <vt:lpstr>Snapshot Isolation</vt:lpstr>
      <vt:lpstr>CAP “Destroys” transactional consistency</vt:lpstr>
      <vt:lpstr>Snapshot Isolation on one slide</vt:lpstr>
      <vt:lpstr>Snapshot isolation in one picture</vt:lpstr>
      <vt:lpstr>Look familiar?</vt:lpstr>
      <vt:lpstr>Snapshot Isolation “versus” CAP</vt:lpstr>
      <vt:lpstr>Transactions as a programming tool in Java or similar languages</vt:lpstr>
      <vt:lpstr>Transactions as a programming tool</vt:lpstr>
      <vt:lpstr>Transactional Memory</vt:lpstr>
      <vt:lpstr>Standard Object oriented programming style</vt:lpstr>
      <vt:lpstr>With Transactional Memory</vt:lpstr>
      <vt:lpstr>Guarantees of Transactional Memory</vt:lpstr>
      <vt:lpstr>How they Proposed to implement this</vt:lpstr>
      <vt:lpstr>Some complications</vt:lpstr>
      <vt:lpstr>More Complications</vt:lpstr>
      <vt:lpstr>More complications</vt:lpstr>
      <vt:lpstr>More complications</vt:lpstr>
      <vt:lpstr>More complications</vt:lpstr>
      <vt:lpstr>Wrap Up</vt:lpstr>
      <vt:lpstr>Summary and Take-AWay</vt:lpstr>
      <vt:lpstr>A powerful tool!</vt:lpstr>
      <vt:lpstr>Summary and Take-AWay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219</cp:revision>
  <dcterms:created xsi:type="dcterms:W3CDTF">2017-12-19T18:11:25Z</dcterms:created>
  <dcterms:modified xsi:type="dcterms:W3CDTF">2018-03-10T18:46:52Z</dcterms:modified>
</cp:coreProperties>
</file>