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xml" ContentType="application/vnd.openxmlformats-officedocument.presentationml.tags+xml"/>
  <Override PartName="/ppt/notesSlides/notesSlide25.xml" ContentType="application/vnd.openxmlformats-officedocument.presentationml.notesSlide+xml"/>
  <Override PartName="/ppt/tags/tag3.xml" ContentType="application/vnd.openxmlformats-officedocument.presentationml.tags+xml"/>
  <Override PartName="/ppt/notesSlides/notesSlide26.xml" ContentType="application/vnd.openxmlformats-officedocument.presentationml.notesSlide+xml"/>
  <Override PartName="/ppt/tags/tag4.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5.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6.xml" ContentType="application/vnd.openxmlformats-officedocument.presentationml.tags+xml"/>
  <Override PartName="/ppt/notesSlides/notesSlide33.xml" ContentType="application/vnd.openxmlformats-officedocument.presentationml.notesSlide+xml"/>
  <Override PartName="/ppt/tags/tag7.xml" ContentType="application/vnd.openxmlformats-officedocument.presentationml.tags+xml"/>
  <Override PartName="/ppt/notesSlides/notesSlide34.xml" ContentType="application/vnd.openxmlformats-officedocument.presentationml.notesSlide+xml"/>
  <Override PartName="/ppt/tags/tag8.xml" ContentType="application/vnd.openxmlformats-officedocument.presentationml.tags+xml"/>
  <Override PartName="/ppt/notesSlides/notesSlide35.xml" ContentType="application/vnd.openxmlformats-officedocument.presentationml.notesSlide+xml"/>
  <Override PartName="/ppt/tags/tag9.xml" ContentType="application/vnd.openxmlformats-officedocument.presentationml.tags+xml"/>
  <Override PartName="/ppt/notesSlides/notesSlide36.xml" ContentType="application/vnd.openxmlformats-officedocument.presentationml.notesSlide+xml"/>
  <Override PartName="/ppt/tags/tag10.xml" ContentType="application/vnd.openxmlformats-officedocument.presentationml.tags+xml"/>
  <Override PartName="/ppt/notesSlides/notesSlide37.xml" ContentType="application/vnd.openxmlformats-officedocument.presentationml.notesSlide+xml"/>
  <Override PartName="/ppt/tags/tag11.xml" ContentType="application/vnd.openxmlformats-officedocument.presentationml.tags+xml"/>
  <Override PartName="/ppt/notesSlides/notesSlide38.xml" ContentType="application/vnd.openxmlformats-officedocument.presentationml.notesSlide+xml"/>
  <Override PartName="/ppt/tags/tag12.xml" ContentType="application/vnd.openxmlformats-officedocument.presentationml.tags+xml"/>
  <Override PartName="/ppt/notesSlides/notesSlide39.xml" ContentType="application/vnd.openxmlformats-officedocument.presentationml.notesSlide+xml"/>
  <Override PartName="/ppt/tags/tag13.xml" ContentType="application/vnd.openxmlformats-officedocument.presentationml.tags+xml"/>
  <Override PartName="/ppt/notesSlides/notesSlide40.xml" ContentType="application/vnd.openxmlformats-officedocument.presentationml.notesSlide+xml"/>
  <Override PartName="/ppt/tags/tag14.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15.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5" r:id="rId3"/>
  </p:sldMasterIdLst>
  <p:notesMasterIdLst>
    <p:notesMasterId r:id="rId65"/>
  </p:notesMasterIdLst>
  <p:sldIdLst>
    <p:sldId id="256" r:id="rId4"/>
    <p:sldId id="346" r:id="rId5"/>
    <p:sldId id="338" r:id="rId6"/>
    <p:sldId id="296" r:id="rId7"/>
    <p:sldId id="350" r:id="rId8"/>
    <p:sldId id="339" r:id="rId9"/>
    <p:sldId id="340" r:id="rId10"/>
    <p:sldId id="341" r:id="rId11"/>
    <p:sldId id="347" r:id="rId12"/>
    <p:sldId id="342" r:id="rId13"/>
    <p:sldId id="343" r:id="rId14"/>
    <p:sldId id="344" r:id="rId15"/>
    <p:sldId id="345" r:id="rId16"/>
    <p:sldId id="353" r:id="rId17"/>
    <p:sldId id="351" r:id="rId18"/>
    <p:sldId id="269" r:id="rId19"/>
    <p:sldId id="337" r:id="rId20"/>
    <p:sldId id="297" r:id="rId21"/>
    <p:sldId id="298" r:id="rId22"/>
    <p:sldId id="299" r:id="rId23"/>
    <p:sldId id="300" r:id="rId24"/>
    <p:sldId id="352" r:id="rId25"/>
    <p:sldId id="301" r:id="rId26"/>
    <p:sldId id="302" r:id="rId27"/>
    <p:sldId id="303" r:id="rId28"/>
    <p:sldId id="304" r:id="rId29"/>
    <p:sldId id="354" r:id="rId30"/>
    <p:sldId id="305" r:id="rId31"/>
    <p:sldId id="306" r:id="rId32"/>
    <p:sldId id="307" r:id="rId33"/>
    <p:sldId id="308" r:id="rId34"/>
    <p:sldId id="309" r:id="rId35"/>
    <p:sldId id="310" r:id="rId36"/>
    <p:sldId id="324" r:id="rId37"/>
    <p:sldId id="311" r:id="rId38"/>
    <p:sldId id="312" r:id="rId39"/>
    <p:sldId id="313" r:id="rId40"/>
    <p:sldId id="314" r:id="rId41"/>
    <p:sldId id="315" r:id="rId42"/>
    <p:sldId id="316" r:id="rId43"/>
    <p:sldId id="317" r:id="rId44"/>
    <p:sldId id="318" r:id="rId45"/>
    <p:sldId id="319" r:id="rId46"/>
    <p:sldId id="320" r:id="rId47"/>
    <p:sldId id="355" r:id="rId48"/>
    <p:sldId id="321" r:id="rId49"/>
    <p:sldId id="322" r:id="rId50"/>
    <p:sldId id="325" r:id="rId51"/>
    <p:sldId id="326" r:id="rId52"/>
    <p:sldId id="327" r:id="rId53"/>
    <p:sldId id="328" r:id="rId54"/>
    <p:sldId id="329" r:id="rId55"/>
    <p:sldId id="330" r:id="rId56"/>
    <p:sldId id="331" r:id="rId57"/>
    <p:sldId id="333" r:id="rId58"/>
    <p:sldId id="334" r:id="rId59"/>
    <p:sldId id="332" r:id="rId60"/>
    <p:sldId id="335" r:id="rId61"/>
    <p:sldId id="348" r:id="rId62"/>
    <p:sldId id="349" r:id="rId63"/>
    <p:sldId id="336" r:id="rId6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51C459E-8AFD-4C88-A45E-D59C9A3879A0}">
          <p14:sldIdLst>
            <p14:sldId id="256"/>
            <p14:sldId id="346"/>
            <p14:sldId id="338"/>
            <p14:sldId id="296"/>
            <p14:sldId id="350"/>
            <p14:sldId id="339"/>
            <p14:sldId id="340"/>
            <p14:sldId id="341"/>
            <p14:sldId id="347"/>
            <p14:sldId id="342"/>
            <p14:sldId id="343"/>
            <p14:sldId id="344"/>
            <p14:sldId id="345"/>
            <p14:sldId id="353"/>
            <p14:sldId id="351"/>
            <p14:sldId id="269"/>
            <p14:sldId id="337"/>
          </p14:sldIdLst>
        </p14:section>
        <p14:section name="Untitled Section" id="{33F5399B-F458-4E81-9309-322E5CD6238A}">
          <p14:sldIdLst>
            <p14:sldId id="297"/>
            <p14:sldId id="298"/>
            <p14:sldId id="299"/>
            <p14:sldId id="300"/>
            <p14:sldId id="352"/>
            <p14:sldId id="301"/>
            <p14:sldId id="302"/>
            <p14:sldId id="303"/>
            <p14:sldId id="304"/>
            <p14:sldId id="354"/>
            <p14:sldId id="305"/>
            <p14:sldId id="306"/>
            <p14:sldId id="307"/>
            <p14:sldId id="308"/>
            <p14:sldId id="309"/>
            <p14:sldId id="310"/>
            <p14:sldId id="324"/>
            <p14:sldId id="311"/>
            <p14:sldId id="312"/>
            <p14:sldId id="313"/>
            <p14:sldId id="314"/>
            <p14:sldId id="315"/>
            <p14:sldId id="316"/>
            <p14:sldId id="317"/>
            <p14:sldId id="318"/>
            <p14:sldId id="319"/>
            <p14:sldId id="320"/>
            <p14:sldId id="355"/>
            <p14:sldId id="321"/>
            <p14:sldId id="322"/>
            <p14:sldId id="325"/>
            <p14:sldId id="326"/>
            <p14:sldId id="327"/>
            <p14:sldId id="328"/>
            <p14:sldId id="329"/>
            <p14:sldId id="330"/>
            <p14:sldId id="331"/>
            <p14:sldId id="333"/>
            <p14:sldId id="334"/>
            <p14:sldId id="332"/>
            <p14:sldId id="335"/>
            <p14:sldId id="348"/>
            <p14:sldId id="349"/>
            <p14:sldId id="33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D050"/>
    <a:srgbClr val="FFFF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0"/>
    <p:restoredTop sz="94660"/>
  </p:normalViewPr>
  <p:slideViewPr>
    <p:cSldViewPr snapToGrid="0">
      <p:cViewPr varScale="1">
        <p:scale>
          <a:sx n="109" d="100"/>
          <a:sy n="109" d="100"/>
        </p:scale>
        <p:origin x="636" y="108"/>
      </p:cViewPr>
      <p:guideLst/>
    </p:cSldViewPr>
  </p:slideViewPr>
  <p:notesTextViewPr>
    <p:cViewPr>
      <p:scale>
        <a:sx n="1" d="1"/>
        <a:sy n="1" d="1"/>
      </p:scale>
      <p:origin x="0" y="0"/>
    </p:cViewPr>
  </p:notesTextViewPr>
  <p:notesViewPr>
    <p:cSldViewPr snapToGrid="0">
      <p:cViewPr varScale="1">
        <p:scale>
          <a:sx n="88" d="100"/>
          <a:sy n="88" d="100"/>
        </p:scale>
        <p:origin x="3822"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6"/>
    </mc:Choice>
    <mc:Fallback>
      <c:style val="36"/>
    </mc:Fallback>
  </mc:AlternateContent>
  <c:chart>
    <c:autoTitleDeleted val="1"/>
    <c:plotArea>
      <c:layout/>
      <c:scatterChart>
        <c:scatterStyle val="lineMarker"/>
        <c:varyColors val="0"/>
        <c:ser>
          <c:idx val="0"/>
          <c:order val="0"/>
          <c:tx>
            <c:strRef>
              <c:f>Sheet1!$B$1</c:f>
              <c:strCache>
                <c:ptCount val="1"/>
                <c:pt idx="0">
                  <c:v>Series 1</c:v>
                </c:pt>
              </c:strCache>
            </c:strRef>
          </c:tx>
          <c:xVal>
            <c:numRef>
              <c:f>Sheet1!$A$2:$A$11</c:f>
              <c:numCache>
                <c:formatCode>General</c:formatCode>
                <c:ptCount val="10"/>
                <c:pt idx="0">
                  <c:v>90</c:v>
                </c:pt>
                <c:pt idx="1">
                  <c:v>91</c:v>
                </c:pt>
                <c:pt idx="2">
                  <c:v>92</c:v>
                </c:pt>
                <c:pt idx="3">
                  <c:v>93</c:v>
                </c:pt>
                <c:pt idx="4">
                  <c:v>94</c:v>
                </c:pt>
                <c:pt idx="5">
                  <c:v>95</c:v>
                </c:pt>
                <c:pt idx="6">
                  <c:v>96</c:v>
                </c:pt>
                <c:pt idx="7">
                  <c:v>97</c:v>
                </c:pt>
                <c:pt idx="8">
                  <c:v>98</c:v>
                </c:pt>
                <c:pt idx="9">
                  <c:v>99</c:v>
                </c:pt>
              </c:numCache>
            </c:numRef>
          </c:xVal>
          <c:yVal>
            <c:numRef>
              <c:f>Sheet1!$B$2:$B$11</c:f>
              <c:numCache>
                <c:formatCode>General</c:formatCode>
                <c:ptCount val="10"/>
                <c:pt idx="0">
                  <c:v>326920</c:v>
                </c:pt>
                <c:pt idx="1">
                  <c:v>354872</c:v>
                </c:pt>
                <c:pt idx="2">
                  <c:v>367399</c:v>
                </c:pt>
                <c:pt idx="3">
                  <c:v>369165</c:v>
                </c:pt>
                <c:pt idx="4">
                  <c:v>389521</c:v>
                </c:pt>
                <c:pt idx="5">
                  <c:v>455800</c:v>
                </c:pt>
                <c:pt idx="6">
                  <c:v>452418</c:v>
                </c:pt>
                <c:pt idx="7">
                  <c:v>527893</c:v>
                </c:pt>
                <c:pt idx="8">
                  <c:v>583806</c:v>
                </c:pt>
                <c:pt idx="9">
                  <c:v>563424</c:v>
                </c:pt>
              </c:numCache>
            </c:numRef>
          </c:yVal>
          <c:smooth val="0"/>
          <c:extLst>
            <c:ext xmlns:c16="http://schemas.microsoft.com/office/drawing/2014/chart" uri="{C3380CC4-5D6E-409C-BE32-E72D297353CC}">
              <c16:uniqueId val="{00000000-EC76-4619-A304-848DE1FE35A5}"/>
            </c:ext>
          </c:extLst>
        </c:ser>
        <c:dLbls>
          <c:showLegendKey val="0"/>
          <c:showVal val="0"/>
          <c:showCatName val="0"/>
          <c:showSerName val="0"/>
          <c:showPercent val="0"/>
          <c:showBubbleSize val="0"/>
        </c:dLbls>
        <c:axId val="286083352"/>
        <c:axId val="286083744"/>
      </c:scatterChart>
      <c:valAx>
        <c:axId val="286083352"/>
        <c:scaling>
          <c:orientation val="minMax"/>
          <c:max val="99.99"/>
          <c:min val="90"/>
        </c:scaling>
        <c:delete val="0"/>
        <c:axPos val="b"/>
        <c:majorGridlines>
          <c:spPr>
            <a:ln>
              <a:solidFill>
                <a:schemeClr val="tx1">
                  <a:alpha val="10000"/>
                </a:schemeClr>
              </a:solidFill>
            </a:ln>
          </c:spPr>
        </c:majorGridlines>
        <c:title>
          <c:tx>
            <c:rich>
              <a:bodyPr/>
              <a:lstStyle/>
              <a:p>
                <a:pPr>
                  <a:defRPr/>
                </a:pPr>
                <a:r>
                  <a:rPr lang="en-US" sz="3200" dirty="0"/>
                  <a:t>Hit rate</a:t>
                </a:r>
              </a:p>
            </c:rich>
          </c:tx>
          <c:layout>
            <c:manualLayout>
              <c:xMode val="edge"/>
              <c:yMode val="edge"/>
              <c:x val="0.486402564529267"/>
              <c:y val="0.90959488272921096"/>
            </c:manualLayout>
          </c:layout>
          <c:overlay val="0"/>
        </c:title>
        <c:numFmt formatCode="#\%" sourceLinked="0"/>
        <c:majorTickMark val="out"/>
        <c:minorTickMark val="none"/>
        <c:tickLblPos val="nextTo"/>
        <c:txPr>
          <a:bodyPr/>
          <a:lstStyle/>
          <a:p>
            <a:pPr>
              <a:defRPr sz="2400" baseline="0"/>
            </a:pPr>
            <a:endParaRPr lang="en-US"/>
          </a:p>
        </c:txPr>
        <c:crossAx val="286083744"/>
        <c:crosses val="autoZero"/>
        <c:crossBetween val="midCat"/>
      </c:valAx>
      <c:valAx>
        <c:axId val="286083744"/>
        <c:scaling>
          <c:orientation val="minMax"/>
        </c:scaling>
        <c:delete val="0"/>
        <c:axPos val="r"/>
        <c:majorGridlines>
          <c:spPr>
            <a:ln>
              <a:solidFill>
                <a:schemeClr val="tx1">
                  <a:alpha val="10000"/>
                </a:schemeClr>
              </a:solidFill>
            </a:ln>
          </c:spPr>
        </c:majorGridlines>
        <c:title>
          <c:tx>
            <c:rich>
              <a:bodyPr rot="-5400000" vert="horz"/>
              <a:lstStyle/>
              <a:p>
                <a:pPr>
                  <a:defRPr/>
                </a:pPr>
                <a:r>
                  <a:rPr lang="en-US" sz="3200" dirty="0"/>
                  <a:t>Operations/second</a:t>
                </a:r>
              </a:p>
            </c:rich>
          </c:tx>
          <c:layout>
            <c:manualLayout>
              <c:xMode val="edge"/>
              <c:yMode val="edge"/>
              <c:x val="0.95216907675194695"/>
              <c:y val="0.13408961939459099"/>
            </c:manualLayout>
          </c:layout>
          <c:overlay val="0"/>
        </c:title>
        <c:numFmt formatCode="##0\ \K" sourceLinked="0"/>
        <c:majorTickMark val="out"/>
        <c:minorTickMark val="none"/>
        <c:tickLblPos val="nextTo"/>
        <c:txPr>
          <a:bodyPr/>
          <a:lstStyle/>
          <a:p>
            <a:pPr>
              <a:defRPr sz="2800"/>
            </a:pPr>
            <a:endParaRPr lang="en-US"/>
          </a:p>
        </c:txPr>
        <c:crossAx val="286083352"/>
        <c:crosses val="max"/>
        <c:crossBetween val="midCat"/>
        <c:dispUnits>
          <c:builtInUnit val="thousands"/>
        </c:dispUnits>
      </c:valAx>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c:spPr>
    </c:plotArea>
    <c:plotVisOnly val="1"/>
    <c:dispBlanksAs val="gap"/>
    <c:showDLblsOverMax val="0"/>
  </c:chart>
  <c:txPr>
    <a:bodyPr/>
    <a:lstStyle/>
    <a:p>
      <a:pPr>
        <a:defRPr sz="1800"/>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90DA38-4A55-374E-8F19-2CB99405CFA1}" type="doc">
      <dgm:prSet loTypeId="urn:microsoft.com/office/officeart/2005/8/layout/vList5" loCatId="" qsTypeId="urn:microsoft.com/office/officeart/2005/8/quickstyle/simple3" qsCatId="simple" csTypeId="urn:microsoft.com/office/officeart/2005/8/colors/accent2_2" csCatId="accent2" phldr="1"/>
      <dgm:spPr/>
      <dgm:t>
        <a:bodyPr/>
        <a:lstStyle/>
        <a:p>
          <a:endParaRPr lang="en-US"/>
        </a:p>
      </dgm:t>
    </dgm:pt>
    <dgm:pt modelId="{1D9AD3B5-D48D-DE47-84C2-DCDACEF5B4B7}">
      <dgm:prSet/>
      <dgm:spPr/>
      <dgm:t>
        <a:bodyPr/>
        <a:lstStyle/>
        <a:p>
          <a:pPr algn="l">
            <a:lnSpc>
              <a:spcPct val="120000"/>
            </a:lnSpc>
          </a:pPr>
          <a:r>
            <a:rPr lang="en-US" dirty="0"/>
            <a:t> Efficiency at scale</a:t>
          </a:r>
          <a:br>
            <a:rPr lang="en-US" dirty="0"/>
          </a:br>
          <a:r>
            <a:rPr lang="en-US" dirty="0"/>
            <a:t> Read latency</a:t>
          </a:r>
        </a:p>
      </dgm:t>
    </dgm:pt>
    <dgm:pt modelId="{8B049439-7019-C946-B58E-9BE76DD31E20}" type="parTrans" cxnId="{70A4ADDF-F618-EC44-933E-264C23EB20E8}">
      <dgm:prSet/>
      <dgm:spPr/>
      <dgm:t>
        <a:bodyPr/>
        <a:lstStyle/>
        <a:p>
          <a:endParaRPr lang="en-US"/>
        </a:p>
      </dgm:t>
    </dgm:pt>
    <dgm:pt modelId="{DD4C2CFA-17BD-9140-AD30-4744B388B3C5}" type="sibTrans" cxnId="{70A4ADDF-F618-EC44-933E-264C23EB20E8}">
      <dgm:prSet/>
      <dgm:spPr/>
      <dgm:t>
        <a:bodyPr/>
        <a:lstStyle/>
        <a:p>
          <a:endParaRPr lang="en-US"/>
        </a:p>
      </dgm:t>
    </dgm:pt>
    <dgm:pt modelId="{9262C093-F716-3C44-9A68-702D4F5A7576}">
      <dgm:prSet custT="1"/>
      <dgm:spPr/>
      <dgm:t>
        <a:bodyPr/>
        <a:lstStyle/>
        <a:p>
          <a:pPr>
            <a:lnSpc>
              <a:spcPct val="110000"/>
            </a:lnSpc>
          </a:pPr>
          <a:r>
            <a:rPr lang="en-US" sz="3200" dirty="0"/>
            <a:t>Separate cache and DB</a:t>
          </a:r>
        </a:p>
      </dgm:t>
    </dgm:pt>
    <dgm:pt modelId="{1FC2B044-50FC-5144-94C1-17389D107401}" type="parTrans" cxnId="{BB5F6086-D5F2-4B4B-827D-0A307C9B98A2}">
      <dgm:prSet/>
      <dgm:spPr/>
      <dgm:t>
        <a:bodyPr/>
        <a:lstStyle/>
        <a:p>
          <a:endParaRPr lang="en-US"/>
        </a:p>
      </dgm:t>
    </dgm:pt>
    <dgm:pt modelId="{CCBDDED7-AF60-5A46-9635-BFD167F8492C}" type="sibTrans" cxnId="{BB5F6086-D5F2-4B4B-827D-0A307C9B98A2}">
      <dgm:prSet/>
      <dgm:spPr/>
      <dgm:t>
        <a:bodyPr/>
        <a:lstStyle/>
        <a:p>
          <a:endParaRPr lang="en-US"/>
        </a:p>
      </dgm:t>
    </dgm:pt>
    <dgm:pt modelId="{F4D28785-278D-7245-BA34-B1A419A4B162}">
      <dgm:prSet custT="1"/>
      <dgm:spPr/>
      <dgm:t>
        <a:bodyPr/>
        <a:lstStyle/>
        <a:p>
          <a:pPr>
            <a:lnSpc>
              <a:spcPct val="110000"/>
            </a:lnSpc>
          </a:pPr>
          <a:r>
            <a:rPr lang="en-US" sz="3200" dirty="0"/>
            <a:t>Graph-specific caching</a:t>
          </a:r>
        </a:p>
      </dgm:t>
    </dgm:pt>
    <dgm:pt modelId="{61583B52-CF58-154B-8FB5-CB0CA6105428}" type="parTrans" cxnId="{18FCE800-A255-CB4E-9182-B7245BD896B6}">
      <dgm:prSet/>
      <dgm:spPr/>
      <dgm:t>
        <a:bodyPr/>
        <a:lstStyle/>
        <a:p>
          <a:endParaRPr lang="en-US"/>
        </a:p>
      </dgm:t>
    </dgm:pt>
    <dgm:pt modelId="{9492C08F-BB35-8C4F-B29F-1BBBA8DA00B8}" type="sibTrans" cxnId="{18FCE800-A255-CB4E-9182-B7245BD896B6}">
      <dgm:prSet/>
      <dgm:spPr/>
      <dgm:t>
        <a:bodyPr/>
        <a:lstStyle/>
        <a:p>
          <a:endParaRPr lang="en-US"/>
        </a:p>
      </dgm:t>
    </dgm:pt>
    <dgm:pt modelId="{CB3BFB27-9C52-6344-87B3-C14C4593A70B}">
      <dgm:prSet custT="1"/>
      <dgm:spPr/>
      <dgm:t>
        <a:bodyPr/>
        <a:lstStyle/>
        <a:p>
          <a:pPr>
            <a:lnSpc>
              <a:spcPct val="110000"/>
            </a:lnSpc>
          </a:pPr>
          <a:r>
            <a:rPr lang="en-US" sz="3200" dirty="0"/>
            <a:t>Subdivide data centers</a:t>
          </a:r>
        </a:p>
      </dgm:t>
    </dgm:pt>
    <dgm:pt modelId="{E2C23CA9-CCAF-4241-AEDE-2A857F6541C9}" type="parTrans" cxnId="{FA130776-1921-454F-A69A-A4734086B69F}">
      <dgm:prSet/>
      <dgm:spPr/>
      <dgm:t>
        <a:bodyPr/>
        <a:lstStyle/>
        <a:p>
          <a:endParaRPr lang="en-US"/>
        </a:p>
      </dgm:t>
    </dgm:pt>
    <dgm:pt modelId="{BAD90494-286C-1244-81F8-392FCD42A874}" type="sibTrans" cxnId="{FA130776-1921-454F-A69A-A4734086B69F}">
      <dgm:prSet/>
      <dgm:spPr/>
      <dgm:t>
        <a:bodyPr/>
        <a:lstStyle/>
        <a:p>
          <a:endParaRPr lang="en-US"/>
        </a:p>
      </dgm:t>
    </dgm:pt>
    <dgm:pt modelId="{98CCAF75-BD4E-3F45-A431-7D5CB30DB5BD}">
      <dgm:prSet/>
      <dgm:spPr/>
      <dgm:t>
        <a:bodyPr/>
        <a:lstStyle/>
        <a:p>
          <a:pPr algn="l"/>
          <a:r>
            <a:rPr lang="en-US" dirty="0"/>
            <a:t> Write timeliness</a:t>
          </a:r>
        </a:p>
      </dgm:t>
    </dgm:pt>
    <dgm:pt modelId="{B824DDEC-7935-D04C-AFFE-9A2238D4F5DC}" type="parTrans" cxnId="{37E03107-D96D-554E-96CE-4F04F1337B2C}">
      <dgm:prSet/>
      <dgm:spPr/>
      <dgm:t>
        <a:bodyPr/>
        <a:lstStyle/>
        <a:p>
          <a:endParaRPr lang="en-US"/>
        </a:p>
      </dgm:t>
    </dgm:pt>
    <dgm:pt modelId="{797726BD-8E2C-3145-B4F0-A0260CDAF3AE}" type="sibTrans" cxnId="{37E03107-D96D-554E-96CE-4F04F1337B2C}">
      <dgm:prSet/>
      <dgm:spPr/>
      <dgm:t>
        <a:bodyPr/>
        <a:lstStyle/>
        <a:p>
          <a:endParaRPr lang="en-US"/>
        </a:p>
      </dgm:t>
    </dgm:pt>
    <dgm:pt modelId="{1F54A4A6-72B4-4842-ACB2-EED72E390F9D}">
      <dgm:prSet custT="1"/>
      <dgm:spPr/>
      <dgm:t>
        <a:bodyPr/>
        <a:lstStyle/>
        <a:p>
          <a:pPr>
            <a:lnSpc>
              <a:spcPct val="110000"/>
            </a:lnSpc>
          </a:pPr>
          <a:r>
            <a:rPr lang="en-US" sz="3200" dirty="0"/>
            <a:t>Write-through cache</a:t>
          </a:r>
        </a:p>
      </dgm:t>
    </dgm:pt>
    <dgm:pt modelId="{30EC4096-DABC-AA49-A8DE-54279AF3532B}" type="parTrans" cxnId="{E0325C91-13B7-DD42-BDC3-6920E3FCB940}">
      <dgm:prSet/>
      <dgm:spPr/>
      <dgm:t>
        <a:bodyPr/>
        <a:lstStyle/>
        <a:p>
          <a:endParaRPr lang="en-US"/>
        </a:p>
      </dgm:t>
    </dgm:pt>
    <dgm:pt modelId="{5F9FAB49-FE22-1E42-88E4-1E174FC89E3B}" type="sibTrans" cxnId="{E0325C91-13B7-DD42-BDC3-6920E3FCB940}">
      <dgm:prSet/>
      <dgm:spPr/>
      <dgm:t>
        <a:bodyPr/>
        <a:lstStyle/>
        <a:p>
          <a:endParaRPr lang="en-US"/>
        </a:p>
      </dgm:t>
    </dgm:pt>
    <dgm:pt modelId="{0DC91229-B7F2-BA44-B547-9C7A163CE51E}">
      <dgm:prSet custT="1"/>
      <dgm:spPr/>
      <dgm:t>
        <a:bodyPr/>
        <a:lstStyle/>
        <a:p>
          <a:pPr>
            <a:lnSpc>
              <a:spcPct val="110000"/>
            </a:lnSpc>
          </a:pPr>
          <a:r>
            <a:rPr lang="en-US" sz="3200" dirty="0"/>
            <a:t>Asynchronous replication</a:t>
          </a:r>
        </a:p>
      </dgm:t>
    </dgm:pt>
    <dgm:pt modelId="{6B616A15-D188-134C-9D1B-5870BF0D014D}" type="parTrans" cxnId="{9DF71243-6CDA-724D-9A61-4A1B9D3F8B66}">
      <dgm:prSet/>
      <dgm:spPr/>
      <dgm:t>
        <a:bodyPr/>
        <a:lstStyle/>
        <a:p>
          <a:endParaRPr lang="en-US"/>
        </a:p>
      </dgm:t>
    </dgm:pt>
    <dgm:pt modelId="{4DCB86B4-9A1D-F140-A220-1AD82B69EB48}" type="sibTrans" cxnId="{9DF71243-6CDA-724D-9A61-4A1B9D3F8B66}">
      <dgm:prSet/>
      <dgm:spPr/>
      <dgm:t>
        <a:bodyPr/>
        <a:lstStyle/>
        <a:p>
          <a:endParaRPr lang="en-US"/>
        </a:p>
      </dgm:t>
    </dgm:pt>
    <dgm:pt modelId="{D3DE2B4C-530F-DA44-A4DC-F6D3EF8A14DE}">
      <dgm:prSet/>
      <dgm:spPr/>
      <dgm:t>
        <a:bodyPr/>
        <a:lstStyle/>
        <a:p>
          <a:pPr algn="l"/>
          <a:r>
            <a:rPr lang="en-US" dirty="0"/>
            <a:t> Read availability</a:t>
          </a:r>
        </a:p>
      </dgm:t>
    </dgm:pt>
    <dgm:pt modelId="{A4D0F49C-07F5-A74E-B13E-064ED7030179}" type="parTrans" cxnId="{A1A7DAB8-F82C-0448-A232-43FE67767D10}">
      <dgm:prSet/>
      <dgm:spPr/>
      <dgm:t>
        <a:bodyPr/>
        <a:lstStyle/>
        <a:p>
          <a:endParaRPr lang="en-US"/>
        </a:p>
      </dgm:t>
    </dgm:pt>
    <dgm:pt modelId="{78F6ECB0-6439-5E4C-B79A-3A638DE174C8}" type="sibTrans" cxnId="{A1A7DAB8-F82C-0448-A232-43FE67767D10}">
      <dgm:prSet/>
      <dgm:spPr/>
      <dgm:t>
        <a:bodyPr/>
        <a:lstStyle/>
        <a:p>
          <a:endParaRPr lang="en-US"/>
        </a:p>
      </dgm:t>
    </dgm:pt>
    <dgm:pt modelId="{D6E03953-74DC-BB4D-9755-6C58CF154929}">
      <dgm:prSet custT="1"/>
      <dgm:spPr/>
      <dgm:t>
        <a:bodyPr/>
        <a:lstStyle/>
        <a:p>
          <a:r>
            <a:rPr lang="en-US" sz="3200" dirty="0"/>
            <a:t>Alternate data sources</a:t>
          </a:r>
        </a:p>
      </dgm:t>
    </dgm:pt>
    <dgm:pt modelId="{39F7ADF0-DED1-2346-A6E5-018ABF32A246}" type="parTrans" cxnId="{7CCB1DB2-4B51-A045-ACB4-0DDF3DEC709D}">
      <dgm:prSet/>
      <dgm:spPr/>
      <dgm:t>
        <a:bodyPr/>
        <a:lstStyle/>
        <a:p>
          <a:endParaRPr lang="en-US"/>
        </a:p>
      </dgm:t>
    </dgm:pt>
    <dgm:pt modelId="{CB2C22A2-97CF-4840-B5BB-57BEC2FED5A9}" type="sibTrans" cxnId="{7CCB1DB2-4B51-A045-ACB4-0DDF3DEC709D}">
      <dgm:prSet/>
      <dgm:spPr/>
      <dgm:t>
        <a:bodyPr/>
        <a:lstStyle/>
        <a:p>
          <a:endParaRPr lang="en-US"/>
        </a:p>
      </dgm:t>
    </dgm:pt>
    <dgm:pt modelId="{400AD205-32EE-6D4F-AD3A-26672C617C57}" type="pres">
      <dgm:prSet presAssocID="{5090DA38-4A55-374E-8F19-2CB99405CFA1}" presName="Name0" presStyleCnt="0">
        <dgm:presLayoutVars>
          <dgm:dir/>
          <dgm:animLvl val="lvl"/>
          <dgm:resizeHandles val="exact"/>
        </dgm:presLayoutVars>
      </dgm:prSet>
      <dgm:spPr/>
      <dgm:t>
        <a:bodyPr/>
        <a:lstStyle/>
        <a:p>
          <a:endParaRPr lang="en-US"/>
        </a:p>
      </dgm:t>
    </dgm:pt>
    <dgm:pt modelId="{9B66EB2B-A9C0-594D-9B3F-E29E86C9195A}" type="pres">
      <dgm:prSet presAssocID="{1D9AD3B5-D48D-DE47-84C2-DCDACEF5B4B7}" presName="linNode" presStyleCnt="0"/>
      <dgm:spPr/>
    </dgm:pt>
    <dgm:pt modelId="{DF514404-4A50-BB4E-9728-89C229596AF8}" type="pres">
      <dgm:prSet presAssocID="{1D9AD3B5-D48D-DE47-84C2-DCDACEF5B4B7}" presName="parentText" presStyleLbl="node1" presStyleIdx="0" presStyleCnt="3" custScaleX="119407" custScaleY="154156">
        <dgm:presLayoutVars>
          <dgm:chMax val="1"/>
          <dgm:bulletEnabled val="1"/>
        </dgm:presLayoutVars>
      </dgm:prSet>
      <dgm:spPr/>
      <dgm:t>
        <a:bodyPr/>
        <a:lstStyle/>
        <a:p>
          <a:endParaRPr lang="en-US"/>
        </a:p>
      </dgm:t>
    </dgm:pt>
    <dgm:pt modelId="{41E12CAC-A750-7A44-A035-38134D2E9C31}" type="pres">
      <dgm:prSet presAssocID="{1D9AD3B5-D48D-DE47-84C2-DCDACEF5B4B7}" presName="descendantText" presStyleLbl="alignAccFollowNode1" presStyleIdx="0" presStyleCnt="3" custScaleY="158576">
        <dgm:presLayoutVars>
          <dgm:bulletEnabled val="1"/>
        </dgm:presLayoutVars>
      </dgm:prSet>
      <dgm:spPr/>
      <dgm:t>
        <a:bodyPr/>
        <a:lstStyle/>
        <a:p>
          <a:endParaRPr lang="en-US"/>
        </a:p>
      </dgm:t>
    </dgm:pt>
    <dgm:pt modelId="{39AABEB1-190D-1B44-892B-351658353A0A}" type="pres">
      <dgm:prSet presAssocID="{DD4C2CFA-17BD-9140-AD30-4744B388B3C5}" presName="sp" presStyleCnt="0"/>
      <dgm:spPr/>
    </dgm:pt>
    <dgm:pt modelId="{07C208B0-A54A-7F41-8302-8BEF62A8CEDB}" type="pres">
      <dgm:prSet presAssocID="{98CCAF75-BD4E-3F45-A431-7D5CB30DB5BD}" presName="linNode" presStyleCnt="0"/>
      <dgm:spPr/>
    </dgm:pt>
    <dgm:pt modelId="{898FF52E-AB4C-D641-AAD2-23A1418F509C}" type="pres">
      <dgm:prSet presAssocID="{98CCAF75-BD4E-3F45-A431-7D5CB30DB5BD}" presName="parentText" presStyleLbl="node1" presStyleIdx="1" presStyleCnt="3" custScaleX="119017">
        <dgm:presLayoutVars>
          <dgm:chMax val="1"/>
          <dgm:bulletEnabled val="1"/>
        </dgm:presLayoutVars>
      </dgm:prSet>
      <dgm:spPr/>
      <dgm:t>
        <a:bodyPr/>
        <a:lstStyle/>
        <a:p>
          <a:endParaRPr lang="en-US"/>
        </a:p>
      </dgm:t>
    </dgm:pt>
    <dgm:pt modelId="{7FBFF964-6B55-7F4C-B62E-110C5F7F244B}" type="pres">
      <dgm:prSet presAssocID="{98CCAF75-BD4E-3F45-A431-7D5CB30DB5BD}" presName="descendantText" presStyleLbl="alignAccFollowNode1" presStyleIdx="1" presStyleCnt="3">
        <dgm:presLayoutVars>
          <dgm:bulletEnabled val="1"/>
        </dgm:presLayoutVars>
      </dgm:prSet>
      <dgm:spPr/>
      <dgm:t>
        <a:bodyPr/>
        <a:lstStyle/>
        <a:p>
          <a:endParaRPr lang="en-US"/>
        </a:p>
      </dgm:t>
    </dgm:pt>
    <dgm:pt modelId="{E9CA51CF-D883-1947-95EE-94970A5316E7}" type="pres">
      <dgm:prSet presAssocID="{797726BD-8E2C-3145-B4F0-A0260CDAF3AE}" presName="sp" presStyleCnt="0"/>
      <dgm:spPr/>
    </dgm:pt>
    <dgm:pt modelId="{DAE82BD8-A5F4-124B-84AE-99E42E4567F8}" type="pres">
      <dgm:prSet presAssocID="{D3DE2B4C-530F-DA44-A4DC-F6D3EF8A14DE}" presName="linNode" presStyleCnt="0"/>
      <dgm:spPr/>
    </dgm:pt>
    <dgm:pt modelId="{9B6FFBE9-3A81-C84A-9BC3-CF5AD4818A6D}" type="pres">
      <dgm:prSet presAssocID="{D3DE2B4C-530F-DA44-A4DC-F6D3EF8A14DE}" presName="parentText" presStyleLbl="node1" presStyleIdx="2" presStyleCnt="3" custScaleX="119017">
        <dgm:presLayoutVars>
          <dgm:chMax val="1"/>
          <dgm:bulletEnabled val="1"/>
        </dgm:presLayoutVars>
      </dgm:prSet>
      <dgm:spPr/>
      <dgm:t>
        <a:bodyPr/>
        <a:lstStyle/>
        <a:p>
          <a:endParaRPr lang="en-US"/>
        </a:p>
      </dgm:t>
    </dgm:pt>
    <dgm:pt modelId="{AC3DB974-1B9D-3045-8C65-0BFF5744262F}" type="pres">
      <dgm:prSet presAssocID="{D3DE2B4C-530F-DA44-A4DC-F6D3EF8A14DE}" presName="descendantText" presStyleLbl="alignAccFollowNode1" presStyleIdx="2" presStyleCnt="3">
        <dgm:presLayoutVars>
          <dgm:bulletEnabled val="1"/>
        </dgm:presLayoutVars>
      </dgm:prSet>
      <dgm:spPr/>
      <dgm:t>
        <a:bodyPr/>
        <a:lstStyle/>
        <a:p>
          <a:endParaRPr lang="en-US"/>
        </a:p>
      </dgm:t>
    </dgm:pt>
  </dgm:ptLst>
  <dgm:cxnLst>
    <dgm:cxn modelId="{D4D90F9D-F52C-2647-8038-987E82885E73}" type="presOf" srcId="{1F54A4A6-72B4-4842-ACB2-EED72E390F9D}" destId="{7FBFF964-6B55-7F4C-B62E-110C5F7F244B}" srcOrd="0" destOrd="0" presId="urn:microsoft.com/office/officeart/2005/8/layout/vList5"/>
    <dgm:cxn modelId="{18B683AD-206C-6D4D-95CC-F946949345FA}" type="presOf" srcId="{1D9AD3B5-D48D-DE47-84C2-DCDACEF5B4B7}" destId="{DF514404-4A50-BB4E-9728-89C229596AF8}" srcOrd="0" destOrd="0" presId="urn:microsoft.com/office/officeart/2005/8/layout/vList5"/>
    <dgm:cxn modelId="{7D308272-6286-7845-AD26-323A703E4C9E}" type="presOf" srcId="{D6E03953-74DC-BB4D-9755-6C58CF154929}" destId="{AC3DB974-1B9D-3045-8C65-0BFF5744262F}" srcOrd="0" destOrd="0" presId="urn:microsoft.com/office/officeart/2005/8/layout/vList5"/>
    <dgm:cxn modelId="{7CCB1DB2-4B51-A045-ACB4-0DDF3DEC709D}" srcId="{D3DE2B4C-530F-DA44-A4DC-F6D3EF8A14DE}" destId="{D6E03953-74DC-BB4D-9755-6C58CF154929}" srcOrd="0" destOrd="0" parTransId="{39F7ADF0-DED1-2346-A6E5-018ABF32A246}" sibTransId="{CB2C22A2-97CF-4840-B5BB-57BEC2FED5A9}"/>
    <dgm:cxn modelId="{A1A7DAB8-F82C-0448-A232-43FE67767D10}" srcId="{5090DA38-4A55-374E-8F19-2CB99405CFA1}" destId="{D3DE2B4C-530F-DA44-A4DC-F6D3EF8A14DE}" srcOrd="2" destOrd="0" parTransId="{A4D0F49C-07F5-A74E-B13E-064ED7030179}" sibTransId="{78F6ECB0-6439-5E4C-B79A-3A638DE174C8}"/>
    <dgm:cxn modelId="{9DF71243-6CDA-724D-9A61-4A1B9D3F8B66}" srcId="{98CCAF75-BD4E-3F45-A431-7D5CB30DB5BD}" destId="{0DC91229-B7F2-BA44-B547-9C7A163CE51E}" srcOrd="1" destOrd="0" parTransId="{6B616A15-D188-134C-9D1B-5870BF0D014D}" sibTransId="{4DCB86B4-9A1D-F140-A220-1AD82B69EB48}"/>
    <dgm:cxn modelId="{7AD629E0-8456-8340-B6B2-6E9143DB3061}" type="presOf" srcId="{9262C093-F716-3C44-9A68-702D4F5A7576}" destId="{41E12CAC-A750-7A44-A035-38134D2E9C31}" srcOrd="0" destOrd="0" presId="urn:microsoft.com/office/officeart/2005/8/layout/vList5"/>
    <dgm:cxn modelId="{2418FF38-304B-AF45-957B-2A07F738EED2}" type="presOf" srcId="{0DC91229-B7F2-BA44-B547-9C7A163CE51E}" destId="{7FBFF964-6B55-7F4C-B62E-110C5F7F244B}" srcOrd="0" destOrd="1" presId="urn:microsoft.com/office/officeart/2005/8/layout/vList5"/>
    <dgm:cxn modelId="{BB5F6086-D5F2-4B4B-827D-0A307C9B98A2}" srcId="{1D9AD3B5-D48D-DE47-84C2-DCDACEF5B4B7}" destId="{9262C093-F716-3C44-9A68-702D4F5A7576}" srcOrd="0" destOrd="0" parTransId="{1FC2B044-50FC-5144-94C1-17389D107401}" sibTransId="{CCBDDED7-AF60-5A46-9635-BFD167F8492C}"/>
    <dgm:cxn modelId="{00D3C78E-7719-B14D-85E7-CE3E36E6C4B2}" type="presOf" srcId="{CB3BFB27-9C52-6344-87B3-C14C4593A70B}" destId="{41E12CAC-A750-7A44-A035-38134D2E9C31}" srcOrd="0" destOrd="2" presId="urn:microsoft.com/office/officeart/2005/8/layout/vList5"/>
    <dgm:cxn modelId="{FA130776-1921-454F-A69A-A4734086B69F}" srcId="{1D9AD3B5-D48D-DE47-84C2-DCDACEF5B4B7}" destId="{CB3BFB27-9C52-6344-87B3-C14C4593A70B}" srcOrd="2" destOrd="0" parTransId="{E2C23CA9-CCAF-4241-AEDE-2A857F6541C9}" sibTransId="{BAD90494-286C-1244-81F8-392FCD42A874}"/>
    <dgm:cxn modelId="{29F2F255-98B9-D24D-988F-5897ECF1923B}" type="presOf" srcId="{D3DE2B4C-530F-DA44-A4DC-F6D3EF8A14DE}" destId="{9B6FFBE9-3A81-C84A-9BC3-CF5AD4818A6D}" srcOrd="0" destOrd="0" presId="urn:microsoft.com/office/officeart/2005/8/layout/vList5"/>
    <dgm:cxn modelId="{92109ED3-F215-5046-8EB9-67B79BBFBF02}" type="presOf" srcId="{5090DA38-4A55-374E-8F19-2CB99405CFA1}" destId="{400AD205-32EE-6D4F-AD3A-26672C617C57}" srcOrd="0" destOrd="0" presId="urn:microsoft.com/office/officeart/2005/8/layout/vList5"/>
    <dgm:cxn modelId="{E0325C91-13B7-DD42-BDC3-6920E3FCB940}" srcId="{98CCAF75-BD4E-3F45-A431-7D5CB30DB5BD}" destId="{1F54A4A6-72B4-4842-ACB2-EED72E390F9D}" srcOrd="0" destOrd="0" parTransId="{30EC4096-DABC-AA49-A8DE-54279AF3532B}" sibTransId="{5F9FAB49-FE22-1E42-88E4-1E174FC89E3B}"/>
    <dgm:cxn modelId="{18FCE800-A255-CB4E-9182-B7245BD896B6}" srcId="{1D9AD3B5-D48D-DE47-84C2-DCDACEF5B4B7}" destId="{F4D28785-278D-7245-BA34-B1A419A4B162}" srcOrd="1" destOrd="0" parTransId="{61583B52-CF58-154B-8FB5-CB0CA6105428}" sibTransId="{9492C08F-BB35-8C4F-B29F-1BBBA8DA00B8}"/>
    <dgm:cxn modelId="{37E03107-D96D-554E-96CE-4F04F1337B2C}" srcId="{5090DA38-4A55-374E-8F19-2CB99405CFA1}" destId="{98CCAF75-BD4E-3F45-A431-7D5CB30DB5BD}" srcOrd="1" destOrd="0" parTransId="{B824DDEC-7935-D04C-AFFE-9A2238D4F5DC}" sibTransId="{797726BD-8E2C-3145-B4F0-A0260CDAF3AE}"/>
    <dgm:cxn modelId="{F45872F9-517D-5140-9E0F-2BAF27209FB5}" type="presOf" srcId="{F4D28785-278D-7245-BA34-B1A419A4B162}" destId="{41E12CAC-A750-7A44-A035-38134D2E9C31}" srcOrd="0" destOrd="1" presId="urn:microsoft.com/office/officeart/2005/8/layout/vList5"/>
    <dgm:cxn modelId="{8A188494-E345-6B45-82FA-E3AB2BF389F3}" type="presOf" srcId="{98CCAF75-BD4E-3F45-A431-7D5CB30DB5BD}" destId="{898FF52E-AB4C-D641-AAD2-23A1418F509C}" srcOrd="0" destOrd="0" presId="urn:microsoft.com/office/officeart/2005/8/layout/vList5"/>
    <dgm:cxn modelId="{70A4ADDF-F618-EC44-933E-264C23EB20E8}" srcId="{5090DA38-4A55-374E-8F19-2CB99405CFA1}" destId="{1D9AD3B5-D48D-DE47-84C2-DCDACEF5B4B7}" srcOrd="0" destOrd="0" parTransId="{8B049439-7019-C946-B58E-9BE76DD31E20}" sibTransId="{DD4C2CFA-17BD-9140-AD30-4744B388B3C5}"/>
    <dgm:cxn modelId="{CA5D4499-3487-1C4E-965C-6FCB42EA7856}" type="presParOf" srcId="{400AD205-32EE-6D4F-AD3A-26672C617C57}" destId="{9B66EB2B-A9C0-594D-9B3F-E29E86C9195A}" srcOrd="0" destOrd="0" presId="urn:microsoft.com/office/officeart/2005/8/layout/vList5"/>
    <dgm:cxn modelId="{925A6C82-6F18-8847-A834-9C35C2C0DFD3}" type="presParOf" srcId="{9B66EB2B-A9C0-594D-9B3F-E29E86C9195A}" destId="{DF514404-4A50-BB4E-9728-89C229596AF8}" srcOrd="0" destOrd="0" presId="urn:microsoft.com/office/officeart/2005/8/layout/vList5"/>
    <dgm:cxn modelId="{F3CA0B27-912C-3149-81B1-7F21202F4A2D}" type="presParOf" srcId="{9B66EB2B-A9C0-594D-9B3F-E29E86C9195A}" destId="{41E12CAC-A750-7A44-A035-38134D2E9C31}" srcOrd="1" destOrd="0" presId="urn:microsoft.com/office/officeart/2005/8/layout/vList5"/>
    <dgm:cxn modelId="{A4C8FF6C-4CD4-3F4E-BE9C-755BAFA547A5}" type="presParOf" srcId="{400AD205-32EE-6D4F-AD3A-26672C617C57}" destId="{39AABEB1-190D-1B44-892B-351658353A0A}" srcOrd="1" destOrd="0" presId="urn:microsoft.com/office/officeart/2005/8/layout/vList5"/>
    <dgm:cxn modelId="{C64AFA0A-861B-EB45-AD09-49BD92914D5C}" type="presParOf" srcId="{400AD205-32EE-6D4F-AD3A-26672C617C57}" destId="{07C208B0-A54A-7F41-8302-8BEF62A8CEDB}" srcOrd="2" destOrd="0" presId="urn:microsoft.com/office/officeart/2005/8/layout/vList5"/>
    <dgm:cxn modelId="{E43A2BFF-A389-A14C-8E32-1BC4E2674BD2}" type="presParOf" srcId="{07C208B0-A54A-7F41-8302-8BEF62A8CEDB}" destId="{898FF52E-AB4C-D641-AAD2-23A1418F509C}" srcOrd="0" destOrd="0" presId="urn:microsoft.com/office/officeart/2005/8/layout/vList5"/>
    <dgm:cxn modelId="{35597F74-CBC6-994B-B285-198A1803A753}" type="presParOf" srcId="{07C208B0-A54A-7F41-8302-8BEF62A8CEDB}" destId="{7FBFF964-6B55-7F4C-B62E-110C5F7F244B}" srcOrd="1" destOrd="0" presId="urn:microsoft.com/office/officeart/2005/8/layout/vList5"/>
    <dgm:cxn modelId="{AC7D5D01-6FEF-2249-8D84-B52F02AB8F05}" type="presParOf" srcId="{400AD205-32EE-6D4F-AD3A-26672C617C57}" destId="{E9CA51CF-D883-1947-95EE-94970A5316E7}" srcOrd="3" destOrd="0" presId="urn:microsoft.com/office/officeart/2005/8/layout/vList5"/>
    <dgm:cxn modelId="{6E5E6909-33B2-524D-867E-481130D9D232}" type="presParOf" srcId="{400AD205-32EE-6D4F-AD3A-26672C617C57}" destId="{DAE82BD8-A5F4-124B-84AE-99E42E4567F8}" srcOrd="4" destOrd="0" presId="urn:microsoft.com/office/officeart/2005/8/layout/vList5"/>
    <dgm:cxn modelId="{9E521A0E-80B8-764B-AD85-9AC785D36D57}" type="presParOf" srcId="{DAE82BD8-A5F4-124B-84AE-99E42E4567F8}" destId="{9B6FFBE9-3A81-C84A-9BC3-CF5AD4818A6D}" srcOrd="0" destOrd="0" presId="urn:microsoft.com/office/officeart/2005/8/layout/vList5"/>
    <dgm:cxn modelId="{C59E3574-DD90-B24A-A7A9-45F588365A5D}" type="presParOf" srcId="{DAE82BD8-A5F4-124B-84AE-99E42E4567F8}" destId="{AC3DB974-1B9D-3045-8C65-0BFF5744262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E12CAC-A750-7A44-A035-38134D2E9C31}">
      <dsp:nvSpPr>
        <dsp:cNvPr id="0" name=""/>
        <dsp:cNvSpPr/>
      </dsp:nvSpPr>
      <dsp:spPr>
        <a:xfrm rot="5400000">
          <a:off x="5871651" y="-1813403"/>
          <a:ext cx="1749541" cy="5756318"/>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422400">
            <a:lnSpc>
              <a:spcPct val="110000"/>
            </a:lnSpc>
            <a:spcBef>
              <a:spcPct val="0"/>
            </a:spcBef>
            <a:spcAft>
              <a:spcPct val="15000"/>
            </a:spcAft>
            <a:buChar char="••"/>
          </a:pPr>
          <a:r>
            <a:rPr lang="en-US" sz="3200" kern="1200" dirty="0"/>
            <a:t>Separate cache and DB</a:t>
          </a:r>
        </a:p>
        <a:p>
          <a:pPr marL="285750" lvl="1" indent="-285750" algn="l" defTabSz="1422400">
            <a:lnSpc>
              <a:spcPct val="110000"/>
            </a:lnSpc>
            <a:spcBef>
              <a:spcPct val="0"/>
            </a:spcBef>
            <a:spcAft>
              <a:spcPct val="15000"/>
            </a:spcAft>
            <a:buChar char="••"/>
          </a:pPr>
          <a:r>
            <a:rPr lang="en-US" sz="3200" kern="1200" dirty="0"/>
            <a:t>Graph-specific caching</a:t>
          </a:r>
        </a:p>
        <a:p>
          <a:pPr marL="285750" lvl="1" indent="-285750" algn="l" defTabSz="1422400">
            <a:lnSpc>
              <a:spcPct val="110000"/>
            </a:lnSpc>
            <a:spcBef>
              <a:spcPct val="0"/>
            </a:spcBef>
            <a:spcAft>
              <a:spcPct val="15000"/>
            </a:spcAft>
            <a:buChar char="••"/>
          </a:pPr>
          <a:r>
            <a:rPr lang="en-US" sz="3200" kern="1200" dirty="0"/>
            <a:t>Subdivide data centers</a:t>
          </a:r>
        </a:p>
      </dsp:txBody>
      <dsp:txXfrm rot="-5400000">
        <a:off x="3868263" y="275391"/>
        <a:ext cx="5670912" cy="1578729"/>
      </dsp:txXfrm>
    </dsp:sp>
    <dsp:sp modelId="{DF514404-4A50-BB4E-9728-89C229596AF8}">
      <dsp:nvSpPr>
        <dsp:cNvPr id="0" name=""/>
        <dsp:cNvSpPr/>
      </dsp:nvSpPr>
      <dsp:spPr>
        <a:xfrm>
          <a:off x="1948" y="1770"/>
          <a:ext cx="3866314" cy="2125970"/>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0" tIns="66675" rIns="133350" bIns="66675" numCol="1" spcCol="1270" anchor="ctr" anchorCtr="0">
          <a:noAutofit/>
        </a:bodyPr>
        <a:lstStyle/>
        <a:p>
          <a:pPr lvl="0" algn="l" defTabSz="1555750">
            <a:lnSpc>
              <a:spcPct val="120000"/>
            </a:lnSpc>
            <a:spcBef>
              <a:spcPct val="0"/>
            </a:spcBef>
            <a:spcAft>
              <a:spcPct val="35000"/>
            </a:spcAft>
          </a:pPr>
          <a:r>
            <a:rPr lang="en-US" sz="3500" kern="1200" dirty="0"/>
            <a:t> Efficiency at scale</a:t>
          </a:r>
          <a:br>
            <a:rPr lang="en-US" sz="3500" kern="1200" dirty="0"/>
          </a:br>
          <a:r>
            <a:rPr lang="en-US" sz="3500" kern="1200" dirty="0"/>
            <a:t> Read latency</a:t>
          </a:r>
        </a:p>
      </dsp:txBody>
      <dsp:txXfrm>
        <a:off x="105729" y="105551"/>
        <a:ext cx="3658752" cy="1918408"/>
      </dsp:txXfrm>
    </dsp:sp>
    <dsp:sp modelId="{7FBFF964-6B55-7F4C-B62E-110C5F7F244B}">
      <dsp:nvSpPr>
        <dsp:cNvPr id="0" name=""/>
        <dsp:cNvSpPr/>
      </dsp:nvSpPr>
      <dsp:spPr>
        <a:xfrm rot="5400000">
          <a:off x="6195774" y="2264"/>
          <a:ext cx="1103282" cy="5767966"/>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422400">
            <a:lnSpc>
              <a:spcPct val="110000"/>
            </a:lnSpc>
            <a:spcBef>
              <a:spcPct val="0"/>
            </a:spcBef>
            <a:spcAft>
              <a:spcPct val="15000"/>
            </a:spcAft>
            <a:buChar char="••"/>
          </a:pPr>
          <a:r>
            <a:rPr lang="en-US" sz="3200" kern="1200" dirty="0"/>
            <a:t>Write-through cache</a:t>
          </a:r>
        </a:p>
        <a:p>
          <a:pPr marL="285750" lvl="1" indent="-285750" algn="l" defTabSz="1422400">
            <a:lnSpc>
              <a:spcPct val="110000"/>
            </a:lnSpc>
            <a:spcBef>
              <a:spcPct val="0"/>
            </a:spcBef>
            <a:spcAft>
              <a:spcPct val="15000"/>
            </a:spcAft>
            <a:buChar char="••"/>
          </a:pPr>
          <a:r>
            <a:rPr lang="en-US" sz="3200" kern="1200" dirty="0"/>
            <a:t>Asynchronous replication</a:t>
          </a:r>
        </a:p>
      </dsp:txBody>
      <dsp:txXfrm rot="-5400000">
        <a:off x="3863432" y="2388464"/>
        <a:ext cx="5714108" cy="995566"/>
      </dsp:txXfrm>
    </dsp:sp>
    <dsp:sp modelId="{898FF52E-AB4C-D641-AAD2-23A1418F509C}">
      <dsp:nvSpPr>
        <dsp:cNvPr id="0" name=""/>
        <dsp:cNvSpPr/>
      </dsp:nvSpPr>
      <dsp:spPr>
        <a:xfrm>
          <a:off x="1948" y="2196696"/>
          <a:ext cx="3861484" cy="1379102"/>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0" tIns="66675" rIns="133350" bIns="66675" numCol="1" spcCol="1270" anchor="ctr" anchorCtr="0">
          <a:noAutofit/>
        </a:bodyPr>
        <a:lstStyle/>
        <a:p>
          <a:pPr lvl="0" algn="l" defTabSz="1555750">
            <a:lnSpc>
              <a:spcPct val="90000"/>
            </a:lnSpc>
            <a:spcBef>
              <a:spcPct val="0"/>
            </a:spcBef>
            <a:spcAft>
              <a:spcPct val="35000"/>
            </a:spcAft>
          </a:pPr>
          <a:r>
            <a:rPr lang="en-US" sz="3500" kern="1200" dirty="0"/>
            <a:t> Write timeliness</a:t>
          </a:r>
        </a:p>
      </dsp:txBody>
      <dsp:txXfrm>
        <a:off x="69270" y="2264018"/>
        <a:ext cx="3726840" cy="1244458"/>
      </dsp:txXfrm>
    </dsp:sp>
    <dsp:sp modelId="{AC3DB974-1B9D-3045-8C65-0BFF5744262F}">
      <dsp:nvSpPr>
        <dsp:cNvPr id="0" name=""/>
        <dsp:cNvSpPr/>
      </dsp:nvSpPr>
      <dsp:spPr>
        <a:xfrm rot="5400000">
          <a:off x="6195774" y="1450322"/>
          <a:ext cx="1103282" cy="5767966"/>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422400">
            <a:lnSpc>
              <a:spcPct val="90000"/>
            </a:lnSpc>
            <a:spcBef>
              <a:spcPct val="0"/>
            </a:spcBef>
            <a:spcAft>
              <a:spcPct val="15000"/>
            </a:spcAft>
            <a:buChar char="••"/>
          </a:pPr>
          <a:r>
            <a:rPr lang="en-US" sz="3200" kern="1200" dirty="0"/>
            <a:t>Alternate data sources</a:t>
          </a:r>
        </a:p>
      </dsp:txBody>
      <dsp:txXfrm rot="-5400000">
        <a:off x="3863432" y="3836522"/>
        <a:ext cx="5714108" cy="995566"/>
      </dsp:txXfrm>
    </dsp:sp>
    <dsp:sp modelId="{9B6FFBE9-3A81-C84A-9BC3-CF5AD4818A6D}">
      <dsp:nvSpPr>
        <dsp:cNvPr id="0" name=""/>
        <dsp:cNvSpPr/>
      </dsp:nvSpPr>
      <dsp:spPr>
        <a:xfrm>
          <a:off x="1948" y="3644754"/>
          <a:ext cx="3861484" cy="1379102"/>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0" tIns="66675" rIns="133350" bIns="66675" numCol="1" spcCol="1270" anchor="ctr" anchorCtr="0">
          <a:noAutofit/>
        </a:bodyPr>
        <a:lstStyle/>
        <a:p>
          <a:pPr lvl="0" algn="l" defTabSz="1555750">
            <a:lnSpc>
              <a:spcPct val="90000"/>
            </a:lnSpc>
            <a:spcBef>
              <a:spcPct val="0"/>
            </a:spcBef>
            <a:spcAft>
              <a:spcPct val="35000"/>
            </a:spcAft>
          </a:pPr>
          <a:r>
            <a:rPr lang="en-US" sz="3500" kern="1200" dirty="0"/>
            <a:t> Read availability</a:t>
          </a:r>
        </a:p>
      </dsp:txBody>
      <dsp:txXfrm>
        <a:off x="69270" y="3712076"/>
        <a:ext cx="3726840" cy="124445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0.55395</cdr:x>
      <cdr:y>0.04051</cdr:y>
    </cdr:from>
    <cdr:to>
      <cdr:x>0.55395</cdr:x>
      <cdr:y>0.78252</cdr:y>
    </cdr:to>
    <cdr:cxnSp macro="">
      <cdr:nvCxnSpPr>
        <cdr:cNvPr id="3" name="Straight Connector 2">
          <a:extLst xmlns:a="http://schemas.openxmlformats.org/drawingml/2006/main">
            <a:ext uri="{FF2B5EF4-FFF2-40B4-BE49-F238E27FC236}">
              <a16:creationId xmlns:a16="http://schemas.microsoft.com/office/drawing/2014/main" id="{EECE3FEE-51B0-4D43-AF13-9E9259FFC2BD}"/>
            </a:ext>
          </a:extLst>
        </cdr:cNvPr>
        <cdr:cNvCxnSpPr/>
      </cdr:nvCxnSpPr>
      <cdr:spPr bwMode="auto">
        <a:xfrm xmlns:a="http://schemas.openxmlformats.org/drawingml/2006/main" flipV="1">
          <a:off x="6324600" y="241300"/>
          <a:ext cx="0" cy="4419600"/>
        </a:xfrm>
        <a:prstGeom xmlns:a="http://schemas.openxmlformats.org/drawingml/2006/main" prst="line">
          <a:avLst/>
        </a:prstGeom>
        <a:solidFill xmlns:a="http://schemas.openxmlformats.org/drawingml/2006/main">
          <a:srgbClr val="F0C423"/>
        </a:solidFill>
        <a:ln xmlns:a="http://schemas.openxmlformats.org/drawingml/2006/main" w="25400" cap="flat" cmpd="sng" algn="ctr">
          <a:solidFill>
            <a:srgbClr val="000000"/>
          </a:solidFill>
          <a:prstDash val="dash"/>
          <a:round/>
          <a:headEnd type="none" w="med" len="med"/>
          <a:tailEnd type="none" w="med" len="med"/>
        </a:ln>
        <a:effectLst xmlns:a="http://schemas.openxmlformats.org/drawingml/2006/main"/>
      </cdr:spPr>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30579A-B1E4-47EB-8BA9-D99CA9E7BA07}" type="datetimeFigureOut">
              <a:rPr lang="en-US" smtClean="0"/>
              <a:t>3/9/2018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CDC88A-CD66-4609-884B-39722DAC333B}" type="slidenum">
              <a:rPr lang="en-US" smtClean="0"/>
              <a:t>‹#›</a:t>
            </a:fld>
            <a:endParaRPr lang="en-US"/>
          </a:p>
        </p:txBody>
      </p:sp>
    </p:spTree>
    <p:extLst>
      <p:ext uri="{BB962C8B-B14F-4D97-AF65-F5344CB8AC3E}">
        <p14:creationId xmlns:p14="http://schemas.microsoft.com/office/powerpoint/2010/main" val="753246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4</a:t>
            </a:fld>
            <a:endParaRPr lang="en-US"/>
          </a:p>
        </p:txBody>
      </p:sp>
    </p:spTree>
    <p:extLst>
      <p:ext uri="{BB962C8B-B14F-4D97-AF65-F5344CB8AC3E}">
        <p14:creationId xmlns:p14="http://schemas.microsoft.com/office/powerpoint/2010/main" val="1586109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Best bet: refactor.  Split off some ML tasks (just some) and move them up front.  Leave others in back where they are slow to access and slow to run, but we don’t need to recode them.</a:t>
            </a:r>
          </a:p>
          <a:p>
            <a:endParaRPr lang="en-US" dirty="0"/>
          </a:p>
          <a:p>
            <a:r>
              <a:rPr lang="en-US" dirty="0" smtClean="0"/>
              <a:t>Minimal recoding is the way to keep everyone happy…</a:t>
            </a:r>
            <a:endParaRPr lang="en-US" dirty="0"/>
          </a:p>
        </p:txBody>
      </p:sp>
      <p:sp>
        <p:nvSpPr>
          <p:cNvPr id="4" name="Slide Number Placeholder 3"/>
          <p:cNvSpPr>
            <a:spLocks noGrp="1"/>
          </p:cNvSpPr>
          <p:nvPr>
            <p:ph type="sldNum" sz="quarter" idx="10"/>
          </p:nvPr>
        </p:nvSpPr>
        <p:spPr/>
        <p:txBody>
          <a:bodyPr/>
          <a:lstStyle/>
          <a:p>
            <a:fld id="{D8952055-0679-4F11-9844-B02E09680E7A}" type="slidenum">
              <a:rPr lang="en-US" smtClean="0"/>
              <a:pPr/>
              <a:t>13</a:t>
            </a:fld>
            <a:endParaRPr lang="en-US"/>
          </a:p>
        </p:txBody>
      </p:sp>
    </p:spTree>
    <p:extLst>
      <p:ext uri="{BB962C8B-B14F-4D97-AF65-F5344CB8AC3E}">
        <p14:creationId xmlns:p14="http://schemas.microsoft.com/office/powerpoint/2010/main" val="3661722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952055-0679-4F11-9844-B02E09680E7A}" type="slidenum">
              <a:rPr lang="en-US" smtClean="0"/>
              <a:pPr/>
              <a:t>14</a:t>
            </a:fld>
            <a:endParaRPr lang="en-US"/>
          </a:p>
        </p:txBody>
      </p:sp>
    </p:spTree>
    <p:extLst>
      <p:ext uri="{BB962C8B-B14F-4D97-AF65-F5344CB8AC3E}">
        <p14:creationId xmlns:p14="http://schemas.microsoft.com/office/powerpoint/2010/main" val="2078841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15</a:t>
            </a:fld>
            <a:endParaRPr lang="en-US"/>
          </a:p>
        </p:txBody>
      </p:sp>
    </p:spTree>
    <p:extLst>
      <p:ext uri="{BB962C8B-B14F-4D97-AF65-F5344CB8AC3E}">
        <p14:creationId xmlns:p14="http://schemas.microsoft.com/office/powerpoint/2010/main" val="1599689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have part of our picture now.  This concentrator thing?  It probably lives on the edge, has a u-service similar to </a:t>
            </a:r>
            <a:r>
              <a:rPr lang="en-US" dirty="0" err="1" smtClean="0"/>
              <a:t>Cosmos+FFFS</a:t>
            </a:r>
            <a:r>
              <a:rPr lang="en-US" dirty="0" smtClean="0"/>
              <a:t> available to it, handles real-time tasks.  The stuff the backend can handle still gets sent back there.  We don’t expect instant responses from the back.</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16</a:t>
            </a:fld>
            <a:endParaRPr lang="en-US"/>
          </a:p>
        </p:txBody>
      </p:sp>
    </p:spTree>
    <p:extLst>
      <p:ext uri="{BB962C8B-B14F-4D97-AF65-F5344CB8AC3E}">
        <p14:creationId xmlns:p14="http://schemas.microsoft.com/office/powerpoint/2010/main" val="207890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17</a:t>
            </a:fld>
            <a:endParaRPr lang="en-US"/>
          </a:p>
        </p:txBody>
      </p:sp>
    </p:spTree>
    <p:extLst>
      <p:ext uri="{BB962C8B-B14F-4D97-AF65-F5344CB8AC3E}">
        <p14:creationId xmlns:p14="http://schemas.microsoft.com/office/powerpoint/2010/main" val="3030192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18</a:t>
            </a:fld>
            <a:endParaRPr lang="en-US"/>
          </a:p>
        </p:txBody>
      </p:sp>
    </p:spTree>
    <p:extLst>
      <p:ext uri="{BB962C8B-B14F-4D97-AF65-F5344CB8AC3E}">
        <p14:creationId xmlns:p14="http://schemas.microsoft.com/office/powerpoint/2010/main" val="2627632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19</a:t>
            </a:fld>
            <a:endParaRPr lang="en-US"/>
          </a:p>
        </p:txBody>
      </p:sp>
    </p:spTree>
    <p:extLst>
      <p:ext uri="{BB962C8B-B14F-4D97-AF65-F5344CB8AC3E}">
        <p14:creationId xmlns:p14="http://schemas.microsoft.com/office/powerpoint/2010/main" val="2505722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20</a:t>
            </a:fld>
            <a:endParaRPr lang="en-US"/>
          </a:p>
        </p:txBody>
      </p:sp>
    </p:spTree>
    <p:extLst>
      <p:ext uri="{BB962C8B-B14F-4D97-AF65-F5344CB8AC3E}">
        <p14:creationId xmlns:p14="http://schemas.microsoft.com/office/powerpoint/2010/main" val="30477349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21</a:t>
            </a:fld>
            <a:endParaRPr lang="en-US"/>
          </a:p>
        </p:txBody>
      </p:sp>
    </p:spTree>
    <p:extLst>
      <p:ext uri="{BB962C8B-B14F-4D97-AF65-F5344CB8AC3E}">
        <p14:creationId xmlns:p14="http://schemas.microsoft.com/office/powerpoint/2010/main" val="227893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22</a:t>
            </a:fld>
            <a:endParaRPr lang="en-US"/>
          </a:p>
        </p:txBody>
      </p:sp>
    </p:spTree>
    <p:extLst>
      <p:ext uri="{BB962C8B-B14F-4D97-AF65-F5344CB8AC3E}">
        <p14:creationId xmlns:p14="http://schemas.microsoft.com/office/powerpoint/2010/main" val="1663898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a:t>
            </a:fld>
            <a:endParaRPr lang="en-US"/>
          </a:p>
        </p:txBody>
      </p:sp>
    </p:spTree>
    <p:extLst>
      <p:ext uri="{BB962C8B-B14F-4D97-AF65-F5344CB8AC3E}">
        <p14:creationId xmlns:p14="http://schemas.microsoft.com/office/powerpoint/2010/main" val="3604736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now we are going to take the Facebook slides on their TAO system and actually look at their slides.  Why do this?</a:t>
            </a:r>
          </a:p>
          <a:p>
            <a:r>
              <a:rPr lang="en-US" dirty="0"/>
              <a:t/>
            </a:r>
            <a:br>
              <a:rPr lang="en-US" dirty="0"/>
            </a:br>
            <a:r>
              <a:rPr lang="en-US" dirty="0" smtClean="0"/>
              <a:t>Well, this is real, and we might as well be as real as possible whenever possible.</a:t>
            </a:r>
          </a:p>
          <a:p>
            <a:r>
              <a:rPr lang="en-US" dirty="0"/>
              <a:t/>
            </a:r>
            <a:br>
              <a:rPr lang="en-US" dirty="0"/>
            </a:br>
            <a:r>
              <a:rPr lang="en-US" dirty="0" smtClean="0"/>
              <a:t>Facebook considers TAO to be the core of its entire social networking system.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90000"/>
              </a:lnSpc>
              <a:spcBef>
                <a:spcPct val="0"/>
              </a:spcBef>
              <a:spcAft>
                <a:spcPct val="0"/>
              </a:spcAft>
              <a:buClrTx/>
              <a:buSzTx/>
              <a:buFontTx/>
              <a:buNone/>
              <a:tabLst/>
              <a:defRPr/>
            </a:pPr>
            <a:fld id="{8DA7234F-0E8A-1D4A-9D46-E193FF0C2FDC}" type="slidenum">
              <a:rPr kumimoji="0" lang="en-US" sz="1200" b="0" i="0" u="none" strike="noStrike" kern="1200" cap="none" spc="0" normalizeH="0" baseline="0" noProof="0" smtClean="0">
                <a:ln>
                  <a:noFill/>
                </a:ln>
                <a:solidFill>
                  <a:srgbClr val="000000"/>
                </a:solidFill>
                <a:effectLst/>
                <a:uLnTx/>
                <a:uFillTx/>
                <a:latin typeface="Vista Sans OT Reg" charset="0"/>
                <a:ea typeface="ヒラギノ角ゴ ProN W3" charset="0"/>
                <a:sym typeface="Vista Sans OT Reg" charset="0"/>
              </a:rPr>
              <a:pPr marL="0" marR="0" lvl="0" indent="0" algn="r" defTabSz="914400" rtl="0" eaLnBrk="1" fontAlgn="base" latinLnBrk="0" hangingPunct="1">
                <a:lnSpc>
                  <a:spcPct val="9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Vista Sans OT Reg" charset="0"/>
              <a:ea typeface="ヒラギノ角ゴ ProN W3" charset="0"/>
              <a:sym typeface="Vista Sans OT Reg" charset="0"/>
            </a:endParaRPr>
          </a:p>
        </p:txBody>
      </p:sp>
    </p:spTree>
    <p:extLst>
      <p:ext uri="{BB962C8B-B14F-4D97-AF65-F5344CB8AC3E}">
        <p14:creationId xmlns:p14="http://schemas.microsoft.com/office/powerpoint/2010/main" val="16044589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spend</a:t>
            </a:r>
            <a:r>
              <a:rPr lang="en-US" baseline="0" dirty="0"/>
              <a:t> less time here</a:t>
            </a:r>
            <a:endParaRPr lang="en-US" dirty="0"/>
          </a:p>
          <a:p>
            <a:endParaRPr lang="en-US" dirty="0"/>
          </a:p>
          <a:p>
            <a:r>
              <a:rPr lang="en-US" dirty="0"/>
              <a:t>So what is the social graph? The most basic</a:t>
            </a:r>
            <a:r>
              <a:rPr lang="en-US" baseline="0" dirty="0"/>
              <a:t> </a:t>
            </a:r>
            <a:r>
              <a:rPr lang="en-US" dirty="0"/>
              <a:t>nodes are obviously</a:t>
            </a:r>
            <a:r>
              <a:rPr lang="en-US" baseline="0" dirty="0"/>
              <a:t> users and their relationships, but we also use it to model physical things and to encode all of a users activity on Facebook.</a:t>
            </a:r>
          </a:p>
          <a:p>
            <a:endParaRPr lang="en-US" baseline="0" dirty="0"/>
          </a:p>
          <a:p>
            <a:r>
              <a:rPr lang="en-US" baseline="0" dirty="0"/>
              <a:t>Consider this post, where I uploaded a photo of myself at the top of a climb in the Sierras.</a:t>
            </a:r>
          </a:p>
          <a:p>
            <a:endParaRPr lang="en-US" baseline="0" dirty="0"/>
          </a:p>
          <a:p>
            <a:r>
              <a:rPr lang="en-US" baseline="0" dirty="0"/>
              <a:t>…</a:t>
            </a:r>
          </a:p>
          <a:p>
            <a:endParaRPr lang="en-US" baseline="0" dirty="0"/>
          </a:p>
          <a:p>
            <a:r>
              <a:rPr lang="en-US" baseline="0" dirty="0"/>
              <a:t>OK, so now we have a flexible and powerful representation of the data behind this post, how do we go about rendering it?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90000"/>
              </a:lnSpc>
              <a:spcBef>
                <a:spcPct val="0"/>
              </a:spcBef>
              <a:spcAft>
                <a:spcPct val="0"/>
              </a:spcAft>
              <a:buClrTx/>
              <a:buSzTx/>
              <a:buFontTx/>
              <a:buNone/>
              <a:tabLst/>
              <a:defRPr/>
            </a:pPr>
            <a:fld id="{8DA7234F-0E8A-1D4A-9D46-E193FF0C2FDC}" type="slidenum">
              <a:rPr kumimoji="0" lang="en-US" sz="1200" b="0" i="0" u="none" strike="noStrike" kern="1200" cap="none" spc="0" normalizeH="0" baseline="0" noProof="0" smtClean="0">
                <a:ln>
                  <a:noFill/>
                </a:ln>
                <a:solidFill>
                  <a:srgbClr val="000000"/>
                </a:solidFill>
                <a:effectLst/>
                <a:uLnTx/>
                <a:uFillTx/>
                <a:latin typeface="Vista Sans OT Reg" charset="0"/>
                <a:ea typeface="ヒラギノ角ゴ ProN W3" charset="0"/>
                <a:sym typeface="Vista Sans OT Reg" charset="0"/>
              </a:rPr>
              <a:pPr marL="0" marR="0" lvl="0" indent="0" algn="r" defTabSz="914400" rtl="0" eaLnBrk="1" fontAlgn="base" latinLnBrk="0" hangingPunct="1">
                <a:lnSpc>
                  <a:spcPct val="9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Vista Sans OT Reg" charset="0"/>
              <a:ea typeface="ヒラギノ角ゴ ProN W3" charset="0"/>
              <a:sym typeface="Vista Sans OT Reg" charset="0"/>
            </a:endParaRPr>
          </a:p>
        </p:txBody>
      </p:sp>
    </p:spTree>
    <p:extLst>
      <p:ext uri="{BB962C8B-B14F-4D97-AF65-F5344CB8AC3E}">
        <p14:creationId xmlns:p14="http://schemas.microsoft.com/office/powerpoint/2010/main" val="25668299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that we have this flexible and fine-grained representation of the content of this post, we need to actually turn it into HTML. We do this in a straightforward fashion, by having the web servers query the graph, filter, aggregate, and then render the result.  A fundamental feature of the Facebook workload is that we do this aggregation every time; we dynamically render the site during every request.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90000"/>
              </a:lnSpc>
              <a:spcBef>
                <a:spcPct val="0"/>
              </a:spcBef>
              <a:spcAft>
                <a:spcPct val="0"/>
              </a:spcAft>
              <a:buClrTx/>
              <a:buSzTx/>
              <a:buFontTx/>
              <a:buNone/>
              <a:tabLst/>
              <a:defRPr/>
            </a:pPr>
            <a:fld id="{8DA7234F-0E8A-1D4A-9D46-E193FF0C2FDC}" type="slidenum">
              <a:rPr kumimoji="0" lang="en-US" sz="1200" b="0" i="0" u="none" strike="noStrike" kern="1200" cap="none" spc="0" normalizeH="0" baseline="0" noProof="0" smtClean="0">
                <a:ln>
                  <a:noFill/>
                </a:ln>
                <a:solidFill>
                  <a:srgbClr val="000000"/>
                </a:solidFill>
                <a:effectLst/>
                <a:uLnTx/>
                <a:uFillTx/>
                <a:latin typeface="Vista Sans OT Reg" charset="0"/>
                <a:ea typeface="ヒラギノ角ゴ ProN W3" charset="0"/>
                <a:sym typeface="Vista Sans OT Reg" charset="0"/>
              </a:rPr>
              <a:pPr marL="0" marR="0" lvl="0" indent="0" algn="r" defTabSz="914400" rtl="0" eaLnBrk="1" fontAlgn="base" latinLnBrk="0" hangingPunct="1">
                <a:lnSpc>
                  <a:spcPct val="9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Vista Sans OT Reg" charset="0"/>
              <a:ea typeface="ヒラギノ角ゴ ProN W3" charset="0"/>
              <a:sym typeface="Vista Sans OT Reg" charset="0"/>
            </a:endParaRPr>
          </a:p>
        </p:txBody>
      </p:sp>
    </p:spTree>
    <p:extLst>
      <p:ext uri="{BB962C8B-B14F-4D97-AF65-F5344CB8AC3E}">
        <p14:creationId xmlns:p14="http://schemas.microsoft.com/office/powerpoint/2010/main" val="25120571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so now we’ve got enough</a:t>
            </a:r>
            <a:r>
              <a:rPr lang="en-US" baseline="0" dirty="0"/>
              <a:t> boxes and arrows on the screen that I can show you where TAO fits. For the data types it handles, TAO is responsible for the right side of the picture.</a:t>
            </a:r>
            <a:endParaRPr lang="en-US" dirty="0"/>
          </a:p>
          <a:p>
            <a:endParaRPr lang="en-US" dirty="0"/>
          </a:p>
          <a:p>
            <a:r>
              <a:rPr lang="en-US" dirty="0"/>
              <a:t>TAO is a service that stores the graph and allows the web servers to read and write it.</a:t>
            </a:r>
          </a:p>
          <a:p>
            <a:endParaRPr lang="en-US" dirty="0"/>
          </a:p>
          <a:p>
            <a:r>
              <a:rPr lang="en-US" dirty="0"/>
              <a:t>So how do we go about actually turning the typed</a:t>
            </a:r>
            <a:r>
              <a:rPr lang="en-US" baseline="0" dirty="0"/>
              <a:t> nodes and typed edges into HTML? At a high level, we basically dynamically render from the graph every time.</a:t>
            </a:r>
            <a:endParaRPr lang="en-US" dirty="0"/>
          </a:p>
          <a:p>
            <a:endParaRPr lang="en-US" dirty="0"/>
          </a:p>
          <a:p>
            <a:r>
              <a:rPr lang="en-US" dirty="0"/>
              <a:t>No</a:t>
            </a:r>
            <a:r>
              <a:rPr lang="en-US" baseline="0" dirty="0"/>
              <a:t> page caching</a:t>
            </a:r>
          </a:p>
          <a:p>
            <a:r>
              <a:rPr lang="en-US" baseline="0" dirty="0"/>
              <a:t>Dynamically generate the page every time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90000"/>
              </a:lnSpc>
              <a:spcBef>
                <a:spcPct val="0"/>
              </a:spcBef>
              <a:spcAft>
                <a:spcPct val="0"/>
              </a:spcAft>
              <a:buClrTx/>
              <a:buSzTx/>
              <a:buFontTx/>
              <a:buNone/>
              <a:tabLst/>
              <a:defRPr/>
            </a:pPr>
            <a:fld id="{8DA7234F-0E8A-1D4A-9D46-E193FF0C2FDC}" type="slidenum">
              <a:rPr kumimoji="0" lang="en-US" sz="1200" b="0" i="0" u="none" strike="noStrike" kern="1200" cap="none" spc="0" normalizeH="0" baseline="0" noProof="0" smtClean="0">
                <a:ln>
                  <a:noFill/>
                </a:ln>
                <a:solidFill>
                  <a:srgbClr val="000000"/>
                </a:solidFill>
                <a:effectLst/>
                <a:uLnTx/>
                <a:uFillTx/>
                <a:latin typeface="Vista Sans OT Reg" charset="0"/>
                <a:ea typeface="ヒラギノ角ゴ ProN W3" charset="0"/>
                <a:sym typeface="Vista Sans OT Reg" charset="0"/>
              </a:rPr>
              <a:pPr marL="0" marR="0" lvl="0" indent="0" algn="r" defTabSz="914400" rtl="0" eaLnBrk="1" fontAlgn="base" latinLnBrk="0" hangingPunct="1">
                <a:lnSpc>
                  <a:spcPct val="9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Vista Sans OT Reg" charset="0"/>
              <a:ea typeface="ヒラギノ角ゴ ProN W3" charset="0"/>
              <a:sym typeface="Vista Sans OT Reg" charset="0"/>
            </a:endParaRPr>
          </a:p>
        </p:txBody>
      </p:sp>
    </p:spTree>
    <p:extLst>
      <p:ext uri="{BB962C8B-B14F-4D97-AF65-F5344CB8AC3E}">
        <p14:creationId xmlns:p14="http://schemas.microsoft.com/office/powerpoint/2010/main" val="664616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27</a:t>
            </a:fld>
            <a:endParaRPr lang="en-US"/>
          </a:p>
        </p:txBody>
      </p:sp>
    </p:spTree>
    <p:extLst>
      <p:ext uri="{BB962C8B-B14F-4D97-AF65-F5344CB8AC3E}">
        <p14:creationId xmlns:p14="http://schemas.microsoft.com/office/powerpoint/2010/main" val="26318375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Efficiency at scale – more than 1</a:t>
            </a:r>
            <a:r>
              <a:rPr lang="en-US" baseline="0" dirty="0"/>
              <a:t> G </a:t>
            </a:r>
            <a:r>
              <a:rPr lang="en-US" baseline="0" dirty="0" err="1"/>
              <a:t>qps</a:t>
            </a:r>
            <a:r>
              <a:rPr lang="en-US" baseline="0" dirty="0"/>
              <a:t>, many PB of data</a:t>
            </a:r>
          </a:p>
          <a:p>
            <a:endParaRPr lang="en-US" baseline="0" dirty="0"/>
          </a:p>
          <a:p>
            <a:r>
              <a:rPr lang="en-US" baseline="0" dirty="0"/>
              <a:t>Dynamic data dependency resolution requires multiple rounds of graph queries to render page, so reads need to be fast. Our data centers are geographically distributed, so reads need to come from the local data center.</a:t>
            </a:r>
          </a:p>
          <a:p>
            <a:endParaRPr lang="en-US" baseline="0" dirty="0"/>
          </a:p>
          <a:p>
            <a:r>
              <a:rPr lang="en-US" baseline="0" dirty="0"/>
              <a:t>Facebook is a communication medium, so modifications to the graph should become immediately available.</a:t>
            </a:r>
          </a:p>
          <a:p>
            <a:endParaRPr lang="en-US" baseline="0" dirty="0"/>
          </a:p>
          <a:p>
            <a:r>
              <a:rPr lang="en-US" baseline="0" dirty="0"/>
              <a:t>Query amplification …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90000"/>
              </a:lnSpc>
              <a:spcBef>
                <a:spcPct val="0"/>
              </a:spcBef>
              <a:spcAft>
                <a:spcPct val="0"/>
              </a:spcAft>
              <a:buClrTx/>
              <a:buSzTx/>
              <a:buFontTx/>
              <a:buNone/>
              <a:tabLst/>
              <a:defRPr/>
            </a:pPr>
            <a:fld id="{8DA7234F-0E8A-1D4A-9D46-E193FF0C2FDC}" type="slidenum">
              <a:rPr kumimoji="0" lang="en-US" sz="1200" b="0" i="0" u="none" strike="noStrike" kern="1200" cap="none" spc="0" normalizeH="0" baseline="0" noProof="0" smtClean="0">
                <a:ln>
                  <a:noFill/>
                </a:ln>
                <a:solidFill>
                  <a:srgbClr val="000000"/>
                </a:solidFill>
                <a:effectLst/>
                <a:uLnTx/>
                <a:uFillTx/>
                <a:latin typeface="Vista Sans OT Reg" charset="0"/>
                <a:ea typeface="ヒラギノ角ゴ ProN W3" charset="0"/>
                <a:sym typeface="Vista Sans OT Reg" charset="0"/>
              </a:rPr>
              <a:pPr marL="0" marR="0" lvl="0" indent="0" algn="r" defTabSz="914400" rtl="0" eaLnBrk="1" fontAlgn="base" latinLnBrk="0" hangingPunct="1">
                <a:lnSpc>
                  <a:spcPct val="9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Vista Sans OT Reg" charset="0"/>
              <a:ea typeface="ヒラギノ角ゴ ProN W3" charset="0"/>
              <a:sym typeface="Vista Sans OT Reg" charset="0"/>
            </a:endParaRPr>
          </a:p>
        </p:txBody>
      </p:sp>
    </p:spTree>
    <p:extLst>
      <p:ext uri="{BB962C8B-B14F-4D97-AF65-F5344CB8AC3E}">
        <p14:creationId xmlns:p14="http://schemas.microsoft.com/office/powerpoint/2010/main" val="32524542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dig a little deeper into how the web server renders the page. The edges are</a:t>
            </a:r>
            <a:r>
              <a:rPr lang="en-US" baseline="0" dirty="0"/>
              <a:t> dynamic data dependencies that we resolve by doing multiple query rounds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90000"/>
              </a:lnSpc>
              <a:spcBef>
                <a:spcPct val="0"/>
              </a:spcBef>
              <a:spcAft>
                <a:spcPct val="0"/>
              </a:spcAft>
              <a:buClrTx/>
              <a:buSzTx/>
              <a:buFontTx/>
              <a:buNone/>
              <a:tabLst/>
              <a:defRPr/>
            </a:pPr>
            <a:fld id="{8DA7234F-0E8A-1D4A-9D46-E193FF0C2FDC}" type="slidenum">
              <a:rPr kumimoji="0" lang="en-US" sz="1200" b="0" i="0" u="none" strike="noStrike" kern="1200" cap="none" spc="0" normalizeH="0" baseline="0" noProof="0" smtClean="0">
                <a:ln>
                  <a:noFill/>
                </a:ln>
                <a:solidFill>
                  <a:srgbClr val="000000"/>
                </a:solidFill>
                <a:effectLst/>
                <a:uLnTx/>
                <a:uFillTx/>
                <a:latin typeface="Vista Sans OT Reg" charset="0"/>
                <a:ea typeface="ヒラギノ角ゴ ProN W3" charset="0"/>
                <a:sym typeface="Vista Sans OT Reg" charset="0"/>
              </a:rPr>
              <a:pPr marL="0" marR="0" lvl="0" indent="0" algn="r" defTabSz="914400" rtl="0" eaLnBrk="1" fontAlgn="base" latinLnBrk="0" hangingPunct="1">
                <a:lnSpc>
                  <a:spcPct val="9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Vista Sans OT Reg" charset="0"/>
              <a:ea typeface="ヒラギノ角ゴ ProN W3" charset="0"/>
              <a:sym typeface="Vista Sans OT Reg" charset="0"/>
            </a:endParaRPr>
          </a:p>
        </p:txBody>
      </p:sp>
    </p:spTree>
    <p:extLst>
      <p:ext uri="{BB962C8B-B14F-4D97-AF65-F5344CB8AC3E}">
        <p14:creationId xmlns:p14="http://schemas.microsoft.com/office/powerpoint/2010/main" val="21053211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Efficiency at scale – more than 1</a:t>
            </a:r>
            <a:r>
              <a:rPr lang="en-US" baseline="0" dirty="0"/>
              <a:t> G </a:t>
            </a:r>
            <a:r>
              <a:rPr lang="en-US" baseline="0" dirty="0" err="1"/>
              <a:t>qps</a:t>
            </a:r>
            <a:r>
              <a:rPr lang="en-US" baseline="0" dirty="0"/>
              <a:t>, many PB of data</a:t>
            </a:r>
          </a:p>
          <a:p>
            <a:endParaRPr lang="en-US" baseline="0" dirty="0"/>
          </a:p>
          <a:p>
            <a:r>
              <a:rPr lang="en-US" baseline="0" dirty="0"/>
              <a:t>Dynamic data dependency resolution requires multiple rounds of graph queries to render page, so reads need to be fast. Our data centers are geographically distributed, so reads need to come from the local data center.</a:t>
            </a:r>
          </a:p>
          <a:p>
            <a:endParaRPr lang="en-US" baseline="0" dirty="0"/>
          </a:p>
          <a:p>
            <a:r>
              <a:rPr lang="en-US" baseline="0" dirty="0"/>
              <a:t>Facebook is a communication medium, so modifications to the graph should become immediately available.</a:t>
            </a:r>
          </a:p>
          <a:p>
            <a:endParaRPr lang="en-US" baseline="0" dirty="0"/>
          </a:p>
          <a:p>
            <a:r>
              <a:rPr lang="en-US" baseline="0" dirty="0"/>
              <a:t>Query amplification …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90000"/>
              </a:lnSpc>
              <a:spcBef>
                <a:spcPct val="0"/>
              </a:spcBef>
              <a:spcAft>
                <a:spcPct val="0"/>
              </a:spcAft>
              <a:buClrTx/>
              <a:buSzTx/>
              <a:buFontTx/>
              <a:buNone/>
              <a:tabLst/>
              <a:defRPr/>
            </a:pPr>
            <a:fld id="{8DA7234F-0E8A-1D4A-9D46-E193FF0C2FDC}" type="slidenum">
              <a:rPr kumimoji="0" lang="en-US" sz="1200" b="0" i="0" u="none" strike="noStrike" kern="1200" cap="none" spc="0" normalizeH="0" baseline="0" noProof="0" smtClean="0">
                <a:ln>
                  <a:noFill/>
                </a:ln>
                <a:solidFill>
                  <a:srgbClr val="000000"/>
                </a:solidFill>
                <a:effectLst/>
                <a:uLnTx/>
                <a:uFillTx/>
                <a:latin typeface="Vista Sans OT Reg" charset="0"/>
                <a:sym typeface="Vista Sans OT Reg" charset="0"/>
              </a:rPr>
              <a:pPr marL="0" marR="0" lvl="0" indent="0" algn="r" defTabSz="914400" rtl="0" eaLnBrk="1" fontAlgn="base" latinLnBrk="0" hangingPunct="1">
                <a:lnSpc>
                  <a:spcPct val="9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Vista Sans OT Reg" charset="0"/>
              <a:sym typeface="Vista Sans OT Reg" charset="0"/>
            </a:endParaRPr>
          </a:p>
        </p:txBody>
      </p:sp>
    </p:spTree>
    <p:extLst>
      <p:ext uri="{BB962C8B-B14F-4D97-AF65-F5344CB8AC3E}">
        <p14:creationId xmlns:p14="http://schemas.microsoft.com/office/powerpoint/2010/main" val="12901230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Facebook’s workload</a:t>
            </a:r>
            <a:r>
              <a:rPr lang="en-US" baseline="0" dirty="0"/>
              <a:t> has had these constraints for a long time, even before we constructed a graph-specific data store. 6 or 7 years ago engineers developed the objects and associations API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90000"/>
              </a:lnSpc>
              <a:spcBef>
                <a:spcPct val="0"/>
              </a:spcBef>
              <a:spcAft>
                <a:spcPct val="0"/>
              </a:spcAft>
              <a:buClrTx/>
              <a:buSzTx/>
              <a:buFontTx/>
              <a:buNone/>
              <a:tabLst/>
              <a:defRPr/>
            </a:pPr>
            <a:fld id="{8DA7234F-0E8A-1D4A-9D46-E193FF0C2FDC}" type="slidenum">
              <a:rPr kumimoji="0" lang="en-US" sz="1200" b="0" i="0" u="none" strike="noStrike" kern="1200" cap="none" spc="0" normalizeH="0" baseline="0" noProof="0" smtClean="0">
                <a:ln>
                  <a:noFill/>
                </a:ln>
                <a:solidFill>
                  <a:srgbClr val="000000"/>
                </a:solidFill>
                <a:effectLst/>
                <a:uLnTx/>
                <a:uFillTx/>
                <a:latin typeface="Vista Sans OT Reg" charset="0"/>
                <a:sym typeface="Vista Sans OT Reg" charset="0"/>
              </a:rPr>
              <a:pPr marL="0" marR="0" lvl="0" indent="0" algn="r" defTabSz="914400" rtl="0" eaLnBrk="1" fontAlgn="base" latinLnBrk="0" hangingPunct="1">
                <a:lnSpc>
                  <a:spcPct val="9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Vista Sans OT Reg" charset="0"/>
              <a:sym typeface="Vista Sans OT Reg" charset="0"/>
            </a:endParaRPr>
          </a:p>
        </p:txBody>
      </p:sp>
    </p:spTree>
    <p:extLst>
      <p:ext uri="{BB962C8B-B14F-4D97-AF65-F5344CB8AC3E}">
        <p14:creationId xmlns:p14="http://schemas.microsoft.com/office/powerpoint/2010/main" val="11996246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objects …</a:t>
            </a:r>
          </a:p>
          <a:p>
            <a:r>
              <a:rPr lang="en-US" dirty="0"/>
              <a:t>associations …</a:t>
            </a:r>
          </a:p>
          <a:p>
            <a:r>
              <a:rPr lang="en-US" dirty="0"/>
              <a:t>If you consider the edges</a:t>
            </a:r>
            <a:r>
              <a:rPr lang="en-US" baseline="0" dirty="0"/>
              <a:t> out of a particular node, there is often a natural ordering. For the association between a post and its comments, for example, …</a:t>
            </a:r>
          </a:p>
          <a:p>
            <a:endParaRPr lang="en-US" baseline="0" dirty="0"/>
          </a:p>
          <a:p>
            <a:r>
              <a:rPr lang="en-US" baseline="0" dirty="0"/>
              <a:t>The time-ordering of edges is so common in the social graph that we make it part of the API, using it to express the outbound edges as an ordered list instead of a set. We call this an association list.</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90000"/>
              </a:lnSpc>
              <a:spcBef>
                <a:spcPct val="0"/>
              </a:spcBef>
              <a:spcAft>
                <a:spcPct val="0"/>
              </a:spcAft>
              <a:buClrTx/>
              <a:buSzTx/>
              <a:buFontTx/>
              <a:buNone/>
              <a:tabLst/>
              <a:defRPr/>
            </a:pPr>
            <a:fld id="{8DA7234F-0E8A-1D4A-9D46-E193FF0C2FDC}" type="slidenum">
              <a:rPr kumimoji="0" lang="en-US" sz="1200" b="0" i="0" u="none" strike="noStrike" kern="1200" cap="none" spc="0" normalizeH="0" baseline="0" noProof="0" smtClean="0">
                <a:ln>
                  <a:noFill/>
                </a:ln>
                <a:solidFill>
                  <a:srgbClr val="000000"/>
                </a:solidFill>
                <a:effectLst/>
                <a:uLnTx/>
                <a:uFillTx/>
                <a:latin typeface="Vista Sans OT Reg" charset="0"/>
                <a:sym typeface="Vista Sans OT Reg" charset="0"/>
              </a:rPr>
              <a:pPr marL="0" marR="0" lvl="0" indent="0" algn="r" defTabSz="914400" rtl="0" eaLnBrk="1" fontAlgn="base" latinLnBrk="0" hangingPunct="1">
                <a:lnSpc>
                  <a:spcPct val="9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Vista Sans OT Reg" charset="0"/>
              <a:sym typeface="Vista Sans OT Reg" charset="0"/>
            </a:endParaRPr>
          </a:p>
        </p:txBody>
      </p:sp>
    </p:spTree>
    <p:extLst>
      <p:ext uri="{BB962C8B-B14F-4D97-AF65-F5344CB8AC3E}">
        <p14:creationId xmlns:p14="http://schemas.microsoft.com/office/powerpoint/2010/main" val="3934324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6</a:t>
            </a:fld>
            <a:endParaRPr lang="en-US"/>
          </a:p>
        </p:txBody>
      </p:sp>
    </p:spTree>
    <p:extLst>
      <p:ext uri="{BB962C8B-B14F-4D97-AF65-F5344CB8AC3E}">
        <p14:creationId xmlns:p14="http://schemas.microsoft.com/office/powerpoint/2010/main" val="22579247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r>
              <a:rPr lang="en-US" dirty="0"/>
              <a:t>So in addition to the</a:t>
            </a:r>
            <a:r>
              <a:rPr lang="en-US" baseline="0" dirty="0"/>
              <a:t> ability to query a single object or association, we also include in the API the ability to return a portion of a single association list.</a:t>
            </a:r>
          </a:p>
          <a:p>
            <a:endParaRPr lang="en-US" baseline="0" dirty="0"/>
          </a:p>
          <a:p>
            <a:r>
              <a:rPr lang="en-US" baseline="0" dirty="0"/>
              <a:t>The API only provides operations to read an object, an association, or an association list. This effectively means that the only fields that are indexed are ids, types, and time.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90000"/>
              </a:lnSpc>
              <a:spcBef>
                <a:spcPct val="0"/>
              </a:spcBef>
              <a:spcAft>
                <a:spcPct val="0"/>
              </a:spcAft>
              <a:buClrTx/>
              <a:buSzTx/>
              <a:buFontTx/>
              <a:buNone/>
              <a:tabLst/>
              <a:defRPr/>
            </a:pPr>
            <a:fld id="{8DA7234F-0E8A-1D4A-9D46-E193FF0C2FDC}" type="slidenum">
              <a:rPr kumimoji="0" lang="en-US" sz="1200" b="0" i="0" u="none" strike="noStrike" kern="1200" cap="none" spc="0" normalizeH="0" baseline="0" noProof="0" smtClean="0">
                <a:ln>
                  <a:noFill/>
                </a:ln>
                <a:solidFill>
                  <a:srgbClr val="000000"/>
                </a:solidFill>
                <a:effectLst/>
                <a:uLnTx/>
                <a:uFillTx/>
                <a:latin typeface="Vista Sans OT Reg" charset="0"/>
                <a:sym typeface="Vista Sans OT Reg" charset="0"/>
              </a:rPr>
              <a:pPr marL="0" marR="0" lvl="0" indent="0" algn="r" defTabSz="914400" rtl="0" eaLnBrk="1" fontAlgn="base" latinLnBrk="0" hangingPunct="1">
                <a:lnSpc>
                  <a:spcPct val="9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Vista Sans OT Reg" charset="0"/>
              <a:sym typeface="Vista Sans OT Reg" charset="0"/>
            </a:endParaRPr>
          </a:p>
        </p:txBody>
      </p:sp>
    </p:spTree>
    <p:extLst>
      <p:ext uri="{BB962C8B-B14F-4D97-AF65-F5344CB8AC3E}">
        <p14:creationId xmlns:p14="http://schemas.microsoft.com/office/powerpoint/2010/main" val="6897671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90000"/>
              </a:lnSpc>
              <a:spcBef>
                <a:spcPct val="0"/>
              </a:spcBef>
              <a:spcAft>
                <a:spcPct val="0"/>
              </a:spcAft>
              <a:buClrTx/>
              <a:buSzTx/>
              <a:buFontTx/>
              <a:buNone/>
              <a:tabLst/>
              <a:defRPr/>
            </a:pPr>
            <a:fld id="{F482D980-B585-574E-A40D-6418E1AC5FA0}" type="slidenum">
              <a:rPr kumimoji="0" lang="en-US" sz="1200" b="0" i="0" u="none" strike="noStrike" kern="1200" cap="none" spc="0" normalizeH="0" baseline="0" noProof="0" smtClean="0">
                <a:ln>
                  <a:noFill/>
                </a:ln>
                <a:solidFill>
                  <a:srgbClr val="000000"/>
                </a:solidFill>
                <a:effectLst/>
                <a:uLnTx/>
                <a:uFillTx/>
                <a:latin typeface="Vista Sans OT Reg" charset="0"/>
                <a:sym typeface="Vista Sans OT Reg" charset="0"/>
              </a:rPr>
              <a:pPr marL="0" marR="0" lvl="0" indent="0" algn="r" defTabSz="914400" rtl="0" eaLnBrk="1" fontAlgn="base" latinLnBrk="0" hangingPunct="1">
                <a:lnSpc>
                  <a:spcPct val="9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Vista Sans OT Reg" charset="0"/>
              <a:sym typeface="Vista Sans OT Reg" charset="0"/>
            </a:endParaRPr>
          </a:p>
        </p:txBody>
      </p:sp>
    </p:spTree>
    <p:extLst>
      <p:ext uri="{BB962C8B-B14F-4D97-AF65-F5344CB8AC3E}">
        <p14:creationId xmlns:p14="http://schemas.microsoft.com/office/powerpoint/2010/main" val="21837004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a:t>
            </a:r>
            <a:r>
              <a:rPr lang="en-US" baseline="0" dirty="0"/>
              <a:t> replace wall of text with pie chart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90000"/>
              </a:lnSpc>
              <a:spcBef>
                <a:spcPct val="0"/>
              </a:spcBef>
              <a:spcAft>
                <a:spcPct val="0"/>
              </a:spcAft>
              <a:buClrTx/>
              <a:buSzTx/>
              <a:buFontTx/>
              <a:buNone/>
              <a:tabLst/>
              <a:defRPr/>
            </a:pPr>
            <a:fld id="{8DA7234F-0E8A-1D4A-9D46-E193FF0C2FDC}" type="slidenum">
              <a:rPr kumimoji="0" lang="en-US" sz="1200" b="0" i="0" u="none" strike="noStrike" kern="1200" cap="none" spc="0" normalizeH="0" baseline="0" noProof="0" smtClean="0">
                <a:ln>
                  <a:noFill/>
                </a:ln>
                <a:solidFill>
                  <a:srgbClr val="000000"/>
                </a:solidFill>
                <a:effectLst/>
                <a:uLnTx/>
                <a:uFillTx/>
                <a:latin typeface="Vista Sans OT Reg" charset="0"/>
                <a:sym typeface="Vista Sans OT Reg" charset="0"/>
              </a:rPr>
              <a:pPr marL="0" marR="0" lvl="0" indent="0" algn="r" defTabSz="914400" rtl="0" eaLnBrk="1" fontAlgn="base" latinLnBrk="0" hangingPunct="1">
                <a:lnSpc>
                  <a:spcPct val="9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Vista Sans OT Reg" charset="0"/>
              <a:sym typeface="Vista Sans OT Reg" charset="0"/>
            </a:endParaRPr>
          </a:p>
        </p:txBody>
      </p:sp>
    </p:spTree>
    <p:extLst>
      <p:ext uri="{BB962C8B-B14F-4D97-AF65-F5344CB8AC3E}">
        <p14:creationId xmlns:p14="http://schemas.microsoft.com/office/powerpoint/2010/main" val="4559181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90000"/>
              </a:lnSpc>
              <a:spcBef>
                <a:spcPct val="0"/>
              </a:spcBef>
              <a:spcAft>
                <a:spcPct val="0"/>
              </a:spcAft>
              <a:buClrTx/>
              <a:buSzTx/>
              <a:buFontTx/>
              <a:buNone/>
              <a:tabLst/>
              <a:defRPr/>
            </a:pPr>
            <a:fld id="{8DA7234F-0E8A-1D4A-9D46-E193FF0C2FDC}" type="slidenum">
              <a:rPr kumimoji="0" lang="en-US" sz="1200" b="0" i="0" u="none" strike="noStrike" kern="1200" cap="none" spc="0" normalizeH="0" baseline="0" noProof="0" smtClean="0">
                <a:ln>
                  <a:noFill/>
                </a:ln>
                <a:solidFill>
                  <a:srgbClr val="000000"/>
                </a:solidFill>
                <a:effectLst/>
                <a:uLnTx/>
                <a:uFillTx/>
                <a:latin typeface="Vista Sans OT Reg" charset="0"/>
                <a:sym typeface="Vista Sans OT Reg" charset="0"/>
              </a:rPr>
              <a:pPr marL="0" marR="0" lvl="0" indent="0" algn="r" defTabSz="914400" rtl="0" eaLnBrk="1" fontAlgn="base" latinLnBrk="0" hangingPunct="1">
                <a:lnSpc>
                  <a:spcPct val="9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Vista Sans OT Reg" charset="0"/>
              <a:sym typeface="Vista Sans OT Reg" charset="0"/>
            </a:endParaRPr>
          </a:p>
        </p:txBody>
      </p:sp>
    </p:spTree>
    <p:extLst>
      <p:ext uri="{BB962C8B-B14F-4D97-AF65-F5344CB8AC3E}">
        <p14:creationId xmlns:p14="http://schemas.microsoft.com/office/powerpoint/2010/main" val="38920593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Even though database has cache, this system lets us tune </a:t>
            </a:r>
          </a:p>
          <a:p>
            <a:endParaRPr lang="en-US" baseline="0" dirty="0"/>
          </a:p>
          <a:p>
            <a:r>
              <a:rPr lang="en-US" baseline="0" dirty="0"/>
              <a:t>Practical advantages to this system:</a:t>
            </a:r>
          </a:p>
          <a:p>
            <a:pPr marL="171450" indent="-171450">
              <a:buFontTx/>
              <a:buChar char="-"/>
            </a:pPr>
            <a:r>
              <a:rPr lang="en-US" baseline="0" dirty="0"/>
              <a:t>mature storage layer</a:t>
            </a:r>
          </a:p>
          <a:p>
            <a:pPr marL="171450" indent="-171450">
              <a:buFontTx/>
              <a:buChar char="-"/>
            </a:pPr>
            <a:r>
              <a:rPr lang="en-US" baseline="0" dirty="0"/>
              <a:t>complete tool set for free – backups, replication, bulk migrations, data export</a:t>
            </a:r>
          </a:p>
          <a:p>
            <a:pPr marL="171450" indent="-171450">
              <a:buFontTx/>
              <a:buChar char="-"/>
            </a:pPr>
            <a:r>
              <a:rPr lang="en-US" baseline="0" dirty="0"/>
              <a:t>incremental turn-up</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90000"/>
              </a:lnSpc>
              <a:spcBef>
                <a:spcPct val="0"/>
              </a:spcBef>
              <a:spcAft>
                <a:spcPct val="0"/>
              </a:spcAft>
              <a:buClrTx/>
              <a:buSzTx/>
              <a:buFontTx/>
              <a:buNone/>
              <a:tabLst/>
              <a:defRPr/>
            </a:pPr>
            <a:fld id="{F482D980-B585-574E-A40D-6418E1AC5FA0}" type="slidenum">
              <a:rPr kumimoji="0" lang="en-US" sz="1200" b="0" i="0" u="none" strike="noStrike" kern="1200" cap="none" spc="0" normalizeH="0" baseline="0" noProof="0" smtClean="0">
                <a:ln>
                  <a:noFill/>
                </a:ln>
                <a:solidFill>
                  <a:srgbClr val="000000"/>
                </a:solidFill>
                <a:effectLst/>
                <a:uLnTx/>
                <a:uFillTx/>
                <a:latin typeface="Vista Sans OT Reg" charset="0"/>
                <a:sym typeface="Vista Sans OT Reg" charset="0"/>
              </a:rPr>
              <a:pPr marL="0" marR="0" lvl="0" indent="0" algn="r" defTabSz="914400" rtl="0" eaLnBrk="1" fontAlgn="base" latinLnBrk="0" hangingPunct="1">
                <a:lnSpc>
                  <a:spcPct val="90000"/>
                </a:lnSpc>
                <a:spcBef>
                  <a:spcPct val="0"/>
                </a:spcBef>
                <a:spcAft>
                  <a:spcPct val="0"/>
                </a:spcAft>
                <a:buClrTx/>
                <a:buSzTx/>
                <a:buFontTx/>
                <a:buNone/>
                <a:tabLst/>
                <a:defRPr/>
              </a:pPr>
              <a:t>37</a:t>
            </a:fld>
            <a:endParaRPr kumimoji="0" lang="en-US" sz="1200" b="0" i="0" u="none" strike="noStrike" kern="1200" cap="none" spc="0" normalizeH="0" baseline="0" noProof="0" dirty="0">
              <a:ln>
                <a:noFill/>
              </a:ln>
              <a:solidFill>
                <a:srgbClr val="000000"/>
              </a:solidFill>
              <a:effectLst/>
              <a:uLnTx/>
              <a:uFillTx/>
              <a:latin typeface="Vista Sans OT Reg" charset="0"/>
              <a:sym typeface="Vista Sans OT Reg" charset="0"/>
            </a:endParaRPr>
          </a:p>
        </p:txBody>
      </p:sp>
    </p:spTree>
    <p:extLst>
      <p:ext uri="{BB962C8B-B14F-4D97-AF65-F5344CB8AC3E}">
        <p14:creationId xmlns:p14="http://schemas.microsoft.com/office/powerpoint/2010/main" val="17291419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separation of cache and databases gives</a:t>
            </a:r>
            <a:r>
              <a:rPr lang="en-US" baseline="0" dirty="0"/>
              <a:t> us</a:t>
            </a:r>
            <a:r>
              <a:rPr lang="en-US" dirty="0"/>
              <a:t> linear scaling, but</a:t>
            </a:r>
            <a:r>
              <a:rPr lang="en-US" baseline="0" dirty="0"/>
              <a:t> only up to a point. Hot spots in the cache become more numerous as the individual servers account for a smaller fraction of the total capacity. There are a fixed number of ports on cost-effective </a:t>
            </a:r>
            <a:r>
              <a:rPr lang="en-US" baseline="0" dirty="0" err="1"/>
              <a:t>ethernet</a:t>
            </a:r>
            <a:r>
              <a:rPr lang="en-US" baseline="0" dirty="0"/>
              <a:t> switches, so the networking even in a single building is not homogeneous between every server. Every web server talks to every cache server, which starts to stress the operating system. The communications stack in the web server also needs to detect failures in cache servers, so as the number of distinct clients grows the failure detectors get less effective. We can reduce the impact of all of these problems by subdividing both the web and cache servers, and arranging for web servers to talk to a subset of cache servers that is fewer switch hops away.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90000"/>
              </a:lnSpc>
              <a:spcBef>
                <a:spcPct val="0"/>
              </a:spcBef>
              <a:spcAft>
                <a:spcPct val="0"/>
              </a:spcAft>
              <a:buClrTx/>
              <a:buSzTx/>
              <a:buFontTx/>
              <a:buNone/>
              <a:tabLst/>
              <a:defRPr/>
            </a:pPr>
            <a:fld id="{F482D980-B585-574E-A40D-6418E1AC5FA0}" type="slidenum">
              <a:rPr kumimoji="0" lang="en-US" sz="1200" b="0" i="0" u="none" strike="noStrike" kern="1200" cap="none" spc="0" normalizeH="0" baseline="0" noProof="0" smtClean="0">
                <a:ln>
                  <a:noFill/>
                </a:ln>
                <a:solidFill>
                  <a:srgbClr val="000000"/>
                </a:solidFill>
                <a:effectLst/>
                <a:uLnTx/>
                <a:uFillTx/>
                <a:latin typeface="Vista Sans OT Reg" charset="0"/>
                <a:sym typeface="Vista Sans OT Reg" charset="0"/>
              </a:rPr>
              <a:pPr marL="0" marR="0" lvl="0" indent="0" algn="r" defTabSz="914400" rtl="0" eaLnBrk="1" fontAlgn="base" latinLnBrk="0" hangingPunct="1">
                <a:lnSpc>
                  <a:spcPct val="90000"/>
                </a:lnSpc>
                <a:spcBef>
                  <a:spcPct val="0"/>
                </a:spcBef>
                <a:spcAft>
                  <a:spcPct val="0"/>
                </a:spcAft>
                <a:buClrTx/>
                <a:buSzTx/>
                <a:buFontTx/>
                <a:buNone/>
                <a:tabLst/>
                <a:defRPr/>
              </a:pPr>
              <a:t>38</a:t>
            </a:fld>
            <a:endParaRPr kumimoji="0" lang="en-US" sz="1200" b="0" i="0" u="none" strike="noStrike" kern="1200" cap="none" spc="0" normalizeH="0" baseline="0" noProof="0" dirty="0">
              <a:ln>
                <a:noFill/>
              </a:ln>
              <a:solidFill>
                <a:srgbClr val="000000"/>
              </a:solidFill>
              <a:effectLst/>
              <a:uLnTx/>
              <a:uFillTx/>
              <a:latin typeface="Vista Sans OT Reg" charset="0"/>
              <a:sym typeface="Vista Sans OT Reg" charset="0"/>
            </a:endParaRPr>
          </a:p>
        </p:txBody>
      </p:sp>
    </p:spTree>
    <p:extLst>
      <p:ext uri="{BB962C8B-B14F-4D97-AF65-F5344CB8AC3E}">
        <p14:creationId xmlns:p14="http://schemas.microsoft.com/office/powerpoint/2010/main" val="24015293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90000"/>
              </a:lnSpc>
              <a:spcBef>
                <a:spcPct val="0"/>
              </a:spcBef>
              <a:spcAft>
                <a:spcPct val="0"/>
              </a:spcAft>
              <a:buClrTx/>
              <a:buSzTx/>
              <a:buFontTx/>
              <a:buNone/>
              <a:tabLst/>
              <a:defRPr/>
            </a:pPr>
            <a:fld id="{F482D980-B585-574E-A40D-6418E1AC5FA0}" type="slidenum">
              <a:rPr kumimoji="0" lang="en-US" sz="1200" b="0" i="0" u="none" strike="noStrike" kern="1200" cap="none" spc="0" normalizeH="0" baseline="0" noProof="0" smtClean="0">
                <a:ln>
                  <a:noFill/>
                </a:ln>
                <a:solidFill>
                  <a:srgbClr val="000000"/>
                </a:solidFill>
                <a:effectLst/>
                <a:uLnTx/>
                <a:uFillTx/>
                <a:latin typeface="Vista Sans OT Reg" charset="0"/>
                <a:sym typeface="Vista Sans OT Reg" charset="0"/>
              </a:rPr>
              <a:pPr marL="0" marR="0" lvl="0" indent="0" algn="r" defTabSz="914400" rtl="0" eaLnBrk="1" fontAlgn="base" latinLnBrk="0" hangingPunct="1">
                <a:lnSpc>
                  <a:spcPct val="90000"/>
                </a:lnSpc>
                <a:spcBef>
                  <a:spcPct val="0"/>
                </a:spcBef>
                <a:spcAft>
                  <a:spcPct val="0"/>
                </a:spcAft>
                <a:buClrTx/>
                <a:buSzTx/>
                <a:buFontTx/>
                <a:buNone/>
                <a:tabLst/>
                <a:defRPr/>
              </a:pPr>
              <a:t>39</a:t>
            </a:fld>
            <a:endParaRPr kumimoji="0" lang="en-US" sz="1200" b="0" i="0" u="none" strike="noStrike" kern="1200" cap="none" spc="0" normalizeH="0" baseline="0" noProof="0" dirty="0">
              <a:ln>
                <a:noFill/>
              </a:ln>
              <a:solidFill>
                <a:srgbClr val="000000"/>
              </a:solidFill>
              <a:effectLst/>
              <a:uLnTx/>
              <a:uFillTx/>
              <a:latin typeface="Vista Sans OT Reg" charset="0"/>
              <a:sym typeface="Vista Sans OT Reg" charset="0"/>
            </a:endParaRPr>
          </a:p>
        </p:txBody>
      </p:sp>
    </p:spTree>
    <p:extLst>
      <p:ext uri="{BB962C8B-B14F-4D97-AF65-F5344CB8AC3E}">
        <p14:creationId xmlns:p14="http://schemas.microsoft.com/office/powerpoint/2010/main" val="14834649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90000"/>
              </a:lnSpc>
              <a:spcBef>
                <a:spcPct val="0"/>
              </a:spcBef>
              <a:spcAft>
                <a:spcPct val="0"/>
              </a:spcAft>
              <a:buClrTx/>
              <a:buSzTx/>
              <a:buFontTx/>
              <a:buNone/>
              <a:tabLst/>
              <a:defRPr/>
            </a:pPr>
            <a:fld id="{F482D980-B585-574E-A40D-6418E1AC5FA0}" type="slidenum">
              <a:rPr kumimoji="0" lang="en-US" sz="1200" b="0" i="0" u="none" strike="noStrike" kern="1200" cap="none" spc="0" normalizeH="0" baseline="0" noProof="0" smtClean="0">
                <a:ln>
                  <a:noFill/>
                </a:ln>
                <a:solidFill>
                  <a:srgbClr val="000000"/>
                </a:solidFill>
                <a:effectLst/>
                <a:uLnTx/>
                <a:uFillTx/>
                <a:latin typeface="Vista Sans OT Reg" charset="0"/>
                <a:sym typeface="Vista Sans OT Reg" charset="0"/>
              </a:rPr>
              <a:pPr marL="0" marR="0" lvl="0" indent="0" algn="r" defTabSz="914400" rtl="0" eaLnBrk="1" fontAlgn="base" latinLnBrk="0" hangingPunct="1">
                <a:lnSpc>
                  <a:spcPct val="90000"/>
                </a:lnSpc>
                <a:spcBef>
                  <a:spcPct val="0"/>
                </a:spcBef>
                <a:spcAft>
                  <a:spcPct val="0"/>
                </a:spcAft>
                <a:buClrTx/>
                <a:buSzTx/>
                <a:buFontTx/>
                <a:buNone/>
                <a:tabLst/>
                <a:defRPr/>
              </a:pPr>
              <a:t>40</a:t>
            </a:fld>
            <a:endParaRPr kumimoji="0" lang="en-US" sz="1200" b="0" i="0" u="none" strike="noStrike" kern="1200" cap="none" spc="0" normalizeH="0" baseline="0" noProof="0" dirty="0">
              <a:ln>
                <a:noFill/>
              </a:ln>
              <a:solidFill>
                <a:srgbClr val="000000"/>
              </a:solidFill>
              <a:effectLst/>
              <a:uLnTx/>
              <a:uFillTx/>
              <a:latin typeface="Vista Sans OT Reg" charset="0"/>
              <a:sym typeface="Vista Sans OT Reg" charset="0"/>
            </a:endParaRPr>
          </a:p>
        </p:txBody>
      </p:sp>
    </p:spTree>
    <p:extLst>
      <p:ext uri="{BB962C8B-B14F-4D97-AF65-F5344CB8AC3E}">
        <p14:creationId xmlns:p14="http://schemas.microsoft.com/office/powerpoint/2010/main" val="41057389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90000"/>
              </a:lnSpc>
              <a:spcBef>
                <a:spcPct val="0"/>
              </a:spcBef>
              <a:spcAft>
                <a:spcPct val="0"/>
              </a:spcAft>
              <a:buClrTx/>
              <a:buSzTx/>
              <a:buFontTx/>
              <a:buNone/>
              <a:tabLst/>
              <a:defRPr/>
            </a:pPr>
            <a:fld id="{8DA7234F-0E8A-1D4A-9D46-E193FF0C2FDC}" type="slidenum">
              <a:rPr kumimoji="0" lang="en-US" sz="1200" b="0" i="0" u="none" strike="noStrike" kern="1200" cap="none" spc="0" normalizeH="0" baseline="0" noProof="0" smtClean="0">
                <a:ln>
                  <a:noFill/>
                </a:ln>
                <a:solidFill>
                  <a:srgbClr val="000000"/>
                </a:solidFill>
                <a:effectLst/>
                <a:uLnTx/>
                <a:uFillTx/>
                <a:latin typeface="Vista Sans OT Reg" charset="0"/>
                <a:sym typeface="Vista Sans OT Reg" charset="0"/>
              </a:rPr>
              <a:pPr marL="0" marR="0" lvl="0" indent="0" algn="r" defTabSz="914400" rtl="0" eaLnBrk="1" fontAlgn="base" latinLnBrk="0" hangingPunct="1">
                <a:lnSpc>
                  <a:spcPct val="9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Vista Sans OT Reg" charset="0"/>
              <a:sym typeface="Vista Sans OT Reg" charset="0"/>
            </a:endParaRPr>
          </a:p>
        </p:txBody>
      </p:sp>
    </p:spTree>
    <p:extLst>
      <p:ext uri="{BB962C8B-B14F-4D97-AF65-F5344CB8AC3E}">
        <p14:creationId xmlns:p14="http://schemas.microsoft.com/office/powerpoint/2010/main" val="8101646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a:t>
            </a:r>
            <a:r>
              <a:rPr lang="en-US" baseline="0" dirty="0"/>
              <a:t> invalidates to repair the cache after a write works fine for objects, because they are individually invalidated. If we invalidate one of the edges in an association list, however, we will also have to discard all of the edges that come after it. In this example, we want to update the first element of an association list containing X, A, B, and C. The write proceeds in the same way as before, but instead of sending an invalidation we send a refill message. This causes any caches that hold X to </a:t>
            </a:r>
            <a:r>
              <a:rPr lang="en-US" baseline="0" dirty="0" err="1"/>
              <a:t>requery</a:t>
            </a:r>
            <a:r>
              <a:rPr lang="en-US" baseline="0" dirty="0"/>
              <a:t> the containing association list from the leader.</a:t>
            </a:r>
          </a:p>
          <a:p>
            <a:endParaRPr lang="en-US" baseline="0" dirty="0"/>
          </a:p>
          <a:p>
            <a:r>
              <a:rPr lang="en-US" baseline="0" dirty="0"/>
              <a:t>Refills have the nice property that they are idempotent, so we don’t have to send them synchronously as part of the write, and we can log them for replay if they fail.</a:t>
            </a:r>
          </a:p>
          <a:p>
            <a:endParaRPr lang="en-US" baseline="0" dirty="0"/>
          </a:p>
          <a:p>
            <a:r>
              <a:rPr lang="en-US" baseline="0" dirty="0"/>
              <a:t>Idempotent cache consistency messages are very useful from an operational perspective.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90000"/>
              </a:lnSpc>
              <a:spcBef>
                <a:spcPct val="0"/>
              </a:spcBef>
              <a:spcAft>
                <a:spcPct val="0"/>
              </a:spcAft>
              <a:buClrTx/>
              <a:buSzTx/>
              <a:buFontTx/>
              <a:buNone/>
              <a:tabLst/>
              <a:defRPr/>
            </a:pPr>
            <a:fld id="{F482D980-B585-574E-A40D-6418E1AC5FA0}" type="slidenum">
              <a:rPr kumimoji="0" lang="en-US" sz="1200" b="0" i="0" u="none" strike="noStrike" kern="1200" cap="none" spc="0" normalizeH="0" baseline="0" noProof="0" smtClean="0">
                <a:ln>
                  <a:noFill/>
                </a:ln>
                <a:solidFill>
                  <a:srgbClr val="000000"/>
                </a:solidFill>
                <a:effectLst/>
                <a:uLnTx/>
                <a:uFillTx/>
                <a:latin typeface="Vista Sans OT Reg" charset="0"/>
                <a:sym typeface="Vista Sans OT Reg" charset="0"/>
              </a:rPr>
              <a:pPr marL="0" marR="0" lvl="0" indent="0" algn="r" defTabSz="914400" rtl="0" eaLnBrk="1" fontAlgn="base" latinLnBrk="0" hangingPunct="1">
                <a:lnSpc>
                  <a:spcPct val="90000"/>
                </a:lnSpc>
                <a:spcBef>
                  <a:spcPct val="0"/>
                </a:spcBef>
                <a:spcAft>
                  <a:spcPct val="0"/>
                </a:spcAft>
                <a:buClrTx/>
                <a:buSzTx/>
                <a:buFontTx/>
                <a:buNone/>
                <a:tabLst/>
                <a:defRPr/>
              </a:pPr>
              <a:t>42</a:t>
            </a:fld>
            <a:endParaRPr kumimoji="0" lang="en-US" sz="1200" b="0" i="0" u="none" strike="noStrike" kern="1200" cap="none" spc="0" normalizeH="0" baseline="0" noProof="0" dirty="0">
              <a:ln>
                <a:noFill/>
              </a:ln>
              <a:solidFill>
                <a:srgbClr val="000000"/>
              </a:solidFill>
              <a:effectLst/>
              <a:uLnTx/>
              <a:uFillTx/>
              <a:latin typeface="Vista Sans OT Reg" charset="0"/>
              <a:sym typeface="Vista Sans OT Reg" charset="0"/>
            </a:endParaRPr>
          </a:p>
        </p:txBody>
      </p:sp>
    </p:spTree>
    <p:extLst>
      <p:ext uri="{BB962C8B-B14F-4D97-AF65-F5344CB8AC3E}">
        <p14:creationId xmlns:p14="http://schemas.microsoft.com/office/powerpoint/2010/main" val="2224617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Cosmos is a typical data processing “pipeline” spread over a half million computers.  Microsoft Azure uses it for photo processing.  Facebook and Google do similar stuff.</a:t>
            </a:r>
          </a:p>
          <a:p>
            <a:r>
              <a:rPr lang="en-US" dirty="0"/>
              <a:t/>
            </a:r>
            <a:br>
              <a:rPr lang="en-US" dirty="0"/>
            </a:br>
            <a:r>
              <a:rPr lang="en-US" dirty="0" smtClean="0"/>
              <a:t>You can read about it through online materials but that’s not the point.  We want you to understand the idea of a processing pipeline such as this.</a:t>
            </a:r>
          </a:p>
          <a:p>
            <a:r>
              <a:rPr lang="en-US" dirty="0"/>
              <a:t/>
            </a:r>
            <a:br>
              <a:rPr lang="en-US" dirty="0"/>
            </a:br>
            <a:r>
              <a:rPr lang="en-US" dirty="0" smtClean="0"/>
              <a:t>Also, keep in mind that beyond processing, these computed artifacts may need to be stored for a while.  Cosmos is a form of smart memory: it is able to take something like an image, figure out what is in the image (terms like segmentation, tagging, cross-image correlation… machine learning concepts), then store the computed information.  The “memory” is the collection of file storage units (remember how GFS systems spread data over lots of computers – this is just the same, but with more than we talked about in the GFS slides).  The smartness is the AI code used for these transformations, but in fact the code may be kind of dumb just the same.  It basically takes some parameters (the fancy term is “machine learned model”.  The dumb term is “matrix with numbers in it”), runs a task (fancy: “classifier”.  Dumb: “function that outputs something”),  then perhaps forwards the result, perhaps stores it.</a:t>
            </a:r>
            <a:endParaRPr lang="en-US" dirty="0"/>
          </a:p>
          <a:p>
            <a:endParaRPr lang="en-US" dirty="0" smtClean="0"/>
          </a:p>
          <a:p>
            <a:r>
              <a:rPr lang="en-US" dirty="0" smtClean="0"/>
              <a:t>So Cosmos is a smart memory.  A data concentrator might want to use it.  Cosmos might benefit from using FFFS for data with time in it, since FFFS improves accuracy.</a:t>
            </a:r>
          </a:p>
        </p:txBody>
      </p:sp>
      <p:sp>
        <p:nvSpPr>
          <p:cNvPr id="4" name="Slide Number Placeholder 3"/>
          <p:cNvSpPr>
            <a:spLocks noGrp="1"/>
          </p:cNvSpPr>
          <p:nvPr>
            <p:ph type="sldNum" sz="quarter" idx="10"/>
          </p:nvPr>
        </p:nvSpPr>
        <p:spPr/>
        <p:txBody>
          <a:bodyPr/>
          <a:lstStyle/>
          <a:p>
            <a:fld id="{DACDC88A-CD66-4609-884B-39722DAC333B}" type="slidenum">
              <a:rPr lang="en-US" smtClean="0"/>
              <a:t>7</a:t>
            </a:fld>
            <a:endParaRPr lang="en-US"/>
          </a:p>
        </p:txBody>
      </p:sp>
    </p:spTree>
    <p:extLst>
      <p:ext uri="{BB962C8B-B14F-4D97-AF65-F5344CB8AC3E}">
        <p14:creationId xmlns:p14="http://schemas.microsoft.com/office/powerpoint/2010/main" val="2803791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90000"/>
              </a:lnSpc>
              <a:spcBef>
                <a:spcPct val="0"/>
              </a:spcBef>
              <a:spcAft>
                <a:spcPct val="0"/>
              </a:spcAft>
              <a:buClrTx/>
              <a:buSzTx/>
              <a:buFontTx/>
              <a:buNone/>
              <a:tabLst/>
              <a:defRPr/>
            </a:pPr>
            <a:fld id="{F482D980-B585-574E-A40D-6418E1AC5FA0}" type="slidenum">
              <a:rPr kumimoji="0" lang="en-US" sz="1200" b="0" i="0" u="none" strike="noStrike" kern="1200" cap="none" spc="0" normalizeH="0" baseline="0" noProof="0" smtClean="0">
                <a:ln>
                  <a:noFill/>
                </a:ln>
                <a:solidFill>
                  <a:srgbClr val="000000"/>
                </a:solidFill>
                <a:effectLst/>
                <a:uLnTx/>
                <a:uFillTx/>
                <a:latin typeface="Vista Sans OT Reg" charset="0"/>
                <a:sym typeface="Vista Sans OT Reg" charset="0"/>
              </a:rPr>
              <a:pPr marL="0" marR="0" lvl="0" indent="0" algn="r" defTabSz="914400" rtl="0" eaLnBrk="1" fontAlgn="base" latinLnBrk="0" hangingPunct="1">
                <a:lnSpc>
                  <a:spcPct val="90000"/>
                </a:lnSpc>
                <a:spcBef>
                  <a:spcPct val="0"/>
                </a:spcBef>
                <a:spcAft>
                  <a:spcPct val="0"/>
                </a:spcAft>
                <a:buClrTx/>
                <a:buSzTx/>
                <a:buFontTx/>
                <a:buNone/>
                <a:tabLst/>
                <a:defRPr/>
              </a:pPr>
              <a:t>43</a:t>
            </a:fld>
            <a:endParaRPr kumimoji="0" lang="en-US" sz="1200" b="0" i="0" u="none" strike="noStrike" kern="1200" cap="none" spc="0" normalizeH="0" baseline="0" noProof="0" dirty="0">
              <a:ln>
                <a:noFill/>
              </a:ln>
              <a:solidFill>
                <a:srgbClr val="000000"/>
              </a:solidFill>
              <a:effectLst/>
              <a:uLnTx/>
              <a:uFillTx/>
              <a:latin typeface="Vista Sans OT Reg" charset="0"/>
              <a:sym typeface="Vista Sans OT Reg" charset="0"/>
            </a:endParaRPr>
          </a:p>
        </p:txBody>
      </p:sp>
    </p:spTree>
    <p:extLst>
      <p:ext uri="{BB962C8B-B14F-4D97-AF65-F5344CB8AC3E}">
        <p14:creationId xmlns:p14="http://schemas.microsoft.com/office/powerpoint/2010/main" val="6354366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90000"/>
              </a:lnSpc>
              <a:spcBef>
                <a:spcPct val="0"/>
              </a:spcBef>
              <a:spcAft>
                <a:spcPct val="0"/>
              </a:spcAft>
              <a:buClrTx/>
              <a:buSzTx/>
              <a:buFontTx/>
              <a:buNone/>
              <a:tabLst/>
              <a:defRPr/>
            </a:pPr>
            <a:fld id="{8DA7234F-0E8A-1D4A-9D46-E193FF0C2FDC}" type="slidenum">
              <a:rPr kumimoji="0" lang="en-US" sz="1200" b="0" i="0" u="none" strike="noStrike" kern="1200" cap="none" spc="0" normalizeH="0" baseline="0" noProof="0" smtClean="0">
                <a:ln>
                  <a:noFill/>
                </a:ln>
                <a:solidFill>
                  <a:srgbClr val="000000"/>
                </a:solidFill>
                <a:effectLst/>
                <a:uLnTx/>
                <a:uFillTx/>
                <a:latin typeface="Vista Sans OT Reg" charset="0"/>
                <a:sym typeface="Vista Sans OT Reg" charset="0"/>
              </a:rPr>
              <a:pPr marL="0" marR="0" lvl="0" indent="0" algn="r" defTabSz="914400" rtl="0" eaLnBrk="1" fontAlgn="base" latinLnBrk="0" hangingPunct="1">
                <a:lnSpc>
                  <a:spcPct val="9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Vista Sans OT Reg" charset="0"/>
              <a:sym typeface="Vista Sans OT Reg" charset="0"/>
            </a:endParaRPr>
          </a:p>
        </p:txBody>
      </p:sp>
    </p:spTree>
    <p:extLst>
      <p:ext uri="{BB962C8B-B14F-4D97-AF65-F5344CB8AC3E}">
        <p14:creationId xmlns:p14="http://schemas.microsoft.com/office/powerpoint/2010/main" val="7532034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45</a:t>
            </a:fld>
            <a:endParaRPr lang="en-US"/>
          </a:p>
        </p:txBody>
      </p:sp>
    </p:spTree>
    <p:extLst>
      <p:ext uri="{BB962C8B-B14F-4D97-AF65-F5344CB8AC3E}">
        <p14:creationId xmlns:p14="http://schemas.microsoft.com/office/powerpoint/2010/main" val="13066945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90000"/>
              </a:lnSpc>
              <a:spcBef>
                <a:spcPct val="0"/>
              </a:spcBef>
              <a:spcAft>
                <a:spcPct val="0"/>
              </a:spcAft>
              <a:buClrTx/>
              <a:buSzTx/>
              <a:buFontTx/>
              <a:buNone/>
              <a:tabLst/>
              <a:defRPr/>
            </a:pPr>
            <a:fld id="{F482D980-B585-574E-A40D-6418E1AC5FA0}" type="slidenum">
              <a:rPr kumimoji="0" lang="en-US" sz="1200" b="0" i="0" u="none" strike="noStrike" kern="1200" cap="none" spc="0" normalizeH="0" baseline="0" noProof="0" smtClean="0">
                <a:ln>
                  <a:noFill/>
                </a:ln>
                <a:solidFill>
                  <a:srgbClr val="000000"/>
                </a:solidFill>
                <a:effectLst/>
                <a:uLnTx/>
                <a:uFillTx/>
                <a:latin typeface="Vista Sans OT Reg" charset="0"/>
                <a:sym typeface="Vista Sans OT Reg" charset="0"/>
              </a:rPr>
              <a:pPr marL="0" marR="0" lvl="0" indent="0" algn="r" defTabSz="914400" rtl="0" eaLnBrk="1" fontAlgn="base" latinLnBrk="0" hangingPunct="1">
                <a:lnSpc>
                  <a:spcPct val="90000"/>
                </a:lnSpc>
                <a:spcBef>
                  <a:spcPct val="0"/>
                </a:spcBef>
                <a:spcAft>
                  <a:spcPct val="0"/>
                </a:spcAft>
                <a:buClrTx/>
                <a:buSzTx/>
                <a:buFontTx/>
                <a:buNone/>
                <a:tabLst/>
                <a:defRPr/>
              </a:pPr>
              <a:t>46</a:t>
            </a:fld>
            <a:endParaRPr kumimoji="0" lang="en-US" sz="1200" b="0" i="0" u="none" strike="noStrike" kern="1200" cap="none" spc="0" normalizeH="0" baseline="0" noProof="0" dirty="0">
              <a:ln>
                <a:noFill/>
              </a:ln>
              <a:solidFill>
                <a:srgbClr val="000000"/>
              </a:solidFill>
              <a:effectLst/>
              <a:uLnTx/>
              <a:uFillTx/>
              <a:latin typeface="Vista Sans OT Reg" charset="0"/>
              <a:sym typeface="Vista Sans OT Reg" charset="0"/>
            </a:endParaRPr>
          </a:p>
        </p:txBody>
      </p:sp>
    </p:spTree>
    <p:extLst>
      <p:ext uri="{BB962C8B-B14F-4D97-AF65-F5344CB8AC3E}">
        <p14:creationId xmlns:p14="http://schemas.microsoft.com/office/powerpoint/2010/main" val="31154331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47</a:t>
            </a:fld>
            <a:endParaRPr lang="en-US"/>
          </a:p>
        </p:txBody>
      </p:sp>
    </p:spTree>
    <p:extLst>
      <p:ext uri="{BB962C8B-B14F-4D97-AF65-F5344CB8AC3E}">
        <p14:creationId xmlns:p14="http://schemas.microsoft.com/office/powerpoint/2010/main" val="4925805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maybe add a number for each of the high-</a:t>
            </a:r>
            <a:r>
              <a:rPr lang="en-US"/>
              <a:t>level points?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90000"/>
              </a:lnSpc>
              <a:spcBef>
                <a:spcPct val="0"/>
              </a:spcBef>
              <a:spcAft>
                <a:spcPct val="0"/>
              </a:spcAft>
              <a:buClrTx/>
              <a:buSzTx/>
              <a:buFontTx/>
              <a:buNone/>
              <a:tabLst/>
              <a:defRPr/>
            </a:pPr>
            <a:fld id="{8DA7234F-0E8A-1D4A-9D46-E193FF0C2FDC}" type="slidenum">
              <a:rPr kumimoji="0" lang="en-US" sz="1200" b="0" i="0" u="none" strike="noStrike" kern="1200" cap="none" spc="0" normalizeH="0" baseline="0" noProof="0" smtClean="0">
                <a:ln>
                  <a:noFill/>
                </a:ln>
                <a:solidFill>
                  <a:srgbClr val="000000"/>
                </a:solidFill>
                <a:effectLst/>
                <a:uLnTx/>
                <a:uFillTx/>
                <a:latin typeface="Vista Sans OT Reg" charset="0"/>
                <a:sym typeface="Vista Sans OT Reg" charset="0"/>
              </a:rPr>
              <a:pPr marL="0" marR="0" lvl="0" indent="0" algn="r" defTabSz="914400" rtl="0" eaLnBrk="1" fontAlgn="base" latinLnBrk="0" hangingPunct="1">
                <a:lnSpc>
                  <a:spcPct val="9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Vista Sans OT Reg" charset="0"/>
              <a:sym typeface="Vista Sans OT Reg" charset="0"/>
            </a:endParaRPr>
          </a:p>
        </p:txBody>
      </p:sp>
    </p:spTree>
    <p:extLst>
      <p:ext uri="{BB962C8B-B14F-4D97-AF65-F5344CB8AC3E}">
        <p14:creationId xmlns:p14="http://schemas.microsoft.com/office/powerpoint/2010/main" val="3287983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TAO’s writes are performed synchronously in the master region, so a write in a slave region includes an inter- region round trip. Figure 11 compares the latency in two data centers, the master and a remote region 58.1 milliseconds away (average round trip). Average write latency in the master region was 12.1 </a:t>
            </a:r>
            <a:r>
              <a:rPr lang="en-US" sz="1200" kern="1200" dirty="0" err="1">
                <a:solidFill>
                  <a:schemeClr val="tx1"/>
                </a:solidFill>
                <a:effectLst/>
                <a:latin typeface="+mn-lt"/>
                <a:ea typeface="+mn-ea"/>
                <a:cs typeface="+mn-cs"/>
              </a:rPr>
              <a:t>msec</a:t>
            </a:r>
            <a:r>
              <a:rPr lang="en-US" sz="1200" kern="1200" dirty="0">
                <a:solidFill>
                  <a:schemeClr val="tx1"/>
                </a:solidFill>
                <a:effectLst/>
                <a:latin typeface="+mn-lt"/>
                <a:ea typeface="+mn-ea"/>
                <a:cs typeface="+mn-cs"/>
              </a:rPr>
              <a:t>; in the remote region it was 74.4 = 58.1 + 16.3 msec.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90000"/>
              </a:lnSpc>
              <a:spcBef>
                <a:spcPct val="0"/>
              </a:spcBef>
              <a:spcAft>
                <a:spcPct val="0"/>
              </a:spcAft>
              <a:buClrTx/>
              <a:buSzTx/>
              <a:buFontTx/>
              <a:buNone/>
              <a:tabLst/>
              <a:defRPr/>
            </a:pPr>
            <a:fld id="{F482D980-B585-574E-A40D-6418E1AC5FA0}" type="slidenum">
              <a:rPr kumimoji="0" lang="en-US" sz="1200" b="0" i="0" u="none" strike="noStrike" kern="1200" cap="none" spc="0" normalizeH="0" baseline="0" noProof="0" smtClean="0">
                <a:ln>
                  <a:noFill/>
                </a:ln>
                <a:solidFill>
                  <a:srgbClr val="000000"/>
                </a:solidFill>
                <a:effectLst/>
                <a:uLnTx/>
                <a:uFillTx/>
                <a:latin typeface="Vista Sans OT Reg" charset="0"/>
                <a:sym typeface="Vista Sans OT Reg" charset="0"/>
              </a:rPr>
              <a:pPr marL="0" marR="0" lvl="0" indent="0" algn="r" defTabSz="914400" rtl="0" eaLnBrk="1" fontAlgn="base" latinLnBrk="0" hangingPunct="1">
                <a:lnSpc>
                  <a:spcPct val="9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Vista Sans OT Reg" charset="0"/>
              <a:sym typeface="Vista Sans OT Reg" charset="0"/>
            </a:endParaRPr>
          </a:p>
        </p:txBody>
      </p:sp>
    </p:spTree>
    <p:extLst>
      <p:ext uri="{BB962C8B-B14F-4D97-AF65-F5344CB8AC3E}">
        <p14:creationId xmlns:p14="http://schemas.microsoft.com/office/powerpoint/2010/main" val="8074782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50</a:t>
            </a:fld>
            <a:endParaRPr lang="en-US"/>
          </a:p>
        </p:txBody>
      </p:sp>
    </p:spTree>
    <p:extLst>
      <p:ext uri="{BB962C8B-B14F-4D97-AF65-F5344CB8AC3E}">
        <p14:creationId xmlns:p14="http://schemas.microsoft.com/office/powerpoint/2010/main" val="32799571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51</a:t>
            </a:fld>
            <a:endParaRPr lang="en-US"/>
          </a:p>
        </p:txBody>
      </p:sp>
    </p:spTree>
    <p:extLst>
      <p:ext uri="{BB962C8B-B14F-4D97-AF65-F5344CB8AC3E}">
        <p14:creationId xmlns:p14="http://schemas.microsoft.com/office/powerpoint/2010/main" val="26374613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52</a:t>
            </a:fld>
            <a:endParaRPr lang="en-US"/>
          </a:p>
        </p:txBody>
      </p:sp>
    </p:spTree>
    <p:extLst>
      <p:ext uri="{BB962C8B-B14F-4D97-AF65-F5344CB8AC3E}">
        <p14:creationId xmlns:p14="http://schemas.microsoft.com/office/powerpoint/2010/main" val="3717208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8</a:t>
            </a:fld>
            <a:endParaRPr lang="en-US"/>
          </a:p>
        </p:txBody>
      </p:sp>
    </p:spTree>
    <p:extLst>
      <p:ext uri="{BB962C8B-B14F-4D97-AF65-F5344CB8AC3E}">
        <p14:creationId xmlns:p14="http://schemas.microsoft.com/office/powerpoint/2010/main" val="20120816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53</a:t>
            </a:fld>
            <a:endParaRPr lang="en-US"/>
          </a:p>
        </p:txBody>
      </p:sp>
    </p:spTree>
    <p:extLst>
      <p:ext uri="{BB962C8B-B14F-4D97-AF65-F5344CB8AC3E}">
        <p14:creationId xmlns:p14="http://schemas.microsoft.com/office/powerpoint/2010/main" val="33802364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54</a:t>
            </a:fld>
            <a:endParaRPr lang="en-US"/>
          </a:p>
        </p:txBody>
      </p:sp>
    </p:spTree>
    <p:extLst>
      <p:ext uri="{BB962C8B-B14F-4D97-AF65-F5344CB8AC3E}">
        <p14:creationId xmlns:p14="http://schemas.microsoft.com/office/powerpoint/2010/main" val="15492628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55</a:t>
            </a:fld>
            <a:endParaRPr lang="en-US"/>
          </a:p>
        </p:txBody>
      </p:sp>
    </p:spTree>
    <p:extLst>
      <p:ext uri="{BB962C8B-B14F-4D97-AF65-F5344CB8AC3E}">
        <p14:creationId xmlns:p14="http://schemas.microsoft.com/office/powerpoint/2010/main" val="16871398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56</a:t>
            </a:fld>
            <a:endParaRPr lang="en-US"/>
          </a:p>
        </p:txBody>
      </p:sp>
    </p:spTree>
    <p:extLst>
      <p:ext uri="{BB962C8B-B14F-4D97-AF65-F5344CB8AC3E}">
        <p14:creationId xmlns:p14="http://schemas.microsoft.com/office/powerpoint/2010/main" val="25551328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57</a:t>
            </a:fld>
            <a:endParaRPr lang="en-US"/>
          </a:p>
        </p:txBody>
      </p:sp>
    </p:spTree>
    <p:extLst>
      <p:ext uri="{BB962C8B-B14F-4D97-AF65-F5344CB8AC3E}">
        <p14:creationId xmlns:p14="http://schemas.microsoft.com/office/powerpoint/2010/main" val="40108769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58</a:t>
            </a:fld>
            <a:endParaRPr lang="en-US"/>
          </a:p>
        </p:txBody>
      </p:sp>
    </p:spTree>
    <p:extLst>
      <p:ext uri="{BB962C8B-B14F-4D97-AF65-F5344CB8AC3E}">
        <p14:creationId xmlns:p14="http://schemas.microsoft.com/office/powerpoint/2010/main" val="559236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59</a:t>
            </a:fld>
            <a:endParaRPr lang="en-US"/>
          </a:p>
        </p:txBody>
      </p:sp>
    </p:spTree>
    <p:extLst>
      <p:ext uri="{BB962C8B-B14F-4D97-AF65-F5344CB8AC3E}">
        <p14:creationId xmlns:p14="http://schemas.microsoft.com/office/powerpoint/2010/main" val="41564415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60</a:t>
            </a:fld>
            <a:endParaRPr lang="en-US"/>
          </a:p>
        </p:txBody>
      </p:sp>
    </p:spTree>
    <p:extLst>
      <p:ext uri="{BB962C8B-B14F-4D97-AF65-F5344CB8AC3E}">
        <p14:creationId xmlns:p14="http://schemas.microsoft.com/office/powerpoint/2010/main" val="9972578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fancy word: </a:t>
            </a:r>
            <a:r>
              <a:rPr lang="en-US" i="1" dirty="0" smtClean="0"/>
              <a:t>graphical models.  </a:t>
            </a:r>
            <a:r>
              <a:rPr lang="en-US" dirty="0" smtClean="0"/>
              <a:t>This</a:t>
            </a:r>
            <a:r>
              <a:rPr lang="en-US" i="1" dirty="0" smtClean="0"/>
              <a:t> </a:t>
            </a:r>
            <a:r>
              <a:rPr lang="en-US" dirty="0" smtClean="0"/>
              <a:t>means: we ran an ML system and trained it on some data, and its output was in the form of a graph.  </a:t>
            </a:r>
            <a:r>
              <a:rPr lang="en-US" smtClean="0"/>
              <a:t>The graph </a:t>
            </a:r>
            <a:r>
              <a:rPr lang="en-US" dirty="0" smtClean="0"/>
              <a:t>has nodes and edges, and might be very big (like billions of nodes, tens of billions of edges).</a:t>
            </a:r>
          </a:p>
          <a:p>
            <a:endParaRPr lang="en-US" dirty="0"/>
          </a:p>
          <a:p>
            <a:r>
              <a:rPr lang="en-US" dirty="0" smtClean="0"/>
              <a:t>But it doesn’t necessarily mean much more than that.  The nodes and edges hold the learned model, which often takes the form of a weight factor, or a numerical matrix (a “tensor”)</a:t>
            </a:r>
          </a:p>
          <a:p>
            <a:endParaRPr lang="en-US" dirty="0"/>
          </a:p>
          <a:p>
            <a:r>
              <a:rPr lang="en-US" dirty="0" smtClean="0"/>
              <a:t>For what purpose?  Exactly what are these numbers?  Well, if you take a machine learning course you’ll see hundreds of ways that they turn AI/ML decisions into computations parameterized by numbers.  These are where those numbers are stored.</a:t>
            </a:r>
          </a:p>
          <a:p>
            <a:r>
              <a:rPr lang="en-US" dirty="0"/>
              <a:t/>
            </a:r>
            <a:br>
              <a:rPr lang="en-US" dirty="0"/>
            </a:br>
            <a:r>
              <a:rPr lang="en-US" dirty="0" smtClean="0"/>
              <a:t>For example, a node that understands certain faces might have a matrix used to figure out if the face has a beard, or hair, or both, or neither.  Why?  Well, perhaps this particular node is part of a system for recommending that it is time for a haircut.  Stuff like that.</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61</a:t>
            </a:fld>
            <a:endParaRPr lang="en-US"/>
          </a:p>
        </p:txBody>
      </p:sp>
    </p:spTree>
    <p:extLst>
      <p:ext uri="{BB962C8B-B14F-4D97-AF65-F5344CB8AC3E}">
        <p14:creationId xmlns:p14="http://schemas.microsoft.com/office/powerpoint/2010/main" val="702863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James Hamilton and the three R’s?</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9</a:t>
            </a:fld>
            <a:endParaRPr lang="en-US"/>
          </a:p>
        </p:txBody>
      </p:sp>
    </p:spTree>
    <p:extLst>
      <p:ext uri="{BB962C8B-B14F-4D97-AF65-F5344CB8AC3E}">
        <p14:creationId xmlns:p14="http://schemas.microsoft.com/office/powerpoint/2010/main" val="51496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guess what: Cosmos is an actual service you can use.  One of hundreds of </a:t>
            </a:r>
            <a:r>
              <a:rPr lang="en-US" dirty="0" err="1" smtClean="0"/>
              <a:t>microservices</a:t>
            </a:r>
            <a:r>
              <a:rPr lang="en-US" dirty="0" smtClean="0"/>
              <a:t> on Azure.  They charge for some; others are free.</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10</a:t>
            </a:fld>
            <a:endParaRPr lang="en-US"/>
          </a:p>
        </p:txBody>
      </p:sp>
    </p:spTree>
    <p:extLst>
      <p:ext uri="{BB962C8B-B14F-4D97-AF65-F5344CB8AC3E}">
        <p14:creationId xmlns:p14="http://schemas.microsoft.com/office/powerpoint/2010/main" val="4055179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backend is where they created that fancy machine learned model.</a:t>
            </a:r>
          </a:p>
          <a:p>
            <a:r>
              <a:rPr lang="en-US" dirty="0"/>
              <a:t/>
            </a:r>
            <a:br>
              <a:rPr lang="en-US" dirty="0"/>
            </a:br>
            <a:r>
              <a:rPr lang="en-US" dirty="0" smtClean="0"/>
              <a:t>The ways of doing this just take time, often many minutes, sometimes hours.</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11</a:t>
            </a:fld>
            <a:endParaRPr lang="en-US"/>
          </a:p>
        </p:txBody>
      </p:sp>
    </p:spTree>
    <p:extLst>
      <p:ext uri="{BB962C8B-B14F-4D97-AF65-F5344CB8AC3E}">
        <p14:creationId xmlns:p14="http://schemas.microsoft.com/office/powerpoint/2010/main" val="3839134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952055-0679-4F11-9844-B02E09680E7A}" type="slidenum">
              <a:rPr lang="en-US" smtClean="0"/>
              <a:pPr/>
              <a:t>12</a:t>
            </a:fld>
            <a:endParaRPr lang="en-US"/>
          </a:p>
        </p:txBody>
      </p:sp>
    </p:spTree>
    <p:extLst>
      <p:ext uri="{BB962C8B-B14F-4D97-AF65-F5344CB8AC3E}">
        <p14:creationId xmlns:p14="http://schemas.microsoft.com/office/powerpoint/2010/main" val="533869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b="1" spc="200" baseline="0">
                <a:solidFill>
                  <a:srgbClr val="C00000"/>
                </a:solidFill>
              </a:defRPr>
            </a:lvl1pPr>
          </a:lstStyle>
          <a:p>
            <a:r>
              <a:rPr lang="en-US" dirty="0"/>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2400" b="1">
                <a:solidFill>
                  <a:srgbClr val="C00000"/>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sp>
        <p:nvSpPr>
          <p:cNvPr id="4" name="Date Placeholder 3"/>
          <p:cNvSpPr>
            <a:spLocks noGrp="1"/>
          </p:cNvSpPr>
          <p:nvPr>
            <p:ph type="dt" sz="half" idx="10"/>
          </p:nvPr>
        </p:nvSpPr>
        <p:spPr/>
        <p:txBody>
          <a:bodyPr/>
          <a:lstStyle>
            <a:lvl1pPr algn="l">
              <a:defRPr/>
            </a:lvl1pPr>
          </a:lstStyle>
          <a:p>
            <a:fld id="{032C7F0B-8936-44C5-BA0F-FCD13E7C65F0}" type="datetime1">
              <a:rPr lang="en-US" smtClean="0"/>
              <a:t>3/9/2018</a:t>
            </a:fld>
            <a:endParaRPr lang="en-US"/>
          </a:p>
        </p:txBody>
      </p:sp>
      <p:sp>
        <p:nvSpPr>
          <p:cNvPr id="5" name="Footer Placeholder 4"/>
          <p:cNvSpPr>
            <a:spLocks noGrp="1"/>
          </p:cNvSpPr>
          <p:nvPr>
            <p:ph type="ftr" sz="quarter" idx="11"/>
          </p:nvPr>
        </p:nvSpPr>
        <p:spPr/>
        <p:txBody>
          <a:bodyPr/>
          <a:lstStyle/>
          <a:p>
            <a:r>
              <a:rPr lang="en-US"/>
              <a:t>http://www.cs.cornell.edu/courses/cs5412/2018sp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201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F5D3AA-A41E-4677-8854-44256C306844}" type="datetime1">
              <a:rPr lang="en-US" smtClean="0"/>
              <a:t>3/9/2018</a:t>
            </a:fld>
            <a:endParaRPr lang="en-US"/>
          </a:p>
        </p:txBody>
      </p:sp>
      <p:sp>
        <p:nvSpPr>
          <p:cNvPr id="5" name="Footer Placeholder 4"/>
          <p:cNvSpPr>
            <a:spLocks noGrp="1"/>
          </p:cNvSpPr>
          <p:nvPr>
            <p:ph type="ftr" sz="quarter" idx="11"/>
          </p:nvPr>
        </p:nvSpPr>
        <p:spPr/>
        <p:txBody>
          <a:bodyPr/>
          <a:lstStyle/>
          <a:p>
            <a:r>
              <a:rPr lang="en-US"/>
              <a:t>http://www.cs.cornell.edu/courses/cs5412/2018sp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574587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0FF245-29EA-445C-9CC2-1F5BA999DC5A}" type="datetime1">
              <a:rPr lang="en-US" smtClean="0"/>
              <a:t>3/9/2018</a:t>
            </a:fld>
            <a:endParaRPr lang="en-US"/>
          </a:p>
        </p:txBody>
      </p:sp>
      <p:sp>
        <p:nvSpPr>
          <p:cNvPr id="5" name="Footer Placeholder 4"/>
          <p:cNvSpPr>
            <a:spLocks noGrp="1"/>
          </p:cNvSpPr>
          <p:nvPr>
            <p:ph type="ftr" sz="quarter" idx="11"/>
          </p:nvPr>
        </p:nvSpPr>
        <p:spPr/>
        <p:txBody>
          <a:bodyPr/>
          <a:lstStyle/>
          <a:p>
            <a:r>
              <a:rPr lang="en-US"/>
              <a:t>http://www.cs.cornell.edu/courses/cs5412/2018sp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942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3132543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75836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690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38187" y="1360884"/>
            <a:ext cx="5280422" cy="5025628"/>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61484" y="1360884"/>
            <a:ext cx="5280422" cy="5025628"/>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2160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0786872" cy="1499616"/>
          </a:xfrm>
        </p:spPr>
        <p:txBody>
          <a:bodyPr/>
          <a:lstStyle>
            <a:lvl1pPr>
              <a:defRPr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1024128" y="2286000"/>
            <a:ext cx="10786872" cy="4023360"/>
          </a:xfrm>
        </p:spPr>
        <p:txBody>
          <a:bodyPr>
            <a:normAutofit/>
          </a:bodyPr>
          <a:lstStyle>
            <a:lvl1pPr>
              <a:defRPr sz="2800"/>
            </a:lvl1pPr>
            <a:lvl2pPr>
              <a:defRPr sz="24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F0DD41A-7EC4-4DB9-A883-2E97020859C4}" type="datetime1">
              <a:rPr lang="en-US" smtClean="0"/>
              <a:t>3/9/2018</a:t>
            </a:fld>
            <a:endParaRPr lang="en-US"/>
          </a:p>
        </p:txBody>
      </p:sp>
      <p:sp>
        <p:nvSpPr>
          <p:cNvPr id="5" name="Footer Placeholder 4"/>
          <p:cNvSpPr>
            <a:spLocks noGrp="1"/>
          </p:cNvSpPr>
          <p:nvPr>
            <p:ph type="ftr" sz="quarter" idx="11"/>
          </p:nvPr>
        </p:nvSpPr>
        <p:spPr/>
        <p:txBody>
          <a:bodyPr/>
          <a:lstStyle/>
          <a:p>
            <a:r>
              <a:rPr lang="en-US"/>
              <a:t>http://www.cs.cornell.edu/courses/cs5412/2018sp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79149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90B390-75CF-4FAD-BBC9-B280E9660EA5}" type="datetime1">
              <a:rPr lang="en-US" smtClean="0"/>
              <a:t>3/9/2018</a:t>
            </a:fld>
            <a:endParaRPr lang="en-US"/>
          </a:p>
        </p:txBody>
      </p:sp>
      <p:sp>
        <p:nvSpPr>
          <p:cNvPr id="5" name="Footer Placeholder 4"/>
          <p:cNvSpPr>
            <a:spLocks noGrp="1"/>
          </p:cNvSpPr>
          <p:nvPr>
            <p:ph type="ftr" sz="quarter" idx="11"/>
          </p:nvPr>
        </p:nvSpPr>
        <p:spPr/>
        <p:txBody>
          <a:bodyPr/>
          <a:lstStyle/>
          <a:p>
            <a:r>
              <a:rPr lang="en-US"/>
              <a:t>http://www.cs.cornell.edu/courses/cs5412/2018sp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37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E1FC70-351A-4291-8C26-6F1469F5E792}" type="datetime1">
              <a:rPr lang="en-US" smtClean="0"/>
              <a:t>3/9/2018</a:t>
            </a:fld>
            <a:endParaRPr lang="en-US"/>
          </a:p>
        </p:txBody>
      </p:sp>
      <p:sp>
        <p:nvSpPr>
          <p:cNvPr id="6" name="Footer Placeholder 5"/>
          <p:cNvSpPr>
            <a:spLocks noGrp="1"/>
          </p:cNvSpPr>
          <p:nvPr>
            <p:ph type="ftr" sz="quarter" idx="11"/>
          </p:nvPr>
        </p:nvSpPr>
        <p:spPr/>
        <p:txBody>
          <a:bodyPr/>
          <a:lstStyle/>
          <a:p>
            <a:r>
              <a:rPr lang="en-US"/>
              <a:t>http://www.cs.cornell.edu/courses/cs5412/2018sp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34212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58BA862-BBB0-49C0-9B97-61C9BD060AC6}" type="datetime1">
              <a:rPr lang="en-US" smtClean="0"/>
              <a:t>3/9/2018</a:t>
            </a:fld>
            <a:endParaRPr lang="en-US"/>
          </a:p>
        </p:txBody>
      </p:sp>
      <p:sp>
        <p:nvSpPr>
          <p:cNvPr id="8" name="Footer Placeholder 7"/>
          <p:cNvSpPr>
            <a:spLocks noGrp="1"/>
          </p:cNvSpPr>
          <p:nvPr>
            <p:ph type="ftr" sz="quarter" idx="11"/>
          </p:nvPr>
        </p:nvSpPr>
        <p:spPr/>
        <p:txBody>
          <a:bodyPr/>
          <a:lstStyle/>
          <a:p>
            <a:r>
              <a:rPr lang="en-US"/>
              <a:t>http://www.cs.cornell.edu/courses/cs5412/2018sp</a:t>
            </a:r>
          </a:p>
        </p:txBody>
      </p:sp>
      <p:sp>
        <p:nvSpPr>
          <p:cNvPr id="9" name="Slide Number Placeholder 8"/>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550824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C00000"/>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0B149191-100C-4E77-9D1C-977E5A147FDA}" type="datetime1">
              <a:rPr lang="en-US" smtClean="0"/>
              <a:t>3/9/2018</a:t>
            </a:fld>
            <a:endParaRPr lang="en-US"/>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641014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568535-C310-4F8B-8B20-DE0281267002}" type="datetime1">
              <a:rPr lang="en-US" smtClean="0"/>
              <a:t>3/9/2018</a:t>
            </a:fld>
            <a:endParaRPr lang="en-US"/>
          </a:p>
        </p:txBody>
      </p:sp>
      <p:sp>
        <p:nvSpPr>
          <p:cNvPr id="3" name="Footer Placeholder 2"/>
          <p:cNvSpPr>
            <a:spLocks noGrp="1"/>
          </p:cNvSpPr>
          <p:nvPr>
            <p:ph type="ftr" sz="quarter" idx="11"/>
          </p:nvPr>
        </p:nvSpPr>
        <p:spPr/>
        <p:txBody>
          <a:bodyPr/>
          <a:lstStyle/>
          <a:p>
            <a:r>
              <a:rPr lang="en-US"/>
              <a:t>http://www.cs.cornell.edu/courses/cs5412/2018sp</a:t>
            </a:r>
          </a:p>
        </p:txBody>
      </p:sp>
      <p:sp>
        <p:nvSpPr>
          <p:cNvPr id="4" name="Slide Number Placeholder 3"/>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164180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8A01F4E-6976-4D65-92C7-153C89C05B19}" type="datetime1">
              <a:rPr lang="en-US" smtClean="0"/>
              <a:t>3/9/2018</a:t>
            </a:fld>
            <a:endParaRPr lang="en-US"/>
          </a:p>
        </p:txBody>
      </p:sp>
      <p:sp>
        <p:nvSpPr>
          <p:cNvPr id="6" name="Footer Placeholder 5"/>
          <p:cNvSpPr>
            <a:spLocks noGrp="1"/>
          </p:cNvSpPr>
          <p:nvPr>
            <p:ph type="ftr" sz="quarter" idx="11"/>
          </p:nvPr>
        </p:nvSpPr>
        <p:spPr/>
        <p:txBody>
          <a:bodyPr/>
          <a:lstStyle/>
          <a:p>
            <a:r>
              <a:rPr lang="en-US"/>
              <a:t>http://www.cs.cornell.edu/courses/cs5412/2018sp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890135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0782084-BD4B-4780-8931-C396A8221E37}" type="datetime1">
              <a:rPr lang="en-US" smtClean="0"/>
              <a:t>3/9/2018</a:t>
            </a:fld>
            <a:endParaRPr lang="en-US"/>
          </a:p>
        </p:txBody>
      </p:sp>
      <p:sp>
        <p:nvSpPr>
          <p:cNvPr id="6" name="Footer Placeholder 5"/>
          <p:cNvSpPr>
            <a:spLocks noGrp="1"/>
          </p:cNvSpPr>
          <p:nvPr>
            <p:ph type="ftr" sz="quarter" idx="11"/>
          </p:nvPr>
        </p:nvSpPr>
        <p:spPr/>
        <p:txBody>
          <a:bodyPr/>
          <a:lstStyle/>
          <a:p>
            <a:r>
              <a:rPr lang="en-US"/>
              <a:t>http://www.cs.cornell.edu/courses/cs5412/2018sp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0046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9F2B540-A3D3-4F10-95F4-6D2B547E13DE}" type="datetime1">
              <a:rPr lang="en-US" smtClean="0"/>
              <a:t>3/9/2018</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en-US"/>
              <a:t>http://www.cs.cornell.edu/courses/cs5412/2018sp</a:t>
            </a: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C974458-8A97-4835-BF79-1FB6D7856C21}"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92701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4">
            <a:alphaModFix amt="0"/>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bwMode="auto">
          <a:xfrm>
            <a:off x="0" y="0"/>
            <a:ext cx="12192000" cy="6858000"/>
          </a:xfrm>
          <a:prstGeom prst="rect">
            <a:avLst/>
          </a:prstGeom>
          <a:solidFill>
            <a:srgbClr val="375999"/>
          </a:solidFill>
          <a:ln w="203200" cap="flat" cmpd="sng" algn="ctr">
            <a:solidFill>
              <a:srgbClr val="6B84B5"/>
            </a:solidFill>
            <a:prstDash val="solid"/>
            <a:miter lim="800000"/>
            <a:headEnd type="arrow" w="med" len="med"/>
            <a:tailEnd type="none" w="med" len="med"/>
          </a:ln>
          <a:effectLst/>
        </p:spPr>
        <p:txBody>
          <a:bodyPr/>
          <a:lstStyle/>
          <a:p>
            <a:pPr>
              <a:lnSpc>
                <a:spcPct val="90000"/>
              </a:lnSpc>
            </a:pPr>
            <a:endParaRPr lang="en-US" sz="1519"/>
          </a:p>
        </p:txBody>
      </p:sp>
      <p:sp>
        <p:nvSpPr>
          <p:cNvPr id="3075" name="Rectangle 1"/>
          <p:cNvSpPr>
            <a:spLocks noGrp="1" noChangeArrowheads="1"/>
          </p:cNvSpPr>
          <p:nvPr>
            <p:ph type="title"/>
          </p:nvPr>
        </p:nvSpPr>
        <p:spPr bwMode="auto">
          <a:xfrm>
            <a:off x="738188" y="1639491"/>
            <a:ext cx="10715625" cy="31932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Vista Sans OT Medium" charset="0"/>
              </a:rPr>
              <a:t>Click to edit Master title style</a:t>
            </a:r>
          </a:p>
        </p:txBody>
      </p:sp>
      <p:sp>
        <p:nvSpPr>
          <p:cNvPr id="3076" name="Rectangle 2"/>
          <p:cNvSpPr>
            <a:spLocks noGrp="1" noChangeArrowheads="1"/>
          </p:cNvSpPr>
          <p:nvPr>
            <p:ph type="body" idx="1"/>
          </p:nvPr>
        </p:nvSpPr>
        <p:spPr bwMode="auto">
          <a:xfrm>
            <a:off x="738187" y="5440859"/>
            <a:ext cx="10703719" cy="8465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en-US">
                <a:sym typeface="Vista Sans OT Reg" charset="0"/>
              </a:rPr>
              <a:t>Click to edit Master text styles</a:t>
            </a:r>
          </a:p>
          <a:p>
            <a:pPr lvl="1"/>
            <a:r>
              <a:rPr lang="en-US">
                <a:sym typeface="Vista Sans OT Reg" charset="0"/>
              </a:rPr>
              <a:t>Second level</a:t>
            </a:r>
          </a:p>
          <a:p>
            <a:pPr lvl="2"/>
            <a:r>
              <a:rPr lang="en-US">
                <a:sym typeface="Vista Sans OT Reg" charset="0"/>
              </a:rPr>
              <a:t>Third level</a:t>
            </a:r>
          </a:p>
        </p:txBody>
      </p:sp>
      <p:pic>
        <p:nvPicPr>
          <p:cNvPr id="307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653" y="586680"/>
            <a:ext cx="1559719" cy="289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732922533"/>
      </p:ext>
    </p:extLst>
  </p:cSld>
  <p:clrMap bg1="dk2" tx1="lt1" bg2="dk1" tx2="lt2" accent1="accent1" accent2="accent2" accent3="accent3" accent4="accent4" accent5="accent5" accent6="accent6" hlink="hlink" folHlink="folHlink"/>
  <p:sldLayoutIdLst>
    <p:sldLayoutId id="2147483673" r:id="rId1"/>
    <p:sldLayoutId id="2147483674" r:id="rId2"/>
  </p:sldLayoutIdLst>
  <p:hf hdr="0"/>
  <p:txStyles>
    <p:titleStyle>
      <a:lvl1pPr algn="l" rtl="0" eaLnBrk="0" fontAlgn="base" hangingPunct="0">
        <a:lnSpc>
          <a:spcPct val="90000"/>
        </a:lnSpc>
        <a:spcBef>
          <a:spcPct val="0"/>
        </a:spcBef>
        <a:spcAft>
          <a:spcPct val="0"/>
        </a:spcAft>
        <a:defRPr sz="4894">
          <a:solidFill>
            <a:schemeClr val="tx1"/>
          </a:solidFill>
          <a:latin typeface="+mj-lt"/>
          <a:ea typeface="+mj-ea"/>
          <a:cs typeface="+mj-cs"/>
          <a:sym typeface="Vista Sans OT Medium" charset="0"/>
        </a:defRPr>
      </a:lvl1pPr>
      <a:lvl2pPr algn="l" rtl="0" eaLnBrk="0" fontAlgn="base" hangingPunct="0">
        <a:lnSpc>
          <a:spcPct val="90000"/>
        </a:lnSpc>
        <a:spcBef>
          <a:spcPct val="0"/>
        </a:spcBef>
        <a:spcAft>
          <a:spcPct val="0"/>
        </a:spcAft>
        <a:defRPr sz="4894">
          <a:solidFill>
            <a:schemeClr val="tx1"/>
          </a:solidFill>
          <a:latin typeface="Vista Sans OT Medium" pitchFamily="-65" charset="0"/>
          <a:ea typeface="ヒラギノ角ゴ ProN W6" pitchFamily="-65" charset="-128"/>
          <a:cs typeface="ヒラギノ角ゴ ProN W6" pitchFamily="-65" charset="-128"/>
          <a:sym typeface="Vista Sans OT Medium" charset="0"/>
        </a:defRPr>
      </a:lvl2pPr>
      <a:lvl3pPr algn="l" rtl="0" eaLnBrk="0" fontAlgn="base" hangingPunct="0">
        <a:lnSpc>
          <a:spcPct val="90000"/>
        </a:lnSpc>
        <a:spcBef>
          <a:spcPct val="0"/>
        </a:spcBef>
        <a:spcAft>
          <a:spcPct val="0"/>
        </a:spcAft>
        <a:defRPr sz="4894">
          <a:solidFill>
            <a:schemeClr val="tx1"/>
          </a:solidFill>
          <a:latin typeface="Vista Sans OT Medium" pitchFamily="-65" charset="0"/>
          <a:ea typeface="ヒラギノ角ゴ ProN W6" pitchFamily="-65" charset="-128"/>
          <a:cs typeface="ヒラギノ角ゴ ProN W6" pitchFamily="-65" charset="-128"/>
          <a:sym typeface="Vista Sans OT Medium" charset="0"/>
        </a:defRPr>
      </a:lvl3pPr>
      <a:lvl4pPr algn="l" rtl="0" eaLnBrk="0" fontAlgn="base" hangingPunct="0">
        <a:lnSpc>
          <a:spcPct val="90000"/>
        </a:lnSpc>
        <a:spcBef>
          <a:spcPct val="0"/>
        </a:spcBef>
        <a:spcAft>
          <a:spcPct val="0"/>
        </a:spcAft>
        <a:defRPr sz="4894">
          <a:solidFill>
            <a:schemeClr val="tx1"/>
          </a:solidFill>
          <a:latin typeface="Vista Sans OT Medium" pitchFamily="-65" charset="0"/>
          <a:ea typeface="ヒラギノ角ゴ ProN W6" pitchFamily="-65" charset="-128"/>
          <a:cs typeface="ヒラギノ角ゴ ProN W6" pitchFamily="-65" charset="-128"/>
          <a:sym typeface="Vista Sans OT Medium" charset="0"/>
        </a:defRPr>
      </a:lvl4pPr>
      <a:lvl5pPr algn="l" rtl="0" eaLnBrk="0" fontAlgn="base" hangingPunct="0">
        <a:lnSpc>
          <a:spcPct val="90000"/>
        </a:lnSpc>
        <a:spcBef>
          <a:spcPct val="0"/>
        </a:spcBef>
        <a:spcAft>
          <a:spcPct val="0"/>
        </a:spcAft>
        <a:defRPr sz="4894">
          <a:solidFill>
            <a:schemeClr val="tx1"/>
          </a:solidFill>
          <a:latin typeface="Vista Sans OT Medium" pitchFamily="-65" charset="0"/>
          <a:ea typeface="ヒラギノ角ゴ ProN W6" pitchFamily="-65" charset="-128"/>
          <a:cs typeface="ヒラギノ角ゴ ProN W6" pitchFamily="-65" charset="-128"/>
          <a:sym typeface="Vista Sans OT Medium" charset="0"/>
        </a:defRPr>
      </a:lvl5pPr>
      <a:lvl6pPr marL="385785" algn="l" rtl="0" fontAlgn="base">
        <a:lnSpc>
          <a:spcPct val="90000"/>
        </a:lnSpc>
        <a:spcBef>
          <a:spcPct val="0"/>
        </a:spcBef>
        <a:spcAft>
          <a:spcPct val="0"/>
        </a:spcAft>
        <a:defRPr sz="4894">
          <a:solidFill>
            <a:schemeClr val="tx1"/>
          </a:solidFill>
          <a:latin typeface="Vista Sans OT Medium" pitchFamily="-65" charset="0"/>
          <a:ea typeface="ヒラギノ角ゴ ProN W6" pitchFamily="-65" charset="-128"/>
          <a:cs typeface="ヒラギノ角ゴ ProN W6" pitchFamily="-65" charset="-128"/>
          <a:sym typeface="Vista Sans OT Medium" pitchFamily="-65" charset="0"/>
        </a:defRPr>
      </a:lvl6pPr>
      <a:lvl7pPr marL="771571" algn="l" rtl="0" fontAlgn="base">
        <a:lnSpc>
          <a:spcPct val="90000"/>
        </a:lnSpc>
        <a:spcBef>
          <a:spcPct val="0"/>
        </a:spcBef>
        <a:spcAft>
          <a:spcPct val="0"/>
        </a:spcAft>
        <a:defRPr sz="4894">
          <a:solidFill>
            <a:schemeClr val="tx1"/>
          </a:solidFill>
          <a:latin typeface="Vista Sans OT Medium" pitchFamily="-65" charset="0"/>
          <a:ea typeface="ヒラギノ角ゴ ProN W6" pitchFamily="-65" charset="-128"/>
          <a:cs typeface="ヒラギノ角ゴ ProN W6" pitchFamily="-65" charset="-128"/>
          <a:sym typeface="Vista Sans OT Medium" pitchFamily="-65" charset="0"/>
        </a:defRPr>
      </a:lvl7pPr>
      <a:lvl8pPr marL="1157356" algn="l" rtl="0" fontAlgn="base">
        <a:lnSpc>
          <a:spcPct val="90000"/>
        </a:lnSpc>
        <a:spcBef>
          <a:spcPct val="0"/>
        </a:spcBef>
        <a:spcAft>
          <a:spcPct val="0"/>
        </a:spcAft>
        <a:defRPr sz="4894">
          <a:solidFill>
            <a:schemeClr val="tx1"/>
          </a:solidFill>
          <a:latin typeface="Vista Sans OT Medium" pitchFamily="-65" charset="0"/>
          <a:ea typeface="ヒラギノ角ゴ ProN W6" pitchFamily="-65" charset="-128"/>
          <a:cs typeface="ヒラギノ角ゴ ProN W6" pitchFamily="-65" charset="-128"/>
          <a:sym typeface="Vista Sans OT Medium" pitchFamily="-65" charset="0"/>
        </a:defRPr>
      </a:lvl8pPr>
      <a:lvl9pPr marL="1543141" algn="l" rtl="0" fontAlgn="base">
        <a:lnSpc>
          <a:spcPct val="90000"/>
        </a:lnSpc>
        <a:spcBef>
          <a:spcPct val="0"/>
        </a:spcBef>
        <a:spcAft>
          <a:spcPct val="0"/>
        </a:spcAft>
        <a:defRPr sz="4894">
          <a:solidFill>
            <a:schemeClr val="tx1"/>
          </a:solidFill>
          <a:latin typeface="Vista Sans OT Medium" pitchFamily="-65" charset="0"/>
          <a:ea typeface="ヒラギノ角ゴ ProN W6" pitchFamily="-65" charset="-128"/>
          <a:cs typeface="ヒラギノ角ゴ ProN W6" pitchFamily="-65" charset="-128"/>
          <a:sym typeface="Vista Sans OT Medium" pitchFamily="-65" charset="0"/>
        </a:defRPr>
      </a:lvl9pPr>
    </p:titleStyle>
    <p:bodyStyle>
      <a:lvl1pPr marL="289339" indent="-289339" algn="l" rtl="0" eaLnBrk="0" fontAlgn="base" hangingPunct="0">
        <a:spcBef>
          <a:spcPts val="169"/>
        </a:spcBef>
        <a:spcAft>
          <a:spcPct val="0"/>
        </a:spcAft>
        <a:buChar char="•"/>
        <a:defRPr sz="2700">
          <a:solidFill>
            <a:srgbClr val="AFBEE3"/>
          </a:solidFill>
          <a:latin typeface="+mn-lt"/>
          <a:ea typeface="+mn-ea"/>
          <a:cs typeface="+mn-cs"/>
          <a:sym typeface="Vista Sans OT Reg" charset="0"/>
        </a:defRPr>
      </a:lvl1pPr>
      <a:lvl2pPr marL="626901" indent="-241116" algn="l" rtl="0" eaLnBrk="0" fontAlgn="base" hangingPunct="0">
        <a:spcBef>
          <a:spcPts val="169"/>
        </a:spcBef>
        <a:spcAft>
          <a:spcPct val="0"/>
        </a:spcAft>
        <a:buChar char="–"/>
        <a:defRPr sz="2363">
          <a:solidFill>
            <a:srgbClr val="AFBEE3"/>
          </a:solidFill>
          <a:latin typeface="+mn-lt"/>
          <a:ea typeface="+mn-ea"/>
          <a:cs typeface="+mn-cs"/>
          <a:sym typeface="Vista Sans OT Reg" charset="0"/>
        </a:defRPr>
      </a:lvl2pPr>
      <a:lvl3pPr marL="964463" indent="-192893" algn="l" rtl="0" eaLnBrk="0" fontAlgn="base" hangingPunct="0">
        <a:spcBef>
          <a:spcPts val="169"/>
        </a:spcBef>
        <a:spcAft>
          <a:spcPct val="0"/>
        </a:spcAft>
        <a:buChar char="•"/>
        <a:defRPr sz="2025">
          <a:solidFill>
            <a:srgbClr val="AFBEE3"/>
          </a:solidFill>
          <a:latin typeface="+mn-lt"/>
          <a:ea typeface="+mn-ea"/>
          <a:cs typeface="+mn-cs"/>
          <a:sym typeface="Vista Sans OT Reg" charset="0"/>
        </a:defRPr>
      </a:lvl3pPr>
      <a:lvl4pPr marL="1350249" indent="-192893" algn="l" rtl="0" eaLnBrk="0" fontAlgn="base" hangingPunct="0">
        <a:spcBef>
          <a:spcPts val="169"/>
        </a:spcBef>
        <a:spcAft>
          <a:spcPct val="0"/>
        </a:spcAft>
        <a:buChar char="–"/>
        <a:defRPr sz="1688">
          <a:solidFill>
            <a:srgbClr val="AFBEE3"/>
          </a:solidFill>
          <a:latin typeface="+mn-lt"/>
          <a:ea typeface="+mn-ea"/>
          <a:cs typeface="+mn-cs"/>
          <a:sym typeface="Vista Sans OT Reg" charset="0"/>
        </a:defRPr>
      </a:lvl4pPr>
      <a:lvl5pPr marL="1736034" indent="-192893" algn="l" rtl="0" eaLnBrk="0" fontAlgn="base" hangingPunct="0">
        <a:spcBef>
          <a:spcPts val="169"/>
        </a:spcBef>
        <a:spcAft>
          <a:spcPct val="0"/>
        </a:spcAft>
        <a:buChar char="»"/>
        <a:defRPr sz="1688">
          <a:solidFill>
            <a:srgbClr val="AFBEE3"/>
          </a:solidFill>
          <a:latin typeface="+mn-lt"/>
          <a:ea typeface="+mn-ea"/>
          <a:cs typeface="+mn-cs"/>
          <a:sym typeface="Vista Sans OT Reg" charset="0"/>
        </a:defRPr>
      </a:lvl5pPr>
      <a:lvl6pPr marL="385785" algn="l" rtl="0" fontAlgn="base">
        <a:spcBef>
          <a:spcPts val="169"/>
        </a:spcBef>
        <a:spcAft>
          <a:spcPct val="0"/>
        </a:spcAft>
        <a:defRPr>
          <a:solidFill>
            <a:srgbClr val="AFBEE3"/>
          </a:solidFill>
          <a:latin typeface="+mn-lt"/>
          <a:ea typeface="+mn-ea"/>
          <a:cs typeface="+mn-cs"/>
          <a:sym typeface="Vista Sans OT Reg" pitchFamily="-65" charset="0"/>
        </a:defRPr>
      </a:lvl6pPr>
      <a:lvl7pPr marL="771571" algn="l" rtl="0" fontAlgn="base">
        <a:spcBef>
          <a:spcPts val="169"/>
        </a:spcBef>
        <a:spcAft>
          <a:spcPct val="0"/>
        </a:spcAft>
        <a:defRPr>
          <a:solidFill>
            <a:srgbClr val="AFBEE3"/>
          </a:solidFill>
          <a:latin typeface="+mn-lt"/>
          <a:ea typeface="+mn-ea"/>
          <a:cs typeface="+mn-cs"/>
          <a:sym typeface="Vista Sans OT Reg" pitchFamily="-65" charset="0"/>
        </a:defRPr>
      </a:lvl7pPr>
      <a:lvl8pPr marL="1157356" algn="l" rtl="0" fontAlgn="base">
        <a:spcBef>
          <a:spcPts val="169"/>
        </a:spcBef>
        <a:spcAft>
          <a:spcPct val="0"/>
        </a:spcAft>
        <a:defRPr>
          <a:solidFill>
            <a:srgbClr val="AFBEE3"/>
          </a:solidFill>
          <a:latin typeface="+mn-lt"/>
          <a:ea typeface="+mn-ea"/>
          <a:cs typeface="+mn-cs"/>
          <a:sym typeface="Vista Sans OT Reg" pitchFamily="-65" charset="0"/>
        </a:defRPr>
      </a:lvl8pPr>
      <a:lvl9pPr marL="1543141" algn="l" rtl="0" fontAlgn="base">
        <a:spcBef>
          <a:spcPts val="169"/>
        </a:spcBef>
        <a:spcAft>
          <a:spcPct val="0"/>
        </a:spcAft>
        <a:defRPr>
          <a:solidFill>
            <a:srgbClr val="AFBEE3"/>
          </a:solidFill>
          <a:latin typeface="+mn-lt"/>
          <a:ea typeface="+mn-ea"/>
          <a:cs typeface="+mn-cs"/>
          <a:sym typeface="Vista Sans OT Reg" pitchFamily="-65" charset="0"/>
        </a:defRPr>
      </a:lvl9pPr>
    </p:bodyStyle>
    <p:otherStyle>
      <a:defPPr>
        <a:defRPr lang="en-US"/>
      </a:defPPr>
      <a:lvl1pPr marL="0" algn="l" defTabSz="385785" rtl="0" eaLnBrk="1" latinLnBrk="0" hangingPunct="1">
        <a:defRPr sz="1519" kern="1200">
          <a:solidFill>
            <a:schemeClr val="tx1"/>
          </a:solidFill>
          <a:latin typeface="+mn-lt"/>
          <a:ea typeface="+mn-ea"/>
          <a:cs typeface="+mn-cs"/>
        </a:defRPr>
      </a:lvl1pPr>
      <a:lvl2pPr marL="385785" algn="l" defTabSz="385785" rtl="0" eaLnBrk="1" latinLnBrk="0" hangingPunct="1">
        <a:defRPr sz="1519" kern="1200">
          <a:solidFill>
            <a:schemeClr val="tx1"/>
          </a:solidFill>
          <a:latin typeface="+mn-lt"/>
          <a:ea typeface="+mn-ea"/>
          <a:cs typeface="+mn-cs"/>
        </a:defRPr>
      </a:lvl2pPr>
      <a:lvl3pPr marL="771571" algn="l" defTabSz="385785" rtl="0" eaLnBrk="1" latinLnBrk="0" hangingPunct="1">
        <a:defRPr sz="1519" kern="1200">
          <a:solidFill>
            <a:schemeClr val="tx1"/>
          </a:solidFill>
          <a:latin typeface="+mn-lt"/>
          <a:ea typeface="+mn-ea"/>
          <a:cs typeface="+mn-cs"/>
        </a:defRPr>
      </a:lvl3pPr>
      <a:lvl4pPr marL="1157356" algn="l" defTabSz="385785" rtl="0" eaLnBrk="1" latinLnBrk="0" hangingPunct="1">
        <a:defRPr sz="1519" kern="1200">
          <a:solidFill>
            <a:schemeClr val="tx1"/>
          </a:solidFill>
          <a:latin typeface="+mn-lt"/>
          <a:ea typeface="+mn-ea"/>
          <a:cs typeface="+mn-cs"/>
        </a:defRPr>
      </a:lvl4pPr>
      <a:lvl5pPr marL="1543141" algn="l" defTabSz="385785" rtl="0" eaLnBrk="1" latinLnBrk="0" hangingPunct="1">
        <a:defRPr sz="1519" kern="1200">
          <a:solidFill>
            <a:schemeClr val="tx1"/>
          </a:solidFill>
          <a:latin typeface="+mn-lt"/>
          <a:ea typeface="+mn-ea"/>
          <a:cs typeface="+mn-cs"/>
        </a:defRPr>
      </a:lvl5pPr>
      <a:lvl6pPr marL="1928927" algn="l" defTabSz="385785" rtl="0" eaLnBrk="1" latinLnBrk="0" hangingPunct="1">
        <a:defRPr sz="1519" kern="1200">
          <a:solidFill>
            <a:schemeClr val="tx1"/>
          </a:solidFill>
          <a:latin typeface="+mn-lt"/>
          <a:ea typeface="+mn-ea"/>
          <a:cs typeface="+mn-cs"/>
        </a:defRPr>
      </a:lvl6pPr>
      <a:lvl7pPr marL="2314712" algn="l" defTabSz="385785" rtl="0" eaLnBrk="1" latinLnBrk="0" hangingPunct="1">
        <a:defRPr sz="1519" kern="1200">
          <a:solidFill>
            <a:schemeClr val="tx1"/>
          </a:solidFill>
          <a:latin typeface="+mn-lt"/>
          <a:ea typeface="+mn-ea"/>
          <a:cs typeface="+mn-cs"/>
        </a:defRPr>
      </a:lvl7pPr>
      <a:lvl8pPr marL="2700498" algn="l" defTabSz="385785" rtl="0" eaLnBrk="1" latinLnBrk="0" hangingPunct="1">
        <a:defRPr sz="1519" kern="1200">
          <a:solidFill>
            <a:schemeClr val="tx1"/>
          </a:solidFill>
          <a:latin typeface="+mn-lt"/>
          <a:ea typeface="+mn-ea"/>
          <a:cs typeface="+mn-cs"/>
        </a:defRPr>
      </a:lvl8pPr>
      <a:lvl9pPr marL="3086283" algn="l" defTabSz="385785" rtl="0" eaLnBrk="1" latinLnBrk="0" hangingPunct="1">
        <a:defRPr sz="151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bwMode="auto">
          <a:xfrm>
            <a:off x="0" y="0"/>
            <a:ext cx="12192000" cy="6858000"/>
          </a:xfrm>
          <a:prstGeom prst="rect">
            <a:avLst/>
          </a:prstGeom>
          <a:solidFill>
            <a:schemeClr val="bg1"/>
          </a:solidFill>
          <a:ln w="203200" cap="flat" cmpd="sng" algn="ctr">
            <a:solidFill>
              <a:srgbClr val="FFFFFF"/>
            </a:solidFill>
            <a:prstDash val="solid"/>
            <a:miter lim="800000"/>
            <a:headEnd type="arrow" w="med" len="med"/>
            <a:tailEnd type="none" w="med" len="med"/>
          </a:ln>
          <a:effectLst/>
        </p:spPr>
        <p:txBody>
          <a:bodyPr/>
          <a:lstStyle/>
          <a:p>
            <a:pPr>
              <a:lnSpc>
                <a:spcPct val="90000"/>
              </a:lnSpc>
            </a:pPr>
            <a:endParaRPr lang="en-US" sz="1519"/>
          </a:p>
        </p:txBody>
      </p:sp>
      <p:sp>
        <p:nvSpPr>
          <p:cNvPr id="12291" name="Rectangle 1"/>
          <p:cNvSpPr>
            <a:spLocks noGrp="1" noChangeArrowheads="1"/>
          </p:cNvSpPr>
          <p:nvPr>
            <p:ph type="title"/>
          </p:nvPr>
        </p:nvSpPr>
        <p:spPr bwMode="auto">
          <a:xfrm>
            <a:off x="738187" y="546497"/>
            <a:ext cx="10703719" cy="55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sym typeface="Vista Sans OT Medium" charset="0"/>
              </a:rPr>
              <a:t>Click to edit Master title style</a:t>
            </a:r>
          </a:p>
        </p:txBody>
      </p:sp>
      <p:sp>
        <p:nvSpPr>
          <p:cNvPr id="12292" name="Rectangle 2"/>
          <p:cNvSpPr>
            <a:spLocks noGrp="1" noChangeArrowheads="1"/>
          </p:cNvSpPr>
          <p:nvPr>
            <p:ph type="body" idx="1"/>
          </p:nvPr>
        </p:nvSpPr>
        <p:spPr bwMode="auto">
          <a:xfrm>
            <a:off x="738187" y="1360884"/>
            <a:ext cx="10703719" cy="5025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sym typeface="Vista Sans OT Reg" charset="0"/>
              </a:rPr>
              <a:t>Click to edit Master text styles</a:t>
            </a:r>
          </a:p>
          <a:p>
            <a:pPr lvl="1"/>
            <a:r>
              <a:rPr lang="en-US">
                <a:sym typeface="Vista Sans OT Reg" charset="0"/>
              </a:rPr>
              <a:t>Second level</a:t>
            </a:r>
          </a:p>
          <a:p>
            <a:pPr lvl="2"/>
            <a:r>
              <a:rPr lang="en-US">
                <a:sym typeface="Vista Sans OT Reg" charset="0"/>
              </a:rPr>
              <a:t>Third level</a:t>
            </a:r>
          </a:p>
          <a:p>
            <a:pPr lvl="3"/>
            <a:r>
              <a:rPr lang="en-US">
                <a:sym typeface="Vista Sans OT Reg" charset="0"/>
              </a:rPr>
              <a:t>Fourth level</a:t>
            </a:r>
          </a:p>
          <a:p>
            <a:pPr lvl="4"/>
            <a:r>
              <a:rPr lang="en-US">
                <a:sym typeface="Vista Sans OT Reg" charset="0"/>
              </a:rPr>
              <a:t>Fifth level</a:t>
            </a:r>
          </a:p>
        </p:txBody>
      </p:sp>
      <p:sp>
        <p:nvSpPr>
          <p:cNvPr id="2" name="Footer Placeholder 1"/>
          <p:cNvSpPr>
            <a:spLocks noGrp="1"/>
          </p:cNvSpPr>
          <p:nvPr>
            <p:ph type="ftr" sz="quarter" idx="3"/>
          </p:nvPr>
        </p:nvSpPr>
        <p:spPr>
          <a:xfrm>
            <a:off x="4165700" y="6355706"/>
            <a:ext cx="3860602" cy="365670"/>
          </a:xfrm>
          <a:prstGeom prst="rect">
            <a:avLst/>
          </a:prstGeom>
        </p:spPr>
        <p:txBody>
          <a:bodyPr vert="horz" lIns="91440" tIns="45720" rIns="91440" bIns="45720" rtlCol="0" anchor="ctr"/>
          <a:lstStyle>
            <a:lvl1pPr algn="ctr">
              <a:defRPr sz="1013">
                <a:solidFill>
                  <a:schemeClr val="tx1">
                    <a:tint val="75000"/>
                  </a:schemeClr>
                </a:solidFill>
              </a:defRPr>
            </a:lvl1pPr>
          </a:lstStyle>
          <a:p>
            <a:r>
              <a:rPr lang="en-US" dirty="0"/>
              <a:t>USENIX ATC - TAO</a:t>
            </a:r>
          </a:p>
        </p:txBody>
      </p:sp>
      <p:sp>
        <p:nvSpPr>
          <p:cNvPr id="3" name="Date Placeholder 2"/>
          <p:cNvSpPr>
            <a:spLocks noGrp="1"/>
          </p:cNvSpPr>
          <p:nvPr>
            <p:ph type="dt" sz="half" idx="2"/>
          </p:nvPr>
        </p:nvSpPr>
        <p:spPr>
          <a:xfrm>
            <a:off x="610196" y="6355706"/>
            <a:ext cx="2844106" cy="365670"/>
          </a:xfrm>
          <a:prstGeom prst="rect">
            <a:avLst/>
          </a:prstGeom>
        </p:spPr>
        <p:txBody>
          <a:bodyPr vert="horz" lIns="91440" tIns="45720" rIns="91440" bIns="45720" rtlCol="0" anchor="ctr"/>
          <a:lstStyle>
            <a:lvl1pPr algn="l">
              <a:defRPr sz="1013">
                <a:solidFill>
                  <a:schemeClr val="tx1">
                    <a:tint val="75000"/>
                  </a:schemeClr>
                </a:solidFill>
              </a:defRPr>
            </a:lvl1pPr>
          </a:lstStyle>
          <a:p>
            <a:r>
              <a:rPr lang="en-US" dirty="0"/>
              <a:t>24 June 2013</a:t>
            </a:r>
          </a:p>
        </p:txBody>
      </p:sp>
      <p:sp>
        <p:nvSpPr>
          <p:cNvPr id="4" name="Slide Number Placeholder 3"/>
          <p:cNvSpPr>
            <a:spLocks noGrp="1"/>
          </p:cNvSpPr>
          <p:nvPr>
            <p:ph type="sldNum" sz="quarter" idx="4"/>
          </p:nvPr>
        </p:nvSpPr>
        <p:spPr>
          <a:xfrm>
            <a:off x="8737700" y="6355706"/>
            <a:ext cx="2844105" cy="365670"/>
          </a:xfrm>
          <a:prstGeom prst="rect">
            <a:avLst/>
          </a:prstGeom>
        </p:spPr>
        <p:txBody>
          <a:bodyPr vert="horz" lIns="91440" tIns="45720" rIns="91440" bIns="45720" rtlCol="0" anchor="ctr"/>
          <a:lstStyle>
            <a:lvl1pPr algn="r">
              <a:defRPr sz="1013">
                <a:solidFill>
                  <a:schemeClr val="tx1">
                    <a:tint val="75000"/>
                  </a:schemeClr>
                </a:solidFill>
              </a:defRPr>
            </a:lvl1pPr>
          </a:lstStyle>
          <a:p>
            <a:fld id="{3F799278-3799-9F4A-BF00-67112FF6EF7A}" type="slidenum">
              <a:rPr lang="en-US" smtClean="0"/>
              <a:t>‹#›</a:t>
            </a:fld>
            <a:endParaRPr lang="en-US" dirty="0"/>
          </a:p>
        </p:txBody>
      </p:sp>
    </p:spTree>
    <p:extLst>
      <p:ext uri="{BB962C8B-B14F-4D97-AF65-F5344CB8AC3E}">
        <p14:creationId xmlns:p14="http://schemas.microsoft.com/office/powerpoint/2010/main" val="4134709798"/>
      </p:ext>
    </p:extLst>
  </p:cSld>
  <p:clrMap bg1="lt1" tx1="dk1" bg2="lt2" tx2="dk2" accent1="accent1" accent2="accent2" accent3="accent3" accent4="accent4" accent5="accent5" accent6="accent6" hlink="hlink" folHlink="folHlink"/>
  <p:sldLayoutIdLst>
    <p:sldLayoutId id="2147483676" r:id="rId1"/>
    <p:sldLayoutId id="2147483677" r:id="rId2"/>
  </p:sldLayoutIdLst>
  <p:hf hdr="0"/>
  <p:txStyles>
    <p:titleStyle>
      <a:lvl1pPr algn="l" rtl="0" eaLnBrk="0" fontAlgn="base" hangingPunct="0">
        <a:lnSpc>
          <a:spcPct val="90000"/>
        </a:lnSpc>
        <a:spcBef>
          <a:spcPct val="0"/>
        </a:spcBef>
        <a:spcAft>
          <a:spcPct val="0"/>
        </a:spcAft>
        <a:defRPr sz="3881">
          <a:solidFill>
            <a:schemeClr val="tx1"/>
          </a:solidFill>
          <a:latin typeface="+mj-lt"/>
          <a:ea typeface="+mj-ea"/>
          <a:cs typeface="+mj-cs"/>
          <a:sym typeface="Vista Sans OT Medium" charset="0"/>
        </a:defRPr>
      </a:lvl1pPr>
      <a:lvl2pPr algn="l" rtl="0" eaLnBrk="0" fontAlgn="base" hangingPunct="0">
        <a:lnSpc>
          <a:spcPct val="90000"/>
        </a:lnSpc>
        <a:spcBef>
          <a:spcPct val="0"/>
        </a:spcBef>
        <a:spcAft>
          <a:spcPct val="0"/>
        </a:spcAft>
        <a:defRPr sz="3881">
          <a:solidFill>
            <a:schemeClr val="tx1"/>
          </a:solidFill>
          <a:latin typeface="Vista Sans OT Medium" pitchFamily="-65" charset="0"/>
          <a:ea typeface="ヒラギノ角ゴ ProN W6" pitchFamily="-65" charset="-128"/>
          <a:cs typeface="ヒラギノ角ゴ ProN W6" pitchFamily="-65" charset="-128"/>
          <a:sym typeface="Vista Sans OT Medium" charset="0"/>
        </a:defRPr>
      </a:lvl2pPr>
      <a:lvl3pPr algn="l" rtl="0" eaLnBrk="0" fontAlgn="base" hangingPunct="0">
        <a:lnSpc>
          <a:spcPct val="90000"/>
        </a:lnSpc>
        <a:spcBef>
          <a:spcPct val="0"/>
        </a:spcBef>
        <a:spcAft>
          <a:spcPct val="0"/>
        </a:spcAft>
        <a:defRPr sz="3881">
          <a:solidFill>
            <a:schemeClr val="tx1"/>
          </a:solidFill>
          <a:latin typeface="Vista Sans OT Medium" pitchFamily="-65" charset="0"/>
          <a:ea typeface="ヒラギノ角ゴ ProN W6" pitchFamily="-65" charset="-128"/>
          <a:cs typeface="ヒラギノ角ゴ ProN W6" pitchFamily="-65" charset="-128"/>
          <a:sym typeface="Vista Sans OT Medium" charset="0"/>
        </a:defRPr>
      </a:lvl3pPr>
      <a:lvl4pPr algn="l" rtl="0" eaLnBrk="0" fontAlgn="base" hangingPunct="0">
        <a:lnSpc>
          <a:spcPct val="90000"/>
        </a:lnSpc>
        <a:spcBef>
          <a:spcPct val="0"/>
        </a:spcBef>
        <a:spcAft>
          <a:spcPct val="0"/>
        </a:spcAft>
        <a:defRPr sz="3881">
          <a:solidFill>
            <a:schemeClr val="tx1"/>
          </a:solidFill>
          <a:latin typeface="Vista Sans OT Medium" pitchFamily="-65" charset="0"/>
          <a:ea typeface="ヒラギノ角ゴ ProN W6" pitchFamily="-65" charset="-128"/>
          <a:cs typeface="ヒラギノ角ゴ ProN W6" pitchFamily="-65" charset="-128"/>
          <a:sym typeface="Vista Sans OT Medium" charset="0"/>
        </a:defRPr>
      </a:lvl4pPr>
      <a:lvl5pPr algn="l" rtl="0" eaLnBrk="0" fontAlgn="base" hangingPunct="0">
        <a:lnSpc>
          <a:spcPct val="90000"/>
        </a:lnSpc>
        <a:spcBef>
          <a:spcPct val="0"/>
        </a:spcBef>
        <a:spcAft>
          <a:spcPct val="0"/>
        </a:spcAft>
        <a:defRPr sz="3881">
          <a:solidFill>
            <a:schemeClr val="tx1"/>
          </a:solidFill>
          <a:latin typeface="Vista Sans OT Medium" pitchFamily="-65" charset="0"/>
          <a:ea typeface="ヒラギノ角ゴ ProN W6" pitchFamily="-65" charset="-128"/>
          <a:cs typeface="ヒラギノ角ゴ ProN W6" pitchFamily="-65" charset="-128"/>
          <a:sym typeface="Vista Sans OT Medium" charset="0"/>
        </a:defRPr>
      </a:lvl5pPr>
      <a:lvl6pPr marL="385785" algn="l" rtl="0" fontAlgn="base">
        <a:lnSpc>
          <a:spcPct val="90000"/>
        </a:lnSpc>
        <a:spcBef>
          <a:spcPct val="0"/>
        </a:spcBef>
        <a:spcAft>
          <a:spcPct val="0"/>
        </a:spcAft>
        <a:defRPr sz="3881">
          <a:solidFill>
            <a:schemeClr val="tx1"/>
          </a:solidFill>
          <a:latin typeface="Vista Sans OT Medium" pitchFamily="-65" charset="0"/>
          <a:ea typeface="ヒラギノ角ゴ ProN W6" pitchFamily="-65" charset="-128"/>
          <a:cs typeface="ヒラギノ角ゴ ProN W6" pitchFamily="-65" charset="-128"/>
          <a:sym typeface="Vista Sans OT Medium" pitchFamily="-65" charset="0"/>
        </a:defRPr>
      </a:lvl6pPr>
      <a:lvl7pPr marL="771571" algn="l" rtl="0" fontAlgn="base">
        <a:lnSpc>
          <a:spcPct val="90000"/>
        </a:lnSpc>
        <a:spcBef>
          <a:spcPct val="0"/>
        </a:spcBef>
        <a:spcAft>
          <a:spcPct val="0"/>
        </a:spcAft>
        <a:defRPr sz="3881">
          <a:solidFill>
            <a:schemeClr val="tx1"/>
          </a:solidFill>
          <a:latin typeface="Vista Sans OT Medium" pitchFamily="-65" charset="0"/>
          <a:ea typeface="ヒラギノ角ゴ ProN W6" pitchFamily="-65" charset="-128"/>
          <a:cs typeface="ヒラギノ角ゴ ProN W6" pitchFamily="-65" charset="-128"/>
          <a:sym typeface="Vista Sans OT Medium" pitchFamily="-65" charset="0"/>
        </a:defRPr>
      </a:lvl7pPr>
      <a:lvl8pPr marL="1157356" algn="l" rtl="0" fontAlgn="base">
        <a:lnSpc>
          <a:spcPct val="90000"/>
        </a:lnSpc>
        <a:spcBef>
          <a:spcPct val="0"/>
        </a:spcBef>
        <a:spcAft>
          <a:spcPct val="0"/>
        </a:spcAft>
        <a:defRPr sz="3881">
          <a:solidFill>
            <a:schemeClr val="tx1"/>
          </a:solidFill>
          <a:latin typeface="Vista Sans OT Medium" pitchFamily="-65" charset="0"/>
          <a:ea typeface="ヒラギノ角ゴ ProN W6" pitchFamily="-65" charset="-128"/>
          <a:cs typeface="ヒラギノ角ゴ ProN W6" pitchFamily="-65" charset="-128"/>
          <a:sym typeface="Vista Sans OT Medium" pitchFamily="-65" charset="0"/>
        </a:defRPr>
      </a:lvl8pPr>
      <a:lvl9pPr marL="1543141" algn="l" rtl="0" fontAlgn="base">
        <a:lnSpc>
          <a:spcPct val="90000"/>
        </a:lnSpc>
        <a:spcBef>
          <a:spcPct val="0"/>
        </a:spcBef>
        <a:spcAft>
          <a:spcPct val="0"/>
        </a:spcAft>
        <a:defRPr sz="3881">
          <a:solidFill>
            <a:schemeClr val="tx1"/>
          </a:solidFill>
          <a:latin typeface="Vista Sans OT Medium" pitchFamily="-65" charset="0"/>
          <a:ea typeface="ヒラギノ角ゴ ProN W6" pitchFamily="-65" charset="-128"/>
          <a:cs typeface="ヒラギノ角ゴ ProN W6" pitchFamily="-65" charset="-128"/>
          <a:sym typeface="Vista Sans OT Medium" pitchFamily="-65" charset="0"/>
        </a:defRPr>
      </a:lvl9pPr>
    </p:titleStyle>
    <p:bodyStyle>
      <a:lvl1pPr marL="180837" indent="-180837" algn="l" rtl="0" eaLnBrk="0" fontAlgn="base" hangingPunct="0">
        <a:lnSpc>
          <a:spcPct val="110000"/>
        </a:lnSpc>
        <a:spcBef>
          <a:spcPts val="1434"/>
        </a:spcBef>
        <a:spcAft>
          <a:spcPct val="0"/>
        </a:spcAft>
        <a:buClr>
          <a:srgbClr val="415995"/>
        </a:buClr>
        <a:buSzPct val="64000"/>
        <a:buFont typeface="Lucida Grande" charset="0"/>
        <a:buChar char="▪"/>
        <a:defRPr sz="2363">
          <a:solidFill>
            <a:schemeClr val="tx1"/>
          </a:solidFill>
          <a:latin typeface="+mn-lt"/>
          <a:ea typeface="+mn-ea"/>
          <a:cs typeface="+mn-cs"/>
          <a:sym typeface="Vista Sans OT Reg" charset="0"/>
        </a:defRPr>
      </a:lvl1pPr>
      <a:lvl2pPr marL="404539" indent="-200930" algn="l" rtl="0" eaLnBrk="0" fontAlgn="base" hangingPunct="0">
        <a:lnSpc>
          <a:spcPct val="110000"/>
        </a:lnSpc>
        <a:spcBef>
          <a:spcPts val="1181"/>
        </a:spcBef>
        <a:spcAft>
          <a:spcPct val="0"/>
        </a:spcAft>
        <a:buClr>
          <a:srgbClr val="888888"/>
        </a:buClr>
        <a:buSzPct val="64000"/>
        <a:buFont typeface="Lucida Grande" charset="0"/>
        <a:buChar char="▪"/>
        <a:defRPr sz="2363">
          <a:solidFill>
            <a:schemeClr val="tx1"/>
          </a:solidFill>
          <a:latin typeface="+mn-lt"/>
          <a:ea typeface="+mn-ea"/>
          <a:cs typeface="+mn-cs"/>
          <a:sym typeface="Vista Sans OT Reg" charset="0"/>
        </a:defRPr>
      </a:lvl2pPr>
      <a:lvl3pPr marL="586715" indent="-147349" algn="l" rtl="0" eaLnBrk="0" fontAlgn="base" hangingPunct="0">
        <a:lnSpc>
          <a:spcPct val="110000"/>
        </a:lnSpc>
        <a:spcBef>
          <a:spcPts val="1181"/>
        </a:spcBef>
        <a:spcAft>
          <a:spcPct val="0"/>
        </a:spcAft>
        <a:buClr>
          <a:srgbClr val="888888"/>
        </a:buClr>
        <a:buSzPct val="54000"/>
        <a:buFont typeface="Lucida Grande" charset="0"/>
        <a:buChar char="▪"/>
        <a:defRPr sz="2194">
          <a:solidFill>
            <a:schemeClr val="tx1"/>
          </a:solidFill>
          <a:latin typeface="+mn-lt"/>
          <a:ea typeface="+mn-ea"/>
          <a:cs typeface="+mn-cs"/>
          <a:sym typeface="Vista Sans OT Reg" charset="0"/>
        </a:defRPr>
      </a:lvl3pPr>
      <a:lvl4pPr marL="783627" indent="-151368" algn="l" rtl="0" eaLnBrk="0" fontAlgn="base" hangingPunct="0">
        <a:lnSpc>
          <a:spcPct val="110000"/>
        </a:lnSpc>
        <a:spcBef>
          <a:spcPts val="1181"/>
        </a:spcBef>
        <a:spcAft>
          <a:spcPct val="0"/>
        </a:spcAft>
        <a:buClr>
          <a:srgbClr val="888888"/>
        </a:buClr>
        <a:buSzPct val="44000"/>
        <a:buFont typeface="Lucida Grande" charset="0"/>
        <a:buChar char="▪"/>
        <a:defRPr sz="2194">
          <a:solidFill>
            <a:schemeClr val="tx1"/>
          </a:solidFill>
          <a:latin typeface="+mn-lt"/>
          <a:ea typeface="+mn-ea"/>
          <a:cs typeface="+mn-cs"/>
          <a:sym typeface="Vista Sans OT Reg" charset="0"/>
        </a:defRPr>
      </a:lvl4pPr>
      <a:lvl5pPr marL="977859" indent="-135293" algn="l" rtl="0" eaLnBrk="0" fontAlgn="base" hangingPunct="0">
        <a:lnSpc>
          <a:spcPct val="110000"/>
        </a:lnSpc>
        <a:spcBef>
          <a:spcPts val="1181"/>
        </a:spcBef>
        <a:spcAft>
          <a:spcPct val="0"/>
        </a:spcAft>
        <a:buClr>
          <a:srgbClr val="888888"/>
        </a:buClr>
        <a:buSzPct val="44000"/>
        <a:buFont typeface="Lucida Grande" charset="0"/>
        <a:buChar char="▪"/>
        <a:defRPr sz="2025">
          <a:solidFill>
            <a:schemeClr val="tx1"/>
          </a:solidFill>
          <a:latin typeface="+mn-lt"/>
          <a:ea typeface="+mn-ea"/>
          <a:cs typeface="+mn-cs"/>
          <a:sym typeface="Vista Sans OT Reg" charset="0"/>
        </a:defRPr>
      </a:lvl5pPr>
      <a:lvl6pPr marL="1363644" indent="-135293" algn="l" rtl="0" fontAlgn="base">
        <a:lnSpc>
          <a:spcPct val="110000"/>
        </a:lnSpc>
        <a:spcBef>
          <a:spcPts val="1181"/>
        </a:spcBef>
        <a:spcAft>
          <a:spcPct val="0"/>
        </a:spcAft>
        <a:buClr>
          <a:srgbClr val="888888"/>
        </a:buClr>
        <a:buSzPct val="44000"/>
        <a:buFont typeface="Lucida Grande" pitchFamily="-65" charset="0"/>
        <a:buChar char="▪"/>
        <a:defRPr sz="2025">
          <a:solidFill>
            <a:schemeClr val="tx1"/>
          </a:solidFill>
          <a:latin typeface="+mn-lt"/>
          <a:ea typeface="+mn-ea"/>
          <a:cs typeface="+mn-cs"/>
          <a:sym typeface="Vista Sans OT Reg" pitchFamily="-65" charset="0"/>
        </a:defRPr>
      </a:lvl6pPr>
      <a:lvl7pPr marL="1749429" indent="-135293" algn="l" rtl="0" fontAlgn="base">
        <a:lnSpc>
          <a:spcPct val="110000"/>
        </a:lnSpc>
        <a:spcBef>
          <a:spcPts val="1181"/>
        </a:spcBef>
        <a:spcAft>
          <a:spcPct val="0"/>
        </a:spcAft>
        <a:buClr>
          <a:srgbClr val="888888"/>
        </a:buClr>
        <a:buSzPct val="44000"/>
        <a:buFont typeface="Lucida Grande" pitchFamily="-65" charset="0"/>
        <a:buChar char="▪"/>
        <a:defRPr sz="2025">
          <a:solidFill>
            <a:schemeClr val="tx1"/>
          </a:solidFill>
          <a:latin typeface="+mn-lt"/>
          <a:ea typeface="+mn-ea"/>
          <a:cs typeface="+mn-cs"/>
          <a:sym typeface="Vista Sans OT Reg" pitchFamily="-65" charset="0"/>
        </a:defRPr>
      </a:lvl7pPr>
      <a:lvl8pPr marL="2135215" indent="-135293" algn="l" rtl="0" fontAlgn="base">
        <a:lnSpc>
          <a:spcPct val="110000"/>
        </a:lnSpc>
        <a:spcBef>
          <a:spcPts val="1181"/>
        </a:spcBef>
        <a:spcAft>
          <a:spcPct val="0"/>
        </a:spcAft>
        <a:buClr>
          <a:srgbClr val="888888"/>
        </a:buClr>
        <a:buSzPct val="44000"/>
        <a:buFont typeface="Lucida Grande" pitchFamily="-65" charset="0"/>
        <a:buChar char="▪"/>
        <a:defRPr sz="2025">
          <a:solidFill>
            <a:schemeClr val="tx1"/>
          </a:solidFill>
          <a:latin typeface="+mn-lt"/>
          <a:ea typeface="+mn-ea"/>
          <a:cs typeface="+mn-cs"/>
          <a:sym typeface="Vista Sans OT Reg" pitchFamily="-65" charset="0"/>
        </a:defRPr>
      </a:lvl8pPr>
      <a:lvl9pPr marL="2521000" indent="-135293" algn="l" rtl="0" fontAlgn="base">
        <a:lnSpc>
          <a:spcPct val="110000"/>
        </a:lnSpc>
        <a:spcBef>
          <a:spcPts val="1181"/>
        </a:spcBef>
        <a:spcAft>
          <a:spcPct val="0"/>
        </a:spcAft>
        <a:buClr>
          <a:srgbClr val="888888"/>
        </a:buClr>
        <a:buSzPct val="44000"/>
        <a:buFont typeface="Lucida Grande" pitchFamily="-65" charset="0"/>
        <a:buChar char="▪"/>
        <a:defRPr sz="2025">
          <a:solidFill>
            <a:schemeClr val="tx1"/>
          </a:solidFill>
          <a:latin typeface="+mn-lt"/>
          <a:ea typeface="+mn-ea"/>
          <a:cs typeface="+mn-cs"/>
          <a:sym typeface="Vista Sans OT Reg" pitchFamily="-65" charset="0"/>
        </a:defRPr>
      </a:lvl9pPr>
    </p:bodyStyle>
    <p:otherStyle>
      <a:defPPr>
        <a:defRPr lang="en-US"/>
      </a:defPPr>
      <a:lvl1pPr marL="0" algn="l" defTabSz="385785" rtl="0" eaLnBrk="1" latinLnBrk="0" hangingPunct="1">
        <a:defRPr sz="1519" kern="1200">
          <a:solidFill>
            <a:schemeClr val="tx1"/>
          </a:solidFill>
          <a:latin typeface="+mn-lt"/>
          <a:ea typeface="+mn-ea"/>
          <a:cs typeface="+mn-cs"/>
        </a:defRPr>
      </a:lvl1pPr>
      <a:lvl2pPr marL="385785" algn="l" defTabSz="385785" rtl="0" eaLnBrk="1" latinLnBrk="0" hangingPunct="1">
        <a:defRPr sz="1519" kern="1200">
          <a:solidFill>
            <a:schemeClr val="tx1"/>
          </a:solidFill>
          <a:latin typeface="+mn-lt"/>
          <a:ea typeface="+mn-ea"/>
          <a:cs typeface="+mn-cs"/>
        </a:defRPr>
      </a:lvl2pPr>
      <a:lvl3pPr marL="771571" algn="l" defTabSz="385785" rtl="0" eaLnBrk="1" latinLnBrk="0" hangingPunct="1">
        <a:defRPr sz="1519" kern="1200">
          <a:solidFill>
            <a:schemeClr val="tx1"/>
          </a:solidFill>
          <a:latin typeface="+mn-lt"/>
          <a:ea typeface="+mn-ea"/>
          <a:cs typeface="+mn-cs"/>
        </a:defRPr>
      </a:lvl3pPr>
      <a:lvl4pPr marL="1157356" algn="l" defTabSz="385785" rtl="0" eaLnBrk="1" latinLnBrk="0" hangingPunct="1">
        <a:defRPr sz="1519" kern="1200">
          <a:solidFill>
            <a:schemeClr val="tx1"/>
          </a:solidFill>
          <a:latin typeface="+mn-lt"/>
          <a:ea typeface="+mn-ea"/>
          <a:cs typeface="+mn-cs"/>
        </a:defRPr>
      </a:lvl4pPr>
      <a:lvl5pPr marL="1543141" algn="l" defTabSz="385785" rtl="0" eaLnBrk="1" latinLnBrk="0" hangingPunct="1">
        <a:defRPr sz="1519" kern="1200">
          <a:solidFill>
            <a:schemeClr val="tx1"/>
          </a:solidFill>
          <a:latin typeface="+mn-lt"/>
          <a:ea typeface="+mn-ea"/>
          <a:cs typeface="+mn-cs"/>
        </a:defRPr>
      </a:lvl5pPr>
      <a:lvl6pPr marL="1928927" algn="l" defTabSz="385785" rtl="0" eaLnBrk="1" latinLnBrk="0" hangingPunct="1">
        <a:defRPr sz="1519" kern="1200">
          <a:solidFill>
            <a:schemeClr val="tx1"/>
          </a:solidFill>
          <a:latin typeface="+mn-lt"/>
          <a:ea typeface="+mn-ea"/>
          <a:cs typeface="+mn-cs"/>
        </a:defRPr>
      </a:lvl6pPr>
      <a:lvl7pPr marL="2314712" algn="l" defTabSz="385785" rtl="0" eaLnBrk="1" latinLnBrk="0" hangingPunct="1">
        <a:defRPr sz="1519" kern="1200">
          <a:solidFill>
            <a:schemeClr val="tx1"/>
          </a:solidFill>
          <a:latin typeface="+mn-lt"/>
          <a:ea typeface="+mn-ea"/>
          <a:cs typeface="+mn-cs"/>
        </a:defRPr>
      </a:lvl7pPr>
      <a:lvl8pPr marL="2700498" algn="l" defTabSz="385785" rtl="0" eaLnBrk="1" latinLnBrk="0" hangingPunct="1">
        <a:defRPr sz="1519" kern="1200">
          <a:solidFill>
            <a:schemeClr val="tx1"/>
          </a:solidFill>
          <a:latin typeface="+mn-lt"/>
          <a:ea typeface="+mn-ea"/>
          <a:cs typeface="+mn-cs"/>
        </a:defRPr>
      </a:lvl8pPr>
      <a:lvl9pPr marL="3086283" algn="l" defTabSz="385785" rtl="0" eaLnBrk="1" latinLnBrk="0" hangingPunct="1">
        <a:defRPr sz="151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gif"/></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21.xml"/><Relationship Id="rId7" Type="http://schemas.openxmlformats.org/officeDocument/2006/relationships/image" Target="../media/image31.png"/><Relationship Id="rId2" Type="http://schemas.openxmlformats.org/officeDocument/2006/relationships/slideLayout" Target="../slideLayouts/slideLayout14.xml"/><Relationship Id="rId1" Type="http://schemas.openxmlformats.org/officeDocument/2006/relationships/tags" Target="../tags/tag1.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2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4.xml"/><Relationship Id="rId1" Type="http://schemas.openxmlformats.org/officeDocument/2006/relationships/tags" Target="../tags/tag2.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26.xml"/><Relationship Id="rId7" Type="http://schemas.openxmlformats.org/officeDocument/2006/relationships/image" Target="../media/image32.png"/><Relationship Id="rId2" Type="http://schemas.openxmlformats.org/officeDocument/2006/relationships/slideLayout" Target="../slideLayouts/slideLayout14.xml"/><Relationship Id="rId1" Type="http://schemas.openxmlformats.org/officeDocument/2006/relationships/tags" Target="../tags/tag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4.xml"/><Relationship Id="rId1" Type="http://schemas.openxmlformats.org/officeDocument/2006/relationships/tags" Target="../tags/tag4.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5.xml"/><Relationship Id="rId1" Type="http://schemas.openxmlformats.org/officeDocument/2006/relationships/tags" Target="../tags/tag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4.xml"/><Relationship Id="rId1" Type="http://schemas.openxmlformats.org/officeDocument/2006/relationships/tags" Target="../tags/tag6.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4.xml"/><Relationship Id="rId1" Type="http://schemas.openxmlformats.org/officeDocument/2006/relationships/tags" Target="../tags/tag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4.xml"/><Relationship Id="rId1" Type="http://schemas.openxmlformats.org/officeDocument/2006/relationships/tags" Target="../tags/tag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4.xml"/><Relationship Id="rId1" Type="http://schemas.openxmlformats.org/officeDocument/2006/relationships/tags" Target="../tags/tag9.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4.xml"/><Relationship Id="rId1" Type="http://schemas.openxmlformats.org/officeDocument/2006/relationships/tags" Target="../tags/tag10.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4.xml"/><Relationship Id="rId1" Type="http://schemas.openxmlformats.org/officeDocument/2006/relationships/tags" Target="../tags/tag11.xml"/><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4.xml"/><Relationship Id="rId1" Type="http://schemas.openxmlformats.org/officeDocument/2006/relationships/tags" Target="../tags/tag1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4.xml"/><Relationship Id="rId1" Type="http://schemas.openxmlformats.org/officeDocument/2006/relationships/tags" Target="../tags/tag13.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4.xml"/><Relationship Id="rId1" Type="http://schemas.openxmlformats.org/officeDocument/2006/relationships/tags" Target="../tags/tag14.xml"/><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4.xml"/><Relationship Id="rId1" Type="http://schemas.openxmlformats.org/officeDocument/2006/relationships/tags" Target="../tags/tag15.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4.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7B2A5-D888-4A68-9EB8-E190FABBD294}"/>
              </a:ext>
            </a:extLst>
          </p:cNvPr>
          <p:cNvSpPr>
            <a:spLocks noGrp="1"/>
          </p:cNvSpPr>
          <p:nvPr>
            <p:ph type="ctrTitle"/>
          </p:nvPr>
        </p:nvSpPr>
        <p:spPr/>
        <p:txBody>
          <a:bodyPr>
            <a:noAutofit/>
          </a:bodyPr>
          <a:lstStyle/>
          <a:p>
            <a:r>
              <a:rPr lang="en-US" sz="4000" dirty="0"/>
              <a:t>Moving Machine Learning </a:t>
            </a:r>
            <a:br>
              <a:rPr lang="en-US" sz="4000" dirty="0"/>
            </a:br>
            <a:r>
              <a:rPr lang="en-US" sz="4000" dirty="0"/>
              <a:t>to the Edge</a:t>
            </a:r>
          </a:p>
        </p:txBody>
      </p:sp>
      <p:sp>
        <p:nvSpPr>
          <p:cNvPr id="3" name="Subtitle 2">
            <a:extLst>
              <a:ext uri="{FF2B5EF4-FFF2-40B4-BE49-F238E27FC236}">
                <a16:creationId xmlns:a16="http://schemas.microsoft.com/office/drawing/2014/main" id="{D1664BDB-4610-415E-B88D-82832DD4507C}"/>
              </a:ext>
            </a:extLst>
          </p:cNvPr>
          <p:cNvSpPr>
            <a:spLocks noGrp="1"/>
          </p:cNvSpPr>
          <p:nvPr>
            <p:ph type="subTitle" idx="1"/>
          </p:nvPr>
        </p:nvSpPr>
        <p:spPr/>
        <p:txBody>
          <a:bodyPr/>
          <a:lstStyle/>
          <a:p>
            <a:r>
              <a:rPr lang="en-US" dirty="0"/>
              <a:t>Ken Birman</a:t>
            </a:r>
          </a:p>
          <a:p>
            <a:r>
              <a:rPr lang="en-US" dirty="0"/>
              <a:t>Spring, 2018</a:t>
            </a:r>
          </a:p>
        </p:txBody>
      </p:sp>
      <p:sp>
        <p:nvSpPr>
          <p:cNvPr id="4" name="Footer Placeholder 3"/>
          <p:cNvSpPr>
            <a:spLocks noGrp="1"/>
          </p:cNvSpPr>
          <p:nvPr>
            <p:ph type="ftr" sz="quarter" idx="11"/>
          </p:nvPr>
        </p:nvSpPr>
        <p:spPr/>
        <p:txBody>
          <a:bodyPr/>
          <a:lstStyle/>
          <a:p>
            <a:r>
              <a:rPr lang="en-US" dirty="0"/>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1</a:t>
            </a:fld>
            <a:endParaRPr lang="en-US"/>
          </a:p>
        </p:txBody>
      </p:sp>
    </p:spTree>
    <p:extLst>
      <p:ext uri="{BB962C8B-B14F-4D97-AF65-F5344CB8AC3E}">
        <p14:creationId xmlns:p14="http://schemas.microsoft.com/office/powerpoint/2010/main" val="3245679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E2550-B21A-4F49-AE8B-52D7BE874A33}"/>
              </a:ext>
            </a:extLst>
          </p:cNvPr>
          <p:cNvSpPr>
            <a:spLocks noGrp="1"/>
          </p:cNvSpPr>
          <p:nvPr>
            <p:ph type="title"/>
          </p:nvPr>
        </p:nvSpPr>
        <p:spPr>
          <a:xfrm>
            <a:off x="1024128" y="585216"/>
            <a:ext cx="11167872" cy="1499616"/>
          </a:xfrm>
        </p:spPr>
        <p:txBody>
          <a:bodyPr>
            <a:normAutofit/>
          </a:bodyPr>
          <a:lstStyle/>
          <a:p>
            <a:r>
              <a:rPr lang="en-US" sz="4800" dirty="0"/>
              <a:t>We end up with a pipeline, for each task</a:t>
            </a:r>
          </a:p>
        </p:txBody>
      </p:sp>
      <p:sp>
        <p:nvSpPr>
          <p:cNvPr id="4" name="Footer Placeholder 3">
            <a:extLst>
              <a:ext uri="{FF2B5EF4-FFF2-40B4-BE49-F238E27FC236}">
                <a16:creationId xmlns:a16="http://schemas.microsoft.com/office/drawing/2014/main" id="{FC175453-C150-43B9-93B0-C5E41360EAE9}"/>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B312C1C6-4F53-4043-AED4-ED6527272C96}"/>
              </a:ext>
            </a:extLst>
          </p:cNvPr>
          <p:cNvSpPr>
            <a:spLocks noGrp="1"/>
          </p:cNvSpPr>
          <p:nvPr>
            <p:ph type="sldNum" sz="quarter" idx="12"/>
          </p:nvPr>
        </p:nvSpPr>
        <p:spPr/>
        <p:txBody>
          <a:bodyPr/>
          <a:lstStyle/>
          <a:p>
            <a:fld id="{3C974458-8A97-4835-BF79-1FB6D7856C21}" type="slidenum">
              <a:rPr lang="en-US" smtClean="0"/>
              <a:t>10</a:t>
            </a:fld>
            <a:endParaRPr lang="en-US"/>
          </a:p>
        </p:txBody>
      </p:sp>
      <p:pic>
        <p:nvPicPr>
          <p:cNvPr id="6" name="Picture 5">
            <a:extLst>
              <a:ext uri="{FF2B5EF4-FFF2-40B4-BE49-F238E27FC236}">
                <a16:creationId xmlns:a16="http://schemas.microsoft.com/office/drawing/2014/main" id="{B5B012A7-4151-44CB-98EE-50F5F404EBFD}"/>
              </a:ext>
            </a:extLst>
          </p:cNvPr>
          <p:cNvPicPr>
            <a:picLocks noChangeAspect="1"/>
          </p:cNvPicPr>
          <p:nvPr/>
        </p:nvPicPr>
        <p:blipFill>
          <a:blip r:embed="rId3"/>
          <a:stretch>
            <a:fillRect/>
          </a:stretch>
        </p:blipFill>
        <p:spPr>
          <a:xfrm>
            <a:off x="1024128" y="2272045"/>
            <a:ext cx="1095112" cy="1519481"/>
          </a:xfrm>
          <a:prstGeom prst="rect">
            <a:avLst/>
          </a:prstGeom>
        </p:spPr>
      </p:pic>
      <p:pic>
        <p:nvPicPr>
          <p:cNvPr id="8" name="Picture 7">
            <a:extLst>
              <a:ext uri="{FF2B5EF4-FFF2-40B4-BE49-F238E27FC236}">
                <a16:creationId xmlns:a16="http://schemas.microsoft.com/office/drawing/2014/main" id="{56F9DF93-FEE6-40E1-9173-7189C67953ED}"/>
              </a:ext>
            </a:extLst>
          </p:cNvPr>
          <p:cNvPicPr>
            <a:picLocks noChangeAspect="1"/>
          </p:cNvPicPr>
          <p:nvPr/>
        </p:nvPicPr>
        <p:blipFill>
          <a:blip r:embed="rId4">
            <a:extLst>
              <a:ext uri="{BEBA8EAE-BF5A-486C-A8C5-ECC9F3942E4B}">
                <a14:imgProps xmlns:a14="http://schemas.microsoft.com/office/drawing/2010/main">
                  <a14:imgLayer r:embed="rId5">
                    <a14:imgEffect>
                      <a14:artisticGlowEdges/>
                    </a14:imgEffect>
                  </a14:imgLayer>
                </a14:imgProps>
              </a:ext>
            </a:extLst>
          </a:blip>
          <a:stretch>
            <a:fillRect/>
          </a:stretch>
        </p:blipFill>
        <p:spPr>
          <a:xfrm>
            <a:off x="2792891" y="2272045"/>
            <a:ext cx="1095112" cy="1519481"/>
          </a:xfrm>
          <a:prstGeom prst="rect">
            <a:avLst/>
          </a:prstGeom>
        </p:spPr>
      </p:pic>
      <p:cxnSp>
        <p:nvCxnSpPr>
          <p:cNvPr id="10" name="Straight Arrow Connector 9">
            <a:extLst>
              <a:ext uri="{FF2B5EF4-FFF2-40B4-BE49-F238E27FC236}">
                <a16:creationId xmlns:a16="http://schemas.microsoft.com/office/drawing/2014/main" id="{B7BA908F-CDA0-46EF-BD21-3A23B8FBDCC2}"/>
              </a:ext>
            </a:extLst>
          </p:cNvPr>
          <p:cNvCxnSpPr>
            <a:cxnSpLocks/>
            <a:stCxn id="13" idx="1"/>
          </p:cNvCxnSpPr>
          <p:nvPr/>
        </p:nvCxnSpPr>
        <p:spPr>
          <a:xfrm flipH="1">
            <a:off x="3177311" y="2152011"/>
            <a:ext cx="1477816" cy="879774"/>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C92E728-EB7B-47F1-B9E6-C0C930B1466A}"/>
              </a:ext>
            </a:extLst>
          </p:cNvPr>
          <p:cNvCxnSpPr>
            <a:cxnSpLocks/>
          </p:cNvCxnSpPr>
          <p:nvPr/>
        </p:nvCxnSpPr>
        <p:spPr>
          <a:xfrm flipH="1" flipV="1">
            <a:off x="3838313" y="3031785"/>
            <a:ext cx="723341" cy="48727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89F5E2F-EC7E-464D-BC85-AC9992283EBF}"/>
              </a:ext>
            </a:extLst>
          </p:cNvPr>
          <p:cNvSpPr txBox="1"/>
          <p:nvPr/>
        </p:nvSpPr>
        <p:spPr>
          <a:xfrm>
            <a:off x="4655127" y="1967345"/>
            <a:ext cx="1320800" cy="369332"/>
          </a:xfrm>
          <a:prstGeom prst="rect">
            <a:avLst/>
          </a:prstGeom>
          <a:solidFill>
            <a:srgbClr val="FFC000"/>
          </a:solidFill>
        </p:spPr>
        <p:txBody>
          <a:bodyPr wrap="square" rtlCol="0">
            <a:spAutoFit/>
          </a:bodyPr>
          <a:lstStyle/>
          <a:p>
            <a:r>
              <a:rPr lang="en-US" dirty="0"/>
              <a:t>Aunt Bonnie</a:t>
            </a:r>
          </a:p>
        </p:txBody>
      </p:sp>
      <p:sp>
        <p:nvSpPr>
          <p:cNvPr id="14" name="TextBox 13">
            <a:extLst>
              <a:ext uri="{FF2B5EF4-FFF2-40B4-BE49-F238E27FC236}">
                <a16:creationId xmlns:a16="http://schemas.microsoft.com/office/drawing/2014/main" id="{6CB7A819-8D32-4A33-AAA9-E196090B2EC8}"/>
              </a:ext>
            </a:extLst>
          </p:cNvPr>
          <p:cNvSpPr txBox="1"/>
          <p:nvPr/>
        </p:nvSpPr>
        <p:spPr>
          <a:xfrm>
            <a:off x="4549007" y="3328415"/>
            <a:ext cx="1320800" cy="369332"/>
          </a:xfrm>
          <a:prstGeom prst="rect">
            <a:avLst/>
          </a:prstGeom>
          <a:solidFill>
            <a:srgbClr val="FFC000"/>
          </a:solidFill>
        </p:spPr>
        <p:txBody>
          <a:bodyPr wrap="square" rtlCol="0">
            <a:spAutoFit/>
          </a:bodyPr>
          <a:lstStyle/>
          <a:p>
            <a:r>
              <a:rPr lang="en-US" dirty="0"/>
              <a:t>Uncle Clyde</a:t>
            </a:r>
          </a:p>
        </p:txBody>
      </p:sp>
      <p:pic>
        <p:nvPicPr>
          <p:cNvPr id="15" name="Picture 14">
            <a:extLst>
              <a:ext uri="{FF2B5EF4-FFF2-40B4-BE49-F238E27FC236}">
                <a16:creationId xmlns:a16="http://schemas.microsoft.com/office/drawing/2014/main" id="{7F7395BF-1234-4012-8E3F-EB77CE01CFDF}"/>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6780961" y="1770643"/>
            <a:ext cx="1844389" cy="1742438"/>
          </a:xfrm>
          <a:prstGeom prst="rect">
            <a:avLst/>
          </a:prstGeom>
          <a:ln>
            <a:solidFill>
              <a:schemeClr val="tx1"/>
            </a:solidFill>
          </a:ln>
          <a:effectLst>
            <a:outerShdw blurRad="76200" dist="12700" dir="2700000" sy="-23000" kx="-800400" algn="bl" rotWithShape="0">
              <a:prstClr val="black">
                <a:alpha val="20000"/>
              </a:prstClr>
            </a:outerShdw>
          </a:effectLst>
        </p:spPr>
      </p:pic>
      <p:sp>
        <p:nvSpPr>
          <p:cNvPr id="17" name="Arrow: Right 16">
            <a:extLst>
              <a:ext uri="{FF2B5EF4-FFF2-40B4-BE49-F238E27FC236}">
                <a16:creationId xmlns:a16="http://schemas.microsoft.com/office/drawing/2014/main" id="{344C145D-EC61-4CBA-A708-2022F4F7632D}"/>
              </a:ext>
            </a:extLst>
          </p:cNvPr>
          <p:cNvSpPr/>
          <p:nvPr/>
        </p:nvSpPr>
        <p:spPr>
          <a:xfrm>
            <a:off x="2227108" y="2798617"/>
            <a:ext cx="466092" cy="3009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197BBD72-EE54-4C9D-87FD-90F26F4B73EF}"/>
              </a:ext>
            </a:extLst>
          </p:cNvPr>
          <p:cNvSpPr/>
          <p:nvPr/>
        </p:nvSpPr>
        <p:spPr>
          <a:xfrm>
            <a:off x="4142854" y="2669657"/>
            <a:ext cx="466092" cy="3009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8A40833B-C9F1-4BFB-AD54-71C9555BDAF0}"/>
              </a:ext>
            </a:extLst>
          </p:cNvPr>
          <p:cNvSpPr/>
          <p:nvPr/>
        </p:nvSpPr>
        <p:spPr>
          <a:xfrm>
            <a:off x="6051664" y="2669657"/>
            <a:ext cx="466092" cy="3009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EE38E71C-E7E7-45CA-8B2E-1214E12BACA8}"/>
              </a:ext>
            </a:extLst>
          </p:cNvPr>
          <p:cNvSpPr/>
          <p:nvPr/>
        </p:nvSpPr>
        <p:spPr>
          <a:xfrm>
            <a:off x="9067789" y="2497634"/>
            <a:ext cx="466092" cy="3009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EC8EE43-F4CE-496C-997C-89E0D8F394AC}"/>
              </a:ext>
            </a:extLst>
          </p:cNvPr>
          <p:cNvSpPr txBox="1"/>
          <p:nvPr/>
        </p:nvSpPr>
        <p:spPr>
          <a:xfrm>
            <a:off x="9827491" y="2438400"/>
            <a:ext cx="1246909" cy="369332"/>
          </a:xfrm>
          <a:prstGeom prst="rect">
            <a:avLst/>
          </a:prstGeom>
          <a:noFill/>
        </p:spPr>
        <p:txBody>
          <a:bodyPr wrap="square" rtlCol="0">
            <a:spAutoFit/>
          </a:bodyPr>
          <a:lstStyle/>
          <a:p>
            <a:r>
              <a:rPr lang="en-US" dirty="0"/>
              <a:t>. . .</a:t>
            </a:r>
          </a:p>
        </p:txBody>
      </p:sp>
      <p:sp>
        <p:nvSpPr>
          <p:cNvPr id="22" name="TextBox 21">
            <a:extLst>
              <a:ext uri="{FF2B5EF4-FFF2-40B4-BE49-F238E27FC236}">
                <a16:creationId xmlns:a16="http://schemas.microsoft.com/office/drawing/2014/main" id="{B3067C17-F497-4C42-9F8E-CCF55184C193}"/>
              </a:ext>
            </a:extLst>
          </p:cNvPr>
          <p:cNvSpPr txBox="1"/>
          <p:nvPr/>
        </p:nvSpPr>
        <p:spPr>
          <a:xfrm>
            <a:off x="649133" y="3813385"/>
            <a:ext cx="1811021" cy="646331"/>
          </a:xfrm>
          <a:prstGeom prst="rect">
            <a:avLst/>
          </a:prstGeom>
          <a:noFill/>
        </p:spPr>
        <p:txBody>
          <a:bodyPr wrap="square" rtlCol="0">
            <a:spAutoFit/>
          </a:bodyPr>
          <a:lstStyle/>
          <a:p>
            <a:pPr algn="ctr"/>
            <a:r>
              <a:rPr lang="en-US" dirty="0"/>
              <a:t>Capture, compress image</a:t>
            </a:r>
          </a:p>
        </p:txBody>
      </p:sp>
      <p:sp>
        <p:nvSpPr>
          <p:cNvPr id="23" name="TextBox 22">
            <a:extLst>
              <a:ext uri="{FF2B5EF4-FFF2-40B4-BE49-F238E27FC236}">
                <a16:creationId xmlns:a16="http://schemas.microsoft.com/office/drawing/2014/main" id="{AF84753F-D676-4640-AAF0-5A47CB2D4216}"/>
              </a:ext>
            </a:extLst>
          </p:cNvPr>
          <p:cNvSpPr txBox="1"/>
          <p:nvPr/>
        </p:nvSpPr>
        <p:spPr>
          <a:xfrm>
            <a:off x="2460154" y="3813384"/>
            <a:ext cx="1811021" cy="646331"/>
          </a:xfrm>
          <a:prstGeom prst="rect">
            <a:avLst/>
          </a:prstGeom>
          <a:noFill/>
        </p:spPr>
        <p:txBody>
          <a:bodyPr wrap="square" rtlCol="0">
            <a:spAutoFit/>
          </a:bodyPr>
          <a:lstStyle/>
          <a:p>
            <a:pPr algn="ctr"/>
            <a:r>
              <a:rPr lang="en-US" dirty="0"/>
              <a:t>Edge extract and segment image</a:t>
            </a:r>
          </a:p>
        </p:txBody>
      </p:sp>
      <p:sp>
        <p:nvSpPr>
          <p:cNvPr id="24" name="TextBox 23">
            <a:extLst>
              <a:ext uri="{FF2B5EF4-FFF2-40B4-BE49-F238E27FC236}">
                <a16:creationId xmlns:a16="http://schemas.microsoft.com/office/drawing/2014/main" id="{303F5E4C-5E15-4F25-8E21-42AEBF81AAD3}"/>
              </a:ext>
            </a:extLst>
          </p:cNvPr>
          <p:cNvSpPr txBox="1"/>
          <p:nvPr/>
        </p:nvSpPr>
        <p:spPr>
          <a:xfrm>
            <a:off x="4303896" y="3783727"/>
            <a:ext cx="1811021" cy="369332"/>
          </a:xfrm>
          <a:prstGeom prst="rect">
            <a:avLst/>
          </a:prstGeom>
          <a:noFill/>
        </p:spPr>
        <p:txBody>
          <a:bodyPr wrap="square" rtlCol="0">
            <a:spAutoFit/>
          </a:bodyPr>
          <a:lstStyle/>
          <a:p>
            <a:pPr algn="ctr"/>
            <a:r>
              <a:rPr lang="en-US" dirty="0"/>
              <a:t>Tag content</a:t>
            </a:r>
          </a:p>
        </p:txBody>
      </p:sp>
      <p:sp>
        <p:nvSpPr>
          <p:cNvPr id="25" name="TextBox 24">
            <a:extLst>
              <a:ext uri="{FF2B5EF4-FFF2-40B4-BE49-F238E27FC236}">
                <a16:creationId xmlns:a16="http://schemas.microsoft.com/office/drawing/2014/main" id="{F09C9D64-3CB4-41EA-8D39-DAE48EEC1EA6}"/>
              </a:ext>
            </a:extLst>
          </p:cNvPr>
          <p:cNvSpPr txBox="1"/>
          <p:nvPr/>
        </p:nvSpPr>
        <p:spPr>
          <a:xfrm>
            <a:off x="6502457" y="3791504"/>
            <a:ext cx="2401398" cy="923330"/>
          </a:xfrm>
          <a:prstGeom prst="rect">
            <a:avLst/>
          </a:prstGeom>
          <a:noFill/>
        </p:spPr>
        <p:txBody>
          <a:bodyPr wrap="square" rtlCol="0">
            <a:spAutoFit/>
          </a:bodyPr>
          <a:lstStyle/>
          <a:p>
            <a:pPr algn="ctr"/>
            <a:r>
              <a:rPr lang="en-US" dirty="0"/>
              <a:t>Tag lets us look up other recipes.  This is an old FBI most-wanted poster </a:t>
            </a:r>
          </a:p>
        </p:txBody>
      </p:sp>
      <p:sp>
        <p:nvSpPr>
          <p:cNvPr id="26" name="TextBox 25">
            <a:extLst>
              <a:ext uri="{FF2B5EF4-FFF2-40B4-BE49-F238E27FC236}">
                <a16:creationId xmlns:a16="http://schemas.microsoft.com/office/drawing/2014/main" id="{4AF1CC37-F807-4E2C-B17E-AAB09F12EA50}"/>
              </a:ext>
            </a:extLst>
          </p:cNvPr>
          <p:cNvSpPr txBox="1"/>
          <p:nvPr/>
        </p:nvSpPr>
        <p:spPr>
          <a:xfrm>
            <a:off x="9286776" y="3077438"/>
            <a:ext cx="1811021" cy="1200329"/>
          </a:xfrm>
          <a:prstGeom prst="rect">
            <a:avLst/>
          </a:prstGeom>
          <a:noFill/>
        </p:spPr>
        <p:txBody>
          <a:bodyPr wrap="square" rtlCol="0">
            <a:spAutoFit/>
          </a:bodyPr>
          <a:lstStyle/>
          <a:p>
            <a:pPr algn="ctr"/>
            <a:r>
              <a:rPr lang="en-US" dirty="0"/>
              <a:t>Do your uncle and aunt match those wanted criminals?</a:t>
            </a:r>
          </a:p>
        </p:txBody>
      </p:sp>
      <p:pic>
        <p:nvPicPr>
          <p:cNvPr id="27" name="Picture 26">
            <a:extLst>
              <a:ext uri="{FF2B5EF4-FFF2-40B4-BE49-F238E27FC236}">
                <a16:creationId xmlns:a16="http://schemas.microsoft.com/office/drawing/2014/main" id="{E12DE9A1-2146-4290-B75F-B38859CA4D7A}"/>
              </a:ext>
            </a:extLst>
          </p:cNvPr>
          <p:cNvPicPr>
            <a:picLocks noChangeAspect="1"/>
          </p:cNvPicPr>
          <p:nvPr/>
        </p:nvPicPr>
        <p:blipFill>
          <a:blip r:embed="rId8"/>
          <a:stretch>
            <a:fillRect/>
          </a:stretch>
        </p:blipFill>
        <p:spPr>
          <a:xfrm>
            <a:off x="2816577" y="1744082"/>
            <a:ext cx="7777589" cy="4448621"/>
          </a:xfrm>
          <a:prstGeom prst="rect">
            <a:avLst/>
          </a:prstGeom>
          <a:ln>
            <a:solidFill>
              <a:schemeClr val="tx1"/>
            </a:solidFill>
          </a:ln>
        </p:spPr>
      </p:pic>
      <p:sp>
        <p:nvSpPr>
          <p:cNvPr id="7" name="TextBox 6">
            <a:extLst>
              <a:ext uri="{FF2B5EF4-FFF2-40B4-BE49-F238E27FC236}">
                <a16:creationId xmlns:a16="http://schemas.microsoft.com/office/drawing/2014/main" id="{8CF95046-1029-41AA-8EC0-1624C3C5FDC9}"/>
              </a:ext>
            </a:extLst>
          </p:cNvPr>
          <p:cNvSpPr txBox="1"/>
          <p:nvPr/>
        </p:nvSpPr>
        <p:spPr>
          <a:xfrm>
            <a:off x="2986810" y="5756919"/>
            <a:ext cx="2989117" cy="366790"/>
          </a:xfrm>
          <a:prstGeom prst="rect">
            <a:avLst/>
          </a:prstGeom>
          <a:noFill/>
        </p:spPr>
        <p:txBody>
          <a:bodyPr wrap="square" rtlCol="0">
            <a:spAutoFit/>
          </a:bodyPr>
          <a:lstStyle/>
          <a:p>
            <a:r>
              <a:rPr lang="en-US" dirty="0"/>
              <a:t>Azure Cosmos DB Product</a:t>
            </a:r>
          </a:p>
        </p:txBody>
      </p:sp>
    </p:spTree>
    <p:extLst>
      <p:ext uri="{BB962C8B-B14F-4D97-AF65-F5344CB8AC3E}">
        <p14:creationId xmlns:p14="http://schemas.microsoft.com/office/powerpoint/2010/main" val="1952417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horizontal)">
                                      <p:cBhvr>
                                        <p:cTn id="21" dur="500"/>
                                        <p:tgtEl>
                                          <p:spTgt spid="1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par>
                                <p:cTn id="25" presetID="14" presetClass="entr" presetSubtype="1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par>
                                <p:cTn id="28" presetID="14" presetClass="entr" presetSubtype="1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randombar(horizont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randombar(horizontal)">
                                      <p:cBhvr>
                                        <p:cTn id="38" dur="500"/>
                                        <p:tgtEl>
                                          <p:spTgt spid="19"/>
                                        </p:tgtEl>
                                      </p:cBhvr>
                                    </p:animEffect>
                                  </p:childTnLst>
                                </p:cTn>
                              </p:par>
                              <p:par>
                                <p:cTn id="39" presetID="14" presetClass="entr" presetSubtype="1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randombar(horizontal)">
                                      <p:cBhvr>
                                        <p:cTn id="41" dur="500"/>
                                        <p:tgtEl>
                                          <p:spTgt spid="15"/>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randombar(horizontal)">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randombar(horizontal)">
                                      <p:cBhvr>
                                        <p:cTn id="49" dur="500"/>
                                        <p:tgtEl>
                                          <p:spTgt spid="20"/>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randombar(horizontal)">
                                      <p:cBhvr>
                                        <p:cTn id="52" dur="500"/>
                                        <p:tgtEl>
                                          <p:spTgt spid="26"/>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randombar(horizontal)">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randombar(horizontal)">
                                      <p:cBhvr>
                                        <p:cTn id="6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P spid="18" grpId="0" animBg="1"/>
      <p:bldP spid="19" grpId="0" animBg="1"/>
      <p:bldP spid="20" grpId="0" animBg="1"/>
      <p:bldP spid="21" grpId="0"/>
      <p:bldP spid="23" grpId="0"/>
      <p:bldP spid="24" grpId="0"/>
      <p:bldP spid="25"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99571-6403-4F56-AF53-5B152CCCD6DE}"/>
              </a:ext>
            </a:extLst>
          </p:cNvPr>
          <p:cNvSpPr>
            <a:spLocks noGrp="1"/>
          </p:cNvSpPr>
          <p:nvPr>
            <p:ph type="title"/>
          </p:nvPr>
        </p:nvSpPr>
        <p:spPr/>
        <p:txBody>
          <a:bodyPr/>
          <a:lstStyle/>
          <a:p>
            <a:r>
              <a:rPr lang="en-US" dirty="0"/>
              <a:t>We can’t speed the backend up!</a:t>
            </a:r>
          </a:p>
        </p:txBody>
      </p:sp>
      <p:sp>
        <p:nvSpPr>
          <p:cNvPr id="5" name="Content Placeholder 4">
            <a:extLst>
              <a:ext uri="{FF2B5EF4-FFF2-40B4-BE49-F238E27FC236}">
                <a16:creationId xmlns:a16="http://schemas.microsoft.com/office/drawing/2014/main" id="{C5CBB0B3-2267-4849-813B-E817E8186FF3}"/>
              </a:ext>
            </a:extLst>
          </p:cNvPr>
          <p:cNvSpPr>
            <a:spLocks noGrp="1"/>
          </p:cNvSpPr>
          <p:nvPr>
            <p:ph idx="1"/>
          </p:nvPr>
        </p:nvSpPr>
        <p:spPr/>
        <p:txBody>
          <a:bodyPr/>
          <a:lstStyle/>
          <a:p>
            <a:r>
              <a:rPr lang="en-US" dirty="0"/>
              <a:t>This is a real problem</a:t>
            </a:r>
          </a:p>
          <a:p>
            <a:endParaRPr lang="en-US" dirty="0"/>
          </a:p>
          <a:p>
            <a:r>
              <a:rPr lang="en-US" dirty="0"/>
              <a:t>The backend isn’t slow because it was designed poorly, although there are definitely opportunities for improvement.</a:t>
            </a:r>
          </a:p>
          <a:p>
            <a:endParaRPr lang="en-US" dirty="0"/>
          </a:p>
          <a:p>
            <a:r>
              <a:rPr lang="en-US" dirty="0"/>
              <a:t>It is slow because the tasks are hard and operate on immense data sets.</a:t>
            </a:r>
          </a:p>
        </p:txBody>
      </p:sp>
      <p:sp>
        <p:nvSpPr>
          <p:cNvPr id="3" name="Footer Placeholder 2">
            <a:extLst>
              <a:ext uri="{FF2B5EF4-FFF2-40B4-BE49-F238E27FC236}">
                <a16:creationId xmlns:a16="http://schemas.microsoft.com/office/drawing/2014/main" id="{B342E0DE-0D0A-4705-9BCC-8CB4D9E7A995}"/>
              </a:ext>
            </a:extLst>
          </p:cNvPr>
          <p:cNvSpPr>
            <a:spLocks noGrp="1"/>
          </p:cNvSpPr>
          <p:nvPr>
            <p:ph type="ftr" sz="quarter" idx="11"/>
          </p:nvPr>
        </p:nvSpPr>
        <p:spPr/>
        <p:txBody>
          <a:bodyPr/>
          <a:lstStyle/>
          <a:p>
            <a:r>
              <a:rPr lang="en-US"/>
              <a:t>http://www.cs.cornell.edu/courses/cs5412/2018sp</a:t>
            </a:r>
          </a:p>
        </p:txBody>
      </p:sp>
      <p:sp>
        <p:nvSpPr>
          <p:cNvPr id="4" name="Slide Number Placeholder 3">
            <a:extLst>
              <a:ext uri="{FF2B5EF4-FFF2-40B4-BE49-F238E27FC236}">
                <a16:creationId xmlns:a16="http://schemas.microsoft.com/office/drawing/2014/main" id="{C378F00C-19B7-430F-9392-FA6E2B332D9E}"/>
              </a:ext>
            </a:extLst>
          </p:cNvPr>
          <p:cNvSpPr>
            <a:spLocks noGrp="1"/>
          </p:cNvSpPr>
          <p:nvPr>
            <p:ph type="sldNum" sz="quarter" idx="12"/>
          </p:nvPr>
        </p:nvSpPr>
        <p:spPr/>
        <p:txBody>
          <a:bodyPr/>
          <a:lstStyle/>
          <a:p>
            <a:fld id="{3C974458-8A97-4835-BF79-1FB6D7856C21}" type="slidenum">
              <a:rPr lang="en-US" smtClean="0"/>
              <a:t>11</a:t>
            </a:fld>
            <a:endParaRPr lang="en-US"/>
          </a:p>
        </p:txBody>
      </p:sp>
    </p:spTree>
    <p:extLst>
      <p:ext uri="{BB962C8B-B14F-4D97-AF65-F5344CB8AC3E}">
        <p14:creationId xmlns:p14="http://schemas.microsoft.com/office/powerpoint/2010/main" val="31444210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Today: a very “long” pipeline</a:t>
            </a:r>
          </a:p>
        </p:txBody>
      </p:sp>
      <p:sp>
        <p:nvSpPr>
          <p:cNvPr id="5" name="Content Placeholder 4"/>
          <p:cNvSpPr>
            <a:spLocks noGrp="1"/>
          </p:cNvSpPr>
          <p:nvPr>
            <p:ph idx="1"/>
          </p:nvPr>
        </p:nvSpPr>
        <p:spPr>
          <a:xfrm>
            <a:off x="1024128" y="2286000"/>
            <a:ext cx="10786872" cy="581846"/>
          </a:xfrm>
        </p:spPr>
        <p:txBody>
          <a:bodyPr/>
          <a:lstStyle/>
          <a:p>
            <a:r>
              <a:rPr lang="en-US" dirty="0"/>
              <a:t>Data acquisition….    Global File System…  Hadoop jobs</a:t>
            </a:r>
          </a:p>
        </p:txBody>
      </p:sp>
      <p:sp>
        <p:nvSpPr>
          <p:cNvPr id="3" name="Slide Number Placeholder 2"/>
          <p:cNvSpPr>
            <a:spLocks noGrp="1"/>
          </p:cNvSpPr>
          <p:nvPr>
            <p:ph type="sldNum" sz="quarter" idx="12"/>
          </p:nvPr>
        </p:nvSpPr>
        <p:spPr/>
        <p:txBody>
          <a:bodyPr/>
          <a:lstStyle/>
          <a:p>
            <a:fld id="{26165642-2DC6-4995-8FB3-76453B93C11F}" type="slidenum">
              <a:rPr lang="en-US" smtClean="0"/>
              <a:pPr/>
              <a:t>12</a:t>
            </a:fld>
            <a:endParaRPr lang="en-US"/>
          </a:p>
        </p:txBody>
      </p:sp>
      <p:sp>
        <p:nvSpPr>
          <p:cNvPr id="6" name="Oval 5"/>
          <p:cNvSpPr/>
          <p:nvPr/>
        </p:nvSpPr>
        <p:spPr>
          <a:xfrm>
            <a:off x="2299580" y="3084594"/>
            <a:ext cx="425513" cy="3249289"/>
          </a:xfrm>
          <a:prstGeom prst="ellipse">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412748" y="3232087"/>
            <a:ext cx="199176" cy="6609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451225" y="3381469"/>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451225" y="3594226"/>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420296" y="3963913"/>
            <a:ext cx="199176" cy="6609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58773" y="4113295"/>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458773" y="4326052"/>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409736" y="4695735"/>
            <a:ext cx="199176" cy="6609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448213" y="4845117"/>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448213" y="5057874"/>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409736" y="5429068"/>
            <a:ext cx="199176" cy="6609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448213" y="5578450"/>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448213" y="5791207"/>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3"/>
          <a:srcRect l="10660" t="13376" r="52080" b="53438"/>
          <a:stretch/>
        </p:blipFill>
        <p:spPr>
          <a:xfrm>
            <a:off x="172016" y="4013332"/>
            <a:ext cx="1783533" cy="668825"/>
          </a:xfrm>
          <a:prstGeom prst="rect">
            <a:avLst/>
          </a:prstGeom>
        </p:spPr>
      </p:pic>
      <p:cxnSp>
        <p:nvCxnSpPr>
          <p:cNvPr id="21" name="Straight Arrow Connector 20"/>
          <p:cNvCxnSpPr/>
          <p:nvPr/>
        </p:nvCxnSpPr>
        <p:spPr>
          <a:xfrm flipV="1">
            <a:off x="1376127" y="3672098"/>
            <a:ext cx="985768" cy="3412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endCxn id="6" idx="3"/>
          </p:cNvCxnSpPr>
          <p:nvPr/>
        </p:nvCxnSpPr>
        <p:spPr>
          <a:xfrm>
            <a:off x="716720" y="4733762"/>
            <a:ext cx="1645175" cy="11242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777622" y="3442706"/>
            <a:ext cx="1630599" cy="5519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1951779" y="4194937"/>
            <a:ext cx="410116" cy="1015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985727" y="4523720"/>
            <a:ext cx="313853" cy="992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1574656" y="4709239"/>
            <a:ext cx="729459" cy="3463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1216287" y="4686486"/>
            <a:ext cx="1098388" cy="8919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Right Arrow 36"/>
          <p:cNvSpPr/>
          <p:nvPr/>
        </p:nvSpPr>
        <p:spPr>
          <a:xfrm>
            <a:off x="2893669" y="4367930"/>
            <a:ext cx="97840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an 37"/>
          <p:cNvSpPr/>
          <p:nvPr/>
        </p:nvSpPr>
        <p:spPr>
          <a:xfrm>
            <a:off x="4183794" y="3731356"/>
            <a:ext cx="2951429" cy="1699038"/>
          </a:xfrm>
          <a:prstGeom prst="ca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Arrow 38"/>
          <p:cNvSpPr/>
          <p:nvPr/>
        </p:nvSpPr>
        <p:spPr>
          <a:xfrm>
            <a:off x="7545641" y="4281404"/>
            <a:ext cx="97840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p:cNvPicPr>
            <a:picLocks noChangeAspect="1"/>
          </p:cNvPicPr>
          <p:nvPr/>
        </p:nvPicPr>
        <p:blipFill rotWithShape="1">
          <a:blip r:embed="rId4"/>
          <a:srcRect t="6439" b="24337"/>
          <a:stretch/>
        </p:blipFill>
        <p:spPr>
          <a:xfrm>
            <a:off x="8770555" y="3623185"/>
            <a:ext cx="2856622" cy="1502876"/>
          </a:xfrm>
          <a:prstGeom prst="rect">
            <a:avLst/>
          </a:prstGeom>
        </p:spPr>
      </p:pic>
      <p:pic>
        <p:nvPicPr>
          <p:cNvPr id="41" name="Picture 40"/>
          <p:cNvPicPr>
            <a:picLocks noChangeAspect="1"/>
          </p:cNvPicPr>
          <p:nvPr/>
        </p:nvPicPr>
        <p:blipFill>
          <a:blip r:embed="rId5"/>
          <a:stretch>
            <a:fillRect/>
          </a:stretch>
        </p:blipFill>
        <p:spPr>
          <a:xfrm>
            <a:off x="4784962" y="4316081"/>
            <a:ext cx="1759013" cy="759307"/>
          </a:xfrm>
          <a:prstGeom prst="rect">
            <a:avLst/>
          </a:prstGeom>
        </p:spPr>
      </p:pic>
      <p:sp>
        <p:nvSpPr>
          <p:cNvPr id="42" name="TextBox 41"/>
          <p:cNvSpPr txBox="1"/>
          <p:nvPr/>
        </p:nvSpPr>
        <p:spPr>
          <a:xfrm>
            <a:off x="8917664" y="5150918"/>
            <a:ext cx="2772888" cy="646331"/>
          </a:xfrm>
          <a:prstGeom prst="rect">
            <a:avLst/>
          </a:prstGeom>
          <a:noFill/>
        </p:spPr>
        <p:txBody>
          <a:bodyPr wrap="square" rtlCol="0">
            <a:spAutoFit/>
          </a:bodyPr>
          <a:lstStyle/>
          <a:p>
            <a:pPr algn="ctr"/>
            <a:r>
              <a:rPr lang="en-US" b="1" dirty="0">
                <a:solidFill>
                  <a:srgbClr val="C00000"/>
                </a:solidFill>
              </a:rPr>
              <a:t>Machine learning typically lives here, at the back</a:t>
            </a:r>
          </a:p>
        </p:txBody>
      </p:sp>
      <p:sp>
        <p:nvSpPr>
          <p:cNvPr id="43" name="TextBox 42"/>
          <p:cNvSpPr txBox="1"/>
          <p:nvPr/>
        </p:nvSpPr>
        <p:spPr>
          <a:xfrm>
            <a:off x="5010404" y="3731356"/>
            <a:ext cx="1298207" cy="461665"/>
          </a:xfrm>
          <a:prstGeom prst="rect">
            <a:avLst/>
          </a:prstGeom>
          <a:noFill/>
        </p:spPr>
        <p:txBody>
          <a:bodyPr wrap="square" rtlCol="0">
            <a:spAutoFit/>
          </a:bodyPr>
          <a:lstStyle/>
          <a:p>
            <a:pPr algn="ctr"/>
            <a:r>
              <a:rPr lang="en-US" sz="2400" b="1" dirty="0"/>
              <a:t>GFS</a:t>
            </a:r>
            <a:endParaRPr lang="en-US" b="1" dirty="0"/>
          </a:p>
        </p:txBody>
      </p:sp>
      <p:pic>
        <p:nvPicPr>
          <p:cNvPr id="44" name="Picture 43"/>
          <p:cNvPicPr>
            <a:picLocks noChangeAspect="1"/>
          </p:cNvPicPr>
          <p:nvPr/>
        </p:nvPicPr>
        <p:blipFill>
          <a:blip r:embed="rId6"/>
          <a:stretch>
            <a:fillRect/>
          </a:stretch>
        </p:blipFill>
        <p:spPr>
          <a:xfrm>
            <a:off x="9694222" y="3080282"/>
            <a:ext cx="1219772" cy="591816"/>
          </a:xfrm>
          <a:prstGeom prst="rect">
            <a:avLst/>
          </a:prstGeom>
        </p:spPr>
      </p:pic>
      <p:sp>
        <p:nvSpPr>
          <p:cNvPr id="46" name="Content Placeholder 4"/>
          <p:cNvSpPr txBox="1">
            <a:spLocks/>
          </p:cNvSpPr>
          <p:nvPr/>
        </p:nvSpPr>
        <p:spPr>
          <a:xfrm>
            <a:off x="840305" y="6178296"/>
            <a:ext cx="10786872" cy="581846"/>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3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2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20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20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20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dirty="0"/>
              <a:t>Delay: milliseconds…         Seconds….                      Hours</a:t>
            </a:r>
          </a:p>
        </p:txBody>
      </p:sp>
    </p:spTree>
    <p:extLst>
      <p:ext uri="{BB962C8B-B14F-4D97-AF65-F5344CB8AC3E}">
        <p14:creationId xmlns:p14="http://schemas.microsoft.com/office/powerpoint/2010/main" val="2966248514"/>
      </p:ext>
    </p:extLst>
  </p:cSld>
  <p:clrMapOvr>
    <a:masterClrMapping/>
  </p:clrMapOvr>
  <mc:AlternateContent xmlns:mc="http://schemas.openxmlformats.org/markup-compatibility/2006" xmlns:p14="http://schemas.microsoft.com/office/powerpoint/2010/main">
    <mc:Choice Requires="p14">
      <p:transition spd="slow" p14:dur="2000" advTm="600000"/>
    </mc:Choice>
    <mc:Fallback xmlns="">
      <p:transition spd="slow" advTm="600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New: Move Some ML tasks to the edge</a:t>
            </a:r>
          </a:p>
        </p:txBody>
      </p:sp>
      <p:sp>
        <p:nvSpPr>
          <p:cNvPr id="5" name="Content Placeholder 4"/>
          <p:cNvSpPr>
            <a:spLocks noGrp="1"/>
          </p:cNvSpPr>
          <p:nvPr>
            <p:ph idx="1"/>
          </p:nvPr>
        </p:nvSpPr>
        <p:spPr>
          <a:xfrm>
            <a:off x="1024128" y="2286000"/>
            <a:ext cx="10786872" cy="581846"/>
          </a:xfrm>
        </p:spPr>
        <p:txBody>
          <a:bodyPr/>
          <a:lstStyle/>
          <a:p>
            <a:r>
              <a:rPr lang="en-US" dirty="0"/>
              <a:t>Data acquisition….    Global File System…  Hadoop jobs</a:t>
            </a:r>
          </a:p>
        </p:txBody>
      </p:sp>
      <p:sp>
        <p:nvSpPr>
          <p:cNvPr id="6" name="Oval 5"/>
          <p:cNvSpPr/>
          <p:nvPr/>
        </p:nvSpPr>
        <p:spPr>
          <a:xfrm>
            <a:off x="2299580" y="3084594"/>
            <a:ext cx="425513" cy="3249289"/>
          </a:xfrm>
          <a:prstGeom prst="ellipse">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412748" y="3232087"/>
            <a:ext cx="199176" cy="6609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451225" y="3381469"/>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451225" y="3594226"/>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420296" y="3963913"/>
            <a:ext cx="199176" cy="6609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58773" y="4113295"/>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458773" y="4326052"/>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409736" y="4695735"/>
            <a:ext cx="199176" cy="6609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448213" y="4845117"/>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448213" y="5057874"/>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409736" y="5429068"/>
            <a:ext cx="199176" cy="6609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448213" y="5578450"/>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448213" y="5791207"/>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3"/>
          <a:srcRect l="10660" t="13376" r="52080" b="53438"/>
          <a:stretch/>
        </p:blipFill>
        <p:spPr>
          <a:xfrm>
            <a:off x="172016" y="4013332"/>
            <a:ext cx="1783533" cy="668825"/>
          </a:xfrm>
          <a:prstGeom prst="rect">
            <a:avLst/>
          </a:prstGeom>
        </p:spPr>
      </p:pic>
      <p:cxnSp>
        <p:nvCxnSpPr>
          <p:cNvPr id="21" name="Straight Arrow Connector 20"/>
          <p:cNvCxnSpPr/>
          <p:nvPr/>
        </p:nvCxnSpPr>
        <p:spPr>
          <a:xfrm flipV="1">
            <a:off x="1376127" y="3672098"/>
            <a:ext cx="985768" cy="3412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endCxn id="6" idx="3"/>
          </p:cNvCxnSpPr>
          <p:nvPr/>
        </p:nvCxnSpPr>
        <p:spPr>
          <a:xfrm>
            <a:off x="716720" y="4733762"/>
            <a:ext cx="1645175" cy="11242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777622" y="3442706"/>
            <a:ext cx="1630599" cy="5519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1951779" y="4194937"/>
            <a:ext cx="410116" cy="1015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985727" y="4523720"/>
            <a:ext cx="313853" cy="992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1574656" y="4709239"/>
            <a:ext cx="729459" cy="3463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1216287" y="4686486"/>
            <a:ext cx="1098388" cy="8919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Right Arrow 36"/>
          <p:cNvSpPr/>
          <p:nvPr/>
        </p:nvSpPr>
        <p:spPr>
          <a:xfrm>
            <a:off x="2893669" y="4367930"/>
            <a:ext cx="97840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an 37"/>
          <p:cNvSpPr/>
          <p:nvPr/>
        </p:nvSpPr>
        <p:spPr>
          <a:xfrm>
            <a:off x="4183794" y="3731356"/>
            <a:ext cx="2951429" cy="1699038"/>
          </a:xfrm>
          <a:prstGeom prst="ca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Arrow 38"/>
          <p:cNvSpPr/>
          <p:nvPr/>
        </p:nvSpPr>
        <p:spPr>
          <a:xfrm>
            <a:off x="7545641" y="4281404"/>
            <a:ext cx="97840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p:cNvPicPr>
            <a:picLocks noChangeAspect="1"/>
          </p:cNvPicPr>
          <p:nvPr/>
        </p:nvPicPr>
        <p:blipFill rotWithShape="1">
          <a:blip r:embed="rId4"/>
          <a:srcRect t="6439" b="24337"/>
          <a:stretch/>
        </p:blipFill>
        <p:spPr>
          <a:xfrm>
            <a:off x="8770555" y="3623185"/>
            <a:ext cx="2856622" cy="1502876"/>
          </a:xfrm>
          <a:prstGeom prst="rect">
            <a:avLst/>
          </a:prstGeom>
        </p:spPr>
      </p:pic>
      <p:pic>
        <p:nvPicPr>
          <p:cNvPr id="41" name="Picture 40"/>
          <p:cNvPicPr>
            <a:picLocks noChangeAspect="1"/>
          </p:cNvPicPr>
          <p:nvPr/>
        </p:nvPicPr>
        <p:blipFill>
          <a:blip r:embed="rId5"/>
          <a:stretch>
            <a:fillRect/>
          </a:stretch>
        </p:blipFill>
        <p:spPr>
          <a:xfrm>
            <a:off x="4784962" y="4316081"/>
            <a:ext cx="1759013" cy="759307"/>
          </a:xfrm>
          <a:prstGeom prst="rect">
            <a:avLst/>
          </a:prstGeom>
        </p:spPr>
      </p:pic>
      <p:sp>
        <p:nvSpPr>
          <p:cNvPr id="42" name="TextBox 41"/>
          <p:cNvSpPr txBox="1"/>
          <p:nvPr/>
        </p:nvSpPr>
        <p:spPr>
          <a:xfrm>
            <a:off x="8917664" y="5150918"/>
            <a:ext cx="2772888" cy="646331"/>
          </a:xfrm>
          <a:prstGeom prst="rect">
            <a:avLst/>
          </a:prstGeom>
          <a:noFill/>
        </p:spPr>
        <p:txBody>
          <a:bodyPr wrap="square" rtlCol="0">
            <a:spAutoFit/>
          </a:bodyPr>
          <a:lstStyle/>
          <a:p>
            <a:pPr algn="ctr"/>
            <a:r>
              <a:rPr lang="en-US" b="1" dirty="0">
                <a:solidFill>
                  <a:srgbClr val="C00000"/>
                </a:solidFill>
              </a:rPr>
              <a:t>Machine learning typically lives here, at the back</a:t>
            </a:r>
          </a:p>
        </p:txBody>
      </p:sp>
      <p:sp>
        <p:nvSpPr>
          <p:cNvPr id="43" name="TextBox 42"/>
          <p:cNvSpPr txBox="1"/>
          <p:nvPr/>
        </p:nvSpPr>
        <p:spPr>
          <a:xfrm>
            <a:off x="5010404" y="3731356"/>
            <a:ext cx="1298207" cy="461665"/>
          </a:xfrm>
          <a:prstGeom prst="rect">
            <a:avLst/>
          </a:prstGeom>
          <a:noFill/>
        </p:spPr>
        <p:txBody>
          <a:bodyPr wrap="square" rtlCol="0">
            <a:spAutoFit/>
          </a:bodyPr>
          <a:lstStyle/>
          <a:p>
            <a:pPr algn="ctr"/>
            <a:r>
              <a:rPr lang="en-US" sz="2400" b="1" dirty="0"/>
              <a:t>GFS</a:t>
            </a:r>
            <a:endParaRPr lang="en-US" b="1" dirty="0"/>
          </a:p>
        </p:txBody>
      </p:sp>
      <p:pic>
        <p:nvPicPr>
          <p:cNvPr id="44" name="Picture 43"/>
          <p:cNvPicPr>
            <a:picLocks noChangeAspect="1"/>
          </p:cNvPicPr>
          <p:nvPr/>
        </p:nvPicPr>
        <p:blipFill>
          <a:blip r:embed="rId6"/>
          <a:stretch>
            <a:fillRect/>
          </a:stretch>
        </p:blipFill>
        <p:spPr>
          <a:xfrm>
            <a:off x="9694222" y="3080282"/>
            <a:ext cx="1219772" cy="591816"/>
          </a:xfrm>
          <a:prstGeom prst="rect">
            <a:avLst/>
          </a:prstGeom>
        </p:spPr>
      </p:pic>
      <p:sp>
        <p:nvSpPr>
          <p:cNvPr id="46" name="Content Placeholder 4"/>
          <p:cNvSpPr txBox="1">
            <a:spLocks/>
          </p:cNvSpPr>
          <p:nvPr/>
        </p:nvSpPr>
        <p:spPr>
          <a:xfrm>
            <a:off x="840305" y="6178296"/>
            <a:ext cx="10786872" cy="581846"/>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3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2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20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20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20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dirty="0"/>
              <a:t>Delay: milliseconds…         Seconds….                      Hours</a:t>
            </a:r>
          </a:p>
        </p:txBody>
      </p:sp>
      <p:sp>
        <p:nvSpPr>
          <p:cNvPr id="2" name="Rectangle 1"/>
          <p:cNvSpPr/>
          <p:nvPr/>
        </p:nvSpPr>
        <p:spPr>
          <a:xfrm>
            <a:off x="0" y="1638677"/>
            <a:ext cx="12192000" cy="5219323"/>
          </a:xfrm>
          <a:prstGeom prst="rect">
            <a:avLst/>
          </a:prstGeom>
          <a:solidFill>
            <a:srgbClr val="FFFFFF">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8567276" y="3329490"/>
            <a:ext cx="3243722" cy="2559115"/>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b="1" dirty="0">
                <a:solidFill>
                  <a:schemeClr val="tx1"/>
                </a:solidFill>
              </a:rPr>
              <a:t>ML was at the back</a:t>
            </a:r>
          </a:p>
        </p:txBody>
      </p:sp>
      <p:sp>
        <p:nvSpPr>
          <p:cNvPr id="45" name="Curved Down Arrow 44"/>
          <p:cNvSpPr/>
          <p:nvPr/>
        </p:nvSpPr>
        <p:spPr>
          <a:xfrm flipH="1">
            <a:off x="2299579" y="2107272"/>
            <a:ext cx="6784284" cy="155316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20" name="Rectangle 19"/>
          <p:cNvSpPr/>
          <p:nvPr/>
        </p:nvSpPr>
        <p:spPr>
          <a:xfrm>
            <a:off x="1189505" y="3705865"/>
            <a:ext cx="2859949" cy="2246769"/>
          </a:xfrm>
          <a:prstGeom prst="rect">
            <a:avLst/>
          </a:prstGeom>
          <a:solidFill>
            <a:srgbClr val="FFFFFF"/>
          </a:solidFill>
        </p:spPr>
        <p:txBody>
          <a:bodyPr wrap="none">
            <a:spAutoFit/>
          </a:bodyPr>
          <a:lstStyle/>
          <a:p>
            <a:pPr algn="ctr"/>
            <a:r>
              <a:rPr lang="en-US" sz="2800" b="1" dirty="0"/>
              <a:t>We create a smart</a:t>
            </a:r>
            <a:br>
              <a:rPr lang="en-US" sz="2800" b="1" dirty="0"/>
            </a:br>
            <a:r>
              <a:rPr lang="en-US" sz="2800" b="1" dirty="0"/>
              <a:t>data concentrator</a:t>
            </a:r>
            <a:br>
              <a:rPr lang="en-US" sz="2800" b="1" dirty="0"/>
            </a:br>
            <a:r>
              <a:rPr lang="en-US" sz="2800" b="1" dirty="0"/>
              <a:t>tier and it runs</a:t>
            </a:r>
            <a:br>
              <a:rPr lang="en-US" sz="2800" b="1" dirty="0"/>
            </a:br>
            <a:r>
              <a:rPr lang="en-US" sz="2800" b="1" dirty="0"/>
              <a:t>here, at the edge</a:t>
            </a:r>
            <a:br>
              <a:rPr lang="en-US" sz="2800" b="1" dirty="0"/>
            </a:br>
            <a:r>
              <a:rPr lang="en-US" sz="2800" b="1" dirty="0"/>
              <a:t>of the datacenter</a:t>
            </a:r>
          </a:p>
        </p:txBody>
      </p:sp>
      <p:sp>
        <p:nvSpPr>
          <p:cNvPr id="48" name="Content Placeholder 4">
            <a:extLst>
              <a:ext uri="{FF2B5EF4-FFF2-40B4-BE49-F238E27FC236}">
                <a16:creationId xmlns:a16="http://schemas.microsoft.com/office/drawing/2014/main" id="{37C68848-A6D2-4EA9-B142-265BFB8DCDF8}"/>
              </a:ext>
            </a:extLst>
          </p:cNvPr>
          <p:cNvSpPr txBox="1">
            <a:spLocks/>
          </p:cNvSpPr>
          <p:nvPr/>
        </p:nvSpPr>
        <p:spPr>
          <a:xfrm>
            <a:off x="838801" y="6185844"/>
            <a:ext cx="10786872" cy="581846"/>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3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2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20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20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20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dirty="0"/>
              <a:t>Delay: milliseconds…</a:t>
            </a:r>
          </a:p>
        </p:txBody>
      </p:sp>
    </p:spTree>
    <p:extLst>
      <p:ext uri="{BB962C8B-B14F-4D97-AF65-F5344CB8AC3E}">
        <p14:creationId xmlns:p14="http://schemas.microsoft.com/office/powerpoint/2010/main" val="3779355704"/>
      </p:ext>
    </p:extLst>
  </p:cSld>
  <p:clrMapOvr>
    <a:masterClrMapping/>
  </p:clrMapOvr>
  <mc:AlternateContent xmlns:mc="http://schemas.openxmlformats.org/markup-compatibility/2006" xmlns:p14="http://schemas.microsoft.com/office/powerpoint/2010/main">
    <mc:Choice Requires="p14">
      <p:transition spd="slow" p14:dur="2000" advTm="600000"/>
    </mc:Choice>
    <mc:Fallback xmlns="">
      <p:transition spd="slow" advTm="60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0"/>
                                        <p:tgtEl>
                                          <p:spTgt spid="2"/>
                                        </p:tgtEl>
                                      </p:cBhvr>
                                    </p:animEffect>
                                  </p:childTnLst>
                                </p:cTn>
                              </p:par>
                            </p:childTnLst>
                          </p:cTn>
                        </p:par>
                        <p:par>
                          <p:cTn id="8" fill="hold">
                            <p:stCondLst>
                              <p:cond delay="2500"/>
                            </p:stCondLst>
                            <p:childTnLst>
                              <p:par>
                                <p:cTn id="9" presetID="1" presetClass="entr" presetSubtype="0"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par>
                          <p:cTn id="11" fill="hold">
                            <p:stCondLst>
                              <p:cond delay="2500"/>
                            </p:stCondLst>
                            <p:childTnLst>
                              <p:par>
                                <p:cTn id="12" presetID="1" presetClass="entr" presetSubtype="0" fill="hold" grpId="0" nodeType="afterEffect">
                                  <p:stCondLst>
                                    <p:cond delay="1000"/>
                                  </p:stCondLst>
                                  <p:childTnLst>
                                    <p:set>
                                      <p:cBhvr>
                                        <p:cTn id="13" dur="1" fill="hold">
                                          <p:stCondLst>
                                            <p:cond delay="0"/>
                                          </p:stCondLst>
                                        </p:cTn>
                                        <p:tgtEl>
                                          <p:spTgt spid="45"/>
                                        </p:tgtEl>
                                        <p:attrNameLst>
                                          <p:attrName>style.visibility</p:attrName>
                                        </p:attrNameLst>
                                      </p:cBhvr>
                                      <p:to>
                                        <p:strVal val="visible"/>
                                      </p:to>
                                    </p:set>
                                  </p:childTnLst>
                                </p:cTn>
                              </p:par>
                            </p:childTnLst>
                          </p:cTn>
                        </p:par>
                        <p:par>
                          <p:cTn id="14" fill="hold">
                            <p:stCondLst>
                              <p:cond delay="3500"/>
                            </p:stCondLst>
                            <p:childTnLst>
                              <p:par>
                                <p:cTn id="15" presetID="1" presetClass="entr" presetSubtype="0"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6" grpId="0" animBg="1"/>
      <p:bldP spid="45"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New: Move Some ML tasks to the edge</a:t>
            </a:r>
          </a:p>
        </p:txBody>
      </p:sp>
      <p:sp>
        <p:nvSpPr>
          <p:cNvPr id="5" name="Content Placeholder 4"/>
          <p:cNvSpPr>
            <a:spLocks noGrp="1"/>
          </p:cNvSpPr>
          <p:nvPr>
            <p:ph idx="1"/>
          </p:nvPr>
        </p:nvSpPr>
        <p:spPr>
          <a:xfrm>
            <a:off x="1024128" y="2286000"/>
            <a:ext cx="10786872" cy="581846"/>
          </a:xfrm>
        </p:spPr>
        <p:txBody>
          <a:bodyPr/>
          <a:lstStyle/>
          <a:p>
            <a:r>
              <a:rPr lang="en-US" dirty="0"/>
              <a:t>Data acquisition….    Global File System…  Hadoop jobs</a:t>
            </a:r>
          </a:p>
        </p:txBody>
      </p:sp>
      <p:sp>
        <p:nvSpPr>
          <p:cNvPr id="6" name="Oval 5"/>
          <p:cNvSpPr/>
          <p:nvPr/>
        </p:nvSpPr>
        <p:spPr>
          <a:xfrm>
            <a:off x="2299580" y="3084594"/>
            <a:ext cx="425513" cy="3249289"/>
          </a:xfrm>
          <a:prstGeom prst="ellipse">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412748" y="3232087"/>
            <a:ext cx="199176" cy="6609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451225" y="3381469"/>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451225" y="3594226"/>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420296" y="3963913"/>
            <a:ext cx="199176" cy="6609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58773" y="4113295"/>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458773" y="4326052"/>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409736" y="4695735"/>
            <a:ext cx="199176" cy="6609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448213" y="4845117"/>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448213" y="5057874"/>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409736" y="5429068"/>
            <a:ext cx="199176" cy="6609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448213" y="5578450"/>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448213" y="5791207"/>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3"/>
          <a:srcRect l="10660" t="13376" r="52080" b="53438"/>
          <a:stretch/>
        </p:blipFill>
        <p:spPr>
          <a:xfrm>
            <a:off x="172016" y="4013332"/>
            <a:ext cx="1783533" cy="668825"/>
          </a:xfrm>
          <a:prstGeom prst="rect">
            <a:avLst/>
          </a:prstGeom>
        </p:spPr>
      </p:pic>
      <p:cxnSp>
        <p:nvCxnSpPr>
          <p:cNvPr id="21" name="Straight Arrow Connector 20"/>
          <p:cNvCxnSpPr/>
          <p:nvPr/>
        </p:nvCxnSpPr>
        <p:spPr>
          <a:xfrm flipV="1">
            <a:off x="1376127" y="3672098"/>
            <a:ext cx="985768" cy="3412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endCxn id="6" idx="3"/>
          </p:cNvCxnSpPr>
          <p:nvPr/>
        </p:nvCxnSpPr>
        <p:spPr>
          <a:xfrm>
            <a:off x="716720" y="4733762"/>
            <a:ext cx="1645175" cy="11242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777622" y="3442706"/>
            <a:ext cx="1630599" cy="5519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1951779" y="4194937"/>
            <a:ext cx="410116" cy="1015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985727" y="4523720"/>
            <a:ext cx="313853" cy="992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1574656" y="4709239"/>
            <a:ext cx="729459" cy="3463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1216287" y="4686486"/>
            <a:ext cx="1098388" cy="8919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Right Arrow 36"/>
          <p:cNvSpPr/>
          <p:nvPr/>
        </p:nvSpPr>
        <p:spPr>
          <a:xfrm>
            <a:off x="2893669" y="4367930"/>
            <a:ext cx="97840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an 37"/>
          <p:cNvSpPr/>
          <p:nvPr/>
        </p:nvSpPr>
        <p:spPr>
          <a:xfrm>
            <a:off x="4183794" y="3731356"/>
            <a:ext cx="2951429" cy="1699038"/>
          </a:xfrm>
          <a:prstGeom prst="ca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Arrow 38"/>
          <p:cNvSpPr/>
          <p:nvPr/>
        </p:nvSpPr>
        <p:spPr>
          <a:xfrm>
            <a:off x="7545641" y="4281404"/>
            <a:ext cx="97840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p:cNvPicPr>
            <a:picLocks noChangeAspect="1"/>
          </p:cNvPicPr>
          <p:nvPr/>
        </p:nvPicPr>
        <p:blipFill rotWithShape="1">
          <a:blip r:embed="rId4"/>
          <a:srcRect t="6439" b="24337"/>
          <a:stretch/>
        </p:blipFill>
        <p:spPr>
          <a:xfrm>
            <a:off x="8770555" y="3623185"/>
            <a:ext cx="2856622" cy="1502876"/>
          </a:xfrm>
          <a:prstGeom prst="rect">
            <a:avLst/>
          </a:prstGeom>
        </p:spPr>
      </p:pic>
      <p:pic>
        <p:nvPicPr>
          <p:cNvPr id="41" name="Picture 40"/>
          <p:cNvPicPr>
            <a:picLocks noChangeAspect="1"/>
          </p:cNvPicPr>
          <p:nvPr/>
        </p:nvPicPr>
        <p:blipFill>
          <a:blip r:embed="rId5"/>
          <a:stretch>
            <a:fillRect/>
          </a:stretch>
        </p:blipFill>
        <p:spPr>
          <a:xfrm>
            <a:off x="4784962" y="4316081"/>
            <a:ext cx="1759013" cy="759307"/>
          </a:xfrm>
          <a:prstGeom prst="rect">
            <a:avLst/>
          </a:prstGeom>
        </p:spPr>
      </p:pic>
      <p:sp>
        <p:nvSpPr>
          <p:cNvPr id="42" name="TextBox 41"/>
          <p:cNvSpPr txBox="1"/>
          <p:nvPr/>
        </p:nvSpPr>
        <p:spPr>
          <a:xfrm>
            <a:off x="8917664" y="5150918"/>
            <a:ext cx="2772888" cy="646331"/>
          </a:xfrm>
          <a:prstGeom prst="rect">
            <a:avLst/>
          </a:prstGeom>
          <a:noFill/>
        </p:spPr>
        <p:txBody>
          <a:bodyPr wrap="square" rtlCol="0">
            <a:spAutoFit/>
          </a:bodyPr>
          <a:lstStyle/>
          <a:p>
            <a:pPr algn="ctr"/>
            <a:r>
              <a:rPr lang="en-US" b="1" dirty="0">
                <a:solidFill>
                  <a:srgbClr val="C00000"/>
                </a:solidFill>
              </a:rPr>
              <a:t>Machine learning typically lives here, at the back</a:t>
            </a:r>
          </a:p>
        </p:txBody>
      </p:sp>
      <p:sp>
        <p:nvSpPr>
          <p:cNvPr id="43" name="TextBox 42"/>
          <p:cNvSpPr txBox="1"/>
          <p:nvPr/>
        </p:nvSpPr>
        <p:spPr>
          <a:xfrm>
            <a:off x="5010404" y="3731356"/>
            <a:ext cx="1298207" cy="461665"/>
          </a:xfrm>
          <a:prstGeom prst="rect">
            <a:avLst/>
          </a:prstGeom>
          <a:noFill/>
        </p:spPr>
        <p:txBody>
          <a:bodyPr wrap="square" rtlCol="0">
            <a:spAutoFit/>
          </a:bodyPr>
          <a:lstStyle/>
          <a:p>
            <a:pPr algn="ctr"/>
            <a:r>
              <a:rPr lang="en-US" sz="2400" b="1" dirty="0"/>
              <a:t>GFS</a:t>
            </a:r>
            <a:endParaRPr lang="en-US" b="1" dirty="0"/>
          </a:p>
        </p:txBody>
      </p:sp>
      <p:pic>
        <p:nvPicPr>
          <p:cNvPr id="44" name="Picture 43"/>
          <p:cNvPicPr>
            <a:picLocks noChangeAspect="1"/>
          </p:cNvPicPr>
          <p:nvPr/>
        </p:nvPicPr>
        <p:blipFill>
          <a:blip r:embed="rId6"/>
          <a:stretch>
            <a:fillRect/>
          </a:stretch>
        </p:blipFill>
        <p:spPr>
          <a:xfrm>
            <a:off x="9694222" y="3080282"/>
            <a:ext cx="1219772" cy="591816"/>
          </a:xfrm>
          <a:prstGeom prst="rect">
            <a:avLst/>
          </a:prstGeom>
        </p:spPr>
      </p:pic>
      <p:sp>
        <p:nvSpPr>
          <p:cNvPr id="46" name="Content Placeholder 4"/>
          <p:cNvSpPr txBox="1">
            <a:spLocks/>
          </p:cNvSpPr>
          <p:nvPr/>
        </p:nvSpPr>
        <p:spPr>
          <a:xfrm>
            <a:off x="840305" y="6178296"/>
            <a:ext cx="10786872" cy="581846"/>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3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2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20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20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20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dirty="0"/>
              <a:t>Delay: milliseconds…         Seconds….                      Hours</a:t>
            </a:r>
          </a:p>
        </p:txBody>
      </p:sp>
      <p:sp>
        <p:nvSpPr>
          <p:cNvPr id="2" name="Rectangle 1"/>
          <p:cNvSpPr/>
          <p:nvPr/>
        </p:nvSpPr>
        <p:spPr>
          <a:xfrm>
            <a:off x="0" y="1638677"/>
            <a:ext cx="12192000" cy="5219323"/>
          </a:xfrm>
          <a:prstGeom prst="rect">
            <a:avLst/>
          </a:prstGeom>
          <a:solidFill>
            <a:srgbClr val="FFFFFF">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8567276" y="3329490"/>
            <a:ext cx="3243722" cy="2559115"/>
          </a:xfrm>
          <a:prstGeom prst="ellipse">
            <a:avLst/>
          </a:prstGeom>
          <a:solidFill>
            <a:srgbClr val="FFC00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b="1" dirty="0" smtClean="0">
                <a:solidFill>
                  <a:schemeClr val="tx1"/>
                </a:solidFill>
              </a:rPr>
              <a:t>Split the ML in half.  Leave some at the </a:t>
            </a:r>
            <a:r>
              <a:rPr lang="en-US" sz="3200" b="1" dirty="0">
                <a:solidFill>
                  <a:schemeClr val="tx1"/>
                </a:solidFill>
              </a:rPr>
              <a:t>back</a:t>
            </a:r>
          </a:p>
        </p:txBody>
      </p:sp>
      <p:sp>
        <p:nvSpPr>
          <p:cNvPr id="45" name="Curved Down Arrow 44"/>
          <p:cNvSpPr/>
          <p:nvPr/>
        </p:nvSpPr>
        <p:spPr>
          <a:xfrm flipH="1">
            <a:off x="2299579" y="2107272"/>
            <a:ext cx="6784284" cy="155316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20" name="Rectangle 19"/>
          <p:cNvSpPr/>
          <p:nvPr/>
        </p:nvSpPr>
        <p:spPr>
          <a:xfrm>
            <a:off x="1189505" y="3705865"/>
            <a:ext cx="2859949" cy="2246769"/>
          </a:xfrm>
          <a:prstGeom prst="rect">
            <a:avLst/>
          </a:prstGeom>
          <a:solidFill>
            <a:srgbClr val="FFFFFF"/>
          </a:solidFill>
        </p:spPr>
        <p:txBody>
          <a:bodyPr wrap="none">
            <a:spAutoFit/>
          </a:bodyPr>
          <a:lstStyle/>
          <a:p>
            <a:pPr algn="ctr"/>
            <a:r>
              <a:rPr lang="en-US" sz="2800" b="1" dirty="0"/>
              <a:t>We create a smart</a:t>
            </a:r>
            <a:br>
              <a:rPr lang="en-US" sz="2800" b="1" dirty="0"/>
            </a:br>
            <a:r>
              <a:rPr lang="en-US" sz="2800" b="1" dirty="0"/>
              <a:t>data concentrator</a:t>
            </a:r>
            <a:br>
              <a:rPr lang="en-US" sz="2800" b="1" dirty="0"/>
            </a:br>
            <a:r>
              <a:rPr lang="en-US" sz="2800" b="1" dirty="0"/>
              <a:t>tier and it runs</a:t>
            </a:r>
            <a:br>
              <a:rPr lang="en-US" sz="2800" b="1" dirty="0"/>
            </a:br>
            <a:r>
              <a:rPr lang="en-US" sz="2800" b="1" dirty="0"/>
              <a:t>here, at the edge</a:t>
            </a:r>
            <a:br>
              <a:rPr lang="en-US" sz="2800" b="1" dirty="0"/>
            </a:br>
            <a:r>
              <a:rPr lang="en-US" sz="2800" b="1" dirty="0"/>
              <a:t>of the datacenter</a:t>
            </a:r>
          </a:p>
        </p:txBody>
      </p:sp>
      <p:sp>
        <p:nvSpPr>
          <p:cNvPr id="48" name="Content Placeholder 4">
            <a:extLst>
              <a:ext uri="{FF2B5EF4-FFF2-40B4-BE49-F238E27FC236}">
                <a16:creationId xmlns:a16="http://schemas.microsoft.com/office/drawing/2014/main" id="{37C68848-A6D2-4EA9-B142-265BFB8DCDF8}"/>
              </a:ext>
            </a:extLst>
          </p:cNvPr>
          <p:cNvSpPr txBox="1">
            <a:spLocks/>
          </p:cNvSpPr>
          <p:nvPr/>
        </p:nvSpPr>
        <p:spPr>
          <a:xfrm>
            <a:off x="838801" y="6185844"/>
            <a:ext cx="10786872" cy="581846"/>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3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2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20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20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20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dirty="0"/>
              <a:t>Delay: milliseconds…</a:t>
            </a:r>
          </a:p>
        </p:txBody>
      </p:sp>
    </p:spTree>
    <p:extLst>
      <p:ext uri="{BB962C8B-B14F-4D97-AF65-F5344CB8AC3E}">
        <p14:creationId xmlns:p14="http://schemas.microsoft.com/office/powerpoint/2010/main" val="3867244324"/>
      </p:ext>
    </p:extLst>
  </p:cSld>
  <p:clrMapOvr>
    <a:masterClrMapping/>
  </p:clrMapOvr>
  <mc:AlternateContent xmlns:mc="http://schemas.openxmlformats.org/markup-compatibility/2006" xmlns:p14="http://schemas.microsoft.com/office/powerpoint/2010/main">
    <mc:Choice Requires="p14">
      <p:transition spd="slow" p14:dur="2000" advTm="600000"/>
    </mc:Choice>
    <mc:Fallback xmlns="">
      <p:transition spd="slow" advTm="600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EDB6F-2651-4F6D-A095-E4CFCDB821E9}"/>
              </a:ext>
            </a:extLst>
          </p:cNvPr>
          <p:cNvSpPr>
            <a:spLocks noGrp="1"/>
          </p:cNvSpPr>
          <p:nvPr>
            <p:ph type="title"/>
          </p:nvPr>
        </p:nvSpPr>
        <p:spPr/>
        <p:txBody>
          <a:bodyPr/>
          <a:lstStyle/>
          <a:p>
            <a:r>
              <a:rPr lang="en-US" dirty="0"/>
              <a:t>Why just “some” tasks?</a:t>
            </a:r>
          </a:p>
        </p:txBody>
      </p:sp>
      <p:sp>
        <p:nvSpPr>
          <p:cNvPr id="3" name="Content Placeholder 2">
            <a:extLst>
              <a:ext uri="{FF2B5EF4-FFF2-40B4-BE49-F238E27FC236}">
                <a16:creationId xmlns:a16="http://schemas.microsoft.com/office/drawing/2014/main" id="{6A4013DF-D35B-4F84-BD7F-1EBBD8E33B36}"/>
              </a:ext>
            </a:extLst>
          </p:cNvPr>
          <p:cNvSpPr>
            <a:spLocks noGrp="1"/>
          </p:cNvSpPr>
          <p:nvPr>
            <p:ph idx="1"/>
          </p:nvPr>
        </p:nvSpPr>
        <p:spPr/>
        <p:txBody>
          <a:bodyPr>
            <a:normAutofit/>
          </a:bodyPr>
          <a:lstStyle/>
          <a:p>
            <a:r>
              <a:rPr lang="en-US" dirty="0"/>
              <a:t>The key idea is to leave most of the backend alone.</a:t>
            </a:r>
          </a:p>
          <a:p>
            <a:pPr>
              <a:buFont typeface="Wingdings" panose="05000000000000000000" pitchFamily="2" charset="2"/>
              <a:buChar char="Ø"/>
            </a:pPr>
            <a:r>
              <a:rPr lang="en-US" dirty="0"/>
              <a:t>  This preserves the huge investment in backend software</a:t>
            </a:r>
          </a:p>
          <a:p>
            <a:pPr>
              <a:buFont typeface="Wingdings" panose="05000000000000000000" pitchFamily="2" charset="2"/>
              <a:buChar char="Ø"/>
            </a:pPr>
            <a:r>
              <a:rPr lang="en-US" dirty="0"/>
              <a:t>  Nobody wants to rewrite all of that.</a:t>
            </a:r>
          </a:p>
          <a:p>
            <a:pPr>
              <a:buFont typeface="Wingdings" panose="05000000000000000000" pitchFamily="2" charset="2"/>
              <a:buChar char="Ø"/>
            </a:pPr>
            <a:endParaRPr lang="en-US" dirty="0"/>
          </a:p>
          <a:p>
            <a:pPr marL="0" indent="0">
              <a:buNone/>
            </a:pPr>
            <a:r>
              <a:rPr lang="en-US" dirty="0"/>
              <a:t>But we’ll factor out just some specific elements, and move those to the front</a:t>
            </a:r>
          </a:p>
          <a:p>
            <a:pPr>
              <a:buFont typeface="Wingdings" panose="05000000000000000000" pitchFamily="2" charset="2"/>
              <a:buChar char="Ø"/>
            </a:pPr>
            <a:r>
              <a:rPr lang="en-US" dirty="0"/>
              <a:t>  Namely, aspects that </a:t>
            </a:r>
            <a:r>
              <a:rPr lang="en-US" i="1" dirty="0"/>
              <a:t>have </a:t>
            </a:r>
            <a:r>
              <a:rPr lang="en-US" dirty="0"/>
              <a:t>to be instantly reactive</a:t>
            </a:r>
          </a:p>
          <a:p>
            <a:pPr>
              <a:buFont typeface="Wingdings" panose="05000000000000000000" pitchFamily="2" charset="2"/>
              <a:buChar char="Ø"/>
            </a:pPr>
            <a:r>
              <a:rPr lang="en-US" dirty="0"/>
              <a:t>  Leads to the idea of brilliant sensors controlled </a:t>
            </a:r>
            <a:r>
              <a:rPr lang="en-US"/>
              <a:t>by concentrators</a:t>
            </a:r>
            <a:endParaRPr lang="en-US" dirty="0"/>
          </a:p>
        </p:txBody>
      </p:sp>
      <p:sp>
        <p:nvSpPr>
          <p:cNvPr id="4" name="Footer Placeholder 3">
            <a:extLst>
              <a:ext uri="{FF2B5EF4-FFF2-40B4-BE49-F238E27FC236}">
                <a16:creationId xmlns:a16="http://schemas.microsoft.com/office/drawing/2014/main" id="{A0B91A8A-0F37-495F-A1E3-BA5CDC4A16EE}"/>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D199384D-9ECA-4C67-B39D-2F6CAF7B340A}"/>
              </a:ext>
            </a:extLst>
          </p:cNvPr>
          <p:cNvSpPr>
            <a:spLocks noGrp="1"/>
          </p:cNvSpPr>
          <p:nvPr>
            <p:ph type="sldNum" sz="quarter" idx="12"/>
          </p:nvPr>
        </p:nvSpPr>
        <p:spPr/>
        <p:txBody>
          <a:bodyPr/>
          <a:lstStyle/>
          <a:p>
            <a:fld id="{3C974458-8A97-4835-BF79-1FB6D7856C21}" type="slidenum">
              <a:rPr lang="en-US" smtClean="0"/>
              <a:t>15</a:t>
            </a:fld>
            <a:endParaRPr lang="en-US"/>
          </a:p>
        </p:txBody>
      </p:sp>
    </p:spTree>
    <p:extLst>
      <p:ext uri="{BB962C8B-B14F-4D97-AF65-F5344CB8AC3E}">
        <p14:creationId xmlns:p14="http://schemas.microsoft.com/office/powerpoint/2010/main" val="5876895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E9227-9268-4CA1-A268-E6B328E5A6A1}"/>
              </a:ext>
            </a:extLst>
          </p:cNvPr>
          <p:cNvSpPr>
            <a:spLocks noGrp="1"/>
          </p:cNvSpPr>
          <p:nvPr>
            <p:ph type="title"/>
          </p:nvPr>
        </p:nvSpPr>
        <p:spPr/>
        <p:txBody>
          <a:bodyPr/>
          <a:lstStyle/>
          <a:p>
            <a:r>
              <a:rPr lang="en-US" dirty="0"/>
              <a:t>Cloud-hosted Data Concentrator</a:t>
            </a:r>
          </a:p>
        </p:txBody>
      </p:sp>
      <p:sp>
        <p:nvSpPr>
          <p:cNvPr id="3" name="Content Placeholder 2">
            <a:extLst>
              <a:ext uri="{FF2B5EF4-FFF2-40B4-BE49-F238E27FC236}">
                <a16:creationId xmlns:a16="http://schemas.microsoft.com/office/drawing/2014/main" id="{275247C3-25FF-4EF9-A44E-469D34F8556B}"/>
              </a:ext>
            </a:extLst>
          </p:cNvPr>
          <p:cNvSpPr>
            <a:spLocks noGrp="1"/>
          </p:cNvSpPr>
          <p:nvPr>
            <p:ph idx="1"/>
          </p:nvPr>
        </p:nvSpPr>
        <p:spPr>
          <a:xfrm>
            <a:off x="1024128" y="2060053"/>
            <a:ext cx="10786872" cy="4023360"/>
          </a:xfrm>
        </p:spPr>
        <p:txBody>
          <a:bodyPr/>
          <a:lstStyle/>
          <a:p>
            <a:r>
              <a:rPr lang="en-US" dirty="0"/>
              <a:t>What if we move to a model in which each sensor has a cloud-hosted manager that lives in the cloud and does things on its behalf?</a:t>
            </a:r>
          </a:p>
          <a:p>
            <a:r>
              <a:rPr lang="en-US" dirty="0"/>
              <a:t>The “manager” role is sometimes called a “concentrator” or “aggregator” because one of these cloud services could handle many sensors</a:t>
            </a:r>
          </a:p>
        </p:txBody>
      </p:sp>
      <p:sp>
        <p:nvSpPr>
          <p:cNvPr id="4" name="Footer Placeholder 3">
            <a:extLst>
              <a:ext uri="{FF2B5EF4-FFF2-40B4-BE49-F238E27FC236}">
                <a16:creationId xmlns:a16="http://schemas.microsoft.com/office/drawing/2014/main" id="{9A0480C8-10BE-4434-8CB2-DA5028FE153E}"/>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7C44AD55-3C2E-4E32-8F99-9259B7DC63E1}"/>
              </a:ext>
            </a:extLst>
          </p:cNvPr>
          <p:cNvSpPr>
            <a:spLocks noGrp="1"/>
          </p:cNvSpPr>
          <p:nvPr>
            <p:ph type="sldNum" sz="quarter" idx="12"/>
          </p:nvPr>
        </p:nvSpPr>
        <p:spPr/>
        <p:txBody>
          <a:bodyPr/>
          <a:lstStyle/>
          <a:p>
            <a:fld id="{3C974458-8A97-4835-BF79-1FB6D7856C21}" type="slidenum">
              <a:rPr lang="en-US" smtClean="0"/>
              <a:t>16</a:t>
            </a:fld>
            <a:endParaRPr lang="en-US"/>
          </a:p>
        </p:txBody>
      </p:sp>
      <p:pic>
        <p:nvPicPr>
          <p:cNvPr id="6" name="Picture 5">
            <a:extLst>
              <a:ext uri="{FF2B5EF4-FFF2-40B4-BE49-F238E27FC236}">
                <a16:creationId xmlns:a16="http://schemas.microsoft.com/office/drawing/2014/main" id="{1238E4D3-3AF2-4F42-9D24-5B631FF3EC4A}"/>
              </a:ext>
            </a:extLst>
          </p:cNvPr>
          <p:cNvPicPr>
            <a:picLocks noChangeAspect="1"/>
          </p:cNvPicPr>
          <p:nvPr/>
        </p:nvPicPr>
        <p:blipFill>
          <a:blip r:embed="rId3"/>
          <a:stretch>
            <a:fillRect/>
          </a:stretch>
        </p:blipFill>
        <p:spPr>
          <a:xfrm>
            <a:off x="1580965" y="4208015"/>
            <a:ext cx="1429528" cy="954210"/>
          </a:xfrm>
          <a:prstGeom prst="rect">
            <a:avLst/>
          </a:prstGeom>
        </p:spPr>
      </p:pic>
      <p:pic>
        <p:nvPicPr>
          <p:cNvPr id="7" name="Picture 6">
            <a:extLst>
              <a:ext uri="{FF2B5EF4-FFF2-40B4-BE49-F238E27FC236}">
                <a16:creationId xmlns:a16="http://schemas.microsoft.com/office/drawing/2014/main" id="{10FE853B-2E88-4C05-B8A0-0321CDB00A4B}"/>
              </a:ext>
            </a:extLst>
          </p:cNvPr>
          <p:cNvPicPr>
            <a:picLocks noChangeAspect="1"/>
          </p:cNvPicPr>
          <p:nvPr/>
        </p:nvPicPr>
        <p:blipFill>
          <a:blip r:embed="rId3"/>
          <a:stretch>
            <a:fillRect/>
          </a:stretch>
        </p:blipFill>
        <p:spPr>
          <a:xfrm>
            <a:off x="721311" y="4958717"/>
            <a:ext cx="1429528" cy="954210"/>
          </a:xfrm>
          <a:prstGeom prst="rect">
            <a:avLst/>
          </a:prstGeom>
        </p:spPr>
      </p:pic>
      <p:pic>
        <p:nvPicPr>
          <p:cNvPr id="8" name="Picture 7">
            <a:extLst>
              <a:ext uri="{FF2B5EF4-FFF2-40B4-BE49-F238E27FC236}">
                <a16:creationId xmlns:a16="http://schemas.microsoft.com/office/drawing/2014/main" id="{C41BC90E-4FCB-4902-8C3D-B9A904D74B79}"/>
              </a:ext>
            </a:extLst>
          </p:cNvPr>
          <p:cNvPicPr>
            <a:picLocks noChangeAspect="1"/>
          </p:cNvPicPr>
          <p:nvPr/>
        </p:nvPicPr>
        <p:blipFill>
          <a:blip r:embed="rId3"/>
          <a:stretch>
            <a:fillRect/>
          </a:stretch>
        </p:blipFill>
        <p:spPr>
          <a:xfrm>
            <a:off x="1738892" y="5742525"/>
            <a:ext cx="1429528" cy="954210"/>
          </a:xfrm>
          <a:prstGeom prst="rect">
            <a:avLst/>
          </a:prstGeom>
        </p:spPr>
      </p:pic>
      <p:cxnSp>
        <p:nvCxnSpPr>
          <p:cNvPr id="10" name="Straight Arrow Connector 9">
            <a:extLst>
              <a:ext uri="{FF2B5EF4-FFF2-40B4-BE49-F238E27FC236}">
                <a16:creationId xmlns:a16="http://schemas.microsoft.com/office/drawing/2014/main" id="{80F88C98-794C-4DE7-89C8-D8639DC52D95}"/>
              </a:ext>
            </a:extLst>
          </p:cNvPr>
          <p:cNvCxnSpPr/>
          <p:nvPr/>
        </p:nvCxnSpPr>
        <p:spPr>
          <a:xfrm>
            <a:off x="3151573" y="4562284"/>
            <a:ext cx="3409025" cy="97738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4FDFAF6-E0AC-4F35-8FC7-2F79DCDC2664}"/>
              </a:ext>
            </a:extLst>
          </p:cNvPr>
          <p:cNvCxnSpPr>
            <a:cxnSpLocks/>
          </p:cNvCxnSpPr>
          <p:nvPr/>
        </p:nvCxnSpPr>
        <p:spPr>
          <a:xfrm flipV="1">
            <a:off x="3313310" y="5701010"/>
            <a:ext cx="3247288" cy="69091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25ADFF8-79CD-4706-AD9D-0DF7C082A867}"/>
              </a:ext>
            </a:extLst>
          </p:cNvPr>
          <p:cNvCxnSpPr>
            <a:cxnSpLocks/>
          </p:cNvCxnSpPr>
          <p:nvPr/>
        </p:nvCxnSpPr>
        <p:spPr>
          <a:xfrm>
            <a:off x="2150839" y="5539666"/>
            <a:ext cx="4134551" cy="7878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B038A4BD-AD79-48B0-A532-80E8DC881E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3415" y="4647882"/>
            <a:ext cx="1520862" cy="1513620"/>
          </a:xfrm>
          <a:prstGeom prst="rect">
            <a:avLst/>
          </a:prstGeom>
        </p:spPr>
      </p:pic>
      <p:sp>
        <p:nvSpPr>
          <p:cNvPr id="20" name="TextBox 19">
            <a:extLst>
              <a:ext uri="{FF2B5EF4-FFF2-40B4-BE49-F238E27FC236}">
                <a16:creationId xmlns:a16="http://schemas.microsoft.com/office/drawing/2014/main" id="{6AA5059D-ECE5-415D-B853-67349A11AD75}"/>
              </a:ext>
            </a:extLst>
          </p:cNvPr>
          <p:cNvSpPr txBox="1"/>
          <p:nvPr/>
        </p:nvSpPr>
        <p:spPr>
          <a:xfrm>
            <a:off x="6834710" y="6124694"/>
            <a:ext cx="1447060" cy="646331"/>
          </a:xfrm>
          <a:prstGeom prst="rect">
            <a:avLst/>
          </a:prstGeom>
          <a:noFill/>
        </p:spPr>
        <p:txBody>
          <a:bodyPr wrap="square" rtlCol="0">
            <a:spAutoFit/>
          </a:bodyPr>
          <a:lstStyle/>
          <a:p>
            <a:pPr algn="ctr"/>
            <a:r>
              <a:rPr lang="en-US" dirty="0"/>
              <a:t>Tier-1</a:t>
            </a:r>
            <a:br>
              <a:rPr lang="en-US" dirty="0"/>
            </a:br>
            <a:r>
              <a:rPr lang="en-US" dirty="0"/>
              <a:t>Concentrator</a:t>
            </a:r>
          </a:p>
        </p:txBody>
      </p:sp>
      <p:sp>
        <p:nvSpPr>
          <p:cNvPr id="21" name="Arrow: Right 20">
            <a:extLst>
              <a:ext uri="{FF2B5EF4-FFF2-40B4-BE49-F238E27FC236}">
                <a16:creationId xmlns:a16="http://schemas.microsoft.com/office/drawing/2014/main" id="{347DFD62-0D09-4660-9195-C0A86A45D44E}"/>
              </a:ext>
            </a:extLst>
          </p:cNvPr>
          <p:cNvSpPr/>
          <p:nvPr/>
        </p:nvSpPr>
        <p:spPr>
          <a:xfrm>
            <a:off x="8885540" y="519350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B60A093-5AA7-481A-8610-E8458E93566C}"/>
              </a:ext>
            </a:extLst>
          </p:cNvPr>
          <p:cNvSpPr txBox="1"/>
          <p:nvPr/>
        </p:nvSpPr>
        <p:spPr>
          <a:xfrm>
            <a:off x="9997841" y="5210003"/>
            <a:ext cx="1447060" cy="369332"/>
          </a:xfrm>
          <a:prstGeom prst="rect">
            <a:avLst/>
          </a:prstGeom>
          <a:noFill/>
        </p:spPr>
        <p:txBody>
          <a:bodyPr wrap="square" rtlCol="0">
            <a:spAutoFit/>
          </a:bodyPr>
          <a:lstStyle/>
          <a:p>
            <a:pPr algn="ctr"/>
            <a:r>
              <a:rPr lang="en-US" dirty="0"/>
              <a:t>Back-End</a:t>
            </a:r>
          </a:p>
        </p:txBody>
      </p:sp>
    </p:spTree>
    <p:extLst>
      <p:ext uri="{BB962C8B-B14F-4D97-AF65-F5344CB8AC3E}">
        <p14:creationId xmlns:p14="http://schemas.microsoft.com/office/powerpoint/2010/main" val="34246127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1555369D-082B-4DE4-926D-9AC31DDD5D04}"/>
              </a:ext>
            </a:extLst>
          </p:cNvPr>
          <p:cNvSpPr txBox="1"/>
          <p:nvPr/>
        </p:nvSpPr>
        <p:spPr>
          <a:xfrm>
            <a:off x="3905251" y="4032922"/>
            <a:ext cx="4385944" cy="369332"/>
          </a:xfrm>
          <a:prstGeom prst="rect">
            <a:avLst/>
          </a:prstGeom>
          <a:solidFill>
            <a:schemeClr val="bg1"/>
          </a:solidFill>
        </p:spPr>
        <p:txBody>
          <a:bodyPr wrap="square" rtlCol="0">
            <a:spAutoFit/>
          </a:bodyPr>
          <a:lstStyle/>
          <a:p>
            <a:pPr algn="ctr"/>
            <a:r>
              <a:rPr lang="en-US" b="1" dirty="0"/>
              <a:t>Smart data concentrator tier reacts instantly!</a:t>
            </a:r>
          </a:p>
        </p:txBody>
      </p:sp>
      <p:pic>
        <p:nvPicPr>
          <p:cNvPr id="3" name="Picture 2">
            <a:extLst>
              <a:ext uri="{FF2B5EF4-FFF2-40B4-BE49-F238E27FC236}">
                <a16:creationId xmlns:a16="http://schemas.microsoft.com/office/drawing/2014/main" id="{7BDC4798-E460-4020-A4AD-A9A521C53A39}"/>
              </a:ext>
            </a:extLst>
          </p:cNvPr>
          <p:cNvPicPr>
            <a:picLocks noChangeAspect="1"/>
          </p:cNvPicPr>
          <p:nvPr/>
        </p:nvPicPr>
        <p:blipFill>
          <a:blip r:embed="rId3"/>
          <a:stretch>
            <a:fillRect/>
          </a:stretch>
        </p:blipFill>
        <p:spPr>
          <a:xfrm>
            <a:off x="4250224" y="1863621"/>
            <a:ext cx="486405" cy="486405"/>
          </a:xfrm>
          <a:prstGeom prst="rect">
            <a:avLst/>
          </a:prstGeom>
        </p:spPr>
      </p:pic>
      <p:pic>
        <p:nvPicPr>
          <p:cNvPr id="70" name="Picture 69">
            <a:extLst>
              <a:ext uri="{FF2B5EF4-FFF2-40B4-BE49-F238E27FC236}">
                <a16:creationId xmlns:a16="http://schemas.microsoft.com/office/drawing/2014/main" id="{62EAF8A5-C897-4009-B387-9C0CBF863088}"/>
              </a:ext>
            </a:extLst>
          </p:cNvPr>
          <p:cNvPicPr>
            <a:picLocks noChangeAspect="1"/>
          </p:cNvPicPr>
          <p:nvPr/>
        </p:nvPicPr>
        <p:blipFill>
          <a:blip r:embed="rId3"/>
          <a:stretch>
            <a:fillRect/>
          </a:stretch>
        </p:blipFill>
        <p:spPr>
          <a:xfrm>
            <a:off x="4402624" y="2016021"/>
            <a:ext cx="486405" cy="486405"/>
          </a:xfrm>
          <a:prstGeom prst="rect">
            <a:avLst/>
          </a:prstGeom>
        </p:spPr>
      </p:pic>
      <p:pic>
        <p:nvPicPr>
          <p:cNvPr id="71" name="Picture 70">
            <a:extLst>
              <a:ext uri="{FF2B5EF4-FFF2-40B4-BE49-F238E27FC236}">
                <a16:creationId xmlns:a16="http://schemas.microsoft.com/office/drawing/2014/main" id="{24061C86-9D54-4C06-A7CF-3D95B22B448D}"/>
              </a:ext>
            </a:extLst>
          </p:cNvPr>
          <p:cNvPicPr>
            <a:picLocks noChangeAspect="1"/>
          </p:cNvPicPr>
          <p:nvPr/>
        </p:nvPicPr>
        <p:blipFill>
          <a:blip r:embed="rId3"/>
          <a:stretch>
            <a:fillRect/>
          </a:stretch>
        </p:blipFill>
        <p:spPr>
          <a:xfrm>
            <a:off x="4555024" y="2168421"/>
            <a:ext cx="486405" cy="486405"/>
          </a:xfrm>
          <a:prstGeom prst="rect">
            <a:avLst/>
          </a:prstGeom>
        </p:spPr>
      </p:pic>
      <p:pic>
        <p:nvPicPr>
          <p:cNvPr id="72" name="Picture 71">
            <a:extLst>
              <a:ext uri="{FF2B5EF4-FFF2-40B4-BE49-F238E27FC236}">
                <a16:creationId xmlns:a16="http://schemas.microsoft.com/office/drawing/2014/main" id="{EED007E7-DBFA-4338-98D4-80F166F15A75}"/>
              </a:ext>
            </a:extLst>
          </p:cNvPr>
          <p:cNvPicPr>
            <a:picLocks noChangeAspect="1"/>
          </p:cNvPicPr>
          <p:nvPr/>
        </p:nvPicPr>
        <p:blipFill>
          <a:blip r:embed="rId3"/>
          <a:stretch>
            <a:fillRect/>
          </a:stretch>
        </p:blipFill>
        <p:spPr>
          <a:xfrm>
            <a:off x="4707424" y="2320821"/>
            <a:ext cx="486405" cy="486405"/>
          </a:xfrm>
          <a:prstGeom prst="rect">
            <a:avLst/>
          </a:prstGeom>
        </p:spPr>
      </p:pic>
      <p:pic>
        <p:nvPicPr>
          <p:cNvPr id="73" name="Picture 72">
            <a:extLst>
              <a:ext uri="{FF2B5EF4-FFF2-40B4-BE49-F238E27FC236}">
                <a16:creationId xmlns:a16="http://schemas.microsoft.com/office/drawing/2014/main" id="{95A2B1A1-05C9-4434-A4D8-A87132C2307C}"/>
              </a:ext>
            </a:extLst>
          </p:cNvPr>
          <p:cNvPicPr>
            <a:picLocks noChangeAspect="1"/>
          </p:cNvPicPr>
          <p:nvPr/>
        </p:nvPicPr>
        <p:blipFill>
          <a:blip r:embed="rId3"/>
          <a:stretch>
            <a:fillRect/>
          </a:stretch>
        </p:blipFill>
        <p:spPr>
          <a:xfrm>
            <a:off x="4859824" y="2473221"/>
            <a:ext cx="486405" cy="486405"/>
          </a:xfrm>
          <a:prstGeom prst="rect">
            <a:avLst/>
          </a:prstGeom>
        </p:spPr>
      </p:pic>
      <p:pic>
        <p:nvPicPr>
          <p:cNvPr id="74" name="Picture 73">
            <a:extLst>
              <a:ext uri="{FF2B5EF4-FFF2-40B4-BE49-F238E27FC236}">
                <a16:creationId xmlns:a16="http://schemas.microsoft.com/office/drawing/2014/main" id="{87903FA4-4F5A-4581-8D47-8E3A4F0CBAF2}"/>
              </a:ext>
            </a:extLst>
          </p:cNvPr>
          <p:cNvPicPr>
            <a:picLocks noChangeAspect="1"/>
          </p:cNvPicPr>
          <p:nvPr/>
        </p:nvPicPr>
        <p:blipFill>
          <a:blip r:embed="rId3"/>
          <a:stretch>
            <a:fillRect/>
          </a:stretch>
        </p:blipFill>
        <p:spPr>
          <a:xfrm>
            <a:off x="5012224" y="2625621"/>
            <a:ext cx="486405" cy="486405"/>
          </a:xfrm>
          <a:prstGeom prst="rect">
            <a:avLst/>
          </a:prstGeom>
        </p:spPr>
      </p:pic>
      <p:pic>
        <p:nvPicPr>
          <p:cNvPr id="75" name="Picture 74">
            <a:extLst>
              <a:ext uri="{FF2B5EF4-FFF2-40B4-BE49-F238E27FC236}">
                <a16:creationId xmlns:a16="http://schemas.microsoft.com/office/drawing/2014/main" id="{08AA27BE-D46C-488C-88EE-DCF3ED81B8D2}"/>
              </a:ext>
            </a:extLst>
          </p:cNvPr>
          <p:cNvPicPr>
            <a:picLocks noChangeAspect="1"/>
          </p:cNvPicPr>
          <p:nvPr/>
        </p:nvPicPr>
        <p:blipFill>
          <a:blip r:embed="rId3"/>
          <a:stretch>
            <a:fillRect/>
          </a:stretch>
        </p:blipFill>
        <p:spPr>
          <a:xfrm>
            <a:off x="5164624" y="2778021"/>
            <a:ext cx="486405" cy="486405"/>
          </a:xfrm>
          <a:prstGeom prst="rect">
            <a:avLst/>
          </a:prstGeom>
        </p:spPr>
      </p:pic>
      <p:pic>
        <p:nvPicPr>
          <p:cNvPr id="76" name="Picture 75">
            <a:extLst>
              <a:ext uri="{FF2B5EF4-FFF2-40B4-BE49-F238E27FC236}">
                <a16:creationId xmlns:a16="http://schemas.microsoft.com/office/drawing/2014/main" id="{39F5DA06-2F55-4CFE-A496-1A1EEC59A110}"/>
              </a:ext>
            </a:extLst>
          </p:cNvPr>
          <p:cNvPicPr>
            <a:picLocks noChangeAspect="1"/>
          </p:cNvPicPr>
          <p:nvPr/>
        </p:nvPicPr>
        <p:blipFill>
          <a:blip r:embed="rId3"/>
          <a:stretch>
            <a:fillRect/>
          </a:stretch>
        </p:blipFill>
        <p:spPr>
          <a:xfrm>
            <a:off x="5317024" y="2930421"/>
            <a:ext cx="486405" cy="486405"/>
          </a:xfrm>
          <a:prstGeom prst="rect">
            <a:avLst/>
          </a:prstGeom>
        </p:spPr>
      </p:pic>
      <p:pic>
        <p:nvPicPr>
          <p:cNvPr id="77" name="Picture 76">
            <a:extLst>
              <a:ext uri="{FF2B5EF4-FFF2-40B4-BE49-F238E27FC236}">
                <a16:creationId xmlns:a16="http://schemas.microsoft.com/office/drawing/2014/main" id="{CF856D1C-3433-4061-B850-7C872565C5F9}"/>
              </a:ext>
            </a:extLst>
          </p:cNvPr>
          <p:cNvPicPr>
            <a:picLocks noChangeAspect="1"/>
          </p:cNvPicPr>
          <p:nvPr/>
        </p:nvPicPr>
        <p:blipFill>
          <a:blip r:embed="rId3"/>
          <a:stretch>
            <a:fillRect/>
          </a:stretch>
        </p:blipFill>
        <p:spPr>
          <a:xfrm>
            <a:off x="5469424" y="3082821"/>
            <a:ext cx="486405" cy="486405"/>
          </a:xfrm>
          <a:prstGeom prst="rect">
            <a:avLst/>
          </a:prstGeom>
        </p:spPr>
      </p:pic>
      <p:pic>
        <p:nvPicPr>
          <p:cNvPr id="78" name="Picture 77">
            <a:extLst>
              <a:ext uri="{FF2B5EF4-FFF2-40B4-BE49-F238E27FC236}">
                <a16:creationId xmlns:a16="http://schemas.microsoft.com/office/drawing/2014/main" id="{D52A8169-E270-4651-BD83-467B50314291}"/>
              </a:ext>
            </a:extLst>
          </p:cNvPr>
          <p:cNvPicPr>
            <a:picLocks noChangeAspect="1"/>
          </p:cNvPicPr>
          <p:nvPr/>
        </p:nvPicPr>
        <p:blipFill>
          <a:blip r:embed="rId3"/>
          <a:stretch>
            <a:fillRect/>
          </a:stretch>
        </p:blipFill>
        <p:spPr>
          <a:xfrm>
            <a:off x="5621824" y="3235221"/>
            <a:ext cx="486405" cy="486405"/>
          </a:xfrm>
          <a:prstGeom prst="rect">
            <a:avLst/>
          </a:prstGeom>
        </p:spPr>
      </p:pic>
      <p:pic>
        <p:nvPicPr>
          <p:cNvPr id="79" name="Picture 78">
            <a:extLst>
              <a:ext uri="{FF2B5EF4-FFF2-40B4-BE49-F238E27FC236}">
                <a16:creationId xmlns:a16="http://schemas.microsoft.com/office/drawing/2014/main" id="{1ABC1006-9754-4B1F-B276-F36CABC0D00F}"/>
              </a:ext>
            </a:extLst>
          </p:cNvPr>
          <p:cNvPicPr>
            <a:picLocks noChangeAspect="1"/>
          </p:cNvPicPr>
          <p:nvPr/>
        </p:nvPicPr>
        <p:blipFill>
          <a:blip r:embed="rId3"/>
          <a:stretch>
            <a:fillRect/>
          </a:stretch>
        </p:blipFill>
        <p:spPr>
          <a:xfrm>
            <a:off x="5774224" y="3387621"/>
            <a:ext cx="486405" cy="486405"/>
          </a:xfrm>
          <a:prstGeom prst="rect">
            <a:avLst/>
          </a:prstGeom>
        </p:spPr>
      </p:pic>
      <p:pic>
        <p:nvPicPr>
          <p:cNvPr id="80" name="Picture 79">
            <a:extLst>
              <a:ext uri="{FF2B5EF4-FFF2-40B4-BE49-F238E27FC236}">
                <a16:creationId xmlns:a16="http://schemas.microsoft.com/office/drawing/2014/main" id="{7259E954-0AFF-41F1-A324-20D31EB4C20E}"/>
              </a:ext>
            </a:extLst>
          </p:cNvPr>
          <p:cNvPicPr>
            <a:picLocks noChangeAspect="1"/>
          </p:cNvPicPr>
          <p:nvPr/>
        </p:nvPicPr>
        <p:blipFill>
          <a:blip r:embed="rId3"/>
          <a:stretch>
            <a:fillRect/>
          </a:stretch>
        </p:blipFill>
        <p:spPr>
          <a:xfrm>
            <a:off x="5926624" y="3540021"/>
            <a:ext cx="486405" cy="486405"/>
          </a:xfrm>
          <a:prstGeom prst="rect">
            <a:avLst/>
          </a:prstGeom>
        </p:spPr>
      </p:pic>
      <p:sp>
        <p:nvSpPr>
          <p:cNvPr id="2" name="Title 1">
            <a:extLst>
              <a:ext uri="{FF2B5EF4-FFF2-40B4-BE49-F238E27FC236}">
                <a16:creationId xmlns:a16="http://schemas.microsoft.com/office/drawing/2014/main" id="{6DAF17B4-D562-43FC-831D-EA934AAEA7C9}"/>
              </a:ext>
            </a:extLst>
          </p:cNvPr>
          <p:cNvSpPr>
            <a:spLocks noGrp="1"/>
          </p:cNvSpPr>
          <p:nvPr>
            <p:ph type="title"/>
          </p:nvPr>
        </p:nvSpPr>
        <p:spPr>
          <a:xfrm>
            <a:off x="1024128" y="585216"/>
            <a:ext cx="9720072" cy="1499616"/>
          </a:xfrm>
        </p:spPr>
        <p:txBody>
          <a:bodyPr/>
          <a:lstStyle/>
          <a:p>
            <a:r>
              <a:rPr lang="en-US" dirty="0"/>
              <a:t>New FOG-Capable Cloud Model</a:t>
            </a:r>
          </a:p>
        </p:txBody>
      </p:sp>
      <p:sp>
        <p:nvSpPr>
          <p:cNvPr id="4" name="Footer Placeholder 3">
            <a:extLst>
              <a:ext uri="{FF2B5EF4-FFF2-40B4-BE49-F238E27FC236}">
                <a16:creationId xmlns:a16="http://schemas.microsoft.com/office/drawing/2014/main" id="{87984A73-BFD2-406B-84E1-6963D1729B1D}"/>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1C94F97B-A5F9-4B9F-BA6C-D93FBB679739}"/>
              </a:ext>
            </a:extLst>
          </p:cNvPr>
          <p:cNvSpPr>
            <a:spLocks noGrp="1"/>
          </p:cNvSpPr>
          <p:nvPr>
            <p:ph type="sldNum" sz="quarter" idx="12"/>
          </p:nvPr>
        </p:nvSpPr>
        <p:spPr/>
        <p:txBody>
          <a:bodyPr/>
          <a:lstStyle/>
          <a:p>
            <a:fld id="{3C974458-8A97-4835-BF79-1FB6D7856C21}" type="slidenum">
              <a:rPr lang="en-US" smtClean="0"/>
              <a:t>17</a:t>
            </a:fld>
            <a:endParaRPr lang="en-US"/>
          </a:p>
        </p:txBody>
      </p:sp>
      <p:pic>
        <p:nvPicPr>
          <p:cNvPr id="6" name="Picture 5">
            <a:extLst>
              <a:ext uri="{FF2B5EF4-FFF2-40B4-BE49-F238E27FC236}">
                <a16:creationId xmlns:a16="http://schemas.microsoft.com/office/drawing/2014/main" id="{2FE1C076-BE3B-4890-9036-6DECE90DC9E3}"/>
              </a:ext>
            </a:extLst>
          </p:cNvPr>
          <p:cNvPicPr>
            <a:picLocks noChangeAspect="1"/>
          </p:cNvPicPr>
          <p:nvPr/>
        </p:nvPicPr>
        <p:blipFill>
          <a:blip r:embed="rId4"/>
          <a:stretch>
            <a:fillRect/>
          </a:stretch>
        </p:blipFill>
        <p:spPr>
          <a:xfrm flipH="1">
            <a:off x="1667193" y="2117224"/>
            <a:ext cx="1408413" cy="793472"/>
          </a:xfrm>
          <a:prstGeom prst="rect">
            <a:avLst/>
          </a:prstGeom>
        </p:spPr>
      </p:pic>
      <p:sp>
        <p:nvSpPr>
          <p:cNvPr id="7" name="Arrow: Right 6">
            <a:extLst>
              <a:ext uri="{FF2B5EF4-FFF2-40B4-BE49-F238E27FC236}">
                <a16:creationId xmlns:a16="http://schemas.microsoft.com/office/drawing/2014/main" id="{F49EB880-99FD-4D53-98FA-6C6653A16047}"/>
              </a:ext>
            </a:extLst>
          </p:cNvPr>
          <p:cNvSpPr/>
          <p:nvPr/>
        </p:nvSpPr>
        <p:spPr>
          <a:xfrm>
            <a:off x="3348402" y="254233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9863AF29-E98D-4BD3-B974-DBF8A79DAE87}"/>
              </a:ext>
            </a:extLst>
          </p:cNvPr>
          <p:cNvSpPr/>
          <p:nvPr/>
        </p:nvSpPr>
        <p:spPr>
          <a:xfrm>
            <a:off x="7028769" y="274336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4CE584D-F8BA-4D94-8385-7A12040D0E44}"/>
              </a:ext>
            </a:extLst>
          </p:cNvPr>
          <p:cNvSpPr/>
          <p:nvPr/>
        </p:nvSpPr>
        <p:spPr>
          <a:xfrm>
            <a:off x="7517973" y="1899004"/>
            <a:ext cx="2650435" cy="5600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Cloud File System</a:t>
            </a:r>
          </a:p>
        </p:txBody>
      </p:sp>
      <p:sp>
        <p:nvSpPr>
          <p:cNvPr id="32" name="Oval 31">
            <a:extLst>
              <a:ext uri="{FF2B5EF4-FFF2-40B4-BE49-F238E27FC236}">
                <a16:creationId xmlns:a16="http://schemas.microsoft.com/office/drawing/2014/main" id="{64E8E4C5-0DAD-4974-A9CF-53E268250C2F}"/>
              </a:ext>
            </a:extLst>
          </p:cNvPr>
          <p:cNvSpPr/>
          <p:nvPr/>
        </p:nvSpPr>
        <p:spPr>
          <a:xfrm>
            <a:off x="7670373" y="2051404"/>
            <a:ext cx="2650435" cy="5600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Cloud File System</a:t>
            </a:r>
          </a:p>
        </p:txBody>
      </p:sp>
      <p:sp>
        <p:nvSpPr>
          <p:cNvPr id="33" name="Oval 32">
            <a:extLst>
              <a:ext uri="{FF2B5EF4-FFF2-40B4-BE49-F238E27FC236}">
                <a16:creationId xmlns:a16="http://schemas.microsoft.com/office/drawing/2014/main" id="{11BCDAC2-E9A3-4113-A57E-07D526C1102E}"/>
              </a:ext>
            </a:extLst>
          </p:cNvPr>
          <p:cNvSpPr/>
          <p:nvPr/>
        </p:nvSpPr>
        <p:spPr>
          <a:xfrm>
            <a:off x="7822773" y="2203804"/>
            <a:ext cx="2650435" cy="5600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Cloud File System</a:t>
            </a:r>
          </a:p>
        </p:txBody>
      </p:sp>
      <p:sp>
        <p:nvSpPr>
          <p:cNvPr id="34" name="Oval 33">
            <a:extLst>
              <a:ext uri="{FF2B5EF4-FFF2-40B4-BE49-F238E27FC236}">
                <a16:creationId xmlns:a16="http://schemas.microsoft.com/office/drawing/2014/main" id="{A11D28DA-1628-474D-A9D1-7F12846D938B}"/>
              </a:ext>
            </a:extLst>
          </p:cNvPr>
          <p:cNvSpPr/>
          <p:nvPr/>
        </p:nvSpPr>
        <p:spPr>
          <a:xfrm>
            <a:off x="7975173" y="2356204"/>
            <a:ext cx="2650435" cy="5600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Cloud File System</a:t>
            </a:r>
          </a:p>
        </p:txBody>
      </p:sp>
      <p:sp>
        <p:nvSpPr>
          <p:cNvPr id="35" name="Oval 34">
            <a:extLst>
              <a:ext uri="{FF2B5EF4-FFF2-40B4-BE49-F238E27FC236}">
                <a16:creationId xmlns:a16="http://schemas.microsoft.com/office/drawing/2014/main" id="{4C99E3CB-B9B1-46B5-BC94-E44F5BF1258C}"/>
              </a:ext>
            </a:extLst>
          </p:cNvPr>
          <p:cNvSpPr/>
          <p:nvPr/>
        </p:nvSpPr>
        <p:spPr>
          <a:xfrm>
            <a:off x="8127573" y="2508604"/>
            <a:ext cx="2650435" cy="5600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Cloud File System</a:t>
            </a:r>
          </a:p>
        </p:txBody>
      </p:sp>
      <p:sp>
        <p:nvSpPr>
          <p:cNvPr id="36" name="Oval 35">
            <a:extLst>
              <a:ext uri="{FF2B5EF4-FFF2-40B4-BE49-F238E27FC236}">
                <a16:creationId xmlns:a16="http://schemas.microsoft.com/office/drawing/2014/main" id="{F50C78C1-59D9-4AB3-95D1-9D7AA5CEC5C3}"/>
              </a:ext>
            </a:extLst>
          </p:cNvPr>
          <p:cNvSpPr/>
          <p:nvPr/>
        </p:nvSpPr>
        <p:spPr>
          <a:xfrm>
            <a:off x="8279973" y="2661004"/>
            <a:ext cx="2650435" cy="5600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Cloud File System</a:t>
            </a:r>
          </a:p>
        </p:txBody>
      </p:sp>
      <p:sp>
        <p:nvSpPr>
          <p:cNvPr id="37" name="Oval 36">
            <a:extLst>
              <a:ext uri="{FF2B5EF4-FFF2-40B4-BE49-F238E27FC236}">
                <a16:creationId xmlns:a16="http://schemas.microsoft.com/office/drawing/2014/main" id="{E1888A4F-C25F-4248-BE65-BB9CC59A802A}"/>
              </a:ext>
            </a:extLst>
          </p:cNvPr>
          <p:cNvSpPr/>
          <p:nvPr/>
        </p:nvSpPr>
        <p:spPr>
          <a:xfrm>
            <a:off x="8432373" y="2813404"/>
            <a:ext cx="2650435" cy="5600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Cloud File System</a:t>
            </a:r>
          </a:p>
        </p:txBody>
      </p:sp>
      <p:sp>
        <p:nvSpPr>
          <p:cNvPr id="38" name="Oval 37">
            <a:extLst>
              <a:ext uri="{FF2B5EF4-FFF2-40B4-BE49-F238E27FC236}">
                <a16:creationId xmlns:a16="http://schemas.microsoft.com/office/drawing/2014/main" id="{F14CE33F-D1E7-44E5-948D-79C1DE245806}"/>
              </a:ext>
            </a:extLst>
          </p:cNvPr>
          <p:cNvSpPr/>
          <p:nvPr/>
        </p:nvSpPr>
        <p:spPr>
          <a:xfrm>
            <a:off x="8584773" y="2965804"/>
            <a:ext cx="2650435" cy="56005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Cloud File System</a:t>
            </a:r>
          </a:p>
        </p:txBody>
      </p:sp>
      <p:sp>
        <p:nvSpPr>
          <p:cNvPr id="39" name="Oval 38">
            <a:extLst>
              <a:ext uri="{FF2B5EF4-FFF2-40B4-BE49-F238E27FC236}">
                <a16:creationId xmlns:a16="http://schemas.microsoft.com/office/drawing/2014/main" id="{09771151-1AA0-4D0D-88DB-AB452FD6464F}"/>
              </a:ext>
            </a:extLst>
          </p:cNvPr>
          <p:cNvSpPr/>
          <p:nvPr/>
        </p:nvSpPr>
        <p:spPr>
          <a:xfrm>
            <a:off x="8737173" y="3118204"/>
            <a:ext cx="2650435" cy="5600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Cloud File System</a:t>
            </a:r>
          </a:p>
        </p:txBody>
      </p:sp>
      <p:sp>
        <p:nvSpPr>
          <p:cNvPr id="40" name="Oval 39">
            <a:extLst>
              <a:ext uri="{FF2B5EF4-FFF2-40B4-BE49-F238E27FC236}">
                <a16:creationId xmlns:a16="http://schemas.microsoft.com/office/drawing/2014/main" id="{7A1B269C-ACC0-442C-AB5B-3548513D4FFE}"/>
              </a:ext>
            </a:extLst>
          </p:cNvPr>
          <p:cNvSpPr/>
          <p:nvPr/>
        </p:nvSpPr>
        <p:spPr>
          <a:xfrm>
            <a:off x="8889573" y="3270604"/>
            <a:ext cx="2650435" cy="5600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Cloud File System</a:t>
            </a:r>
          </a:p>
        </p:txBody>
      </p:sp>
      <p:sp>
        <p:nvSpPr>
          <p:cNvPr id="41" name="TextBox 40">
            <a:extLst>
              <a:ext uri="{FF2B5EF4-FFF2-40B4-BE49-F238E27FC236}">
                <a16:creationId xmlns:a16="http://schemas.microsoft.com/office/drawing/2014/main" id="{3C459255-C704-49D1-BF7A-3F0A7D3D019A}"/>
              </a:ext>
            </a:extLst>
          </p:cNvPr>
          <p:cNvSpPr txBox="1"/>
          <p:nvPr/>
        </p:nvSpPr>
        <p:spPr>
          <a:xfrm>
            <a:off x="8246839" y="3910882"/>
            <a:ext cx="3366052" cy="369332"/>
          </a:xfrm>
          <a:prstGeom prst="rect">
            <a:avLst/>
          </a:prstGeom>
          <a:noFill/>
        </p:spPr>
        <p:txBody>
          <a:bodyPr wrap="square" rtlCol="0">
            <a:spAutoFit/>
          </a:bodyPr>
          <a:lstStyle/>
          <a:p>
            <a:pPr algn="ctr"/>
            <a:r>
              <a:rPr lang="en-US" b="1" dirty="0"/>
              <a:t>Data appended to files</a:t>
            </a:r>
          </a:p>
        </p:txBody>
      </p:sp>
      <p:sp>
        <p:nvSpPr>
          <p:cNvPr id="42" name="Arrow: Curved Left 41">
            <a:extLst>
              <a:ext uri="{FF2B5EF4-FFF2-40B4-BE49-F238E27FC236}">
                <a16:creationId xmlns:a16="http://schemas.microsoft.com/office/drawing/2014/main" id="{572601DA-420F-422B-A137-352E06493584}"/>
              </a:ext>
            </a:extLst>
          </p:cNvPr>
          <p:cNvSpPr/>
          <p:nvPr/>
        </p:nvSpPr>
        <p:spPr>
          <a:xfrm>
            <a:off x="11235208" y="3813737"/>
            <a:ext cx="731520" cy="121615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4" name="Picture 43">
            <a:extLst>
              <a:ext uri="{FF2B5EF4-FFF2-40B4-BE49-F238E27FC236}">
                <a16:creationId xmlns:a16="http://schemas.microsoft.com/office/drawing/2014/main" id="{A025B331-30EB-4FA4-80AD-5300C67E2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05190" y="4428859"/>
            <a:ext cx="2139586" cy="1426392"/>
          </a:xfrm>
          <a:prstGeom prst="rect">
            <a:avLst/>
          </a:prstGeom>
        </p:spPr>
      </p:pic>
      <p:pic>
        <p:nvPicPr>
          <p:cNvPr id="46" name="Picture 45">
            <a:extLst>
              <a:ext uri="{FF2B5EF4-FFF2-40B4-BE49-F238E27FC236}">
                <a16:creationId xmlns:a16="http://schemas.microsoft.com/office/drawing/2014/main" id="{79465F97-C637-4AB0-80E9-92B2F189681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937073" y="4591598"/>
            <a:ext cx="2125317" cy="550457"/>
          </a:xfrm>
          <a:prstGeom prst="rect">
            <a:avLst/>
          </a:prstGeom>
        </p:spPr>
      </p:pic>
      <p:pic>
        <p:nvPicPr>
          <p:cNvPr id="48" name="Picture 47">
            <a:extLst>
              <a:ext uri="{FF2B5EF4-FFF2-40B4-BE49-F238E27FC236}">
                <a16:creationId xmlns:a16="http://schemas.microsoft.com/office/drawing/2014/main" id="{3BFE3F63-AE18-4635-9FD9-288C18A894B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889573" y="5256330"/>
            <a:ext cx="1061688" cy="955519"/>
          </a:xfrm>
          <a:prstGeom prst="rect">
            <a:avLst/>
          </a:prstGeom>
        </p:spPr>
      </p:pic>
      <p:sp>
        <p:nvSpPr>
          <p:cNvPr id="49" name="TextBox 48">
            <a:extLst>
              <a:ext uri="{FF2B5EF4-FFF2-40B4-BE49-F238E27FC236}">
                <a16:creationId xmlns:a16="http://schemas.microsoft.com/office/drawing/2014/main" id="{53899435-8B4C-45CE-BDF7-C472C5BDC396}"/>
              </a:ext>
            </a:extLst>
          </p:cNvPr>
          <p:cNvSpPr txBox="1"/>
          <p:nvPr/>
        </p:nvSpPr>
        <p:spPr>
          <a:xfrm>
            <a:off x="8118311" y="6150243"/>
            <a:ext cx="3736436" cy="369332"/>
          </a:xfrm>
          <a:prstGeom prst="rect">
            <a:avLst/>
          </a:prstGeom>
          <a:noFill/>
        </p:spPr>
        <p:txBody>
          <a:bodyPr wrap="square" rtlCol="0">
            <a:spAutoFit/>
          </a:bodyPr>
          <a:lstStyle/>
          <a:p>
            <a:pPr algn="ctr"/>
            <a:r>
              <a:rPr lang="en-US" b="1" dirty="0"/>
              <a:t>Data Analytics (Parallel Processing)</a:t>
            </a:r>
          </a:p>
        </p:txBody>
      </p:sp>
      <p:sp>
        <p:nvSpPr>
          <p:cNvPr id="50" name="Arrow: Left 49">
            <a:extLst>
              <a:ext uri="{FF2B5EF4-FFF2-40B4-BE49-F238E27FC236}">
                <a16:creationId xmlns:a16="http://schemas.microsoft.com/office/drawing/2014/main" id="{9CA3FE0F-154E-425E-8F10-68D600D3A826}"/>
              </a:ext>
            </a:extLst>
          </p:cNvPr>
          <p:cNvSpPr/>
          <p:nvPr/>
        </p:nvSpPr>
        <p:spPr>
          <a:xfrm>
            <a:off x="7553357" y="5369531"/>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44F6CD9-4966-48FC-B0E6-95C2862425D5}"/>
              </a:ext>
            </a:extLst>
          </p:cNvPr>
          <p:cNvSpPr/>
          <p:nvPr/>
        </p:nvSpPr>
        <p:spPr>
          <a:xfrm>
            <a:off x="2887854" y="4409195"/>
            <a:ext cx="2730685" cy="4054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Tier 2 Services</a:t>
            </a:r>
          </a:p>
        </p:txBody>
      </p:sp>
      <p:sp>
        <p:nvSpPr>
          <p:cNvPr id="52" name="Oval 51">
            <a:extLst>
              <a:ext uri="{FF2B5EF4-FFF2-40B4-BE49-F238E27FC236}">
                <a16:creationId xmlns:a16="http://schemas.microsoft.com/office/drawing/2014/main" id="{EC1F7ABF-17E8-4213-9F66-4441CBFEE59F}"/>
              </a:ext>
            </a:extLst>
          </p:cNvPr>
          <p:cNvSpPr/>
          <p:nvPr/>
        </p:nvSpPr>
        <p:spPr>
          <a:xfrm>
            <a:off x="3040254" y="4561595"/>
            <a:ext cx="2730685" cy="4054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Tier 2 Services</a:t>
            </a:r>
          </a:p>
        </p:txBody>
      </p:sp>
      <p:sp>
        <p:nvSpPr>
          <p:cNvPr id="53" name="Oval 52">
            <a:extLst>
              <a:ext uri="{FF2B5EF4-FFF2-40B4-BE49-F238E27FC236}">
                <a16:creationId xmlns:a16="http://schemas.microsoft.com/office/drawing/2014/main" id="{3B4BC56F-1CA1-4783-931D-C7DEED424968}"/>
              </a:ext>
            </a:extLst>
          </p:cNvPr>
          <p:cNvSpPr/>
          <p:nvPr/>
        </p:nvSpPr>
        <p:spPr>
          <a:xfrm>
            <a:off x="3192654" y="4713995"/>
            <a:ext cx="2730685" cy="4054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Tier 2 Services</a:t>
            </a:r>
          </a:p>
        </p:txBody>
      </p:sp>
      <p:sp>
        <p:nvSpPr>
          <p:cNvPr id="54" name="Oval 53">
            <a:extLst>
              <a:ext uri="{FF2B5EF4-FFF2-40B4-BE49-F238E27FC236}">
                <a16:creationId xmlns:a16="http://schemas.microsoft.com/office/drawing/2014/main" id="{EEE969C2-387D-4E8F-B379-7EA73B4A03CF}"/>
              </a:ext>
            </a:extLst>
          </p:cNvPr>
          <p:cNvSpPr/>
          <p:nvPr/>
        </p:nvSpPr>
        <p:spPr>
          <a:xfrm>
            <a:off x="3345054" y="4866395"/>
            <a:ext cx="2730685" cy="4054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Tier 2 Services</a:t>
            </a:r>
          </a:p>
        </p:txBody>
      </p:sp>
      <p:sp>
        <p:nvSpPr>
          <p:cNvPr id="55" name="Oval 54">
            <a:extLst>
              <a:ext uri="{FF2B5EF4-FFF2-40B4-BE49-F238E27FC236}">
                <a16:creationId xmlns:a16="http://schemas.microsoft.com/office/drawing/2014/main" id="{A8E7F6E0-403A-49E4-98F0-69583281B751}"/>
              </a:ext>
            </a:extLst>
          </p:cNvPr>
          <p:cNvSpPr/>
          <p:nvPr/>
        </p:nvSpPr>
        <p:spPr>
          <a:xfrm>
            <a:off x="3497454" y="5018795"/>
            <a:ext cx="2730685" cy="4054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Tier 2 Services</a:t>
            </a:r>
          </a:p>
        </p:txBody>
      </p:sp>
      <p:sp>
        <p:nvSpPr>
          <p:cNvPr id="56" name="Cylinder 55">
            <a:extLst>
              <a:ext uri="{FF2B5EF4-FFF2-40B4-BE49-F238E27FC236}">
                <a16:creationId xmlns:a16="http://schemas.microsoft.com/office/drawing/2014/main" id="{E206D989-5146-410E-97F2-AF84AD953EFE}"/>
              </a:ext>
            </a:extLst>
          </p:cNvPr>
          <p:cNvSpPr/>
          <p:nvPr/>
        </p:nvSpPr>
        <p:spPr>
          <a:xfrm>
            <a:off x="5989981" y="5685183"/>
            <a:ext cx="1371600" cy="78552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Databases</a:t>
            </a:r>
          </a:p>
        </p:txBody>
      </p:sp>
      <p:sp>
        <p:nvSpPr>
          <p:cNvPr id="57" name="Cylinder 56">
            <a:extLst>
              <a:ext uri="{FF2B5EF4-FFF2-40B4-BE49-F238E27FC236}">
                <a16:creationId xmlns:a16="http://schemas.microsoft.com/office/drawing/2014/main" id="{B1F9A4A7-B182-4348-9616-4DFB33628B7F}"/>
              </a:ext>
            </a:extLst>
          </p:cNvPr>
          <p:cNvSpPr/>
          <p:nvPr/>
        </p:nvSpPr>
        <p:spPr>
          <a:xfrm>
            <a:off x="3684104" y="5694166"/>
            <a:ext cx="2169742" cy="78552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Machine-Learned Knowledge Models</a:t>
            </a:r>
          </a:p>
        </p:txBody>
      </p:sp>
      <p:sp>
        <p:nvSpPr>
          <p:cNvPr id="58" name="Cylinder 57">
            <a:extLst>
              <a:ext uri="{FF2B5EF4-FFF2-40B4-BE49-F238E27FC236}">
                <a16:creationId xmlns:a16="http://schemas.microsoft.com/office/drawing/2014/main" id="{DCC34D02-6567-42F6-A1CC-06192E8A02AA}"/>
              </a:ext>
            </a:extLst>
          </p:cNvPr>
          <p:cNvSpPr/>
          <p:nvPr/>
        </p:nvSpPr>
        <p:spPr>
          <a:xfrm>
            <a:off x="2219562" y="5721610"/>
            <a:ext cx="1371600" cy="78552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Files</a:t>
            </a:r>
          </a:p>
        </p:txBody>
      </p:sp>
      <p:sp>
        <p:nvSpPr>
          <p:cNvPr id="59" name="Arrow: Right 58">
            <a:extLst>
              <a:ext uri="{FF2B5EF4-FFF2-40B4-BE49-F238E27FC236}">
                <a16:creationId xmlns:a16="http://schemas.microsoft.com/office/drawing/2014/main" id="{5D4D2E2A-17E4-499F-B1D9-7F2012242037}"/>
              </a:ext>
            </a:extLst>
          </p:cNvPr>
          <p:cNvSpPr/>
          <p:nvPr/>
        </p:nvSpPr>
        <p:spPr>
          <a:xfrm rot="18753012" flipV="1">
            <a:off x="2883455" y="5355538"/>
            <a:ext cx="384545" cy="2517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Arrow: Right 59">
            <a:extLst>
              <a:ext uri="{FF2B5EF4-FFF2-40B4-BE49-F238E27FC236}">
                <a16:creationId xmlns:a16="http://schemas.microsoft.com/office/drawing/2014/main" id="{4466A85E-205C-4C76-B23C-5511C3494D9D}"/>
              </a:ext>
            </a:extLst>
          </p:cNvPr>
          <p:cNvSpPr/>
          <p:nvPr/>
        </p:nvSpPr>
        <p:spPr>
          <a:xfrm rot="13078026" flipV="1">
            <a:off x="6304256" y="5342427"/>
            <a:ext cx="384545" cy="2517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Arrow: Right 60">
            <a:extLst>
              <a:ext uri="{FF2B5EF4-FFF2-40B4-BE49-F238E27FC236}">
                <a16:creationId xmlns:a16="http://schemas.microsoft.com/office/drawing/2014/main" id="{78091641-48D5-4754-A1B1-2A629849D170}"/>
              </a:ext>
            </a:extLst>
          </p:cNvPr>
          <p:cNvSpPr/>
          <p:nvPr/>
        </p:nvSpPr>
        <p:spPr>
          <a:xfrm rot="16200000" flipV="1">
            <a:off x="4564507" y="5479173"/>
            <a:ext cx="384545" cy="2517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Arrow: Right 61">
            <a:extLst>
              <a:ext uri="{FF2B5EF4-FFF2-40B4-BE49-F238E27FC236}">
                <a16:creationId xmlns:a16="http://schemas.microsoft.com/office/drawing/2014/main" id="{7E535577-9A45-4BF2-A604-D37181A3F68A}"/>
              </a:ext>
            </a:extLst>
          </p:cNvPr>
          <p:cNvSpPr/>
          <p:nvPr/>
        </p:nvSpPr>
        <p:spPr>
          <a:xfrm rot="18753012" flipV="1">
            <a:off x="3770123" y="4011775"/>
            <a:ext cx="384545" cy="2517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a:extLst>
              <a:ext uri="{FF2B5EF4-FFF2-40B4-BE49-F238E27FC236}">
                <a16:creationId xmlns:a16="http://schemas.microsoft.com/office/drawing/2014/main" id="{90F9496F-0F56-4EDA-B924-5F65E7A1C90D}"/>
              </a:ext>
            </a:extLst>
          </p:cNvPr>
          <p:cNvPicPr>
            <a:picLocks noChangeAspect="1"/>
          </p:cNvPicPr>
          <p:nvPr/>
        </p:nvPicPr>
        <p:blipFill>
          <a:blip r:embed="rId8"/>
          <a:stretch>
            <a:fillRect/>
          </a:stretch>
        </p:blipFill>
        <p:spPr>
          <a:xfrm>
            <a:off x="439314" y="3017200"/>
            <a:ext cx="2198532" cy="813456"/>
          </a:xfrm>
          <a:prstGeom prst="rect">
            <a:avLst/>
          </a:prstGeom>
        </p:spPr>
      </p:pic>
      <p:pic>
        <p:nvPicPr>
          <p:cNvPr id="64" name="Picture 63">
            <a:extLst>
              <a:ext uri="{FF2B5EF4-FFF2-40B4-BE49-F238E27FC236}">
                <a16:creationId xmlns:a16="http://schemas.microsoft.com/office/drawing/2014/main" id="{D0A07A23-BBEA-4CB6-85B9-4F4D844C2692}"/>
              </a:ext>
            </a:extLst>
          </p:cNvPr>
          <p:cNvPicPr>
            <a:picLocks noChangeAspect="1"/>
          </p:cNvPicPr>
          <p:nvPr/>
        </p:nvPicPr>
        <p:blipFill rotWithShape="1">
          <a:blip r:embed="rId9">
            <a:duotone>
              <a:prstClr val="black"/>
              <a:schemeClr val="accent5">
                <a:tint val="45000"/>
                <a:satMod val="400000"/>
              </a:schemeClr>
            </a:duotone>
          </a:blip>
          <a:srcRect l="316" t="15884" r="62096" b="20220"/>
          <a:stretch/>
        </p:blipFill>
        <p:spPr>
          <a:xfrm flipH="1">
            <a:off x="2025074" y="3336911"/>
            <a:ext cx="73582" cy="122638"/>
          </a:xfrm>
          <a:prstGeom prst="rect">
            <a:avLst/>
          </a:prstGeom>
          <a:ln w="12700">
            <a:solidFill>
              <a:srgbClr val="FF0000"/>
            </a:solidFill>
          </a:ln>
        </p:spPr>
      </p:pic>
      <p:pic>
        <p:nvPicPr>
          <p:cNvPr id="65" name="Picture 64">
            <a:extLst>
              <a:ext uri="{FF2B5EF4-FFF2-40B4-BE49-F238E27FC236}">
                <a16:creationId xmlns:a16="http://schemas.microsoft.com/office/drawing/2014/main" id="{9EC1E75D-CEA6-4D82-B01B-63551ED09E98}"/>
              </a:ext>
            </a:extLst>
          </p:cNvPr>
          <p:cNvPicPr>
            <a:picLocks noChangeAspect="1"/>
          </p:cNvPicPr>
          <p:nvPr/>
        </p:nvPicPr>
        <p:blipFill>
          <a:blip r:embed="rId10"/>
          <a:stretch>
            <a:fillRect/>
          </a:stretch>
        </p:blipFill>
        <p:spPr>
          <a:xfrm>
            <a:off x="305841" y="1699628"/>
            <a:ext cx="1175749" cy="784202"/>
          </a:xfrm>
          <a:prstGeom prst="rect">
            <a:avLst/>
          </a:prstGeom>
        </p:spPr>
      </p:pic>
      <p:sp>
        <p:nvSpPr>
          <p:cNvPr id="66" name="Star: 6 Points 65">
            <a:extLst>
              <a:ext uri="{FF2B5EF4-FFF2-40B4-BE49-F238E27FC236}">
                <a16:creationId xmlns:a16="http://schemas.microsoft.com/office/drawing/2014/main" id="{113FDB74-7A2A-4D7C-BBA6-5C7B123D870F}"/>
              </a:ext>
            </a:extLst>
          </p:cNvPr>
          <p:cNvSpPr/>
          <p:nvPr/>
        </p:nvSpPr>
        <p:spPr>
          <a:xfrm>
            <a:off x="4724114" y="2208673"/>
            <a:ext cx="1924041" cy="1987089"/>
          </a:xfrm>
          <a:prstGeom prst="star6">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C00000"/>
                </a:solidFill>
              </a:rPr>
              <a:t>Delay: Milliseconds</a:t>
            </a:r>
            <a:endParaRPr lang="en-US" b="1" dirty="0">
              <a:solidFill>
                <a:srgbClr val="C00000"/>
              </a:solidFill>
            </a:endParaRPr>
          </a:p>
        </p:txBody>
      </p:sp>
      <p:sp>
        <p:nvSpPr>
          <p:cNvPr id="67" name="Star: 6 Points 66">
            <a:extLst>
              <a:ext uri="{FF2B5EF4-FFF2-40B4-BE49-F238E27FC236}">
                <a16:creationId xmlns:a16="http://schemas.microsoft.com/office/drawing/2014/main" id="{11CA3550-C516-403C-A1A6-09A0D38E1BA7}"/>
              </a:ext>
            </a:extLst>
          </p:cNvPr>
          <p:cNvSpPr/>
          <p:nvPr/>
        </p:nvSpPr>
        <p:spPr>
          <a:xfrm>
            <a:off x="8801181" y="2075111"/>
            <a:ext cx="1924041" cy="1987089"/>
          </a:xfrm>
          <a:prstGeom prst="star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C00000"/>
                </a:solidFill>
              </a:rPr>
              <a:t>Delay: Seconds</a:t>
            </a:r>
            <a:endParaRPr lang="en-US" b="1" dirty="0">
              <a:solidFill>
                <a:srgbClr val="C00000"/>
              </a:solidFill>
            </a:endParaRPr>
          </a:p>
        </p:txBody>
      </p:sp>
      <p:sp>
        <p:nvSpPr>
          <p:cNvPr id="68" name="Star: 6 Points 67">
            <a:extLst>
              <a:ext uri="{FF2B5EF4-FFF2-40B4-BE49-F238E27FC236}">
                <a16:creationId xmlns:a16="http://schemas.microsoft.com/office/drawing/2014/main" id="{2871D25F-3D41-4B2E-BD0D-F87F2CF8B570}"/>
              </a:ext>
            </a:extLst>
          </p:cNvPr>
          <p:cNvSpPr/>
          <p:nvPr/>
        </p:nvSpPr>
        <p:spPr>
          <a:xfrm>
            <a:off x="8883080" y="4261796"/>
            <a:ext cx="1924041" cy="1987089"/>
          </a:xfrm>
          <a:prstGeom prst="star6">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00"/>
                </a:solidFill>
              </a:rPr>
              <a:t>Delay: Minutes</a:t>
            </a:r>
            <a:endParaRPr lang="en-US" b="1" dirty="0">
              <a:solidFill>
                <a:srgbClr val="FFFF00"/>
              </a:solidFill>
            </a:endParaRPr>
          </a:p>
        </p:txBody>
      </p:sp>
      <p:sp>
        <p:nvSpPr>
          <p:cNvPr id="69" name="Star: 6 Points 68">
            <a:extLst>
              <a:ext uri="{FF2B5EF4-FFF2-40B4-BE49-F238E27FC236}">
                <a16:creationId xmlns:a16="http://schemas.microsoft.com/office/drawing/2014/main" id="{B8DC78A0-B4EE-44B7-82A0-F225F7DBC239}"/>
              </a:ext>
            </a:extLst>
          </p:cNvPr>
          <p:cNvSpPr/>
          <p:nvPr/>
        </p:nvSpPr>
        <p:spPr>
          <a:xfrm>
            <a:off x="3531091" y="4635246"/>
            <a:ext cx="1924041" cy="1987089"/>
          </a:xfrm>
          <a:prstGeom prst="star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00"/>
                </a:solidFill>
              </a:rPr>
              <a:t>Delay: Many minutes or even hours</a:t>
            </a:r>
            <a:endParaRPr lang="en-US" b="1" dirty="0">
              <a:solidFill>
                <a:srgbClr val="FFFF00"/>
              </a:solidFill>
            </a:endParaRPr>
          </a:p>
        </p:txBody>
      </p:sp>
      <p:sp>
        <p:nvSpPr>
          <p:cNvPr id="8" name="Arrow: Curved Left 7">
            <a:extLst>
              <a:ext uri="{FF2B5EF4-FFF2-40B4-BE49-F238E27FC236}">
                <a16:creationId xmlns:a16="http://schemas.microsoft.com/office/drawing/2014/main" id="{20353FF7-38E6-49F1-A01A-5A5C726C91ED}"/>
              </a:ext>
            </a:extLst>
          </p:cNvPr>
          <p:cNvSpPr/>
          <p:nvPr/>
        </p:nvSpPr>
        <p:spPr>
          <a:xfrm>
            <a:off x="6548389" y="2833275"/>
            <a:ext cx="4686819" cy="3048570"/>
          </a:xfrm>
          <a:prstGeom prst="curvedLeftArrow">
            <a:avLst>
              <a:gd name="adj1" fmla="val 25000"/>
              <a:gd name="adj2" fmla="val 49394"/>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a:extLst>
              <a:ext uri="{FF2B5EF4-FFF2-40B4-BE49-F238E27FC236}">
                <a16:creationId xmlns:a16="http://schemas.microsoft.com/office/drawing/2014/main" id="{D19CD134-E69C-48ED-B734-9139073AE3F3}"/>
              </a:ext>
            </a:extLst>
          </p:cNvPr>
          <p:cNvSpPr txBox="1"/>
          <p:nvPr/>
        </p:nvSpPr>
        <p:spPr>
          <a:xfrm>
            <a:off x="6725544" y="3492868"/>
            <a:ext cx="4509664" cy="1569660"/>
          </a:xfrm>
          <a:prstGeom prst="rect">
            <a:avLst/>
          </a:prstGeom>
          <a:solidFill>
            <a:srgbClr val="FFFF00"/>
          </a:solidFill>
        </p:spPr>
        <p:txBody>
          <a:bodyPr wrap="square" rtlCol="0">
            <a:spAutoFit/>
          </a:bodyPr>
          <a:lstStyle/>
          <a:p>
            <a:pPr algn="ctr"/>
            <a:r>
              <a:rPr lang="en-US" sz="3200" b="1" dirty="0"/>
              <a:t>Back end is still slow, but now it isn’t</a:t>
            </a:r>
            <a:br>
              <a:rPr lang="en-US" sz="3200" b="1" dirty="0"/>
            </a:br>
            <a:r>
              <a:rPr lang="en-US" sz="3200" b="1" dirty="0"/>
              <a:t>under such time pressure</a:t>
            </a:r>
          </a:p>
        </p:txBody>
      </p:sp>
      <p:sp>
        <p:nvSpPr>
          <p:cNvPr id="81" name="Arrow: Right 80">
            <a:extLst>
              <a:ext uri="{FF2B5EF4-FFF2-40B4-BE49-F238E27FC236}">
                <a16:creationId xmlns:a16="http://schemas.microsoft.com/office/drawing/2014/main" id="{24731153-8D6E-4110-A100-F1342B580265}"/>
              </a:ext>
            </a:extLst>
          </p:cNvPr>
          <p:cNvSpPr/>
          <p:nvPr/>
        </p:nvSpPr>
        <p:spPr>
          <a:xfrm rot="10800000">
            <a:off x="3605269" y="2999639"/>
            <a:ext cx="978408" cy="484632"/>
          </a:xfrm>
          <a:prstGeom prst="rightArrow">
            <a:avLst/>
          </a:prstGeom>
          <a:solidFill>
            <a:srgbClr val="92D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ADC355F4-A9C8-4492-AE4F-E330C8F3374A}"/>
              </a:ext>
            </a:extLst>
          </p:cNvPr>
          <p:cNvSpPr txBox="1"/>
          <p:nvPr/>
        </p:nvSpPr>
        <p:spPr>
          <a:xfrm>
            <a:off x="422330" y="4948790"/>
            <a:ext cx="4509664" cy="1569660"/>
          </a:xfrm>
          <a:prstGeom prst="rect">
            <a:avLst/>
          </a:prstGeom>
          <a:solidFill>
            <a:srgbClr val="FFFF00"/>
          </a:solidFill>
        </p:spPr>
        <p:txBody>
          <a:bodyPr wrap="square" rtlCol="0">
            <a:spAutoFit/>
          </a:bodyPr>
          <a:lstStyle/>
          <a:p>
            <a:pPr algn="ctr"/>
            <a:r>
              <a:rPr lang="en-US" sz="3200" b="1" dirty="0"/>
              <a:t>Second tier now holds data that doesn’t change as quickly, like “models”</a:t>
            </a:r>
          </a:p>
        </p:txBody>
      </p:sp>
    </p:spTree>
    <p:extLst>
      <p:ext uri="{BB962C8B-B14F-4D97-AF65-F5344CB8AC3E}">
        <p14:creationId xmlns:p14="http://schemas.microsoft.com/office/powerpoint/2010/main" val="25011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randombar(horizontal)">
                                      <p:cBhvr>
                                        <p:cTn id="10" dur="500"/>
                                        <p:tgtEl>
                                          <p:spTgt spid="63"/>
                                        </p:tgtEl>
                                      </p:cBhvr>
                                    </p:animEffect>
                                  </p:childTnLst>
                                </p:cTn>
                              </p:par>
                              <p:par>
                                <p:cTn id="11" presetID="14" presetClass="entr" presetSubtype="10" fill="hold" nodeType="with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randombar(horizontal)">
                                      <p:cBhvr>
                                        <p:cTn id="13" dur="500"/>
                                        <p:tgtEl>
                                          <p:spTgt spid="64"/>
                                        </p:tgtEl>
                                      </p:cBhvr>
                                    </p:animEffect>
                                  </p:childTnLst>
                                </p:cTn>
                              </p:par>
                              <p:par>
                                <p:cTn id="14" presetID="14" presetClass="entr" presetSubtype="10" fill="hold" nodeType="with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randombar(horizontal)">
                                      <p:cBhvr>
                                        <p:cTn id="16" dur="500"/>
                                        <p:tgtEl>
                                          <p:spTgt spid="6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ntr" presetSubtype="1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randombar(horizontal)">
                                      <p:cBhvr>
                                        <p:cTn id="24" dur="500"/>
                                        <p:tgtEl>
                                          <p:spTgt spid="3"/>
                                        </p:tgtEl>
                                      </p:cBhvr>
                                    </p:animEffect>
                                  </p:childTnLst>
                                </p:cTn>
                              </p:par>
                              <p:par>
                                <p:cTn id="25" presetID="14" presetClass="entr" presetSubtype="10" fill="hold" nodeType="with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randombar(horizontal)">
                                      <p:cBhvr>
                                        <p:cTn id="27" dur="500"/>
                                        <p:tgtEl>
                                          <p:spTgt spid="70"/>
                                        </p:tgtEl>
                                      </p:cBhvr>
                                    </p:animEffect>
                                  </p:childTnLst>
                                </p:cTn>
                              </p:par>
                              <p:par>
                                <p:cTn id="28" presetID="14" presetClass="entr" presetSubtype="10" fill="hold" nodeType="with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randombar(horizontal)">
                                      <p:cBhvr>
                                        <p:cTn id="30" dur="500"/>
                                        <p:tgtEl>
                                          <p:spTgt spid="71"/>
                                        </p:tgtEl>
                                      </p:cBhvr>
                                    </p:animEffect>
                                  </p:childTnLst>
                                </p:cTn>
                              </p:par>
                              <p:par>
                                <p:cTn id="31" presetID="14" presetClass="entr" presetSubtype="10" fill="hold"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randombar(horizontal)">
                                      <p:cBhvr>
                                        <p:cTn id="33" dur="500"/>
                                        <p:tgtEl>
                                          <p:spTgt spid="72"/>
                                        </p:tgtEl>
                                      </p:cBhvr>
                                    </p:animEffect>
                                  </p:childTnLst>
                                </p:cTn>
                              </p:par>
                              <p:par>
                                <p:cTn id="34" presetID="14" presetClass="entr" presetSubtype="10" fill="hold" nodeType="withEffect">
                                  <p:stCondLst>
                                    <p:cond delay="0"/>
                                  </p:stCondLst>
                                  <p:childTnLst>
                                    <p:set>
                                      <p:cBhvr>
                                        <p:cTn id="35" dur="1" fill="hold">
                                          <p:stCondLst>
                                            <p:cond delay="0"/>
                                          </p:stCondLst>
                                        </p:cTn>
                                        <p:tgtEl>
                                          <p:spTgt spid="73"/>
                                        </p:tgtEl>
                                        <p:attrNameLst>
                                          <p:attrName>style.visibility</p:attrName>
                                        </p:attrNameLst>
                                      </p:cBhvr>
                                      <p:to>
                                        <p:strVal val="visible"/>
                                      </p:to>
                                    </p:set>
                                    <p:animEffect transition="in" filter="randombar(horizontal)">
                                      <p:cBhvr>
                                        <p:cTn id="36" dur="500"/>
                                        <p:tgtEl>
                                          <p:spTgt spid="73"/>
                                        </p:tgtEl>
                                      </p:cBhvr>
                                    </p:animEffect>
                                  </p:childTnLst>
                                </p:cTn>
                              </p:par>
                              <p:par>
                                <p:cTn id="37" presetID="14" presetClass="entr" presetSubtype="10" fill="hold" nodeType="with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randombar(horizontal)">
                                      <p:cBhvr>
                                        <p:cTn id="39" dur="500"/>
                                        <p:tgtEl>
                                          <p:spTgt spid="74"/>
                                        </p:tgtEl>
                                      </p:cBhvr>
                                    </p:animEffect>
                                  </p:childTnLst>
                                </p:cTn>
                              </p:par>
                              <p:par>
                                <p:cTn id="40" presetID="14" presetClass="entr" presetSubtype="10" fill="hold" nodeType="withEffect">
                                  <p:stCondLst>
                                    <p:cond delay="0"/>
                                  </p:stCondLst>
                                  <p:childTnLst>
                                    <p:set>
                                      <p:cBhvr>
                                        <p:cTn id="41" dur="1" fill="hold">
                                          <p:stCondLst>
                                            <p:cond delay="0"/>
                                          </p:stCondLst>
                                        </p:cTn>
                                        <p:tgtEl>
                                          <p:spTgt spid="75"/>
                                        </p:tgtEl>
                                        <p:attrNameLst>
                                          <p:attrName>style.visibility</p:attrName>
                                        </p:attrNameLst>
                                      </p:cBhvr>
                                      <p:to>
                                        <p:strVal val="visible"/>
                                      </p:to>
                                    </p:set>
                                    <p:animEffect transition="in" filter="randombar(horizontal)">
                                      <p:cBhvr>
                                        <p:cTn id="42" dur="500"/>
                                        <p:tgtEl>
                                          <p:spTgt spid="75"/>
                                        </p:tgtEl>
                                      </p:cBhvr>
                                    </p:animEffect>
                                  </p:childTnLst>
                                </p:cTn>
                              </p:par>
                              <p:par>
                                <p:cTn id="43" presetID="14" presetClass="entr" presetSubtype="10" fill="hold" nodeType="with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randombar(horizontal)">
                                      <p:cBhvr>
                                        <p:cTn id="45" dur="500"/>
                                        <p:tgtEl>
                                          <p:spTgt spid="76"/>
                                        </p:tgtEl>
                                      </p:cBhvr>
                                    </p:animEffect>
                                  </p:childTnLst>
                                </p:cTn>
                              </p:par>
                              <p:par>
                                <p:cTn id="46" presetID="14" presetClass="entr" presetSubtype="10" fill="hold" nodeType="withEffect">
                                  <p:stCondLst>
                                    <p:cond delay="0"/>
                                  </p:stCondLst>
                                  <p:childTnLst>
                                    <p:set>
                                      <p:cBhvr>
                                        <p:cTn id="47" dur="1" fill="hold">
                                          <p:stCondLst>
                                            <p:cond delay="0"/>
                                          </p:stCondLst>
                                        </p:cTn>
                                        <p:tgtEl>
                                          <p:spTgt spid="77"/>
                                        </p:tgtEl>
                                        <p:attrNameLst>
                                          <p:attrName>style.visibility</p:attrName>
                                        </p:attrNameLst>
                                      </p:cBhvr>
                                      <p:to>
                                        <p:strVal val="visible"/>
                                      </p:to>
                                    </p:set>
                                    <p:animEffect transition="in" filter="randombar(horizontal)">
                                      <p:cBhvr>
                                        <p:cTn id="48" dur="500"/>
                                        <p:tgtEl>
                                          <p:spTgt spid="77"/>
                                        </p:tgtEl>
                                      </p:cBhvr>
                                    </p:animEffect>
                                  </p:childTnLst>
                                </p:cTn>
                              </p:par>
                              <p:par>
                                <p:cTn id="49" presetID="14" presetClass="entr" presetSubtype="10" fill="hold" nodeType="withEffect">
                                  <p:stCondLst>
                                    <p:cond delay="0"/>
                                  </p:stCondLst>
                                  <p:childTnLst>
                                    <p:set>
                                      <p:cBhvr>
                                        <p:cTn id="50" dur="1" fill="hold">
                                          <p:stCondLst>
                                            <p:cond delay="0"/>
                                          </p:stCondLst>
                                        </p:cTn>
                                        <p:tgtEl>
                                          <p:spTgt spid="78"/>
                                        </p:tgtEl>
                                        <p:attrNameLst>
                                          <p:attrName>style.visibility</p:attrName>
                                        </p:attrNameLst>
                                      </p:cBhvr>
                                      <p:to>
                                        <p:strVal val="visible"/>
                                      </p:to>
                                    </p:set>
                                    <p:animEffect transition="in" filter="randombar(horizontal)">
                                      <p:cBhvr>
                                        <p:cTn id="51" dur="500"/>
                                        <p:tgtEl>
                                          <p:spTgt spid="78"/>
                                        </p:tgtEl>
                                      </p:cBhvr>
                                    </p:animEffect>
                                  </p:childTnLst>
                                </p:cTn>
                              </p:par>
                              <p:par>
                                <p:cTn id="52" presetID="14" presetClass="entr" presetSubtype="10" fill="hold" nodeType="withEffect">
                                  <p:stCondLst>
                                    <p:cond delay="0"/>
                                  </p:stCondLst>
                                  <p:childTnLst>
                                    <p:set>
                                      <p:cBhvr>
                                        <p:cTn id="53" dur="1" fill="hold">
                                          <p:stCondLst>
                                            <p:cond delay="0"/>
                                          </p:stCondLst>
                                        </p:cTn>
                                        <p:tgtEl>
                                          <p:spTgt spid="79"/>
                                        </p:tgtEl>
                                        <p:attrNameLst>
                                          <p:attrName>style.visibility</p:attrName>
                                        </p:attrNameLst>
                                      </p:cBhvr>
                                      <p:to>
                                        <p:strVal val="visible"/>
                                      </p:to>
                                    </p:set>
                                    <p:animEffect transition="in" filter="randombar(horizontal)">
                                      <p:cBhvr>
                                        <p:cTn id="54" dur="500"/>
                                        <p:tgtEl>
                                          <p:spTgt spid="79"/>
                                        </p:tgtEl>
                                      </p:cBhvr>
                                    </p:animEffect>
                                  </p:childTnLst>
                                </p:cTn>
                              </p:par>
                              <p:par>
                                <p:cTn id="55" presetID="14" presetClass="entr" presetSubtype="10" fill="hold" nodeType="withEffect">
                                  <p:stCondLst>
                                    <p:cond delay="0"/>
                                  </p:stCondLst>
                                  <p:childTnLst>
                                    <p:set>
                                      <p:cBhvr>
                                        <p:cTn id="56" dur="1" fill="hold">
                                          <p:stCondLst>
                                            <p:cond delay="0"/>
                                          </p:stCondLst>
                                        </p:cTn>
                                        <p:tgtEl>
                                          <p:spTgt spid="80"/>
                                        </p:tgtEl>
                                        <p:attrNameLst>
                                          <p:attrName>style.visibility</p:attrName>
                                        </p:attrNameLst>
                                      </p:cBhvr>
                                      <p:to>
                                        <p:strVal val="visible"/>
                                      </p:to>
                                    </p:set>
                                    <p:animEffect transition="in" filter="randombar(horizontal)">
                                      <p:cBhvr>
                                        <p:cTn id="57" dur="500"/>
                                        <p:tgtEl>
                                          <p:spTgt spid="80"/>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randombar(horizontal)">
                                      <p:cBhvr>
                                        <p:cTn id="60" dur="500"/>
                                        <p:tgtEl>
                                          <p:spTgt spid="19"/>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62"/>
                                        </p:tgtEl>
                                        <p:attrNameLst>
                                          <p:attrName>style.visibility</p:attrName>
                                        </p:attrNameLst>
                                      </p:cBhvr>
                                      <p:to>
                                        <p:strVal val="visible"/>
                                      </p:to>
                                    </p:set>
                                    <p:animEffect transition="in" filter="randombar(horizontal)">
                                      <p:cBhvr>
                                        <p:cTn id="63" dur="500"/>
                                        <p:tgtEl>
                                          <p:spTgt spid="62"/>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55"/>
                                        </p:tgtEl>
                                        <p:attrNameLst>
                                          <p:attrName>style.visibility</p:attrName>
                                        </p:attrNameLst>
                                      </p:cBhvr>
                                      <p:to>
                                        <p:strVal val="visible"/>
                                      </p:to>
                                    </p:set>
                                    <p:animEffect transition="in" filter="randombar(horizontal)">
                                      <p:cBhvr>
                                        <p:cTn id="66" dur="500"/>
                                        <p:tgtEl>
                                          <p:spTgt spid="55"/>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54"/>
                                        </p:tgtEl>
                                        <p:attrNameLst>
                                          <p:attrName>style.visibility</p:attrName>
                                        </p:attrNameLst>
                                      </p:cBhvr>
                                      <p:to>
                                        <p:strVal val="visible"/>
                                      </p:to>
                                    </p:set>
                                    <p:animEffect transition="in" filter="randombar(horizontal)">
                                      <p:cBhvr>
                                        <p:cTn id="69" dur="500"/>
                                        <p:tgtEl>
                                          <p:spTgt spid="54"/>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randombar(horizontal)">
                                      <p:cBhvr>
                                        <p:cTn id="72" dur="500"/>
                                        <p:tgtEl>
                                          <p:spTgt spid="53"/>
                                        </p:tgtEl>
                                      </p:cBhvr>
                                    </p:animEffect>
                                  </p:childTnLst>
                                </p:cTn>
                              </p:par>
                              <p:par>
                                <p:cTn id="73" presetID="14" presetClass="entr" presetSubtype="10" fill="hold" grpId="0" nodeType="withEffect">
                                  <p:stCondLst>
                                    <p:cond delay="0"/>
                                  </p:stCondLst>
                                  <p:childTnLst>
                                    <p:set>
                                      <p:cBhvr>
                                        <p:cTn id="74" dur="1" fill="hold">
                                          <p:stCondLst>
                                            <p:cond delay="0"/>
                                          </p:stCondLst>
                                        </p:cTn>
                                        <p:tgtEl>
                                          <p:spTgt spid="52"/>
                                        </p:tgtEl>
                                        <p:attrNameLst>
                                          <p:attrName>style.visibility</p:attrName>
                                        </p:attrNameLst>
                                      </p:cBhvr>
                                      <p:to>
                                        <p:strVal val="visible"/>
                                      </p:to>
                                    </p:set>
                                    <p:animEffect transition="in" filter="randombar(horizontal)">
                                      <p:cBhvr>
                                        <p:cTn id="75" dur="500"/>
                                        <p:tgtEl>
                                          <p:spTgt spid="52"/>
                                        </p:tgtEl>
                                      </p:cBhvr>
                                    </p:animEffect>
                                  </p:childTnLst>
                                </p:cTn>
                              </p:par>
                              <p:par>
                                <p:cTn id="76" presetID="14" presetClass="entr" presetSubtype="10" fill="hold" grpId="0" nodeType="withEffect">
                                  <p:stCondLst>
                                    <p:cond delay="0"/>
                                  </p:stCondLst>
                                  <p:childTnLst>
                                    <p:set>
                                      <p:cBhvr>
                                        <p:cTn id="77" dur="1" fill="hold">
                                          <p:stCondLst>
                                            <p:cond delay="0"/>
                                          </p:stCondLst>
                                        </p:cTn>
                                        <p:tgtEl>
                                          <p:spTgt spid="51"/>
                                        </p:tgtEl>
                                        <p:attrNameLst>
                                          <p:attrName>style.visibility</p:attrName>
                                        </p:attrNameLst>
                                      </p:cBhvr>
                                      <p:to>
                                        <p:strVal val="visible"/>
                                      </p:to>
                                    </p:set>
                                    <p:animEffect transition="in" filter="randombar(horizontal)">
                                      <p:cBhvr>
                                        <p:cTn id="78" dur="500"/>
                                        <p:tgtEl>
                                          <p:spTgt spid="51"/>
                                        </p:tgtEl>
                                      </p:cBhvr>
                                    </p:animEffect>
                                  </p:childTnLst>
                                </p:cTn>
                              </p:par>
                              <p:par>
                                <p:cTn id="79" presetID="14" presetClass="entr" presetSubtype="10" fill="hold" grpId="0" nodeType="withEffect">
                                  <p:stCondLst>
                                    <p:cond delay="0"/>
                                  </p:stCondLst>
                                  <p:childTnLst>
                                    <p:set>
                                      <p:cBhvr>
                                        <p:cTn id="80" dur="1" fill="hold">
                                          <p:stCondLst>
                                            <p:cond delay="0"/>
                                          </p:stCondLst>
                                        </p:cTn>
                                        <p:tgtEl>
                                          <p:spTgt spid="56"/>
                                        </p:tgtEl>
                                        <p:attrNameLst>
                                          <p:attrName>style.visibility</p:attrName>
                                        </p:attrNameLst>
                                      </p:cBhvr>
                                      <p:to>
                                        <p:strVal val="visible"/>
                                      </p:to>
                                    </p:set>
                                    <p:animEffect transition="in" filter="randombar(horizontal)">
                                      <p:cBhvr>
                                        <p:cTn id="81" dur="500"/>
                                        <p:tgtEl>
                                          <p:spTgt spid="56"/>
                                        </p:tgtEl>
                                      </p:cBhvr>
                                    </p:animEffect>
                                  </p:childTnLst>
                                </p:cTn>
                              </p:par>
                              <p:par>
                                <p:cTn id="82" presetID="14" presetClass="entr" presetSubtype="10" fill="hold" grpId="0" nodeType="withEffect">
                                  <p:stCondLst>
                                    <p:cond delay="0"/>
                                  </p:stCondLst>
                                  <p:childTnLst>
                                    <p:set>
                                      <p:cBhvr>
                                        <p:cTn id="83" dur="1" fill="hold">
                                          <p:stCondLst>
                                            <p:cond delay="0"/>
                                          </p:stCondLst>
                                        </p:cTn>
                                        <p:tgtEl>
                                          <p:spTgt spid="57"/>
                                        </p:tgtEl>
                                        <p:attrNameLst>
                                          <p:attrName>style.visibility</p:attrName>
                                        </p:attrNameLst>
                                      </p:cBhvr>
                                      <p:to>
                                        <p:strVal val="visible"/>
                                      </p:to>
                                    </p:set>
                                    <p:animEffect transition="in" filter="randombar(horizontal)">
                                      <p:cBhvr>
                                        <p:cTn id="84" dur="500"/>
                                        <p:tgtEl>
                                          <p:spTgt spid="57"/>
                                        </p:tgtEl>
                                      </p:cBhvr>
                                    </p:animEffect>
                                  </p:childTnLst>
                                </p:cTn>
                              </p:par>
                              <p:par>
                                <p:cTn id="85" presetID="14" presetClass="entr" presetSubtype="10" fill="hold" grpId="0" nodeType="withEffect">
                                  <p:stCondLst>
                                    <p:cond delay="0"/>
                                  </p:stCondLst>
                                  <p:childTnLst>
                                    <p:set>
                                      <p:cBhvr>
                                        <p:cTn id="86" dur="1" fill="hold">
                                          <p:stCondLst>
                                            <p:cond delay="0"/>
                                          </p:stCondLst>
                                        </p:cTn>
                                        <p:tgtEl>
                                          <p:spTgt spid="58"/>
                                        </p:tgtEl>
                                        <p:attrNameLst>
                                          <p:attrName>style.visibility</p:attrName>
                                        </p:attrNameLst>
                                      </p:cBhvr>
                                      <p:to>
                                        <p:strVal val="visible"/>
                                      </p:to>
                                    </p:set>
                                    <p:animEffect transition="in" filter="randombar(horizontal)">
                                      <p:cBhvr>
                                        <p:cTn id="87" dur="500"/>
                                        <p:tgtEl>
                                          <p:spTgt spid="58"/>
                                        </p:tgtEl>
                                      </p:cBhvr>
                                    </p:animEffect>
                                  </p:childTnLst>
                                </p:cTn>
                              </p:par>
                              <p:par>
                                <p:cTn id="88" presetID="14" presetClass="entr" presetSubtype="10" fill="hold" grpId="0" nodeType="withEffect">
                                  <p:stCondLst>
                                    <p:cond delay="0"/>
                                  </p:stCondLst>
                                  <p:childTnLst>
                                    <p:set>
                                      <p:cBhvr>
                                        <p:cTn id="89" dur="1" fill="hold">
                                          <p:stCondLst>
                                            <p:cond delay="0"/>
                                          </p:stCondLst>
                                        </p:cTn>
                                        <p:tgtEl>
                                          <p:spTgt spid="59"/>
                                        </p:tgtEl>
                                        <p:attrNameLst>
                                          <p:attrName>style.visibility</p:attrName>
                                        </p:attrNameLst>
                                      </p:cBhvr>
                                      <p:to>
                                        <p:strVal val="visible"/>
                                      </p:to>
                                    </p:set>
                                    <p:animEffect transition="in" filter="randombar(horizontal)">
                                      <p:cBhvr>
                                        <p:cTn id="90" dur="500"/>
                                        <p:tgtEl>
                                          <p:spTgt spid="59"/>
                                        </p:tgtEl>
                                      </p:cBhvr>
                                    </p:animEffect>
                                  </p:childTnLst>
                                </p:cTn>
                              </p:par>
                              <p:par>
                                <p:cTn id="91" presetID="14" presetClass="entr" presetSubtype="10" fill="hold" grpId="0" nodeType="withEffect">
                                  <p:stCondLst>
                                    <p:cond delay="0"/>
                                  </p:stCondLst>
                                  <p:childTnLst>
                                    <p:set>
                                      <p:cBhvr>
                                        <p:cTn id="92" dur="1" fill="hold">
                                          <p:stCondLst>
                                            <p:cond delay="0"/>
                                          </p:stCondLst>
                                        </p:cTn>
                                        <p:tgtEl>
                                          <p:spTgt spid="60"/>
                                        </p:tgtEl>
                                        <p:attrNameLst>
                                          <p:attrName>style.visibility</p:attrName>
                                        </p:attrNameLst>
                                      </p:cBhvr>
                                      <p:to>
                                        <p:strVal val="visible"/>
                                      </p:to>
                                    </p:set>
                                    <p:animEffect transition="in" filter="randombar(horizontal)">
                                      <p:cBhvr>
                                        <p:cTn id="93" dur="500"/>
                                        <p:tgtEl>
                                          <p:spTgt spid="60"/>
                                        </p:tgtEl>
                                      </p:cBhvr>
                                    </p:animEffect>
                                  </p:childTnLst>
                                </p:cTn>
                              </p:par>
                              <p:par>
                                <p:cTn id="94" presetID="14" presetClass="entr" presetSubtype="10" fill="hold" grpId="0" nodeType="withEffect">
                                  <p:stCondLst>
                                    <p:cond delay="0"/>
                                  </p:stCondLst>
                                  <p:childTnLst>
                                    <p:set>
                                      <p:cBhvr>
                                        <p:cTn id="95" dur="1" fill="hold">
                                          <p:stCondLst>
                                            <p:cond delay="0"/>
                                          </p:stCondLst>
                                        </p:cTn>
                                        <p:tgtEl>
                                          <p:spTgt spid="81"/>
                                        </p:tgtEl>
                                        <p:attrNameLst>
                                          <p:attrName>style.visibility</p:attrName>
                                        </p:attrNameLst>
                                      </p:cBhvr>
                                      <p:to>
                                        <p:strVal val="visible"/>
                                      </p:to>
                                    </p:set>
                                    <p:animEffect transition="in" filter="randombar(horizontal)">
                                      <p:cBhvr>
                                        <p:cTn id="96" dur="500"/>
                                        <p:tgtEl>
                                          <p:spTgt spid="81"/>
                                        </p:tgtEl>
                                      </p:cBhvr>
                                    </p:animEffect>
                                  </p:childTnLst>
                                </p:cTn>
                              </p:par>
                              <p:par>
                                <p:cTn id="97" presetID="14" presetClass="entr" presetSubtype="10" fill="hold" grpId="0" nodeType="withEffect">
                                  <p:stCondLst>
                                    <p:cond delay="0"/>
                                  </p:stCondLst>
                                  <p:childTnLst>
                                    <p:set>
                                      <p:cBhvr>
                                        <p:cTn id="98" dur="1" fill="hold">
                                          <p:stCondLst>
                                            <p:cond delay="0"/>
                                          </p:stCondLst>
                                        </p:cTn>
                                        <p:tgtEl>
                                          <p:spTgt spid="61"/>
                                        </p:tgtEl>
                                        <p:attrNameLst>
                                          <p:attrName>style.visibility</p:attrName>
                                        </p:attrNameLst>
                                      </p:cBhvr>
                                      <p:to>
                                        <p:strVal val="visible"/>
                                      </p:to>
                                    </p:set>
                                    <p:animEffect transition="in" filter="randombar(horizontal)">
                                      <p:cBhvr>
                                        <p:cTn id="99" dur="500"/>
                                        <p:tgtEl>
                                          <p:spTgt spid="61"/>
                                        </p:tgtEl>
                                      </p:cBhvr>
                                    </p:animEffect>
                                  </p:childTnLst>
                                </p:cTn>
                              </p:par>
                            </p:childTnLst>
                          </p:cTn>
                        </p:par>
                      </p:childTnLst>
                    </p:cTn>
                  </p:par>
                  <p:par>
                    <p:cTn id="100" fill="hold">
                      <p:stCondLst>
                        <p:cond delay="indefinite"/>
                      </p:stCondLst>
                      <p:childTnLst>
                        <p:par>
                          <p:cTn id="101" fill="hold">
                            <p:stCondLst>
                              <p:cond delay="0"/>
                            </p:stCondLst>
                            <p:childTnLst>
                              <p:par>
                                <p:cTn id="102" presetID="14" presetClass="entr" presetSubtype="10" fill="hold" grpId="0" nodeType="clickEffect">
                                  <p:stCondLst>
                                    <p:cond delay="0"/>
                                  </p:stCondLst>
                                  <p:childTnLst>
                                    <p:set>
                                      <p:cBhvr>
                                        <p:cTn id="103" dur="1" fill="hold">
                                          <p:stCondLst>
                                            <p:cond delay="0"/>
                                          </p:stCondLst>
                                        </p:cTn>
                                        <p:tgtEl>
                                          <p:spTgt spid="20"/>
                                        </p:tgtEl>
                                        <p:attrNameLst>
                                          <p:attrName>style.visibility</p:attrName>
                                        </p:attrNameLst>
                                      </p:cBhvr>
                                      <p:to>
                                        <p:strVal val="visible"/>
                                      </p:to>
                                    </p:set>
                                    <p:animEffect transition="in" filter="randombar(horizontal)">
                                      <p:cBhvr>
                                        <p:cTn id="104" dur="500"/>
                                        <p:tgtEl>
                                          <p:spTgt spid="20"/>
                                        </p:tgtEl>
                                      </p:cBhvr>
                                    </p:animEffect>
                                  </p:childTnLst>
                                </p:cTn>
                              </p:par>
                              <p:par>
                                <p:cTn id="105" presetID="14" presetClass="entr" presetSubtype="10" fill="hold" grpId="0" nodeType="withEffect">
                                  <p:stCondLst>
                                    <p:cond delay="0"/>
                                  </p:stCondLst>
                                  <p:childTnLst>
                                    <p:set>
                                      <p:cBhvr>
                                        <p:cTn id="106" dur="1" fill="hold">
                                          <p:stCondLst>
                                            <p:cond delay="0"/>
                                          </p:stCondLst>
                                        </p:cTn>
                                        <p:tgtEl>
                                          <p:spTgt spid="31"/>
                                        </p:tgtEl>
                                        <p:attrNameLst>
                                          <p:attrName>style.visibility</p:attrName>
                                        </p:attrNameLst>
                                      </p:cBhvr>
                                      <p:to>
                                        <p:strVal val="visible"/>
                                      </p:to>
                                    </p:set>
                                    <p:animEffect transition="in" filter="randombar(horizontal)">
                                      <p:cBhvr>
                                        <p:cTn id="107" dur="500"/>
                                        <p:tgtEl>
                                          <p:spTgt spid="31"/>
                                        </p:tgtEl>
                                      </p:cBhvr>
                                    </p:animEffect>
                                  </p:childTnLst>
                                </p:cTn>
                              </p:par>
                              <p:par>
                                <p:cTn id="108" presetID="14" presetClass="entr" presetSubtype="10" fill="hold" grpId="0" nodeType="withEffect">
                                  <p:stCondLst>
                                    <p:cond delay="0"/>
                                  </p:stCondLst>
                                  <p:childTnLst>
                                    <p:set>
                                      <p:cBhvr>
                                        <p:cTn id="109" dur="1" fill="hold">
                                          <p:stCondLst>
                                            <p:cond delay="0"/>
                                          </p:stCondLst>
                                        </p:cTn>
                                        <p:tgtEl>
                                          <p:spTgt spid="32"/>
                                        </p:tgtEl>
                                        <p:attrNameLst>
                                          <p:attrName>style.visibility</p:attrName>
                                        </p:attrNameLst>
                                      </p:cBhvr>
                                      <p:to>
                                        <p:strVal val="visible"/>
                                      </p:to>
                                    </p:set>
                                    <p:animEffect transition="in" filter="randombar(horizontal)">
                                      <p:cBhvr>
                                        <p:cTn id="110" dur="500"/>
                                        <p:tgtEl>
                                          <p:spTgt spid="32"/>
                                        </p:tgtEl>
                                      </p:cBhvr>
                                    </p:animEffect>
                                  </p:childTnLst>
                                </p:cTn>
                              </p:par>
                              <p:par>
                                <p:cTn id="111" presetID="14" presetClass="entr" presetSubtype="10" fill="hold" grpId="0" nodeType="withEffect">
                                  <p:stCondLst>
                                    <p:cond delay="0"/>
                                  </p:stCondLst>
                                  <p:childTnLst>
                                    <p:set>
                                      <p:cBhvr>
                                        <p:cTn id="112" dur="1" fill="hold">
                                          <p:stCondLst>
                                            <p:cond delay="0"/>
                                          </p:stCondLst>
                                        </p:cTn>
                                        <p:tgtEl>
                                          <p:spTgt spid="33"/>
                                        </p:tgtEl>
                                        <p:attrNameLst>
                                          <p:attrName>style.visibility</p:attrName>
                                        </p:attrNameLst>
                                      </p:cBhvr>
                                      <p:to>
                                        <p:strVal val="visible"/>
                                      </p:to>
                                    </p:set>
                                    <p:animEffect transition="in" filter="randombar(horizontal)">
                                      <p:cBhvr>
                                        <p:cTn id="113" dur="500"/>
                                        <p:tgtEl>
                                          <p:spTgt spid="33"/>
                                        </p:tgtEl>
                                      </p:cBhvr>
                                    </p:animEffect>
                                  </p:childTnLst>
                                </p:cTn>
                              </p:par>
                              <p:par>
                                <p:cTn id="114" presetID="14" presetClass="entr" presetSubtype="10" fill="hold" grpId="0" nodeType="withEffect">
                                  <p:stCondLst>
                                    <p:cond delay="0"/>
                                  </p:stCondLst>
                                  <p:childTnLst>
                                    <p:set>
                                      <p:cBhvr>
                                        <p:cTn id="115" dur="1" fill="hold">
                                          <p:stCondLst>
                                            <p:cond delay="0"/>
                                          </p:stCondLst>
                                        </p:cTn>
                                        <p:tgtEl>
                                          <p:spTgt spid="34"/>
                                        </p:tgtEl>
                                        <p:attrNameLst>
                                          <p:attrName>style.visibility</p:attrName>
                                        </p:attrNameLst>
                                      </p:cBhvr>
                                      <p:to>
                                        <p:strVal val="visible"/>
                                      </p:to>
                                    </p:set>
                                    <p:animEffect transition="in" filter="randombar(horizontal)">
                                      <p:cBhvr>
                                        <p:cTn id="116" dur="500"/>
                                        <p:tgtEl>
                                          <p:spTgt spid="34"/>
                                        </p:tgtEl>
                                      </p:cBhvr>
                                    </p:animEffect>
                                  </p:childTnLst>
                                </p:cTn>
                              </p:par>
                              <p:par>
                                <p:cTn id="117" presetID="14" presetClass="entr" presetSubtype="10" fill="hold" grpId="0" nodeType="withEffect">
                                  <p:stCondLst>
                                    <p:cond delay="0"/>
                                  </p:stCondLst>
                                  <p:childTnLst>
                                    <p:set>
                                      <p:cBhvr>
                                        <p:cTn id="118" dur="1" fill="hold">
                                          <p:stCondLst>
                                            <p:cond delay="0"/>
                                          </p:stCondLst>
                                        </p:cTn>
                                        <p:tgtEl>
                                          <p:spTgt spid="35"/>
                                        </p:tgtEl>
                                        <p:attrNameLst>
                                          <p:attrName>style.visibility</p:attrName>
                                        </p:attrNameLst>
                                      </p:cBhvr>
                                      <p:to>
                                        <p:strVal val="visible"/>
                                      </p:to>
                                    </p:set>
                                    <p:animEffect transition="in" filter="randombar(horizontal)">
                                      <p:cBhvr>
                                        <p:cTn id="119" dur="500"/>
                                        <p:tgtEl>
                                          <p:spTgt spid="35"/>
                                        </p:tgtEl>
                                      </p:cBhvr>
                                    </p:animEffect>
                                  </p:childTnLst>
                                </p:cTn>
                              </p:par>
                              <p:par>
                                <p:cTn id="120" presetID="14" presetClass="entr" presetSubtype="10" fill="hold" grpId="0" nodeType="withEffect">
                                  <p:stCondLst>
                                    <p:cond delay="0"/>
                                  </p:stCondLst>
                                  <p:childTnLst>
                                    <p:set>
                                      <p:cBhvr>
                                        <p:cTn id="121" dur="1" fill="hold">
                                          <p:stCondLst>
                                            <p:cond delay="0"/>
                                          </p:stCondLst>
                                        </p:cTn>
                                        <p:tgtEl>
                                          <p:spTgt spid="36"/>
                                        </p:tgtEl>
                                        <p:attrNameLst>
                                          <p:attrName>style.visibility</p:attrName>
                                        </p:attrNameLst>
                                      </p:cBhvr>
                                      <p:to>
                                        <p:strVal val="visible"/>
                                      </p:to>
                                    </p:set>
                                    <p:animEffect transition="in" filter="randombar(horizontal)">
                                      <p:cBhvr>
                                        <p:cTn id="122" dur="500"/>
                                        <p:tgtEl>
                                          <p:spTgt spid="36"/>
                                        </p:tgtEl>
                                      </p:cBhvr>
                                    </p:animEffect>
                                  </p:childTnLst>
                                </p:cTn>
                              </p:par>
                              <p:par>
                                <p:cTn id="123" presetID="14" presetClass="entr" presetSubtype="10" fill="hold" grpId="0" nodeType="withEffect">
                                  <p:stCondLst>
                                    <p:cond delay="0"/>
                                  </p:stCondLst>
                                  <p:childTnLst>
                                    <p:set>
                                      <p:cBhvr>
                                        <p:cTn id="124" dur="1" fill="hold">
                                          <p:stCondLst>
                                            <p:cond delay="0"/>
                                          </p:stCondLst>
                                        </p:cTn>
                                        <p:tgtEl>
                                          <p:spTgt spid="37"/>
                                        </p:tgtEl>
                                        <p:attrNameLst>
                                          <p:attrName>style.visibility</p:attrName>
                                        </p:attrNameLst>
                                      </p:cBhvr>
                                      <p:to>
                                        <p:strVal val="visible"/>
                                      </p:to>
                                    </p:set>
                                    <p:animEffect transition="in" filter="randombar(horizontal)">
                                      <p:cBhvr>
                                        <p:cTn id="125" dur="500"/>
                                        <p:tgtEl>
                                          <p:spTgt spid="37"/>
                                        </p:tgtEl>
                                      </p:cBhvr>
                                    </p:animEffect>
                                  </p:childTnLst>
                                </p:cTn>
                              </p:par>
                              <p:par>
                                <p:cTn id="126" presetID="14" presetClass="entr" presetSubtype="10" fill="hold" grpId="0" nodeType="withEffect">
                                  <p:stCondLst>
                                    <p:cond delay="0"/>
                                  </p:stCondLst>
                                  <p:childTnLst>
                                    <p:set>
                                      <p:cBhvr>
                                        <p:cTn id="127" dur="1" fill="hold">
                                          <p:stCondLst>
                                            <p:cond delay="0"/>
                                          </p:stCondLst>
                                        </p:cTn>
                                        <p:tgtEl>
                                          <p:spTgt spid="38"/>
                                        </p:tgtEl>
                                        <p:attrNameLst>
                                          <p:attrName>style.visibility</p:attrName>
                                        </p:attrNameLst>
                                      </p:cBhvr>
                                      <p:to>
                                        <p:strVal val="visible"/>
                                      </p:to>
                                    </p:set>
                                    <p:animEffect transition="in" filter="randombar(horizontal)">
                                      <p:cBhvr>
                                        <p:cTn id="128" dur="500"/>
                                        <p:tgtEl>
                                          <p:spTgt spid="38"/>
                                        </p:tgtEl>
                                      </p:cBhvr>
                                    </p:animEffect>
                                  </p:childTnLst>
                                </p:cTn>
                              </p:par>
                              <p:par>
                                <p:cTn id="129" presetID="14" presetClass="entr" presetSubtype="10" fill="hold" grpId="0" nodeType="withEffect">
                                  <p:stCondLst>
                                    <p:cond delay="0"/>
                                  </p:stCondLst>
                                  <p:childTnLst>
                                    <p:set>
                                      <p:cBhvr>
                                        <p:cTn id="130" dur="1" fill="hold">
                                          <p:stCondLst>
                                            <p:cond delay="0"/>
                                          </p:stCondLst>
                                        </p:cTn>
                                        <p:tgtEl>
                                          <p:spTgt spid="39"/>
                                        </p:tgtEl>
                                        <p:attrNameLst>
                                          <p:attrName>style.visibility</p:attrName>
                                        </p:attrNameLst>
                                      </p:cBhvr>
                                      <p:to>
                                        <p:strVal val="visible"/>
                                      </p:to>
                                    </p:set>
                                    <p:animEffect transition="in" filter="randombar(horizontal)">
                                      <p:cBhvr>
                                        <p:cTn id="131" dur="500"/>
                                        <p:tgtEl>
                                          <p:spTgt spid="39"/>
                                        </p:tgtEl>
                                      </p:cBhvr>
                                    </p:animEffect>
                                  </p:childTnLst>
                                </p:cTn>
                              </p:par>
                              <p:par>
                                <p:cTn id="132" presetID="14" presetClass="entr" presetSubtype="10" fill="hold" grpId="0" nodeType="withEffect">
                                  <p:stCondLst>
                                    <p:cond delay="0"/>
                                  </p:stCondLst>
                                  <p:childTnLst>
                                    <p:set>
                                      <p:cBhvr>
                                        <p:cTn id="133" dur="1" fill="hold">
                                          <p:stCondLst>
                                            <p:cond delay="0"/>
                                          </p:stCondLst>
                                        </p:cTn>
                                        <p:tgtEl>
                                          <p:spTgt spid="40"/>
                                        </p:tgtEl>
                                        <p:attrNameLst>
                                          <p:attrName>style.visibility</p:attrName>
                                        </p:attrNameLst>
                                      </p:cBhvr>
                                      <p:to>
                                        <p:strVal val="visible"/>
                                      </p:to>
                                    </p:set>
                                    <p:animEffect transition="in" filter="randombar(horizontal)">
                                      <p:cBhvr>
                                        <p:cTn id="134" dur="500"/>
                                        <p:tgtEl>
                                          <p:spTgt spid="40"/>
                                        </p:tgtEl>
                                      </p:cBhvr>
                                    </p:animEffect>
                                  </p:childTnLst>
                                </p:cTn>
                              </p:par>
                              <p:par>
                                <p:cTn id="135" presetID="14" presetClass="entr" presetSubtype="10" fill="hold" grpId="0" nodeType="withEffect">
                                  <p:stCondLst>
                                    <p:cond delay="0"/>
                                  </p:stCondLst>
                                  <p:childTnLst>
                                    <p:set>
                                      <p:cBhvr>
                                        <p:cTn id="136" dur="1" fill="hold">
                                          <p:stCondLst>
                                            <p:cond delay="0"/>
                                          </p:stCondLst>
                                        </p:cTn>
                                        <p:tgtEl>
                                          <p:spTgt spid="41"/>
                                        </p:tgtEl>
                                        <p:attrNameLst>
                                          <p:attrName>style.visibility</p:attrName>
                                        </p:attrNameLst>
                                      </p:cBhvr>
                                      <p:to>
                                        <p:strVal val="visible"/>
                                      </p:to>
                                    </p:set>
                                    <p:animEffect transition="in" filter="randombar(horizontal)">
                                      <p:cBhvr>
                                        <p:cTn id="137" dur="500"/>
                                        <p:tgtEl>
                                          <p:spTgt spid="41"/>
                                        </p:tgtEl>
                                      </p:cBhvr>
                                    </p:animEffect>
                                  </p:childTnLst>
                                </p:cTn>
                              </p:par>
                            </p:childTnLst>
                          </p:cTn>
                        </p:par>
                      </p:childTnLst>
                    </p:cTn>
                  </p:par>
                  <p:par>
                    <p:cTn id="138" fill="hold">
                      <p:stCondLst>
                        <p:cond delay="indefinite"/>
                      </p:stCondLst>
                      <p:childTnLst>
                        <p:par>
                          <p:cTn id="139" fill="hold">
                            <p:stCondLst>
                              <p:cond delay="0"/>
                            </p:stCondLst>
                            <p:childTnLst>
                              <p:par>
                                <p:cTn id="140" presetID="14" presetClass="entr" presetSubtype="10" fill="hold" grpId="0" nodeType="clickEffect">
                                  <p:stCondLst>
                                    <p:cond delay="0"/>
                                  </p:stCondLst>
                                  <p:childTnLst>
                                    <p:set>
                                      <p:cBhvr>
                                        <p:cTn id="141" dur="1" fill="hold">
                                          <p:stCondLst>
                                            <p:cond delay="0"/>
                                          </p:stCondLst>
                                        </p:cTn>
                                        <p:tgtEl>
                                          <p:spTgt spid="42"/>
                                        </p:tgtEl>
                                        <p:attrNameLst>
                                          <p:attrName>style.visibility</p:attrName>
                                        </p:attrNameLst>
                                      </p:cBhvr>
                                      <p:to>
                                        <p:strVal val="visible"/>
                                      </p:to>
                                    </p:set>
                                    <p:animEffect transition="in" filter="randombar(horizontal)">
                                      <p:cBhvr>
                                        <p:cTn id="142" dur="500"/>
                                        <p:tgtEl>
                                          <p:spTgt spid="42"/>
                                        </p:tgtEl>
                                      </p:cBhvr>
                                    </p:animEffect>
                                  </p:childTnLst>
                                </p:cTn>
                              </p:par>
                              <p:par>
                                <p:cTn id="143" presetID="14" presetClass="entr" presetSubtype="10" fill="hold" nodeType="withEffect">
                                  <p:stCondLst>
                                    <p:cond delay="0"/>
                                  </p:stCondLst>
                                  <p:childTnLst>
                                    <p:set>
                                      <p:cBhvr>
                                        <p:cTn id="144" dur="1" fill="hold">
                                          <p:stCondLst>
                                            <p:cond delay="0"/>
                                          </p:stCondLst>
                                        </p:cTn>
                                        <p:tgtEl>
                                          <p:spTgt spid="44"/>
                                        </p:tgtEl>
                                        <p:attrNameLst>
                                          <p:attrName>style.visibility</p:attrName>
                                        </p:attrNameLst>
                                      </p:cBhvr>
                                      <p:to>
                                        <p:strVal val="visible"/>
                                      </p:to>
                                    </p:set>
                                    <p:animEffect transition="in" filter="randombar(horizontal)">
                                      <p:cBhvr>
                                        <p:cTn id="145" dur="500"/>
                                        <p:tgtEl>
                                          <p:spTgt spid="44"/>
                                        </p:tgtEl>
                                      </p:cBhvr>
                                    </p:animEffect>
                                  </p:childTnLst>
                                </p:cTn>
                              </p:par>
                              <p:par>
                                <p:cTn id="146" presetID="14" presetClass="entr" presetSubtype="10" fill="hold" nodeType="withEffect">
                                  <p:stCondLst>
                                    <p:cond delay="0"/>
                                  </p:stCondLst>
                                  <p:childTnLst>
                                    <p:set>
                                      <p:cBhvr>
                                        <p:cTn id="147" dur="1" fill="hold">
                                          <p:stCondLst>
                                            <p:cond delay="0"/>
                                          </p:stCondLst>
                                        </p:cTn>
                                        <p:tgtEl>
                                          <p:spTgt spid="46"/>
                                        </p:tgtEl>
                                        <p:attrNameLst>
                                          <p:attrName>style.visibility</p:attrName>
                                        </p:attrNameLst>
                                      </p:cBhvr>
                                      <p:to>
                                        <p:strVal val="visible"/>
                                      </p:to>
                                    </p:set>
                                    <p:animEffect transition="in" filter="randombar(horizontal)">
                                      <p:cBhvr>
                                        <p:cTn id="148" dur="500"/>
                                        <p:tgtEl>
                                          <p:spTgt spid="46"/>
                                        </p:tgtEl>
                                      </p:cBhvr>
                                    </p:animEffect>
                                  </p:childTnLst>
                                </p:cTn>
                              </p:par>
                              <p:par>
                                <p:cTn id="149" presetID="14" presetClass="entr" presetSubtype="10" fill="hold" nodeType="withEffect">
                                  <p:stCondLst>
                                    <p:cond delay="0"/>
                                  </p:stCondLst>
                                  <p:childTnLst>
                                    <p:set>
                                      <p:cBhvr>
                                        <p:cTn id="150" dur="1" fill="hold">
                                          <p:stCondLst>
                                            <p:cond delay="0"/>
                                          </p:stCondLst>
                                        </p:cTn>
                                        <p:tgtEl>
                                          <p:spTgt spid="48"/>
                                        </p:tgtEl>
                                        <p:attrNameLst>
                                          <p:attrName>style.visibility</p:attrName>
                                        </p:attrNameLst>
                                      </p:cBhvr>
                                      <p:to>
                                        <p:strVal val="visible"/>
                                      </p:to>
                                    </p:set>
                                    <p:animEffect transition="in" filter="randombar(horizontal)">
                                      <p:cBhvr>
                                        <p:cTn id="151" dur="500"/>
                                        <p:tgtEl>
                                          <p:spTgt spid="48"/>
                                        </p:tgtEl>
                                      </p:cBhvr>
                                    </p:animEffect>
                                  </p:childTnLst>
                                </p:cTn>
                              </p:par>
                              <p:par>
                                <p:cTn id="152" presetID="14" presetClass="entr" presetSubtype="10" fill="hold" grpId="0" nodeType="withEffect">
                                  <p:stCondLst>
                                    <p:cond delay="0"/>
                                  </p:stCondLst>
                                  <p:childTnLst>
                                    <p:set>
                                      <p:cBhvr>
                                        <p:cTn id="153" dur="1" fill="hold">
                                          <p:stCondLst>
                                            <p:cond delay="0"/>
                                          </p:stCondLst>
                                        </p:cTn>
                                        <p:tgtEl>
                                          <p:spTgt spid="49"/>
                                        </p:tgtEl>
                                        <p:attrNameLst>
                                          <p:attrName>style.visibility</p:attrName>
                                        </p:attrNameLst>
                                      </p:cBhvr>
                                      <p:to>
                                        <p:strVal val="visible"/>
                                      </p:to>
                                    </p:set>
                                    <p:animEffect transition="in" filter="randombar(horizontal)">
                                      <p:cBhvr>
                                        <p:cTn id="154" dur="500"/>
                                        <p:tgtEl>
                                          <p:spTgt spid="49"/>
                                        </p:tgtEl>
                                      </p:cBhvr>
                                    </p:animEffect>
                                  </p:childTnLst>
                                </p:cTn>
                              </p:par>
                              <p:par>
                                <p:cTn id="155" presetID="14" presetClass="entr" presetSubtype="10" fill="hold" grpId="0" nodeType="withEffect">
                                  <p:stCondLst>
                                    <p:cond delay="0"/>
                                  </p:stCondLst>
                                  <p:childTnLst>
                                    <p:set>
                                      <p:cBhvr>
                                        <p:cTn id="156" dur="1" fill="hold">
                                          <p:stCondLst>
                                            <p:cond delay="0"/>
                                          </p:stCondLst>
                                        </p:cTn>
                                        <p:tgtEl>
                                          <p:spTgt spid="50"/>
                                        </p:tgtEl>
                                        <p:attrNameLst>
                                          <p:attrName>style.visibility</p:attrName>
                                        </p:attrNameLst>
                                      </p:cBhvr>
                                      <p:to>
                                        <p:strVal val="visible"/>
                                      </p:to>
                                    </p:set>
                                    <p:animEffect transition="in" filter="randombar(horizontal)">
                                      <p:cBhvr>
                                        <p:cTn id="157" dur="500"/>
                                        <p:tgtEl>
                                          <p:spTgt spid="50"/>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66"/>
                                        </p:tgtEl>
                                        <p:attrNameLst>
                                          <p:attrName>style.visibility</p:attrName>
                                        </p:attrNameLst>
                                      </p:cBhvr>
                                      <p:to>
                                        <p:strVal val="visible"/>
                                      </p:to>
                                    </p:set>
                                    <p:animEffect transition="in" filter="fade">
                                      <p:cBhvr>
                                        <p:cTn id="162" dur="500"/>
                                        <p:tgtEl>
                                          <p:spTgt spid="66"/>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grpId="0" nodeType="clickEffect">
                                  <p:stCondLst>
                                    <p:cond delay="0"/>
                                  </p:stCondLst>
                                  <p:childTnLst>
                                    <p:set>
                                      <p:cBhvr>
                                        <p:cTn id="166" dur="1" fill="hold">
                                          <p:stCondLst>
                                            <p:cond delay="0"/>
                                          </p:stCondLst>
                                        </p:cTn>
                                        <p:tgtEl>
                                          <p:spTgt spid="67"/>
                                        </p:tgtEl>
                                        <p:attrNameLst>
                                          <p:attrName>style.visibility</p:attrName>
                                        </p:attrNameLst>
                                      </p:cBhvr>
                                      <p:to>
                                        <p:strVal val="visible"/>
                                      </p:to>
                                    </p:set>
                                    <p:animEffect transition="in" filter="fade">
                                      <p:cBhvr>
                                        <p:cTn id="167" dur="500"/>
                                        <p:tgtEl>
                                          <p:spTgt spid="67"/>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grpId="0" nodeType="clickEffect">
                                  <p:stCondLst>
                                    <p:cond delay="0"/>
                                  </p:stCondLst>
                                  <p:childTnLst>
                                    <p:set>
                                      <p:cBhvr>
                                        <p:cTn id="171" dur="1" fill="hold">
                                          <p:stCondLst>
                                            <p:cond delay="0"/>
                                          </p:stCondLst>
                                        </p:cTn>
                                        <p:tgtEl>
                                          <p:spTgt spid="68"/>
                                        </p:tgtEl>
                                        <p:attrNameLst>
                                          <p:attrName>style.visibility</p:attrName>
                                        </p:attrNameLst>
                                      </p:cBhvr>
                                      <p:to>
                                        <p:strVal val="visible"/>
                                      </p:to>
                                    </p:set>
                                    <p:animEffect transition="in" filter="fade">
                                      <p:cBhvr>
                                        <p:cTn id="172" dur="500"/>
                                        <p:tgtEl>
                                          <p:spTgt spid="68"/>
                                        </p:tgtEl>
                                      </p:cBhvr>
                                    </p:animEffect>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grpId="0" nodeType="clickEffect">
                                  <p:stCondLst>
                                    <p:cond delay="0"/>
                                  </p:stCondLst>
                                  <p:childTnLst>
                                    <p:set>
                                      <p:cBhvr>
                                        <p:cTn id="176" dur="1" fill="hold">
                                          <p:stCondLst>
                                            <p:cond delay="0"/>
                                          </p:stCondLst>
                                        </p:cTn>
                                        <p:tgtEl>
                                          <p:spTgt spid="69"/>
                                        </p:tgtEl>
                                        <p:attrNameLst>
                                          <p:attrName>style.visibility</p:attrName>
                                        </p:attrNameLst>
                                      </p:cBhvr>
                                      <p:to>
                                        <p:strVal val="visible"/>
                                      </p:to>
                                    </p:set>
                                    <p:animEffect transition="in" filter="fade">
                                      <p:cBhvr>
                                        <p:cTn id="177" dur="500"/>
                                        <p:tgtEl>
                                          <p:spTgt spid="69"/>
                                        </p:tgtEl>
                                      </p:cBhvr>
                                    </p:animEffect>
                                  </p:childTnLst>
                                </p:cTn>
                              </p:par>
                            </p:childTnLst>
                          </p:cTn>
                        </p:par>
                      </p:childTnLst>
                    </p:cTn>
                  </p:par>
                  <p:par>
                    <p:cTn id="178" fill="hold">
                      <p:stCondLst>
                        <p:cond delay="indefinite"/>
                      </p:stCondLst>
                      <p:childTnLst>
                        <p:par>
                          <p:cTn id="179" fill="hold">
                            <p:stCondLst>
                              <p:cond delay="0"/>
                            </p:stCondLst>
                            <p:childTnLst>
                              <p:par>
                                <p:cTn id="180" presetID="14" presetClass="entr" presetSubtype="10" fill="hold" grpId="0" nodeType="clickEffect">
                                  <p:stCondLst>
                                    <p:cond delay="0"/>
                                  </p:stCondLst>
                                  <p:childTnLst>
                                    <p:set>
                                      <p:cBhvr>
                                        <p:cTn id="181" dur="1" fill="hold">
                                          <p:stCondLst>
                                            <p:cond delay="0"/>
                                          </p:stCondLst>
                                        </p:cTn>
                                        <p:tgtEl>
                                          <p:spTgt spid="8"/>
                                        </p:tgtEl>
                                        <p:attrNameLst>
                                          <p:attrName>style.visibility</p:attrName>
                                        </p:attrNameLst>
                                      </p:cBhvr>
                                      <p:to>
                                        <p:strVal val="visible"/>
                                      </p:to>
                                    </p:set>
                                    <p:animEffect transition="in" filter="randombar(horizontal)">
                                      <p:cBhvr>
                                        <p:cTn id="182" dur="500"/>
                                        <p:tgtEl>
                                          <p:spTgt spid="8"/>
                                        </p:tgtEl>
                                      </p:cBhvr>
                                    </p:animEffec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grpId="0" nodeType="clickEffect">
                                  <p:stCondLst>
                                    <p:cond delay="0"/>
                                  </p:stCondLst>
                                  <p:childTnLst>
                                    <p:set>
                                      <p:cBhvr>
                                        <p:cTn id="186" dur="1" fill="hold">
                                          <p:stCondLst>
                                            <p:cond delay="0"/>
                                          </p:stCondLst>
                                        </p:cTn>
                                        <p:tgtEl>
                                          <p:spTgt spid="21"/>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1" presetClass="entr" presetSubtype="0" fill="hold" grpId="0" nodeType="clickEffect">
                                  <p:stCondLst>
                                    <p:cond delay="0"/>
                                  </p:stCondLst>
                                  <p:childTnLst>
                                    <p:set>
                                      <p:cBhvr>
                                        <p:cTn id="190"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7" grpId="0" animBg="1"/>
      <p:bldP spid="2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p:bldP spid="42" grpId="0" animBg="1"/>
      <p:bldP spid="49" grpId="0"/>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6" grpId="0" animBg="1"/>
      <p:bldP spid="67" grpId="0" animBg="1"/>
      <p:bldP spid="68" grpId="0" animBg="1"/>
      <p:bldP spid="69" grpId="0" animBg="1"/>
      <p:bldP spid="8" grpId="0" animBg="1"/>
      <p:bldP spid="21" grpId="0" animBg="1"/>
      <p:bldP spid="81" grpId="0" animBg="1"/>
      <p:bldP spid="8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D9917-736F-4ABF-90DA-A50067ADA9FC}"/>
              </a:ext>
            </a:extLst>
          </p:cNvPr>
          <p:cNvSpPr>
            <a:spLocks noGrp="1"/>
          </p:cNvSpPr>
          <p:nvPr>
            <p:ph type="title"/>
          </p:nvPr>
        </p:nvSpPr>
        <p:spPr/>
        <p:txBody>
          <a:bodyPr>
            <a:normAutofit/>
          </a:bodyPr>
          <a:lstStyle/>
          <a:p>
            <a:r>
              <a:rPr lang="en-US" dirty="0"/>
              <a:t>How can Machine Learning be </a:t>
            </a:r>
            <a:br>
              <a:rPr lang="en-US" dirty="0"/>
            </a:br>
            <a:r>
              <a:rPr lang="en-US" dirty="0"/>
              <a:t>split into two halves this way?</a:t>
            </a:r>
          </a:p>
        </p:txBody>
      </p:sp>
      <p:sp>
        <p:nvSpPr>
          <p:cNvPr id="5" name="Content Placeholder 4">
            <a:extLst>
              <a:ext uri="{FF2B5EF4-FFF2-40B4-BE49-F238E27FC236}">
                <a16:creationId xmlns:a16="http://schemas.microsoft.com/office/drawing/2014/main" id="{DE29E082-3A5C-40CF-A492-6773AEEC37D7}"/>
              </a:ext>
            </a:extLst>
          </p:cNvPr>
          <p:cNvSpPr>
            <a:spLocks noGrp="1"/>
          </p:cNvSpPr>
          <p:nvPr>
            <p:ph idx="1"/>
          </p:nvPr>
        </p:nvSpPr>
        <p:spPr/>
        <p:txBody>
          <a:bodyPr>
            <a:normAutofit lnSpcReduction="10000"/>
          </a:bodyPr>
          <a:lstStyle/>
          <a:p>
            <a:r>
              <a:rPr lang="en-US" dirty="0"/>
              <a:t>Half will run in the first-tier data concentrators, half in the back-end.</a:t>
            </a:r>
          </a:p>
          <a:p>
            <a:r>
              <a:rPr lang="en-US" dirty="0"/>
              <a:t>To answer this question, we really have to make a choice.</a:t>
            </a:r>
          </a:p>
          <a:p>
            <a:r>
              <a:rPr lang="en-US" dirty="0"/>
              <a:t>One option would be to dive into the back-end systems and learn more about machine learning techniques and models, the MapReduce computational framework, </a:t>
            </a:r>
            <a:r>
              <a:rPr lang="en-US" dirty="0" err="1"/>
              <a:t>TensorFlow</a:t>
            </a:r>
            <a:r>
              <a:rPr lang="en-US" dirty="0"/>
              <a:t>, etc.</a:t>
            </a:r>
          </a:p>
          <a:p>
            <a:r>
              <a:rPr lang="en-US" dirty="0"/>
              <a:t>This is not a good fit for our class because</a:t>
            </a:r>
          </a:p>
          <a:p>
            <a:pPr>
              <a:buFont typeface="Wingdings" panose="05000000000000000000" pitchFamily="2" charset="2"/>
              <a:buChar char="Ø"/>
            </a:pPr>
            <a:r>
              <a:rPr lang="en-US" dirty="0"/>
              <a:t>  Understanding the machine learning concepts is a big job</a:t>
            </a:r>
          </a:p>
          <a:p>
            <a:pPr>
              <a:buFont typeface="Wingdings" panose="05000000000000000000" pitchFamily="2" charset="2"/>
              <a:buChar char="Ø"/>
            </a:pPr>
            <a:r>
              <a:rPr lang="en-US" dirty="0"/>
              <a:t>  Our focus is on “infrastructure”, not “application functionality”</a:t>
            </a:r>
          </a:p>
        </p:txBody>
      </p:sp>
      <p:sp>
        <p:nvSpPr>
          <p:cNvPr id="3" name="Footer Placeholder 2">
            <a:extLst>
              <a:ext uri="{FF2B5EF4-FFF2-40B4-BE49-F238E27FC236}">
                <a16:creationId xmlns:a16="http://schemas.microsoft.com/office/drawing/2014/main" id="{4BC5E7F6-F577-4C0E-9290-78A47CAA796E}"/>
              </a:ext>
            </a:extLst>
          </p:cNvPr>
          <p:cNvSpPr>
            <a:spLocks noGrp="1"/>
          </p:cNvSpPr>
          <p:nvPr>
            <p:ph type="ftr" sz="quarter" idx="11"/>
          </p:nvPr>
        </p:nvSpPr>
        <p:spPr/>
        <p:txBody>
          <a:bodyPr/>
          <a:lstStyle/>
          <a:p>
            <a:r>
              <a:rPr lang="en-US"/>
              <a:t>http://www.cs.cornell.edu/courses/cs5412/2018sp</a:t>
            </a:r>
          </a:p>
        </p:txBody>
      </p:sp>
      <p:sp>
        <p:nvSpPr>
          <p:cNvPr id="4" name="Slide Number Placeholder 3">
            <a:extLst>
              <a:ext uri="{FF2B5EF4-FFF2-40B4-BE49-F238E27FC236}">
                <a16:creationId xmlns:a16="http://schemas.microsoft.com/office/drawing/2014/main" id="{6BB2BE24-0289-4DF0-8F0F-A91F61366DDC}"/>
              </a:ext>
            </a:extLst>
          </p:cNvPr>
          <p:cNvSpPr>
            <a:spLocks noGrp="1"/>
          </p:cNvSpPr>
          <p:nvPr>
            <p:ph type="sldNum" sz="quarter" idx="12"/>
          </p:nvPr>
        </p:nvSpPr>
        <p:spPr/>
        <p:txBody>
          <a:bodyPr/>
          <a:lstStyle/>
          <a:p>
            <a:fld id="{3C974458-8A97-4835-BF79-1FB6D7856C21}" type="slidenum">
              <a:rPr lang="en-US" smtClean="0"/>
              <a:t>18</a:t>
            </a:fld>
            <a:endParaRPr lang="en-US"/>
          </a:p>
        </p:txBody>
      </p:sp>
      <p:pic>
        <p:nvPicPr>
          <p:cNvPr id="6" name="Picture 5">
            <a:extLst>
              <a:ext uri="{FF2B5EF4-FFF2-40B4-BE49-F238E27FC236}">
                <a16:creationId xmlns:a16="http://schemas.microsoft.com/office/drawing/2014/main" id="{17220F43-3CDC-4E3D-94AC-12F570CB5F8A}"/>
              </a:ext>
            </a:extLst>
          </p:cNvPr>
          <p:cNvPicPr>
            <a:picLocks noChangeAspect="1"/>
          </p:cNvPicPr>
          <p:nvPr/>
        </p:nvPicPr>
        <p:blipFill>
          <a:blip r:embed="rId3"/>
          <a:stretch>
            <a:fillRect/>
          </a:stretch>
        </p:blipFill>
        <p:spPr>
          <a:xfrm>
            <a:off x="9889857" y="184728"/>
            <a:ext cx="2049582" cy="1787236"/>
          </a:xfrm>
          <a:prstGeom prst="rect">
            <a:avLst/>
          </a:prstGeom>
        </p:spPr>
      </p:pic>
    </p:spTree>
    <p:extLst>
      <p:ext uri="{BB962C8B-B14F-4D97-AF65-F5344CB8AC3E}">
        <p14:creationId xmlns:p14="http://schemas.microsoft.com/office/powerpoint/2010/main" val="38099902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2C497-1477-4D85-96FD-5804F2223251}"/>
              </a:ext>
            </a:extLst>
          </p:cNvPr>
          <p:cNvSpPr>
            <a:spLocks noGrp="1"/>
          </p:cNvSpPr>
          <p:nvPr>
            <p:ph type="title"/>
          </p:nvPr>
        </p:nvSpPr>
        <p:spPr/>
        <p:txBody>
          <a:bodyPr/>
          <a:lstStyle/>
          <a:p>
            <a:r>
              <a:rPr lang="en-US" dirty="0"/>
              <a:t>Yet we need some sense of what these models might look like!</a:t>
            </a:r>
          </a:p>
        </p:txBody>
      </p:sp>
      <p:sp>
        <p:nvSpPr>
          <p:cNvPr id="3" name="Content Placeholder 2">
            <a:extLst>
              <a:ext uri="{FF2B5EF4-FFF2-40B4-BE49-F238E27FC236}">
                <a16:creationId xmlns:a16="http://schemas.microsoft.com/office/drawing/2014/main" id="{211A6B72-0CDA-420C-81D6-57E6CCF05FCF}"/>
              </a:ext>
            </a:extLst>
          </p:cNvPr>
          <p:cNvSpPr>
            <a:spLocks noGrp="1"/>
          </p:cNvSpPr>
          <p:nvPr>
            <p:ph idx="1"/>
          </p:nvPr>
        </p:nvSpPr>
        <p:spPr/>
        <p:txBody>
          <a:bodyPr/>
          <a:lstStyle/>
          <a:p>
            <a:r>
              <a:rPr lang="en-US" dirty="0"/>
              <a:t>To solve this, today we will “dive deep” by looking at Facebook’s TAO system.</a:t>
            </a:r>
          </a:p>
          <a:p>
            <a:r>
              <a:rPr lang="en-US" dirty="0"/>
              <a:t>TAO represents the knowledge Facebook maintains (and updates) about the social network graph</a:t>
            </a:r>
          </a:p>
          <a:p>
            <a:r>
              <a:rPr lang="en-US" dirty="0"/>
              <a:t>It is actually a good example of what machine learning people consider when they talk about very large graphical computations.</a:t>
            </a:r>
          </a:p>
          <a:p>
            <a:endParaRPr lang="en-US" dirty="0"/>
          </a:p>
        </p:txBody>
      </p:sp>
      <p:sp>
        <p:nvSpPr>
          <p:cNvPr id="4" name="Footer Placeholder 3">
            <a:extLst>
              <a:ext uri="{FF2B5EF4-FFF2-40B4-BE49-F238E27FC236}">
                <a16:creationId xmlns:a16="http://schemas.microsoft.com/office/drawing/2014/main" id="{BCEC8CE3-AEED-4DB6-8ED1-FE93EF7816C3}"/>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298AFF44-7037-4E1A-8105-9B5C3300C338}"/>
              </a:ext>
            </a:extLst>
          </p:cNvPr>
          <p:cNvSpPr>
            <a:spLocks noGrp="1"/>
          </p:cNvSpPr>
          <p:nvPr>
            <p:ph type="sldNum" sz="quarter" idx="12"/>
          </p:nvPr>
        </p:nvSpPr>
        <p:spPr/>
        <p:txBody>
          <a:bodyPr/>
          <a:lstStyle/>
          <a:p>
            <a:fld id="{3C974458-8A97-4835-BF79-1FB6D7856C21}" type="slidenum">
              <a:rPr lang="en-US" smtClean="0"/>
              <a:t>19</a:t>
            </a:fld>
            <a:endParaRPr lang="en-US"/>
          </a:p>
        </p:txBody>
      </p:sp>
    </p:spTree>
    <p:extLst>
      <p:ext uri="{BB962C8B-B14F-4D97-AF65-F5344CB8AC3E}">
        <p14:creationId xmlns:p14="http://schemas.microsoft.com/office/powerpoint/2010/main" val="628164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EDFC017-72BB-4EEF-A223-78BEBA1D1B18}"/>
              </a:ext>
            </a:extLst>
          </p:cNvPr>
          <p:cNvSpPr>
            <a:spLocks noGrp="1"/>
          </p:cNvSpPr>
          <p:nvPr>
            <p:ph type="title"/>
          </p:nvPr>
        </p:nvSpPr>
        <p:spPr/>
        <p:txBody>
          <a:bodyPr/>
          <a:lstStyle/>
          <a:p>
            <a:r>
              <a:rPr lang="en-US" b="1" dirty="0">
                <a:solidFill>
                  <a:srgbClr val="C00000"/>
                </a:solidFill>
              </a:rPr>
              <a:t>Recap of Lecture 4</a:t>
            </a:r>
          </a:p>
        </p:txBody>
      </p:sp>
      <p:sp>
        <p:nvSpPr>
          <p:cNvPr id="7" name="Text Placeholder 6">
            <a:extLst>
              <a:ext uri="{FF2B5EF4-FFF2-40B4-BE49-F238E27FC236}">
                <a16:creationId xmlns:a16="http://schemas.microsoft.com/office/drawing/2014/main" id="{231F4377-D6FD-4501-BD5E-695DF197ABA9}"/>
              </a:ext>
            </a:extLst>
          </p:cNvPr>
          <p:cNvSpPr>
            <a:spLocks noGrp="1"/>
          </p:cNvSpPr>
          <p:nvPr>
            <p:ph type="body" idx="1"/>
          </p:nvPr>
        </p:nvSpPr>
        <p:spPr>
          <a:xfrm>
            <a:off x="8610600" y="4960137"/>
            <a:ext cx="3424382" cy="1463040"/>
          </a:xfrm>
        </p:spPr>
        <p:txBody>
          <a:bodyPr>
            <a:normAutofit/>
          </a:bodyPr>
          <a:lstStyle/>
          <a:p>
            <a:r>
              <a:rPr lang="en-US" sz="2400" dirty="0"/>
              <a:t>Even smart sensors can’t really be all that smart…</a:t>
            </a:r>
          </a:p>
        </p:txBody>
      </p:sp>
      <p:sp>
        <p:nvSpPr>
          <p:cNvPr id="4" name="Footer Placeholder 3">
            <a:extLst>
              <a:ext uri="{FF2B5EF4-FFF2-40B4-BE49-F238E27FC236}">
                <a16:creationId xmlns:a16="http://schemas.microsoft.com/office/drawing/2014/main" id="{FD239B3D-4B28-4BC4-A295-58CCF14B47A5}"/>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650B32F3-780D-4A02-AA42-10776D3A8E97}"/>
              </a:ext>
            </a:extLst>
          </p:cNvPr>
          <p:cNvSpPr>
            <a:spLocks noGrp="1"/>
          </p:cNvSpPr>
          <p:nvPr>
            <p:ph type="sldNum" sz="quarter" idx="12"/>
          </p:nvPr>
        </p:nvSpPr>
        <p:spPr/>
        <p:txBody>
          <a:bodyPr/>
          <a:lstStyle/>
          <a:p>
            <a:fld id="{3C974458-8A97-4835-BF79-1FB6D7856C21}" type="slidenum">
              <a:rPr lang="en-US" smtClean="0"/>
              <a:t>2</a:t>
            </a:fld>
            <a:endParaRPr lang="en-US"/>
          </a:p>
        </p:txBody>
      </p:sp>
    </p:spTree>
    <p:extLst>
      <p:ext uri="{BB962C8B-B14F-4D97-AF65-F5344CB8AC3E}">
        <p14:creationId xmlns:p14="http://schemas.microsoft.com/office/powerpoint/2010/main" val="2786915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7C8CAF-1EA5-4BB7-90F2-CD3F3D14F663}"/>
              </a:ext>
            </a:extLst>
          </p:cNvPr>
          <p:cNvPicPr>
            <a:picLocks noChangeAspect="1"/>
          </p:cNvPicPr>
          <p:nvPr/>
        </p:nvPicPr>
        <p:blipFill>
          <a:blip r:embed="rId3"/>
          <a:stretch>
            <a:fillRect/>
          </a:stretch>
        </p:blipFill>
        <p:spPr>
          <a:xfrm>
            <a:off x="9436224" y="114011"/>
            <a:ext cx="2602509" cy="1724025"/>
          </a:xfrm>
          <a:prstGeom prst="rect">
            <a:avLst/>
          </a:prstGeom>
        </p:spPr>
      </p:pic>
      <p:sp>
        <p:nvSpPr>
          <p:cNvPr id="2" name="Title 1">
            <a:extLst>
              <a:ext uri="{FF2B5EF4-FFF2-40B4-BE49-F238E27FC236}">
                <a16:creationId xmlns:a16="http://schemas.microsoft.com/office/drawing/2014/main" id="{C9186BA6-C046-4257-A600-06743A11BD28}"/>
              </a:ext>
            </a:extLst>
          </p:cNvPr>
          <p:cNvSpPr>
            <a:spLocks noGrp="1"/>
          </p:cNvSpPr>
          <p:nvPr>
            <p:ph type="title"/>
          </p:nvPr>
        </p:nvSpPr>
        <p:spPr/>
        <p:txBody>
          <a:bodyPr/>
          <a:lstStyle/>
          <a:p>
            <a:r>
              <a:rPr lang="en-US" dirty="0"/>
              <a:t>Categories of machine learning</a:t>
            </a:r>
          </a:p>
        </p:txBody>
      </p:sp>
      <p:sp>
        <p:nvSpPr>
          <p:cNvPr id="3" name="Content Placeholder 2">
            <a:extLst>
              <a:ext uri="{FF2B5EF4-FFF2-40B4-BE49-F238E27FC236}">
                <a16:creationId xmlns:a16="http://schemas.microsoft.com/office/drawing/2014/main" id="{E6DA5BD5-66F2-42EF-87AF-862BC2C27420}"/>
              </a:ext>
            </a:extLst>
          </p:cNvPr>
          <p:cNvSpPr>
            <a:spLocks noGrp="1"/>
          </p:cNvSpPr>
          <p:nvPr>
            <p:ph idx="1"/>
          </p:nvPr>
        </p:nvSpPr>
        <p:spPr/>
        <p:txBody>
          <a:bodyPr>
            <a:normAutofit/>
          </a:bodyPr>
          <a:lstStyle/>
          <a:p>
            <a:r>
              <a:rPr lang="en-US" dirty="0"/>
              <a:t>Broadly speaking, machine learning systems either</a:t>
            </a:r>
          </a:p>
          <a:p>
            <a:pPr>
              <a:buFont typeface="Wingdings" panose="05000000000000000000" pitchFamily="2" charset="2"/>
              <a:buChar char="Ø"/>
            </a:pPr>
            <a:r>
              <a:rPr lang="en-US" dirty="0"/>
              <a:t>  Capture and represent some form of real-world data obtained from</a:t>
            </a:r>
            <a:br>
              <a:rPr lang="en-US" dirty="0"/>
            </a:br>
            <a:r>
              <a:rPr lang="en-US" dirty="0"/>
              <a:t>    some form of web interactions or sensors, as TAO turns out to do.</a:t>
            </a:r>
          </a:p>
          <a:p>
            <a:pPr>
              <a:buFont typeface="Wingdings" panose="05000000000000000000" pitchFamily="2" charset="2"/>
              <a:buChar char="Ø"/>
            </a:pPr>
            <a:r>
              <a:rPr lang="en-US" dirty="0"/>
              <a:t>  Or they </a:t>
            </a:r>
            <a:r>
              <a:rPr lang="en-US" i="1" dirty="0"/>
              <a:t>compute </a:t>
            </a:r>
            <a:r>
              <a:rPr lang="en-US" dirty="0"/>
              <a:t>some form of learned model.</a:t>
            </a:r>
          </a:p>
          <a:p>
            <a:pPr marL="128016" lvl="1" indent="0">
              <a:buNone/>
            </a:pPr>
            <a:endParaRPr lang="en-US" dirty="0"/>
          </a:p>
          <a:p>
            <a:pPr marL="128016" lvl="1" indent="0">
              <a:buNone/>
            </a:pPr>
            <a:r>
              <a:rPr lang="en-US" sz="2800" dirty="0"/>
              <a:t>Typically, this by developing a general-purpose model for some task</a:t>
            </a:r>
          </a:p>
          <a:p>
            <a:pPr lvl="1">
              <a:buFont typeface="Wingdings" panose="05000000000000000000" pitchFamily="2" charset="2"/>
              <a:buChar char="Ø"/>
            </a:pPr>
            <a:r>
              <a:rPr lang="en-US" dirty="0"/>
              <a:t>  Training data is obtained, and a computation runs to fit the model to the data</a:t>
            </a:r>
          </a:p>
          <a:p>
            <a:pPr lvl="1">
              <a:buFont typeface="Wingdings" panose="05000000000000000000" pitchFamily="2" charset="2"/>
              <a:buChar char="Ø"/>
            </a:pPr>
            <a:r>
              <a:rPr lang="en-US" dirty="0"/>
              <a:t>  Trained model takes the form of parameter values for the model (big!)</a:t>
            </a:r>
          </a:p>
        </p:txBody>
      </p:sp>
      <p:sp>
        <p:nvSpPr>
          <p:cNvPr id="4" name="Footer Placeholder 3">
            <a:extLst>
              <a:ext uri="{FF2B5EF4-FFF2-40B4-BE49-F238E27FC236}">
                <a16:creationId xmlns:a16="http://schemas.microsoft.com/office/drawing/2014/main" id="{75407FEC-A1C5-43CC-9D8F-0416079E312C}"/>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45D9D3F9-D687-40F3-AFCD-AF0147AD680D}"/>
              </a:ext>
            </a:extLst>
          </p:cNvPr>
          <p:cNvSpPr>
            <a:spLocks noGrp="1"/>
          </p:cNvSpPr>
          <p:nvPr>
            <p:ph type="sldNum" sz="quarter" idx="12"/>
          </p:nvPr>
        </p:nvSpPr>
        <p:spPr/>
        <p:txBody>
          <a:bodyPr/>
          <a:lstStyle/>
          <a:p>
            <a:fld id="{3C974458-8A97-4835-BF79-1FB6D7856C21}" type="slidenum">
              <a:rPr lang="en-US" smtClean="0"/>
              <a:t>20</a:t>
            </a:fld>
            <a:endParaRPr lang="en-US"/>
          </a:p>
        </p:txBody>
      </p:sp>
    </p:spTree>
    <p:extLst>
      <p:ext uri="{BB962C8B-B14F-4D97-AF65-F5344CB8AC3E}">
        <p14:creationId xmlns:p14="http://schemas.microsoft.com/office/powerpoint/2010/main" val="6490721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87E06-8539-41FE-AB43-E74FA1E63C1B}"/>
              </a:ext>
            </a:extLst>
          </p:cNvPr>
          <p:cNvSpPr>
            <a:spLocks noGrp="1"/>
          </p:cNvSpPr>
          <p:nvPr>
            <p:ph type="title"/>
          </p:nvPr>
        </p:nvSpPr>
        <p:spPr/>
        <p:txBody>
          <a:bodyPr/>
          <a:lstStyle/>
          <a:p>
            <a:r>
              <a:rPr lang="en-US" dirty="0"/>
              <a:t>Models are a new kind of BLOB!</a:t>
            </a:r>
          </a:p>
        </p:txBody>
      </p:sp>
      <p:sp>
        <p:nvSpPr>
          <p:cNvPr id="3" name="Content Placeholder 2">
            <a:extLst>
              <a:ext uri="{FF2B5EF4-FFF2-40B4-BE49-F238E27FC236}">
                <a16:creationId xmlns:a16="http://schemas.microsoft.com/office/drawing/2014/main" id="{4C7DF734-A8FF-407E-AC5F-62374A00CCDA}"/>
              </a:ext>
            </a:extLst>
          </p:cNvPr>
          <p:cNvSpPr>
            <a:spLocks noGrp="1"/>
          </p:cNvSpPr>
          <p:nvPr>
            <p:ph idx="1"/>
          </p:nvPr>
        </p:nvSpPr>
        <p:spPr/>
        <p:txBody>
          <a:bodyPr/>
          <a:lstStyle/>
          <a:p>
            <a:r>
              <a:rPr lang="en-US" dirty="0"/>
              <a:t>In fact, for the “infrastructure” system, a model is no different from a photo or a video or some other large object: just bits.</a:t>
            </a:r>
          </a:p>
          <a:p>
            <a:r>
              <a:rPr lang="en-US" dirty="0"/>
              <a:t>But the patterns of access are often quite different.  As we study TAO,</a:t>
            </a:r>
            <a:br>
              <a:rPr lang="en-US" dirty="0"/>
            </a:br>
            <a:r>
              <a:rPr lang="en-US" dirty="0"/>
              <a:t>think about the ways that applications using TAO would access the data.</a:t>
            </a:r>
          </a:p>
          <a:p>
            <a:r>
              <a:rPr lang="en-US" dirty="0"/>
              <a:t>Recall that the main we </a:t>
            </a:r>
            <a:r>
              <a:rPr lang="en-US" dirty="0" err="1"/>
              <a:t>we</a:t>
            </a:r>
            <a:r>
              <a:rPr lang="en-US" dirty="0"/>
              <a:t> know about for spreading data over a large warehouse of computers is with a DHT (key-value store).  Jumping around </a:t>
            </a:r>
            <a:br>
              <a:rPr lang="en-US" dirty="0"/>
            </a:br>
            <a:r>
              <a:rPr lang="en-US" dirty="0"/>
              <a:t>in a DHT is expensive!</a:t>
            </a:r>
          </a:p>
          <a:p>
            <a:r>
              <a:rPr lang="en-US" dirty="0"/>
              <a:t>So we will need to ask: can machine learned models be “</a:t>
            </a:r>
            <a:r>
              <a:rPr lang="en-US" dirty="0" err="1"/>
              <a:t>sharded</a:t>
            </a:r>
            <a:r>
              <a:rPr lang="en-US" dirty="0"/>
              <a:t>”?  How?</a:t>
            </a:r>
          </a:p>
        </p:txBody>
      </p:sp>
      <p:sp>
        <p:nvSpPr>
          <p:cNvPr id="4" name="Footer Placeholder 3">
            <a:extLst>
              <a:ext uri="{FF2B5EF4-FFF2-40B4-BE49-F238E27FC236}">
                <a16:creationId xmlns:a16="http://schemas.microsoft.com/office/drawing/2014/main" id="{CA87F078-B295-4295-92F2-59DB3539445C}"/>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DD138E26-BB73-4418-990A-317D618EAB4E}"/>
              </a:ext>
            </a:extLst>
          </p:cNvPr>
          <p:cNvSpPr>
            <a:spLocks noGrp="1"/>
          </p:cNvSpPr>
          <p:nvPr>
            <p:ph type="sldNum" sz="quarter" idx="12"/>
          </p:nvPr>
        </p:nvSpPr>
        <p:spPr/>
        <p:txBody>
          <a:bodyPr/>
          <a:lstStyle/>
          <a:p>
            <a:fld id="{3C974458-8A97-4835-BF79-1FB6D7856C21}" type="slidenum">
              <a:rPr lang="en-US" smtClean="0"/>
              <a:t>21</a:t>
            </a:fld>
            <a:endParaRPr lang="en-US"/>
          </a:p>
        </p:txBody>
      </p:sp>
    </p:spTree>
    <p:extLst>
      <p:ext uri="{BB962C8B-B14F-4D97-AF65-F5344CB8AC3E}">
        <p14:creationId xmlns:p14="http://schemas.microsoft.com/office/powerpoint/2010/main" val="12398797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5CA49-6644-40B0-A8D1-BB18D31E00E5}"/>
              </a:ext>
            </a:extLst>
          </p:cNvPr>
          <p:cNvSpPr>
            <a:spLocks noGrp="1"/>
          </p:cNvSpPr>
          <p:nvPr>
            <p:ph type="title"/>
          </p:nvPr>
        </p:nvSpPr>
        <p:spPr/>
        <p:txBody>
          <a:bodyPr/>
          <a:lstStyle/>
          <a:p>
            <a:r>
              <a:rPr lang="en-US" dirty="0"/>
              <a:t>TAO is not easy to understand!	</a:t>
            </a:r>
          </a:p>
        </p:txBody>
      </p:sp>
      <p:sp>
        <p:nvSpPr>
          <p:cNvPr id="3" name="Content Placeholder 2">
            <a:extLst>
              <a:ext uri="{FF2B5EF4-FFF2-40B4-BE49-F238E27FC236}">
                <a16:creationId xmlns:a16="http://schemas.microsoft.com/office/drawing/2014/main" id="{58F94578-603D-4D33-858E-249918A78DCF}"/>
              </a:ext>
            </a:extLst>
          </p:cNvPr>
          <p:cNvSpPr>
            <a:spLocks noGrp="1"/>
          </p:cNvSpPr>
          <p:nvPr>
            <p:ph idx="1"/>
          </p:nvPr>
        </p:nvSpPr>
        <p:spPr>
          <a:xfrm>
            <a:off x="773723" y="2286000"/>
            <a:ext cx="11157439" cy="4023360"/>
          </a:xfrm>
        </p:spPr>
        <p:txBody>
          <a:bodyPr>
            <a:normAutofit/>
          </a:bodyPr>
          <a:lstStyle/>
          <a:p>
            <a:r>
              <a:rPr lang="en-US" dirty="0"/>
              <a:t>We will be looking at a 25 minute talk on a system that took 2 years to build.  </a:t>
            </a:r>
            <a:r>
              <a:rPr lang="en-US" b="1" i="1" dirty="0">
                <a:solidFill>
                  <a:srgbClr val="C00000"/>
                </a:solidFill>
              </a:rPr>
              <a:t>TAO is the most impressive existing edge system of its kind!</a:t>
            </a:r>
          </a:p>
          <a:p>
            <a:endParaRPr lang="en-US" dirty="0"/>
          </a:p>
          <a:p>
            <a:r>
              <a:rPr lang="en-US" dirty="0"/>
              <a:t>We’re ok with you “focusing on the big picture” here…  But we encourage you to read the actual paper (it is slow going).  </a:t>
            </a:r>
          </a:p>
          <a:p>
            <a:endParaRPr lang="en-US" dirty="0"/>
          </a:p>
          <a:p>
            <a:r>
              <a:rPr lang="en-US" dirty="0"/>
              <a:t>They give details – more than we require you to know.  By reading it you can deeply understand what they did, how they evaluated it, how it performs.</a:t>
            </a:r>
          </a:p>
        </p:txBody>
      </p:sp>
      <p:sp>
        <p:nvSpPr>
          <p:cNvPr id="4" name="Footer Placeholder 3">
            <a:extLst>
              <a:ext uri="{FF2B5EF4-FFF2-40B4-BE49-F238E27FC236}">
                <a16:creationId xmlns:a16="http://schemas.microsoft.com/office/drawing/2014/main" id="{3BCB0528-7F54-44DA-B538-6E749C882D06}"/>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86F0E2BA-8B58-49A4-840D-BD2DC3BA2636}"/>
              </a:ext>
            </a:extLst>
          </p:cNvPr>
          <p:cNvSpPr>
            <a:spLocks noGrp="1"/>
          </p:cNvSpPr>
          <p:nvPr>
            <p:ph type="sldNum" sz="quarter" idx="12"/>
          </p:nvPr>
        </p:nvSpPr>
        <p:spPr/>
        <p:txBody>
          <a:bodyPr/>
          <a:lstStyle/>
          <a:p>
            <a:fld id="{3C974458-8A97-4835-BF79-1FB6D7856C21}" type="slidenum">
              <a:rPr lang="en-US" smtClean="0"/>
              <a:t>22</a:t>
            </a:fld>
            <a:endParaRPr lang="en-US"/>
          </a:p>
        </p:txBody>
      </p:sp>
      <p:pic>
        <p:nvPicPr>
          <p:cNvPr id="6" name="Picture 5">
            <a:extLst>
              <a:ext uri="{FF2B5EF4-FFF2-40B4-BE49-F238E27FC236}">
                <a16:creationId xmlns:a16="http://schemas.microsoft.com/office/drawing/2014/main" id="{8A84D9D9-85C4-4199-A31D-DE1151BD1E9D}"/>
              </a:ext>
            </a:extLst>
          </p:cNvPr>
          <p:cNvPicPr>
            <a:picLocks noChangeAspect="1"/>
          </p:cNvPicPr>
          <p:nvPr/>
        </p:nvPicPr>
        <p:blipFill rotWithShape="1">
          <a:blip r:embed="rId3"/>
          <a:srcRect l="50296"/>
          <a:stretch/>
        </p:blipFill>
        <p:spPr>
          <a:xfrm>
            <a:off x="9876936" y="114669"/>
            <a:ext cx="1920793" cy="2171331"/>
          </a:xfrm>
          <a:prstGeom prst="rect">
            <a:avLst/>
          </a:prstGeom>
        </p:spPr>
      </p:pic>
    </p:spTree>
    <p:extLst>
      <p:ext uri="{BB962C8B-B14F-4D97-AF65-F5344CB8AC3E}">
        <p14:creationId xmlns:p14="http://schemas.microsoft.com/office/powerpoint/2010/main" val="7972965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Grp="1" noChangeArrowheads="1"/>
          </p:cNvSpPr>
          <p:nvPr>
            <p:ph type="title"/>
          </p:nvPr>
        </p:nvSpPr>
        <p:spPr>
          <a:xfrm>
            <a:off x="1273969" y="1639491"/>
            <a:ext cx="9644063" cy="2625328"/>
          </a:xfrm>
        </p:spPr>
        <p:txBody>
          <a:bodyPr/>
          <a:lstStyle/>
          <a:p>
            <a:pPr eaLnBrk="1" hangingPunct="1"/>
            <a:r>
              <a:rPr lang="en-US" dirty="0">
                <a:latin typeface="Vista Sans OT Medium" charset="0"/>
                <a:ea typeface="ヒラギノ角ゴ ProN W6" charset="0"/>
                <a:cs typeface="ヒラギノ角ゴ ProN W6" charset="0"/>
              </a:rPr>
              <a:t>TAO</a:t>
            </a:r>
            <a:br>
              <a:rPr lang="en-US" dirty="0">
                <a:latin typeface="Vista Sans OT Medium" charset="0"/>
                <a:ea typeface="ヒラギノ角ゴ ProN W6" charset="0"/>
                <a:cs typeface="ヒラギノ角ゴ ProN W6" charset="0"/>
              </a:rPr>
            </a:br>
            <a:r>
              <a:rPr lang="en-US" sz="4388" dirty="0">
                <a:solidFill>
                  <a:srgbClr val="AFBEE3"/>
                </a:solidFill>
                <a:latin typeface="Vista Sans OT Medium" charset="0"/>
                <a:ea typeface="ヒラギノ角ゴ ProN W6" charset="0"/>
                <a:cs typeface="ヒラギノ角ゴ ProN W6" charset="0"/>
              </a:rPr>
              <a:t>Facebook’s Distributed Data Store for the Social Graph</a:t>
            </a:r>
          </a:p>
        </p:txBody>
      </p:sp>
      <p:sp>
        <p:nvSpPr>
          <p:cNvPr id="19459" name="Rectangle 2"/>
          <p:cNvSpPr>
            <a:spLocks noGrp="1" noChangeArrowheads="1"/>
          </p:cNvSpPr>
          <p:nvPr>
            <p:ph type="body" idx="1"/>
          </p:nvPr>
        </p:nvSpPr>
        <p:spPr>
          <a:xfrm>
            <a:off x="1273969" y="5036344"/>
            <a:ext cx="9633347" cy="1251049"/>
          </a:xfrm>
        </p:spPr>
        <p:txBody>
          <a:bodyPr/>
          <a:lstStyle/>
          <a:p>
            <a:pPr marL="0" indent="0" defTabSz="771571" eaLnBrk="1" hangingPunct="1">
              <a:buNone/>
              <a:defRPr/>
            </a:pPr>
            <a:r>
              <a:rPr lang="en-US" sz="2363" dirty="0">
                <a:solidFill>
                  <a:srgbClr val="FFFFFF"/>
                </a:solidFill>
              </a:rPr>
              <a:t>Nathan Bronson</a:t>
            </a:r>
            <a:r>
              <a:rPr lang="en-US" sz="2025" i="1" dirty="0"/>
              <a:t>, </a:t>
            </a:r>
            <a:r>
              <a:rPr lang="en-US" sz="2025" dirty="0"/>
              <a:t>Zach </a:t>
            </a:r>
            <a:r>
              <a:rPr lang="en-US" sz="2025" dirty="0" err="1"/>
              <a:t>Amsden</a:t>
            </a:r>
            <a:r>
              <a:rPr lang="en-US" sz="2025" i="1" dirty="0"/>
              <a:t>, </a:t>
            </a:r>
            <a:r>
              <a:rPr lang="en-US" sz="2025" dirty="0"/>
              <a:t>George Cabrera</a:t>
            </a:r>
            <a:r>
              <a:rPr lang="en-US" sz="2025" i="1" dirty="0"/>
              <a:t>, </a:t>
            </a:r>
            <a:r>
              <a:rPr lang="en-US" sz="2025" dirty="0"/>
              <a:t>Prasad </a:t>
            </a:r>
            <a:r>
              <a:rPr lang="en-US" sz="2025" dirty="0" err="1"/>
              <a:t>Chakka</a:t>
            </a:r>
            <a:r>
              <a:rPr lang="en-US" sz="2025" i="1" dirty="0"/>
              <a:t>, </a:t>
            </a:r>
            <a:r>
              <a:rPr lang="en-US" sz="2025" dirty="0"/>
              <a:t>Peter </a:t>
            </a:r>
            <a:r>
              <a:rPr lang="en-US" sz="2025" dirty="0" err="1"/>
              <a:t>Dimov</a:t>
            </a:r>
            <a:r>
              <a:rPr lang="en-US" sz="2025" dirty="0"/>
              <a:t>, </a:t>
            </a:r>
            <a:r>
              <a:rPr lang="en-US" sz="2025" dirty="0" err="1"/>
              <a:t>Hui</a:t>
            </a:r>
            <a:r>
              <a:rPr lang="en-US" sz="2025" dirty="0"/>
              <a:t> Ding</a:t>
            </a:r>
            <a:r>
              <a:rPr lang="en-US" sz="2025" i="1" dirty="0"/>
              <a:t>, </a:t>
            </a:r>
            <a:r>
              <a:rPr lang="en-US" sz="2025" dirty="0"/>
              <a:t>Jack Ferris</a:t>
            </a:r>
            <a:r>
              <a:rPr lang="en-US" sz="2025" i="1" dirty="0"/>
              <a:t>, </a:t>
            </a:r>
            <a:r>
              <a:rPr lang="en-US" sz="2025" dirty="0"/>
              <a:t>Anthony </a:t>
            </a:r>
            <a:r>
              <a:rPr lang="en-US" sz="2025" dirty="0" err="1"/>
              <a:t>Giardullo</a:t>
            </a:r>
            <a:r>
              <a:rPr lang="en-US" sz="2025" i="1" dirty="0"/>
              <a:t>, </a:t>
            </a:r>
            <a:r>
              <a:rPr lang="en-US" sz="2025" dirty="0" err="1"/>
              <a:t>Sachin</a:t>
            </a:r>
            <a:r>
              <a:rPr lang="en-US" sz="2025" dirty="0"/>
              <a:t> </a:t>
            </a:r>
            <a:r>
              <a:rPr lang="en-US" sz="2025" dirty="0" err="1"/>
              <a:t>Kulkarni</a:t>
            </a:r>
            <a:r>
              <a:rPr lang="en-US" sz="2025" i="1" dirty="0"/>
              <a:t>, </a:t>
            </a:r>
            <a:r>
              <a:rPr lang="en-US" sz="2025" dirty="0"/>
              <a:t>Harry Li</a:t>
            </a:r>
            <a:r>
              <a:rPr lang="en-US" sz="2025" i="1" dirty="0"/>
              <a:t>, </a:t>
            </a:r>
            <a:r>
              <a:rPr lang="en-US" sz="2025" dirty="0"/>
              <a:t>Mark </a:t>
            </a:r>
            <a:r>
              <a:rPr lang="en-US" sz="2025" dirty="0" err="1"/>
              <a:t>Marchukov</a:t>
            </a:r>
            <a:r>
              <a:rPr lang="en-US" sz="2025" dirty="0"/>
              <a:t>, Dmitri </a:t>
            </a:r>
            <a:r>
              <a:rPr lang="en-US" sz="2025" dirty="0" err="1"/>
              <a:t>Petrov</a:t>
            </a:r>
            <a:r>
              <a:rPr lang="en-US" sz="2025" i="1" dirty="0"/>
              <a:t>, </a:t>
            </a:r>
            <a:r>
              <a:rPr lang="en-US" sz="2025" dirty="0" err="1"/>
              <a:t>Lovro</a:t>
            </a:r>
            <a:r>
              <a:rPr lang="en-US" sz="2025" dirty="0"/>
              <a:t> </a:t>
            </a:r>
            <a:r>
              <a:rPr lang="en-US" sz="2025" dirty="0" err="1"/>
              <a:t>Puzar</a:t>
            </a:r>
            <a:r>
              <a:rPr lang="en-US" sz="2025" i="1" dirty="0"/>
              <a:t>, </a:t>
            </a:r>
            <a:r>
              <a:rPr lang="en-US" sz="2025" dirty="0"/>
              <a:t>Yee </a:t>
            </a:r>
            <a:r>
              <a:rPr lang="en-US" sz="2025" dirty="0" err="1"/>
              <a:t>Jiun</a:t>
            </a:r>
            <a:r>
              <a:rPr lang="en-US" sz="2025" dirty="0"/>
              <a:t> Song</a:t>
            </a:r>
            <a:r>
              <a:rPr lang="en-US" sz="2025" i="1" dirty="0"/>
              <a:t>, </a:t>
            </a:r>
            <a:r>
              <a:rPr lang="en-US" sz="2025" dirty="0" err="1"/>
              <a:t>Venkat</a:t>
            </a:r>
            <a:r>
              <a:rPr lang="en-US" sz="2025" dirty="0"/>
              <a:t> </a:t>
            </a:r>
            <a:r>
              <a:rPr lang="en-US" sz="2025" dirty="0" err="1"/>
              <a:t>Venkataramani</a:t>
            </a:r>
            <a:endParaRPr lang="en-US" sz="2025" dirty="0"/>
          </a:p>
        </p:txBody>
      </p:sp>
      <p:sp>
        <p:nvSpPr>
          <p:cNvPr id="2" name="TextBox 1"/>
          <p:cNvSpPr txBox="1"/>
          <p:nvPr/>
        </p:nvSpPr>
        <p:spPr>
          <a:xfrm>
            <a:off x="1788319" y="6322219"/>
            <a:ext cx="8872538" cy="403957"/>
          </a:xfrm>
          <a:prstGeom prst="rect">
            <a:avLst/>
          </a:prstGeom>
          <a:noFill/>
        </p:spPr>
        <p:txBody>
          <a:bodyPr wrap="square" rtlCol="0">
            <a:spAutoFit/>
          </a:bodyPr>
          <a:lstStyle/>
          <a:p>
            <a:pPr defTabSz="771571" fontAlgn="base">
              <a:spcBef>
                <a:spcPct val="0"/>
              </a:spcBef>
              <a:spcAft>
                <a:spcPct val="0"/>
              </a:spcAft>
            </a:pPr>
            <a:r>
              <a:rPr lang="en-US" sz="2025" dirty="0">
                <a:solidFill>
                  <a:srgbClr val="000000"/>
                </a:solidFill>
                <a:latin typeface="Vista Sans OT Reg" charset="0"/>
                <a:ea typeface="ヒラギノ角ゴ ProN W3" charset="0"/>
                <a:sym typeface="Vista Sans OT Reg" charset="0"/>
              </a:rPr>
              <a:t>Presented at USENIX ATC – June 26, 2013</a:t>
            </a:r>
          </a:p>
        </p:txBody>
      </p:sp>
      <p:sp>
        <p:nvSpPr>
          <p:cNvPr id="3" name="Oval 2">
            <a:extLst>
              <a:ext uri="{FF2B5EF4-FFF2-40B4-BE49-F238E27FC236}">
                <a16:creationId xmlns:a16="http://schemas.microsoft.com/office/drawing/2014/main" id="{E398DCBC-1C92-4224-80F2-30D89FA777F9}"/>
              </a:ext>
            </a:extLst>
          </p:cNvPr>
          <p:cNvSpPr/>
          <p:nvPr/>
        </p:nvSpPr>
        <p:spPr bwMode="auto">
          <a:xfrm>
            <a:off x="5781497" y="5486572"/>
            <a:ext cx="1924320" cy="818234"/>
          </a:xfrm>
          <a:prstGeom prst="ellipse">
            <a:avLst/>
          </a:prstGeom>
          <a:noFill/>
          <a:ln w="57150" cap="flat" cmpd="sng" algn="ctr">
            <a:solidFill>
              <a:srgbClr val="FFC000"/>
            </a:solidFill>
            <a:prstDash val="solid"/>
            <a:round/>
            <a:headEnd type="arrow"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Vista Sans OT Reg" pitchFamily="-65" charset="0"/>
              <a:ea typeface="ヒラギノ角ゴ ProN W3" pitchFamily="-65" charset="-128"/>
              <a:cs typeface="ヒラギノ角ゴ ProN W3" pitchFamily="-65" charset="-128"/>
              <a:sym typeface="Vista Sans OT Reg" pitchFamily="-65" charset="0"/>
            </a:endParaRPr>
          </a:p>
        </p:txBody>
      </p:sp>
      <p:cxnSp>
        <p:nvCxnSpPr>
          <p:cNvPr id="5" name="Straight Connector 4">
            <a:extLst>
              <a:ext uri="{FF2B5EF4-FFF2-40B4-BE49-F238E27FC236}">
                <a16:creationId xmlns:a16="http://schemas.microsoft.com/office/drawing/2014/main" id="{DE9747EC-BF56-4DDF-A0B4-6345276F33B0}"/>
              </a:ext>
            </a:extLst>
          </p:cNvPr>
          <p:cNvCxnSpPr>
            <a:cxnSpLocks/>
            <a:stCxn id="3" idx="6"/>
          </p:cNvCxnSpPr>
          <p:nvPr/>
        </p:nvCxnSpPr>
        <p:spPr bwMode="auto">
          <a:xfrm flipV="1">
            <a:off x="7705817" y="5122565"/>
            <a:ext cx="451561" cy="773124"/>
          </a:xfrm>
          <a:prstGeom prst="line">
            <a:avLst/>
          </a:prstGeom>
          <a:solidFill>
            <a:srgbClr val="F0C423"/>
          </a:solidFill>
          <a:ln w="38100" cap="flat" cmpd="sng" algn="ctr">
            <a:solidFill>
              <a:srgbClr val="FFC000"/>
            </a:solidFill>
            <a:prstDash val="solid"/>
            <a:round/>
            <a:headEnd type="arrow" w="med" len="med"/>
            <a:tailEnd type="none" w="med" len="med"/>
          </a:ln>
          <a:effectLst/>
        </p:spPr>
      </p:cxnSp>
      <p:sp>
        <p:nvSpPr>
          <p:cNvPr id="6" name="TextBox 5">
            <a:extLst>
              <a:ext uri="{FF2B5EF4-FFF2-40B4-BE49-F238E27FC236}">
                <a16:creationId xmlns:a16="http://schemas.microsoft.com/office/drawing/2014/main" id="{24866965-908E-4F39-A0BD-3F783830B2A4}"/>
              </a:ext>
            </a:extLst>
          </p:cNvPr>
          <p:cNvSpPr txBox="1"/>
          <p:nvPr/>
        </p:nvSpPr>
        <p:spPr>
          <a:xfrm>
            <a:off x="4490900" y="4370272"/>
            <a:ext cx="7044608" cy="923330"/>
          </a:xfrm>
          <a:prstGeom prst="rect">
            <a:avLst/>
          </a:prstGeom>
          <a:solidFill>
            <a:schemeClr val="accent2"/>
          </a:solidFill>
          <a:ln w="57150">
            <a:solidFill>
              <a:srgbClr val="FFC000"/>
            </a:solidFill>
          </a:ln>
        </p:spPr>
        <p:txBody>
          <a:bodyPr wrap="square" rtlCol="0">
            <a:spAutoFit/>
          </a:bodyPr>
          <a:lstStyle/>
          <a:p>
            <a:r>
              <a:rPr lang="en-US" dirty="0"/>
              <a:t>Cornell PhD who worked with Professor van Renesse.  Graduated in 2010</a:t>
            </a:r>
          </a:p>
          <a:p>
            <a:r>
              <a:rPr lang="en-US" dirty="0"/>
              <a:t>Now one of several people with the title “Director of Engineering”</a:t>
            </a:r>
          </a:p>
          <a:p>
            <a:r>
              <a:rPr lang="en-US" dirty="0"/>
              <a:t>He owns the distributed systems area: the Facebook “edge”</a:t>
            </a:r>
          </a:p>
        </p:txBody>
      </p:sp>
    </p:spTree>
    <p:extLst>
      <p:ext uri="{BB962C8B-B14F-4D97-AF65-F5344CB8AC3E}">
        <p14:creationId xmlns:p14="http://schemas.microsoft.com/office/powerpoint/2010/main" val="3695458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Left-Right Arrow 62"/>
          <p:cNvSpPr/>
          <p:nvPr/>
        </p:nvSpPr>
        <p:spPr bwMode="auto">
          <a:xfrm rot="17820103">
            <a:off x="7255465" y="3343041"/>
            <a:ext cx="3508646" cy="707231"/>
          </a:xfrm>
          <a:prstGeom prst="leftRightArrow">
            <a:avLst>
              <a:gd name="adj1" fmla="val 6010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38576" rIns="0" bIns="38576" numCol="1" rtlCol="0" anchor="ctr" anchorCtr="0" compatLnSpc="1">
            <a:prstTxWarp prst="textNoShape">
              <a:avLst/>
            </a:prstTxWarp>
          </a:bodyPr>
          <a:lstStyle/>
          <a:p>
            <a:pPr algn="ctr" defTabSz="771571" fontAlgn="base">
              <a:lnSpc>
                <a:spcPct val="90000"/>
              </a:lnSpc>
              <a:spcBef>
                <a:spcPct val="0"/>
              </a:spcBef>
              <a:spcAft>
                <a:spcPct val="0"/>
              </a:spcAft>
            </a:pPr>
            <a:r>
              <a:rPr lang="en-US" sz="1856"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FRIEND</a:t>
            </a:r>
          </a:p>
        </p:txBody>
      </p:sp>
      <p:sp>
        <p:nvSpPr>
          <p:cNvPr id="2" name="Title 1"/>
          <p:cNvSpPr>
            <a:spLocks noGrp="1"/>
          </p:cNvSpPr>
          <p:nvPr>
            <p:ph type="title"/>
          </p:nvPr>
        </p:nvSpPr>
        <p:spPr>
          <a:xfrm>
            <a:off x="4938713" y="546497"/>
            <a:ext cx="5968603" cy="557213"/>
          </a:xfrm>
        </p:spPr>
        <p:txBody>
          <a:bodyPr/>
          <a:lstStyle/>
          <a:p>
            <a:r>
              <a:rPr lang="en-US" dirty="0"/>
              <a:t>The Social Graph</a:t>
            </a:r>
          </a:p>
        </p:txBody>
      </p:sp>
      <p:pic>
        <p:nvPicPr>
          <p:cNvPr id="8" name="Content Placeholder 7" descr="example_all.png"/>
          <p:cNvPicPr>
            <a:picLocks noGrp="1" noChangeAspect="1"/>
          </p:cNvPicPr>
          <p:nvPr>
            <p:ph idx="1"/>
          </p:nvPr>
        </p:nvPicPr>
        <p:blipFill rotWithShape="1">
          <a:blip r:embed="rId4">
            <a:extLst>
              <a:ext uri="{28A0092B-C50C-407E-A947-70E740481C1C}">
                <a14:useLocalDpi xmlns:a14="http://schemas.microsoft.com/office/drawing/2010/main" val="0"/>
              </a:ext>
            </a:extLst>
          </a:blip>
          <a:srcRect l="-25" r="-25"/>
          <a:stretch/>
        </p:blipFill>
        <p:spPr>
          <a:xfrm>
            <a:off x="823913" y="600075"/>
            <a:ext cx="3793331" cy="5724973"/>
          </a:xfrm>
        </p:spPr>
      </p:pic>
      <p:grpSp>
        <p:nvGrpSpPr>
          <p:cNvPr id="29" name="Group 28"/>
          <p:cNvGrpSpPr/>
          <p:nvPr/>
        </p:nvGrpSpPr>
        <p:grpSpPr>
          <a:xfrm>
            <a:off x="9310687" y="5422107"/>
            <a:ext cx="2029111" cy="988516"/>
            <a:chOff x="6350000" y="6807200"/>
            <a:chExt cx="1903857" cy="914400"/>
          </a:xfrm>
        </p:grpSpPr>
        <p:sp>
          <p:nvSpPr>
            <p:cNvPr id="20" name="Rectangle 19"/>
            <p:cNvSpPr/>
            <p:nvPr/>
          </p:nvSpPr>
          <p:spPr bwMode="auto">
            <a:xfrm>
              <a:off x="6350000" y="6807200"/>
              <a:ext cx="1903857" cy="914400"/>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COMMENT</a:t>
              </a:r>
              <a:endParaRPr lang="en-US" sz="1519"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pic>
          <p:nvPicPr>
            <p:cNvPr id="9" name="Picture 8" descr="example_comment.png"/>
            <p:cNvPicPr preferRelativeResize="0">
              <a:picLocks noChangeAspect="1"/>
            </p:cNvPicPr>
            <p:nvPr/>
          </p:nvPicPr>
          <p:blipFill rotWithShape="1">
            <a:blip r:embed="rId5">
              <a:extLst>
                <a:ext uri="{28A0092B-C50C-407E-A947-70E740481C1C}">
                  <a14:useLocalDpi xmlns:a14="http://schemas.microsoft.com/office/drawing/2010/main" val="0"/>
                </a:ext>
              </a:extLst>
            </a:blip>
            <a:srcRect l="-1" r="36524"/>
            <a:stretch/>
          </p:blipFill>
          <p:spPr>
            <a:xfrm>
              <a:off x="6426200" y="7188200"/>
              <a:ext cx="1809750" cy="457200"/>
            </a:xfrm>
            <a:prstGeom prst="rect">
              <a:avLst/>
            </a:prstGeom>
          </p:spPr>
        </p:pic>
      </p:grpSp>
      <p:grpSp>
        <p:nvGrpSpPr>
          <p:cNvPr id="26" name="Group 25"/>
          <p:cNvGrpSpPr/>
          <p:nvPr/>
        </p:nvGrpSpPr>
        <p:grpSpPr>
          <a:xfrm>
            <a:off x="7639050" y="3236119"/>
            <a:ext cx="1705476" cy="1350170"/>
            <a:chOff x="6350000" y="1473200"/>
            <a:chExt cx="1600200" cy="1248937"/>
          </a:xfrm>
        </p:grpSpPr>
        <p:sp>
          <p:nvSpPr>
            <p:cNvPr id="15" name="Rectangle 14"/>
            <p:cNvSpPr/>
            <p:nvPr/>
          </p:nvSpPr>
          <p:spPr bwMode="auto">
            <a:xfrm>
              <a:off x="6350000" y="1473200"/>
              <a:ext cx="1600200" cy="1248937"/>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POST</a:t>
              </a:r>
              <a:endParaRPr lang="en-US" sz="1519"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pic>
          <p:nvPicPr>
            <p:cNvPr id="10" name="Picture 9" descr="example_pos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0325" y="1948984"/>
              <a:ext cx="1447800" cy="406986"/>
            </a:xfrm>
            <a:prstGeom prst="rect">
              <a:avLst/>
            </a:prstGeom>
          </p:spPr>
        </p:pic>
      </p:grpSp>
      <p:grpSp>
        <p:nvGrpSpPr>
          <p:cNvPr id="27" name="Group 26"/>
          <p:cNvGrpSpPr/>
          <p:nvPr/>
        </p:nvGrpSpPr>
        <p:grpSpPr>
          <a:xfrm>
            <a:off x="9182100" y="921544"/>
            <a:ext cx="1705476" cy="1070893"/>
            <a:chOff x="6350000" y="2844800"/>
            <a:chExt cx="1600200" cy="990600"/>
          </a:xfrm>
        </p:grpSpPr>
        <p:sp>
          <p:nvSpPr>
            <p:cNvPr id="16" name="Rectangle 15"/>
            <p:cNvSpPr/>
            <p:nvPr/>
          </p:nvSpPr>
          <p:spPr bwMode="auto">
            <a:xfrm>
              <a:off x="6350000" y="2844800"/>
              <a:ext cx="1600200" cy="990600"/>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USER</a:t>
              </a:r>
              <a:endParaRPr lang="en-US" sz="1519"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pic>
          <p:nvPicPr>
            <p:cNvPr id="12" name="Picture 11" descr="example_nathan.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02400" y="3149600"/>
              <a:ext cx="1295400" cy="609599"/>
            </a:xfrm>
            <a:prstGeom prst="rect">
              <a:avLst/>
            </a:prstGeom>
          </p:spPr>
        </p:pic>
      </p:grpSp>
      <p:grpSp>
        <p:nvGrpSpPr>
          <p:cNvPr id="28" name="Group 27"/>
          <p:cNvGrpSpPr/>
          <p:nvPr/>
        </p:nvGrpSpPr>
        <p:grpSpPr>
          <a:xfrm>
            <a:off x="6867525" y="5357812"/>
            <a:ext cx="1705476" cy="1070893"/>
            <a:chOff x="6350000" y="5359400"/>
            <a:chExt cx="1600200" cy="990600"/>
          </a:xfrm>
        </p:grpSpPr>
        <p:sp>
          <p:nvSpPr>
            <p:cNvPr id="18" name="Rectangle 17"/>
            <p:cNvSpPr/>
            <p:nvPr/>
          </p:nvSpPr>
          <p:spPr bwMode="auto">
            <a:xfrm>
              <a:off x="6350000" y="5359400"/>
              <a:ext cx="1600200" cy="990600"/>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USER</a:t>
              </a:r>
              <a:endParaRPr lang="en-US" sz="1519"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pic>
          <p:nvPicPr>
            <p:cNvPr id="13" name="Picture 12" descr="example_alice.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02400" y="5664200"/>
              <a:ext cx="1219200" cy="645042"/>
            </a:xfrm>
            <a:prstGeom prst="rect">
              <a:avLst/>
            </a:prstGeom>
          </p:spPr>
        </p:pic>
      </p:grpSp>
      <p:grpSp>
        <p:nvGrpSpPr>
          <p:cNvPr id="23" name="Group 22"/>
          <p:cNvGrpSpPr/>
          <p:nvPr/>
        </p:nvGrpSpPr>
        <p:grpSpPr>
          <a:xfrm>
            <a:off x="4745831" y="2914650"/>
            <a:ext cx="2030329" cy="1729904"/>
            <a:chOff x="5588000" y="2768600"/>
            <a:chExt cx="1905000" cy="1600200"/>
          </a:xfrm>
        </p:grpSpPr>
        <p:sp>
          <p:nvSpPr>
            <p:cNvPr id="21" name="Rectangle 20"/>
            <p:cNvSpPr/>
            <p:nvPr/>
          </p:nvSpPr>
          <p:spPr bwMode="auto">
            <a:xfrm>
              <a:off x="5588000" y="2768600"/>
              <a:ext cx="1905000" cy="1600200"/>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PHOTO</a:t>
              </a:r>
              <a:endParaRPr lang="en-US" sz="1519"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pic>
          <p:nvPicPr>
            <p:cNvPr id="14" name="Picture 13" descr="example_photo.png"/>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664200" y="3149600"/>
              <a:ext cx="1723292" cy="1143000"/>
            </a:xfrm>
            <a:prstGeom prst="rect">
              <a:avLst/>
            </a:prstGeom>
          </p:spPr>
        </p:pic>
      </p:grpSp>
      <p:grpSp>
        <p:nvGrpSpPr>
          <p:cNvPr id="24" name="Group 23"/>
          <p:cNvGrpSpPr/>
          <p:nvPr/>
        </p:nvGrpSpPr>
        <p:grpSpPr>
          <a:xfrm>
            <a:off x="6738938" y="1435894"/>
            <a:ext cx="1705476" cy="988516"/>
            <a:chOff x="5892800" y="1625600"/>
            <a:chExt cx="1600200" cy="914400"/>
          </a:xfrm>
        </p:grpSpPr>
        <p:sp>
          <p:nvSpPr>
            <p:cNvPr id="22" name="Rectangle 21"/>
            <p:cNvSpPr/>
            <p:nvPr/>
          </p:nvSpPr>
          <p:spPr bwMode="auto">
            <a:xfrm>
              <a:off x="5892800" y="1625600"/>
              <a:ext cx="1600200" cy="914400"/>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LOCATION</a:t>
              </a:r>
              <a:endParaRPr lang="en-US" sz="1519"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pic>
          <p:nvPicPr>
            <p:cNvPr id="11" name="Picture 10" descr="example_charlotte_dome.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69000" y="2082800"/>
              <a:ext cx="1447800" cy="294801"/>
            </a:xfrm>
            <a:prstGeom prst="rect">
              <a:avLst/>
            </a:prstGeom>
          </p:spPr>
        </p:pic>
      </p:grpSp>
      <p:sp>
        <p:nvSpPr>
          <p:cNvPr id="30" name="Rectangle 29"/>
          <p:cNvSpPr/>
          <p:nvPr/>
        </p:nvSpPr>
        <p:spPr bwMode="auto">
          <a:xfrm>
            <a:off x="10210800" y="2914651"/>
            <a:ext cx="1005013" cy="795635"/>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USER</a:t>
            </a:r>
            <a:endParaRPr lang="en-US" sz="1519"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a:p>
            <a:pPr defTabSz="771571" fontAlgn="base">
              <a:lnSpc>
                <a:spcPct val="150000"/>
              </a:lnSpc>
              <a:spcBef>
                <a:spcPct val="0"/>
              </a:spcBef>
              <a:spcAft>
                <a:spcPct val="0"/>
              </a:spcAft>
            </a:pPr>
            <a:r>
              <a:rPr lang="en-US" sz="1519"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    </a:t>
            </a:r>
            <a:r>
              <a:rPr lang="en-US" sz="1519" dirty="0">
                <a:solidFill>
                  <a:srgbClr val="E0E4ED">
                    <a:lumMod val="50000"/>
                  </a:srgbClr>
                </a:solidFill>
                <a:latin typeface="Vista Sans OT Reg" pitchFamily="-65" charset="0"/>
                <a:ea typeface="ヒラギノ角ゴ ProN W3" pitchFamily="-65" charset="-128"/>
                <a:cs typeface="ヒラギノ角ゴ ProN W3" pitchFamily="-65" charset="-128"/>
                <a:sym typeface="Vista Sans OT Reg" pitchFamily="-65" charset="0"/>
              </a:rPr>
              <a:t>Carol</a:t>
            </a:r>
          </a:p>
        </p:txBody>
      </p:sp>
      <p:sp>
        <p:nvSpPr>
          <p:cNvPr id="32" name="Rectangle 31"/>
          <p:cNvSpPr/>
          <p:nvPr/>
        </p:nvSpPr>
        <p:spPr bwMode="auto">
          <a:xfrm>
            <a:off x="10082212" y="4007644"/>
            <a:ext cx="1005013" cy="450056"/>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USER</a:t>
            </a:r>
            <a:endParaRPr lang="en-US" sz="1519"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34" name="Rectangle 33"/>
          <p:cNvSpPr/>
          <p:nvPr/>
        </p:nvSpPr>
        <p:spPr bwMode="auto">
          <a:xfrm>
            <a:off x="10210800" y="4200524"/>
            <a:ext cx="1005013" cy="450056"/>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USER</a:t>
            </a:r>
            <a:endParaRPr lang="en-US" sz="1519"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35" name="Rectangle 34"/>
          <p:cNvSpPr/>
          <p:nvPr/>
        </p:nvSpPr>
        <p:spPr bwMode="auto">
          <a:xfrm>
            <a:off x="10339387" y="4393406"/>
            <a:ext cx="1005013" cy="450056"/>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USER</a:t>
            </a:r>
            <a:endParaRPr lang="en-US" sz="1519"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36" name="Rectangle 35"/>
          <p:cNvSpPr/>
          <p:nvPr/>
        </p:nvSpPr>
        <p:spPr bwMode="auto">
          <a:xfrm>
            <a:off x="4424362" y="5164931"/>
            <a:ext cx="1157288" cy="385763"/>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1519"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EXIF_INFO</a:t>
            </a:r>
          </a:p>
        </p:txBody>
      </p:sp>
      <p:sp>
        <p:nvSpPr>
          <p:cNvPr id="37" name="Rectangle 36"/>
          <p:cNvSpPr/>
          <p:nvPr/>
        </p:nvSpPr>
        <p:spPr bwMode="auto">
          <a:xfrm>
            <a:off x="4874419" y="1885950"/>
            <a:ext cx="1157288" cy="385763"/>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168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GPS_DATA</a:t>
            </a:r>
            <a:endParaRPr lang="en-US" sz="1519"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42" name="Right Arrow 41"/>
          <p:cNvSpPr/>
          <p:nvPr/>
        </p:nvSpPr>
        <p:spPr bwMode="auto">
          <a:xfrm flipH="1">
            <a:off x="5967412" y="1693069"/>
            <a:ext cx="835819" cy="707231"/>
          </a:xfrm>
          <a:prstGeom prst="rightArrow">
            <a:avLst>
              <a:gd name="adj1" fmla="val 60932"/>
              <a:gd name="adj2" fmla="val 31818"/>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0" rIns="77153" bIns="0" numCol="1" rtlCol="0" anchor="ctr" anchorCtr="0" compatLnSpc="1">
            <a:prstTxWarp prst="textNoShape">
              <a:avLst/>
            </a:prstTxWarp>
          </a:bodyPr>
          <a:lstStyle/>
          <a:p>
            <a:pPr algn="ctr" defTabSz="771571" fontAlgn="base">
              <a:lnSpc>
                <a:spcPct val="90000"/>
              </a:lnSpc>
              <a:spcBef>
                <a:spcPct val="0"/>
              </a:spcBef>
              <a:spcAft>
                <a:spcPct val="0"/>
              </a:spcAft>
            </a:pPr>
            <a:r>
              <a:rPr lang="en-US" sz="1856"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AT</a:t>
            </a:r>
          </a:p>
        </p:txBody>
      </p:sp>
      <p:sp>
        <p:nvSpPr>
          <p:cNvPr id="43" name="Right Arrow 42"/>
          <p:cNvSpPr/>
          <p:nvPr/>
        </p:nvSpPr>
        <p:spPr bwMode="auto">
          <a:xfrm flipH="1">
            <a:off x="6674644" y="3300412"/>
            <a:ext cx="1028700" cy="900113"/>
          </a:xfrm>
          <a:prstGeom prst="rightArrow">
            <a:avLst>
              <a:gd name="adj1" fmla="val 60932"/>
              <a:gd name="adj2" fmla="val 31818"/>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0" rIns="77153" bIns="0" numCol="1" rtlCol="0" anchor="ctr" anchorCtr="0" compatLnSpc="1">
            <a:prstTxWarp prst="textNoShape">
              <a:avLst/>
            </a:prstTxWarp>
          </a:bodyPr>
          <a:lstStyle/>
          <a:p>
            <a:pPr algn="ctr" defTabSz="771571" fontAlgn="base">
              <a:lnSpc>
                <a:spcPct val="90000"/>
              </a:lnSpc>
              <a:spcBef>
                <a:spcPct val="0"/>
              </a:spcBef>
              <a:spcAft>
                <a:spcPct val="0"/>
              </a:spcAft>
            </a:pPr>
            <a:r>
              <a:rPr lang="en-US" sz="168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PHOTO</a:t>
            </a:r>
          </a:p>
        </p:txBody>
      </p:sp>
      <p:sp>
        <p:nvSpPr>
          <p:cNvPr id="44" name="Right Arrow 43"/>
          <p:cNvSpPr/>
          <p:nvPr/>
        </p:nvSpPr>
        <p:spPr bwMode="auto">
          <a:xfrm rot="18157853" flipH="1">
            <a:off x="4714190" y="4581672"/>
            <a:ext cx="694092" cy="707231"/>
          </a:xfrm>
          <a:prstGeom prst="rightArrow">
            <a:avLst>
              <a:gd name="adj1" fmla="val 60932"/>
              <a:gd name="adj2" fmla="val 31818"/>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0" rIns="77153" bIns="0" numCol="1" rtlCol="0" anchor="ctr" anchorCtr="0" compatLnSpc="1">
            <a:prstTxWarp prst="textNoShape">
              <a:avLst/>
            </a:prstTxWarp>
          </a:bodyPr>
          <a:lstStyle/>
          <a:p>
            <a:pPr algn="ctr" defTabSz="771571" fontAlgn="base">
              <a:lnSpc>
                <a:spcPct val="90000"/>
              </a:lnSpc>
              <a:spcBef>
                <a:spcPct val="0"/>
              </a:spcBef>
              <a:spcAft>
                <a:spcPct val="0"/>
              </a:spcAft>
            </a:pPr>
            <a:r>
              <a:rPr lang="en-US" sz="1856"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EXIF</a:t>
            </a:r>
          </a:p>
        </p:txBody>
      </p:sp>
      <p:sp>
        <p:nvSpPr>
          <p:cNvPr id="54" name="Right Arrow 53"/>
          <p:cNvSpPr/>
          <p:nvPr/>
        </p:nvSpPr>
        <p:spPr bwMode="auto">
          <a:xfrm rot="3132958">
            <a:off x="8410575" y="4586288"/>
            <a:ext cx="1221581" cy="707231"/>
          </a:xfrm>
          <a:prstGeom prst="rightArrow">
            <a:avLst>
              <a:gd name="adj1" fmla="val 60932"/>
              <a:gd name="adj2" fmla="val 31818"/>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0" rIns="0" bIns="0" numCol="1" rtlCol="0" anchor="ctr" anchorCtr="0" compatLnSpc="1">
            <a:prstTxWarp prst="textNoShape">
              <a:avLst/>
            </a:prstTxWarp>
          </a:bodyPr>
          <a:lstStyle/>
          <a:p>
            <a:pPr algn="ctr" defTabSz="771571" fontAlgn="base">
              <a:lnSpc>
                <a:spcPct val="90000"/>
              </a:lnSpc>
              <a:spcBef>
                <a:spcPct val="0"/>
              </a:spcBef>
              <a:spcAft>
                <a:spcPct val="0"/>
              </a:spcAft>
            </a:pPr>
            <a:r>
              <a:rPr lang="en-US" sz="168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COMMENT</a:t>
            </a:r>
          </a:p>
        </p:txBody>
      </p:sp>
      <p:sp>
        <p:nvSpPr>
          <p:cNvPr id="4" name="Left-Right Arrow 3"/>
          <p:cNvSpPr/>
          <p:nvPr/>
        </p:nvSpPr>
        <p:spPr bwMode="auto">
          <a:xfrm rot="2753483">
            <a:off x="7371850" y="2442891"/>
            <a:ext cx="1313472" cy="707231"/>
          </a:xfrm>
          <a:prstGeom prst="leftRightArrow">
            <a:avLst>
              <a:gd name="adj1" fmla="val 6010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38576" rIns="0" bIns="38576" numCol="1" rtlCol="0" anchor="ctr" anchorCtr="0" compatLnSpc="1">
            <a:prstTxWarp prst="textNoShape">
              <a:avLst/>
            </a:prstTxWarp>
          </a:bodyPr>
          <a:lstStyle/>
          <a:p>
            <a:pPr algn="ctr" defTabSz="771571" fontAlgn="base">
              <a:lnSpc>
                <a:spcPct val="90000"/>
              </a:lnSpc>
              <a:spcBef>
                <a:spcPct val="0"/>
              </a:spcBef>
              <a:spcAft>
                <a:spcPct val="0"/>
              </a:spcAft>
            </a:pPr>
            <a:r>
              <a:rPr lang="en-US" sz="168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CHECKIN</a:t>
            </a:r>
          </a:p>
        </p:txBody>
      </p:sp>
      <p:sp>
        <p:nvSpPr>
          <p:cNvPr id="56" name="Left-Right Arrow 55"/>
          <p:cNvSpPr/>
          <p:nvPr/>
        </p:nvSpPr>
        <p:spPr bwMode="auto">
          <a:xfrm rot="20672011">
            <a:off x="9256609" y="3111875"/>
            <a:ext cx="1092994" cy="707231"/>
          </a:xfrm>
          <a:prstGeom prst="leftRightArrow">
            <a:avLst>
              <a:gd name="adj1" fmla="val 6010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ctr" anchorCtr="0" compatLnSpc="1">
            <a:prstTxWarp prst="textNoShape">
              <a:avLst/>
            </a:prstTxWarp>
          </a:bodyPr>
          <a:lstStyle/>
          <a:p>
            <a:pPr algn="ctr" defTabSz="771571" fontAlgn="base">
              <a:lnSpc>
                <a:spcPct val="90000"/>
              </a:lnSpc>
              <a:spcBef>
                <a:spcPct val="0"/>
              </a:spcBef>
              <a:spcAft>
                <a:spcPct val="0"/>
              </a:spcAft>
            </a:pPr>
            <a:r>
              <a:rPr lang="en-US" sz="1856"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LIKE</a:t>
            </a:r>
          </a:p>
        </p:txBody>
      </p:sp>
      <p:sp>
        <p:nvSpPr>
          <p:cNvPr id="57" name="Left-Right Arrow 56"/>
          <p:cNvSpPr/>
          <p:nvPr/>
        </p:nvSpPr>
        <p:spPr bwMode="auto">
          <a:xfrm rot="904255">
            <a:off x="9374747" y="3849551"/>
            <a:ext cx="842044" cy="604125"/>
          </a:xfrm>
          <a:prstGeom prst="leftRightArrow">
            <a:avLst>
              <a:gd name="adj1" fmla="val 6010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38576" rIns="0" bIns="38576" numCol="1" rtlCol="0" anchor="ctr" anchorCtr="0" compatLnSpc="1">
            <a:prstTxWarp prst="textNoShape">
              <a:avLst/>
            </a:prstTxWarp>
          </a:bodyPr>
          <a:lstStyle/>
          <a:p>
            <a:pPr algn="ctr" defTabSz="771571" fontAlgn="base">
              <a:lnSpc>
                <a:spcPct val="90000"/>
              </a:lnSpc>
              <a:spcBef>
                <a:spcPct val="0"/>
              </a:spcBef>
              <a:spcAft>
                <a:spcPct val="0"/>
              </a:spcAft>
            </a:pPr>
            <a:r>
              <a:rPr lang="en-US" sz="168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LIKE</a:t>
            </a:r>
          </a:p>
        </p:txBody>
      </p:sp>
      <p:sp>
        <p:nvSpPr>
          <p:cNvPr id="58" name="Left-Right Arrow 57"/>
          <p:cNvSpPr/>
          <p:nvPr/>
        </p:nvSpPr>
        <p:spPr bwMode="auto">
          <a:xfrm rot="904255">
            <a:off x="9439041" y="4042432"/>
            <a:ext cx="842044" cy="604125"/>
          </a:xfrm>
          <a:prstGeom prst="leftRightArrow">
            <a:avLst>
              <a:gd name="adj1" fmla="val 6010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38576" rIns="0" bIns="38576" numCol="1" rtlCol="0" anchor="ctr" anchorCtr="0" compatLnSpc="1">
            <a:prstTxWarp prst="textNoShape">
              <a:avLst/>
            </a:prstTxWarp>
          </a:bodyPr>
          <a:lstStyle/>
          <a:p>
            <a:pPr algn="ctr" defTabSz="771571" fontAlgn="base">
              <a:lnSpc>
                <a:spcPct val="90000"/>
              </a:lnSpc>
              <a:spcBef>
                <a:spcPct val="0"/>
              </a:spcBef>
              <a:spcAft>
                <a:spcPct val="0"/>
              </a:spcAft>
            </a:pPr>
            <a:r>
              <a:rPr lang="en-US" sz="168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LIKE</a:t>
            </a:r>
          </a:p>
        </p:txBody>
      </p:sp>
      <p:sp>
        <p:nvSpPr>
          <p:cNvPr id="59" name="Left-Right Arrow 58"/>
          <p:cNvSpPr/>
          <p:nvPr/>
        </p:nvSpPr>
        <p:spPr bwMode="auto">
          <a:xfrm rot="904255">
            <a:off x="9503334" y="4235314"/>
            <a:ext cx="842044" cy="604125"/>
          </a:xfrm>
          <a:prstGeom prst="leftRightArrow">
            <a:avLst>
              <a:gd name="adj1" fmla="val 6010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38576" rIns="0" bIns="38576" numCol="1" rtlCol="0" anchor="ctr" anchorCtr="0" compatLnSpc="1">
            <a:prstTxWarp prst="textNoShape">
              <a:avLst/>
            </a:prstTxWarp>
          </a:bodyPr>
          <a:lstStyle/>
          <a:p>
            <a:pPr algn="ctr" defTabSz="771571" fontAlgn="base">
              <a:lnSpc>
                <a:spcPct val="90000"/>
              </a:lnSpc>
              <a:spcBef>
                <a:spcPct val="0"/>
              </a:spcBef>
              <a:spcAft>
                <a:spcPct val="0"/>
              </a:spcAft>
            </a:pPr>
            <a:r>
              <a:rPr lang="en-US" sz="168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LIKE</a:t>
            </a:r>
          </a:p>
        </p:txBody>
      </p:sp>
      <p:sp>
        <p:nvSpPr>
          <p:cNvPr id="60" name="Left-Right Arrow 59"/>
          <p:cNvSpPr/>
          <p:nvPr/>
        </p:nvSpPr>
        <p:spPr bwMode="auto">
          <a:xfrm rot="18332743">
            <a:off x="8474869" y="2271713"/>
            <a:ext cx="1671638" cy="707231"/>
          </a:xfrm>
          <a:prstGeom prst="leftRightArrow">
            <a:avLst>
              <a:gd name="adj1" fmla="val 6010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ctr" anchorCtr="0" compatLnSpc="1">
            <a:prstTxWarp prst="textNoShape">
              <a:avLst/>
            </a:prstTxWarp>
          </a:bodyPr>
          <a:lstStyle/>
          <a:p>
            <a:pPr algn="ctr" defTabSz="771571" fontAlgn="base">
              <a:lnSpc>
                <a:spcPct val="90000"/>
              </a:lnSpc>
              <a:spcBef>
                <a:spcPct val="0"/>
              </a:spcBef>
              <a:spcAft>
                <a:spcPct val="0"/>
              </a:spcAft>
            </a:pPr>
            <a:r>
              <a:rPr lang="en-US" sz="1856"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AUTHOR</a:t>
            </a:r>
          </a:p>
        </p:txBody>
      </p:sp>
      <p:sp>
        <p:nvSpPr>
          <p:cNvPr id="61" name="Left-Right Arrow 60"/>
          <p:cNvSpPr/>
          <p:nvPr/>
        </p:nvSpPr>
        <p:spPr bwMode="auto">
          <a:xfrm>
            <a:off x="8217694" y="5679281"/>
            <a:ext cx="1350169" cy="707231"/>
          </a:xfrm>
          <a:prstGeom prst="leftRightArrow">
            <a:avLst>
              <a:gd name="adj1" fmla="val 6010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38576" rIns="0" bIns="38576" numCol="1" rtlCol="0" anchor="ctr" anchorCtr="0" compatLnSpc="1">
            <a:prstTxWarp prst="textNoShape">
              <a:avLst/>
            </a:prstTxWarp>
          </a:bodyPr>
          <a:lstStyle/>
          <a:p>
            <a:pPr algn="ctr" defTabSz="771571" fontAlgn="base">
              <a:lnSpc>
                <a:spcPct val="90000"/>
              </a:lnSpc>
              <a:spcBef>
                <a:spcPct val="0"/>
              </a:spcBef>
              <a:spcAft>
                <a:spcPct val="0"/>
              </a:spcAft>
            </a:pPr>
            <a:r>
              <a:rPr lang="en-US" sz="1856"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AUTHOR</a:t>
            </a:r>
          </a:p>
        </p:txBody>
      </p:sp>
      <p:sp>
        <p:nvSpPr>
          <p:cNvPr id="62" name="Left-Right Arrow 61"/>
          <p:cNvSpPr/>
          <p:nvPr/>
        </p:nvSpPr>
        <p:spPr bwMode="auto">
          <a:xfrm rot="3023359">
            <a:off x="9910762" y="2078831"/>
            <a:ext cx="1328738" cy="707231"/>
          </a:xfrm>
          <a:prstGeom prst="leftRightArrow">
            <a:avLst>
              <a:gd name="adj1" fmla="val 6010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38576" rIns="0" bIns="38576" numCol="1" rtlCol="0" anchor="ctr" anchorCtr="0" compatLnSpc="1">
            <a:prstTxWarp prst="textNoShape">
              <a:avLst/>
            </a:prstTxWarp>
          </a:bodyPr>
          <a:lstStyle/>
          <a:p>
            <a:pPr algn="ctr" defTabSz="771571" fontAlgn="base">
              <a:lnSpc>
                <a:spcPct val="90000"/>
              </a:lnSpc>
              <a:spcBef>
                <a:spcPct val="0"/>
              </a:spcBef>
              <a:spcAft>
                <a:spcPct val="0"/>
              </a:spcAft>
            </a:pPr>
            <a:r>
              <a:rPr lang="en-US" sz="1856"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FRIEND</a:t>
            </a:r>
          </a:p>
        </p:txBody>
      </p:sp>
      <p:cxnSp>
        <p:nvCxnSpPr>
          <p:cNvPr id="6" name="Straight Connector 5"/>
          <p:cNvCxnSpPr/>
          <p:nvPr/>
        </p:nvCxnSpPr>
        <p:spPr bwMode="auto">
          <a:xfrm>
            <a:off x="4552951" y="5036344"/>
            <a:ext cx="6758234" cy="372893"/>
          </a:xfrm>
          <a:prstGeom prst="line">
            <a:avLst/>
          </a:prstGeom>
          <a:solidFill>
            <a:srgbClr val="F0C423"/>
          </a:solidFill>
          <a:ln w="9525" cap="flat" cmpd="sng" algn="ctr">
            <a:solidFill>
              <a:schemeClr val="tx1"/>
            </a:solidFill>
            <a:prstDash val="dash"/>
            <a:round/>
            <a:headEnd type="none" w="med" len="med"/>
            <a:tailEnd type="none" w="med" len="med"/>
          </a:ln>
          <a:effectLst/>
        </p:spPr>
      </p:cxnSp>
      <p:cxnSp>
        <p:nvCxnSpPr>
          <p:cNvPr id="64" name="Straight Connector 63"/>
          <p:cNvCxnSpPr/>
          <p:nvPr/>
        </p:nvCxnSpPr>
        <p:spPr bwMode="auto">
          <a:xfrm>
            <a:off x="888206" y="4329112"/>
            <a:ext cx="3857625" cy="321469"/>
          </a:xfrm>
          <a:prstGeom prst="line">
            <a:avLst/>
          </a:prstGeom>
          <a:solidFill>
            <a:srgbClr val="F0C423"/>
          </a:solidFill>
          <a:ln w="9525" cap="flat" cmpd="sng" algn="ctr">
            <a:solidFill>
              <a:schemeClr val="tx1"/>
            </a:solidFill>
            <a:prstDash val="dash"/>
            <a:round/>
            <a:headEnd type="none" w="med" len="med"/>
            <a:tailEnd type="none" w="med" len="med"/>
          </a:ln>
          <a:effectLst/>
        </p:spPr>
      </p:cxnSp>
      <p:cxnSp>
        <p:nvCxnSpPr>
          <p:cNvPr id="65" name="Straight Connector 64"/>
          <p:cNvCxnSpPr/>
          <p:nvPr/>
        </p:nvCxnSpPr>
        <p:spPr bwMode="auto">
          <a:xfrm flipV="1">
            <a:off x="4617244" y="4586288"/>
            <a:ext cx="4757738" cy="1735932"/>
          </a:xfrm>
          <a:prstGeom prst="line">
            <a:avLst/>
          </a:prstGeom>
          <a:solidFill>
            <a:srgbClr val="F0C423"/>
          </a:solidFill>
          <a:ln w="9525" cap="flat" cmpd="sng" algn="ctr">
            <a:solidFill>
              <a:schemeClr val="tx1"/>
            </a:solidFill>
            <a:prstDash val="dash"/>
            <a:round/>
            <a:headEnd type="none" w="med" len="med"/>
            <a:tailEnd type="none" w="med" len="med"/>
          </a:ln>
          <a:effectLst/>
        </p:spPr>
      </p:cxnSp>
      <p:cxnSp>
        <p:nvCxnSpPr>
          <p:cNvPr id="66" name="Straight Connector 65"/>
          <p:cNvCxnSpPr/>
          <p:nvPr/>
        </p:nvCxnSpPr>
        <p:spPr bwMode="auto">
          <a:xfrm>
            <a:off x="4617244" y="1950244"/>
            <a:ext cx="2185988" cy="964406"/>
          </a:xfrm>
          <a:prstGeom prst="line">
            <a:avLst/>
          </a:prstGeom>
          <a:solidFill>
            <a:srgbClr val="F0C423"/>
          </a:solidFill>
          <a:ln w="9525" cap="flat" cmpd="sng" algn="ctr">
            <a:solidFill>
              <a:schemeClr val="tx1"/>
            </a:solidFill>
            <a:prstDash val="dash"/>
            <a:round/>
            <a:headEnd type="none" w="med" len="med"/>
            <a:tailEnd type="none" w="med" len="med"/>
          </a:ln>
          <a:effectLst/>
        </p:spPr>
      </p:cxnSp>
      <p:cxnSp>
        <p:nvCxnSpPr>
          <p:cNvPr id="70" name="Straight Connector 69"/>
          <p:cNvCxnSpPr/>
          <p:nvPr/>
        </p:nvCxnSpPr>
        <p:spPr bwMode="auto">
          <a:xfrm>
            <a:off x="4745832" y="728663"/>
            <a:ext cx="4700834" cy="2623174"/>
          </a:xfrm>
          <a:prstGeom prst="line">
            <a:avLst/>
          </a:prstGeom>
          <a:solidFill>
            <a:srgbClr val="F0C423"/>
          </a:solidFill>
          <a:ln w="9525" cap="flat" cmpd="sng" algn="ctr">
            <a:solidFill>
              <a:schemeClr val="tx1"/>
            </a:solidFill>
            <a:prstDash val="dash"/>
            <a:round/>
            <a:headEnd type="none" w="med" len="med"/>
            <a:tailEnd type="none" w="med" len="med"/>
          </a:ln>
          <a:effectLst/>
        </p:spPr>
      </p:cxnSp>
      <p:cxnSp>
        <p:nvCxnSpPr>
          <p:cNvPr id="72" name="Straight Connector 71"/>
          <p:cNvCxnSpPr/>
          <p:nvPr/>
        </p:nvCxnSpPr>
        <p:spPr bwMode="auto">
          <a:xfrm>
            <a:off x="952500" y="5743575"/>
            <a:ext cx="8365578" cy="630068"/>
          </a:xfrm>
          <a:prstGeom prst="line">
            <a:avLst/>
          </a:prstGeom>
          <a:solidFill>
            <a:srgbClr val="F0C423"/>
          </a:solidFill>
          <a:ln w="9525" cap="flat" cmpd="sng" algn="ctr">
            <a:solidFill>
              <a:schemeClr val="tx1"/>
            </a:solidFill>
            <a:prstDash val="dash"/>
            <a:round/>
            <a:headEnd type="none" w="med" len="med"/>
            <a:tailEnd type="none" w="med" len="med"/>
          </a:ln>
          <a:effectLst/>
        </p:spPr>
      </p:cxnSp>
      <p:sp>
        <p:nvSpPr>
          <p:cNvPr id="75" name="TextBox 74"/>
          <p:cNvSpPr txBox="1"/>
          <p:nvPr/>
        </p:nvSpPr>
        <p:spPr>
          <a:xfrm>
            <a:off x="4810126" y="5743576"/>
            <a:ext cx="1574085" cy="715581"/>
          </a:xfrm>
          <a:prstGeom prst="rect">
            <a:avLst/>
          </a:prstGeom>
          <a:noFill/>
        </p:spPr>
        <p:txBody>
          <a:bodyPr wrap="none" rtlCol="0">
            <a:spAutoFit/>
          </a:bodyPr>
          <a:lstStyle/>
          <a:p>
            <a:pPr defTabSz="771571" fontAlgn="base">
              <a:spcBef>
                <a:spcPct val="0"/>
              </a:spcBef>
              <a:spcAft>
                <a:spcPct val="0"/>
              </a:spcAft>
            </a:pPr>
            <a:r>
              <a:rPr lang="en-US" sz="2025" dirty="0">
                <a:solidFill>
                  <a:srgbClr val="000000"/>
                </a:solidFill>
                <a:latin typeface="Vista Sans OT Reg" charset="0"/>
                <a:ea typeface="ヒラギノ角ゴ ProN W3" charset="0"/>
                <a:sym typeface="Vista Sans OT Reg" charset="0"/>
              </a:rPr>
              <a:t>(hypothetical</a:t>
            </a:r>
            <a:br>
              <a:rPr lang="en-US" sz="2025" dirty="0">
                <a:solidFill>
                  <a:srgbClr val="000000"/>
                </a:solidFill>
                <a:latin typeface="Vista Sans OT Reg" charset="0"/>
                <a:ea typeface="ヒラギノ角ゴ ProN W3" charset="0"/>
                <a:sym typeface="Vista Sans OT Reg" charset="0"/>
              </a:rPr>
            </a:br>
            <a:r>
              <a:rPr lang="en-US" sz="2025" dirty="0">
                <a:solidFill>
                  <a:srgbClr val="000000"/>
                </a:solidFill>
                <a:latin typeface="Vista Sans OT Reg" charset="0"/>
                <a:ea typeface="ヒラギノ角ゴ ProN W3" charset="0"/>
                <a:sym typeface="Vista Sans OT Reg" charset="0"/>
              </a:rPr>
              <a:t>encoding)</a:t>
            </a:r>
          </a:p>
        </p:txBody>
      </p:sp>
    </p:spTree>
    <p:custDataLst>
      <p:tags r:id="rId1"/>
    </p:custDataLst>
    <p:extLst>
      <p:ext uri="{BB962C8B-B14F-4D97-AF65-F5344CB8AC3E}">
        <p14:creationId xmlns:p14="http://schemas.microsoft.com/office/powerpoint/2010/main" val="2253008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70"/>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65"/>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64"/>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66"/>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6"/>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72"/>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6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animBg="1"/>
      <p:bldP spid="35" grpId="0" animBg="1"/>
      <p:bldP spid="36" grpId="0" animBg="1"/>
      <p:bldP spid="37" grpId="0" animBg="1"/>
      <p:bldP spid="42" grpId="0" animBg="1"/>
      <p:bldP spid="43" grpId="0" animBg="1"/>
      <p:bldP spid="44" grpId="0" animBg="1"/>
      <p:bldP spid="54" grpId="0" animBg="1"/>
      <p:bldP spid="4" grpId="0" animBg="1"/>
      <p:bldP spid="56" grpId="0" animBg="1"/>
      <p:bldP spid="57" grpId="0" animBg="1"/>
      <p:bldP spid="58" grpId="0" animBg="1"/>
      <p:bldP spid="59" grpId="0" animBg="1"/>
      <p:bldP spid="60" grpId="0" animBg="1"/>
      <p:bldP spid="61" grpId="0" animBg="1"/>
      <p:bldP spid="7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6850" y="546497"/>
            <a:ext cx="9440466" cy="557213"/>
          </a:xfrm>
        </p:spPr>
        <p:txBody>
          <a:bodyPr/>
          <a:lstStyle/>
          <a:p>
            <a:r>
              <a:rPr lang="en-US" dirty="0"/>
              <a:t>Dynamically Rendering the Graph</a:t>
            </a:r>
          </a:p>
        </p:txBody>
      </p:sp>
      <p:pic>
        <p:nvPicPr>
          <p:cNvPr id="8" name="Content Placeholder 7" descr="example_all.png"/>
          <p:cNvPicPr>
            <a:picLocks noGrp="1" noChangeAspect="1"/>
          </p:cNvPicPr>
          <p:nvPr>
            <p:ph idx="1"/>
          </p:nvPr>
        </p:nvPicPr>
        <p:blipFill rotWithShape="1">
          <a:blip r:embed="rId3" cstate="hqprint">
            <a:extLst>
              <a:ext uri="{28A0092B-C50C-407E-A947-70E740481C1C}">
                <a14:useLocalDpi xmlns:a14="http://schemas.microsoft.com/office/drawing/2010/main" val="0"/>
              </a:ext>
            </a:extLst>
          </a:blip>
          <a:srcRect l="-25" r="-25"/>
          <a:stretch/>
        </p:blipFill>
        <p:spPr>
          <a:xfrm>
            <a:off x="1145381" y="2271713"/>
            <a:ext cx="2172633" cy="3278981"/>
          </a:xfrm>
        </p:spPr>
      </p:pic>
      <p:grpSp>
        <p:nvGrpSpPr>
          <p:cNvPr id="3" name="Group 2"/>
          <p:cNvGrpSpPr/>
          <p:nvPr/>
        </p:nvGrpSpPr>
        <p:grpSpPr>
          <a:xfrm>
            <a:off x="5710238" y="1564481"/>
            <a:ext cx="5248400" cy="4371975"/>
            <a:chOff x="4521200" y="1092200"/>
            <a:chExt cx="8201526" cy="6553200"/>
          </a:xfrm>
        </p:grpSpPr>
        <p:sp>
          <p:nvSpPr>
            <p:cNvPr id="63" name="Left-Right Arrow 62"/>
            <p:cNvSpPr/>
            <p:nvPr/>
          </p:nvSpPr>
          <p:spPr bwMode="auto">
            <a:xfrm rot="17820103">
              <a:off x="7876580" y="3962122"/>
              <a:ext cx="4158395" cy="838200"/>
            </a:xfrm>
            <a:prstGeom prst="leftRightArrow">
              <a:avLst>
                <a:gd name="adj1" fmla="val 6010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38576" rIns="0" bIns="38576" numCol="1" rtlCol="0" anchor="ctr" anchorCtr="0" compatLnSpc="1">
              <a:prstTxWarp prst="textNoShape">
                <a:avLst/>
              </a:prstTxWarp>
            </a:bodyPr>
            <a:lstStyle/>
            <a:p>
              <a:pPr algn="ctr" defTabSz="771571" fontAlgn="base">
                <a:lnSpc>
                  <a:spcPct val="90000"/>
                </a:lnSpc>
                <a:spcBef>
                  <a:spcPct val="0"/>
                </a:spcBef>
                <a:spcAft>
                  <a:spcPct val="0"/>
                </a:spcAft>
              </a:pPr>
              <a:r>
                <a:rPr lang="en-US" sz="1350"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FRIEND</a:t>
              </a:r>
            </a:p>
          </p:txBody>
        </p:sp>
        <p:grpSp>
          <p:nvGrpSpPr>
            <p:cNvPr id="29" name="Group 28"/>
            <p:cNvGrpSpPr/>
            <p:nvPr/>
          </p:nvGrpSpPr>
          <p:grpSpPr>
            <a:xfrm>
              <a:off x="10312400" y="6426200"/>
              <a:ext cx="2404872" cy="1171575"/>
              <a:chOff x="6350000" y="6807200"/>
              <a:chExt cx="1903857" cy="914400"/>
            </a:xfrm>
          </p:grpSpPr>
          <p:sp>
            <p:nvSpPr>
              <p:cNvPr id="20" name="Rectangle 19"/>
              <p:cNvSpPr/>
              <p:nvPr/>
            </p:nvSpPr>
            <p:spPr bwMode="auto">
              <a:xfrm>
                <a:off x="6350000" y="6807200"/>
                <a:ext cx="1903857" cy="914400"/>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1350"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COMMENT</a:t>
                </a:r>
                <a:endParaRPr lang="en-US" sz="1013"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pic>
            <p:nvPicPr>
              <p:cNvPr id="9" name="Picture 8" descr="example_comment.png"/>
              <p:cNvPicPr preferRelativeResize="0">
                <a:picLocks noChangeAspect="1"/>
              </p:cNvPicPr>
              <p:nvPr/>
            </p:nvPicPr>
            <p:blipFill rotWithShape="1">
              <a:blip r:embed="rId4">
                <a:extLst>
                  <a:ext uri="{28A0092B-C50C-407E-A947-70E740481C1C}">
                    <a14:useLocalDpi xmlns:a14="http://schemas.microsoft.com/office/drawing/2010/main" val="0"/>
                  </a:ext>
                </a:extLst>
              </a:blip>
              <a:srcRect l="-1" r="36524"/>
              <a:stretch/>
            </p:blipFill>
            <p:spPr>
              <a:xfrm>
                <a:off x="6426200" y="7188200"/>
                <a:ext cx="1809750" cy="457200"/>
              </a:xfrm>
              <a:prstGeom prst="rect">
                <a:avLst/>
              </a:prstGeom>
            </p:spPr>
          </p:pic>
        </p:grpSp>
        <p:grpSp>
          <p:nvGrpSpPr>
            <p:cNvPr id="26" name="Group 25"/>
            <p:cNvGrpSpPr/>
            <p:nvPr/>
          </p:nvGrpSpPr>
          <p:grpSpPr>
            <a:xfrm>
              <a:off x="8331200" y="3835400"/>
              <a:ext cx="2021305" cy="1600201"/>
              <a:chOff x="6350000" y="1473200"/>
              <a:chExt cx="1600200" cy="1248937"/>
            </a:xfrm>
          </p:grpSpPr>
          <p:sp>
            <p:nvSpPr>
              <p:cNvPr id="15" name="Rectangle 14"/>
              <p:cNvSpPr/>
              <p:nvPr/>
            </p:nvSpPr>
            <p:spPr bwMode="auto">
              <a:xfrm>
                <a:off x="6350000" y="1473200"/>
                <a:ext cx="1600200" cy="1248937"/>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1350"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POST</a:t>
                </a:r>
                <a:endParaRPr lang="en-US" sz="1013"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pic>
            <p:nvPicPr>
              <p:cNvPr id="10" name="Picture 9" descr="example_pos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0325" y="1948984"/>
                <a:ext cx="1447800" cy="406986"/>
              </a:xfrm>
              <a:prstGeom prst="rect">
                <a:avLst/>
              </a:prstGeom>
            </p:spPr>
          </p:pic>
        </p:grpSp>
        <p:grpSp>
          <p:nvGrpSpPr>
            <p:cNvPr id="27" name="Group 26"/>
            <p:cNvGrpSpPr/>
            <p:nvPr/>
          </p:nvGrpSpPr>
          <p:grpSpPr>
            <a:xfrm>
              <a:off x="10160000" y="1092200"/>
              <a:ext cx="2021305" cy="1269206"/>
              <a:chOff x="6350000" y="2844800"/>
              <a:chExt cx="1600200" cy="990600"/>
            </a:xfrm>
          </p:grpSpPr>
          <p:sp>
            <p:nvSpPr>
              <p:cNvPr id="16" name="Rectangle 15"/>
              <p:cNvSpPr/>
              <p:nvPr/>
            </p:nvSpPr>
            <p:spPr bwMode="auto">
              <a:xfrm>
                <a:off x="6350000" y="2844800"/>
                <a:ext cx="1600200" cy="990600"/>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1350"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USER</a:t>
                </a:r>
                <a:endParaRPr lang="en-US" sz="1013"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pic>
            <p:nvPicPr>
              <p:cNvPr id="12" name="Picture 11" descr="example_natha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2400" y="3149600"/>
                <a:ext cx="1295400" cy="609599"/>
              </a:xfrm>
              <a:prstGeom prst="rect">
                <a:avLst/>
              </a:prstGeom>
            </p:spPr>
          </p:pic>
        </p:grpSp>
        <p:grpSp>
          <p:nvGrpSpPr>
            <p:cNvPr id="28" name="Group 27"/>
            <p:cNvGrpSpPr/>
            <p:nvPr/>
          </p:nvGrpSpPr>
          <p:grpSpPr>
            <a:xfrm>
              <a:off x="7416800" y="6350000"/>
              <a:ext cx="2021305" cy="1269206"/>
              <a:chOff x="6350000" y="5359400"/>
              <a:chExt cx="1600200" cy="990600"/>
            </a:xfrm>
          </p:grpSpPr>
          <p:sp>
            <p:nvSpPr>
              <p:cNvPr id="18" name="Rectangle 17"/>
              <p:cNvSpPr/>
              <p:nvPr/>
            </p:nvSpPr>
            <p:spPr bwMode="auto">
              <a:xfrm>
                <a:off x="6350000" y="5359400"/>
                <a:ext cx="1600200" cy="990600"/>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1350"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USER</a:t>
                </a:r>
                <a:endParaRPr lang="en-US" sz="1013"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pic>
            <p:nvPicPr>
              <p:cNvPr id="13" name="Picture 12" descr="example_alic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02400" y="5664200"/>
                <a:ext cx="1219200" cy="645042"/>
              </a:xfrm>
              <a:prstGeom prst="rect">
                <a:avLst/>
              </a:prstGeom>
            </p:spPr>
          </p:pic>
        </p:grpSp>
        <p:grpSp>
          <p:nvGrpSpPr>
            <p:cNvPr id="23" name="Group 22"/>
            <p:cNvGrpSpPr/>
            <p:nvPr/>
          </p:nvGrpSpPr>
          <p:grpSpPr>
            <a:xfrm>
              <a:off x="4902200" y="3454400"/>
              <a:ext cx="2406316" cy="2050256"/>
              <a:chOff x="5588000" y="2768600"/>
              <a:chExt cx="1905000" cy="1600200"/>
            </a:xfrm>
          </p:grpSpPr>
          <p:sp>
            <p:nvSpPr>
              <p:cNvPr id="21" name="Rectangle 20"/>
              <p:cNvSpPr/>
              <p:nvPr/>
            </p:nvSpPr>
            <p:spPr bwMode="auto">
              <a:xfrm>
                <a:off x="5588000" y="2768600"/>
                <a:ext cx="1905000" cy="1600200"/>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1350"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PHOTO</a:t>
                </a:r>
                <a:endParaRPr lang="en-US" sz="1013"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pic>
            <p:nvPicPr>
              <p:cNvPr id="14" name="Picture 13" descr="example_photo.png"/>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664200" y="3149600"/>
                <a:ext cx="1723292" cy="1143000"/>
              </a:xfrm>
              <a:prstGeom prst="rect">
                <a:avLst/>
              </a:prstGeom>
            </p:spPr>
          </p:pic>
        </p:grpSp>
        <p:grpSp>
          <p:nvGrpSpPr>
            <p:cNvPr id="24" name="Group 23"/>
            <p:cNvGrpSpPr/>
            <p:nvPr/>
          </p:nvGrpSpPr>
          <p:grpSpPr>
            <a:xfrm>
              <a:off x="7264400" y="1701800"/>
              <a:ext cx="2021305" cy="1171575"/>
              <a:chOff x="5892800" y="1625600"/>
              <a:chExt cx="1600200" cy="914400"/>
            </a:xfrm>
          </p:grpSpPr>
          <p:sp>
            <p:nvSpPr>
              <p:cNvPr id="22" name="Rectangle 21"/>
              <p:cNvSpPr/>
              <p:nvPr/>
            </p:nvSpPr>
            <p:spPr bwMode="auto">
              <a:xfrm>
                <a:off x="5892800" y="1625600"/>
                <a:ext cx="1600200" cy="914400"/>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1350"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LOCATION</a:t>
                </a:r>
                <a:endParaRPr lang="en-US" sz="1013"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pic>
            <p:nvPicPr>
              <p:cNvPr id="11" name="Picture 10" descr="example_charlotte_dome.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69000" y="2082800"/>
                <a:ext cx="1447800" cy="294801"/>
              </a:xfrm>
              <a:prstGeom prst="rect">
                <a:avLst/>
              </a:prstGeom>
            </p:spPr>
          </p:pic>
        </p:grpSp>
        <p:sp>
          <p:nvSpPr>
            <p:cNvPr id="30" name="Rectangle 29"/>
            <p:cNvSpPr/>
            <p:nvPr/>
          </p:nvSpPr>
          <p:spPr bwMode="auto">
            <a:xfrm>
              <a:off x="11379200" y="3454400"/>
              <a:ext cx="1191126" cy="942975"/>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1350"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USER</a:t>
              </a:r>
              <a:endParaRPr lang="en-US" sz="1013"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a:p>
              <a:pPr defTabSz="771571" fontAlgn="base">
                <a:lnSpc>
                  <a:spcPct val="150000"/>
                </a:lnSpc>
                <a:spcBef>
                  <a:spcPct val="0"/>
                </a:spcBef>
                <a:spcAft>
                  <a:spcPct val="0"/>
                </a:spcAft>
              </a:pPr>
              <a:r>
                <a:rPr lang="en-US" sz="1013"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    </a:t>
              </a:r>
              <a:r>
                <a:rPr lang="en-US" sz="1013" dirty="0">
                  <a:solidFill>
                    <a:srgbClr val="E0E4ED">
                      <a:lumMod val="50000"/>
                    </a:srgbClr>
                  </a:solidFill>
                  <a:latin typeface="Vista Sans OT Reg" pitchFamily="-65" charset="0"/>
                  <a:ea typeface="ヒラギノ角ゴ ProN W3" pitchFamily="-65" charset="-128"/>
                  <a:cs typeface="ヒラギノ角ゴ ProN W3" pitchFamily="-65" charset="-128"/>
                  <a:sym typeface="Vista Sans OT Reg" pitchFamily="-65" charset="0"/>
                </a:rPr>
                <a:t>Carol</a:t>
              </a:r>
            </a:p>
          </p:txBody>
        </p:sp>
        <p:sp>
          <p:nvSpPr>
            <p:cNvPr id="32" name="Rectangle 31"/>
            <p:cNvSpPr/>
            <p:nvPr/>
          </p:nvSpPr>
          <p:spPr bwMode="auto">
            <a:xfrm>
              <a:off x="11226800" y="4749800"/>
              <a:ext cx="1191126" cy="533400"/>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1350"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USER</a:t>
              </a:r>
              <a:endParaRPr lang="en-US" sz="1013"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34" name="Rectangle 33"/>
            <p:cNvSpPr/>
            <p:nvPr/>
          </p:nvSpPr>
          <p:spPr bwMode="auto">
            <a:xfrm>
              <a:off x="11379200" y="4978399"/>
              <a:ext cx="1191126" cy="533400"/>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1350"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USER</a:t>
              </a:r>
              <a:endParaRPr lang="en-US" sz="1013"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35" name="Rectangle 34"/>
            <p:cNvSpPr/>
            <p:nvPr/>
          </p:nvSpPr>
          <p:spPr bwMode="auto">
            <a:xfrm>
              <a:off x="11531600" y="5206999"/>
              <a:ext cx="1191126" cy="533400"/>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1350"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USER</a:t>
              </a:r>
              <a:endParaRPr lang="en-US" sz="1013"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36" name="Rectangle 35"/>
            <p:cNvSpPr/>
            <p:nvPr/>
          </p:nvSpPr>
          <p:spPr bwMode="auto">
            <a:xfrm>
              <a:off x="4521200" y="6121400"/>
              <a:ext cx="1371600" cy="457200"/>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92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EXIF_INFO</a:t>
              </a:r>
              <a:endParaRPr lang="en-US" sz="1013"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37" name="Rectangle 36"/>
            <p:cNvSpPr/>
            <p:nvPr/>
          </p:nvSpPr>
          <p:spPr bwMode="auto">
            <a:xfrm>
              <a:off x="5054600" y="2235200"/>
              <a:ext cx="1371600" cy="457200"/>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1013"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GPS_DATA</a:t>
              </a:r>
            </a:p>
          </p:txBody>
        </p:sp>
        <p:sp>
          <p:nvSpPr>
            <p:cNvPr id="38" name="Rectangle 37"/>
            <p:cNvSpPr/>
            <p:nvPr/>
          </p:nvSpPr>
          <p:spPr bwMode="auto">
            <a:xfrm>
              <a:off x="5130800" y="6883400"/>
              <a:ext cx="1371600" cy="762000"/>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1181"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APP</a:t>
              </a:r>
              <a:endParaRPr lang="en-US" sz="1013"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a:p>
              <a:pPr defTabSz="771571" fontAlgn="base">
                <a:lnSpc>
                  <a:spcPct val="140000"/>
                </a:lnSpc>
                <a:spcBef>
                  <a:spcPct val="0"/>
                </a:spcBef>
                <a:spcAft>
                  <a:spcPct val="0"/>
                </a:spcAft>
              </a:pPr>
              <a:r>
                <a:rPr lang="en-US" sz="1013"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    </a:t>
              </a:r>
              <a:r>
                <a:rPr lang="en-US" sz="1013" dirty="0">
                  <a:solidFill>
                    <a:srgbClr val="556792"/>
                  </a:solidFill>
                  <a:latin typeface="Vista Sans OT Reg" pitchFamily="-65" charset="0"/>
                  <a:ea typeface="ヒラギノ角ゴ ProN W3" pitchFamily="-65" charset="-128"/>
                  <a:cs typeface="ヒラギノ角ゴ ProN W3" pitchFamily="-65" charset="-128"/>
                  <a:sym typeface="Vista Sans OT Reg" pitchFamily="-65" charset="0"/>
                </a:rPr>
                <a:t>iPhoto</a:t>
              </a:r>
            </a:p>
          </p:txBody>
        </p:sp>
        <p:sp>
          <p:nvSpPr>
            <p:cNvPr id="42" name="Right Arrow 41"/>
            <p:cNvSpPr/>
            <p:nvPr/>
          </p:nvSpPr>
          <p:spPr bwMode="auto">
            <a:xfrm flipH="1">
              <a:off x="6350000" y="2006600"/>
              <a:ext cx="990600" cy="838200"/>
            </a:xfrm>
            <a:prstGeom prst="rightArrow">
              <a:avLst>
                <a:gd name="adj1" fmla="val 60932"/>
                <a:gd name="adj2" fmla="val 31818"/>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0" rIns="77153" bIns="0" numCol="1" rtlCol="0" anchor="ctr" anchorCtr="0" compatLnSpc="1">
              <a:prstTxWarp prst="textNoShape">
                <a:avLst/>
              </a:prstTxWarp>
            </a:bodyPr>
            <a:lstStyle/>
            <a:p>
              <a:pPr algn="ctr" defTabSz="771571" fontAlgn="base">
                <a:lnSpc>
                  <a:spcPct val="90000"/>
                </a:lnSpc>
                <a:spcBef>
                  <a:spcPct val="0"/>
                </a:spcBef>
                <a:spcAft>
                  <a:spcPct val="0"/>
                </a:spcAft>
              </a:pPr>
              <a:r>
                <a:rPr lang="en-US" sz="1350"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AT</a:t>
              </a:r>
            </a:p>
          </p:txBody>
        </p:sp>
        <p:sp>
          <p:nvSpPr>
            <p:cNvPr id="43" name="Right Arrow 42"/>
            <p:cNvSpPr/>
            <p:nvPr/>
          </p:nvSpPr>
          <p:spPr bwMode="auto">
            <a:xfrm flipH="1">
              <a:off x="7188200" y="3911600"/>
              <a:ext cx="1219200" cy="1066800"/>
            </a:xfrm>
            <a:prstGeom prst="rightArrow">
              <a:avLst>
                <a:gd name="adj1" fmla="val 60932"/>
                <a:gd name="adj2" fmla="val 31818"/>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0" rIns="77153" bIns="0" numCol="1" rtlCol="0" anchor="ctr" anchorCtr="0" compatLnSpc="1">
              <a:prstTxWarp prst="textNoShape">
                <a:avLst/>
              </a:prstTxWarp>
            </a:bodyPr>
            <a:lstStyle/>
            <a:p>
              <a:pPr algn="ctr" defTabSz="771571" fontAlgn="base">
                <a:lnSpc>
                  <a:spcPct val="90000"/>
                </a:lnSpc>
                <a:spcBef>
                  <a:spcPct val="0"/>
                </a:spcBef>
                <a:spcAft>
                  <a:spcPct val="0"/>
                </a:spcAft>
              </a:pPr>
              <a:r>
                <a:rPr lang="en-US" sz="1181"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PHOTO</a:t>
              </a:r>
            </a:p>
          </p:txBody>
        </p:sp>
        <p:sp>
          <p:nvSpPr>
            <p:cNvPr id="44" name="Right Arrow 43"/>
            <p:cNvSpPr/>
            <p:nvPr/>
          </p:nvSpPr>
          <p:spPr bwMode="auto">
            <a:xfrm rot="18157853" flipH="1">
              <a:off x="4864699" y="5430130"/>
              <a:ext cx="822627" cy="838200"/>
            </a:xfrm>
            <a:prstGeom prst="rightArrow">
              <a:avLst>
                <a:gd name="adj1" fmla="val 60932"/>
                <a:gd name="adj2" fmla="val 31818"/>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0" rIns="77153" bIns="0" numCol="1" rtlCol="0" anchor="ctr" anchorCtr="0" compatLnSpc="1">
              <a:prstTxWarp prst="textNoShape">
                <a:avLst/>
              </a:prstTxWarp>
            </a:bodyPr>
            <a:lstStyle/>
            <a:p>
              <a:pPr algn="ctr" defTabSz="771571" fontAlgn="base">
                <a:lnSpc>
                  <a:spcPct val="90000"/>
                </a:lnSpc>
                <a:spcBef>
                  <a:spcPct val="0"/>
                </a:spcBef>
                <a:spcAft>
                  <a:spcPct val="0"/>
                </a:spcAft>
              </a:pPr>
              <a:r>
                <a:rPr lang="en-US" sz="1350"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EXIF</a:t>
              </a:r>
            </a:p>
          </p:txBody>
        </p:sp>
        <p:sp>
          <p:nvSpPr>
            <p:cNvPr id="46" name="Right Arrow 45"/>
            <p:cNvSpPr/>
            <p:nvPr/>
          </p:nvSpPr>
          <p:spPr bwMode="auto">
            <a:xfrm rot="17238823" flipH="1">
              <a:off x="5875373" y="5627753"/>
              <a:ext cx="1471574" cy="1066800"/>
            </a:xfrm>
            <a:prstGeom prst="rightArrow">
              <a:avLst>
                <a:gd name="adj1" fmla="val 60932"/>
                <a:gd name="adj2" fmla="val 31818"/>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0" rIns="77153" bIns="0" numCol="1" rtlCol="0" anchor="ctr" anchorCtr="0" compatLnSpc="1">
              <a:prstTxWarp prst="textNoShape">
                <a:avLst/>
              </a:prstTxWarp>
            </a:bodyPr>
            <a:lstStyle/>
            <a:p>
              <a:pPr algn="ctr" defTabSz="771571" fontAlgn="base">
                <a:lnSpc>
                  <a:spcPct val="90000"/>
                </a:lnSpc>
                <a:spcBef>
                  <a:spcPct val="0"/>
                </a:spcBef>
                <a:spcAft>
                  <a:spcPct val="0"/>
                </a:spcAft>
              </a:pPr>
              <a:r>
                <a:rPr lang="en-US" sz="1181"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UPLOAD_</a:t>
              </a:r>
              <a:br>
                <a:rPr lang="en-US" sz="1181"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br>
              <a:r>
                <a:rPr lang="en-US" sz="1181"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FROM</a:t>
              </a:r>
            </a:p>
          </p:txBody>
        </p:sp>
        <p:sp>
          <p:nvSpPr>
            <p:cNvPr id="54" name="Right Arrow 53"/>
            <p:cNvSpPr/>
            <p:nvPr/>
          </p:nvSpPr>
          <p:spPr bwMode="auto">
            <a:xfrm rot="3132958">
              <a:off x="9245600" y="5435600"/>
              <a:ext cx="1447800" cy="838200"/>
            </a:xfrm>
            <a:prstGeom prst="rightArrow">
              <a:avLst>
                <a:gd name="adj1" fmla="val 60932"/>
                <a:gd name="adj2" fmla="val 31818"/>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0" rIns="0" bIns="0" numCol="1" rtlCol="0" anchor="ctr" anchorCtr="0" compatLnSpc="1">
              <a:prstTxWarp prst="textNoShape">
                <a:avLst/>
              </a:prstTxWarp>
            </a:bodyPr>
            <a:lstStyle/>
            <a:p>
              <a:pPr algn="ctr" defTabSz="771571" fontAlgn="base">
                <a:lnSpc>
                  <a:spcPct val="90000"/>
                </a:lnSpc>
                <a:spcBef>
                  <a:spcPct val="0"/>
                </a:spcBef>
                <a:spcAft>
                  <a:spcPct val="0"/>
                </a:spcAft>
              </a:pPr>
              <a:r>
                <a:rPr lang="en-US" sz="1181"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COMMENT</a:t>
              </a:r>
            </a:p>
          </p:txBody>
        </p:sp>
        <p:sp>
          <p:nvSpPr>
            <p:cNvPr id="4" name="Left-Right Arrow 3"/>
            <p:cNvSpPr/>
            <p:nvPr/>
          </p:nvSpPr>
          <p:spPr bwMode="auto">
            <a:xfrm rot="2753483">
              <a:off x="8014518" y="2895278"/>
              <a:ext cx="1556707" cy="838200"/>
            </a:xfrm>
            <a:prstGeom prst="leftRightArrow">
              <a:avLst>
                <a:gd name="adj1" fmla="val 6010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38576" rIns="0" bIns="38576" numCol="1" rtlCol="0" anchor="ctr" anchorCtr="0" compatLnSpc="1">
              <a:prstTxWarp prst="textNoShape">
                <a:avLst/>
              </a:prstTxWarp>
            </a:bodyPr>
            <a:lstStyle/>
            <a:p>
              <a:pPr algn="ctr" defTabSz="771571" fontAlgn="base">
                <a:lnSpc>
                  <a:spcPct val="90000"/>
                </a:lnSpc>
                <a:spcBef>
                  <a:spcPct val="0"/>
                </a:spcBef>
                <a:spcAft>
                  <a:spcPct val="0"/>
                </a:spcAft>
              </a:pPr>
              <a:r>
                <a:rPr lang="en-US" sz="1181"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CHECKIN</a:t>
              </a:r>
            </a:p>
          </p:txBody>
        </p:sp>
        <p:sp>
          <p:nvSpPr>
            <p:cNvPr id="56" name="Left-Right Arrow 55"/>
            <p:cNvSpPr/>
            <p:nvPr/>
          </p:nvSpPr>
          <p:spPr bwMode="auto">
            <a:xfrm rot="20672011">
              <a:off x="10248307" y="3688148"/>
              <a:ext cx="1295400" cy="838200"/>
            </a:xfrm>
            <a:prstGeom prst="leftRightArrow">
              <a:avLst>
                <a:gd name="adj1" fmla="val 6010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ctr" anchorCtr="0" compatLnSpc="1">
              <a:prstTxWarp prst="textNoShape">
                <a:avLst/>
              </a:prstTxWarp>
            </a:bodyPr>
            <a:lstStyle/>
            <a:p>
              <a:pPr algn="ctr" defTabSz="771571" fontAlgn="base">
                <a:lnSpc>
                  <a:spcPct val="90000"/>
                </a:lnSpc>
                <a:spcBef>
                  <a:spcPct val="0"/>
                </a:spcBef>
                <a:spcAft>
                  <a:spcPct val="0"/>
                </a:spcAft>
              </a:pPr>
              <a:r>
                <a:rPr lang="en-US" sz="1013"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LIKE</a:t>
              </a:r>
            </a:p>
          </p:txBody>
        </p:sp>
        <p:sp>
          <p:nvSpPr>
            <p:cNvPr id="57" name="Left-Right Arrow 56"/>
            <p:cNvSpPr/>
            <p:nvPr/>
          </p:nvSpPr>
          <p:spPr bwMode="auto">
            <a:xfrm rot="904255">
              <a:off x="10388322" y="4562431"/>
              <a:ext cx="997978" cy="716000"/>
            </a:xfrm>
            <a:prstGeom prst="leftRightArrow">
              <a:avLst>
                <a:gd name="adj1" fmla="val 6010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38576" rIns="0" bIns="38576" numCol="1" rtlCol="0" anchor="ctr" anchorCtr="0" compatLnSpc="1">
              <a:prstTxWarp prst="textNoShape">
                <a:avLst/>
              </a:prstTxWarp>
            </a:bodyPr>
            <a:lstStyle/>
            <a:p>
              <a:pPr algn="ctr" defTabSz="771571" fontAlgn="base">
                <a:lnSpc>
                  <a:spcPct val="90000"/>
                </a:lnSpc>
                <a:spcBef>
                  <a:spcPct val="0"/>
                </a:spcBef>
                <a:spcAft>
                  <a:spcPct val="0"/>
                </a:spcAft>
              </a:pPr>
              <a:r>
                <a:rPr lang="en-US" sz="1181"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LIKE</a:t>
              </a:r>
            </a:p>
          </p:txBody>
        </p:sp>
        <p:sp>
          <p:nvSpPr>
            <p:cNvPr id="58" name="Left-Right Arrow 57"/>
            <p:cNvSpPr/>
            <p:nvPr/>
          </p:nvSpPr>
          <p:spPr bwMode="auto">
            <a:xfrm rot="904255">
              <a:off x="10464523" y="4791031"/>
              <a:ext cx="997978" cy="716000"/>
            </a:xfrm>
            <a:prstGeom prst="leftRightArrow">
              <a:avLst>
                <a:gd name="adj1" fmla="val 6010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38576" rIns="0" bIns="38576" numCol="1" rtlCol="0" anchor="ctr" anchorCtr="0" compatLnSpc="1">
              <a:prstTxWarp prst="textNoShape">
                <a:avLst/>
              </a:prstTxWarp>
            </a:bodyPr>
            <a:lstStyle/>
            <a:p>
              <a:pPr algn="ctr" defTabSz="771571" fontAlgn="base">
                <a:lnSpc>
                  <a:spcPct val="90000"/>
                </a:lnSpc>
                <a:spcBef>
                  <a:spcPct val="0"/>
                </a:spcBef>
                <a:spcAft>
                  <a:spcPct val="0"/>
                </a:spcAft>
              </a:pPr>
              <a:r>
                <a:rPr lang="en-US" sz="1181"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LIKE</a:t>
              </a:r>
            </a:p>
          </p:txBody>
        </p:sp>
        <p:sp>
          <p:nvSpPr>
            <p:cNvPr id="59" name="Left-Right Arrow 58"/>
            <p:cNvSpPr/>
            <p:nvPr/>
          </p:nvSpPr>
          <p:spPr bwMode="auto">
            <a:xfrm rot="904255">
              <a:off x="10540722" y="5019631"/>
              <a:ext cx="997978" cy="716000"/>
            </a:xfrm>
            <a:prstGeom prst="leftRightArrow">
              <a:avLst>
                <a:gd name="adj1" fmla="val 6010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38576" rIns="0" bIns="38576" numCol="1" rtlCol="0" anchor="ctr" anchorCtr="0" compatLnSpc="1">
              <a:prstTxWarp prst="textNoShape">
                <a:avLst/>
              </a:prstTxWarp>
            </a:bodyPr>
            <a:lstStyle/>
            <a:p>
              <a:pPr algn="ctr" defTabSz="771571" fontAlgn="base">
                <a:lnSpc>
                  <a:spcPct val="90000"/>
                </a:lnSpc>
                <a:spcBef>
                  <a:spcPct val="0"/>
                </a:spcBef>
                <a:spcAft>
                  <a:spcPct val="0"/>
                </a:spcAft>
              </a:pPr>
              <a:r>
                <a:rPr lang="en-US" sz="1181"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LIKE</a:t>
              </a:r>
            </a:p>
          </p:txBody>
        </p:sp>
        <p:sp>
          <p:nvSpPr>
            <p:cNvPr id="60" name="Left-Right Arrow 59"/>
            <p:cNvSpPr/>
            <p:nvPr/>
          </p:nvSpPr>
          <p:spPr bwMode="auto">
            <a:xfrm rot="18332743">
              <a:off x="9321800" y="2692400"/>
              <a:ext cx="1981200" cy="838200"/>
            </a:xfrm>
            <a:prstGeom prst="leftRightArrow">
              <a:avLst>
                <a:gd name="adj1" fmla="val 6010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ctr" anchorCtr="0" compatLnSpc="1">
              <a:prstTxWarp prst="textNoShape">
                <a:avLst/>
              </a:prstTxWarp>
            </a:bodyPr>
            <a:lstStyle/>
            <a:p>
              <a:pPr algn="ctr" defTabSz="771571" fontAlgn="base">
                <a:lnSpc>
                  <a:spcPct val="90000"/>
                </a:lnSpc>
                <a:spcBef>
                  <a:spcPct val="0"/>
                </a:spcBef>
                <a:spcAft>
                  <a:spcPct val="0"/>
                </a:spcAft>
              </a:pPr>
              <a:r>
                <a:rPr lang="en-US" sz="1350"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AUTHOR</a:t>
              </a:r>
            </a:p>
          </p:txBody>
        </p:sp>
        <p:sp>
          <p:nvSpPr>
            <p:cNvPr id="61" name="Left-Right Arrow 60"/>
            <p:cNvSpPr/>
            <p:nvPr/>
          </p:nvSpPr>
          <p:spPr bwMode="auto">
            <a:xfrm>
              <a:off x="9017000" y="6731000"/>
              <a:ext cx="1600200" cy="838200"/>
            </a:xfrm>
            <a:prstGeom prst="leftRightArrow">
              <a:avLst>
                <a:gd name="adj1" fmla="val 6010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38576" rIns="0" bIns="38576" numCol="1" rtlCol="0" anchor="ctr" anchorCtr="0" compatLnSpc="1">
              <a:prstTxWarp prst="textNoShape">
                <a:avLst/>
              </a:prstTxWarp>
            </a:bodyPr>
            <a:lstStyle/>
            <a:p>
              <a:pPr algn="ctr" defTabSz="771571" fontAlgn="base">
                <a:lnSpc>
                  <a:spcPct val="90000"/>
                </a:lnSpc>
                <a:spcBef>
                  <a:spcPct val="0"/>
                </a:spcBef>
                <a:spcAft>
                  <a:spcPct val="0"/>
                </a:spcAft>
              </a:pPr>
              <a:r>
                <a:rPr lang="en-US" sz="1350"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AUTHOR</a:t>
              </a:r>
            </a:p>
          </p:txBody>
        </p:sp>
        <p:sp>
          <p:nvSpPr>
            <p:cNvPr id="62" name="Left-Right Arrow 61"/>
            <p:cNvSpPr/>
            <p:nvPr/>
          </p:nvSpPr>
          <p:spPr bwMode="auto">
            <a:xfrm rot="3023359">
              <a:off x="11023600" y="2463800"/>
              <a:ext cx="1574800" cy="838200"/>
            </a:xfrm>
            <a:prstGeom prst="leftRightArrow">
              <a:avLst>
                <a:gd name="adj1" fmla="val 6010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38576" rIns="0" bIns="38576" numCol="1" rtlCol="0" anchor="ctr" anchorCtr="0" compatLnSpc="1">
              <a:prstTxWarp prst="textNoShape">
                <a:avLst/>
              </a:prstTxWarp>
            </a:bodyPr>
            <a:lstStyle/>
            <a:p>
              <a:pPr algn="ctr" defTabSz="771571" fontAlgn="base">
                <a:lnSpc>
                  <a:spcPct val="90000"/>
                </a:lnSpc>
                <a:spcBef>
                  <a:spcPct val="0"/>
                </a:spcBef>
                <a:spcAft>
                  <a:spcPct val="0"/>
                </a:spcAft>
              </a:pPr>
              <a:r>
                <a:rPr lang="en-US" sz="1350"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FRIEND</a:t>
              </a:r>
            </a:p>
          </p:txBody>
        </p:sp>
      </p:grpSp>
      <p:sp>
        <p:nvSpPr>
          <p:cNvPr id="5" name="Rectangle 4"/>
          <p:cNvSpPr/>
          <p:nvPr/>
        </p:nvSpPr>
        <p:spPr bwMode="auto">
          <a:xfrm>
            <a:off x="3845719" y="1950244"/>
            <a:ext cx="1092994" cy="3857625"/>
          </a:xfrm>
          <a:prstGeom prst="rect">
            <a:avLst/>
          </a:prstGeom>
          <a:ln>
            <a:headEnd type="arrow" w="med" len="med"/>
            <a:tailEnd type="none" w="med" len="med"/>
          </a:ln>
        </p:spPr>
        <p:style>
          <a:lnRef idx="1">
            <a:schemeClr val="accent1"/>
          </a:lnRef>
          <a:fillRef idx="2">
            <a:schemeClr val="accent1"/>
          </a:fillRef>
          <a:effectRef idx="1">
            <a:schemeClr val="accent1"/>
          </a:effectRef>
          <a:fontRef idx="minor">
            <a:schemeClr val="dk1"/>
          </a:fontRef>
        </p:style>
        <p:txBody>
          <a:bodyPr vert="vert270" wrap="square" lIns="231458" tIns="38576" rIns="0" bIns="38576" numCol="1" rtlCol="0" anchor="t" anchorCtr="0" compatLnSpc="1">
            <a:prstTxWarp prst="textNoShape">
              <a:avLst/>
            </a:prstTxWarp>
          </a:bodyPr>
          <a:lstStyle/>
          <a:p>
            <a:pPr algn="ctr" defTabSz="771571" fontAlgn="base">
              <a:lnSpc>
                <a:spcPct val="90000"/>
              </a:lnSpc>
              <a:spcBef>
                <a:spcPct val="0"/>
              </a:spcBef>
              <a:spcAft>
                <a:spcPct val="0"/>
              </a:spcAft>
            </a:pPr>
            <a:r>
              <a:rPr lang="en-US" sz="303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Web Server (PHP)</a:t>
            </a:r>
          </a:p>
        </p:txBody>
      </p:sp>
      <p:sp>
        <p:nvSpPr>
          <p:cNvPr id="40" name="Left Arrow 39"/>
          <p:cNvSpPr/>
          <p:nvPr/>
        </p:nvSpPr>
        <p:spPr bwMode="auto">
          <a:xfrm>
            <a:off x="3138488" y="3621881"/>
            <a:ext cx="771525" cy="514350"/>
          </a:xfrm>
          <a:prstGeom prst="leftArrow">
            <a:avLst/>
          </a:prstGeom>
          <a:solidFill>
            <a:srgbClr val="5A8039"/>
          </a:solidFill>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55" name="Left Arrow 54"/>
          <p:cNvSpPr/>
          <p:nvPr/>
        </p:nvSpPr>
        <p:spPr bwMode="auto">
          <a:xfrm>
            <a:off x="4874419" y="2786063"/>
            <a:ext cx="964406" cy="514350"/>
          </a:xfrm>
          <a:prstGeom prst="leftArrow">
            <a:avLst/>
          </a:prstGeom>
          <a:solidFill>
            <a:srgbClr val="5A8039"/>
          </a:solidFill>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64" name="Left Arrow 63"/>
          <p:cNvSpPr/>
          <p:nvPr/>
        </p:nvSpPr>
        <p:spPr bwMode="auto">
          <a:xfrm>
            <a:off x="4874419" y="3621881"/>
            <a:ext cx="964406" cy="514350"/>
          </a:xfrm>
          <a:prstGeom prst="leftArrow">
            <a:avLst/>
          </a:prstGeom>
          <a:solidFill>
            <a:srgbClr val="5A8039"/>
          </a:solidFill>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65" name="Left Arrow 64"/>
          <p:cNvSpPr/>
          <p:nvPr/>
        </p:nvSpPr>
        <p:spPr bwMode="auto">
          <a:xfrm>
            <a:off x="4874419" y="4457700"/>
            <a:ext cx="964406" cy="514350"/>
          </a:xfrm>
          <a:prstGeom prst="leftArrow">
            <a:avLst/>
          </a:prstGeom>
          <a:solidFill>
            <a:srgbClr val="5A8039"/>
          </a:solidFill>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Tree>
    <p:extLst>
      <p:ext uri="{BB962C8B-B14F-4D97-AF65-F5344CB8AC3E}">
        <p14:creationId xmlns:p14="http://schemas.microsoft.com/office/powerpoint/2010/main" val="2720002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4810125" y="1243013"/>
            <a:ext cx="6493669" cy="5143500"/>
          </a:xfrm>
          <a:prstGeom prst="roundRect">
            <a:avLst>
              <a:gd name="adj" fmla="val 12546"/>
            </a:avLst>
          </a:prstGeom>
          <a:solidFill>
            <a:srgbClr val="FFFFFF"/>
          </a:solidFill>
          <a:ln w="76200" cap="flat" cmpd="sng" algn="ctr">
            <a:solidFill>
              <a:srgbClr val="333399"/>
            </a:solidFill>
            <a:prstDash val="solid"/>
            <a:round/>
            <a:headEnd type="arrow" w="med" len="med"/>
            <a:tailEnd type="none" w="med" len="med"/>
          </a:ln>
          <a:effectLst/>
        </p:spPr>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4050" dirty="0">
                <a:solidFill>
                  <a:srgbClr val="2D2D8A">
                    <a:lumMod val="75000"/>
                  </a:srgbClr>
                </a:solidFill>
                <a:latin typeface="Vista Sans OT Reg" pitchFamily="-65" charset="0"/>
                <a:ea typeface="ヒラギノ角ゴ ProN W3" pitchFamily="-65" charset="-128"/>
                <a:cs typeface="ヒラギノ角ゴ ProN W3" pitchFamily="-65" charset="-128"/>
                <a:sym typeface="Vista Sans OT Reg" pitchFamily="-65" charset="0"/>
              </a:rPr>
              <a:t>   </a:t>
            </a:r>
            <a:r>
              <a:rPr lang="en-US" sz="4557" dirty="0">
                <a:solidFill>
                  <a:srgbClr val="2D2D8A">
                    <a:lumMod val="75000"/>
                  </a:srgbClr>
                </a:solidFill>
                <a:latin typeface="Vista Sans OT Reg" pitchFamily="-65" charset="0"/>
                <a:ea typeface="ヒラギノ角ゴ ProN W3" pitchFamily="-65" charset="-128"/>
                <a:cs typeface="ヒラギノ角ゴ ProN W3" pitchFamily="-65" charset="-128"/>
                <a:sym typeface="Vista Sans OT Reg" pitchFamily="-65" charset="0"/>
              </a:rPr>
              <a:t>TAO</a:t>
            </a:r>
            <a:endParaRPr lang="en-US" sz="4050" dirty="0">
              <a:solidFill>
                <a:srgbClr val="2D2D8A">
                  <a:lumMod val="75000"/>
                </a:srgbClr>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2" name="Title 1"/>
          <p:cNvSpPr>
            <a:spLocks noGrp="1"/>
          </p:cNvSpPr>
          <p:nvPr>
            <p:ph type="title"/>
          </p:nvPr>
        </p:nvSpPr>
        <p:spPr>
          <a:xfrm>
            <a:off x="1466850" y="546497"/>
            <a:ext cx="9440466" cy="557213"/>
          </a:xfrm>
        </p:spPr>
        <p:txBody>
          <a:bodyPr/>
          <a:lstStyle/>
          <a:p>
            <a:r>
              <a:rPr lang="en-US" dirty="0"/>
              <a:t>Dynamically Rendering the Graph</a:t>
            </a:r>
          </a:p>
        </p:txBody>
      </p:sp>
      <p:pic>
        <p:nvPicPr>
          <p:cNvPr id="8" name="Content Placeholder 7" descr="example_all.png"/>
          <p:cNvPicPr>
            <a:picLocks noGrp="1" noChangeAspect="1"/>
          </p:cNvPicPr>
          <p:nvPr>
            <p:ph idx="1"/>
          </p:nvPr>
        </p:nvPicPr>
        <p:blipFill rotWithShape="1">
          <a:blip r:embed="rId3" cstate="hqprint">
            <a:extLst>
              <a:ext uri="{28A0092B-C50C-407E-A947-70E740481C1C}">
                <a14:useLocalDpi xmlns:a14="http://schemas.microsoft.com/office/drawing/2010/main" val="0"/>
              </a:ext>
            </a:extLst>
          </a:blip>
          <a:srcRect l="-25" r="-25"/>
          <a:stretch/>
        </p:blipFill>
        <p:spPr>
          <a:xfrm>
            <a:off x="1145381" y="2271713"/>
            <a:ext cx="2172633" cy="3278981"/>
          </a:xfrm>
        </p:spPr>
      </p:pic>
      <p:grpSp>
        <p:nvGrpSpPr>
          <p:cNvPr id="3" name="Group 2"/>
          <p:cNvGrpSpPr/>
          <p:nvPr/>
        </p:nvGrpSpPr>
        <p:grpSpPr>
          <a:xfrm>
            <a:off x="7381875" y="1757363"/>
            <a:ext cx="3641056" cy="3086100"/>
            <a:chOff x="4521200" y="1092200"/>
            <a:chExt cx="8201526" cy="6553200"/>
          </a:xfrm>
        </p:grpSpPr>
        <p:sp>
          <p:nvSpPr>
            <p:cNvPr id="63" name="Left-Right Arrow 62"/>
            <p:cNvSpPr/>
            <p:nvPr/>
          </p:nvSpPr>
          <p:spPr bwMode="auto">
            <a:xfrm rot="17820103">
              <a:off x="7876580" y="3962122"/>
              <a:ext cx="4158395" cy="838200"/>
            </a:xfrm>
            <a:prstGeom prst="leftRightArrow">
              <a:avLst>
                <a:gd name="adj1" fmla="val 6010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38576" rIns="0" bIns="38576" numCol="1" rtlCol="0" anchor="ctr" anchorCtr="0" compatLnSpc="1">
              <a:prstTxWarp prst="textNoShape">
                <a:avLst/>
              </a:prstTxWarp>
            </a:bodyPr>
            <a:lstStyle/>
            <a:p>
              <a:pPr algn="ctr" defTabSz="771571" fontAlgn="base">
                <a:lnSpc>
                  <a:spcPct val="90000"/>
                </a:lnSpc>
                <a:spcBef>
                  <a:spcPct val="0"/>
                </a:spcBef>
                <a:spcAft>
                  <a:spcPct val="0"/>
                </a:spcAft>
              </a:pPr>
              <a:r>
                <a:rPr lang="en-US" sz="92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FRIEND</a:t>
              </a:r>
            </a:p>
          </p:txBody>
        </p:sp>
        <p:grpSp>
          <p:nvGrpSpPr>
            <p:cNvPr id="29" name="Group 28"/>
            <p:cNvGrpSpPr/>
            <p:nvPr/>
          </p:nvGrpSpPr>
          <p:grpSpPr>
            <a:xfrm>
              <a:off x="10312400" y="6426200"/>
              <a:ext cx="2404872" cy="1171575"/>
              <a:chOff x="6350000" y="6807200"/>
              <a:chExt cx="1903857" cy="914400"/>
            </a:xfrm>
          </p:grpSpPr>
          <p:sp>
            <p:nvSpPr>
              <p:cNvPr id="20" name="Rectangle 19"/>
              <p:cNvSpPr/>
              <p:nvPr/>
            </p:nvSpPr>
            <p:spPr bwMode="auto">
              <a:xfrm>
                <a:off x="6350000" y="6807200"/>
                <a:ext cx="1903857" cy="914400"/>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92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COMMENT</a:t>
                </a:r>
                <a:endParaRPr lang="en-US" sz="844"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pic>
            <p:nvPicPr>
              <p:cNvPr id="9" name="Picture 8" descr="example_comment.png"/>
              <p:cNvPicPr preferRelativeResize="0">
                <a:picLocks noChangeAspect="1"/>
              </p:cNvPicPr>
              <p:nvPr/>
            </p:nvPicPr>
            <p:blipFill rotWithShape="1">
              <a:blip r:embed="rId4">
                <a:extLst>
                  <a:ext uri="{28A0092B-C50C-407E-A947-70E740481C1C}">
                    <a14:useLocalDpi xmlns:a14="http://schemas.microsoft.com/office/drawing/2010/main" val="0"/>
                  </a:ext>
                </a:extLst>
              </a:blip>
              <a:srcRect l="-1" r="36524"/>
              <a:stretch/>
            </p:blipFill>
            <p:spPr>
              <a:xfrm>
                <a:off x="6426200" y="7188200"/>
                <a:ext cx="1809750" cy="457200"/>
              </a:xfrm>
              <a:prstGeom prst="rect">
                <a:avLst/>
              </a:prstGeom>
            </p:spPr>
          </p:pic>
        </p:grpSp>
        <p:grpSp>
          <p:nvGrpSpPr>
            <p:cNvPr id="26" name="Group 25"/>
            <p:cNvGrpSpPr/>
            <p:nvPr/>
          </p:nvGrpSpPr>
          <p:grpSpPr>
            <a:xfrm>
              <a:off x="8331200" y="3835400"/>
              <a:ext cx="2021305" cy="1600201"/>
              <a:chOff x="6350000" y="1473200"/>
              <a:chExt cx="1600200" cy="1248937"/>
            </a:xfrm>
          </p:grpSpPr>
          <p:sp>
            <p:nvSpPr>
              <p:cNvPr id="15" name="Rectangle 14"/>
              <p:cNvSpPr/>
              <p:nvPr/>
            </p:nvSpPr>
            <p:spPr bwMode="auto">
              <a:xfrm>
                <a:off x="6350000" y="1473200"/>
                <a:ext cx="1600200" cy="1248937"/>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92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POST</a:t>
                </a:r>
                <a:endParaRPr lang="en-US" sz="844"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pic>
            <p:nvPicPr>
              <p:cNvPr id="10" name="Picture 9" descr="example_pos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0324" y="1948984"/>
                <a:ext cx="1447800" cy="406986"/>
              </a:xfrm>
              <a:prstGeom prst="rect">
                <a:avLst/>
              </a:prstGeom>
            </p:spPr>
          </p:pic>
        </p:grpSp>
        <p:grpSp>
          <p:nvGrpSpPr>
            <p:cNvPr id="27" name="Group 26"/>
            <p:cNvGrpSpPr/>
            <p:nvPr/>
          </p:nvGrpSpPr>
          <p:grpSpPr>
            <a:xfrm>
              <a:off x="10160000" y="1092200"/>
              <a:ext cx="2021305" cy="1269206"/>
              <a:chOff x="6350000" y="2844800"/>
              <a:chExt cx="1600200" cy="990600"/>
            </a:xfrm>
          </p:grpSpPr>
          <p:sp>
            <p:nvSpPr>
              <p:cNvPr id="16" name="Rectangle 15"/>
              <p:cNvSpPr/>
              <p:nvPr/>
            </p:nvSpPr>
            <p:spPr bwMode="auto">
              <a:xfrm>
                <a:off x="6350000" y="2844800"/>
                <a:ext cx="1600200" cy="990600"/>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92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USER</a:t>
                </a:r>
                <a:endParaRPr lang="en-US" sz="844"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pic>
            <p:nvPicPr>
              <p:cNvPr id="12" name="Picture 11" descr="example_natha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2400" y="3149600"/>
                <a:ext cx="1295400" cy="609599"/>
              </a:xfrm>
              <a:prstGeom prst="rect">
                <a:avLst/>
              </a:prstGeom>
            </p:spPr>
          </p:pic>
        </p:grpSp>
        <p:grpSp>
          <p:nvGrpSpPr>
            <p:cNvPr id="28" name="Group 27"/>
            <p:cNvGrpSpPr/>
            <p:nvPr/>
          </p:nvGrpSpPr>
          <p:grpSpPr>
            <a:xfrm>
              <a:off x="7416800" y="6350000"/>
              <a:ext cx="2021305" cy="1269206"/>
              <a:chOff x="6350000" y="5359400"/>
              <a:chExt cx="1600200" cy="990600"/>
            </a:xfrm>
          </p:grpSpPr>
          <p:sp>
            <p:nvSpPr>
              <p:cNvPr id="18" name="Rectangle 17"/>
              <p:cNvSpPr/>
              <p:nvPr/>
            </p:nvSpPr>
            <p:spPr bwMode="auto">
              <a:xfrm>
                <a:off x="6350000" y="5359400"/>
                <a:ext cx="1600200" cy="990600"/>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92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USER</a:t>
                </a:r>
                <a:endParaRPr lang="en-US" sz="844"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pic>
            <p:nvPicPr>
              <p:cNvPr id="13" name="Picture 12" descr="example_alic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02400" y="5664200"/>
                <a:ext cx="1219200" cy="645042"/>
              </a:xfrm>
              <a:prstGeom prst="rect">
                <a:avLst/>
              </a:prstGeom>
            </p:spPr>
          </p:pic>
        </p:grpSp>
        <p:grpSp>
          <p:nvGrpSpPr>
            <p:cNvPr id="23" name="Group 22"/>
            <p:cNvGrpSpPr/>
            <p:nvPr/>
          </p:nvGrpSpPr>
          <p:grpSpPr>
            <a:xfrm>
              <a:off x="4902200" y="3454400"/>
              <a:ext cx="2406316" cy="2050256"/>
              <a:chOff x="5588000" y="2768600"/>
              <a:chExt cx="1905000" cy="1600200"/>
            </a:xfrm>
          </p:grpSpPr>
          <p:sp>
            <p:nvSpPr>
              <p:cNvPr id="21" name="Rectangle 20"/>
              <p:cNvSpPr/>
              <p:nvPr/>
            </p:nvSpPr>
            <p:spPr bwMode="auto">
              <a:xfrm>
                <a:off x="5588000" y="2768600"/>
                <a:ext cx="1905000" cy="1600200"/>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92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PHOTO</a:t>
                </a:r>
                <a:endParaRPr lang="en-US" sz="844"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pic>
            <p:nvPicPr>
              <p:cNvPr id="14" name="Picture 13" descr="example_photo.png"/>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664200" y="3149600"/>
                <a:ext cx="1723292" cy="1143000"/>
              </a:xfrm>
              <a:prstGeom prst="rect">
                <a:avLst/>
              </a:prstGeom>
            </p:spPr>
          </p:pic>
        </p:grpSp>
        <p:grpSp>
          <p:nvGrpSpPr>
            <p:cNvPr id="24" name="Group 23"/>
            <p:cNvGrpSpPr/>
            <p:nvPr/>
          </p:nvGrpSpPr>
          <p:grpSpPr>
            <a:xfrm>
              <a:off x="7264400" y="1701800"/>
              <a:ext cx="2021305" cy="1171575"/>
              <a:chOff x="5892800" y="1625600"/>
              <a:chExt cx="1600200" cy="914400"/>
            </a:xfrm>
          </p:grpSpPr>
          <p:sp>
            <p:nvSpPr>
              <p:cNvPr id="22" name="Rectangle 21"/>
              <p:cNvSpPr/>
              <p:nvPr/>
            </p:nvSpPr>
            <p:spPr bwMode="auto">
              <a:xfrm>
                <a:off x="5892800" y="1625600"/>
                <a:ext cx="1600200" cy="914400"/>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92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LOCATION</a:t>
                </a:r>
                <a:endParaRPr lang="en-US" sz="844"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pic>
            <p:nvPicPr>
              <p:cNvPr id="11" name="Picture 10" descr="example_charlotte_dome.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69000" y="2082800"/>
                <a:ext cx="1447800" cy="294801"/>
              </a:xfrm>
              <a:prstGeom prst="rect">
                <a:avLst/>
              </a:prstGeom>
            </p:spPr>
          </p:pic>
        </p:grpSp>
        <p:sp>
          <p:nvSpPr>
            <p:cNvPr id="30" name="Rectangle 29"/>
            <p:cNvSpPr/>
            <p:nvPr/>
          </p:nvSpPr>
          <p:spPr bwMode="auto">
            <a:xfrm>
              <a:off x="11379200" y="3454400"/>
              <a:ext cx="1191126" cy="942975"/>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92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USER</a:t>
              </a:r>
              <a:endParaRPr lang="en-US" sz="844"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a:p>
              <a:pPr defTabSz="771571" fontAlgn="base">
                <a:lnSpc>
                  <a:spcPct val="150000"/>
                </a:lnSpc>
                <a:spcBef>
                  <a:spcPct val="0"/>
                </a:spcBef>
                <a:spcAft>
                  <a:spcPct val="0"/>
                </a:spcAft>
              </a:pPr>
              <a:r>
                <a:rPr lang="en-US" sz="844"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    </a:t>
              </a:r>
              <a:r>
                <a:rPr lang="en-US" sz="844" dirty="0">
                  <a:solidFill>
                    <a:srgbClr val="E0E4ED">
                      <a:lumMod val="50000"/>
                    </a:srgbClr>
                  </a:solidFill>
                  <a:latin typeface="Vista Sans OT Reg" pitchFamily="-65" charset="0"/>
                  <a:ea typeface="ヒラギノ角ゴ ProN W3" pitchFamily="-65" charset="-128"/>
                  <a:cs typeface="ヒラギノ角ゴ ProN W3" pitchFamily="-65" charset="-128"/>
                  <a:sym typeface="Vista Sans OT Reg" pitchFamily="-65" charset="0"/>
                </a:rPr>
                <a:t>Carol</a:t>
              </a:r>
            </a:p>
          </p:txBody>
        </p:sp>
        <p:sp>
          <p:nvSpPr>
            <p:cNvPr id="32" name="Rectangle 31"/>
            <p:cNvSpPr/>
            <p:nvPr/>
          </p:nvSpPr>
          <p:spPr bwMode="auto">
            <a:xfrm>
              <a:off x="11226800" y="4749800"/>
              <a:ext cx="1191126" cy="533400"/>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92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USER</a:t>
              </a:r>
              <a:endParaRPr lang="en-US" sz="844"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34" name="Rectangle 33"/>
            <p:cNvSpPr/>
            <p:nvPr/>
          </p:nvSpPr>
          <p:spPr bwMode="auto">
            <a:xfrm>
              <a:off x="11379200" y="4978399"/>
              <a:ext cx="1191126" cy="533400"/>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92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USER</a:t>
              </a:r>
              <a:endParaRPr lang="en-US" sz="844"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35" name="Rectangle 34"/>
            <p:cNvSpPr/>
            <p:nvPr/>
          </p:nvSpPr>
          <p:spPr bwMode="auto">
            <a:xfrm>
              <a:off x="11531600" y="5206999"/>
              <a:ext cx="1191126" cy="533400"/>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92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USER</a:t>
              </a:r>
              <a:endParaRPr lang="en-US" sz="844"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36" name="Rectangle 35"/>
            <p:cNvSpPr/>
            <p:nvPr/>
          </p:nvSpPr>
          <p:spPr bwMode="auto">
            <a:xfrm>
              <a:off x="4521200" y="6121400"/>
              <a:ext cx="1371600" cy="457200"/>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759"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EXIF_INFO</a:t>
              </a:r>
              <a:endParaRPr lang="en-US" sz="844"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37" name="Rectangle 36"/>
            <p:cNvSpPr/>
            <p:nvPr/>
          </p:nvSpPr>
          <p:spPr bwMode="auto">
            <a:xfrm>
              <a:off x="5054600" y="2235200"/>
              <a:ext cx="1371600" cy="457200"/>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759"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GPS_DATA</a:t>
              </a:r>
            </a:p>
          </p:txBody>
        </p:sp>
        <p:sp>
          <p:nvSpPr>
            <p:cNvPr id="38" name="Rectangle 37"/>
            <p:cNvSpPr/>
            <p:nvPr/>
          </p:nvSpPr>
          <p:spPr bwMode="auto">
            <a:xfrm>
              <a:off x="5130800" y="6883400"/>
              <a:ext cx="1371600" cy="762000"/>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886"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APP</a:t>
              </a:r>
              <a:endParaRPr lang="en-US" sz="844"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a:p>
              <a:pPr defTabSz="771571" fontAlgn="base">
                <a:lnSpc>
                  <a:spcPct val="140000"/>
                </a:lnSpc>
                <a:spcBef>
                  <a:spcPct val="0"/>
                </a:spcBef>
                <a:spcAft>
                  <a:spcPct val="0"/>
                </a:spcAft>
              </a:pPr>
              <a:r>
                <a:rPr lang="en-US" sz="844"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    </a:t>
              </a:r>
              <a:r>
                <a:rPr lang="en-US" sz="844" dirty="0">
                  <a:solidFill>
                    <a:srgbClr val="556792"/>
                  </a:solidFill>
                  <a:latin typeface="Vista Sans OT Reg" pitchFamily="-65" charset="0"/>
                  <a:ea typeface="ヒラギノ角ゴ ProN W3" pitchFamily="-65" charset="-128"/>
                  <a:cs typeface="ヒラギノ角ゴ ProN W3" pitchFamily="-65" charset="-128"/>
                  <a:sym typeface="Vista Sans OT Reg" pitchFamily="-65" charset="0"/>
                </a:rPr>
                <a:t>iPhoto</a:t>
              </a:r>
            </a:p>
          </p:txBody>
        </p:sp>
        <p:sp>
          <p:nvSpPr>
            <p:cNvPr id="42" name="Right Arrow 41"/>
            <p:cNvSpPr/>
            <p:nvPr/>
          </p:nvSpPr>
          <p:spPr bwMode="auto">
            <a:xfrm flipH="1">
              <a:off x="6350000" y="2006600"/>
              <a:ext cx="990600" cy="838200"/>
            </a:xfrm>
            <a:prstGeom prst="rightArrow">
              <a:avLst>
                <a:gd name="adj1" fmla="val 60932"/>
                <a:gd name="adj2" fmla="val 31818"/>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0" rIns="77153" bIns="0" numCol="1" rtlCol="0" anchor="ctr" anchorCtr="0" compatLnSpc="1">
              <a:prstTxWarp prst="textNoShape">
                <a:avLst/>
              </a:prstTxWarp>
            </a:bodyPr>
            <a:lstStyle/>
            <a:p>
              <a:pPr algn="ctr" defTabSz="771571" fontAlgn="base">
                <a:lnSpc>
                  <a:spcPct val="90000"/>
                </a:lnSpc>
                <a:spcBef>
                  <a:spcPct val="0"/>
                </a:spcBef>
                <a:spcAft>
                  <a:spcPct val="0"/>
                </a:spcAft>
              </a:pPr>
              <a:r>
                <a:rPr lang="en-US" sz="92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AT</a:t>
              </a:r>
            </a:p>
          </p:txBody>
        </p:sp>
        <p:sp>
          <p:nvSpPr>
            <p:cNvPr id="43" name="Right Arrow 42"/>
            <p:cNvSpPr/>
            <p:nvPr/>
          </p:nvSpPr>
          <p:spPr bwMode="auto">
            <a:xfrm flipH="1">
              <a:off x="7188200" y="3911600"/>
              <a:ext cx="1219200" cy="1066800"/>
            </a:xfrm>
            <a:prstGeom prst="rightArrow">
              <a:avLst>
                <a:gd name="adj1" fmla="val 60932"/>
                <a:gd name="adj2" fmla="val 31818"/>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0" rIns="77153" bIns="0" numCol="1" rtlCol="0" anchor="ctr" anchorCtr="0" compatLnSpc="1">
              <a:prstTxWarp prst="textNoShape">
                <a:avLst/>
              </a:prstTxWarp>
            </a:bodyPr>
            <a:lstStyle/>
            <a:p>
              <a:pPr algn="ctr" defTabSz="771571" fontAlgn="base">
                <a:lnSpc>
                  <a:spcPct val="90000"/>
                </a:lnSpc>
                <a:spcBef>
                  <a:spcPct val="0"/>
                </a:spcBef>
                <a:spcAft>
                  <a:spcPct val="0"/>
                </a:spcAft>
              </a:pPr>
              <a:r>
                <a:rPr lang="en-US" sz="886"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PHOTO</a:t>
              </a:r>
            </a:p>
          </p:txBody>
        </p:sp>
        <p:sp>
          <p:nvSpPr>
            <p:cNvPr id="44" name="Right Arrow 43"/>
            <p:cNvSpPr/>
            <p:nvPr/>
          </p:nvSpPr>
          <p:spPr bwMode="auto">
            <a:xfrm rot="18157853" flipH="1">
              <a:off x="4864699" y="5430130"/>
              <a:ext cx="822627" cy="838200"/>
            </a:xfrm>
            <a:prstGeom prst="rightArrow">
              <a:avLst>
                <a:gd name="adj1" fmla="val 60932"/>
                <a:gd name="adj2" fmla="val 31818"/>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0" rIns="77153" bIns="0" numCol="1" rtlCol="0" anchor="ctr" anchorCtr="0" compatLnSpc="1">
              <a:prstTxWarp prst="textNoShape">
                <a:avLst/>
              </a:prstTxWarp>
            </a:bodyPr>
            <a:lstStyle/>
            <a:p>
              <a:pPr algn="ctr" defTabSz="771571" fontAlgn="base">
                <a:lnSpc>
                  <a:spcPct val="90000"/>
                </a:lnSpc>
                <a:spcBef>
                  <a:spcPct val="0"/>
                </a:spcBef>
                <a:spcAft>
                  <a:spcPct val="0"/>
                </a:spcAft>
              </a:pPr>
              <a:r>
                <a:rPr lang="en-US" sz="92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EXIF</a:t>
              </a:r>
            </a:p>
          </p:txBody>
        </p:sp>
        <p:sp>
          <p:nvSpPr>
            <p:cNvPr id="46" name="Right Arrow 45"/>
            <p:cNvSpPr/>
            <p:nvPr/>
          </p:nvSpPr>
          <p:spPr bwMode="auto">
            <a:xfrm rot="17238823" flipH="1">
              <a:off x="5875373" y="5627753"/>
              <a:ext cx="1471574" cy="1066800"/>
            </a:xfrm>
            <a:prstGeom prst="rightArrow">
              <a:avLst>
                <a:gd name="adj1" fmla="val 60932"/>
                <a:gd name="adj2" fmla="val 31818"/>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0" rIns="77153" bIns="0" numCol="1" rtlCol="0" anchor="ctr" anchorCtr="0" compatLnSpc="1">
              <a:prstTxWarp prst="textNoShape">
                <a:avLst/>
              </a:prstTxWarp>
            </a:bodyPr>
            <a:lstStyle/>
            <a:p>
              <a:pPr algn="ctr" defTabSz="771571" fontAlgn="base">
                <a:lnSpc>
                  <a:spcPct val="90000"/>
                </a:lnSpc>
                <a:spcBef>
                  <a:spcPct val="0"/>
                </a:spcBef>
                <a:spcAft>
                  <a:spcPct val="0"/>
                </a:spcAft>
              </a:pPr>
              <a:r>
                <a:rPr lang="en-US" sz="886"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UPLOAD_</a:t>
              </a:r>
              <a:br>
                <a:rPr lang="en-US" sz="886"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br>
              <a:r>
                <a:rPr lang="en-US" sz="886"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FROM</a:t>
              </a:r>
            </a:p>
          </p:txBody>
        </p:sp>
        <p:sp>
          <p:nvSpPr>
            <p:cNvPr id="54" name="Right Arrow 53"/>
            <p:cNvSpPr/>
            <p:nvPr/>
          </p:nvSpPr>
          <p:spPr bwMode="auto">
            <a:xfrm rot="3132958">
              <a:off x="9245600" y="5435600"/>
              <a:ext cx="1447800" cy="838200"/>
            </a:xfrm>
            <a:prstGeom prst="rightArrow">
              <a:avLst>
                <a:gd name="adj1" fmla="val 60932"/>
                <a:gd name="adj2" fmla="val 31818"/>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0" rIns="0" bIns="0" numCol="1" rtlCol="0" anchor="ctr" anchorCtr="0" compatLnSpc="1">
              <a:prstTxWarp prst="textNoShape">
                <a:avLst/>
              </a:prstTxWarp>
            </a:bodyPr>
            <a:lstStyle/>
            <a:p>
              <a:pPr algn="ctr" defTabSz="771571" fontAlgn="base">
                <a:lnSpc>
                  <a:spcPct val="90000"/>
                </a:lnSpc>
                <a:spcBef>
                  <a:spcPct val="0"/>
                </a:spcBef>
                <a:spcAft>
                  <a:spcPct val="0"/>
                </a:spcAft>
              </a:pPr>
              <a:r>
                <a:rPr lang="en-US" sz="886"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COMMENT</a:t>
              </a:r>
            </a:p>
          </p:txBody>
        </p:sp>
        <p:sp>
          <p:nvSpPr>
            <p:cNvPr id="4" name="Left-Right Arrow 3"/>
            <p:cNvSpPr/>
            <p:nvPr/>
          </p:nvSpPr>
          <p:spPr bwMode="auto">
            <a:xfrm rot="2753483">
              <a:off x="8014518" y="2895278"/>
              <a:ext cx="1556707" cy="838200"/>
            </a:xfrm>
            <a:prstGeom prst="leftRightArrow">
              <a:avLst>
                <a:gd name="adj1" fmla="val 6010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38576" rIns="0" bIns="38576" numCol="1" rtlCol="0" anchor="ctr" anchorCtr="0" compatLnSpc="1">
              <a:prstTxWarp prst="textNoShape">
                <a:avLst/>
              </a:prstTxWarp>
            </a:bodyPr>
            <a:lstStyle/>
            <a:p>
              <a:pPr algn="ctr" defTabSz="771571" fontAlgn="base">
                <a:lnSpc>
                  <a:spcPct val="90000"/>
                </a:lnSpc>
                <a:spcBef>
                  <a:spcPct val="0"/>
                </a:spcBef>
                <a:spcAft>
                  <a:spcPct val="0"/>
                </a:spcAft>
              </a:pPr>
              <a:r>
                <a:rPr lang="en-US" sz="886"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CHECKIN</a:t>
              </a:r>
            </a:p>
          </p:txBody>
        </p:sp>
        <p:sp>
          <p:nvSpPr>
            <p:cNvPr id="56" name="Left-Right Arrow 55"/>
            <p:cNvSpPr/>
            <p:nvPr/>
          </p:nvSpPr>
          <p:spPr bwMode="auto">
            <a:xfrm rot="20672011">
              <a:off x="10248307" y="3688148"/>
              <a:ext cx="1295400" cy="838200"/>
            </a:xfrm>
            <a:prstGeom prst="leftRightArrow">
              <a:avLst>
                <a:gd name="adj1" fmla="val 6010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ctr" anchorCtr="0" compatLnSpc="1">
              <a:prstTxWarp prst="textNoShape">
                <a:avLst/>
              </a:prstTxWarp>
            </a:bodyPr>
            <a:lstStyle/>
            <a:p>
              <a:pPr algn="ctr" defTabSz="771571" fontAlgn="base">
                <a:lnSpc>
                  <a:spcPct val="90000"/>
                </a:lnSpc>
                <a:spcBef>
                  <a:spcPct val="0"/>
                </a:spcBef>
                <a:spcAft>
                  <a:spcPct val="0"/>
                </a:spcAft>
              </a:pPr>
              <a:r>
                <a:rPr lang="en-US" sz="844"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LIKE</a:t>
              </a:r>
            </a:p>
          </p:txBody>
        </p:sp>
        <p:sp>
          <p:nvSpPr>
            <p:cNvPr id="57" name="Left-Right Arrow 56"/>
            <p:cNvSpPr/>
            <p:nvPr/>
          </p:nvSpPr>
          <p:spPr bwMode="auto">
            <a:xfrm rot="904255">
              <a:off x="10388322" y="4562431"/>
              <a:ext cx="997978" cy="716000"/>
            </a:xfrm>
            <a:prstGeom prst="leftRightArrow">
              <a:avLst>
                <a:gd name="adj1" fmla="val 6010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38576" rIns="0" bIns="38576" numCol="1" rtlCol="0" anchor="ctr" anchorCtr="0" compatLnSpc="1">
              <a:prstTxWarp prst="textNoShape">
                <a:avLst/>
              </a:prstTxWarp>
            </a:bodyPr>
            <a:lstStyle/>
            <a:p>
              <a:pPr algn="ctr" defTabSz="771571" fontAlgn="base">
                <a:lnSpc>
                  <a:spcPct val="90000"/>
                </a:lnSpc>
                <a:spcBef>
                  <a:spcPct val="0"/>
                </a:spcBef>
                <a:spcAft>
                  <a:spcPct val="0"/>
                </a:spcAft>
              </a:pPr>
              <a:r>
                <a:rPr lang="en-US" sz="886"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LIKE</a:t>
              </a:r>
            </a:p>
          </p:txBody>
        </p:sp>
        <p:sp>
          <p:nvSpPr>
            <p:cNvPr id="58" name="Left-Right Arrow 57"/>
            <p:cNvSpPr/>
            <p:nvPr/>
          </p:nvSpPr>
          <p:spPr bwMode="auto">
            <a:xfrm rot="904255">
              <a:off x="10464523" y="4791031"/>
              <a:ext cx="997978" cy="716000"/>
            </a:xfrm>
            <a:prstGeom prst="leftRightArrow">
              <a:avLst>
                <a:gd name="adj1" fmla="val 6010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38576" rIns="0" bIns="38576" numCol="1" rtlCol="0" anchor="ctr" anchorCtr="0" compatLnSpc="1">
              <a:prstTxWarp prst="textNoShape">
                <a:avLst/>
              </a:prstTxWarp>
            </a:bodyPr>
            <a:lstStyle/>
            <a:p>
              <a:pPr algn="ctr" defTabSz="771571" fontAlgn="base">
                <a:lnSpc>
                  <a:spcPct val="90000"/>
                </a:lnSpc>
                <a:spcBef>
                  <a:spcPct val="0"/>
                </a:spcBef>
                <a:spcAft>
                  <a:spcPct val="0"/>
                </a:spcAft>
              </a:pPr>
              <a:r>
                <a:rPr lang="en-US" sz="886"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LIKE</a:t>
              </a:r>
            </a:p>
          </p:txBody>
        </p:sp>
        <p:sp>
          <p:nvSpPr>
            <p:cNvPr id="59" name="Left-Right Arrow 58"/>
            <p:cNvSpPr/>
            <p:nvPr/>
          </p:nvSpPr>
          <p:spPr bwMode="auto">
            <a:xfrm rot="904255">
              <a:off x="10540722" y="5019631"/>
              <a:ext cx="997978" cy="716000"/>
            </a:xfrm>
            <a:prstGeom prst="leftRightArrow">
              <a:avLst>
                <a:gd name="adj1" fmla="val 6010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38576" rIns="0" bIns="38576" numCol="1" rtlCol="0" anchor="ctr" anchorCtr="0" compatLnSpc="1">
              <a:prstTxWarp prst="textNoShape">
                <a:avLst/>
              </a:prstTxWarp>
            </a:bodyPr>
            <a:lstStyle/>
            <a:p>
              <a:pPr algn="ctr" defTabSz="771571" fontAlgn="base">
                <a:lnSpc>
                  <a:spcPct val="90000"/>
                </a:lnSpc>
                <a:spcBef>
                  <a:spcPct val="0"/>
                </a:spcBef>
                <a:spcAft>
                  <a:spcPct val="0"/>
                </a:spcAft>
              </a:pPr>
              <a:r>
                <a:rPr lang="en-US" sz="886"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LIKE</a:t>
              </a:r>
            </a:p>
          </p:txBody>
        </p:sp>
        <p:sp>
          <p:nvSpPr>
            <p:cNvPr id="60" name="Left-Right Arrow 59"/>
            <p:cNvSpPr/>
            <p:nvPr/>
          </p:nvSpPr>
          <p:spPr bwMode="auto">
            <a:xfrm rot="18332743">
              <a:off x="9321800" y="2692400"/>
              <a:ext cx="1981200" cy="838200"/>
            </a:xfrm>
            <a:prstGeom prst="leftRightArrow">
              <a:avLst>
                <a:gd name="adj1" fmla="val 6010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ctr" anchorCtr="0" compatLnSpc="1">
              <a:prstTxWarp prst="textNoShape">
                <a:avLst/>
              </a:prstTxWarp>
            </a:bodyPr>
            <a:lstStyle/>
            <a:p>
              <a:pPr algn="ctr" defTabSz="771571" fontAlgn="base">
                <a:lnSpc>
                  <a:spcPct val="90000"/>
                </a:lnSpc>
                <a:spcBef>
                  <a:spcPct val="0"/>
                </a:spcBef>
                <a:spcAft>
                  <a:spcPct val="0"/>
                </a:spcAft>
              </a:pPr>
              <a:r>
                <a:rPr lang="en-US" sz="92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AUTHOR</a:t>
              </a:r>
            </a:p>
          </p:txBody>
        </p:sp>
        <p:sp>
          <p:nvSpPr>
            <p:cNvPr id="61" name="Left-Right Arrow 60"/>
            <p:cNvSpPr/>
            <p:nvPr/>
          </p:nvSpPr>
          <p:spPr bwMode="auto">
            <a:xfrm>
              <a:off x="9017000" y="6731000"/>
              <a:ext cx="1600200" cy="838200"/>
            </a:xfrm>
            <a:prstGeom prst="leftRightArrow">
              <a:avLst>
                <a:gd name="adj1" fmla="val 6010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38576" rIns="0" bIns="38576" numCol="1" rtlCol="0" anchor="ctr" anchorCtr="0" compatLnSpc="1">
              <a:prstTxWarp prst="textNoShape">
                <a:avLst/>
              </a:prstTxWarp>
            </a:bodyPr>
            <a:lstStyle/>
            <a:p>
              <a:pPr algn="ctr" defTabSz="771571" fontAlgn="base">
                <a:lnSpc>
                  <a:spcPct val="90000"/>
                </a:lnSpc>
                <a:spcBef>
                  <a:spcPct val="0"/>
                </a:spcBef>
                <a:spcAft>
                  <a:spcPct val="0"/>
                </a:spcAft>
              </a:pPr>
              <a:r>
                <a:rPr lang="en-US" sz="92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AUTHOR</a:t>
              </a:r>
            </a:p>
          </p:txBody>
        </p:sp>
        <p:sp>
          <p:nvSpPr>
            <p:cNvPr id="62" name="Left-Right Arrow 61"/>
            <p:cNvSpPr/>
            <p:nvPr/>
          </p:nvSpPr>
          <p:spPr bwMode="auto">
            <a:xfrm rot="3023359">
              <a:off x="11023600" y="2463800"/>
              <a:ext cx="1574800" cy="838200"/>
            </a:xfrm>
            <a:prstGeom prst="leftRightArrow">
              <a:avLst>
                <a:gd name="adj1" fmla="val 6010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38576" rIns="0" bIns="38576" numCol="1" rtlCol="0" anchor="ctr" anchorCtr="0" compatLnSpc="1">
              <a:prstTxWarp prst="textNoShape">
                <a:avLst/>
              </a:prstTxWarp>
            </a:bodyPr>
            <a:lstStyle/>
            <a:p>
              <a:pPr algn="ctr" defTabSz="771571" fontAlgn="base">
                <a:lnSpc>
                  <a:spcPct val="90000"/>
                </a:lnSpc>
                <a:spcBef>
                  <a:spcPct val="0"/>
                </a:spcBef>
                <a:spcAft>
                  <a:spcPct val="0"/>
                </a:spcAft>
              </a:pPr>
              <a:r>
                <a:rPr lang="en-US" sz="92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FRIEND</a:t>
              </a:r>
            </a:p>
          </p:txBody>
        </p:sp>
      </p:grpSp>
      <p:sp>
        <p:nvSpPr>
          <p:cNvPr id="5" name="Rectangle 4"/>
          <p:cNvSpPr/>
          <p:nvPr/>
        </p:nvSpPr>
        <p:spPr bwMode="auto">
          <a:xfrm>
            <a:off x="3845719" y="1950244"/>
            <a:ext cx="1092994" cy="3857625"/>
          </a:xfrm>
          <a:prstGeom prst="rect">
            <a:avLst/>
          </a:prstGeom>
          <a:ln>
            <a:headEnd type="arrow" w="med" len="med"/>
            <a:tailEnd type="none" w="med" len="med"/>
          </a:ln>
        </p:spPr>
        <p:style>
          <a:lnRef idx="1">
            <a:schemeClr val="accent1"/>
          </a:lnRef>
          <a:fillRef idx="2">
            <a:schemeClr val="accent1"/>
          </a:fillRef>
          <a:effectRef idx="1">
            <a:schemeClr val="accent1"/>
          </a:effectRef>
          <a:fontRef idx="minor">
            <a:schemeClr val="dk1"/>
          </a:fontRef>
        </p:style>
        <p:txBody>
          <a:bodyPr vert="vert270" wrap="square" lIns="231458" tIns="38576" rIns="0" bIns="38576" numCol="1" rtlCol="0" anchor="t" anchorCtr="0" compatLnSpc="1">
            <a:prstTxWarp prst="textNoShape">
              <a:avLst/>
            </a:prstTxWarp>
          </a:bodyPr>
          <a:lstStyle/>
          <a:p>
            <a:pPr algn="ctr" defTabSz="771571" fontAlgn="base">
              <a:lnSpc>
                <a:spcPct val="90000"/>
              </a:lnSpc>
              <a:spcBef>
                <a:spcPct val="0"/>
              </a:spcBef>
              <a:spcAft>
                <a:spcPct val="0"/>
              </a:spcAft>
            </a:pPr>
            <a:r>
              <a:rPr lang="en-US" sz="303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Web Server (PHP)</a:t>
            </a:r>
          </a:p>
        </p:txBody>
      </p:sp>
      <p:sp>
        <p:nvSpPr>
          <p:cNvPr id="40" name="Left Arrow 39"/>
          <p:cNvSpPr/>
          <p:nvPr/>
        </p:nvSpPr>
        <p:spPr bwMode="auto">
          <a:xfrm>
            <a:off x="3138488" y="3621881"/>
            <a:ext cx="771525" cy="514350"/>
          </a:xfrm>
          <a:prstGeom prst="leftArrow">
            <a:avLst/>
          </a:prstGeom>
          <a:solidFill>
            <a:srgbClr val="5A8039"/>
          </a:solidFill>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cxnSp>
        <p:nvCxnSpPr>
          <p:cNvPr id="17" name="Straight Connector 16"/>
          <p:cNvCxnSpPr/>
          <p:nvPr/>
        </p:nvCxnSpPr>
        <p:spPr bwMode="auto">
          <a:xfrm>
            <a:off x="4810125" y="1950244"/>
            <a:ext cx="0" cy="3857625"/>
          </a:xfrm>
          <a:prstGeom prst="line">
            <a:avLst/>
          </a:prstGeom>
          <a:solidFill>
            <a:srgbClr val="F0C423"/>
          </a:solidFill>
          <a:ln w="76200" cap="flat" cmpd="sng" algn="ctr">
            <a:solidFill>
              <a:srgbClr val="000090"/>
            </a:solidFill>
            <a:prstDash val="sysDash"/>
            <a:round/>
            <a:headEnd type="none" w="med" len="med"/>
            <a:tailEnd type="none" w="med" len="med"/>
          </a:ln>
          <a:effectLst/>
        </p:spPr>
      </p:cxnSp>
      <p:grpSp>
        <p:nvGrpSpPr>
          <p:cNvPr id="52" name="Group 51"/>
          <p:cNvGrpSpPr/>
          <p:nvPr/>
        </p:nvGrpSpPr>
        <p:grpSpPr>
          <a:xfrm>
            <a:off x="5453063" y="3879056"/>
            <a:ext cx="1478756" cy="1221581"/>
            <a:chOff x="4292600" y="5892800"/>
            <a:chExt cx="1219200" cy="990600"/>
          </a:xfrm>
          <a:solidFill>
            <a:srgbClr val="FAE79D"/>
          </a:solidFill>
        </p:grpSpPr>
        <p:sp>
          <p:nvSpPr>
            <p:cNvPr id="53" name="Magnetic Disk 52"/>
            <p:cNvSpPr/>
            <p:nvPr/>
          </p:nvSpPr>
          <p:spPr bwMode="auto">
            <a:xfrm>
              <a:off x="4292600" y="5892800"/>
              <a:ext cx="762000" cy="685800"/>
            </a:xfrm>
            <a:prstGeom prst="flowChartMagneticDisk">
              <a:avLst/>
            </a:prstGeom>
            <a:grpFill/>
            <a:ln>
              <a:solidFill>
                <a:srgbClr val="000000"/>
              </a:solidFill>
              <a:headEnd type="arrow"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66" name="Magnetic Disk 65"/>
            <p:cNvSpPr/>
            <p:nvPr/>
          </p:nvSpPr>
          <p:spPr bwMode="auto">
            <a:xfrm>
              <a:off x="4445000" y="5994400"/>
              <a:ext cx="762000" cy="685800"/>
            </a:xfrm>
            <a:prstGeom prst="flowChartMagneticDisk">
              <a:avLst/>
            </a:prstGeom>
            <a:grpFill/>
            <a:ln>
              <a:solidFill>
                <a:srgbClr val="000000"/>
              </a:solidFill>
              <a:headEnd type="arrow"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67" name="Magnetic Disk 66"/>
            <p:cNvSpPr/>
            <p:nvPr/>
          </p:nvSpPr>
          <p:spPr bwMode="auto">
            <a:xfrm>
              <a:off x="4597400" y="6096000"/>
              <a:ext cx="762000" cy="685800"/>
            </a:xfrm>
            <a:prstGeom prst="flowChartMagneticDisk">
              <a:avLst/>
            </a:prstGeom>
            <a:grpFill/>
            <a:ln>
              <a:solidFill>
                <a:srgbClr val="000000"/>
              </a:solidFill>
              <a:headEnd type="arrow"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68" name="Magnetic Disk 67"/>
            <p:cNvSpPr/>
            <p:nvPr/>
          </p:nvSpPr>
          <p:spPr bwMode="auto">
            <a:xfrm>
              <a:off x="4749800" y="6197600"/>
              <a:ext cx="762000" cy="685800"/>
            </a:xfrm>
            <a:prstGeom prst="flowChartMagneticDisk">
              <a:avLst/>
            </a:prstGeom>
            <a:grpFill/>
            <a:ln>
              <a:solidFill>
                <a:srgbClr val="000000"/>
              </a:solidFill>
              <a:headEnd type="arrow"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grpSp>
      <p:grpSp>
        <p:nvGrpSpPr>
          <p:cNvPr id="19" name="Group 18"/>
          <p:cNvGrpSpPr/>
          <p:nvPr/>
        </p:nvGrpSpPr>
        <p:grpSpPr>
          <a:xfrm>
            <a:off x="5517356" y="2336006"/>
            <a:ext cx="1350169" cy="1092994"/>
            <a:chOff x="5511800" y="3035300"/>
            <a:chExt cx="1371600" cy="762000"/>
          </a:xfrm>
        </p:grpSpPr>
        <p:sp>
          <p:nvSpPr>
            <p:cNvPr id="70" name="Rectangle 69"/>
            <p:cNvSpPr/>
            <p:nvPr/>
          </p:nvSpPr>
          <p:spPr bwMode="auto">
            <a:xfrm>
              <a:off x="5511800" y="3035300"/>
              <a:ext cx="762000" cy="457200"/>
            </a:xfrm>
            <a:prstGeom prst="rect">
              <a:avLst/>
            </a:prstGeom>
            <a:solidFill>
              <a:srgbClr val="F9B809"/>
            </a:solidFill>
            <a:ln w="12700" cmpd="sng">
              <a:solidFill>
                <a:schemeClr val="tx1"/>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ea typeface="ヒラギノ角ゴ ProN W3"/>
                <a:sym typeface="Vista Sans OT Reg" charset="0"/>
              </a:endParaRPr>
            </a:p>
          </p:txBody>
        </p:sp>
        <p:sp>
          <p:nvSpPr>
            <p:cNvPr id="71" name="Rectangle 70"/>
            <p:cNvSpPr/>
            <p:nvPr/>
          </p:nvSpPr>
          <p:spPr bwMode="auto">
            <a:xfrm>
              <a:off x="5664200" y="3111500"/>
              <a:ext cx="762000" cy="457200"/>
            </a:xfrm>
            <a:prstGeom prst="rect">
              <a:avLst/>
            </a:prstGeom>
            <a:solidFill>
              <a:srgbClr val="F9B809"/>
            </a:solidFill>
            <a:ln w="12700" cmpd="sng">
              <a:solidFill>
                <a:schemeClr val="tx1"/>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ea typeface="ヒラギノ角ゴ ProN W3"/>
                <a:sym typeface="Vista Sans OT Reg" charset="0"/>
              </a:endParaRPr>
            </a:p>
          </p:txBody>
        </p:sp>
        <p:sp>
          <p:nvSpPr>
            <p:cNvPr id="72" name="Rectangle 71"/>
            <p:cNvSpPr/>
            <p:nvPr/>
          </p:nvSpPr>
          <p:spPr bwMode="auto">
            <a:xfrm>
              <a:off x="5816600" y="3187700"/>
              <a:ext cx="762000" cy="457200"/>
            </a:xfrm>
            <a:prstGeom prst="rect">
              <a:avLst/>
            </a:prstGeom>
            <a:solidFill>
              <a:srgbClr val="F9B809"/>
            </a:solidFill>
            <a:ln w="12700" cmpd="sng">
              <a:solidFill>
                <a:schemeClr val="tx1"/>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ea typeface="ヒラギノ角ゴ ProN W3"/>
                <a:sym typeface="Vista Sans OT Reg" charset="0"/>
              </a:endParaRPr>
            </a:p>
          </p:txBody>
        </p:sp>
        <p:sp>
          <p:nvSpPr>
            <p:cNvPr id="73" name="Rectangle 72"/>
            <p:cNvSpPr/>
            <p:nvPr/>
          </p:nvSpPr>
          <p:spPr bwMode="auto">
            <a:xfrm>
              <a:off x="5969000" y="3263900"/>
              <a:ext cx="762000" cy="457200"/>
            </a:xfrm>
            <a:prstGeom prst="rect">
              <a:avLst/>
            </a:prstGeom>
            <a:solidFill>
              <a:srgbClr val="F9B809"/>
            </a:solidFill>
            <a:ln w="12700" cmpd="sng">
              <a:solidFill>
                <a:schemeClr val="tx1"/>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ea typeface="ヒラギノ角ゴ ProN W3"/>
                <a:sym typeface="Vista Sans OT Reg" charset="0"/>
              </a:endParaRPr>
            </a:p>
          </p:txBody>
        </p:sp>
        <p:sp>
          <p:nvSpPr>
            <p:cNvPr id="74" name="Rectangle 73"/>
            <p:cNvSpPr/>
            <p:nvPr/>
          </p:nvSpPr>
          <p:spPr bwMode="auto">
            <a:xfrm>
              <a:off x="6121400" y="3340100"/>
              <a:ext cx="762000" cy="457200"/>
            </a:xfrm>
            <a:prstGeom prst="rect">
              <a:avLst/>
            </a:prstGeom>
            <a:solidFill>
              <a:srgbClr val="F9B809"/>
            </a:solidFill>
            <a:ln w="12700" cmpd="sng">
              <a:solidFill>
                <a:schemeClr val="tx1"/>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ea typeface="ヒラギノ角ゴ ProN W3"/>
                <a:sym typeface="Vista Sans OT Reg" charset="0"/>
              </a:endParaRPr>
            </a:p>
          </p:txBody>
        </p:sp>
      </p:grpSp>
      <p:sp>
        <p:nvSpPr>
          <p:cNvPr id="7" name="TextBox 6"/>
          <p:cNvSpPr txBox="1"/>
          <p:nvPr/>
        </p:nvSpPr>
        <p:spPr>
          <a:xfrm>
            <a:off x="5324475" y="5357813"/>
            <a:ext cx="3418308" cy="819583"/>
          </a:xfrm>
          <a:prstGeom prst="rect">
            <a:avLst/>
          </a:prstGeom>
          <a:noFill/>
        </p:spPr>
        <p:txBody>
          <a:bodyPr wrap="none" rtlCol="0">
            <a:spAutoFit/>
          </a:bodyPr>
          <a:lstStyle/>
          <a:p>
            <a:pPr marL="289339" indent="-289339" defTabSz="771571" fontAlgn="base">
              <a:spcBef>
                <a:spcPct val="0"/>
              </a:spcBef>
              <a:spcAft>
                <a:spcPct val="0"/>
              </a:spcAft>
              <a:buFont typeface="Arial"/>
              <a:buChar char="•"/>
            </a:pPr>
            <a:r>
              <a:rPr lang="en-US" sz="2363" dirty="0">
                <a:solidFill>
                  <a:srgbClr val="000000"/>
                </a:solidFill>
                <a:latin typeface="Vista Sans OT Reg" charset="0"/>
                <a:ea typeface="ヒラギノ角ゴ ProN W3" charset="0"/>
                <a:sym typeface="Vista Sans OT Reg" charset="0"/>
              </a:rPr>
              <a:t>1 billion queries/second</a:t>
            </a:r>
          </a:p>
          <a:p>
            <a:pPr marL="289339" indent="-289339" defTabSz="771571" fontAlgn="base">
              <a:spcBef>
                <a:spcPct val="0"/>
              </a:spcBef>
              <a:spcAft>
                <a:spcPct val="0"/>
              </a:spcAft>
              <a:buFont typeface="Arial"/>
              <a:buChar char="•"/>
            </a:pPr>
            <a:r>
              <a:rPr lang="en-US" sz="2363" dirty="0">
                <a:solidFill>
                  <a:srgbClr val="000000"/>
                </a:solidFill>
                <a:latin typeface="Vista Sans OT Reg" charset="0"/>
                <a:ea typeface="ヒラギノ角ゴ ProN W3" charset="0"/>
                <a:sym typeface="Vista Sans OT Reg" charset="0"/>
              </a:rPr>
              <a:t>many petabytes of data</a:t>
            </a:r>
          </a:p>
        </p:txBody>
      </p:sp>
    </p:spTree>
    <p:extLst>
      <p:ext uri="{BB962C8B-B14F-4D97-AF65-F5344CB8AC3E}">
        <p14:creationId xmlns:p14="http://schemas.microsoft.com/office/powerpoint/2010/main" val="3748116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TAO opts for NoSQL Model</a:t>
            </a:r>
            <a:endParaRPr lang="en-US" dirty="0"/>
          </a:p>
        </p:txBody>
      </p:sp>
      <p:sp>
        <p:nvSpPr>
          <p:cNvPr id="6" name="Content Placeholder 5"/>
          <p:cNvSpPr>
            <a:spLocks noGrp="1"/>
          </p:cNvSpPr>
          <p:nvPr>
            <p:ph idx="1"/>
          </p:nvPr>
        </p:nvSpPr>
        <p:spPr/>
        <p:txBody>
          <a:bodyPr/>
          <a:lstStyle/>
          <a:p>
            <a:r>
              <a:rPr lang="en-US" dirty="0" smtClean="0"/>
              <a:t>Most TAO applications treat the graph like a very restricted form of SQL database: it looks like SQL.</a:t>
            </a:r>
          </a:p>
          <a:p>
            <a:r>
              <a:rPr lang="en-US" dirty="0" smtClean="0"/>
              <a:t>But first, they limit the operations: it isn’t full SQL.</a:t>
            </a:r>
          </a:p>
          <a:p>
            <a:r>
              <a:rPr lang="en-US" dirty="0" smtClean="0"/>
              <a:t>And then they don’t guarantee the ACID properties.</a:t>
            </a:r>
          </a:p>
          <a:p>
            <a:endParaRPr lang="en-US" dirty="0"/>
          </a:p>
          <a:p>
            <a:r>
              <a:rPr lang="en-US" dirty="0" smtClean="0"/>
              <a:t>In fact the </a:t>
            </a:r>
            <a:r>
              <a:rPr lang="en-US" i="1" dirty="0" smtClean="0"/>
              <a:t>back end</a:t>
            </a:r>
            <a:r>
              <a:rPr lang="en-US" dirty="0" smtClean="0"/>
              <a:t> of TAO actually is serializable, but it runs out of band, in a batched and high-volume way (BASE: eventually, consistency happens).</a:t>
            </a:r>
          </a:p>
          <a:p>
            <a:r>
              <a:rPr lang="en-US" dirty="0" smtClean="0"/>
              <a:t>The only edge consistency promise is that they try to avoid returning broken association lists, because applications find such situations hard to handle.</a:t>
            </a:r>
            <a:endParaRPr lang="en-US" dirty="0"/>
          </a:p>
        </p:txBody>
      </p:sp>
    </p:spTree>
    <p:extLst>
      <p:ext uri="{BB962C8B-B14F-4D97-AF65-F5344CB8AC3E}">
        <p14:creationId xmlns:p14="http://schemas.microsoft.com/office/powerpoint/2010/main" val="32608517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73856" y="6193631"/>
            <a:ext cx="11444288" cy="835819"/>
          </a:xfrm>
          <a:prstGeom prst="rect">
            <a:avLst/>
          </a:prstGeom>
          <a:solidFill>
            <a:schemeClr val="tx1"/>
          </a:solidFill>
          <a:ln w="25400" cap="flat" cmpd="sng" algn="ctr">
            <a:noFill/>
            <a:prstDash val="solid"/>
            <a:round/>
            <a:headEnd type="arrow" w="med" len="med"/>
            <a:tailEnd type="none" w="med" len="med"/>
          </a:ln>
          <a:effectLst/>
        </p:spPr>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pic>
        <p:nvPicPr>
          <p:cNvPr id="6" name="Picture 5" descr="Facebook_Backgrounds--friendsgc smal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444" y="-107156"/>
            <a:ext cx="11187113" cy="6429375"/>
          </a:xfrm>
          <a:prstGeom prst="rect">
            <a:avLst/>
          </a:prstGeom>
          <a:solidFill>
            <a:schemeClr val="tx2"/>
          </a:solidFill>
        </p:spPr>
      </p:pic>
      <p:sp>
        <p:nvSpPr>
          <p:cNvPr id="15" name="Rounded Rectangle 14"/>
          <p:cNvSpPr/>
          <p:nvPr/>
        </p:nvSpPr>
        <p:spPr bwMode="auto">
          <a:xfrm>
            <a:off x="438150" y="5164931"/>
            <a:ext cx="2314575" cy="1221581"/>
          </a:xfrm>
          <a:prstGeom prst="roundRect">
            <a:avLst/>
          </a:prstGeom>
          <a:solidFill>
            <a:schemeClr val="tx1">
              <a:alpha val="65000"/>
            </a:schemeClr>
          </a:solidFill>
          <a:ln w="25400" cap="flat" cmpd="sng" algn="ctr">
            <a:noFill/>
            <a:prstDash val="solid"/>
            <a:round/>
            <a:headEnd type="arrow" w="med" len="med"/>
            <a:tailEnd type="none" w="med" len="med"/>
          </a:ln>
          <a:effectLst>
            <a:softEdge rad="381000"/>
          </a:effectLst>
        </p:spPr>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4" name="Rounded Rectangle 13"/>
          <p:cNvSpPr/>
          <p:nvPr/>
        </p:nvSpPr>
        <p:spPr bwMode="auto">
          <a:xfrm>
            <a:off x="888206" y="214313"/>
            <a:ext cx="4564856" cy="1221581"/>
          </a:xfrm>
          <a:prstGeom prst="roundRect">
            <a:avLst/>
          </a:prstGeom>
          <a:solidFill>
            <a:schemeClr val="tx1">
              <a:alpha val="65000"/>
            </a:schemeClr>
          </a:solidFill>
          <a:ln w="25400" cap="flat" cmpd="sng" algn="ctr">
            <a:noFill/>
            <a:prstDash val="solid"/>
            <a:round/>
            <a:headEnd type="arrow" w="med" len="med"/>
            <a:tailEnd type="none" w="med" len="med"/>
          </a:ln>
          <a:effectLst>
            <a:softEdge rad="381000"/>
          </a:effectLst>
        </p:spPr>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2" name="Title 1"/>
          <p:cNvSpPr>
            <a:spLocks noGrp="1"/>
          </p:cNvSpPr>
          <p:nvPr>
            <p:ph type="title"/>
          </p:nvPr>
        </p:nvSpPr>
        <p:spPr/>
        <p:txBody>
          <a:bodyPr/>
          <a:lstStyle/>
          <a:p>
            <a:r>
              <a:rPr lang="en-US" dirty="0">
                <a:solidFill>
                  <a:srgbClr val="FCF3D3"/>
                </a:solidFill>
                <a:effectLst>
                  <a:outerShdw blurRad="50800" dist="38100" dir="2700000" algn="tl" rotWithShape="0">
                    <a:prstClr val="black">
                      <a:alpha val="40000"/>
                    </a:prstClr>
                  </a:outerShdw>
                </a:effectLst>
              </a:rPr>
              <a:t>What Are TAO’s Goals/Challenges?</a:t>
            </a:r>
          </a:p>
        </p:txBody>
      </p:sp>
      <p:sp>
        <p:nvSpPr>
          <p:cNvPr id="9" name="Rounded Rectangle 8"/>
          <p:cNvSpPr/>
          <p:nvPr/>
        </p:nvSpPr>
        <p:spPr bwMode="auto">
          <a:xfrm>
            <a:off x="888206" y="1178719"/>
            <a:ext cx="4822031" cy="1221581"/>
          </a:xfrm>
          <a:prstGeom prst="roundRect">
            <a:avLst/>
          </a:prstGeom>
          <a:solidFill>
            <a:schemeClr val="tx1">
              <a:alpha val="65000"/>
            </a:schemeClr>
          </a:solidFill>
          <a:ln w="25400" cap="flat" cmpd="sng" algn="ctr">
            <a:noFill/>
            <a:prstDash val="solid"/>
            <a:round/>
            <a:headEnd type="arrow" w="med" len="med"/>
            <a:tailEnd type="none" w="med" len="med"/>
          </a:ln>
          <a:effectLst>
            <a:softEdge rad="381000"/>
          </a:effectLst>
        </p:spPr>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3" name="Content Placeholder 2"/>
          <p:cNvSpPr>
            <a:spLocks noGrp="1"/>
          </p:cNvSpPr>
          <p:nvPr>
            <p:ph idx="1"/>
          </p:nvPr>
        </p:nvSpPr>
        <p:spPr>
          <a:xfrm>
            <a:off x="1273969" y="1360884"/>
            <a:ext cx="6365081" cy="5025628"/>
          </a:xfrm>
        </p:spPr>
        <p:txBody>
          <a:bodyPr/>
          <a:lstStyle/>
          <a:p>
            <a:r>
              <a:rPr lang="en-US" sz="3713" dirty="0">
                <a:solidFill>
                  <a:schemeClr val="accent1">
                    <a:lumMod val="20000"/>
                    <a:lumOff val="80000"/>
                  </a:schemeClr>
                </a:solidFill>
                <a:effectLst>
                  <a:outerShdw blurRad="95250" dist="114300" dir="2700000" algn="tl" rotWithShape="0">
                    <a:prstClr val="black">
                      <a:alpha val="77000"/>
                    </a:prstClr>
                  </a:outerShdw>
                </a:effectLst>
              </a:rPr>
              <a:t>Efficiency at scale</a:t>
            </a:r>
          </a:p>
        </p:txBody>
      </p:sp>
    </p:spTree>
    <p:custDataLst>
      <p:tags r:id="rId1"/>
    </p:custDataLst>
    <p:extLst>
      <p:ext uri="{BB962C8B-B14F-4D97-AF65-F5344CB8AC3E}">
        <p14:creationId xmlns:p14="http://schemas.microsoft.com/office/powerpoint/2010/main" val="2851355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3495" y="546497"/>
            <a:ext cx="9633347" cy="557213"/>
          </a:xfrm>
        </p:spPr>
        <p:txBody>
          <a:bodyPr/>
          <a:lstStyle/>
          <a:p>
            <a:r>
              <a:rPr lang="en-US" dirty="0"/>
              <a:t>Dynamic Resolution of Data Dependencies</a:t>
            </a:r>
          </a:p>
        </p:txBody>
      </p:sp>
      <p:grpSp>
        <p:nvGrpSpPr>
          <p:cNvPr id="29" name="Group 28"/>
          <p:cNvGrpSpPr/>
          <p:nvPr/>
        </p:nvGrpSpPr>
        <p:grpSpPr>
          <a:xfrm>
            <a:off x="3676242" y="3606029"/>
            <a:ext cx="1429101" cy="805873"/>
            <a:chOff x="6398684" y="6807200"/>
            <a:chExt cx="1903857" cy="914400"/>
          </a:xfrm>
        </p:grpSpPr>
        <p:sp>
          <p:nvSpPr>
            <p:cNvPr id="20" name="Rectangle 19"/>
            <p:cNvSpPr/>
            <p:nvPr/>
          </p:nvSpPr>
          <p:spPr bwMode="auto">
            <a:xfrm>
              <a:off x="6398684" y="6807200"/>
              <a:ext cx="1903857" cy="914400"/>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168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COMMENT</a:t>
              </a:r>
              <a:endParaRPr lang="en-US" sz="1350"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pic>
          <p:nvPicPr>
            <p:cNvPr id="9" name="Picture 8" descr="example_comment.png"/>
            <p:cNvPicPr preferRelativeResize="0">
              <a:picLocks noChangeAspect="1"/>
            </p:cNvPicPr>
            <p:nvPr/>
          </p:nvPicPr>
          <p:blipFill rotWithShape="1">
            <a:blip r:embed="rId4">
              <a:extLst>
                <a:ext uri="{28A0092B-C50C-407E-A947-70E740481C1C}">
                  <a14:useLocalDpi xmlns:a14="http://schemas.microsoft.com/office/drawing/2010/main" val="0"/>
                </a:ext>
              </a:extLst>
            </a:blip>
            <a:srcRect l="-1" r="36524"/>
            <a:stretch/>
          </p:blipFill>
          <p:spPr>
            <a:xfrm>
              <a:off x="6426200" y="7188200"/>
              <a:ext cx="1809750" cy="457200"/>
            </a:xfrm>
            <a:prstGeom prst="rect">
              <a:avLst/>
            </a:prstGeom>
          </p:spPr>
        </p:pic>
      </p:grpSp>
      <p:grpSp>
        <p:nvGrpSpPr>
          <p:cNvPr id="26" name="Group 25"/>
          <p:cNvGrpSpPr/>
          <p:nvPr/>
        </p:nvGrpSpPr>
        <p:grpSpPr>
          <a:xfrm>
            <a:off x="6160294" y="1564481"/>
            <a:ext cx="1458030" cy="1128224"/>
            <a:chOff x="6350000" y="1473200"/>
            <a:chExt cx="1600200" cy="1248937"/>
          </a:xfrm>
        </p:grpSpPr>
        <p:sp>
          <p:nvSpPr>
            <p:cNvPr id="15" name="Rectangle 14"/>
            <p:cNvSpPr/>
            <p:nvPr/>
          </p:nvSpPr>
          <p:spPr bwMode="auto">
            <a:xfrm>
              <a:off x="6350000" y="1473200"/>
              <a:ext cx="1600200" cy="1248937"/>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168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POST</a:t>
              </a:r>
              <a:endParaRPr lang="en-US" sz="1350"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pic>
          <p:nvPicPr>
            <p:cNvPr id="10" name="Picture 9" descr="example_pos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0325" y="1948984"/>
              <a:ext cx="1447800" cy="406986"/>
            </a:xfrm>
            <a:prstGeom prst="rect">
              <a:avLst/>
            </a:prstGeom>
          </p:spPr>
        </p:pic>
      </p:grpSp>
      <p:grpSp>
        <p:nvGrpSpPr>
          <p:cNvPr id="27" name="Group 26"/>
          <p:cNvGrpSpPr/>
          <p:nvPr/>
        </p:nvGrpSpPr>
        <p:grpSpPr>
          <a:xfrm>
            <a:off x="8513201" y="3606028"/>
            <a:ext cx="1264205" cy="859599"/>
            <a:chOff x="6349999" y="2844800"/>
            <a:chExt cx="1600200" cy="990600"/>
          </a:xfrm>
        </p:grpSpPr>
        <p:sp>
          <p:nvSpPr>
            <p:cNvPr id="16" name="Rectangle 15"/>
            <p:cNvSpPr/>
            <p:nvPr/>
          </p:nvSpPr>
          <p:spPr bwMode="auto">
            <a:xfrm>
              <a:off x="6349999" y="2844800"/>
              <a:ext cx="1600200" cy="990600"/>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168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USER</a:t>
              </a:r>
              <a:endParaRPr lang="en-US" sz="1350"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pic>
          <p:nvPicPr>
            <p:cNvPr id="12" name="Picture 11" descr="example_natha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2400" y="3149600"/>
              <a:ext cx="1295400" cy="609599"/>
            </a:xfrm>
            <a:prstGeom prst="rect">
              <a:avLst/>
            </a:prstGeom>
          </p:spPr>
        </p:pic>
      </p:grpSp>
      <p:grpSp>
        <p:nvGrpSpPr>
          <p:cNvPr id="28" name="Group 27"/>
          <p:cNvGrpSpPr/>
          <p:nvPr/>
        </p:nvGrpSpPr>
        <p:grpSpPr>
          <a:xfrm>
            <a:off x="3621276" y="5593850"/>
            <a:ext cx="1458030" cy="894855"/>
            <a:chOff x="6350000" y="5359400"/>
            <a:chExt cx="1600200" cy="990600"/>
          </a:xfrm>
        </p:grpSpPr>
        <p:sp>
          <p:nvSpPr>
            <p:cNvPr id="18" name="Rectangle 17"/>
            <p:cNvSpPr/>
            <p:nvPr/>
          </p:nvSpPr>
          <p:spPr bwMode="auto">
            <a:xfrm>
              <a:off x="6350000" y="5359400"/>
              <a:ext cx="1600200" cy="990600"/>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168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USER</a:t>
              </a:r>
              <a:endParaRPr lang="en-US" sz="1350"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pic>
          <p:nvPicPr>
            <p:cNvPr id="13" name="Picture 12" descr="example_alic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02400" y="5664200"/>
              <a:ext cx="1219200" cy="645042"/>
            </a:xfrm>
            <a:prstGeom prst="rect">
              <a:avLst/>
            </a:prstGeom>
          </p:spPr>
        </p:pic>
      </p:grpSp>
      <p:grpSp>
        <p:nvGrpSpPr>
          <p:cNvPr id="23" name="Group 22"/>
          <p:cNvGrpSpPr/>
          <p:nvPr/>
        </p:nvGrpSpPr>
        <p:grpSpPr>
          <a:xfrm>
            <a:off x="5435136" y="3606028"/>
            <a:ext cx="1528425" cy="1289398"/>
            <a:chOff x="5588000" y="2768600"/>
            <a:chExt cx="1905000" cy="1600200"/>
          </a:xfrm>
        </p:grpSpPr>
        <p:sp>
          <p:nvSpPr>
            <p:cNvPr id="21" name="Rectangle 20"/>
            <p:cNvSpPr/>
            <p:nvPr/>
          </p:nvSpPr>
          <p:spPr bwMode="auto">
            <a:xfrm>
              <a:off x="5588000" y="2768600"/>
              <a:ext cx="1905000" cy="1600200"/>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168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PHOTO</a:t>
              </a:r>
              <a:endParaRPr lang="en-US" sz="1350"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pic>
          <p:nvPicPr>
            <p:cNvPr id="14" name="Picture 13" descr="example_photo.png"/>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664200" y="3149600"/>
              <a:ext cx="1723292" cy="1143000"/>
            </a:xfrm>
            <a:prstGeom prst="rect">
              <a:avLst/>
            </a:prstGeom>
          </p:spPr>
        </p:pic>
      </p:grpSp>
      <p:grpSp>
        <p:nvGrpSpPr>
          <p:cNvPr id="24" name="Group 23"/>
          <p:cNvGrpSpPr/>
          <p:nvPr/>
        </p:nvGrpSpPr>
        <p:grpSpPr>
          <a:xfrm>
            <a:off x="2137208" y="3606029"/>
            <a:ext cx="1209239" cy="752148"/>
            <a:chOff x="5892800" y="1625600"/>
            <a:chExt cx="1600200" cy="914400"/>
          </a:xfrm>
        </p:grpSpPr>
        <p:sp>
          <p:nvSpPr>
            <p:cNvPr id="22" name="Rectangle 21"/>
            <p:cNvSpPr/>
            <p:nvPr/>
          </p:nvSpPr>
          <p:spPr bwMode="auto">
            <a:xfrm>
              <a:off x="5892800" y="1625600"/>
              <a:ext cx="1600200" cy="914400"/>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168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LOCATION</a:t>
              </a:r>
              <a:endParaRPr lang="en-US" sz="1350"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pic>
          <p:nvPicPr>
            <p:cNvPr id="11" name="Picture 10" descr="example_charlotte_dome.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69000" y="2082800"/>
              <a:ext cx="1447800" cy="294801"/>
            </a:xfrm>
            <a:prstGeom prst="rect">
              <a:avLst/>
            </a:prstGeom>
          </p:spPr>
        </p:pic>
      </p:grpSp>
      <p:sp>
        <p:nvSpPr>
          <p:cNvPr id="30" name="Rectangle 29"/>
          <p:cNvSpPr/>
          <p:nvPr/>
        </p:nvSpPr>
        <p:spPr bwMode="auto">
          <a:xfrm>
            <a:off x="7303961" y="3606029"/>
            <a:ext cx="859197" cy="664845"/>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168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USER</a:t>
            </a:r>
            <a:endParaRPr lang="en-US" sz="1350"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a:p>
            <a:pPr defTabSz="771571" fontAlgn="base">
              <a:lnSpc>
                <a:spcPct val="150000"/>
              </a:lnSpc>
              <a:spcBef>
                <a:spcPct val="0"/>
              </a:spcBef>
              <a:spcAft>
                <a:spcPct val="0"/>
              </a:spcAft>
            </a:pPr>
            <a:r>
              <a:rPr lang="en-US" sz="1350"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    </a:t>
            </a:r>
            <a:r>
              <a:rPr lang="en-US" sz="1350" dirty="0">
                <a:solidFill>
                  <a:srgbClr val="E0E4ED">
                    <a:lumMod val="50000"/>
                  </a:srgbClr>
                </a:solidFill>
                <a:latin typeface="Vista Sans OT Reg" pitchFamily="-65" charset="0"/>
                <a:ea typeface="ヒラギノ角ゴ ProN W3" pitchFamily="-65" charset="-128"/>
                <a:cs typeface="ヒラギノ角ゴ ProN W3" pitchFamily="-65" charset="-128"/>
                <a:sym typeface="Vista Sans OT Reg" pitchFamily="-65" charset="0"/>
              </a:rPr>
              <a:t>Carol</a:t>
            </a:r>
          </a:p>
        </p:txBody>
      </p:sp>
      <p:sp>
        <p:nvSpPr>
          <p:cNvPr id="38" name="Rectangle 37"/>
          <p:cNvSpPr/>
          <p:nvPr/>
        </p:nvSpPr>
        <p:spPr bwMode="auto">
          <a:xfrm>
            <a:off x="5819894" y="5916200"/>
            <a:ext cx="989378" cy="537249"/>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1519"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APP</a:t>
            </a:r>
            <a:endParaRPr lang="en-US" sz="1350"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a:p>
            <a:pPr defTabSz="771571" fontAlgn="base">
              <a:lnSpc>
                <a:spcPct val="140000"/>
              </a:lnSpc>
              <a:spcBef>
                <a:spcPct val="0"/>
              </a:spcBef>
              <a:spcAft>
                <a:spcPct val="0"/>
              </a:spcAft>
            </a:pPr>
            <a:r>
              <a:rPr lang="en-US" sz="1350"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    </a:t>
            </a:r>
            <a:r>
              <a:rPr lang="en-US" sz="1350" dirty="0">
                <a:solidFill>
                  <a:srgbClr val="556792"/>
                </a:solidFill>
                <a:latin typeface="Vista Sans OT Reg" pitchFamily="-65" charset="0"/>
                <a:ea typeface="ヒラギノ角ゴ ProN W3" pitchFamily="-65" charset="-128"/>
                <a:cs typeface="ヒラギノ角ゴ ProN W3" pitchFamily="-65" charset="-128"/>
                <a:sym typeface="Vista Sans OT Reg" pitchFamily="-65" charset="0"/>
              </a:rPr>
              <a:t>iPhoto</a:t>
            </a:r>
          </a:p>
        </p:txBody>
      </p:sp>
      <p:sp>
        <p:nvSpPr>
          <p:cNvPr id="50" name="Right Arrow 49"/>
          <p:cNvSpPr/>
          <p:nvPr/>
        </p:nvSpPr>
        <p:spPr bwMode="auto">
          <a:xfrm rot="2233778">
            <a:off x="7486493" y="2574826"/>
            <a:ext cx="1621986" cy="590974"/>
          </a:xfrm>
          <a:prstGeom prst="rightArrow">
            <a:avLst>
              <a:gd name="adj1" fmla="val 60932"/>
              <a:gd name="adj2" fmla="val 31818"/>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0" rIns="0" bIns="0" numCol="1" rtlCol="0" anchor="ctr" anchorCtr="0" compatLnSpc="1">
            <a:prstTxWarp prst="textNoShape">
              <a:avLst/>
            </a:prstTxWarp>
          </a:bodyPr>
          <a:lstStyle/>
          <a:p>
            <a:pPr algn="ctr" defTabSz="771571" fontAlgn="base">
              <a:lnSpc>
                <a:spcPct val="90000"/>
              </a:lnSpc>
              <a:spcBef>
                <a:spcPct val="0"/>
              </a:spcBef>
              <a:spcAft>
                <a:spcPct val="0"/>
              </a:spcAft>
            </a:pPr>
            <a:r>
              <a:rPr lang="en-US" sz="1519"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AUTHOR</a:t>
            </a:r>
          </a:p>
        </p:txBody>
      </p:sp>
      <p:sp>
        <p:nvSpPr>
          <p:cNvPr id="51" name="Right Arrow 50"/>
          <p:cNvSpPr/>
          <p:nvPr/>
        </p:nvSpPr>
        <p:spPr bwMode="auto">
          <a:xfrm rot="3593669">
            <a:off x="6991606" y="2650019"/>
            <a:ext cx="1002788" cy="604620"/>
          </a:xfrm>
          <a:prstGeom prst="rightArrow">
            <a:avLst>
              <a:gd name="adj1" fmla="val 60932"/>
              <a:gd name="adj2" fmla="val 31818"/>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0" rIns="0" bIns="0" numCol="1" rtlCol="0" anchor="ctr" anchorCtr="0" compatLnSpc="1">
            <a:prstTxWarp prst="textNoShape">
              <a:avLst/>
            </a:prstTxWarp>
          </a:bodyPr>
          <a:lstStyle/>
          <a:p>
            <a:pPr algn="ctr" defTabSz="771571" fontAlgn="base">
              <a:lnSpc>
                <a:spcPct val="90000"/>
              </a:lnSpc>
              <a:spcBef>
                <a:spcPct val="0"/>
              </a:spcBef>
              <a:spcAft>
                <a:spcPct val="0"/>
              </a:spcAft>
            </a:pPr>
            <a:r>
              <a:rPr lang="en-US" sz="1350"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LIKED_BY</a:t>
            </a:r>
          </a:p>
        </p:txBody>
      </p:sp>
      <p:sp>
        <p:nvSpPr>
          <p:cNvPr id="52" name="Right Arrow 51"/>
          <p:cNvSpPr/>
          <p:nvPr/>
        </p:nvSpPr>
        <p:spPr bwMode="auto">
          <a:xfrm rot="16200000" flipH="1">
            <a:off x="5763400" y="4791986"/>
            <a:ext cx="992435" cy="769516"/>
          </a:xfrm>
          <a:prstGeom prst="rightArrow">
            <a:avLst>
              <a:gd name="adj1" fmla="val 60932"/>
              <a:gd name="adj2" fmla="val 31818"/>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0" rIns="77153" bIns="0" numCol="1" rtlCol="0" anchor="ctr" anchorCtr="0" compatLnSpc="1">
            <a:prstTxWarp prst="textNoShape">
              <a:avLst/>
            </a:prstTxWarp>
          </a:bodyPr>
          <a:lstStyle/>
          <a:p>
            <a:pPr algn="ctr" defTabSz="771571" fontAlgn="base">
              <a:lnSpc>
                <a:spcPct val="90000"/>
              </a:lnSpc>
              <a:spcBef>
                <a:spcPct val="0"/>
              </a:spcBef>
              <a:spcAft>
                <a:spcPct val="0"/>
              </a:spcAft>
            </a:pPr>
            <a:r>
              <a:rPr lang="en-US" sz="1181"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UPLOAD_</a:t>
            </a:r>
            <a:br>
              <a:rPr lang="en-US" sz="1181"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br>
            <a:r>
              <a:rPr lang="en-US" sz="1181"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FROM</a:t>
            </a:r>
          </a:p>
        </p:txBody>
      </p:sp>
      <p:sp>
        <p:nvSpPr>
          <p:cNvPr id="55" name="Right Arrow 54"/>
          <p:cNvSpPr/>
          <p:nvPr/>
        </p:nvSpPr>
        <p:spPr bwMode="auto">
          <a:xfrm rot="16945914" flipH="1">
            <a:off x="6198757" y="2685062"/>
            <a:ext cx="913324" cy="604620"/>
          </a:xfrm>
          <a:prstGeom prst="rightArrow">
            <a:avLst>
              <a:gd name="adj1" fmla="val 60932"/>
              <a:gd name="adj2" fmla="val 31818"/>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0" rIns="77153" bIns="0" numCol="1" rtlCol="0" anchor="ctr" anchorCtr="0" compatLnSpc="1">
            <a:prstTxWarp prst="textNoShape">
              <a:avLst/>
            </a:prstTxWarp>
          </a:bodyPr>
          <a:lstStyle/>
          <a:p>
            <a:pPr algn="ctr" defTabSz="771571" fontAlgn="base">
              <a:lnSpc>
                <a:spcPct val="90000"/>
              </a:lnSpc>
              <a:spcBef>
                <a:spcPct val="0"/>
              </a:spcBef>
              <a:spcAft>
                <a:spcPct val="0"/>
              </a:spcAft>
            </a:pPr>
            <a:r>
              <a:rPr lang="en-US" sz="1519"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ATTACH</a:t>
            </a:r>
          </a:p>
        </p:txBody>
      </p:sp>
      <p:sp>
        <p:nvSpPr>
          <p:cNvPr id="67" name="Right Arrow 66"/>
          <p:cNvSpPr/>
          <p:nvPr/>
        </p:nvSpPr>
        <p:spPr bwMode="auto">
          <a:xfrm rot="16200000" flipH="1">
            <a:off x="3861916" y="4557261"/>
            <a:ext cx="1002788" cy="604620"/>
          </a:xfrm>
          <a:prstGeom prst="rightArrow">
            <a:avLst>
              <a:gd name="adj1" fmla="val 60932"/>
              <a:gd name="adj2" fmla="val 31818"/>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0" rIns="77153" bIns="0" numCol="1" rtlCol="0" anchor="ctr" anchorCtr="0" compatLnSpc="1">
            <a:prstTxWarp prst="textNoShape">
              <a:avLst/>
            </a:prstTxWarp>
          </a:bodyPr>
          <a:lstStyle/>
          <a:p>
            <a:pPr algn="ctr" defTabSz="771571" fontAlgn="base">
              <a:lnSpc>
                <a:spcPct val="90000"/>
              </a:lnSpc>
              <a:spcBef>
                <a:spcPct val="0"/>
              </a:spcBef>
              <a:spcAft>
                <a:spcPct val="0"/>
              </a:spcAft>
            </a:pPr>
            <a:r>
              <a:rPr lang="en-US" sz="1519"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AUTHOR</a:t>
            </a:r>
          </a:p>
        </p:txBody>
      </p:sp>
      <p:sp>
        <p:nvSpPr>
          <p:cNvPr id="68" name="Right Arrow 67"/>
          <p:cNvSpPr/>
          <p:nvPr/>
        </p:nvSpPr>
        <p:spPr bwMode="auto">
          <a:xfrm rot="19518775" flipH="1">
            <a:off x="4985960" y="2622772"/>
            <a:ext cx="1289558" cy="590974"/>
          </a:xfrm>
          <a:prstGeom prst="rightArrow">
            <a:avLst>
              <a:gd name="adj1" fmla="val 60932"/>
              <a:gd name="adj2" fmla="val 31818"/>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0" rIns="77153" bIns="0" numCol="1" rtlCol="0" anchor="ctr" anchorCtr="0" compatLnSpc="1">
            <a:prstTxWarp prst="textNoShape">
              <a:avLst/>
            </a:prstTxWarp>
          </a:bodyPr>
          <a:lstStyle/>
          <a:p>
            <a:pPr algn="ctr" defTabSz="771571" fontAlgn="base">
              <a:lnSpc>
                <a:spcPct val="90000"/>
              </a:lnSpc>
              <a:spcBef>
                <a:spcPct val="0"/>
              </a:spcBef>
              <a:spcAft>
                <a:spcPct val="0"/>
              </a:spcAft>
            </a:pPr>
            <a:r>
              <a:rPr lang="en-US" sz="1519"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COMMENT</a:t>
            </a:r>
          </a:p>
        </p:txBody>
      </p:sp>
      <p:sp>
        <p:nvSpPr>
          <p:cNvPr id="69" name="Right Arrow 68"/>
          <p:cNvSpPr/>
          <p:nvPr/>
        </p:nvSpPr>
        <p:spPr bwMode="auto">
          <a:xfrm rot="20387548" flipH="1">
            <a:off x="3054478" y="2409990"/>
            <a:ext cx="3206781" cy="590974"/>
          </a:xfrm>
          <a:prstGeom prst="rightArrow">
            <a:avLst>
              <a:gd name="adj1" fmla="val 60932"/>
              <a:gd name="adj2" fmla="val 31818"/>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0" rIns="77153" bIns="0" numCol="1" rtlCol="0" anchor="ctr" anchorCtr="0" compatLnSpc="1">
            <a:prstTxWarp prst="textNoShape">
              <a:avLst/>
            </a:prstTxWarp>
          </a:bodyPr>
          <a:lstStyle/>
          <a:p>
            <a:pPr algn="ctr" defTabSz="771571" fontAlgn="base">
              <a:lnSpc>
                <a:spcPct val="90000"/>
              </a:lnSpc>
              <a:spcBef>
                <a:spcPct val="0"/>
              </a:spcBef>
              <a:spcAft>
                <a:spcPct val="0"/>
              </a:spcAft>
            </a:pPr>
            <a:r>
              <a:rPr lang="en-US" sz="1519"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CHECKED_IN</a:t>
            </a:r>
          </a:p>
        </p:txBody>
      </p:sp>
      <p:sp>
        <p:nvSpPr>
          <p:cNvPr id="5" name="Right Brace 4"/>
          <p:cNvSpPr/>
          <p:nvPr/>
        </p:nvSpPr>
        <p:spPr bwMode="auto">
          <a:xfrm>
            <a:off x="9447613" y="1295857"/>
            <a:ext cx="494689" cy="2202722"/>
          </a:xfrm>
          <a:prstGeom prst="rightBrace">
            <a:avLst>
              <a:gd name="adj1" fmla="val 33024"/>
              <a:gd name="adj2" fmla="val 50000"/>
            </a:avLst>
          </a:prstGeom>
          <a:noFill/>
          <a:ln w="76200" cap="flat" cmpd="sng" algn="ctr">
            <a:solidFill>
              <a:schemeClr val="tx1"/>
            </a:solidFill>
            <a:prstDash val="solid"/>
            <a:round/>
            <a:headEnd type="none" w="med" len="med"/>
            <a:tailEnd type="none" w="med" len="med"/>
          </a:ln>
          <a:effectLst/>
        </p:spPr>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35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73" name="Right Brace 72"/>
          <p:cNvSpPr/>
          <p:nvPr/>
        </p:nvSpPr>
        <p:spPr bwMode="auto">
          <a:xfrm>
            <a:off x="9942302" y="3444853"/>
            <a:ext cx="494689" cy="2148997"/>
          </a:xfrm>
          <a:prstGeom prst="rightBrace">
            <a:avLst>
              <a:gd name="adj1" fmla="val 33024"/>
              <a:gd name="adj2" fmla="val 50000"/>
            </a:avLst>
          </a:prstGeom>
          <a:noFill/>
          <a:ln w="76200" cap="flat" cmpd="sng" algn="ctr">
            <a:solidFill>
              <a:schemeClr val="tx1"/>
            </a:solidFill>
            <a:prstDash val="solid"/>
            <a:round/>
            <a:headEnd type="none" w="med" len="med"/>
            <a:tailEnd type="none" w="med" len="med"/>
          </a:ln>
          <a:effectLst/>
        </p:spPr>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35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74" name="Right Brace 73"/>
          <p:cNvSpPr/>
          <p:nvPr/>
        </p:nvSpPr>
        <p:spPr bwMode="auto">
          <a:xfrm>
            <a:off x="9447613" y="5593850"/>
            <a:ext cx="494689" cy="931232"/>
          </a:xfrm>
          <a:prstGeom prst="rightBrace">
            <a:avLst>
              <a:gd name="adj1" fmla="val 33024"/>
              <a:gd name="adj2" fmla="val 50000"/>
            </a:avLst>
          </a:prstGeom>
          <a:noFill/>
          <a:ln w="76200" cap="flat" cmpd="sng" algn="ctr">
            <a:solidFill>
              <a:schemeClr val="tx1"/>
            </a:solidFill>
            <a:prstDash val="solid"/>
            <a:round/>
            <a:headEnd type="none" w="med" len="med"/>
            <a:tailEnd type="none" w="med" len="med"/>
          </a:ln>
          <a:effectLst/>
        </p:spPr>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35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9" name="TextBox 18"/>
          <p:cNvSpPr txBox="1"/>
          <p:nvPr/>
        </p:nvSpPr>
        <p:spPr>
          <a:xfrm>
            <a:off x="10052233" y="2101731"/>
            <a:ext cx="425116" cy="611706"/>
          </a:xfrm>
          <a:prstGeom prst="rect">
            <a:avLst/>
          </a:prstGeom>
          <a:noFill/>
        </p:spPr>
        <p:txBody>
          <a:bodyPr wrap="none" rtlCol="0">
            <a:spAutoFit/>
          </a:bodyPr>
          <a:lstStyle/>
          <a:p>
            <a:pPr defTabSz="771571" fontAlgn="base">
              <a:spcBef>
                <a:spcPct val="0"/>
              </a:spcBef>
              <a:spcAft>
                <a:spcPct val="0"/>
              </a:spcAft>
            </a:pPr>
            <a:r>
              <a:rPr lang="en-US" sz="3375" dirty="0">
                <a:solidFill>
                  <a:srgbClr val="000000"/>
                </a:solidFill>
                <a:latin typeface="Cambria"/>
                <a:ea typeface="ヒラギノ角ゴ ProN W3" charset="0"/>
                <a:cs typeface="Cambria"/>
                <a:sym typeface="Vista Sans OT Reg" charset="0"/>
              </a:rPr>
              <a:t>1</a:t>
            </a:r>
          </a:p>
        </p:txBody>
      </p:sp>
      <p:sp>
        <p:nvSpPr>
          <p:cNvPr id="75" name="TextBox 74"/>
          <p:cNvSpPr txBox="1"/>
          <p:nvPr/>
        </p:nvSpPr>
        <p:spPr>
          <a:xfrm>
            <a:off x="10491957" y="4197002"/>
            <a:ext cx="425116" cy="611706"/>
          </a:xfrm>
          <a:prstGeom prst="rect">
            <a:avLst/>
          </a:prstGeom>
          <a:noFill/>
        </p:spPr>
        <p:txBody>
          <a:bodyPr wrap="none" rtlCol="0">
            <a:spAutoFit/>
          </a:bodyPr>
          <a:lstStyle/>
          <a:p>
            <a:pPr defTabSz="771571" fontAlgn="base">
              <a:spcBef>
                <a:spcPct val="0"/>
              </a:spcBef>
              <a:spcAft>
                <a:spcPct val="0"/>
              </a:spcAft>
            </a:pPr>
            <a:r>
              <a:rPr lang="en-US" sz="3375" dirty="0">
                <a:solidFill>
                  <a:srgbClr val="000000"/>
                </a:solidFill>
                <a:latin typeface="Cambria"/>
                <a:ea typeface="ヒラギノ角ゴ ProN W3" charset="0"/>
                <a:cs typeface="Cambria"/>
                <a:sym typeface="Vista Sans OT Reg" charset="0"/>
              </a:rPr>
              <a:t>2</a:t>
            </a:r>
          </a:p>
        </p:txBody>
      </p:sp>
      <p:sp>
        <p:nvSpPr>
          <p:cNvPr id="76" name="TextBox 75"/>
          <p:cNvSpPr txBox="1"/>
          <p:nvPr/>
        </p:nvSpPr>
        <p:spPr>
          <a:xfrm>
            <a:off x="9997268" y="5755025"/>
            <a:ext cx="425116" cy="611706"/>
          </a:xfrm>
          <a:prstGeom prst="rect">
            <a:avLst/>
          </a:prstGeom>
          <a:noFill/>
        </p:spPr>
        <p:txBody>
          <a:bodyPr wrap="none" rtlCol="0">
            <a:spAutoFit/>
          </a:bodyPr>
          <a:lstStyle/>
          <a:p>
            <a:pPr defTabSz="771571" fontAlgn="base">
              <a:spcBef>
                <a:spcPct val="0"/>
              </a:spcBef>
              <a:spcAft>
                <a:spcPct val="0"/>
              </a:spcAft>
            </a:pPr>
            <a:r>
              <a:rPr lang="en-US" sz="3375" dirty="0">
                <a:solidFill>
                  <a:srgbClr val="000000"/>
                </a:solidFill>
                <a:latin typeface="Cambria"/>
                <a:ea typeface="ヒラギノ角ゴ ProN W3" charset="0"/>
                <a:cs typeface="Cambria"/>
                <a:sym typeface="Vista Sans OT Reg" charset="0"/>
              </a:rPr>
              <a:t>3</a:t>
            </a:r>
          </a:p>
        </p:txBody>
      </p:sp>
    </p:spTree>
    <p:custDataLst>
      <p:tags r:id="rId1"/>
    </p:custDataLst>
    <p:extLst>
      <p:ext uri="{BB962C8B-B14F-4D97-AF65-F5344CB8AC3E}">
        <p14:creationId xmlns:p14="http://schemas.microsoft.com/office/powerpoint/2010/main" val="1151790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8" grpId="0" animBg="1"/>
      <p:bldP spid="50" grpId="0" animBg="1"/>
      <p:bldP spid="51" grpId="0" animBg="1"/>
      <p:bldP spid="52" grpId="0" animBg="1"/>
      <p:bldP spid="55" grpId="0" animBg="1"/>
      <p:bldP spid="67" grpId="0" animBg="1"/>
      <p:bldP spid="68" grpId="0" animBg="1"/>
      <p:bldP spid="69" grpId="0" animBg="1"/>
      <p:bldP spid="5" grpId="0" animBg="1"/>
      <p:bldP spid="73" grpId="0" animBg="1"/>
      <p:bldP spid="74" grpId="0" animBg="1"/>
      <p:bldP spid="19" grpId="0"/>
      <p:bldP spid="75" grpId="0"/>
      <p:bldP spid="7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77BF0-BAEF-4463-B509-9A2DD123176B}"/>
              </a:ext>
            </a:extLst>
          </p:cNvPr>
          <p:cNvSpPr>
            <a:spLocks noGrp="1"/>
          </p:cNvSpPr>
          <p:nvPr>
            <p:ph type="title"/>
          </p:nvPr>
        </p:nvSpPr>
        <p:spPr/>
        <p:txBody>
          <a:bodyPr/>
          <a:lstStyle/>
          <a:p>
            <a:r>
              <a:rPr lang="en-US" dirty="0"/>
              <a:t>Our main question</a:t>
            </a:r>
          </a:p>
        </p:txBody>
      </p:sp>
      <p:sp>
        <p:nvSpPr>
          <p:cNvPr id="3" name="Content Placeholder 2">
            <a:extLst>
              <a:ext uri="{FF2B5EF4-FFF2-40B4-BE49-F238E27FC236}">
                <a16:creationId xmlns:a16="http://schemas.microsoft.com/office/drawing/2014/main" id="{CDF0AEFC-1BAD-4F1F-A3BB-F6D8E9DE90A8}"/>
              </a:ext>
            </a:extLst>
          </p:cNvPr>
          <p:cNvSpPr>
            <a:spLocks noGrp="1"/>
          </p:cNvSpPr>
          <p:nvPr>
            <p:ph idx="1"/>
          </p:nvPr>
        </p:nvSpPr>
        <p:spPr/>
        <p:txBody>
          <a:bodyPr>
            <a:normAutofit/>
          </a:bodyPr>
          <a:lstStyle/>
          <a:p>
            <a:r>
              <a:rPr lang="en-US" dirty="0"/>
              <a:t>Existing cloud models shield the back-end by having a massively scaled first-tier that handles most requests instantly, using cached data</a:t>
            </a:r>
          </a:p>
          <a:p>
            <a:r>
              <a:rPr lang="en-US" dirty="0"/>
              <a:t>The second tier subsystems hold this data, and include scalable DHTs</a:t>
            </a:r>
          </a:p>
          <a:p>
            <a:endParaRPr lang="en-US" dirty="0"/>
          </a:p>
          <a:p>
            <a:r>
              <a:rPr lang="en-US" dirty="0"/>
              <a:t>But by the time the second tier gets updates, a long time has elapsed!</a:t>
            </a:r>
          </a:p>
          <a:p>
            <a:r>
              <a:rPr lang="en-US" dirty="0"/>
              <a:t>    (seconds to minutes are common, and even hours in some situations)</a:t>
            </a:r>
          </a:p>
          <a:p>
            <a:r>
              <a:rPr lang="en-US" dirty="0"/>
              <a:t>CAP + BASE “teach” that this is hard to avoid, so we should embrace it.</a:t>
            </a:r>
          </a:p>
        </p:txBody>
      </p:sp>
      <p:sp>
        <p:nvSpPr>
          <p:cNvPr id="4" name="Footer Placeholder 3">
            <a:extLst>
              <a:ext uri="{FF2B5EF4-FFF2-40B4-BE49-F238E27FC236}">
                <a16:creationId xmlns:a16="http://schemas.microsoft.com/office/drawing/2014/main" id="{F68C8804-1B55-43B3-A541-AFC8628A46F2}"/>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57A44214-B0C8-40F7-B31B-651A21C9CE18}"/>
              </a:ext>
            </a:extLst>
          </p:cNvPr>
          <p:cNvSpPr>
            <a:spLocks noGrp="1"/>
          </p:cNvSpPr>
          <p:nvPr>
            <p:ph type="sldNum" sz="quarter" idx="12"/>
          </p:nvPr>
        </p:nvSpPr>
        <p:spPr/>
        <p:txBody>
          <a:bodyPr/>
          <a:lstStyle/>
          <a:p>
            <a:fld id="{3C974458-8A97-4835-BF79-1FB6D7856C21}" type="slidenum">
              <a:rPr lang="en-US" smtClean="0"/>
              <a:t>3</a:t>
            </a:fld>
            <a:endParaRPr lang="en-US"/>
          </a:p>
        </p:txBody>
      </p:sp>
    </p:spTree>
    <p:extLst>
      <p:ext uri="{BB962C8B-B14F-4D97-AF65-F5344CB8AC3E}">
        <p14:creationId xmlns:p14="http://schemas.microsoft.com/office/powerpoint/2010/main" val="17461683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73856" y="6193631"/>
            <a:ext cx="11444288" cy="835819"/>
          </a:xfrm>
          <a:prstGeom prst="rect">
            <a:avLst/>
          </a:prstGeom>
          <a:solidFill>
            <a:schemeClr val="tx1"/>
          </a:solidFill>
          <a:ln w="25400" cap="flat" cmpd="sng" algn="ctr">
            <a:noFill/>
            <a:prstDash val="solid"/>
            <a:round/>
            <a:headEnd type="arrow" w="med" len="med"/>
            <a:tailEnd type="none" w="med" len="med"/>
          </a:ln>
          <a:effectLst/>
        </p:spPr>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pic>
        <p:nvPicPr>
          <p:cNvPr id="6" name="Picture 5" descr="Facebook_Backgrounds--friendsgc smal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444" y="-107156"/>
            <a:ext cx="11187113" cy="6429375"/>
          </a:xfrm>
          <a:prstGeom prst="rect">
            <a:avLst/>
          </a:prstGeom>
          <a:solidFill>
            <a:schemeClr val="tx2"/>
          </a:solidFill>
        </p:spPr>
      </p:pic>
      <p:sp>
        <p:nvSpPr>
          <p:cNvPr id="15" name="Rounded Rectangle 14"/>
          <p:cNvSpPr/>
          <p:nvPr/>
        </p:nvSpPr>
        <p:spPr bwMode="auto">
          <a:xfrm>
            <a:off x="438150" y="5164931"/>
            <a:ext cx="2314575" cy="1221581"/>
          </a:xfrm>
          <a:prstGeom prst="roundRect">
            <a:avLst/>
          </a:prstGeom>
          <a:solidFill>
            <a:schemeClr val="tx1">
              <a:alpha val="65000"/>
            </a:schemeClr>
          </a:solidFill>
          <a:ln w="25400" cap="flat" cmpd="sng" algn="ctr">
            <a:noFill/>
            <a:prstDash val="solid"/>
            <a:round/>
            <a:headEnd type="arrow" w="med" len="med"/>
            <a:tailEnd type="none" w="med" len="med"/>
          </a:ln>
          <a:effectLst>
            <a:softEdge rad="381000"/>
          </a:effectLst>
        </p:spPr>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4" name="Rounded Rectangle 13"/>
          <p:cNvSpPr/>
          <p:nvPr/>
        </p:nvSpPr>
        <p:spPr bwMode="auto">
          <a:xfrm>
            <a:off x="888206" y="214313"/>
            <a:ext cx="4564856" cy="1221581"/>
          </a:xfrm>
          <a:prstGeom prst="roundRect">
            <a:avLst/>
          </a:prstGeom>
          <a:solidFill>
            <a:schemeClr val="tx1">
              <a:alpha val="65000"/>
            </a:schemeClr>
          </a:solidFill>
          <a:ln w="25400" cap="flat" cmpd="sng" algn="ctr">
            <a:noFill/>
            <a:prstDash val="solid"/>
            <a:round/>
            <a:headEnd type="arrow" w="med" len="med"/>
            <a:tailEnd type="none" w="med" len="med"/>
          </a:ln>
          <a:effectLst>
            <a:softEdge rad="381000"/>
          </a:effectLst>
        </p:spPr>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2" name="Title 1"/>
          <p:cNvSpPr>
            <a:spLocks noGrp="1"/>
          </p:cNvSpPr>
          <p:nvPr>
            <p:ph type="title"/>
          </p:nvPr>
        </p:nvSpPr>
        <p:spPr/>
        <p:txBody>
          <a:bodyPr/>
          <a:lstStyle/>
          <a:p>
            <a:r>
              <a:rPr lang="en-US" dirty="0">
                <a:solidFill>
                  <a:srgbClr val="FCF3D3"/>
                </a:solidFill>
                <a:effectLst>
                  <a:outerShdw blurRad="50800" dist="38100" dir="2700000" algn="tl" rotWithShape="0">
                    <a:prstClr val="black">
                      <a:alpha val="40000"/>
                    </a:prstClr>
                  </a:outerShdw>
                </a:effectLst>
              </a:rPr>
              <a:t>What Are TAO’s Goals/Challenges?</a:t>
            </a:r>
          </a:p>
        </p:txBody>
      </p:sp>
      <p:sp>
        <p:nvSpPr>
          <p:cNvPr id="9" name="Rounded Rectangle 8"/>
          <p:cNvSpPr/>
          <p:nvPr/>
        </p:nvSpPr>
        <p:spPr bwMode="auto">
          <a:xfrm>
            <a:off x="888206" y="1178719"/>
            <a:ext cx="4822031" cy="1221581"/>
          </a:xfrm>
          <a:prstGeom prst="roundRect">
            <a:avLst/>
          </a:prstGeom>
          <a:solidFill>
            <a:schemeClr val="tx1">
              <a:alpha val="65000"/>
            </a:schemeClr>
          </a:solidFill>
          <a:ln w="25400" cap="flat" cmpd="sng" algn="ctr">
            <a:noFill/>
            <a:prstDash val="solid"/>
            <a:round/>
            <a:headEnd type="arrow" w="med" len="med"/>
            <a:tailEnd type="none" w="med" len="med"/>
          </a:ln>
          <a:effectLst>
            <a:softEdge rad="381000"/>
          </a:effectLst>
        </p:spPr>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0" name="Rounded Rectangle 9"/>
          <p:cNvSpPr/>
          <p:nvPr/>
        </p:nvSpPr>
        <p:spPr bwMode="auto">
          <a:xfrm>
            <a:off x="1016794" y="1950244"/>
            <a:ext cx="4500563" cy="1221581"/>
          </a:xfrm>
          <a:prstGeom prst="roundRect">
            <a:avLst/>
          </a:prstGeom>
          <a:solidFill>
            <a:schemeClr val="tx1">
              <a:alpha val="65000"/>
            </a:schemeClr>
          </a:solidFill>
          <a:ln w="25400" cap="flat" cmpd="sng" algn="ctr">
            <a:noFill/>
            <a:prstDash val="solid"/>
            <a:round/>
            <a:headEnd type="arrow" w="med" len="med"/>
            <a:tailEnd type="none" w="med" len="med"/>
          </a:ln>
          <a:effectLst>
            <a:softEdge rad="381000"/>
          </a:effectLst>
        </p:spPr>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1" name="Rounded Rectangle 10"/>
          <p:cNvSpPr/>
          <p:nvPr/>
        </p:nvSpPr>
        <p:spPr bwMode="auto">
          <a:xfrm>
            <a:off x="1016794" y="2786063"/>
            <a:ext cx="5079206" cy="1221581"/>
          </a:xfrm>
          <a:prstGeom prst="roundRect">
            <a:avLst/>
          </a:prstGeom>
          <a:solidFill>
            <a:schemeClr val="tx1">
              <a:alpha val="65000"/>
            </a:schemeClr>
          </a:solidFill>
          <a:ln w="25400" cap="flat" cmpd="sng" algn="ctr">
            <a:noFill/>
            <a:prstDash val="solid"/>
            <a:round/>
            <a:headEnd type="arrow" w="med" len="med"/>
            <a:tailEnd type="none" w="med" len="med"/>
          </a:ln>
          <a:effectLst>
            <a:softEdge rad="381000"/>
          </a:effectLst>
        </p:spPr>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2" name="Rounded Rectangle 11"/>
          <p:cNvSpPr/>
          <p:nvPr/>
        </p:nvSpPr>
        <p:spPr bwMode="auto">
          <a:xfrm>
            <a:off x="1016794" y="3557588"/>
            <a:ext cx="5464969" cy="1221581"/>
          </a:xfrm>
          <a:prstGeom prst="roundRect">
            <a:avLst/>
          </a:prstGeom>
          <a:solidFill>
            <a:schemeClr val="tx1">
              <a:alpha val="65000"/>
            </a:schemeClr>
          </a:solidFill>
          <a:ln w="25400" cap="flat" cmpd="sng" algn="ctr">
            <a:noFill/>
            <a:prstDash val="solid"/>
            <a:round/>
            <a:headEnd type="arrow" w="med" len="med"/>
            <a:tailEnd type="none" w="med" len="med"/>
          </a:ln>
          <a:effectLst>
            <a:softEdge rad="381000"/>
          </a:effectLst>
        </p:spPr>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3" name="Content Placeholder 2"/>
          <p:cNvSpPr>
            <a:spLocks noGrp="1"/>
          </p:cNvSpPr>
          <p:nvPr>
            <p:ph idx="1"/>
          </p:nvPr>
        </p:nvSpPr>
        <p:spPr>
          <a:xfrm>
            <a:off x="1273969" y="1360884"/>
            <a:ext cx="6365081" cy="5025628"/>
          </a:xfrm>
        </p:spPr>
        <p:txBody>
          <a:bodyPr/>
          <a:lstStyle/>
          <a:p>
            <a:r>
              <a:rPr lang="en-US" sz="3713" dirty="0">
                <a:solidFill>
                  <a:schemeClr val="accent1">
                    <a:lumMod val="20000"/>
                    <a:lumOff val="80000"/>
                  </a:schemeClr>
                </a:solidFill>
                <a:effectLst>
                  <a:outerShdw blurRad="95250" dist="114300" dir="2700000" algn="tl" rotWithShape="0">
                    <a:prstClr val="black">
                      <a:alpha val="77000"/>
                    </a:prstClr>
                  </a:outerShdw>
                </a:effectLst>
              </a:rPr>
              <a:t>Efficiency at scale</a:t>
            </a:r>
          </a:p>
          <a:p>
            <a:r>
              <a:rPr lang="en-US" sz="3713" dirty="0">
                <a:solidFill>
                  <a:schemeClr val="accent1">
                    <a:lumMod val="20000"/>
                    <a:lumOff val="80000"/>
                  </a:schemeClr>
                </a:solidFill>
                <a:effectLst>
                  <a:outerShdw blurRad="95250" dist="114300" dir="2700000" algn="tl" rotWithShape="0">
                    <a:prstClr val="black">
                      <a:alpha val="77000"/>
                    </a:prstClr>
                  </a:outerShdw>
                </a:effectLst>
              </a:rPr>
              <a:t>Low read latency</a:t>
            </a:r>
          </a:p>
          <a:p>
            <a:r>
              <a:rPr lang="en-US" sz="3713" dirty="0">
                <a:solidFill>
                  <a:schemeClr val="accent1">
                    <a:lumMod val="20000"/>
                    <a:lumOff val="80000"/>
                  </a:schemeClr>
                </a:solidFill>
                <a:effectLst>
                  <a:outerShdw blurRad="95250" dist="114300" dir="2700000" algn="tl" rotWithShape="0">
                    <a:prstClr val="black">
                      <a:alpha val="77000"/>
                    </a:prstClr>
                  </a:outerShdw>
                </a:effectLst>
              </a:rPr>
              <a:t>Timeliness of writes</a:t>
            </a:r>
          </a:p>
          <a:p>
            <a:r>
              <a:rPr lang="en-US" sz="3713" dirty="0">
                <a:solidFill>
                  <a:schemeClr val="accent1">
                    <a:lumMod val="20000"/>
                    <a:lumOff val="80000"/>
                  </a:schemeClr>
                </a:solidFill>
                <a:effectLst>
                  <a:outerShdw blurRad="95250" dist="114300" dir="2700000" algn="tl" rotWithShape="0">
                    <a:prstClr val="black">
                      <a:alpha val="77000"/>
                    </a:prstClr>
                  </a:outerShdw>
                </a:effectLst>
              </a:rPr>
              <a:t>High Read Availability</a:t>
            </a:r>
          </a:p>
        </p:txBody>
      </p:sp>
    </p:spTree>
    <p:custDataLst>
      <p:tags r:id="rId1"/>
    </p:custDataLst>
    <p:extLst>
      <p:ext uri="{BB962C8B-B14F-4D97-AF65-F5344CB8AC3E}">
        <p14:creationId xmlns:p14="http://schemas.microsoft.com/office/powerpoint/2010/main" val="2986912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6850" y="546497"/>
            <a:ext cx="9440466" cy="557213"/>
          </a:xfrm>
        </p:spPr>
        <p:txBody>
          <a:bodyPr/>
          <a:lstStyle/>
          <a:p>
            <a:r>
              <a:rPr lang="en-US" dirty="0"/>
              <a:t>Graph in Memcache</a:t>
            </a:r>
          </a:p>
        </p:txBody>
      </p:sp>
      <p:pic>
        <p:nvPicPr>
          <p:cNvPr id="8" name="Content Placeholder 7" descr="example_all.png"/>
          <p:cNvPicPr>
            <a:picLocks noGrp="1" noChangeAspect="1"/>
          </p:cNvPicPr>
          <p:nvPr>
            <p:ph idx="1"/>
          </p:nvPr>
        </p:nvPicPr>
        <p:blipFill rotWithShape="1">
          <a:blip r:embed="rId3" cstate="hqprint">
            <a:extLst>
              <a:ext uri="{28A0092B-C50C-407E-A947-70E740481C1C}">
                <a14:useLocalDpi xmlns:a14="http://schemas.microsoft.com/office/drawing/2010/main" val="0"/>
              </a:ext>
            </a:extLst>
          </a:blip>
          <a:srcRect l="-25" r="-25"/>
          <a:stretch/>
        </p:blipFill>
        <p:spPr>
          <a:xfrm>
            <a:off x="1145381" y="1950244"/>
            <a:ext cx="2172633" cy="3278981"/>
          </a:xfrm>
        </p:spPr>
      </p:pic>
      <p:grpSp>
        <p:nvGrpSpPr>
          <p:cNvPr id="19" name="Group 18"/>
          <p:cNvGrpSpPr/>
          <p:nvPr/>
        </p:nvGrpSpPr>
        <p:grpSpPr>
          <a:xfrm>
            <a:off x="6867525" y="2400300"/>
            <a:ext cx="4457700" cy="4114800"/>
            <a:chOff x="7721600" y="2540000"/>
            <a:chExt cx="5283200" cy="4876800"/>
          </a:xfrm>
        </p:grpSpPr>
        <p:sp>
          <p:nvSpPr>
            <p:cNvPr id="69" name="Magnetic Disk 68"/>
            <p:cNvSpPr/>
            <p:nvPr/>
          </p:nvSpPr>
          <p:spPr bwMode="auto">
            <a:xfrm>
              <a:off x="7721600" y="2540000"/>
              <a:ext cx="5283200" cy="4876800"/>
            </a:xfrm>
            <a:prstGeom prst="flowChartMagneticDisk">
              <a:avLst/>
            </a:prstGeom>
            <a:ln>
              <a:headEnd type="arrow"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1519" dirty="0">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grpSp>
          <p:nvGrpSpPr>
            <p:cNvPr id="3" name="Group 2"/>
            <p:cNvGrpSpPr/>
            <p:nvPr/>
          </p:nvGrpSpPr>
          <p:grpSpPr>
            <a:xfrm>
              <a:off x="8026400" y="2997200"/>
              <a:ext cx="4543926" cy="3733800"/>
              <a:chOff x="4521200" y="1092200"/>
              <a:chExt cx="8201526" cy="6553200"/>
            </a:xfrm>
          </p:grpSpPr>
          <p:sp>
            <p:nvSpPr>
              <p:cNvPr id="63" name="Left-Right Arrow 62"/>
              <p:cNvSpPr/>
              <p:nvPr/>
            </p:nvSpPr>
            <p:spPr bwMode="auto">
              <a:xfrm rot="17820103">
                <a:off x="7876580" y="3962122"/>
                <a:ext cx="4158395" cy="838200"/>
              </a:xfrm>
              <a:prstGeom prst="leftRightArrow">
                <a:avLst>
                  <a:gd name="adj1" fmla="val 6010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38576" rIns="0" bIns="38576" numCol="1" rtlCol="0" anchor="ctr" anchorCtr="0" compatLnSpc="1">
                <a:prstTxWarp prst="textNoShape">
                  <a:avLst/>
                </a:prstTxWarp>
              </a:bodyPr>
              <a:lstStyle/>
              <a:p>
                <a:pPr algn="ctr" defTabSz="771571" fontAlgn="base">
                  <a:lnSpc>
                    <a:spcPct val="90000"/>
                  </a:lnSpc>
                  <a:spcBef>
                    <a:spcPct val="0"/>
                  </a:spcBef>
                  <a:spcAft>
                    <a:spcPct val="0"/>
                  </a:spcAft>
                </a:pPr>
                <a:r>
                  <a:rPr lang="en-US" sz="92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FRIEND</a:t>
                </a:r>
              </a:p>
            </p:txBody>
          </p:sp>
          <p:grpSp>
            <p:nvGrpSpPr>
              <p:cNvPr id="29" name="Group 28"/>
              <p:cNvGrpSpPr/>
              <p:nvPr/>
            </p:nvGrpSpPr>
            <p:grpSpPr>
              <a:xfrm>
                <a:off x="10312400" y="6426200"/>
                <a:ext cx="2404872" cy="1171575"/>
                <a:chOff x="6350000" y="6807200"/>
                <a:chExt cx="1903857" cy="914400"/>
              </a:xfrm>
            </p:grpSpPr>
            <p:sp>
              <p:nvSpPr>
                <p:cNvPr id="20" name="Rectangle 19"/>
                <p:cNvSpPr/>
                <p:nvPr/>
              </p:nvSpPr>
              <p:spPr bwMode="auto">
                <a:xfrm>
                  <a:off x="6350000" y="6807200"/>
                  <a:ext cx="1903857" cy="914400"/>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92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COMMENT</a:t>
                  </a:r>
                  <a:endParaRPr lang="en-US" sz="844"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pic>
              <p:nvPicPr>
                <p:cNvPr id="9" name="Picture 8" descr="example_comment.png"/>
                <p:cNvPicPr preferRelativeResize="0">
                  <a:picLocks noChangeAspect="1"/>
                </p:cNvPicPr>
                <p:nvPr/>
              </p:nvPicPr>
              <p:blipFill rotWithShape="1">
                <a:blip r:embed="rId4">
                  <a:extLst>
                    <a:ext uri="{28A0092B-C50C-407E-A947-70E740481C1C}">
                      <a14:useLocalDpi xmlns:a14="http://schemas.microsoft.com/office/drawing/2010/main" val="0"/>
                    </a:ext>
                  </a:extLst>
                </a:blip>
                <a:srcRect l="-1" r="36524"/>
                <a:stretch/>
              </p:blipFill>
              <p:spPr>
                <a:xfrm>
                  <a:off x="6426200" y="7188200"/>
                  <a:ext cx="1809750" cy="457200"/>
                </a:xfrm>
                <a:prstGeom prst="rect">
                  <a:avLst/>
                </a:prstGeom>
              </p:spPr>
            </p:pic>
          </p:grpSp>
          <p:grpSp>
            <p:nvGrpSpPr>
              <p:cNvPr id="26" name="Group 25"/>
              <p:cNvGrpSpPr/>
              <p:nvPr/>
            </p:nvGrpSpPr>
            <p:grpSpPr>
              <a:xfrm>
                <a:off x="8331200" y="3835400"/>
                <a:ext cx="2021305" cy="1600201"/>
                <a:chOff x="6350000" y="1473200"/>
                <a:chExt cx="1600200" cy="1248937"/>
              </a:xfrm>
            </p:grpSpPr>
            <p:sp>
              <p:nvSpPr>
                <p:cNvPr id="15" name="Rectangle 14"/>
                <p:cNvSpPr/>
                <p:nvPr/>
              </p:nvSpPr>
              <p:spPr bwMode="auto">
                <a:xfrm>
                  <a:off x="6350000" y="1473200"/>
                  <a:ext cx="1600200" cy="1248937"/>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92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POST</a:t>
                  </a:r>
                  <a:endParaRPr lang="en-US" sz="844"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pic>
              <p:nvPicPr>
                <p:cNvPr id="10" name="Picture 9" descr="example_pos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0325" y="1948984"/>
                  <a:ext cx="1447800" cy="406986"/>
                </a:xfrm>
                <a:prstGeom prst="rect">
                  <a:avLst/>
                </a:prstGeom>
              </p:spPr>
            </p:pic>
          </p:grpSp>
          <p:grpSp>
            <p:nvGrpSpPr>
              <p:cNvPr id="27" name="Group 26"/>
              <p:cNvGrpSpPr/>
              <p:nvPr/>
            </p:nvGrpSpPr>
            <p:grpSpPr>
              <a:xfrm>
                <a:off x="10160000" y="1092200"/>
                <a:ext cx="2021305" cy="1269206"/>
                <a:chOff x="6350000" y="2844800"/>
                <a:chExt cx="1600200" cy="990600"/>
              </a:xfrm>
            </p:grpSpPr>
            <p:sp>
              <p:nvSpPr>
                <p:cNvPr id="16" name="Rectangle 15"/>
                <p:cNvSpPr/>
                <p:nvPr/>
              </p:nvSpPr>
              <p:spPr bwMode="auto">
                <a:xfrm>
                  <a:off x="6350000" y="2844800"/>
                  <a:ext cx="1600200" cy="990600"/>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92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USER</a:t>
                  </a:r>
                  <a:endParaRPr lang="en-US" sz="844"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pic>
              <p:nvPicPr>
                <p:cNvPr id="12" name="Picture 11" descr="example_natha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2400" y="3149600"/>
                  <a:ext cx="1295400" cy="609599"/>
                </a:xfrm>
                <a:prstGeom prst="rect">
                  <a:avLst/>
                </a:prstGeom>
              </p:spPr>
            </p:pic>
          </p:grpSp>
          <p:grpSp>
            <p:nvGrpSpPr>
              <p:cNvPr id="28" name="Group 27"/>
              <p:cNvGrpSpPr/>
              <p:nvPr/>
            </p:nvGrpSpPr>
            <p:grpSpPr>
              <a:xfrm>
                <a:off x="7416800" y="6350000"/>
                <a:ext cx="2021305" cy="1269206"/>
                <a:chOff x="6350000" y="5359400"/>
                <a:chExt cx="1600200" cy="990600"/>
              </a:xfrm>
            </p:grpSpPr>
            <p:sp>
              <p:nvSpPr>
                <p:cNvPr id="18" name="Rectangle 17"/>
                <p:cNvSpPr/>
                <p:nvPr/>
              </p:nvSpPr>
              <p:spPr bwMode="auto">
                <a:xfrm>
                  <a:off x="6350000" y="5359400"/>
                  <a:ext cx="1600200" cy="990600"/>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92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USER</a:t>
                  </a:r>
                  <a:endParaRPr lang="en-US" sz="844"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pic>
              <p:nvPicPr>
                <p:cNvPr id="13" name="Picture 12" descr="example_alic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02400" y="5664200"/>
                  <a:ext cx="1219200" cy="645042"/>
                </a:xfrm>
                <a:prstGeom prst="rect">
                  <a:avLst/>
                </a:prstGeom>
              </p:spPr>
            </p:pic>
          </p:grpSp>
          <p:grpSp>
            <p:nvGrpSpPr>
              <p:cNvPr id="23" name="Group 22"/>
              <p:cNvGrpSpPr/>
              <p:nvPr/>
            </p:nvGrpSpPr>
            <p:grpSpPr>
              <a:xfrm>
                <a:off x="4902200" y="3454400"/>
                <a:ext cx="2406316" cy="2050256"/>
                <a:chOff x="5588000" y="2768600"/>
                <a:chExt cx="1905000" cy="1600200"/>
              </a:xfrm>
            </p:grpSpPr>
            <p:sp>
              <p:nvSpPr>
                <p:cNvPr id="21" name="Rectangle 20"/>
                <p:cNvSpPr/>
                <p:nvPr/>
              </p:nvSpPr>
              <p:spPr bwMode="auto">
                <a:xfrm>
                  <a:off x="5588000" y="2768600"/>
                  <a:ext cx="1905000" cy="1600200"/>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92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PHOTO</a:t>
                  </a:r>
                  <a:endParaRPr lang="en-US" sz="844"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pic>
              <p:nvPicPr>
                <p:cNvPr id="14" name="Picture 13" descr="example_photo.png"/>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664200" y="3149600"/>
                  <a:ext cx="1723292" cy="1143000"/>
                </a:xfrm>
                <a:prstGeom prst="rect">
                  <a:avLst/>
                </a:prstGeom>
              </p:spPr>
            </p:pic>
          </p:grpSp>
          <p:grpSp>
            <p:nvGrpSpPr>
              <p:cNvPr id="24" name="Group 23"/>
              <p:cNvGrpSpPr/>
              <p:nvPr/>
            </p:nvGrpSpPr>
            <p:grpSpPr>
              <a:xfrm>
                <a:off x="7264400" y="1701800"/>
                <a:ext cx="2021305" cy="1171575"/>
                <a:chOff x="5892800" y="1625600"/>
                <a:chExt cx="1600200" cy="914400"/>
              </a:xfrm>
            </p:grpSpPr>
            <p:sp>
              <p:nvSpPr>
                <p:cNvPr id="22" name="Rectangle 21"/>
                <p:cNvSpPr/>
                <p:nvPr/>
              </p:nvSpPr>
              <p:spPr bwMode="auto">
                <a:xfrm>
                  <a:off x="5892800" y="1625600"/>
                  <a:ext cx="1600200" cy="914400"/>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92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LOCATION</a:t>
                  </a:r>
                  <a:endParaRPr lang="en-US" sz="844"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pic>
              <p:nvPicPr>
                <p:cNvPr id="11" name="Picture 10" descr="example_charlotte_dome.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69000" y="2082800"/>
                  <a:ext cx="1447800" cy="294801"/>
                </a:xfrm>
                <a:prstGeom prst="rect">
                  <a:avLst/>
                </a:prstGeom>
              </p:spPr>
            </p:pic>
          </p:grpSp>
          <p:sp>
            <p:nvSpPr>
              <p:cNvPr id="30" name="Rectangle 29"/>
              <p:cNvSpPr/>
              <p:nvPr/>
            </p:nvSpPr>
            <p:spPr bwMode="auto">
              <a:xfrm>
                <a:off x="11379200" y="3454400"/>
                <a:ext cx="1191126" cy="942975"/>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92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USER</a:t>
                </a:r>
                <a:endParaRPr lang="en-US" sz="844"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a:p>
                <a:pPr defTabSz="771571" fontAlgn="base">
                  <a:lnSpc>
                    <a:spcPct val="150000"/>
                  </a:lnSpc>
                  <a:spcBef>
                    <a:spcPct val="0"/>
                  </a:spcBef>
                  <a:spcAft>
                    <a:spcPct val="0"/>
                  </a:spcAft>
                </a:pPr>
                <a:r>
                  <a:rPr lang="en-US" sz="844"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    </a:t>
                </a:r>
                <a:r>
                  <a:rPr lang="en-US" sz="844" dirty="0">
                    <a:solidFill>
                      <a:srgbClr val="E0E4ED">
                        <a:lumMod val="50000"/>
                      </a:srgbClr>
                    </a:solidFill>
                    <a:latin typeface="Vista Sans OT Reg" pitchFamily="-65" charset="0"/>
                    <a:ea typeface="ヒラギノ角ゴ ProN W3" pitchFamily="-65" charset="-128"/>
                    <a:cs typeface="ヒラギノ角ゴ ProN W3" pitchFamily="-65" charset="-128"/>
                    <a:sym typeface="Vista Sans OT Reg" pitchFamily="-65" charset="0"/>
                  </a:rPr>
                  <a:t>Carol</a:t>
                </a:r>
              </a:p>
            </p:txBody>
          </p:sp>
          <p:sp>
            <p:nvSpPr>
              <p:cNvPr id="32" name="Rectangle 31"/>
              <p:cNvSpPr/>
              <p:nvPr/>
            </p:nvSpPr>
            <p:spPr bwMode="auto">
              <a:xfrm>
                <a:off x="11226800" y="4749800"/>
                <a:ext cx="1191126" cy="533400"/>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92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USER</a:t>
                </a:r>
                <a:endParaRPr lang="en-US" sz="844"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34" name="Rectangle 33"/>
              <p:cNvSpPr/>
              <p:nvPr/>
            </p:nvSpPr>
            <p:spPr bwMode="auto">
              <a:xfrm>
                <a:off x="11379200" y="4978399"/>
                <a:ext cx="1191126" cy="533400"/>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92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USER</a:t>
                </a:r>
                <a:endParaRPr lang="en-US" sz="844"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35" name="Rectangle 34"/>
              <p:cNvSpPr/>
              <p:nvPr/>
            </p:nvSpPr>
            <p:spPr bwMode="auto">
              <a:xfrm>
                <a:off x="11531600" y="5206999"/>
                <a:ext cx="1191126" cy="533400"/>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92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USER</a:t>
                </a:r>
                <a:endParaRPr lang="en-US" sz="844"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36" name="Rectangle 35"/>
              <p:cNvSpPr/>
              <p:nvPr/>
            </p:nvSpPr>
            <p:spPr bwMode="auto">
              <a:xfrm>
                <a:off x="4521200" y="6121400"/>
                <a:ext cx="1371600" cy="457200"/>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759"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EXIF_INFO</a:t>
                </a:r>
                <a:endParaRPr lang="en-US" sz="844"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37" name="Rectangle 36"/>
              <p:cNvSpPr/>
              <p:nvPr/>
            </p:nvSpPr>
            <p:spPr bwMode="auto">
              <a:xfrm>
                <a:off x="5054600" y="2235200"/>
                <a:ext cx="1371600" cy="457200"/>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844"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GPS_DATA</a:t>
                </a:r>
              </a:p>
            </p:txBody>
          </p:sp>
          <p:sp>
            <p:nvSpPr>
              <p:cNvPr id="38" name="Rectangle 37"/>
              <p:cNvSpPr/>
              <p:nvPr/>
            </p:nvSpPr>
            <p:spPr bwMode="auto">
              <a:xfrm>
                <a:off x="5130800" y="6883400"/>
                <a:ext cx="1371600" cy="762000"/>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886"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APP</a:t>
                </a:r>
                <a:endParaRPr lang="en-US" sz="844"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a:p>
                <a:pPr defTabSz="771571" fontAlgn="base">
                  <a:lnSpc>
                    <a:spcPct val="140000"/>
                  </a:lnSpc>
                  <a:spcBef>
                    <a:spcPct val="0"/>
                  </a:spcBef>
                  <a:spcAft>
                    <a:spcPct val="0"/>
                  </a:spcAft>
                </a:pPr>
                <a:r>
                  <a:rPr lang="en-US" sz="844"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    </a:t>
                </a:r>
                <a:r>
                  <a:rPr lang="en-US" sz="844" dirty="0">
                    <a:solidFill>
                      <a:srgbClr val="556792"/>
                    </a:solidFill>
                    <a:latin typeface="Vista Sans OT Reg" pitchFamily="-65" charset="0"/>
                    <a:ea typeface="ヒラギノ角ゴ ProN W3" pitchFamily="-65" charset="-128"/>
                    <a:cs typeface="ヒラギノ角ゴ ProN W3" pitchFamily="-65" charset="-128"/>
                    <a:sym typeface="Vista Sans OT Reg" pitchFamily="-65" charset="0"/>
                  </a:rPr>
                  <a:t>iPhoto</a:t>
                </a:r>
              </a:p>
            </p:txBody>
          </p:sp>
          <p:sp>
            <p:nvSpPr>
              <p:cNvPr id="42" name="Right Arrow 41"/>
              <p:cNvSpPr/>
              <p:nvPr/>
            </p:nvSpPr>
            <p:spPr bwMode="auto">
              <a:xfrm flipH="1">
                <a:off x="6350000" y="2006600"/>
                <a:ext cx="990600" cy="838200"/>
              </a:xfrm>
              <a:prstGeom prst="rightArrow">
                <a:avLst>
                  <a:gd name="adj1" fmla="val 60932"/>
                  <a:gd name="adj2" fmla="val 31818"/>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0" rIns="77153" bIns="0" numCol="1" rtlCol="0" anchor="ctr" anchorCtr="0" compatLnSpc="1">
                <a:prstTxWarp prst="textNoShape">
                  <a:avLst/>
                </a:prstTxWarp>
              </a:bodyPr>
              <a:lstStyle/>
              <a:p>
                <a:pPr algn="ctr" defTabSz="771571" fontAlgn="base">
                  <a:lnSpc>
                    <a:spcPct val="90000"/>
                  </a:lnSpc>
                  <a:spcBef>
                    <a:spcPct val="0"/>
                  </a:spcBef>
                  <a:spcAft>
                    <a:spcPct val="0"/>
                  </a:spcAft>
                </a:pPr>
                <a:r>
                  <a:rPr lang="en-US" sz="92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AT</a:t>
                </a:r>
              </a:p>
            </p:txBody>
          </p:sp>
          <p:sp>
            <p:nvSpPr>
              <p:cNvPr id="43" name="Right Arrow 42"/>
              <p:cNvSpPr/>
              <p:nvPr/>
            </p:nvSpPr>
            <p:spPr bwMode="auto">
              <a:xfrm flipH="1">
                <a:off x="7188200" y="3911600"/>
                <a:ext cx="1219200" cy="1066800"/>
              </a:xfrm>
              <a:prstGeom prst="rightArrow">
                <a:avLst>
                  <a:gd name="adj1" fmla="val 60932"/>
                  <a:gd name="adj2" fmla="val 31818"/>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0" rIns="77153" bIns="0" numCol="1" rtlCol="0" anchor="ctr" anchorCtr="0" compatLnSpc="1">
                <a:prstTxWarp prst="textNoShape">
                  <a:avLst/>
                </a:prstTxWarp>
              </a:bodyPr>
              <a:lstStyle/>
              <a:p>
                <a:pPr algn="ctr" defTabSz="771571" fontAlgn="base">
                  <a:lnSpc>
                    <a:spcPct val="90000"/>
                  </a:lnSpc>
                  <a:spcBef>
                    <a:spcPct val="0"/>
                  </a:spcBef>
                  <a:spcAft>
                    <a:spcPct val="0"/>
                  </a:spcAft>
                </a:pPr>
                <a:r>
                  <a:rPr lang="en-US" sz="886"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PHOTO</a:t>
                </a:r>
              </a:p>
            </p:txBody>
          </p:sp>
          <p:sp>
            <p:nvSpPr>
              <p:cNvPr id="44" name="Right Arrow 43"/>
              <p:cNvSpPr/>
              <p:nvPr/>
            </p:nvSpPr>
            <p:spPr bwMode="auto">
              <a:xfrm rot="18157853" flipH="1">
                <a:off x="4864699" y="5430130"/>
                <a:ext cx="822627" cy="838200"/>
              </a:xfrm>
              <a:prstGeom prst="rightArrow">
                <a:avLst>
                  <a:gd name="adj1" fmla="val 60932"/>
                  <a:gd name="adj2" fmla="val 31818"/>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0" rIns="77153" bIns="0" numCol="1" rtlCol="0" anchor="ctr" anchorCtr="0" compatLnSpc="1">
                <a:prstTxWarp prst="textNoShape">
                  <a:avLst/>
                </a:prstTxWarp>
              </a:bodyPr>
              <a:lstStyle/>
              <a:p>
                <a:pPr algn="ctr" defTabSz="771571" fontAlgn="base">
                  <a:lnSpc>
                    <a:spcPct val="90000"/>
                  </a:lnSpc>
                  <a:spcBef>
                    <a:spcPct val="0"/>
                  </a:spcBef>
                  <a:spcAft>
                    <a:spcPct val="0"/>
                  </a:spcAft>
                </a:pPr>
                <a:r>
                  <a:rPr lang="en-US" sz="92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EXIF</a:t>
                </a:r>
              </a:p>
            </p:txBody>
          </p:sp>
          <p:sp>
            <p:nvSpPr>
              <p:cNvPr id="46" name="Right Arrow 45"/>
              <p:cNvSpPr/>
              <p:nvPr/>
            </p:nvSpPr>
            <p:spPr bwMode="auto">
              <a:xfrm rot="17238823" flipH="1">
                <a:off x="5875373" y="5627753"/>
                <a:ext cx="1471574" cy="1066800"/>
              </a:xfrm>
              <a:prstGeom prst="rightArrow">
                <a:avLst>
                  <a:gd name="adj1" fmla="val 60932"/>
                  <a:gd name="adj2" fmla="val 31818"/>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0" rIns="77153" bIns="0" numCol="1" rtlCol="0" anchor="ctr" anchorCtr="0" compatLnSpc="1">
                <a:prstTxWarp prst="textNoShape">
                  <a:avLst/>
                </a:prstTxWarp>
              </a:bodyPr>
              <a:lstStyle/>
              <a:p>
                <a:pPr algn="ctr" defTabSz="771571" fontAlgn="base">
                  <a:lnSpc>
                    <a:spcPct val="90000"/>
                  </a:lnSpc>
                  <a:spcBef>
                    <a:spcPct val="0"/>
                  </a:spcBef>
                  <a:spcAft>
                    <a:spcPct val="0"/>
                  </a:spcAft>
                </a:pPr>
                <a:r>
                  <a:rPr lang="en-US" sz="886"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UPLOAD_</a:t>
                </a:r>
                <a:br>
                  <a:rPr lang="en-US" sz="886"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br>
                <a:r>
                  <a:rPr lang="en-US" sz="886"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FROM</a:t>
                </a:r>
              </a:p>
            </p:txBody>
          </p:sp>
          <p:sp>
            <p:nvSpPr>
              <p:cNvPr id="54" name="Right Arrow 53"/>
              <p:cNvSpPr/>
              <p:nvPr/>
            </p:nvSpPr>
            <p:spPr bwMode="auto">
              <a:xfrm rot="3132958">
                <a:off x="9245600" y="5435600"/>
                <a:ext cx="1447800" cy="838200"/>
              </a:xfrm>
              <a:prstGeom prst="rightArrow">
                <a:avLst>
                  <a:gd name="adj1" fmla="val 60932"/>
                  <a:gd name="adj2" fmla="val 31818"/>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0" rIns="0" bIns="0" numCol="1" rtlCol="0" anchor="ctr" anchorCtr="0" compatLnSpc="1">
                <a:prstTxWarp prst="textNoShape">
                  <a:avLst/>
                </a:prstTxWarp>
              </a:bodyPr>
              <a:lstStyle/>
              <a:p>
                <a:pPr algn="ctr" defTabSz="771571" fontAlgn="base">
                  <a:lnSpc>
                    <a:spcPct val="90000"/>
                  </a:lnSpc>
                  <a:spcBef>
                    <a:spcPct val="0"/>
                  </a:spcBef>
                  <a:spcAft>
                    <a:spcPct val="0"/>
                  </a:spcAft>
                </a:pPr>
                <a:r>
                  <a:rPr lang="en-US" sz="886"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COMMENT</a:t>
                </a:r>
              </a:p>
            </p:txBody>
          </p:sp>
          <p:sp>
            <p:nvSpPr>
              <p:cNvPr id="4" name="Left-Right Arrow 3"/>
              <p:cNvSpPr/>
              <p:nvPr/>
            </p:nvSpPr>
            <p:spPr bwMode="auto">
              <a:xfrm rot="2753483">
                <a:off x="8014518" y="2895278"/>
                <a:ext cx="1556707" cy="838200"/>
              </a:xfrm>
              <a:prstGeom prst="leftRightArrow">
                <a:avLst>
                  <a:gd name="adj1" fmla="val 6010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38576" rIns="0" bIns="38576" numCol="1" rtlCol="0" anchor="ctr" anchorCtr="0" compatLnSpc="1">
                <a:prstTxWarp prst="textNoShape">
                  <a:avLst/>
                </a:prstTxWarp>
              </a:bodyPr>
              <a:lstStyle/>
              <a:p>
                <a:pPr algn="ctr" defTabSz="771571" fontAlgn="base">
                  <a:lnSpc>
                    <a:spcPct val="90000"/>
                  </a:lnSpc>
                  <a:spcBef>
                    <a:spcPct val="0"/>
                  </a:spcBef>
                  <a:spcAft>
                    <a:spcPct val="0"/>
                  </a:spcAft>
                </a:pPr>
                <a:r>
                  <a:rPr lang="en-US" sz="886"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CHECKIN</a:t>
                </a:r>
              </a:p>
            </p:txBody>
          </p:sp>
          <p:sp>
            <p:nvSpPr>
              <p:cNvPr id="56" name="Left-Right Arrow 55"/>
              <p:cNvSpPr/>
              <p:nvPr/>
            </p:nvSpPr>
            <p:spPr bwMode="auto">
              <a:xfrm rot="20672011">
                <a:off x="10248307" y="3688148"/>
                <a:ext cx="1295400" cy="838200"/>
              </a:xfrm>
              <a:prstGeom prst="leftRightArrow">
                <a:avLst>
                  <a:gd name="adj1" fmla="val 6010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ctr" anchorCtr="0" compatLnSpc="1">
                <a:prstTxWarp prst="textNoShape">
                  <a:avLst/>
                </a:prstTxWarp>
              </a:bodyPr>
              <a:lstStyle/>
              <a:p>
                <a:pPr algn="ctr" defTabSz="771571" fontAlgn="base">
                  <a:lnSpc>
                    <a:spcPct val="90000"/>
                  </a:lnSpc>
                  <a:spcBef>
                    <a:spcPct val="0"/>
                  </a:spcBef>
                  <a:spcAft>
                    <a:spcPct val="0"/>
                  </a:spcAft>
                </a:pPr>
                <a:r>
                  <a:rPr lang="en-US" sz="844"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LIKE</a:t>
                </a:r>
              </a:p>
            </p:txBody>
          </p:sp>
          <p:sp>
            <p:nvSpPr>
              <p:cNvPr id="57" name="Left-Right Arrow 56"/>
              <p:cNvSpPr/>
              <p:nvPr/>
            </p:nvSpPr>
            <p:spPr bwMode="auto">
              <a:xfrm rot="904255">
                <a:off x="10388322" y="4562431"/>
                <a:ext cx="997978" cy="716000"/>
              </a:xfrm>
              <a:prstGeom prst="leftRightArrow">
                <a:avLst>
                  <a:gd name="adj1" fmla="val 6010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38576" rIns="0" bIns="38576" numCol="1" rtlCol="0" anchor="ctr" anchorCtr="0" compatLnSpc="1">
                <a:prstTxWarp prst="textNoShape">
                  <a:avLst/>
                </a:prstTxWarp>
              </a:bodyPr>
              <a:lstStyle/>
              <a:p>
                <a:pPr algn="ctr" defTabSz="771571" fontAlgn="base">
                  <a:lnSpc>
                    <a:spcPct val="90000"/>
                  </a:lnSpc>
                  <a:spcBef>
                    <a:spcPct val="0"/>
                  </a:spcBef>
                  <a:spcAft>
                    <a:spcPct val="0"/>
                  </a:spcAft>
                </a:pPr>
                <a:r>
                  <a:rPr lang="en-US" sz="886"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LIKE</a:t>
                </a:r>
              </a:p>
            </p:txBody>
          </p:sp>
          <p:sp>
            <p:nvSpPr>
              <p:cNvPr id="58" name="Left-Right Arrow 57"/>
              <p:cNvSpPr/>
              <p:nvPr/>
            </p:nvSpPr>
            <p:spPr bwMode="auto">
              <a:xfrm rot="904255">
                <a:off x="10464523" y="4791031"/>
                <a:ext cx="997978" cy="716000"/>
              </a:xfrm>
              <a:prstGeom prst="leftRightArrow">
                <a:avLst>
                  <a:gd name="adj1" fmla="val 6010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38576" rIns="0" bIns="38576" numCol="1" rtlCol="0" anchor="ctr" anchorCtr="0" compatLnSpc="1">
                <a:prstTxWarp prst="textNoShape">
                  <a:avLst/>
                </a:prstTxWarp>
              </a:bodyPr>
              <a:lstStyle/>
              <a:p>
                <a:pPr algn="ctr" defTabSz="771571" fontAlgn="base">
                  <a:lnSpc>
                    <a:spcPct val="90000"/>
                  </a:lnSpc>
                  <a:spcBef>
                    <a:spcPct val="0"/>
                  </a:spcBef>
                  <a:spcAft>
                    <a:spcPct val="0"/>
                  </a:spcAft>
                </a:pPr>
                <a:r>
                  <a:rPr lang="en-US" sz="886"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LIKE</a:t>
                </a:r>
              </a:p>
            </p:txBody>
          </p:sp>
          <p:sp>
            <p:nvSpPr>
              <p:cNvPr id="59" name="Left-Right Arrow 58"/>
              <p:cNvSpPr/>
              <p:nvPr/>
            </p:nvSpPr>
            <p:spPr bwMode="auto">
              <a:xfrm rot="904255">
                <a:off x="10540722" y="5019631"/>
                <a:ext cx="997978" cy="716000"/>
              </a:xfrm>
              <a:prstGeom prst="leftRightArrow">
                <a:avLst>
                  <a:gd name="adj1" fmla="val 6010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38576" rIns="0" bIns="38576" numCol="1" rtlCol="0" anchor="ctr" anchorCtr="0" compatLnSpc="1">
                <a:prstTxWarp prst="textNoShape">
                  <a:avLst/>
                </a:prstTxWarp>
              </a:bodyPr>
              <a:lstStyle/>
              <a:p>
                <a:pPr algn="ctr" defTabSz="771571" fontAlgn="base">
                  <a:lnSpc>
                    <a:spcPct val="90000"/>
                  </a:lnSpc>
                  <a:spcBef>
                    <a:spcPct val="0"/>
                  </a:spcBef>
                  <a:spcAft>
                    <a:spcPct val="0"/>
                  </a:spcAft>
                </a:pPr>
                <a:r>
                  <a:rPr lang="en-US" sz="886"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LIKE</a:t>
                </a:r>
              </a:p>
            </p:txBody>
          </p:sp>
          <p:sp>
            <p:nvSpPr>
              <p:cNvPr id="60" name="Left-Right Arrow 59"/>
              <p:cNvSpPr/>
              <p:nvPr/>
            </p:nvSpPr>
            <p:spPr bwMode="auto">
              <a:xfrm rot="18332743">
                <a:off x="9321800" y="2692400"/>
                <a:ext cx="1981200" cy="838200"/>
              </a:xfrm>
              <a:prstGeom prst="leftRightArrow">
                <a:avLst>
                  <a:gd name="adj1" fmla="val 6010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ctr" anchorCtr="0" compatLnSpc="1">
                <a:prstTxWarp prst="textNoShape">
                  <a:avLst/>
                </a:prstTxWarp>
              </a:bodyPr>
              <a:lstStyle/>
              <a:p>
                <a:pPr algn="ctr" defTabSz="771571" fontAlgn="base">
                  <a:lnSpc>
                    <a:spcPct val="90000"/>
                  </a:lnSpc>
                  <a:spcBef>
                    <a:spcPct val="0"/>
                  </a:spcBef>
                  <a:spcAft>
                    <a:spcPct val="0"/>
                  </a:spcAft>
                </a:pPr>
                <a:r>
                  <a:rPr lang="en-US" sz="92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AUTHOR</a:t>
                </a:r>
              </a:p>
            </p:txBody>
          </p:sp>
          <p:sp>
            <p:nvSpPr>
              <p:cNvPr id="61" name="Left-Right Arrow 60"/>
              <p:cNvSpPr/>
              <p:nvPr/>
            </p:nvSpPr>
            <p:spPr bwMode="auto">
              <a:xfrm>
                <a:off x="9017000" y="6731000"/>
                <a:ext cx="1600200" cy="838200"/>
              </a:xfrm>
              <a:prstGeom prst="leftRightArrow">
                <a:avLst>
                  <a:gd name="adj1" fmla="val 6010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38576" rIns="0" bIns="38576" numCol="1" rtlCol="0" anchor="ctr" anchorCtr="0" compatLnSpc="1">
                <a:prstTxWarp prst="textNoShape">
                  <a:avLst/>
                </a:prstTxWarp>
              </a:bodyPr>
              <a:lstStyle/>
              <a:p>
                <a:pPr algn="ctr" defTabSz="771571" fontAlgn="base">
                  <a:lnSpc>
                    <a:spcPct val="90000"/>
                  </a:lnSpc>
                  <a:spcBef>
                    <a:spcPct val="0"/>
                  </a:spcBef>
                  <a:spcAft>
                    <a:spcPct val="0"/>
                  </a:spcAft>
                </a:pPr>
                <a:r>
                  <a:rPr lang="en-US" sz="92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AUTHOR</a:t>
                </a:r>
              </a:p>
            </p:txBody>
          </p:sp>
          <p:sp>
            <p:nvSpPr>
              <p:cNvPr id="62" name="Left-Right Arrow 61"/>
              <p:cNvSpPr/>
              <p:nvPr/>
            </p:nvSpPr>
            <p:spPr bwMode="auto">
              <a:xfrm rot="3023359">
                <a:off x="11023600" y="2463800"/>
                <a:ext cx="1574800" cy="838200"/>
              </a:xfrm>
              <a:prstGeom prst="leftRightArrow">
                <a:avLst>
                  <a:gd name="adj1" fmla="val 6010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38576" rIns="0" bIns="38576" numCol="1" rtlCol="0" anchor="ctr" anchorCtr="0" compatLnSpc="1">
                <a:prstTxWarp prst="textNoShape">
                  <a:avLst/>
                </a:prstTxWarp>
              </a:bodyPr>
              <a:lstStyle/>
              <a:p>
                <a:pPr algn="ctr" defTabSz="771571" fontAlgn="base">
                  <a:lnSpc>
                    <a:spcPct val="90000"/>
                  </a:lnSpc>
                  <a:spcBef>
                    <a:spcPct val="0"/>
                  </a:spcBef>
                  <a:spcAft>
                    <a:spcPct val="0"/>
                  </a:spcAft>
                </a:pPr>
                <a:r>
                  <a:rPr lang="en-US" sz="92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FRIEND</a:t>
                </a:r>
              </a:p>
            </p:txBody>
          </p:sp>
        </p:grpSp>
      </p:grpSp>
      <p:sp>
        <p:nvSpPr>
          <p:cNvPr id="5" name="Rectangle 4"/>
          <p:cNvSpPr/>
          <p:nvPr/>
        </p:nvSpPr>
        <p:spPr bwMode="auto">
          <a:xfrm>
            <a:off x="3781425" y="1950244"/>
            <a:ext cx="2314575" cy="3278981"/>
          </a:xfrm>
          <a:prstGeom prst="rect">
            <a:avLst/>
          </a:prstGeom>
          <a:ln>
            <a:headEnd type="arrow" w="med" len="med"/>
            <a:tailEnd type="none" w="med" len="med"/>
          </a:ln>
        </p:spPr>
        <p:style>
          <a:lnRef idx="1">
            <a:schemeClr val="accent1"/>
          </a:lnRef>
          <a:fillRef idx="2">
            <a:schemeClr val="accent1"/>
          </a:fillRef>
          <a:effectRef idx="1">
            <a:schemeClr val="accent1"/>
          </a:effectRef>
          <a:fontRef idx="minor">
            <a:schemeClr val="dk1"/>
          </a:fontRef>
        </p:style>
        <p:txBody>
          <a:bodyPr vert="vert270" wrap="square" lIns="231458" tIns="38576" rIns="0" bIns="38576" numCol="1" rtlCol="0" anchor="t" anchorCtr="0" compatLnSpc="1">
            <a:prstTxWarp prst="textNoShape">
              <a:avLst/>
            </a:prstTxWarp>
          </a:bodyPr>
          <a:lstStyle/>
          <a:p>
            <a:pPr algn="ctr" defTabSz="771571" fontAlgn="base">
              <a:lnSpc>
                <a:spcPct val="90000"/>
              </a:lnSpc>
              <a:spcBef>
                <a:spcPct val="0"/>
              </a:spcBef>
              <a:spcAft>
                <a:spcPct val="0"/>
              </a:spcAft>
            </a:pPr>
            <a:r>
              <a:rPr lang="en-US" sz="303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Web Server (PHP)</a:t>
            </a:r>
          </a:p>
        </p:txBody>
      </p:sp>
      <p:sp>
        <p:nvSpPr>
          <p:cNvPr id="7" name="Rectangle 6"/>
          <p:cNvSpPr/>
          <p:nvPr/>
        </p:nvSpPr>
        <p:spPr bwMode="auto">
          <a:xfrm>
            <a:off x="4552950" y="2078831"/>
            <a:ext cx="1414463" cy="3021806"/>
          </a:xfrm>
          <a:prstGeom prst="rect">
            <a:avLst/>
          </a:prstGeom>
          <a:ln>
            <a:headEnd type="arrow" w="med" len="med"/>
            <a:tailEnd type="none" w="med" len="med"/>
          </a:ln>
        </p:spPr>
        <p:style>
          <a:lnRef idx="2">
            <a:schemeClr val="accent4"/>
          </a:lnRef>
          <a:fillRef idx="1">
            <a:schemeClr val="lt1"/>
          </a:fillRef>
          <a:effectRef idx="0">
            <a:schemeClr val="accent4"/>
          </a:effectRef>
          <a:fontRef idx="minor">
            <a:schemeClr val="dk1"/>
          </a:fontRef>
        </p:style>
        <p:txBody>
          <a:bodyPr vert="vert270" wrap="square" lIns="77153" tIns="38576" rIns="77153" bIns="38576" numCol="1" rtlCol="0" anchor="ctr" anchorCtr="0" compatLnSpc="1">
            <a:prstTxWarp prst="textNoShape">
              <a:avLst/>
            </a:prstTxWarp>
          </a:bodyPr>
          <a:lstStyle/>
          <a:p>
            <a:pPr algn="ctr" defTabSz="771571" fontAlgn="base">
              <a:lnSpc>
                <a:spcPct val="90000"/>
              </a:lnSpc>
              <a:spcBef>
                <a:spcPct val="0"/>
              </a:spcBef>
              <a:spcAft>
                <a:spcPct val="0"/>
              </a:spcAft>
            </a:pPr>
            <a:r>
              <a:rPr lang="en-US" sz="3038" dirty="0" err="1">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Obj</a:t>
            </a:r>
            <a:r>
              <a:rPr lang="en-US" sz="303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 &amp; </a:t>
            </a:r>
            <a:r>
              <a:rPr lang="en-US" sz="3038" dirty="0" err="1">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Assoc</a:t>
            </a:r>
            <a:r>
              <a:rPr lang="en-US" sz="303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 API</a:t>
            </a:r>
          </a:p>
        </p:txBody>
      </p:sp>
      <p:sp>
        <p:nvSpPr>
          <p:cNvPr id="71" name="Left-Right Arrow 70"/>
          <p:cNvSpPr/>
          <p:nvPr/>
        </p:nvSpPr>
        <p:spPr bwMode="auto">
          <a:xfrm rot="674402">
            <a:off x="6002188" y="4481442"/>
            <a:ext cx="947590" cy="450056"/>
          </a:xfrm>
          <a:prstGeom prst="leftRightArrow">
            <a:avLst>
              <a:gd name="adj1" fmla="val 40123"/>
              <a:gd name="adj2" fmla="val 40124"/>
            </a:avLst>
          </a:prstGeom>
          <a:solidFill>
            <a:srgbClr val="5A8039"/>
          </a:solidFill>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73" name="Left-Right Arrow 72"/>
          <p:cNvSpPr/>
          <p:nvPr/>
        </p:nvSpPr>
        <p:spPr bwMode="auto">
          <a:xfrm rot="674402">
            <a:off x="6002187" y="3774211"/>
            <a:ext cx="947590" cy="450056"/>
          </a:xfrm>
          <a:prstGeom prst="leftRightArrow">
            <a:avLst>
              <a:gd name="adj1" fmla="val 40123"/>
              <a:gd name="adj2" fmla="val 40124"/>
            </a:avLst>
          </a:prstGeom>
          <a:solidFill>
            <a:srgbClr val="5A8039"/>
          </a:solidFill>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74" name="Rectangle 73"/>
          <p:cNvSpPr/>
          <p:nvPr/>
        </p:nvSpPr>
        <p:spPr bwMode="auto">
          <a:xfrm>
            <a:off x="6867525" y="471488"/>
            <a:ext cx="4436269" cy="1478756"/>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ctr" anchorCtr="0" compatLnSpc="1">
            <a:prstTxWarp prst="textNoShape">
              <a:avLst/>
            </a:prstTxWarp>
          </a:bodyPr>
          <a:lstStyle/>
          <a:p>
            <a:pPr algn="ctr" defTabSz="771571" fontAlgn="base">
              <a:spcBef>
                <a:spcPct val="0"/>
              </a:spcBef>
              <a:spcAft>
                <a:spcPct val="0"/>
              </a:spcAft>
            </a:pPr>
            <a:r>
              <a:rPr lang="en-US" sz="3375" dirty="0">
                <a:solidFill>
                  <a:srgbClr val="000000"/>
                </a:solidFill>
                <a:latin typeface="Vista Sans OT Reg"/>
                <a:sym typeface="Vista Sans OT Reg" charset="0"/>
              </a:rPr>
              <a:t>memcache</a:t>
            </a:r>
          </a:p>
          <a:p>
            <a:pPr algn="ctr" defTabSz="771571" fontAlgn="base">
              <a:lnSpc>
                <a:spcPct val="120000"/>
              </a:lnSpc>
              <a:spcBef>
                <a:spcPct val="0"/>
              </a:spcBef>
              <a:spcAft>
                <a:spcPct val="0"/>
              </a:spcAft>
            </a:pPr>
            <a:r>
              <a:rPr lang="en-US" sz="3038" dirty="0">
                <a:solidFill>
                  <a:srgbClr val="000000"/>
                </a:solidFill>
                <a:latin typeface="Vista Sans OT Reg"/>
                <a:sym typeface="Vista Sans OT Reg" charset="0"/>
              </a:rPr>
              <a:t>(nodes, edges, edge lists)</a:t>
            </a:r>
          </a:p>
        </p:txBody>
      </p:sp>
      <p:sp>
        <p:nvSpPr>
          <p:cNvPr id="33" name="TextBox 32"/>
          <p:cNvSpPr txBox="1"/>
          <p:nvPr/>
        </p:nvSpPr>
        <p:spPr>
          <a:xfrm>
            <a:off x="6931819" y="2400301"/>
            <a:ext cx="4371975" cy="507831"/>
          </a:xfrm>
          <a:prstGeom prst="rect">
            <a:avLst/>
          </a:prstGeom>
          <a:noFill/>
        </p:spPr>
        <p:txBody>
          <a:bodyPr wrap="square" rtlCol="0">
            <a:spAutoFit/>
          </a:bodyPr>
          <a:lstStyle/>
          <a:p>
            <a:pPr algn="ctr" defTabSz="771571" fontAlgn="base">
              <a:spcBef>
                <a:spcPct val="0"/>
              </a:spcBef>
              <a:spcAft>
                <a:spcPct val="0"/>
              </a:spcAft>
            </a:pPr>
            <a:r>
              <a:rPr lang="en-US" sz="2700" dirty="0" err="1">
                <a:solidFill>
                  <a:srgbClr val="000000"/>
                </a:solidFill>
                <a:latin typeface="Vista Sans OT Reg" charset="0"/>
                <a:sym typeface="Vista Sans OT Reg" charset="0"/>
              </a:rPr>
              <a:t>mysql</a:t>
            </a:r>
            <a:endParaRPr lang="en-US" sz="2700" dirty="0">
              <a:solidFill>
                <a:srgbClr val="000000"/>
              </a:solidFill>
              <a:latin typeface="Vista Sans OT Reg" charset="0"/>
              <a:sym typeface="Vista Sans OT Reg" charset="0"/>
            </a:endParaRPr>
          </a:p>
        </p:txBody>
      </p:sp>
      <p:sp>
        <p:nvSpPr>
          <p:cNvPr id="75" name="Left-Right Arrow 74"/>
          <p:cNvSpPr/>
          <p:nvPr/>
        </p:nvSpPr>
        <p:spPr bwMode="auto">
          <a:xfrm rot="19517573">
            <a:off x="5927237" y="1988321"/>
            <a:ext cx="1169118" cy="450056"/>
          </a:xfrm>
          <a:prstGeom prst="leftRightArrow">
            <a:avLst>
              <a:gd name="adj1" fmla="val 40123"/>
              <a:gd name="adj2" fmla="val 40124"/>
            </a:avLst>
          </a:prstGeom>
          <a:solidFill>
            <a:srgbClr val="5A8039"/>
          </a:solidFill>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76" name="Left-Right Arrow 75"/>
          <p:cNvSpPr/>
          <p:nvPr/>
        </p:nvSpPr>
        <p:spPr bwMode="auto">
          <a:xfrm rot="19517573">
            <a:off x="5868473" y="2217777"/>
            <a:ext cx="1829673" cy="450056"/>
          </a:xfrm>
          <a:prstGeom prst="leftRightArrow">
            <a:avLst>
              <a:gd name="adj1" fmla="val 40123"/>
              <a:gd name="adj2" fmla="val 40124"/>
            </a:avLst>
          </a:prstGeom>
          <a:solidFill>
            <a:srgbClr val="5A8039"/>
          </a:solidFill>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40" name="Left Arrow 39"/>
          <p:cNvSpPr/>
          <p:nvPr/>
        </p:nvSpPr>
        <p:spPr bwMode="auto">
          <a:xfrm>
            <a:off x="3202781" y="3300413"/>
            <a:ext cx="642938" cy="514350"/>
          </a:xfrm>
          <a:prstGeom prst="leftArrow">
            <a:avLst/>
          </a:prstGeom>
          <a:solidFill>
            <a:srgbClr val="5A8039"/>
          </a:solidFill>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Tree>
    <p:extLst>
      <p:ext uri="{BB962C8B-B14F-4D97-AF65-F5344CB8AC3E}">
        <p14:creationId xmlns:p14="http://schemas.microsoft.com/office/powerpoint/2010/main" val="33129019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en-US" dirty="0"/>
              <a:t>Identified by unique 64-bit IDs</a:t>
            </a:r>
          </a:p>
          <a:p>
            <a:r>
              <a:rPr lang="en-US" dirty="0"/>
              <a:t>Typed, with a schema for fields</a:t>
            </a:r>
            <a:br>
              <a:rPr lang="en-US" dirty="0"/>
            </a:br>
            <a:endParaRPr lang="en-US" dirty="0"/>
          </a:p>
          <a:p>
            <a:endParaRPr lang="en-US" dirty="0"/>
          </a:p>
        </p:txBody>
      </p:sp>
      <p:sp>
        <p:nvSpPr>
          <p:cNvPr id="4" name="Content Placeholder 3"/>
          <p:cNvSpPr>
            <a:spLocks noGrp="1"/>
          </p:cNvSpPr>
          <p:nvPr>
            <p:ph sz="half" idx="2"/>
          </p:nvPr>
        </p:nvSpPr>
        <p:spPr/>
        <p:txBody>
          <a:bodyPr/>
          <a:lstStyle/>
          <a:p>
            <a:r>
              <a:rPr lang="en-US" dirty="0"/>
              <a:t>Identified by &lt;id1, type, id2&gt;</a:t>
            </a:r>
          </a:p>
          <a:p>
            <a:r>
              <a:rPr lang="en-US" dirty="0"/>
              <a:t>Bidirectional associations are two edges, same or different type</a:t>
            </a:r>
          </a:p>
          <a:p>
            <a:endParaRPr lang="en-US" dirty="0"/>
          </a:p>
        </p:txBody>
      </p:sp>
      <p:sp>
        <p:nvSpPr>
          <p:cNvPr id="5" name="Title 1"/>
          <p:cNvSpPr>
            <a:spLocks noGrp="1"/>
          </p:cNvSpPr>
          <p:nvPr>
            <p:ph type="title"/>
          </p:nvPr>
        </p:nvSpPr>
        <p:spPr>
          <a:xfrm>
            <a:off x="1273969" y="535781"/>
            <a:ext cx="4757738" cy="557213"/>
          </a:xfrm>
        </p:spPr>
        <p:txBody>
          <a:bodyPr/>
          <a:lstStyle/>
          <a:p>
            <a:r>
              <a:rPr lang="en-US" dirty="0"/>
              <a:t>Objects = Nodes</a:t>
            </a:r>
          </a:p>
        </p:txBody>
      </p:sp>
      <p:sp>
        <p:nvSpPr>
          <p:cNvPr id="6" name="Rectangle 5"/>
          <p:cNvSpPr/>
          <p:nvPr/>
        </p:nvSpPr>
        <p:spPr bwMode="auto">
          <a:xfrm>
            <a:off x="1724025" y="5164931"/>
            <a:ext cx="2443163" cy="1157288"/>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110000"/>
              </a:lnSpc>
              <a:spcBef>
                <a:spcPct val="0"/>
              </a:spcBef>
              <a:spcAft>
                <a:spcPct val="0"/>
              </a:spcAft>
            </a:pPr>
            <a:r>
              <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id: 308 =&gt;</a:t>
            </a:r>
          </a:p>
          <a:p>
            <a:pPr defTabSz="771571" fontAlgn="base">
              <a:lnSpc>
                <a:spcPct val="110000"/>
              </a:lnSpc>
              <a:spcBef>
                <a:spcPct val="0"/>
              </a:spcBef>
              <a:spcAft>
                <a:spcPct val="0"/>
              </a:spcAft>
            </a:pPr>
            <a:r>
              <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  type: USER</a:t>
            </a:r>
          </a:p>
          <a:p>
            <a:pPr defTabSz="771571" fontAlgn="base">
              <a:lnSpc>
                <a:spcPct val="110000"/>
              </a:lnSpc>
              <a:spcBef>
                <a:spcPct val="0"/>
              </a:spcBef>
              <a:spcAft>
                <a:spcPct val="0"/>
              </a:spcAft>
            </a:pPr>
            <a:r>
              <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  name: “Alice”</a:t>
            </a:r>
          </a:p>
        </p:txBody>
      </p:sp>
      <p:sp>
        <p:nvSpPr>
          <p:cNvPr id="7" name="Rectangle 6"/>
          <p:cNvSpPr/>
          <p:nvPr/>
        </p:nvSpPr>
        <p:spPr bwMode="auto">
          <a:xfrm>
            <a:off x="7446169" y="3750469"/>
            <a:ext cx="2443163" cy="1607344"/>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0" bIns="38576" numCol="1" rtlCol="0" anchor="t" anchorCtr="0" compatLnSpc="1">
            <a:prstTxWarp prst="textNoShape">
              <a:avLst/>
            </a:prstTxWarp>
          </a:bodyPr>
          <a:lstStyle/>
          <a:p>
            <a:pPr defTabSz="771571" fontAlgn="base">
              <a:lnSpc>
                <a:spcPct val="110000"/>
              </a:lnSpc>
              <a:spcBef>
                <a:spcPct val="0"/>
              </a:spcBef>
              <a:spcAft>
                <a:spcPct val="0"/>
              </a:spcAft>
            </a:pPr>
            <a:r>
              <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id: 2003 =&gt;</a:t>
            </a:r>
          </a:p>
          <a:p>
            <a:pPr defTabSz="771571" fontAlgn="base">
              <a:lnSpc>
                <a:spcPct val="110000"/>
              </a:lnSpc>
              <a:spcBef>
                <a:spcPct val="0"/>
              </a:spcBef>
              <a:spcAft>
                <a:spcPct val="0"/>
              </a:spcAft>
            </a:pPr>
            <a:r>
              <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  type: COMMENT</a:t>
            </a:r>
          </a:p>
          <a:p>
            <a:pPr defTabSz="771571" fontAlgn="base">
              <a:lnSpc>
                <a:spcPct val="110000"/>
              </a:lnSpc>
              <a:spcBef>
                <a:spcPct val="0"/>
              </a:spcBef>
              <a:spcAft>
                <a:spcPct val="0"/>
              </a:spcAft>
            </a:pPr>
            <a:r>
              <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  </a:t>
            </a:r>
            <a:r>
              <a:rPr lang="en-US" sz="2025" dirty="0" err="1">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str</a:t>
            </a:r>
            <a:r>
              <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 “how was it …</a:t>
            </a:r>
          </a:p>
        </p:txBody>
      </p:sp>
      <p:sp>
        <p:nvSpPr>
          <p:cNvPr id="8" name="Rectangle 7"/>
          <p:cNvSpPr/>
          <p:nvPr/>
        </p:nvSpPr>
        <p:spPr bwMode="auto">
          <a:xfrm>
            <a:off x="2302669" y="2786062"/>
            <a:ext cx="2443163" cy="1157288"/>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0" bIns="38576" numCol="1" rtlCol="0" anchor="t" anchorCtr="0" compatLnSpc="1">
            <a:prstTxWarp prst="textNoShape">
              <a:avLst/>
            </a:prstTxWarp>
          </a:bodyPr>
          <a:lstStyle/>
          <a:p>
            <a:pPr defTabSz="771571" fontAlgn="base">
              <a:lnSpc>
                <a:spcPct val="110000"/>
              </a:lnSpc>
              <a:spcBef>
                <a:spcPct val="0"/>
              </a:spcBef>
              <a:spcAft>
                <a:spcPct val="0"/>
              </a:spcAft>
            </a:pPr>
            <a:r>
              <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id: 1807 =&gt;</a:t>
            </a:r>
          </a:p>
          <a:p>
            <a:pPr defTabSz="771571" fontAlgn="base">
              <a:lnSpc>
                <a:spcPct val="110000"/>
              </a:lnSpc>
              <a:spcBef>
                <a:spcPct val="0"/>
              </a:spcBef>
              <a:spcAft>
                <a:spcPct val="0"/>
              </a:spcAft>
            </a:pPr>
            <a:r>
              <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  type: POST</a:t>
            </a:r>
          </a:p>
          <a:p>
            <a:pPr defTabSz="771571" fontAlgn="base">
              <a:lnSpc>
                <a:spcPct val="110000"/>
              </a:lnSpc>
              <a:spcBef>
                <a:spcPct val="0"/>
              </a:spcBef>
              <a:spcAft>
                <a:spcPct val="0"/>
              </a:spcAft>
            </a:pPr>
            <a:r>
              <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  </a:t>
            </a:r>
            <a:r>
              <a:rPr lang="en-US" sz="2025" dirty="0" err="1">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str</a:t>
            </a:r>
            <a:r>
              <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 “At the </a:t>
            </a:r>
            <a:r>
              <a:rPr lang="en-US" sz="2025" dirty="0" err="1">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summ</a:t>
            </a:r>
            <a:r>
              <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a:t>
            </a:r>
          </a:p>
        </p:txBody>
      </p:sp>
      <p:sp>
        <p:nvSpPr>
          <p:cNvPr id="9" name="Right Arrow 8"/>
          <p:cNvSpPr/>
          <p:nvPr/>
        </p:nvSpPr>
        <p:spPr bwMode="auto">
          <a:xfrm rot="848394">
            <a:off x="4708866" y="3042897"/>
            <a:ext cx="2764631" cy="1092994"/>
          </a:xfrm>
          <a:prstGeom prst="rightArrow">
            <a:avLst>
              <a:gd name="adj1" fmla="val 77599"/>
              <a:gd name="adj2" fmla="val 31818"/>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0" rIns="0" bIns="0" numCol="1" rtlCol="0" anchor="ctr" anchorCtr="0" compatLnSpc="1">
            <a:prstTxWarp prst="textNoShape">
              <a:avLst/>
            </a:prstTxWarp>
          </a:bodyPr>
          <a:lstStyle/>
          <a:p>
            <a:pPr algn="ctr" defTabSz="771571" fontAlgn="base">
              <a:lnSpc>
                <a:spcPct val="90000"/>
              </a:lnSpc>
              <a:spcBef>
                <a:spcPct val="0"/>
              </a:spcBef>
              <a:spcAft>
                <a:spcPct val="0"/>
              </a:spcAft>
            </a:pPr>
            <a:r>
              <a:rPr lang="en-US" sz="168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&lt;1807,</a:t>
            </a:r>
            <a:r>
              <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COMMENT</a:t>
            </a:r>
            <a:r>
              <a:rPr lang="en-US" sz="168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,2003&gt;</a:t>
            </a:r>
          </a:p>
          <a:p>
            <a:pPr defTabSz="771571" fontAlgn="base">
              <a:lnSpc>
                <a:spcPct val="130000"/>
              </a:lnSpc>
              <a:spcBef>
                <a:spcPct val="0"/>
              </a:spcBef>
              <a:spcAft>
                <a:spcPct val="0"/>
              </a:spcAft>
            </a:pPr>
            <a:r>
              <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  time: 1,371,704,655</a:t>
            </a:r>
          </a:p>
        </p:txBody>
      </p:sp>
      <p:sp>
        <p:nvSpPr>
          <p:cNvPr id="10" name="Right Arrow 9"/>
          <p:cNvSpPr/>
          <p:nvPr/>
        </p:nvSpPr>
        <p:spPr bwMode="auto">
          <a:xfrm rot="21135548">
            <a:off x="4295775" y="4457700"/>
            <a:ext cx="3214688" cy="1092994"/>
          </a:xfrm>
          <a:prstGeom prst="rightArrow">
            <a:avLst>
              <a:gd name="adj1" fmla="val 77599"/>
              <a:gd name="adj2" fmla="val 31818"/>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0" rIns="0" bIns="0" numCol="1" rtlCol="0" anchor="ctr" anchorCtr="0" compatLnSpc="1">
            <a:prstTxWarp prst="textNoShape">
              <a:avLst/>
            </a:prstTxWarp>
          </a:bodyPr>
          <a:lstStyle/>
          <a:p>
            <a:pPr algn="ctr" defTabSz="771571" fontAlgn="base">
              <a:lnSpc>
                <a:spcPct val="90000"/>
              </a:lnSpc>
              <a:spcBef>
                <a:spcPct val="0"/>
              </a:spcBef>
              <a:spcAft>
                <a:spcPct val="0"/>
              </a:spcAft>
            </a:pPr>
            <a:r>
              <a:rPr lang="en-US" sz="168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&lt;308,</a:t>
            </a:r>
            <a:r>
              <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AUTHORED</a:t>
            </a:r>
            <a:r>
              <a:rPr lang="en-US" sz="168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,2003&gt;</a:t>
            </a:r>
          </a:p>
          <a:p>
            <a:pPr defTabSz="771571" fontAlgn="base">
              <a:lnSpc>
                <a:spcPct val="130000"/>
              </a:lnSpc>
              <a:spcBef>
                <a:spcPct val="0"/>
              </a:spcBef>
              <a:spcAft>
                <a:spcPct val="0"/>
              </a:spcAft>
            </a:pPr>
            <a:r>
              <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  time: 1,371,707,355</a:t>
            </a:r>
          </a:p>
        </p:txBody>
      </p:sp>
      <p:sp>
        <p:nvSpPr>
          <p:cNvPr id="11" name="Right Arrow 10"/>
          <p:cNvSpPr/>
          <p:nvPr/>
        </p:nvSpPr>
        <p:spPr bwMode="auto">
          <a:xfrm rot="21155697" flipH="1">
            <a:off x="4098902" y="5382772"/>
            <a:ext cx="3214688" cy="1092994"/>
          </a:xfrm>
          <a:prstGeom prst="rightArrow">
            <a:avLst>
              <a:gd name="adj1" fmla="val 77599"/>
              <a:gd name="adj2" fmla="val 31818"/>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0" rIns="77153" bIns="0" numCol="1" rtlCol="0" anchor="ctr" anchorCtr="0" compatLnSpc="1">
            <a:prstTxWarp prst="textNoShape">
              <a:avLst/>
            </a:prstTxWarp>
          </a:bodyPr>
          <a:lstStyle/>
          <a:p>
            <a:pPr algn="ctr" defTabSz="771571" fontAlgn="base">
              <a:lnSpc>
                <a:spcPct val="90000"/>
              </a:lnSpc>
              <a:spcBef>
                <a:spcPct val="0"/>
              </a:spcBef>
              <a:spcAft>
                <a:spcPct val="0"/>
              </a:spcAft>
            </a:pPr>
            <a:r>
              <a:rPr lang="en-US" sz="168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&lt;2003,</a:t>
            </a:r>
            <a:r>
              <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AUTHOR</a:t>
            </a:r>
            <a:r>
              <a:rPr lang="en-US" sz="168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,308&gt;</a:t>
            </a:r>
          </a:p>
          <a:p>
            <a:pPr defTabSz="771571" fontAlgn="base">
              <a:lnSpc>
                <a:spcPct val="130000"/>
              </a:lnSpc>
              <a:spcBef>
                <a:spcPct val="0"/>
              </a:spcBef>
              <a:spcAft>
                <a:spcPct val="0"/>
              </a:spcAft>
            </a:pPr>
            <a:r>
              <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  time: 1,371,707,355</a:t>
            </a:r>
          </a:p>
        </p:txBody>
      </p:sp>
      <p:sp>
        <p:nvSpPr>
          <p:cNvPr id="12" name="Title 1"/>
          <p:cNvSpPr txBox="1">
            <a:spLocks/>
          </p:cNvSpPr>
          <p:nvPr/>
        </p:nvSpPr>
        <p:spPr bwMode="auto">
          <a:xfrm>
            <a:off x="6224587" y="535781"/>
            <a:ext cx="4757738" cy="55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rtl="0" eaLnBrk="0" fontAlgn="base" hangingPunct="0">
              <a:lnSpc>
                <a:spcPct val="90000"/>
              </a:lnSpc>
              <a:spcBef>
                <a:spcPct val="0"/>
              </a:spcBef>
              <a:spcAft>
                <a:spcPct val="0"/>
              </a:spcAft>
              <a:defRPr sz="4600">
                <a:solidFill>
                  <a:schemeClr val="tx1"/>
                </a:solidFill>
                <a:latin typeface="+mj-lt"/>
                <a:ea typeface="+mj-ea"/>
                <a:cs typeface="+mj-cs"/>
                <a:sym typeface="Vista Sans OT Medium" charset="0"/>
              </a:defRPr>
            </a:lvl1pPr>
            <a:lvl2pPr algn="l" rtl="0" eaLnBrk="0" fontAlgn="base" hangingPunct="0">
              <a:lnSpc>
                <a:spcPct val="90000"/>
              </a:lnSpc>
              <a:spcBef>
                <a:spcPct val="0"/>
              </a:spcBef>
              <a:spcAft>
                <a:spcPct val="0"/>
              </a:spcAft>
              <a:defRPr sz="4600">
                <a:solidFill>
                  <a:schemeClr val="tx1"/>
                </a:solidFill>
                <a:latin typeface="Vista Sans OT Medium" pitchFamily="-65" charset="0"/>
                <a:ea typeface="ヒラギノ角ゴ ProN W6" pitchFamily="-65" charset="-128"/>
                <a:cs typeface="ヒラギノ角ゴ ProN W6" pitchFamily="-65" charset="-128"/>
                <a:sym typeface="Vista Sans OT Medium" charset="0"/>
              </a:defRPr>
            </a:lvl2pPr>
            <a:lvl3pPr algn="l" rtl="0" eaLnBrk="0" fontAlgn="base" hangingPunct="0">
              <a:lnSpc>
                <a:spcPct val="90000"/>
              </a:lnSpc>
              <a:spcBef>
                <a:spcPct val="0"/>
              </a:spcBef>
              <a:spcAft>
                <a:spcPct val="0"/>
              </a:spcAft>
              <a:defRPr sz="4600">
                <a:solidFill>
                  <a:schemeClr val="tx1"/>
                </a:solidFill>
                <a:latin typeface="Vista Sans OT Medium" pitchFamily="-65" charset="0"/>
                <a:ea typeface="ヒラギノ角ゴ ProN W6" pitchFamily="-65" charset="-128"/>
                <a:cs typeface="ヒラギノ角ゴ ProN W6" pitchFamily="-65" charset="-128"/>
                <a:sym typeface="Vista Sans OT Medium" charset="0"/>
              </a:defRPr>
            </a:lvl3pPr>
            <a:lvl4pPr algn="l" rtl="0" eaLnBrk="0" fontAlgn="base" hangingPunct="0">
              <a:lnSpc>
                <a:spcPct val="90000"/>
              </a:lnSpc>
              <a:spcBef>
                <a:spcPct val="0"/>
              </a:spcBef>
              <a:spcAft>
                <a:spcPct val="0"/>
              </a:spcAft>
              <a:defRPr sz="4600">
                <a:solidFill>
                  <a:schemeClr val="tx1"/>
                </a:solidFill>
                <a:latin typeface="Vista Sans OT Medium" pitchFamily="-65" charset="0"/>
                <a:ea typeface="ヒラギノ角ゴ ProN W6" pitchFamily="-65" charset="-128"/>
                <a:cs typeface="ヒラギノ角ゴ ProN W6" pitchFamily="-65" charset="-128"/>
                <a:sym typeface="Vista Sans OT Medium" charset="0"/>
              </a:defRPr>
            </a:lvl4pPr>
            <a:lvl5pPr algn="l" rtl="0" eaLnBrk="0" fontAlgn="base" hangingPunct="0">
              <a:lnSpc>
                <a:spcPct val="90000"/>
              </a:lnSpc>
              <a:spcBef>
                <a:spcPct val="0"/>
              </a:spcBef>
              <a:spcAft>
                <a:spcPct val="0"/>
              </a:spcAft>
              <a:defRPr sz="4600">
                <a:solidFill>
                  <a:schemeClr val="tx1"/>
                </a:solidFill>
                <a:latin typeface="Vista Sans OT Medium" pitchFamily="-65" charset="0"/>
                <a:ea typeface="ヒラギノ角ゴ ProN W6" pitchFamily="-65" charset="-128"/>
                <a:cs typeface="ヒラギノ角ゴ ProN W6" pitchFamily="-65" charset="-128"/>
                <a:sym typeface="Vista Sans OT Medium" charset="0"/>
              </a:defRPr>
            </a:lvl5pPr>
            <a:lvl6pPr marL="457200" algn="l" rtl="0" fontAlgn="base">
              <a:lnSpc>
                <a:spcPct val="90000"/>
              </a:lnSpc>
              <a:spcBef>
                <a:spcPct val="0"/>
              </a:spcBef>
              <a:spcAft>
                <a:spcPct val="0"/>
              </a:spcAft>
              <a:defRPr sz="4600">
                <a:solidFill>
                  <a:schemeClr val="tx1"/>
                </a:solidFill>
                <a:latin typeface="Vista Sans OT Medium" pitchFamily="-65" charset="0"/>
                <a:ea typeface="ヒラギノ角ゴ ProN W6" pitchFamily="-65" charset="-128"/>
                <a:cs typeface="ヒラギノ角ゴ ProN W6" pitchFamily="-65" charset="-128"/>
                <a:sym typeface="Vista Sans OT Medium" pitchFamily="-65" charset="0"/>
              </a:defRPr>
            </a:lvl6pPr>
            <a:lvl7pPr marL="914400" algn="l" rtl="0" fontAlgn="base">
              <a:lnSpc>
                <a:spcPct val="90000"/>
              </a:lnSpc>
              <a:spcBef>
                <a:spcPct val="0"/>
              </a:spcBef>
              <a:spcAft>
                <a:spcPct val="0"/>
              </a:spcAft>
              <a:defRPr sz="4600">
                <a:solidFill>
                  <a:schemeClr val="tx1"/>
                </a:solidFill>
                <a:latin typeface="Vista Sans OT Medium" pitchFamily="-65" charset="0"/>
                <a:ea typeface="ヒラギノ角ゴ ProN W6" pitchFamily="-65" charset="-128"/>
                <a:cs typeface="ヒラギノ角ゴ ProN W6" pitchFamily="-65" charset="-128"/>
                <a:sym typeface="Vista Sans OT Medium" pitchFamily="-65" charset="0"/>
              </a:defRPr>
            </a:lvl7pPr>
            <a:lvl8pPr marL="1371600" algn="l" rtl="0" fontAlgn="base">
              <a:lnSpc>
                <a:spcPct val="90000"/>
              </a:lnSpc>
              <a:spcBef>
                <a:spcPct val="0"/>
              </a:spcBef>
              <a:spcAft>
                <a:spcPct val="0"/>
              </a:spcAft>
              <a:defRPr sz="4600">
                <a:solidFill>
                  <a:schemeClr val="tx1"/>
                </a:solidFill>
                <a:latin typeface="Vista Sans OT Medium" pitchFamily="-65" charset="0"/>
                <a:ea typeface="ヒラギノ角ゴ ProN W6" pitchFamily="-65" charset="-128"/>
                <a:cs typeface="ヒラギノ角ゴ ProN W6" pitchFamily="-65" charset="-128"/>
                <a:sym typeface="Vista Sans OT Medium" pitchFamily="-65" charset="0"/>
              </a:defRPr>
            </a:lvl8pPr>
            <a:lvl9pPr marL="1828800" algn="l" rtl="0" fontAlgn="base">
              <a:lnSpc>
                <a:spcPct val="90000"/>
              </a:lnSpc>
              <a:spcBef>
                <a:spcPct val="0"/>
              </a:spcBef>
              <a:spcAft>
                <a:spcPct val="0"/>
              </a:spcAft>
              <a:defRPr sz="4600">
                <a:solidFill>
                  <a:schemeClr val="tx1"/>
                </a:solidFill>
                <a:latin typeface="Vista Sans OT Medium" pitchFamily="-65" charset="0"/>
                <a:ea typeface="ヒラギノ角ゴ ProN W6" pitchFamily="-65" charset="-128"/>
                <a:cs typeface="ヒラギノ角ゴ ProN W6" pitchFamily="-65" charset="-128"/>
                <a:sym typeface="Vista Sans OT Medium" pitchFamily="-65" charset="0"/>
              </a:defRPr>
            </a:lvl9pPr>
          </a:lstStyle>
          <a:p>
            <a:pPr defTabSz="771571"/>
            <a:r>
              <a:rPr lang="en-US" sz="3881" dirty="0">
                <a:solidFill>
                  <a:srgbClr val="000000"/>
                </a:solidFill>
                <a:latin typeface="Vista Sans OT Medium"/>
              </a:rPr>
              <a:t>Associations = Edges</a:t>
            </a:r>
          </a:p>
        </p:txBody>
      </p:sp>
    </p:spTree>
    <p:custDataLst>
      <p:tags r:id="rId1"/>
    </p:custDataLst>
    <p:extLst>
      <p:ext uri="{BB962C8B-B14F-4D97-AF65-F5344CB8AC3E}">
        <p14:creationId xmlns:p14="http://schemas.microsoft.com/office/powerpoint/2010/main" val="853374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animBg="1"/>
      <p:bldP spid="10" grpId="0" animBg="1"/>
      <p:bldP spid="11" grpId="0" animBg="1"/>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73969" y="1360884"/>
            <a:ext cx="4752380" cy="5025628"/>
          </a:xfrm>
        </p:spPr>
        <p:txBody>
          <a:bodyPr/>
          <a:lstStyle/>
          <a:p>
            <a:r>
              <a:rPr lang="en-US" dirty="0"/>
              <a:t>&lt;id1, type, *&gt;</a:t>
            </a:r>
          </a:p>
          <a:p>
            <a:r>
              <a:rPr lang="en-US" dirty="0"/>
              <a:t>Descending order by time</a:t>
            </a:r>
          </a:p>
        </p:txBody>
      </p:sp>
      <p:sp>
        <p:nvSpPr>
          <p:cNvPr id="4" name="Content Placeholder 3"/>
          <p:cNvSpPr>
            <a:spLocks noGrp="1"/>
          </p:cNvSpPr>
          <p:nvPr>
            <p:ph sz="half" idx="2"/>
          </p:nvPr>
        </p:nvSpPr>
        <p:spPr/>
        <p:txBody>
          <a:bodyPr/>
          <a:lstStyle/>
          <a:p>
            <a:r>
              <a:rPr lang="en-US" dirty="0"/>
              <a:t>Query </a:t>
            </a:r>
            <a:r>
              <a:rPr lang="en-US" dirty="0" err="1"/>
              <a:t>sublist</a:t>
            </a:r>
            <a:r>
              <a:rPr lang="en-US" dirty="0"/>
              <a:t> by position or time</a:t>
            </a:r>
          </a:p>
          <a:p>
            <a:r>
              <a:rPr lang="en-US" dirty="0"/>
              <a:t>Query size of entire list</a:t>
            </a:r>
          </a:p>
        </p:txBody>
      </p:sp>
      <p:sp>
        <p:nvSpPr>
          <p:cNvPr id="5" name="Title 1"/>
          <p:cNvSpPr>
            <a:spLocks noGrp="1"/>
          </p:cNvSpPr>
          <p:nvPr>
            <p:ph type="title"/>
          </p:nvPr>
        </p:nvSpPr>
        <p:spPr>
          <a:xfrm>
            <a:off x="1273969" y="535781"/>
            <a:ext cx="4757738" cy="557213"/>
          </a:xfrm>
        </p:spPr>
        <p:txBody>
          <a:bodyPr/>
          <a:lstStyle/>
          <a:p>
            <a:r>
              <a:rPr lang="en-US" dirty="0"/>
              <a:t>Association Lists</a:t>
            </a:r>
          </a:p>
        </p:txBody>
      </p:sp>
      <p:sp>
        <p:nvSpPr>
          <p:cNvPr id="7" name="Rectangle 6"/>
          <p:cNvSpPr/>
          <p:nvPr/>
        </p:nvSpPr>
        <p:spPr bwMode="auto">
          <a:xfrm>
            <a:off x="6610350" y="5229225"/>
            <a:ext cx="3600450" cy="835819"/>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462915" tIns="38576" rIns="0" bIns="38576" numCol="1" rtlCol="0" anchor="t" anchorCtr="0" compatLnSpc="1">
            <a:prstTxWarp prst="textNoShape">
              <a:avLst/>
            </a:prstTxWarp>
          </a:bodyPr>
          <a:lstStyle/>
          <a:p>
            <a:pPr defTabSz="771571" fontAlgn="base">
              <a:lnSpc>
                <a:spcPct val="110000"/>
              </a:lnSpc>
              <a:spcBef>
                <a:spcPct val="0"/>
              </a:spcBef>
              <a:spcAft>
                <a:spcPct val="0"/>
              </a:spcAft>
            </a:pPr>
            <a:r>
              <a:rPr lang="en-US" sz="168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id: 2003 =&gt; type: COMMENT</a:t>
            </a:r>
          </a:p>
          <a:p>
            <a:pPr defTabSz="771571" fontAlgn="base">
              <a:lnSpc>
                <a:spcPct val="110000"/>
              </a:lnSpc>
              <a:spcBef>
                <a:spcPct val="0"/>
              </a:spcBef>
              <a:spcAft>
                <a:spcPct val="0"/>
              </a:spcAft>
            </a:pPr>
            <a:r>
              <a:rPr lang="en-US" sz="168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  </a:t>
            </a:r>
            <a:r>
              <a:rPr lang="en-US" sz="1688" dirty="0" err="1">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str</a:t>
            </a:r>
            <a:r>
              <a:rPr lang="en-US" sz="168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 “how was it, was it w…</a:t>
            </a:r>
          </a:p>
        </p:txBody>
      </p:sp>
      <p:sp>
        <p:nvSpPr>
          <p:cNvPr id="8" name="Rectangle 7"/>
          <p:cNvSpPr/>
          <p:nvPr/>
        </p:nvSpPr>
        <p:spPr bwMode="auto">
          <a:xfrm>
            <a:off x="1273969" y="2978944"/>
            <a:ext cx="2700338" cy="3278981"/>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7153" tIns="38576" rIns="0" bIns="38576" numCol="1" rtlCol="0" anchor="t" anchorCtr="0" compatLnSpc="1">
            <a:prstTxWarp prst="textNoShape">
              <a:avLst/>
            </a:prstTxWarp>
          </a:bodyPr>
          <a:lstStyle/>
          <a:p>
            <a:pPr defTabSz="771571" fontAlgn="base">
              <a:lnSpc>
                <a:spcPct val="110000"/>
              </a:lnSpc>
              <a:spcBef>
                <a:spcPct val="0"/>
              </a:spcBef>
              <a:spcAft>
                <a:spcPct val="0"/>
              </a:spcAft>
            </a:pPr>
            <a:r>
              <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id: 1807 =&gt;</a:t>
            </a:r>
          </a:p>
          <a:p>
            <a:pPr defTabSz="771571" fontAlgn="base">
              <a:lnSpc>
                <a:spcPct val="110000"/>
              </a:lnSpc>
              <a:spcBef>
                <a:spcPct val="0"/>
              </a:spcBef>
              <a:spcAft>
                <a:spcPct val="0"/>
              </a:spcAft>
            </a:pPr>
            <a:r>
              <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  type: POST</a:t>
            </a:r>
          </a:p>
          <a:p>
            <a:pPr defTabSz="771571" fontAlgn="base">
              <a:lnSpc>
                <a:spcPct val="110000"/>
              </a:lnSpc>
              <a:spcBef>
                <a:spcPct val="0"/>
              </a:spcBef>
              <a:spcAft>
                <a:spcPct val="0"/>
              </a:spcAft>
            </a:pPr>
            <a:r>
              <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  </a:t>
            </a:r>
            <a:r>
              <a:rPr lang="en-US" sz="2025" dirty="0" err="1">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str</a:t>
            </a:r>
            <a:r>
              <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 “At the </a:t>
            </a:r>
            <a:r>
              <a:rPr lang="en-US" sz="2025" dirty="0" err="1">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summ</a:t>
            </a:r>
            <a:r>
              <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a:t>
            </a:r>
          </a:p>
        </p:txBody>
      </p:sp>
      <p:sp>
        <p:nvSpPr>
          <p:cNvPr id="9" name="Right Arrow 8"/>
          <p:cNvSpPr/>
          <p:nvPr/>
        </p:nvSpPr>
        <p:spPr bwMode="auto">
          <a:xfrm>
            <a:off x="3910012" y="5100637"/>
            <a:ext cx="2757500" cy="1092994"/>
          </a:xfrm>
          <a:prstGeom prst="rightArrow">
            <a:avLst>
              <a:gd name="adj1" fmla="val 77599"/>
              <a:gd name="adj2" fmla="val 31818"/>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0" rIns="0" bIns="0" numCol="1" rtlCol="0" anchor="ctr" anchorCtr="0" compatLnSpc="1">
            <a:prstTxWarp prst="textNoShape">
              <a:avLst/>
            </a:prstTxWarp>
          </a:bodyPr>
          <a:lstStyle/>
          <a:p>
            <a:pPr algn="ctr" defTabSz="771571" fontAlgn="base">
              <a:lnSpc>
                <a:spcPct val="90000"/>
              </a:lnSpc>
              <a:spcBef>
                <a:spcPct val="0"/>
              </a:spcBef>
              <a:spcAft>
                <a:spcPct val="0"/>
              </a:spcAft>
            </a:pPr>
            <a:r>
              <a:rPr lang="en-US" sz="1519"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&lt;1807,</a:t>
            </a:r>
            <a:r>
              <a:rPr lang="en-US" sz="168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COMMENT</a:t>
            </a:r>
            <a:r>
              <a:rPr lang="en-US" sz="1519"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,2003&gt;</a:t>
            </a:r>
          </a:p>
          <a:p>
            <a:pPr defTabSz="771571" fontAlgn="base">
              <a:lnSpc>
                <a:spcPct val="130000"/>
              </a:lnSpc>
              <a:spcBef>
                <a:spcPct val="0"/>
              </a:spcBef>
              <a:spcAft>
                <a:spcPct val="0"/>
              </a:spcAft>
            </a:pPr>
            <a:r>
              <a:rPr lang="en-US" sz="168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  time: 1,371,707,355</a:t>
            </a:r>
          </a:p>
        </p:txBody>
      </p:sp>
      <p:sp>
        <p:nvSpPr>
          <p:cNvPr id="15" name="Rectangle 14"/>
          <p:cNvSpPr/>
          <p:nvPr/>
        </p:nvSpPr>
        <p:spPr bwMode="auto">
          <a:xfrm>
            <a:off x="6610350" y="4200525"/>
            <a:ext cx="3600450" cy="835819"/>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462915" tIns="38576" rIns="0" bIns="38576" numCol="1" rtlCol="0" anchor="t" anchorCtr="0" compatLnSpc="1">
            <a:prstTxWarp prst="textNoShape">
              <a:avLst/>
            </a:prstTxWarp>
          </a:bodyPr>
          <a:lstStyle/>
          <a:p>
            <a:pPr defTabSz="771571" fontAlgn="base">
              <a:lnSpc>
                <a:spcPct val="110000"/>
              </a:lnSpc>
              <a:spcBef>
                <a:spcPct val="0"/>
              </a:spcBef>
              <a:spcAft>
                <a:spcPct val="0"/>
              </a:spcAft>
            </a:pPr>
            <a:r>
              <a:rPr lang="en-US" sz="168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id: 8332 =&gt; type: COMMENT</a:t>
            </a:r>
          </a:p>
          <a:p>
            <a:pPr defTabSz="771571" fontAlgn="base">
              <a:lnSpc>
                <a:spcPct val="110000"/>
              </a:lnSpc>
              <a:spcBef>
                <a:spcPct val="0"/>
              </a:spcBef>
              <a:spcAft>
                <a:spcPct val="0"/>
              </a:spcAft>
            </a:pPr>
            <a:r>
              <a:rPr lang="en-US" sz="168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  </a:t>
            </a:r>
            <a:r>
              <a:rPr lang="en-US" sz="1688" dirty="0" err="1">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str</a:t>
            </a:r>
            <a:r>
              <a:rPr lang="en-US" sz="168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 “The rock is flawless, …</a:t>
            </a:r>
          </a:p>
        </p:txBody>
      </p:sp>
      <p:sp>
        <p:nvSpPr>
          <p:cNvPr id="16" name="Rectangle 15"/>
          <p:cNvSpPr/>
          <p:nvPr/>
        </p:nvSpPr>
        <p:spPr bwMode="auto">
          <a:xfrm>
            <a:off x="6610350" y="3171825"/>
            <a:ext cx="3600450" cy="835819"/>
          </a:xfrm>
          <a:prstGeom prst="rect">
            <a:avLst/>
          </a:prstGeom>
          <a:ln>
            <a:headEnd type="arrow"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462915" tIns="38576" rIns="0" bIns="38576" numCol="1" rtlCol="0" anchor="t" anchorCtr="0" compatLnSpc="1">
            <a:prstTxWarp prst="textNoShape">
              <a:avLst/>
            </a:prstTxWarp>
          </a:bodyPr>
          <a:lstStyle/>
          <a:p>
            <a:pPr defTabSz="771571" fontAlgn="base">
              <a:lnSpc>
                <a:spcPct val="110000"/>
              </a:lnSpc>
              <a:spcBef>
                <a:spcPct val="0"/>
              </a:spcBef>
              <a:spcAft>
                <a:spcPct val="0"/>
              </a:spcAft>
            </a:pPr>
            <a:r>
              <a:rPr lang="en-US" sz="168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id: 4141 =&gt; type: COMMENT</a:t>
            </a:r>
          </a:p>
          <a:p>
            <a:pPr defTabSz="771571" fontAlgn="base">
              <a:lnSpc>
                <a:spcPct val="110000"/>
              </a:lnSpc>
              <a:spcBef>
                <a:spcPct val="0"/>
              </a:spcBef>
              <a:spcAft>
                <a:spcPct val="0"/>
              </a:spcAft>
            </a:pPr>
            <a:r>
              <a:rPr lang="en-US" sz="168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  </a:t>
            </a:r>
            <a:r>
              <a:rPr lang="en-US" sz="1688" dirty="0" err="1">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str</a:t>
            </a:r>
            <a:r>
              <a:rPr lang="en-US" sz="168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 “Been wanting to do …</a:t>
            </a:r>
          </a:p>
        </p:txBody>
      </p:sp>
      <p:sp>
        <p:nvSpPr>
          <p:cNvPr id="2" name="TextBox 1"/>
          <p:cNvSpPr txBox="1"/>
          <p:nvPr/>
        </p:nvSpPr>
        <p:spPr>
          <a:xfrm>
            <a:off x="10082212" y="2978944"/>
            <a:ext cx="1092994" cy="403957"/>
          </a:xfrm>
          <a:prstGeom prst="rect">
            <a:avLst/>
          </a:prstGeom>
          <a:noFill/>
        </p:spPr>
        <p:txBody>
          <a:bodyPr wrap="square" rtlCol="0">
            <a:spAutoFit/>
          </a:bodyPr>
          <a:lstStyle/>
          <a:p>
            <a:pPr algn="ctr" defTabSz="771571" fontAlgn="base">
              <a:spcBef>
                <a:spcPct val="0"/>
              </a:spcBef>
              <a:spcAft>
                <a:spcPct val="0"/>
              </a:spcAft>
            </a:pPr>
            <a:r>
              <a:rPr lang="en-US" sz="2025" dirty="0">
                <a:solidFill>
                  <a:srgbClr val="000000"/>
                </a:solidFill>
                <a:latin typeface="Vista Sans OT Reg" charset="0"/>
                <a:sym typeface="Vista Sans OT Reg" charset="0"/>
              </a:rPr>
              <a:t>newer</a:t>
            </a:r>
          </a:p>
        </p:txBody>
      </p:sp>
      <p:sp>
        <p:nvSpPr>
          <p:cNvPr id="17" name="TextBox 16"/>
          <p:cNvSpPr txBox="1"/>
          <p:nvPr/>
        </p:nvSpPr>
        <p:spPr>
          <a:xfrm>
            <a:off x="10082212" y="5807869"/>
            <a:ext cx="1092994" cy="403957"/>
          </a:xfrm>
          <a:prstGeom prst="rect">
            <a:avLst/>
          </a:prstGeom>
          <a:noFill/>
        </p:spPr>
        <p:txBody>
          <a:bodyPr wrap="square" rtlCol="0">
            <a:spAutoFit/>
          </a:bodyPr>
          <a:lstStyle/>
          <a:p>
            <a:pPr algn="ctr" defTabSz="771571" fontAlgn="base">
              <a:spcBef>
                <a:spcPct val="0"/>
              </a:spcBef>
              <a:spcAft>
                <a:spcPct val="0"/>
              </a:spcAft>
            </a:pPr>
            <a:r>
              <a:rPr lang="en-US" sz="2025" dirty="0">
                <a:solidFill>
                  <a:srgbClr val="000000"/>
                </a:solidFill>
                <a:latin typeface="Vista Sans OT Reg" charset="0"/>
                <a:sym typeface="Vista Sans OT Reg" charset="0"/>
              </a:rPr>
              <a:t>older</a:t>
            </a:r>
          </a:p>
        </p:txBody>
      </p:sp>
      <p:cxnSp>
        <p:nvCxnSpPr>
          <p:cNvPr id="19" name="Straight Arrow Connector 18"/>
          <p:cNvCxnSpPr>
            <a:endCxn id="17" idx="0"/>
          </p:cNvCxnSpPr>
          <p:nvPr/>
        </p:nvCxnSpPr>
        <p:spPr bwMode="auto">
          <a:xfrm>
            <a:off x="10596562" y="3429000"/>
            <a:ext cx="32147" cy="2378869"/>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sp>
        <p:nvSpPr>
          <p:cNvPr id="13" name="Right Arrow 12"/>
          <p:cNvSpPr/>
          <p:nvPr/>
        </p:nvSpPr>
        <p:spPr bwMode="auto">
          <a:xfrm>
            <a:off x="3910012" y="4071937"/>
            <a:ext cx="2757500" cy="1092994"/>
          </a:xfrm>
          <a:prstGeom prst="rightArrow">
            <a:avLst>
              <a:gd name="adj1" fmla="val 77599"/>
              <a:gd name="adj2" fmla="val 31818"/>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0" rIns="0" bIns="0" numCol="1" rtlCol="0" anchor="ctr" anchorCtr="0" compatLnSpc="1">
            <a:prstTxWarp prst="textNoShape">
              <a:avLst/>
            </a:prstTxWarp>
          </a:bodyPr>
          <a:lstStyle/>
          <a:p>
            <a:pPr algn="ctr" defTabSz="771571" fontAlgn="base">
              <a:lnSpc>
                <a:spcPct val="90000"/>
              </a:lnSpc>
              <a:spcBef>
                <a:spcPct val="0"/>
              </a:spcBef>
              <a:spcAft>
                <a:spcPct val="0"/>
              </a:spcAft>
            </a:pPr>
            <a:r>
              <a:rPr lang="en-US" sz="1519"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&lt;1807,</a:t>
            </a:r>
            <a:r>
              <a:rPr lang="en-US" sz="168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COMMENT</a:t>
            </a:r>
            <a:r>
              <a:rPr lang="en-US" sz="1519"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,8332&gt;</a:t>
            </a:r>
          </a:p>
          <a:p>
            <a:pPr defTabSz="771571" fontAlgn="base">
              <a:lnSpc>
                <a:spcPct val="130000"/>
              </a:lnSpc>
              <a:spcBef>
                <a:spcPct val="0"/>
              </a:spcBef>
              <a:spcAft>
                <a:spcPct val="0"/>
              </a:spcAft>
            </a:pPr>
            <a:r>
              <a:rPr lang="en-US" sz="168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  time: 1,371,708,678</a:t>
            </a:r>
          </a:p>
        </p:txBody>
      </p:sp>
      <p:sp>
        <p:nvSpPr>
          <p:cNvPr id="14" name="Right Arrow 13"/>
          <p:cNvSpPr/>
          <p:nvPr/>
        </p:nvSpPr>
        <p:spPr bwMode="auto">
          <a:xfrm>
            <a:off x="3910012" y="3043237"/>
            <a:ext cx="2757500" cy="1092994"/>
          </a:xfrm>
          <a:prstGeom prst="rightArrow">
            <a:avLst>
              <a:gd name="adj1" fmla="val 77599"/>
              <a:gd name="adj2" fmla="val 31818"/>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0" rIns="0" bIns="0" numCol="1" rtlCol="0" anchor="ctr" anchorCtr="0" compatLnSpc="1">
            <a:prstTxWarp prst="textNoShape">
              <a:avLst/>
            </a:prstTxWarp>
          </a:bodyPr>
          <a:lstStyle/>
          <a:p>
            <a:pPr algn="ctr" defTabSz="771571" fontAlgn="base">
              <a:lnSpc>
                <a:spcPct val="90000"/>
              </a:lnSpc>
              <a:spcBef>
                <a:spcPct val="0"/>
              </a:spcBef>
              <a:spcAft>
                <a:spcPct val="0"/>
              </a:spcAft>
            </a:pPr>
            <a:r>
              <a:rPr lang="en-US" sz="1519"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&lt;1807,</a:t>
            </a:r>
            <a:r>
              <a:rPr lang="en-US" sz="168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COMMENT</a:t>
            </a:r>
            <a:r>
              <a:rPr lang="en-US" sz="1519"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,4141&gt;</a:t>
            </a:r>
          </a:p>
          <a:p>
            <a:pPr defTabSz="771571" fontAlgn="base">
              <a:lnSpc>
                <a:spcPct val="130000"/>
              </a:lnSpc>
              <a:spcBef>
                <a:spcPct val="0"/>
              </a:spcBef>
              <a:spcAft>
                <a:spcPct val="0"/>
              </a:spcAft>
            </a:pPr>
            <a:r>
              <a:rPr lang="en-US" sz="168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  time: 1,371,709,009</a:t>
            </a:r>
          </a:p>
        </p:txBody>
      </p:sp>
      <p:sp>
        <p:nvSpPr>
          <p:cNvPr id="22" name="Double Brace 21"/>
          <p:cNvSpPr/>
          <p:nvPr/>
        </p:nvSpPr>
        <p:spPr bwMode="auto">
          <a:xfrm>
            <a:off x="3395662" y="2850356"/>
            <a:ext cx="3664744" cy="3536156"/>
          </a:xfrm>
          <a:prstGeom prst="bracePair">
            <a:avLst/>
          </a:prstGeom>
          <a:ln w="76200" cmpd="sng">
            <a:headEnd type="none" w="med" len="med"/>
            <a:tailEnd type="none" w="med" len="med"/>
          </a:ln>
        </p:spPr>
        <p:style>
          <a:lnRef idx="3">
            <a:schemeClr val="dk1"/>
          </a:lnRef>
          <a:fillRef idx="0">
            <a:schemeClr val="dk1"/>
          </a:fillRef>
          <a:effectRef idx="2">
            <a:schemeClr val="dk1"/>
          </a:effectRef>
          <a:fontRef idx="minor">
            <a:schemeClr val="tx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Tree>
    <p:extLst>
      <p:ext uri="{BB962C8B-B14F-4D97-AF65-F5344CB8AC3E}">
        <p14:creationId xmlns:p14="http://schemas.microsoft.com/office/powerpoint/2010/main" val="36129204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a:ln/>
        </p:spPr>
        <p:txBody>
          <a:bodyPr/>
          <a:lstStyle/>
          <a:p>
            <a:r>
              <a:rPr lang="en-US" dirty="0"/>
              <a:t>Inverse associations</a:t>
            </a:r>
          </a:p>
        </p:txBody>
      </p:sp>
      <p:sp>
        <p:nvSpPr>
          <p:cNvPr id="11266" name="Rectangle 2"/>
          <p:cNvSpPr>
            <a:spLocks noGrp="1" noChangeArrowheads="1"/>
          </p:cNvSpPr>
          <p:nvPr>
            <p:ph type="body" idx="1"/>
          </p:nvPr>
        </p:nvSpPr>
        <p:spPr>
          <a:xfrm>
            <a:off x="1273969" y="1092994"/>
            <a:ext cx="5400675" cy="5111353"/>
          </a:xfrm>
          <a:ln/>
        </p:spPr>
        <p:txBody>
          <a:bodyPr>
            <a:normAutofit/>
          </a:bodyPr>
          <a:lstStyle/>
          <a:p>
            <a:pPr lvl="1"/>
            <a:endParaRPr lang="en-US" sz="2025" dirty="0"/>
          </a:p>
          <a:p>
            <a:pPr lvl="1"/>
            <a:r>
              <a:rPr lang="en-US" dirty="0"/>
              <a:t>Bidirectional relationships have separate </a:t>
            </a:r>
            <a:r>
              <a:rPr lang="en-US" i="1" dirty="0" err="1"/>
              <a:t>a</a:t>
            </a:r>
            <a:r>
              <a:rPr lang="en-US" dirty="0" err="1">
                <a:latin typeface="Vista Sans OT Reg"/>
                <a:cs typeface="Vista Sans OT Reg"/>
              </a:rPr>
              <a:t>→</a:t>
            </a:r>
            <a:r>
              <a:rPr lang="en-US" i="1" dirty="0" err="1"/>
              <a:t>b</a:t>
            </a:r>
            <a:r>
              <a:rPr lang="en-US" dirty="0"/>
              <a:t> and </a:t>
            </a:r>
            <a:r>
              <a:rPr lang="en-US" i="1" dirty="0" err="1"/>
              <a:t>b</a:t>
            </a:r>
            <a:r>
              <a:rPr lang="en-US" dirty="0" err="1">
                <a:latin typeface="Vista Sans OT Reg"/>
                <a:cs typeface="Vista Sans OT Reg"/>
              </a:rPr>
              <a:t>→</a:t>
            </a:r>
            <a:r>
              <a:rPr lang="en-US" i="1" dirty="0" err="1"/>
              <a:t>a</a:t>
            </a:r>
            <a:r>
              <a:rPr lang="en-US" dirty="0"/>
              <a:t> edges</a:t>
            </a:r>
          </a:p>
          <a:p>
            <a:pPr lvl="2"/>
            <a:r>
              <a:rPr lang="en-US" dirty="0" err="1"/>
              <a:t>inv_type</a:t>
            </a:r>
            <a:r>
              <a:rPr lang="en-US" dirty="0"/>
              <a:t>(</a:t>
            </a:r>
            <a:r>
              <a:rPr lang="en-US" b="1" dirty="0">
                <a:latin typeface="Courier New"/>
                <a:cs typeface="Courier New"/>
              </a:rPr>
              <a:t>LIKES</a:t>
            </a:r>
            <a:r>
              <a:rPr lang="en-US" dirty="0"/>
              <a:t>) = </a:t>
            </a:r>
            <a:r>
              <a:rPr lang="en-US" b="1" dirty="0">
                <a:latin typeface="Courier New"/>
                <a:cs typeface="Courier New"/>
              </a:rPr>
              <a:t>LIKED_BY</a:t>
            </a:r>
          </a:p>
          <a:p>
            <a:pPr lvl="2"/>
            <a:r>
              <a:rPr lang="en-US" dirty="0" err="1"/>
              <a:t>inv_type</a:t>
            </a:r>
            <a:r>
              <a:rPr lang="en-US" dirty="0"/>
              <a:t>(</a:t>
            </a:r>
            <a:r>
              <a:rPr lang="en-US" b="1" dirty="0">
                <a:latin typeface="Courier New"/>
                <a:cs typeface="Courier New"/>
              </a:rPr>
              <a:t>FRIEND_OF</a:t>
            </a:r>
            <a:r>
              <a:rPr lang="en-US" dirty="0"/>
              <a:t>) = </a:t>
            </a:r>
            <a:r>
              <a:rPr lang="en-US" b="1" dirty="0">
                <a:latin typeface="Courier New"/>
                <a:cs typeface="Courier New"/>
              </a:rPr>
              <a:t>FRIEND_OF</a:t>
            </a:r>
            <a:endParaRPr lang="en-US" dirty="0"/>
          </a:p>
          <a:p>
            <a:pPr lvl="1"/>
            <a:r>
              <a:rPr lang="en-US" dirty="0"/>
              <a:t>Forward and inverse types linked only during write</a:t>
            </a:r>
          </a:p>
          <a:p>
            <a:pPr lvl="2"/>
            <a:r>
              <a:rPr lang="en-US" dirty="0"/>
              <a:t>TAO </a:t>
            </a:r>
            <a:r>
              <a:rPr lang="en-US" b="1" dirty="0" err="1">
                <a:latin typeface="Courier New"/>
                <a:cs typeface="Courier New"/>
              </a:rPr>
              <a:t>assoc_add</a:t>
            </a:r>
            <a:r>
              <a:rPr lang="en-US" dirty="0"/>
              <a:t> will update both</a:t>
            </a:r>
          </a:p>
          <a:p>
            <a:pPr lvl="2"/>
            <a:r>
              <a:rPr lang="en-US" dirty="0"/>
              <a:t>Not atomic, but failures are logged and repaired</a:t>
            </a:r>
          </a:p>
          <a:p>
            <a:pPr marL="0" lvl="1" indent="0">
              <a:buNone/>
            </a:pPr>
            <a:endParaRPr lang="en-US" dirty="0"/>
          </a:p>
        </p:txBody>
      </p:sp>
      <p:sp>
        <p:nvSpPr>
          <p:cNvPr id="2" name="Rounded Rectangle 1"/>
          <p:cNvSpPr/>
          <p:nvPr/>
        </p:nvSpPr>
        <p:spPr bwMode="auto">
          <a:xfrm>
            <a:off x="7381875" y="1178719"/>
            <a:ext cx="1735931" cy="771525"/>
          </a:xfrm>
          <a:prstGeom prst="roundRect">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ctr" anchorCtr="0" compatLnSpc="1">
            <a:prstTxWarp prst="textNoShape">
              <a:avLst/>
            </a:prstTxWarp>
          </a:bodyPr>
          <a:lstStyle/>
          <a:p>
            <a:pPr algn="ctr" defTabSz="771571" fontAlgn="base">
              <a:lnSpc>
                <a:spcPct val="90000"/>
              </a:lnSpc>
              <a:spcBef>
                <a:spcPct val="0"/>
              </a:spcBef>
              <a:spcAft>
                <a:spcPct val="0"/>
              </a:spcAft>
            </a:pPr>
            <a:r>
              <a:rPr lang="en-US" sz="2363"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Nathan</a:t>
            </a:r>
          </a:p>
        </p:txBody>
      </p:sp>
      <p:sp>
        <p:nvSpPr>
          <p:cNvPr id="5" name="Rounded Rectangle 4"/>
          <p:cNvSpPr/>
          <p:nvPr/>
        </p:nvSpPr>
        <p:spPr bwMode="auto">
          <a:xfrm>
            <a:off x="9439275" y="3075384"/>
            <a:ext cx="1735931" cy="771525"/>
          </a:xfrm>
          <a:prstGeom prst="roundRect">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ctr" anchorCtr="0" compatLnSpc="1">
            <a:prstTxWarp prst="textNoShape">
              <a:avLst/>
            </a:prstTxWarp>
          </a:bodyPr>
          <a:lstStyle/>
          <a:p>
            <a:pPr algn="ctr" defTabSz="771571" fontAlgn="base">
              <a:lnSpc>
                <a:spcPct val="90000"/>
              </a:lnSpc>
              <a:spcBef>
                <a:spcPct val="0"/>
              </a:spcBef>
              <a:spcAft>
                <a:spcPct val="0"/>
              </a:spcAft>
            </a:pPr>
            <a:r>
              <a:rPr lang="en-US" sz="2363"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Carol</a:t>
            </a:r>
          </a:p>
        </p:txBody>
      </p:sp>
      <p:sp>
        <p:nvSpPr>
          <p:cNvPr id="6" name="Rounded Rectangle 5"/>
          <p:cNvSpPr/>
          <p:nvPr/>
        </p:nvSpPr>
        <p:spPr bwMode="auto">
          <a:xfrm>
            <a:off x="7381875" y="4972050"/>
            <a:ext cx="1735931" cy="771525"/>
          </a:xfrm>
          <a:prstGeom prst="roundRect">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ctr" anchorCtr="0" compatLnSpc="1">
            <a:prstTxWarp prst="textNoShape">
              <a:avLst/>
            </a:prstTxWarp>
          </a:bodyPr>
          <a:lstStyle/>
          <a:p>
            <a:pPr algn="ctr" defTabSz="771571" fontAlgn="base">
              <a:lnSpc>
                <a:spcPct val="90000"/>
              </a:lnSpc>
              <a:spcBef>
                <a:spcPct val="0"/>
              </a:spcBef>
              <a:spcAft>
                <a:spcPct val="0"/>
              </a:spcAft>
            </a:pPr>
            <a:r>
              <a:rPr lang="en-US" sz="2363"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“On the summit”</a:t>
            </a:r>
          </a:p>
        </p:txBody>
      </p:sp>
      <p:sp>
        <p:nvSpPr>
          <p:cNvPr id="30" name="Right Arrow 29"/>
          <p:cNvSpPr/>
          <p:nvPr/>
        </p:nvSpPr>
        <p:spPr bwMode="auto">
          <a:xfrm rot="2793726">
            <a:off x="8923523" y="2156744"/>
            <a:ext cx="1565256" cy="669633"/>
          </a:xfrm>
          <a:prstGeom prst="rightArrow">
            <a:avLst/>
          </a:prstGeom>
          <a:ln>
            <a:headEnd type="arrow" w="med" len="med"/>
            <a:tailEnd type="none" w="med" len="med"/>
          </a:ln>
        </p:spPr>
        <p:style>
          <a:lnRef idx="1">
            <a:schemeClr val="dk1"/>
          </a:lnRef>
          <a:fillRef idx="2">
            <a:schemeClr val="dk1"/>
          </a:fillRef>
          <a:effectRef idx="1">
            <a:schemeClr val="dk1"/>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1688" b="1" dirty="0">
                <a:solidFill>
                  <a:srgbClr val="000000"/>
                </a:solidFill>
                <a:latin typeface="Courier New"/>
                <a:ea typeface="ヒラギノ角ゴ ProN W3" pitchFamily="-65" charset="-128"/>
                <a:cs typeface="Courier New"/>
                <a:sym typeface="Vista Sans OT Reg" pitchFamily="-65" charset="0"/>
              </a:rPr>
              <a:t>FRIEND_OF</a:t>
            </a:r>
          </a:p>
        </p:txBody>
      </p:sp>
      <p:sp>
        <p:nvSpPr>
          <p:cNvPr id="34" name="Right Arrow 33"/>
          <p:cNvSpPr/>
          <p:nvPr/>
        </p:nvSpPr>
        <p:spPr bwMode="auto">
          <a:xfrm rot="2775647" flipH="1">
            <a:off x="8475234" y="2155181"/>
            <a:ext cx="1565256" cy="669633"/>
          </a:xfrm>
          <a:prstGeom prst="rightArrow">
            <a:avLst/>
          </a:prstGeom>
          <a:ln>
            <a:headEnd type="arrow" w="med" len="med"/>
            <a:tailEnd type="none" w="med" len="med"/>
          </a:ln>
        </p:spPr>
        <p:style>
          <a:lnRef idx="1">
            <a:schemeClr val="dk1"/>
          </a:lnRef>
          <a:fillRef idx="2">
            <a:schemeClr val="dk1"/>
          </a:fillRef>
          <a:effectRef idx="1">
            <a:schemeClr val="dk1"/>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r>
              <a:rPr lang="en-US" sz="1688" b="1" dirty="0">
                <a:solidFill>
                  <a:srgbClr val="000000"/>
                </a:solidFill>
                <a:latin typeface="Courier New"/>
                <a:ea typeface="ヒラギノ角ゴ ProN W3" pitchFamily="-65" charset="-128"/>
                <a:cs typeface="Courier New"/>
                <a:sym typeface="Vista Sans OT Reg" pitchFamily="-65" charset="0"/>
              </a:rPr>
              <a:t>FRIEND_OF</a:t>
            </a:r>
          </a:p>
        </p:txBody>
      </p:sp>
      <p:sp>
        <p:nvSpPr>
          <p:cNvPr id="36" name="Right Arrow 35"/>
          <p:cNvSpPr/>
          <p:nvPr/>
        </p:nvSpPr>
        <p:spPr bwMode="auto">
          <a:xfrm rot="16200000" flipV="1">
            <a:off x="6430817" y="2965597"/>
            <a:ext cx="2700338" cy="669633"/>
          </a:xfrm>
          <a:prstGeom prst="rightArrow">
            <a:avLst/>
          </a:prstGeom>
          <a:ln>
            <a:headEnd type="arrow" w="med" len="med"/>
            <a:tailEnd type="none" w="med" len="med"/>
          </a:ln>
        </p:spPr>
        <p:style>
          <a:lnRef idx="1">
            <a:schemeClr val="dk1"/>
          </a:lnRef>
          <a:fillRef idx="2">
            <a:schemeClr val="dk1"/>
          </a:fillRef>
          <a:effectRef idx="1">
            <a:schemeClr val="dk1"/>
          </a:effectRef>
          <a:fontRef idx="minor">
            <a:schemeClr val="dk1"/>
          </a:fontRef>
        </p:style>
        <p:txBody>
          <a:bodyPr vert="horz" wrap="square" lIns="77153" tIns="38576" rIns="77153" bIns="38576" numCol="1" rtlCol="0" anchor="t" anchorCtr="0" compatLnSpc="1">
            <a:prstTxWarp prst="textNoShape">
              <a:avLst/>
            </a:prstTxWarp>
          </a:bodyPr>
          <a:lstStyle/>
          <a:p>
            <a:pPr algn="ctr" defTabSz="771571" fontAlgn="base">
              <a:lnSpc>
                <a:spcPct val="90000"/>
              </a:lnSpc>
              <a:spcBef>
                <a:spcPct val="0"/>
              </a:spcBef>
              <a:spcAft>
                <a:spcPct val="0"/>
              </a:spcAft>
            </a:pPr>
            <a:r>
              <a:rPr lang="en-US" sz="1688" b="1" dirty="0">
                <a:solidFill>
                  <a:srgbClr val="000000"/>
                </a:solidFill>
                <a:latin typeface="Courier New"/>
                <a:ea typeface="ヒラギノ角ゴ ProN W3" pitchFamily="-65" charset="-128"/>
                <a:cs typeface="Courier New"/>
                <a:sym typeface="Vista Sans OT Reg" charset="0"/>
              </a:rPr>
              <a:t>AUTHORED_BY</a:t>
            </a:r>
            <a:endParaRPr lang="en-US" sz="1688" b="1" dirty="0">
              <a:solidFill>
                <a:srgbClr val="000000"/>
              </a:solidFill>
              <a:latin typeface="Courier New"/>
              <a:ea typeface="ヒラギノ角ゴ ProN W3" pitchFamily="-65" charset="-128"/>
              <a:cs typeface="Courier New"/>
              <a:sym typeface="Vista Sans OT Reg" pitchFamily="-65" charset="0"/>
            </a:endParaRPr>
          </a:p>
        </p:txBody>
      </p:sp>
      <p:sp>
        <p:nvSpPr>
          <p:cNvPr id="35" name="Right Arrow 34"/>
          <p:cNvSpPr/>
          <p:nvPr/>
        </p:nvSpPr>
        <p:spPr bwMode="auto">
          <a:xfrm rot="5400000">
            <a:off x="6752285" y="3287066"/>
            <a:ext cx="2700338" cy="669633"/>
          </a:xfrm>
          <a:prstGeom prst="rightArrow">
            <a:avLst/>
          </a:prstGeom>
          <a:ln>
            <a:headEnd type="arrow" w="med" len="med"/>
            <a:tailEnd type="none" w="med" len="med"/>
          </a:ln>
        </p:spPr>
        <p:style>
          <a:lnRef idx="1">
            <a:schemeClr val="dk1"/>
          </a:lnRef>
          <a:fillRef idx="2">
            <a:schemeClr val="dk1"/>
          </a:fillRef>
          <a:effectRef idx="1">
            <a:schemeClr val="dk1"/>
          </a:effectRef>
          <a:fontRef idx="minor">
            <a:schemeClr val="dk1"/>
          </a:fontRef>
        </p:style>
        <p:txBody>
          <a:bodyPr vert="horz" wrap="square" lIns="77153" tIns="38576" rIns="77153" bIns="38576" numCol="1" rtlCol="0" anchor="t" anchorCtr="0" compatLnSpc="1">
            <a:prstTxWarp prst="textNoShape">
              <a:avLst/>
            </a:prstTxWarp>
          </a:bodyPr>
          <a:lstStyle/>
          <a:p>
            <a:pPr algn="ctr" defTabSz="771571" fontAlgn="base">
              <a:lnSpc>
                <a:spcPct val="90000"/>
              </a:lnSpc>
              <a:spcBef>
                <a:spcPct val="0"/>
              </a:spcBef>
              <a:spcAft>
                <a:spcPct val="0"/>
              </a:spcAft>
            </a:pPr>
            <a:r>
              <a:rPr lang="en-US" sz="1688" b="1" dirty="0">
                <a:solidFill>
                  <a:srgbClr val="000000"/>
                </a:solidFill>
                <a:latin typeface="Courier New"/>
                <a:ea typeface="ヒラギノ角ゴ ProN W3" pitchFamily="-65" charset="-128"/>
                <a:cs typeface="Courier New"/>
                <a:sym typeface="Vista Sans OT Reg" charset="0"/>
              </a:rPr>
              <a:t>AUTHOR</a:t>
            </a:r>
            <a:endParaRPr lang="en-US" sz="1688" b="1" dirty="0">
              <a:solidFill>
                <a:srgbClr val="000000"/>
              </a:solidFill>
              <a:latin typeface="Courier New"/>
              <a:ea typeface="ヒラギノ角ゴ ProN W3" pitchFamily="-65" charset="-128"/>
              <a:cs typeface="Courier New"/>
              <a:sym typeface="Vista Sans OT Reg" pitchFamily="-65" charset="0"/>
            </a:endParaRPr>
          </a:p>
        </p:txBody>
      </p:sp>
      <p:sp>
        <p:nvSpPr>
          <p:cNvPr id="37" name="Right Arrow 36"/>
          <p:cNvSpPr/>
          <p:nvPr/>
        </p:nvSpPr>
        <p:spPr bwMode="auto">
          <a:xfrm rot="18990261">
            <a:off x="8859231" y="4149851"/>
            <a:ext cx="1565256" cy="669633"/>
          </a:xfrm>
          <a:prstGeom prst="rightArrow">
            <a:avLst/>
          </a:prstGeom>
          <a:ln>
            <a:headEnd type="arrow" w="med" len="med"/>
            <a:tailEnd type="none" w="med" len="med"/>
          </a:ln>
        </p:spPr>
        <p:style>
          <a:lnRef idx="1">
            <a:schemeClr val="dk1"/>
          </a:lnRef>
          <a:fillRef idx="2">
            <a:schemeClr val="dk1"/>
          </a:fillRef>
          <a:effectRef idx="1">
            <a:schemeClr val="dk1"/>
          </a:effectRef>
          <a:fontRef idx="minor">
            <a:schemeClr val="dk1"/>
          </a:fontRef>
        </p:style>
        <p:txBody>
          <a:bodyPr vert="horz" wrap="square" lIns="77153" tIns="38576" rIns="77153" bIns="38576" numCol="1" rtlCol="0" anchor="t" anchorCtr="0" compatLnSpc="1">
            <a:prstTxWarp prst="textNoShape">
              <a:avLst/>
            </a:prstTxWarp>
          </a:bodyPr>
          <a:lstStyle/>
          <a:p>
            <a:pPr algn="ctr" defTabSz="771571" fontAlgn="base">
              <a:lnSpc>
                <a:spcPct val="90000"/>
              </a:lnSpc>
              <a:spcBef>
                <a:spcPct val="0"/>
              </a:spcBef>
              <a:spcAft>
                <a:spcPct val="0"/>
              </a:spcAft>
            </a:pPr>
            <a:r>
              <a:rPr lang="en-US" sz="1688" b="1" dirty="0">
                <a:solidFill>
                  <a:srgbClr val="000000"/>
                </a:solidFill>
                <a:latin typeface="Courier New"/>
                <a:ea typeface="ヒラギノ角ゴ ProN W3" pitchFamily="-65" charset="-128"/>
                <a:cs typeface="Courier New"/>
                <a:sym typeface="Vista Sans OT Reg" charset="0"/>
              </a:rPr>
              <a:t>LIKED_BY</a:t>
            </a:r>
            <a:endParaRPr lang="en-US" sz="1688" b="1" dirty="0">
              <a:solidFill>
                <a:srgbClr val="000000"/>
              </a:solidFill>
              <a:latin typeface="Courier New"/>
              <a:ea typeface="ヒラギノ角ゴ ProN W3" pitchFamily="-65" charset="-128"/>
              <a:cs typeface="Courier New"/>
              <a:sym typeface="Vista Sans OT Reg" pitchFamily="-65" charset="0"/>
            </a:endParaRPr>
          </a:p>
        </p:txBody>
      </p:sp>
      <p:sp>
        <p:nvSpPr>
          <p:cNvPr id="38" name="Right Arrow 37"/>
          <p:cNvSpPr/>
          <p:nvPr/>
        </p:nvSpPr>
        <p:spPr bwMode="auto">
          <a:xfrm rot="18972182" flipH="1">
            <a:off x="8410941" y="4148288"/>
            <a:ext cx="1565256" cy="669633"/>
          </a:xfrm>
          <a:prstGeom prst="rightArrow">
            <a:avLst/>
          </a:prstGeom>
          <a:ln>
            <a:headEnd type="arrow" w="med" len="med"/>
            <a:tailEnd type="none" w="med" len="med"/>
          </a:ln>
        </p:spPr>
        <p:style>
          <a:lnRef idx="1">
            <a:schemeClr val="dk1"/>
          </a:lnRef>
          <a:fillRef idx="2">
            <a:schemeClr val="dk1"/>
          </a:fillRef>
          <a:effectRef idx="1">
            <a:schemeClr val="dk1"/>
          </a:effectRef>
          <a:fontRef idx="minor">
            <a:schemeClr val="dk1"/>
          </a:fontRef>
        </p:style>
        <p:txBody>
          <a:bodyPr vert="horz" wrap="square" lIns="77153" tIns="38576" rIns="77153" bIns="38576" numCol="1" rtlCol="0" anchor="t" anchorCtr="0" compatLnSpc="1">
            <a:prstTxWarp prst="textNoShape">
              <a:avLst/>
            </a:prstTxWarp>
          </a:bodyPr>
          <a:lstStyle/>
          <a:p>
            <a:pPr algn="ctr" defTabSz="771571" fontAlgn="base">
              <a:lnSpc>
                <a:spcPct val="90000"/>
              </a:lnSpc>
              <a:spcBef>
                <a:spcPct val="0"/>
              </a:spcBef>
              <a:spcAft>
                <a:spcPct val="0"/>
              </a:spcAft>
            </a:pPr>
            <a:r>
              <a:rPr lang="en-US" sz="1688" b="1" dirty="0">
                <a:solidFill>
                  <a:srgbClr val="000000"/>
                </a:solidFill>
                <a:latin typeface="Courier New"/>
                <a:ea typeface="ヒラギノ角ゴ ProN W3" pitchFamily="-65" charset="-128"/>
                <a:cs typeface="Courier New"/>
                <a:sym typeface="Vista Sans OT Reg" charset="0"/>
              </a:rPr>
              <a:t>LIKES</a:t>
            </a:r>
            <a:endParaRPr lang="en-US" sz="1688" b="1" dirty="0">
              <a:solidFill>
                <a:srgbClr val="000000"/>
              </a:solidFill>
              <a:latin typeface="Courier New"/>
              <a:ea typeface="ヒラギノ角ゴ ProN W3" pitchFamily="-65" charset="-128"/>
              <a:cs typeface="Courier New"/>
              <a:sym typeface="Vista Sans OT Reg" pitchFamily="-65" charset="0"/>
            </a:endParaRPr>
          </a:p>
        </p:txBody>
      </p:sp>
    </p:spTree>
    <p:extLst>
      <p:ext uri="{BB962C8B-B14F-4D97-AF65-F5344CB8AC3E}">
        <p14:creationId xmlns:p14="http://schemas.microsoft.com/office/powerpoint/2010/main" val="1998188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Objects and Associations API</a:t>
            </a:r>
          </a:p>
        </p:txBody>
      </p:sp>
      <p:sp>
        <p:nvSpPr>
          <p:cNvPr id="3" name="Content Placeholder 2"/>
          <p:cNvSpPr>
            <a:spLocks noGrp="1"/>
          </p:cNvSpPr>
          <p:nvPr>
            <p:ph sz="half" idx="1"/>
          </p:nvPr>
        </p:nvSpPr>
        <p:spPr/>
        <p:txBody>
          <a:bodyPr/>
          <a:lstStyle/>
          <a:p>
            <a:pPr marL="0" indent="0">
              <a:buNone/>
            </a:pPr>
            <a:r>
              <a:rPr lang="en-US" sz="2700" b="1" dirty="0">
                <a:solidFill>
                  <a:schemeClr val="accent2"/>
                </a:solidFill>
              </a:rPr>
              <a:t>Reads – 99.8%</a:t>
            </a:r>
          </a:p>
          <a:p>
            <a:r>
              <a:rPr lang="en-US" dirty="0"/>
              <a:t>Point queries</a:t>
            </a:r>
          </a:p>
          <a:p>
            <a:pPr lvl="1"/>
            <a:r>
              <a:rPr lang="en-US" b="1" dirty="0" err="1">
                <a:latin typeface="Consolas"/>
                <a:cs typeface="Consolas"/>
              </a:rPr>
              <a:t>obj_get</a:t>
            </a:r>
            <a:r>
              <a:rPr lang="en-US" dirty="0"/>
              <a:t> </a:t>
            </a:r>
            <a:r>
              <a:rPr lang="en-US" u="sng" dirty="0">
                <a:solidFill>
                  <a:schemeClr val="bg1">
                    <a:lumMod val="90000"/>
                  </a:schemeClr>
                </a:solidFill>
              </a:rPr>
              <a:t>				</a:t>
            </a:r>
            <a:r>
              <a:rPr lang="en-US" dirty="0"/>
              <a:t> 28.9%</a:t>
            </a:r>
          </a:p>
          <a:p>
            <a:pPr lvl="1"/>
            <a:r>
              <a:rPr lang="en-US" b="1" dirty="0" err="1">
                <a:latin typeface="Consolas"/>
                <a:cs typeface="Consolas"/>
              </a:rPr>
              <a:t>assoc_get</a:t>
            </a:r>
            <a:r>
              <a:rPr lang="en-US" dirty="0"/>
              <a:t> </a:t>
            </a:r>
            <a:r>
              <a:rPr lang="en-US" u="sng" dirty="0">
                <a:solidFill>
                  <a:srgbClr val="C3CBDC"/>
                </a:solidFill>
              </a:rPr>
              <a:t>			</a:t>
            </a:r>
            <a:r>
              <a:rPr lang="en-US" dirty="0"/>
              <a:t> 15.7%</a:t>
            </a:r>
          </a:p>
          <a:p>
            <a:r>
              <a:rPr lang="en-US" dirty="0"/>
              <a:t>Range queries</a:t>
            </a:r>
          </a:p>
          <a:p>
            <a:pPr lvl="1"/>
            <a:r>
              <a:rPr lang="en-US" b="1" dirty="0" err="1">
                <a:latin typeface="Consolas"/>
                <a:cs typeface="Consolas"/>
              </a:rPr>
              <a:t>assoc_range</a:t>
            </a:r>
            <a:r>
              <a:rPr lang="en-US" dirty="0"/>
              <a:t> </a:t>
            </a:r>
            <a:r>
              <a:rPr lang="en-US" u="sng" dirty="0">
                <a:solidFill>
                  <a:srgbClr val="C3CBDC"/>
                </a:solidFill>
              </a:rPr>
              <a:t>			</a:t>
            </a:r>
            <a:r>
              <a:rPr lang="en-US" dirty="0"/>
              <a:t> 40.9%</a:t>
            </a:r>
          </a:p>
          <a:p>
            <a:pPr lvl="1"/>
            <a:r>
              <a:rPr lang="en-US" b="1" dirty="0" err="1">
                <a:latin typeface="Consolas"/>
                <a:cs typeface="Consolas"/>
              </a:rPr>
              <a:t>assoc_time_range</a:t>
            </a:r>
            <a:r>
              <a:rPr lang="en-US" dirty="0"/>
              <a:t> </a:t>
            </a:r>
            <a:r>
              <a:rPr lang="en-US" u="sng" dirty="0">
                <a:solidFill>
                  <a:srgbClr val="C3CBDC"/>
                </a:solidFill>
              </a:rPr>
              <a:t>	</a:t>
            </a:r>
            <a:r>
              <a:rPr lang="en-US" dirty="0"/>
              <a:t> 2.8%</a:t>
            </a:r>
          </a:p>
          <a:p>
            <a:r>
              <a:rPr lang="en-US" dirty="0"/>
              <a:t>Count queries</a:t>
            </a:r>
          </a:p>
          <a:p>
            <a:pPr lvl="1"/>
            <a:r>
              <a:rPr lang="en-US" b="1" dirty="0" err="1">
                <a:latin typeface="Consolas"/>
                <a:cs typeface="Consolas"/>
              </a:rPr>
              <a:t>assoc_count</a:t>
            </a:r>
            <a:r>
              <a:rPr lang="en-US" dirty="0"/>
              <a:t> </a:t>
            </a:r>
            <a:r>
              <a:rPr lang="en-US" u="sng" dirty="0">
                <a:solidFill>
                  <a:srgbClr val="C3CBDC"/>
                </a:solidFill>
              </a:rPr>
              <a:t>			</a:t>
            </a:r>
            <a:r>
              <a:rPr lang="en-US" dirty="0"/>
              <a:t> 11.7%</a:t>
            </a:r>
          </a:p>
        </p:txBody>
      </p:sp>
      <p:sp>
        <p:nvSpPr>
          <p:cNvPr id="4" name="Content Placeholder 3"/>
          <p:cNvSpPr>
            <a:spLocks noGrp="1"/>
          </p:cNvSpPr>
          <p:nvPr>
            <p:ph sz="half" idx="2"/>
          </p:nvPr>
        </p:nvSpPr>
        <p:spPr/>
        <p:txBody>
          <a:bodyPr/>
          <a:lstStyle/>
          <a:p>
            <a:pPr marL="0" indent="0">
              <a:buNone/>
            </a:pPr>
            <a:r>
              <a:rPr lang="en-US" sz="2700" b="1" dirty="0">
                <a:solidFill>
                  <a:srgbClr val="333399"/>
                </a:solidFill>
              </a:rPr>
              <a:t>Writes – 0.2%</a:t>
            </a:r>
          </a:p>
          <a:p>
            <a:r>
              <a:rPr lang="en-US" dirty="0"/>
              <a:t>Create, update, delete for objects</a:t>
            </a:r>
          </a:p>
          <a:p>
            <a:pPr lvl="1"/>
            <a:r>
              <a:rPr lang="en-US" b="1" dirty="0" err="1">
                <a:latin typeface="Consolas"/>
                <a:cs typeface="Consolas"/>
              </a:rPr>
              <a:t>obj_add</a:t>
            </a:r>
            <a:r>
              <a:rPr lang="en-US" dirty="0"/>
              <a:t> </a:t>
            </a:r>
            <a:r>
              <a:rPr lang="en-US" u="sng" dirty="0">
                <a:solidFill>
                  <a:srgbClr val="C3CBDC"/>
                </a:solidFill>
              </a:rPr>
              <a:t>				</a:t>
            </a:r>
            <a:r>
              <a:rPr lang="en-US" dirty="0"/>
              <a:t> 16.5%</a:t>
            </a:r>
          </a:p>
          <a:p>
            <a:pPr lvl="1"/>
            <a:r>
              <a:rPr lang="en-US" b="1" dirty="0" err="1">
                <a:latin typeface="Consolas"/>
                <a:cs typeface="Consolas"/>
              </a:rPr>
              <a:t>obj_update</a:t>
            </a:r>
            <a:r>
              <a:rPr lang="en-US" dirty="0"/>
              <a:t> </a:t>
            </a:r>
            <a:r>
              <a:rPr lang="en-US" u="sng" dirty="0">
                <a:solidFill>
                  <a:srgbClr val="C3CBDC"/>
                </a:solidFill>
              </a:rPr>
              <a:t>			</a:t>
            </a:r>
            <a:r>
              <a:rPr lang="en-US" dirty="0"/>
              <a:t> 20.7%</a:t>
            </a:r>
          </a:p>
          <a:p>
            <a:pPr lvl="1"/>
            <a:r>
              <a:rPr lang="en-US" b="1" dirty="0" err="1">
                <a:latin typeface="Consolas"/>
                <a:cs typeface="Consolas"/>
              </a:rPr>
              <a:t>obj_del</a:t>
            </a:r>
            <a:r>
              <a:rPr lang="en-US" dirty="0"/>
              <a:t> </a:t>
            </a:r>
            <a:r>
              <a:rPr lang="en-US" u="sng" dirty="0">
                <a:solidFill>
                  <a:srgbClr val="C3CBDC"/>
                </a:solidFill>
              </a:rPr>
              <a:t>				</a:t>
            </a:r>
            <a:r>
              <a:rPr lang="en-US" dirty="0"/>
              <a:t> 2.0%</a:t>
            </a:r>
          </a:p>
          <a:p>
            <a:r>
              <a:rPr lang="en-US" dirty="0"/>
              <a:t>Set and delete for associations</a:t>
            </a:r>
          </a:p>
          <a:p>
            <a:pPr lvl="1"/>
            <a:r>
              <a:rPr lang="en-US" b="1" dirty="0" err="1">
                <a:latin typeface="Consolas"/>
                <a:cs typeface="Consolas"/>
              </a:rPr>
              <a:t>assoc_add</a:t>
            </a:r>
            <a:r>
              <a:rPr lang="en-US" dirty="0"/>
              <a:t> </a:t>
            </a:r>
            <a:r>
              <a:rPr lang="en-US" u="sng" dirty="0">
                <a:solidFill>
                  <a:srgbClr val="C3CBDC"/>
                </a:solidFill>
              </a:rPr>
              <a:t>			</a:t>
            </a:r>
            <a:r>
              <a:rPr lang="en-US" dirty="0"/>
              <a:t> 52.5%</a:t>
            </a:r>
          </a:p>
          <a:p>
            <a:pPr lvl="1"/>
            <a:r>
              <a:rPr lang="en-US" b="1" dirty="0" err="1">
                <a:latin typeface="Consolas"/>
                <a:cs typeface="Consolas"/>
              </a:rPr>
              <a:t>assoc_del</a:t>
            </a:r>
            <a:r>
              <a:rPr lang="en-US" dirty="0"/>
              <a:t> </a:t>
            </a:r>
            <a:r>
              <a:rPr lang="en-US" u="sng" dirty="0">
                <a:solidFill>
                  <a:srgbClr val="C3CBDC"/>
                </a:solidFill>
              </a:rPr>
              <a:t>			</a:t>
            </a:r>
            <a:r>
              <a:rPr lang="en-US" dirty="0"/>
              <a:t> 8.3%</a:t>
            </a:r>
          </a:p>
        </p:txBody>
      </p:sp>
    </p:spTree>
    <p:extLst>
      <p:ext uri="{BB962C8B-B14F-4D97-AF65-F5344CB8AC3E}">
        <p14:creationId xmlns:p14="http://schemas.microsoft.com/office/powerpoint/2010/main" val="1642246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73856" y="6193631"/>
            <a:ext cx="11444288" cy="835819"/>
          </a:xfrm>
          <a:prstGeom prst="rect">
            <a:avLst/>
          </a:prstGeom>
          <a:solidFill>
            <a:schemeClr val="tx1"/>
          </a:solidFill>
          <a:ln w="25400" cap="flat" cmpd="sng" algn="ctr">
            <a:noFill/>
            <a:prstDash val="solid"/>
            <a:round/>
            <a:headEnd type="arrow" w="med" len="med"/>
            <a:tailEnd type="none" w="med" len="med"/>
          </a:ln>
          <a:effectLst/>
        </p:spPr>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pic>
        <p:nvPicPr>
          <p:cNvPr id="6" name="Picture 5" descr="Facebook_Backgrounds--friendsgc smal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444" y="-107156"/>
            <a:ext cx="11187113" cy="6429375"/>
          </a:xfrm>
          <a:prstGeom prst="rect">
            <a:avLst/>
          </a:prstGeom>
          <a:solidFill>
            <a:schemeClr val="tx2"/>
          </a:solidFill>
        </p:spPr>
      </p:pic>
      <p:sp>
        <p:nvSpPr>
          <p:cNvPr id="15" name="Rounded Rectangle 14"/>
          <p:cNvSpPr/>
          <p:nvPr/>
        </p:nvSpPr>
        <p:spPr bwMode="auto">
          <a:xfrm>
            <a:off x="438150" y="5164931"/>
            <a:ext cx="2314575" cy="1221581"/>
          </a:xfrm>
          <a:prstGeom prst="roundRect">
            <a:avLst/>
          </a:prstGeom>
          <a:solidFill>
            <a:schemeClr val="tx1">
              <a:alpha val="65000"/>
            </a:schemeClr>
          </a:solidFill>
          <a:ln w="25400" cap="flat" cmpd="sng" algn="ctr">
            <a:noFill/>
            <a:prstDash val="solid"/>
            <a:round/>
            <a:headEnd type="arrow" w="med" len="med"/>
            <a:tailEnd type="none" w="med" len="med"/>
          </a:ln>
          <a:effectLst>
            <a:softEdge rad="381000"/>
          </a:effectLst>
        </p:spPr>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4" name="Rounded Rectangle 13"/>
          <p:cNvSpPr/>
          <p:nvPr/>
        </p:nvSpPr>
        <p:spPr bwMode="auto">
          <a:xfrm>
            <a:off x="888206" y="214313"/>
            <a:ext cx="4564856" cy="1221581"/>
          </a:xfrm>
          <a:prstGeom prst="roundRect">
            <a:avLst/>
          </a:prstGeom>
          <a:solidFill>
            <a:schemeClr val="tx1">
              <a:alpha val="65000"/>
            </a:schemeClr>
          </a:solidFill>
          <a:ln w="25400" cap="flat" cmpd="sng" algn="ctr">
            <a:noFill/>
            <a:prstDash val="solid"/>
            <a:round/>
            <a:headEnd type="arrow" w="med" len="med"/>
            <a:tailEnd type="none" w="med" len="med"/>
          </a:ln>
          <a:effectLst>
            <a:softEdge rad="381000"/>
          </a:effectLst>
        </p:spPr>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2" name="Title 1"/>
          <p:cNvSpPr>
            <a:spLocks noGrp="1"/>
          </p:cNvSpPr>
          <p:nvPr>
            <p:ph type="title"/>
          </p:nvPr>
        </p:nvSpPr>
        <p:spPr/>
        <p:txBody>
          <a:bodyPr/>
          <a:lstStyle/>
          <a:p>
            <a:r>
              <a:rPr lang="en-US" dirty="0">
                <a:solidFill>
                  <a:srgbClr val="FCF3D3"/>
                </a:solidFill>
                <a:effectLst>
                  <a:outerShdw blurRad="50800" dist="38100" dir="2700000" algn="tl" rotWithShape="0">
                    <a:prstClr val="black">
                      <a:alpha val="40000"/>
                    </a:prstClr>
                  </a:outerShdw>
                </a:effectLst>
              </a:rPr>
              <a:t>What Are TAO’s Goals/Challenges?</a:t>
            </a:r>
          </a:p>
        </p:txBody>
      </p:sp>
      <p:sp>
        <p:nvSpPr>
          <p:cNvPr id="9" name="Rounded Rectangle 8"/>
          <p:cNvSpPr/>
          <p:nvPr/>
        </p:nvSpPr>
        <p:spPr bwMode="auto">
          <a:xfrm>
            <a:off x="888206" y="1178719"/>
            <a:ext cx="4822031" cy="1221581"/>
          </a:xfrm>
          <a:prstGeom prst="roundRect">
            <a:avLst/>
          </a:prstGeom>
          <a:solidFill>
            <a:srgbClr val="3366FF">
              <a:alpha val="65000"/>
            </a:srgbClr>
          </a:solidFill>
          <a:ln w="25400" cap="flat" cmpd="sng" algn="ctr">
            <a:noFill/>
            <a:prstDash val="solid"/>
            <a:round/>
            <a:headEnd type="arrow" w="med" len="med"/>
            <a:tailEnd type="none" w="med" len="med"/>
          </a:ln>
          <a:effectLst>
            <a:softEdge rad="381000"/>
          </a:effectLst>
        </p:spPr>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0" name="Rounded Rectangle 9"/>
          <p:cNvSpPr/>
          <p:nvPr/>
        </p:nvSpPr>
        <p:spPr bwMode="auto">
          <a:xfrm>
            <a:off x="1016794" y="1950244"/>
            <a:ext cx="4500563" cy="1221581"/>
          </a:xfrm>
          <a:prstGeom prst="roundRect">
            <a:avLst/>
          </a:prstGeom>
          <a:solidFill>
            <a:srgbClr val="3366FF">
              <a:alpha val="65000"/>
            </a:srgbClr>
          </a:solidFill>
          <a:ln w="25400" cap="flat" cmpd="sng" algn="ctr">
            <a:noFill/>
            <a:prstDash val="solid"/>
            <a:round/>
            <a:headEnd type="arrow" w="med" len="med"/>
            <a:tailEnd type="none" w="med" len="med"/>
          </a:ln>
          <a:effectLst>
            <a:softEdge rad="381000"/>
          </a:effectLst>
        </p:spPr>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1" name="Rounded Rectangle 10"/>
          <p:cNvSpPr/>
          <p:nvPr/>
        </p:nvSpPr>
        <p:spPr bwMode="auto">
          <a:xfrm>
            <a:off x="1016794" y="2786063"/>
            <a:ext cx="5079206" cy="1221581"/>
          </a:xfrm>
          <a:prstGeom prst="roundRect">
            <a:avLst/>
          </a:prstGeom>
          <a:solidFill>
            <a:schemeClr val="tx1">
              <a:alpha val="65000"/>
            </a:schemeClr>
          </a:solidFill>
          <a:ln w="25400" cap="flat" cmpd="sng" algn="ctr">
            <a:noFill/>
            <a:prstDash val="solid"/>
            <a:round/>
            <a:headEnd type="arrow" w="med" len="med"/>
            <a:tailEnd type="none" w="med" len="med"/>
          </a:ln>
          <a:effectLst>
            <a:softEdge rad="381000"/>
          </a:effectLst>
        </p:spPr>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2" name="Rounded Rectangle 11"/>
          <p:cNvSpPr/>
          <p:nvPr/>
        </p:nvSpPr>
        <p:spPr bwMode="auto">
          <a:xfrm>
            <a:off x="1016794" y="3557588"/>
            <a:ext cx="5464969" cy="1221581"/>
          </a:xfrm>
          <a:prstGeom prst="roundRect">
            <a:avLst/>
          </a:prstGeom>
          <a:solidFill>
            <a:schemeClr val="tx1">
              <a:alpha val="65000"/>
            </a:schemeClr>
          </a:solidFill>
          <a:ln w="25400" cap="flat" cmpd="sng" algn="ctr">
            <a:noFill/>
            <a:prstDash val="solid"/>
            <a:round/>
            <a:headEnd type="arrow" w="med" len="med"/>
            <a:tailEnd type="none" w="med" len="med"/>
          </a:ln>
          <a:effectLst>
            <a:softEdge rad="381000"/>
          </a:effectLst>
        </p:spPr>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3" name="Content Placeholder 2"/>
          <p:cNvSpPr>
            <a:spLocks noGrp="1"/>
          </p:cNvSpPr>
          <p:nvPr>
            <p:ph idx="1"/>
          </p:nvPr>
        </p:nvSpPr>
        <p:spPr>
          <a:xfrm>
            <a:off x="1273969" y="1360884"/>
            <a:ext cx="6365081" cy="5025628"/>
          </a:xfrm>
        </p:spPr>
        <p:txBody>
          <a:bodyPr/>
          <a:lstStyle/>
          <a:p>
            <a:r>
              <a:rPr lang="en-US" sz="3713" dirty="0">
                <a:solidFill>
                  <a:schemeClr val="accent1">
                    <a:lumMod val="20000"/>
                    <a:lumOff val="80000"/>
                  </a:schemeClr>
                </a:solidFill>
                <a:effectLst>
                  <a:outerShdw blurRad="95250" dist="114300" dir="2700000" algn="tl" rotWithShape="0">
                    <a:prstClr val="black">
                      <a:alpha val="77000"/>
                    </a:prstClr>
                  </a:outerShdw>
                </a:effectLst>
              </a:rPr>
              <a:t>Efficiency at scale</a:t>
            </a:r>
          </a:p>
          <a:p>
            <a:r>
              <a:rPr lang="en-US" sz="3713" dirty="0">
                <a:solidFill>
                  <a:schemeClr val="accent1">
                    <a:lumMod val="20000"/>
                    <a:lumOff val="80000"/>
                  </a:schemeClr>
                </a:solidFill>
                <a:effectLst>
                  <a:outerShdw blurRad="95250" dist="114300" dir="2700000" algn="tl" rotWithShape="0">
                    <a:prstClr val="black">
                      <a:alpha val="77000"/>
                    </a:prstClr>
                  </a:outerShdw>
                </a:effectLst>
              </a:rPr>
              <a:t>Low read latency</a:t>
            </a:r>
          </a:p>
          <a:p>
            <a:r>
              <a:rPr lang="en-US" sz="3713" dirty="0">
                <a:solidFill>
                  <a:schemeClr val="accent1">
                    <a:lumMod val="50000"/>
                  </a:schemeClr>
                </a:solidFill>
                <a:effectLst>
                  <a:outerShdw blurRad="95250" dist="114300" dir="2700000" algn="tl" rotWithShape="0">
                    <a:prstClr val="black">
                      <a:alpha val="77000"/>
                    </a:prstClr>
                  </a:outerShdw>
                </a:effectLst>
              </a:rPr>
              <a:t>Timeliness of writes</a:t>
            </a:r>
          </a:p>
          <a:p>
            <a:r>
              <a:rPr lang="en-US" sz="3713" dirty="0">
                <a:solidFill>
                  <a:schemeClr val="accent1">
                    <a:lumMod val="50000"/>
                  </a:schemeClr>
                </a:solidFill>
                <a:effectLst>
                  <a:outerShdw blurRad="95250" dist="114300" dir="2700000" algn="tl" rotWithShape="0">
                    <a:prstClr val="black">
                      <a:alpha val="77000"/>
                    </a:prstClr>
                  </a:outerShdw>
                </a:effectLst>
              </a:rPr>
              <a:t>High Read Availability</a:t>
            </a:r>
          </a:p>
        </p:txBody>
      </p:sp>
    </p:spTree>
    <p:custDataLst>
      <p:tags r:id="rId1"/>
    </p:custDataLst>
    <p:extLst>
      <p:ext uri="{BB962C8B-B14F-4D97-AF65-F5344CB8AC3E}">
        <p14:creationId xmlns:p14="http://schemas.microsoft.com/office/powerpoint/2010/main" val="3910976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1724025" y="2014538"/>
            <a:ext cx="4886325" cy="4371975"/>
          </a:xfrm>
          <a:prstGeom prst="rect">
            <a:avLst/>
          </a:prstGeom>
          <a:solidFill>
            <a:schemeClr val="accent3"/>
          </a:solidFill>
          <a:ln w="25400" cap="flat" cmpd="sng" algn="ctr">
            <a:solidFill>
              <a:srgbClr val="000000"/>
            </a:solidFill>
            <a:prstDash val="solid"/>
            <a:round/>
            <a:headEnd type="arrow" w="med" len="med"/>
            <a:tailEnd type="none" w="med" len="med"/>
          </a:ln>
          <a:effectLst/>
        </p:spPr>
        <p:txBody>
          <a:bodyPr vert="horz" wrap="square" lIns="77153" tIns="38576" rIns="77153" bIns="38576" numCol="1" rtlCol="0" anchor="b" anchorCtr="0" compatLnSpc="1">
            <a:prstTxWarp prst="textNoShape">
              <a:avLst/>
            </a:prstTxWarp>
          </a:bodyPr>
          <a:lstStyle/>
          <a:p>
            <a:pPr algn="ctr" defTabSz="771571" fontAlgn="base">
              <a:lnSpc>
                <a:spcPct val="90000"/>
              </a:lnSpc>
              <a:spcBef>
                <a:spcPct val="0"/>
              </a:spcBef>
              <a:spcAft>
                <a:spcPct val="0"/>
              </a:spcAft>
            </a:pPr>
            <a:r>
              <a:rPr lang="en-US" sz="3375" dirty="0">
                <a:solidFill>
                  <a:srgbClr val="333399"/>
                </a:solidFill>
                <a:latin typeface="Vista Sans OT Reg" pitchFamily="-65" charset="0"/>
                <a:ea typeface="ヒラギノ角ゴ ProN W3" pitchFamily="-65" charset="-128"/>
                <a:cs typeface="ヒラギノ角ゴ ProN W3" pitchFamily="-65" charset="-128"/>
                <a:sym typeface="Vista Sans OT Reg" pitchFamily="-65" charset="0"/>
              </a:rPr>
              <a:t>TAO</a:t>
            </a:r>
          </a:p>
        </p:txBody>
      </p:sp>
      <p:sp>
        <p:nvSpPr>
          <p:cNvPr id="2" name="Title 1"/>
          <p:cNvSpPr>
            <a:spLocks noGrp="1"/>
          </p:cNvSpPr>
          <p:nvPr>
            <p:ph type="title"/>
          </p:nvPr>
        </p:nvSpPr>
        <p:spPr/>
        <p:txBody>
          <a:bodyPr/>
          <a:lstStyle/>
          <a:p>
            <a:r>
              <a:rPr lang="en-US" dirty="0"/>
              <a:t>Independent Scaling by Separating Roles</a:t>
            </a:r>
          </a:p>
        </p:txBody>
      </p:sp>
      <p:sp>
        <p:nvSpPr>
          <p:cNvPr id="7" name="TextBox 6"/>
          <p:cNvSpPr txBox="1"/>
          <p:nvPr/>
        </p:nvSpPr>
        <p:spPr>
          <a:xfrm>
            <a:off x="1916906" y="2786063"/>
            <a:ext cx="2185988" cy="1546834"/>
          </a:xfrm>
          <a:prstGeom prst="rect">
            <a:avLst/>
          </a:prstGeom>
          <a:noFill/>
        </p:spPr>
        <p:txBody>
          <a:bodyPr wrap="square" rtlCol="0">
            <a:spAutoFit/>
          </a:bodyPr>
          <a:lstStyle/>
          <a:p>
            <a:pPr defTabSz="771571" fontAlgn="base">
              <a:spcBef>
                <a:spcPct val="0"/>
              </a:spcBef>
              <a:spcAft>
                <a:spcPct val="0"/>
              </a:spcAft>
            </a:pPr>
            <a:r>
              <a:rPr lang="en-US" sz="2363" dirty="0">
                <a:solidFill>
                  <a:srgbClr val="000000"/>
                </a:solidFill>
                <a:latin typeface="Vista Sans OT Reg" charset="0"/>
                <a:sym typeface="Vista Sans OT Reg" charset="0"/>
              </a:rPr>
              <a:t>Cache</a:t>
            </a:r>
          </a:p>
          <a:p>
            <a:pPr marL="289339" indent="-289339" defTabSz="771571" fontAlgn="base">
              <a:spcBef>
                <a:spcPct val="0"/>
              </a:spcBef>
              <a:spcAft>
                <a:spcPct val="0"/>
              </a:spcAft>
              <a:buFont typeface="Arial"/>
              <a:buChar char="•"/>
            </a:pPr>
            <a:r>
              <a:rPr lang="en-US" sz="2363" dirty="0">
                <a:solidFill>
                  <a:srgbClr val="000000"/>
                </a:solidFill>
                <a:latin typeface="Vista Sans OT Reg" charset="0"/>
                <a:sym typeface="Vista Sans OT Reg" charset="0"/>
              </a:rPr>
              <a:t>Objects</a:t>
            </a:r>
          </a:p>
          <a:p>
            <a:pPr marL="289339" indent="-289339" defTabSz="771571" fontAlgn="base">
              <a:spcBef>
                <a:spcPct val="0"/>
              </a:spcBef>
              <a:spcAft>
                <a:spcPct val="0"/>
              </a:spcAft>
              <a:buFont typeface="Arial"/>
              <a:buChar char="•"/>
            </a:pPr>
            <a:r>
              <a:rPr lang="en-US" sz="2363" dirty="0" err="1">
                <a:solidFill>
                  <a:srgbClr val="000000"/>
                </a:solidFill>
                <a:latin typeface="Vista Sans OT Reg" charset="0"/>
                <a:sym typeface="Vista Sans OT Reg" charset="0"/>
              </a:rPr>
              <a:t>Assoc</a:t>
            </a:r>
            <a:r>
              <a:rPr lang="en-US" sz="2363" dirty="0">
                <a:solidFill>
                  <a:srgbClr val="000000"/>
                </a:solidFill>
                <a:latin typeface="Vista Sans OT Reg" charset="0"/>
                <a:sym typeface="Vista Sans OT Reg" charset="0"/>
              </a:rPr>
              <a:t> lists</a:t>
            </a:r>
          </a:p>
          <a:p>
            <a:pPr marL="289339" indent="-289339" defTabSz="771571" fontAlgn="base">
              <a:spcBef>
                <a:spcPct val="0"/>
              </a:spcBef>
              <a:spcAft>
                <a:spcPct val="0"/>
              </a:spcAft>
              <a:buFont typeface="Arial"/>
              <a:buChar char="•"/>
            </a:pPr>
            <a:r>
              <a:rPr lang="en-US" sz="2363" dirty="0" err="1">
                <a:solidFill>
                  <a:srgbClr val="000000"/>
                </a:solidFill>
                <a:latin typeface="Vista Sans OT Reg" charset="0"/>
                <a:sym typeface="Vista Sans OT Reg" charset="0"/>
              </a:rPr>
              <a:t>Assoc</a:t>
            </a:r>
            <a:r>
              <a:rPr lang="en-US" sz="2363" dirty="0">
                <a:solidFill>
                  <a:srgbClr val="000000"/>
                </a:solidFill>
                <a:latin typeface="Vista Sans OT Reg" charset="0"/>
                <a:sym typeface="Vista Sans OT Reg" charset="0"/>
              </a:rPr>
              <a:t> counts</a:t>
            </a:r>
          </a:p>
        </p:txBody>
      </p:sp>
      <p:sp>
        <p:nvSpPr>
          <p:cNvPr id="11" name="TextBox 10"/>
          <p:cNvSpPr txBox="1"/>
          <p:nvPr/>
        </p:nvSpPr>
        <p:spPr>
          <a:xfrm>
            <a:off x="1916906" y="5229226"/>
            <a:ext cx="2443163" cy="455959"/>
          </a:xfrm>
          <a:prstGeom prst="rect">
            <a:avLst/>
          </a:prstGeom>
          <a:noFill/>
        </p:spPr>
        <p:txBody>
          <a:bodyPr wrap="square" rtlCol="0">
            <a:spAutoFit/>
          </a:bodyPr>
          <a:lstStyle/>
          <a:p>
            <a:pPr defTabSz="771571" fontAlgn="base">
              <a:spcBef>
                <a:spcPct val="0"/>
              </a:spcBef>
              <a:spcAft>
                <a:spcPct val="0"/>
              </a:spcAft>
            </a:pPr>
            <a:r>
              <a:rPr lang="en-US" sz="2363" dirty="0">
                <a:solidFill>
                  <a:srgbClr val="000000"/>
                </a:solidFill>
                <a:latin typeface="Vista Sans OT Reg" charset="0"/>
                <a:sym typeface="Vista Sans OT Reg" charset="0"/>
              </a:rPr>
              <a:t>Database</a:t>
            </a:r>
          </a:p>
        </p:txBody>
      </p:sp>
      <p:grpSp>
        <p:nvGrpSpPr>
          <p:cNvPr id="35" name="Group 34"/>
          <p:cNvGrpSpPr/>
          <p:nvPr/>
        </p:nvGrpSpPr>
        <p:grpSpPr>
          <a:xfrm>
            <a:off x="3910013" y="1596628"/>
            <a:ext cx="2314575" cy="546497"/>
            <a:chOff x="1168400" y="3225800"/>
            <a:chExt cx="2743200" cy="304800"/>
          </a:xfrm>
        </p:grpSpPr>
        <p:sp>
          <p:nvSpPr>
            <p:cNvPr id="16" name="Rounded Rectangle 15"/>
            <p:cNvSpPr/>
            <p:nvPr/>
          </p:nvSpPr>
          <p:spPr bwMode="auto">
            <a:xfrm>
              <a:off x="1168400" y="32258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17" name="Rounded Rectangle 16"/>
            <p:cNvSpPr/>
            <p:nvPr/>
          </p:nvSpPr>
          <p:spPr bwMode="auto">
            <a:xfrm>
              <a:off x="1516743" y="32258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18" name="Rounded Rectangle 17"/>
            <p:cNvSpPr/>
            <p:nvPr/>
          </p:nvSpPr>
          <p:spPr bwMode="auto">
            <a:xfrm>
              <a:off x="1865086" y="32258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19" name="Rounded Rectangle 18"/>
            <p:cNvSpPr/>
            <p:nvPr/>
          </p:nvSpPr>
          <p:spPr bwMode="auto">
            <a:xfrm>
              <a:off x="2213429" y="32258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20" name="Rounded Rectangle 19"/>
            <p:cNvSpPr/>
            <p:nvPr/>
          </p:nvSpPr>
          <p:spPr bwMode="auto">
            <a:xfrm>
              <a:off x="2561772" y="32258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21" name="Rounded Rectangle 20"/>
            <p:cNvSpPr/>
            <p:nvPr/>
          </p:nvSpPr>
          <p:spPr bwMode="auto">
            <a:xfrm>
              <a:off x="2910115" y="32258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22" name="Rounded Rectangle 21"/>
            <p:cNvSpPr/>
            <p:nvPr/>
          </p:nvSpPr>
          <p:spPr bwMode="auto">
            <a:xfrm>
              <a:off x="3258458" y="32258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23" name="Rounded Rectangle 22"/>
            <p:cNvSpPr/>
            <p:nvPr/>
          </p:nvSpPr>
          <p:spPr bwMode="auto">
            <a:xfrm>
              <a:off x="3606800" y="32258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grpSp>
      <p:sp>
        <p:nvSpPr>
          <p:cNvPr id="24" name="TextBox 23"/>
          <p:cNvSpPr txBox="1"/>
          <p:nvPr/>
        </p:nvSpPr>
        <p:spPr>
          <a:xfrm>
            <a:off x="952500" y="1500188"/>
            <a:ext cx="1702325" cy="455959"/>
          </a:xfrm>
          <a:prstGeom prst="rect">
            <a:avLst/>
          </a:prstGeom>
          <a:noFill/>
        </p:spPr>
        <p:txBody>
          <a:bodyPr wrap="none" rtlCol="0">
            <a:spAutoFit/>
          </a:bodyPr>
          <a:lstStyle/>
          <a:p>
            <a:pPr defTabSz="771571" fontAlgn="base">
              <a:spcBef>
                <a:spcPct val="0"/>
              </a:spcBef>
              <a:spcAft>
                <a:spcPct val="0"/>
              </a:spcAft>
            </a:pPr>
            <a:r>
              <a:rPr lang="en-US" sz="2363" dirty="0">
                <a:solidFill>
                  <a:srgbClr val="000000"/>
                </a:solidFill>
                <a:latin typeface="Vista Sans OT Reg" charset="0"/>
                <a:sym typeface="Vista Sans OT Reg" charset="0"/>
              </a:rPr>
              <a:t>Web servers</a:t>
            </a:r>
          </a:p>
        </p:txBody>
      </p:sp>
      <p:sp>
        <p:nvSpPr>
          <p:cNvPr id="38" name="Down Arrow 37"/>
          <p:cNvSpPr/>
          <p:nvPr/>
        </p:nvSpPr>
        <p:spPr bwMode="auto">
          <a:xfrm>
            <a:off x="4617244" y="2207419"/>
            <a:ext cx="900113" cy="867966"/>
          </a:xfrm>
          <a:prstGeom prst="downArrow">
            <a:avLst>
              <a:gd name="adj1" fmla="val 3801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56" name="Down Arrow 55"/>
          <p:cNvSpPr/>
          <p:nvPr/>
        </p:nvSpPr>
        <p:spPr bwMode="auto">
          <a:xfrm>
            <a:off x="4938713" y="3943350"/>
            <a:ext cx="257175" cy="1028700"/>
          </a:xfrm>
          <a:prstGeom prst="downArrow">
            <a:avLst>
              <a:gd name="adj1" fmla="val 3801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grpSp>
        <p:nvGrpSpPr>
          <p:cNvPr id="60" name="Group 59"/>
          <p:cNvGrpSpPr/>
          <p:nvPr/>
        </p:nvGrpSpPr>
        <p:grpSpPr>
          <a:xfrm>
            <a:off x="4552950" y="5068491"/>
            <a:ext cx="1028700" cy="835819"/>
            <a:chOff x="4292600" y="5892800"/>
            <a:chExt cx="1219200" cy="990600"/>
          </a:xfrm>
          <a:solidFill>
            <a:srgbClr val="FAE79D"/>
          </a:solidFill>
        </p:grpSpPr>
        <p:sp>
          <p:nvSpPr>
            <p:cNvPr id="9" name="Magnetic Disk 8"/>
            <p:cNvSpPr/>
            <p:nvPr/>
          </p:nvSpPr>
          <p:spPr bwMode="auto">
            <a:xfrm>
              <a:off x="4292600" y="5892800"/>
              <a:ext cx="762000" cy="685800"/>
            </a:xfrm>
            <a:prstGeom prst="flowChartMagneticDisk">
              <a:avLst/>
            </a:prstGeom>
            <a:grpFill/>
            <a:ln>
              <a:solidFill>
                <a:srgbClr val="000000"/>
              </a:solidFill>
              <a:headEnd type="arrow"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57" name="Magnetic Disk 56"/>
            <p:cNvSpPr/>
            <p:nvPr/>
          </p:nvSpPr>
          <p:spPr bwMode="auto">
            <a:xfrm>
              <a:off x="4445000" y="5994400"/>
              <a:ext cx="762000" cy="685800"/>
            </a:xfrm>
            <a:prstGeom prst="flowChartMagneticDisk">
              <a:avLst/>
            </a:prstGeom>
            <a:grpFill/>
            <a:ln>
              <a:solidFill>
                <a:srgbClr val="000000"/>
              </a:solidFill>
              <a:headEnd type="arrow"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58" name="Magnetic Disk 57"/>
            <p:cNvSpPr/>
            <p:nvPr/>
          </p:nvSpPr>
          <p:spPr bwMode="auto">
            <a:xfrm>
              <a:off x="4597400" y="6096000"/>
              <a:ext cx="762000" cy="685800"/>
            </a:xfrm>
            <a:prstGeom prst="flowChartMagneticDisk">
              <a:avLst/>
            </a:prstGeom>
            <a:grpFill/>
            <a:ln>
              <a:solidFill>
                <a:srgbClr val="000000"/>
              </a:solidFill>
              <a:headEnd type="arrow"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59" name="Magnetic Disk 58"/>
            <p:cNvSpPr/>
            <p:nvPr/>
          </p:nvSpPr>
          <p:spPr bwMode="auto">
            <a:xfrm>
              <a:off x="4749800" y="6197600"/>
              <a:ext cx="762000" cy="685800"/>
            </a:xfrm>
            <a:prstGeom prst="flowChartMagneticDisk">
              <a:avLst/>
            </a:prstGeom>
            <a:grpFill/>
            <a:ln>
              <a:solidFill>
                <a:srgbClr val="000000"/>
              </a:solidFill>
              <a:headEnd type="arrow"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grpSp>
      <p:sp>
        <p:nvSpPr>
          <p:cNvPr id="61" name="Line Callout 1 60"/>
          <p:cNvSpPr/>
          <p:nvPr/>
        </p:nvSpPr>
        <p:spPr bwMode="auto">
          <a:xfrm>
            <a:off x="7060406" y="1307306"/>
            <a:ext cx="3857625" cy="1028700"/>
          </a:xfrm>
          <a:prstGeom prst="borderCallout1">
            <a:avLst>
              <a:gd name="adj1" fmla="val 49651"/>
              <a:gd name="adj2" fmla="val -18567"/>
              <a:gd name="adj3" fmla="val 49865"/>
              <a:gd name="adj4" fmla="val -1030"/>
            </a:avLst>
          </a:prstGeom>
          <a:ln>
            <a:headEnd type="arrow" w="med" len="med"/>
            <a:tailEnd type="none" w="med" len="med"/>
          </a:ln>
        </p:spPr>
        <p:style>
          <a:lnRef idx="1">
            <a:schemeClr val="dk1"/>
          </a:lnRef>
          <a:fillRef idx="2">
            <a:schemeClr val="dk1"/>
          </a:fillRef>
          <a:effectRef idx="1">
            <a:schemeClr val="dk1"/>
          </a:effectRef>
          <a:fontRef idx="minor">
            <a:schemeClr val="dk1"/>
          </a:fontRef>
        </p:style>
        <p:txBody>
          <a:bodyPr vert="horz" wrap="square" lIns="77153" tIns="38576" rIns="77153" bIns="38576" numCol="1" rtlCol="0" anchor="ctr" anchorCtr="0" compatLnSpc="1">
            <a:prstTxWarp prst="textNoShape">
              <a:avLst/>
            </a:prstTxWarp>
          </a:bodyPr>
          <a:lstStyle/>
          <a:p>
            <a:pPr marL="289339" indent="-289339" defTabSz="771571" fontAlgn="base">
              <a:spcBef>
                <a:spcPct val="0"/>
              </a:spcBef>
              <a:spcAft>
                <a:spcPct val="0"/>
              </a:spcAft>
              <a:buFont typeface="Arial"/>
              <a:buChar char="•"/>
            </a:pPr>
            <a:r>
              <a:rPr lang="en-US" sz="2363" dirty="0">
                <a:solidFill>
                  <a:srgbClr val="000000"/>
                </a:solidFill>
                <a:latin typeface="Vista Sans OT Reg"/>
                <a:sym typeface="Vista Sans OT Reg" charset="0"/>
              </a:rPr>
              <a:t>Stateless</a:t>
            </a:r>
          </a:p>
        </p:txBody>
      </p:sp>
      <p:sp>
        <p:nvSpPr>
          <p:cNvPr id="63" name="Line Callout 1 62"/>
          <p:cNvSpPr/>
          <p:nvPr/>
        </p:nvSpPr>
        <p:spPr bwMode="auto">
          <a:xfrm>
            <a:off x="7060406" y="4843462"/>
            <a:ext cx="3857625" cy="1157288"/>
          </a:xfrm>
          <a:prstGeom prst="borderCallout1">
            <a:avLst>
              <a:gd name="adj1" fmla="val 48895"/>
              <a:gd name="adj2" fmla="val -36485"/>
              <a:gd name="adj3" fmla="val 49865"/>
              <a:gd name="adj4" fmla="val -1030"/>
            </a:avLst>
          </a:prstGeom>
          <a:ln>
            <a:headEnd type="arrow" w="med" len="med"/>
            <a:tailEnd type="none" w="med" len="med"/>
          </a:ln>
        </p:spPr>
        <p:style>
          <a:lnRef idx="1">
            <a:schemeClr val="dk1"/>
          </a:lnRef>
          <a:fillRef idx="2">
            <a:schemeClr val="dk1"/>
          </a:fillRef>
          <a:effectRef idx="1">
            <a:schemeClr val="dk1"/>
          </a:effectRef>
          <a:fontRef idx="minor">
            <a:schemeClr val="dk1"/>
          </a:fontRef>
        </p:style>
        <p:txBody>
          <a:bodyPr vert="horz" wrap="square" lIns="77153" tIns="38576" rIns="77153" bIns="38576" numCol="1" rtlCol="0" anchor="ctr" anchorCtr="0" compatLnSpc="1">
            <a:prstTxWarp prst="textNoShape">
              <a:avLst/>
            </a:prstTxWarp>
          </a:bodyPr>
          <a:lstStyle/>
          <a:p>
            <a:pPr marL="289339" indent="-289339" defTabSz="771571" fontAlgn="base">
              <a:spcBef>
                <a:spcPct val="0"/>
              </a:spcBef>
              <a:spcAft>
                <a:spcPct val="0"/>
              </a:spcAft>
              <a:buFont typeface="Arial"/>
              <a:buChar char="•"/>
            </a:pPr>
            <a:r>
              <a:rPr lang="en-US" sz="2363" dirty="0" err="1">
                <a:solidFill>
                  <a:srgbClr val="000000"/>
                </a:solidFill>
                <a:latin typeface="Vista Sans OT Reg"/>
                <a:sym typeface="Vista Sans OT Reg" charset="0"/>
              </a:rPr>
              <a:t>Sharded</a:t>
            </a:r>
            <a:r>
              <a:rPr lang="en-US" sz="2363" dirty="0">
                <a:solidFill>
                  <a:srgbClr val="000000"/>
                </a:solidFill>
                <a:latin typeface="Vista Sans OT Reg"/>
                <a:sym typeface="Vista Sans OT Reg" charset="0"/>
              </a:rPr>
              <a:t> by id</a:t>
            </a:r>
          </a:p>
          <a:p>
            <a:pPr marL="289339" indent="-289339" defTabSz="771571" fontAlgn="base">
              <a:spcBef>
                <a:spcPct val="0"/>
              </a:spcBef>
              <a:spcAft>
                <a:spcPct val="0"/>
              </a:spcAft>
              <a:buFont typeface="Arial"/>
              <a:buChar char="•"/>
            </a:pPr>
            <a:r>
              <a:rPr lang="en-US" sz="2363" dirty="0">
                <a:solidFill>
                  <a:srgbClr val="000000"/>
                </a:solidFill>
                <a:latin typeface="Vista Sans OT Reg"/>
                <a:sym typeface="Vista Sans OT Reg" charset="0"/>
              </a:rPr>
              <a:t>Servers –&gt; bytes</a:t>
            </a:r>
          </a:p>
        </p:txBody>
      </p:sp>
      <p:sp>
        <p:nvSpPr>
          <p:cNvPr id="42" name="Line Callout 1 41"/>
          <p:cNvSpPr/>
          <p:nvPr/>
        </p:nvSpPr>
        <p:spPr bwMode="auto">
          <a:xfrm>
            <a:off x="7060406" y="2914650"/>
            <a:ext cx="3857625" cy="1092994"/>
          </a:xfrm>
          <a:prstGeom prst="borderCallout1">
            <a:avLst>
              <a:gd name="adj1" fmla="val 49358"/>
              <a:gd name="adj2" fmla="val -28784"/>
              <a:gd name="adj3" fmla="val 49865"/>
              <a:gd name="adj4" fmla="val -1030"/>
            </a:avLst>
          </a:prstGeom>
          <a:ln>
            <a:headEnd type="arrow" w="med" len="med"/>
            <a:tailEnd type="none" w="med" len="med"/>
          </a:ln>
        </p:spPr>
        <p:style>
          <a:lnRef idx="1">
            <a:schemeClr val="dk1"/>
          </a:lnRef>
          <a:fillRef idx="2">
            <a:schemeClr val="dk1"/>
          </a:fillRef>
          <a:effectRef idx="1">
            <a:schemeClr val="dk1"/>
          </a:effectRef>
          <a:fontRef idx="minor">
            <a:schemeClr val="dk1"/>
          </a:fontRef>
        </p:style>
        <p:txBody>
          <a:bodyPr vert="horz" wrap="square" lIns="77153" tIns="38576" rIns="77153" bIns="38576" numCol="1" rtlCol="0" anchor="ctr" anchorCtr="0" compatLnSpc="1">
            <a:prstTxWarp prst="textNoShape">
              <a:avLst/>
            </a:prstTxWarp>
          </a:bodyPr>
          <a:lstStyle/>
          <a:p>
            <a:pPr marL="289339" indent="-289339" defTabSz="771571" fontAlgn="base">
              <a:spcBef>
                <a:spcPct val="0"/>
              </a:spcBef>
              <a:spcAft>
                <a:spcPct val="0"/>
              </a:spcAft>
              <a:buFont typeface="Arial"/>
              <a:buChar char="•"/>
            </a:pPr>
            <a:r>
              <a:rPr lang="en-US" sz="2363" dirty="0" err="1">
                <a:solidFill>
                  <a:srgbClr val="000000"/>
                </a:solidFill>
                <a:latin typeface="Vista Sans OT Reg"/>
                <a:sym typeface="Vista Sans OT Reg" charset="0"/>
              </a:rPr>
              <a:t>Sharded</a:t>
            </a:r>
            <a:r>
              <a:rPr lang="en-US" sz="2363" dirty="0">
                <a:solidFill>
                  <a:srgbClr val="000000"/>
                </a:solidFill>
                <a:latin typeface="Vista Sans OT Reg"/>
                <a:sym typeface="Vista Sans OT Reg" charset="0"/>
              </a:rPr>
              <a:t> by id</a:t>
            </a:r>
          </a:p>
          <a:p>
            <a:pPr marL="289339" indent="-289339" defTabSz="771571" fontAlgn="base">
              <a:spcBef>
                <a:spcPct val="0"/>
              </a:spcBef>
              <a:spcAft>
                <a:spcPct val="0"/>
              </a:spcAft>
              <a:buFont typeface="Arial"/>
              <a:buChar char="•"/>
            </a:pPr>
            <a:r>
              <a:rPr lang="en-US" sz="2363" dirty="0">
                <a:solidFill>
                  <a:srgbClr val="000000"/>
                </a:solidFill>
                <a:latin typeface="Vista Sans OT Reg"/>
                <a:sym typeface="Vista Sans OT Reg" charset="0"/>
              </a:rPr>
              <a:t>Servers –&gt; read </a:t>
            </a:r>
            <a:r>
              <a:rPr lang="en-US" sz="2363" dirty="0" err="1">
                <a:solidFill>
                  <a:srgbClr val="000000"/>
                </a:solidFill>
                <a:latin typeface="Vista Sans OT Reg"/>
                <a:sym typeface="Vista Sans OT Reg" charset="0"/>
              </a:rPr>
              <a:t>qps</a:t>
            </a:r>
            <a:endParaRPr lang="en-US" sz="2363" dirty="0">
              <a:solidFill>
                <a:srgbClr val="000000"/>
              </a:solidFill>
              <a:latin typeface="Vista Sans OT Reg"/>
              <a:sym typeface="Vista Sans OT Reg" charset="0"/>
            </a:endParaRPr>
          </a:p>
        </p:txBody>
      </p:sp>
      <p:grpSp>
        <p:nvGrpSpPr>
          <p:cNvPr id="6" name="Group 5"/>
          <p:cNvGrpSpPr/>
          <p:nvPr/>
        </p:nvGrpSpPr>
        <p:grpSpPr>
          <a:xfrm>
            <a:off x="4231481" y="3043237"/>
            <a:ext cx="1671638" cy="900113"/>
            <a:chOff x="3911600" y="3606800"/>
            <a:chExt cx="1981200" cy="1066800"/>
          </a:xfrm>
          <a:solidFill>
            <a:srgbClr val="F9B809"/>
          </a:solidFill>
        </p:grpSpPr>
        <p:sp>
          <p:nvSpPr>
            <p:cNvPr id="4" name="Rectangle 3"/>
            <p:cNvSpPr/>
            <p:nvPr/>
          </p:nvSpPr>
          <p:spPr bwMode="auto">
            <a:xfrm>
              <a:off x="3911600" y="3606800"/>
              <a:ext cx="762000" cy="457200"/>
            </a:xfrm>
            <a:prstGeom prst="rect">
              <a:avLst/>
            </a:prstGeom>
            <a:grpFill/>
            <a:ln w="12700" cmpd="sng">
              <a:solidFill>
                <a:schemeClr val="tx1"/>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44" name="Rectangle 43"/>
            <p:cNvSpPr/>
            <p:nvPr/>
          </p:nvSpPr>
          <p:spPr bwMode="auto">
            <a:xfrm>
              <a:off x="4064000" y="3683000"/>
              <a:ext cx="762000" cy="457200"/>
            </a:xfrm>
            <a:prstGeom prst="rect">
              <a:avLst/>
            </a:prstGeom>
            <a:grpFill/>
            <a:ln w="12700" cmpd="sng">
              <a:solidFill>
                <a:schemeClr val="tx1"/>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45" name="Rectangle 44"/>
            <p:cNvSpPr/>
            <p:nvPr/>
          </p:nvSpPr>
          <p:spPr bwMode="auto">
            <a:xfrm>
              <a:off x="4216400" y="3759200"/>
              <a:ext cx="762000" cy="457200"/>
            </a:xfrm>
            <a:prstGeom prst="rect">
              <a:avLst/>
            </a:prstGeom>
            <a:grpFill/>
            <a:ln w="12700" cmpd="sng">
              <a:solidFill>
                <a:schemeClr val="tx1"/>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46" name="Rectangle 45"/>
            <p:cNvSpPr/>
            <p:nvPr/>
          </p:nvSpPr>
          <p:spPr bwMode="auto">
            <a:xfrm>
              <a:off x="4368800" y="3835400"/>
              <a:ext cx="762000" cy="457200"/>
            </a:xfrm>
            <a:prstGeom prst="rect">
              <a:avLst/>
            </a:prstGeom>
            <a:grpFill/>
            <a:ln w="12700" cmpd="sng">
              <a:solidFill>
                <a:schemeClr val="tx1"/>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37" name="Rectangle 36"/>
            <p:cNvSpPr/>
            <p:nvPr/>
          </p:nvSpPr>
          <p:spPr bwMode="auto">
            <a:xfrm>
              <a:off x="4521200" y="3911600"/>
              <a:ext cx="762000" cy="457200"/>
            </a:xfrm>
            <a:prstGeom prst="rect">
              <a:avLst/>
            </a:prstGeom>
            <a:grpFill/>
            <a:ln w="12700" cmpd="sng">
              <a:solidFill>
                <a:schemeClr val="tx1"/>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39" name="Rectangle 38"/>
            <p:cNvSpPr/>
            <p:nvPr/>
          </p:nvSpPr>
          <p:spPr bwMode="auto">
            <a:xfrm>
              <a:off x="4673600" y="3987800"/>
              <a:ext cx="762000" cy="457200"/>
            </a:xfrm>
            <a:prstGeom prst="rect">
              <a:avLst/>
            </a:prstGeom>
            <a:grpFill/>
            <a:ln w="12700" cmpd="sng">
              <a:solidFill>
                <a:schemeClr val="tx1"/>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40" name="Rectangle 39"/>
            <p:cNvSpPr/>
            <p:nvPr/>
          </p:nvSpPr>
          <p:spPr bwMode="auto">
            <a:xfrm>
              <a:off x="4826000" y="4064000"/>
              <a:ext cx="762000" cy="457200"/>
            </a:xfrm>
            <a:prstGeom prst="rect">
              <a:avLst/>
            </a:prstGeom>
            <a:grpFill/>
            <a:ln w="12700" cmpd="sng">
              <a:solidFill>
                <a:schemeClr val="tx1"/>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41" name="Rectangle 40"/>
            <p:cNvSpPr/>
            <p:nvPr/>
          </p:nvSpPr>
          <p:spPr bwMode="auto">
            <a:xfrm>
              <a:off x="4978400" y="4140200"/>
              <a:ext cx="762000" cy="457200"/>
            </a:xfrm>
            <a:prstGeom prst="rect">
              <a:avLst/>
            </a:prstGeom>
            <a:grpFill/>
            <a:ln w="12700" cmpd="sng">
              <a:solidFill>
                <a:schemeClr val="tx1"/>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43" name="Rectangle 42"/>
            <p:cNvSpPr/>
            <p:nvPr/>
          </p:nvSpPr>
          <p:spPr bwMode="auto">
            <a:xfrm>
              <a:off x="5130800" y="4216400"/>
              <a:ext cx="762000" cy="457200"/>
            </a:xfrm>
            <a:prstGeom prst="rect">
              <a:avLst/>
            </a:prstGeom>
            <a:grpFill/>
            <a:ln w="12700" cmpd="sng">
              <a:solidFill>
                <a:schemeClr val="tx1"/>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grpSp>
    </p:spTree>
    <p:custDataLst>
      <p:tags r:id="rId1"/>
    </p:custDataLst>
    <p:extLst>
      <p:ext uri="{BB962C8B-B14F-4D97-AF65-F5344CB8AC3E}">
        <p14:creationId xmlns:p14="http://schemas.microsoft.com/office/powerpoint/2010/main" val="84087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Magnetic Disk 57"/>
          <p:cNvSpPr/>
          <p:nvPr/>
        </p:nvSpPr>
        <p:spPr bwMode="auto">
          <a:xfrm>
            <a:off x="3910012" y="5036344"/>
            <a:ext cx="642938" cy="578644"/>
          </a:xfrm>
          <a:prstGeom prst="flowChartMagneticDisk">
            <a:avLst/>
          </a:prstGeom>
          <a:solidFill>
            <a:srgbClr val="24E958"/>
          </a:solidFill>
          <a:ln>
            <a:solidFill>
              <a:srgbClr val="000000"/>
            </a:solidFill>
            <a:headEnd type="arrow"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2" name="Title 1"/>
          <p:cNvSpPr>
            <a:spLocks noGrp="1"/>
          </p:cNvSpPr>
          <p:nvPr>
            <p:ph type="title"/>
          </p:nvPr>
        </p:nvSpPr>
        <p:spPr/>
        <p:txBody>
          <a:bodyPr/>
          <a:lstStyle/>
          <a:p>
            <a:r>
              <a:rPr lang="en-US" dirty="0"/>
              <a:t>Subdividing the Data Center</a:t>
            </a:r>
          </a:p>
        </p:txBody>
      </p:sp>
      <p:grpSp>
        <p:nvGrpSpPr>
          <p:cNvPr id="35" name="Group 34"/>
          <p:cNvGrpSpPr/>
          <p:nvPr/>
        </p:nvGrpSpPr>
        <p:grpSpPr>
          <a:xfrm>
            <a:off x="3267075" y="1596628"/>
            <a:ext cx="2314575" cy="257175"/>
            <a:chOff x="1168400" y="3225800"/>
            <a:chExt cx="2743200" cy="304800"/>
          </a:xfrm>
        </p:grpSpPr>
        <p:sp>
          <p:nvSpPr>
            <p:cNvPr id="16" name="Rounded Rectangle 15"/>
            <p:cNvSpPr/>
            <p:nvPr/>
          </p:nvSpPr>
          <p:spPr bwMode="auto">
            <a:xfrm>
              <a:off x="1168400" y="32258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17" name="Rounded Rectangle 16"/>
            <p:cNvSpPr/>
            <p:nvPr/>
          </p:nvSpPr>
          <p:spPr bwMode="auto">
            <a:xfrm>
              <a:off x="1516743" y="32258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18" name="Rounded Rectangle 17"/>
            <p:cNvSpPr/>
            <p:nvPr/>
          </p:nvSpPr>
          <p:spPr bwMode="auto">
            <a:xfrm>
              <a:off x="1865086" y="32258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19" name="Rounded Rectangle 18"/>
            <p:cNvSpPr/>
            <p:nvPr/>
          </p:nvSpPr>
          <p:spPr bwMode="auto">
            <a:xfrm>
              <a:off x="2213429" y="32258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20" name="Rounded Rectangle 19"/>
            <p:cNvSpPr/>
            <p:nvPr/>
          </p:nvSpPr>
          <p:spPr bwMode="auto">
            <a:xfrm>
              <a:off x="2561772" y="32258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21" name="Rounded Rectangle 20"/>
            <p:cNvSpPr/>
            <p:nvPr/>
          </p:nvSpPr>
          <p:spPr bwMode="auto">
            <a:xfrm>
              <a:off x="2910115" y="32258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22" name="Rounded Rectangle 21"/>
            <p:cNvSpPr/>
            <p:nvPr/>
          </p:nvSpPr>
          <p:spPr bwMode="auto">
            <a:xfrm>
              <a:off x="3258458" y="32258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23" name="Rounded Rectangle 22"/>
            <p:cNvSpPr/>
            <p:nvPr/>
          </p:nvSpPr>
          <p:spPr bwMode="auto">
            <a:xfrm>
              <a:off x="3606800" y="32258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grpSp>
      <p:sp>
        <p:nvSpPr>
          <p:cNvPr id="57" name="Magnetic Disk 56"/>
          <p:cNvSpPr/>
          <p:nvPr/>
        </p:nvSpPr>
        <p:spPr bwMode="auto">
          <a:xfrm>
            <a:off x="4038600" y="5100637"/>
            <a:ext cx="642938" cy="578644"/>
          </a:xfrm>
          <a:prstGeom prst="flowChartMagneticDisk">
            <a:avLst/>
          </a:prstGeom>
          <a:solidFill>
            <a:srgbClr val="AEE215"/>
          </a:solidFill>
          <a:ln>
            <a:solidFill>
              <a:srgbClr val="000000"/>
            </a:solidFill>
            <a:headEnd type="arrow"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grpSp>
        <p:nvGrpSpPr>
          <p:cNvPr id="6" name="Group 5"/>
          <p:cNvGrpSpPr/>
          <p:nvPr/>
        </p:nvGrpSpPr>
        <p:grpSpPr>
          <a:xfrm>
            <a:off x="3588544" y="3043237"/>
            <a:ext cx="1671638" cy="900113"/>
            <a:chOff x="3911600" y="3606800"/>
            <a:chExt cx="1981200" cy="1066800"/>
          </a:xfrm>
        </p:grpSpPr>
        <p:sp>
          <p:nvSpPr>
            <p:cNvPr id="4" name="Rectangle 3"/>
            <p:cNvSpPr/>
            <p:nvPr/>
          </p:nvSpPr>
          <p:spPr bwMode="auto">
            <a:xfrm>
              <a:off x="3911600" y="3606800"/>
              <a:ext cx="762000" cy="457200"/>
            </a:xfrm>
            <a:prstGeom prst="rect">
              <a:avLst/>
            </a:prstGeom>
            <a:solidFill>
              <a:srgbClr val="E00006"/>
            </a:solidFill>
            <a:ln w="12700" cmpd="sng">
              <a:solidFill>
                <a:schemeClr val="tx1"/>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44" name="Rectangle 43"/>
            <p:cNvSpPr/>
            <p:nvPr/>
          </p:nvSpPr>
          <p:spPr bwMode="auto">
            <a:xfrm>
              <a:off x="4064000" y="3683000"/>
              <a:ext cx="762000" cy="457200"/>
            </a:xfrm>
            <a:prstGeom prst="rect">
              <a:avLst/>
            </a:prstGeom>
            <a:solidFill>
              <a:srgbClr val="E65A17"/>
            </a:solidFill>
            <a:ln w="12700" cmpd="sng">
              <a:solidFill>
                <a:schemeClr val="tx1"/>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45" name="Rectangle 44"/>
            <p:cNvSpPr/>
            <p:nvPr/>
          </p:nvSpPr>
          <p:spPr bwMode="auto">
            <a:xfrm>
              <a:off x="4216400" y="3759200"/>
              <a:ext cx="762000" cy="457200"/>
            </a:xfrm>
            <a:prstGeom prst="rect">
              <a:avLst/>
            </a:prstGeom>
            <a:solidFill>
              <a:srgbClr val="F1BE17"/>
            </a:solidFill>
            <a:ln w="12700" cmpd="sng">
              <a:solidFill>
                <a:schemeClr val="tx1"/>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46" name="Rectangle 45"/>
            <p:cNvSpPr/>
            <p:nvPr/>
          </p:nvSpPr>
          <p:spPr bwMode="auto">
            <a:xfrm>
              <a:off x="4368800" y="3835400"/>
              <a:ext cx="762000" cy="457200"/>
            </a:xfrm>
            <a:prstGeom prst="rect">
              <a:avLst/>
            </a:prstGeom>
            <a:solidFill>
              <a:srgbClr val="BBEE20"/>
            </a:solidFill>
            <a:ln w="12700" cmpd="sng">
              <a:solidFill>
                <a:schemeClr val="tx1"/>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37" name="Rectangle 36"/>
            <p:cNvSpPr/>
            <p:nvPr/>
          </p:nvSpPr>
          <p:spPr bwMode="auto">
            <a:xfrm>
              <a:off x="4521200" y="3911600"/>
              <a:ext cx="762000" cy="457200"/>
            </a:xfrm>
            <a:prstGeom prst="rect">
              <a:avLst/>
            </a:prstGeom>
            <a:solidFill>
              <a:srgbClr val="22F30D"/>
            </a:solidFill>
            <a:ln w="12700" cmpd="sng">
              <a:solidFill>
                <a:schemeClr val="tx1"/>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39" name="Rectangle 38"/>
            <p:cNvSpPr/>
            <p:nvPr/>
          </p:nvSpPr>
          <p:spPr bwMode="auto">
            <a:xfrm>
              <a:off x="4673600" y="3987800"/>
              <a:ext cx="762000" cy="457200"/>
            </a:xfrm>
            <a:prstGeom prst="rect">
              <a:avLst/>
            </a:prstGeom>
            <a:solidFill>
              <a:srgbClr val="20EC4F"/>
            </a:solidFill>
            <a:ln w="12700" cmpd="sng">
              <a:solidFill>
                <a:schemeClr val="tx1"/>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40" name="Rectangle 39"/>
            <p:cNvSpPr/>
            <p:nvPr/>
          </p:nvSpPr>
          <p:spPr bwMode="auto">
            <a:xfrm>
              <a:off x="4826000" y="4064000"/>
              <a:ext cx="762000" cy="457200"/>
            </a:xfrm>
            <a:prstGeom prst="rect">
              <a:avLst/>
            </a:prstGeom>
            <a:solidFill>
              <a:srgbClr val="1DE7AB"/>
            </a:solidFill>
            <a:ln w="12700" cmpd="sng">
              <a:solidFill>
                <a:schemeClr val="tx1"/>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41" name="Rectangle 40"/>
            <p:cNvSpPr/>
            <p:nvPr/>
          </p:nvSpPr>
          <p:spPr bwMode="auto">
            <a:xfrm>
              <a:off x="4978400" y="4140200"/>
              <a:ext cx="762000" cy="457200"/>
            </a:xfrm>
            <a:prstGeom prst="rect">
              <a:avLst/>
            </a:prstGeom>
            <a:solidFill>
              <a:srgbClr val="25BBEC"/>
            </a:solidFill>
            <a:ln w="12700" cmpd="sng">
              <a:solidFill>
                <a:schemeClr val="tx1"/>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43" name="Rectangle 42"/>
            <p:cNvSpPr/>
            <p:nvPr/>
          </p:nvSpPr>
          <p:spPr bwMode="auto">
            <a:xfrm>
              <a:off x="5130800" y="4216400"/>
              <a:ext cx="762000" cy="457200"/>
            </a:xfrm>
            <a:prstGeom prst="rect">
              <a:avLst/>
            </a:prstGeom>
            <a:solidFill>
              <a:srgbClr val="1E5CE9"/>
            </a:solidFill>
            <a:ln w="12700" cmpd="sng">
              <a:solidFill>
                <a:schemeClr val="tx1"/>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grpSp>
      <p:sp>
        <p:nvSpPr>
          <p:cNvPr id="36" name="TextBox 35"/>
          <p:cNvSpPr txBox="1"/>
          <p:nvPr/>
        </p:nvSpPr>
        <p:spPr>
          <a:xfrm>
            <a:off x="952500" y="3300413"/>
            <a:ext cx="2893219" cy="455959"/>
          </a:xfrm>
          <a:prstGeom prst="rect">
            <a:avLst/>
          </a:prstGeom>
          <a:noFill/>
        </p:spPr>
        <p:txBody>
          <a:bodyPr wrap="square" rtlCol="0">
            <a:spAutoFit/>
          </a:bodyPr>
          <a:lstStyle/>
          <a:p>
            <a:pPr defTabSz="771571" fontAlgn="base">
              <a:spcBef>
                <a:spcPct val="0"/>
              </a:spcBef>
              <a:spcAft>
                <a:spcPct val="0"/>
              </a:spcAft>
            </a:pPr>
            <a:r>
              <a:rPr lang="en-US" sz="2363" dirty="0">
                <a:solidFill>
                  <a:srgbClr val="000000"/>
                </a:solidFill>
                <a:latin typeface="Vista Sans OT Reg" charset="0"/>
                <a:sym typeface="Vista Sans OT Reg" charset="0"/>
              </a:rPr>
              <a:t>Cache</a:t>
            </a:r>
          </a:p>
        </p:txBody>
      </p:sp>
      <p:sp>
        <p:nvSpPr>
          <p:cNvPr id="47" name="TextBox 46"/>
          <p:cNvSpPr txBox="1"/>
          <p:nvPr/>
        </p:nvSpPr>
        <p:spPr>
          <a:xfrm>
            <a:off x="952500" y="5229226"/>
            <a:ext cx="2443163" cy="455959"/>
          </a:xfrm>
          <a:prstGeom prst="rect">
            <a:avLst/>
          </a:prstGeom>
          <a:noFill/>
        </p:spPr>
        <p:txBody>
          <a:bodyPr wrap="square" rtlCol="0">
            <a:spAutoFit/>
          </a:bodyPr>
          <a:lstStyle/>
          <a:p>
            <a:pPr defTabSz="771571" fontAlgn="base">
              <a:spcBef>
                <a:spcPct val="0"/>
              </a:spcBef>
              <a:spcAft>
                <a:spcPct val="0"/>
              </a:spcAft>
            </a:pPr>
            <a:r>
              <a:rPr lang="en-US" sz="2363" dirty="0">
                <a:solidFill>
                  <a:srgbClr val="000000"/>
                </a:solidFill>
                <a:latin typeface="Vista Sans OT Reg" charset="0"/>
                <a:sym typeface="Vista Sans OT Reg" charset="0"/>
              </a:rPr>
              <a:t>Database</a:t>
            </a:r>
          </a:p>
        </p:txBody>
      </p:sp>
      <p:sp>
        <p:nvSpPr>
          <p:cNvPr id="48" name="TextBox 47"/>
          <p:cNvSpPr txBox="1"/>
          <p:nvPr/>
        </p:nvSpPr>
        <p:spPr>
          <a:xfrm>
            <a:off x="952500" y="1500188"/>
            <a:ext cx="1702325" cy="455959"/>
          </a:xfrm>
          <a:prstGeom prst="rect">
            <a:avLst/>
          </a:prstGeom>
          <a:noFill/>
        </p:spPr>
        <p:txBody>
          <a:bodyPr wrap="none" rtlCol="0">
            <a:spAutoFit/>
          </a:bodyPr>
          <a:lstStyle/>
          <a:p>
            <a:pPr defTabSz="771571" fontAlgn="base">
              <a:spcBef>
                <a:spcPct val="0"/>
              </a:spcBef>
              <a:spcAft>
                <a:spcPct val="0"/>
              </a:spcAft>
            </a:pPr>
            <a:r>
              <a:rPr lang="en-US" sz="2363" dirty="0">
                <a:solidFill>
                  <a:srgbClr val="000000"/>
                </a:solidFill>
                <a:latin typeface="Vista Sans OT Reg" charset="0"/>
                <a:sym typeface="Vista Sans OT Reg" charset="0"/>
              </a:rPr>
              <a:t>Web servers</a:t>
            </a:r>
          </a:p>
        </p:txBody>
      </p:sp>
      <p:sp>
        <p:nvSpPr>
          <p:cNvPr id="49" name="Down Arrow 48"/>
          <p:cNvSpPr/>
          <p:nvPr/>
        </p:nvSpPr>
        <p:spPr bwMode="auto">
          <a:xfrm rot="20645275">
            <a:off x="3395663" y="1950244"/>
            <a:ext cx="257175" cy="1028700"/>
          </a:xfrm>
          <a:prstGeom prst="downArrow">
            <a:avLst>
              <a:gd name="adj1" fmla="val 3801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51" name="Down Arrow 50"/>
          <p:cNvSpPr/>
          <p:nvPr/>
        </p:nvSpPr>
        <p:spPr bwMode="auto">
          <a:xfrm rot="20011685">
            <a:off x="3788926" y="1965790"/>
            <a:ext cx="257175" cy="1028700"/>
          </a:xfrm>
          <a:prstGeom prst="downArrow">
            <a:avLst>
              <a:gd name="adj1" fmla="val 3801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52" name="Down Arrow 51"/>
          <p:cNvSpPr/>
          <p:nvPr/>
        </p:nvSpPr>
        <p:spPr bwMode="auto">
          <a:xfrm rot="19707048">
            <a:off x="4146030" y="1947922"/>
            <a:ext cx="257175" cy="1105998"/>
          </a:xfrm>
          <a:prstGeom prst="downArrow">
            <a:avLst>
              <a:gd name="adj1" fmla="val 3801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53" name="Down Arrow 52"/>
          <p:cNvSpPr/>
          <p:nvPr/>
        </p:nvSpPr>
        <p:spPr bwMode="auto">
          <a:xfrm rot="19186073">
            <a:off x="4599502" y="1923557"/>
            <a:ext cx="257175" cy="1209385"/>
          </a:xfrm>
          <a:prstGeom prst="downArrow">
            <a:avLst>
              <a:gd name="adj1" fmla="val 3801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54" name="Down Arrow 53"/>
          <p:cNvSpPr/>
          <p:nvPr/>
        </p:nvSpPr>
        <p:spPr bwMode="auto">
          <a:xfrm rot="954725" flipH="1">
            <a:off x="3773547" y="1981228"/>
            <a:ext cx="257175" cy="1028700"/>
          </a:xfrm>
          <a:prstGeom prst="downArrow">
            <a:avLst>
              <a:gd name="adj1" fmla="val 3801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55" name="Down Arrow 54"/>
          <p:cNvSpPr/>
          <p:nvPr/>
        </p:nvSpPr>
        <p:spPr bwMode="auto">
          <a:xfrm rot="1588315" flipH="1">
            <a:off x="4166810" y="1996774"/>
            <a:ext cx="257175" cy="1028700"/>
          </a:xfrm>
          <a:prstGeom prst="downArrow">
            <a:avLst>
              <a:gd name="adj1" fmla="val 3801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62" name="Down Arrow 61"/>
          <p:cNvSpPr/>
          <p:nvPr/>
        </p:nvSpPr>
        <p:spPr bwMode="auto">
          <a:xfrm rot="1892952" flipH="1">
            <a:off x="4523914" y="1978907"/>
            <a:ext cx="257175" cy="1105998"/>
          </a:xfrm>
          <a:prstGeom prst="downArrow">
            <a:avLst>
              <a:gd name="adj1" fmla="val 3801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64" name="Down Arrow 63"/>
          <p:cNvSpPr/>
          <p:nvPr/>
        </p:nvSpPr>
        <p:spPr bwMode="auto">
          <a:xfrm rot="2413927" flipH="1">
            <a:off x="4977387" y="1954541"/>
            <a:ext cx="257175" cy="1209385"/>
          </a:xfrm>
          <a:prstGeom prst="downArrow">
            <a:avLst>
              <a:gd name="adj1" fmla="val 3801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73" name="Line Callout 1 72"/>
          <p:cNvSpPr/>
          <p:nvPr/>
        </p:nvSpPr>
        <p:spPr bwMode="auto">
          <a:xfrm>
            <a:off x="6738937" y="1243013"/>
            <a:ext cx="4179094" cy="964406"/>
          </a:xfrm>
          <a:prstGeom prst="borderCallout1">
            <a:avLst>
              <a:gd name="adj1" fmla="val 49651"/>
              <a:gd name="adj2" fmla="val -27114"/>
              <a:gd name="adj3" fmla="val 49865"/>
              <a:gd name="adj4" fmla="val -1030"/>
            </a:avLst>
          </a:prstGeom>
          <a:ln>
            <a:headEnd type="arrow" w="med" len="med"/>
            <a:tailEnd type="none" w="med" len="med"/>
          </a:ln>
        </p:spPr>
        <p:style>
          <a:lnRef idx="1">
            <a:schemeClr val="dk1"/>
          </a:lnRef>
          <a:fillRef idx="2">
            <a:schemeClr val="dk1"/>
          </a:fillRef>
          <a:effectRef idx="1">
            <a:schemeClr val="dk1"/>
          </a:effectRef>
          <a:fontRef idx="minor">
            <a:schemeClr val="dk1"/>
          </a:fontRef>
        </p:style>
        <p:txBody>
          <a:bodyPr vert="horz" wrap="square" lIns="77153" tIns="38576" rIns="77153" bIns="38576" numCol="1" rtlCol="0" anchor="ctr" anchorCtr="0" compatLnSpc="1">
            <a:prstTxWarp prst="textNoShape">
              <a:avLst/>
            </a:prstTxWarp>
          </a:bodyPr>
          <a:lstStyle/>
          <a:p>
            <a:pPr marL="289339" indent="-289339" defTabSz="771571" fontAlgn="base">
              <a:spcBef>
                <a:spcPct val="0"/>
              </a:spcBef>
              <a:spcAft>
                <a:spcPct val="0"/>
              </a:spcAft>
              <a:buFont typeface="Arial"/>
              <a:buChar char="•"/>
            </a:pPr>
            <a:r>
              <a:rPr lang="en-US" sz="2363" dirty="0">
                <a:solidFill>
                  <a:srgbClr val="000000"/>
                </a:solidFill>
                <a:latin typeface="Vista Sans OT Reg"/>
                <a:sym typeface="Vista Sans OT Reg" charset="0"/>
              </a:rPr>
              <a:t>Inefficient failure detection</a:t>
            </a:r>
          </a:p>
          <a:p>
            <a:pPr marL="289339" indent="-289339" defTabSz="771571" fontAlgn="base">
              <a:spcBef>
                <a:spcPct val="0"/>
              </a:spcBef>
              <a:spcAft>
                <a:spcPct val="0"/>
              </a:spcAft>
              <a:buFont typeface="Arial"/>
              <a:buChar char="•"/>
            </a:pPr>
            <a:r>
              <a:rPr lang="en-US" sz="2363" dirty="0">
                <a:solidFill>
                  <a:srgbClr val="000000"/>
                </a:solidFill>
                <a:latin typeface="Vista Sans OT Reg"/>
                <a:sym typeface="Vista Sans OT Reg" charset="0"/>
              </a:rPr>
              <a:t>Many switch traversals</a:t>
            </a:r>
            <a:endParaRPr lang="en-US" sz="1688" dirty="0">
              <a:solidFill>
                <a:srgbClr val="000000"/>
              </a:solidFill>
              <a:latin typeface="Vista Sans OT Reg"/>
              <a:sym typeface="Vista Sans OT Reg" charset="0"/>
            </a:endParaRPr>
          </a:p>
        </p:txBody>
      </p:sp>
      <p:sp>
        <p:nvSpPr>
          <p:cNvPr id="75" name="Line Callout 1 74"/>
          <p:cNvSpPr/>
          <p:nvPr/>
        </p:nvSpPr>
        <p:spPr bwMode="auto">
          <a:xfrm>
            <a:off x="6738937" y="3300412"/>
            <a:ext cx="4179094" cy="1092994"/>
          </a:xfrm>
          <a:prstGeom prst="borderCallout1">
            <a:avLst>
              <a:gd name="adj1" fmla="val 24848"/>
              <a:gd name="adj2" fmla="val -32617"/>
              <a:gd name="adj3" fmla="val 49865"/>
              <a:gd name="adj4" fmla="val -1030"/>
            </a:avLst>
          </a:prstGeom>
          <a:ln>
            <a:headEnd type="arrow" w="med" len="med"/>
            <a:tailEnd type="none" w="med" len="med"/>
          </a:ln>
        </p:spPr>
        <p:style>
          <a:lnRef idx="1">
            <a:schemeClr val="dk1"/>
          </a:lnRef>
          <a:fillRef idx="2">
            <a:schemeClr val="dk1"/>
          </a:fillRef>
          <a:effectRef idx="1">
            <a:schemeClr val="dk1"/>
          </a:effectRef>
          <a:fontRef idx="minor">
            <a:schemeClr val="dk1"/>
          </a:fontRef>
        </p:style>
        <p:txBody>
          <a:bodyPr vert="horz" wrap="square" lIns="77153" tIns="38576" rIns="77153" bIns="38576" numCol="1" rtlCol="0" anchor="ctr" anchorCtr="0" compatLnSpc="1">
            <a:prstTxWarp prst="textNoShape">
              <a:avLst/>
            </a:prstTxWarp>
          </a:bodyPr>
          <a:lstStyle/>
          <a:p>
            <a:pPr marL="289339" indent="-289339" defTabSz="771571" fontAlgn="base">
              <a:spcBef>
                <a:spcPct val="0"/>
              </a:spcBef>
              <a:spcAft>
                <a:spcPct val="0"/>
              </a:spcAft>
              <a:buFont typeface="Arial"/>
              <a:buChar char="•"/>
            </a:pPr>
            <a:r>
              <a:rPr lang="en-US" sz="2363" dirty="0">
                <a:solidFill>
                  <a:srgbClr val="000000"/>
                </a:solidFill>
                <a:latin typeface="Vista Sans OT Reg"/>
                <a:sym typeface="Vista Sans OT Reg" charset="0"/>
              </a:rPr>
              <a:t>Many open sockets</a:t>
            </a:r>
          </a:p>
          <a:p>
            <a:pPr marL="289339" indent="-289339" defTabSz="771571" fontAlgn="base">
              <a:spcBef>
                <a:spcPct val="0"/>
              </a:spcBef>
              <a:spcAft>
                <a:spcPct val="0"/>
              </a:spcAft>
              <a:buFont typeface="Arial"/>
              <a:buChar char="•"/>
            </a:pPr>
            <a:r>
              <a:rPr lang="en-US" sz="2363" dirty="0">
                <a:solidFill>
                  <a:srgbClr val="000000"/>
                </a:solidFill>
                <a:latin typeface="Vista Sans OT Reg"/>
                <a:sym typeface="Vista Sans OT Reg" charset="0"/>
              </a:rPr>
              <a:t>Lots of hot spots</a:t>
            </a:r>
          </a:p>
        </p:txBody>
      </p:sp>
      <p:sp>
        <p:nvSpPr>
          <p:cNvPr id="76" name="Down Arrow 75"/>
          <p:cNvSpPr/>
          <p:nvPr/>
        </p:nvSpPr>
        <p:spPr bwMode="auto">
          <a:xfrm rot="20645275">
            <a:off x="3717131" y="3943349"/>
            <a:ext cx="257175" cy="1028700"/>
          </a:xfrm>
          <a:prstGeom prst="downArrow">
            <a:avLst>
              <a:gd name="adj1" fmla="val 3801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77" name="Down Arrow 76"/>
          <p:cNvSpPr/>
          <p:nvPr/>
        </p:nvSpPr>
        <p:spPr bwMode="auto">
          <a:xfrm rot="20011685">
            <a:off x="4110395" y="3958895"/>
            <a:ext cx="257175" cy="1028700"/>
          </a:xfrm>
          <a:prstGeom prst="downArrow">
            <a:avLst>
              <a:gd name="adj1" fmla="val 3801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78" name="Down Arrow 77"/>
          <p:cNvSpPr/>
          <p:nvPr/>
        </p:nvSpPr>
        <p:spPr bwMode="auto">
          <a:xfrm rot="19707048">
            <a:off x="4467498" y="3941028"/>
            <a:ext cx="257175" cy="1105998"/>
          </a:xfrm>
          <a:prstGeom prst="downArrow">
            <a:avLst>
              <a:gd name="adj1" fmla="val 3801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80" name="Down Arrow 79"/>
          <p:cNvSpPr/>
          <p:nvPr/>
        </p:nvSpPr>
        <p:spPr bwMode="auto">
          <a:xfrm rot="954725" flipH="1">
            <a:off x="4095016" y="3974333"/>
            <a:ext cx="257175" cy="1028700"/>
          </a:xfrm>
          <a:prstGeom prst="downArrow">
            <a:avLst>
              <a:gd name="adj1" fmla="val 3801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81" name="Down Arrow 80"/>
          <p:cNvSpPr/>
          <p:nvPr/>
        </p:nvSpPr>
        <p:spPr bwMode="auto">
          <a:xfrm rot="1588315" flipH="1">
            <a:off x="4488279" y="3989879"/>
            <a:ext cx="257175" cy="1028700"/>
          </a:xfrm>
          <a:prstGeom prst="downArrow">
            <a:avLst>
              <a:gd name="adj1" fmla="val 3801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82" name="Down Arrow 81"/>
          <p:cNvSpPr/>
          <p:nvPr/>
        </p:nvSpPr>
        <p:spPr bwMode="auto">
          <a:xfrm rot="1892952" flipH="1">
            <a:off x="4845383" y="3972012"/>
            <a:ext cx="257175" cy="1105998"/>
          </a:xfrm>
          <a:prstGeom prst="downArrow">
            <a:avLst>
              <a:gd name="adj1" fmla="val 3801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59" name="Magnetic Disk 58"/>
          <p:cNvSpPr/>
          <p:nvPr/>
        </p:nvSpPr>
        <p:spPr bwMode="auto">
          <a:xfrm>
            <a:off x="4167187" y="5164931"/>
            <a:ext cx="642938" cy="578644"/>
          </a:xfrm>
          <a:prstGeom prst="flowChartMagneticDisk">
            <a:avLst/>
          </a:prstGeom>
          <a:solidFill>
            <a:srgbClr val="1E5CE9"/>
          </a:solidFill>
          <a:ln>
            <a:solidFill>
              <a:srgbClr val="000000"/>
            </a:solidFill>
            <a:headEnd type="arrow"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9" name="Magnetic Disk 8"/>
          <p:cNvSpPr/>
          <p:nvPr/>
        </p:nvSpPr>
        <p:spPr bwMode="auto">
          <a:xfrm>
            <a:off x="4295775" y="5229225"/>
            <a:ext cx="642938" cy="578644"/>
          </a:xfrm>
          <a:prstGeom prst="flowChartMagneticDisk">
            <a:avLst/>
          </a:prstGeom>
          <a:solidFill>
            <a:srgbClr val="E00018"/>
          </a:solidFill>
          <a:ln>
            <a:solidFill>
              <a:srgbClr val="000000"/>
            </a:solidFill>
            <a:headEnd type="arrow"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Tree>
    <p:custDataLst>
      <p:tags r:id="rId1"/>
    </p:custDataLst>
    <p:extLst>
      <p:ext uri="{BB962C8B-B14F-4D97-AF65-F5344CB8AC3E}">
        <p14:creationId xmlns:p14="http://schemas.microsoft.com/office/powerpoint/2010/main" val="2994812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Subdividing the Data Center</a:t>
            </a:r>
          </a:p>
        </p:txBody>
      </p:sp>
      <p:grpSp>
        <p:nvGrpSpPr>
          <p:cNvPr id="3" name="Group 2"/>
          <p:cNvGrpSpPr/>
          <p:nvPr/>
        </p:nvGrpSpPr>
        <p:grpSpPr>
          <a:xfrm>
            <a:off x="3910012" y="3043237"/>
            <a:ext cx="1157288" cy="900113"/>
            <a:chOff x="3911600" y="3606800"/>
            <a:chExt cx="1371600" cy="1066800"/>
          </a:xfrm>
        </p:grpSpPr>
        <p:sp>
          <p:nvSpPr>
            <p:cNvPr id="4" name="Rectangle 3"/>
            <p:cNvSpPr/>
            <p:nvPr/>
          </p:nvSpPr>
          <p:spPr bwMode="auto">
            <a:xfrm>
              <a:off x="3911600" y="3606800"/>
              <a:ext cx="762000" cy="457200"/>
            </a:xfrm>
            <a:prstGeom prst="rect">
              <a:avLst/>
            </a:prstGeom>
            <a:solidFill>
              <a:srgbClr val="E00006"/>
            </a:solidFill>
            <a:ln w="12700" cmpd="sng">
              <a:solidFill>
                <a:schemeClr val="tx1"/>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45" name="Rectangle 44"/>
            <p:cNvSpPr/>
            <p:nvPr/>
          </p:nvSpPr>
          <p:spPr bwMode="auto">
            <a:xfrm>
              <a:off x="4064000" y="3759200"/>
              <a:ext cx="762000" cy="457200"/>
            </a:xfrm>
            <a:prstGeom prst="rect">
              <a:avLst/>
            </a:prstGeom>
            <a:solidFill>
              <a:srgbClr val="F1BE17"/>
            </a:solidFill>
            <a:ln w="12700" cmpd="sng">
              <a:solidFill>
                <a:schemeClr val="tx1"/>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37" name="Rectangle 36"/>
            <p:cNvSpPr/>
            <p:nvPr/>
          </p:nvSpPr>
          <p:spPr bwMode="auto">
            <a:xfrm>
              <a:off x="4216400" y="3911600"/>
              <a:ext cx="762000" cy="457200"/>
            </a:xfrm>
            <a:prstGeom prst="rect">
              <a:avLst/>
            </a:prstGeom>
            <a:solidFill>
              <a:srgbClr val="22F30D"/>
            </a:solidFill>
            <a:ln w="12700" cmpd="sng">
              <a:solidFill>
                <a:schemeClr val="tx1"/>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40" name="Rectangle 39"/>
            <p:cNvSpPr/>
            <p:nvPr/>
          </p:nvSpPr>
          <p:spPr bwMode="auto">
            <a:xfrm>
              <a:off x="4368800" y="4064000"/>
              <a:ext cx="762000" cy="457200"/>
            </a:xfrm>
            <a:prstGeom prst="rect">
              <a:avLst/>
            </a:prstGeom>
            <a:solidFill>
              <a:srgbClr val="1DE7AB"/>
            </a:solidFill>
            <a:ln w="12700" cmpd="sng">
              <a:solidFill>
                <a:schemeClr val="tx1"/>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43" name="Rectangle 42"/>
            <p:cNvSpPr/>
            <p:nvPr/>
          </p:nvSpPr>
          <p:spPr bwMode="auto">
            <a:xfrm>
              <a:off x="4521200" y="4216400"/>
              <a:ext cx="762000" cy="457200"/>
            </a:xfrm>
            <a:prstGeom prst="rect">
              <a:avLst/>
            </a:prstGeom>
            <a:solidFill>
              <a:srgbClr val="1E5CE9"/>
            </a:solidFill>
            <a:ln w="12700" cmpd="sng">
              <a:solidFill>
                <a:schemeClr val="tx1"/>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grpSp>
      <p:sp>
        <p:nvSpPr>
          <p:cNvPr id="36" name="TextBox 35"/>
          <p:cNvSpPr txBox="1"/>
          <p:nvPr/>
        </p:nvSpPr>
        <p:spPr>
          <a:xfrm>
            <a:off x="952500" y="3300413"/>
            <a:ext cx="2893219" cy="455959"/>
          </a:xfrm>
          <a:prstGeom prst="rect">
            <a:avLst/>
          </a:prstGeom>
          <a:noFill/>
        </p:spPr>
        <p:txBody>
          <a:bodyPr wrap="square" rtlCol="0">
            <a:spAutoFit/>
          </a:bodyPr>
          <a:lstStyle/>
          <a:p>
            <a:pPr defTabSz="771571" fontAlgn="base">
              <a:spcBef>
                <a:spcPct val="0"/>
              </a:spcBef>
              <a:spcAft>
                <a:spcPct val="0"/>
              </a:spcAft>
            </a:pPr>
            <a:r>
              <a:rPr lang="en-US" sz="2363" dirty="0">
                <a:solidFill>
                  <a:srgbClr val="000000"/>
                </a:solidFill>
                <a:latin typeface="Vista Sans OT Reg" charset="0"/>
                <a:sym typeface="Vista Sans OT Reg" charset="0"/>
              </a:rPr>
              <a:t>Cache</a:t>
            </a:r>
          </a:p>
        </p:txBody>
      </p:sp>
      <p:sp>
        <p:nvSpPr>
          <p:cNvPr id="47" name="TextBox 46"/>
          <p:cNvSpPr txBox="1"/>
          <p:nvPr/>
        </p:nvSpPr>
        <p:spPr>
          <a:xfrm>
            <a:off x="952500" y="5229226"/>
            <a:ext cx="2443163" cy="455959"/>
          </a:xfrm>
          <a:prstGeom prst="rect">
            <a:avLst/>
          </a:prstGeom>
          <a:noFill/>
        </p:spPr>
        <p:txBody>
          <a:bodyPr wrap="square" rtlCol="0">
            <a:spAutoFit/>
          </a:bodyPr>
          <a:lstStyle/>
          <a:p>
            <a:pPr defTabSz="771571" fontAlgn="base">
              <a:spcBef>
                <a:spcPct val="0"/>
              </a:spcBef>
              <a:spcAft>
                <a:spcPct val="0"/>
              </a:spcAft>
            </a:pPr>
            <a:r>
              <a:rPr lang="en-US" sz="2363" dirty="0">
                <a:solidFill>
                  <a:srgbClr val="000000"/>
                </a:solidFill>
                <a:latin typeface="Vista Sans OT Reg" charset="0"/>
                <a:sym typeface="Vista Sans OT Reg" charset="0"/>
              </a:rPr>
              <a:t>Database</a:t>
            </a:r>
          </a:p>
        </p:txBody>
      </p:sp>
      <p:sp>
        <p:nvSpPr>
          <p:cNvPr id="48" name="TextBox 47"/>
          <p:cNvSpPr txBox="1"/>
          <p:nvPr/>
        </p:nvSpPr>
        <p:spPr>
          <a:xfrm>
            <a:off x="952500" y="1500188"/>
            <a:ext cx="1702325" cy="455959"/>
          </a:xfrm>
          <a:prstGeom prst="rect">
            <a:avLst/>
          </a:prstGeom>
          <a:noFill/>
        </p:spPr>
        <p:txBody>
          <a:bodyPr wrap="none" rtlCol="0">
            <a:spAutoFit/>
          </a:bodyPr>
          <a:lstStyle/>
          <a:p>
            <a:pPr defTabSz="771571" fontAlgn="base">
              <a:spcBef>
                <a:spcPct val="0"/>
              </a:spcBef>
              <a:spcAft>
                <a:spcPct val="0"/>
              </a:spcAft>
            </a:pPr>
            <a:r>
              <a:rPr lang="en-US" sz="2363" dirty="0">
                <a:solidFill>
                  <a:srgbClr val="000000"/>
                </a:solidFill>
                <a:latin typeface="Vista Sans OT Reg" charset="0"/>
                <a:sym typeface="Vista Sans OT Reg" charset="0"/>
              </a:rPr>
              <a:t>Web servers</a:t>
            </a:r>
          </a:p>
        </p:txBody>
      </p:sp>
      <p:grpSp>
        <p:nvGrpSpPr>
          <p:cNvPr id="7" name="Group 6"/>
          <p:cNvGrpSpPr/>
          <p:nvPr/>
        </p:nvGrpSpPr>
        <p:grpSpPr>
          <a:xfrm>
            <a:off x="3846096" y="1950244"/>
            <a:ext cx="1028323" cy="1075230"/>
            <a:chOff x="3683000" y="2311400"/>
            <a:chExt cx="1218753" cy="1274347"/>
          </a:xfrm>
        </p:grpSpPr>
        <p:sp>
          <p:nvSpPr>
            <p:cNvPr id="49" name="Down Arrow 48"/>
            <p:cNvSpPr/>
            <p:nvPr/>
          </p:nvSpPr>
          <p:spPr bwMode="auto">
            <a:xfrm rot="20645275">
              <a:off x="3683000" y="2311400"/>
              <a:ext cx="304800" cy="1219200"/>
            </a:xfrm>
            <a:prstGeom prst="downArrow">
              <a:avLst>
                <a:gd name="adj1" fmla="val 3801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51" name="Down Arrow 50"/>
            <p:cNvSpPr/>
            <p:nvPr/>
          </p:nvSpPr>
          <p:spPr bwMode="auto">
            <a:xfrm rot="20011685">
              <a:off x="4149090" y="2329825"/>
              <a:ext cx="304800" cy="1219200"/>
            </a:xfrm>
            <a:prstGeom prst="downArrow">
              <a:avLst>
                <a:gd name="adj1" fmla="val 3801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54" name="Down Arrow 53"/>
            <p:cNvSpPr/>
            <p:nvPr/>
          </p:nvSpPr>
          <p:spPr bwMode="auto">
            <a:xfrm rot="954725" flipH="1">
              <a:off x="4130863" y="2348122"/>
              <a:ext cx="304800" cy="1219200"/>
            </a:xfrm>
            <a:prstGeom prst="downArrow">
              <a:avLst>
                <a:gd name="adj1" fmla="val 3801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55" name="Down Arrow 54"/>
            <p:cNvSpPr/>
            <p:nvPr/>
          </p:nvSpPr>
          <p:spPr bwMode="auto">
            <a:xfrm rot="1588315" flipH="1">
              <a:off x="4596953" y="2366547"/>
              <a:ext cx="304800" cy="1219200"/>
            </a:xfrm>
            <a:prstGeom prst="downArrow">
              <a:avLst>
                <a:gd name="adj1" fmla="val 3801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grpSp>
      <p:sp>
        <p:nvSpPr>
          <p:cNvPr id="78" name="Down Arrow 77"/>
          <p:cNvSpPr/>
          <p:nvPr/>
        </p:nvSpPr>
        <p:spPr bwMode="auto">
          <a:xfrm rot="18596661">
            <a:off x="5560896" y="3884295"/>
            <a:ext cx="257175" cy="1239993"/>
          </a:xfrm>
          <a:prstGeom prst="downArrow">
            <a:avLst>
              <a:gd name="adj1" fmla="val 3801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grpSp>
        <p:nvGrpSpPr>
          <p:cNvPr id="8" name="Group 7"/>
          <p:cNvGrpSpPr/>
          <p:nvPr/>
        </p:nvGrpSpPr>
        <p:grpSpPr>
          <a:xfrm>
            <a:off x="6031706" y="5036344"/>
            <a:ext cx="1028700" cy="771525"/>
            <a:chOff x="4292600" y="5969000"/>
            <a:chExt cx="1219200" cy="914400"/>
          </a:xfrm>
        </p:grpSpPr>
        <p:sp>
          <p:nvSpPr>
            <p:cNvPr id="58" name="Magnetic Disk 57"/>
            <p:cNvSpPr/>
            <p:nvPr/>
          </p:nvSpPr>
          <p:spPr bwMode="auto">
            <a:xfrm>
              <a:off x="4292600" y="5969000"/>
              <a:ext cx="762000" cy="685800"/>
            </a:xfrm>
            <a:prstGeom prst="flowChartMagneticDisk">
              <a:avLst/>
            </a:prstGeom>
            <a:solidFill>
              <a:srgbClr val="24E958"/>
            </a:solidFill>
            <a:ln>
              <a:solidFill>
                <a:srgbClr val="000000"/>
              </a:solidFill>
              <a:headEnd type="arrow"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57" name="Magnetic Disk 56"/>
            <p:cNvSpPr/>
            <p:nvPr/>
          </p:nvSpPr>
          <p:spPr bwMode="auto">
            <a:xfrm>
              <a:off x="4445000" y="6045200"/>
              <a:ext cx="762000" cy="685800"/>
            </a:xfrm>
            <a:prstGeom prst="flowChartMagneticDisk">
              <a:avLst/>
            </a:prstGeom>
            <a:solidFill>
              <a:srgbClr val="AEE215"/>
            </a:solidFill>
            <a:ln>
              <a:solidFill>
                <a:srgbClr val="000000"/>
              </a:solidFill>
              <a:headEnd type="arrow"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59" name="Magnetic Disk 58"/>
            <p:cNvSpPr/>
            <p:nvPr/>
          </p:nvSpPr>
          <p:spPr bwMode="auto">
            <a:xfrm>
              <a:off x="4597400" y="6121400"/>
              <a:ext cx="762000" cy="685800"/>
            </a:xfrm>
            <a:prstGeom prst="flowChartMagneticDisk">
              <a:avLst/>
            </a:prstGeom>
            <a:solidFill>
              <a:srgbClr val="1E5CE9"/>
            </a:solidFill>
            <a:ln>
              <a:solidFill>
                <a:srgbClr val="000000"/>
              </a:solidFill>
              <a:headEnd type="arrow"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9" name="Magnetic Disk 8"/>
            <p:cNvSpPr/>
            <p:nvPr/>
          </p:nvSpPr>
          <p:spPr bwMode="auto">
            <a:xfrm>
              <a:off x="4749800" y="6197600"/>
              <a:ext cx="762000" cy="685800"/>
            </a:xfrm>
            <a:prstGeom prst="flowChartMagneticDisk">
              <a:avLst/>
            </a:prstGeom>
            <a:solidFill>
              <a:srgbClr val="E00018"/>
            </a:solidFill>
            <a:ln>
              <a:solidFill>
                <a:srgbClr val="000000"/>
              </a:solidFill>
              <a:headEnd type="arrow"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grpSp>
      <p:grpSp>
        <p:nvGrpSpPr>
          <p:cNvPr id="56" name="Group 55"/>
          <p:cNvGrpSpPr/>
          <p:nvPr/>
        </p:nvGrpSpPr>
        <p:grpSpPr>
          <a:xfrm>
            <a:off x="5967412" y="3043237"/>
            <a:ext cx="1157288" cy="900113"/>
            <a:chOff x="3911600" y="3606800"/>
            <a:chExt cx="1371600" cy="1066800"/>
          </a:xfrm>
        </p:grpSpPr>
        <p:sp>
          <p:nvSpPr>
            <p:cNvPr id="60" name="Rectangle 59"/>
            <p:cNvSpPr/>
            <p:nvPr/>
          </p:nvSpPr>
          <p:spPr bwMode="auto">
            <a:xfrm>
              <a:off x="3911600" y="3606800"/>
              <a:ext cx="762000" cy="457200"/>
            </a:xfrm>
            <a:prstGeom prst="rect">
              <a:avLst/>
            </a:prstGeom>
            <a:solidFill>
              <a:srgbClr val="E00006"/>
            </a:solidFill>
            <a:ln w="12700" cmpd="sng">
              <a:solidFill>
                <a:schemeClr val="tx1"/>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61" name="Rectangle 60"/>
            <p:cNvSpPr/>
            <p:nvPr/>
          </p:nvSpPr>
          <p:spPr bwMode="auto">
            <a:xfrm>
              <a:off x="4064000" y="3759200"/>
              <a:ext cx="762000" cy="457200"/>
            </a:xfrm>
            <a:prstGeom prst="rect">
              <a:avLst/>
            </a:prstGeom>
            <a:solidFill>
              <a:srgbClr val="F1BE17"/>
            </a:solidFill>
            <a:ln w="12700" cmpd="sng">
              <a:solidFill>
                <a:schemeClr val="tx1"/>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63" name="Rectangle 62"/>
            <p:cNvSpPr/>
            <p:nvPr/>
          </p:nvSpPr>
          <p:spPr bwMode="auto">
            <a:xfrm>
              <a:off x="4216400" y="3911600"/>
              <a:ext cx="762000" cy="457200"/>
            </a:xfrm>
            <a:prstGeom prst="rect">
              <a:avLst/>
            </a:prstGeom>
            <a:solidFill>
              <a:srgbClr val="22F30D"/>
            </a:solidFill>
            <a:ln w="12700" cmpd="sng">
              <a:solidFill>
                <a:schemeClr val="tx1"/>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65" name="Rectangle 64"/>
            <p:cNvSpPr/>
            <p:nvPr/>
          </p:nvSpPr>
          <p:spPr bwMode="auto">
            <a:xfrm>
              <a:off x="4368800" y="4064000"/>
              <a:ext cx="762000" cy="457200"/>
            </a:xfrm>
            <a:prstGeom prst="rect">
              <a:avLst/>
            </a:prstGeom>
            <a:solidFill>
              <a:srgbClr val="1DE7AB"/>
            </a:solidFill>
            <a:ln w="12700" cmpd="sng">
              <a:solidFill>
                <a:schemeClr val="tx1"/>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66" name="Rectangle 65"/>
            <p:cNvSpPr/>
            <p:nvPr/>
          </p:nvSpPr>
          <p:spPr bwMode="auto">
            <a:xfrm>
              <a:off x="4521200" y="4216400"/>
              <a:ext cx="762000" cy="457200"/>
            </a:xfrm>
            <a:prstGeom prst="rect">
              <a:avLst/>
            </a:prstGeom>
            <a:solidFill>
              <a:srgbClr val="1E5CE9"/>
            </a:solidFill>
            <a:ln w="12700" cmpd="sng">
              <a:solidFill>
                <a:schemeClr val="tx1"/>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grpSp>
      <p:grpSp>
        <p:nvGrpSpPr>
          <p:cNvPr id="67" name="Group 66"/>
          <p:cNvGrpSpPr/>
          <p:nvPr/>
        </p:nvGrpSpPr>
        <p:grpSpPr>
          <a:xfrm>
            <a:off x="8024812" y="3043237"/>
            <a:ext cx="1157288" cy="900113"/>
            <a:chOff x="3911600" y="3606800"/>
            <a:chExt cx="1371600" cy="1066800"/>
          </a:xfrm>
        </p:grpSpPr>
        <p:sp>
          <p:nvSpPr>
            <p:cNvPr id="68" name="Rectangle 67"/>
            <p:cNvSpPr/>
            <p:nvPr/>
          </p:nvSpPr>
          <p:spPr bwMode="auto">
            <a:xfrm>
              <a:off x="3911600" y="3606800"/>
              <a:ext cx="762000" cy="457200"/>
            </a:xfrm>
            <a:prstGeom prst="rect">
              <a:avLst/>
            </a:prstGeom>
            <a:solidFill>
              <a:srgbClr val="E00006"/>
            </a:solidFill>
            <a:ln w="12700" cmpd="sng">
              <a:solidFill>
                <a:schemeClr val="tx1"/>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69" name="Rectangle 68"/>
            <p:cNvSpPr/>
            <p:nvPr/>
          </p:nvSpPr>
          <p:spPr bwMode="auto">
            <a:xfrm>
              <a:off x="4064000" y="3759200"/>
              <a:ext cx="762000" cy="457200"/>
            </a:xfrm>
            <a:prstGeom prst="rect">
              <a:avLst/>
            </a:prstGeom>
            <a:solidFill>
              <a:srgbClr val="F1BE17"/>
            </a:solidFill>
            <a:ln w="12700" cmpd="sng">
              <a:solidFill>
                <a:schemeClr val="tx1"/>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70" name="Rectangle 69"/>
            <p:cNvSpPr/>
            <p:nvPr/>
          </p:nvSpPr>
          <p:spPr bwMode="auto">
            <a:xfrm>
              <a:off x="4216400" y="3911600"/>
              <a:ext cx="762000" cy="457200"/>
            </a:xfrm>
            <a:prstGeom prst="rect">
              <a:avLst/>
            </a:prstGeom>
            <a:solidFill>
              <a:srgbClr val="22F30D"/>
            </a:solidFill>
            <a:ln w="12700" cmpd="sng">
              <a:solidFill>
                <a:schemeClr val="tx1"/>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71" name="Rectangle 70"/>
            <p:cNvSpPr/>
            <p:nvPr/>
          </p:nvSpPr>
          <p:spPr bwMode="auto">
            <a:xfrm>
              <a:off x="4368800" y="4064000"/>
              <a:ext cx="762000" cy="457200"/>
            </a:xfrm>
            <a:prstGeom prst="rect">
              <a:avLst/>
            </a:prstGeom>
            <a:solidFill>
              <a:srgbClr val="1DE7AB"/>
            </a:solidFill>
            <a:ln w="12700" cmpd="sng">
              <a:solidFill>
                <a:schemeClr val="tx1"/>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72" name="Rectangle 71"/>
            <p:cNvSpPr/>
            <p:nvPr/>
          </p:nvSpPr>
          <p:spPr bwMode="auto">
            <a:xfrm>
              <a:off x="4521200" y="4216400"/>
              <a:ext cx="762000" cy="457200"/>
            </a:xfrm>
            <a:prstGeom prst="rect">
              <a:avLst/>
            </a:prstGeom>
            <a:solidFill>
              <a:srgbClr val="1E5CE9"/>
            </a:solidFill>
            <a:ln w="12700" cmpd="sng">
              <a:solidFill>
                <a:schemeClr val="tx1"/>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grpSp>
      <p:grpSp>
        <p:nvGrpSpPr>
          <p:cNvPr id="90" name="Group 89"/>
          <p:cNvGrpSpPr/>
          <p:nvPr/>
        </p:nvGrpSpPr>
        <p:grpSpPr>
          <a:xfrm>
            <a:off x="3698761" y="1628775"/>
            <a:ext cx="1432833" cy="257175"/>
            <a:chOff x="3530600" y="1892300"/>
            <a:chExt cx="1698172" cy="304800"/>
          </a:xfrm>
        </p:grpSpPr>
        <p:sp>
          <p:nvSpPr>
            <p:cNvPr id="91" name="Rounded Rectangle 90"/>
            <p:cNvSpPr/>
            <p:nvPr/>
          </p:nvSpPr>
          <p:spPr bwMode="auto">
            <a:xfrm>
              <a:off x="3530600" y="18923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92" name="Rounded Rectangle 91"/>
            <p:cNvSpPr/>
            <p:nvPr/>
          </p:nvSpPr>
          <p:spPr bwMode="auto">
            <a:xfrm>
              <a:off x="3878943" y="18923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93" name="Rounded Rectangle 92"/>
            <p:cNvSpPr/>
            <p:nvPr/>
          </p:nvSpPr>
          <p:spPr bwMode="auto">
            <a:xfrm>
              <a:off x="4227286" y="18923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94" name="Rounded Rectangle 93"/>
            <p:cNvSpPr/>
            <p:nvPr/>
          </p:nvSpPr>
          <p:spPr bwMode="auto">
            <a:xfrm>
              <a:off x="4575629" y="18923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95" name="Rounded Rectangle 94"/>
            <p:cNvSpPr/>
            <p:nvPr/>
          </p:nvSpPr>
          <p:spPr bwMode="auto">
            <a:xfrm>
              <a:off x="4923972" y="18923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grpSp>
      <p:grpSp>
        <p:nvGrpSpPr>
          <p:cNvPr id="96" name="Group 95"/>
          <p:cNvGrpSpPr/>
          <p:nvPr/>
        </p:nvGrpSpPr>
        <p:grpSpPr>
          <a:xfrm>
            <a:off x="5820455" y="1628775"/>
            <a:ext cx="1432833" cy="257175"/>
            <a:chOff x="3530600" y="1892300"/>
            <a:chExt cx="1698172" cy="304800"/>
          </a:xfrm>
        </p:grpSpPr>
        <p:sp>
          <p:nvSpPr>
            <p:cNvPr id="97" name="Rounded Rectangle 96"/>
            <p:cNvSpPr/>
            <p:nvPr/>
          </p:nvSpPr>
          <p:spPr bwMode="auto">
            <a:xfrm>
              <a:off x="3530600" y="18923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98" name="Rounded Rectangle 97"/>
            <p:cNvSpPr/>
            <p:nvPr/>
          </p:nvSpPr>
          <p:spPr bwMode="auto">
            <a:xfrm>
              <a:off x="3878943" y="18923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99" name="Rounded Rectangle 98"/>
            <p:cNvSpPr/>
            <p:nvPr/>
          </p:nvSpPr>
          <p:spPr bwMode="auto">
            <a:xfrm>
              <a:off x="4227286" y="18923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100" name="Rounded Rectangle 99"/>
            <p:cNvSpPr/>
            <p:nvPr/>
          </p:nvSpPr>
          <p:spPr bwMode="auto">
            <a:xfrm>
              <a:off x="4575629" y="18923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101" name="Rounded Rectangle 100"/>
            <p:cNvSpPr/>
            <p:nvPr/>
          </p:nvSpPr>
          <p:spPr bwMode="auto">
            <a:xfrm>
              <a:off x="4923972" y="18923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grpSp>
      <p:grpSp>
        <p:nvGrpSpPr>
          <p:cNvPr id="102" name="Group 101"/>
          <p:cNvGrpSpPr/>
          <p:nvPr/>
        </p:nvGrpSpPr>
        <p:grpSpPr>
          <a:xfrm>
            <a:off x="7877855" y="1628775"/>
            <a:ext cx="1432833" cy="257175"/>
            <a:chOff x="3530600" y="1892300"/>
            <a:chExt cx="1698172" cy="304800"/>
          </a:xfrm>
        </p:grpSpPr>
        <p:sp>
          <p:nvSpPr>
            <p:cNvPr id="103" name="Rounded Rectangle 102"/>
            <p:cNvSpPr/>
            <p:nvPr/>
          </p:nvSpPr>
          <p:spPr bwMode="auto">
            <a:xfrm>
              <a:off x="3530600" y="18923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104" name="Rounded Rectangle 103"/>
            <p:cNvSpPr/>
            <p:nvPr/>
          </p:nvSpPr>
          <p:spPr bwMode="auto">
            <a:xfrm>
              <a:off x="3878943" y="18923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105" name="Rounded Rectangle 104"/>
            <p:cNvSpPr/>
            <p:nvPr/>
          </p:nvSpPr>
          <p:spPr bwMode="auto">
            <a:xfrm>
              <a:off x="4227286" y="18923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106" name="Rounded Rectangle 105"/>
            <p:cNvSpPr/>
            <p:nvPr/>
          </p:nvSpPr>
          <p:spPr bwMode="auto">
            <a:xfrm>
              <a:off x="4575629" y="18923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107" name="Rounded Rectangle 106"/>
            <p:cNvSpPr/>
            <p:nvPr/>
          </p:nvSpPr>
          <p:spPr bwMode="auto">
            <a:xfrm>
              <a:off x="4923972" y="18923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grpSp>
      <p:grpSp>
        <p:nvGrpSpPr>
          <p:cNvPr id="108" name="Group 107"/>
          <p:cNvGrpSpPr/>
          <p:nvPr/>
        </p:nvGrpSpPr>
        <p:grpSpPr>
          <a:xfrm>
            <a:off x="5967790" y="1950244"/>
            <a:ext cx="1028323" cy="1075230"/>
            <a:chOff x="3683000" y="2311400"/>
            <a:chExt cx="1218753" cy="1274347"/>
          </a:xfrm>
        </p:grpSpPr>
        <p:sp>
          <p:nvSpPr>
            <p:cNvPr id="109" name="Down Arrow 108"/>
            <p:cNvSpPr/>
            <p:nvPr/>
          </p:nvSpPr>
          <p:spPr bwMode="auto">
            <a:xfrm rot="20645275">
              <a:off x="3683000" y="2311400"/>
              <a:ext cx="304800" cy="1219200"/>
            </a:xfrm>
            <a:prstGeom prst="downArrow">
              <a:avLst>
                <a:gd name="adj1" fmla="val 3801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10" name="Down Arrow 109"/>
            <p:cNvSpPr/>
            <p:nvPr/>
          </p:nvSpPr>
          <p:spPr bwMode="auto">
            <a:xfrm rot="20011685">
              <a:off x="4149090" y="2329825"/>
              <a:ext cx="304800" cy="1219200"/>
            </a:xfrm>
            <a:prstGeom prst="downArrow">
              <a:avLst>
                <a:gd name="adj1" fmla="val 3801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11" name="Down Arrow 110"/>
            <p:cNvSpPr/>
            <p:nvPr/>
          </p:nvSpPr>
          <p:spPr bwMode="auto">
            <a:xfrm rot="954725" flipH="1">
              <a:off x="4130863" y="2348122"/>
              <a:ext cx="304800" cy="1219200"/>
            </a:xfrm>
            <a:prstGeom prst="downArrow">
              <a:avLst>
                <a:gd name="adj1" fmla="val 3801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12" name="Down Arrow 111"/>
            <p:cNvSpPr/>
            <p:nvPr/>
          </p:nvSpPr>
          <p:spPr bwMode="auto">
            <a:xfrm rot="1588315" flipH="1">
              <a:off x="4596953" y="2366547"/>
              <a:ext cx="304800" cy="1219200"/>
            </a:xfrm>
            <a:prstGeom prst="downArrow">
              <a:avLst>
                <a:gd name="adj1" fmla="val 3801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grpSp>
      <p:grpSp>
        <p:nvGrpSpPr>
          <p:cNvPr id="113" name="Group 112"/>
          <p:cNvGrpSpPr/>
          <p:nvPr/>
        </p:nvGrpSpPr>
        <p:grpSpPr>
          <a:xfrm>
            <a:off x="8025190" y="1950244"/>
            <a:ext cx="1028323" cy="1075230"/>
            <a:chOff x="3683000" y="2311400"/>
            <a:chExt cx="1218753" cy="1274347"/>
          </a:xfrm>
        </p:grpSpPr>
        <p:sp>
          <p:nvSpPr>
            <p:cNvPr id="114" name="Down Arrow 113"/>
            <p:cNvSpPr/>
            <p:nvPr/>
          </p:nvSpPr>
          <p:spPr bwMode="auto">
            <a:xfrm rot="20645275">
              <a:off x="3683000" y="2311400"/>
              <a:ext cx="304800" cy="1219200"/>
            </a:xfrm>
            <a:prstGeom prst="downArrow">
              <a:avLst>
                <a:gd name="adj1" fmla="val 3801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15" name="Down Arrow 114"/>
            <p:cNvSpPr/>
            <p:nvPr/>
          </p:nvSpPr>
          <p:spPr bwMode="auto">
            <a:xfrm rot="20011685">
              <a:off x="4149090" y="2329825"/>
              <a:ext cx="304800" cy="1219200"/>
            </a:xfrm>
            <a:prstGeom prst="downArrow">
              <a:avLst>
                <a:gd name="adj1" fmla="val 3801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16" name="Down Arrow 115"/>
            <p:cNvSpPr/>
            <p:nvPr/>
          </p:nvSpPr>
          <p:spPr bwMode="auto">
            <a:xfrm rot="954725" flipH="1">
              <a:off x="4130863" y="2348122"/>
              <a:ext cx="304800" cy="1219200"/>
            </a:xfrm>
            <a:prstGeom prst="downArrow">
              <a:avLst>
                <a:gd name="adj1" fmla="val 3801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17" name="Down Arrow 116"/>
            <p:cNvSpPr/>
            <p:nvPr/>
          </p:nvSpPr>
          <p:spPr bwMode="auto">
            <a:xfrm rot="1588315" flipH="1">
              <a:off x="4596953" y="2366547"/>
              <a:ext cx="304800" cy="1219200"/>
            </a:xfrm>
            <a:prstGeom prst="downArrow">
              <a:avLst>
                <a:gd name="adj1" fmla="val 3801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grpSp>
      <p:sp>
        <p:nvSpPr>
          <p:cNvPr id="118" name="Down Arrow 117"/>
          <p:cNvSpPr/>
          <p:nvPr/>
        </p:nvSpPr>
        <p:spPr bwMode="auto">
          <a:xfrm rot="18596661">
            <a:off x="5244573" y="3851874"/>
            <a:ext cx="257175" cy="1421136"/>
          </a:xfrm>
          <a:prstGeom prst="downArrow">
            <a:avLst>
              <a:gd name="adj1" fmla="val 3801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19" name="Down Arrow 118"/>
          <p:cNvSpPr/>
          <p:nvPr/>
        </p:nvSpPr>
        <p:spPr bwMode="auto">
          <a:xfrm rot="3003339" flipH="1">
            <a:off x="7987478" y="3803756"/>
            <a:ext cx="257175" cy="1689995"/>
          </a:xfrm>
          <a:prstGeom prst="downArrow">
            <a:avLst>
              <a:gd name="adj1" fmla="val 3801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20" name="Down Arrow 119"/>
          <p:cNvSpPr/>
          <p:nvPr/>
        </p:nvSpPr>
        <p:spPr bwMode="auto">
          <a:xfrm rot="3003339" flipH="1">
            <a:off x="7648496" y="3726788"/>
            <a:ext cx="257175" cy="1654219"/>
          </a:xfrm>
          <a:prstGeom prst="downArrow">
            <a:avLst>
              <a:gd name="adj1" fmla="val 3801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21" name="Down Arrow 120"/>
          <p:cNvSpPr/>
          <p:nvPr/>
        </p:nvSpPr>
        <p:spPr bwMode="auto">
          <a:xfrm flipH="1">
            <a:off x="6376335" y="4007645"/>
            <a:ext cx="257175" cy="964406"/>
          </a:xfrm>
          <a:prstGeom prst="downArrow">
            <a:avLst>
              <a:gd name="adj1" fmla="val 3801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22" name="Down Arrow 121"/>
          <p:cNvSpPr/>
          <p:nvPr/>
        </p:nvSpPr>
        <p:spPr bwMode="auto">
          <a:xfrm flipH="1">
            <a:off x="6674644" y="4071938"/>
            <a:ext cx="257175" cy="964406"/>
          </a:xfrm>
          <a:prstGeom prst="downArrow">
            <a:avLst>
              <a:gd name="adj1" fmla="val 3801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23" name="Line Callout 1 122"/>
          <p:cNvSpPr/>
          <p:nvPr/>
        </p:nvSpPr>
        <p:spPr bwMode="auto">
          <a:xfrm>
            <a:off x="8024813" y="5036344"/>
            <a:ext cx="2828925" cy="642938"/>
          </a:xfrm>
          <a:prstGeom prst="borderCallout1">
            <a:avLst>
              <a:gd name="adj1" fmla="val 49358"/>
              <a:gd name="adj2" fmla="val -26872"/>
              <a:gd name="adj3" fmla="val 49865"/>
              <a:gd name="adj4" fmla="val -1030"/>
            </a:avLst>
          </a:prstGeom>
          <a:ln>
            <a:headEnd type="arrow" w="med" len="med"/>
            <a:tailEnd type="none" w="med" len="med"/>
          </a:ln>
        </p:spPr>
        <p:style>
          <a:lnRef idx="1">
            <a:schemeClr val="dk1"/>
          </a:lnRef>
          <a:fillRef idx="2">
            <a:schemeClr val="dk1"/>
          </a:fillRef>
          <a:effectRef idx="1">
            <a:schemeClr val="dk1"/>
          </a:effectRef>
          <a:fontRef idx="minor">
            <a:schemeClr val="dk1"/>
          </a:fontRef>
        </p:style>
        <p:txBody>
          <a:bodyPr vert="horz" wrap="square" lIns="77153" tIns="38576" rIns="77153" bIns="38576" numCol="1" rtlCol="0" anchor="ctr" anchorCtr="0" compatLnSpc="1">
            <a:prstTxWarp prst="textNoShape">
              <a:avLst/>
            </a:prstTxWarp>
          </a:bodyPr>
          <a:lstStyle/>
          <a:p>
            <a:pPr marL="289339" indent="-289339" defTabSz="771571" fontAlgn="base">
              <a:spcBef>
                <a:spcPct val="0"/>
              </a:spcBef>
              <a:spcAft>
                <a:spcPct val="0"/>
              </a:spcAft>
              <a:buFont typeface="Arial"/>
              <a:buChar char="•"/>
            </a:pPr>
            <a:r>
              <a:rPr lang="en-US" sz="2363" dirty="0">
                <a:solidFill>
                  <a:srgbClr val="000000"/>
                </a:solidFill>
                <a:latin typeface="Vista Sans OT Reg"/>
                <a:sym typeface="Vista Sans OT Reg" charset="0"/>
              </a:rPr>
              <a:t>Thundering herds</a:t>
            </a:r>
          </a:p>
        </p:txBody>
      </p:sp>
      <p:sp>
        <p:nvSpPr>
          <p:cNvPr id="124" name="Line Callout 1 123"/>
          <p:cNvSpPr/>
          <p:nvPr/>
        </p:nvSpPr>
        <p:spPr bwMode="auto">
          <a:xfrm flipH="1">
            <a:off x="1338263" y="4071937"/>
            <a:ext cx="2828925" cy="900113"/>
          </a:xfrm>
          <a:prstGeom prst="borderCallout1">
            <a:avLst>
              <a:gd name="adj1" fmla="val 2929"/>
              <a:gd name="adj2" fmla="val -16266"/>
              <a:gd name="adj3" fmla="val 49865"/>
              <a:gd name="adj4" fmla="val -1030"/>
            </a:avLst>
          </a:prstGeom>
          <a:ln>
            <a:headEnd type="arrow" w="med" len="med"/>
            <a:tailEnd type="none" w="med" len="med"/>
          </a:ln>
        </p:spPr>
        <p:style>
          <a:lnRef idx="1">
            <a:schemeClr val="dk1"/>
          </a:lnRef>
          <a:fillRef idx="2">
            <a:schemeClr val="dk1"/>
          </a:fillRef>
          <a:effectRef idx="1">
            <a:schemeClr val="dk1"/>
          </a:effectRef>
          <a:fontRef idx="minor">
            <a:schemeClr val="dk1"/>
          </a:fontRef>
        </p:style>
        <p:txBody>
          <a:bodyPr vert="horz" wrap="square" lIns="77153" tIns="38576" rIns="77153" bIns="38576" numCol="1" rtlCol="0" anchor="ctr" anchorCtr="0" compatLnSpc="1">
            <a:prstTxWarp prst="textNoShape">
              <a:avLst/>
            </a:prstTxWarp>
          </a:bodyPr>
          <a:lstStyle/>
          <a:p>
            <a:pPr marL="289339" indent="-289339" defTabSz="771571" fontAlgn="base">
              <a:spcBef>
                <a:spcPct val="0"/>
              </a:spcBef>
              <a:spcAft>
                <a:spcPct val="0"/>
              </a:spcAft>
              <a:buFont typeface="Arial"/>
              <a:buChar char="•"/>
            </a:pPr>
            <a:r>
              <a:rPr lang="en-US" sz="2363" dirty="0">
                <a:solidFill>
                  <a:srgbClr val="000000"/>
                </a:solidFill>
                <a:latin typeface="Vista Sans OT Reg"/>
                <a:sym typeface="Vista Sans OT Reg" charset="0"/>
              </a:rPr>
              <a:t>Distributed write control logic</a:t>
            </a:r>
          </a:p>
        </p:txBody>
      </p:sp>
    </p:spTree>
    <p:custDataLst>
      <p:tags r:id="rId1"/>
    </p:custDataLst>
    <p:extLst>
      <p:ext uri="{BB962C8B-B14F-4D97-AF65-F5344CB8AC3E}">
        <p14:creationId xmlns:p14="http://schemas.microsoft.com/office/powerpoint/2010/main" val="10457194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animBg="1"/>
      <p:bldP spid="1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1555369D-082B-4DE4-926D-9AC31DDD5D04}"/>
              </a:ext>
            </a:extLst>
          </p:cNvPr>
          <p:cNvSpPr txBox="1"/>
          <p:nvPr/>
        </p:nvSpPr>
        <p:spPr>
          <a:xfrm>
            <a:off x="3905251" y="4032922"/>
            <a:ext cx="4385944" cy="369332"/>
          </a:xfrm>
          <a:prstGeom prst="rect">
            <a:avLst/>
          </a:prstGeom>
          <a:solidFill>
            <a:schemeClr val="bg1"/>
          </a:solidFill>
        </p:spPr>
        <p:txBody>
          <a:bodyPr wrap="square" rtlCol="0">
            <a:spAutoFit/>
          </a:bodyPr>
          <a:lstStyle/>
          <a:p>
            <a:pPr algn="ctr"/>
            <a:r>
              <a:rPr lang="en-US" b="1" dirty="0"/>
              <a:t>First tier reacts using stale data</a:t>
            </a:r>
          </a:p>
        </p:txBody>
      </p:sp>
      <p:pic>
        <p:nvPicPr>
          <p:cNvPr id="3" name="Picture 2">
            <a:extLst>
              <a:ext uri="{FF2B5EF4-FFF2-40B4-BE49-F238E27FC236}">
                <a16:creationId xmlns:a16="http://schemas.microsoft.com/office/drawing/2014/main" id="{7BDC4798-E460-4020-A4AD-A9A521C53A39}"/>
              </a:ext>
            </a:extLst>
          </p:cNvPr>
          <p:cNvPicPr>
            <a:picLocks noChangeAspect="1"/>
          </p:cNvPicPr>
          <p:nvPr/>
        </p:nvPicPr>
        <p:blipFill>
          <a:blip r:embed="rId3"/>
          <a:stretch>
            <a:fillRect/>
          </a:stretch>
        </p:blipFill>
        <p:spPr>
          <a:xfrm>
            <a:off x="4250224" y="1863621"/>
            <a:ext cx="486405" cy="486405"/>
          </a:xfrm>
          <a:prstGeom prst="rect">
            <a:avLst/>
          </a:prstGeom>
        </p:spPr>
      </p:pic>
      <p:pic>
        <p:nvPicPr>
          <p:cNvPr id="70" name="Picture 69">
            <a:extLst>
              <a:ext uri="{FF2B5EF4-FFF2-40B4-BE49-F238E27FC236}">
                <a16:creationId xmlns:a16="http://schemas.microsoft.com/office/drawing/2014/main" id="{62EAF8A5-C897-4009-B387-9C0CBF863088}"/>
              </a:ext>
            </a:extLst>
          </p:cNvPr>
          <p:cNvPicPr>
            <a:picLocks noChangeAspect="1"/>
          </p:cNvPicPr>
          <p:nvPr/>
        </p:nvPicPr>
        <p:blipFill>
          <a:blip r:embed="rId3"/>
          <a:stretch>
            <a:fillRect/>
          </a:stretch>
        </p:blipFill>
        <p:spPr>
          <a:xfrm>
            <a:off x="4402624" y="2016021"/>
            <a:ext cx="486405" cy="486405"/>
          </a:xfrm>
          <a:prstGeom prst="rect">
            <a:avLst/>
          </a:prstGeom>
        </p:spPr>
      </p:pic>
      <p:pic>
        <p:nvPicPr>
          <p:cNvPr id="71" name="Picture 70">
            <a:extLst>
              <a:ext uri="{FF2B5EF4-FFF2-40B4-BE49-F238E27FC236}">
                <a16:creationId xmlns:a16="http://schemas.microsoft.com/office/drawing/2014/main" id="{24061C86-9D54-4C06-A7CF-3D95B22B448D}"/>
              </a:ext>
            </a:extLst>
          </p:cNvPr>
          <p:cNvPicPr>
            <a:picLocks noChangeAspect="1"/>
          </p:cNvPicPr>
          <p:nvPr/>
        </p:nvPicPr>
        <p:blipFill>
          <a:blip r:embed="rId3"/>
          <a:stretch>
            <a:fillRect/>
          </a:stretch>
        </p:blipFill>
        <p:spPr>
          <a:xfrm>
            <a:off x="4555024" y="2168421"/>
            <a:ext cx="486405" cy="486405"/>
          </a:xfrm>
          <a:prstGeom prst="rect">
            <a:avLst/>
          </a:prstGeom>
        </p:spPr>
      </p:pic>
      <p:pic>
        <p:nvPicPr>
          <p:cNvPr id="72" name="Picture 71">
            <a:extLst>
              <a:ext uri="{FF2B5EF4-FFF2-40B4-BE49-F238E27FC236}">
                <a16:creationId xmlns:a16="http://schemas.microsoft.com/office/drawing/2014/main" id="{EED007E7-DBFA-4338-98D4-80F166F15A75}"/>
              </a:ext>
            </a:extLst>
          </p:cNvPr>
          <p:cNvPicPr>
            <a:picLocks noChangeAspect="1"/>
          </p:cNvPicPr>
          <p:nvPr/>
        </p:nvPicPr>
        <p:blipFill>
          <a:blip r:embed="rId3"/>
          <a:stretch>
            <a:fillRect/>
          </a:stretch>
        </p:blipFill>
        <p:spPr>
          <a:xfrm>
            <a:off x="4707424" y="2320821"/>
            <a:ext cx="486405" cy="486405"/>
          </a:xfrm>
          <a:prstGeom prst="rect">
            <a:avLst/>
          </a:prstGeom>
        </p:spPr>
      </p:pic>
      <p:pic>
        <p:nvPicPr>
          <p:cNvPr id="73" name="Picture 72">
            <a:extLst>
              <a:ext uri="{FF2B5EF4-FFF2-40B4-BE49-F238E27FC236}">
                <a16:creationId xmlns:a16="http://schemas.microsoft.com/office/drawing/2014/main" id="{95A2B1A1-05C9-4434-A4D8-A87132C2307C}"/>
              </a:ext>
            </a:extLst>
          </p:cNvPr>
          <p:cNvPicPr>
            <a:picLocks noChangeAspect="1"/>
          </p:cNvPicPr>
          <p:nvPr/>
        </p:nvPicPr>
        <p:blipFill>
          <a:blip r:embed="rId3"/>
          <a:stretch>
            <a:fillRect/>
          </a:stretch>
        </p:blipFill>
        <p:spPr>
          <a:xfrm>
            <a:off x="4859824" y="2473221"/>
            <a:ext cx="486405" cy="486405"/>
          </a:xfrm>
          <a:prstGeom prst="rect">
            <a:avLst/>
          </a:prstGeom>
        </p:spPr>
      </p:pic>
      <p:pic>
        <p:nvPicPr>
          <p:cNvPr id="74" name="Picture 73">
            <a:extLst>
              <a:ext uri="{FF2B5EF4-FFF2-40B4-BE49-F238E27FC236}">
                <a16:creationId xmlns:a16="http://schemas.microsoft.com/office/drawing/2014/main" id="{87903FA4-4F5A-4581-8D47-8E3A4F0CBAF2}"/>
              </a:ext>
            </a:extLst>
          </p:cNvPr>
          <p:cNvPicPr>
            <a:picLocks noChangeAspect="1"/>
          </p:cNvPicPr>
          <p:nvPr/>
        </p:nvPicPr>
        <p:blipFill>
          <a:blip r:embed="rId3"/>
          <a:stretch>
            <a:fillRect/>
          </a:stretch>
        </p:blipFill>
        <p:spPr>
          <a:xfrm>
            <a:off x="5012224" y="2625621"/>
            <a:ext cx="486405" cy="486405"/>
          </a:xfrm>
          <a:prstGeom prst="rect">
            <a:avLst/>
          </a:prstGeom>
        </p:spPr>
      </p:pic>
      <p:pic>
        <p:nvPicPr>
          <p:cNvPr id="75" name="Picture 74">
            <a:extLst>
              <a:ext uri="{FF2B5EF4-FFF2-40B4-BE49-F238E27FC236}">
                <a16:creationId xmlns:a16="http://schemas.microsoft.com/office/drawing/2014/main" id="{08AA27BE-D46C-488C-88EE-DCF3ED81B8D2}"/>
              </a:ext>
            </a:extLst>
          </p:cNvPr>
          <p:cNvPicPr>
            <a:picLocks noChangeAspect="1"/>
          </p:cNvPicPr>
          <p:nvPr/>
        </p:nvPicPr>
        <p:blipFill>
          <a:blip r:embed="rId3"/>
          <a:stretch>
            <a:fillRect/>
          </a:stretch>
        </p:blipFill>
        <p:spPr>
          <a:xfrm>
            <a:off x="5164624" y="2778021"/>
            <a:ext cx="486405" cy="486405"/>
          </a:xfrm>
          <a:prstGeom prst="rect">
            <a:avLst/>
          </a:prstGeom>
        </p:spPr>
      </p:pic>
      <p:pic>
        <p:nvPicPr>
          <p:cNvPr id="76" name="Picture 75">
            <a:extLst>
              <a:ext uri="{FF2B5EF4-FFF2-40B4-BE49-F238E27FC236}">
                <a16:creationId xmlns:a16="http://schemas.microsoft.com/office/drawing/2014/main" id="{39F5DA06-2F55-4CFE-A496-1A1EEC59A110}"/>
              </a:ext>
            </a:extLst>
          </p:cNvPr>
          <p:cNvPicPr>
            <a:picLocks noChangeAspect="1"/>
          </p:cNvPicPr>
          <p:nvPr/>
        </p:nvPicPr>
        <p:blipFill>
          <a:blip r:embed="rId3"/>
          <a:stretch>
            <a:fillRect/>
          </a:stretch>
        </p:blipFill>
        <p:spPr>
          <a:xfrm>
            <a:off x="5317024" y="2930421"/>
            <a:ext cx="486405" cy="486405"/>
          </a:xfrm>
          <a:prstGeom prst="rect">
            <a:avLst/>
          </a:prstGeom>
        </p:spPr>
      </p:pic>
      <p:pic>
        <p:nvPicPr>
          <p:cNvPr id="77" name="Picture 76">
            <a:extLst>
              <a:ext uri="{FF2B5EF4-FFF2-40B4-BE49-F238E27FC236}">
                <a16:creationId xmlns:a16="http://schemas.microsoft.com/office/drawing/2014/main" id="{CF856D1C-3433-4061-B850-7C872565C5F9}"/>
              </a:ext>
            </a:extLst>
          </p:cNvPr>
          <p:cNvPicPr>
            <a:picLocks noChangeAspect="1"/>
          </p:cNvPicPr>
          <p:nvPr/>
        </p:nvPicPr>
        <p:blipFill>
          <a:blip r:embed="rId3"/>
          <a:stretch>
            <a:fillRect/>
          </a:stretch>
        </p:blipFill>
        <p:spPr>
          <a:xfrm>
            <a:off x="5469424" y="3082821"/>
            <a:ext cx="486405" cy="486405"/>
          </a:xfrm>
          <a:prstGeom prst="rect">
            <a:avLst/>
          </a:prstGeom>
        </p:spPr>
      </p:pic>
      <p:pic>
        <p:nvPicPr>
          <p:cNvPr id="78" name="Picture 77">
            <a:extLst>
              <a:ext uri="{FF2B5EF4-FFF2-40B4-BE49-F238E27FC236}">
                <a16:creationId xmlns:a16="http://schemas.microsoft.com/office/drawing/2014/main" id="{D52A8169-E270-4651-BD83-467B50314291}"/>
              </a:ext>
            </a:extLst>
          </p:cNvPr>
          <p:cNvPicPr>
            <a:picLocks noChangeAspect="1"/>
          </p:cNvPicPr>
          <p:nvPr/>
        </p:nvPicPr>
        <p:blipFill>
          <a:blip r:embed="rId3"/>
          <a:stretch>
            <a:fillRect/>
          </a:stretch>
        </p:blipFill>
        <p:spPr>
          <a:xfrm>
            <a:off x="5621824" y="3235221"/>
            <a:ext cx="486405" cy="486405"/>
          </a:xfrm>
          <a:prstGeom prst="rect">
            <a:avLst/>
          </a:prstGeom>
        </p:spPr>
      </p:pic>
      <p:pic>
        <p:nvPicPr>
          <p:cNvPr id="79" name="Picture 78">
            <a:extLst>
              <a:ext uri="{FF2B5EF4-FFF2-40B4-BE49-F238E27FC236}">
                <a16:creationId xmlns:a16="http://schemas.microsoft.com/office/drawing/2014/main" id="{1ABC1006-9754-4B1F-B276-F36CABC0D00F}"/>
              </a:ext>
            </a:extLst>
          </p:cNvPr>
          <p:cNvPicPr>
            <a:picLocks noChangeAspect="1"/>
          </p:cNvPicPr>
          <p:nvPr/>
        </p:nvPicPr>
        <p:blipFill>
          <a:blip r:embed="rId3"/>
          <a:stretch>
            <a:fillRect/>
          </a:stretch>
        </p:blipFill>
        <p:spPr>
          <a:xfrm>
            <a:off x="5774224" y="3387621"/>
            <a:ext cx="486405" cy="486405"/>
          </a:xfrm>
          <a:prstGeom prst="rect">
            <a:avLst/>
          </a:prstGeom>
        </p:spPr>
      </p:pic>
      <p:pic>
        <p:nvPicPr>
          <p:cNvPr id="80" name="Picture 79">
            <a:extLst>
              <a:ext uri="{FF2B5EF4-FFF2-40B4-BE49-F238E27FC236}">
                <a16:creationId xmlns:a16="http://schemas.microsoft.com/office/drawing/2014/main" id="{7259E954-0AFF-41F1-A324-20D31EB4C20E}"/>
              </a:ext>
            </a:extLst>
          </p:cNvPr>
          <p:cNvPicPr>
            <a:picLocks noChangeAspect="1"/>
          </p:cNvPicPr>
          <p:nvPr/>
        </p:nvPicPr>
        <p:blipFill>
          <a:blip r:embed="rId3"/>
          <a:stretch>
            <a:fillRect/>
          </a:stretch>
        </p:blipFill>
        <p:spPr>
          <a:xfrm>
            <a:off x="5926624" y="3540021"/>
            <a:ext cx="486405" cy="486405"/>
          </a:xfrm>
          <a:prstGeom prst="rect">
            <a:avLst/>
          </a:prstGeom>
        </p:spPr>
      </p:pic>
      <p:sp>
        <p:nvSpPr>
          <p:cNvPr id="2" name="Title 1">
            <a:extLst>
              <a:ext uri="{FF2B5EF4-FFF2-40B4-BE49-F238E27FC236}">
                <a16:creationId xmlns:a16="http://schemas.microsoft.com/office/drawing/2014/main" id="{6DAF17B4-D562-43FC-831D-EA934AAEA7C9}"/>
              </a:ext>
            </a:extLst>
          </p:cNvPr>
          <p:cNvSpPr>
            <a:spLocks noGrp="1"/>
          </p:cNvSpPr>
          <p:nvPr>
            <p:ph type="title"/>
          </p:nvPr>
        </p:nvSpPr>
        <p:spPr>
          <a:xfrm>
            <a:off x="1024127" y="585216"/>
            <a:ext cx="10830619" cy="1499616"/>
          </a:xfrm>
        </p:spPr>
        <p:txBody>
          <a:bodyPr/>
          <a:lstStyle/>
          <a:p>
            <a:r>
              <a:rPr lang="en-US" dirty="0"/>
              <a:t>BUT Delays are too large for Fog Apps</a:t>
            </a:r>
          </a:p>
        </p:txBody>
      </p:sp>
      <p:sp>
        <p:nvSpPr>
          <p:cNvPr id="4" name="Footer Placeholder 3">
            <a:extLst>
              <a:ext uri="{FF2B5EF4-FFF2-40B4-BE49-F238E27FC236}">
                <a16:creationId xmlns:a16="http://schemas.microsoft.com/office/drawing/2014/main" id="{87984A73-BFD2-406B-84E1-6963D1729B1D}"/>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1C94F97B-A5F9-4B9F-BA6C-D93FBB679739}"/>
              </a:ext>
            </a:extLst>
          </p:cNvPr>
          <p:cNvSpPr>
            <a:spLocks noGrp="1"/>
          </p:cNvSpPr>
          <p:nvPr>
            <p:ph type="sldNum" sz="quarter" idx="12"/>
          </p:nvPr>
        </p:nvSpPr>
        <p:spPr/>
        <p:txBody>
          <a:bodyPr/>
          <a:lstStyle/>
          <a:p>
            <a:fld id="{3C974458-8A97-4835-BF79-1FB6D7856C21}" type="slidenum">
              <a:rPr lang="en-US" smtClean="0"/>
              <a:t>4</a:t>
            </a:fld>
            <a:endParaRPr lang="en-US"/>
          </a:p>
        </p:txBody>
      </p:sp>
      <p:pic>
        <p:nvPicPr>
          <p:cNvPr id="6" name="Picture 5">
            <a:extLst>
              <a:ext uri="{FF2B5EF4-FFF2-40B4-BE49-F238E27FC236}">
                <a16:creationId xmlns:a16="http://schemas.microsoft.com/office/drawing/2014/main" id="{2FE1C076-BE3B-4890-9036-6DECE90DC9E3}"/>
              </a:ext>
            </a:extLst>
          </p:cNvPr>
          <p:cNvPicPr>
            <a:picLocks noChangeAspect="1"/>
          </p:cNvPicPr>
          <p:nvPr/>
        </p:nvPicPr>
        <p:blipFill>
          <a:blip r:embed="rId4"/>
          <a:stretch>
            <a:fillRect/>
          </a:stretch>
        </p:blipFill>
        <p:spPr>
          <a:xfrm flipH="1">
            <a:off x="1667193" y="2117224"/>
            <a:ext cx="1408413" cy="793472"/>
          </a:xfrm>
          <a:prstGeom prst="rect">
            <a:avLst/>
          </a:prstGeom>
        </p:spPr>
      </p:pic>
      <p:sp>
        <p:nvSpPr>
          <p:cNvPr id="7" name="Arrow: Right 6">
            <a:extLst>
              <a:ext uri="{FF2B5EF4-FFF2-40B4-BE49-F238E27FC236}">
                <a16:creationId xmlns:a16="http://schemas.microsoft.com/office/drawing/2014/main" id="{F49EB880-99FD-4D53-98FA-6C6653A16047}"/>
              </a:ext>
            </a:extLst>
          </p:cNvPr>
          <p:cNvSpPr/>
          <p:nvPr/>
        </p:nvSpPr>
        <p:spPr>
          <a:xfrm>
            <a:off x="3348402" y="254233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9863AF29-E98D-4BD3-B974-DBF8A79DAE87}"/>
              </a:ext>
            </a:extLst>
          </p:cNvPr>
          <p:cNvSpPr/>
          <p:nvPr/>
        </p:nvSpPr>
        <p:spPr>
          <a:xfrm>
            <a:off x="7028769" y="274336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4CE584D-F8BA-4D94-8385-7A12040D0E44}"/>
              </a:ext>
            </a:extLst>
          </p:cNvPr>
          <p:cNvSpPr/>
          <p:nvPr/>
        </p:nvSpPr>
        <p:spPr>
          <a:xfrm>
            <a:off x="7517973" y="1899004"/>
            <a:ext cx="2650435" cy="5600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Cloud File System</a:t>
            </a:r>
          </a:p>
        </p:txBody>
      </p:sp>
      <p:sp>
        <p:nvSpPr>
          <p:cNvPr id="32" name="Oval 31">
            <a:extLst>
              <a:ext uri="{FF2B5EF4-FFF2-40B4-BE49-F238E27FC236}">
                <a16:creationId xmlns:a16="http://schemas.microsoft.com/office/drawing/2014/main" id="{64E8E4C5-0DAD-4974-A9CF-53E268250C2F}"/>
              </a:ext>
            </a:extLst>
          </p:cNvPr>
          <p:cNvSpPr/>
          <p:nvPr/>
        </p:nvSpPr>
        <p:spPr>
          <a:xfrm>
            <a:off x="7670373" y="2051404"/>
            <a:ext cx="2650435" cy="5600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Cloud File System</a:t>
            </a:r>
          </a:p>
        </p:txBody>
      </p:sp>
      <p:sp>
        <p:nvSpPr>
          <p:cNvPr id="33" name="Oval 32">
            <a:extLst>
              <a:ext uri="{FF2B5EF4-FFF2-40B4-BE49-F238E27FC236}">
                <a16:creationId xmlns:a16="http://schemas.microsoft.com/office/drawing/2014/main" id="{11BCDAC2-E9A3-4113-A57E-07D526C1102E}"/>
              </a:ext>
            </a:extLst>
          </p:cNvPr>
          <p:cNvSpPr/>
          <p:nvPr/>
        </p:nvSpPr>
        <p:spPr>
          <a:xfrm>
            <a:off x="7822773" y="2203804"/>
            <a:ext cx="2650435" cy="5600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Cloud File System</a:t>
            </a:r>
          </a:p>
        </p:txBody>
      </p:sp>
      <p:sp>
        <p:nvSpPr>
          <p:cNvPr id="34" name="Oval 33">
            <a:extLst>
              <a:ext uri="{FF2B5EF4-FFF2-40B4-BE49-F238E27FC236}">
                <a16:creationId xmlns:a16="http://schemas.microsoft.com/office/drawing/2014/main" id="{A11D28DA-1628-474D-A9D1-7F12846D938B}"/>
              </a:ext>
            </a:extLst>
          </p:cNvPr>
          <p:cNvSpPr/>
          <p:nvPr/>
        </p:nvSpPr>
        <p:spPr>
          <a:xfrm>
            <a:off x="7975173" y="2356204"/>
            <a:ext cx="2650435" cy="5600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Cloud File System</a:t>
            </a:r>
          </a:p>
        </p:txBody>
      </p:sp>
      <p:sp>
        <p:nvSpPr>
          <p:cNvPr id="35" name="Oval 34">
            <a:extLst>
              <a:ext uri="{FF2B5EF4-FFF2-40B4-BE49-F238E27FC236}">
                <a16:creationId xmlns:a16="http://schemas.microsoft.com/office/drawing/2014/main" id="{4C99E3CB-B9B1-46B5-BC94-E44F5BF1258C}"/>
              </a:ext>
            </a:extLst>
          </p:cNvPr>
          <p:cNvSpPr/>
          <p:nvPr/>
        </p:nvSpPr>
        <p:spPr>
          <a:xfrm>
            <a:off x="8127573" y="2508604"/>
            <a:ext cx="2650435" cy="5600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Cloud File System</a:t>
            </a:r>
          </a:p>
        </p:txBody>
      </p:sp>
      <p:sp>
        <p:nvSpPr>
          <p:cNvPr id="36" name="Oval 35">
            <a:extLst>
              <a:ext uri="{FF2B5EF4-FFF2-40B4-BE49-F238E27FC236}">
                <a16:creationId xmlns:a16="http://schemas.microsoft.com/office/drawing/2014/main" id="{F50C78C1-59D9-4AB3-95D1-9D7AA5CEC5C3}"/>
              </a:ext>
            </a:extLst>
          </p:cNvPr>
          <p:cNvSpPr/>
          <p:nvPr/>
        </p:nvSpPr>
        <p:spPr>
          <a:xfrm>
            <a:off x="8279973" y="2661004"/>
            <a:ext cx="2650435" cy="5600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Cloud File System</a:t>
            </a:r>
          </a:p>
        </p:txBody>
      </p:sp>
      <p:sp>
        <p:nvSpPr>
          <p:cNvPr id="37" name="Oval 36">
            <a:extLst>
              <a:ext uri="{FF2B5EF4-FFF2-40B4-BE49-F238E27FC236}">
                <a16:creationId xmlns:a16="http://schemas.microsoft.com/office/drawing/2014/main" id="{E1888A4F-C25F-4248-BE65-BB9CC59A802A}"/>
              </a:ext>
            </a:extLst>
          </p:cNvPr>
          <p:cNvSpPr/>
          <p:nvPr/>
        </p:nvSpPr>
        <p:spPr>
          <a:xfrm>
            <a:off x="8432373" y="2813404"/>
            <a:ext cx="2650435" cy="5600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Cloud File System</a:t>
            </a:r>
          </a:p>
        </p:txBody>
      </p:sp>
      <p:sp>
        <p:nvSpPr>
          <p:cNvPr id="38" name="Oval 37">
            <a:extLst>
              <a:ext uri="{FF2B5EF4-FFF2-40B4-BE49-F238E27FC236}">
                <a16:creationId xmlns:a16="http://schemas.microsoft.com/office/drawing/2014/main" id="{F14CE33F-D1E7-44E5-948D-79C1DE245806}"/>
              </a:ext>
            </a:extLst>
          </p:cNvPr>
          <p:cNvSpPr/>
          <p:nvPr/>
        </p:nvSpPr>
        <p:spPr>
          <a:xfrm>
            <a:off x="8584773" y="2965804"/>
            <a:ext cx="2650435" cy="56005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Cloud File System</a:t>
            </a:r>
          </a:p>
        </p:txBody>
      </p:sp>
      <p:sp>
        <p:nvSpPr>
          <p:cNvPr id="39" name="Oval 38">
            <a:extLst>
              <a:ext uri="{FF2B5EF4-FFF2-40B4-BE49-F238E27FC236}">
                <a16:creationId xmlns:a16="http://schemas.microsoft.com/office/drawing/2014/main" id="{09771151-1AA0-4D0D-88DB-AB452FD6464F}"/>
              </a:ext>
            </a:extLst>
          </p:cNvPr>
          <p:cNvSpPr/>
          <p:nvPr/>
        </p:nvSpPr>
        <p:spPr>
          <a:xfrm>
            <a:off x="8737173" y="3118204"/>
            <a:ext cx="2650435" cy="5600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Cloud File System</a:t>
            </a:r>
          </a:p>
        </p:txBody>
      </p:sp>
      <p:sp>
        <p:nvSpPr>
          <p:cNvPr id="40" name="Oval 39">
            <a:extLst>
              <a:ext uri="{FF2B5EF4-FFF2-40B4-BE49-F238E27FC236}">
                <a16:creationId xmlns:a16="http://schemas.microsoft.com/office/drawing/2014/main" id="{7A1B269C-ACC0-442C-AB5B-3548513D4FFE}"/>
              </a:ext>
            </a:extLst>
          </p:cNvPr>
          <p:cNvSpPr/>
          <p:nvPr/>
        </p:nvSpPr>
        <p:spPr>
          <a:xfrm>
            <a:off x="8889573" y="3270604"/>
            <a:ext cx="2650435" cy="5600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Cloud File System</a:t>
            </a:r>
          </a:p>
        </p:txBody>
      </p:sp>
      <p:sp>
        <p:nvSpPr>
          <p:cNvPr id="41" name="TextBox 40">
            <a:extLst>
              <a:ext uri="{FF2B5EF4-FFF2-40B4-BE49-F238E27FC236}">
                <a16:creationId xmlns:a16="http://schemas.microsoft.com/office/drawing/2014/main" id="{3C459255-C704-49D1-BF7A-3F0A7D3D019A}"/>
              </a:ext>
            </a:extLst>
          </p:cNvPr>
          <p:cNvSpPr txBox="1"/>
          <p:nvPr/>
        </p:nvSpPr>
        <p:spPr>
          <a:xfrm>
            <a:off x="8246839" y="3910882"/>
            <a:ext cx="3366052" cy="369332"/>
          </a:xfrm>
          <a:prstGeom prst="rect">
            <a:avLst/>
          </a:prstGeom>
          <a:noFill/>
        </p:spPr>
        <p:txBody>
          <a:bodyPr wrap="square" rtlCol="0">
            <a:spAutoFit/>
          </a:bodyPr>
          <a:lstStyle/>
          <a:p>
            <a:pPr algn="ctr"/>
            <a:r>
              <a:rPr lang="en-US" b="1" dirty="0"/>
              <a:t>Data appended to files</a:t>
            </a:r>
          </a:p>
        </p:txBody>
      </p:sp>
      <p:sp>
        <p:nvSpPr>
          <p:cNvPr id="42" name="Arrow: Curved Left 41">
            <a:extLst>
              <a:ext uri="{FF2B5EF4-FFF2-40B4-BE49-F238E27FC236}">
                <a16:creationId xmlns:a16="http://schemas.microsoft.com/office/drawing/2014/main" id="{572601DA-420F-422B-A137-352E06493584}"/>
              </a:ext>
            </a:extLst>
          </p:cNvPr>
          <p:cNvSpPr/>
          <p:nvPr/>
        </p:nvSpPr>
        <p:spPr>
          <a:xfrm>
            <a:off x="11235208" y="3813737"/>
            <a:ext cx="731520" cy="121615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4" name="Picture 43">
            <a:extLst>
              <a:ext uri="{FF2B5EF4-FFF2-40B4-BE49-F238E27FC236}">
                <a16:creationId xmlns:a16="http://schemas.microsoft.com/office/drawing/2014/main" id="{A025B331-30EB-4FA4-80AD-5300C67E2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05190" y="4428859"/>
            <a:ext cx="2139586" cy="1426392"/>
          </a:xfrm>
          <a:prstGeom prst="rect">
            <a:avLst/>
          </a:prstGeom>
        </p:spPr>
      </p:pic>
      <p:pic>
        <p:nvPicPr>
          <p:cNvPr id="46" name="Picture 45">
            <a:extLst>
              <a:ext uri="{FF2B5EF4-FFF2-40B4-BE49-F238E27FC236}">
                <a16:creationId xmlns:a16="http://schemas.microsoft.com/office/drawing/2014/main" id="{79465F97-C637-4AB0-80E9-92B2F189681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937073" y="4591598"/>
            <a:ext cx="2125317" cy="550457"/>
          </a:xfrm>
          <a:prstGeom prst="rect">
            <a:avLst/>
          </a:prstGeom>
        </p:spPr>
      </p:pic>
      <p:pic>
        <p:nvPicPr>
          <p:cNvPr id="48" name="Picture 47">
            <a:extLst>
              <a:ext uri="{FF2B5EF4-FFF2-40B4-BE49-F238E27FC236}">
                <a16:creationId xmlns:a16="http://schemas.microsoft.com/office/drawing/2014/main" id="{3BFE3F63-AE18-4635-9FD9-288C18A894B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889573" y="5256330"/>
            <a:ext cx="1061688" cy="955519"/>
          </a:xfrm>
          <a:prstGeom prst="rect">
            <a:avLst/>
          </a:prstGeom>
        </p:spPr>
      </p:pic>
      <p:sp>
        <p:nvSpPr>
          <p:cNvPr id="49" name="TextBox 48">
            <a:extLst>
              <a:ext uri="{FF2B5EF4-FFF2-40B4-BE49-F238E27FC236}">
                <a16:creationId xmlns:a16="http://schemas.microsoft.com/office/drawing/2014/main" id="{53899435-8B4C-45CE-BDF7-C472C5BDC396}"/>
              </a:ext>
            </a:extLst>
          </p:cNvPr>
          <p:cNvSpPr txBox="1"/>
          <p:nvPr/>
        </p:nvSpPr>
        <p:spPr>
          <a:xfrm>
            <a:off x="8118311" y="6150243"/>
            <a:ext cx="3736436" cy="369332"/>
          </a:xfrm>
          <a:prstGeom prst="rect">
            <a:avLst/>
          </a:prstGeom>
          <a:noFill/>
        </p:spPr>
        <p:txBody>
          <a:bodyPr wrap="square" rtlCol="0">
            <a:spAutoFit/>
          </a:bodyPr>
          <a:lstStyle/>
          <a:p>
            <a:pPr algn="ctr"/>
            <a:r>
              <a:rPr lang="en-US" b="1" dirty="0"/>
              <a:t>Data Analytics (Parallel Processing)</a:t>
            </a:r>
          </a:p>
        </p:txBody>
      </p:sp>
      <p:sp>
        <p:nvSpPr>
          <p:cNvPr id="50" name="Arrow: Left 49">
            <a:extLst>
              <a:ext uri="{FF2B5EF4-FFF2-40B4-BE49-F238E27FC236}">
                <a16:creationId xmlns:a16="http://schemas.microsoft.com/office/drawing/2014/main" id="{9CA3FE0F-154E-425E-8F10-68D600D3A826}"/>
              </a:ext>
            </a:extLst>
          </p:cNvPr>
          <p:cNvSpPr/>
          <p:nvPr/>
        </p:nvSpPr>
        <p:spPr>
          <a:xfrm>
            <a:off x="7553357" y="5369531"/>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44F6CD9-4966-48FC-B0E6-95C2862425D5}"/>
              </a:ext>
            </a:extLst>
          </p:cNvPr>
          <p:cNvSpPr/>
          <p:nvPr/>
        </p:nvSpPr>
        <p:spPr>
          <a:xfrm>
            <a:off x="2887854" y="4409195"/>
            <a:ext cx="2730685" cy="4054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Tier 2 Services</a:t>
            </a:r>
          </a:p>
        </p:txBody>
      </p:sp>
      <p:sp>
        <p:nvSpPr>
          <p:cNvPr id="52" name="Oval 51">
            <a:extLst>
              <a:ext uri="{FF2B5EF4-FFF2-40B4-BE49-F238E27FC236}">
                <a16:creationId xmlns:a16="http://schemas.microsoft.com/office/drawing/2014/main" id="{EC1F7ABF-17E8-4213-9F66-4441CBFEE59F}"/>
              </a:ext>
            </a:extLst>
          </p:cNvPr>
          <p:cNvSpPr/>
          <p:nvPr/>
        </p:nvSpPr>
        <p:spPr>
          <a:xfrm>
            <a:off x="3040254" y="4561595"/>
            <a:ext cx="2730685" cy="4054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Tier 2 Services</a:t>
            </a:r>
          </a:p>
        </p:txBody>
      </p:sp>
      <p:sp>
        <p:nvSpPr>
          <p:cNvPr id="53" name="Oval 52">
            <a:extLst>
              <a:ext uri="{FF2B5EF4-FFF2-40B4-BE49-F238E27FC236}">
                <a16:creationId xmlns:a16="http://schemas.microsoft.com/office/drawing/2014/main" id="{3B4BC56F-1CA1-4783-931D-C7DEED424968}"/>
              </a:ext>
            </a:extLst>
          </p:cNvPr>
          <p:cNvSpPr/>
          <p:nvPr/>
        </p:nvSpPr>
        <p:spPr>
          <a:xfrm>
            <a:off x="3192654" y="4713995"/>
            <a:ext cx="2730685" cy="4054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Tier 2 Services</a:t>
            </a:r>
          </a:p>
        </p:txBody>
      </p:sp>
      <p:sp>
        <p:nvSpPr>
          <p:cNvPr id="54" name="Oval 53">
            <a:extLst>
              <a:ext uri="{FF2B5EF4-FFF2-40B4-BE49-F238E27FC236}">
                <a16:creationId xmlns:a16="http://schemas.microsoft.com/office/drawing/2014/main" id="{EEE969C2-387D-4E8F-B379-7EA73B4A03CF}"/>
              </a:ext>
            </a:extLst>
          </p:cNvPr>
          <p:cNvSpPr/>
          <p:nvPr/>
        </p:nvSpPr>
        <p:spPr>
          <a:xfrm>
            <a:off x="3345054" y="4866395"/>
            <a:ext cx="2730685" cy="4054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Tier 2 Services</a:t>
            </a:r>
          </a:p>
        </p:txBody>
      </p:sp>
      <p:sp>
        <p:nvSpPr>
          <p:cNvPr id="55" name="Oval 54">
            <a:extLst>
              <a:ext uri="{FF2B5EF4-FFF2-40B4-BE49-F238E27FC236}">
                <a16:creationId xmlns:a16="http://schemas.microsoft.com/office/drawing/2014/main" id="{A8E7F6E0-403A-49E4-98F0-69583281B751}"/>
              </a:ext>
            </a:extLst>
          </p:cNvPr>
          <p:cNvSpPr/>
          <p:nvPr/>
        </p:nvSpPr>
        <p:spPr>
          <a:xfrm>
            <a:off x="3497454" y="5018795"/>
            <a:ext cx="2730685" cy="4054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Tier 2 Services</a:t>
            </a:r>
          </a:p>
        </p:txBody>
      </p:sp>
      <p:sp>
        <p:nvSpPr>
          <p:cNvPr id="56" name="Cylinder 55">
            <a:extLst>
              <a:ext uri="{FF2B5EF4-FFF2-40B4-BE49-F238E27FC236}">
                <a16:creationId xmlns:a16="http://schemas.microsoft.com/office/drawing/2014/main" id="{E206D989-5146-410E-97F2-AF84AD953EFE}"/>
              </a:ext>
            </a:extLst>
          </p:cNvPr>
          <p:cNvSpPr/>
          <p:nvPr/>
        </p:nvSpPr>
        <p:spPr>
          <a:xfrm>
            <a:off x="5989981" y="5685183"/>
            <a:ext cx="1371600" cy="78552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Databases</a:t>
            </a:r>
          </a:p>
        </p:txBody>
      </p:sp>
      <p:sp>
        <p:nvSpPr>
          <p:cNvPr id="57" name="Cylinder 56">
            <a:extLst>
              <a:ext uri="{FF2B5EF4-FFF2-40B4-BE49-F238E27FC236}">
                <a16:creationId xmlns:a16="http://schemas.microsoft.com/office/drawing/2014/main" id="{B1F9A4A7-B182-4348-9616-4DFB33628B7F}"/>
              </a:ext>
            </a:extLst>
          </p:cNvPr>
          <p:cNvSpPr/>
          <p:nvPr/>
        </p:nvSpPr>
        <p:spPr>
          <a:xfrm>
            <a:off x="3684104" y="5694166"/>
            <a:ext cx="2169742" cy="78552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Machine-Learned Knowledge Models</a:t>
            </a:r>
          </a:p>
        </p:txBody>
      </p:sp>
      <p:sp>
        <p:nvSpPr>
          <p:cNvPr id="58" name="Cylinder 57">
            <a:extLst>
              <a:ext uri="{FF2B5EF4-FFF2-40B4-BE49-F238E27FC236}">
                <a16:creationId xmlns:a16="http://schemas.microsoft.com/office/drawing/2014/main" id="{DCC34D02-6567-42F6-A1CC-06192E8A02AA}"/>
              </a:ext>
            </a:extLst>
          </p:cNvPr>
          <p:cNvSpPr/>
          <p:nvPr/>
        </p:nvSpPr>
        <p:spPr>
          <a:xfrm>
            <a:off x="2219562" y="5721610"/>
            <a:ext cx="1371600" cy="78552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Files</a:t>
            </a:r>
          </a:p>
        </p:txBody>
      </p:sp>
      <p:sp>
        <p:nvSpPr>
          <p:cNvPr id="59" name="Arrow: Right 58">
            <a:extLst>
              <a:ext uri="{FF2B5EF4-FFF2-40B4-BE49-F238E27FC236}">
                <a16:creationId xmlns:a16="http://schemas.microsoft.com/office/drawing/2014/main" id="{5D4D2E2A-17E4-499F-B1D9-7F2012242037}"/>
              </a:ext>
            </a:extLst>
          </p:cNvPr>
          <p:cNvSpPr/>
          <p:nvPr/>
        </p:nvSpPr>
        <p:spPr>
          <a:xfrm rot="18753012" flipV="1">
            <a:off x="2883455" y="5355538"/>
            <a:ext cx="384545" cy="2517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Arrow: Right 59">
            <a:extLst>
              <a:ext uri="{FF2B5EF4-FFF2-40B4-BE49-F238E27FC236}">
                <a16:creationId xmlns:a16="http://schemas.microsoft.com/office/drawing/2014/main" id="{4466A85E-205C-4C76-B23C-5511C3494D9D}"/>
              </a:ext>
            </a:extLst>
          </p:cNvPr>
          <p:cNvSpPr/>
          <p:nvPr/>
        </p:nvSpPr>
        <p:spPr>
          <a:xfrm rot="13078026" flipV="1">
            <a:off x="6304256" y="5342427"/>
            <a:ext cx="384545" cy="2517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Arrow: Right 60">
            <a:extLst>
              <a:ext uri="{FF2B5EF4-FFF2-40B4-BE49-F238E27FC236}">
                <a16:creationId xmlns:a16="http://schemas.microsoft.com/office/drawing/2014/main" id="{78091641-48D5-4754-A1B1-2A629849D170}"/>
              </a:ext>
            </a:extLst>
          </p:cNvPr>
          <p:cNvSpPr/>
          <p:nvPr/>
        </p:nvSpPr>
        <p:spPr>
          <a:xfrm rot="16200000" flipV="1">
            <a:off x="4564507" y="5479173"/>
            <a:ext cx="384545" cy="2517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Arrow: Right 61">
            <a:extLst>
              <a:ext uri="{FF2B5EF4-FFF2-40B4-BE49-F238E27FC236}">
                <a16:creationId xmlns:a16="http://schemas.microsoft.com/office/drawing/2014/main" id="{7E535577-9A45-4BF2-A604-D37181A3F68A}"/>
              </a:ext>
            </a:extLst>
          </p:cNvPr>
          <p:cNvSpPr/>
          <p:nvPr/>
        </p:nvSpPr>
        <p:spPr>
          <a:xfrm rot="18753012" flipV="1">
            <a:off x="3770123" y="4011775"/>
            <a:ext cx="384545" cy="2517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a:extLst>
              <a:ext uri="{FF2B5EF4-FFF2-40B4-BE49-F238E27FC236}">
                <a16:creationId xmlns:a16="http://schemas.microsoft.com/office/drawing/2014/main" id="{90F9496F-0F56-4EDA-B924-5F65E7A1C90D}"/>
              </a:ext>
            </a:extLst>
          </p:cNvPr>
          <p:cNvPicPr>
            <a:picLocks noChangeAspect="1"/>
          </p:cNvPicPr>
          <p:nvPr/>
        </p:nvPicPr>
        <p:blipFill>
          <a:blip r:embed="rId8"/>
          <a:stretch>
            <a:fillRect/>
          </a:stretch>
        </p:blipFill>
        <p:spPr>
          <a:xfrm>
            <a:off x="439314" y="3017200"/>
            <a:ext cx="2198532" cy="813456"/>
          </a:xfrm>
          <a:prstGeom prst="rect">
            <a:avLst/>
          </a:prstGeom>
        </p:spPr>
      </p:pic>
      <p:pic>
        <p:nvPicPr>
          <p:cNvPr id="64" name="Picture 63">
            <a:extLst>
              <a:ext uri="{FF2B5EF4-FFF2-40B4-BE49-F238E27FC236}">
                <a16:creationId xmlns:a16="http://schemas.microsoft.com/office/drawing/2014/main" id="{D0A07A23-BBEA-4CB6-85B9-4F4D844C2692}"/>
              </a:ext>
            </a:extLst>
          </p:cNvPr>
          <p:cNvPicPr>
            <a:picLocks noChangeAspect="1"/>
          </p:cNvPicPr>
          <p:nvPr/>
        </p:nvPicPr>
        <p:blipFill rotWithShape="1">
          <a:blip r:embed="rId9">
            <a:duotone>
              <a:prstClr val="black"/>
              <a:schemeClr val="accent5">
                <a:tint val="45000"/>
                <a:satMod val="400000"/>
              </a:schemeClr>
            </a:duotone>
          </a:blip>
          <a:srcRect l="316" t="15884" r="62096" b="20220"/>
          <a:stretch/>
        </p:blipFill>
        <p:spPr>
          <a:xfrm flipH="1">
            <a:off x="2025074" y="3336911"/>
            <a:ext cx="73582" cy="122638"/>
          </a:xfrm>
          <a:prstGeom prst="rect">
            <a:avLst/>
          </a:prstGeom>
          <a:ln w="12700">
            <a:solidFill>
              <a:srgbClr val="FF0000"/>
            </a:solidFill>
          </a:ln>
        </p:spPr>
      </p:pic>
      <p:pic>
        <p:nvPicPr>
          <p:cNvPr id="65" name="Picture 64">
            <a:extLst>
              <a:ext uri="{FF2B5EF4-FFF2-40B4-BE49-F238E27FC236}">
                <a16:creationId xmlns:a16="http://schemas.microsoft.com/office/drawing/2014/main" id="{9EC1E75D-CEA6-4D82-B01B-63551ED09E98}"/>
              </a:ext>
            </a:extLst>
          </p:cNvPr>
          <p:cNvPicPr>
            <a:picLocks noChangeAspect="1"/>
          </p:cNvPicPr>
          <p:nvPr/>
        </p:nvPicPr>
        <p:blipFill>
          <a:blip r:embed="rId10"/>
          <a:stretch>
            <a:fillRect/>
          </a:stretch>
        </p:blipFill>
        <p:spPr>
          <a:xfrm>
            <a:off x="305841" y="1699628"/>
            <a:ext cx="1175749" cy="784202"/>
          </a:xfrm>
          <a:prstGeom prst="rect">
            <a:avLst/>
          </a:prstGeom>
        </p:spPr>
      </p:pic>
      <p:sp>
        <p:nvSpPr>
          <p:cNvPr id="66" name="Star: 6 Points 65">
            <a:extLst>
              <a:ext uri="{FF2B5EF4-FFF2-40B4-BE49-F238E27FC236}">
                <a16:creationId xmlns:a16="http://schemas.microsoft.com/office/drawing/2014/main" id="{113FDB74-7A2A-4D7C-BBA6-5C7B123D870F}"/>
              </a:ext>
            </a:extLst>
          </p:cNvPr>
          <p:cNvSpPr/>
          <p:nvPr/>
        </p:nvSpPr>
        <p:spPr>
          <a:xfrm>
            <a:off x="4724114" y="2208673"/>
            <a:ext cx="1924041" cy="1987089"/>
          </a:xfrm>
          <a:prstGeom prst="star6">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C00000"/>
                </a:solidFill>
              </a:rPr>
              <a:t>Delay: Milliseconds</a:t>
            </a:r>
            <a:endParaRPr lang="en-US" b="1" dirty="0">
              <a:solidFill>
                <a:srgbClr val="C00000"/>
              </a:solidFill>
            </a:endParaRPr>
          </a:p>
        </p:txBody>
      </p:sp>
      <p:sp>
        <p:nvSpPr>
          <p:cNvPr id="67" name="Star: 6 Points 66">
            <a:extLst>
              <a:ext uri="{FF2B5EF4-FFF2-40B4-BE49-F238E27FC236}">
                <a16:creationId xmlns:a16="http://schemas.microsoft.com/office/drawing/2014/main" id="{11CA3550-C516-403C-A1A6-09A0D38E1BA7}"/>
              </a:ext>
            </a:extLst>
          </p:cNvPr>
          <p:cNvSpPr/>
          <p:nvPr/>
        </p:nvSpPr>
        <p:spPr>
          <a:xfrm>
            <a:off x="8801181" y="2075111"/>
            <a:ext cx="1924041" cy="1987089"/>
          </a:xfrm>
          <a:prstGeom prst="star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C00000"/>
                </a:solidFill>
              </a:rPr>
              <a:t>Delay: Seconds</a:t>
            </a:r>
            <a:endParaRPr lang="en-US" b="1" dirty="0">
              <a:solidFill>
                <a:srgbClr val="C00000"/>
              </a:solidFill>
            </a:endParaRPr>
          </a:p>
        </p:txBody>
      </p:sp>
      <p:sp>
        <p:nvSpPr>
          <p:cNvPr id="68" name="Star: 6 Points 67">
            <a:extLst>
              <a:ext uri="{FF2B5EF4-FFF2-40B4-BE49-F238E27FC236}">
                <a16:creationId xmlns:a16="http://schemas.microsoft.com/office/drawing/2014/main" id="{2871D25F-3D41-4B2E-BD0D-F87F2CF8B570}"/>
              </a:ext>
            </a:extLst>
          </p:cNvPr>
          <p:cNvSpPr/>
          <p:nvPr/>
        </p:nvSpPr>
        <p:spPr>
          <a:xfrm>
            <a:off x="8883080" y="4261796"/>
            <a:ext cx="1924041" cy="1987089"/>
          </a:xfrm>
          <a:prstGeom prst="star6">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00"/>
                </a:solidFill>
              </a:rPr>
              <a:t>Delay: Minutes-Hours</a:t>
            </a:r>
            <a:endParaRPr lang="en-US" b="1" dirty="0">
              <a:solidFill>
                <a:srgbClr val="FFFF00"/>
              </a:solidFill>
            </a:endParaRPr>
          </a:p>
        </p:txBody>
      </p:sp>
      <p:sp>
        <p:nvSpPr>
          <p:cNvPr id="69" name="Star: 6 Points 68">
            <a:extLst>
              <a:ext uri="{FF2B5EF4-FFF2-40B4-BE49-F238E27FC236}">
                <a16:creationId xmlns:a16="http://schemas.microsoft.com/office/drawing/2014/main" id="{B8DC78A0-B4EE-44B7-82A0-F225F7DBC239}"/>
              </a:ext>
            </a:extLst>
          </p:cNvPr>
          <p:cNvSpPr/>
          <p:nvPr/>
        </p:nvSpPr>
        <p:spPr>
          <a:xfrm>
            <a:off x="3531091" y="4635246"/>
            <a:ext cx="1924041" cy="1987089"/>
          </a:xfrm>
          <a:prstGeom prst="star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00"/>
                </a:solidFill>
              </a:rPr>
              <a:t>Delay: Many minutes or even hours</a:t>
            </a:r>
            <a:endParaRPr lang="en-US" b="1" dirty="0">
              <a:solidFill>
                <a:srgbClr val="FFFF00"/>
              </a:solidFill>
            </a:endParaRPr>
          </a:p>
        </p:txBody>
      </p:sp>
      <p:sp>
        <p:nvSpPr>
          <p:cNvPr id="81" name="Arrow: Right 80">
            <a:extLst>
              <a:ext uri="{FF2B5EF4-FFF2-40B4-BE49-F238E27FC236}">
                <a16:creationId xmlns:a16="http://schemas.microsoft.com/office/drawing/2014/main" id="{24731153-8D6E-4110-A100-F1342B580265}"/>
              </a:ext>
            </a:extLst>
          </p:cNvPr>
          <p:cNvSpPr/>
          <p:nvPr/>
        </p:nvSpPr>
        <p:spPr>
          <a:xfrm rot="10800000">
            <a:off x="3605269" y="2999639"/>
            <a:ext cx="978408" cy="484632"/>
          </a:xfrm>
          <a:prstGeom prst="rightArrow">
            <a:avLst/>
          </a:prstGeom>
          <a:solidFill>
            <a:srgbClr val="92D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13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randombar(horizontal)">
                                      <p:cBhvr>
                                        <p:cTn id="10" dur="500"/>
                                        <p:tgtEl>
                                          <p:spTgt spid="63"/>
                                        </p:tgtEl>
                                      </p:cBhvr>
                                    </p:animEffect>
                                  </p:childTnLst>
                                </p:cTn>
                              </p:par>
                              <p:par>
                                <p:cTn id="11" presetID="14" presetClass="entr" presetSubtype="10" fill="hold" nodeType="with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randombar(horizontal)">
                                      <p:cBhvr>
                                        <p:cTn id="13" dur="500"/>
                                        <p:tgtEl>
                                          <p:spTgt spid="64"/>
                                        </p:tgtEl>
                                      </p:cBhvr>
                                    </p:animEffect>
                                  </p:childTnLst>
                                </p:cTn>
                              </p:par>
                              <p:par>
                                <p:cTn id="14" presetID="14" presetClass="entr" presetSubtype="10" fill="hold" nodeType="with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randombar(horizontal)">
                                      <p:cBhvr>
                                        <p:cTn id="16" dur="500"/>
                                        <p:tgtEl>
                                          <p:spTgt spid="6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ntr" presetSubtype="1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randombar(horizontal)">
                                      <p:cBhvr>
                                        <p:cTn id="24" dur="500"/>
                                        <p:tgtEl>
                                          <p:spTgt spid="3"/>
                                        </p:tgtEl>
                                      </p:cBhvr>
                                    </p:animEffect>
                                  </p:childTnLst>
                                </p:cTn>
                              </p:par>
                              <p:par>
                                <p:cTn id="25" presetID="14" presetClass="entr" presetSubtype="10" fill="hold" nodeType="with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randombar(horizontal)">
                                      <p:cBhvr>
                                        <p:cTn id="27" dur="500"/>
                                        <p:tgtEl>
                                          <p:spTgt spid="70"/>
                                        </p:tgtEl>
                                      </p:cBhvr>
                                    </p:animEffect>
                                  </p:childTnLst>
                                </p:cTn>
                              </p:par>
                              <p:par>
                                <p:cTn id="28" presetID="14" presetClass="entr" presetSubtype="10" fill="hold" nodeType="with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randombar(horizontal)">
                                      <p:cBhvr>
                                        <p:cTn id="30" dur="500"/>
                                        <p:tgtEl>
                                          <p:spTgt spid="71"/>
                                        </p:tgtEl>
                                      </p:cBhvr>
                                    </p:animEffect>
                                  </p:childTnLst>
                                </p:cTn>
                              </p:par>
                              <p:par>
                                <p:cTn id="31" presetID="14" presetClass="entr" presetSubtype="10" fill="hold"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randombar(horizontal)">
                                      <p:cBhvr>
                                        <p:cTn id="33" dur="500"/>
                                        <p:tgtEl>
                                          <p:spTgt spid="72"/>
                                        </p:tgtEl>
                                      </p:cBhvr>
                                    </p:animEffect>
                                  </p:childTnLst>
                                </p:cTn>
                              </p:par>
                              <p:par>
                                <p:cTn id="34" presetID="14" presetClass="entr" presetSubtype="10" fill="hold" nodeType="withEffect">
                                  <p:stCondLst>
                                    <p:cond delay="0"/>
                                  </p:stCondLst>
                                  <p:childTnLst>
                                    <p:set>
                                      <p:cBhvr>
                                        <p:cTn id="35" dur="1" fill="hold">
                                          <p:stCondLst>
                                            <p:cond delay="0"/>
                                          </p:stCondLst>
                                        </p:cTn>
                                        <p:tgtEl>
                                          <p:spTgt spid="73"/>
                                        </p:tgtEl>
                                        <p:attrNameLst>
                                          <p:attrName>style.visibility</p:attrName>
                                        </p:attrNameLst>
                                      </p:cBhvr>
                                      <p:to>
                                        <p:strVal val="visible"/>
                                      </p:to>
                                    </p:set>
                                    <p:animEffect transition="in" filter="randombar(horizontal)">
                                      <p:cBhvr>
                                        <p:cTn id="36" dur="500"/>
                                        <p:tgtEl>
                                          <p:spTgt spid="73"/>
                                        </p:tgtEl>
                                      </p:cBhvr>
                                    </p:animEffect>
                                  </p:childTnLst>
                                </p:cTn>
                              </p:par>
                              <p:par>
                                <p:cTn id="37" presetID="14" presetClass="entr" presetSubtype="10" fill="hold" nodeType="with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randombar(horizontal)">
                                      <p:cBhvr>
                                        <p:cTn id="39" dur="500"/>
                                        <p:tgtEl>
                                          <p:spTgt spid="74"/>
                                        </p:tgtEl>
                                      </p:cBhvr>
                                    </p:animEffect>
                                  </p:childTnLst>
                                </p:cTn>
                              </p:par>
                              <p:par>
                                <p:cTn id="40" presetID="14" presetClass="entr" presetSubtype="10" fill="hold" nodeType="withEffect">
                                  <p:stCondLst>
                                    <p:cond delay="0"/>
                                  </p:stCondLst>
                                  <p:childTnLst>
                                    <p:set>
                                      <p:cBhvr>
                                        <p:cTn id="41" dur="1" fill="hold">
                                          <p:stCondLst>
                                            <p:cond delay="0"/>
                                          </p:stCondLst>
                                        </p:cTn>
                                        <p:tgtEl>
                                          <p:spTgt spid="75"/>
                                        </p:tgtEl>
                                        <p:attrNameLst>
                                          <p:attrName>style.visibility</p:attrName>
                                        </p:attrNameLst>
                                      </p:cBhvr>
                                      <p:to>
                                        <p:strVal val="visible"/>
                                      </p:to>
                                    </p:set>
                                    <p:animEffect transition="in" filter="randombar(horizontal)">
                                      <p:cBhvr>
                                        <p:cTn id="42" dur="500"/>
                                        <p:tgtEl>
                                          <p:spTgt spid="75"/>
                                        </p:tgtEl>
                                      </p:cBhvr>
                                    </p:animEffect>
                                  </p:childTnLst>
                                </p:cTn>
                              </p:par>
                              <p:par>
                                <p:cTn id="43" presetID="14" presetClass="entr" presetSubtype="10" fill="hold" nodeType="with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randombar(horizontal)">
                                      <p:cBhvr>
                                        <p:cTn id="45" dur="500"/>
                                        <p:tgtEl>
                                          <p:spTgt spid="76"/>
                                        </p:tgtEl>
                                      </p:cBhvr>
                                    </p:animEffect>
                                  </p:childTnLst>
                                </p:cTn>
                              </p:par>
                              <p:par>
                                <p:cTn id="46" presetID="14" presetClass="entr" presetSubtype="10" fill="hold" nodeType="withEffect">
                                  <p:stCondLst>
                                    <p:cond delay="0"/>
                                  </p:stCondLst>
                                  <p:childTnLst>
                                    <p:set>
                                      <p:cBhvr>
                                        <p:cTn id="47" dur="1" fill="hold">
                                          <p:stCondLst>
                                            <p:cond delay="0"/>
                                          </p:stCondLst>
                                        </p:cTn>
                                        <p:tgtEl>
                                          <p:spTgt spid="77"/>
                                        </p:tgtEl>
                                        <p:attrNameLst>
                                          <p:attrName>style.visibility</p:attrName>
                                        </p:attrNameLst>
                                      </p:cBhvr>
                                      <p:to>
                                        <p:strVal val="visible"/>
                                      </p:to>
                                    </p:set>
                                    <p:animEffect transition="in" filter="randombar(horizontal)">
                                      <p:cBhvr>
                                        <p:cTn id="48" dur="500"/>
                                        <p:tgtEl>
                                          <p:spTgt spid="77"/>
                                        </p:tgtEl>
                                      </p:cBhvr>
                                    </p:animEffect>
                                  </p:childTnLst>
                                </p:cTn>
                              </p:par>
                              <p:par>
                                <p:cTn id="49" presetID="14" presetClass="entr" presetSubtype="10" fill="hold" nodeType="withEffect">
                                  <p:stCondLst>
                                    <p:cond delay="0"/>
                                  </p:stCondLst>
                                  <p:childTnLst>
                                    <p:set>
                                      <p:cBhvr>
                                        <p:cTn id="50" dur="1" fill="hold">
                                          <p:stCondLst>
                                            <p:cond delay="0"/>
                                          </p:stCondLst>
                                        </p:cTn>
                                        <p:tgtEl>
                                          <p:spTgt spid="78"/>
                                        </p:tgtEl>
                                        <p:attrNameLst>
                                          <p:attrName>style.visibility</p:attrName>
                                        </p:attrNameLst>
                                      </p:cBhvr>
                                      <p:to>
                                        <p:strVal val="visible"/>
                                      </p:to>
                                    </p:set>
                                    <p:animEffect transition="in" filter="randombar(horizontal)">
                                      <p:cBhvr>
                                        <p:cTn id="51" dur="500"/>
                                        <p:tgtEl>
                                          <p:spTgt spid="78"/>
                                        </p:tgtEl>
                                      </p:cBhvr>
                                    </p:animEffect>
                                  </p:childTnLst>
                                </p:cTn>
                              </p:par>
                              <p:par>
                                <p:cTn id="52" presetID="14" presetClass="entr" presetSubtype="10" fill="hold" nodeType="withEffect">
                                  <p:stCondLst>
                                    <p:cond delay="0"/>
                                  </p:stCondLst>
                                  <p:childTnLst>
                                    <p:set>
                                      <p:cBhvr>
                                        <p:cTn id="53" dur="1" fill="hold">
                                          <p:stCondLst>
                                            <p:cond delay="0"/>
                                          </p:stCondLst>
                                        </p:cTn>
                                        <p:tgtEl>
                                          <p:spTgt spid="79"/>
                                        </p:tgtEl>
                                        <p:attrNameLst>
                                          <p:attrName>style.visibility</p:attrName>
                                        </p:attrNameLst>
                                      </p:cBhvr>
                                      <p:to>
                                        <p:strVal val="visible"/>
                                      </p:to>
                                    </p:set>
                                    <p:animEffect transition="in" filter="randombar(horizontal)">
                                      <p:cBhvr>
                                        <p:cTn id="54" dur="500"/>
                                        <p:tgtEl>
                                          <p:spTgt spid="79"/>
                                        </p:tgtEl>
                                      </p:cBhvr>
                                    </p:animEffect>
                                  </p:childTnLst>
                                </p:cTn>
                              </p:par>
                              <p:par>
                                <p:cTn id="55" presetID="14" presetClass="entr" presetSubtype="10" fill="hold" nodeType="withEffect">
                                  <p:stCondLst>
                                    <p:cond delay="0"/>
                                  </p:stCondLst>
                                  <p:childTnLst>
                                    <p:set>
                                      <p:cBhvr>
                                        <p:cTn id="56" dur="1" fill="hold">
                                          <p:stCondLst>
                                            <p:cond delay="0"/>
                                          </p:stCondLst>
                                        </p:cTn>
                                        <p:tgtEl>
                                          <p:spTgt spid="80"/>
                                        </p:tgtEl>
                                        <p:attrNameLst>
                                          <p:attrName>style.visibility</p:attrName>
                                        </p:attrNameLst>
                                      </p:cBhvr>
                                      <p:to>
                                        <p:strVal val="visible"/>
                                      </p:to>
                                    </p:set>
                                    <p:animEffect transition="in" filter="randombar(horizontal)">
                                      <p:cBhvr>
                                        <p:cTn id="57" dur="500"/>
                                        <p:tgtEl>
                                          <p:spTgt spid="80"/>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randombar(horizontal)">
                                      <p:cBhvr>
                                        <p:cTn id="60" dur="500"/>
                                        <p:tgtEl>
                                          <p:spTgt spid="19"/>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62"/>
                                        </p:tgtEl>
                                        <p:attrNameLst>
                                          <p:attrName>style.visibility</p:attrName>
                                        </p:attrNameLst>
                                      </p:cBhvr>
                                      <p:to>
                                        <p:strVal val="visible"/>
                                      </p:to>
                                    </p:set>
                                    <p:animEffect transition="in" filter="randombar(horizontal)">
                                      <p:cBhvr>
                                        <p:cTn id="63" dur="500"/>
                                        <p:tgtEl>
                                          <p:spTgt spid="62"/>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55"/>
                                        </p:tgtEl>
                                        <p:attrNameLst>
                                          <p:attrName>style.visibility</p:attrName>
                                        </p:attrNameLst>
                                      </p:cBhvr>
                                      <p:to>
                                        <p:strVal val="visible"/>
                                      </p:to>
                                    </p:set>
                                    <p:animEffect transition="in" filter="randombar(horizontal)">
                                      <p:cBhvr>
                                        <p:cTn id="66" dur="500"/>
                                        <p:tgtEl>
                                          <p:spTgt spid="55"/>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54"/>
                                        </p:tgtEl>
                                        <p:attrNameLst>
                                          <p:attrName>style.visibility</p:attrName>
                                        </p:attrNameLst>
                                      </p:cBhvr>
                                      <p:to>
                                        <p:strVal val="visible"/>
                                      </p:to>
                                    </p:set>
                                    <p:animEffect transition="in" filter="randombar(horizontal)">
                                      <p:cBhvr>
                                        <p:cTn id="69" dur="500"/>
                                        <p:tgtEl>
                                          <p:spTgt spid="54"/>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randombar(horizontal)">
                                      <p:cBhvr>
                                        <p:cTn id="72" dur="500"/>
                                        <p:tgtEl>
                                          <p:spTgt spid="53"/>
                                        </p:tgtEl>
                                      </p:cBhvr>
                                    </p:animEffect>
                                  </p:childTnLst>
                                </p:cTn>
                              </p:par>
                              <p:par>
                                <p:cTn id="73" presetID="14" presetClass="entr" presetSubtype="10" fill="hold" grpId="0" nodeType="withEffect">
                                  <p:stCondLst>
                                    <p:cond delay="0"/>
                                  </p:stCondLst>
                                  <p:childTnLst>
                                    <p:set>
                                      <p:cBhvr>
                                        <p:cTn id="74" dur="1" fill="hold">
                                          <p:stCondLst>
                                            <p:cond delay="0"/>
                                          </p:stCondLst>
                                        </p:cTn>
                                        <p:tgtEl>
                                          <p:spTgt spid="52"/>
                                        </p:tgtEl>
                                        <p:attrNameLst>
                                          <p:attrName>style.visibility</p:attrName>
                                        </p:attrNameLst>
                                      </p:cBhvr>
                                      <p:to>
                                        <p:strVal val="visible"/>
                                      </p:to>
                                    </p:set>
                                    <p:animEffect transition="in" filter="randombar(horizontal)">
                                      <p:cBhvr>
                                        <p:cTn id="75" dur="500"/>
                                        <p:tgtEl>
                                          <p:spTgt spid="52"/>
                                        </p:tgtEl>
                                      </p:cBhvr>
                                    </p:animEffect>
                                  </p:childTnLst>
                                </p:cTn>
                              </p:par>
                              <p:par>
                                <p:cTn id="76" presetID="14" presetClass="entr" presetSubtype="10" fill="hold" grpId="0" nodeType="withEffect">
                                  <p:stCondLst>
                                    <p:cond delay="0"/>
                                  </p:stCondLst>
                                  <p:childTnLst>
                                    <p:set>
                                      <p:cBhvr>
                                        <p:cTn id="77" dur="1" fill="hold">
                                          <p:stCondLst>
                                            <p:cond delay="0"/>
                                          </p:stCondLst>
                                        </p:cTn>
                                        <p:tgtEl>
                                          <p:spTgt spid="51"/>
                                        </p:tgtEl>
                                        <p:attrNameLst>
                                          <p:attrName>style.visibility</p:attrName>
                                        </p:attrNameLst>
                                      </p:cBhvr>
                                      <p:to>
                                        <p:strVal val="visible"/>
                                      </p:to>
                                    </p:set>
                                    <p:animEffect transition="in" filter="randombar(horizontal)">
                                      <p:cBhvr>
                                        <p:cTn id="78" dur="500"/>
                                        <p:tgtEl>
                                          <p:spTgt spid="51"/>
                                        </p:tgtEl>
                                      </p:cBhvr>
                                    </p:animEffect>
                                  </p:childTnLst>
                                </p:cTn>
                              </p:par>
                              <p:par>
                                <p:cTn id="79" presetID="14" presetClass="entr" presetSubtype="10" fill="hold" grpId="0" nodeType="withEffect">
                                  <p:stCondLst>
                                    <p:cond delay="0"/>
                                  </p:stCondLst>
                                  <p:childTnLst>
                                    <p:set>
                                      <p:cBhvr>
                                        <p:cTn id="80" dur="1" fill="hold">
                                          <p:stCondLst>
                                            <p:cond delay="0"/>
                                          </p:stCondLst>
                                        </p:cTn>
                                        <p:tgtEl>
                                          <p:spTgt spid="56"/>
                                        </p:tgtEl>
                                        <p:attrNameLst>
                                          <p:attrName>style.visibility</p:attrName>
                                        </p:attrNameLst>
                                      </p:cBhvr>
                                      <p:to>
                                        <p:strVal val="visible"/>
                                      </p:to>
                                    </p:set>
                                    <p:animEffect transition="in" filter="randombar(horizontal)">
                                      <p:cBhvr>
                                        <p:cTn id="81" dur="500"/>
                                        <p:tgtEl>
                                          <p:spTgt spid="56"/>
                                        </p:tgtEl>
                                      </p:cBhvr>
                                    </p:animEffect>
                                  </p:childTnLst>
                                </p:cTn>
                              </p:par>
                              <p:par>
                                <p:cTn id="82" presetID="14" presetClass="entr" presetSubtype="10" fill="hold" grpId="0" nodeType="withEffect">
                                  <p:stCondLst>
                                    <p:cond delay="0"/>
                                  </p:stCondLst>
                                  <p:childTnLst>
                                    <p:set>
                                      <p:cBhvr>
                                        <p:cTn id="83" dur="1" fill="hold">
                                          <p:stCondLst>
                                            <p:cond delay="0"/>
                                          </p:stCondLst>
                                        </p:cTn>
                                        <p:tgtEl>
                                          <p:spTgt spid="57"/>
                                        </p:tgtEl>
                                        <p:attrNameLst>
                                          <p:attrName>style.visibility</p:attrName>
                                        </p:attrNameLst>
                                      </p:cBhvr>
                                      <p:to>
                                        <p:strVal val="visible"/>
                                      </p:to>
                                    </p:set>
                                    <p:animEffect transition="in" filter="randombar(horizontal)">
                                      <p:cBhvr>
                                        <p:cTn id="84" dur="500"/>
                                        <p:tgtEl>
                                          <p:spTgt spid="57"/>
                                        </p:tgtEl>
                                      </p:cBhvr>
                                    </p:animEffect>
                                  </p:childTnLst>
                                </p:cTn>
                              </p:par>
                              <p:par>
                                <p:cTn id="85" presetID="14" presetClass="entr" presetSubtype="10" fill="hold" grpId="0" nodeType="withEffect">
                                  <p:stCondLst>
                                    <p:cond delay="0"/>
                                  </p:stCondLst>
                                  <p:childTnLst>
                                    <p:set>
                                      <p:cBhvr>
                                        <p:cTn id="86" dur="1" fill="hold">
                                          <p:stCondLst>
                                            <p:cond delay="0"/>
                                          </p:stCondLst>
                                        </p:cTn>
                                        <p:tgtEl>
                                          <p:spTgt spid="58"/>
                                        </p:tgtEl>
                                        <p:attrNameLst>
                                          <p:attrName>style.visibility</p:attrName>
                                        </p:attrNameLst>
                                      </p:cBhvr>
                                      <p:to>
                                        <p:strVal val="visible"/>
                                      </p:to>
                                    </p:set>
                                    <p:animEffect transition="in" filter="randombar(horizontal)">
                                      <p:cBhvr>
                                        <p:cTn id="87" dur="500"/>
                                        <p:tgtEl>
                                          <p:spTgt spid="58"/>
                                        </p:tgtEl>
                                      </p:cBhvr>
                                    </p:animEffect>
                                  </p:childTnLst>
                                </p:cTn>
                              </p:par>
                              <p:par>
                                <p:cTn id="88" presetID="14" presetClass="entr" presetSubtype="10" fill="hold" grpId="0" nodeType="withEffect">
                                  <p:stCondLst>
                                    <p:cond delay="0"/>
                                  </p:stCondLst>
                                  <p:childTnLst>
                                    <p:set>
                                      <p:cBhvr>
                                        <p:cTn id="89" dur="1" fill="hold">
                                          <p:stCondLst>
                                            <p:cond delay="0"/>
                                          </p:stCondLst>
                                        </p:cTn>
                                        <p:tgtEl>
                                          <p:spTgt spid="59"/>
                                        </p:tgtEl>
                                        <p:attrNameLst>
                                          <p:attrName>style.visibility</p:attrName>
                                        </p:attrNameLst>
                                      </p:cBhvr>
                                      <p:to>
                                        <p:strVal val="visible"/>
                                      </p:to>
                                    </p:set>
                                    <p:animEffect transition="in" filter="randombar(horizontal)">
                                      <p:cBhvr>
                                        <p:cTn id="90" dur="500"/>
                                        <p:tgtEl>
                                          <p:spTgt spid="59"/>
                                        </p:tgtEl>
                                      </p:cBhvr>
                                    </p:animEffect>
                                  </p:childTnLst>
                                </p:cTn>
                              </p:par>
                              <p:par>
                                <p:cTn id="91" presetID="14" presetClass="entr" presetSubtype="10" fill="hold" grpId="0" nodeType="withEffect">
                                  <p:stCondLst>
                                    <p:cond delay="0"/>
                                  </p:stCondLst>
                                  <p:childTnLst>
                                    <p:set>
                                      <p:cBhvr>
                                        <p:cTn id="92" dur="1" fill="hold">
                                          <p:stCondLst>
                                            <p:cond delay="0"/>
                                          </p:stCondLst>
                                        </p:cTn>
                                        <p:tgtEl>
                                          <p:spTgt spid="60"/>
                                        </p:tgtEl>
                                        <p:attrNameLst>
                                          <p:attrName>style.visibility</p:attrName>
                                        </p:attrNameLst>
                                      </p:cBhvr>
                                      <p:to>
                                        <p:strVal val="visible"/>
                                      </p:to>
                                    </p:set>
                                    <p:animEffect transition="in" filter="randombar(horizontal)">
                                      <p:cBhvr>
                                        <p:cTn id="93" dur="500"/>
                                        <p:tgtEl>
                                          <p:spTgt spid="60"/>
                                        </p:tgtEl>
                                      </p:cBhvr>
                                    </p:animEffect>
                                  </p:childTnLst>
                                </p:cTn>
                              </p:par>
                              <p:par>
                                <p:cTn id="94" presetID="14" presetClass="entr" presetSubtype="10" fill="hold" grpId="0" nodeType="withEffect">
                                  <p:stCondLst>
                                    <p:cond delay="0"/>
                                  </p:stCondLst>
                                  <p:childTnLst>
                                    <p:set>
                                      <p:cBhvr>
                                        <p:cTn id="95" dur="1" fill="hold">
                                          <p:stCondLst>
                                            <p:cond delay="0"/>
                                          </p:stCondLst>
                                        </p:cTn>
                                        <p:tgtEl>
                                          <p:spTgt spid="81"/>
                                        </p:tgtEl>
                                        <p:attrNameLst>
                                          <p:attrName>style.visibility</p:attrName>
                                        </p:attrNameLst>
                                      </p:cBhvr>
                                      <p:to>
                                        <p:strVal val="visible"/>
                                      </p:to>
                                    </p:set>
                                    <p:animEffect transition="in" filter="randombar(horizontal)">
                                      <p:cBhvr>
                                        <p:cTn id="96" dur="500"/>
                                        <p:tgtEl>
                                          <p:spTgt spid="81"/>
                                        </p:tgtEl>
                                      </p:cBhvr>
                                    </p:animEffect>
                                  </p:childTnLst>
                                </p:cTn>
                              </p:par>
                              <p:par>
                                <p:cTn id="97" presetID="14" presetClass="entr" presetSubtype="10" fill="hold" grpId="0" nodeType="withEffect">
                                  <p:stCondLst>
                                    <p:cond delay="0"/>
                                  </p:stCondLst>
                                  <p:childTnLst>
                                    <p:set>
                                      <p:cBhvr>
                                        <p:cTn id="98" dur="1" fill="hold">
                                          <p:stCondLst>
                                            <p:cond delay="0"/>
                                          </p:stCondLst>
                                        </p:cTn>
                                        <p:tgtEl>
                                          <p:spTgt spid="61"/>
                                        </p:tgtEl>
                                        <p:attrNameLst>
                                          <p:attrName>style.visibility</p:attrName>
                                        </p:attrNameLst>
                                      </p:cBhvr>
                                      <p:to>
                                        <p:strVal val="visible"/>
                                      </p:to>
                                    </p:set>
                                    <p:animEffect transition="in" filter="randombar(horizontal)">
                                      <p:cBhvr>
                                        <p:cTn id="99" dur="500"/>
                                        <p:tgtEl>
                                          <p:spTgt spid="61"/>
                                        </p:tgtEl>
                                      </p:cBhvr>
                                    </p:animEffect>
                                  </p:childTnLst>
                                </p:cTn>
                              </p:par>
                            </p:childTnLst>
                          </p:cTn>
                        </p:par>
                      </p:childTnLst>
                    </p:cTn>
                  </p:par>
                  <p:par>
                    <p:cTn id="100" fill="hold">
                      <p:stCondLst>
                        <p:cond delay="indefinite"/>
                      </p:stCondLst>
                      <p:childTnLst>
                        <p:par>
                          <p:cTn id="101" fill="hold">
                            <p:stCondLst>
                              <p:cond delay="0"/>
                            </p:stCondLst>
                            <p:childTnLst>
                              <p:par>
                                <p:cTn id="102" presetID="14" presetClass="entr" presetSubtype="10" fill="hold" grpId="0" nodeType="clickEffect">
                                  <p:stCondLst>
                                    <p:cond delay="0"/>
                                  </p:stCondLst>
                                  <p:childTnLst>
                                    <p:set>
                                      <p:cBhvr>
                                        <p:cTn id="103" dur="1" fill="hold">
                                          <p:stCondLst>
                                            <p:cond delay="0"/>
                                          </p:stCondLst>
                                        </p:cTn>
                                        <p:tgtEl>
                                          <p:spTgt spid="20"/>
                                        </p:tgtEl>
                                        <p:attrNameLst>
                                          <p:attrName>style.visibility</p:attrName>
                                        </p:attrNameLst>
                                      </p:cBhvr>
                                      <p:to>
                                        <p:strVal val="visible"/>
                                      </p:to>
                                    </p:set>
                                    <p:animEffect transition="in" filter="randombar(horizontal)">
                                      <p:cBhvr>
                                        <p:cTn id="104" dur="500"/>
                                        <p:tgtEl>
                                          <p:spTgt spid="20"/>
                                        </p:tgtEl>
                                      </p:cBhvr>
                                    </p:animEffect>
                                  </p:childTnLst>
                                </p:cTn>
                              </p:par>
                              <p:par>
                                <p:cTn id="105" presetID="14" presetClass="entr" presetSubtype="10" fill="hold" grpId="0" nodeType="withEffect">
                                  <p:stCondLst>
                                    <p:cond delay="0"/>
                                  </p:stCondLst>
                                  <p:childTnLst>
                                    <p:set>
                                      <p:cBhvr>
                                        <p:cTn id="106" dur="1" fill="hold">
                                          <p:stCondLst>
                                            <p:cond delay="0"/>
                                          </p:stCondLst>
                                        </p:cTn>
                                        <p:tgtEl>
                                          <p:spTgt spid="31"/>
                                        </p:tgtEl>
                                        <p:attrNameLst>
                                          <p:attrName>style.visibility</p:attrName>
                                        </p:attrNameLst>
                                      </p:cBhvr>
                                      <p:to>
                                        <p:strVal val="visible"/>
                                      </p:to>
                                    </p:set>
                                    <p:animEffect transition="in" filter="randombar(horizontal)">
                                      <p:cBhvr>
                                        <p:cTn id="107" dur="500"/>
                                        <p:tgtEl>
                                          <p:spTgt spid="31"/>
                                        </p:tgtEl>
                                      </p:cBhvr>
                                    </p:animEffect>
                                  </p:childTnLst>
                                </p:cTn>
                              </p:par>
                              <p:par>
                                <p:cTn id="108" presetID="14" presetClass="entr" presetSubtype="10" fill="hold" grpId="0" nodeType="withEffect">
                                  <p:stCondLst>
                                    <p:cond delay="0"/>
                                  </p:stCondLst>
                                  <p:childTnLst>
                                    <p:set>
                                      <p:cBhvr>
                                        <p:cTn id="109" dur="1" fill="hold">
                                          <p:stCondLst>
                                            <p:cond delay="0"/>
                                          </p:stCondLst>
                                        </p:cTn>
                                        <p:tgtEl>
                                          <p:spTgt spid="32"/>
                                        </p:tgtEl>
                                        <p:attrNameLst>
                                          <p:attrName>style.visibility</p:attrName>
                                        </p:attrNameLst>
                                      </p:cBhvr>
                                      <p:to>
                                        <p:strVal val="visible"/>
                                      </p:to>
                                    </p:set>
                                    <p:animEffect transition="in" filter="randombar(horizontal)">
                                      <p:cBhvr>
                                        <p:cTn id="110" dur="500"/>
                                        <p:tgtEl>
                                          <p:spTgt spid="32"/>
                                        </p:tgtEl>
                                      </p:cBhvr>
                                    </p:animEffect>
                                  </p:childTnLst>
                                </p:cTn>
                              </p:par>
                              <p:par>
                                <p:cTn id="111" presetID="14" presetClass="entr" presetSubtype="10" fill="hold" grpId="0" nodeType="withEffect">
                                  <p:stCondLst>
                                    <p:cond delay="0"/>
                                  </p:stCondLst>
                                  <p:childTnLst>
                                    <p:set>
                                      <p:cBhvr>
                                        <p:cTn id="112" dur="1" fill="hold">
                                          <p:stCondLst>
                                            <p:cond delay="0"/>
                                          </p:stCondLst>
                                        </p:cTn>
                                        <p:tgtEl>
                                          <p:spTgt spid="33"/>
                                        </p:tgtEl>
                                        <p:attrNameLst>
                                          <p:attrName>style.visibility</p:attrName>
                                        </p:attrNameLst>
                                      </p:cBhvr>
                                      <p:to>
                                        <p:strVal val="visible"/>
                                      </p:to>
                                    </p:set>
                                    <p:animEffect transition="in" filter="randombar(horizontal)">
                                      <p:cBhvr>
                                        <p:cTn id="113" dur="500"/>
                                        <p:tgtEl>
                                          <p:spTgt spid="33"/>
                                        </p:tgtEl>
                                      </p:cBhvr>
                                    </p:animEffect>
                                  </p:childTnLst>
                                </p:cTn>
                              </p:par>
                              <p:par>
                                <p:cTn id="114" presetID="14" presetClass="entr" presetSubtype="10" fill="hold" grpId="0" nodeType="withEffect">
                                  <p:stCondLst>
                                    <p:cond delay="0"/>
                                  </p:stCondLst>
                                  <p:childTnLst>
                                    <p:set>
                                      <p:cBhvr>
                                        <p:cTn id="115" dur="1" fill="hold">
                                          <p:stCondLst>
                                            <p:cond delay="0"/>
                                          </p:stCondLst>
                                        </p:cTn>
                                        <p:tgtEl>
                                          <p:spTgt spid="34"/>
                                        </p:tgtEl>
                                        <p:attrNameLst>
                                          <p:attrName>style.visibility</p:attrName>
                                        </p:attrNameLst>
                                      </p:cBhvr>
                                      <p:to>
                                        <p:strVal val="visible"/>
                                      </p:to>
                                    </p:set>
                                    <p:animEffect transition="in" filter="randombar(horizontal)">
                                      <p:cBhvr>
                                        <p:cTn id="116" dur="500"/>
                                        <p:tgtEl>
                                          <p:spTgt spid="34"/>
                                        </p:tgtEl>
                                      </p:cBhvr>
                                    </p:animEffect>
                                  </p:childTnLst>
                                </p:cTn>
                              </p:par>
                              <p:par>
                                <p:cTn id="117" presetID="14" presetClass="entr" presetSubtype="10" fill="hold" grpId="0" nodeType="withEffect">
                                  <p:stCondLst>
                                    <p:cond delay="0"/>
                                  </p:stCondLst>
                                  <p:childTnLst>
                                    <p:set>
                                      <p:cBhvr>
                                        <p:cTn id="118" dur="1" fill="hold">
                                          <p:stCondLst>
                                            <p:cond delay="0"/>
                                          </p:stCondLst>
                                        </p:cTn>
                                        <p:tgtEl>
                                          <p:spTgt spid="35"/>
                                        </p:tgtEl>
                                        <p:attrNameLst>
                                          <p:attrName>style.visibility</p:attrName>
                                        </p:attrNameLst>
                                      </p:cBhvr>
                                      <p:to>
                                        <p:strVal val="visible"/>
                                      </p:to>
                                    </p:set>
                                    <p:animEffect transition="in" filter="randombar(horizontal)">
                                      <p:cBhvr>
                                        <p:cTn id="119" dur="500"/>
                                        <p:tgtEl>
                                          <p:spTgt spid="35"/>
                                        </p:tgtEl>
                                      </p:cBhvr>
                                    </p:animEffect>
                                  </p:childTnLst>
                                </p:cTn>
                              </p:par>
                              <p:par>
                                <p:cTn id="120" presetID="14" presetClass="entr" presetSubtype="10" fill="hold" grpId="0" nodeType="withEffect">
                                  <p:stCondLst>
                                    <p:cond delay="0"/>
                                  </p:stCondLst>
                                  <p:childTnLst>
                                    <p:set>
                                      <p:cBhvr>
                                        <p:cTn id="121" dur="1" fill="hold">
                                          <p:stCondLst>
                                            <p:cond delay="0"/>
                                          </p:stCondLst>
                                        </p:cTn>
                                        <p:tgtEl>
                                          <p:spTgt spid="36"/>
                                        </p:tgtEl>
                                        <p:attrNameLst>
                                          <p:attrName>style.visibility</p:attrName>
                                        </p:attrNameLst>
                                      </p:cBhvr>
                                      <p:to>
                                        <p:strVal val="visible"/>
                                      </p:to>
                                    </p:set>
                                    <p:animEffect transition="in" filter="randombar(horizontal)">
                                      <p:cBhvr>
                                        <p:cTn id="122" dur="500"/>
                                        <p:tgtEl>
                                          <p:spTgt spid="36"/>
                                        </p:tgtEl>
                                      </p:cBhvr>
                                    </p:animEffect>
                                  </p:childTnLst>
                                </p:cTn>
                              </p:par>
                              <p:par>
                                <p:cTn id="123" presetID="14" presetClass="entr" presetSubtype="10" fill="hold" grpId="0" nodeType="withEffect">
                                  <p:stCondLst>
                                    <p:cond delay="0"/>
                                  </p:stCondLst>
                                  <p:childTnLst>
                                    <p:set>
                                      <p:cBhvr>
                                        <p:cTn id="124" dur="1" fill="hold">
                                          <p:stCondLst>
                                            <p:cond delay="0"/>
                                          </p:stCondLst>
                                        </p:cTn>
                                        <p:tgtEl>
                                          <p:spTgt spid="37"/>
                                        </p:tgtEl>
                                        <p:attrNameLst>
                                          <p:attrName>style.visibility</p:attrName>
                                        </p:attrNameLst>
                                      </p:cBhvr>
                                      <p:to>
                                        <p:strVal val="visible"/>
                                      </p:to>
                                    </p:set>
                                    <p:animEffect transition="in" filter="randombar(horizontal)">
                                      <p:cBhvr>
                                        <p:cTn id="125" dur="500"/>
                                        <p:tgtEl>
                                          <p:spTgt spid="37"/>
                                        </p:tgtEl>
                                      </p:cBhvr>
                                    </p:animEffect>
                                  </p:childTnLst>
                                </p:cTn>
                              </p:par>
                              <p:par>
                                <p:cTn id="126" presetID="14" presetClass="entr" presetSubtype="10" fill="hold" grpId="0" nodeType="withEffect">
                                  <p:stCondLst>
                                    <p:cond delay="0"/>
                                  </p:stCondLst>
                                  <p:childTnLst>
                                    <p:set>
                                      <p:cBhvr>
                                        <p:cTn id="127" dur="1" fill="hold">
                                          <p:stCondLst>
                                            <p:cond delay="0"/>
                                          </p:stCondLst>
                                        </p:cTn>
                                        <p:tgtEl>
                                          <p:spTgt spid="38"/>
                                        </p:tgtEl>
                                        <p:attrNameLst>
                                          <p:attrName>style.visibility</p:attrName>
                                        </p:attrNameLst>
                                      </p:cBhvr>
                                      <p:to>
                                        <p:strVal val="visible"/>
                                      </p:to>
                                    </p:set>
                                    <p:animEffect transition="in" filter="randombar(horizontal)">
                                      <p:cBhvr>
                                        <p:cTn id="128" dur="500"/>
                                        <p:tgtEl>
                                          <p:spTgt spid="38"/>
                                        </p:tgtEl>
                                      </p:cBhvr>
                                    </p:animEffect>
                                  </p:childTnLst>
                                </p:cTn>
                              </p:par>
                              <p:par>
                                <p:cTn id="129" presetID="14" presetClass="entr" presetSubtype="10" fill="hold" grpId="0" nodeType="withEffect">
                                  <p:stCondLst>
                                    <p:cond delay="0"/>
                                  </p:stCondLst>
                                  <p:childTnLst>
                                    <p:set>
                                      <p:cBhvr>
                                        <p:cTn id="130" dur="1" fill="hold">
                                          <p:stCondLst>
                                            <p:cond delay="0"/>
                                          </p:stCondLst>
                                        </p:cTn>
                                        <p:tgtEl>
                                          <p:spTgt spid="39"/>
                                        </p:tgtEl>
                                        <p:attrNameLst>
                                          <p:attrName>style.visibility</p:attrName>
                                        </p:attrNameLst>
                                      </p:cBhvr>
                                      <p:to>
                                        <p:strVal val="visible"/>
                                      </p:to>
                                    </p:set>
                                    <p:animEffect transition="in" filter="randombar(horizontal)">
                                      <p:cBhvr>
                                        <p:cTn id="131" dur="500"/>
                                        <p:tgtEl>
                                          <p:spTgt spid="39"/>
                                        </p:tgtEl>
                                      </p:cBhvr>
                                    </p:animEffect>
                                  </p:childTnLst>
                                </p:cTn>
                              </p:par>
                              <p:par>
                                <p:cTn id="132" presetID="14" presetClass="entr" presetSubtype="10" fill="hold" grpId="0" nodeType="withEffect">
                                  <p:stCondLst>
                                    <p:cond delay="0"/>
                                  </p:stCondLst>
                                  <p:childTnLst>
                                    <p:set>
                                      <p:cBhvr>
                                        <p:cTn id="133" dur="1" fill="hold">
                                          <p:stCondLst>
                                            <p:cond delay="0"/>
                                          </p:stCondLst>
                                        </p:cTn>
                                        <p:tgtEl>
                                          <p:spTgt spid="40"/>
                                        </p:tgtEl>
                                        <p:attrNameLst>
                                          <p:attrName>style.visibility</p:attrName>
                                        </p:attrNameLst>
                                      </p:cBhvr>
                                      <p:to>
                                        <p:strVal val="visible"/>
                                      </p:to>
                                    </p:set>
                                    <p:animEffect transition="in" filter="randombar(horizontal)">
                                      <p:cBhvr>
                                        <p:cTn id="134" dur="500"/>
                                        <p:tgtEl>
                                          <p:spTgt spid="40"/>
                                        </p:tgtEl>
                                      </p:cBhvr>
                                    </p:animEffect>
                                  </p:childTnLst>
                                </p:cTn>
                              </p:par>
                              <p:par>
                                <p:cTn id="135" presetID="14" presetClass="entr" presetSubtype="10" fill="hold" grpId="0" nodeType="withEffect">
                                  <p:stCondLst>
                                    <p:cond delay="0"/>
                                  </p:stCondLst>
                                  <p:childTnLst>
                                    <p:set>
                                      <p:cBhvr>
                                        <p:cTn id="136" dur="1" fill="hold">
                                          <p:stCondLst>
                                            <p:cond delay="0"/>
                                          </p:stCondLst>
                                        </p:cTn>
                                        <p:tgtEl>
                                          <p:spTgt spid="41"/>
                                        </p:tgtEl>
                                        <p:attrNameLst>
                                          <p:attrName>style.visibility</p:attrName>
                                        </p:attrNameLst>
                                      </p:cBhvr>
                                      <p:to>
                                        <p:strVal val="visible"/>
                                      </p:to>
                                    </p:set>
                                    <p:animEffect transition="in" filter="randombar(horizontal)">
                                      <p:cBhvr>
                                        <p:cTn id="137" dur="500"/>
                                        <p:tgtEl>
                                          <p:spTgt spid="41"/>
                                        </p:tgtEl>
                                      </p:cBhvr>
                                    </p:animEffect>
                                  </p:childTnLst>
                                </p:cTn>
                              </p:par>
                            </p:childTnLst>
                          </p:cTn>
                        </p:par>
                      </p:childTnLst>
                    </p:cTn>
                  </p:par>
                  <p:par>
                    <p:cTn id="138" fill="hold">
                      <p:stCondLst>
                        <p:cond delay="indefinite"/>
                      </p:stCondLst>
                      <p:childTnLst>
                        <p:par>
                          <p:cTn id="139" fill="hold">
                            <p:stCondLst>
                              <p:cond delay="0"/>
                            </p:stCondLst>
                            <p:childTnLst>
                              <p:par>
                                <p:cTn id="140" presetID="14" presetClass="entr" presetSubtype="10" fill="hold" grpId="0" nodeType="clickEffect">
                                  <p:stCondLst>
                                    <p:cond delay="0"/>
                                  </p:stCondLst>
                                  <p:childTnLst>
                                    <p:set>
                                      <p:cBhvr>
                                        <p:cTn id="141" dur="1" fill="hold">
                                          <p:stCondLst>
                                            <p:cond delay="0"/>
                                          </p:stCondLst>
                                        </p:cTn>
                                        <p:tgtEl>
                                          <p:spTgt spid="42"/>
                                        </p:tgtEl>
                                        <p:attrNameLst>
                                          <p:attrName>style.visibility</p:attrName>
                                        </p:attrNameLst>
                                      </p:cBhvr>
                                      <p:to>
                                        <p:strVal val="visible"/>
                                      </p:to>
                                    </p:set>
                                    <p:animEffect transition="in" filter="randombar(horizontal)">
                                      <p:cBhvr>
                                        <p:cTn id="142" dur="500"/>
                                        <p:tgtEl>
                                          <p:spTgt spid="42"/>
                                        </p:tgtEl>
                                      </p:cBhvr>
                                    </p:animEffect>
                                  </p:childTnLst>
                                </p:cTn>
                              </p:par>
                              <p:par>
                                <p:cTn id="143" presetID="14" presetClass="entr" presetSubtype="10" fill="hold" nodeType="withEffect">
                                  <p:stCondLst>
                                    <p:cond delay="0"/>
                                  </p:stCondLst>
                                  <p:childTnLst>
                                    <p:set>
                                      <p:cBhvr>
                                        <p:cTn id="144" dur="1" fill="hold">
                                          <p:stCondLst>
                                            <p:cond delay="0"/>
                                          </p:stCondLst>
                                        </p:cTn>
                                        <p:tgtEl>
                                          <p:spTgt spid="44"/>
                                        </p:tgtEl>
                                        <p:attrNameLst>
                                          <p:attrName>style.visibility</p:attrName>
                                        </p:attrNameLst>
                                      </p:cBhvr>
                                      <p:to>
                                        <p:strVal val="visible"/>
                                      </p:to>
                                    </p:set>
                                    <p:animEffect transition="in" filter="randombar(horizontal)">
                                      <p:cBhvr>
                                        <p:cTn id="145" dur="500"/>
                                        <p:tgtEl>
                                          <p:spTgt spid="44"/>
                                        </p:tgtEl>
                                      </p:cBhvr>
                                    </p:animEffect>
                                  </p:childTnLst>
                                </p:cTn>
                              </p:par>
                              <p:par>
                                <p:cTn id="146" presetID="14" presetClass="entr" presetSubtype="10" fill="hold" nodeType="withEffect">
                                  <p:stCondLst>
                                    <p:cond delay="0"/>
                                  </p:stCondLst>
                                  <p:childTnLst>
                                    <p:set>
                                      <p:cBhvr>
                                        <p:cTn id="147" dur="1" fill="hold">
                                          <p:stCondLst>
                                            <p:cond delay="0"/>
                                          </p:stCondLst>
                                        </p:cTn>
                                        <p:tgtEl>
                                          <p:spTgt spid="46"/>
                                        </p:tgtEl>
                                        <p:attrNameLst>
                                          <p:attrName>style.visibility</p:attrName>
                                        </p:attrNameLst>
                                      </p:cBhvr>
                                      <p:to>
                                        <p:strVal val="visible"/>
                                      </p:to>
                                    </p:set>
                                    <p:animEffect transition="in" filter="randombar(horizontal)">
                                      <p:cBhvr>
                                        <p:cTn id="148" dur="500"/>
                                        <p:tgtEl>
                                          <p:spTgt spid="46"/>
                                        </p:tgtEl>
                                      </p:cBhvr>
                                    </p:animEffect>
                                  </p:childTnLst>
                                </p:cTn>
                              </p:par>
                              <p:par>
                                <p:cTn id="149" presetID="14" presetClass="entr" presetSubtype="10" fill="hold" nodeType="withEffect">
                                  <p:stCondLst>
                                    <p:cond delay="0"/>
                                  </p:stCondLst>
                                  <p:childTnLst>
                                    <p:set>
                                      <p:cBhvr>
                                        <p:cTn id="150" dur="1" fill="hold">
                                          <p:stCondLst>
                                            <p:cond delay="0"/>
                                          </p:stCondLst>
                                        </p:cTn>
                                        <p:tgtEl>
                                          <p:spTgt spid="48"/>
                                        </p:tgtEl>
                                        <p:attrNameLst>
                                          <p:attrName>style.visibility</p:attrName>
                                        </p:attrNameLst>
                                      </p:cBhvr>
                                      <p:to>
                                        <p:strVal val="visible"/>
                                      </p:to>
                                    </p:set>
                                    <p:animEffect transition="in" filter="randombar(horizontal)">
                                      <p:cBhvr>
                                        <p:cTn id="151" dur="500"/>
                                        <p:tgtEl>
                                          <p:spTgt spid="48"/>
                                        </p:tgtEl>
                                      </p:cBhvr>
                                    </p:animEffect>
                                  </p:childTnLst>
                                </p:cTn>
                              </p:par>
                              <p:par>
                                <p:cTn id="152" presetID="14" presetClass="entr" presetSubtype="10" fill="hold" grpId="0" nodeType="withEffect">
                                  <p:stCondLst>
                                    <p:cond delay="0"/>
                                  </p:stCondLst>
                                  <p:childTnLst>
                                    <p:set>
                                      <p:cBhvr>
                                        <p:cTn id="153" dur="1" fill="hold">
                                          <p:stCondLst>
                                            <p:cond delay="0"/>
                                          </p:stCondLst>
                                        </p:cTn>
                                        <p:tgtEl>
                                          <p:spTgt spid="49"/>
                                        </p:tgtEl>
                                        <p:attrNameLst>
                                          <p:attrName>style.visibility</p:attrName>
                                        </p:attrNameLst>
                                      </p:cBhvr>
                                      <p:to>
                                        <p:strVal val="visible"/>
                                      </p:to>
                                    </p:set>
                                    <p:animEffect transition="in" filter="randombar(horizontal)">
                                      <p:cBhvr>
                                        <p:cTn id="154" dur="500"/>
                                        <p:tgtEl>
                                          <p:spTgt spid="49"/>
                                        </p:tgtEl>
                                      </p:cBhvr>
                                    </p:animEffect>
                                  </p:childTnLst>
                                </p:cTn>
                              </p:par>
                              <p:par>
                                <p:cTn id="155" presetID="14" presetClass="entr" presetSubtype="10" fill="hold" grpId="0" nodeType="withEffect">
                                  <p:stCondLst>
                                    <p:cond delay="0"/>
                                  </p:stCondLst>
                                  <p:childTnLst>
                                    <p:set>
                                      <p:cBhvr>
                                        <p:cTn id="156" dur="1" fill="hold">
                                          <p:stCondLst>
                                            <p:cond delay="0"/>
                                          </p:stCondLst>
                                        </p:cTn>
                                        <p:tgtEl>
                                          <p:spTgt spid="50"/>
                                        </p:tgtEl>
                                        <p:attrNameLst>
                                          <p:attrName>style.visibility</p:attrName>
                                        </p:attrNameLst>
                                      </p:cBhvr>
                                      <p:to>
                                        <p:strVal val="visible"/>
                                      </p:to>
                                    </p:set>
                                    <p:animEffect transition="in" filter="randombar(horizontal)">
                                      <p:cBhvr>
                                        <p:cTn id="157" dur="500"/>
                                        <p:tgtEl>
                                          <p:spTgt spid="50"/>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66"/>
                                        </p:tgtEl>
                                        <p:attrNameLst>
                                          <p:attrName>style.visibility</p:attrName>
                                        </p:attrNameLst>
                                      </p:cBhvr>
                                      <p:to>
                                        <p:strVal val="visible"/>
                                      </p:to>
                                    </p:set>
                                    <p:animEffect transition="in" filter="fade">
                                      <p:cBhvr>
                                        <p:cTn id="162" dur="500"/>
                                        <p:tgtEl>
                                          <p:spTgt spid="66"/>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grpId="0" nodeType="clickEffect">
                                  <p:stCondLst>
                                    <p:cond delay="0"/>
                                  </p:stCondLst>
                                  <p:childTnLst>
                                    <p:set>
                                      <p:cBhvr>
                                        <p:cTn id="166" dur="1" fill="hold">
                                          <p:stCondLst>
                                            <p:cond delay="0"/>
                                          </p:stCondLst>
                                        </p:cTn>
                                        <p:tgtEl>
                                          <p:spTgt spid="67"/>
                                        </p:tgtEl>
                                        <p:attrNameLst>
                                          <p:attrName>style.visibility</p:attrName>
                                        </p:attrNameLst>
                                      </p:cBhvr>
                                      <p:to>
                                        <p:strVal val="visible"/>
                                      </p:to>
                                    </p:set>
                                    <p:animEffect transition="in" filter="fade">
                                      <p:cBhvr>
                                        <p:cTn id="167" dur="500"/>
                                        <p:tgtEl>
                                          <p:spTgt spid="67"/>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grpId="0" nodeType="clickEffect">
                                  <p:stCondLst>
                                    <p:cond delay="0"/>
                                  </p:stCondLst>
                                  <p:childTnLst>
                                    <p:set>
                                      <p:cBhvr>
                                        <p:cTn id="171" dur="1" fill="hold">
                                          <p:stCondLst>
                                            <p:cond delay="0"/>
                                          </p:stCondLst>
                                        </p:cTn>
                                        <p:tgtEl>
                                          <p:spTgt spid="68"/>
                                        </p:tgtEl>
                                        <p:attrNameLst>
                                          <p:attrName>style.visibility</p:attrName>
                                        </p:attrNameLst>
                                      </p:cBhvr>
                                      <p:to>
                                        <p:strVal val="visible"/>
                                      </p:to>
                                    </p:set>
                                    <p:animEffect transition="in" filter="fade">
                                      <p:cBhvr>
                                        <p:cTn id="172" dur="500"/>
                                        <p:tgtEl>
                                          <p:spTgt spid="68"/>
                                        </p:tgtEl>
                                      </p:cBhvr>
                                    </p:animEffect>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grpId="0" nodeType="clickEffect">
                                  <p:stCondLst>
                                    <p:cond delay="0"/>
                                  </p:stCondLst>
                                  <p:childTnLst>
                                    <p:set>
                                      <p:cBhvr>
                                        <p:cTn id="176" dur="1" fill="hold">
                                          <p:stCondLst>
                                            <p:cond delay="0"/>
                                          </p:stCondLst>
                                        </p:cTn>
                                        <p:tgtEl>
                                          <p:spTgt spid="69"/>
                                        </p:tgtEl>
                                        <p:attrNameLst>
                                          <p:attrName>style.visibility</p:attrName>
                                        </p:attrNameLst>
                                      </p:cBhvr>
                                      <p:to>
                                        <p:strVal val="visible"/>
                                      </p:to>
                                    </p:set>
                                    <p:animEffect transition="in" filter="fade">
                                      <p:cBhvr>
                                        <p:cTn id="17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7" grpId="0" animBg="1"/>
      <p:bldP spid="2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p:bldP spid="42" grpId="0" animBg="1"/>
      <p:bldP spid="49" grpId="0"/>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6" grpId="0" animBg="1"/>
      <p:bldP spid="67" grpId="0" animBg="1"/>
      <p:bldP spid="68" grpId="0" animBg="1"/>
      <p:bldP spid="69" grpId="0" animBg="1"/>
      <p:bldP spid="8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Follower and Leader Caches</a:t>
            </a:r>
          </a:p>
        </p:txBody>
      </p:sp>
      <p:grpSp>
        <p:nvGrpSpPr>
          <p:cNvPr id="5" name="Group 4"/>
          <p:cNvGrpSpPr/>
          <p:nvPr/>
        </p:nvGrpSpPr>
        <p:grpSpPr>
          <a:xfrm>
            <a:off x="3910012" y="2786062"/>
            <a:ext cx="1157288" cy="642938"/>
            <a:chOff x="3911600" y="3606800"/>
            <a:chExt cx="1371600" cy="762000"/>
          </a:xfrm>
        </p:grpSpPr>
        <p:sp>
          <p:nvSpPr>
            <p:cNvPr id="4" name="Rectangle 3"/>
            <p:cNvSpPr/>
            <p:nvPr/>
          </p:nvSpPr>
          <p:spPr bwMode="auto">
            <a:xfrm>
              <a:off x="3911600" y="3606800"/>
              <a:ext cx="762000" cy="457200"/>
            </a:xfrm>
            <a:prstGeom prst="rect">
              <a:avLst/>
            </a:prstGeom>
            <a:solidFill>
              <a:srgbClr val="E00006"/>
            </a:solidFill>
            <a:ln w="12700" cmpd="sng">
              <a:solidFill>
                <a:schemeClr val="tx1"/>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45" name="Rectangle 44"/>
            <p:cNvSpPr/>
            <p:nvPr/>
          </p:nvSpPr>
          <p:spPr bwMode="auto">
            <a:xfrm>
              <a:off x="4064000" y="3683000"/>
              <a:ext cx="762000" cy="457200"/>
            </a:xfrm>
            <a:prstGeom prst="rect">
              <a:avLst/>
            </a:prstGeom>
            <a:solidFill>
              <a:srgbClr val="F1BE17"/>
            </a:solidFill>
            <a:ln w="12700" cmpd="sng">
              <a:solidFill>
                <a:schemeClr val="tx1"/>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37" name="Rectangle 36"/>
            <p:cNvSpPr/>
            <p:nvPr/>
          </p:nvSpPr>
          <p:spPr bwMode="auto">
            <a:xfrm>
              <a:off x="4216400" y="3759200"/>
              <a:ext cx="762000" cy="457200"/>
            </a:xfrm>
            <a:prstGeom prst="rect">
              <a:avLst/>
            </a:prstGeom>
            <a:solidFill>
              <a:srgbClr val="22F30D"/>
            </a:solidFill>
            <a:ln w="12700" cmpd="sng">
              <a:solidFill>
                <a:schemeClr val="tx1"/>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40" name="Rectangle 39"/>
            <p:cNvSpPr/>
            <p:nvPr/>
          </p:nvSpPr>
          <p:spPr bwMode="auto">
            <a:xfrm>
              <a:off x="4368800" y="3835400"/>
              <a:ext cx="762000" cy="457200"/>
            </a:xfrm>
            <a:prstGeom prst="rect">
              <a:avLst/>
            </a:prstGeom>
            <a:solidFill>
              <a:srgbClr val="1DE7AB"/>
            </a:solidFill>
            <a:ln w="12700" cmpd="sng">
              <a:solidFill>
                <a:schemeClr val="tx1"/>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43" name="Rectangle 42"/>
            <p:cNvSpPr/>
            <p:nvPr/>
          </p:nvSpPr>
          <p:spPr bwMode="auto">
            <a:xfrm>
              <a:off x="4521200" y="3911600"/>
              <a:ext cx="762000" cy="457200"/>
            </a:xfrm>
            <a:prstGeom prst="rect">
              <a:avLst/>
            </a:prstGeom>
            <a:solidFill>
              <a:srgbClr val="1E5CE9"/>
            </a:solidFill>
            <a:ln w="12700" cmpd="sng">
              <a:solidFill>
                <a:schemeClr val="tx1"/>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grpSp>
      <p:sp>
        <p:nvSpPr>
          <p:cNvPr id="36" name="TextBox 35"/>
          <p:cNvSpPr txBox="1"/>
          <p:nvPr/>
        </p:nvSpPr>
        <p:spPr>
          <a:xfrm>
            <a:off x="952500" y="2914651"/>
            <a:ext cx="2893219" cy="455959"/>
          </a:xfrm>
          <a:prstGeom prst="rect">
            <a:avLst/>
          </a:prstGeom>
          <a:noFill/>
        </p:spPr>
        <p:txBody>
          <a:bodyPr wrap="square" rtlCol="0">
            <a:spAutoFit/>
          </a:bodyPr>
          <a:lstStyle/>
          <a:p>
            <a:pPr defTabSz="771571" fontAlgn="base">
              <a:spcBef>
                <a:spcPct val="0"/>
              </a:spcBef>
              <a:spcAft>
                <a:spcPct val="0"/>
              </a:spcAft>
            </a:pPr>
            <a:r>
              <a:rPr lang="en-US" sz="2363" dirty="0">
                <a:solidFill>
                  <a:srgbClr val="000000"/>
                </a:solidFill>
                <a:latin typeface="Vista Sans OT Reg" charset="0"/>
                <a:sym typeface="Vista Sans OT Reg" charset="0"/>
              </a:rPr>
              <a:t>Follower cache</a:t>
            </a:r>
          </a:p>
        </p:txBody>
      </p:sp>
      <p:sp>
        <p:nvSpPr>
          <p:cNvPr id="47" name="TextBox 46"/>
          <p:cNvSpPr txBox="1"/>
          <p:nvPr/>
        </p:nvSpPr>
        <p:spPr>
          <a:xfrm>
            <a:off x="952500" y="5494990"/>
            <a:ext cx="2443163" cy="455959"/>
          </a:xfrm>
          <a:prstGeom prst="rect">
            <a:avLst/>
          </a:prstGeom>
          <a:noFill/>
        </p:spPr>
        <p:txBody>
          <a:bodyPr wrap="square" rtlCol="0">
            <a:spAutoFit/>
          </a:bodyPr>
          <a:lstStyle/>
          <a:p>
            <a:pPr defTabSz="771571" fontAlgn="base">
              <a:spcBef>
                <a:spcPct val="0"/>
              </a:spcBef>
              <a:spcAft>
                <a:spcPct val="0"/>
              </a:spcAft>
            </a:pPr>
            <a:r>
              <a:rPr lang="en-US" sz="2363" dirty="0">
                <a:solidFill>
                  <a:srgbClr val="000000"/>
                </a:solidFill>
                <a:latin typeface="Vista Sans OT Reg" charset="0"/>
                <a:sym typeface="Vista Sans OT Reg" charset="0"/>
              </a:rPr>
              <a:t>Database</a:t>
            </a:r>
          </a:p>
        </p:txBody>
      </p:sp>
      <p:sp>
        <p:nvSpPr>
          <p:cNvPr id="48" name="TextBox 47"/>
          <p:cNvSpPr txBox="1"/>
          <p:nvPr/>
        </p:nvSpPr>
        <p:spPr>
          <a:xfrm>
            <a:off x="952500" y="1500188"/>
            <a:ext cx="1702325" cy="455959"/>
          </a:xfrm>
          <a:prstGeom prst="rect">
            <a:avLst/>
          </a:prstGeom>
          <a:noFill/>
        </p:spPr>
        <p:txBody>
          <a:bodyPr wrap="none" rtlCol="0">
            <a:spAutoFit/>
          </a:bodyPr>
          <a:lstStyle/>
          <a:p>
            <a:pPr defTabSz="771571" fontAlgn="base">
              <a:spcBef>
                <a:spcPct val="0"/>
              </a:spcBef>
              <a:spcAft>
                <a:spcPct val="0"/>
              </a:spcAft>
            </a:pPr>
            <a:r>
              <a:rPr lang="en-US" sz="2363" dirty="0">
                <a:solidFill>
                  <a:srgbClr val="000000"/>
                </a:solidFill>
                <a:latin typeface="Vista Sans OT Reg" charset="0"/>
                <a:sym typeface="Vista Sans OT Reg" charset="0"/>
              </a:rPr>
              <a:t>Web servers</a:t>
            </a:r>
          </a:p>
        </p:txBody>
      </p:sp>
      <p:grpSp>
        <p:nvGrpSpPr>
          <p:cNvPr id="7" name="Group 6"/>
          <p:cNvGrpSpPr/>
          <p:nvPr/>
        </p:nvGrpSpPr>
        <p:grpSpPr>
          <a:xfrm>
            <a:off x="3846096" y="1950245"/>
            <a:ext cx="1028323" cy="707231"/>
            <a:chOff x="3683000" y="2311400"/>
            <a:chExt cx="1218753" cy="1274347"/>
          </a:xfrm>
        </p:grpSpPr>
        <p:sp>
          <p:nvSpPr>
            <p:cNvPr id="49" name="Down Arrow 48"/>
            <p:cNvSpPr/>
            <p:nvPr/>
          </p:nvSpPr>
          <p:spPr bwMode="auto">
            <a:xfrm rot="20645275">
              <a:off x="3683000" y="2311400"/>
              <a:ext cx="304800" cy="1219200"/>
            </a:xfrm>
            <a:prstGeom prst="downArrow">
              <a:avLst>
                <a:gd name="adj1" fmla="val 3801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51" name="Down Arrow 50"/>
            <p:cNvSpPr/>
            <p:nvPr/>
          </p:nvSpPr>
          <p:spPr bwMode="auto">
            <a:xfrm rot="20011685">
              <a:off x="4149090" y="2329825"/>
              <a:ext cx="304800" cy="1219200"/>
            </a:xfrm>
            <a:prstGeom prst="downArrow">
              <a:avLst>
                <a:gd name="adj1" fmla="val 3801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54" name="Down Arrow 53"/>
            <p:cNvSpPr/>
            <p:nvPr/>
          </p:nvSpPr>
          <p:spPr bwMode="auto">
            <a:xfrm rot="954725" flipH="1">
              <a:off x="4130863" y="2348122"/>
              <a:ext cx="304800" cy="1219200"/>
            </a:xfrm>
            <a:prstGeom prst="downArrow">
              <a:avLst>
                <a:gd name="adj1" fmla="val 3801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55" name="Down Arrow 54"/>
            <p:cNvSpPr/>
            <p:nvPr/>
          </p:nvSpPr>
          <p:spPr bwMode="auto">
            <a:xfrm rot="1588315" flipH="1">
              <a:off x="4596953" y="2366547"/>
              <a:ext cx="304800" cy="1219200"/>
            </a:xfrm>
            <a:prstGeom prst="downArrow">
              <a:avLst>
                <a:gd name="adj1" fmla="val 3801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grpSp>
      <p:grpSp>
        <p:nvGrpSpPr>
          <p:cNvPr id="8" name="Group 7"/>
          <p:cNvGrpSpPr/>
          <p:nvPr/>
        </p:nvGrpSpPr>
        <p:grpSpPr>
          <a:xfrm>
            <a:off x="6031706" y="5357813"/>
            <a:ext cx="1028700" cy="771525"/>
            <a:chOff x="4292600" y="5969000"/>
            <a:chExt cx="1219200" cy="914400"/>
          </a:xfrm>
        </p:grpSpPr>
        <p:sp>
          <p:nvSpPr>
            <p:cNvPr id="58" name="Magnetic Disk 57"/>
            <p:cNvSpPr/>
            <p:nvPr/>
          </p:nvSpPr>
          <p:spPr bwMode="auto">
            <a:xfrm>
              <a:off x="4292600" y="5969000"/>
              <a:ext cx="762000" cy="685800"/>
            </a:xfrm>
            <a:prstGeom prst="flowChartMagneticDisk">
              <a:avLst/>
            </a:prstGeom>
            <a:solidFill>
              <a:srgbClr val="24E958"/>
            </a:solidFill>
            <a:ln>
              <a:solidFill>
                <a:srgbClr val="000000"/>
              </a:solidFill>
              <a:headEnd type="arrow"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57" name="Magnetic Disk 56"/>
            <p:cNvSpPr/>
            <p:nvPr/>
          </p:nvSpPr>
          <p:spPr bwMode="auto">
            <a:xfrm>
              <a:off x="4445000" y="6045200"/>
              <a:ext cx="762000" cy="685800"/>
            </a:xfrm>
            <a:prstGeom prst="flowChartMagneticDisk">
              <a:avLst/>
            </a:prstGeom>
            <a:solidFill>
              <a:srgbClr val="AEE215"/>
            </a:solidFill>
            <a:ln>
              <a:solidFill>
                <a:srgbClr val="000000"/>
              </a:solidFill>
              <a:headEnd type="arrow"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59" name="Magnetic Disk 58"/>
            <p:cNvSpPr/>
            <p:nvPr/>
          </p:nvSpPr>
          <p:spPr bwMode="auto">
            <a:xfrm>
              <a:off x="4597400" y="6121400"/>
              <a:ext cx="762000" cy="685800"/>
            </a:xfrm>
            <a:prstGeom prst="flowChartMagneticDisk">
              <a:avLst/>
            </a:prstGeom>
            <a:solidFill>
              <a:srgbClr val="1E5CE9"/>
            </a:solidFill>
            <a:ln>
              <a:solidFill>
                <a:srgbClr val="000000"/>
              </a:solidFill>
              <a:headEnd type="arrow"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9" name="Magnetic Disk 8"/>
            <p:cNvSpPr/>
            <p:nvPr/>
          </p:nvSpPr>
          <p:spPr bwMode="auto">
            <a:xfrm>
              <a:off x="4749800" y="6197600"/>
              <a:ext cx="762000" cy="685800"/>
            </a:xfrm>
            <a:prstGeom prst="flowChartMagneticDisk">
              <a:avLst/>
            </a:prstGeom>
            <a:solidFill>
              <a:srgbClr val="E00018"/>
            </a:solidFill>
            <a:ln>
              <a:solidFill>
                <a:srgbClr val="000000"/>
              </a:solidFill>
              <a:headEnd type="arrow"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grpSp>
      <p:grpSp>
        <p:nvGrpSpPr>
          <p:cNvPr id="90" name="Group 89"/>
          <p:cNvGrpSpPr/>
          <p:nvPr/>
        </p:nvGrpSpPr>
        <p:grpSpPr>
          <a:xfrm>
            <a:off x="3698761" y="1628775"/>
            <a:ext cx="1432833" cy="257175"/>
            <a:chOff x="3530600" y="1892300"/>
            <a:chExt cx="1698172" cy="304800"/>
          </a:xfrm>
        </p:grpSpPr>
        <p:sp>
          <p:nvSpPr>
            <p:cNvPr id="91" name="Rounded Rectangle 90"/>
            <p:cNvSpPr/>
            <p:nvPr/>
          </p:nvSpPr>
          <p:spPr bwMode="auto">
            <a:xfrm>
              <a:off x="3530600" y="18923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92" name="Rounded Rectangle 91"/>
            <p:cNvSpPr/>
            <p:nvPr/>
          </p:nvSpPr>
          <p:spPr bwMode="auto">
            <a:xfrm>
              <a:off x="3878943" y="18923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93" name="Rounded Rectangle 92"/>
            <p:cNvSpPr/>
            <p:nvPr/>
          </p:nvSpPr>
          <p:spPr bwMode="auto">
            <a:xfrm>
              <a:off x="4227286" y="18923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94" name="Rounded Rectangle 93"/>
            <p:cNvSpPr/>
            <p:nvPr/>
          </p:nvSpPr>
          <p:spPr bwMode="auto">
            <a:xfrm>
              <a:off x="4575629" y="18923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95" name="Rounded Rectangle 94"/>
            <p:cNvSpPr/>
            <p:nvPr/>
          </p:nvSpPr>
          <p:spPr bwMode="auto">
            <a:xfrm>
              <a:off x="4923972" y="18923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grpSp>
      <p:grpSp>
        <p:nvGrpSpPr>
          <p:cNvPr id="96" name="Group 95"/>
          <p:cNvGrpSpPr/>
          <p:nvPr/>
        </p:nvGrpSpPr>
        <p:grpSpPr>
          <a:xfrm>
            <a:off x="5820455" y="1628775"/>
            <a:ext cx="1432833" cy="257175"/>
            <a:chOff x="3530600" y="1892300"/>
            <a:chExt cx="1698172" cy="304800"/>
          </a:xfrm>
        </p:grpSpPr>
        <p:sp>
          <p:nvSpPr>
            <p:cNvPr id="97" name="Rounded Rectangle 96"/>
            <p:cNvSpPr/>
            <p:nvPr/>
          </p:nvSpPr>
          <p:spPr bwMode="auto">
            <a:xfrm>
              <a:off x="3530600" y="18923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98" name="Rounded Rectangle 97"/>
            <p:cNvSpPr/>
            <p:nvPr/>
          </p:nvSpPr>
          <p:spPr bwMode="auto">
            <a:xfrm>
              <a:off x="3878943" y="18923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99" name="Rounded Rectangle 98"/>
            <p:cNvSpPr/>
            <p:nvPr/>
          </p:nvSpPr>
          <p:spPr bwMode="auto">
            <a:xfrm>
              <a:off x="4227286" y="18923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100" name="Rounded Rectangle 99"/>
            <p:cNvSpPr/>
            <p:nvPr/>
          </p:nvSpPr>
          <p:spPr bwMode="auto">
            <a:xfrm>
              <a:off x="4575629" y="18923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101" name="Rounded Rectangle 100"/>
            <p:cNvSpPr/>
            <p:nvPr/>
          </p:nvSpPr>
          <p:spPr bwMode="auto">
            <a:xfrm>
              <a:off x="4923972" y="18923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grpSp>
      <p:grpSp>
        <p:nvGrpSpPr>
          <p:cNvPr id="102" name="Group 101"/>
          <p:cNvGrpSpPr/>
          <p:nvPr/>
        </p:nvGrpSpPr>
        <p:grpSpPr>
          <a:xfrm>
            <a:off x="7877855" y="1628775"/>
            <a:ext cx="1432833" cy="257175"/>
            <a:chOff x="3530600" y="1892300"/>
            <a:chExt cx="1698172" cy="304800"/>
          </a:xfrm>
        </p:grpSpPr>
        <p:sp>
          <p:nvSpPr>
            <p:cNvPr id="103" name="Rounded Rectangle 102"/>
            <p:cNvSpPr/>
            <p:nvPr/>
          </p:nvSpPr>
          <p:spPr bwMode="auto">
            <a:xfrm>
              <a:off x="3530600" y="18923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104" name="Rounded Rectangle 103"/>
            <p:cNvSpPr/>
            <p:nvPr/>
          </p:nvSpPr>
          <p:spPr bwMode="auto">
            <a:xfrm>
              <a:off x="3878943" y="18923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105" name="Rounded Rectangle 104"/>
            <p:cNvSpPr/>
            <p:nvPr/>
          </p:nvSpPr>
          <p:spPr bwMode="auto">
            <a:xfrm>
              <a:off x="4227286" y="18923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106" name="Rounded Rectangle 105"/>
            <p:cNvSpPr/>
            <p:nvPr/>
          </p:nvSpPr>
          <p:spPr bwMode="auto">
            <a:xfrm>
              <a:off x="4575629" y="18923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107" name="Rounded Rectangle 106"/>
            <p:cNvSpPr/>
            <p:nvPr/>
          </p:nvSpPr>
          <p:spPr bwMode="auto">
            <a:xfrm>
              <a:off x="4923972" y="18923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grpSp>
      <p:grpSp>
        <p:nvGrpSpPr>
          <p:cNvPr id="108" name="Group 107"/>
          <p:cNvGrpSpPr/>
          <p:nvPr/>
        </p:nvGrpSpPr>
        <p:grpSpPr>
          <a:xfrm>
            <a:off x="5967790" y="1950245"/>
            <a:ext cx="1028323" cy="707231"/>
            <a:chOff x="3683000" y="2311400"/>
            <a:chExt cx="1218753" cy="1274347"/>
          </a:xfrm>
        </p:grpSpPr>
        <p:sp>
          <p:nvSpPr>
            <p:cNvPr id="109" name="Down Arrow 108"/>
            <p:cNvSpPr/>
            <p:nvPr/>
          </p:nvSpPr>
          <p:spPr bwMode="auto">
            <a:xfrm rot="20645275">
              <a:off x="3683000" y="2311400"/>
              <a:ext cx="304800" cy="1219200"/>
            </a:xfrm>
            <a:prstGeom prst="downArrow">
              <a:avLst>
                <a:gd name="adj1" fmla="val 3801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10" name="Down Arrow 109"/>
            <p:cNvSpPr/>
            <p:nvPr/>
          </p:nvSpPr>
          <p:spPr bwMode="auto">
            <a:xfrm rot="20011685">
              <a:off x="4149090" y="2329825"/>
              <a:ext cx="304800" cy="1219200"/>
            </a:xfrm>
            <a:prstGeom prst="downArrow">
              <a:avLst>
                <a:gd name="adj1" fmla="val 3801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11" name="Down Arrow 110"/>
            <p:cNvSpPr/>
            <p:nvPr/>
          </p:nvSpPr>
          <p:spPr bwMode="auto">
            <a:xfrm rot="954725" flipH="1">
              <a:off x="4130863" y="2348122"/>
              <a:ext cx="304800" cy="1219200"/>
            </a:xfrm>
            <a:prstGeom prst="downArrow">
              <a:avLst>
                <a:gd name="adj1" fmla="val 3801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12" name="Down Arrow 111"/>
            <p:cNvSpPr/>
            <p:nvPr/>
          </p:nvSpPr>
          <p:spPr bwMode="auto">
            <a:xfrm rot="1588315" flipH="1">
              <a:off x="4596953" y="2366547"/>
              <a:ext cx="304800" cy="1219200"/>
            </a:xfrm>
            <a:prstGeom prst="downArrow">
              <a:avLst>
                <a:gd name="adj1" fmla="val 3801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grpSp>
      <p:grpSp>
        <p:nvGrpSpPr>
          <p:cNvPr id="113" name="Group 112"/>
          <p:cNvGrpSpPr/>
          <p:nvPr/>
        </p:nvGrpSpPr>
        <p:grpSpPr>
          <a:xfrm>
            <a:off x="8025190" y="1950245"/>
            <a:ext cx="1028323" cy="707231"/>
            <a:chOff x="3683000" y="2311400"/>
            <a:chExt cx="1218753" cy="1274347"/>
          </a:xfrm>
        </p:grpSpPr>
        <p:sp>
          <p:nvSpPr>
            <p:cNvPr id="114" name="Down Arrow 113"/>
            <p:cNvSpPr/>
            <p:nvPr/>
          </p:nvSpPr>
          <p:spPr bwMode="auto">
            <a:xfrm rot="20645275">
              <a:off x="3683000" y="2311400"/>
              <a:ext cx="304800" cy="1219200"/>
            </a:xfrm>
            <a:prstGeom prst="downArrow">
              <a:avLst>
                <a:gd name="adj1" fmla="val 3801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15" name="Down Arrow 114"/>
            <p:cNvSpPr/>
            <p:nvPr/>
          </p:nvSpPr>
          <p:spPr bwMode="auto">
            <a:xfrm rot="20011685">
              <a:off x="4149090" y="2329825"/>
              <a:ext cx="304800" cy="1219200"/>
            </a:xfrm>
            <a:prstGeom prst="downArrow">
              <a:avLst>
                <a:gd name="adj1" fmla="val 3801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16" name="Down Arrow 115"/>
            <p:cNvSpPr/>
            <p:nvPr/>
          </p:nvSpPr>
          <p:spPr bwMode="auto">
            <a:xfrm rot="954725" flipH="1">
              <a:off x="4130863" y="2348122"/>
              <a:ext cx="304800" cy="1219200"/>
            </a:xfrm>
            <a:prstGeom prst="downArrow">
              <a:avLst>
                <a:gd name="adj1" fmla="val 3801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17" name="Down Arrow 116"/>
            <p:cNvSpPr/>
            <p:nvPr/>
          </p:nvSpPr>
          <p:spPr bwMode="auto">
            <a:xfrm rot="1588315" flipH="1">
              <a:off x="4596953" y="2366547"/>
              <a:ext cx="304800" cy="1219200"/>
            </a:xfrm>
            <a:prstGeom prst="downArrow">
              <a:avLst>
                <a:gd name="adj1" fmla="val 3801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grpSp>
      <p:sp>
        <p:nvSpPr>
          <p:cNvPr id="78" name="Down Arrow 77"/>
          <p:cNvSpPr/>
          <p:nvPr/>
        </p:nvSpPr>
        <p:spPr bwMode="auto">
          <a:xfrm rot="18178546">
            <a:off x="5394400" y="3447809"/>
            <a:ext cx="257175" cy="898267"/>
          </a:xfrm>
          <a:prstGeom prst="downArrow">
            <a:avLst>
              <a:gd name="adj1" fmla="val 3801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18" name="Down Arrow 117"/>
          <p:cNvSpPr/>
          <p:nvPr/>
        </p:nvSpPr>
        <p:spPr bwMode="auto">
          <a:xfrm rot="18191779">
            <a:off x="5139108" y="3252475"/>
            <a:ext cx="257175" cy="1540015"/>
          </a:xfrm>
          <a:prstGeom prst="downArrow">
            <a:avLst>
              <a:gd name="adj1" fmla="val 3801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19" name="Down Arrow 118"/>
          <p:cNvSpPr/>
          <p:nvPr/>
        </p:nvSpPr>
        <p:spPr bwMode="auto">
          <a:xfrm rot="3538969" flipH="1">
            <a:off x="7915134" y="3193921"/>
            <a:ext cx="257175" cy="1689995"/>
          </a:xfrm>
          <a:prstGeom prst="downArrow">
            <a:avLst>
              <a:gd name="adj1" fmla="val 3801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20" name="Down Arrow 119"/>
          <p:cNvSpPr/>
          <p:nvPr/>
        </p:nvSpPr>
        <p:spPr bwMode="auto">
          <a:xfrm rot="3560068" flipH="1">
            <a:off x="7727316" y="3117194"/>
            <a:ext cx="257175" cy="1461783"/>
          </a:xfrm>
          <a:prstGeom prst="downArrow">
            <a:avLst>
              <a:gd name="adj1" fmla="val 3801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21" name="Down Arrow 120"/>
          <p:cNvSpPr/>
          <p:nvPr/>
        </p:nvSpPr>
        <p:spPr bwMode="auto">
          <a:xfrm flipH="1">
            <a:off x="6353175" y="3493295"/>
            <a:ext cx="257175" cy="514349"/>
          </a:xfrm>
          <a:prstGeom prst="downArrow">
            <a:avLst>
              <a:gd name="adj1" fmla="val 3801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22" name="Down Arrow 121"/>
          <p:cNvSpPr/>
          <p:nvPr/>
        </p:nvSpPr>
        <p:spPr bwMode="auto">
          <a:xfrm flipH="1">
            <a:off x="6651484" y="3557587"/>
            <a:ext cx="257175" cy="514351"/>
          </a:xfrm>
          <a:prstGeom prst="downArrow">
            <a:avLst>
              <a:gd name="adj1" fmla="val 3801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grpSp>
        <p:nvGrpSpPr>
          <p:cNvPr id="73" name="Group 72"/>
          <p:cNvGrpSpPr/>
          <p:nvPr/>
        </p:nvGrpSpPr>
        <p:grpSpPr>
          <a:xfrm>
            <a:off x="6031706" y="2786062"/>
            <a:ext cx="1157288" cy="642938"/>
            <a:chOff x="3911600" y="3606800"/>
            <a:chExt cx="1371600" cy="762000"/>
          </a:xfrm>
        </p:grpSpPr>
        <p:sp>
          <p:nvSpPr>
            <p:cNvPr id="74" name="Rectangle 73"/>
            <p:cNvSpPr/>
            <p:nvPr/>
          </p:nvSpPr>
          <p:spPr bwMode="auto">
            <a:xfrm>
              <a:off x="3911600" y="3606800"/>
              <a:ext cx="762000" cy="457200"/>
            </a:xfrm>
            <a:prstGeom prst="rect">
              <a:avLst/>
            </a:prstGeom>
            <a:solidFill>
              <a:srgbClr val="E00006"/>
            </a:solidFill>
            <a:ln w="12700" cmpd="sng">
              <a:solidFill>
                <a:schemeClr val="tx1"/>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75" name="Rectangle 74"/>
            <p:cNvSpPr/>
            <p:nvPr/>
          </p:nvSpPr>
          <p:spPr bwMode="auto">
            <a:xfrm>
              <a:off x="4064000" y="3683000"/>
              <a:ext cx="762000" cy="457200"/>
            </a:xfrm>
            <a:prstGeom prst="rect">
              <a:avLst/>
            </a:prstGeom>
            <a:solidFill>
              <a:srgbClr val="F1BE17"/>
            </a:solidFill>
            <a:ln w="12700" cmpd="sng">
              <a:solidFill>
                <a:schemeClr val="tx1"/>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76" name="Rectangle 75"/>
            <p:cNvSpPr/>
            <p:nvPr/>
          </p:nvSpPr>
          <p:spPr bwMode="auto">
            <a:xfrm>
              <a:off x="4216400" y="3759200"/>
              <a:ext cx="762000" cy="457200"/>
            </a:xfrm>
            <a:prstGeom prst="rect">
              <a:avLst/>
            </a:prstGeom>
            <a:solidFill>
              <a:srgbClr val="22F30D"/>
            </a:solidFill>
            <a:ln w="12700" cmpd="sng">
              <a:solidFill>
                <a:schemeClr val="tx1"/>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77" name="Rectangle 76"/>
            <p:cNvSpPr/>
            <p:nvPr/>
          </p:nvSpPr>
          <p:spPr bwMode="auto">
            <a:xfrm>
              <a:off x="4368800" y="3835400"/>
              <a:ext cx="762000" cy="457200"/>
            </a:xfrm>
            <a:prstGeom prst="rect">
              <a:avLst/>
            </a:prstGeom>
            <a:solidFill>
              <a:srgbClr val="1DE7AB"/>
            </a:solidFill>
            <a:ln w="12700" cmpd="sng">
              <a:solidFill>
                <a:schemeClr val="tx1"/>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79" name="Rectangle 78"/>
            <p:cNvSpPr/>
            <p:nvPr/>
          </p:nvSpPr>
          <p:spPr bwMode="auto">
            <a:xfrm>
              <a:off x="4521200" y="3911600"/>
              <a:ext cx="762000" cy="457200"/>
            </a:xfrm>
            <a:prstGeom prst="rect">
              <a:avLst/>
            </a:prstGeom>
            <a:solidFill>
              <a:srgbClr val="1E5CE9"/>
            </a:solidFill>
            <a:ln w="12700" cmpd="sng">
              <a:solidFill>
                <a:schemeClr val="tx1"/>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grpSp>
      <p:grpSp>
        <p:nvGrpSpPr>
          <p:cNvPr id="80" name="Group 79"/>
          <p:cNvGrpSpPr/>
          <p:nvPr/>
        </p:nvGrpSpPr>
        <p:grpSpPr>
          <a:xfrm>
            <a:off x="8089106" y="2786062"/>
            <a:ext cx="1157288" cy="642938"/>
            <a:chOff x="3911600" y="3606800"/>
            <a:chExt cx="1371600" cy="762000"/>
          </a:xfrm>
        </p:grpSpPr>
        <p:sp>
          <p:nvSpPr>
            <p:cNvPr id="81" name="Rectangle 80"/>
            <p:cNvSpPr/>
            <p:nvPr/>
          </p:nvSpPr>
          <p:spPr bwMode="auto">
            <a:xfrm>
              <a:off x="3911600" y="3606800"/>
              <a:ext cx="762000" cy="457200"/>
            </a:xfrm>
            <a:prstGeom prst="rect">
              <a:avLst/>
            </a:prstGeom>
            <a:solidFill>
              <a:srgbClr val="E00006"/>
            </a:solidFill>
            <a:ln w="12700" cmpd="sng">
              <a:solidFill>
                <a:schemeClr val="tx1"/>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82" name="Rectangle 81"/>
            <p:cNvSpPr/>
            <p:nvPr/>
          </p:nvSpPr>
          <p:spPr bwMode="auto">
            <a:xfrm>
              <a:off x="4064000" y="3683000"/>
              <a:ext cx="762000" cy="457200"/>
            </a:xfrm>
            <a:prstGeom prst="rect">
              <a:avLst/>
            </a:prstGeom>
            <a:solidFill>
              <a:srgbClr val="F1BE17"/>
            </a:solidFill>
            <a:ln w="12700" cmpd="sng">
              <a:solidFill>
                <a:schemeClr val="tx1"/>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83" name="Rectangle 82"/>
            <p:cNvSpPr/>
            <p:nvPr/>
          </p:nvSpPr>
          <p:spPr bwMode="auto">
            <a:xfrm>
              <a:off x="4216400" y="3759200"/>
              <a:ext cx="762000" cy="457200"/>
            </a:xfrm>
            <a:prstGeom prst="rect">
              <a:avLst/>
            </a:prstGeom>
            <a:solidFill>
              <a:srgbClr val="22F30D"/>
            </a:solidFill>
            <a:ln w="12700" cmpd="sng">
              <a:solidFill>
                <a:schemeClr val="tx1"/>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84" name="Rectangle 83"/>
            <p:cNvSpPr/>
            <p:nvPr/>
          </p:nvSpPr>
          <p:spPr bwMode="auto">
            <a:xfrm>
              <a:off x="4368800" y="3835400"/>
              <a:ext cx="762000" cy="457200"/>
            </a:xfrm>
            <a:prstGeom prst="rect">
              <a:avLst/>
            </a:prstGeom>
            <a:solidFill>
              <a:srgbClr val="1DE7AB"/>
            </a:solidFill>
            <a:ln w="12700" cmpd="sng">
              <a:solidFill>
                <a:schemeClr val="tx1"/>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85" name="Rectangle 84"/>
            <p:cNvSpPr/>
            <p:nvPr/>
          </p:nvSpPr>
          <p:spPr bwMode="auto">
            <a:xfrm>
              <a:off x="4521200" y="3911600"/>
              <a:ext cx="762000" cy="457200"/>
            </a:xfrm>
            <a:prstGeom prst="rect">
              <a:avLst/>
            </a:prstGeom>
            <a:solidFill>
              <a:srgbClr val="1E5CE9"/>
            </a:solidFill>
            <a:ln w="12700" cmpd="sng">
              <a:solidFill>
                <a:schemeClr val="tx1"/>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grpSp>
      <p:grpSp>
        <p:nvGrpSpPr>
          <p:cNvPr id="86" name="Group 85"/>
          <p:cNvGrpSpPr/>
          <p:nvPr/>
        </p:nvGrpSpPr>
        <p:grpSpPr>
          <a:xfrm>
            <a:off x="6031706" y="4071937"/>
            <a:ext cx="1157288" cy="642938"/>
            <a:chOff x="3911600" y="3606800"/>
            <a:chExt cx="1371600" cy="762000"/>
          </a:xfrm>
        </p:grpSpPr>
        <p:sp>
          <p:nvSpPr>
            <p:cNvPr id="87" name="Rectangle 86"/>
            <p:cNvSpPr/>
            <p:nvPr/>
          </p:nvSpPr>
          <p:spPr bwMode="auto">
            <a:xfrm>
              <a:off x="3911600" y="3606800"/>
              <a:ext cx="762000" cy="457200"/>
            </a:xfrm>
            <a:prstGeom prst="rect">
              <a:avLst/>
            </a:prstGeom>
            <a:solidFill>
              <a:srgbClr val="E00006"/>
            </a:solidFill>
            <a:ln w="12700" cmpd="sng">
              <a:solidFill>
                <a:schemeClr val="tx1"/>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88" name="Rectangle 87"/>
            <p:cNvSpPr/>
            <p:nvPr/>
          </p:nvSpPr>
          <p:spPr bwMode="auto">
            <a:xfrm>
              <a:off x="4064000" y="3683000"/>
              <a:ext cx="762000" cy="457200"/>
            </a:xfrm>
            <a:prstGeom prst="rect">
              <a:avLst/>
            </a:prstGeom>
            <a:solidFill>
              <a:srgbClr val="F1BE17"/>
            </a:solidFill>
            <a:ln w="12700" cmpd="sng">
              <a:solidFill>
                <a:schemeClr val="tx1"/>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89" name="Rectangle 88"/>
            <p:cNvSpPr/>
            <p:nvPr/>
          </p:nvSpPr>
          <p:spPr bwMode="auto">
            <a:xfrm>
              <a:off x="4216400" y="3759200"/>
              <a:ext cx="762000" cy="457200"/>
            </a:xfrm>
            <a:prstGeom prst="rect">
              <a:avLst/>
            </a:prstGeom>
            <a:solidFill>
              <a:srgbClr val="22F30D"/>
            </a:solidFill>
            <a:ln w="12700" cmpd="sng">
              <a:solidFill>
                <a:schemeClr val="tx1"/>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125" name="Rectangle 124"/>
            <p:cNvSpPr/>
            <p:nvPr/>
          </p:nvSpPr>
          <p:spPr bwMode="auto">
            <a:xfrm>
              <a:off x="4368800" y="3835400"/>
              <a:ext cx="762000" cy="457200"/>
            </a:xfrm>
            <a:prstGeom prst="rect">
              <a:avLst/>
            </a:prstGeom>
            <a:solidFill>
              <a:srgbClr val="1DE7AB"/>
            </a:solidFill>
            <a:ln w="12700" cmpd="sng">
              <a:solidFill>
                <a:schemeClr val="tx1"/>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126" name="Rectangle 125"/>
            <p:cNvSpPr/>
            <p:nvPr/>
          </p:nvSpPr>
          <p:spPr bwMode="auto">
            <a:xfrm>
              <a:off x="4521200" y="3911600"/>
              <a:ext cx="762000" cy="457200"/>
            </a:xfrm>
            <a:prstGeom prst="rect">
              <a:avLst/>
            </a:prstGeom>
            <a:solidFill>
              <a:srgbClr val="1E5CE9"/>
            </a:solidFill>
            <a:ln w="12700" cmpd="sng">
              <a:solidFill>
                <a:schemeClr val="tx1"/>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grpSp>
      <p:sp>
        <p:nvSpPr>
          <p:cNvPr id="127" name="Down Arrow 126"/>
          <p:cNvSpPr/>
          <p:nvPr/>
        </p:nvSpPr>
        <p:spPr bwMode="auto">
          <a:xfrm rot="19987393" flipH="1">
            <a:off x="6221325" y="4675448"/>
            <a:ext cx="257175" cy="615894"/>
          </a:xfrm>
          <a:prstGeom prst="downArrow">
            <a:avLst>
              <a:gd name="adj1" fmla="val 3801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28" name="Down Arrow 127"/>
          <p:cNvSpPr/>
          <p:nvPr/>
        </p:nvSpPr>
        <p:spPr bwMode="auto">
          <a:xfrm flipH="1">
            <a:off x="6651484" y="4843461"/>
            <a:ext cx="257175" cy="514351"/>
          </a:xfrm>
          <a:prstGeom prst="downArrow">
            <a:avLst>
              <a:gd name="adj1" fmla="val 3801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29" name="TextBox 128"/>
          <p:cNvSpPr txBox="1"/>
          <p:nvPr/>
        </p:nvSpPr>
        <p:spPr>
          <a:xfrm>
            <a:off x="952500" y="4209115"/>
            <a:ext cx="2893219" cy="455959"/>
          </a:xfrm>
          <a:prstGeom prst="rect">
            <a:avLst/>
          </a:prstGeom>
          <a:noFill/>
        </p:spPr>
        <p:txBody>
          <a:bodyPr wrap="square" rtlCol="0">
            <a:spAutoFit/>
          </a:bodyPr>
          <a:lstStyle/>
          <a:p>
            <a:pPr defTabSz="771571" fontAlgn="base">
              <a:spcBef>
                <a:spcPct val="0"/>
              </a:spcBef>
              <a:spcAft>
                <a:spcPct val="0"/>
              </a:spcAft>
            </a:pPr>
            <a:r>
              <a:rPr lang="en-US" sz="2363" dirty="0">
                <a:solidFill>
                  <a:srgbClr val="000000"/>
                </a:solidFill>
                <a:latin typeface="Vista Sans OT Reg" charset="0"/>
                <a:sym typeface="Vista Sans OT Reg" charset="0"/>
              </a:rPr>
              <a:t>Leader cache</a:t>
            </a:r>
          </a:p>
        </p:txBody>
      </p:sp>
    </p:spTree>
    <p:custDataLst>
      <p:tags r:id="rId1"/>
    </p:custDataLst>
    <p:extLst>
      <p:ext uri="{BB962C8B-B14F-4D97-AF65-F5344CB8AC3E}">
        <p14:creationId xmlns:p14="http://schemas.microsoft.com/office/powerpoint/2010/main" val="522808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73856" y="6193631"/>
            <a:ext cx="11444288" cy="835819"/>
          </a:xfrm>
          <a:prstGeom prst="rect">
            <a:avLst/>
          </a:prstGeom>
          <a:solidFill>
            <a:schemeClr val="tx1"/>
          </a:solidFill>
          <a:ln w="25400" cap="flat" cmpd="sng" algn="ctr">
            <a:noFill/>
            <a:prstDash val="solid"/>
            <a:round/>
            <a:headEnd type="arrow" w="med" len="med"/>
            <a:tailEnd type="none" w="med" len="med"/>
          </a:ln>
          <a:effectLst/>
        </p:spPr>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pic>
        <p:nvPicPr>
          <p:cNvPr id="6" name="Picture 5" descr="Facebook_Backgrounds--friendsgc smal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444" y="-107156"/>
            <a:ext cx="11187113" cy="6429375"/>
          </a:xfrm>
          <a:prstGeom prst="rect">
            <a:avLst/>
          </a:prstGeom>
          <a:solidFill>
            <a:schemeClr val="tx2"/>
          </a:solidFill>
        </p:spPr>
      </p:pic>
      <p:sp>
        <p:nvSpPr>
          <p:cNvPr id="15" name="Rounded Rectangle 14"/>
          <p:cNvSpPr/>
          <p:nvPr/>
        </p:nvSpPr>
        <p:spPr bwMode="auto">
          <a:xfrm>
            <a:off x="438150" y="5164931"/>
            <a:ext cx="2314575" cy="1221581"/>
          </a:xfrm>
          <a:prstGeom prst="roundRect">
            <a:avLst/>
          </a:prstGeom>
          <a:solidFill>
            <a:schemeClr val="tx1">
              <a:alpha val="65000"/>
            </a:schemeClr>
          </a:solidFill>
          <a:ln w="25400" cap="flat" cmpd="sng" algn="ctr">
            <a:noFill/>
            <a:prstDash val="solid"/>
            <a:round/>
            <a:headEnd type="arrow" w="med" len="med"/>
            <a:tailEnd type="none" w="med" len="med"/>
          </a:ln>
          <a:effectLst>
            <a:softEdge rad="381000"/>
          </a:effectLst>
        </p:spPr>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4" name="Rounded Rectangle 13"/>
          <p:cNvSpPr/>
          <p:nvPr/>
        </p:nvSpPr>
        <p:spPr bwMode="auto">
          <a:xfrm>
            <a:off x="888206" y="214313"/>
            <a:ext cx="4564856" cy="1221581"/>
          </a:xfrm>
          <a:prstGeom prst="roundRect">
            <a:avLst/>
          </a:prstGeom>
          <a:solidFill>
            <a:schemeClr val="tx1">
              <a:alpha val="65000"/>
            </a:schemeClr>
          </a:solidFill>
          <a:ln w="25400" cap="flat" cmpd="sng" algn="ctr">
            <a:noFill/>
            <a:prstDash val="solid"/>
            <a:round/>
            <a:headEnd type="arrow" w="med" len="med"/>
            <a:tailEnd type="none" w="med" len="med"/>
          </a:ln>
          <a:effectLst>
            <a:softEdge rad="381000"/>
          </a:effectLst>
        </p:spPr>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2" name="Title 1"/>
          <p:cNvSpPr>
            <a:spLocks noGrp="1"/>
          </p:cNvSpPr>
          <p:nvPr>
            <p:ph type="title"/>
          </p:nvPr>
        </p:nvSpPr>
        <p:spPr/>
        <p:txBody>
          <a:bodyPr/>
          <a:lstStyle/>
          <a:p>
            <a:r>
              <a:rPr lang="en-US" dirty="0">
                <a:solidFill>
                  <a:srgbClr val="FCF3D3"/>
                </a:solidFill>
                <a:effectLst>
                  <a:outerShdw blurRad="50800" dist="38100" dir="2700000" algn="tl" rotWithShape="0">
                    <a:prstClr val="black">
                      <a:alpha val="40000"/>
                    </a:prstClr>
                  </a:outerShdw>
                </a:effectLst>
              </a:rPr>
              <a:t>What Are TAO’s Goals/Challenges?</a:t>
            </a:r>
          </a:p>
        </p:txBody>
      </p:sp>
      <p:sp>
        <p:nvSpPr>
          <p:cNvPr id="9" name="Rounded Rectangle 8"/>
          <p:cNvSpPr/>
          <p:nvPr/>
        </p:nvSpPr>
        <p:spPr bwMode="auto">
          <a:xfrm>
            <a:off x="888206" y="1178719"/>
            <a:ext cx="4822031" cy="1221581"/>
          </a:xfrm>
          <a:prstGeom prst="roundRect">
            <a:avLst/>
          </a:prstGeom>
          <a:solidFill>
            <a:srgbClr val="000000">
              <a:alpha val="65000"/>
            </a:srgbClr>
          </a:solidFill>
          <a:ln w="25400" cap="flat" cmpd="sng" algn="ctr">
            <a:noFill/>
            <a:prstDash val="solid"/>
            <a:round/>
            <a:headEnd type="arrow" w="med" len="med"/>
            <a:tailEnd type="none" w="med" len="med"/>
          </a:ln>
          <a:effectLst>
            <a:softEdge rad="381000"/>
          </a:effectLst>
        </p:spPr>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0" name="Rounded Rectangle 9"/>
          <p:cNvSpPr/>
          <p:nvPr/>
        </p:nvSpPr>
        <p:spPr bwMode="auto">
          <a:xfrm>
            <a:off x="1016794" y="1950244"/>
            <a:ext cx="4500563" cy="1221581"/>
          </a:xfrm>
          <a:prstGeom prst="roundRect">
            <a:avLst/>
          </a:prstGeom>
          <a:solidFill>
            <a:schemeClr val="tx1">
              <a:alpha val="65000"/>
            </a:schemeClr>
          </a:solidFill>
          <a:ln w="25400" cap="flat" cmpd="sng" algn="ctr">
            <a:noFill/>
            <a:prstDash val="solid"/>
            <a:round/>
            <a:headEnd type="arrow" w="med" len="med"/>
            <a:tailEnd type="none" w="med" len="med"/>
          </a:ln>
          <a:effectLst>
            <a:softEdge rad="381000"/>
          </a:effectLst>
        </p:spPr>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1" name="Rounded Rectangle 10"/>
          <p:cNvSpPr/>
          <p:nvPr/>
        </p:nvSpPr>
        <p:spPr bwMode="auto">
          <a:xfrm>
            <a:off x="1016794" y="2786063"/>
            <a:ext cx="5079206" cy="1221581"/>
          </a:xfrm>
          <a:prstGeom prst="roundRect">
            <a:avLst/>
          </a:prstGeom>
          <a:solidFill>
            <a:srgbClr val="3366FF">
              <a:alpha val="65000"/>
            </a:srgbClr>
          </a:solidFill>
          <a:ln w="25400" cap="flat" cmpd="sng" algn="ctr">
            <a:noFill/>
            <a:prstDash val="solid"/>
            <a:round/>
            <a:headEnd type="arrow" w="med" len="med"/>
            <a:tailEnd type="none" w="med" len="med"/>
          </a:ln>
          <a:effectLst>
            <a:softEdge rad="381000"/>
          </a:effectLst>
        </p:spPr>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2" name="Rounded Rectangle 11"/>
          <p:cNvSpPr/>
          <p:nvPr/>
        </p:nvSpPr>
        <p:spPr bwMode="auto">
          <a:xfrm>
            <a:off x="1016794" y="3557588"/>
            <a:ext cx="5464969" cy="1221581"/>
          </a:xfrm>
          <a:prstGeom prst="roundRect">
            <a:avLst/>
          </a:prstGeom>
          <a:solidFill>
            <a:schemeClr val="tx1">
              <a:alpha val="65000"/>
            </a:schemeClr>
          </a:solidFill>
          <a:ln w="25400" cap="flat" cmpd="sng" algn="ctr">
            <a:noFill/>
            <a:prstDash val="solid"/>
            <a:round/>
            <a:headEnd type="arrow" w="med" len="med"/>
            <a:tailEnd type="none" w="med" len="med"/>
          </a:ln>
          <a:effectLst>
            <a:softEdge rad="381000"/>
          </a:effectLst>
        </p:spPr>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3" name="Content Placeholder 2"/>
          <p:cNvSpPr>
            <a:spLocks noGrp="1"/>
          </p:cNvSpPr>
          <p:nvPr>
            <p:ph idx="1"/>
          </p:nvPr>
        </p:nvSpPr>
        <p:spPr>
          <a:xfrm>
            <a:off x="1273969" y="1360884"/>
            <a:ext cx="6365081" cy="5025628"/>
          </a:xfrm>
        </p:spPr>
        <p:txBody>
          <a:bodyPr/>
          <a:lstStyle/>
          <a:p>
            <a:r>
              <a:rPr lang="en-US" sz="3713" dirty="0">
                <a:solidFill>
                  <a:schemeClr val="accent1">
                    <a:lumMod val="50000"/>
                  </a:schemeClr>
                </a:solidFill>
                <a:effectLst>
                  <a:outerShdw blurRad="95250" dist="114300" dir="2700000" algn="tl" rotWithShape="0">
                    <a:prstClr val="black">
                      <a:alpha val="77000"/>
                    </a:prstClr>
                  </a:outerShdw>
                </a:effectLst>
              </a:rPr>
              <a:t>Efficiency at scale</a:t>
            </a:r>
          </a:p>
          <a:p>
            <a:r>
              <a:rPr lang="en-US" sz="3713" dirty="0">
                <a:solidFill>
                  <a:srgbClr val="816709"/>
                </a:solidFill>
                <a:effectLst>
                  <a:outerShdw blurRad="95250" dist="114300" dir="2700000" algn="tl" rotWithShape="0">
                    <a:prstClr val="black">
                      <a:alpha val="77000"/>
                    </a:prstClr>
                  </a:outerShdw>
                </a:effectLst>
              </a:rPr>
              <a:t>Low read latency</a:t>
            </a:r>
          </a:p>
          <a:p>
            <a:r>
              <a:rPr lang="en-US" sz="3713" dirty="0">
                <a:solidFill>
                  <a:srgbClr val="FCF3D3"/>
                </a:solidFill>
                <a:effectLst>
                  <a:outerShdw blurRad="95250" dist="114300" dir="2700000" algn="tl" rotWithShape="0">
                    <a:prstClr val="black">
                      <a:alpha val="77000"/>
                    </a:prstClr>
                  </a:outerShdw>
                </a:effectLst>
              </a:rPr>
              <a:t>Timeliness of writes</a:t>
            </a:r>
          </a:p>
          <a:p>
            <a:r>
              <a:rPr lang="en-US" sz="3713" dirty="0">
                <a:solidFill>
                  <a:schemeClr val="accent1">
                    <a:lumMod val="50000"/>
                  </a:schemeClr>
                </a:solidFill>
                <a:effectLst>
                  <a:outerShdw blurRad="95250" dist="114300" dir="2700000" algn="tl" rotWithShape="0">
                    <a:prstClr val="black">
                      <a:alpha val="77000"/>
                    </a:prstClr>
                  </a:outerShdw>
                </a:effectLst>
              </a:rPr>
              <a:t>High Read Availability</a:t>
            </a:r>
          </a:p>
        </p:txBody>
      </p:sp>
    </p:spTree>
    <p:custDataLst>
      <p:tags r:id="rId1"/>
    </p:custDataLst>
    <p:extLst>
      <p:ext uri="{BB962C8B-B14F-4D97-AF65-F5344CB8AC3E}">
        <p14:creationId xmlns:p14="http://schemas.microsoft.com/office/powerpoint/2010/main" val="1075530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Write-through Caching – Association Lists</a:t>
            </a:r>
          </a:p>
        </p:txBody>
      </p:sp>
      <p:sp>
        <p:nvSpPr>
          <p:cNvPr id="4" name="Rectangle 3"/>
          <p:cNvSpPr/>
          <p:nvPr/>
        </p:nvSpPr>
        <p:spPr bwMode="auto">
          <a:xfrm>
            <a:off x="3910012" y="2786062"/>
            <a:ext cx="642938" cy="385763"/>
          </a:xfrm>
          <a:prstGeom prst="rect">
            <a:avLst/>
          </a:prstGeom>
          <a:ln>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1688" dirty="0">
              <a:solidFill>
                <a:srgbClr val="E0E4ED"/>
              </a:solidFill>
              <a:latin typeface="Vista Sans OT Reg"/>
              <a:sym typeface="Vista Sans OT Reg" charset="0"/>
            </a:endParaRPr>
          </a:p>
        </p:txBody>
      </p:sp>
      <p:sp>
        <p:nvSpPr>
          <p:cNvPr id="45" name="Rectangle 44"/>
          <p:cNvSpPr/>
          <p:nvPr/>
        </p:nvSpPr>
        <p:spPr bwMode="auto">
          <a:xfrm>
            <a:off x="4038600" y="2850356"/>
            <a:ext cx="642938" cy="385763"/>
          </a:xfrm>
          <a:prstGeom prst="rect">
            <a:avLst/>
          </a:prstGeom>
          <a:ln>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1688" dirty="0">
              <a:solidFill>
                <a:srgbClr val="E0E4ED"/>
              </a:solidFill>
              <a:latin typeface="Vista Sans OT Reg"/>
              <a:sym typeface="Vista Sans OT Reg" charset="0"/>
            </a:endParaRPr>
          </a:p>
        </p:txBody>
      </p:sp>
      <p:sp>
        <p:nvSpPr>
          <p:cNvPr id="37" name="Rectangle 36"/>
          <p:cNvSpPr/>
          <p:nvPr/>
        </p:nvSpPr>
        <p:spPr bwMode="auto">
          <a:xfrm>
            <a:off x="4167187" y="2914650"/>
            <a:ext cx="642938" cy="385763"/>
          </a:xfrm>
          <a:prstGeom prst="rect">
            <a:avLst/>
          </a:prstGeom>
          <a:ln>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1688" dirty="0">
              <a:solidFill>
                <a:srgbClr val="E0E4ED"/>
              </a:solidFill>
              <a:latin typeface="Vista Sans OT Reg"/>
              <a:sym typeface="Vista Sans OT Reg" charset="0"/>
            </a:endParaRPr>
          </a:p>
        </p:txBody>
      </p:sp>
      <p:sp>
        <p:nvSpPr>
          <p:cNvPr id="40" name="Rectangle 39"/>
          <p:cNvSpPr/>
          <p:nvPr/>
        </p:nvSpPr>
        <p:spPr bwMode="auto">
          <a:xfrm>
            <a:off x="4295775" y="2978944"/>
            <a:ext cx="642938" cy="385763"/>
          </a:xfrm>
          <a:prstGeom prst="rect">
            <a:avLst/>
          </a:prstGeom>
          <a:ln>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1688" dirty="0">
              <a:solidFill>
                <a:srgbClr val="E0E4ED"/>
              </a:solidFill>
              <a:latin typeface="Vista Sans OT Reg"/>
              <a:sym typeface="Vista Sans OT Reg" charset="0"/>
            </a:endParaRPr>
          </a:p>
        </p:txBody>
      </p:sp>
      <p:sp>
        <p:nvSpPr>
          <p:cNvPr id="36" name="TextBox 35"/>
          <p:cNvSpPr txBox="1"/>
          <p:nvPr/>
        </p:nvSpPr>
        <p:spPr>
          <a:xfrm>
            <a:off x="952500" y="2914651"/>
            <a:ext cx="2893219" cy="455959"/>
          </a:xfrm>
          <a:prstGeom prst="rect">
            <a:avLst/>
          </a:prstGeom>
          <a:noFill/>
        </p:spPr>
        <p:txBody>
          <a:bodyPr wrap="square" rtlCol="0">
            <a:spAutoFit/>
          </a:bodyPr>
          <a:lstStyle/>
          <a:p>
            <a:pPr defTabSz="771571" fontAlgn="base">
              <a:spcBef>
                <a:spcPct val="0"/>
              </a:spcBef>
              <a:spcAft>
                <a:spcPct val="0"/>
              </a:spcAft>
            </a:pPr>
            <a:r>
              <a:rPr lang="en-US" sz="2363" dirty="0">
                <a:solidFill>
                  <a:srgbClr val="000000"/>
                </a:solidFill>
                <a:latin typeface="Vista Sans OT Reg" charset="0"/>
                <a:sym typeface="Vista Sans OT Reg" charset="0"/>
              </a:rPr>
              <a:t>Follower cache</a:t>
            </a:r>
          </a:p>
        </p:txBody>
      </p:sp>
      <p:sp>
        <p:nvSpPr>
          <p:cNvPr id="47" name="TextBox 46"/>
          <p:cNvSpPr txBox="1"/>
          <p:nvPr/>
        </p:nvSpPr>
        <p:spPr>
          <a:xfrm>
            <a:off x="952500" y="5494990"/>
            <a:ext cx="2443163" cy="455959"/>
          </a:xfrm>
          <a:prstGeom prst="rect">
            <a:avLst/>
          </a:prstGeom>
          <a:noFill/>
        </p:spPr>
        <p:txBody>
          <a:bodyPr wrap="square" rtlCol="0">
            <a:spAutoFit/>
          </a:bodyPr>
          <a:lstStyle/>
          <a:p>
            <a:pPr defTabSz="771571" fontAlgn="base">
              <a:spcBef>
                <a:spcPct val="0"/>
              </a:spcBef>
              <a:spcAft>
                <a:spcPct val="0"/>
              </a:spcAft>
            </a:pPr>
            <a:r>
              <a:rPr lang="en-US" sz="2363" dirty="0">
                <a:solidFill>
                  <a:srgbClr val="000000"/>
                </a:solidFill>
                <a:latin typeface="Vista Sans OT Reg" charset="0"/>
                <a:sym typeface="Vista Sans OT Reg" charset="0"/>
              </a:rPr>
              <a:t>Database</a:t>
            </a:r>
          </a:p>
        </p:txBody>
      </p:sp>
      <p:sp>
        <p:nvSpPr>
          <p:cNvPr id="48" name="TextBox 47"/>
          <p:cNvSpPr txBox="1"/>
          <p:nvPr/>
        </p:nvSpPr>
        <p:spPr>
          <a:xfrm>
            <a:off x="952500" y="1500188"/>
            <a:ext cx="1702325" cy="455959"/>
          </a:xfrm>
          <a:prstGeom prst="rect">
            <a:avLst/>
          </a:prstGeom>
          <a:noFill/>
        </p:spPr>
        <p:txBody>
          <a:bodyPr wrap="none" rtlCol="0">
            <a:spAutoFit/>
          </a:bodyPr>
          <a:lstStyle/>
          <a:p>
            <a:pPr defTabSz="771571" fontAlgn="base">
              <a:spcBef>
                <a:spcPct val="0"/>
              </a:spcBef>
              <a:spcAft>
                <a:spcPct val="0"/>
              </a:spcAft>
            </a:pPr>
            <a:r>
              <a:rPr lang="en-US" sz="2363" dirty="0">
                <a:solidFill>
                  <a:srgbClr val="000000"/>
                </a:solidFill>
                <a:latin typeface="Vista Sans OT Reg" charset="0"/>
                <a:sym typeface="Vista Sans OT Reg" charset="0"/>
              </a:rPr>
              <a:t>Web servers</a:t>
            </a:r>
          </a:p>
        </p:txBody>
      </p:sp>
      <p:grpSp>
        <p:nvGrpSpPr>
          <p:cNvPr id="8" name="Group 7"/>
          <p:cNvGrpSpPr/>
          <p:nvPr/>
        </p:nvGrpSpPr>
        <p:grpSpPr>
          <a:xfrm>
            <a:off x="6031706" y="5357813"/>
            <a:ext cx="1028700" cy="771525"/>
            <a:chOff x="4292600" y="5969000"/>
            <a:chExt cx="1219200" cy="914400"/>
          </a:xfrm>
          <a:solidFill>
            <a:srgbClr val="FAE79D"/>
          </a:solidFill>
        </p:grpSpPr>
        <p:sp>
          <p:nvSpPr>
            <p:cNvPr id="58" name="Magnetic Disk 57"/>
            <p:cNvSpPr/>
            <p:nvPr/>
          </p:nvSpPr>
          <p:spPr bwMode="auto">
            <a:xfrm>
              <a:off x="4292600" y="5969000"/>
              <a:ext cx="762000" cy="685800"/>
            </a:xfrm>
            <a:prstGeom prst="flowChartMagneticDisk">
              <a:avLst/>
            </a:prstGeom>
            <a:ln>
              <a:headEnd type="arrow"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1688" dirty="0">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57" name="Magnetic Disk 56"/>
            <p:cNvSpPr/>
            <p:nvPr/>
          </p:nvSpPr>
          <p:spPr bwMode="auto">
            <a:xfrm>
              <a:off x="4445000" y="6045200"/>
              <a:ext cx="762000" cy="685800"/>
            </a:xfrm>
            <a:prstGeom prst="flowChartMagneticDisk">
              <a:avLst/>
            </a:prstGeom>
            <a:ln>
              <a:headEnd type="arrow"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1688" dirty="0">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59" name="Magnetic Disk 58"/>
            <p:cNvSpPr/>
            <p:nvPr/>
          </p:nvSpPr>
          <p:spPr bwMode="auto">
            <a:xfrm>
              <a:off x="4597400" y="6121400"/>
              <a:ext cx="762000" cy="685800"/>
            </a:xfrm>
            <a:prstGeom prst="flowChartMagneticDisk">
              <a:avLst/>
            </a:prstGeom>
            <a:ln>
              <a:headEnd type="arrow"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1688" dirty="0">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9" name="Magnetic Disk 8"/>
            <p:cNvSpPr/>
            <p:nvPr/>
          </p:nvSpPr>
          <p:spPr bwMode="auto">
            <a:xfrm>
              <a:off x="4749800" y="6197600"/>
              <a:ext cx="762000" cy="685800"/>
            </a:xfrm>
            <a:prstGeom prst="flowChartMagneticDisk">
              <a:avLst/>
            </a:prstGeom>
            <a:ln>
              <a:headEnd type="arrow"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77153" tIns="38576" rIns="77153" bIns="38576" numCol="1" rtlCol="0" anchor="ctr" anchorCtr="0" compatLnSpc="1">
              <a:prstTxWarp prst="textNoShape">
                <a:avLst/>
              </a:prstTxWarp>
            </a:bodyPr>
            <a:lstStyle/>
            <a:p>
              <a:pPr defTabSz="771571" fontAlgn="base">
                <a:spcBef>
                  <a:spcPct val="0"/>
                </a:spcBef>
                <a:spcAft>
                  <a:spcPct val="0"/>
                </a:spcAft>
              </a:pPr>
              <a:r>
                <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charset="0"/>
                </a:rPr>
                <a:t>X,…</a:t>
              </a:r>
            </a:p>
          </p:txBody>
        </p:sp>
      </p:grpSp>
      <p:grpSp>
        <p:nvGrpSpPr>
          <p:cNvPr id="90" name="Group 89"/>
          <p:cNvGrpSpPr/>
          <p:nvPr/>
        </p:nvGrpSpPr>
        <p:grpSpPr>
          <a:xfrm>
            <a:off x="3698761" y="1628775"/>
            <a:ext cx="1432833" cy="257175"/>
            <a:chOff x="3530600" y="1892300"/>
            <a:chExt cx="1698172" cy="304800"/>
          </a:xfrm>
        </p:grpSpPr>
        <p:sp>
          <p:nvSpPr>
            <p:cNvPr id="91" name="Rounded Rectangle 90"/>
            <p:cNvSpPr/>
            <p:nvPr/>
          </p:nvSpPr>
          <p:spPr bwMode="auto">
            <a:xfrm>
              <a:off x="3530600" y="18923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92" name="Rounded Rectangle 91"/>
            <p:cNvSpPr/>
            <p:nvPr/>
          </p:nvSpPr>
          <p:spPr bwMode="auto">
            <a:xfrm>
              <a:off x="3878943" y="18923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93" name="Rounded Rectangle 92"/>
            <p:cNvSpPr/>
            <p:nvPr/>
          </p:nvSpPr>
          <p:spPr bwMode="auto">
            <a:xfrm>
              <a:off x="4227286" y="18923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94" name="Rounded Rectangle 93"/>
            <p:cNvSpPr/>
            <p:nvPr/>
          </p:nvSpPr>
          <p:spPr bwMode="auto">
            <a:xfrm>
              <a:off x="4575629" y="18923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95" name="Rounded Rectangle 94"/>
            <p:cNvSpPr/>
            <p:nvPr/>
          </p:nvSpPr>
          <p:spPr bwMode="auto">
            <a:xfrm>
              <a:off x="4923972" y="18923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grpSp>
      <p:grpSp>
        <p:nvGrpSpPr>
          <p:cNvPr id="96" name="Group 95"/>
          <p:cNvGrpSpPr/>
          <p:nvPr/>
        </p:nvGrpSpPr>
        <p:grpSpPr>
          <a:xfrm>
            <a:off x="5820455" y="1628775"/>
            <a:ext cx="1432833" cy="257175"/>
            <a:chOff x="3530600" y="1892300"/>
            <a:chExt cx="1698172" cy="304800"/>
          </a:xfrm>
        </p:grpSpPr>
        <p:sp>
          <p:nvSpPr>
            <p:cNvPr id="97" name="Rounded Rectangle 96"/>
            <p:cNvSpPr/>
            <p:nvPr/>
          </p:nvSpPr>
          <p:spPr bwMode="auto">
            <a:xfrm>
              <a:off x="3530600" y="18923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98" name="Rounded Rectangle 97"/>
            <p:cNvSpPr/>
            <p:nvPr/>
          </p:nvSpPr>
          <p:spPr bwMode="auto">
            <a:xfrm>
              <a:off x="3878943" y="18923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99" name="Rounded Rectangle 98"/>
            <p:cNvSpPr/>
            <p:nvPr/>
          </p:nvSpPr>
          <p:spPr bwMode="auto">
            <a:xfrm>
              <a:off x="4227286" y="18923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100" name="Rounded Rectangle 99"/>
            <p:cNvSpPr/>
            <p:nvPr/>
          </p:nvSpPr>
          <p:spPr bwMode="auto">
            <a:xfrm>
              <a:off x="4575629" y="18923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101" name="Rounded Rectangle 100"/>
            <p:cNvSpPr/>
            <p:nvPr/>
          </p:nvSpPr>
          <p:spPr bwMode="auto">
            <a:xfrm>
              <a:off x="4923972" y="18923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grpSp>
      <p:grpSp>
        <p:nvGrpSpPr>
          <p:cNvPr id="102" name="Group 101"/>
          <p:cNvGrpSpPr/>
          <p:nvPr/>
        </p:nvGrpSpPr>
        <p:grpSpPr>
          <a:xfrm>
            <a:off x="7877855" y="1628775"/>
            <a:ext cx="1432833" cy="257175"/>
            <a:chOff x="3530600" y="1892300"/>
            <a:chExt cx="1698172" cy="304800"/>
          </a:xfrm>
        </p:grpSpPr>
        <p:sp>
          <p:nvSpPr>
            <p:cNvPr id="103" name="Rounded Rectangle 102"/>
            <p:cNvSpPr/>
            <p:nvPr/>
          </p:nvSpPr>
          <p:spPr bwMode="auto">
            <a:xfrm>
              <a:off x="3530600" y="18923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104" name="Rounded Rectangle 103"/>
            <p:cNvSpPr/>
            <p:nvPr/>
          </p:nvSpPr>
          <p:spPr bwMode="auto">
            <a:xfrm>
              <a:off x="3878943" y="18923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105" name="Rounded Rectangle 104"/>
            <p:cNvSpPr/>
            <p:nvPr/>
          </p:nvSpPr>
          <p:spPr bwMode="auto">
            <a:xfrm>
              <a:off x="4227286" y="18923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106" name="Rounded Rectangle 105"/>
            <p:cNvSpPr/>
            <p:nvPr/>
          </p:nvSpPr>
          <p:spPr bwMode="auto">
            <a:xfrm>
              <a:off x="4575629" y="18923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107" name="Rounded Rectangle 106"/>
            <p:cNvSpPr/>
            <p:nvPr/>
          </p:nvSpPr>
          <p:spPr bwMode="auto">
            <a:xfrm>
              <a:off x="4923972" y="18923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grpSp>
      <p:sp>
        <p:nvSpPr>
          <p:cNvPr id="78" name="Down Arrow 77"/>
          <p:cNvSpPr/>
          <p:nvPr/>
        </p:nvSpPr>
        <p:spPr bwMode="auto">
          <a:xfrm rot="7375108">
            <a:off x="5322331" y="3315191"/>
            <a:ext cx="257175" cy="1070051"/>
          </a:xfrm>
          <a:prstGeom prst="downArrow">
            <a:avLst>
              <a:gd name="adj1" fmla="val 3801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35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20" name="Down Arrow 119"/>
          <p:cNvSpPr/>
          <p:nvPr/>
        </p:nvSpPr>
        <p:spPr bwMode="auto">
          <a:xfrm rot="14344077" flipH="1">
            <a:off x="7727316" y="3117194"/>
            <a:ext cx="257175" cy="1461783"/>
          </a:xfrm>
          <a:prstGeom prst="downArrow">
            <a:avLst>
              <a:gd name="adj1" fmla="val 3801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35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21" name="Down Arrow 120"/>
          <p:cNvSpPr/>
          <p:nvPr/>
        </p:nvSpPr>
        <p:spPr bwMode="auto">
          <a:xfrm flipH="1">
            <a:off x="6353175" y="3493294"/>
            <a:ext cx="385763" cy="514349"/>
          </a:xfrm>
          <a:prstGeom prst="downArrow">
            <a:avLst>
              <a:gd name="adj1" fmla="val 3801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35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grpSp>
        <p:nvGrpSpPr>
          <p:cNvPr id="73" name="Group 72"/>
          <p:cNvGrpSpPr/>
          <p:nvPr/>
        </p:nvGrpSpPr>
        <p:grpSpPr>
          <a:xfrm>
            <a:off x="6031706" y="2786062"/>
            <a:ext cx="1607344" cy="642938"/>
            <a:chOff x="3911600" y="3606800"/>
            <a:chExt cx="1905000" cy="762000"/>
          </a:xfrm>
          <a:solidFill>
            <a:srgbClr val="F9B809"/>
          </a:solidFill>
        </p:grpSpPr>
        <p:sp>
          <p:nvSpPr>
            <p:cNvPr id="74" name="Rectangle 73"/>
            <p:cNvSpPr/>
            <p:nvPr/>
          </p:nvSpPr>
          <p:spPr bwMode="auto">
            <a:xfrm>
              <a:off x="3911600" y="3606800"/>
              <a:ext cx="762000" cy="457200"/>
            </a:xfrm>
            <a:prstGeom prst="rect">
              <a:avLst/>
            </a:prstGeom>
            <a:ln>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1688" dirty="0">
                <a:solidFill>
                  <a:srgbClr val="E0E4ED"/>
                </a:solidFill>
                <a:latin typeface="Vista Sans OT Reg"/>
                <a:sym typeface="Vista Sans OT Reg" charset="0"/>
              </a:endParaRPr>
            </a:p>
          </p:txBody>
        </p:sp>
        <p:sp>
          <p:nvSpPr>
            <p:cNvPr id="75" name="Rectangle 74"/>
            <p:cNvSpPr/>
            <p:nvPr/>
          </p:nvSpPr>
          <p:spPr bwMode="auto">
            <a:xfrm>
              <a:off x="4064000" y="3683000"/>
              <a:ext cx="762000" cy="457200"/>
            </a:xfrm>
            <a:prstGeom prst="rect">
              <a:avLst/>
            </a:prstGeom>
            <a:ln>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1688" dirty="0">
                <a:solidFill>
                  <a:srgbClr val="E0E4ED"/>
                </a:solidFill>
                <a:latin typeface="Vista Sans OT Reg"/>
                <a:sym typeface="Vista Sans OT Reg" charset="0"/>
              </a:endParaRPr>
            </a:p>
          </p:txBody>
        </p:sp>
        <p:sp>
          <p:nvSpPr>
            <p:cNvPr id="76" name="Rectangle 75"/>
            <p:cNvSpPr/>
            <p:nvPr/>
          </p:nvSpPr>
          <p:spPr bwMode="auto">
            <a:xfrm>
              <a:off x="4216400" y="3759200"/>
              <a:ext cx="762000" cy="457200"/>
            </a:xfrm>
            <a:prstGeom prst="rect">
              <a:avLst/>
            </a:prstGeom>
            <a:ln>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1688" dirty="0">
                <a:solidFill>
                  <a:srgbClr val="E0E4ED"/>
                </a:solidFill>
                <a:latin typeface="Vista Sans OT Reg"/>
                <a:sym typeface="Vista Sans OT Reg" charset="0"/>
              </a:endParaRPr>
            </a:p>
          </p:txBody>
        </p:sp>
        <p:sp>
          <p:nvSpPr>
            <p:cNvPr id="77" name="Rectangle 76"/>
            <p:cNvSpPr/>
            <p:nvPr/>
          </p:nvSpPr>
          <p:spPr bwMode="auto">
            <a:xfrm>
              <a:off x="4368800" y="3835400"/>
              <a:ext cx="762000" cy="457200"/>
            </a:xfrm>
            <a:prstGeom prst="rect">
              <a:avLst/>
            </a:prstGeom>
            <a:ln>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1688" dirty="0">
                <a:solidFill>
                  <a:srgbClr val="E0E4ED"/>
                </a:solidFill>
                <a:latin typeface="Vista Sans OT Reg"/>
                <a:sym typeface="Vista Sans OT Reg" charset="0"/>
              </a:endParaRPr>
            </a:p>
          </p:txBody>
        </p:sp>
        <p:sp>
          <p:nvSpPr>
            <p:cNvPr id="79" name="Rectangle 78"/>
            <p:cNvSpPr/>
            <p:nvPr/>
          </p:nvSpPr>
          <p:spPr bwMode="auto">
            <a:xfrm>
              <a:off x="4521200" y="3911600"/>
              <a:ext cx="1295400" cy="457200"/>
            </a:xfrm>
            <a:prstGeom prst="rect">
              <a:avLst/>
            </a:prstGeom>
            <a:ln>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ctr" anchorCtr="0" compatLnSpc="1">
              <a:prstTxWarp prst="textNoShape">
                <a:avLst/>
              </a:prstTxWarp>
            </a:bodyPr>
            <a:lstStyle/>
            <a:p>
              <a:pPr defTabSz="771571" fontAlgn="base">
                <a:spcBef>
                  <a:spcPct val="0"/>
                </a:spcBef>
                <a:spcAft>
                  <a:spcPct val="0"/>
                </a:spcAft>
              </a:pPr>
              <a:r>
                <a:rPr lang="en-US" sz="2025" dirty="0">
                  <a:solidFill>
                    <a:srgbClr val="000000"/>
                  </a:solidFill>
                  <a:latin typeface="Vista Sans OT Reg"/>
                  <a:sym typeface="Vista Sans OT Reg" charset="0"/>
                </a:rPr>
                <a:t>X,A,B,C</a:t>
              </a:r>
            </a:p>
          </p:txBody>
        </p:sp>
      </p:grpSp>
      <p:grpSp>
        <p:nvGrpSpPr>
          <p:cNvPr id="80" name="Group 79"/>
          <p:cNvGrpSpPr/>
          <p:nvPr/>
        </p:nvGrpSpPr>
        <p:grpSpPr>
          <a:xfrm>
            <a:off x="8089106" y="2786062"/>
            <a:ext cx="1157288" cy="642938"/>
            <a:chOff x="3911600" y="3606800"/>
            <a:chExt cx="1371600" cy="762000"/>
          </a:xfrm>
          <a:solidFill>
            <a:srgbClr val="F9B809"/>
          </a:solidFill>
        </p:grpSpPr>
        <p:sp>
          <p:nvSpPr>
            <p:cNvPr id="81" name="Rectangle 80"/>
            <p:cNvSpPr/>
            <p:nvPr/>
          </p:nvSpPr>
          <p:spPr bwMode="auto">
            <a:xfrm>
              <a:off x="3911600" y="3606800"/>
              <a:ext cx="762000" cy="457200"/>
            </a:xfrm>
            <a:prstGeom prst="rect">
              <a:avLst/>
            </a:prstGeom>
            <a:ln>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1688" dirty="0">
                <a:solidFill>
                  <a:srgbClr val="E0E4ED"/>
                </a:solidFill>
                <a:latin typeface="Vista Sans OT Reg"/>
                <a:sym typeface="Vista Sans OT Reg" charset="0"/>
              </a:endParaRPr>
            </a:p>
          </p:txBody>
        </p:sp>
        <p:sp>
          <p:nvSpPr>
            <p:cNvPr id="82" name="Rectangle 81"/>
            <p:cNvSpPr/>
            <p:nvPr/>
          </p:nvSpPr>
          <p:spPr bwMode="auto">
            <a:xfrm>
              <a:off x="4064000" y="3683000"/>
              <a:ext cx="762000" cy="457200"/>
            </a:xfrm>
            <a:prstGeom prst="rect">
              <a:avLst/>
            </a:prstGeom>
            <a:ln>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1688" dirty="0">
                <a:solidFill>
                  <a:srgbClr val="E0E4ED"/>
                </a:solidFill>
                <a:latin typeface="Vista Sans OT Reg"/>
                <a:sym typeface="Vista Sans OT Reg" charset="0"/>
              </a:endParaRPr>
            </a:p>
          </p:txBody>
        </p:sp>
        <p:sp>
          <p:nvSpPr>
            <p:cNvPr id="83" name="Rectangle 82"/>
            <p:cNvSpPr/>
            <p:nvPr/>
          </p:nvSpPr>
          <p:spPr bwMode="auto">
            <a:xfrm>
              <a:off x="4216400" y="3759200"/>
              <a:ext cx="762000" cy="457200"/>
            </a:xfrm>
            <a:prstGeom prst="rect">
              <a:avLst/>
            </a:prstGeom>
            <a:ln>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1688" dirty="0">
                <a:solidFill>
                  <a:srgbClr val="E0E4ED"/>
                </a:solidFill>
                <a:latin typeface="Vista Sans OT Reg"/>
                <a:sym typeface="Vista Sans OT Reg" charset="0"/>
              </a:endParaRPr>
            </a:p>
          </p:txBody>
        </p:sp>
        <p:sp>
          <p:nvSpPr>
            <p:cNvPr id="84" name="Rectangle 83"/>
            <p:cNvSpPr/>
            <p:nvPr/>
          </p:nvSpPr>
          <p:spPr bwMode="auto">
            <a:xfrm>
              <a:off x="4368800" y="3835400"/>
              <a:ext cx="762000" cy="457200"/>
            </a:xfrm>
            <a:prstGeom prst="rect">
              <a:avLst/>
            </a:prstGeom>
            <a:ln>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1688" dirty="0">
                <a:solidFill>
                  <a:srgbClr val="E0E4ED"/>
                </a:solidFill>
                <a:latin typeface="Vista Sans OT Reg"/>
                <a:sym typeface="Vista Sans OT Reg" charset="0"/>
              </a:endParaRPr>
            </a:p>
          </p:txBody>
        </p:sp>
        <p:sp>
          <p:nvSpPr>
            <p:cNvPr id="85" name="Rectangle 84"/>
            <p:cNvSpPr/>
            <p:nvPr/>
          </p:nvSpPr>
          <p:spPr bwMode="auto">
            <a:xfrm>
              <a:off x="4521200" y="3911600"/>
              <a:ext cx="762000" cy="457200"/>
            </a:xfrm>
            <a:prstGeom prst="rect">
              <a:avLst/>
            </a:prstGeom>
            <a:ln>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1688" dirty="0">
                <a:solidFill>
                  <a:srgbClr val="E0E4ED"/>
                </a:solidFill>
                <a:latin typeface="Vista Sans OT Reg"/>
                <a:sym typeface="Vista Sans OT Reg" charset="0"/>
              </a:endParaRPr>
            </a:p>
          </p:txBody>
        </p:sp>
      </p:grpSp>
      <p:sp>
        <p:nvSpPr>
          <p:cNvPr id="128" name="Down Arrow 127"/>
          <p:cNvSpPr/>
          <p:nvPr/>
        </p:nvSpPr>
        <p:spPr bwMode="auto">
          <a:xfrm flipH="1">
            <a:off x="6353175" y="4779169"/>
            <a:ext cx="385763" cy="514351"/>
          </a:xfrm>
          <a:prstGeom prst="downArrow">
            <a:avLst>
              <a:gd name="adj1" fmla="val 3801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35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29" name="TextBox 128"/>
          <p:cNvSpPr txBox="1"/>
          <p:nvPr/>
        </p:nvSpPr>
        <p:spPr>
          <a:xfrm>
            <a:off x="952500" y="4209115"/>
            <a:ext cx="2893219" cy="455959"/>
          </a:xfrm>
          <a:prstGeom prst="rect">
            <a:avLst/>
          </a:prstGeom>
          <a:noFill/>
        </p:spPr>
        <p:txBody>
          <a:bodyPr wrap="square" rtlCol="0">
            <a:spAutoFit/>
          </a:bodyPr>
          <a:lstStyle/>
          <a:p>
            <a:pPr defTabSz="771571" fontAlgn="base">
              <a:spcBef>
                <a:spcPct val="0"/>
              </a:spcBef>
              <a:spcAft>
                <a:spcPct val="0"/>
              </a:spcAft>
            </a:pPr>
            <a:r>
              <a:rPr lang="en-US" sz="2363" dirty="0">
                <a:solidFill>
                  <a:srgbClr val="000000"/>
                </a:solidFill>
                <a:latin typeface="Vista Sans OT Reg" charset="0"/>
                <a:sym typeface="Vista Sans OT Reg" charset="0"/>
              </a:rPr>
              <a:t>Leader cache</a:t>
            </a:r>
          </a:p>
        </p:txBody>
      </p:sp>
      <p:sp>
        <p:nvSpPr>
          <p:cNvPr id="131" name="Down Arrow 130"/>
          <p:cNvSpPr/>
          <p:nvPr/>
        </p:nvSpPr>
        <p:spPr bwMode="auto">
          <a:xfrm flipH="1">
            <a:off x="6353175" y="1950244"/>
            <a:ext cx="385763" cy="771525"/>
          </a:xfrm>
          <a:prstGeom prst="downArrow">
            <a:avLst>
              <a:gd name="adj1" fmla="val 38010"/>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35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grpSp>
        <p:nvGrpSpPr>
          <p:cNvPr id="133" name="Group 132"/>
          <p:cNvGrpSpPr/>
          <p:nvPr/>
        </p:nvGrpSpPr>
        <p:grpSpPr>
          <a:xfrm>
            <a:off x="6031706" y="4071937"/>
            <a:ext cx="1607344" cy="642938"/>
            <a:chOff x="3911600" y="3606800"/>
            <a:chExt cx="1905000" cy="762000"/>
          </a:xfrm>
          <a:solidFill>
            <a:srgbClr val="F9B809"/>
          </a:solidFill>
        </p:grpSpPr>
        <p:sp>
          <p:nvSpPr>
            <p:cNvPr id="134" name="Rectangle 133"/>
            <p:cNvSpPr/>
            <p:nvPr/>
          </p:nvSpPr>
          <p:spPr bwMode="auto">
            <a:xfrm>
              <a:off x="3911600" y="3606800"/>
              <a:ext cx="762000" cy="457200"/>
            </a:xfrm>
            <a:prstGeom prst="rect">
              <a:avLst/>
            </a:prstGeom>
            <a:ln>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1688" dirty="0">
                <a:solidFill>
                  <a:srgbClr val="E0E4ED"/>
                </a:solidFill>
                <a:latin typeface="Vista Sans OT Reg"/>
                <a:sym typeface="Vista Sans OT Reg" charset="0"/>
              </a:endParaRPr>
            </a:p>
          </p:txBody>
        </p:sp>
        <p:sp>
          <p:nvSpPr>
            <p:cNvPr id="135" name="Rectangle 134"/>
            <p:cNvSpPr/>
            <p:nvPr/>
          </p:nvSpPr>
          <p:spPr bwMode="auto">
            <a:xfrm>
              <a:off x="4064000" y="3683000"/>
              <a:ext cx="762000" cy="457200"/>
            </a:xfrm>
            <a:prstGeom prst="rect">
              <a:avLst/>
            </a:prstGeom>
            <a:ln>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1688" dirty="0">
                <a:solidFill>
                  <a:srgbClr val="E0E4ED"/>
                </a:solidFill>
                <a:latin typeface="Vista Sans OT Reg"/>
                <a:sym typeface="Vista Sans OT Reg" charset="0"/>
              </a:endParaRPr>
            </a:p>
          </p:txBody>
        </p:sp>
        <p:sp>
          <p:nvSpPr>
            <p:cNvPr id="136" name="Rectangle 135"/>
            <p:cNvSpPr/>
            <p:nvPr/>
          </p:nvSpPr>
          <p:spPr bwMode="auto">
            <a:xfrm>
              <a:off x="4216400" y="3759200"/>
              <a:ext cx="762000" cy="457200"/>
            </a:xfrm>
            <a:prstGeom prst="rect">
              <a:avLst/>
            </a:prstGeom>
            <a:ln>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1688" dirty="0">
                <a:solidFill>
                  <a:srgbClr val="E0E4ED"/>
                </a:solidFill>
                <a:latin typeface="Vista Sans OT Reg"/>
                <a:sym typeface="Vista Sans OT Reg" charset="0"/>
              </a:endParaRPr>
            </a:p>
          </p:txBody>
        </p:sp>
        <p:sp>
          <p:nvSpPr>
            <p:cNvPr id="137" name="Rectangle 136"/>
            <p:cNvSpPr/>
            <p:nvPr/>
          </p:nvSpPr>
          <p:spPr bwMode="auto">
            <a:xfrm>
              <a:off x="4368800" y="3835400"/>
              <a:ext cx="762000" cy="457200"/>
            </a:xfrm>
            <a:prstGeom prst="rect">
              <a:avLst/>
            </a:prstGeom>
            <a:ln>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1688" dirty="0">
                <a:solidFill>
                  <a:srgbClr val="E0E4ED"/>
                </a:solidFill>
                <a:latin typeface="Vista Sans OT Reg"/>
                <a:sym typeface="Vista Sans OT Reg" charset="0"/>
              </a:endParaRPr>
            </a:p>
          </p:txBody>
        </p:sp>
        <p:sp>
          <p:nvSpPr>
            <p:cNvPr id="138" name="Rectangle 137"/>
            <p:cNvSpPr/>
            <p:nvPr/>
          </p:nvSpPr>
          <p:spPr bwMode="auto">
            <a:xfrm>
              <a:off x="4521200" y="3911600"/>
              <a:ext cx="1295400" cy="457200"/>
            </a:xfrm>
            <a:prstGeom prst="rect">
              <a:avLst/>
            </a:prstGeom>
            <a:ln>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ctr" anchorCtr="0" compatLnSpc="1">
              <a:prstTxWarp prst="textNoShape">
                <a:avLst/>
              </a:prstTxWarp>
            </a:bodyPr>
            <a:lstStyle/>
            <a:p>
              <a:pPr defTabSz="771571" fontAlgn="base">
                <a:spcBef>
                  <a:spcPct val="0"/>
                </a:spcBef>
                <a:spcAft>
                  <a:spcPct val="0"/>
                </a:spcAft>
              </a:pPr>
              <a:r>
                <a:rPr lang="en-US" sz="2025" dirty="0">
                  <a:solidFill>
                    <a:srgbClr val="000000"/>
                  </a:solidFill>
                  <a:latin typeface="Vista Sans OT Reg"/>
                  <a:sym typeface="Vista Sans OT Reg" charset="0"/>
                </a:rPr>
                <a:t>X,A,B,C</a:t>
              </a:r>
            </a:p>
          </p:txBody>
        </p:sp>
      </p:grpSp>
      <p:grpSp>
        <p:nvGrpSpPr>
          <p:cNvPr id="139" name="Group 138"/>
          <p:cNvGrpSpPr/>
          <p:nvPr/>
        </p:nvGrpSpPr>
        <p:grpSpPr>
          <a:xfrm>
            <a:off x="6031706" y="2786062"/>
            <a:ext cx="1607344" cy="642938"/>
            <a:chOff x="3911600" y="3606800"/>
            <a:chExt cx="1905000" cy="762000"/>
          </a:xfrm>
          <a:solidFill>
            <a:srgbClr val="F9B809"/>
          </a:solidFill>
        </p:grpSpPr>
        <p:sp>
          <p:nvSpPr>
            <p:cNvPr id="140" name="Rectangle 139"/>
            <p:cNvSpPr/>
            <p:nvPr/>
          </p:nvSpPr>
          <p:spPr bwMode="auto">
            <a:xfrm>
              <a:off x="3911600" y="3606800"/>
              <a:ext cx="762000" cy="457200"/>
            </a:xfrm>
            <a:prstGeom prst="rect">
              <a:avLst/>
            </a:prstGeom>
            <a:ln>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1688" dirty="0">
                <a:solidFill>
                  <a:srgbClr val="E0E4ED"/>
                </a:solidFill>
                <a:latin typeface="Vista Sans OT Reg"/>
                <a:sym typeface="Vista Sans OT Reg" charset="0"/>
              </a:endParaRPr>
            </a:p>
          </p:txBody>
        </p:sp>
        <p:sp>
          <p:nvSpPr>
            <p:cNvPr id="141" name="Rectangle 140"/>
            <p:cNvSpPr/>
            <p:nvPr/>
          </p:nvSpPr>
          <p:spPr bwMode="auto">
            <a:xfrm>
              <a:off x="4064000" y="3683000"/>
              <a:ext cx="762000" cy="457200"/>
            </a:xfrm>
            <a:prstGeom prst="rect">
              <a:avLst/>
            </a:prstGeom>
            <a:ln>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1688" dirty="0">
                <a:solidFill>
                  <a:srgbClr val="E0E4ED"/>
                </a:solidFill>
                <a:latin typeface="Vista Sans OT Reg"/>
                <a:sym typeface="Vista Sans OT Reg" charset="0"/>
              </a:endParaRPr>
            </a:p>
          </p:txBody>
        </p:sp>
        <p:sp>
          <p:nvSpPr>
            <p:cNvPr id="142" name="Rectangle 141"/>
            <p:cNvSpPr/>
            <p:nvPr/>
          </p:nvSpPr>
          <p:spPr bwMode="auto">
            <a:xfrm>
              <a:off x="4216400" y="3759200"/>
              <a:ext cx="762000" cy="457200"/>
            </a:xfrm>
            <a:prstGeom prst="rect">
              <a:avLst/>
            </a:prstGeom>
            <a:ln>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1688" dirty="0">
                <a:solidFill>
                  <a:srgbClr val="E0E4ED"/>
                </a:solidFill>
                <a:latin typeface="Vista Sans OT Reg"/>
                <a:sym typeface="Vista Sans OT Reg" charset="0"/>
              </a:endParaRPr>
            </a:p>
          </p:txBody>
        </p:sp>
        <p:sp>
          <p:nvSpPr>
            <p:cNvPr id="143" name="Rectangle 142"/>
            <p:cNvSpPr/>
            <p:nvPr/>
          </p:nvSpPr>
          <p:spPr bwMode="auto">
            <a:xfrm>
              <a:off x="4368800" y="3835400"/>
              <a:ext cx="762000" cy="457200"/>
            </a:xfrm>
            <a:prstGeom prst="rect">
              <a:avLst/>
            </a:prstGeom>
            <a:ln>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1688" dirty="0">
                <a:solidFill>
                  <a:srgbClr val="E0E4ED"/>
                </a:solidFill>
                <a:latin typeface="Vista Sans OT Reg"/>
                <a:sym typeface="Vista Sans OT Reg" charset="0"/>
              </a:endParaRPr>
            </a:p>
          </p:txBody>
        </p:sp>
        <p:sp>
          <p:nvSpPr>
            <p:cNvPr id="144" name="Rectangle 143"/>
            <p:cNvSpPr/>
            <p:nvPr/>
          </p:nvSpPr>
          <p:spPr bwMode="auto">
            <a:xfrm>
              <a:off x="4521200" y="3911600"/>
              <a:ext cx="1295400" cy="457200"/>
            </a:xfrm>
            <a:prstGeom prst="rect">
              <a:avLst/>
            </a:prstGeom>
            <a:ln>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ctr" anchorCtr="0" compatLnSpc="1">
              <a:prstTxWarp prst="textNoShape">
                <a:avLst/>
              </a:prstTxWarp>
            </a:bodyPr>
            <a:lstStyle/>
            <a:p>
              <a:pPr defTabSz="771571" fontAlgn="base">
                <a:spcBef>
                  <a:spcPct val="0"/>
                </a:spcBef>
                <a:spcAft>
                  <a:spcPct val="0"/>
                </a:spcAft>
              </a:pPr>
              <a:r>
                <a:rPr lang="en-US" sz="2025" dirty="0">
                  <a:solidFill>
                    <a:srgbClr val="000000"/>
                  </a:solidFill>
                  <a:latin typeface="Vista Sans OT Reg"/>
                  <a:sym typeface="Vista Sans OT Reg" charset="0"/>
                </a:rPr>
                <a:t>Y,A,B,C</a:t>
              </a:r>
            </a:p>
          </p:txBody>
        </p:sp>
      </p:grpSp>
      <p:grpSp>
        <p:nvGrpSpPr>
          <p:cNvPr id="151" name="Group 150"/>
          <p:cNvGrpSpPr/>
          <p:nvPr/>
        </p:nvGrpSpPr>
        <p:grpSpPr>
          <a:xfrm>
            <a:off x="6031706" y="4071937"/>
            <a:ext cx="1607344" cy="642938"/>
            <a:chOff x="3911600" y="3606800"/>
            <a:chExt cx="1905000" cy="762000"/>
          </a:xfrm>
          <a:solidFill>
            <a:srgbClr val="F9B809"/>
          </a:solidFill>
        </p:grpSpPr>
        <p:sp>
          <p:nvSpPr>
            <p:cNvPr id="152" name="Rectangle 151"/>
            <p:cNvSpPr/>
            <p:nvPr/>
          </p:nvSpPr>
          <p:spPr bwMode="auto">
            <a:xfrm>
              <a:off x="3911600" y="3606800"/>
              <a:ext cx="762000" cy="457200"/>
            </a:xfrm>
            <a:prstGeom prst="rect">
              <a:avLst/>
            </a:prstGeom>
            <a:ln>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1688" dirty="0">
                <a:solidFill>
                  <a:srgbClr val="E0E4ED"/>
                </a:solidFill>
                <a:latin typeface="Vista Sans OT Reg"/>
                <a:sym typeface="Vista Sans OT Reg" charset="0"/>
              </a:endParaRPr>
            </a:p>
          </p:txBody>
        </p:sp>
        <p:sp>
          <p:nvSpPr>
            <p:cNvPr id="153" name="Rectangle 152"/>
            <p:cNvSpPr/>
            <p:nvPr/>
          </p:nvSpPr>
          <p:spPr bwMode="auto">
            <a:xfrm>
              <a:off x="4064000" y="3683000"/>
              <a:ext cx="762000" cy="457200"/>
            </a:xfrm>
            <a:prstGeom prst="rect">
              <a:avLst/>
            </a:prstGeom>
            <a:ln>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1688" dirty="0">
                <a:solidFill>
                  <a:srgbClr val="E0E4ED"/>
                </a:solidFill>
                <a:latin typeface="Vista Sans OT Reg"/>
                <a:sym typeface="Vista Sans OT Reg" charset="0"/>
              </a:endParaRPr>
            </a:p>
          </p:txBody>
        </p:sp>
        <p:sp>
          <p:nvSpPr>
            <p:cNvPr id="154" name="Rectangle 153"/>
            <p:cNvSpPr/>
            <p:nvPr/>
          </p:nvSpPr>
          <p:spPr bwMode="auto">
            <a:xfrm>
              <a:off x="4216400" y="3759200"/>
              <a:ext cx="762000" cy="457200"/>
            </a:xfrm>
            <a:prstGeom prst="rect">
              <a:avLst/>
            </a:prstGeom>
            <a:ln>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1688" dirty="0">
                <a:solidFill>
                  <a:srgbClr val="E0E4ED"/>
                </a:solidFill>
                <a:latin typeface="Vista Sans OT Reg"/>
                <a:sym typeface="Vista Sans OT Reg" charset="0"/>
              </a:endParaRPr>
            </a:p>
          </p:txBody>
        </p:sp>
        <p:sp>
          <p:nvSpPr>
            <p:cNvPr id="155" name="Rectangle 154"/>
            <p:cNvSpPr/>
            <p:nvPr/>
          </p:nvSpPr>
          <p:spPr bwMode="auto">
            <a:xfrm>
              <a:off x="4368800" y="3835400"/>
              <a:ext cx="762000" cy="457200"/>
            </a:xfrm>
            <a:prstGeom prst="rect">
              <a:avLst/>
            </a:prstGeom>
            <a:ln>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1688" dirty="0">
                <a:solidFill>
                  <a:srgbClr val="E0E4ED"/>
                </a:solidFill>
                <a:latin typeface="Vista Sans OT Reg"/>
                <a:sym typeface="Vista Sans OT Reg" charset="0"/>
              </a:endParaRPr>
            </a:p>
          </p:txBody>
        </p:sp>
        <p:sp>
          <p:nvSpPr>
            <p:cNvPr id="156" name="Rectangle 155"/>
            <p:cNvSpPr/>
            <p:nvPr/>
          </p:nvSpPr>
          <p:spPr bwMode="auto">
            <a:xfrm>
              <a:off x="4521200" y="3911600"/>
              <a:ext cx="1295400" cy="457200"/>
            </a:xfrm>
            <a:prstGeom prst="rect">
              <a:avLst/>
            </a:prstGeom>
            <a:ln>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ctr" anchorCtr="0" compatLnSpc="1">
              <a:prstTxWarp prst="textNoShape">
                <a:avLst/>
              </a:prstTxWarp>
            </a:bodyPr>
            <a:lstStyle/>
            <a:p>
              <a:pPr defTabSz="771571" fontAlgn="base">
                <a:spcBef>
                  <a:spcPct val="0"/>
                </a:spcBef>
                <a:spcAft>
                  <a:spcPct val="0"/>
                </a:spcAft>
              </a:pPr>
              <a:r>
                <a:rPr lang="en-US" sz="2025" dirty="0">
                  <a:solidFill>
                    <a:srgbClr val="000000"/>
                  </a:solidFill>
                  <a:latin typeface="Vista Sans OT Reg"/>
                  <a:sym typeface="Vista Sans OT Reg" charset="0"/>
                </a:rPr>
                <a:t>Y,A,B,C</a:t>
              </a:r>
            </a:p>
          </p:txBody>
        </p:sp>
      </p:grpSp>
      <p:sp>
        <p:nvSpPr>
          <p:cNvPr id="3" name="Rectangle 2"/>
          <p:cNvSpPr/>
          <p:nvPr/>
        </p:nvSpPr>
        <p:spPr bwMode="auto">
          <a:xfrm>
            <a:off x="6803231" y="2143125"/>
            <a:ext cx="900113" cy="450056"/>
          </a:xfrm>
          <a:prstGeom prst="rect">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ctr" anchorCtr="0" compatLnSpc="1">
            <a:prstTxWarp prst="textNoShape">
              <a:avLst/>
            </a:prstTxWarp>
          </a:bodyPr>
          <a:lstStyle/>
          <a:p>
            <a:pPr algn="ctr" defTabSz="771571" fontAlgn="base">
              <a:lnSpc>
                <a:spcPct val="90000"/>
              </a:lnSpc>
              <a:spcBef>
                <a:spcPct val="0"/>
              </a:spcBef>
              <a:spcAft>
                <a:spcPct val="0"/>
              </a:spcAft>
            </a:pPr>
            <a:r>
              <a:rPr lang="en-US" sz="168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X –&gt; Y</a:t>
            </a:r>
          </a:p>
        </p:txBody>
      </p:sp>
      <p:sp>
        <p:nvSpPr>
          <p:cNvPr id="157" name="Rectangle 156"/>
          <p:cNvSpPr/>
          <p:nvPr/>
        </p:nvSpPr>
        <p:spPr bwMode="auto">
          <a:xfrm>
            <a:off x="6803231" y="3557588"/>
            <a:ext cx="900113" cy="450056"/>
          </a:xfrm>
          <a:prstGeom prst="rect">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ctr" anchorCtr="0" compatLnSpc="1">
            <a:prstTxWarp prst="textNoShape">
              <a:avLst/>
            </a:prstTxWarp>
          </a:bodyPr>
          <a:lstStyle/>
          <a:p>
            <a:pPr algn="ctr" defTabSz="771571" fontAlgn="base">
              <a:lnSpc>
                <a:spcPct val="90000"/>
              </a:lnSpc>
              <a:spcBef>
                <a:spcPct val="0"/>
              </a:spcBef>
              <a:spcAft>
                <a:spcPct val="0"/>
              </a:spcAft>
            </a:pPr>
            <a:r>
              <a:rPr lang="en-US" sz="168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X –&gt; Y</a:t>
            </a:r>
          </a:p>
        </p:txBody>
      </p:sp>
      <p:sp>
        <p:nvSpPr>
          <p:cNvPr id="158" name="Rectangle 157"/>
          <p:cNvSpPr/>
          <p:nvPr/>
        </p:nvSpPr>
        <p:spPr bwMode="auto">
          <a:xfrm>
            <a:off x="6803231" y="4843463"/>
            <a:ext cx="900113" cy="450056"/>
          </a:xfrm>
          <a:prstGeom prst="rect">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ctr" anchorCtr="0" compatLnSpc="1">
            <a:prstTxWarp prst="textNoShape">
              <a:avLst/>
            </a:prstTxWarp>
          </a:bodyPr>
          <a:lstStyle/>
          <a:p>
            <a:pPr algn="ctr" defTabSz="771571" fontAlgn="base">
              <a:lnSpc>
                <a:spcPct val="90000"/>
              </a:lnSpc>
              <a:spcBef>
                <a:spcPct val="0"/>
              </a:spcBef>
              <a:spcAft>
                <a:spcPct val="0"/>
              </a:spcAft>
            </a:pPr>
            <a:r>
              <a:rPr lang="en-US" sz="1688"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X –&gt; Y</a:t>
            </a:r>
          </a:p>
        </p:txBody>
      </p:sp>
      <p:sp>
        <p:nvSpPr>
          <p:cNvPr id="159" name="Rectangle 158"/>
          <p:cNvSpPr/>
          <p:nvPr/>
        </p:nvSpPr>
        <p:spPr bwMode="auto">
          <a:xfrm>
            <a:off x="7639050" y="4972050"/>
            <a:ext cx="514350" cy="450056"/>
          </a:xfrm>
          <a:prstGeom prst="rect">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ctr" anchorCtr="0" compatLnSpc="1">
            <a:prstTxWarp prst="textNoShape">
              <a:avLst/>
            </a:prstTxWarp>
          </a:bodyPr>
          <a:lstStyle/>
          <a:p>
            <a:pPr algn="ctr" defTabSz="771571" fontAlgn="base">
              <a:lnSpc>
                <a:spcPct val="90000"/>
              </a:lnSpc>
              <a:spcBef>
                <a:spcPct val="0"/>
              </a:spcBef>
              <a:spcAft>
                <a:spcPct val="0"/>
              </a:spcAft>
            </a:pPr>
            <a:r>
              <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ok</a:t>
            </a:r>
          </a:p>
        </p:txBody>
      </p:sp>
      <p:sp>
        <p:nvSpPr>
          <p:cNvPr id="160" name="Rectangle 159"/>
          <p:cNvSpPr/>
          <p:nvPr/>
        </p:nvSpPr>
        <p:spPr bwMode="auto">
          <a:xfrm>
            <a:off x="7639050" y="2271713"/>
            <a:ext cx="514350" cy="450056"/>
          </a:xfrm>
          <a:prstGeom prst="rect">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ctr" anchorCtr="0" compatLnSpc="1">
            <a:prstTxWarp prst="textNoShape">
              <a:avLst/>
            </a:prstTxWarp>
          </a:bodyPr>
          <a:lstStyle/>
          <a:p>
            <a:pPr algn="ctr" defTabSz="771571" fontAlgn="base">
              <a:lnSpc>
                <a:spcPct val="90000"/>
              </a:lnSpc>
              <a:spcBef>
                <a:spcPct val="0"/>
              </a:spcBef>
              <a:spcAft>
                <a:spcPct val="0"/>
              </a:spcAft>
            </a:pPr>
            <a:r>
              <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ok</a:t>
            </a:r>
          </a:p>
        </p:txBody>
      </p:sp>
      <p:sp>
        <p:nvSpPr>
          <p:cNvPr id="161" name="Rectangle 160"/>
          <p:cNvSpPr/>
          <p:nvPr/>
        </p:nvSpPr>
        <p:spPr bwMode="auto">
          <a:xfrm>
            <a:off x="3588544" y="3557588"/>
            <a:ext cx="1350169" cy="450056"/>
          </a:xfrm>
          <a:prstGeom prst="rect">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ctr" anchorCtr="0" compatLnSpc="1">
            <a:prstTxWarp prst="textNoShape">
              <a:avLst/>
            </a:prstTxWarp>
          </a:bodyPr>
          <a:lstStyle/>
          <a:p>
            <a:pPr algn="ctr" defTabSz="771571" fontAlgn="base">
              <a:lnSpc>
                <a:spcPct val="90000"/>
              </a:lnSpc>
              <a:spcBef>
                <a:spcPct val="0"/>
              </a:spcBef>
              <a:spcAft>
                <a:spcPct val="0"/>
              </a:spcAft>
            </a:pPr>
            <a:r>
              <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refill X</a:t>
            </a:r>
          </a:p>
        </p:txBody>
      </p:sp>
      <p:sp>
        <p:nvSpPr>
          <p:cNvPr id="162" name="Rectangle 161"/>
          <p:cNvSpPr/>
          <p:nvPr/>
        </p:nvSpPr>
        <p:spPr bwMode="auto">
          <a:xfrm>
            <a:off x="8539162" y="3557588"/>
            <a:ext cx="1350169" cy="450056"/>
          </a:xfrm>
          <a:prstGeom prst="rect">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ctr" anchorCtr="0" compatLnSpc="1">
            <a:prstTxWarp prst="textNoShape">
              <a:avLst/>
            </a:prstTxWarp>
          </a:bodyPr>
          <a:lstStyle/>
          <a:p>
            <a:pPr algn="ctr" defTabSz="771571" fontAlgn="base">
              <a:lnSpc>
                <a:spcPct val="90000"/>
              </a:lnSpc>
              <a:spcBef>
                <a:spcPct val="0"/>
              </a:spcBef>
              <a:spcAft>
                <a:spcPct val="0"/>
              </a:spcAft>
            </a:pPr>
            <a:r>
              <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refill X</a:t>
            </a:r>
          </a:p>
        </p:txBody>
      </p:sp>
      <p:sp>
        <p:nvSpPr>
          <p:cNvPr id="163" name="Rectangle 162"/>
          <p:cNvSpPr/>
          <p:nvPr/>
        </p:nvSpPr>
        <p:spPr bwMode="auto">
          <a:xfrm>
            <a:off x="7639050" y="3686175"/>
            <a:ext cx="514350" cy="450056"/>
          </a:xfrm>
          <a:prstGeom prst="rect">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ctr" anchorCtr="0" compatLnSpc="1">
            <a:prstTxWarp prst="textNoShape">
              <a:avLst/>
            </a:prstTxWarp>
          </a:bodyPr>
          <a:lstStyle/>
          <a:p>
            <a:pPr algn="ctr" defTabSz="771571" fontAlgn="base">
              <a:lnSpc>
                <a:spcPct val="90000"/>
              </a:lnSpc>
              <a:spcBef>
                <a:spcPct val="0"/>
              </a:spcBef>
              <a:spcAft>
                <a:spcPct val="0"/>
              </a:spcAft>
            </a:pPr>
            <a:r>
              <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rPr>
              <a:t>ok</a:t>
            </a:r>
          </a:p>
        </p:txBody>
      </p:sp>
      <p:grpSp>
        <p:nvGrpSpPr>
          <p:cNvPr id="164" name="Group 163"/>
          <p:cNvGrpSpPr/>
          <p:nvPr/>
        </p:nvGrpSpPr>
        <p:grpSpPr>
          <a:xfrm>
            <a:off x="6031706" y="5357813"/>
            <a:ext cx="1028700" cy="771525"/>
            <a:chOff x="4292600" y="5969000"/>
            <a:chExt cx="1219200" cy="914400"/>
          </a:xfrm>
          <a:solidFill>
            <a:srgbClr val="FAE79D"/>
          </a:solidFill>
        </p:grpSpPr>
        <p:sp>
          <p:nvSpPr>
            <p:cNvPr id="165" name="Magnetic Disk 164"/>
            <p:cNvSpPr/>
            <p:nvPr/>
          </p:nvSpPr>
          <p:spPr bwMode="auto">
            <a:xfrm>
              <a:off x="4292600" y="5969000"/>
              <a:ext cx="762000" cy="685800"/>
            </a:xfrm>
            <a:prstGeom prst="flowChartMagneticDisk">
              <a:avLst/>
            </a:prstGeom>
            <a:ln>
              <a:headEnd type="arrow"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1688" dirty="0">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166" name="Magnetic Disk 165"/>
            <p:cNvSpPr/>
            <p:nvPr/>
          </p:nvSpPr>
          <p:spPr bwMode="auto">
            <a:xfrm>
              <a:off x="4445000" y="6045200"/>
              <a:ext cx="762000" cy="685800"/>
            </a:xfrm>
            <a:prstGeom prst="flowChartMagneticDisk">
              <a:avLst/>
            </a:prstGeom>
            <a:ln>
              <a:headEnd type="arrow"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1688" dirty="0">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167" name="Magnetic Disk 166"/>
            <p:cNvSpPr/>
            <p:nvPr/>
          </p:nvSpPr>
          <p:spPr bwMode="auto">
            <a:xfrm>
              <a:off x="4597400" y="6121400"/>
              <a:ext cx="762000" cy="685800"/>
            </a:xfrm>
            <a:prstGeom prst="flowChartMagneticDisk">
              <a:avLst/>
            </a:prstGeom>
            <a:ln>
              <a:headEnd type="arrow"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1688" dirty="0">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168" name="Magnetic Disk 167"/>
            <p:cNvSpPr/>
            <p:nvPr/>
          </p:nvSpPr>
          <p:spPr bwMode="auto">
            <a:xfrm>
              <a:off x="4749800" y="6197600"/>
              <a:ext cx="762000" cy="685800"/>
            </a:xfrm>
            <a:prstGeom prst="flowChartMagneticDisk">
              <a:avLst/>
            </a:prstGeom>
            <a:ln>
              <a:headEnd type="arrow"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77153" tIns="38576" rIns="77153" bIns="38576" numCol="1" rtlCol="0" anchor="ctr" anchorCtr="0" compatLnSpc="1">
              <a:prstTxWarp prst="textNoShape">
                <a:avLst/>
              </a:prstTxWarp>
            </a:bodyPr>
            <a:lstStyle/>
            <a:p>
              <a:pPr defTabSz="771571" fontAlgn="base">
                <a:spcBef>
                  <a:spcPct val="0"/>
                </a:spcBef>
                <a:spcAft>
                  <a:spcPct val="0"/>
                </a:spcAft>
              </a:pPr>
              <a:r>
                <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charset="0"/>
                </a:rPr>
                <a:t>Y,…</a:t>
              </a:r>
            </a:p>
          </p:txBody>
        </p:sp>
      </p:grpSp>
      <p:sp>
        <p:nvSpPr>
          <p:cNvPr id="108" name="Rectangle 107"/>
          <p:cNvSpPr/>
          <p:nvPr/>
        </p:nvSpPr>
        <p:spPr bwMode="auto">
          <a:xfrm>
            <a:off x="4424362" y="3043237"/>
            <a:ext cx="1092994" cy="385763"/>
          </a:xfrm>
          <a:prstGeom prst="rect">
            <a:avLst/>
          </a:prstGeom>
          <a:ln>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ctr" anchorCtr="0" compatLnSpc="1">
            <a:prstTxWarp prst="textNoShape">
              <a:avLst/>
            </a:prstTxWarp>
          </a:bodyPr>
          <a:lstStyle/>
          <a:p>
            <a:pPr defTabSz="771571" fontAlgn="base">
              <a:spcBef>
                <a:spcPct val="0"/>
              </a:spcBef>
              <a:spcAft>
                <a:spcPct val="0"/>
              </a:spcAft>
            </a:pPr>
            <a:r>
              <a:rPr lang="en-US" sz="2025" dirty="0">
                <a:solidFill>
                  <a:srgbClr val="000000"/>
                </a:solidFill>
                <a:latin typeface="Vista Sans OT Reg"/>
                <a:sym typeface="Vista Sans OT Reg" charset="0"/>
              </a:rPr>
              <a:t>X,A,B,C</a:t>
            </a:r>
            <a:endParaRPr lang="en-US" sz="1688" dirty="0">
              <a:solidFill>
                <a:srgbClr val="000000"/>
              </a:solidFill>
              <a:latin typeface="Vista Sans OT Reg"/>
              <a:sym typeface="Vista Sans OT Reg" charset="0"/>
            </a:endParaRPr>
          </a:p>
        </p:txBody>
      </p:sp>
      <p:sp>
        <p:nvSpPr>
          <p:cNvPr id="150" name="Rectangle 149"/>
          <p:cNvSpPr/>
          <p:nvPr/>
        </p:nvSpPr>
        <p:spPr bwMode="auto">
          <a:xfrm>
            <a:off x="4424362" y="3043237"/>
            <a:ext cx="1092994" cy="385763"/>
          </a:xfrm>
          <a:prstGeom prst="rect">
            <a:avLst/>
          </a:prstGeom>
          <a:ln>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ctr" anchorCtr="0" compatLnSpc="1">
            <a:prstTxWarp prst="textNoShape">
              <a:avLst/>
            </a:prstTxWarp>
          </a:bodyPr>
          <a:lstStyle/>
          <a:p>
            <a:pPr defTabSz="771571" fontAlgn="base">
              <a:spcBef>
                <a:spcPct val="0"/>
              </a:spcBef>
              <a:spcAft>
                <a:spcPct val="0"/>
              </a:spcAft>
            </a:pPr>
            <a:r>
              <a:rPr lang="en-US" sz="2025" dirty="0">
                <a:solidFill>
                  <a:srgbClr val="000000"/>
                </a:solidFill>
                <a:latin typeface="Vista Sans OT Reg"/>
                <a:sym typeface="Vista Sans OT Reg" charset="0"/>
              </a:rPr>
              <a:t>Y,A,B,C</a:t>
            </a:r>
            <a:endParaRPr lang="en-US" sz="1688" dirty="0">
              <a:solidFill>
                <a:srgbClr val="000000"/>
              </a:solidFill>
              <a:latin typeface="Vista Sans OT Reg"/>
              <a:sym typeface="Vista Sans OT Reg" charset="0"/>
            </a:endParaRPr>
          </a:p>
        </p:txBody>
      </p:sp>
      <p:sp>
        <p:nvSpPr>
          <p:cNvPr id="110" name="Down Arrow 109"/>
          <p:cNvSpPr/>
          <p:nvPr/>
        </p:nvSpPr>
        <p:spPr bwMode="auto">
          <a:xfrm rot="18175108">
            <a:off x="5329130" y="3614142"/>
            <a:ext cx="257175" cy="1070051"/>
          </a:xfrm>
          <a:prstGeom prst="downArrow">
            <a:avLst>
              <a:gd name="adj1" fmla="val 38010"/>
              <a:gd name="adj2" fmla="val 50000"/>
            </a:avLst>
          </a:prstGeom>
          <a:ln>
            <a:headEnd type="arrow"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350">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5" name="Oval 4"/>
          <p:cNvSpPr/>
          <p:nvPr/>
        </p:nvSpPr>
        <p:spPr bwMode="auto">
          <a:xfrm>
            <a:off x="3698761" y="2494625"/>
            <a:ext cx="2204889" cy="1255843"/>
          </a:xfrm>
          <a:prstGeom prst="ellipse">
            <a:avLst/>
          </a:prstGeom>
          <a:noFill/>
          <a:ln w="57150" cap="flat" cmpd="sng" algn="ctr">
            <a:solidFill>
              <a:schemeClr val="tx1"/>
            </a:solidFill>
            <a:prstDash val="solid"/>
            <a:round/>
            <a:headEnd type="arrow"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6" name="TextBox 5"/>
          <p:cNvSpPr txBox="1"/>
          <p:nvPr/>
        </p:nvSpPr>
        <p:spPr>
          <a:xfrm>
            <a:off x="5637320" y="1802167"/>
            <a:ext cx="6178859" cy="923330"/>
          </a:xfrm>
          <a:prstGeom prst="rect">
            <a:avLst/>
          </a:prstGeom>
          <a:solidFill>
            <a:srgbClr val="FFC000"/>
          </a:solidFill>
          <a:ln w="28575">
            <a:solidFill>
              <a:schemeClr val="tx1"/>
            </a:solidFill>
          </a:ln>
        </p:spPr>
        <p:txBody>
          <a:bodyPr wrap="square" rtlCol="0">
            <a:spAutoFit/>
          </a:bodyPr>
          <a:lstStyle/>
          <a:p>
            <a:r>
              <a:rPr lang="en-US" b="1" dirty="0" smtClean="0"/>
              <a:t>Ensure that range queries on association lists always work, even when a change has recently been made.  Not ACID, but “good enough” for TAO use cases.</a:t>
            </a:r>
            <a:endParaRPr lang="en-US" b="1" dirty="0"/>
          </a:p>
        </p:txBody>
      </p:sp>
      <p:cxnSp>
        <p:nvCxnSpPr>
          <p:cNvPr id="10" name="Straight Connector 9"/>
          <p:cNvCxnSpPr>
            <a:stCxn id="5" idx="6"/>
          </p:cNvCxnSpPr>
          <p:nvPr/>
        </p:nvCxnSpPr>
        <p:spPr bwMode="auto">
          <a:xfrm flipV="1">
            <a:off x="5903650" y="2721769"/>
            <a:ext cx="1028169" cy="400778"/>
          </a:xfrm>
          <a:prstGeom prst="line">
            <a:avLst/>
          </a:prstGeom>
          <a:solidFill>
            <a:srgbClr val="F0C423"/>
          </a:solidFill>
          <a:ln w="28575" cap="flat" cmpd="sng" algn="ctr">
            <a:solidFill>
              <a:schemeClr val="tx1"/>
            </a:solidFill>
            <a:prstDash val="solid"/>
            <a:round/>
            <a:headEnd type="arrow" w="med" len="med"/>
            <a:tailEnd type="none" w="med" len="med"/>
          </a:ln>
          <a:effectLst/>
        </p:spPr>
      </p:cxnSp>
    </p:spTree>
    <p:custDataLst>
      <p:tags r:id="rId1"/>
    </p:custDataLst>
    <p:extLst>
      <p:ext uri="{BB962C8B-B14F-4D97-AF65-F5344CB8AC3E}">
        <p14:creationId xmlns:p14="http://schemas.microsoft.com/office/powerpoint/2010/main" val="2672181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5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randombar(horizontal)">
                                      <p:cBhvr>
                                        <p:cTn id="57" dur="500"/>
                                        <p:tgtEl>
                                          <p:spTgt spid="5"/>
                                        </p:tgtEl>
                                      </p:cBhvr>
                                    </p:animEffect>
                                  </p:childTnLst>
                                </p:cTn>
                              </p:par>
                              <p:par>
                                <p:cTn id="58" presetID="14" presetClass="entr" presetSubtype="10" fill="hold" nodeType="with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randombar(horizontal)">
                                      <p:cBhvr>
                                        <p:cTn id="60" dur="500"/>
                                        <p:tgtEl>
                                          <p:spTgt spid="10"/>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randombar(horizontal)">
                                      <p:cBhvr>
                                        <p:cTn id="6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120" grpId="0" animBg="1"/>
      <p:bldP spid="121" grpId="0" animBg="1"/>
      <p:bldP spid="128" grpId="0" animBg="1"/>
      <p:bldP spid="131" grpId="0" animBg="1"/>
      <p:bldP spid="3" grpId="0" animBg="1"/>
      <p:bldP spid="157" grpId="0" animBg="1"/>
      <p:bldP spid="158" grpId="0" animBg="1"/>
      <p:bldP spid="159" grpId="0" animBg="1"/>
      <p:bldP spid="160" grpId="0" animBg="1"/>
      <p:bldP spid="161" grpId="0" animBg="1"/>
      <p:bldP spid="162" grpId="0" animBg="1"/>
      <p:bldP spid="163" grpId="0" animBg="1"/>
      <p:bldP spid="150" grpId="0" animBg="1"/>
      <p:bldP spid="110" grpId="0" animBg="1"/>
      <p:bldP spid="5" grpId="0" animBg="1"/>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375"/>
              <a:t>Asynchronous DB Replication</a:t>
            </a:r>
            <a:endParaRPr lang="en-US" sz="3375" dirty="0"/>
          </a:p>
        </p:txBody>
      </p:sp>
      <p:sp>
        <p:nvSpPr>
          <p:cNvPr id="7" name="TextBox 6"/>
          <p:cNvSpPr txBox="1"/>
          <p:nvPr/>
        </p:nvSpPr>
        <p:spPr>
          <a:xfrm>
            <a:off x="888206" y="3064669"/>
            <a:ext cx="1928813" cy="403957"/>
          </a:xfrm>
          <a:prstGeom prst="rect">
            <a:avLst/>
          </a:prstGeom>
          <a:noFill/>
        </p:spPr>
        <p:txBody>
          <a:bodyPr wrap="square" rtlCol="0">
            <a:spAutoFit/>
          </a:bodyPr>
          <a:lstStyle/>
          <a:p>
            <a:pPr defTabSz="771571" fontAlgn="base">
              <a:spcBef>
                <a:spcPct val="0"/>
              </a:spcBef>
              <a:spcAft>
                <a:spcPct val="0"/>
              </a:spcAft>
            </a:pPr>
            <a:r>
              <a:rPr lang="en-US" sz="2025" dirty="0">
                <a:solidFill>
                  <a:srgbClr val="000000"/>
                </a:solidFill>
                <a:latin typeface="Vista Sans OT Reg" charset="0"/>
                <a:sym typeface="Vista Sans OT Reg" charset="0"/>
              </a:rPr>
              <a:t>Follower cache</a:t>
            </a:r>
          </a:p>
        </p:txBody>
      </p:sp>
      <p:sp>
        <p:nvSpPr>
          <p:cNvPr id="11" name="TextBox 10"/>
          <p:cNvSpPr txBox="1"/>
          <p:nvPr/>
        </p:nvSpPr>
        <p:spPr>
          <a:xfrm>
            <a:off x="888206" y="5293519"/>
            <a:ext cx="1168140" cy="403957"/>
          </a:xfrm>
          <a:prstGeom prst="rect">
            <a:avLst/>
          </a:prstGeom>
          <a:noFill/>
        </p:spPr>
        <p:txBody>
          <a:bodyPr wrap="none" rtlCol="0">
            <a:spAutoFit/>
          </a:bodyPr>
          <a:lstStyle/>
          <a:p>
            <a:pPr defTabSz="771571" fontAlgn="base">
              <a:spcBef>
                <a:spcPct val="0"/>
              </a:spcBef>
              <a:spcAft>
                <a:spcPct val="0"/>
              </a:spcAft>
            </a:pPr>
            <a:r>
              <a:rPr lang="en-US" sz="2025" dirty="0">
                <a:solidFill>
                  <a:srgbClr val="000000"/>
                </a:solidFill>
                <a:latin typeface="Vista Sans OT Reg" charset="0"/>
                <a:sym typeface="Vista Sans OT Reg" charset="0"/>
              </a:rPr>
              <a:t>Database</a:t>
            </a:r>
          </a:p>
        </p:txBody>
      </p:sp>
      <p:sp>
        <p:nvSpPr>
          <p:cNvPr id="24" name="TextBox 23"/>
          <p:cNvSpPr txBox="1"/>
          <p:nvPr/>
        </p:nvSpPr>
        <p:spPr>
          <a:xfrm>
            <a:off x="952501" y="1950244"/>
            <a:ext cx="1485087" cy="403957"/>
          </a:xfrm>
          <a:prstGeom prst="rect">
            <a:avLst/>
          </a:prstGeom>
          <a:noFill/>
        </p:spPr>
        <p:txBody>
          <a:bodyPr wrap="none" rtlCol="0">
            <a:spAutoFit/>
          </a:bodyPr>
          <a:lstStyle/>
          <a:p>
            <a:pPr defTabSz="771571" fontAlgn="base">
              <a:spcBef>
                <a:spcPct val="0"/>
              </a:spcBef>
              <a:spcAft>
                <a:spcPct val="0"/>
              </a:spcAft>
            </a:pPr>
            <a:r>
              <a:rPr lang="en-US" sz="2025" dirty="0">
                <a:solidFill>
                  <a:srgbClr val="000000"/>
                </a:solidFill>
                <a:latin typeface="Vista Sans OT Reg" charset="0"/>
                <a:sym typeface="Vista Sans OT Reg" charset="0"/>
              </a:rPr>
              <a:t>Web servers</a:t>
            </a:r>
          </a:p>
        </p:txBody>
      </p:sp>
      <p:cxnSp>
        <p:nvCxnSpPr>
          <p:cNvPr id="6" name="Straight Connector 5"/>
          <p:cNvCxnSpPr/>
          <p:nvPr/>
        </p:nvCxnSpPr>
        <p:spPr bwMode="auto">
          <a:xfrm>
            <a:off x="6417469" y="1500187"/>
            <a:ext cx="0" cy="4757738"/>
          </a:xfrm>
          <a:prstGeom prst="line">
            <a:avLst/>
          </a:prstGeom>
          <a:solidFill>
            <a:srgbClr val="F0C423"/>
          </a:solidFill>
          <a:ln w="63500" cap="flat" cmpd="sng" algn="ctr">
            <a:solidFill>
              <a:schemeClr val="tx1"/>
            </a:solidFill>
            <a:prstDash val="dash"/>
            <a:round/>
            <a:headEnd type="none" w="med" len="med"/>
            <a:tailEnd type="none" w="med" len="med"/>
          </a:ln>
          <a:effectLst/>
        </p:spPr>
      </p:cxnSp>
      <p:sp>
        <p:nvSpPr>
          <p:cNvPr id="72" name="TextBox 71"/>
          <p:cNvSpPr txBox="1"/>
          <p:nvPr/>
        </p:nvSpPr>
        <p:spPr>
          <a:xfrm>
            <a:off x="2817019" y="1435894"/>
            <a:ext cx="3150394" cy="403957"/>
          </a:xfrm>
          <a:prstGeom prst="rect">
            <a:avLst/>
          </a:prstGeom>
          <a:noFill/>
        </p:spPr>
        <p:txBody>
          <a:bodyPr wrap="square" rtlCol="0">
            <a:spAutoFit/>
          </a:bodyPr>
          <a:lstStyle/>
          <a:p>
            <a:pPr algn="ctr" defTabSz="771571" fontAlgn="base">
              <a:spcBef>
                <a:spcPct val="0"/>
              </a:spcBef>
              <a:spcAft>
                <a:spcPct val="0"/>
              </a:spcAft>
            </a:pPr>
            <a:r>
              <a:rPr lang="en-US" sz="2025" dirty="0">
                <a:solidFill>
                  <a:srgbClr val="000000"/>
                </a:solidFill>
                <a:latin typeface="Vista Sans OT Reg" charset="0"/>
                <a:sym typeface="Vista Sans OT Reg" charset="0"/>
              </a:rPr>
              <a:t>Master data center</a:t>
            </a:r>
          </a:p>
        </p:txBody>
      </p:sp>
      <p:sp>
        <p:nvSpPr>
          <p:cNvPr id="73" name="TextBox 72"/>
          <p:cNvSpPr txBox="1"/>
          <p:nvPr/>
        </p:nvSpPr>
        <p:spPr>
          <a:xfrm>
            <a:off x="6738937" y="1435894"/>
            <a:ext cx="3150394" cy="403957"/>
          </a:xfrm>
          <a:prstGeom prst="rect">
            <a:avLst/>
          </a:prstGeom>
          <a:noFill/>
        </p:spPr>
        <p:txBody>
          <a:bodyPr wrap="square" rtlCol="0">
            <a:spAutoFit/>
          </a:bodyPr>
          <a:lstStyle/>
          <a:p>
            <a:pPr algn="ctr" defTabSz="771571" fontAlgn="base">
              <a:spcBef>
                <a:spcPct val="0"/>
              </a:spcBef>
              <a:spcAft>
                <a:spcPct val="0"/>
              </a:spcAft>
            </a:pPr>
            <a:r>
              <a:rPr lang="en-US" sz="2025" dirty="0">
                <a:solidFill>
                  <a:srgbClr val="000000"/>
                </a:solidFill>
                <a:latin typeface="Vista Sans OT Reg" charset="0"/>
                <a:sym typeface="Vista Sans OT Reg" charset="0"/>
              </a:rPr>
              <a:t>Replica data center</a:t>
            </a:r>
          </a:p>
        </p:txBody>
      </p:sp>
      <p:grpSp>
        <p:nvGrpSpPr>
          <p:cNvPr id="5" name="Group 4"/>
          <p:cNvGrpSpPr/>
          <p:nvPr/>
        </p:nvGrpSpPr>
        <p:grpSpPr>
          <a:xfrm>
            <a:off x="2817019" y="2014538"/>
            <a:ext cx="3343275" cy="4018359"/>
            <a:chOff x="2616200" y="2387600"/>
            <a:chExt cx="3962400" cy="4762500"/>
          </a:xfrm>
        </p:grpSpPr>
        <p:grpSp>
          <p:nvGrpSpPr>
            <p:cNvPr id="3" name="Group 2"/>
            <p:cNvGrpSpPr/>
            <p:nvPr/>
          </p:nvGrpSpPr>
          <p:grpSpPr>
            <a:xfrm>
              <a:off x="2616200" y="2387600"/>
              <a:ext cx="1001486" cy="304800"/>
              <a:chOff x="2681514" y="2387600"/>
              <a:chExt cx="1001486" cy="304800"/>
            </a:xfrm>
          </p:grpSpPr>
          <p:sp>
            <p:nvSpPr>
              <p:cNvPr id="16" name="Rounded Rectangle 15"/>
              <p:cNvSpPr/>
              <p:nvPr/>
            </p:nvSpPr>
            <p:spPr bwMode="auto">
              <a:xfrm>
                <a:off x="2681514" y="23876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17" name="Rounded Rectangle 16"/>
              <p:cNvSpPr/>
              <p:nvPr/>
            </p:nvSpPr>
            <p:spPr bwMode="auto">
              <a:xfrm>
                <a:off x="3029857" y="23876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18" name="Rounded Rectangle 17"/>
              <p:cNvSpPr/>
              <p:nvPr/>
            </p:nvSpPr>
            <p:spPr bwMode="auto">
              <a:xfrm>
                <a:off x="3378200" y="23876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grpSp>
        <p:grpSp>
          <p:nvGrpSpPr>
            <p:cNvPr id="48" name="Group 47"/>
            <p:cNvGrpSpPr/>
            <p:nvPr/>
          </p:nvGrpSpPr>
          <p:grpSpPr>
            <a:xfrm>
              <a:off x="2616200" y="3530600"/>
              <a:ext cx="1219200" cy="762000"/>
              <a:chOff x="4292600" y="3454400"/>
              <a:chExt cx="1219200" cy="762000"/>
            </a:xfrm>
          </p:grpSpPr>
          <p:sp>
            <p:nvSpPr>
              <p:cNvPr id="4" name="Rectangle 3"/>
              <p:cNvSpPr/>
              <p:nvPr/>
            </p:nvSpPr>
            <p:spPr bwMode="auto">
              <a:xfrm>
                <a:off x="4292600" y="34544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44" name="Rectangle 43"/>
              <p:cNvSpPr/>
              <p:nvPr/>
            </p:nvSpPr>
            <p:spPr bwMode="auto">
              <a:xfrm>
                <a:off x="4445000" y="35560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45" name="Rectangle 44"/>
              <p:cNvSpPr/>
              <p:nvPr/>
            </p:nvSpPr>
            <p:spPr bwMode="auto">
              <a:xfrm>
                <a:off x="4597400" y="36576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46" name="Rectangle 45"/>
              <p:cNvSpPr/>
              <p:nvPr/>
            </p:nvSpPr>
            <p:spPr bwMode="auto">
              <a:xfrm>
                <a:off x="4749800" y="37592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grpSp>
        <p:grpSp>
          <p:nvGrpSpPr>
            <p:cNvPr id="60" name="Group 59"/>
            <p:cNvGrpSpPr/>
            <p:nvPr/>
          </p:nvGrpSpPr>
          <p:grpSpPr>
            <a:xfrm>
              <a:off x="3987800" y="6159500"/>
              <a:ext cx="1219200" cy="990600"/>
              <a:chOff x="4292600" y="5892800"/>
              <a:chExt cx="1219200" cy="990600"/>
            </a:xfrm>
          </p:grpSpPr>
          <p:sp>
            <p:nvSpPr>
              <p:cNvPr id="9" name="Magnetic Disk 8"/>
              <p:cNvSpPr/>
              <p:nvPr/>
            </p:nvSpPr>
            <p:spPr bwMode="auto">
              <a:xfrm>
                <a:off x="4292600" y="5892800"/>
                <a:ext cx="762000" cy="685800"/>
              </a:xfrm>
              <a:prstGeom prst="flowChartMagneticDisk">
                <a:avLst/>
              </a:prstGeom>
              <a:ln>
                <a:headEnd type="arrow"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57" name="Magnetic Disk 56"/>
              <p:cNvSpPr/>
              <p:nvPr/>
            </p:nvSpPr>
            <p:spPr bwMode="auto">
              <a:xfrm>
                <a:off x="4445000" y="5994400"/>
                <a:ext cx="762000" cy="685800"/>
              </a:xfrm>
              <a:prstGeom prst="flowChartMagneticDisk">
                <a:avLst/>
              </a:prstGeom>
              <a:ln>
                <a:headEnd type="arrow"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58" name="Magnetic Disk 57"/>
              <p:cNvSpPr/>
              <p:nvPr/>
            </p:nvSpPr>
            <p:spPr bwMode="auto">
              <a:xfrm>
                <a:off x="4597400" y="6096000"/>
                <a:ext cx="762000" cy="685800"/>
              </a:xfrm>
              <a:prstGeom prst="flowChartMagneticDisk">
                <a:avLst/>
              </a:prstGeom>
              <a:ln>
                <a:headEnd type="arrow"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59" name="Magnetic Disk 58"/>
              <p:cNvSpPr/>
              <p:nvPr/>
            </p:nvSpPr>
            <p:spPr bwMode="auto">
              <a:xfrm>
                <a:off x="4749800" y="6197600"/>
                <a:ext cx="762000" cy="685800"/>
              </a:xfrm>
              <a:prstGeom prst="flowChartMagneticDisk">
                <a:avLst/>
              </a:prstGeom>
              <a:ln>
                <a:headEnd type="arrow"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grpSp>
        <p:grpSp>
          <p:nvGrpSpPr>
            <p:cNvPr id="66" name="Group 65"/>
            <p:cNvGrpSpPr/>
            <p:nvPr/>
          </p:nvGrpSpPr>
          <p:grpSpPr>
            <a:xfrm>
              <a:off x="3987800" y="4826000"/>
              <a:ext cx="1219200" cy="762000"/>
              <a:chOff x="4292600" y="3454400"/>
              <a:chExt cx="1219200" cy="762000"/>
            </a:xfrm>
          </p:grpSpPr>
          <p:sp>
            <p:nvSpPr>
              <p:cNvPr id="67" name="Rectangle 66"/>
              <p:cNvSpPr/>
              <p:nvPr/>
            </p:nvSpPr>
            <p:spPr bwMode="auto">
              <a:xfrm>
                <a:off x="4292600" y="34544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68" name="Rectangle 67"/>
              <p:cNvSpPr/>
              <p:nvPr/>
            </p:nvSpPr>
            <p:spPr bwMode="auto">
              <a:xfrm>
                <a:off x="4445000" y="35560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69" name="Rectangle 68"/>
              <p:cNvSpPr/>
              <p:nvPr/>
            </p:nvSpPr>
            <p:spPr bwMode="auto">
              <a:xfrm>
                <a:off x="4597400" y="36576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70" name="Rectangle 69"/>
              <p:cNvSpPr/>
              <p:nvPr/>
            </p:nvSpPr>
            <p:spPr bwMode="auto">
              <a:xfrm>
                <a:off x="4749800" y="37592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grpSp>
        <p:grpSp>
          <p:nvGrpSpPr>
            <p:cNvPr id="74" name="Group 73"/>
            <p:cNvGrpSpPr/>
            <p:nvPr/>
          </p:nvGrpSpPr>
          <p:grpSpPr>
            <a:xfrm>
              <a:off x="3987800" y="3530600"/>
              <a:ext cx="1219200" cy="762000"/>
              <a:chOff x="4292600" y="3454400"/>
              <a:chExt cx="1219200" cy="762000"/>
            </a:xfrm>
          </p:grpSpPr>
          <p:sp>
            <p:nvSpPr>
              <p:cNvPr id="75" name="Rectangle 74"/>
              <p:cNvSpPr/>
              <p:nvPr/>
            </p:nvSpPr>
            <p:spPr bwMode="auto">
              <a:xfrm>
                <a:off x="4292600" y="34544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88" name="Rectangle 87"/>
              <p:cNvSpPr/>
              <p:nvPr/>
            </p:nvSpPr>
            <p:spPr bwMode="auto">
              <a:xfrm>
                <a:off x="4445000" y="35560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108" name="Rectangle 107"/>
              <p:cNvSpPr/>
              <p:nvPr/>
            </p:nvSpPr>
            <p:spPr bwMode="auto">
              <a:xfrm>
                <a:off x="4597400" y="36576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112" name="Rectangle 111"/>
              <p:cNvSpPr/>
              <p:nvPr/>
            </p:nvSpPr>
            <p:spPr bwMode="auto">
              <a:xfrm>
                <a:off x="4749800" y="37592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grpSp>
        <p:grpSp>
          <p:nvGrpSpPr>
            <p:cNvPr id="115" name="Group 114"/>
            <p:cNvGrpSpPr/>
            <p:nvPr/>
          </p:nvGrpSpPr>
          <p:grpSpPr>
            <a:xfrm>
              <a:off x="5359400" y="3530600"/>
              <a:ext cx="1219200" cy="762000"/>
              <a:chOff x="4292600" y="3454400"/>
              <a:chExt cx="1219200" cy="762000"/>
            </a:xfrm>
          </p:grpSpPr>
          <p:sp>
            <p:nvSpPr>
              <p:cNvPr id="116" name="Rectangle 115"/>
              <p:cNvSpPr/>
              <p:nvPr/>
            </p:nvSpPr>
            <p:spPr bwMode="auto">
              <a:xfrm>
                <a:off x="4292600" y="34544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117" name="Rectangle 116"/>
              <p:cNvSpPr/>
              <p:nvPr/>
            </p:nvSpPr>
            <p:spPr bwMode="auto">
              <a:xfrm>
                <a:off x="4445000" y="35560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118" name="Rectangle 117"/>
              <p:cNvSpPr/>
              <p:nvPr/>
            </p:nvSpPr>
            <p:spPr bwMode="auto">
              <a:xfrm>
                <a:off x="4597400" y="36576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119" name="Rectangle 118"/>
              <p:cNvSpPr/>
              <p:nvPr/>
            </p:nvSpPr>
            <p:spPr bwMode="auto">
              <a:xfrm>
                <a:off x="4749800" y="37592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grpSp>
        <p:grpSp>
          <p:nvGrpSpPr>
            <p:cNvPr id="120" name="Group 119"/>
            <p:cNvGrpSpPr/>
            <p:nvPr/>
          </p:nvGrpSpPr>
          <p:grpSpPr>
            <a:xfrm>
              <a:off x="3987800" y="2387600"/>
              <a:ext cx="1001486" cy="304800"/>
              <a:chOff x="2681514" y="2387600"/>
              <a:chExt cx="1001486" cy="304800"/>
            </a:xfrm>
          </p:grpSpPr>
          <p:sp>
            <p:nvSpPr>
              <p:cNvPr id="121" name="Rounded Rectangle 120"/>
              <p:cNvSpPr/>
              <p:nvPr/>
            </p:nvSpPr>
            <p:spPr bwMode="auto">
              <a:xfrm>
                <a:off x="2681514" y="23876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122" name="Rounded Rectangle 121"/>
              <p:cNvSpPr/>
              <p:nvPr/>
            </p:nvSpPr>
            <p:spPr bwMode="auto">
              <a:xfrm>
                <a:off x="3029857" y="23876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123" name="Rounded Rectangle 122"/>
              <p:cNvSpPr/>
              <p:nvPr/>
            </p:nvSpPr>
            <p:spPr bwMode="auto">
              <a:xfrm>
                <a:off x="3378200" y="23876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grpSp>
        <p:grpSp>
          <p:nvGrpSpPr>
            <p:cNvPr id="124" name="Group 123"/>
            <p:cNvGrpSpPr/>
            <p:nvPr/>
          </p:nvGrpSpPr>
          <p:grpSpPr>
            <a:xfrm>
              <a:off x="5359400" y="2387600"/>
              <a:ext cx="1001486" cy="304800"/>
              <a:chOff x="2681514" y="2387600"/>
              <a:chExt cx="1001486" cy="304800"/>
            </a:xfrm>
          </p:grpSpPr>
          <p:sp>
            <p:nvSpPr>
              <p:cNvPr id="125" name="Rounded Rectangle 124"/>
              <p:cNvSpPr/>
              <p:nvPr/>
            </p:nvSpPr>
            <p:spPr bwMode="auto">
              <a:xfrm>
                <a:off x="2681514" y="23876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126" name="Rounded Rectangle 125"/>
              <p:cNvSpPr/>
              <p:nvPr/>
            </p:nvSpPr>
            <p:spPr bwMode="auto">
              <a:xfrm>
                <a:off x="3029857" y="23876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127" name="Rounded Rectangle 126"/>
              <p:cNvSpPr/>
              <p:nvPr/>
            </p:nvSpPr>
            <p:spPr bwMode="auto">
              <a:xfrm>
                <a:off x="3378200" y="23876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grpSp>
        <p:sp>
          <p:nvSpPr>
            <p:cNvPr id="135" name="Down Arrow 134"/>
            <p:cNvSpPr/>
            <p:nvPr/>
          </p:nvSpPr>
          <p:spPr bwMode="auto">
            <a:xfrm rot="18794182">
              <a:off x="3575291" y="4275090"/>
              <a:ext cx="228600" cy="639900"/>
            </a:xfrm>
            <a:prstGeom prst="downArrow">
              <a:avLst>
                <a:gd name="adj1" fmla="val 38009"/>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36" name="Down Arrow 135"/>
            <p:cNvSpPr/>
            <p:nvPr/>
          </p:nvSpPr>
          <p:spPr bwMode="auto">
            <a:xfrm>
              <a:off x="4521200" y="4368800"/>
              <a:ext cx="228600" cy="381000"/>
            </a:xfrm>
            <a:prstGeom prst="downArrow">
              <a:avLst>
                <a:gd name="adj1" fmla="val 38009"/>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37" name="Down Arrow 136"/>
            <p:cNvSpPr/>
            <p:nvPr/>
          </p:nvSpPr>
          <p:spPr bwMode="auto">
            <a:xfrm rot="3328891">
              <a:off x="5389199" y="4204414"/>
              <a:ext cx="228600" cy="841679"/>
            </a:xfrm>
            <a:prstGeom prst="downArrow">
              <a:avLst>
                <a:gd name="adj1" fmla="val 38009"/>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grpSp>
      <p:grpSp>
        <p:nvGrpSpPr>
          <p:cNvPr id="138" name="Group 137"/>
          <p:cNvGrpSpPr/>
          <p:nvPr/>
        </p:nvGrpSpPr>
        <p:grpSpPr>
          <a:xfrm>
            <a:off x="5131594" y="2014538"/>
            <a:ext cx="4950619" cy="4018359"/>
            <a:chOff x="711200" y="2387600"/>
            <a:chExt cx="5867400" cy="4762500"/>
          </a:xfrm>
        </p:grpSpPr>
        <p:grpSp>
          <p:nvGrpSpPr>
            <p:cNvPr id="139" name="Group 138"/>
            <p:cNvGrpSpPr/>
            <p:nvPr/>
          </p:nvGrpSpPr>
          <p:grpSpPr>
            <a:xfrm>
              <a:off x="2616200" y="2387600"/>
              <a:ext cx="1001486" cy="304800"/>
              <a:chOff x="2681514" y="2387600"/>
              <a:chExt cx="1001486" cy="304800"/>
            </a:xfrm>
          </p:grpSpPr>
          <p:sp>
            <p:nvSpPr>
              <p:cNvPr id="187" name="Rounded Rectangle 186"/>
              <p:cNvSpPr/>
              <p:nvPr/>
            </p:nvSpPr>
            <p:spPr bwMode="auto">
              <a:xfrm>
                <a:off x="2681514" y="23876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188" name="Rounded Rectangle 187"/>
              <p:cNvSpPr/>
              <p:nvPr/>
            </p:nvSpPr>
            <p:spPr bwMode="auto">
              <a:xfrm>
                <a:off x="3029857" y="23876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189" name="Rounded Rectangle 188"/>
              <p:cNvSpPr/>
              <p:nvPr/>
            </p:nvSpPr>
            <p:spPr bwMode="auto">
              <a:xfrm>
                <a:off x="3378200" y="23876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grpSp>
        <p:grpSp>
          <p:nvGrpSpPr>
            <p:cNvPr id="140" name="Group 139"/>
            <p:cNvGrpSpPr/>
            <p:nvPr/>
          </p:nvGrpSpPr>
          <p:grpSpPr>
            <a:xfrm>
              <a:off x="2616200" y="3530600"/>
              <a:ext cx="1219200" cy="762000"/>
              <a:chOff x="4292600" y="3454400"/>
              <a:chExt cx="1219200" cy="762000"/>
            </a:xfrm>
          </p:grpSpPr>
          <p:sp>
            <p:nvSpPr>
              <p:cNvPr id="183" name="Rectangle 182"/>
              <p:cNvSpPr/>
              <p:nvPr/>
            </p:nvSpPr>
            <p:spPr bwMode="auto">
              <a:xfrm>
                <a:off x="4292600" y="34544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184" name="Rectangle 183"/>
              <p:cNvSpPr/>
              <p:nvPr/>
            </p:nvSpPr>
            <p:spPr bwMode="auto">
              <a:xfrm>
                <a:off x="4445000" y="35560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185" name="Rectangle 184"/>
              <p:cNvSpPr/>
              <p:nvPr/>
            </p:nvSpPr>
            <p:spPr bwMode="auto">
              <a:xfrm>
                <a:off x="4597400" y="36576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186" name="Rectangle 185"/>
              <p:cNvSpPr/>
              <p:nvPr/>
            </p:nvSpPr>
            <p:spPr bwMode="auto">
              <a:xfrm>
                <a:off x="4749800" y="37592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grpSp>
        <p:grpSp>
          <p:nvGrpSpPr>
            <p:cNvPr id="141" name="Group 140"/>
            <p:cNvGrpSpPr/>
            <p:nvPr/>
          </p:nvGrpSpPr>
          <p:grpSpPr>
            <a:xfrm>
              <a:off x="3987800" y="6159500"/>
              <a:ext cx="1219200" cy="990600"/>
              <a:chOff x="4292600" y="5892800"/>
              <a:chExt cx="1219200" cy="990600"/>
            </a:xfrm>
          </p:grpSpPr>
          <p:sp>
            <p:nvSpPr>
              <p:cNvPr id="179" name="Magnetic Disk 178"/>
              <p:cNvSpPr/>
              <p:nvPr/>
            </p:nvSpPr>
            <p:spPr bwMode="auto">
              <a:xfrm>
                <a:off x="4292600" y="5892800"/>
                <a:ext cx="762000" cy="685800"/>
              </a:xfrm>
              <a:prstGeom prst="flowChartMagneticDisk">
                <a:avLst/>
              </a:prstGeom>
              <a:ln>
                <a:headEnd type="arrow"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180" name="Magnetic Disk 179"/>
              <p:cNvSpPr/>
              <p:nvPr/>
            </p:nvSpPr>
            <p:spPr bwMode="auto">
              <a:xfrm>
                <a:off x="4445000" y="5994400"/>
                <a:ext cx="762000" cy="685800"/>
              </a:xfrm>
              <a:prstGeom prst="flowChartMagneticDisk">
                <a:avLst/>
              </a:prstGeom>
              <a:ln>
                <a:headEnd type="arrow"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181" name="Magnetic Disk 180"/>
              <p:cNvSpPr/>
              <p:nvPr/>
            </p:nvSpPr>
            <p:spPr bwMode="auto">
              <a:xfrm>
                <a:off x="4597400" y="6096000"/>
                <a:ext cx="762000" cy="685800"/>
              </a:xfrm>
              <a:prstGeom prst="flowChartMagneticDisk">
                <a:avLst/>
              </a:prstGeom>
              <a:ln>
                <a:headEnd type="arrow"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182" name="Magnetic Disk 181"/>
              <p:cNvSpPr/>
              <p:nvPr/>
            </p:nvSpPr>
            <p:spPr bwMode="auto">
              <a:xfrm>
                <a:off x="4749800" y="6197600"/>
                <a:ext cx="762000" cy="685800"/>
              </a:xfrm>
              <a:prstGeom prst="flowChartMagneticDisk">
                <a:avLst/>
              </a:prstGeom>
              <a:ln>
                <a:headEnd type="arrow"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grpSp>
        <p:sp>
          <p:nvSpPr>
            <p:cNvPr id="144" name="Down Arrow 143"/>
            <p:cNvSpPr/>
            <p:nvPr/>
          </p:nvSpPr>
          <p:spPr bwMode="auto">
            <a:xfrm rot="5400000">
              <a:off x="2082800" y="3759200"/>
              <a:ext cx="381000" cy="3124200"/>
            </a:xfrm>
            <a:prstGeom prst="downArrow">
              <a:avLst>
                <a:gd name="adj1" fmla="val 22918"/>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grpSp>
          <p:nvGrpSpPr>
            <p:cNvPr id="146" name="Group 145"/>
            <p:cNvGrpSpPr/>
            <p:nvPr/>
          </p:nvGrpSpPr>
          <p:grpSpPr>
            <a:xfrm>
              <a:off x="3987800" y="4826000"/>
              <a:ext cx="1219200" cy="762000"/>
              <a:chOff x="4292600" y="3454400"/>
              <a:chExt cx="1219200" cy="762000"/>
            </a:xfrm>
          </p:grpSpPr>
          <p:sp>
            <p:nvSpPr>
              <p:cNvPr id="175" name="Rectangle 174"/>
              <p:cNvSpPr/>
              <p:nvPr/>
            </p:nvSpPr>
            <p:spPr bwMode="auto">
              <a:xfrm>
                <a:off x="4292600" y="34544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176" name="Rectangle 175"/>
              <p:cNvSpPr/>
              <p:nvPr/>
            </p:nvSpPr>
            <p:spPr bwMode="auto">
              <a:xfrm>
                <a:off x="4445000" y="35560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177" name="Rectangle 176"/>
              <p:cNvSpPr/>
              <p:nvPr/>
            </p:nvSpPr>
            <p:spPr bwMode="auto">
              <a:xfrm>
                <a:off x="4597400" y="36576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178" name="Rectangle 177"/>
              <p:cNvSpPr/>
              <p:nvPr/>
            </p:nvSpPr>
            <p:spPr bwMode="auto">
              <a:xfrm>
                <a:off x="4749800" y="37592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grpSp>
        <p:grpSp>
          <p:nvGrpSpPr>
            <p:cNvPr id="147" name="Group 146"/>
            <p:cNvGrpSpPr/>
            <p:nvPr/>
          </p:nvGrpSpPr>
          <p:grpSpPr>
            <a:xfrm>
              <a:off x="3987800" y="3530600"/>
              <a:ext cx="1219200" cy="762000"/>
              <a:chOff x="4292600" y="3454400"/>
              <a:chExt cx="1219200" cy="762000"/>
            </a:xfrm>
          </p:grpSpPr>
          <p:sp>
            <p:nvSpPr>
              <p:cNvPr id="171" name="Rectangle 170"/>
              <p:cNvSpPr/>
              <p:nvPr/>
            </p:nvSpPr>
            <p:spPr bwMode="auto">
              <a:xfrm>
                <a:off x="4292600" y="34544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172" name="Rectangle 171"/>
              <p:cNvSpPr/>
              <p:nvPr/>
            </p:nvSpPr>
            <p:spPr bwMode="auto">
              <a:xfrm>
                <a:off x="4445000" y="35560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173" name="Rectangle 172"/>
              <p:cNvSpPr/>
              <p:nvPr/>
            </p:nvSpPr>
            <p:spPr bwMode="auto">
              <a:xfrm>
                <a:off x="4597400" y="36576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174" name="Rectangle 173"/>
              <p:cNvSpPr/>
              <p:nvPr/>
            </p:nvSpPr>
            <p:spPr bwMode="auto">
              <a:xfrm>
                <a:off x="4749800" y="37592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grpSp>
        <p:grpSp>
          <p:nvGrpSpPr>
            <p:cNvPr id="148" name="Group 147"/>
            <p:cNvGrpSpPr/>
            <p:nvPr/>
          </p:nvGrpSpPr>
          <p:grpSpPr>
            <a:xfrm>
              <a:off x="5359400" y="3530600"/>
              <a:ext cx="1219200" cy="762000"/>
              <a:chOff x="4292600" y="3454400"/>
              <a:chExt cx="1219200" cy="762000"/>
            </a:xfrm>
          </p:grpSpPr>
          <p:sp>
            <p:nvSpPr>
              <p:cNvPr id="167" name="Rectangle 166"/>
              <p:cNvSpPr/>
              <p:nvPr/>
            </p:nvSpPr>
            <p:spPr bwMode="auto">
              <a:xfrm>
                <a:off x="4292600" y="34544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168" name="Rectangle 167"/>
              <p:cNvSpPr/>
              <p:nvPr/>
            </p:nvSpPr>
            <p:spPr bwMode="auto">
              <a:xfrm>
                <a:off x="4445000" y="35560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169" name="Rectangle 168"/>
              <p:cNvSpPr/>
              <p:nvPr/>
            </p:nvSpPr>
            <p:spPr bwMode="auto">
              <a:xfrm>
                <a:off x="4597400" y="36576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170" name="Rectangle 169"/>
              <p:cNvSpPr/>
              <p:nvPr/>
            </p:nvSpPr>
            <p:spPr bwMode="auto">
              <a:xfrm>
                <a:off x="4749800" y="37592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grpSp>
        <p:grpSp>
          <p:nvGrpSpPr>
            <p:cNvPr id="149" name="Group 148"/>
            <p:cNvGrpSpPr/>
            <p:nvPr/>
          </p:nvGrpSpPr>
          <p:grpSpPr>
            <a:xfrm>
              <a:off x="3987800" y="2387600"/>
              <a:ext cx="1001486" cy="304800"/>
              <a:chOff x="2681514" y="2387600"/>
              <a:chExt cx="1001486" cy="304800"/>
            </a:xfrm>
          </p:grpSpPr>
          <p:sp>
            <p:nvSpPr>
              <p:cNvPr id="164" name="Rounded Rectangle 163"/>
              <p:cNvSpPr/>
              <p:nvPr/>
            </p:nvSpPr>
            <p:spPr bwMode="auto">
              <a:xfrm>
                <a:off x="2681514" y="23876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165" name="Rounded Rectangle 164"/>
              <p:cNvSpPr/>
              <p:nvPr/>
            </p:nvSpPr>
            <p:spPr bwMode="auto">
              <a:xfrm>
                <a:off x="3029857" y="23876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166" name="Rounded Rectangle 165"/>
              <p:cNvSpPr/>
              <p:nvPr/>
            </p:nvSpPr>
            <p:spPr bwMode="auto">
              <a:xfrm>
                <a:off x="3378200" y="23876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grpSp>
        <p:grpSp>
          <p:nvGrpSpPr>
            <p:cNvPr id="150" name="Group 149"/>
            <p:cNvGrpSpPr/>
            <p:nvPr/>
          </p:nvGrpSpPr>
          <p:grpSpPr>
            <a:xfrm>
              <a:off x="5359400" y="2387600"/>
              <a:ext cx="1001486" cy="304800"/>
              <a:chOff x="2681514" y="2387600"/>
              <a:chExt cx="1001486" cy="304800"/>
            </a:xfrm>
          </p:grpSpPr>
          <p:sp>
            <p:nvSpPr>
              <p:cNvPr id="161" name="Rounded Rectangle 160"/>
              <p:cNvSpPr/>
              <p:nvPr/>
            </p:nvSpPr>
            <p:spPr bwMode="auto">
              <a:xfrm>
                <a:off x="2681514" y="23876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162" name="Rounded Rectangle 161"/>
              <p:cNvSpPr/>
              <p:nvPr/>
            </p:nvSpPr>
            <p:spPr bwMode="auto">
              <a:xfrm>
                <a:off x="3029857" y="23876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163" name="Rounded Rectangle 162"/>
              <p:cNvSpPr/>
              <p:nvPr/>
            </p:nvSpPr>
            <p:spPr bwMode="auto">
              <a:xfrm>
                <a:off x="3378200" y="23876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grpSp>
        <p:sp>
          <p:nvSpPr>
            <p:cNvPr id="158" name="Down Arrow 157"/>
            <p:cNvSpPr/>
            <p:nvPr/>
          </p:nvSpPr>
          <p:spPr bwMode="auto">
            <a:xfrm rot="18794182">
              <a:off x="3575291" y="4275090"/>
              <a:ext cx="228600" cy="639900"/>
            </a:xfrm>
            <a:prstGeom prst="downArrow">
              <a:avLst>
                <a:gd name="adj1" fmla="val 38009"/>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59" name="Down Arrow 158"/>
            <p:cNvSpPr/>
            <p:nvPr/>
          </p:nvSpPr>
          <p:spPr bwMode="auto">
            <a:xfrm>
              <a:off x="4521200" y="4368800"/>
              <a:ext cx="228600" cy="381000"/>
            </a:xfrm>
            <a:prstGeom prst="downArrow">
              <a:avLst>
                <a:gd name="adj1" fmla="val 38009"/>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60" name="Down Arrow 159"/>
            <p:cNvSpPr/>
            <p:nvPr/>
          </p:nvSpPr>
          <p:spPr bwMode="auto">
            <a:xfrm rot="3328891">
              <a:off x="5389199" y="4204414"/>
              <a:ext cx="228600" cy="841679"/>
            </a:xfrm>
            <a:prstGeom prst="downArrow">
              <a:avLst>
                <a:gd name="adj1" fmla="val 38009"/>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grpSp>
      <p:sp>
        <p:nvSpPr>
          <p:cNvPr id="190" name="TextBox 189"/>
          <p:cNvSpPr txBox="1"/>
          <p:nvPr/>
        </p:nvSpPr>
        <p:spPr>
          <a:xfrm>
            <a:off x="888206" y="4200525"/>
            <a:ext cx="1928813" cy="403957"/>
          </a:xfrm>
          <a:prstGeom prst="rect">
            <a:avLst/>
          </a:prstGeom>
          <a:noFill/>
        </p:spPr>
        <p:txBody>
          <a:bodyPr wrap="square" rtlCol="0">
            <a:spAutoFit/>
          </a:bodyPr>
          <a:lstStyle/>
          <a:p>
            <a:pPr defTabSz="771571" fontAlgn="base">
              <a:spcBef>
                <a:spcPct val="0"/>
              </a:spcBef>
              <a:spcAft>
                <a:spcPct val="0"/>
              </a:spcAft>
            </a:pPr>
            <a:r>
              <a:rPr lang="en-US" sz="2025" dirty="0">
                <a:solidFill>
                  <a:srgbClr val="000000"/>
                </a:solidFill>
                <a:latin typeface="Vista Sans OT Reg" charset="0"/>
                <a:sym typeface="Vista Sans OT Reg" charset="0"/>
              </a:rPr>
              <a:t>Leader cache</a:t>
            </a:r>
          </a:p>
        </p:txBody>
      </p:sp>
      <p:sp>
        <p:nvSpPr>
          <p:cNvPr id="102" name="Rectangle 101"/>
          <p:cNvSpPr/>
          <p:nvPr/>
        </p:nvSpPr>
        <p:spPr bwMode="auto">
          <a:xfrm>
            <a:off x="6224587" y="5357812"/>
            <a:ext cx="385763" cy="642938"/>
          </a:xfrm>
          <a:prstGeom prst="rect">
            <a:avLst/>
          </a:prstGeom>
          <a:solidFill>
            <a:schemeClr val="bg1"/>
          </a:solidFill>
          <a:ln w="25400" cap="flat" cmpd="sng" algn="ctr">
            <a:noFill/>
            <a:prstDash val="solid"/>
            <a:round/>
            <a:headEnd type="arrow" w="med" len="med"/>
            <a:tailEnd type="none" w="med" len="med"/>
          </a:ln>
          <a:effectLst/>
        </p:spPr>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07" name="Rectangle 106"/>
          <p:cNvSpPr/>
          <p:nvPr/>
        </p:nvSpPr>
        <p:spPr bwMode="auto">
          <a:xfrm>
            <a:off x="5581650" y="5422106"/>
            <a:ext cx="192881" cy="514350"/>
          </a:xfrm>
          <a:prstGeom prst="rect">
            <a:avLst/>
          </a:prstGeom>
          <a:solidFill>
            <a:srgbClr val="CFD7E5"/>
          </a:solidFill>
          <a:ln w="25400" cap="flat" cmpd="sng" algn="ctr">
            <a:solidFill>
              <a:schemeClr val="tx1">
                <a:lumMod val="65000"/>
                <a:lumOff val="35000"/>
              </a:schemeClr>
            </a:solidFill>
            <a:prstDash val="solid"/>
            <a:round/>
            <a:headEnd type="arrow" w="med" len="med"/>
            <a:tailEnd type="none" w="med" len="med"/>
          </a:ln>
          <a:effectLst/>
        </p:spPr>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09" name="Rectangle 108"/>
          <p:cNvSpPr/>
          <p:nvPr/>
        </p:nvSpPr>
        <p:spPr bwMode="auto">
          <a:xfrm>
            <a:off x="5774531" y="5422106"/>
            <a:ext cx="192881" cy="514350"/>
          </a:xfrm>
          <a:prstGeom prst="rect">
            <a:avLst/>
          </a:prstGeom>
          <a:solidFill>
            <a:srgbClr val="CFD7E5"/>
          </a:solidFill>
          <a:ln w="25400" cap="flat" cmpd="sng" algn="ctr">
            <a:solidFill>
              <a:schemeClr val="tx1">
                <a:lumMod val="65000"/>
                <a:lumOff val="35000"/>
              </a:schemeClr>
            </a:solidFill>
            <a:prstDash val="solid"/>
            <a:round/>
            <a:headEnd type="arrow" w="med" len="med"/>
            <a:tailEnd type="none" w="med" len="med"/>
          </a:ln>
          <a:effectLst/>
        </p:spPr>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10" name="Rectangle 109"/>
          <p:cNvSpPr/>
          <p:nvPr/>
        </p:nvSpPr>
        <p:spPr bwMode="auto">
          <a:xfrm>
            <a:off x="5967413" y="5422106"/>
            <a:ext cx="192881" cy="514350"/>
          </a:xfrm>
          <a:prstGeom prst="rect">
            <a:avLst/>
          </a:prstGeom>
          <a:solidFill>
            <a:srgbClr val="CFD7E5"/>
          </a:solidFill>
          <a:ln w="25400" cap="flat" cmpd="sng" algn="ctr">
            <a:solidFill>
              <a:schemeClr val="tx1">
                <a:lumMod val="65000"/>
                <a:lumOff val="35000"/>
              </a:schemeClr>
            </a:solidFill>
            <a:prstDash val="solid"/>
            <a:round/>
            <a:headEnd type="arrow" w="med" len="med"/>
            <a:tailEnd type="none" w="med" len="med"/>
          </a:ln>
          <a:effectLst/>
        </p:spPr>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11" name="Rectangle 110"/>
          <p:cNvSpPr/>
          <p:nvPr/>
        </p:nvSpPr>
        <p:spPr bwMode="auto">
          <a:xfrm>
            <a:off x="6160294" y="5422106"/>
            <a:ext cx="192881" cy="514350"/>
          </a:xfrm>
          <a:prstGeom prst="rect">
            <a:avLst/>
          </a:prstGeom>
          <a:solidFill>
            <a:srgbClr val="CFD7E5"/>
          </a:solidFill>
          <a:ln w="25400" cap="flat" cmpd="sng" algn="ctr">
            <a:solidFill>
              <a:schemeClr val="tx1">
                <a:lumMod val="65000"/>
                <a:lumOff val="35000"/>
              </a:schemeClr>
            </a:solidFill>
            <a:prstDash val="solid"/>
            <a:round/>
            <a:headEnd type="arrow" w="med" len="med"/>
            <a:tailEnd type="none" w="med" len="med"/>
          </a:ln>
          <a:effectLst/>
        </p:spPr>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13" name="Rectangle 112"/>
          <p:cNvSpPr/>
          <p:nvPr/>
        </p:nvSpPr>
        <p:spPr bwMode="auto">
          <a:xfrm>
            <a:off x="6353175" y="5422106"/>
            <a:ext cx="192881" cy="514350"/>
          </a:xfrm>
          <a:prstGeom prst="rect">
            <a:avLst/>
          </a:prstGeom>
          <a:solidFill>
            <a:srgbClr val="CFD7E5"/>
          </a:solidFill>
          <a:ln w="25400" cap="flat" cmpd="sng" algn="ctr">
            <a:solidFill>
              <a:schemeClr val="tx1">
                <a:lumMod val="65000"/>
                <a:lumOff val="35000"/>
              </a:schemeClr>
            </a:solidFill>
            <a:prstDash val="solid"/>
            <a:round/>
            <a:headEnd type="arrow" w="med" len="med"/>
            <a:tailEnd type="none" w="med" len="med"/>
          </a:ln>
          <a:effectLst/>
        </p:spPr>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14" name="Rectangle 113"/>
          <p:cNvSpPr/>
          <p:nvPr/>
        </p:nvSpPr>
        <p:spPr bwMode="auto">
          <a:xfrm>
            <a:off x="6546056" y="5422106"/>
            <a:ext cx="192881" cy="514350"/>
          </a:xfrm>
          <a:prstGeom prst="rect">
            <a:avLst/>
          </a:prstGeom>
          <a:solidFill>
            <a:srgbClr val="CFD7E5"/>
          </a:solidFill>
          <a:ln w="25400" cap="flat" cmpd="sng" algn="ctr">
            <a:solidFill>
              <a:schemeClr val="tx1">
                <a:lumMod val="65000"/>
                <a:lumOff val="35000"/>
              </a:schemeClr>
            </a:solidFill>
            <a:prstDash val="solid"/>
            <a:round/>
            <a:headEnd type="arrow" w="med" len="med"/>
            <a:tailEnd type="none" w="med" len="med"/>
          </a:ln>
          <a:effectLst/>
        </p:spPr>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30" name="Rectangle 129"/>
          <p:cNvSpPr/>
          <p:nvPr/>
        </p:nvSpPr>
        <p:spPr bwMode="auto">
          <a:xfrm>
            <a:off x="6738938" y="5422106"/>
            <a:ext cx="192881" cy="514350"/>
          </a:xfrm>
          <a:prstGeom prst="rect">
            <a:avLst/>
          </a:prstGeom>
          <a:solidFill>
            <a:srgbClr val="CFD7E5"/>
          </a:solidFill>
          <a:ln w="25400" cap="flat" cmpd="sng" algn="ctr">
            <a:solidFill>
              <a:schemeClr val="tx1">
                <a:lumMod val="65000"/>
                <a:lumOff val="35000"/>
              </a:schemeClr>
            </a:solidFill>
            <a:prstDash val="solid"/>
            <a:round/>
            <a:headEnd type="arrow" w="med" len="med"/>
            <a:tailEnd type="none" w="med" len="med"/>
          </a:ln>
          <a:effectLst/>
        </p:spPr>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31" name="Rectangle 130"/>
          <p:cNvSpPr/>
          <p:nvPr/>
        </p:nvSpPr>
        <p:spPr bwMode="auto">
          <a:xfrm>
            <a:off x="6931819" y="5422106"/>
            <a:ext cx="192881" cy="514350"/>
          </a:xfrm>
          <a:prstGeom prst="rect">
            <a:avLst/>
          </a:prstGeom>
          <a:solidFill>
            <a:srgbClr val="CFD7E5"/>
          </a:solidFill>
          <a:ln w="25400" cap="flat" cmpd="sng" algn="ctr">
            <a:solidFill>
              <a:schemeClr val="tx1">
                <a:lumMod val="65000"/>
                <a:lumOff val="35000"/>
              </a:schemeClr>
            </a:solidFill>
            <a:prstDash val="solid"/>
            <a:round/>
            <a:headEnd type="arrow" w="med" len="med"/>
            <a:tailEnd type="none" w="med" len="med"/>
          </a:ln>
          <a:effectLst/>
        </p:spPr>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32" name="Rectangle 131"/>
          <p:cNvSpPr/>
          <p:nvPr/>
        </p:nvSpPr>
        <p:spPr bwMode="auto">
          <a:xfrm>
            <a:off x="7124700" y="5422106"/>
            <a:ext cx="192881" cy="514350"/>
          </a:xfrm>
          <a:prstGeom prst="rect">
            <a:avLst/>
          </a:prstGeom>
          <a:solidFill>
            <a:srgbClr val="CFD7E5"/>
          </a:solidFill>
          <a:ln w="25400" cap="flat" cmpd="sng" algn="ctr">
            <a:solidFill>
              <a:schemeClr val="tx1">
                <a:lumMod val="65000"/>
                <a:lumOff val="35000"/>
              </a:schemeClr>
            </a:solidFill>
            <a:prstDash val="solid"/>
            <a:round/>
            <a:headEnd type="arrow" w="med" len="med"/>
            <a:tailEnd type="none" w="med" len="med"/>
          </a:ln>
          <a:effectLst/>
        </p:spPr>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43" name="Down Arrow 142"/>
          <p:cNvSpPr/>
          <p:nvPr/>
        </p:nvSpPr>
        <p:spPr bwMode="auto">
          <a:xfrm>
            <a:off x="3138488" y="2336006"/>
            <a:ext cx="192881" cy="578644"/>
          </a:xfrm>
          <a:prstGeom prst="downArrow">
            <a:avLst>
              <a:gd name="adj1" fmla="val 38009"/>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45" name="Down Arrow 144"/>
          <p:cNvSpPr/>
          <p:nvPr/>
        </p:nvSpPr>
        <p:spPr bwMode="auto">
          <a:xfrm>
            <a:off x="5453063" y="2336006"/>
            <a:ext cx="192881" cy="578644"/>
          </a:xfrm>
          <a:prstGeom prst="downArrow">
            <a:avLst>
              <a:gd name="adj1" fmla="val 38009"/>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53" name="Down Arrow 152"/>
          <p:cNvSpPr/>
          <p:nvPr/>
        </p:nvSpPr>
        <p:spPr bwMode="auto">
          <a:xfrm>
            <a:off x="4295775" y="2336006"/>
            <a:ext cx="192881" cy="578644"/>
          </a:xfrm>
          <a:prstGeom prst="downArrow">
            <a:avLst>
              <a:gd name="adj1" fmla="val 38009"/>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54" name="Down Arrow 153"/>
          <p:cNvSpPr/>
          <p:nvPr/>
        </p:nvSpPr>
        <p:spPr bwMode="auto">
          <a:xfrm>
            <a:off x="4295775" y="4779169"/>
            <a:ext cx="321469" cy="385763"/>
          </a:xfrm>
          <a:prstGeom prst="downArrow">
            <a:avLst>
              <a:gd name="adj1" fmla="val 38009"/>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55" name="Down Arrow 154"/>
          <p:cNvSpPr/>
          <p:nvPr/>
        </p:nvSpPr>
        <p:spPr bwMode="auto">
          <a:xfrm>
            <a:off x="7060406" y="2336006"/>
            <a:ext cx="192881" cy="578644"/>
          </a:xfrm>
          <a:prstGeom prst="downArrow">
            <a:avLst>
              <a:gd name="adj1" fmla="val 38009"/>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56" name="Down Arrow 155"/>
          <p:cNvSpPr/>
          <p:nvPr/>
        </p:nvSpPr>
        <p:spPr bwMode="auto">
          <a:xfrm>
            <a:off x="9374981" y="2336006"/>
            <a:ext cx="192881" cy="578644"/>
          </a:xfrm>
          <a:prstGeom prst="downArrow">
            <a:avLst>
              <a:gd name="adj1" fmla="val 38009"/>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57" name="Down Arrow 156"/>
          <p:cNvSpPr/>
          <p:nvPr/>
        </p:nvSpPr>
        <p:spPr bwMode="auto">
          <a:xfrm>
            <a:off x="8217694" y="2336006"/>
            <a:ext cx="192881" cy="578644"/>
          </a:xfrm>
          <a:prstGeom prst="downArrow">
            <a:avLst>
              <a:gd name="adj1" fmla="val 38009"/>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91" name="Down Arrow 190"/>
          <p:cNvSpPr/>
          <p:nvPr/>
        </p:nvSpPr>
        <p:spPr bwMode="auto">
          <a:xfrm rot="16200000">
            <a:off x="5099447" y="5325666"/>
            <a:ext cx="385762" cy="450056"/>
          </a:xfrm>
          <a:prstGeom prst="downArrow">
            <a:avLst>
              <a:gd name="adj1" fmla="val 38009"/>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03" name="Down Arrow 102"/>
          <p:cNvSpPr/>
          <p:nvPr/>
        </p:nvSpPr>
        <p:spPr bwMode="auto">
          <a:xfrm rot="16200000">
            <a:off x="5131594" y="5550694"/>
            <a:ext cx="321469" cy="450056"/>
          </a:xfrm>
          <a:prstGeom prst="downArrow">
            <a:avLst>
              <a:gd name="adj1" fmla="val 23621"/>
              <a:gd name="adj2" fmla="val 43333"/>
            </a:avLst>
          </a:prstGeom>
          <a:solidFill>
            <a:srgbClr val="FF0000"/>
          </a:solidFill>
          <a:ln>
            <a:headEnd type="arrow" w="med" len="med"/>
            <a:tailEnd type="none" w="med" len="med"/>
          </a:ln>
        </p:spPr>
        <p:style>
          <a:lnRef idx="1">
            <a:schemeClr val="dk1"/>
          </a:lnRef>
          <a:fillRef idx="2">
            <a:schemeClr val="dk1"/>
          </a:fillRef>
          <a:effectRef idx="1">
            <a:schemeClr val="dk1"/>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92" name="Down Arrow 191"/>
          <p:cNvSpPr/>
          <p:nvPr/>
        </p:nvSpPr>
        <p:spPr bwMode="auto">
          <a:xfrm rot="16200000">
            <a:off x="7414023" y="5325667"/>
            <a:ext cx="385762" cy="450056"/>
          </a:xfrm>
          <a:prstGeom prst="downArrow">
            <a:avLst>
              <a:gd name="adj1" fmla="val 38009"/>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93" name="Down Arrow 192"/>
          <p:cNvSpPr/>
          <p:nvPr/>
        </p:nvSpPr>
        <p:spPr bwMode="auto">
          <a:xfrm rot="16200000">
            <a:off x="7446169" y="5550695"/>
            <a:ext cx="321469" cy="450056"/>
          </a:xfrm>
          <a:prstGeom prst="downArrow">
            <a:avLst>
              <a:gd name="adj1" fmla="val 23621"/>
              <a:gd name="adj2" fmla="val 43333"/>
            </a:avLst>
          </a:prstGeom>
          <a:solidFill>
            <a:srgbClr val="FF0000"/>
          </a:solidFill>
          <a:ln>
            <a:headEnd type="arrow" w="med" len="med"/>
            <a:tailEnd type="none" w="med" len="med"/>
          </a:ln>
        </p:spPr>
        <p:style>
          <a:lnRef idx="1">
            <a:schemeClr val="dk1"/>
          </a:lnRef>
          <a:fillRef idx="2">
            <a:schemeClr val="dk1"/>
          </a:fillRef>
          <a:effectRef idx="1">
            <a:schemeClr val="dk1"/>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94" name="Down Arrow 193"/>
          <p:cNvSpPr/>
          <p:nvPr/>
        </p:nvSpPr>
        <p:spPr bwMode="auto">
          <a:xfrm rot="10800000">
            <a:off x="8410575" y="4779169"/>
            <a:ext cx="321469" cy="450056"/>
          </a:xfrm>
          <a:prstGeom prst="downArrow">
            <a:avLst>
              <a:gd name="adj1" fmla="val 23621"/>
              <a:gd name="adj2" fmla="val 43333"/>
            </a:avLst>
          </a:prstGeom>
          <a:solidFill>
            <a:srgbClr val="FF0000"/>
          </a:solidFill>
          <a:ln>
            <a:headEnd type="arrow" w="med" len="med"/>
            <a:tailEnd type="none" w="med" len="med"/>
          </a:ln>
        </p:spPr>
        <p:style>
          <a:lnRef idx="1">
            <a:schemeClr val="dk1"/>
          </a:lnRef>
          <a:fillRef idx="2">
            <a:schemeClr val="dk1"/>
          </a:fillRef>
          <a:effectRef idx="1">
            <a:schemeClr val="dk1"/>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95" name="Down Arrow 194"/>
          <p:cNvSpPr/>
          <p:nvPr/>
        </p:nvSpPr>
        <p:spPr bwMode="auto">
          <a:xfrm rot="8215076">
            <a:off x="7703344" y="3621881"/>
            <a:ext cx="321469" cy="450056"/>
          </a:xfrm>
          <a:prstGeom prst="downArrow">
            <a:avLst>
              <a:gd name="adj1" fmla="val 23621"/>
              <a:gd name="adj2" fmla="val 43333"/>
            </a:avLst>
          </a:prstGeom>
          <a:solidFill>
            <a:srgbClr val="FF0000"/>
          </a:solidFill>
          <a:ln>
            <a:headEnd type="arrow" w="med" len="med"/>
            <a:tailEnd type="none" w="med" len="med"/>
          </a:ln>
        </p:spPr>
        <p:style>
          <a:lnRef idx="1">
            <a:schemeClr val="dk1"/>
          </a:lnRef>
          <a:fillRef idx="2">
            <a:schemeClr val="dk1"/>
          </a:fillRef>
          <a:effectRef idx="1">
            <a:schemeClr val="dk1"/>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96" name="Down Arrow 195"/>
          <p:cNvSpPr/>
          <p:nvPr/>
        </p:nvSpPr>
        <p:spPr bwMode="auto">
          <a:xfrm rot="10800000">
            <a:off x="8539162" y="3686175"/>
            <a:ext cx="321469" cy="385763"/>
          </a:xfrm>
          <a:prstGeom prst="downArrow">
            <a:avLst>
              <a:gd name="adj1" fmla="val 23621"/>
              <a:gd name="adj2" fmla="val 43333"/>
            </a:avLst>
          </a:prstGeom>
          <a:solidFill>
            <a:srgbClr val="FF0000"/>
          </a:solidFill>
          <a:ln>
            <a:headEnd type="arrow" w="med" len="med"/>
            <a:tailEnd type="none" w="med" len="med"/>
          </a:ln>
        </p:spPr>
        <p:style>
          <a:lnRef idx="1">
            <a:schemeClr val="dk1"/>
          </a:lnRef>
          <a:fillRef idx="2">
            <a:schemeClr val="dk1"/>
          </a:fillRef>
          <a:effectRef idx="1">
            <a:schemeClr val="dk1"/>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97" name="Down Arrow 196"/>
          <p:cNvSpPr/>
          <p:nvPr/>
        </p:nvSpPr>
        <p:spPr bwMode="auto">
          <a:xfrm rot="14123449">
            <a:off x="9213404" y="3566297"/>
            <a:ext cx="321469" cy="869748"/>
          </a:xfrm>
          <a:prstGeom prst="downArrow">
            <a:avLst>
              <a:gd name="adj1" fmla="val 23621"/>
              <a:gd name="adj2" fmla="val 43333"/>
            </a:avLst>
          </a:prstGeom>
          <a:solidFill>
            <a:srgbClr val="FF0000"/>
          </a:solidFill>
          <a:ln>
            <a:headEnd type="arrow" w="med" len="med"/>
            <a:tailEnd type="none" w="med" len="med"/>
          </a:ln>
        </p:spPr>
        <p:style>
          <a:lnRef idx="1">
            <a:schemeClr val="dk1"/>
          </a:lnRef>
          <a:fillRef idx="2">
            <a:schemeClr val="dk1"/>
          </a:fillRef>
          <a:effectRef idx="1">
            <a:schemeClr val="dk1"/>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98" name="Down Arrow 197"/>
          <p:cNvSpPr/>
          <p:nvPr/>
        </p:nvSpPr>
        <p:spPr bwMode="auto">
          <a:xfrm rot="8215076">
            <a:off x="3781426" y="3621881"/>
            <a:ext cx="321469" cy="450056"/>
          </a:xfrm>
          <a:prstGeom prst="downArrow">
            <a:avLst>
              <a:gd name="adj1" fmla="val 23621"/>
              <a:gd name="adj2" fmla="val 43333"/>
            </a:avLst>
          </a:prstGeom>
          <a:solidFill>
            <a:srgbClr val="FF0000"/>
          </a:solidFill>
          <a:ln>
            <a:headEnd type="arrow" w="med" len="med"/>
            <a:tailEnd type="none" w="med" len="med"/>
          </a:ln>
        </p:spPr>
        <p:style>
          <a:lnRef idx="1">
            <a:schemeClr val="dk1"/>
          </a:lnRef>
          <a:fillRef idx="2">
            <a:schemeClr val="dk1"/>
          </a:fillRef>
          <a:effectRef idx="1">
            <a:schemeClr val="dk1"/>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99" name="Down Arrow 198"/>
          <p:cNvSpPr/>
          <p:nvPr/>
        </p:nvSpPr>
        <p:spPr bwMode="auto">
          <a:xfrm rot="10800000">
            <a:off x="4617244" y="3686175"/>
            <a:ext cx="321469" cy="385763"/>
          </a:xfrm>
          <a:prstGeom prst="downArrow">
            <a:avLst>
              <a:gd name="adj1" fmla="val 23621"/>
              <a:gd name="adj2" fmla="val 43333"/>
            </a:avLst>
          </a:prstGeom>
          <a:solidFill>
            <a:srgbClr val="FF0000"/>
          </a:solidFill>
          <a:ln>
            <a:headEnd type="arrow" w="med" len="med"/>
            <a:tailEnd type="none" w="med" len="med"/>
          </a:ln>
        </p:spPr>
        <p:style>
          <a:lnRef idx="1">
            <a:schemeClr val="dk1"/>
          </a:lnRef>
          <a:fillRef idx="2">
            <a:schemeClr val="dk1"/>
          </a:fillRef>
          <a:effectRef idx="1">
            <a:schemeClr val="dk1"/>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200" name="Down Arrow 199"/>
          <p:cNvSpPr/>
          <p:nvPr/>
        </p:nvSpPr>
        <p:spPr bwMode="auto">
          <a:xfrm rot="14123449">
            <a:off x="5291486" y="3566297"/>
            <a:ext cx="321469" cy="869748"/>
          </a:xfrm>
          <a:prstGeom prst="downArrow">
            <a:avLst>
              <a:gd name="adj1" fmla="val 23621"/>
              <a:gd name="adj2" fmla="val 43333"/>
            </a:avLst>
          </a:prstGeom>
          <a:solidFill>
            <a:srgbClr val="FF0000"/>
          </a:solidFill>
          <a:ln>
            <a:headEnd type="arrow" w="med" len="med"/>
            <a:tailEnd type="none" w="med" len="med"/>
          </a:ln>
        </p:spPr>
        <p:style>
          <a:lnRef idx="1">
            <a:schemeClr val="dk1"/>
          </a:lnRef>
          <a:fillRef idx="2">
            <a:schemeClr val="dk1"/>
          </a:fillRef>
          <a:effectRef idx="1">
            <a:schemeClr val="dk1"/>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grpSp>
        <p:nvGrpSpPr>
          <p:cNvPr id="12" name="Group 11"/>
          <p:cNvGrpSpPr/>
          <p:nvPr/>
        </p:nvGrpSpPr>
        <p:grpSpPr>
          <a:xfrm>
            <a:off x="5609082" y="5486400"/>
            <a:ext cx="1671638" cy="128588"/>
            <a:chOff x="5892800" y="6502400"/>
            <a:chExt cx="1981200" cy="152400"/>
          </a:xfrm>
        </p:grpSpPr>
        <p:sp>
          <p:nvSpPr>
            <p:cNvPr id="10" name="Oval 9"/>
            <p:cNvSpPr/>
            <p:nvPr/>
          </p:nvSpPr>
          <p:spPr bwMode="auto">
            <a:xfrm>
              <a:off x="5892800" y="6502400"/>
              <a:ext cx="152400" cy="152400"/>
            </a:xfrm>
            <a:prstGeom prst="ellipse">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201" name="Oval 200"/>
            <p:cNvSpPr/>
            <p:nvPr/>
          </p:nvSpPr>
          <p:spPr bwMode="auto">
            <a:xfrm>
              <a:off x="6121400" y="6502400"/>
              <a:ext cx="152400" cy="152400"/>
            </a:xfrm>
            <a:prstGeom prst="ellipse">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202" name="Oval 201"/>
            <p:cNvSpPr/>
            <p:nvPr/>
          </p:nvSpPr>
          <p:spPr bwMode="auto">
            <a:xfrm>
              <a:off x="6350000" y="6502400"/>
              <a:ext cx="152400" cy="152400"/>
            </a:xfrm>
            <a:prstGeom prst="ellipse">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203" name="Oval 202"/>
            <p:cNvSpPr/>
            <p:nvPr/>
          </p:nvSpPr>
          <p:spPr bwMode="auto">
            <a:xfrm>
              <a:off x="6578600" y="6502400"/>
              <a:ext cx="152400" cy="152400"/>
            </a:xfrm>
            <a:prstGeom prst="ellipse">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204" name="Oval 203"/>
            <p:cNvSpPr/>
            <p:nvPr/>
          </p:nvSpPr>
          <p:spPr bwMode="auto">
            <a:xfrm>
              <a:off x="6807200" y="6502400"/>
              <a:ext cx="152400" cy="152400"/>
            </a:xfrm>
            <a:prstGeom prst="ellipse">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205" name="Oval 204"/>
            <p:cNvSpPr/>
            <p:nvPr/>
          </p:nvSpPr>
          <p:spPr bwMode="auto">
            <a:xfrm>
              <a:off x="7035800" y="6502400"/>
              <a:ext cx="152400" cy="152400"/>
            </a:xfrm>
            <a:prstGeom prst="ellipse">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206" name="Oval 205"/>
            <p:cNvSpPr/>
            <p:nvPr/>
          </p:nvSpPr>
          <p:spPr bwMode="auto">
            <a:xfrm>
              <a:off x="7264400" y="6502400"/>
              <a:ext cx="152400" cy="152400"/>
            </a:xfrm>
            <a:prstGeom prst="ellipse">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207" name="Oval 206"/>
            <p:cNvSpPr/>
            <p:nvPr/>
          </p:nvSpPr>
          <p:spPr bwMode="auto">
            <a:xfrm>
              <a:off x="7493000" y="6502400"/>
              <a:ext cx="152400" cy="152400"/>
            </a:xfrm>
            <a:prstGeom prst="ellipse">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208" name="Oval 207"/>
            <p:cNvSpPr/>
            <p:nvPr/>
          </p:nvSpPr>
          <p:spPr bwMode="auto">
            <a:xfrm>
              <a:off x="7721600" y="6502400"/>
              <a:ext cx="152400" cy="152400"/>
            </a:xfrm>
            <a:prstGeom prst="ellipse">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grpSp>
      <p:grpSp>
        <p:nvGrpSpPr>
          <p:cNvPr id="209" name="Group 208"/>
          <p:cNvGrpSpPr/>
          <p:nvPr/>
        </p:nvGrpSpPr>
        <p:grpSpPr>
          <a:xfrm>
            <a:off x="5609082" y="5709285"/>
            <a:ext cx="1671638" cy="128588"/>
            <a:chOff x="5892800" y="6502400"/>
            <a:chExt cx="1981200" cy="152400"/>
          </a:xfrm>
          <a:solidFill>
            <a:srgbClr val="FF0000"/>
          </a:solidFill>
        </p:grpSpPr>
        <p:sp>
          <p:nvSpPr>
            <p:cNvPr id="210" name="Oval 209"/>
            <p:cNvSpPr/>
            <p:nvPr/>
          </p:nvSpPr>
          <p:spPr bwMode="auto">
            <a:xfrm>
              <a:off x="5892800" y="6502400"/>
              <a:ext cx="152400" cy="152400"/>
            </a:xfrm>
            <a:prstGeom prst="ellipse">
              <a:avLst/>
            </a:prstGeom>
            <a:grpFill/>
            <a:ln>
              <a:headEnd type="arrow" w="med" len="med"/>
              <a:tailEnd type="none" w="med" len="med"/>
            </a:ln>
          </p:spPr>
          <p:style>
            <a:lnRef idx="1">
              <a:schemeClr val="dk1"/>
            </a:lnRef>
            <a:fillRef idx="2">
              <a:schemeClr val="dk1"/>
            </a:fillRef>
            <a:effectRef idx="1">
              <a:schemeClr val="dk1"/>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211" name="Oval 210"/>
            <p:cNvSpPr/>
            <p:nvPr/>
          </p:nvSpPr>
          <p:spPr bwMode="auto">
            <a:xfrm>
              <a:off x="6121400" y="6502400"/>
              <a:ext cx="152400" cy="152400"/>
            </a:xfrm>
            <a:prstGeom prst="ellipse">
              <a:avLst/>
            </a:prstGeom>
            <a:grpFill/>
            <a:ln>
              <a:headEnd type="arrow" w="med" len="med"/>
              <a:tailEnd type="none" w="med" len="med"/>
            </a:ln>
          </p:spPr>
          <p:style>
            <a:lnRef idx="1">
              <a:schemeClr val="dk1"/>
            </a:lnRef>
            <a:fillRef idx="2">
              <a:schemeClr val="dk1"/>
            </a:fillRef>
            <a:effectRef idx="1">
              <a:schemeClr val="dk1"/>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212" name="Oval 211"/>
            <p:cNvSpPr/>
            <p:nvPr/>
          </p:nvSpPr>
          <p:spPr bwMode="auto">
            <a:xfrm>
              <a:off x="6350000" y="6502400"/>
              <a:ext cx="152400" cy="152400"/>
            </a:xfrm>
            <a:prstGeom prst="ellipse">
              <a:avLst/>
            </a:prstGeom>
            <a:grpFill/>
            <a:ln>
              <a:headEnd type="arrow" w="med" len="med"/>
              <a:tailEnd type="none" w="med" len="med"/>
            </a:ln>
          </p:spPr>
          <p:style>
            <a:lnRef idx="1">
              <a:schemeClr val="dk1"/>
            </a:lnRef>
            <a:fillRef idx="2">
              <a:schemeClr val="dk1"/>
            </a:fillRef>
            <a:effectRef idx="1">
              <a:schemeClr val="dk1"/>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213" name="Oval 212"/>
            <p:cNvSpPr/>
            <p:nvPr/>
          </p:nvSpPr>
          <p:spPr bwMode="auto">
            <a:xfrm>
              <a:off x="6578600" y="6502400"/>
              <a:ext cx="152400" cy="152400"/>
            </a:xfrm>
            <a:prstGeom prst="ellipse">
              <a:avLst/>
            </a:prstGeom>
            <a:grpFill/>
            <a:ln>
              <a:headEnd type="arrow" w="med" len="med"/>
              <a:tailEnd type="none" w="med" len="med"/>
            </a:ln>
          </p:spPr>
          <p:style>
            <a:lnRef idx="1">
              <a:schemeClr val="dk1"/>
            </a:lnRef>
            <a:fillRef idx="2">
              <a:schemeClr val="dk1"/>
            </a:fillRef>
            <a:effectRef idx="1">
              <a:schemeClr val="dk1"/>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214" name="Oval 213"/>
            <p:cNvSpPr/>
            <p:nvPr/>
          </p:nvSpPr>
          <p:spPr bwMode="auto">
            <a:xfrm>
              <a:off x="6807200" y="6502400"/>
              <a:ext cx="152400" cy="152400"/>
            </a:xfrm>
            <a:prstGeom prst="ellipse">
              <a:avLst/>
            </a:prstGeom>
            <a:grpFill/>
            <a:ln>
              <a:headEnd type="arrow" w="med" len="med"/>
              <a:tailEnd type="none" w="med" len="med"/>
            </a:ln>
          </p:spPr>
          <p:style>
            <a:lnRef idx="1">
              <a:schemeClr val="dk1"/>
            </a:lnRef>
            <a:fillRef idx="2">
              <a:schemeClr val="dk1"/>
            </a:fillRef>
            <a:effectRef idx="1">
              <a:schemeClr val="dk1"/>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215" name="Oval 214"/>
            <p:cNvSpPr/>
            <p:nvPr/>
          </p:nvSpPr>
          <p:spPr bwMode="auto">
            <a:xfrm>
              <a:off x="7035800" y="6502400"/>
              <a:ext cx="152400" cy="152400"/>
            </a:xfrm>
            <a:prstGeom prst="ellipse">
              <a:avLst/>
            </a:prstGeom>
            <a:grpFill/>
            <a:ln>
              <a:headEnd type="arrow" w="med" len="med"/>
              <a:tailEnd type="none" w="med" len="med"/>
            </a:ln>
          </p:spPr>
          <p:style>
            <a:lnRef idx="1">
              <a:schemeClr val="dk1"/>
            </a:lnRef>
            <a:fillRef idx="2">
              <a:schemeClr val="dk1"/>
            </a:fillRef>
            <a:effectRef idx="1">
              <a:schemeClr val="dk1"/>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216" name="Oval 215"/>
            <p:cNvSpPr/>
            <p:nvPr/>
          </p:nvSpPr>
          <p:spPr bwMode="auto">
            <a:xfrm>
              <a:off x="7264400" y="6502400"/>
              <a:ext cx="152400" cy="152400"/>
            </a:xfrm>
            <a:prstGeom prst="ellipse">
              <a:avLst/>
            </a:prstGeom>
            <a:grpFill/>
            <a:ln>
              <a:headEnd type="arrow" w="med" len="med"/>
              <a:tailEnd type="none" w="med" len="med"/>
            </a:ln>
          </p:spPr>
          <p:style>
            <a:lnRef idx="1">
              <a:schemeClr val="dk1"/>
            </a:lnRef>
            <a:fillRef idx="2">
              <a:schemeClr val="dk1"/>
            </a:fillRef>
            <a:effectRef idx="1">
              <a:schemeClr val="dk1"/>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217" name="Oval 216"/>
            <p:cNvSpPr/>
            <p:nvPr/>
          </p:nvSpPr>
          <p:spPr bwMode="auto">
            <a:xfrm>
              <a:off x="7493000" y="6502400"/>
              <a:ext cx="152400" cy="152400"/>
            </a:xfrm>
            <a:prstGeom prst="ellipse">
              <a:avLst/>
            </a:prstGeom>
            <a:grpFill/>
            <a:ln>
              <a:headEnd type="arrow" w="med" len="med"/>
              <a:tailEnd type="none" w="med" len="med"/>
            </a:ln>
          </p:spPr>
          <p:style>
            <a:lnRef idx="1">
              <a:schemeClr val="dk1"/>
            </a:lnRef>
            <a:fillRef idx="2">
              <a:schemeClr val="dk1"/>
            </a:fillRef>
            <a:effectRef idx="1">
              <a:schemeClr val="dk1"/>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218" name="Oval 217"/>
            <p:cNvSpPr/>
            <p:nvPr/>
          </p:nvSpPr>
          <p:spPr bwMode="auto">
            <a:xfrm>
              <a:off x="7721600" y="6502400"/>
              <a:ext cx="152400" cy="152400"/>
            </a:xfrm>
            <a:prstGeom prst="ellipse">
              <a:avLst/>
            </a:prstGeom>
            <a:grpFill/>
            <a:ln>
              <a:headEnd type="arrow" w="med" len="med"/>
              <a:tailEnd type="none" w="med" len="med"/>
            </a:ln>
          </p:spPr>
          <p:style>
            <a:lnRef idx="1">
              <a:schemeClr val="dk1"/>
            </a:lnRef>
            <a:fillRef idx="2">
              <a:schemeClr val="dk1"/>
            </a:fillRef>
            <a:effectRef idx="1">
              <a:schemeClr val="dk1"/>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grpSp>
      <p:sp>
        <p:nvSpPr>
          <p:cNvPr id="219" name="Down Arrow 218"/>
          <p:cNvSpPr/>
          <p:nvPr/>
        </p:nvSpPr>
        <p:spPr bwMode="auto">
          <a:xfrm>
            <a:off x="4617244" y="4779169"/>
            <a:ext cx="321469" cy="450056"/>
          </a:xfrm>
          <a:prstGeom prst="downArrow">
            <a:avLst>
              <a:gd name="adj1" fmla="val 23621"/>
              <a:gd name="adj2" fmla="val 43333"/>
            </a:avLst>
          </a:prstGeom>
          <a:solidFill>
            <a:srgbClr val="FF0000"/>
          </a:solidFill>
          <a:ln>
            <a:headEnd type="arrow" w="med" len="med"/>
            <a:tailEnd type="none" w="med" len="med"/>
          </a:ln>
        </p:spPr>
        <p:style>
          <a:lnRef idx="1">
            <a:schemeClr val="dk1"/>
          </a:lnRef>
          <a:fillRef idx="2">
            <a:schemeClr val="dk1"/>
          </a:fillRef>
          <a:effectRef idx="1">
            <a:schemeClr val="dk1"/>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220" name="Line Callout 1 219"/>
          <p:cNvSpPr/>
          <p:nvPr/>
        </p:nvSpPr>
        <p:spPr bwMode="auto">
          <a:xfrm flipH="1">
            <a:off x="823913" y="4136231"/>
            <a:ext cx="2507456" cy="964406"/>
          </a:xfrm>
          <a:prstGeom prst="borderCallout1">
            <a:avLst>
              <a:gd name="adj1" fmla="val 82619"/>
              <a:gd name="adj2" fmla="val -39324"/>
              <a:gd name="adj3" fmla="val 49865"/>
              <a:gd name="adj4" fmla="val -1030"/>
            </a:avLst>
          </a:prstGeom>
          <a:ln>
            <a:headEnd type="arrow" w="med" len="med"/>
            <a:tailEnd type="none" w="med" len="med"/>
          </a:ln>
        </p:spPr>
        <p:style>
          <a:lnRef idx="1">
            <a:schemeClr val="dk1"/>
          </a:lnRef>
          <a:fillRef idx="2">
            <a:schemeClr val="dk1"/>
          </a:fillRef>
          <a:effectRef idx="1">
            <a:schemeClr val="dk1"/>
          </a:effectRef>
          <a:fontRef idx="minor">
            <a:schemeClr val="dk1"/>
          </a:fontRef>
        </p:style>
        <p:txBody>
          <a:bodyPr vert="horz" wrap="square" lIns="77153" tIns="38576" rIns="77153" bIns="38576" numCol="1" rtlCol="0" anchor="ctr" anchorCtr="0" compatLnSpc="1">
            <a:prstTxWarp prst="textNoShape">
              <a:avLst/>
            </a:prstTxWarp>
          </a:bodyPr>
          <a:lstStyle/>
          <a:p>
            <a:pPr defTabSz="771571" fontAlgn="base">
              <a:spcBef>
                <a:spcPct val="0"/>
              </a:spcBef>
              <a:spcAft>
                <a:spcPct val="0"/>
              </a:spcAft>
            </a:pPr>
            <a:r>
              <a:rPr lang="en-US" sz="2363" dirty="0" err="1">
                <a:solidFill>
                  <a:srgbClr val="000000"/>
                </a:solidFill>
                <a:latin typeface="Vista Sans OT Reg"/>
                <a:sym typeface="Vista Sans OT Reg" charset="0"/>
              </a:rPr>
              <a:t>Inval</a:t>
            </a:r>
            <a:r>
              <a:rPr lang="en-US" sz="2363" dirty="0">
                <a:solidFill>
                  <a:srgbClr val="000000"/>
                </a:solidFill>
                <a:latin typeface="Vista Sans OT Reg"/>
                <a:sym typeface="Vista Sans OT Reg" charset="0"/>
              </a:rPr>
              <a:t> and refill embedded in SQL</a:t>
            </a:r>
          </a:p>
        </p:txBody>
      </p:sp>
      <p:sp>
        <p:nvSpPr>
          <p:cNvPr id="221" name="Line Callout 1 220"/>
          <p:cNvSpPr/>
          <p:nvPr/>
        </p:nvSpPr>
        <p:spPr bwMode="auto">
          <a:xfrm flipH="1">
            <a:off x="759619" y="2850356"/>
            <a:ext cx="2507456" cy="964406"/>
          </a:xfrm>
          <a:prstGeom prst="borderCallout1">
            <a:avLst>
              <a:gd name="adj1" fmla="val 157103"/>
              <a:gd name="adj2" fmla="val -115399"/>
              <a:gd name="adj3" fmla="val 49865"/>
              <a:gd name="adj4" fmla="val -1030"/>
            </a:avLst>
          </a:prstGeom>
          <a:ln>
            <a:headEnd type="arrow" w="med" len="med"/>
            <a:tailEnd type="none" w="med" len="med"/>
          </a:ln>
        </p:spPr>
        <p:style>
          <a:lnRef idx="1">
            <a:schemeClr val="dk1"/>
          </a:lnRef>
          <a:fillRef idx="2">
            <a:schemeClr val="dk1"/>
          </a:fillRef>
          <a:effectRef idx="1">
            <a:schemeClr val="dk1"/>
          </a:effectRef>
          <a:fontRef idx="minor">
            <a:schemeClr val="dk1"/>
          </a:fontRef>
        </p:style>
        <p:txBody>
          <a:bodyPr vert="horz" wrap="square" lIns="77153" tIns="38576" rIns="77153" bIns="38576" numCol="1" rtlCol="0" anchor="ctr" anchorCtr="0" compatLnSpc="1">
            <a:prstTxWarp prst="textNoShape">
              <a:avLst/>
            </a:prstTxWarp>
          </a:bodyPr>
          <a:lstStyle/>
          <a:p>
            <a:pPr defTabSz="771571" fontAlgn="base">
              <a:spcBef>
                <a:spcPct val="0"/>
              </a:spcBef>
              <a:spcAft>
                <a:spcPct val="0"/>
              </a:spcAft>
            </a:pPr>
            <a:r>
              <a:rPr lang="en-US" sz="2363" dirty="0">
                <a:solidFill>
                  <a:srgbClr val="000000"/>
                </a:solidFill>
                <a:latin typeface="Vista Sans OT Reg"/>
                <a:sym typeface="Vista Sans OT Reg" charset="0"/>
              </a:rPr>
              <a:t>Writes forwarded to master</a:t>
            </a:r>
          </a:p>
        </p:txBody>
      </p:sp>
      <p:sp>
        <p:nvSpPr>
          <p:cNvPr id="222" name="Line Callout 1 221"/>
          <p:cNvSpPr/>
          <p:nvPr/>
        </p:nvSpPr>
        <p:spPr bwMode="auto">
          <a:xfrm flipH="1">
            <a:off x="888206" y="5357813"/>
            <a:ext cx="2507456" cy="964406"/>
          </a:xfrm>
          <a:prstGeom prst="borderCallout1">
            <a:avLst>
              <a:gd name="adj1" fmla="val -32160"/>
              <a:gd name="adj2" fmla="val -195700"/>
              <a:gd name="adj3" fmla="val 49865"/>
              <a:gd name="adj4" fmla="val -1030"/>
            </a:avLst>
          </a:prstGeom>
          <a:ln>
            <a:headEnd type="arrow" w="med" len="med"/>
            <a:tailEnd type="none" w="med" len="med"/>
          </a:ln>
        </p:spPr>
        <p:style>
          <a:lnRef idx="1">
            <a:schemeClr val="dk1"/>
          </a:lnRef>
          <a:fillRef idx="2">
            <a:schemeClr val="dk1"/>
          </a:fillRef>
          <a:effectRef idx="1">
            <a:schemeClr val="dk1"/>
          </a:effectRef>
          <a:fontRef idx="minor">
            <a:schemeClr val="dk1"/>
          </a:fontRef>
        </p:style>
        <p:txBody>
          <a:bodyPr vert="horz" wrap="square" lIns="77153" tIns="38576" rIns="77153" bIns="38576" numCol="1" rtlCol="0" anchor="ctr" anchorCtr="0" compatLnSpc="1">
            <a:prstTxWarp prst="textNoShape">
              <a:avLst/>
            </a:prstTxWarp>
          </a:bodyPr>
          <a:lstStyle/>
          <a:p>
            <a:pPr defTabSz="771571" fontAlgn="base">
              <a:spcBef>
                <a:spcPct val="0"/>
              </a:spcBef>
              <a:spcAft>
                <a:spcPct val="0"/>
              </a:spcAft>
            </a:pPr>
            <a:r>
              <a:rPr lang="en-US" sz="2363" dirty="0">
                <a:solidFill>
                  <a:srgbClr val="000000"/>
                </a:solidFill>
                <a:latin typeface="Vista Sans OT Reg"/>
                <a:sym typeface="Vista Sans OT Reg" charset="0"/>
              </a:rPr>
              <a:t>Delivery after DB replication done</a:t>
            </a:r>
          </a:p>
        </p:txBody>
      </p:sp>
    </p:spTree>
    <p:custDataLst>
      <p:tags r:id="rId1"/>
    </p:custDataLst>
    <p:extLst>
      <p:ext uri="{BB962C8B-B14F-4D97-AF65-F5344CB8AC3E}">
        <p14:creationId xmlns:p14="http://schemas.microsoft.com/office/powerpoint/2010/main" val="372029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0" animBg="1"/>
      <p:bldP spid="221" grpId="0" animBg="1"/>
      <p:bldP spid="22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73856" y="6193631"/>
            <a:ext cx="11444288" cy="835819"/>
          </a:xfrm>
          <a:prstGeom prst="rect">
            <a:avLst/>
          </a:prstGeom>
          <a:solidFill>
            <a:schemeClr val="tx1"/>
          </a:solidFill>
          <a:ln w="25400" cap="flat" cmpd="sng" algn="ctr">
            <a:noFill/>
            <a:prstDash val="solid"/>
            <a:round/>
            <a:headEnd type="arrow" w="med" len="med"/>
            <a:tailEnd type="none" w="med" len="med"/>
          </a:ln>
          <a:effectLst/>
        </p:spPr>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pic>
        <p:nvPicPr>
          <p:cNvPr id="6" name="Picture 5" descr="Facebook_Backgrounds--friendsgc smal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444" y="-107156"/>
            <a:ext cx="11187113" cy="6429375"/>
          </a:xfrm>
          <a:prstGeom prst="rect">
            <a:avLst/>
          </a:prstGeom>
          <a:solidFill>
            <a:schemeClr val="tx2"/>
          </a:solidFill>
        </p:spPr>
      </p:pic>
      <p:sp>
        <p:nvSpPr>
          <p:cNvPr id="15" name="Rounded Rectangle 14"/>
          <p:cNvSpPr/>
          <p:nvPr/>
        </p:nvSpPr>
        <p:spPr bwMode="auto">
          <a:xfrm>
            <a:off x="438150" y="5164931"/>
            <a:ext cx="2314575" cy="1221581"/>
          </a:xfrm>
          <a:prstGeom prst="roundRect">
            <a:avLst/>
          </a:prstGeom>
          <a:solidFill>
            <a:schemeClr val="tx1">
              <a:alpha val="65000"/>
            </a:schemeClr>
          </a:solidFill>
          <a:ln w="25400" cap="flat" cmpd="sng" algn="ctr">
            <a:noFill/>
            <a:prstDash val="solid"/>
            <a:round/>
            <a:headEnd type="arrow" w="med" len="med"/>
            <a:tailEnd type="none" w="med" len="med"/>
          </a:ln>
          <a:effectLst>
            <a:softEdge rad="381000"/>
          </a:effectLst>
        </p:spPr>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4" name="Rounded Rectangle 13"/>
          <p:cNvSpPr/>
          <p:nvPr/>
        </p:nvSpPr>
        <p:spPr bwMode="auto">
          <a:xfrm>
            <a:off x="888206" y="214313"/>
            <a:ext cx="4564856" cy="1221581"/>
          </a:xfrm>
          <a:prstGeom prst="roundRect">
            <a:avLst/>
          </a:prstGeom>
          <a:solidFill>
            <a:schemeClr val="tx1">
              <a:alpha val="65000"/>
            </a:schemeClr>
          </a:solidFill>
          <a:ln w="25400" cap="flat" cmpd="sng" algn="ctr">
            <a:noFill/>
            <a:prstDash val="solid"/>
            <a:round/>
            <a:headEnd type="arrow" w="med" len="med"/>
            <a:tailEnd type="none" w="med" len="med"/>
          </a:ln>
          <a:effectLst>
            <a:softEdge rad="381000"/>
          </a:effectLst>
        </p:spPr>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2" name="Title 1"/>
          <p:cNvSpPr>
            <a:spLocks noGrp="1"/>
          </p:cNvSpPr>
          <p:nvPr>
            <p:ph type="title"/>
          </p:nvPr>
        </p:nvSpPr>
        <p:spPr/>
        <p:txBody>
          <a:bodyPr/>
          <a:lstStyle/>
          <a:p>
            <a:r>
              <a:rPr lang="en-US" dirty="0">
                <a:solidFill>
                  <a:srgbClr val="FCF3D3"/>
                </a:solidFill>
                <a:effectLst>
                  <a:outerShdw blurRad="50800" dist="38100" dir="2700000" algn="tl" rotWithShape="0">
                    <a:prstClr val="black">
                      <a:alpha val="40000"/>
                    </a:prstClr>
                  </a:outerShdw>
                </a:effectLst>
              </a:rPr>
              <a:t>What Are TAO’s Goals/Challenges?</a:t>
            </a:r>
          </a:p>
        </p:txBody>
      </p:sp>
      <p:sp>
        <p:nvSpPr>
          <p:cNvPr id="9" name="Rounded Rectangle 8"/>
          <p:cNvSpPr/>
          <p:nvPr/>
        </p:nvSpPr>
        <p:spPr bwMode="auto">
          <a:xfrm>
            <a:off x="888206" y="1178719"/>
            <a:ext cx="4822031" cy="1221581"/>
          </a:xfrm>
          <a:prstGeom prst="roundRect">
            <a:avLst/>
          </a:prstGeom>
          <a:solidFill>
            <a:srgbClr val="000000">
              <a:alpha val="65000"/>
            </a:srgbClr>
          </a:solidFill>
          <a:ln w="25400" cap="flat" cmpd="sng" algn="ctr">
            <a:noFill/>
            <a:prstDash val="solid"/>
            <a:round/>
            <a:headEnd type="arrow" w="med" len="med"/>
            <a:tailEnd type="none" w="med" len="med"/>
          </a:ln>
          <a:effectLst>
            <a:softEdge rad="381000"/>
          </a:effectLst>
        </p:spPr>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0" name="Rounded Rectangle 9"/>
          <p:cNvSpPr/>
          <p:nvPr/>
        </p:nvSpPr>
        <p:spPr bwMode="auto">
          <a:xfrm>
            <a:off x="1016794" y="1950244"/>
            <a:ext cx="4500563" cy="1221581"/>
          </a:xfrm>
          <a:prstGeom prst="roundRect">
            <a:avLst/>
          </a:prstGeom>
          <a:solidFill>
            <a:schemeClr val="tx1">
              <a:alpha val="65000"/>
            </a:schemeClr>
          </a:solidFill>
          <a:ln w="25400" cap="flat" cmpd="sng" algn="ctr">
            <a:noFill/>
            <a:prstDash val="solid"/>
            <a:round/>
            <a:headEnd type="arrow" w="med" len="med"/>
            <a:tailEnd type="none" w="med" len="med"/>
          </a:ln>
          <a:effectLst>
            <a:softEdge rad="381000"/>
          </a:effectLst>
        </p:spPr>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1" name="Rounded Rectangle 10"/>
          <p:cNvSpPr/>
          <p:nvPr/>
        </p:nvSpPr>
        <p:spPr bwMode="auto">
          <a:xfrm>
            <a:off x="1016794" y="2786063"/>
            <a:ext cx="5079206" cy="1221581"/>
          </a:xfrm>
          <a:prstGeom prst="roundRect">
            <a:avLst/>
          </a:prstGeom>
          <a:solidFill>
            <a:schemeClr val="tx1">
              <a:alpha val="65000"/>
            </a:schemeClr>
          </a:solidFill>
          <a:ln w="25400" cap="flat" cmpd="sng" algn="ctr">
            <a:noFill/>
            <a:prstDash val="solid"/>
            <a:round/>
            <a:headEnd type="arrow" w="med" len="med"/>
            <a:tailEnd type="none" w="med" len="med"/>
          </a:ln>
          <a:effectLst>
            <a:softEdge rad="381000"/>
          </a:effectLst>
        </p:spPr>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2" name="Rounded Rectangle 11"/>
          <p:cNvSpPr/>
          <p:nvPr/>
        </p:nvSpPr>
        <p:spPr bwMode="auto">
          <a:xfrm>
            <a:off x="1016794" y="3557588"/>
            <a:ext cx="5464969" cy="1221581"/>
          </a:xfrm>
          <a:prstGeom prst="roundRect">
            <a:avLst/>
          </a:prstGeom>
          <a:solidFill>
            <a:srgbClr val="3366FF">
              <a:alpha val="65000"/>
            </a:srgbClr>
          </a:solidFill>
          <a:ln w="25400" cap="flat" cmpd="sng" algn="ctr">
            <a:noFill/>
            <a:prstDash val="solid"/>
            <a:round/>
            <a:headEnd type="arrow" w="med" len="med"/>
            <a:tailEnd type="none" w="med" len="med"/>
          </a:ln>
          <a:effectLst>
            <a:softEdge rad="381000"/>
          </a:effectLst>
        </p:spPr>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3" name="Content Placeholder 2"/>
          <p:cNvSpPr>
            <a:spLocks noGrp="1"/>
          </p:cNvSpPr>
          <p:nvPr>
            <p:ph idx="1"/>
          </p:nvPr>
        </p:nvSpPr>
        <p:spPr>
          <a:xfrm>
            <a:off x="1273969" y="1360884"/>
            <a:ext cx="6365081" cy="5025628"/>
          </a:xfrm>
        </p:spPr>
        <p:txBody>
          <a:bodyPr/>
          <a:lstStyle/>
          <a:p>
            <a:r>
              <a:rPr lang="en-US" sz="3713" dirty="0">
                <a:solidFill>
                  <a:srgbClr val="816709"/>
                </a:solidFill>
                <a:effectLst>
                  <a:outerShdw blurRad="95250" dist="114300" dir="2700000" algn="tl" rotWithShape="0">
                    <a:prstClr val="black">
                      <a:alpha val="77000"/>
                    </a:prstClr>
                  </a:outerShdw>
                </a:effectLst>
              </a:rPr>
              <a:t>Efficiency at scale</a:t>
            </a:r>
          </a:p>
          <a:p>
            <a:r>
              <a:rPr lang="en-US" sz="3713" dirty="0">
                <a:solidFill>
                  <a:srgbClr val="816709"/>
                </a:solidFill>
                <a:effectLst>
                  <a:outerShdw blurRad="95250" dist="114300" dir="2700000" algn="tl" rotWithShape="0">
                    <a:prstClr val="black">
                      <a:alpha val="77000"/>
                    </a:prstClr>
                  </a:outerShdw>
                </a:effectLst>
              </a:rPr>
              <a:t>Low read latency</a:t>
            </a:r>
          </a:p>
          <a:p>
            <a:r>
              <a:rPr lang="en-US" sz="3713" dirty="0">
                <a:solidFill>
                  <a:schemeClr val="accent1">
                    <a:lumMod val="50000"/>
                  </a:schemeClr>
                </a:solidFill>
                <a:effectLst>
                  <a:outerShdw blurRad="95250" dist="114300" dir="2700000" algn="tl" rotWithShape="0">
                    <a:prstClr val="black">
                      <a:alpha val="77000"/>
                    </a:prstClr>
                  </a:outerShdw>
                </a:effectLst>
              </a:rPr>
              <a:t>Timeliness of writes</a:t>
            </a:r>
          </a:p>
          <a:p>
            <a:r>
              <a:rPr lang="en-US" sz="3713" dirty="0">
                <a:solidFill>
                  <a:srgbClr val="FCF3D3"/>
                </a:solidFill>
                <a:effectLst>
                  <a:outerShdw blurRad="95250" dist="114300" dir="2700000" algn="tl" rotWithShape="0">
                    <a:prstClr val="black">
                      <a:alpha val="77000"/>
                    </a:prstClr>
                  </a:outerShdw>
                </a:effectLst>
              </a:rPr>
              <a:t>High Read Availability</a:t>
            </a:r>
          </a:p>
        </p:txBody>
      </p:sp>
    </p:spTree>
    <p:custDataLst>
      <p:tags r:id="rId1"/>
    </p:custDataLst>
    <p:extLst>
      <p:ext uri="{BB962C8B-B14F-4D97-AF65-F5344CB8AC3E}">
        <p14:creationId xmlns:p14="http://schemas.microsoft.com/office/powerpoint/2010/main" val="467852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Key Ideas</a:t>
            </a:r>
            <a:endParaRPr lang="en-US" dirty="0"/>
          </a:p>
        </p:txBody>
      </p:sp>
      <p:sp>
        <p:nvSpPr>
          <p:cNvPr id="6" name="Content Placeholder 5"/>
          <p:cNvSpPr>
            <a:spLocks noGrp="1"/>
          </p:cNvSpPr>
          <p:nvPr>
            <p:ph idx="1"/>
          </p:nvPr>
        </p:nvSpPr>
        <p:spPr/>
        <p:txBody>
          <a:bodyPr/>
          <a:lstStyle/>
          <a:p>
            <a:r>
              <a:rPr lang="en-US" dirty="0" smtClean="0"/>
              <a:t>TAO has a “normal operations” pathway that offers pretty good properties, very similar to full ACID.</a:t>
            </a:r>
          </a:p>
          <a:p>
            <a:endParaRPr lang="en-US" dirty="0"/>
          </a:p>
          <a:p>
            <a:r>
              <a:rPr lang="en-US" dirty="0" smtClean="0"/>
              <a:t>But they also have backup pathways for almost everything, to try to preserve updates (like unfollow, or unfriend, or friend, or like) even if connectivity to some portion of the system is disrupted.</a:t>
            </a:r>
          </a:p>
          <a:p>
            <a:endParaRPr lang="en-US" dirty="0"/>
          </a:p>
          <a:p>
            <a:r>
              <a:rPr lang="en-US" dirty="0" smtClean="0"/>
              <a:t>This gives a kind of self-repairing form of fault tolerance.  It doesn’t promise a clean ACID model, yet is pretty close to that.</a:t>
            </a:r>
            <a:endParaRPr lang="en-US" dirty="0"/>
          </a:p>
        </p:txBody>
      </p:sp>
    </p:spTree>
    <p:extLst>
      <p:ext uri="{BB962C8B-B14F-4D97-AF65-F5344CB8AC3E}">
        <p14:creationId xmlns:p14="http://schemas.microsoft.com/office/powerpoint/2010/main" val="22808750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3" name="Group 212"/>
          <p:cNvGrpSpPr/>
          <p:nvPr/>
        </p:nvGrpSpPr>
        <p:grpSpPr>
          <a:xfrm>
            <a:off x="7896225" y="5197078"/>
            <a:ext cx="1028700" cy="835819"/>
            <a:chOff x="4292600" y="5892800"/>
            <a:chExt cx="1219200" cy="990600"/>
          </a:xfrm>
        </p:grpSpPr>
        <p:sp>
          <p:nvSpPr>
            <p:cNvPr id="214" name="Magnetic Disk 213"/>
            <p:cNvSpPr/>
            <p:nvPr/>
          </p:nvSpPr>
          <p:spPr bwMode="auto">
            <a:xfrm>
              <a:off x="4292600" y="5892800"/>
              <a:ext cx="762000" cy="685800"/>
            </a:xfrm>
            <a:prstGeom prst="flowChartMagneticDisk">
              <a:avLst/>
            </a:prstGeom>
            <a:ln>
              <a:headEnd type="arrow"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215" name="Magnetic Disk 214"/>
            <p:cNvSpPr/>
            <p:nvPr/>
          </p:nvSpPr>
          <p:spPr bwMode="auto">
            <a:xfrm>
              <a:off x="4445000" y="5994400"/>
              <a:ext cx="762000" cy="685800"/>
            </a:xfrm>
            <a:prstGeom prst="flowChartMagneticDisk">
              <a:avLst/>
            </a:prstGeom>
            <a:ln>
              <a:headEnd type="arrow"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216" name="Magnetic Disk 215"/>
            <p:cNvSpPr/>
            <p:nvPr/>
          </p:nvSpPr>
          <p:spPr bwMode="auto">
            <a:xfrm>
              <a:off x="4597400" y="6096000"/>
              <a:ext cx="762000" cy="685800"/>
            </a:xfrm>
            <a:prstGeom prst="flowChartMagneticDisk">
              <a:avLst/>
            </a:prstGeom>
            <a:ln>
              <a:headEnd type="arrow"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217" name="Magnetic Disk 216"/>
            <p:cNvSpPr/>
            <p:nvPr/>
          </p:nvSpPr>
          <p:spPr bwMode="auto">
            <a:xfrm>
              <a:off x="4749800" y="6197600"/>
              <a:ext cx="762000" cy="685800"/>
            </a:xfrm>
            <a:prstGeom prst="flowChartMagneticDisk">
              <a:avLst/>
            </a:prstGeom>
            <a:ln>
              <a:headEnd type="arrow"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grpSp>
      <p:grpSp>
        <p:nvGrpSpPr>
          <p:cNvPr id="203" name="Group 202"/>
          <p:cNvGrpSpPr/>
          <p:nvPr/>
        </p:nvGrpSpPr>
        <p:grpSpPr>
          <a:xfrm>
            <a:off x="6738938" y="2978944"/>
            <a:ext cx="1028700" cy="642938"/>
            <a:chOff x="4292600" y="3454400"/>
            <a:chExt cx="1219200" cy="762000"/>
          </a:xfrm>
        </p:grpSpPr>
        <p:sp>
          <p:nvSpPr>
            <p:cNvPr id="204" name="Rectangle 203"/>
            <p:cNvSpPr/>
            <p:nvPr/>
          </p:nvSpPr>
          <p:spPr bwMode="auto">
            <a:xfrm>
              <a:off x="4292600" y="34544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205" name="Rectangle 204"/>
            <p:cNvSpPr/>
            <p:nvPr/>
          </p:nvSpPr>
          <p:spPr bwMode="auto">
            <a:xfrm>
              <a:off x="4445000" y="35560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206" name="Rectangle 205"/>
            <p:cNvSpPr/>
            <p:nvPr/>
          </p:nvSpPr>
          <p:spPr bwMode="auto">
            <a:xfrm>
              <a:off x="4597400" y="36576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207" name="Rectangle 206"/>
            <p:cNvSpPr/>
            <p:nvPr/>
          </p:nvSpPr>
          <p:spPr bwMode="auto">
            <a:xfrm>
              <a:off x="4749800" y="37592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grpSp>
      <p:grpSp>
        <p:nvGrpSpPr>
          <p:cNvPr id="208" name="Group 207"/>
          <p:cNvGrpSpPr/>
          <p:nvPr/>
        </p:nvGrpSpPr>
        <p:grpSpPr>
          <a:xfrm>
            <a:off x="9053513" y="2978944"/>
            <a:ext cx="1028700" cy="642938"/>
            <a:chOff x="4292600" y="3454400"/>
            <a:chExt cx="1219200" cy="762000"/>
          </a:xfrm>
        </p:grpSpPr>
        <p:sp>
          <p:nvSpPr>
            <p:cNvPr id="209" name="Rectangle 208"/>
            <p:cNvSpPr/>
            <p:nvPr/>
          </p:nvSpPr>
          <p:spPr bwMode="auto">
            <a:xfrm>
              <a:off x="4292600" y="34544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210" name="Rectangle 209"/>
            <p:cNvSpPr/>
            <p:nvPr/>
          </p:nvSpPr>
          <p:spPr bwMode="auto">
            <a:xfrm>
              <a:off x="4445000" y="35560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211" name="Rectangle 210"/>
            <p:cNvSpPr/>
            <p:nvPr/>
          </p:nvSpPr>
          <p:spPr bwMode="auto">
            <a:xfrm>
              <a:off x="4597400" y="36576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212" name="Rectangle 211"/>
            <p:cNvSpPr/>
            <p:nvPr/>
          </p:nvSpPr>
          <p:spPr bwMode="auto">
            <a:xfrm>
              <a:off x="4749800" y="37592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grpSp>
      <p:sp>
        <p:nvSpPr>
          <p:cNvPr id="2" name="Title 1"/>
          <p:cNvSpPr>
            <a:spLocks noGrp="1"/>
          </p:cNvSpPr>
          <p:nvPr>
            <p:ph type="title"/>
          </p:nvPr>
        </p:nvSpPr>
        <p:spPr/>
        <p:txBody>
          <a:bodyPr/>
          <a:lstStyle/>
          <a:p>
            <a:r>
              <a:rPr lang="en-US" dirty="0"/>
              <a:t>Improving Availability: Read Failover</a:t>
            </a:r>
          </a:p>
        </p:txBody>
      </p:sp>
      <p:sp>
        <p:nvSpPr>
          <p:cNvPr id="7" name="TextBox 6"/>
          <p:cNvSpPr txBox="1"/>
          <p:nvPr/>
        </p:nvSpPr>
        <p:spPr>
          <a:xfrm>
            <a:off x="888206" y="3064669"/>
            <a:ext cx="1928813" cy="403957"/>
          </a:xfrm>
          <a:prstGeom prst="rect">
            <a:avLst/>
          </a:prstGeom>
          <a:noFill/>
        </p:spPr>
        <p:txBody>
          <a:bodyPr wrap="square" rtlCol="0">
            <a:spAutoFit/>
          </a:bodyPr>
          <a:lstStyle/>
          <a:p>
            <a:pPr defTabSz="771571" fontAlgn="base">
              <a:spcBef>
                <a:spcPct val="0"/>
              </a:spcBef>
              <a:spcAft>
                <a:spcPct val="0"/>
              </a:spcAft>
            </a:pPr>
            <a:r>
              <a:rPr lang="en-US" sz="2025" dirty="0">
                <a:solidFill>
                  <a:srgbClr val="000000"/>
                </a:solidFill>
                <a:latin typeface="Vista Sans OT Reg" charset="0"/>
                <a:sym typeface="Vista Sans OT Reg" charset="0"/>
              </a:rPr>
              <a:t>Follower cache</a:t>
            </a:r>
          </a:p>
        </p:txBody>
      </p:sp>
      <p:sp>
        <p:nvSpPr>
          <p:cNvPr id="11" name="TextBox 10"/>
          <p:cNvSpPr txBox="1"/>
          <p:nvPr/>
        </p:nvSpPr>
        <p:spPr>
          <a:xfrm>
            <a:off x="888207" y="5293519"/>
            <a:ext cx="1585162" cy="403957"/>
          </a:xfrm>
          <a:prstGeom prst="rect">
            <a:avLst/>
          </a:prstGeom>
          <a:noFill/>
        </p:spPr>
        <p:txBody>
          <a:bodyPr wrap="square" rtlCol="0">
            <a:spAutoFit/>
          </a:bodyPr>
          <a:lstStyle/>
          <a:p>
            <a:pPr defTabSz="771571" fontAlgn="base">
              <a:spcBef>
                <a:spcPct val="0"/>
              </a:spcBef>
              <a:spcAft>
                <a:spcPct val="0"/>
              </a:spcAft>
            </a:pPr>
            <a:r>
              <a:rPr lang="en-US" sz="2025" dirty="0">
                <a:solidFill>
                  <a:srgbClr val="000000"/>
                </a:solidFill>
                <a:latin typeface="Vista Sans OT Reg" charset="0"/>
                <a:sym typeface="Vista Sans OT Reg" charset="0"/>
              </a:rPr>
              <a:t>Database</a:t>
            </a:r>
          </a:p>
        </p:txBody>
      </p:sp>
      <p:sp>
        <p:nvSpPr>
          <p:cNvPr id="24" name="TextBox 23"/>
          <p:cNvSpPr txBox="1"/>
          <p:nvPr/>
        </p:nvSpPr>
        <p:spPr>
          <a:xfrm>
            <a:off x="972663" y="1950244"/>
            <a:ext cx="1485087" cy="403957"/>
          </a:xfrm>
          <a:prstGeom prst="rect">
            <a:avLst/>
          </a:prstGeom>
          <a:noFill/>
        </p:spPr>
        <p:txBody>
          <a:bodyPr wrap="none" rtlCol="0">
            <a:spAutoFit/>
          </a:bodyPr>
          <a:lstStyle/>
          <a:p>
            <a:pPr algn="r" defTabSz="771571" fontAlgn="base">
              <a:spcBef>
                <a:spcPct val="0"/>
              </a:spcBef>
              <a:spcAft>
                <a:spcPct val="0"/>
              </a:spcAft>
            </a:pPr>
            <a:r>
              <a:rPr lang="en-US" sz="2025" dirty="0">
                <a:solidFill>
                  <a:srgbClr val="000000"/>
                </a:solidFill>
                <a:latin typeface="Vista Sans OT Reg" charset="0"/>
                <a:sym typeface="Vista Sans OT Reg" charset="0"/>
              </a:rPr>
              <a:t>Web servers</a:t>
            </a:r>
          </a:p>
        </p:txBody>
      </p:sp>
      <p:cxnSp>
        <p:nvCxnSpPr>
          <p:cNvPr id="6" name="Straight Connector 5"/>
          <p:cNvCxnSpPr/>
          <p:nvPr/>
        </p:nvCxnSpPr>
        <p:spPr bwMode="auto">
          <a:xfrm>
            <a:off x="6417469" y="1500187"/>
            <a:ext cx="0" cy="4757738"/>
          </a:xfrm>
          <a:prstGeom prst="line">
            <a:avLst/>
          </a:prstGeom>
          <a:solidFill>
            <a:srgbClr val="F0C423"/>
          </a:solidFill>
          <a:ln w="63500" cap="flat" cmpd="sng" algn="ctr">
            <a:solidFill>
              <a:schemeClr val="tx1"/>
            </a:solidFill>
            <a:prstDash val="dash"/>
            <a:round/>
            <a:headEnd type="none" w="med" len="med"/>
            <a:tailEnd type="none" w="med" len="med"/>
          </a:ln>
          <a:effectLst/>
        </p:spPr>
      </p:cxnSp>
      <p:sp>
        <p:nvSpPr>
          <p:cNvPr id="72" name="TextBox 71"/>
          <p:cNvSpPr txBox="1"/>
          <p:nvPr/>
        </p:nvSpPr>
        <p:spPr>
          <a:xfrm>
            <a:off x="2817019" y="1435894"/>
            <a:ext cx="3150394" cy="403957"/>
          </a:xfrm>
          <a:prstGeom prst="rect">
            <a:avLst/>
          </a:prstGeom>
          <a:noFill/>
        </p:spPr>
        <p:txBody>
          <a:bodyPr wrap="square" rtlCol="0">
            <a:spAutoFit/>
          </a:bodyPr>
          <a:lstStyle/>
          <a:p>
            <a:pPr algn="ctr" defTabSz="771571" fontAlgn="base">
              <a:spcBef>
                <a:spcPct val="0"/>
              </a:spcBef>
              <a:spcAft>
                <a:spcPct val="0"/>
              </a:spcAft>
            </a:pPr>
            <a:r>
              <a:rPr lang="en-US" sz="2025" dirty="0">
                <a:solidFill>
                  <a:srgbClr val="000000"/>
                </a:solidFill>
                <a:latin typeface="Vista Sans OT Reg" charset="0"/>
                <a:sym typeface="Vista Sans OT Reg" charset="0"/>
              </a:rPr>
              <a:t>Master data center</a:t>
            </a:r>
          </a:p>
        </p:txBody>
      </p:sp>
      <p:sp>
        <p:nvSpPr>
          <p:cNvPr id="73" name="TextBox 72"/>
          <p:cNvSpPr txBox="1"/>
          <p:nvPr/>
        </p:nvSpPr>
        <p:spPr>
          <a:xfrm>
            <a:off x="6759190" y="1435894"/>
            <a:ext cx="3130141" cy="403957"/>
          </a:xfrm>
          <a:prstGeom prst="rect">
            <a:avLst/>
          </a:prstGeom>
          <a:noFill/>
        </p:spPr>
        <p:txBody>
          <a:bodyPr wrap="square" rtlCol="0">
            <a:spAutoFit/>
          </a:bodyPr>
          <a:lstStyle/>
          <a:p>
            <a:pPr algn="ctr" defTabSz="771571" fontAlgn="base">
              <a:spcBef>
                <a:spcPct val="0"/>
              </a:spcBef>
              <a:spcAft>
                <a:spcPct val="0"/>
              </a:spcAft>
            </a:pPr>
            <a:r>
              <a:rPr lang="en-US" sz="2025" dirty="0">
                <a:solidFill>
                  <a:srgbClr val="000000"/>
                </a:solidFill>
                <a:latin typeface="Vista Sans OT Reg" charset="0"/>
                <a:sym typeface="Vista Sans OT Reg" charset="0"/>
              </a:rPr>
              <a:t>Replica data center</a:t>
            </a:r>
          </a:p>
        </p:txBody>
      </p:sp>
      <p:grpSp>
        <p:nvGrpSpPr>
          <p:cNvPr id="3" name="Group 2"/>
          <p:cNvGrpSpPr/>
          <p:nvPr/>
        </p:nvGrpSpPr>
        <p:grpSpPr>
          <a:xfrm>
            <a:off x="2817019" y="2014538"/>
            <a:ext cx="845004" cy="257175"/>
            <a:chOff x="2681514" y="2387600"/>
            <a:chExt cx="1001486" cy="304800"/>
          </a:xfrm>
        </p:grpSpPr>
        <p:sp>
          <p:nvSpPr>
            <p:cNvPr id="16" name="Rounded Rectangle 15"/>
            <p:cNvSpPr/>
            <p:nvPr/>
          </p:nvSpPr>
          <p:spPr bwMode="auto">
            <a:xfrm>
              <a:off x="2681514" y="23876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17" name="Rounded Rectangle 16"/>
            <p:cNvSpPr/>
            <p:nvPr/>
          </p:nvSpPr>
          <p:spPr bwMode="auto">
            <a:xfrm>
              <a:off x="3029857" y="23876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18" name="Rounded Rectangle 17"/>
            <p:cNvSpPr/>
            <p:nvPr/>
          </p:nvSpPr>
          <p:spPr bwMode="auto">
            <a:xfrm>
              <a:off x="3378200" y="23876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grpSp>
      <p:grpSp>
        <p:nvGrpSpPr>
          <p:cNvPr id="48" name="Group 47"/>
          <p:cNvGrpSpPr/>
          <p:nvPr/>
        </p:nvGrpSpPr>
        <p:grpSpPr>
          <a:xfrm>
            <a:off x="2817019" y="2978944"/>
            <a:ext cx="1028700" cy="642938"/>
            <a:chOff x="4292600" y="3454400"/>
            <a:chExt cx="1219200" cy="762000"/>
          </a:xfrm>
        </p:grpSpPr>
        <p:sp>
          <p:nvSpPr>
            <p:cNvPr id="4" name="Rectangle 3"/>
            <p:cNvSpPr/>
            <p:nvPr/>
          </p:nvSpPr>
          <p:spPr bwMode="auto">
            <a:xfrm>
              <a:off x="4292600" y="34544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44" name="Rectangle 43"/>
            <p:cNvSpPr/>
            <p:nvPr/>
          </p:nvSpPr>
          <p:spPr bwMode="auto">
            <a:xfrm>
              <a:off x="4445000" y="35560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45" name="Rectangle 44"/>
            <p:cNvSpPr/>
            <p:nvPr/>
          </p:nvSpPr>
          <p:spPr bwMode="auto">
            <a:xfrm>
              <a:off x="4597400" y="36576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46" name="Rectangle 45"/>
            <p:cNvSpPr/>
            <p:nvPr/>
          </p:nvSpPr>
          <p:spPr bwMode="auto">
            <a:xfrm>
              <a:off x="4749800" y="37592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grpSp>
      <p:grpSp>
        <p:nvGrpSpPr>
          <p:cNvPr id="60" name="Group 59"/>
          <p:cNvGrpSpPr/>
          <p:nvPr/>
        </p:nvGrpSpPr>
        <p:grpSpPr>
          <a:xfrm>
            <a:off x="3974306" y="5197078"/>
            <a:ext cx="1028700" cy="835819"/>
            <a:chOff x="4292600" y="5892800"/>
            <a:chExt cx="1219200" cy="990600"/>
          </a:xfrm>
        </p:grpSpPr>
        <p:sp>
          <p:nvSpPr>
            <p:cNvPr id="9" name="Magnetic Disk 8"/>
            <p:cNvSpPr/>
            <p:nvPr/>
          </p:nvSpPr>
          <p:spPr bwMode="auto">
            <a:xfrm>
              <a:off x="4292600" y="5892800"/>
              <a:ext cx="762000" cy="685800"/>
            </a:xfrm>
            <a:prstGeom prst="flowChartMagneticDisk">
              <a:avLst/>
            </a:prstGeom>
            <a:ln>
              <a:headEnd type="arrow"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57" name="Magnetic Disk 56"/>
            <p:cNvSpPr/>
            <p:nvPr/>
          </p:nvSpPr>
          <p:spPr bwMode="auto">
            <a:xfrm>
              <a:off x="4445000" y="5994400"/>
              <a:ext cx="762000" cy="685800"/>
            </a:xfrm>
            <a:prstGeom prst="flowChartMagneticDisk">
              <a:avLst/>
            </a:prstGeom>
            <a:ln>
              <a:headEnd type="arrow"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58" name="Magnetic Disk 57"/>
            <p:cNvSpPr/>
            <p:nvPr/>
          </p:nvSpPr>
          <p:spPr bwMode="auto">
            <a:xfrm>
              <a:off x="4597400" y="6096000"/>
              <a:ext cx="762000" cy="685800"/>
            </a:xfrm>
            <a:prstGeom prst="flowChartMagneticDisk">
              <a:avLst/>
            </a:prstGeom>
            <a:ln>
              <a:headEnd type="arrow"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59" name="Magnetic Disk 58"/>
            <p:cNvSpPr/>
            <p:nvPr/>
          </p:nvSpPr>
          <p:spPr bwMode="auto">
            <a:xfrm>
              <a:off x="4749800" y="6197600"/>
              <a:ext cx="762000" cy="685800"/>
            </a:xfrm>
            <a:prstGeom prst="flowChartMagneticDisk">
              <a:avLst/>
            </a:prstGeom>
            <a:ln>
              <a:headEnd type="arrow"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grpSp>
      <p:sp>
        <p:nvSpPr>
          <p:cNvPr id="76" name="Down Arrow 75"/>
          <p:cNvSpPr/>
          <p:nvPr/>
        </p:nvSpPr>
        <p:spPr bwMode="auto">
          <a:xfrm>
            <a:off x="2881313" y="2336006"/>
            <a:ext cx="450056" cy="578644"/>
          </a:xfrm>
          <a:prstGeom prst="downArrow">
            <a:avLst>
              <a:gd name="adj1" fmla="val 51332"/>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78" name="Down Arrow 77"/>
          <p:cNvSpPr/>
          <p:nvPr/>
        </p:nvSpPr>
        <p:spPr bwMode="auto">
          <a:xfrm>
            <a:off x="4167187" y="4779169"/>
            <a:ext cx="321469" cy="385763"/>
          </a:xfrm>
          <a:prstGeom prst="downArrow">
            <a:avLst>
              <a:gd name="adj1" fmla="val 14029"/>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grpSp>
        <p:nvGrpSpPr>
          <p:cNvPr id="66" name="Group 65"/>
          <p:cNvGrpSpPr/>
          <p:nvPr/>
        </p:nvGrpSpPr>
        <p:grpSpPr>
          <a:xfrm>
            <a:off x="3974306" y="4071937"/>
            <a:ext cx="1028700" cy="642938"/>
            <a:chOff x="4292600" y="3454400"/>
            <a:chExt cx="1219200" cy="762000"/>
          </a:xfrm>
        </p:grpSpPr>
        <p:sp>
          <p:nvSpPr>
            <p:cNvPr id="67" name="Rectangle 66"/>
            <p:cNvSpPr/>
            <p:nvPr/>
          </p:nvSpPr>
          <p:spPr bwMode="auto">
            <a:xfrm>
              <a:off x="4292600" y="34544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68" name="Rectangle 67"/>
            <p:cNvSpPr/>
            <p:nvPr/>
          </p:nvSpPr>
          <p:spPr bwMode="auto">
            <a:xfrm>
              <a:off x="4445000" y="35560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69" name="Rectangle 68"/>
            <p:cNvSpPr/>
            <p:nvPr/>
          </p:nvSpPr>
          <p:spPr bwMode="auto">
            <a:xfrm>
              <a:off x="4597400" y="36576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70" name="Rectangle 69"/>
            <p:cNvSpPr/>
            <p:nvPr/>
          </p:nvSpPr>
          <p:spPr bwMode="auto">
            <a:xfrm>
              <a:off x="4749800" y="37592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grpSp>
      <p:grpSp>
        <p:nvGrpSpPr>
          <p:cNvPr id="74" name="Group 73"/>
          <p:cNvGrpSpPr/>
          <p:nvPr/>
        </p:nvGrpSpPr>
        <p:grpSpPr>
          <a:xfrm>
            <a:off x="3974306" y="2978944"/>
            <a:ext cx="1028700" cy="642938"/>
            <a:chOff x="4292600" y="3454400"/>
            <a:chExt cx="1219200" cy="762000"/>
          </a:xfrm>
        </p:grpSpPr>
        <p:sp>
          <p:nvSpPr>
            <p:cNvPr id="75" name="Rectangle 74"/>
            <p:cNvSpPr/>
            <p:nvPr/>
          </p:nvSpPr>
          <p:spPr bwMode="auto">
            <a:xfrm>
              <a:off x="4292600" y="34544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88" name="Rectangle 87"/>
            <p:cNvSpPr/>
            <p:nvPr/>
          </p:nvSpPr>
          <p:spPr bwMode="auto">
            <a:xfrm>
              <a:off x="4445000" y="35560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108" name="Rectangle 107"/>
            <p:cNvSpPr/>
            <p:nvPr/>
          </p:nvSpPr>
          <p:spPr bwMode="auto">
            <a:xfrm>
              <a:off x="4597400" y="36576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112" name="Rectangle 111"/>
            <p:cNvSpPr/>
            <p:nvPr/>
          </p:nvSpPr>
          <p:spPr bwMode="auto">
            <a:xfrm>
              <a:off x="4749800" y="37592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grpSp>
      <p:grpSp>
        <p:nvGrpSpPr>
          <p:cNvPr id="115" name="Group 114"/>
          <p:cNvGrpSpPr/>
          <p:nvPr/>
        </p:nvGrpSpPr>
        <p:grpSpPr>
          <a:xfrm>
            <a:off x="5131594" y="2978944"/>
            <a:ext cx="1028700" cy="642938"/>
            <a:chOff x="4292600" y="3454400"/>
            <a:chExt cx="1219200" cy="762000"/>
          </a:xfrm>
        </p:grpSpPr>
        <p:sp>
          <p:nvSpPr>
            <p:cNvPr id="116" name="Rectangle 115"/>
            <p:cNvSpPr/>
            <p:nvPr/>
          </p:nvSpPr>
          <p:spPr bwMode="auto">
            <a:xfrm>
              <a:off x="4292600" y="34544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117" name="Rectangle 116"/>
            <p:cNvSpPr/>
            <p:nvPr/>
          </p:nvSpPr>
          <p:spPr bwMode="auto">
            <a:xfrm>
              <a:off x="4445000" y="35560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118" name="Rectangle 117"/>
            <p:cNvSpPr/>
            <p:nvPr/>
          </p:nvSpPr>
          <p:spPr bwMode="auto">
            <a:xfrm>
              <a:off x="4597400" y="36576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119" name="Rectangle 118"/>
            <p:cNvSpPr/>
            <p:nvPr/>
          </p:nvSpPr>
          <p:spPr bwMode="auto">
            <a:xfrm>
              <a:off x="4749800" y="37592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grpSp>
      <p:grpSp>
        <p:nvGrpSpPr>
          <p:cNvPr id="120" name="Group 119"/>
          <p:cNvGrpSpPr/>
          <p:nvPr/>
        </p:nvGrpSpPr>
        <p:grpSpPr>
          <a:xfrm>
            <a:off x="3974306" y="2014538"/>
            <a:ext cx="845004" cy="257175"/>
            <a:chOff x="2681514" y="2387600"/>
            <a:chExt cx="1001486" cy="304800"/>
          </a:xfrm>
        </p:grpSpPr>
        <p:sp>
          <p:nvSpPr>
            <p:cNvPr id="121" name="Rounded Rectangle 120"/>
            <p:cNvSpPr/>
            <p:nvPr/>
          </p:nvSpPr>
          <p:spPr bwMode="auto">
            <a:xfrm>
              <a:off x="2681514" y="23876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122" name="Rounded Rectangle 121"/>
            <p:cNvSpPr/>
            <p:nvPr/>
          </p:nvSpPr>
          <p:spPr bwMode="auto">
            <a:xfrm>
              <a:off x="3029857" y="23876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123" name="Rounded Rectangle 122"/>
            <p:cNvSpPr/>
            <p:nvPr/>
          </p:nvSpPr>
          <p:spPr bwMode="auto">
            <a:xfrm>
              <a:off x="3378200" y="23876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grpSp>
      <p:grpSp>
        <p:nvGrpSpPr>
          <p:cNvPr id="124" name="Group 123"/>
          <p:cNvGrpSpPr/>
          <p:nvPr/>
        </p:nvGrpSpPr>
        <p:grpSpPr>
          <a:xfrm>
            <a:off x="5131594" y="2014538"/>
            <a:ext cx="845004" cy="257175"/>
            <a:chOff x="2681514" y="2387600"/>
            <a:chExt cx="1001486" cy="304800"/>
          </a:xfrm>
        </p:grpSpPr>
        <p:sp>
          <p:nvSpPr>
            <p:cNvPr id="125" name="Rounded Rectangle 124"/>
            <p:cNvSpPr/>
            <p:nvPr/>
          </p:nvSpPr>
          <p:spPr bwMode="auto">
            <a:xfrm>
              <a:off x="2681514" y="23876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126" name="Rounded Rectangle 125"/>
            <p:cNvSpPr/>
            <p:nvPr/>
          </p:nvSpPr>
          <p:spPr bwMode="auto">
            <a:xfrm>
              <a:off x="3029857" y="23876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127" name="Rounded Rectangle 126"/>
            <p:cNvSpPr/>
            <p:nvPr/>
          </p:nvSpPr>
          <p:spPr bwMode="auto">
            <a:xfrm>
              <a:off x="3378200" y="23876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grpSp>
      <p:sp>
        <p:nvSpPr>
          <p:cNvPr id="128" name="Down Arrow 127"/>
          <p:cNvSpPr/>
          <p:nvPr/>
        </p:nvSpPr>
        <p:spPr bwMode="auto">
          <a:xfrm>
            <a:off x="4038600" y="2336006"/>
            <a:ext cx="450056" cy="578644"/>
          </a:xfrm>
          <a:prstGeom prst="downArrow">
            <a:avLst>
              <a:gd name="adj1" fmla="val 51332"/>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29" name="Down Arrow 128"/>
          <p:cNvSpPr/>
          <p:nvPr/>
        </p:nvSpPr>
        <p:spPr bwMode="auto">
          <a:xfrm>
            <a:off x="5195888" y="2336006"/>
            <a:ext cx="450056" cy="578644"/>
          </a:xfrm>
          <a:prstGeom prst="downArrow">
            <a:avLst>
              <a:gd name="adj1" fmla="val 51332"/>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35" name="Down Arrow 134"/>
          <p:cNvSpPr/>
          <p:nvPr/>
        </p:nvSpPr>
        <p:spPr bwMode="auto">
          <a:xfrm rot="18794182">
            <a:off x="3626252" y="3607107"/>
            <a:ext cx="192881" cy="539916"/>
          </a:xfrm>
          <a:prstGeom prst="downArrow">
            <a:avLst>
              <a:gd name="adj1" fmla="val 38009"/>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36" name="Down Arrow 135"/>
          <p:cNvSpPr/>
          <p:nvPr/>
        </p:nvSpPr>
        <p:spPr bwMode="auto">
          <a:xfrm>
            <a:off x="4424363" y="3686175"/>
            <a:ext cx="192881" cy="321469"/>
          </a:xfrm>
          <a:prstGeom prst="downArrow">
            <a:avLst>
              <a:gd name="adj1" fmla="val 38009"/>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37" name="Down Arrow 136"/>
          <p:cNvSpPr/>
          <p:nvPr/>
        </p:nvSpPr>
        <p:spPr bwMode="auto">
          <a:xfrm rot="3328891">
            <a:off x="5156737" y="3547475"/>
            <a:ext cx="192881" cy="710167"/>
          </a:xfrm>
          <a:prstGeom prst="downArrow">
            <a:avLst>
              <a:gd name="adj1" fmla="val 38009"/>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grpSp>
        <p:nvGrpSpPr>
          <p:cNvPr id="139" name="Group 138"/>
          <p:cNvGrpSpPr/>
          <p:nvPr/>
        </p:nvGrpSpPr>
        <p:grpSpPr>
          <a:xfrm>
            <a:off x="6738937" y="2014538"/>
            <a:ext cx="845004" cy="257175"/>
            <a:chOff x="2681514" y="2387600"/>
            <a:chExt cx="1001486" cy="304800"/>
          </a:xfrm>
        </p:grpSpPr>
        <p:sp>
          <p:nvSpPr>
            <p:cNvPr id="187" name="Rounded Rectangle 186"/>
            <p:cNvSpPr/>
            <p:nvPr/>
          </p:nvSpPr>
          <p:spPr bwMode="auto">
            <a:xfrm>
              <a:off x="2681514" y="23876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188" name="Rounded Rectangle 187"/>
            <p:cNvSpPr/>
            <p:nvPr/>
          </p:nvSpPr>
          <p:spPr bwMode="auto">
            <a:xfrm>
              <a:off x="3029857" y="23876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189" name="Rounded Rectangle 188"/>
            <p:cNvSpPr/>
            <p:nvPr/>
          </p:nvSpPr>
          <p:spPr bwMode="auto">
            <a:xfrm>
              <a:off x="3378200" y="23876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grpSp>
      <p:grpSp>
        <p:nvGrpSpPr>
          <p:cNvPr id="140" name="Group 139"/>
          <p:cNvGrpSpPr/>
          <p:nvPr/>
        </p:nvGrpSpPr>
        <p:grpSpPr>
          <a:xfrm>
            <a:off x="6738938" y="2978944"/>
            <a:ext cx="1028700" cy="642938"/>
            <a:chOff x="4292600" y="3454400"/>
            <a:chExt cx="1219200" cy="762000"/>
          </a:xfrm>
        </p:grpSpPr>
        <p:sp>
          <p:nvSpPr>
            <p:cNvPr id="183" name="Rectangle 182"/>
            <p:cNvSpPr/>
            <p:nvPr/>
          </p:nvSpPr>
          <p:spPr bwMode="auto">
            <a:xfrm>
              <a:off x="4292600" y="34544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184" name="Rectangle 183"/>
            <p:cNvSpPr/>
            <p:nvPr/>
          </p:nvSpPr>
          <p:spPr bwMode="auto">
            <a:xfrm>
              <a:off x="4445000" y="35560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185" name="Rectangle 184"/>
            <p:cNvSpPr/>
            <p:nvPr/>
          </p:nvSpPr>
          <p:spPr bwMode="auto">
            <a:xfrm>
              <a:off x="4597400" y="36576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186" name="Rectangle 185"/>
            <p:cNvSpPr/>
            <p:nvPr/>
          </p:nvSpPr>
          <p:spPr bwMode="auto">
            <a:xfrm>
              <a:off x="4749800" y="3759200"/>
              <a:ext cx="762000" cy="457200"/>
            </a:xfrm>
            <a:prstGeom prst="rect">
              <a:avLst/>
            </a:prstGeom>
            <a:solidFill>
              <a:srgbClr val="008000"/>
            </a:solidFill>
            <a:ln>
              <a:solidFill>
                <a:srgbClr val="000000"/>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grpSp>
      <p:grpSp>
        <p:nvGrpSpPr>
          <p:cNvPr id="141" name="Group 140"/>
          <p:cNvGrpSpPr/>
          <p:nvPr/>
        </p:nvGrpSpPr>
        <p:grpSpPr>
          <a:xfrm>
            <a:off x="7896225" y="5197078"/>
            <a:ext cx="1028700" cy="835819"/>
            <a:chOff x="4292600" y="5892800"/>
            <a:chExt cx="1219200" cy="990600"/>
          </a:xfrm>
        </p:grpSpPr>
        <p:sp>
          <p:nvSpPr>
            <p:cNvPr id="179" name="Magnetic Disk 178"/>
            <p:cNvSpPr/>
            <p:nvPr/>
          </p:nvSpPr>
          <p:spPr bwMode="auto">
            <a:xfrm>
              <a:off x="4292600" y="5892800"/>
              <a:ext cx="762000" cy="685800"/>
            </a:xfrm>
            <a:prstGeom prst="flowChartMagneticDisk">
              <a:avLst/>
            </a:prstGeom>
            <a:ln>
              <a:headEnd type="arrow"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180" name="Magnetic Disk 179"/>
            <p:cNvSpPr/>
            <p:nvPr/>
          </p:nvSpPr>
          <p:spPr bwMode="auto">
            <a:xfrm>
              <a:off x="4445000" y="5994400"/>
              <a:ext cx="762000" cy="685800"/>
            </a:xfrm>
            <a:prstGeom prst="flowChartMagneticDisk">
              <a:avLst/>
            </a:prstGeom>
            <a:solidFill>
              <a:srgbClr val="008000"/>
            </a:solidFill>
            <a:ln>
              <a:solidFill>
                <a:srgbClr val="000000"/>
              </a:solidFill>
              <a:headEnd type="arrow"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181" name="Magnetic Disk 180"/>
            <p:cNvSpPr/>
            <p:nvPr/>
          </p:nvSpPr>
          <p:spPr bwMode="auto">
            <a:xfrm>
              <a:off x="4597400" y="6096000"/>
              <a:ext cx="762000" cy="685800"/>
            </a:xfrm>
            <a:prstGeom prst="flowChartMagneticDisk">
              <a:avLst/>
            </a:prstGeom>
            <a:ln>
              <a:headEnd type="arrow"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182" name="Magnetic Disk 181"/>
            <p:cNvSpPr/>
            <p:nvPr/>
          </p:nvSpPr>
          <p:spPr bwMode="auto">
            <a:xfrm>
              <a:off x="4749800" y="6197600"/>
              <a:ext cx="762000" cy="685800"/>
            </a:xfrm>
            <a:prstGeom prst="flowChartMagneticDisk">
              <a:avLst/>
            </a:prstGeom>
            <a:ln>
              <a:headEnd type="arrow"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grpSp>
      <p:sp>
        <p:nvSpPr>
          <p:cNvPr id="142" name="Down Arrow 141"/>
          <p:cNvSpPr/>
          <p:nvPr/>
        </p:nvSpPr>
        <p:spPr bwMode="auto">
          <a:xfrm>
            <a:off x="6803231" y="2336006"/>
            <a:ext cx="450056" cy="578644"/>
          </a:xfrm>
          <a:prstGeom prst="downArrow">
            <a:avLst>
              <a:gd name="adj1" fmla="val 51332"/>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44" name="Down Arrow 143"/>
          <p:cNvSpPr/>
          <p:nvPr/>
        </p:nvSpPr>
        <p:spPr bwMode="auto">
          <a:xfrm>
            <a:off x="8089106" y="4779169"/>
            <a:ext cx="321469" cy="385763"/>
          </a:xfrm>
          <a:prstGeom prst="downArrow">
            <a:avLst>
              <a:gd name="adj1" fmla="val 14029"/>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75" name="Rectangle 174"/>
          <p:cNvSpPr/>
          <p:nvPr/>
        </p:nvSpPr>
        <p:spPr bwMode="auto">
          <a:xfrm>
            <a:off x="7896225" y="4071937"/>
            <a:ext cx="642938" cy="385763"/>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176" name="Rectangle 175"/>
          <p:cNvSpPr/>
          <p:nvPr/>
        </p:nvSpPr>
        <p:spPr bwMode="auto">
          <a:xfrm>
            <a:off x="8024812" y="4157662"/>
            <a:ext cx="642938" cy="385763"/>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177" name="Rectangle 176"/>
          <p:cNvSpPr/>
          <p:nvPr/>
        </p:nvSpPr>
        <p:spPr bwMode="auto">
          <a:xfrm>
            <a:off x="8153400" y="4243387"/>
            <a:ext cx="642938" cy="385763"/>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grpSp>
        <p:nvGrpSpPr>
          <p:cNvPr id="147" name="Group 146"/>
          <p:cNvGrpSpPr/>
          <p:nvPr/>
        </p:nvGrpSpPr>
        <p:grpSpPr>
          <a:xfrm>
            <a:off x="7896225" y="2978944"/>
            <a:ext cx="1028700" cy="642938"/>
            <a:chOff x="4292600" y="3454400"/>
            <a:chExt cx="1219200" cy="762000"/>
          </a:xfrm>
        </p:grpSpPr>
        <p:sp>
          <p:nvSpPr>
            <p:cNvPr id="171" name="Rectangle 170"/>
            <p:cNvSpPr/>
            <p:nvPr/>
          </p:nvSpPr>
          <p:spPr bwMode="auto">
            <a:xfrm>
              <a:off x="4292600" y="34544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172" name="Rectangle 171"/>
            <p:cNvSpPr/>
            <p:nvPr/>
          </p:nvSpPr>
          <p:spPr bwMode="auto">
            <a:xfrm>
              <a:off x="4445000" y="3556000"/>
              <a:ext cx="762000" cy="457200"/>
            </a:xfrm>
            <a:prstGeom prst="rect">
              <a:avLst/>
            </a:prstGeom>
            <a:solidFill>
              <a:srgbClr val="008000"/>
            </a:solidFill>
            <a:ln>
              <a:solidFill>
                <a:srgbClr val="000000"/>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173" name="Rectangle 172"/>
            <p:cNvSpPr/>
            <p:nvPr/>
          </p:nvSpPr>
          <p:spPr bwMode="auto">
            <a:xfrm>
              <a:off x="4597400" y="36576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174" name="Rectangle 173"/>
            <p:cNvSpPr/>
            <p:nvPr/>
          </p:nvSpPr>
          <p:spPr bwMode="auto">
            <a:xfrm>
              <a:off x="4749800" y="37592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grpSp>
      <p:grpSp>
        <p:nvGrpSpPr>
          <p:cNvPr id="149" name="Group 148"/>
          <p:cNvGrpSpPr/>
          <p:nvPr/>
        </p:nvGrpSpPr>
        <p:grpSpPr>
          <a:xfrm>
            <a:off x="7896225" y="2014538"/>
            <a:ext cx="845004" cy="257175"/>
            <a:chOff x="2681514" y="2387600"/>
            <a:chExt cx="1001486" cy="304800"/>
          </a:xfrm>
        </p:grpSpPr>
        <p:sp>
          <p:nvSpPr>
            <p:cNvPr id="164" name="Rounded Rectangle 163"/>
            <p:cNvSpPr/>
            <p:nvPr/>
          </p:nvSpPr>
          <p:spPr bwMode="auto">
            <a:xfrm>
              <a:off x="2681514" y="23876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165" name="Rounded Rectangle 164"/>
            <p:cNvSpPr/>
            <p:nvPr/>
          </p:nvSpPr>
          <p:spPr bwMode="auto">
            <a:xfrm>
              <a:off x="3029857" y="23876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166" name="Rounded Rectangle 165"/>
            <p:cNvSpPr/>
            <p:nvPr/>
          </p:nvSpPr>
          <p:spPr bwMode="auto">
            <a:xfrm>
              <a:off x="3378200" y="23876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grpSp>
      <p:grpSp>
        <p:nvGrpSpPr>
          <p:cNvPr id="150" name="Group 149"/>
          <p:cNvGrpSpPr/>
          <p:nvPr/>
        </p:nvGrpSpPr>
        <p:grpSpPr>
          <a:xfrm>
            <a:off x="9053512" y="2014538"/>
            <a:ext cx="845004" cy="257175"/>
            <a:chOff x="2681514" y="2387600"/>
            <a:chExt cx="1001486" cy="304800"/>
          </a:xfrm>
        </p:grpSpPr>
        <p:sp>
          <p:nvSpPr>
            <p:cNvPr id="161" name="Rounded Rectangle 160"/>
            <p:cNvSpPr/>
            <p:nvPr/>
          </p:nvSpPr>
          <p:spPr bwMode="auto">
            <a:xfrm>
              <a:off x="2681514" y="23876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162" name="Rounded Rectangle 161"/>
            <p:cNvSpPr/>
            <p:nvPr/>
          </p:nvSpPr>
          <p:spPr bwMode="auto">
            <a:xfrm>
              <a:off x="3029857" y="23876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sp>
          <p:nvSpPr>
            <p:cNvPr id="163" name="Rounded Rectangle 162"/>
            <p:cNvSpPr/>
            <p:nvPr/>
          </p:nvSpPr>
          <p:spPr bwMode="auto">
            <a:xfrm>
              <a:off x="3378200" y="2387600"/>
              <a:ext cx="304800" cy="304800"/>
            </a:xfrm>
            <a:prstGeom prst="roundRect">
              <a:avLst/>
            </a:prstGeom>
            <a:ln>
              <a:headEnd type="arrow" w="med" len="med"/>
              <a:tailEnd type="none" w="med" len="med"/>
            </a:ln>
          </p:spPr>
          <p:style>
            <a:lnRef idx="1">
              <a:schemeClr val="dk1"/>
            </a:lnRef>
            <a:fillRef idx="3">
              <a:schemeClr val="dk1"/>
            </a:fillRef>
            <a:effectRef idx="2">
              <a:schemeClr val="dk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a:solidFill>
                  <a:srgbClr val="000000"/>
                </a:solidFill>
                <a:latin typeface="Vista Sans OT Reg" pitchFamily="-65" charset="0"/>
                <a:ea typeface="ヒラギノ角ゴ ProN W3" pitchFamily="-65" charset="-128"/>
                <a:cs typeface="ヒラギノ角ゴ ProN W3" pitchFamily="-65" charset="-128"/>
                <a:sym typeface="Vista Sans OT Reg" charset="0"/>
              </a:endParaRPr>
            </a:p>
          </p:txBody>
        </p:sp>
      </p:grpSp>
      <p:sp>
        <p:nvSpPr>
          <p:cNvPr id="151" name="Down Arrow 150"/>
          <p:cNvSpPr/>
          <p:nvPr/>
        </p:nvSpPr>
        <p:spPr bwMode="auto">
          <a:xfrm>
            <a:off x="7960519" y="2336006"/>
            <a:ext cx="450056" cy="578644"/>
          </a:xfrm>
          <a:prstGeom prst="downArrow">
            <a:avLst>
              <a:gd name="adj1" fmla="val 51332"/>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52" name="Down Arrow 151"/>
          <p:cNvSpPr/>
          <p:nvPr/>
        </p:nvSpPr>
        <p:spPr bwMode="auto">
          <a:xfrm>
            <a:off x="9117806" y="2336006"/>
            <a:ext cx="450056" cy="578644"/>
          </a:xfrm>
          <a:prstGeom prst="downArrow">
            <a:avLst>
              <a:gd name="adj1" fmla="val 51332"/>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58" name="Down Arrow 157"/>
          <p:cNvSpPr/>
          <p:nvPr/>
        </p:nvSpPr>
        <p:spPr bwMode="auto">
          <a:xfrm rot="18794182">
            <a:off x="7548171" y="3607107"/>
            <a:ext cx="192881" cy="539916"/>
          </a:xfrm>
          <a:prstGeom prst="downArrow">
            <a:avLst>
              <a:gd name="adj1" fmla="val 38009"/>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59" name="Down Arrow 158"/>
          <p:cNvSpPr/>
          <p:nvPr/>
        </p:nvSpPr>
        <p:spPr bwMode="auto">
          <a:xfrm>
            <a:off x="8346281" y="3686175"/>
            <a:ext cx="192881" cy="321469"/>
          </a:xfrm>
          <a:prstGeom prst="downArrow">
            <a:avLst>
              <a:gd name="adj1" fmla="val 38009"/>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60" name="Down Arrow 159"/>
          <p:cNvSpPr/>
          <p:nvPr/>
        </p:nvSpPr>
        <p:spPr bwMode="auto">
          <a:xfrm rot="3328891">
            <a:off x="9078656" y="3547475"/>
            <a:ext cx="192881" cy="710167"/>
          </a:xfrm>
          <a:prstGeom prst="downArrow">
            <a:avLst>
              <a:gd name="adj1" fmla="val 38009"/>
              <a:gd name="adj2" fmla="val 50000"/>
            </a:avLst>
          </a:prstGeom>
          <a:ln>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90" name="TextBox 189"/>
          <p:cNvSpPr txBox="1"/>
          <p:nvPr/>
        </p:nvSpPr>
        <p:spPr>
          <a:xfrm>
            <a:off x="888206" y="4179094"/>
            <a:ext cx="1800225" cy="403957"/>
          </a:xfrm>
          <a:prstGeom prst="rect">
            <a:avLst/>
          </a:prstGeom>
          <a:noFill/>
        </p:spPr>
        <p:txBody>
          <a:bodyPr wrap="square" rtlCol="0">
            <a:spAutoFit/>
          </a:bodyPr>
          <a:lstStyle/>
          <a:p>
            <a:pPr defTabSz="771571" fontAlgn="base">
              <a:spcBef>
                <a:spcPct val="0"/>
              </a:spcBef>
              <a:spcAft>
                <a:spcPct val="0"/>
              </a:spcAft>
            </a:pPr>
            <a:r>
              <a:rPr lang="en-US" sz="2025" dirty="0">
                <a:solidFill>
                  <a:srgbClr val="000000"/>
                </a:solidFill>
                <a:latin typeface="Vista Sans OT Reg" charset="0"/>
                <a:sym typeface="Vista Sans OT Reg" charset="0"/>
              </a:rPr>
              <a:t>Leader cache</a:t>
            </a:r>
          </a:p>
        </p:txBody>
      </p:sp>
      <p:sp>
        <p:nvSpPr>
          <p:cNvPr id="107" name="Down Arrow 106"/>
          <p:cNvSpPr/>
          <p:nvPr/>
        </p:nvSpPr>
        <p:spPr bwMode="auto">
          <a:xfrm rot="2805818" flipH="1">
            <a:off x="7548171" y="2385527"/>
            <a:ext cx="192881" cy="539916"/>
          </a:xfrm>
          <a:prstGeom prst="downArrow">
            <a:avLst>
              <a:gd name="adj1" fmla="val 38009"/>
              <a:gd name="adj2" fmla="val 50000"/>
            </a:avLst>
          </a:prstGeom>
          <a:solidFill>
            <a:srgbClr val="008000"/>
          </a:solidFill>
          <a:ln>
            <a:solidFill>
              <a:srgbClr val="000000"/>
            </a:solidFill>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0" name="Bent Arrow 9"/>
          <p:cNvSpPr/>
          <p:nvPr/>
        </p:nvSpPr>
        <p:spPr bwMode="auto">
          <a:xfrm rot="8031569">
            <a:off x="8312725" y="3990848"/>
            <a:ext cx="1137244" cy="1104642"/>
          </a:xfrm>
          <a:prstGeom prst="bentArrow">
            <a:avLst>
              <a:gd name="adj1" fmla="val 5274"/>
              <a:gd name="adj2" fmla="val 10006"/>
              <a:gd name="adj3" fmla="val 9053"/>
              <a:gd name="adj4" fmla="val 43750"/>
            </a:avLst>
          </a:prstGeom>
          <a:solidFill>
            <a:srgbClr val="008000"/>
          </a:solidFill>
          <a:ln>
            <a:solidFill>
              <a:srgbClr val="000000"/>
            </a:solidFill>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11" name="Down Arrow 110"/>
          <p:cNvSpPr/>
          <p:nvPr/>
        </p:nvSpPr>
        <p:spPr bwMode="auto">
          <a:xfrm rot="5400000">
            <a:off x="6362347" y="3162654"/>
            <a:ext cx="192881" cy="2654388"/>
          </a:xfrm>
          <a:prstGeom prst="downArrow">
            <a:avLst>
              <a:gd name="adj1" fmla="val 38009"/>
              <a:gd name="adj2" fmla="val 50000"/>
            </a:avLst>
          </a:prstGeom>
          <a:solidFill>
            <a:srgbClr val="008000"/>
          </a:solidFill>
          <a:ln>
            <a:solidFill>
              <a:srgbClr val="000000"/>
            </a:solidFill>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31" name="Rectangle 130"/>
          <p:cNvSpPr/>
          <p:nvPr/>
        </p:nvSpPr>
        <p:spPr bwMode="auto">
          <a:xfrm>
            <a:off x="6224587" y="5357812"/>
            <a:ext cx="385763" cy="642938"/>
          </a:xfrm>
          <a:prstGeom prst="rect">
            <a:avLst/>
          </a:prstGeom>
          <a:solidFill>
            <a:schemeClr val="bg1"/>
          </a:solidFill>
          <a:ln w="25400" cap="flat" cmpd="sng" algn="ctr">
            <a:noFill/>
            <a:prstDash val="solid"/>
            <a:round/>
            <a:headEnd type="arrow" w="med" len="med"/>
            <a:tailEnd type="none" w="med" len="med"/>
          </a:ln>
          <a:effectLst/>
        </p:spPr>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32" name="Down Arrow 131"/>
          <p:cNvSpPr/>
          <p:nvPr/>
        </p:nvSpPr>
        <p:spPr bwMode="auto">
          <a:xfrm rot="16200000">
            <a:off x="5099447" y="5454253"/>
            <a:ext cx="385763" cy="450056"/>
          </a:xfrm>
          <a:prstGeom prst="downArrow">
            <a:avLst>
              <a:gd name="adj1" fmla="val 23621"/>
              <a:gd name="adj2" fmla="val 50000"/>
            </a:avLst>
          </a:prstGeom>
          <a:solidFill>
            <a:schemeClr val="accent3">
              <a:lumMod val="90000"/>
            </a:schemeClr>
          </a:solidFill>
          <a:ln>
            <a:solidFill>
              <a:schemeClr val="tx1">
                <a:lumMod val="50000"/>
                <a:lumOff val="50000"/>
              </a:schemeClr>
            </a:solidFill>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33" name="Down Arrow 132"/>
          <p:cNvSpPr/>
          <p:nvPr/>
        </p:nvSpPr>
        <p:spPr bwMode="auto">
          <a:xfrm rot="16200000">
            <a:off x="7414022" y="5454253"/>
            <a:ext cx="385763" cy="450056"/>
          </a:xfrm>
          <a:prstGeom prst="downArrow">
            <a:avLst>
              <a:gd name="adj1" fmla="val 23621"/>
              <a:gd name="adj2" fmla="val 50000"/>
            </a:avLst>
          </a:prstGeom>
          <a:solidFill>
            <a:schemeClr val="accent3">
              <a:lumMod val="90000"/>
            </a:schemeClr>
          </a:solidFill>
          <a:ln>
            <a:solidFill>
              <a:schemeClr val="tx1">
                <a:lumMod val="50000"/>
                <a:lumOff val="50000"/>
              </a:schemeClr>
            </a:solidFill>
            <a:headEnd type="arrow"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45" name="Rectangle 144"/>
          <p:cNvSpPr/>
          <p:nvPr/>
        </p:nvSpPr>
        <p:spPr bwMode="auto">
          <a:xfrm>
            <a:off x="5581650" y="5422106"/>
            <a:ext cx="192881" cy="514350"/>
          </a:xfrm>
          <a:prstGeom prst="rect">
            <a:avLst/>
          </a:prstGeom>
          <a:solidFill>
            <a:srgbClr val="CFD7E5"/>
          </a:solidFill>
          <a:ln w="25400" cap="flat" cmpd="sng" algn="ctr">
            <a:solidFill>
              <a:schemeClr val="tx1">
                <a:lumMod val="65000"/>
                <a:lumOff val="35000"/>
              </a:schemeClr>
            </a:solidFill>
            <a:prstDash val="solid"/>
            <a:round/>
            <a:headEnd type="arrow" w="med" len="med"/>
            <a:tailEnd type="none" w="med" len="med"/>
          </a:ln>
          <a:effectLst/>
        </p:spPr>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53" name="Rectangle 152"/>
          <p:cNvSpPr/>
          <p:nvPr/>
        </p:nvSpPr>
        <p:spPr bwMode="auto">
          <a:xfrm>
            <a:off x="5774531" y="5422106"/>
            <a:ext cx="192881" cy="514350"/>
          </a:xfrm>
          <a:prstGeom prst="rect">
            <a:avLst/>
          </a:prstGeom>
          <a:solidFill>
            <a:srgbClr val="CFD7E5"/>
          </a:solidFill>
          <a:ln w="25400" cap="flat" cmpd="sng" algn="ctr">
            <a:solidFill>
              <a:schemeClr val="tx1">
                <a:lumMod val="65000"/>
                <a:lumOff val="35000"/>
              </a:schemeClr>
            </a:solidFill>
            <a:prstDash val="solid"/>
            <a:round/>
            <a:headEnd type="arrow" w="med" len="med"/>
            <a:tailEnd type="none" w="med" len="med"/>
          </a:ln>
          <a:effectLst/>
        </p:spPr>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54" name="Rectangle 153"/>
          <p:cNvSpPr/>
          <p:nvPr/>
        </p:nvSpPr>
        <p:spPr bwMode="auto">
          <a:xfrm>
            <a:off x="5967413" y="5422106"/>
            <a:ext cx="192881" cy="514350"/>
          </a:xfrm>
          <a:prstGeom prst="rect">
            <a:avLst/>
          </a:prstGeom>
          <a:solidFill>
            <a:srgbClr val="CFD7E5"/>
          </a:solidFill>
          <a:ln w="25400" cap="flat" cmpd="sng" algn="ctr">
            <a:solidFill>
              <a:schemeClr val="tx1">
                <a:lumMod val="65000"/>
                <a:lumOff val="35000"/>
              </a:schemeClr>
            </a:solidFill>
            <a:prstDash val="solid"/>
            <a:round/>
            <a:headEnd type="arrow" w="med" len="med"/>
            <a:tailEnd type="none" w="med" len="med"/>
          </a:ln>
          <a:effectLst/>
        </p:spPr>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55" name="Rectangle 154"/>
          <p:cNvSpPr/>
          <p:nvPr/>
        </p:nvSpPr>
        <p:spPr bwMode="auto">
          <a:xfrm>
            <a:off x="6160294" y="5422106"/>
            <a:ext cx="192881" cy="514350"/>
          </a:xfrm>
          <a:prstGeom prst="rect">
            <a:avLst/>
          </a:prstGeom>
          <a:solidFill>
            <a:srgbClr val="CFD7E5"/>
          </a:solidFill>
          <a:ln w="25400" cap="flat" cmpd="sng" algn="ctr">
            <a:solidFill>
              <a:schemeClr val="tx1">
                <a:lumMod val="65000"/>
                <a:lumOff val="35000"/>
              </a:schemeClr>
            </a:solidFill>
            <a:prstDash val="solid"/>
            <a:round/>
            <a:headEnd type="arrow" w="med" len="med"/>
            <a:tailEnd type="none" w="med" len="med"/>
          </a:ln>
          <a:effectLst/>
        </p:spPr>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56" name="Rectangle 155"/>
          <p:cNvSpPr/>
          <p:nvPr/>
        </p:nvSpPr>
        <p:spPr bwMode="auto">
          <a:xfrm>
            <a:off x="6353175" y="5422106"/>
            <a:ext cx="192881" cy="514350"/>
          </a:xfrm>
          <a:prstGeom prst="rect">
            <a:avLst/>
          </a:prstGeom>
          <a:solidFill>
            <a:srgbClr val="CFD7E5"/>
          </a:solidFill>
          <a:ln w="25400" cap="flat" cmpd="sng" algn="ctr">
            <a:solidFill>
              <a:schemeClr val="tx1">
                <a:lumMod val="65000"/>
                <a:lumOff val="35000"/>
              </a:schemeClr>
            </a:solidFill>
            <a:prstDash val="solid"/>
            <a:round/>
            <a:headEnd type="arrow" w="med" len="med"/>
            <a:tailEnd type="none" w="med" len="med"/>
          </a:ln>
          <a:effectLst/>
        </p:spPr>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57" name="Rectangle 156"/>
          <p:cNvSpPr/>
          <p:nvPr/>
        </p:nvSpPr>
        <p:spPr bwMode="auto">
          <a:xfrm>
            <a:off x="6546056" y="5422106"/>
            <a:ext cx="192881" cy="514350"/>
          </a:xfrm>
          <a:prstGeom prst="rect">
            <a:avLst/>
          </a:prstGeom>
          <a:solidFill>
            <a:srgbClr val="CFD7E5"/>
          </a:solidFill>
          <a:ln w="25400" cap="flat" cmpd="sng" algn="ctr">
            <a:solidFill>
              <a:schemeClr val="tx1">
                <a:lumMod val="65000"/>
                <a:lumOff val="35000"/>
              </a:schemeClr>
            </a:solidFill>
            <a:prstDash val="solid"/>
            <a:round/>
            <a:headEnd type="arrow" w="med" len="med"/>
            <a:tailEnd type="none" w="med" len="med"/>
          </a:ln>
          <a:effectLst/>
        </p:spPr>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95" name="Rectangle 194"/>
          <p:cNvSpPr/>
          <p:nvPr/>
        </p:nvSpPr>
        <p:spPr bwMode="auto">
          <a:xfrm>
            <a:off x="6738938" y="5422106"/>
            <a:ext cx="192881" cy="514350"/>
          </a:xfrm>
          <a:prstGeom prst="rect">
            <a:avLst/>
          </a:prstGeom>
          <a:solidFill>
            <a:srgbClr val="CFD7E5"/>
          </a:solidFill>
          <a:ln w="25400" cap="flat" cmpd="sng" algn="ctr">
            <a:solidFill>
              <a:schemeClr val="tx1">
                <a:lumMod val="65000"/>
                <a:lumOff val="35000"/>
              </a:schemeClr>
            </a:solidFill>
            <a:prstDash val="solid"/>
            <a:round/>
            <a:headEnd type="arrow" w="med" len="med"/>
            <a:tailEnd type="none" w="med" len="med"/>
          </a:ln>
          <a:effectLst/>
        </p:spPr>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98" name="Down Arrow 197"/>
          <p:cNvSpPr/>
          <p:nvPr/>
        </p:nvSpPr>
        <p:spPr bwMode="auto">
          <a:xfrm>
            <a:off x="8346281" y="3686175"/>
            <a:ext cx="192881" cy="321469"/>
          </a:xfrm>
          <a:prstGeom prst="downArrow">
            <a:avLst>
              <a:gd name="adj1" fmla="val 38009"/>
              <a:gd name="adj2" fmla="val 50000"/>
            </a:avLst>
          </a:prstGeom>
          <a:solidFill>
            <a:srgbClr val="008000"/>
          </a:solidFill>
          <a:ln>
            <a:solidFill>
              <a:srgbClr val="000000"/>
            </a:solidFill>
            <a:headEnd type="arrow" w="med" len="med"/>
            <a:tailEnd type="none" w="med" len="med"/>
          </a:ln>
        </p:spPr>
        <p:style>
          <a:lnRef idx="1">
            <a:schemeClr val="dk1"/>
          </a:lnRef>
          <a:fillRef idx="2">
            <a:schemeClr val="dk1"/>
          </a:fillRef>
          <a:effectRef idx="1">
            <a:schemeClr val="dk1"/>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96" name="Rectangle 195"/>
          <p:cNvSpPr/>
          <p:nvPr/>
        </p:nvSpPr>
        <p:spPr bwMode="auto">
          <a:xfrm>
            <a:off x="6931819" y="5422106"/>
            <a:ext cx="192881" cy="514350"/>
          </a:xfrm>
          <a:prstGeom prst="rect">
            <a:avLst/>
          </a:prstGeom>
          <a:solidFill>
            <a:srgbClr val="CFD7E5"/>
          </a:solidFill>
          <a:ln w="25400" cap="flat" cmpd="sng" algn="ctr">
            <a:solidFill>
              <a:schemeClr val="tx1">
                <a:lumMod val="65000"/>
                <a:lumOff val="35000"/>
              </a:schemeClr>
            </a:solidFill>
            <a:prstDash val="solid"/>
            <a:round/>
            <a:headEnd type="arrow" w="med" len="med"/>
            <a:tailEnd type="none" w="med" len="med"/>
          </a:ln>
          <a:effectLst/>
        </p:spPr>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97" name="Rectangle 196"/>
          <p:cNvSpPr/>
          <p:nvPr/>
        </p:nvSpPr>
        <p:spPr bwMode="auto">
          <a:xfrm>
            <a:off x="7124700" y="5422106"/>
            <a:ext cx="192881" cy="514350"/>
          </a:xfrm>
          <a:prstGeom prst="rect">
            <a:avLst/>
          </a:prstGeom>
          <a:solidFill>
            <a:srgbClr val="CFD7E5"/>
          </a:solidFill>
          <a:ln w="25400" cap="flat" cmpd="sng" algn="ctr">
            <a:solidFill>
              <a:schemeClr val="tx1">
                <a:lumMod val="65000"/>
                <a:lumOff val="35000"/>
              </a:schemeClr>
            </a:solidFill>
            <a:prstDash val="solid"/>
            <a:round/>
            <a:headEnd type="arrow" w="med" len="med"/>
            <a:tailEnd type="none" w="med" len="med"/>
          </a:ln>
          <a:effectLst/>
        </p:spPr>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13" name="&quot;No&quot; Symbol 112"/>
          <p:cNvSpPr/>
          <p:nvPr/>
        </p:nvSpPr>
        <p:spPr bwMode="auto">
          <a:xfrm>
            <a:off x="8153400" y="3557587"/>
            <a:ext cx="578644" cy="578644"/>
          </a:xfrm>
          <a:prstGeom prst="noSmoking">
            <a:avLst>
              <a:gd name="adj" fmla="val 10406"/>
            </a:avLst>
          </a:prstGeom>
          <a:solidFill>
            <a:srgbClr val="FF0000"/>
          </a:solidFill>
          <a:ln w="25400" cap="flat" cmpd="sng" algn="ctr">
            <a:solidFill>
              <a:srgbClr val="000000"/>
            </a:solidFill>
            <a:prstDash val="solid"/>
            <a:round/>
            <a:headEnd type="arrow" w="med" len="med"/>
            <a:tailEnd type="none" w="med" len="med"/>
          </a:ln>
          <a:effectLst/>
        </p:spPr>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99" name="Down Arrow 198"/>
          <p:cNvSpPr/>
          <p:nvPr/>
        </p:nvSpPr>
        <p:spPr bwMode="auto">
          <a:xfrm>
            <a:off x="7960519" y="2336006"/>
            <a:ext cx="450056" cy="578644"/>
          </a:xfrm>
          <a:prstGeom prst="downArrow">
            <a:avLst>
              <a:gd name="adj1" fmla="val 51332"/>
              <a:gd name="adj2" fmla="val 50000"/>
            </a:avLst>
          </a:prstGeom>
          <a:solidFill>
            <a:srgbClr val="008000"/>
          </a:solidFill>
          <a:ln>
            <a:solidFill>
              <a:srgbClr val="000000"/>
            </a:solidFill>
            <a:headEnd type="arrow" w="med" len="med"/>
            <a:tailEnd type="none" w="med" len="med"/>
          </a:ln>
        </p:spPr>
        <p:style>
          <a:lnRef idx="1">
            <a:schemeClr val="dk1"/>
          </a:lnRef>
          <a:fillRef idx="2">
            <a:schemeClr val="dk1"/>
          </a:fillRef>
          <a:effectRef idx="1">
            <a:schemeClr val="dk1"/>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2" name="&quot;No&quot; Symbol 11"/>
          <p:cNvSpPr/>
          <p:nvPr/>
        </p:nvSpPr>
        <p:spPr bwMode="auto">
          <a:xfrm>
            <a:off x="7896225" y="2336006"/>
            <a:ext cx="578644" cy="578644"/>
          </a:xfrm>
          <a:prstGeom prst="noSmoking">
            <a:avLst>
              <a:gd name="adj" fmla="val 10406"/>
            </a:avLst>
          </a:prstGeom>
          <a:solidFill>
            <a:srgbClr val="FF0000"/>
          </a:solidFill>
          <a:ln w="25400" cap="flat" cmpd="sng" algn="ctr">
            <a:solidFill>
              <a:srgbClr val="000000"/>
            </a:solidFill>
            <a:prstDash val="solid"/>
            <a:round/>
            <a:headEnd type="arrow" w="med" len="med"/>
            <a:tailEnd type="none" w="med" len="med"/>
          </a:ln>
          <a:effectLst/>
        </p:spPr>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200" name="Down Arrow 199"/>
          <p:cNvSpPr/>
          <p:nvPr/>
        </p:nvSpPr>
        <p:spPr bwMode="auto">
          <a:xfrm>
            <a:off x="8089106" y="4779169"/>
            <a:ext cx="321469" cy="385763"/>
          </a:xfrm>
          <a:prstGeom prst="downArrow">
            <a:avLst>
              <a:gd name="adj1" fmla="val 14029"/>
              <a:gd name="adj2" fmla="val 50000"/>
            </a:avLst>
          </a:prstGeom>
          <a:solidFill>
            <a:srgbClr val="008000"/>
          </a:solidFill>
          <a:ln>
            <a:solidFill>
              <a:srgbClr val="000000"/>
            </a:solidFill>
            <a:headEnd type="arrow" w="med" len="med"/>
            <a:tailEnd type="none" w="med" len="med"/>
          </a:ln>
        </p:spPr>
        <p:style>
          <a:lnRef idx="1">
            <a:schemeClr val="dk1"/>
          </a:lnRef>
          <a:fillRef idx="2">
            <a:schemeClr val="dk1"/>
          </a:fillRef>
          <a:effectRef idx="1">
            <a:schemeClr val="dk1"/>
          </a:effectRef>
          <a:fontRef idx="minor">
            <a:schemeClr val="dk1"/>
          </a:fontRef>
        </p:style>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114" name="&quot;No&quot; Symbol 113"/>
          <p:cNvSpPr/>
          <p:nvPr/>
        </p:nvSpPr>
        <p:spPr bwMode="auto">
          <a:xfrm>
            <a:off x="7960519" y="4714875"/>
            <a:ext cx="578644" cy="578644"/>
          </a:xfrm>
          <a:prstGeom prst="noSmoking">
            <a:avLst>
              <a:gd name="adj" fmla="val 10406"/>
            </a:avLst>
          </a:prstGeom>
          <a:solidFill>
            <a:srgbClr val="FF0000"/>
          </a:solidFill>
          <a:ln w="25400" cap="flat" cmpd="sng" algn="ctr">
            <a:solidFill>
              <a:srgbClr val="000000"/>
            </a:solidFill>
            <a:prstDash val="solid"/>
            <a:round/>
            <a:headEnd type="arrow" w="med" len="med"/>
            <a:tailEnd type="none" w="med" len="med"/>
          </a:ln>
          <a:effectLst/>
        </p:spPr>
        <p:txBody>
          <a:bodyPr vert="horz" wrap="square" lIns="77153" tIns="38576" rIns="77153" bIns="38576" numCol="1" rtlCol="0" anchor="t" anchorCtr="0" compatLnSpc="1">
            <a:prstTxWarp prst="textNoShape">
              <a:avLst/>
            </a:prstTxWarp>
          </a:bodyPr>
          <a:lstStyle/>
          <a:p>
            <a:pPr defTabSz="771571" fontAlgn="base">
              <a:lnSpc>
                <a:spcPct val="90000"/>
              </a:lnSpc>
              <a:spcBef>
                <a:spcPct val="0"/>
              </a:spcBef>
              <a:spcAft>
                <a:spcPct val="0"/>
              </a:spcAft>
            </a:pPr>
            <a:endParaRPr lang="en-US" sz="1519">
              <a:solidFill>
                <a:srgbClr val="000000"/>
              </a:solidFill>
              <a:latin typeface="Vista Sans OT Reg" pitchFamily="-65" charset="0"/>
              <a:ea typeface="ヒラギノ角ゴ ProN W3" pitchFamily="-65" charset="-128"/>
              <a:cs typeface="ヒラギノ角ゴ ProN W3" pitchFamily="-65" charset="-128"/>
              <a:sym typeface="Vista Sans OT Reg" pitchFamily="-65" charset="0"/>
            </a:endParaRPr>
          </a:p>
        </p:txBody>
      </p:sp>
      <p:sp>
        <p:nvSpPr>
          <p:cNvPr id="201" name="Rectangle 200"/>
          <p:cNvSpPr/>
          <p:nvPr/>
        </p:nvSpPr>
        <p:spPr bwMode="auto">
          <a:xfrm>
            <a:off x="8153400" y="4243387"/>
            <a:ext cx="642938" cy="385763"/>
          </a:xfrm>
          <a:prstGeom prst="rect">
            <a:avLst/>
          </a:prstGeom>
          <a:solidFill>
            <a:srgbClr val="008000"/>
          </a:solidFill>
          <a:ln>
            <a:solidFill>
              <a:srgbClr val="000000"/>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178" name="Rectangle 177"/>
          <p:cNvSpPr/>
          <p:nvPr/>
        </p:nvSpPr>
        <p:spPr bwMode="auto">
          <a:xfrm>
            <a:off x="8281987" y="4329112"/>
            <a:ext cx="642938" cy="385763"/>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grpSp>
        <p:nvGrpSpPr>
          <p:cNvPr id="218" name="Group 217"/>
          <p:cNvGrpSpPr/>
          <p:nvPr/>
        </p:nvGrpSpPr>
        <p:grpSpPr>
          <a:xfrm>
            <a:off x="3974306" y="4071937"/>
            <a:ext cx="1028700" cy="642938"/>
            <a:chOff x="4292600" y="3454400"/>
            <a:chExt cx="1219200" cy="762000"/>
          </a:xfrm>
        </p:grpSpPr>
        <p:sp>
          <p:nvSpPr>
            <p:cNvPr id="219" name="Rectangle 218"/>
            <p:cNvSpPr/>
            <p:nvPr/>
          </p:nvSpPr>
          <p:spPr bwMode="auto">
            <a:xfrm>
              <a:off x="4292600" y="34544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220" name="Rectangle 219"/>
            <p:cNvSpPr/>
            <p:nvPr/>
          </p:nvSpPr>
          <p:spPr bwMode="auto">
            <a:xfrm>
              <a:off x="4445000" y="35560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221" name="Rectangle 220"/>
            <p:cNvSpPr/>
            <p:nvPr/>
          </p:nvSpPr>
          <p:spPr bwMode="auto">
            <a:xfrm>
              <a:off x="4597400" y="3657600"/>
              <a:ext cx="762000" cy="457200"/>
            </a:xfrm>
            <a:prstGeom prst="rect">
              <a:avLst/>
            </a:prstGeom>
            <a:solidFill>
              <a:srgbClr val="008000"/>
            </a:solidFill>
            <a:ln>
              <a:solidFill>
                <a:srgbClr val="000000"/>
              </a:solidFill>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sp>
          <p:nvSpPr>
            <p:cNvPr id="222" name="Rectangle 221"/>
            <p:cNvSpPr/>
            <p:nvPr/>
          </p:nvSpPr>
          <p:spPr bwMode="auto">
            <a:xfrm>
              <a:off x="4749800" y="3759200"/>
              <a:ext cx="762000" cy="457200"/>
            </a:xfrm>
            <a:prstGeom prst="rect">
              <a:avLst/>
            </a:prstGeom>
            <a:ln>
              <a:headEnd type="arrow"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77153" tIns="38576" rIns="77153" bIns="38576" numCol="1" rtlCol="0" anchor="t" anchorCtr="0" compatLnSpc="1">
              <a:prstTxWarp prst="textNoShape">
                <a:avLst/>
              </a:prstTxWarp>
            </a:bodyPr>
            <a:lstStyle/>
            <a:p>
              <a:pPr defTabSz="771571" fontAlgn="base">
                <a:spcBef>
                  <a:spcPct val="0"/>
                </a:spcBef>
                <a:spcAft>
                  <a:spcPct val="0"/>
                </a:spcAft>
              </a:pPr>
              <a:endParaRPr lang="en-US" sz="2025" dirty="0">
                <a:solidFill>
                  <a:srgbClr val="E0E4ED"/>
                </a:solidFill>
                <a:latin typeface="Vista Sans OT Reg"/>
                <a:sym typeface="Vista Sans OT Reg" charset="0"/>
              </a:endParaRPr>
            </a:p>
          </p:txBody>
        </p:sp>
      </p:grpSp>
    </p:spTree>
    <p:custDataLst>
      <p:tags r:id="rId1"/>
    </p:custDataLst>
    <p:extLst>
      <p:ext uri="{BB962C8B-B14F-4D97-AF65-F5344CB8AC3E}">
        <p14:creationId xmlns:p14="http://schemas.microsoft.com/office/powerpoint/2010/main" val="1437659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 grpId="0" animBg="1"/>
      <p:bldP spid="111" grpId="0" animBg="1"/>
      <p:bldP spid="198" grpId="0" animBg="1"/>
      <p:bldP spid="113" grpId="0" animBg="1"/>
      <p:bldP spid="12" grpId="0" animBg="1"/>
      <p:bldP spid="200" grpId="0" animBg="1"/>
      <p:bldP spid="114" grpId="0" animBg="1"/>
      <p:bldP spid="20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TAO Summary</a:t>
            </a:r>
          </a:p>
        </p:txBody>
      </p:sp>
      <p:graphicFrame>
        <p:nvGraphicFramePr>
          <p:cNvPr id="4" name="Content Placeholder 3"/>
          <p:cNvGraphicFramePr>
            <a:graphicFrameLocks noGrp="1"/>
          </p:cNvGraphicFramePr>
          <p:nvPr>
            <p:ph idx="1"/>
            <p:extLst/>
          </p:nvPr>
        </p:nvGraphicFramePr>
        <p:xfrm>
          <a:off x="1273969" y="1360884"/>
          <a:ext cx="9633347" cy="50256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839897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Single-server Peak Observed Capacity</a:t>
            </a:r>
          </a:p>
        </p:txBody>
      </p:sp>
      <p:graphicFrame>
        <p:nvGraphicFramePr>
          <p:cNvPr id="4" name="Content Placeholder 3"/>
          <p:cNvGraphicFramePr>
            <a:graphicFrameLocks noGrp="1"/>
          </p:cNvGraphicFramePr>
          <p:nvPr>
            <p:ph idx="1"/>
            <p:extLst/>
          </p:nvPr>
        </p:nvGraphicFramePr>
        <p:xfrm>
          <a:off x="1273969" y="1360884"/>
          <a:ext cx="9633347" cy="50256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74657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a:ln/>
        </p:spPr>
        <p:txBody>
          <a:bodyPr/>
          <a:lstStyle/>
          <a:p>
            <a:r>
              <a:rPr lang="en-US" dirty="0"/>
              <a:t>Write latency</a:t>
            </a:r>
          </a:p>
        </p:txBody>
      </p:sp>
      <p:sp>
        <p:nvSpPr>
          <p:cNvPr id="11266" name="Rectangle 2"/>
          <p:cNvSpPr>
            <a:spLocks noGrp="1" noChangeArrowheads="1"/>
          </p:cNvSpPr>
          <p:nvPr>
            <p:ph type="body" idx="1"/>
          </p:nvPr>
        </p:nvSpPr>
        <p:spPr>
          <a:xfrm>
            <a:off x="1273969" y="1092994"/>
            <a:ext cx="9644063" cy="5111353"/>
          </a:xfrm>
          <a:ln/>
        </p:spPr>
        <p:txBody>
          <a:bodyPr/>
          <a:lstStyle/>
          <a:p>
            <a:endParaRPr lang="en-US" dirty="0"/>
          </a:p>
          <a:p>
            <a:pPr marL="0" lvl="1" indent="0">
              <a:buNone/>
            </a:pPr>
            <a:endParaRPr lang="en-US" dirty="0"/>
          </a:p>
          <a:p>
            <a:pPr marL="0" lvl="1" indent="0">
              <a:buNone/>
            </a:pPr>
            <a:endParaRPr lang="en-US" dirty="0"/>
          </a:p>
          <a:p>
            <a:pPr lvl="1"/>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5494" y="1500188"/>
            <a:ext cx="7880171" cy="4746012"/>
          </a:xfrm>
          <a:prstGeom prst="rect">
            <a:avLst/>
          </a:prstGeom>
        </p:spPr>
      </p:pic>
    </p:spTree>
    <p:extLst>
      <p:ext uri="{BB962C8B-B14F-4D97-AF65-F5344CB8AC3E}">
        <p14:creationId xmlns:p14="http://schemas.microsoft.com/office/powerpoint/2010/main" val="8898246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72F29-6DDA-43B6-8F4D-2C0F6E6AC63B}"/>
              </a:ext>
            </a:extLst>
          </p:cNvPr>
          <p:cNvSpPr>
            <a:spLocks noGrp="1"/>
          </p:cNvSpPr>
          <p:nvPr>
            <p:ph type="title"/>
          </p:nvPr>
        </p:nvSpPr>
        <p:spPr/>
        <p:txBody>
          <a:bodyPr/>
          <a:lstStyle/>
          <a:p>
            <a:r>
              <a:rPr lang="en-US" dirty="0"/>
              <a:t>What we learned in Lectures 3, 4</a:t>
            </a:r>
          </a:p>
        </p:txBody>
      </p:sp>
      <p:sp>
        <p:nvSpPr>
          <p:cNvPr id="5" name="Content Placeholder 4">
            <a:extLst>
              <a:ext uri="{FF2B5EF4-FFF2-40B4-BE49-F238E27FC236}">
                <a16:creationId xmlns:a16="http://schemas.microsoft.com/office/drawing/2014/main" id="{DC50072E-C458-4232-BCBA-EDDA8CE28F0F}"/>
              </a:ext>
            </a:extLst>
          </p:cNvPr>
          <p:cNvSpPr>
            <a:spLocks noGrp="1"/>
          </p:cNvSpPr>
          <p:nvPr>
            <p:ph idx="1"/>
          </p:nvPr>
        </p:nvSpPr>
        <p:spPr>
          <a:xfrm>
            <a:off x="1024128" y="2533650"/>
            <a:ext cx="10786872" cy="3775710"/>
          </a:xfrm>
        </p:spPr>
        <p:txBody>
          <a:bodyPr>
            <a:normAutofit/>
          </a:bodyPr>
          <a:lstStyle/>
          <a:p>
            <a:r>
              <a:rPr lang="en-US" dirty="0"/>
              <a:t>We focused on better understanding of time</a:t>
            </a:r>
          </a:p>
          <a:p>
            <a:pPr>
              <a:buFont typeface="Wingdings" panose="05000000000000000000" pitchFamily="2" charset="2"/>
              <a:buChar char="Ø"/>
            </a:pPr>
            <a:r>
              <a:rPr lang="en-US" dirty="0"/>
              <a:t>  </a:t>
            </a:r>
            <a:r>
              <a:rPr lang="en-US" dirty="0" err="1"/>
              <a:t>Lamport</a:t>
            </a:r>
            <a:r>
              <a:rPr lang="en-US" dirty="0"/>
              <a:t> helped us understand what ordering and “causality” mean</a:t>
            </a:r>
          </a:p>
          <a:p>
            <a:pPr>
              <a:buFont typeface="Wingdings" panose="05000000000000000000" pitchFamily="2" charset="2"/>
              <a:buChar char="Ø"/>
            </a:pPr>
            <a:r>
              <a:rPr lang="en-US" dirty="0"/>
              <a:t>  FFFS was an example of a system that used </a:t>
            </a:r>
            <a:r>
              <a:rPr lang="en-US" dirty="0" err="1"/>
              <a:t>Lamport’s</a:t>
            </a:r>
            <a:r>
              <a:rPr lang="en-US" dirty="0"/>
              <a:t> ideas.</a:t>
            </a:r>
          </a:p>
          <a:p>
            <a:pPr marL="0" indent="0">
              <a:buNone/>
            </a:pPr>
            <a:r>
              <a:rPr lang="en-US" dirty="0"/>
              <a:t>     … with it, you can capture data that has time in the sensor records</a:t>
            </a:r>
            <a:br>
              <a:rPr lang="en-US" dirty="0"/>
            </a:br>
            <a:r>
              <a:rPr lang="en-US" dirty="0"/>
              <a:t>     … and you can “surf in time” efficiently and rapidly</a:t>
            </a:r>
          </a:p>
          <a:p>
            <a:pPr marL="0" indent="0">
              <a:buNone/>
            </a:pPr>
            <a:r>
              <a:rPr lang="en-US" dirty="0"/>
              <a:t>But even if we had FFFS in tier 2, we wouldn’t have a complete fog story.  Where would the AI/ML live?</a:t>
            </a:r>
          </a:p>
        </p:txBody>
      </p:sp>
      <p:sp>
        <p:nvSpPr>
          <p:cNvPr id="3" name="Footer Placeholder 2">
            <a:extLst>
              <a:ext uri="{FF2B5EF4-FFF2-40B4-BE49-F238E27FC236}">
                <a16:creationId xmlns:a16="http://schemas.microsoft.com/office/drawing/2014/main" id="{B9AB2022-46DA-48DF-B523-EF622C68A593}"/>
              </a:ext>
            </a:extLst>
          </p:cNvPr>
          <p:cNvSpPr>
            <a:spLocks noGrp="1"/>
          </p:cNvSpPr>
          <p:nvPr>
            <p:ph type="ftr" sz="quarter" idx="11"/>
          </p:nvPr>
        </p:nvSpPr>
        <p:spPr/>
        <p:txBody>
          <a:bodyPr/>
          <a:lstStyle/>
          <a:p>
            <a:r>
              <a:rPr lang="en-US"/>
              <a:t>http://www.cs.cornell.edu/courses/cs5412/2018sp</a:t>
            </a:r>
          </a:p>
        </p:txBody>
      </p:sp>
      <p:sp>
        <p:nvSpPr>
          <p:cNvPr id="4" name="Slide Number Placeholder 3">
            <a:extLst>
              <a:ext uri="{FF2B5EF4-FFF2-40B4-BE49-F238E27FC236}">
                <a16:creationId xmlns:a16="http://schemas.microsoft.com/office/drawing/2014/main" id="{7BEEB00A-D77C-4DC9-9A73-9C9442618364}"/>
              </a:ext>
            </a:extLst>
          </p:cNvPr>
          <p:cNvSpPr>
            <a:spLocks noGrp="1"/>
          </p:cNvSpPr>
          <p:nvPr>
            <p:ph type="sldNum" sz="quarter" idx="12"/>
          </p:nvPr>
        </p:nvSpPr>
        <p:spPr/>
        <p:txBody>
          <a:bodyPr/>
          <a:lstStyle/>
          <a:p>
            <a:fld id="{3C974458-8A97-4835-BF79-1FB6D7856C21}" type="slidenum">
              <a:rPr lang="en-US" smtClean="0"/>
              <a:t>5</a:t>
            </a:fld>
            <a:endParaRPr lang="en-US"/>
          </a:p>
        </p:txBody>
      </p:sp>
      <p:pic>
        <p:nvPicPr>
          <p:cNvPr id="6" name="Picture 5">
            <a:extLst>
              <a:ext uri="{FF2B5EF4-FFF2-40B4-BE49-F238E27FC236}">
                <a16:creationId xmlns:a16="http://schemas.microsoft.com/office/drawing/2014/main" id="{8EFBC060-BE9E-499D-AD29-C9F31CCF0D08}"/>
              </a:ext>
            </a:extLst>
          </p:cNvPr>
          <p:cNvPicPr>
            <a:picLocks noChangeAspect="1"/>
          </p:cNvPicPr>
          <p:nvPr/>
        </p:nvPicPr>
        <p:blipFill>
          <a:blip r:embed="rId3"/>
          <a:stretch>
            <a:fillRect/>
          </a:stretch>
        </p:blipFill>
        <p:spPr>
          <a:xfrm>
            <a:off x="9765243" y="1670743"/>
            <a:ext cx="2126720" cy="1150866"/>
          </a:xfrm>
          <a:prstGeom prst="rect">
            <a:avLst/>
          </a:prstGeom>
        </p:spPr>
      </p:pic>
      <p:pic>
        <p:nvPicPr>
          <p:cNvPr id="7" name="Picture 6">
            <a:extLst>
              <a:ext uri="{FF2B5EF4-FFF2-40B4-BE49-F238E27FC236}">
                <a16:creationId xmlns:a16="http://schemas.microsoft.com/office/drawing/2014/main" id="{7108A6FA-0AE0-454A-9362-78F8C906A593}"/>
              </a:ext>
            </a:extLst>
          </p:cNvPr>
          <p:cNvPicPr>
            <a:picLocks noChangeAspect="1"/>
          </p:cNvPicPr>
          <p:nvPr/>
        </p:nvPicPr>
        <p:blipFill>
          <a:blip r:embed="rId4"/>
          <a:stretch>
            <a:fillRect/>
          </a:stretch>
        </p:blipFill>
        <p:spPr>
          <a:xfrm>
            <a:off x="10338749" y="247130"/>
            <a:ext cx="1634176" cy="1087894"/>
          </a:xfrm>
          <a:prstGeom prst="rect">
            <a:avLst/>
          </a:prstGeom>
        </p:spPr>
      </p:pic>
    </p:spTree>
    <p:extLst>
      <p:ext uri="{BB962C8B-B14F-4D97-AF65-F5344CB8AC3E}">
        <p14:creationId xmlns:p14="http://schemas.microsoft.com/office/powerpoint/2010/main" val="241923017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In the Paper</a:t>
            </a:r>
          </a:p>
        </p:txBody>
      </p:sp>
      <p:sp>
        <p:nvSpPr>
          <p:cNvPr id="3" name="Content Placeholder 2"/>
          <p:cNvSpPr>
            <a:spLocks noGrp="1"/>
          </p:cNvSpPr>
          <p:nvPr>
            <p:ph idx="1"/>
          </p:nvPr>
        </p:nvSpPr>
        <p:spPr/>
        <p:txBody>
          <a:bodyPr/>
          <a:lstStyle/>
          <a:p>
            <a:r>
              <a:rPr lang="en-US" dirty="0"/>
              <a:t>The role of association time in optimizing cache hit rates</a:t>
            </a:r>
          </a:p>
          <a:p>
            <a:r>
              <a:rPr lang="en-US" dirty="0"/>
              <a:t>Optimized graph-specific data structures</a:t>
            </a:r>
          </a:p>
          <a:p>
            <a:r>
              <a:rPr lang="en-US" dirty="0"/>
              <a:t>Write failover</a:t>
            </a:r>
          </a:p>
          <a:p>
            <a:r>
              <a:rPr lang="en-US" dirty="0"/>
              <a:t>Failure recovery</a:t>
            </a:r>
          </a:p>
          <a:p>
            <a:r>
              <a:rPr lang="en-US" dirty="0"/>
              <a:t>Workload characterization</a:t>
            </a:r>
          </a:p>
          <a:p>
            <a:endParaRPr lang="en-US" dirty="0"/>
          </a:p>
        </p:txBody>
      </p:sp>
    </p:spTree>
    <p:extLst>
      <p:ext uri="{BB962C8B-B14F-4D97-AF65-F5344CB8AC3E}">
        <p14:creationId xmlns:p14="http://schemas.microsoft.com/office/powerpoint/2010/main" val="2803976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5E1BE2-A60D-408C-8FA2-E589B383B75F}"/>
              </a:ext>
            </a:extLst>
          </p:cNvPr>
          <p:cNvSpPr>
            <a:spLocks noGrp="1"/>
          </p:cNvSpPr>
          <p:nvPr>
            <p:ph type="title"/>
          </p:nvPr>
        </p:nvSpPr>
        <p:spPr/>
        <p:txBody>
          <a:bodyPr/>
          <a:lstStyle/>
          <a:p>
            <a:r>
              <a:rPr lang="en-US" dirty="0"/>
              <a:t>Back to our theme… what did we learn?</a:t>
            </a:r>
          </a:p>
        </p:txBody>
      </p:sp>
      <p:sp>
        <p:nvSpPr>
          <p:cNvPr id="6" name="Content Placeholder 5">
            <a:extLst>
              <a:ext uri="{FF2B5EF4-FFF2-40B4-BE49-F238E27FC236}">
                <a16:creationId xmlns:a16="http://schemas.microsoft.com/office/drawing/2014/main" id="{5663D4DE-1247-46C5-B61C-3CA93F59894A}"/>
              </a:ext>
            </a:extLst>
          </p:cNvPr>
          <p:cNvSpPr>
            <a:spLocks noGrp="1"/>
          </p:cNvSpPr>
          <p:nvPr>
            <p:ph idx="1"/>
          </p:nvPr>
        </p:nvSpPr>
        <p:spPr/>
        <p:txBody>
          <a:bodyPr>
            <a:normAutofit lnSpcReduction="10000"/>
          </a:bodyPr>
          <a:lstStyle/>
          <a:p>
            <a:r>
              <a:rPr lang="en-US" dirty="0"/>
              <a:t>TAO has first-tier and back-end elements, and faces the exact same challenges we expect to see in fog computing!</a:t>
            </a:r>
          </a:p>
          <a:p>
            <a:r>
              <a:rPr lang="en-US" dirty="0"/>
              <a:t>It solves them by moving a representation of the social network graph into the second tier.  The real database lives in the back, and the second-tier version tracks it and tries to keep up with updates.</a:t>
            </a:r>
          </a:p>
          <a:p>
            <a:r>
              <a:rPr lang="en-US" dirty="0"/>
              <a:t>But updates are “tentatively” applied directly as soon as they occur, so that within a region, if “Sally likes Jim”, that region immediately behaves as if the update was already applied to the back-end systems.</a:t>
            </a:r>
          </a:p>
          <a:p>
            <a:r>
              <a:rPr lang="en-US" dirty="0"/>
              <a:t>Geographically remote regions may see that same event after delay.</a:t>
            </a:r>
          </a:p>
        </p:txBody>
      </p:sp>
    </p:spTree>
    <p:extLst>
      <p:ext uri="{BB962C8B-B14F-4D97-AF65-F5344CB8AC3E}">
        <p14:creationId xmlns:p14="http://schemas.microsoft.com/office/powerpoint/2010/main" val="416366975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2CAB1-5528-4339-B890-DD06F2AEAFA1}"/>
              </a:ext>
            </a:extLst>
          </p:cNvPr>
          <p:cNvSpPr>
            <a:spLocks noGrp="1"/>
          </p:cNvSpPr>
          <p:nvPr>
            <p:ph type="title"/>
          </p:nvPr>
        </p:nvSpPr>
        <p:spPr/>
        <p:txBody>
          <a:bodyPr/>
          <a:lstStyle/>
          <a:p>
            <a:r>
              <a:rPr lang="en-US" dirty="0"/>
              <a:t>Concept: Write-through cache</a:t>
            </a:r>
          </a:p>
        </p:txBody>
      </p:sp>
      <p:sp>
        <p:nvSpPr>
          <p:cNvPr id="3" name="Content Placeholder 2">
            <a:extLst>
              <a:ext uri="{FF2B5EF4-FFF2-40B4-BE49-F238E27FC236}">
                <a16:creationId xmlns:a16="http://schemas.microsoft.com/office/drawing/2014/main" id="{7B57BE1A-AD04-42C5-9070-E74E1B87C425}"/>
              </a:ext>
            </a:extLst>
          </p:cNvPr>
          <p:cNvSpPr>
            <a:spLocks noGrp="1"/>
          </p:cNvSpPr>
          <p:nvPr>
            <p:ph idx="1"/>
          </p:nvPr>
        </p:nvSpPr>
        <p:spPr/>
        <p:txBody>
          <a:bodyPr/>
          <a:lstStyle/>
          <a:p>
            <a:r>
              <a:rPr lang="en-US" dirty="0"/>
              <a:t>In fact, TAO behaves like an extremely sophisticated write-through cache.</a:t>
            </a:r>
          </a:p>
          <a:p>
            <a:r>
              <a:rPr lang="en-US" dirty="0"/>
              <a:t>Such a cache allows both reads and writes, and it retains a copy of the new data from a write.</a:t>
            </a:r>
          </a:p>
          <a:p>
            <a:r>
              <a:rPr lang="en-US" dirty="0"/>
              <a:t>Then it passes the write to the back-end.  This presumes that all writes will be successful,  so there is no concept of an “abort”.</a:t>
            </a:r>
          </a:p>
          <a:p>
            <a:r>
              <a:rPr lang="en-US" dirty="0"/>
              <a:t>Even so, if the cache is ever inconsistent, the front-end could temporarily show some sort of evidence of inconsistency, and the write might even make this worse.  Later, it will self-correct.  Applications must be careful!</a:t>
            </a:r>
          </a:p>
        </p:txBody>
      </p:sp>
      <p:sp>
        <p:nvSpPr>
          <p:cNvPr id="4" name="Footer Placeholder 3">
            <a:extLst>
              <a:ext uri="{FF2B5EF4-FFF2-40B4-BE49-F238E27FC236}">
                <a16:creationId xmlns:a16="http://schemas.microsoft.com/office/drawing/2014/main" id="{392DA319-B652-490F-BD9C-D35F87815E1F}"/>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74BB00C1-C8DF-4408-B830-2A2B6F2949C0}"/>
              </a:ext>
            </a:extLst>
          </p:cNvPr>
          <p:cNvSpPr>
            <a:spLocks noGrp="1"/>
          </p:cNvSpPr>
          <p:nvPr>
            <p:ph type="sldNum" sz="quarter" idx="12"/>
          </p:nvPr>
        </p:nvSpPr>
        <p:spPr/>
        <p:txBody>
          <a:bodyPr/>
          <a:lstStyle/>
          <a:p>
            <a:fld id="{3C974458-8A97-4835-BF79-1FB6D7856C21}" type="slidenum">
              <a:rPr lang="en-US" smtClean="0"/>
              <a:t>52</a:t>
            </a:fld>
            <a:endParaRPr lang="en-US"/>
          </a:p>
        </p:txBody>
      </p:sp>
      <p:pic>
        <p:nvPicPr>
          <p:cNvPr id="6" name="Picture 5">
            <a:extLst>
              <a:ext uri="{FF2B5EF4-FFF2-40B4-BE49-F238E27FC236}">
                <a16:creationId xmlns:a16="http://schemas.microsoft.com/office/drawing/2014/main" id="{DB6D9765-011A-4A6D-9C51-6EAFD4883F11}"/>
              </a:ext>
            </a:extLst>
          </p:cNvPr>
          <p:cNvPicPr>
            <a:picLocks noChangeAspect="1"/>
          </p:cNvPicPr>
          <p:nvPr/>
        </p:nvPicPr>
        <p:blipFill>
          <a:blip r:embed="rId3"/>
          <a:stretch>
            <a:fillRect/>
          </a:stretch>
        </p:blipFill>
        <p:spPr>
          <a:xfrm>
            <a:off x="9318421" y="205590"/>
            <a:ext cx="2664605" cy="1789465"/>
          </a:xfrm>
          <a:prstGeom prst="rect">
            <a:avLst/>
          </a:prstGeom>
        </p:spPr>
      </p:pic>
    </p:spTree>
    <p:extLst>
      <p:ext uri="{BB962C8B-B14F-4D97-AF65-F5344CB8AC3E}">
        <p14:creationId xmlns:p14="http://schemas.microsoft.com/office/powerpoint/2010/main" val="12191946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E8E9F-BAB0-4CCA-BE88-282A49B8C2C2}"/>
              </a:ext>
            </a:extLst>
          </p:cNvPr>
          <p:cNvSpPr>
            <a:spLocks noGrp="1"/>
          </p:cNvSpPr>
          <p:nvPr>
            <p:ph type="title"/>
          </p:nvPr>
        </p:nvSpPr>
        <p:spPr/>
        <p:txBody>
          <a:bodyPr/>
          <a:lstStyle/>
          <a:p>
            <a:r>
              <a:rPr lang="en-US" dirty="0"/>
              <a:t>Uses of write-through caching</a:t>
            </a:r>
          </a:p>
        </p:txBody>
      </p:sp>
      <p:sp>
        <p:nvSpPr>
          <p:cNvPr id="3" name="Content Placeholder 2">
            <a:extLst>
              <a:ext uri="{FF2B5EF4-FFF2-40B4-BE49-F238E27FC236}">
                <a16:creationId xmlns:a16="http://schemas.microsoft.com/office/drawing/2014/main" id="{DF7F7C10-D594-45BA-B18D-CC7558D58A5B}"/>
              </a:ext>
            </a:extLst>
          </p:cNvPr>
          <p:cNvSpPr>
            <a:spLocks noGrp="1"/>
          </p:cNvSpPr>
          <p:nvPr>
            <p:ph idx="1"/>
          </p:nvPr>
        </p:nvSpPr>
        <p:spPr/>
        <p:txBody>
          <a:bodyPr/>
          <a:lstStyle/>
          <a:p>
            <a:r>
              <a:rPr lang="en-US" dirty="0"/>
              <a:t>Cloud storage systems often have a write-through cache (DRAM) to “hide” the latency of actually talking to the SSD medium (Flash, or 3D-Xpoint).  </a:t>
            </a:r>
          </a:p>
          <a:p>
            <a:r>
              <a:rPr lang="en-US" dirty="0"/>
              <a:t>With battery-backing a write-through cache can be as reliable as NVRAM</a:t>
            </a:r>
          </a:p>
          <a:p>
            <a:endParaRPr lang="en-US" dirty="0"/>
          </a:p>
          <a:p>
            <a:r>
              <a:rPr lang="en-US" dirty="0"/>
              <a:t>File systems use write-through caching when you update disk files.  You need to explicitly call “</a:t>
            </a:r>
            <a:r>
              <a:rPr lang="en-US" dirty="0" err="1"/>
              <a:t>fsync</a:t>
            </a:r>
            <a:r>
              <a:rPr lang="en-US" dirty="0"/>
              <a:t>” or “</a:t>
            </a:r>
            <a:r>
              <a:rPr lang="en-US" dirty="0" err="1"/>
              <a:t>fflush</a:t>
            </a:r>
            <a:r>
              <a:rPr lang="en-US" dirty="0"/>
              <a:t>” to be sure the data was actually written out to the disk.</a:t>
            </a:r>
          </a:p>
        </p:txBody>
      </p:sp>
      <p:sp>
        <p:nvSpPr>
          <p:cNvPr id="4" name="Footer Placeholder 3">
            <a:extLst>
              <a:ext uri="{FF2B5EF4-FFF2-40B4-BE49-F238E27FC236}">
                <a16:creationId xmlns:a16="http://schemas.microsoft.com/office/drawing/2014/main" id="{7C2F434B-16AF-4FDD-A156-0DF33085627D}"/>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C9F9BF36-1AFA-494A-A109-5E4C2A4CBE2B}"/>
              </a:ext>
            </a:extLst>
          </p:cNvPr>
          <p:cNvSpPr>
            <a:spLocks noGrp="1"/>
          </p:cNvSpPr>
          <p:nvPr>
            <p:ph type="sldNum" sz="quarter" idx="12"/>
          </p:nvPr>
        </p:nvSpPr>
        <p:spPr/>
        <p:txBody>
          <a:bodyPr/>
          <a:lstStyle/>
          <a:p>
            <a:fld id="{3C974458-8A97-4835-BF79-1FB6D7856C21}" type="slidenum">
              <a:rPr lang="en-US" smtClean="0"/>
              <a:t>53</a:t>
            </a:fld>
            <a:endParaRPr lang="en-US"/>
          </a:p>
        </p:txBody>
      </p:sp>
      <p:pic>
        <p:nvPicPr>
          <p:cNvPr id="6" name="Picture 5">
            <a:extLst>
              <a:ext uri="{FF2B5EF4-FFF2-40B4-BE49-F238E27FC236}">
                <a16:creationId xmlns:a16="http://schemas.microsoft.com/office/drawing/2014/main" id="{48F5552E-CFD6-4A82-AB7E-00242A4FDA7B}"/>
              </a:ext>
            </a:extLst>
          </p:cNvPr>
          <p:cNvPicPr>
            <a:picLocks noChangeAspect="1"/>
          </p:cNvPicPr>
          <p:nvPr/>
        </p:nvPicPr>
        <p:blipFill>
          <a:blip r:embed="rId3"/>
          <a:stretch>
            <a:fillRect/>
          </a:stretch>
        </p:blipFill>
        <p:spPr>
          <a:xfrm>
            <a:off x="9318421" y="205590"/>
            <a:ext cx="2664605" cy="1789465"/>
          </a:xfrm>
          <a:prstGeom prst="rect">
            <a:avLst/>
          </a:prstGeom>
        </p:spPr>
      </p:pic>
    </p:spTree>
    <p:extLst>
      <p:ext uri="{BB962C8B-B14F-4D97-AF65-F5344CB8AC3E}">
        <p14:creationId xmlns:p14="http://schemas.microsoft.com/office/powerpoint/2010/main" val="27084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5474B-5226-40C7-B9EF-0750B5424826}"/>
              </a:ext>
            </a:extLst>
          </p:cNvPr>
          <p:cNvSpPr>
            <a:spLocks noGrp="1"/>
          </p:cNvSpPr>
          <p:nvPr>
            <p:ph type="title"/>
          </p:nvPr>
        </p:nvSpPr>
        <p:spPr/>
        <p:txBody>
          <a:bodyPr/>
          <a:lstStyle/>
          <a:p>
            <a:r>
              <a:rPr lang="en-US" dirty="0"/>
              <a:t>… so TAO is simply reusing the idea!</a:t>
            </a:r>
          </a:p>
        </p:txBody>
      </p:sp>
      <p:sp>
        <p:nvSpPr>
          <p:cNvPr id="3" name="Content Placeholder 2">
            <a:extLst>
              <a:ext uri="{FF2B5EF4-FFF2-40B4-BE49-F238E27FC236}">
                <a16:creationId xmlns:a16="http://schemas.microsoft.com/office/drawing/2014/main" id="{4070E5B8-8237-47CE-AED8-0FD32AFC65CF}"/>
              </a:ext>
            </a:extLst>
          </p:cNvPr>
          <p:cNvSpPr>
            <a:spLocks noGrp="1"/>
          </p:cNvSpPr>
          <p:nvPr>
            <p:ph idx="1"/>
          </p:nvPr>
        </p:nvSpPr>
        <p:spPr/>
        <p:txBody>
          <a:bodyPr/>
          <a:lstStyle/>
          <a:p>
            <a:r>
              <a:rPr lang="en-US" dirty="0"/>
              <a:t>It may sound like a very exotic and different kind of technology</a:t>
            </a:r>
          </a:p>
          <a:p>
            <a:r>
              <a:rPr lang="en-US" dirty="0"/>
              <a:t>Yet the concept behind TAO’s handling of delay is very familiar!</a:t>
            </a:r>
          </a:p>
          <a:p>
            <a:endParaRPr lang="en-US" dirty="0"/>
          </a:p>
          <a:p>
            <a:r>
              <a:rPr lang="en-US" dirty="0"/>
              <a:t>This is common in the cloud.</a:t>
            </a:r>
          </a:p>
          <a:p>
            <a:endParaRPr lang="en-US" dirty="0"/>
          </a:p>
          <a:p>
            <a:r>
              <a:rPr lang="en-US" dirty="0"/>
              <a:t>What about </a:t>
            </a:r>
            <a:r>
              <a:rPr lang="en-US" dirty="0" err="1"/>
              <a:t>sharding</a:t>
            </a:r>
            <a:r>
              <a:rPr lang="en-US" dirty="0"/>
              <a:t>?  For TAO, this is less simple.</a:t>
            </a:r>
          </a:p>
        </p:txBody>
      </p:sp>
      <p:sp>
        <p:nvSpPr>
          <p:cNvPr id="4" name="Footer Placeholder 3">
            <a:extLst>
              <a:ext uri="{FF2B5EF4-FFF2-40B4-BE49-F238E27FC236}">
                <a16:creationId xmlns:a16="http://schemas.microsoft.com/office/drawing/2014/main" id="{F31A3528-0526-4AC4-94A8-9532C93CF840}"/>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0173950E-68BF-4BFF-BBB8-A768EBA13CB2}"/>
              </a:ext>
            </a:extLst>
          </p:cNvPr>
          <p:cNvSpPr>
            <a:spLocks noGrp="1"/>
          </p:cNvSpPr>
          <p:nvPr>
            <p:ph type="sldNum" sz="quarter" idx="12"/>
          </p:nvPr>
        </p:nvSpPr>
        <p:spPr/>
        <p:txBody>
          <a:bodyPr/>
          <a:lstStyle/>
          <a:p>
            <a:fld id="{3C974458-8A97-4835-BF79-1FB6D7856C21}" type="slidenum">
              <a:rPr lang="en-US" smtClean="0"/>
              <a:t>54</a:t>
            </a:fld>
            <a:endParaRPr lang="en-US"/>
          </a:p>
        </p:txBody>
      </p:sp>
    </p:spTree>
    <p:extLst>
      <p:ext uri="{BB962C8B-B14F-4D97-AF65-F5344CB8AC3E}">
        <p14:creationId xmlns:p14="http://schemas.microsoft.com/office/powerpoint/2010/main" val="2537295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043A8-0326-4A9D-AC37-F8A581160D12}"/>
              </a:ext>
            </a:extLst>
          </p:cNvPr>
          <p:cNvSpPr>
            <a:spLocks noGrp="1"/>
          </p:cNvSpPr>
          <p:nvPr>
            <p:ph type="title"/>
          </p:nvPr>
        </p:nvSpPr>
        <p:spPr/>
        <p:txBody>
          <a:bodyPr/>
          <a:lstStyle/>
          <a:p>
            <a:r>
              <a:rPr lang="en-US" dirty="0" err="1"/>
              <a:t>Sharding</a:t>
            </a:r>
            <a:r>
              <a:rPr lang="en-US" dirty="0"/>
              <a:t> concept</a:t>
            </a:r>
          </a:p>
        </p:txBody>
      </p:sp>
      <p:sp>
        <p:nvSpPr>
          <p:cNvPr id="3" name="Content Placeholder 2">
            <a:extLst>
              <a:ext uri="{FF2B5EF4-FFF2-40B4-BE49-F238E27FC236}">
                <a16:creationId xmlns:a16="http://schemas.microsoft.com/office/drawing/2014/main" id="{351E61FD-DE70-4C23-9F6F-3089F0F91E44}"/>
              </a:ext>
            </a:extLst>
          </p:cNvPr>
          <p:cNvSpPr>
            <a:spLocks noGrp="1"/>
          </p:cNvSpPr>
          <p:nvPr>
            <p:ph idx="1"/>
          </p:nvPr>
        </p:nvSpPr>
        <p:spPr/>
        <p:txBody>
          <a:bodyPr/>
          <a:lstStyle/>
          <a:p>
            <a:r>
              <a:rPr lang="en-US" dirty="0"/>
              <a:t>We touched on it previously: it arises when we have a conceptually large database, but split it into portions (shards) using hashing.</a:t>
            </a:r>
          </a:p>
          <a:p>
            <a:r>
              <a:rPr lang="en-US" dirty="0" err="1"/>
              <a:t>Sharding</a:t>
            </a:r>
            <a:r>
              <a:rPr lang="en-US" dirty="0"/>
              <a:t> requires agreement on the keys used for hashing, and on the hash function to be used.  Some systems dynamically adjust the rule.</a:t>
            </a:r>
          </a:p>
          <a:p>
            <a:r>
              <a:rPr lang="en-US" dirty="0"/>
              <a:t>Then, for each access, you take the key, hash it, and it takes you to a component that has ownership for that portion of the data.  Usually, shards are replicated for fault-tolerance (2 or 3 replicas in total).</a:t>
            </a:r>
          </a:p>
          <a:p>
            <a:r>
              <a:rPr lang="en-US" dirty="0"/>
              <a:t>So, a shard is just a piece of a key-value database.</a:t>
            </a:r>
          </a:p>
        </p:txBody>
      </p:sp>
      <p:sp>
        <p:nvSpPr>
          <p:cNvPr id="4" name="Footer Placeholder 3">
            <a:extLst>
              <a:ext uri="{FF2B5EF4-FFF2-40B4-BE49-F238E27FC236}">
                <a16:creationId xmlns:a16="http://schemas.microsoft.com/office/drawing/2014/main" id="{4E3A17D1-4CCF-49AA-9118-42CDE662B73B}"/>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42D6338D-8FB1-41E1-82B9-427E6D67E0E0}"/>
              </a:ext>
            </a:extLst>
          </p:cNvPr>
          <p:cNvSpPr>
            <a:spLocks noGrp="1"/>
          </p:cNvSpPr>
          <p:nvPr>
            <p:ph type="sldNum" sz="quarter" idx="12"/>
          </p:nvPr>
        </p:nvSpPr>
        <p:spPr/>
        <p:txBody>
          <a:bodyPr/>
          <a:lstStyle/>
          <a:p>
            <a:fld id="{3C974458-8A97-4835-BF79-1FB6D7856C21}" type="slidenum">
              <a:rPr lang="en-US" smtClean="0"/>
              <a:t>55</a:t>
            </a:fld>
            <a:endParaRPr lang="en-US"/>
          </a:p>
        </p:txBody>
      </p:sp>
      <p:pic>
        <p:nvPicPr>
          <p:cNvPr id="6" name="Picture 5">
            <a:extLst>
              <a:ext uri="{FF2B5EF4-FFF2-40B4-BE49-F238E27FC236}">
                <a16:creationId xmlns:a16="http://schemas.microsoft.com/office/drawing/2014/main" id="{2343CFE5-99B2-49BF-97F9-D9194AD11CC0}"/>
              </a:ext>
            </a:extLst>
          </p:cNvPr>
          <p:cNvPicPr>
            <a:picLocks noChangeAspect="1"/>
          </p:cNvPicPr>
          <p:nvPr/>
        </p:nvPicPr>
        <p:blipFill>
          <a:blip r:embed="rId3"/>
          <a:stretch>
            <a:fillRect/>
          </a:stretch>
        </p:blipFill>
        <p:spPr>
          <a:xfrm>
            <a:off x="8702437" y="313605"/>
            <a:ext cx="2996889" cy="1871811"/>
          </a:xfrm>
          <a:prstGeom prst="rect">
            <a:avLst/>
          </a:prstGeom>
        </p:spPr>
      </p:pic>
    </p:spTree>
    <p:extLst>
      <p:ext uri="{BB962C8B-B14F-4D97-AF65-F5344CB8AC3E}">
        <p14:creationId xmlns:p14="http://schemas.microsoft.com/office/powerpoint/2010/main" val="13908697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3BD295-71E1-4D11-A1C3-9799BA913168}"/>
              </a:ext>
            </a:extLst>
          </p:cNvPr>
          <p:cNvPicPr>
            <a:picLocks noChangeAspect="1"/>
          </p:cNvPicPr>
          <p:nvPr/>
        </p:nvPicPr>
        <p:blipFill>
          <a:blip r:embed="rId3"/>
          <a:stretch>
            <a:fillRect/>
          </a:stretch>
        </p:blipFill>
        <p:spPr>
          <a:xfrm>
            <a:off x="7994361" y="131185"/>
            <a:ext cx="3943350" cy="2771775"/>
          </a:xfrm>
          <a:prstGeom prst="rect">
            <a:avLst/>
          </a:prstGeom>
        </p:spPr>
      </p:pic>
      <p:sp>
        <p:nvSpPr>
          <p:cNvPr id="2" name="Title 1">
            <a:extLst>
              <a:ext uri="{FF2B5EF4-FFF2-40B4-BE49-F238E27FC236}">
                <a16:creationId xmlns:a16="http://schemas.microsoft.com/office/drawing/2014/main" id="{22F9179A-07A3-4EE4-9B11-0053F8982806}"/>
              </a:ext>
            </a:extLst>
          </p:cNvPr>
          <p:cNvSpPr>
            <a:spLocks noGrp="1"/>
          </p:cNvSpPr>
          <p:nvPr>
            <p:ph type="title"/>
          </p:nvPr>
        </p:nvSpPr>
        <p:spPr/>
        <p:txBody>
          <a:bodyPr/>
          <a:lstStyle/>
          <a:p>
            <a:r>
              <a:rPr lang="en-US" dirty="0"/>
              <a:t>Key-value databases</a:t>
            </a:r>
          </a:p>
        </p:txBody>
      </p:sp>
      <p:sp>
        <p:nvSpPr>
          <p:cNvPr id="3" name="Content Placeholder 2">
            <a:extLst>
              <a:ext uri="{FF2B5EF4-FFF2-40B4-BE49-F238E27FC236}">
                <a16:creationId xmlns:a16="http://schemas.microsoft.com/office/drawing/2014/main" id="{EC4C6224-4512-4A17-94C7-436D4B53F93C}"/>
              </a:ext>
            </a:extLst>
          </p:cNvPr>
          <p:cNvSpPr>
            <a:spLocks noGrp="1"/>
          </p:cNvSpPr>
          <p:nvPr>
            <p:ph idx="1"/>
          </p:nvPr>
        </p:nvSpPr>
        <p:spPr/>
        <p:txBody>
          <a:bodyPr/>
          <a:lstStyle/>
          <a:p>
            <a:r>
              <a:rPr lang="en-US" dirty="0"/>
              <a:t>These can really be </a:t>
            </a:r>
            <a:r>
              <a:rPr lang="en-US" i="1" dirty="0"/>
              <a:t>anything</a:t>
            </a:r>
            <a:endParaRPr lang="en-US" dirty="0"/>
          </a:p>
          <a:p>
            <a:r>
              <a:rPr lang="en-US" dirty="0"/>
              <a:t>For example, suppose we had a standard relational database.</a:t>
            </a:r>
          </a:p>
          <a:p>
            <a:pPr>
              <a:buFont typeface="Wingdings" panose="05000000000000000000" pitchFamily="2" charset="2"/>
              <a:buChar char="Ø"/>
            </a:pPr>
            <a:r>
              <a:rPr lang="en-US" dirty="0"/>
              <a:t>  In a relational database, each “row” has a unique key.</a:t>
            </a:r>
          </a:p>
          <a:p>
            <a:pPr>
              <a:buFont typeface="Wingdings" panose="05000000000000000000" pitchFamily="2" charset="2"/>
              <a:buChar char="Ø"/>
            </a:pPr>
            <a:r>
              <a:rPr lang="en-US" dirty="0"/>
              <a:t>  So we could spread our database over a key-value storage layer</a:t>
            </a:r>
          </a:p>
          <a:p>
            <a:pPr>
              <a:buFont typeface="Wingdings" panose="05000000000000000000" pitchFamily="2" charset="2"/>
              <a:buChar char="Ø"/>
            </a:pPr>
            <a:r>
              <a:rPr lang="en-US" dirty="0"/>
              <a:t>  The storage capacity would be huge, although performance will be</a:t>
            </a:r>
            <a:br>
              <a:rPr lang="en-US" dirty="0"/>
            </a:br>
            <a:r>
              <a:rPr lang="en-US" dirty="0"/>
              <a:t>    slow if you try to “scan” the whole layer sequentially.  </a:t>
            </a:r>
            <a:r>
              <a:rPr lang="en-US" b="1" dirty="0"/>
              <a:t>Parallel</a:t>
            </a:r>
            <a:r>
              <a:rPr lang="en-US" dirty="0"/>
              <a:t> scans</a:t>
            </a:r>
            <a:br>
              <a:rPr lang="en-US" dirty="0"/>
            </a:br>
            <a:r>
              <a:rPr lang="en-US" dirty="0"/>
              <a:t>    would be fast, though: you just ask all the DHT members to scan, then</a:t>
            </a:r>
            <a:br>
              <a:rPr lang="en-US" dirty="0"/>
            </a:br>
            <a:r>
              <a:rPr lang="en-US" dirty="0"/>
              <a:t>    combine their sub-portions of your query result.</a:t>
            </a:r>
          </a:p>
        </p:txBody>
      </p:sp>
      <p:sp>
        <p:nvSpPr>
          <p:cNvPr id="4" name="Footer Placeholder 3">
            <a:extLst>
              <a:ext uri="{FF2B5EF4-FFF2-40B4-BE49-F238E27FC236}">
                <a16:creationId xmlns:a16="http://schemas.microsoft.com/office/drawing/2014/main" id="{5FB9526D-CB41-4A8B-8887-29196492C0DD}"/>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CF37DD53-4C56-471A-8BBE-4FCE5DD202F6}"/>
              </a:ext>
            </a:extLst>
          </p:cNvPr>
          <p:cNvSpPr>
            <a:spLocks noGrp="1"/>
          </p:cNvSpPr>
          <p:nvPr>
            <p:ph type="sldNum" sz="quarter" idx="12"/>
          </p:nvPr>
        </p:nvSpPr>
        <p:spPr/>
        <p:txBody>
          <a:bodyPr/>
          <a:lstStyle/>
          <a:p>
            <a:fld id="{3C974458-8A97-4835-BF79-1FB6D7856C21}" type="slidenum">
              <a:rPr lang="en-US" smtClean="0"/>
              <a:t>56</a:t>
            </a:fld>
            <a:endParaRPr lang="en-US"/>
          </a:p>
        </p:txBody>
      </p:sp>
    </p:spTree>
    <p:extLst>
      <p:ext uri="{BB962C8B-B14F-4D97-AF65-F5344CB8AC3E}">
        <p14:creationId xmlns:p14="http://schemas.microsoft.com/office/powerpoint/2010/main" val="5468676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10D6A-80E9-4043-857A-EBAE1D63D553}"/>
              </a:ext>
            </a:extLst>
          </p:cNvPr>
          <p:cNvSpPr>
            <a:spLocks noGrp="1"/>
          </p:cNvSpPr>
          <p:nvPr>
            <p:ph type="title"/>
          </p:nvPr>
        </p:nvSpPr>
        <p:spPr/>
        <p:txBody>
          <a:bodyPr/>
          <a:lstStyle/>
          <a:p>
            <a:r>
              <a:rPr lang="en-US" dirty="0" err="1"/>
              <a:t>Sharding</a:t>
            </a:r>
            <a:r>
              <a:rPr lang="en-US" dirty="0"/>
              <a:t> in TAO</a:t>
            </a:r>
          </a:p>
        </p:txBody>
      </p:sp>
      <p:sp>
        <p:nvSpPr>
          <p:cNvPr id="3" name="Content Placeholder 2">
            <a:extLst>
              <a:ext uri="{FF2B5EF4-FFF2-40B4-BE49-F238E27FC236}">
                <a16:creationId xmlns:a16="http://schemas.microsoft.com/office/drawing/2014/main" id="{D8AC667A-AE79-4C2E-9718-271F8FE9D6AA}"/>
              </a:ext>
            </a:extLst>
          </p:cNvPr>
          <p:cNvSpPr>
            <a:spLocks noGrp="1"/>
          </p:cNvSpPr>
          <p:nvPr>
            <p:ph idx="1"/>
          </p:nvPr>
        </p:nvSpPr>
        <p:spPr/>
        <p:txBody>
          <a:bodyPr/>
          <a:lstStyle/>
          <a:p>
            <a:r>
              <a:rPr lang="en-US" dirty="0"/>
              <a:t>Because TAO is a graph of social relationships, there is a kind of natural clustering: like the famous “Small Worlds” model.</a:t>
            </a:r>
          </a:p>
          <a:p>
            <a:r>
              <a:rPr lang="en-US" dirty="0"/>
              <a:t>Sometimes, by careful analysis, we can find</a:t>
            </a:r>
            <a:br>
              <a:rPr lang="en-US" dirty="0"/>
            </a:br>
            <a:r>
              <a:rPr lang="en-US" dirty="0"/>
              <a:t>a good way to split such a graph so that</a:t>
            </a:r>
            <a:br>
              <a:rPr lang="en-US" dirty="0"/>
            </a:br>
            <a:r>
              <a:rPr lang="en-US" dirty="0"/>
              <a:t>each cluster can live in a different shard.</a:t>
            </a:r>
          </a:p>
          <a:p>
            <a:r>
              <a:rPr lang="en-US" dirty="0"/>
              <a:t>Other systems just replicate the whole </a:t>
            </a:r>
            <a:br>
              <a:rPr lang="en-US" dirty="0"/>
            </a:br>
            <a:r>
              <a:rPr lang="en-US" dirty="0"/>
              <a:t>graph, and “shard” using some other hashing</a:t>
            </a:r>
            <a:br>
              <a:rPr lang="en-US" dirty="0"/>
            </a:br>
            <a:r>
              <a:rPr lang="en-US" dirty="0"/>
              <a:t>policy on a key that probably doesn’t cluster the graph itself very well.</a:t>
            </a:r>
          </a:p>
        </p:txBody>
      </p:sp>
      <p:sp>
        <p:nvSpPr>
          <p:cNvPr id="4" name="Footer Placeholder 3">
            <a:extLst>
              <a:ext uri="{FF2B5EF4-FFF2-40B4-BE49-F238E27FC236}">
                <a16:creationId xmlns:a16="http://schemas.microsoft.com/office/drawing/2014/main" id="{FCC21845-59D3-4E75-912E-6C689B2F5D50}"/>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9BF8672F-4F1B-4BC4-9926-990D13999F2A}"/>
              </a:ext>
            </a:extLst>
          </p:cNvPr>
          <p:cNvSpPr>
            <a:spLocks noGrp="1"/>
          </p:cNvSpPr>
          <p:nvPr>
            <p:ph type="sldNum" sz="quarter" idx="12"/>
          </p:nvPr>
        </p:nvSpPr>
        <p:spPr/>
        <p:txBody>
          <a:bodyPr/>
          <a:lstStyle/>
          <a:p>
            <a:fld id="{3C974458-8A97-4835-BF79-1FB6D7856C21}" type="slidenum">
              <a:rPr lang="en-US" smtClean="0"/>
              <a:t>57</a:t>
            </a:fld>
            <a:endParaRPr lang="en-US"/>
          </a:p>
        </p:txBody>
      </p:sp>
      <p:pic>
        <p:nvPicPr>
          <p:cNvPr id="6" name="Picture 5">
            <a:extLst>
              <a:ext uri="{FF2B5EF4-FFF2-40B4-BE49-F238E27FC236}">
                <a16:creationId xmlns:a16="http://schemas.microsoft.com/office/drawing/2014/main" id="{84786C98-74B1-4D29-951D-D321FAD06A76}"/>
              </a:ext>
            </a:extLst>
          </p:cNvPr>
          <p:cNvPicPr>
            <a:picLocks noChangeAspect="1"/>
          </p:cNvPicPr>
          <p:nvPr/>
        </p:nvPicPr>
        <p:blipFill>
          <a:blip r:embed="rId3"/>
          <a:stretch>
            <a:fillRect/>
          </a:stretch>
        </p:blipFill>
        <p:spPr>
          <a:xfrm>
            <a:off x="8615988" y="2768696"/>
            <a:ext cx="2910994" cy="2547120"/>
          </a:xfrm>
          <a:prstGeom prst="rect">
            <a:avLst/>
          </a:prstGeom>
        </p:spPr>
      </p:pic>
    </p:spTree>
    <p:extLst>
      <p:ext uri="{BB962C8B-B14F-4D97-AF65-F5344CB8AC3E}">
        <p14:creationId xmlns:p14="http://schemas.microsoft.com/office/powerpoint/2010/main" val="17958333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2871B-6E14-44F5-9960-64E2264DE00B}"/>
              </a:ext>
            </a:extLst>
          </p:cNvPr>
          <p:cNvSpPr>
            <a:spLocks noGrp="1"/>
          </p:cNvSpPr>
          <p:nvPr>
            <p:ph type="title"/>
          </p:nvPr>
        </p:nvSpPr>
        <p:spPr/>
        <p:txBody>
          <a:bodyPr/>
          <a:lstStyle/>
          <a:p>
            <a:r>
              <a:rPr lang="en-US" dirty="0" err="1"/>
              <a:t>Sharding</a:t>
            </a:r>
            <a:r>
              <a:rPr lang="en-US" dirty="0"/>
              <a:t> in TAO</a:t>
            </a:r>
          </a:p>
        </p:txBody>
      </p:sp>
      <p:sp>
        <p:nvSpPr>
          <p:cNvPr id="3" name="Content Placeholder 2">
            <a:extLst>
              <a:ext uri="{FF2B5EF4-FFF2-40B4-BE49-F238E27FC236}">
                <a16:creationId xmlns:a16="http://schemas.microsoft.com/office/drawing/2014/main" id="{78A3072D-4798-4BCD-95C0-51ECA84D4333}"/>
              </a:ext>
            </a:extLst>
          </p:cNvPr>
          <p:cNvSpPr>
            <a:spLocks noGrp="1"/>
          </p:cNvSpPr>
          <p:nvPr>
            <p:ph idx="1"/>
          </p:nvPr>
        </p:nvSpPr>
        <p:spPr/>
        <p:txBody>
          <a:bodyPr/>
          <a:lstStyle/>
          <a:p>
            <a:r>
              <a:rPr lang="en-US" dirty="0"/>
              <a:t>TAO uses this second approach</a:t>
            </a:r>
          </a:p>
          <a:p>
            <a:r>
              <a:rPr lang="en-US" dirty="0"/>
              <a:t>It maintains second-tier servers that hold the whole TAO graph, but then it also maintains caches closer to the applications using TAO.</a:t>
            </a:r>
          </a:p>
          <a:p>
            <a:r>
              <a:rPr lang="en-US" dirty="0"/>
              <a:t>With luck, your local cache ends up with the portion of TAO relevant to your current set of Facebook users.</a:t>
            </a:r>
          </a:p>
          <a:p>
            <a:r>
              <a:rPr lang="en-US" dirty="0"/>
              <a:t>Then your Facebook tasks will compute without needing to talk to the regional TAO server. </a:t>
            </a:r>
          </a:p>
          <a:p>
            <a:r>
              <a:rPr lang="en-US" dirty="0"/>
              <a:t>Nobody ever gets to issue queries directly to the back-end databases.</a:t>
            </a:r>
          </a:p>
        </p:txBody>
      </p:sp>
      <p:sp>
        <p:nvSpPr>
          <p:cNvPr id="4" name="Footer Placeholder 3">
            <a:extLst>
              <a:ext uri="{FF2B5EF4-FFF2-40B4-BE49-F238E27FC236}">
                <a16:creationId xmlns:a16="http://schemas.microsoft.com/office/drawing/2014/main" id="{F6CEF17F-BD8E-4A7D-918E-D05C7F1DEE6D}"/>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E13BE836-550B-4413-B850-FC85F2D3CB7C}"/>
              </a:ext>
            </a:extLst>
          </p:cNvPr>
          <p:cNvSpPr>
            <a:spLocks noGrp="1"/>
          </p:cNvSpPr>
          <p:nvPr>
            <p:ph type="sldNum" sz="quarter" idx="12"/>
          </p:nvPr>
        </p:nvSpPr>
        <p:spPr/>
        <p:txBody>
          <a:bodyPr/>
          <a:lstStyle/>
          <a:p>
            <a:fld id="{3C974458-8A97-4835-BF79-1FB6D7856C21}" type="slidenum">
              <a:rPr lang="en-US" smtClean="0"/>
              <a:t>58</a:t>
            </a:fld>
            <a:endParaRPr lang="en-US"/>
          </a:p>
        </p:txBody>
      </p:sp>
      <p:pic>
        <p:nvPicPr>
          <p:cNvPr id="6" name="Picture 5">
            <a:extLst>
              <a:ext uri="{FF2B5EF4-FFF2-40B4-BE49-F238E27FC236}">
                <a16:creationId xmlns:a16="http://schemas.microsoft.com/office/drawing/2014/main" id="{D085AA62-EAA2-474F-B1BD-715482D942DC}"/>
              </a:ext>
            </a:extLst>
          </p:cNvPr>
          <p:cNvPicPr>
            <a:picLocks noChangeAspect="1"/>
          </p:cNvPicPr>
          <p:nvPr/>
        </p:nvPicPr>
        <p:blipFill>
          <a:blip r:embed="rId3"/>
          <a:stretch>
            <a:fillRect/>
          </a:stretch>
        </p:blipFill>
        <p:spPr>
          <a:xfrm>
            <a:off x="9406862" y="247885"/>
            <a:ext cx="2675058" cy="2339276"/>
          </a:xfrm>
          <a:prstGeom prst="rect">
            <a:avLst/>
          </a:prstGeom>
        </p:spPr>
      </p:pic>
    </p:spTree>
    <p:extLst>
      <p:ext uri="{BB962C8B-B14F-4D97-AF65-F5344CB8AC3E}">
        <p14:creationId xmlns:p14="http://schemas.microsoft.com/office/powerpoint/2010/main" val="24675118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AAE312B-5A5A-4DAE-A9F3-FC5D1C4901F1}"/>
              </a:ext>
            </a:extLst>
          </p:cNvPr>
          <p:cNvPicPr>
            <a:picLocks noChangeAspect="1"/>
          </p:cNvPicPr>
          <p:nvPr/>
        </p:nvPicPr>
        <p:blipFill>
          <a:blip r:embed="rId3">
            <a:clrChange>
              <a:clrFrom>
                <a:srgbClr val="FFFFFF"/>
              </a:clrFrom>
              <a:clrTo>
                <a:srgbClr val="FFFFFF">
                  <a:alpha val="0"/>
                </a:srgbClr>
              </a:clrTo>
            </a:clrChange>
            <a:duotone>
              <a:prstClr val="black"/>
              <a:srgbClr val="1CADE4">
                <a:tint val="45000"/>
                <a:satMod val="400000"/>
              </a:srgbClr>
            </a:duotone>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970914" y="262051"/>
            <a:ext cx="914400" cy="914400"/>
          </a:xfrm>
          <a:prstGeom prst="rect">
            <a:avLst/>
          </a:prstGeom>
          <a:solidFill>
            <a:srgbClr val="FFFF00"/>
          </a:solidFill>
        </p:spPr>
      </p:pic>
      <p:sp>
        <p:nvSpPr>
          <p:cNvPr id="2" name="Title 1">
            <a:extLst>
              <a:ext uri="{FF2B5EF4-FFF2-40B4-BE49-F238E27FC236}">
                <a16:creationId xmlns:a16="http://schemas.microsoft.com/office/drawing/2014/main" id="{2AF74A30-40F3-4D03-93AC-BDC7423BE8EF}"/>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32DA23BF-41AC-4674-A60B-8F8E2E4C83EC}"/>
              </a:ext>
            </a:extLst>
          </p:cNvPr>
          <p:cNvSpPr>
            <a:spLocks noGrp="1"/>
          </p:cNvSpPr>
          <p:nvPr>
            <p:ph idx="1"/>
          </p:nvPr>
        </p:nvSpPr>
        <p:spPr/>
        <p:txBody>
          <a:bodyPr>
            <a:normAutofit/>
          </a:bodyPr>
          <a:lstStyle/>
          <a:p>
            <a:r>
              <a:rPr lang="en-US" dirty="0"/>
              <a:t>Edge data concentrators will need to own some ML tasks</a:t>
            </a:r>
          </a:p>
          <a:p>
            <a:r>
              <a:rPr lang="en-US" dirty="0"/>
              <a:t>Forces us to split things up, in two sense:</a:t>
            </a:r>
          </a:p>
          <a:p>
            <a:pPr>
              <a:buFont typeface="Wingdings" panose="05000000000000000000" pitchFamily="2" charset="2"/>
              <a:buChar char="Ø"/>
            </a:pPr>
            <a:r>
              <a:rPr lang="en-US" dirty="0"/>
              <a:t>  Data must be </a:t>
            </a:r>
            <a:r>
              <a:rPr lang="en-US" dirty="0" err="1"/>
              <a:t>sharded</a:t>
            </a:r>
            <a:r>
              <a:rPr lang="en-US" dirty="0"/>
              <a:t> and replicated, for fault-tolerance and speed</a:t>
            </a:r>
          </a:p>
          <a:p>
            <a:pPr>
              <a:buFont typeface="Wingdings" panose="05000000000000000000" pitchFamily="2" charset="2"/>
              <a:buChar char="Ø"/>
            </a:pPr>
            <a:r>
              <a:rPr lang="en-US" dirty="0"/>
              <a:t>  The ML model must split into a front-end portion and a back-end potion</a:t>
            </a:r>
          </a:p>
          <a:p>
            <a:pPr marL="0" indent="0">
              <a:buNone/>
            </a:pPr>
            <a:r>
              <a:rPr lang="en-US" dirty="0"/>
              <a:t>Cosmos is an example of a </a:t>
            </a:r>
            <a:r>
              <a:rPr lang="en-US" dirty="0" err="1"/>
              <a:t>sharded</a:t>
            </a:r>
            <a:r>
              <a:rPr lang="en-US" dirty="0"/>
              <a:t> system, but runs entirely in the back</a:t>
            </a:r>
          </a:p>
          <a:p>
            <a:pPr marL="0" indent="0">
              <a:buNone/>
            </a:pPr>
            <a:r>
              <a:rPr lang="en-US" dirty="0"/>
              <a:t>TAO is an example of a </a:t>
            </a:r>
            <a:r>
              <a:rPr lang="en-US" dirty="0" err="1"/>
              <a:t>sharded</a:t>
            </a:r>
            <a:r>
              <a:rPr lang="en-US" dirty="0"/>
              <a:t> system that moves some ML functionality to the second tier, in support of “smarter” first-tier behavior</a:t>
            </a:r>
          </a:p>
        </p:txBody>
      </p:sp>
      <p:sp>
        <p:nvSpPr>
          <p:cNvPr id="4" name="Footer Placeholder 3">
            <a:extLst>
              <a:ext uri="{FF2B5EF4-FFF2-40B4-BE49-F238E27FC236}">
                <a16:creationId xmlns:a16="http://schemas.microsoft.com/office/drawing/2014/main" id="{9ABCFCD8-01FE-4D88-993C-B1AE75F2674B}"/>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10E7B1A1-6E03-4B74-B8BF-7DC1DE15DAEC}"/>
              </a:ext>
            </a:extLst>
          </p:cNvPr>
          <p:cNvSpPr>
            <a:spLocks noGrp="1"/>
          </p:cNvSpPr>
          <p:nvPr>
            <p:ph type="sldNum" sz="quarter" idx="12"/>
          </p:nvPr>
        </p:nvSpPr>
        <p:spPr/>
        <p:txBody>
          <a:bodyPr/>
          <a:lstStyle/>
          <a:p>
            <a:fld id="{3C974458-8A97-4835-BF79-1FB6D7856C21}" type="slidenum">
              <a:rPr lang="en-US" smtClean="0"/>
              <a:t>59</a:t>
            </a:fld>
            <a:endParaRPr lang="en-US"/>
          </a:p>
        </p:txBody>
      </p:sp>
      <p:pic>
        <p:nvPicPr>
          <p:cNvPr id="6" name="Picture 5">
            <a:extLst>
              <a:ext uri="{FF2B5EF4-FFF2-40B4-BE49-F238E27FC236}">
                <a16:creationId xmlns:a16="http://schemas.microsoft.com/office/drawing/2014/main" id="{9A9B7129-3929-4661-BA66-9F8909CE98AD}"/>
              </a:ext>
            </a:extLst>
          </p:cNvPr>
          <p:cNvPicPr>
            <a:picLocks noChangeAspect="1"/>
          </p:cNvPicPr>
          <p:nvPr/>
        </p:nvPicPr>
        <p:blipFill>
          <a:blip r:embed="rId3">
            <a:clrChange>
              <a:clrFrom>
                <a:srgbClr val="FFFFFF"/>
              </a:clrFrom>
              <a:clrTo>
                <a:srgbClr val="FFFFFF">
                  <a:alpha val="0"/>
                </a:srgbClr>
              </a:clrTo>
            </a:clrChange>
            <a:duotone>
              <a:prstClr val="black"/>
              <a:srgbClr val="1CADE4">
                <a:tint val="45000"/>
                <a:satMod val="400000"/>
              </a:srgbClr>
            </a:duotone>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434308" y="706170"/>
            <a:ext cx="914400" cy="914400"/>
          </a:xfrm>
          <a:prstGeom prst="rect">
            <a:avLst/>
          </a:prstGeom>
          <a:solidFill>
            <a:srgbClr val="00B050"/>
          </a:solidFill>
        </p:spPr>
      </p:pic>
      <p:sp>
        <p:nvSpPr>
          <p:cNvPr id="7" name="TextBox 6">
            <a:extLst>
              <a:ext uri="{FF2B5EF4-FFF2-40B4-BE49-F238E27FC236}">
                <a16:creationId xmlns:a16="http://schemas.microsoft.com/office/drawing/2014/main" id="{97022661-C5FC-496E-A021-C9F6A000E3C2}"/>
              </a:ext>
            </a:extLst>
          </p:cNvPr>
          <p:cNvSpPr txBox="1"/>
          <p:nvPr/>
        </p:nvSpPr>
        <p:spPr>
          <a:xfrm>
            <a:off x="9586019" y="1620570"/>
            <a:ext cx="2373610" cy="369332"/>
          </a:xfrm>
          <a:prstGeom prst="rect">
            <a:avLst/>
          </a:prstGeom>
          <a:noFill/>
        </p:spPr>
        <p:txBody>
          <a:bodyPr wrap="square" rtlCol="0">
            <a:spAutoFit/>
          </a:bodyPr>
          <a:lstStyle/>
          <a:p>
            <a:pPr algn="ctr"/>
            <a:r>
              <a:rPr lang="en-US" dirty="0"/>
              <a:t>Machine-learned model</a:t>
            </a:r>
          </a:p>
        </p:txBody>
      </p:sp>
      <p:grpSp>
        <p:nvGrpSpPr>
          <p:cNvPr id="17" name="Group 16">
            <a:extLst>
              <a:ext uri="{FF2B5EF4-FFF2-40B4-BE49-F238E27FC236}">
                <a16:creationId xmlns:a16="http://schemas.microsoft.com/office/drawing/2014/main" id="{D31EFA0C-94D8-442E-98C6-7AFA538FEE95}"/>
              </a:ext>
            </a:extLst>
          </p:cNvPr>
          <p:cNvGrpSpPr/>
          <p:nvPr/>
        </p:nvGrpSpPr>
        <p:grpSpPr>
          <a:xfrm>
            <a:off x="8111905" y="99589"/>
            <a:ext cx="3983524" cy="1810693"/>
            <a:chOff x="8111905" y="99589"/>
            <a:chExt cx="3983524" cy="1810693"/>
          </a:xfrm>
        </p:grpSpPr>
        <p:sp>
          <p:nvSpPr>
            <p:cNvPr id="15" name="Rectangle 14">
              <a:extLst>
                <a:ext uri="{FF2B5EF4-FFF2-40B4-BE49-F238E27FC236}">
                  <a16:creationId xmlns:a16="http://schemas.microsoft.com/office/drawing/2014/main" id="{0459C60A-9AB5-4B47-B347-B80E1DA26D9F}"/>
                </a:ext>
              </a:extLst>
            </p:cNvPr>
            <p:cNvSpPr/>
            <p:nvPr/>
          </p:nvSpPr>
          <p:spPr>
            <a:xfrm>
              <a:off x="8111905" y="99589"/>
              <a:ext cx="3983524" cy="18106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DA31AA1-E59F-40D4-A4C9-C4F19A62B177}"/>
                </a:ext>
              </a:extLst>
            </p:cNvPr>
            <p:cNvPicPr>
              <a:picLocks noChangeAspect="1"/>
            </p:cNvPicPr>
            <p:nvPr/>
          </p:nvPicPr>
          <p:blipFill rotWithShape="1">
            <a:blip r:embed="rId3">
              <a:clrChange>
                <a:clrFrom>
                  <a:srgbClr val="FFFFFF"/>
                </a:clrFrom>
                <a:clrTo>
                  <a:srgbClr val="FFFFFF">
                    <a:alpha val="0"/>
                  </a:srgbClr>
                </a:clrTo>
              </a:clrChange>
              <a:duotone>
                <a:prstClr val="black"/>
                <a:srgbClr val="1CADE4">
                  <a:tint val="45000"/>
                  <a:satMod val="400000"/>
                </a:srgbClr>
              </a:duotone>
              <a:extLst>
                <a:ext uri="{BEBA8EAE-BF5A-486C-A8C5-ECC9F3942E4B}">
                  <a14:imgProps xmlns:a14="http://schemas.microsoft.com/office/drawing/2010/main">
                    <a14:imgLayer r:embed="rId4">
                      <a14:imgEffect>
                        <a14:backgroundRemoval t="10000" b="90000" l="10000" r="90000"/>
                      </a14:imgEffect>
                    </a14:imgLayer>
                  </a14:imgProps>
                </a:ext>
              </a:extLst>
            </a:blip>
            <a:srcRect r="49443"/>
            <a:stretch/>
          </p:blipFill>
          <p:spPr>
            <a:xfrm>
              <a:off x="9123726" y="348552"/>
              <a:ext cx="462292" cy="914400"/>
            </a:xfrm>
            <a:prstGeom prst="rect">
              <a:avLst/>
            </a:prstGeom>
            <a:solidFill>
              <a:srgbClr val="FFFF00"/>
            </a:solidFill>
          </p:spPr>
        </p:pic>
        <p:pic>
          <p:nvPicPr>
            <p:cNvPr id="12" name="Picture 11">
              <a:extLst>
                <a:ext uri="{FF2B5EF4-FFF2-40B4-BE49-F238E27FC236}">
                  <a16:creationId xmlns:a16="http://schemas.microsoft.com/office/drawing/2014/main" id="{901D6882-014A-4B17-B528-FA5010A759E4}"/>
                </a:ext>
              </a:extLst>
            </p:cNvPr>
            <p:cNvPicPr>
              <a:picLocks noChangeAspect="1"/>
            </p:cNvPicPr>
            <p:nvPr/>
          </p:nvPicPr>
          <p:blipFill rotWithShape="1">
            <a:blip r:embed="rId3">
              <a:clrChange>
                <a:clrFrom>
                  <a:srgbClr val="FFFFFF"/>
                </a:clrFrom>
                <a:clrTo>
                  <a:srgbClr val="FFFFFF">
                    <a:alpha val="0"/>
                  </a:srgbClr>
                </a:clrTo>
              </a:clrChange>
              <a:duotone>
                <a:prstClr val="black"/>
                <a:srgbClr val="1CADE4">
                  <a:tint val="45000"/>
                  <a:satMod val="400000"/>
                </a:srgbClr>
              </a:duotone>
              <a:extLst>
                <a:ext uri="{BEBA8EAE-BF5A-486C-A8C5-ECC9F3942E4B}">
                  <a14:imgProps xmlns:a14="http://schemas.microsoft.com/office/drawing/2010/main">
                    <a14:imgLayer r:embed="rId4">
                      <a14:imgEffect>
                        <a14:backgroundRemoval t="10000" b="90000" l="10000" r="90000"/>
                      </a14:imgEffect>
                    </a14:imgLayer>
                  </a14:imgProps>
                </a:ext>
              </a:extLst>
            </a:blip>
            <a:srcRect r="49443"/>
            <a:stretch/>
          </p:blipFill>
          <p:spPr>
            <a:xfrm>
              <a:off x="8781581" y="779590"/>
              <a:ext cx="462292" cy="914400"/>
            </a:xfrm>
            <a:prstGeom prst="rect">
              <a:avLst/>
            </a:prstGeom>
            <a:solidFill>
              <a:srgbClr val="00B050"/>
            </a:solidFill>
          </p:spPr>
        </p:pic>
        <p:pic>
          <p:nvPicPr>
            <p:cNvPr id="13" name="Picture 12">
              <a:extLst>
                <a:ext uri="{FF2B5EF4-FFF2-40B4-BE49-F238E27FC236}">
                  <a16:creationId xmlns:a16="http://schemas.microsoft.com/office/drawing/2014/main" id="{E13D3E98-6FA8-4EC5-8F9C-9ECBBB96EA99}"/>
                </a:ext>
              </a:extLst>
            </p:cNvPr>
            <p:cNvPicPr>
              <a:picLocks noChangeAspect="1"/>
            </p:cNvPicPr>
            <p:nvPr/>
          </p:nvPicPr>
          <p:blipFill rotWithShape="1">
            <a:blip r:embed="rId3">
              <a:clrChange>
                <a:clrFrom>
                  <a:srgbClr val="FFFFFF"/>
                </a:clrFrom>
                <a:clrTo>
                  <a:srgbClr val="FFFFFF">
                    <a:alpha val="0"/>
                  </a:srgbClr>
                </a:clrTo>
              </a:clrChange>
              <a:duotone>
                <a:prstClr val="black"/>
                <a:srgbClr val="1CADE4">
                  <a:tint val="45000"/>
                  <a:satMod val="400000"/>
                </a:srgbClr>
              </a:duotone>
              <a:extLst>
                <a:ext uri="{BEBA8EAE-BF5A-486C-A8C5-ECC9F3942E4B}">
                  <a14:imgProps xmlns:a14="http://schemas.microsoft.com/office/drawing/2010/main">
                    <a14:imgLayer r:embed="rId4">
                      <a14:imgEffect>
                        <a14:backgroundRemoval t="10000" b="90000" l="10000" r="90000"/>
                      </a14:imgEffect>
                    </a14:imgLayer>
                  </a14:imgProps>
                </a:ext>
              </a:extLst>
            </a:blip>
            <a:srcRect l="50557"/>
            <a:stretch/>
          </p:blipFill>
          <p:spPr>
            <a:xfrm>
              <a:off x="11114733" y="348552"/>
              <a:ext cx="452108" cy="914400"/>
            </a:xfrm>
            <a:prstGeom prst="rect">
              <a:avLst/>
            </a:prstGeom>
            <a:solidFill>
              <a:srgbClr val="FFFF00"/>
            </a:solidFill>
          </p:spPr>
        </p:pic>
        <p:pic>
          <p:nvPicPr>
            <p:cNvPr id="14" name="Picture 13">
              <a:extLst>
                <a:ext uri="{FF2B5EF4-FFF2-40B4-BE49-F238E27FC236}">
                  <a16:creationId xmlns:a16="http://schemas.microsoft.com/office/drawing/2014/main" id="{76ABFB48-075D-47F8-BBE6-4069492F43C0}"/>
                </a:ext>
              </a:extLst>
            </p:cNvPr>
            <p:cNvPicPr>
              <a:picLocks noChangeAspect="1"/>
            </p:cNvPicPr>
            <p:nvPr/>
          </p:nvPicPr>
          <p:blipFill rotWithShape="1">
            <a:blip r:embed="rId3">
              <a:clrChange>
                <a:clrFrom>
                  <a:srgbClr val="FFFFFF"/>
                </a:clrFrom>
                <a:clrTo>
                  <a:srgbClr val="FFFFFF">
                    <a:alpha val="0"/>
                  </a:srgbClr>
                </a:clrTo>
              </a:clrChange>
              <a:duotone>
                <a:prstClr val="black"/>
                <a:srgbClr val="1CADE4">
                  <a:tint val="45000"/>
                  <a:satMod val="400000"/>
                </a:srgbClr>
              </a:duotone>
              <a:extLst>
                <a:ext uri="{BEBA8EAE-BF5A-486C-A8C5-ECC9F3942E4B}">
                  <a14:imgProps xmlns:a14="http://schemas.microsoft.com/office/drawing/2010/main">
                    <a14:imgLayer r:embed="rId4">
                      <a14:imgEffect>
                        <a14:backgroundRemoval t="10000" b="90000" l="10000" r="90000"/>
                      </a14:imgEffect>
                    </a14:imgLayer>
                  </a14:imgProps>
                </a:ext>
              </a:extLst>
            </a:blip>
            <a:srcRect l="50557"/>
            <a:stretch/>
          </p:blipFill>
          <p:spPr>
            <a:xfrm>
              <a:off x="10666680" y="764019"/>
              <a:ext cx="452108" cy="914400"/>
            </a:xfrm>
            <a:prstGeom prst="rect">
              <a:avLst/>
            </a:prstGeom>
            <a:solidFill>
              <a:srgbClr val="00B050"/>
            </a:solidFill>
          </p:spPr>
        </p:pic>
      </p:grpSp>
      <p:sp>
        <p:nvSpPr>
          <p:cNvPr id="18" name="TextBox 17">
            <a:extLst>
              <a:ext uri="{FF2B5EF4-FFF2-40B4-BE49-F238E27FC236}">
                <a16:creationId xmlns:a16="http://schemas.microsoft.com/office/drawing/2014/main" id="{76C2653A-36B8-4B01-8818-16615EDE55A0}"/>
              </a:ext>
            </a:extLst>
          </p:cNvPr>
          <p:cNvSpPr txBox="1"/>
          <p:nvPr/>
        </p:nvSpPr>
        <p:spPr>
          <a:xfrm>
            <a:off x="8320135" y="1683945"/>
            <a:ext cx="1557196" cy="369332"/>
          </a:xfrm>
          <a:prstGeom prst="rect">
            <a:avLst/>
          </a:prstGeom>
          <a:noFill/>
        </p:spPr>
        <p:txBody>
          <a:bodyPr wrap="square" rtlCol="0">
            <a:spAutoFit/>
          </a:bodyPr>
          <a:lstStyle/>
          <a:p>
            <a:r>
              <a:rPr lang="en-US" dirty="0"/>
              <a:t>First-tier part</a:t>
            </a:r>
          </a:p>
        </p:txBody>
      </p:sp>
      <p:sp>
        <p:nvSpPr>
          <p:cNvPr id="19" name="TextBox 18">
            <a:extLst>
              <a:ext uri="{FF2B5EF4-FFF2-40B4-BE49-F238E27FC236}">
                <a16:creationId xmlns:a16="http://schemas.microsoft.com/office/drawing/2014/main" id="{D2174506-8A86-46AC-87E1-02FEBB9FBDA8}"/>
              </a:ext>
            </a:extLst>
          </p:cNvPr>
          <p:cNvSpPr txBox="1"/>
          <p:nvPr/>
        </p:nvSpPr>
        <p:spPr>
          <a:xfrm>
            <a:off x="10538233" y="1683945"/>
            <a:ext cx="1557196" cy="369332"/>
          </a:xfrm>
          <a:prstGeom prst="rect">
            <a:avLst/>
          </a:prstGeom>
          <a:noFill/>
        </p:spPr>
        <p:txBody>
          <a:bodyPr wrap="square" rtlCol="0">
            <a:spAutoFit/>
          </a:bodyPr>
          <a:lstStyle/>
          <a:p>
            <a:r>
              <a:rPr lang="en-US" dirty="0"/>
              <a:t>Back-end part</a:t>
            </a:r>
          </a:p>
        </p:txBody>
      </p:sp>
    </p:spTree>
    <p:extLst>
      <p:ext uri="{BB962C8B-B14F-4D97-AF65-F5344CB8AC3E}">
        <p14:creationId xmlns:p14="http://schemas.microsoft.com/office/powerpoint/2010/main" val="165017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par>
                                <p:cTn id="13" presetID="2" presetClass="entr" presetSubtype="2"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1" dur="500"/>
                                        <p:tgtEl>
                                          <p:spTgt spid="3">
                                            <p:txEl>
                                              <p:pRg st="3" end="3"/>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randombar(horizontal)">
                                      <p:cBhvr>
                                        <p:cTn id="27" dur="500"/>
                                        <p:tgtEl>
                                          <p:spTgt spid="18"/>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randombar(horizontal)">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randombar(horizontal)">
                                      <p:cBhvr>
                                        <p:cTn id="4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26176-9503-4299-9F93-1EC1B0ED9EBD}"/>
              </a:ext>
            </a:extLst>
          </p:cNvPr>
          <p:cNvSpPr>
            <a:spLocks noGrp="1"/>
          </p:cNvSpPr>
          <p:nvPr>
            <p:ph type="title"/>
          </p:nvPr>
        </p:nvSpPr>
        <p:spPr/>
        <p:txBody>
          <a:bodyPr/>
          <a:lstStyle/>
          <a:p>
            <a:r>
              <a:rPr lang="en-US" dirty="0"/>
              <a:t>Back-end: Why is it slow?</a:t>
            </a:r>
          </a:p>
        </p:txBody>
      </p:sp>
      <p:sp>
        <p:nvSpPr>
          <p:cNvPr id="5" name="Content Placeholder 4">
            <a:extLst>
              <a:ext uri="{FF2B5EF4-FFF2-40B4-BE49-F238E27FC236}">
                <a16:creationId xmlns:a16="http://schemas.microsoft.com/office/drawing/2014/main" id="{54E49E21-2CB4-4201-9334-5C5B2ACE60C7}"/>
              </a:ext>
            </a:extLst>
          </p:cNvPr>
          <p:cNvSpPr>
            <a:spLocks noGrp="1"/>
          </p:cNvSpPr>
          <p:nvPr>
            <p:ph idx="1"/>
          </p:nvPr>
        </p:nvSpPr>
        <p:spPr/>
        <p:txBody>
          <a:bodyPr/>
          <a:lstStyle/>
          <a:p>
            <a:r>
              <a:rPr lang="en-US" dirty="0"/>
              <a:t>There are many styles of back-end systems</a:t>
            </a:r>
          </a:p>
          <a:p>
            <a:r>
              <a:rPr lang="en-US" dirty="0"/>
              <a:t>The most famous ones are build from MapReduce/Hadoop and run on a subsystem called Spark.  These are used for data reduction and analytics, and to train machine-learning models.  Each batch can compute for minutes or longer.</a:t>
            </a:r>
          </a:p>
          <a:p>
            <a:r>
              <a:rPr lang="en-US" dirty="0"/>
              <a:t>A second class of back-end systems are seen in vision and image processing applications, such as Facebook’s Haystack</a:t>
            </a:r>
          </a:p>
        </p:txBody>
      </p:sp>
      <p:sp>
        <p:nvSpPr>
          <p:cNvPr id="3" name="Footer Placeholder 2">
            <a:extLst>
              <a:ext uri="{FF2B5EF4-FFF2-40B4-BE49-F238E27FC236}">
                <a16:creationId xmlns:a16="http://schemas.microsoft.com/office/drawing/2014/main" id="{889F8D5A-97F8-40E4-97B5-932FA2B7D61C}"/>
              </a:ext>
            </a:extLst>
          </p:cNvPr>
          <p:cNvSpPr>
            <a:spLocks noGrp="1"/>
          </p:cNvSpPr>
          <p:nvPr>
            <p:ph type="ftr" sz="quarter" idx="11"/>
          </p:nvPr>
        </p:nvSpPr>
        <p:spPr/>
        <p:txBody>
          <a:bodyPr/>
          <a:lstStyle/>
          <a:p>
            <a:r>
              <a:rPr lang="en-US"/>
              <a:t>http://www.cs.cornell.edu/courses/cs5412/2018sp</a:t>
            </a:r>
          </a:p>
        </p:txBody>
      </p:sp>
      <p:sp>
        <p:nvSpPr>
          <p:cNvPr id="4" name="Slide Number Placeholder 3">
            <a:extLst>
              <a:ext uri="{FF2B5EF4-FFF2-40B4-BE49-F238E27FC236}">
                <a16:creationId xmlns:a16="http://schemas.microsoft.com/office/drawing/2014/main" id="{F3A6FB2B-062A-472B-BDAD-F884CBEBCE62}"/>
              </a:ext>
            </a:extLst>
          </p:cNvPr>
          <p:cNvSpPr>
            <a:spLocks noGrp="1"/>
          </p:cNvSpPr>
          <p:nvPr>
            <p:ph type="sldNum" sz="quarter" idx="12"/>
          </p:nvPr>
        </p:nvSpPr>
        <p:spPr/>
        <p:txBody>
          <a:bodyPr/>
          <a:lstStyle/>
          <a:p>
            <a:fld id="{3C974458-8A97-4835-BF79-1FB6D7856C21}" type="slidenum">
              <a:rPr lang="en-US" smtClean="0"/>
              <a:t>6</a:t>
            </a:fld>
            <a:endParaRPr lang="en-US"/>
          </a:p>
        </p:txBody>
      </p:sp>
    </p:spTree>
    <p:extLst>
      <p:ext uri="{BB962C8B-B14F-4D97-AF65-F5344CB8AC3E}">
        <p14:creationId xmlns:p14="http://schemas.microsoft.com/office/powerpoint/2010/main" val="250107718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AB16B-63A1-4E71-9682-A39CC2E7D74E}"/>
              </a:ext>
            </a:extLst>
          </p:cNvPr>
          <p:cNvSpPr>
            <a:spLocks noGrp="1"/>
          </p:cNvSpPr>
          <p:nvPr>
            <p:ph type="title"/>
          </p:nvPr>
        </p:nvSpPr>
        <p:spPr>
          <a:xfrm>
            <a:off x="1024127" y="585216"/>
            <a:ext cx="11016981" cy="1499616"/>
          </a:xfrm>
        </p:spPr>
        <p:txBody>
          <a:bodyPr/>
          <a:lstStyle/>
          <a:p>
            <a:r>
              <a:rPr lang="en-US" dirty="0"/>
              <a:t>Difference: First Tier ML versus Back-End</a:t>
            </a:r>
          </a:p>
        </p:txBody>
      </p:sp>
      <p:sp>
        <p:nvSpPr>
          <p:cNvPr id="3" name="Content Placeholder 2">
            <a:extLst>
              <a:ext uri="{FF2B5EF4-FFF2-40B4-BE49-F238E27FC236}">
                <a16:creationId xmlns:a16="http://schemas.microsoft.com/office/drawing/2014/main" id="{46F5A5A2-681C-42AF-92A1-60F30D8515D9}"/>
              </a:ext>
            </a:extLst>
          </p:cNvPr>
          <p:cNvSpPr>
            <a:spLocks noGrp="1"/>
          </p:cNvSpPr>
          <p:nvPr>
            <p:ph idx="1"/>
          </p:nvPr>
        </p:nvSpPr>
        <p:spPr>
          <a:xfrm>
            <a:off x="1024128" y="2084832"/>
            <a:ext cx="10786872" cy="4224528"/>
          </a:xfrm>
        </p:spPr>
        <p:txBody>
          <a:bodyPr>
            <a:normAutofit fontScale="85000" lnSpcReduction="20000"/>
          </a:bodyPr>
          <a:lstStyle/>
          <a:p>
            <a:r>
              <a:rPr lang="en-US" sz="3300" dirty="0"/>
              <a:t>First tier must be:</a:t>
            </a:r>
          </a:p>
          <a:p>
            <a:pPr>
              <a:buFont typeface="Wingdings" panose="05000000000000000000" pitchFamily="2" charset="2"/>
              <a:buChar char="Ø"/>
            </a:pPr>
            <a:r>
              <a:rPr lang="en-US" dirty="0"/>
              <a:t>  Extremely </a:t>
            </a:r>
            <a:r>
              <a:rPr lang="en-US" dirty="0" err="1"/>
              <a:t>sharded</a:t>
            </a:r>
            <a:r>
              <a:rPr lang="en-US" dirty="0"/>
              <a:t> and scalable: we will spread it on thousands of nodes, each </a:t>
            </a:r>
            <a:br>
              <a:rPr lang="en-US" dirty="0"/>
            </a:br>
            <a:r>
              <a:rPr lang="en-US" dirty="0"/>
              <a:t>   with some limited sub-role (like monitoring a section of the highway)</a:t>
            </a:r>
          </a:p>
          <a:p>
            <a:pPr>
              <a:buFont typeface="Wingdings" panose="05000000000000000000" pitchFamily="2" charset="2"/>
              <a:buChar char="Ø"/>
            </a:pPr>
            <a:r>
              <a:rPr lang="en-US" dirty="0"/>
              <a:t>  Highly responsive: it sees new events and must instantly classify them and perhaps</a:t>
            </a:r>
            <a:br>
              <a:rPr lang="en-US" dirty="0"/>
            </a:br>
            <a:r>
              <a:rPr lang="en-US" dirty="0"/>
              <a:t>    be able to immediate react without consulting back-end systems</a:t>
            </a:r>
          </a:p>
          <a:p>
            <a:pPr>
              <a:buFont typeface="Wingdings" panose="05000000000000000000" pitchFamily="2" charset="2"/>
              <a:buChar char="Ø"/>
            </a:pPr>
            <a:r>
              <a:rPr lang="en-US" dirty="0"/>
              <a:t>  Updates the “short term” model as it runs, but can’t learn a totally new model</a:t>
            </a:r>
          </a:p>
          <a:p>
            <a:pPr marL="0" indent="0">
              <a:buNone/>
            </a:pPr>
            <a:r>
              <a:rPr lang="en-US" sz="3300" dirty="0"/>
              <a:t>Back end is a long slow pipeline:</a:t>
            </a:r>
          </a:p>
          <a:p>
            <a:pPr>
              <a:buFont typeface="Wingdings" panose="05000000000000000000" pitchFamily="2" charset="2"/>
              <a:buChar char="Ø"/>
            </a:pPr>
            <a:r>
              <a:rPr lang="en-US" dirty="0"/>
              <a:t>  Here, we replicate because the model was hard to compute, and shard</a:t>
            </a:r>
            <a:br>
              <a:rPr lang="en-US" dirty="0"/>
            </a:br>
            <a:r>
              <a:rPr lang="en-US" dirty="0"/>
              <a:t>    for computational parallelism</a:t>
            </a:r>
          </a:p>
          <a:p>
            <a:pPr>
              <a:buFont typeface="Wingdings" panose="05000000000000000000" pitchFamily="2" charset="2"/>
              <a:buChar char="Ø"/>
            </a:pPr>
            <a:r>
              <a:rPr lang="en-US" dirty="0"/>
              <a:t>  Learns and then disseminates the “long term” model, which will be cached</a:t>
            </a:r>
            <a:br>
              <a:rPr lang="en-US" dirty="0"/>
            </a:br>
            <a:r>
              <a:rPr lang="en-US" dirty="0"/>
              <a:t>    for rapid access by the first-tier machines</a:t>
            </a:r>
          </a:p>
        </p:txBody>
      </p:sp>
      <p:sp>
        <p:nvSpPr>
          <p:cNvPr id="4" name="Footer Placeholder 3">
            <a:extLst>
              <a:ext uri="{FF2B5EF4-FFF2-40B4-BE49-F238E27FC236}">
                <a16:creationId xmlns:a16="http://schemas.microsoft.com/office/drawing/2014/main" id="{2B0C66F7-09C9-4686-A3E9-5EE0C83A4664}"/>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33E9EEF0-7E60-4548-B14A-705D6C130FA2}"/>
              </a:ext>
            </a:extLst>
          </p:cNvPr>
          <p:cNvSpPr>
            <a:spLocks noGrp="1"/>
          </p:cNvSpPr>
          <p:nvPr>
            <p:ph type="sldNum" sz="quarter" idx="12"/>
          </p:nvPr>
        </p:nvSpPr>
        <p:spPr/>
        <p:txBody>
          <a:bodyPr/>
          <a:lstStyle/>
          <a:p>
            <a:fld id="{3C974458-8A97-4835-BF79-1FB6D7856C21}" type="slidenum">
              <a:rPr lang="en-US" smtClean="0"/>
              <a:t>60</a:t>
            </a:fld>
            <a:endParaRPr lang="en-US"/>
          </a:p>
        </p:txBody>
      </p:sp>
    </p:spTree>
    <p:extLst>
      <p:ext uri="{BB962C8B-B14F-4D97-AF65-F5344CB8AC3E}">
        <p14:creationId xmlns:p14="http://schemas.microsoft.com/office/powerpoint/2010/main" val="32627369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1EFA0-5543-4E03-BE11-003AB50C3B58}"/>
              </a:ext>
            </a:extLst>
          </p:cNvPr>
          <p:cNvSpPr>
            <a:spLocks noGrp="1"/>
          </p:cNvSpPr>
          <p:nvPr>
            <p:ph type="title"/>
          </p:nvPr>
        </p:nvSpPr>
        <p:spPr/>
        <p:txBody>
          <a:bodyPr/>
          <a:lstStyle/>
          <a:p>
            <a:r>
              <a:rPr lang="en-US"/>
              <a:t>Graphical Models: TAO</a:t>
            </a:r>
            <a:endParaRPr lang="en-US" dirty="0"/>
          </a:p>
        </p:txBody>
      </p:sp>
      <p:sp>
        <p:nvSpPr>
          <p:cNvPr id="3" name="Content Placeholder 2">
            <a:extLst>
              <a:ext uri="{FF2B5EF4-FFF2-40B4-BE49-F238E27FC236}">
                <a16:creationId xmlns:a16="http://schemas.microsoft.com/office/drawing/2014/main" id="{A6A63677-D379-4C3E-956C-5CB7CD456FC6}"/>
              </a:ext>
            </a:extLst>
          </p:cNvPr>
          <p:cNvSpPr>
            <a:spLocks noGrp="1"/>
          </p:cNvSpPr>
          <p:nvPr>
            <p:ph idx="1"/>
          </p:nvPr>
        </p:nvSpPr>
        <p:spPr/>
        <p:txBody>
          <a:bodyPr/>
          <a:lstStyle/>
          <a:p>
            <a:r>
              <a:rPr lang="en-US" dirty="0"/>
              <a:t>The back-end of a cloud runs machine-learning applications that do things like training models (Bayesian, Neural Network, </a:t>
            </a:r>
            <a:r>
              <a:rPr lang="en-US" dirty="0" err="1"/>
              <a:t>etc</a:t>
            </a:r>
            <a:r>
              <a:rPr lang="en-US" dirty="0"/>
              <a:t>…)</a:t>
            </a:r>
          </a:p>
          <a:p>
            <a:r>
              <a:rPr lang="en-US" dirty="0"/>
              <a:t>An important class of models are graphical models that reflect social networking relationships.  TAO is a very good example.</a:t>
            </a:r>
          </a:p>
          <a:p>
            <a:r>
              <a:rPr lang="en-US" dirty="0"/>
              <a:t>The same mix of delay issues we face in fog computing also arise in TAO because Facebook users are so dominated by the social network.</a:t>
            </a:r>
          </a:p>
          <a:p>
            <a:r>
              <a:rPr lang="en-US" dirty="0"/>
              <a:t>TAO solves these using a mix of the concepts we’ve been exploring: layers of caching, a form of data concentrator, </a:t>
            </a:r>
            <a:r>
              <a:rPr lang="en-US" dirty="0" err="1"/>
              <a:t>sharding</a:t>
            </a:r>
            <a:r>
              <a:rPr lang="en-US" dirty="0"/>
              <a:t>, etc.</a:t>
            </a:r>
          </a:p>
        </p:txBody>
      </p:sp>
      <p:sp>
        <p:nvSpPr>
          <p:cNvPr id="4" name="Footer Placeholder 3">
            <a:extLst>
              <a:ext uri="{FF2B5EF4-FFF2-40B4-BE49-F238E27FC236}">
                <a16:creationId xmlns:a16="http://schemas.microsoft.com/office/drawing/2014/main" id="{D826FD39-BDAB-4AF8-9C8B-349FFFC8ECD2}"/>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83F1E110-D041-49C3-AE41-753BACEB3EB0}"/>
              </a:ext>
            </a:extLst>
          </p:cNvPr>
          <p:cNvSpPr>
            <a:spLocks noGrp="1"/>
          </p:cNvSpPr>
          <p:nvPr>
            <p:ph type="sldNum" sz="quarter" idx="12"/>
          </p:nvPr>
        </p:nvSpPr>
        <p:spPr/>
        <p:txBody>
          <a:bodyPr/>
          <a:lstStyle/>
          <a:p>
            <a:fld id="{3C974458-8A97-4835-BF79-1FB6D7856C21}" type="slidenum">
              <a:rPr lang="en-US" smtClean="0"/>
              <a:t>61</a:t>
            </a:fld>
            <a:endParaRPr lang="en-US"/>
          </a:p>
        </p:txBody>
      </p:sp>
    </p:spTree>
    <p:extLst>
      <p:ext uri="{BB962C8B-B14F-4D97-AF65-F5344CB8AC3E}">
        <p14:creationId xmlns:p14="http://schemas.microsoft.com/office/powerpoint/2010/main" val="2129306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75D62-C3D7-417E-91CF-505946830D40}"/>
              </a:ext>
            </a:extLst>
          </p:cNvPr>
          <p:cNvSpPr>
            <a:spLocks noGrp="1"/>
          </p:cNvSpPr>
          <p:nvPr>
            <p:ph type="title"/>
          </p:nvPr>
        </p:nvSpPr>
        <p:spPr/>
        <p:txBody>
          <a:bodyPr/>
          <a:lstStyle/>
          <a:p>
            <a:r>
              <a:rPr lang="en-US" dirty="0"/>
              <a:t>Microsoft Cosmos</a:t>
            </a:r>
          </a:p>
        </p:txBody>
      </p:sp>
      <p:sp>
        <p:nvSpPr>
          <p:cNvPr id="3" name="Content Placeholder 2">
            <a:extLst>
              <a:ext uri="{FF2B5EF4-FFF2-40B4-BE49-F238E27FC236}">
                <a16:creationId xmlns:a16="http://schemas.microsoft.com/office/drawing/2014/main" id="{8B3020D1-C5CD-4D68-85FF-F08990C687B2}"/>
              </a:ext>
            </a:extLst>
          </p:cNvPr>
          <p:cNvSpPr>
            <a:spLocks noGrp="1"/>
          </p:cNvSpPr>
          <p:nvPr>
            <p:ph idx="1"/>
          </p:nvPr>
        </p:nvSpPr>
        <p:spPr>
          <a:xfrm>
            <a:off x="1024128" y="2286000"/>
            <a:ext cx="10786872" cy="4023360"/>
          </a:xfrm>
        </p:spPr>
        <p:txBody>
          <a:bodyPr>
            <a:normAutofit/>
          </a:bodyPr>
          <a:lstStyle/>
          <a:p>
            <a:r>
              <a:rPr lang="en-US" dirty="0"/>
              <a:t>Microsoft Cosmos is a “documented” example of such a back-end system (they have talked about it in conferences and white papers)</a:t>
            </a:r>
          </a:p>
          <a:p>
            <a:r>
              <a:rPr lang="en-US" dirty="0"/>
              <a:t>A huge compute system with half a million nodes</a:t>
            </a:r>
          </a:p>
          <a:p>
            <a:r>
              <a:rPr lang="en-US" dirty="0"/>
              <a:t>Objects arrive with recipes:  </a:t>
            </a:r>
          </a:p>
          <a:p>
            <a:pPr>
              <a:buFont typeface="Wingdings" panose="05000000000000000000" pitchFamily="2" charset="2"/>
              <a:buChar char="Ø"/>
            </a:pPr>
            <a:r>
              <a:rPr lang="en-US" dirty="0"/>
              <a:t>  Compress this image, yielding img-1234.zip.  Make a backup.</a:t>
            </a:r>
          </a:p>
          <a:p>
            <a:pPr>
              <a:buFont typeface="Wingdings" panose="05000000000000000000" pitchFamily="2" charset="2"/>
              <a:buChar char="Ø"/>
            </a:pPr>
            <a:r>
              <a:rPr lang="en-US" dirty="0"/>
              <a:t>  Edge-extract and segment the image, yielding img-1234.segs + replica</a:t>
            </a:r>
          </a:p>
          <a:p>
            <a:pPr>
              <a:buFont typeface="Wingdings" panose="05000000000000000000" pitchFamily="2" charset="2"/>
              <a:buChar char="Ø"/>
            </a:pPr>
            <a:r>
              <a:rPr lang="en-US" dirty="0"/>
              <a:t>  Tag the content, yielding img-1234.tags + replica</a:t>
            </a:r>
          </a:p>
        </p:txBody>
      </p:sp>
      <p:sp>
        <p:nvSpPr>
          <p:cNvPr id="4" name="Footer Placeholder 3">
            <a:extLst>
              <a:ext uri="{FF2B5EF4-FFF2-40B4-BE49-F238E27FC236}">
                <a16:creationId xmlns:a16="http://schemas.microsoft.com/office/drawing/2014/main" id="{5867DA87-0CDF-4BE5-9BD1-F154C1654054}"/>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4A04AB7B-BF59-4C06-AFFA-9337D8A95AD8}"/>
              </a:ext>
            </a:extLst>
          </p:cNvPr>
          <p:cNvSpPr>
            <a:spLocks noGrp="1"/>
          </p:cNvSpPr>
          <p:nvPr>
            <p:ph type="sldNum" sz="quarter" idx="12"/>
          </p:nvPr>
        </p:nvSpPr>
        <p:spPr/>
        <p:txBody>
          <a:bodyPr/>
          <a:lstStyle/>
          <a:p>
            <a:fld id="{3C974458-8A97-4835-BF79-1FB6D7856C21}" type="slidenum">
              <a:rPr lang="en-US" smtClean="0"/>
              <a:t>7</a:t>
            </a:fld>
            <a:endParaRPr lang="en-US"/>
          </a:p>
        </p:txBody>
      </p:sp>
      <p:sp>
        <p:nvSpPr>
          <p:cNvPr id="38" name="Oval 37">
            <a:extLst>
              <a:ext uri="{FF2B5EF4-FFF2-40B4-BE49-F238E27FC236}">
                <a16:creationId xmlns:a16="http://schemas.microsoft.com/office/drawing/2014/main" id="{FEC11A1D-2665-4964-B7F2-C8A119FD9CDE}"/>
              </a:ext>
            </a:extLst>
          </p:cNvPr>
          <p:cNvSpPr/>
          <p:nvPr/>
        </p:nvSpPr>
        <p:spPr>
          <a:xfrm>
            <a:off x="7447084" y="325315"/>
            <a:ext cx="378069" cy="25990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DC4CC3DF-54D5-4F7B-9BB5-D39CA246A11C}"/>
              </a:ext>
            </a:extLst>
          </p:cNvPr>
          <p:cNvSpPr/>
          <p:nvPr/>
        </p:nvSpPr>
        <p:spPr>
          <a:xfrm>
            <a:off x="7599484" y="477715"/>
            <a:ext cx="378069" cy="25990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B842C859-F7F8-4387-9139-7F545131162E}"/>
              </a:ext>
            </a:extLst>
          </p:cNvPr>
          <p:cNvSpPr/>
          <p:nvPr/>
        </p:nvSpPr>
        <p:spPr>
          <a:xfrm>
            <a:off x="7751884" y="630115"/>
            <a:ext cx="378069" cy="25990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FAA4FEEC-D5AF-46EA-8394-ADFADAA46745}"/>
              </a:ext>
            </a:extLst>
          </p:cNvPr>
          <p:cNvSpPr/>
          <p:nvPr/>
        </p:nvSpPr>
        <p:spPr>
          <a:xfrm>
            <a:off x="7904284" y="782515"/>
            <a:ext cx="378069" cy="25990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BB5B7A84-5172-4497-8AA8-DC7C66EF8168}"/>
              </a:ext>
            </a:extLst>
          </p:cNvPr>
          <p:cNvSpPr/>
          <p:nvPr/>
        </p:nvSpPr>
        <p:spPr>
          <a:xfrm>
            <a:off x="8056684" y="934915"/>
            <a:ext cx="378069" cy="25990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F3B42F1D-CB14-4F15-BB1D-0A7D330A05B6}"/>
              </a:ext>
            </a:extLst>
          </p:cNvPr>
          <p:cNvSpPr/>
          <p:nvPr/>
        </p:nvSpPr>
        <p:spPr>
          <a:xfrm>
            <a:off x="8209084" y="1087315"/>
            <a:ext cx="378069" cy="25990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05D0FE61-8419-449E-905E-C33D21970A5D}"/>
              </a:ext>
            </a:extLst>
          </p:cNvPr>
          <p:cNvSpPr/>
          <p:nvPr/>
        </p:nvSpPr>
        <p:spPr>
          <a:xfrm>
            <a:off x="8361484" y="1239715"/>
            <a:ext cx="378069" cy="25990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4FBAD08F-32AA-4810-B8D0-595963EB76A1}"/>
              </a:ext>
            </a:extLst>
          </p:cNvPr>
          <p:cNvSpPr/>
          <p:nvPr/>
        </p:nvSpPr>
        <p:spPr>
          <a:xfrm>
            <a:off x="8513884" y="1392115"/>
            <a:ext cx="378069" cy="25990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5BB0817E-666D-4E06-87BC-5F32A4AF0560}"/>
              </a:ext>
            </a:extLst>
          </p:cNvPr>
          <p:cNvSpPr/>
          <p:nvPr/>
        </p:nvSpPr>
        <p:spPr>
          <a:xfrm>
            <a:off x="8015652" y="329787"/>
            <a:ext cx="378069" cy="25990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A66E04C3-0CC7-44B7-A0B8-267A862BD4F1}"/>
              </a:ext>
            </a:extLst>
          </p:cNvPr>
          <p:cNvSpPr/>
          <p:nvPr/>
        </p:nvSpPr>
        <p:spPr>
          <a:xfrm>
            <a:off x="8168052" y="482187"/>
            <a:ext cx="378069" cy="25990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68D80494-9359-42DF-8965-7DA8AB976BD6}"/>
              </a:ext>
            </a:extLst>
          </p:cNvPr>
          <p:cNvSpPr/>
          <p:nvPr/>
        </p:nvSpPr>
        <p:spPr>
          <a:xfrm>
            <a:off x="8320452" y="634587"/>
            <a:ext cx="378069" cy="25990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9618E52B-A906-490E-BE26-C8737DD8C266}"/>
              </a:ext>
            </a:extLst>
          </p:cNvPr>
          <p:cNvSpPr/>
          <p:nvPr/>
        </p:nvSpPr>
        <p:spPr>
          <a:xfrm>
            <a:off x="8472852" y="786987"/>
            <a:ext cx="378069" cy="25990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603CACEC-BAFA-4608-8175-5630D9E77ABC}"/>
              </a:ext>
            </a:extLst>
          </p:cNvPr>
          <p:cNvSpPr/>
          <p:nvPr/>
        </p:nvSpPr>
        <p:spPr>
          <a:xfrm>
            <a:off x="8625252" y="939387"/>
            <a:ext cx="378069" cy="25990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3DEE619F-0AE6-4F86-B63A-80CFA58681D2}"/>
              </a:ext>
            </a:extLst>
          </p:cNvPr>
          <p:cNvSpPr/>
          <p:nvPr/>
        </p:nvSpPr>
        <p:spPr>
          <a:xfrm>
            <a:off x="8777652" y="1091787"/>
            <a:ext cx="378069" cy="25990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B7577CD2-B7E6-41F6-974E-FF5633448398}"/>
              </a:ext>
            </a:extLst>
          </p:cNvPr>
          <p:cNvSpPr/>
          <p:nvPr/>
        </p:nvSpPr>
        <p:spPr>
          <a:xfrm>
            <a:off x="8930052" y="1244187"/>
            <a:ext cx="378069" cy="25990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A1290054-DCE9-4315-8335-D4C8E28CF32D}"/>
              </a:ext>
            </a:extLst>
          </p:cNvPr>
          <p:cNvSpPr/>
          <p:nvPr/>
        </p:nvSpPr>
        <p:spPr>
          <a:xfrm>
            <a:off x="9082452" y="1396587"/>
            <a:ext cx="378069" cy="25990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439954A3-6BFA-4CDC-A8F9-7A3015F58B9E}"/>
              </a:ext>
            </a:extLst>
          </p:cNvPr>
          <p:cNvSpPr/>
          <p:nvPr/>
        </p:nvSpPr>
        <p:spPr>
          <a:xfrm>
            <a:off x="8522676" y="293921"/>
            <a:ext cx="378069" cy="25990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D869DDF4-34AF-4626-855B-1BC616917881}"/>
              </a:ext>
            </a:extLst>
          </p:cNvPr>
          <p:cNvSpPr/>
          <p:nvPr/>
        </p:nvSpPr>
        <p:spPr>
          <a:xfrm>
            <a:off x="8675076" y="446321"/>
            <a:ext cx="378069" cy="25990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ED5D579A-7B32-4052-BF01-25CB24201A81}"/>
              </a:ext>
            </a:extLst>
          </p:cNvPr>
          <p:cNvSpPr/>
          <p:nvPr/>
        </p:nvSpPr>
        <p:spPr>
          <a:xfrm>
            <a:off x="8827476" y="598721"/>
            <a:ext cx="378069" cy="25990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350752EF-48D4-4140-8362-97A84FDE3C0F}"/>
              </a:ext>
            </a:extLst>
          </p:cNvPr>
          <p:cNvSpPr/>
          <p:nvPr/>
        </p:nvSpPr>
        <p:spPr>
          <a:xfrm>
            <a:off x="8979876" y="751121"/>
            <a:ext cx="378069" cy="25990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8ACA204E-18B3-4F4E-B29F-1C01DAED4C31}"/>
              </a:ext>
            </a:extLst>
          </p:cNvPr>
          <p:cNvSpPr/>
          <p:nvPr/>
        </p:nvSpPr>
        <p:spPr>
          <a:xfrm>
            <a:off x="9132276" y="903521"/>
            <a:ext cx="378069" cy="25990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2C276ED3-5A71-4B20-89C9-6635F220F29E}"/>
              </a:ext>
            </a:extLst>
          </p:cNvPr>
          <p:cNvSpPr/>
          <p:nvPr/>
        </p:nvSpPr>
        <p:spPr>
          <a:xfrm>
            <a:off x="9284676" y="1055921"/>
            <a:ext cx="378069" cy="25990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D21C4BC6-AC0D-4EE9-BD90-FE1454A05FA7}"/>
              </a:ext>
            </a:extLst>
          </p:cNvPr>
          <p:cNvSpPr/>
          <p:nvPr/>
        </p:nvSpPr>
        <p:spPr>
          <a:xfrm>
            <a:off x="9437076" y="1208321"/>
            <a:ext cx="378069" cy="25990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C9E9D3E0-FCA3-47F9-A3F4-A5DEBE168E6E}"/>
              </a:ext>
            </a:extLst>
          </p:cNvPr>
          <p:cNvSpPr/>
          <p:nvPr/>
        </p:nvSpPr>
        <p:spPr>
          <a:xfrm>
            <a:off x="9589476" y="1360721"/>
            <a:ext cx="378069" cy="25990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BF6FB63C-43C4-4E08-A637-2FF136096497}"/>
              </a:ext>
            </a:extLst>
          </p:cNvPr>
          <p:cNvSpPr/>
          <p:nvPr/>
        </p:nvSpPr>
        <p:spPr>
          <a:xfrm>
            <a:off x="9088313" y="325315"/>
            <a:ext cx="378069" cy="25990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7576BFD5-82F0-45CD-8E12-CE2394D5330C}"/>
              </a:ext>
            </a:extLst>
          </p:cNvPr>
          <p:cNvSpPr/>
          <p:nvPr/>
        </p:nvSpPr>
        <p:spPr>
          <a:xfrm>
            <a:off x="9240713" y="477715"/>
            <a:ext cx="378069" cy="25990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AB817F74-F117-4704-BC58-BF202F3F7ACA}"/>
              </a:ext>
            </a:extLst>
          </p:cNvPr>
          <p:cNvSpPr/>
          <p:nvPr/>
        </p:nvSpPr>
        <p:spPr>
          <a:xfrm>
            <a:off x="9393113" y="630115"/>
            <a:ext cx="378069" cy="25990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326DDECD-A2BE-45FC-B799-C929484620AB}"/>
              </a:ext>
            </a:extLst>
          </p:cNvPr>
          <p:cNvSpPr/>
          <p:nvPr/>
        </p:nvSpPr>
        <p:spPr>
          <a:xfrm>
            <a:off x="9545513" y="782515"/>
            <a:ext cx="378069" cy="25990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71B48CD7-37C8-4DA7-8D21-EBDB710D2EF9}"/>
              </a:ext>
            </a:extLst>
          </p:cNvPr>
          <p:cNvSpPr/>
          <p:nvPr/>
        </p:nvSpPr>
        <p:spPr>
          <a:xfrm>
            <a:off x="9697913" y="934915"/>
            <a:ext cx="378069" cy="25990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E043E4DB-12E5-4953-9A43-94DBEDB9082C}"/>
              </a:ext>
            </a:extLst>
          </p:cNvPr>
          <p:cNvSpPr/>
          <p:nvPr/>
        </p:nvSpPr>
        <p:spPr>
          <a:xfrm>
            <a:off x="9850313" y="1087315"/>
            <a:ext cx="378069" cy="25990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B77F0490-4D26-4F90-B622-3DFA35FC27EE}"/>
              </a:ext>
            </a:extLst>
          </p:cNvPr>
          <p:cNvSpPr/>
          <p:nvPr/>
        </p:nvSpPr>
        <p:spPr>
          <a:xfrm>
            <a:off x="10002713" y="1239715"/>
            <a:ext cx="378069" cy="25990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33DFB35F-96AC-4CF0-BF0C-06F5F2EB707D}"/>
              </a:ext>
            </a:extLst>
          </p:cNvPr>
          <p:cNvSpPr/>
          <p:nvPr/>
        </p:nvSpPr>
        <p:spPr>
          <a:xfrm>
            <a:off x="10155113" y="1392115"/>
            <a:ext cx="378069" cy="25990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DB113EEF-29C1-47FF-AE89-1B017730F14D}"/>
              </a:ext>
            </a:extLst>
          </p:cNvPr>
          <p:cNvSpPr/>
          <p:nvPr/>
        </p:nvSpPr>
        <p:spPr>
          <a:xfrm>
            <a:off x="9656881" y="329787"/>
            <a:ext cx="378069" cy="25990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71633C88-2A49-442E-B411-2D499EF8CBBE}"/>
              </a:ext>
            </a:extLst>
          </p:cNvPr>
          <p:cNvSpPr/>
          <p:nvPr/>
        </p:nvSpPr>
        <p:spPr>
          <a:xfrm>
            <a:off x="9809281" y="482187"/>
            <a:ext cx="378069" cy="25990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166F6EF-1B34-4FE2-A0D5-A37FF6A75152}"/>
              </a:ext>
            </a:extLst>
          </p:cNvPr>
          <p:cNvSpPr/>
          <p:nvPr/>
        </p:nvSpPr>
        <p:spPr>
          <a:xfrm>
            <a:off x="9961681" y="634587"/>
            <a:ext cx="378069" cy="25990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66303F1F-4BD1-40DB-B396-A5B62EB3B08E}"/>
              </a:ext>
            </a:extLst>
          </p:cNvPr>
          <p:cNvSpPr/>
          <p:nvPr/>
        </p:nvSpPr>
        <p:spPr>
          <a:xfrm>
            <a:off x="10114081" y="786987"/>
            <a:ext cx="378069" cy="25990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2E2EF61D-8E7B-41C0-87B3-B859BF606723}"/>
              </a:ext>
            </a:extLst>
          </p:cNvPr>
          <p:cNvSpPr/>
          <p:nvPr/>
        </p:nvSpPr>
        <p:spPr>
          <a:xfrm>
            <a:off x="10266481" y="939387"/>
            <a:ext cx="378069" cy="25990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B2422FB3-0726-45BD-A746-C96E6614B56D}"/>
              </a:ext>
            </a:extLst>
          </p:cNvPr>
          <p:cNvSpPr/>
          <p:nvPr/>
        </p:nvSpPr>
        <p:spPr>
          <a:xfrm>
            <a:off x="10418881" y="1091787"/>
            <a:ext cx="378069" cy="25990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57B6F2E0-459C-4569-938D-B69B7D9F240C}"/>
              </a:ext>
            </a:extLst>
          </p:cNvPr>
          <p:cNvSpPr/>
          <p:nvPr/>
        </p:nvSpPr>
        <p:spPr>
          <a:xfrm>
            <a:off x="10571281" y="1244187"/>
            <a:ext cx="378069" cy="25990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84E5AB82-961A-48DF-9126-D0B6A6A93492}"/>
              </a:ext>
            </a:extLst>
          </p:cNvPr>
          <p:cNvSpPr/>
          <p:nvPr/>
        </p:nvSpPr>
        <p:spPr>
          <a:xfrm>
            <a:off x="10723681" y="1396587"/>
            <a:ext cx="378069" cy="25990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23D48C53-8E28-444B-B1BF-61EB05486867}"/>
              </a:ext>
            </a:extLst>
          </p:cNvPr>
          <p:cNvSpPr/>
          <p:nvPr/>
        </p:nvSpPr>
        <p:spPr>
          <a:xfrm>
            <a:off x="10163905" y="293921"/>
            <a:ext cx="378069" cy="25990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F01E2DFE-C627-4DF8-B43F-863C44E5C045}"/>
              </a:ext>
            </a:extLst>
          </p:cNvPr>
          <p:cNvSpPr/>
          <p:nvPr/>
        </p:nvSpPr>
        <p:spPr>
          <a:xfrm>
            <a:off x="10316305" y="446321"/>
            <a:ext cx="378069" cy="25990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1EC1F382-4D05-4C9D-85A5-C1FBE1814E9A}"/>
              </a:ext>
            </a:extLst>
          </p:cNvPr>
          <p:cNvSpPr/>
          <p:nvPr/>
        </p:nvSpPr>
        <p:spPr>
          <a:xfrm>
            <a:off x="10468705" y="598721"/>
            <a:ext cx="378069" cy="25990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5B3EF78A-D2B0-4178-A2B4-7DA823E4607E}"/>
              </a:ext>
            </a:extLst>
          </p:cNvPr>
          <p:cNvSpPr/>
          <p:nvPr/>
        </p:nvSpPr>
        <p:spPr>
          <a:xfrm>
            <a:off x="10621105" y="751121"/>
            <a:ext cx="378069" cy="25990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64BA1AEE-F86C-4FA7-A3A5-EDF7BD62A855}"/>
              </a:ext>
            </a:extLst>
          </p:cNvPr>
          <p:cNvSpPr/>
          <p:nvPr/>
        </p:nvSpPr>
        <p:spPr>
          <a:xfrm>
            <a:off x="10773505" y="903521"/>
            <a:ext cx="378069" cy="25990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54E83F6E-695A-4A90-90EB-7092A4026114}"/>
              </a:ext>
            </a:extLst>
          </p:cNvPr>
          <p:cNvSpPr/>
          <p:nvPr/>
        </p:nvSpPr>
        <p:spPr>
          <a:xfrm>
            <a:off x="10925905" y="1055921"/>
            <a:ext cx="378069" cy="25990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DC0D774F-5907-446C-8D92-ED261F40B8C4}"/>
              </a:ext>
            </a:extLst>
          </p:cNvPr>
          <p:cNvSpPr/>
          <p:nvPr/>
        </p:nvSpPr>
        <p:spPr>
          <a:xfrm>
            <a:off x="11078305" y="1208321"/>
            <a:ext cx="378069" cy="25990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851D6786-08E5-43FE-8618-C3FC97A2BB29}"/>
              </a:ext>
            </a:extLst>
          </p:cNvPr>
          <p:cNvSpPr/>
          <p:nvPr/>
        </p:nvSpPr>
        <p:spPr>
          <a:xfrm>
            <a:off x="11230705" y="1360721"/>
            <a:ext cx="378069" cy="25990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8" name="Picture 87">
            <a:extLst>
              <a:ext uri="{FF2B5EF4-FFF2-40B4-BE49-F238E27FC236}">
                <a16:creationId xmlns:a16="http://schemas.microsoft.com/office/drawing/2014/main" id="{35B42661-C982-4EC1-83F9-0559CF6D4220}"/>
              </a:ext>
            </a:extLst>
          </p:cNvPr>
          <p:cNvPicPr>
            <a:picLocks noChangeAspect="1"/>
          </p:cNvPicPr>
          <p:nvPr/>
        </p:nvPicPr>
        <p:blipFill>
          <a:blip r:embed="rId3"/>
          <a:stretch>
            <a:fillRect/>
          </a:stretch>
        </p:blipFill>
        <p:spPr>
          <a:xfrm>
            <a:off x="6411818" y="341374"/>
            <a:ext cx="583930" cy="810209"/>
          </a:xfrm>
          <a:prstGeom prst="rect">
            <a:avLst/>
          </a:prstGeom>
        </p:spPr>
      </p:pic>
      <p:cxnSp>
        <p:nvCxnSpPr>
          <p:cNvPr id="90" name="Straight Arrow Connector 89">
            <a:extLst>
              <a:ext uri="{FF2B5EF4-FFF2-40B4-BE49-F238E27FC236}">
                <a16:creationId xmlns:a16="http://schemas.microsoft.com/office/drawing/2014/main" id="{0D434687-50B4-4B20-9D90-4B357FC5907A}"/>
              </a:ext>
            </a:extLst>
          </p:cNvPr>
          <p:cNvCxnSpPr>
            <a:cxnSpLocks/>
          </p:cNvCxnSpPr>
          <p:nvPr/>
        </p:nvCxnSpPr>
        <p:spPr>
          <a:xfrm>
            <a:off x="7811488" y="598721"/>
            <a:ext cx="434230" cy="4493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34883DBD-B737-4852-A771-F4B4A3AB0FF8}"/>
              </a:ext>
            </a:extLst>
          </p:cNvPr>
          <p:cNvCxnSpPr>
            <a:cxnSpLocks/>
            <a:endCxn id="39" idx="3"/>
          </p:cNvCxnSpPr>
          <p:nvPr/>
        </p:nvCxnSpPr>
        <p:spPr>
          <a:xfrm flipV="1">
            <a:off x="6963506" y="699554"/>
            <a:ext cx="691345" cy="5043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035EF87B-26C8-47BD-9A84-BA9036EA97C5}"/>
              </a:ext>
            </a:extLst>
          </p:cNvPr>
          <p:cNvCxnSpPr>
            <a:cxnSpLocks/>
            <a:endCxn id="57" idx="1"/>
          </p:cNvCxnSpPr>
          <p:nvPr/>
        </p:nvCxnSpPr>
        <p:spPr>
          <a:xfrm>
            <a:off x="8697712" y="433829"/>
            <a:ext cx="337531" cy="35535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5EEEB574-1C35-41E4-8AA0-D7AABB7EF7FC}"/>
              </a:ext>
            </a:extLst>
          </p:cNvPr>
          <p:cNvCxnSpPr>
            <a:cxnSpLocks/>
            <a:endCxn id="54" idx="3"/>
          </p:cNvCxnSpPr>
          <p:nvPr/>
        </p:nvCxnSpPr>
        <p:spPr>
          <a:xfrm flipV="1">
            <a:off x="7904284" y="515760"/>
            <a:ext cx="673759" cy="6713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5042C456-973D-4EF0-8B49-547B0BCB52B0}"/>
              </a:ext>
            </a:extLst>
          </p:cNvPr>
          <p:cNvCxnSpPr>
            <a:cxnSpLocks/>
          </p:cNvCxnSpPr>
          <p:nvPr/>
        </p:nvCxnSpPr>
        <p:spPr>
          <a:xfrm>
            <a:off x="8881696" y="397360"/>
            <a:ext cx="975372" cy="6675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8379B542-3503-4341-9D7F-560D61268178}"/>
              </a:ext>
            </a:extLst>
          </p:cNvPr>
          <p:cNvCxnSpPr>
            <a:cxnSpLocks/>
          </p:cNvCxnSpPr>
          <p:nvPr/>
        </p:nvCxnSpPr>
        <p:spPr>
          <a:xfrm>
            <a:off x="9892808" y="1055921"/>
            <a:ext cx="434104" cy="48530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7647F88E-3BA5-427D-934E-F924AB5F0DB3}"/>
              </a:ext>
            </a:extLst>
          </p:cNvPr>
          <p:cNvCxnSpPr>
            <a:cxnSpLocks/>
            <a:stCxn id="66" idx="7"/>
            <a:endCxn id="79" idx="3"/>
          </p:cNvCxnSpPr>
          <p:nvPr/>
        </p:nvCxnSpPr>
        <p:spPr>
          <a:xfrm flipV="1">
            <a:off x="10020615" y="668160"/>
            <a:ext cx="351057" cy="30481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5699C6C1-CA87-4670-8F7F-192B3C15D5A5}"/>
              </a:ext>
            </a:extLst>
          </p:cNvPr>
          <p:cNvCxnSpPr>
            <a:cxnSpLocks/>
          </p:cNvCxnSpPr>
          <p:nvPr/>
        </p:nvCxnSpPr>
        <p:spPr>
          <a:xfrm>
            <a:off x="10521807" y="580703"/>
            <a:ext cx="744066" cy="7419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5BC307E1-9D07-4AD8-99DF-39B9951A5582}"/>
              </a:ext>
            </a:extLst>
          </p:cNvPr>
          <p:cNvSpPr txBox="1"/>
          <p:nvPr/>
        </p:nvSpPr>
        <p:spPr>
          <a:xfrm>
            <a:off x="7825153" y="1655044"/>
            <a:ext cx="4138247" cy="369332"/>
          </a:xfrm>
          <a:prstGeom prst="rect">
            <a:avLst/>
          </a:prstGeom>
          <a:noFill/>
        </p:spPr>
        <p:txBody>
          <a:bodyPr wrap="square" rtlCol="0">
            <a:spAutoFit/>
          </a:bodyPr>
          <a:lstStyle/>
          <a:p>
            <a:pPr algn="ctr"/>
            <a:r>
              <a:rPr lang="en-US" dirty="0"/>
              <a:t>Each layer is a specialist for certain tasks</a:t>
            </a:r>
          </a:p>
        </p:txBody>
      </p:sp>
      <p:sp>
        <p:nvSpPr>
          <p:cNvPr id="104" name="TextBox 103">
            <a:extLst>
              <a:ext uri="{FF2B5EF4-FFF2-40B4-BE49-F238E27FC236}">
                <a16:creationId xmlns:a16="http://schemas.microsoft.com/office/drawing/2014/main" id="{038EC588-1508-42FD-A6A2-22B6AB307BF1}"/>
              </a:ext>
            </a:extLst>
          </p:cNvPr>
          <p:cNvSpPr txBox="1"/>
          <p:nvPr/>
        </p:nvSpPr>
        <p:spPr>
          <a:xfrm>
            <a:off x="10951569" y="96539"/>
            <a:ext cx="772670" cy="307777"/>
          </a:xfrm>
          <a:prstGeom prst="rect">
            <a:avLst/>
          </a:prstGeom>
          <a:solidFill>
            <a:srgbClr val="92D050"/>
          </a:solidFill>
          <a:ln>
            <a:solidFill>
              <a:srgbClr val="0070C0"/>
            </a:solidFill>
          </a:ln>
        </p:spPr>
        <p:txBody>
          <a:bodyPr wrap="square" rtlCol="0">
            <a:spAutoFit/>
          </a:bodyPr>
          <a:lstStyle/>
          <a:p>
            <a:r>
              <a:rPr lang="en-US" sz="1400" b="1" dirty="0"/>
              <a:t>Primary</a:t>
            </a:r>
          </a:p>
        </p:txBody>
      </p:sp>
      <p:sp>
        <p:nvSpPr>
          <p:cNvPr id="105" name="TextBox 104">
            <a:extLst>
              <a:ext uri="{FF2B5EF4-FFF2-40B4-BE49-F238E27FC236}">
                <a16:creationId xmlns:a16="http://schemas.microsoft.com/office/drawing/2014/main" id="{56888CDA-B5F6-4789-89A0-45EBCCA05962}"/>
              </a:ext>
            </a:extLst>
          </p:cNvPr>
          <p:cNvSpPr txBox="1"/>
          <p:nvPr/>
        </p:nvSpPr>
        <p:spPr>
          <a:xfrm>
            <a:off x="11130360" y="429007"/>
            <a:ext cx="772670" cy="307777"/>
          </a:xfrm>
          <a:prstGeom prst="rect">
            <a:avLst/>
          </a:prstGeom>
          <a:solidFill>
            <a:srgbClr val="FFFF00"/>
          </a:solidFill>
          <a:ln>
            <a:solidFill>
              <a:srgbClr val="0070C0"/>
            </a:solidFill>
          </a:ln>
        </p:spPr>
        <p:txBody>
          <a:bodyPr wrap="square" rtlCol="0">
            <a:spAutoFit/>
          </a:bodyPr>
          <a:lstStyle/>
          <a:p>
            <a:r>
              <a:rPr lang="en-US" sz="1400" b="1" dirty="0"/>
              <a:t>Backup</a:t>
            </a:r>
          </a:p>
        </p:txBody>
      </p:sp>
    </p:spTree>
    <p:extLst>
      <p:ext uri="{BB962C8B-B14F-4D97-AF65-F5344CB8AC3E}">
        <p14:creationId xmlns:p14="http://schemas.microsoft.com/office/powerpoint/2010/main" val="1682193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randombar(horizontal)">
                                      <p:cBhvr>
                                        <p:cTn id="7" dur="500"/>
                                        <p:tgtEl>
                                          <p:spTgt spid="9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4"/>
                                        </p:tgtEl>
                                        <p:attrNameLst>
                                          <p:attrName>style.visibility</p:attrName>
                                        </p:attrNameLst>
                                      </p:cBhvr>
                                      <p:to>
                                        <p:strVal val="visible"/>
                                      </p:to>
                                    </p:set>
                                    <p:animEffect transition="in" filter="randombar(horizontal)">
                                      <p:cBhvr>
                                        <p:cTn id="10" dur="500"/>
                                        <p:tgtEl>
                                          <p:spTgt spid="104"/>
                                        </p:tgtEl>
                                      </p:cBhvr>
                                    </p:animEffect>
                                  </p:childTnLst>
                                </p:cTn>
                              </p:par>
                              <p:par>
                                <p:cTn id="11" presetID="19" presetClass="emph" presetSubtype="0" fill="hold" grpId="0" nodeType="withEffect">
                                  <p:stCondLst>
                                    <p:cond delay="0"/>
                                  </p:stCondLst>
                                  <p:childTnLst>
                                    <p:animClr clrSpc="rgb" dir="cw">
                                      <p:cBhvr override="childStyle">
                                        <p:cTn id="12" dur="500" fill="hold"/>
                                        <p:tgtEl>
                                          <p:spTgt spid="39"/>
                                        </p:tgtEl>
                                        <p:attrNameLst>
                                          <p:attrName>style.color</p:attrName>
                                        </p:attrNameLst>
                                      </p:cBhvr>
                                      <p:to>
                                        <a:srgbClr val="00B050"/>
                                      </p:to>
                                    </p:animClr>
                                    <p:animClr clrSpc="rgb" dir="cw">
                                      <p:cBhvr>
                                        <p:cTn id="13" dur="500" fill="hold"/>
                                        <p:tgtEl>
                                          <p:spTgt spid="39"/>
                                        </p:tgtEl>
                                        <p:attrNameLst>
                                          <p:attrName>fillcolor</p:attrName>
                                        </p:attrNameLst>
                                      </p:cBhvr>
                                      <p:to>
                                        <a:srgbClr val="00B050"/>
                                      </p:to>
                                    </p:animClr>
                                    <p:set>
                                      <p:cBhvr>
                                        <p:cTn id="14" dur="500" fill="hold"/>
                                        <p:tgtEl>
                                          <p:spTgt spid="39"/>
                                        </p:tgtEl>
                                        <p:attrNameLst>
                                          <p:attrName>fill.type</p:attrName>
                                        </p:attrNameLst>
                                      </p:cBhvr>
                                      <p:to>
                                        <p:strVal val="solid"/>
                                      </p:to>
                                    </p:set>
                                    <p:set>
                                      <p:cBhvr>
                                        <p:cTn id="15" dur="500" fill="hold"/>
                                        <p:tgtEl>
                                          <p:spTgt spid="39"/>
                                        </p:tgtEl>
                                        <p:attrNameLst>
                                          <p:attrName>fill.on</p:attrName>
                                        </p:attrNameLst>
                                      </p:cBhvr>
                                      <p:to>
                                        <p:strVal val="true"/>
                                      </p:to>
                                    </p:set>
                                  </p:childTnLst>
                                </p:cTn>
                              </p:par>
                              <p:par>
                                <p:cTn id="16" presetID="14" presetClass="entr" presetSubtype="10" fill="hold" grpId="0" nodeType="withEffect">
                                  <p:stCondLst>
                                    <p:cond delay="0"/>
                                  </p:stCondLst>
                                  <p:childTnLst>
                                    <p:set>
                                      <p:cBhvr>
                                        <p:cTn id="17" dur="1" fill="hold">
                                          <p:stCondLst>
                                            <p:cond delay="0"/>
                                          </p:stCondLst>
                                        </p:cTn>
                                        <p:tgtEl>
                                          <p:spTgt spid="105"/>
                                        </p:tgtEl>
                                        <p:attrNameLst>
                                          <p:attrName>style.visibility</p:attrName>
                                        </p:attrNameLst>
                                      </p:cBhvr>
                                      <p:to>
                                        <p:strVal val="visible"/>
                                      </p:to>
                                    </p:set>
                                    <p:animEffect transition="in" filter="randombar(horizontal)">
                                      <p:cBhvr>
                                        <p:cTn id="18" dur="500"/>
                                        <p:tgtEl>
                                          <p:spTgt spid="105"/>
                                        </p:tgtEl>
                                      </p:cBhvr>
                                    </p:animEffect>
                                  </p:childTnLst>
                                </p:cTn>
                              </p:par>
                            </p:childTnLst>
                          </p:cTn>
                        </p:par>
                        <p:par>
                          <p:cTn id="19" fill="hold">
                            <p:stCondLst>
                              <p:cond delay="500"/>
                            </p:stCondLst>
                            <p:childTnLst>
                              <p:par>
                                <p:cTn id="20" presetID="14" presetClass="entr" presetSubtype="10" fill="hold" nodeType="afterEffect">
                                  <p:stCondLst>
                                    <p:cond delay="0"/>
                                  </p:stCondLst>
                                  <p:childTnLst>
                                    <p:set>
                                      <p:cBhvr>
                                        <p:cTn id="21" dur="1" fill="hold">
                                          <p:stCondLst>
                                            <p:cond delay="0"/>
                                          </p:stCondLst>
                                        </p:cTn>
                                        <p:tgtEl>
                                          <p:spTgt spid="90"/>
                                        </p:tgtEl>
                                        <p:attrNameLst>
                                          <p:attrName>style.visibility</p:attrName>
                                        </p:attrNameLst>
                                      </p:cBhvr>
                                      <p:to>
                                        <p:strVal val="visible"/>
                                      </p:to>
                                    </p:set>
                                    <p:animEffect transition="in" filter="randombar(horizontal)">
                                      <p:cBhvr>
                                        <p:cTn id="22" dur="500"/>
                                        <p:tgtEl>
                                          <p:spTgt spid="90"/>
                                        </p:tgtEl>
                                      </p:cBhvr>
                                    </p:animEffect>
                                  </p:childTnLst>
                                </p:cTn>
                              </p:par>
                              <p:par>
                                <p:cTn id="23" presetID="19" presetClass="emph" presetSubtype="0" fill="hold" grpId="0" nodeType="withEffect">
                                  <p:stCondLst>
                                    <p:cond delay="0"/>
                                  </p:stCondLst>
                                  <p:childTnLst>
                                    <p:animClr clrSpc="rgb" dir="cw">
                                      <p:cBhvr override="childStyle">
                                        <p:cTn id="24" dur="500" fill="hold"/>
                                        <p:tgtEl>
                                          <p:spTgt spid="42"/>
                                        </p:tgtEl>
                                        <p:attrNameLst>
                                          <p:attrName>style.color</p:attrName>
                                        </p:attrNameLst>
                                      </p:cBhvr>
                                      <p:to>
                                        <a:srgbClr val="FFFF00"/>
                                      </p:to>
                                    </p:animClr>
                                    <p:animClr clrSpc="rgb" dir="cw">
                                      <p:cBhvr>
                                        <p:cTn id="25" dur="500" fill="hold"/>
                                        <p:tgtEl>
                                          <p:spTgt spid="42"/>
                                        </p:tgtEl>
                                        <p:attrNameLst>
                                          <p:attrName>fillcolor</p:attrName>
                                        </p:attrNameLst>
                                      </p:cBhvr>
                                      <p:to>
                                        <a:srgbClr val="FFFF00"/>
                                      </p:to>
                                    </p:animClr>
                                    <p:set>
                                      <p:cBhvr>
                                        <p:cTn id="26" dur="500" fill="hold"/>
                                        <p:tgtEl>
                                          <p:spTgt spid="42"/>
                                        </p:tgtEl>
                                        <p:attrNameLst>
                                          <p:attrName>fill.type</p:attrName>
                                        </p:attrNameLst>
                                      </p:cBhvr>
                                      <p:to>
                                        <p:strVal val="solid"/>
                                      </p:to>
                                    </p:set>
                                    <p:set>
                                      <p:cBhvr>
                                        <p:cTn id="27" dur="500" fill="hold"/>
                                        <p:tgtEl>
                                          <p:spTgt spid="42"/>
                                        </p:tgtEl>
                                        <p:attrNameLst>
                                          <p:attrName>fill.on</p:attrName>
                                        </p:attrNameLst>
                                      </p:cBhvr>
                                      <p:to>
                                        <p:strVal val="true"/>
                                      </p:to>
                                    </p:se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randombar(horizontal)">
                                      <p:cBhvr>
                                        <p:cTn id="32" dur="500"/>
                                        <p:tgtEl>
                                          <p:spTgt spid="94"/>
                                        </p:tgtEl>
                                      </p:cBhvr>
                                    </p:animEffect>
                                  </p:childTnLst>
                                </p:cTn>
                              </p:par>
                              <p:par>
                                <p:cTn id="33" presetID="19" presetClass="emph" presetSubtype="0" fill="hold" grpId="0" nodeType="withEffect">
                                  <p:stCondLst>
                                    <p:cond delay="0"/>
                                  </p:stCondLst>
                                  <p:childTnLst>
                                    <p:animClr clrSpc="rgb" dir="cw">
                                      <p:cBhvr override="childStyle">
                                        <p:cTn id="34" dur="500" fill="hold"/>
                                        <p:tgtEl>
                                          <p:spTgt spid="54"/>
                                        </p:tgtEl>
                                        <p:attrNameLst>
                                          <p:attrName>style.color</p:attrName>
                                        </p:attrNameLst>
                                      </p:cBhvr>
                                      <p:to>
                                        <a:srgbClr val="00B050"/>
                                      </p:to>
                                    </p:animClr>
                                    <p:animClr clrSpc="rgb" dir="cw">
                                      <p:cBhvr>
                                        <p:cTn id="35" dur="500" fill="hold"/>
                                        <p:tgtEl>
                                          <p:spTgt spid="54"/>
                                        </p:tgtEl>
                                        <p:attrNameLst>
                                          <p:attrName>fillcolor</p:attrName>
                                        </p:attrNameLst>
                                      </p:cBhvr>
                                      <p:to>
                                        <a:srgbClr val="00B050"/>
                                      </p:to>
                                    </p:animClr>
                                    <p:set>
                                      <p:cBhvr>
                                        <p:cTn id="36" dur="500" fill="hold"/>
                                        <p:tgtEl>
                                          <p:spTgt spid="54"/>
                                        </p:tgtEl>
                                        <p:attrNameLst>
                                          <p:attrName>fill.type</p:attrName>
                                        </p:attrNameLst>
                                      </p:cBhvr>
                                      <p:to>
                                        <p:strVal val="solid"/>
                                      </p:to>
                                    </p:set>
                                    <p:set>
                                      <p:cBhvr>
                                        <p:cTn id="37" dur="500" fill="hold"/>
                                        <p:tgtEl>
                                          <p:spTgt spid="54"/>
                                        </p:tgtEl>
                                        <p:attrNameLst>
                                          <p:attrName>fill.on</p:attrName>
                                        </p:attrNameLst>
                                      </p:cBhvr>
                                      <p:to>
                                        <p:strVal val="true"/>
                                      </p:to>
                                    </p:set>
                                  </p:childTnLst>
                                </p:cTn>
                              </p:par>
                            </p:childTnLst>
                          </p:cTn>
                        </p:par>
                        <p:par>
                          <p:cTn id="38" fill="hold">
                            <p:stCondLst>
                              <p:cond delay="500"/>
                            </p:stCondLst>
                            <p:childTnLst>
                              <p:par>
                                <p:cTn id="39" presetID="14" presetClass="entr" presetSubtype="10" fill="hold" nodeType="afterEffect">
                                  <p:stCondLst>
                                    <p:cond delay="0"/>
                                  </p:stCondLst>
                                  <p:childTnLst>
                                    <p:set>
                                      <p:cBhvr>
                                        <p:cTn id="40" dur="1" fill="hold">
                                          <p:stCondLst>
                                            <p:cond delay="0"/>
                                          </p:stCondLst>
                                        </p:cTn>
                                        <p:tgtEl>
                                          <p:spTgt spid="93"/>
                                        </p:tgtEl>
                                        <p:attrNameLst>
                                          <p:attrName>style.visibility</p:attrName>
                                        </p:attrNameLst>
                                      </p:cBhvr>
                                      <p:to>
                                        <p:strVal val="visible"/>
                                      </p:to>
                                    </p:set>
                                    <p:animEffect transition="in" filter="randombar(horizontal)">
                                      <p:cBhvr>
                                        <p:cTn id="41" dur="500"/>
                                        <p:tgtEl>
                                          <p:spTgt spid="93"/>
                                        </p:tgtEl>
                                      </p:cBhvr>
                                    </p:animEffect>
                                  </p:childTnLst>
                                </p:cTn>
                              </p:par>
                              <p:par>
                                <p:cTn id="42" presetID="19" presetClass="emph" presetSubtype="0" fill="hold" grpId="0" nodeType="withEffect">
                                  <p:stCondLst>
                                    <p:cond delay="0"/>
                                  </p:stCondLst>
                                  <p:childTnLst>
                                    <p:animClr clrSpc="rgb" dir="cw">
                                      <p:cBhvr override="childStyle">
                                        <p:cTn id="43" dur="500" fill="hold"/>
                                        <p:tgtEl>
                                          <p:spTgt spid="57"/>
                                        </p:tgtEl>
                                        <p:attrNameLst>
                                          <p:attrName>style.color</p:attrName>
                                        </p:attrNameLst>
                                      </p:cBhvr>
                                      <p:to>
                                        <a:srgbClr val="FFFF00"/>
                                      </p:to>
                                    </p:animClr>
                                    <p:animClr clrSpc="rgb" dir="cw">
                                      <p:cBhvr>
                                        <p:cTn id="44" dur="500" fill="hold"/>
                                        <p:tgtEl>
                                          <p:spTgt spid="57"/>
                                        </p:tgtEl>
                                        <p:attrNameLst>
                                          <p:attrName>fillcolor</p:attrName>
                                        </p:attrNameLst>
                                      </p:cBhvr>
                                      <p:to>
                                        <a:srgbClr val="FFFF00"/>
                                      </p:to>
                                    </p:animClr>
                                    <p:set>
                                      <p:cBhvr>
                                        <p:cTn id="45" dur="500" fill="hold"/>
                                        <p:tgtEl>
                                          <p:spTgt spid="57"/>
                                        </p:tgtEl>
                                        <p:attrNameLst>
                                          <p:attrName>fill.type</p:attrName>
                                        </p:attrNameLst>
                                      </p:cBhvr>
                                      <p:to>
                                        <p:strVal val="solid"/>
                                      </p:to>
                                    </p:set>
                                    <p:set>
                                      <p:cBhvr>
                                        <p:cTn id="46" dur="500" fill="hold"/>
                                        <p:tgtEl>
                                          <p:spTgt spid="57"/>
                                        </p:tgtEl>
                                        <p:attrNameLst>
                                          <p:attrName>fill.on</p:attrName>
                                        </p:attrNameLst>
                                      </p:cBhvr>
                                      <p:to>
                                        <p:strVal val="true"/>
                                      </p:to>
                                    </p:se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96"/>
                                        </p:tgtEl>
                                        <p:attrNameLst>
                                          <p:attrName>style.visibility</p:attrName>
                                        </p:attrNameLst>
                                      </p:cBhvr>
                                      <p:to>
                                        <p:strVal val="visible"/>
                                      </p:to>
                                    </p:set>
                                    <p:animEffect transition="in" filter="randombar(horizontal)">
                                      <p:cBhvr>
                                        <p:cTn id="51" dur="500"/>
                                        <p:tgtEl>
                                          <p:spTgt spid="96"/>
                                        </p:tgtEl>
                                      </p:cBhvr>
                                    </p:animEffect>
                                  </p:childTnLst>
                                </p:cTn>
                              </p:par>
                              <p:par>
                                <p:cTn id="52" presetID="19" presetClass="emph" presetSubtype="0" fill="hold" grpId="0" nodeType="withEffect">
                                  <p:stCondLst>
                                    <p:cond delay="0"/>
                                  </p:stCondLst>
                                  <p:childTnLst>
                                    <p:animClr clrSpc="rgb" dir="cw">
                                      <p:cBhvr override="childStyle">
                                        <p:cTn id="53" dur="500" fill="hold"/>
                                        <p:tgtEl>
                                          <p:spTgt spid="66"/>
                                        </p:tgtEl>
                                        <p:attrNameLst>
                                          <p:attrName>style.color</p:attrName>
                                        </p:attrNameLst>
                                      </p:cBhvr>
                                      <p:to>
                                        <a:srgbClr val="00B050"/>
                                      </p:to>
                                    </p:animClr>
                                    <p:animClr clrSpc="rgb" dir="cw">
                                      <p:cBhvr>
                                        <p:cTn id="54" dur="500" fill="hold"/>
                                        <p:tgtEl>
                                          <p:spTgt spid="66"/>
                                        </p:tgtEl>
                                        <p:attrNameLst>
                                          <p:attrName>fillcolor</p:attrName>
                                        </p:attrNameLst>
                                      </p:cBhvr>
                                      <p:to>
                                        <a:srgbClr val="00B050"/>
                                      </p:to>
                                    </p:animClr>
                                    <p:set>
                                      <p:cBhvr>
                                        <p:cTn id="55" dur="500" fill="hold"/>
                                        <p:tgtEl>
                                          <p:spTgt spid="66"/>
                                        </p:tgtEl>
                                        <p:attrNameLst>
                                          <p:attrName>fill.type</p:attrName>
                                        </p:attrNameLst>
                                      </p:cBhvr>
                                      <p:to>
                                        <p:strVal val="solid"/>
                                      </p:to>
                                    </p:set>
                                    <p:set>
                                      <p:cBhvr>
                                        <p:cTn id="56" dur="500" fill="hold"/>
                                        <p:tgtEl>
                                          <p:spTgt spid="66"/>
                                        </p:tgtEl>
                                        <p:attrNameLst>
                                          <p:attrName>fill.on</p:attrName>
                                        </p:attrNameLst>
                                      </p:cBhvr>
                                      <p:to>
                                        <p:strVal val="true"/>
                                      </p:to>
                                    </p:set>
                                  </p:childTnLst>
                                </p:cTn>
                              </p:par>
                            </p:childTnLst>
                          </p:cTn>
                        </p:par>
                        <p:par>
                          <p:cTn id="57" fill="hold">
                            <p:stCondLst>
                              <p:cond delay="500"/>
                            </p:stCondLst>
                            <p:childTnLst>
                              <p:par>
                                <p:cTn id="58" presetID="14" presetClass="entr" presetSubtype="10" fill="hold" nodeType="afterEffect">
                                  <p:stCondLst>
                                    <p:cond delay="0"/>
                                  </p:stCondLst>
                                  <p:childTnLst>
                                    <p:set>
                                      <p:cBhvr>
                                        <p:cTn id="59" dur="1" fill="hold">
                                          <p:stCondLst>
                                            <p:cond delay="0"/>
                                          </p:stCondLst>
                                        </p:cTn>
                                        <p:tgtEl>
                                          <p:spTgt spid="98"/>
                                        </p:tgtEl>
                                        <p:attrNameLst>
                                          <p:attrName>style.visibility</p:attrName>
                                        </p:attrNameLst>
                                      </p:cBhvr>
                                      <p:to>
                                        <p:strVal val="visible"/>
                                      </p:to>
                                    </p:set>
                                    <p:animEffect transition="in" filter="randombar(horizontal)">
                                      <p:cBhvr>
                                        <p:cTn id="60" dur="500"/>
                                        <p:tgtEl>
                                          <p:spTgt spid="98"/>
                                        </p:tgtEl>
                                      </p:cBhvr>
                                    </p:animEffect>
                                  </p:childTnLst>
                                </p:cTn>
                              </p:par>
                              <p:par>
                                <p:cTn id="61" presetID="19" presetClass="emph" presetSubtype="0" fill="hold" grpId="0" nodeType="withEffect">
                                  <p:stCondLst>
                                    <p:cond delay="0"/>
                                  </p:stCondLst>
                                  <p:childTnLst>
                                    <p:animClr clrSpc="rgb" dir="cw">
                                      <p:cBhvr override="childStyle">
                                        <p:cTn id="62" dur="500" fill="hold"/>
                                        <p:tgtEl>
                                          <p:spTgt spid="69"/>
                                        </p:tgtEl>
                                        <p:attrNameLst>
                                          <p:attrName>style.color</p:attrName>
                                        </p:attrNameLst>
                                      </p:cBhvr>
                                      <p:to>
                                        <a:srgbClr val="FFFF00"/>
                                      </p:to>
                                    </p:animClr>
                                    <p:animClr clrSpc="rgb" dir="cw">
                                      <p:cBhvr>
                                        <p:cTn id="63" dur="500" fill="hold"/>
                                        <p:tgtEl>
                                          <p:spTgt spid="69"/>
                                        </p:tgtEl>
                                        <p:attrNameLst>
                                          <p:attrName>fillcolor</p:attrName>
                                        </p:attrNameLst>
                                      </p:cBhvr>
                                      <p:to>
                                        <a:srgbClr val="FFFF00"/>
                                      </p:to>
                                    </p:animClr>
                                    <p:set>
                                      <p:cBhvr>
                                        <p:cTn id="64" dur="500" fill="hold"/>
                                        <p:tgtEl>
                                          <p:spTgt spid="69"/>
                                        </p:tgtEl>
                                        <p:attrNameLst>
                                          <p:attrName>fill.type</p:attrName>
                                        </p:attrNameLst>
                                      </p:cBhvr>
                                      <p:to>
                                        <p:strVal val="solid"/>
                                      </p:to>
                                    </p:set>
                                    <p:set>
                                      <p:cBhvr>
                                        <p:cTn id="65" dur="500" fill="hold"/>
                                        <p:tgtEl>
                                          <p:spTgt spid="69"/>
                                        </p:tgtEl>
                                        <p:attrNameLst>
                                          <p:attrName>fill.on</p:attrName>
                                        </p:attrNameLst>
                                      </p:cBhvr>
                                      <p:to>
                                        <p:strVal val="true"/>
                                      </p:to>
                                    </p:se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nodeType="clickEffect">
                                  <p:stCondLst>
                                    <p:cond delay="0"/>
                                  </p:stCondLst>
                                  <p:childTnLst>
                                    <p:set>
                                      <p:cBhvr>
                                        <p:cTn id="69" dur="1" fill="hold">
                                          <p:stCondLst>
                                            <p:cond delay="0"/>
                                          </p:stCondLst>
                                        </p:cTn>
                                        <p:tgtEl>
                                          <p:spTgt spid="100"/>
                                        </p:tgtEl>
                                        <p:attrNameLst>
                                          <p:attrName>style.visibility</p:attrName>
                                        </p:attrNameLst>
                                      </p:cBhvr>
                                      <p:to>
                                        <p:strVal val="visible"/>
                                      </p:to>
                                    </p:set>
                                    <p:animEffect transition="in" filter="randombar(horizontal)">
                                      <p:cBhvr>
                                        <p:cTn id="70" dur="500"/>
                                        <p:tgtEl>
                                          <p:spTgt spid="100"/>
                                        </p:tgtEl>
                                      </p:cBhvr>
                                    </p:animEffect>
                                  </p:childTnLst>
                                </p:cTn>
                              </p:par>
                              <p:par>
                                <p:cTn id="71" presetID="19" presetClass="emph" presetSubtype="0" fill="hold" grpId="0" nodeType="withEffect">
                                  <p:stCondLst>
                                    <p:cond delay="0"/>
                                  </p:stCondLst>
                                  <p:childTnLst>
                                    <p:animClr clrSpc="rgb" dir="cw">
                                      <p:cBhvr override="childStyle">
                                        <p:cTn id="72" dur="500" fill="hold"/>
                                        <p:tgtEl>
                                          <p:spTgt spid="79"/>
                                        </p:tgtEl>
                                        <p:attrNameLst>
                                          <p:attrName>style.color</p:attrName>
                                        </p:attrNameLst>
                                      </p:cBhvr>
                                      <p:to>
                                        <a:srgbClr val="00B050"/>
                                      </p:to>
                                    </p:animClr>
                                    <p:animClr clrSpc="rgb" dir="cw">
                                      <p:cBhvr>
                                        <p:cTn id="73" dur="500" fill="hold"/>
                                        <p:tgtEl>
                                          <p:spTgt spid="79"/>
                                        </p:tgtEl>
                                        <p:attrNameLst>
                                          <p:attrName>fillcolor</p:attrName>
                                        </p:attrNameLst>
                                      </p:cBhvr>
                                      <p:to>
                                        <a:srgbClr val="00B050"/>
                                      </p:to>
                                    </p:animClr>
                                    <p:set>
                                      <p:cBhvr>
                                        <p:cTn id="74" dur="500" fill="hold"/>
                                        <p:tgtEl>
                                          <p:spTgt spid="79"/>
                                        </p:tgtEl>
                                        <p:attrNameLst>
                                          <p:attrName>fill.type</p:attrName>
                                        </p:attrNameLst>
                                      </p:cBhvr>
                                      <p:to>
                                        <p:strVal val="solid"/>
                                      </p:to>
                                    </p:set>
                                    <p:set>
                                      <p:cBhvr>
                                        <p:cTn id="75" dur="500" fill="hold"/>
                                        <p:tgtEl>
                                          <p:spTgt spid="79"/>
                                        </p:tgtEl>
                                        <p:attrNameLst>
                                          <p:attrName>fill.on</p:attrName>
                                        </p:attrNameLst>
                                      </p:cBhvr>
                                      <p:to>
                                        <p:strVal val="true"/>
                                      </p:to>
                                    </p:set>
                                  </p:childTnLst>
                                </p:cTn>
                              </p:par>
                            </p:childTnLst>
                          </p:cTn>
                        </p:par>
                        <p:par>
                          <p:cTn id="76" fill="hold">
                            <p:stCondLst>
                              <p:cond delay="500"/>
                            </p:stCondLst>
                            <p:childTnLst>
                              <p:par>
                                <p:cTn id="77" presetID="14" presetClass="entr" presetSubtype="10" fill="hold" nodeType="afterEffect">
                                  <p:stCondLst>
                                    <p:cond delay="0"/>
                                  </p:stCondLst>
                                  <p:childTnLst>
                                    <p:set>
                                      <p:cBhvr>
                                        <p:cTn id="78" dur="1" fill="hold">
                                          <p:stCondLst>
                                            <p:cond delay="0"/>
                                          </p:stCondLst>
                                        </p:cTn>
                                        <p:tgtEl>
                                          <p:spTgt spid="102"/>
                                        </p:tgtEl>
                                        <p:attrNameLst>
                                          <p:attrName>style.visibility</p:attrName>
                                        </p:attrNameLst>
                                      </p:cBhvr>
                                      <p:to>
                                        <p:strVal val="visible"/>
                                      </p:to>
                                    </p:set>
                                    <p:animEffect transition="in" filter="randombar(horizontal)">
                                      <p:cBhvr>
                                        <p:cTn id="79" dur="500"/>
                                        <p:tgtEl>
                                          <p:spTgt spid="102"/>
                                        </p:tgtEl>
                                      </p:cBhvr>
                                    </p:animEffect>
                                  </p:childTnLst>
                                </p:cTn>
                              </p:par>
                              <p:par>
                                <p:cTn id="80" presetID="19" presetClass="emph" presetSubtype="0" fill="hold" grpId="0" nodeType="withEffect">
                                  <p:stCondLst>
                                    <p:cond delay="0"/>
                                  </p:stCondLst>
                                  <p:childTnLst>
                                    <p:animClr clrSpc="rgb" dir="cw">
                                      <p:cBhvr override="childStyle">
                                        <p:cTn id="81" dur="500" fill="hold"/>
                                        <p:tgtEl>
                                          <p:spTgt spid="84"/>
                                        </p:tgtEl>
                                        <p:attrNameLst>
                                          <p:attrName>style.color</p:attrName>
                                        </p:attrNameLst>
                                      </p:cBhvr>
                                      <p:to>
                                        <a:srgbClr val="FFFF00"/>
                                      </p:to>
                                    </p:animClr>
                                    <p:animClr clrSpc="rgb" dir="cw">
                                      <p:cBhvr>
                                        <p:cTn id="82" dur="500" fill="hold"/>
                                        <p:tgtEl>
                                          <p:spTgt spid="84"/>
                                        </p:tgtEl>
                                        <p:attrNameLst>
                                          <p:attrName>fillcolor</p:attrName>
                                        </p:attrNameLst>
                                      </p:cBhvr>
                                      <p:to>
                                        <a:srgbClr val="FFFF00"/>
                                      </p:to>
                                    </p:animClr>
                                    <p:set>
                                      <p:cBhvr>
                                        <p:cTn id="83" dur="500" fill="hold"/>
                                        <p:tgtEl>
                                          <p:spTgt spid="84"/>
                                        </p:tgtEl>
                                        <p:attrNameLst>
                                          <p:attrName>fill.type</p:attrName>
                                        </p:attrNameLst>
                                      </p:cBhvr>
                                      <p:to>
                                        <p:strVal val="solid"/>
                                      </p:to>
                                    </p:set>
                                    <p:set>
                                      <p:cBhvr>
                                        <p:cTn id="84" dur="500" fill="hold"/>
                                        <p:tgtEl>
                                          <p:spTgt spid="8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2" grpId="0" animBg="1"/>
      <p:bldP spid="54" grpId="0" animBg="1"/>
      <p:bldP spid="57" grpId="0" animBg="1"/>
      <p:bldP spid="66" grpId="0" animBg="1"/>
      <p:bldP spid="69" grpId="0" animBg="1"/>
      <p:bldP spid="79" grpId="0" animBg="1"/>
      <p:bldP spid="84" grpId="0" animBg="1"/>
      <p:bldP spid="104" grpId="0" animBg="1"/>
      <p:bldP spid="10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2D498-F54B-4A18-9540-A9B3C81645FD}"/>
              </a:ext>
            </a:extLst>
          </p:cNvPr>
          <p:cNvSpPr>
            <a:spLocks noGrp="1"/>
          </p:cNvSpPr>
          <p:nvPr>
            <p:ph type="title"/>
          </p:nvPr>
        </p:nvSpPr>
        <p:spPr/>
        <p:txBody>
          <a:bodyPr/>
          <a:lstStyle/>
          <a:p>
            <a:r>
              <a:rPr lang="en-US" dirty="0"/>
              <a:t>We end up with a pipeline, for each task</a:t>
            </a:r>
          </a:p>
        </p:txBody>
      </p:sp>
      <p:sp>
        <p:nvSpPr>
          <p:cNvPr id="3" name="Content Placeholder 2">
            <a:extLst>
              <a:ext uri="{FF2B5EF4-FFF2-40B4-BE49-F238E27FC236}">
                <a16:creationId xmlns:a16="http://schemas.microsoft.com/office/drawing/2014/main" id="{B1DA6956-7C93-4E22-BEFC-4BD1F296DD10}"/>
              </a:ext>
            </a:extLst>
          </p:cNvPr>
          <p:cNvSpPr>
            <a:spLocks noGrp="1"/>
          </p:cNvSpPr>
          <p:nvPr>
            <p:ph idx="1"/>
          </p:nvPr>
        </p:nvSpPr>
        <p:spPr/>
        <p:txBody>
          <a:bodyPr>
            <a:normAutofit/>
          </a:bodyPr>
          <a:lstStyle/>
          <a:p>
            <a:r>
              <a:rPr lang="en-US" dirty="0"/>
              <a:t>Cosmos doubles as a storage server, until data is offloaded</a:t>
            </a:r>
            <a:br>
              <a:rPr lang="en-US" dirty="0"/>
            </a:br>
            <a:r>
              <a:rPr lang="en-US" dirty="0"/>
              <a:t>to a back-end store they call Pelican (“shingled” storage)</a:t>
            </a:r>
          </a:p>
          <a:p>
            <a:r>
              <a:rPr lang="en-US" dirty="0"/>
              <a:t>For reliability, objects are stored in duplicate (but objects can also be recomputed from an upstream input if needed, so two replicas suffice</a:t>
            </a:r>
            <a:br>
              <a:rPr lang="en-US" dirty="0"/>
            </a:br>
            <a:r>
              <a:rPr lang="en-US" dirty="0"/>
              <a:t>except for “important” things that would also be slow to regenerate.)</a:t>
            </a:r>
          </a:p>
          <a:p>
            <a:r>
              <a:rPr lang="en-US" dirty="0"/>
              <a:t>Sometimes, a downstream artifact generates a new pipeline of tasks: we tag an image but the tagging connects us to other recipes…</a:t>
            </a:r>
          </a:p>
          <a:p>
            <a:r>
              <a:rPr lang="en-US" dirty="0"/>
              <a:t>Each “layer” of Cosmos is specialized in different tasks</a:t>
            </a:r>
          </a:p>
        </p:txBody>
      </p:sp>
      <p:sp>
        <p:nvSpPr>
          <p:cNvPr id="4" name="Footer Placeholder 3">
            <a:extLst>
              <a:ext uri="{FF2B5EF4-FFF2-40B4-BE49-F238E27FC236}">
                <a16:creationId xmlns:a16="http://schemas.microsoft.com/office/drawing/2014/main" id="{EE43DC98-37E8-44D3-938A-8ED7AFC9B48F}"/>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E038A4A0-F080-4734-870B-E3C8ED1ED640}"/>
              </a:ext>
            </a:extLst>
          </p:cNvPr>
          <p:cNvSpPr>
            <a:spLocks noGrp="1"/>
          </p:cNvSpPr>
          <p:nvPr>
            <p:ph type="sldNum" sz="quarter" idx="12"/>
          </p:nvPr>
        </p:nvSpPr>
        <p:spPr/>
        <p:txBody>
          <a:bodyPr/>
          <a:lstStyle/>
          <a:p>
            <a:fld id="{3C974458-8A97-4835-BF79-1FB6D7856C21}" type="slidenum">
              <a:rPr lang="en-US" smtClean="0"/>
              <a:t>8</a:t>
            </a:fld>
            <a:endParaRPr lang="en-US"/>
          </a:p>
        </p:txBody>
      </p:sp>
      <p:pic>
        <p:nvPicPr>
          <p:cNvPr id="6" name="Picture 5">
            <a:extLst>
              <a:ext uri="{FF2B5EF4-FFF2-40B4-BE49-F238E27FC236}">
                <a16:creationId xmlns:a16="http://schemas.microsoft.com/office/drawing/2014/main" id="{A0D60127-4EC8-4E14-A8AE-5D44D1C0C579}"/>
              </a:ext>
            </a:extLst>
          </p:cNvPr>
          <p:cNvPicPr>
            <a:picLocks noChangeAspect="1"/>
          </p:cNvPicPr>
          <p:nvPr/>
        </p:nvPicPr>
        <p:blipFill>
          <a:blip r:embed="rId3"/>
          <a:stretch>
            <a:fillRect/>
          </a:stretch>
        </p:blipFill>
        <p:spPr>
          <a:xfrm>
            <a:off x="10586828" y="1985169"/>
            <a:ext cx="1258482" cy="791923"/>
          </a:xfrm>
          <a:prstGeom prst="rect">
            <a:avLst/>
          </a:prstGeom>
          <a:ln w="76200">
            <a:solidFill>
              <a:srgbClr val="FFFF00"/>
            </a:solidFill>
          </a:ln>
        </p:spPr>
      </p:pic>
      <p:pic>
        <p:nvPicPr>
          <p:cNvPr id="7" name="Picture 6">
            <a:extLst>
              <a:ext uri="{FF2B5EF4-FFF2-40B4-BE49-F238E27FC236}">
                <a16:creationId xmlns:a16="http://schemas.microsoft.com/office/drawing/2014/main" id="{65CE625A-6C3F-4249-B0BD-FDE4C44C9E50}"/>
              </a:ext>
            </a:extLst>
          </p:cNvPr>
          <p:cNvPicPr>
            <a:picLocks noChangeAspect="1"/>
          </p:cNvPicPr>
          <p:nvPr/>
        </p:nvPicPr>
        <p:blipFill>
          <a:blip r:embed="rId3"/>
          <a:stretch>
            <a:fillRect/>
          </a:stretch>
        </p:blipFill>
        <p:spPr>
          <a:xfrm>
            <a:off x="9957587" y="2146513"/>
            <a:ext cx="1258482" cy="791923"/>
          </a:xfrm>
          <a:prstGeom prst="rect">
            <a:avLst/>
          </a:prstGeom>
          <a:ln w="76200">
            <a:solidFill>
              <a:srgbClr val="00B050"/>
            </a:solidFill>
          </a:ln>
        </p:spPr>
      </p:pic>
    </p:spTree>
    <p:extLst>
      <p:ext uri="{BB962C8B-B14F-4D97-AF65-F5344CB8AC3E}">
        <p14:creationId xmlns:p14="http://schemas.microsoft.com/office/powerpoint/2010/main" val="27746996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47F57-CB5B-4C05-BE14-A374E81B1150}"/>
              </a:ext>
            </a:extLst>
          </p:cNvPr>
          <p:cNvSpPr>
            <a:spLocks noGrp="1"/>
          </p:cNvSpPr>
          <p:nvPr>
            <p:ph type="title"/>
          </p:nvPr>
        </p:nvSpPr>
        <p:spPr/>
        <p:txBody>
          <a:bodyPr/>
          <a:lstStyle/>
          <a:p>
            <a:r>
              <a:rPr lang="en-US" dirty="0"/>
              <a:t>Test Your understanding</a:t>
            </a:r>
          </a:p>
        </p:txBody>
      </p:sp>
      <p:sp>
        <p:nvSpPr>
          <p:cNvPr id="3" name="Content Placeholder 2">
            <a:extLst>
              <a:ext uri="{FF2B5EF4-FFF2-40B4-BE49-F238E27FC236}">
                <a16:creationId xmlns:a16="http://schemas.microsoft.com/office/drawing/2014/main" id="{9A7B3029-5B7E-4858-9FE2-2CD62B14EE8B}"/>
              </a:ext>
            </a:extLst>
          </p:cNvPr>
          <p:cNvSpPr>
            <a:spLocks noGrp="1"/>
          </p:cNvSpPr>
          <p:nvPr>
            <p:ph idx="1"/>
          </p:nvPr>
        </p:nvSpPr>
        <p:spPr/>
        <p:txBody>
          <a:bodyPr/>
          <a:lstStyle/>
          <a:p>
            <a:r>
              <a:rPr lang="en-US" dirty="0"/>
              <a:t>Why is everything replicated?</a:t>
            </a:r>
          </a:p>
          <a:p>
            <a:pPr>
              <a:buFont typeface="Wingdings" panose="05000000000000000000" pitchFamily="2" charset="2"/>
              <a:buChar char="Ø"/>
            </a:pPr>
            <a:r>
              <a:rPr lang="en-US" dirty="0"/>
              <a:t>  Does it always suffice to have one primary and one replica?</a:t>
            </a:r>
          </a:p>
          <a:p>
            <a:pPr>
              <a:buFont typeface="Wingdings" panose="05000000000000000000" pitchFamily="2" charset="2"/>
              <a:buChar char="Ø"/>
            </a:pPr>
            <a:r>
              <a:rPr lang="en-US" dirty="0"/>
              <a:t>  Can selection of primary and backup machines be totally randomized?</a:t>
            </a:r>
          </a:p>
          <a:p>
            <a:r>
              <a:rPr lang="en-US" dirty="0"/>
              <a:t>Why have layers?  Can’t every machine in every layer do every task?</a:t>
            </a:r>
          </a:p>
          <a:p>
            <a:r>
              <a:rPr lang="en-US" dirty="0"/>
              <a:t>Why not duplicate the computation too, and not just the data?</a:t>
            </a:r>
          </a:p>
          <a:p>
            <a:pPr>
              <a:buFont typeface="Wingdings" panose="05000000000000000000" pitchFamily="2" charset="2"/>
              <a:buChar char="Ø"/>
            </a:pPr>
            <a:r>
              <a:rPr lang="en-US" dirty="0"/>
              <a:t>  Right now, Cosmos selects a primary machine for each task, and it</a:t>
            </a:r>
            <a:br>
              <a:rPr lang="en-US" dirty="0"/>
            </a:br>
            <a:r>
              <a:rPr lang="en-US" dirty="0"/>
              <a:t>    computes whatever is needed, then </a:t>
            </a:r>
            <a:r>
              <a:rPr lang="en-US" u="sng" dirty="0"/>
              <a:t>it</a:t>
            </a:r>
            <a:r>
              <a:rPr lang="en-US" dirty="0"/>
              <a:t> makes one or more replicas.</a:t>
            </a:r>
          </a:p>
        </p:txBody>
      </p:sp>
      <p:sp>
        <p:nvSpPr>
          <p:cNvPr id="4" name="Footer Placeholder 3">
            <a:extLst>
              <a:ext uri="{FF2B5EF4-FFF2-40B4-BE49-F238E27FC236}">
                <a16:creationId xmlns:a16="http://schemas.microsoft.com/office/drawing/2014/main" id="{AA4115AE-1CB7-4FDE-B3A2-8446384C7F1C}"/>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F8555B22-F7E4-473E-AADD-9F347B34C09E}"/>
              </a:ext>
            </a:extLst>
          </p:cNvPr>
          <p:cNvSpPr>
            <a:spLocks noGrp="1"/>
          </p:cNvSpPr>
          <p:nvPr>
            <p:ph type="sldNum" sz="quarter" idx="12"/>
          </p:nvPr>
        </p:nvSpPr>
        <p:spPr/>
        <p:txBody>
          <a:bodyPr/>
          <a:lstStyle/>
          <a:p>
            <a:fld id="{3C974458-8A97-4835-BF79-1FB6D7856C21}" type="slidenum">
              <a:rPr lang="en-US" smtClean="0"/>
              <a:t>9</a:t>
            </a:fld>
            <a:endParaRPr lang="en-US"/>
          </a:p>
        </p:txBody>
      </p:sp>
    </p:spTree>
    <p:extLst>
      <p:ext uri="{BB962C8B-B14F-4D97-AF65-F5344CB8AC3E}">
        <p14:creationId xmlns:p14="http://schemas.microsoft.com/office/powerpoint/2010/main" val="248980908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12.9|8.8|12.5|5.9|2.9|7.6|0.8"/>
</p:tagLst>
</file>

<file path=ppt/tags/tag10.xml><?xml version="1.0" encoding="utf-8"?>
<p:tagLst xmlns:a="http://schemas.openxmlformats.org/drawingml/2006/main" xmlns:r="http://schemas.openxmlformats.org/officeDocument/2006/relationships" xmlns:p="http://schemas.openxmlformats.org/presentationml/2006/main">
  <p:tag name="TIMING" val="|270.6"/>
</p:tagLst>
</file>

<file path=ppt/tags/tag11.xml><?xml version="1.0" encoding="utf-8"?>
<p:tagLst xmlns:a="http://schemas.openxmlformats.org/drawingml/2006/main" xmlns:r="http://schemas.openxmlformats.org/officeDocument/2006/relationships" xmlns:p="http://schemas.openxmlformats.org/presentationml/2006/main">
  <p:tag name="TIMING" val="|4.1|22.1|25|13.1"/>
</p:tagLst>
</file>

<file path=ppt/tags/tag12.xml><?xml version="1.0" encoding="utf-8"?>
<p:tagLst xmlns:a="http://schemas.openxmlformats.org/drawingml/2006/main" xmlns:r="http://schemas.openxmlformats.org/officeDocument/2006/relationships" xmlns:p="http://schemas.openxmlformats.org/presentationml/2006/main">
  <p:tag name="TIMING" val="|26.9|0.9|2.5|5.3|0.1|0.4|81.2|12.4"/>
</p:tagLst>
</file>

<file path=ppt/tags/tag13.xml><?xml version="1.0" encoding="utf-8"?>
<p:tagLst xmlns:a="http://schemas.openxmlformats.org/drawingml/2006/main" xmlns:r="http://schemas.openxmlformats.org/officeDocument/2006/relationships" xmlns:p="http://schemas.openxmlformats.org/presentationml/2006/main">
  <p:tag name="TIMING" val="|66.7|0.4|0.4"/>
</p:tagLst>
</file>

<file path=ppt/tags/tag14.xml><?xml version="1.0" encoding="utf-8"?>
<p:tagLst xmlns:a="http://schemas.openxmlformats.org/drawingml/2006/main" xmlns:r="http://schemas.openxmlformats.org/officeDocument/2006/relationships" xmlns:p="http://schemas.openxmlformats.org/presentationml/2006/main">
  <p:tag name="TIMING" val="|4.1|22.1|25|13.1"/>
</p:tagLst>
</file>

<file path=ppt/tags/tag15.xml><?xml version="1.0" encoding="utf-8"?>
<p:tagLst xmlns:a="http://schemas.openxmlformats.org/drawingml/2006/main" xmlns:r="http://schemas.openxmlformats.org/officeDocument/2006/relationships" xmlns:p="http://schemas.openxmlformats.org/presentationml/2006/main">
  <p:tag name="TIMING" val="|22.1|66|0.3|8.1"/>
</p:tagLst>
</file>

<file path=ppt/tags/tag2.xml><?xml version="1.0" encoding="utf-8"?>
<p:tagLst xmlns:a="http://schemas.openxmlformats.org/drawingml/2006/main" xmlns:r="http://schemas.openxmlformats.org/officeDocument/2006/relationships" xmlns:p="http://schemas.openxmlformats.org/presentationml/2006/main">
  <p:tag name="TIMING" val="|7.2"/>
</p:tagLst>
</file>

<file path=ppt/tags/tag3.xml><?xml version="1.0" encoding="utf-8"?>
<p:tagLst xmlns:a="http://schemas.openxmlformats.org/drawingml/2006/main" xmlns:r="http://schemas.openxmlformats.org/officeDocument/2006/relationships" xmlns:p="http://schemas.openxmlformats.org/presentationml/2006/main">
  <p:tag name="TIMING" val="|13.7|4.3|5.1"/>
</p:tagLst>
</file>

<file path=ppt/tags/tag4.xml><?xml version="1.0" encoding="utf-8"?>
<p:tagLst xmlns:a="http://schemas.openxmlformats.org/drawingml/2006/main" xmlns:r="http://schemas.openxmlformats.org/officeDocument/2006/relationships" xmlns:p="http://schemas.openxmlformats.org/presentationml/2006/main">
  <p:tag name="TIMING" val="|45.9|25.3"/>
</p:tagLst>
</file>

<file path=ppt/tags/tag5.xml><?xml version="1.0" encoding="utf-8"?>
<p:tagLst xmlns:a="http://schemas.openxmlformats.org/drawingml/2006/main" xmlns:r="http://schemas.openxmlformats.org/officeDocument/2006/relationships" xmlns:p="http://schemas.openxmlformats.org/presentationml/2006/main">
  <p:tag name="TIMING" val="|15.6"/>
</p:tagLst>
</file>

<file path=ppt/tags/tag6.xml><?xml version="1.0" encoding="utf-8"?>
<p:tagLst xmlns:a="http://schemas.openxmlformats.org/drawingml/2006/main" xmlns:r="http://schemas.openxmlformats.org/officeDocument/2006/relationships" xmlns:p="http://schemas.openxmlformats.org/presentationml/2006/main">
  <p:tag name="TIMING" val="|4.1|22.1|25|13.1"/>
</p:tagLst>
</file>

<file path=ppt/tags/tag7.xml><?xml version="1.0" encoding="utf-8"?>
<p:tagLst xmlns:a="http://schemas.openxmlformats.org/drawingml/2006/main" xmlns:r="http://schemas.openxmlformats.org/officeDocument/2006/relationships" xmlns:p="http://schemas.openxmlformats.org/presentationml/2006/main">
  <p:tag name="TIMING" val="|270.6"/>
</p:tagLst>
</file>

<file path=ppt/tags/tag8.xml><?xml version="1.0" encoding="utf-8"?>
<p:tagLst xmlns:a="http://schemas.openxmlformats.org/drawingml/2006/main" xmlns:r="http://schemas.openxmlformats.org/officeDocument/2006/relationships" xmlns:p="http://schemas.openxmlformats.org/presentationml/2006/main">
  <p:tag name="TIMING" val="|7.6|16.6"/>
</p:tagLst>
</file>

<file path=ppt/tags/tag9.xml><?xml version="1.0" encoding="utf-8"?>
<p:tagLst xmlns:a="http://schemas.openxmlformats.org/drawingml/2006/main" xmlns:r="http://schemas.openxmlformats.org/officeDocument/2006/relationships" xmlns:p="http://schemas.openxmlformats.org/presentationml/2006/main">
  <p:tag name="TIMING" val="|83.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Title">
  <a:themeElements>
    <a:clrScheme name="">
      <a:dk1>
        <a:srgbClr val="808080"/>
      </a:dk1>
      <a:lt1>
        <a:srgbClr val="FFFFFF"/>
      </a:lt1>
      <a:dk2>
        <a:srgbClr val="000000"/>
      </a:dk2>
      <a:lt2>
        <a:srgbClr val="000000"/>
      </a:lt2>
      <a:accent1>
        <a:srgbClr val="F0C423"/>
      </a:accent1>
      <a:accent2>
        <a:srgbClr val="333399"/>
      </a:accent2>
      <a:accent3>
        <a:srgbClr val="AAAAAA"/>
      </a:accent3>
      <a:accent4>
        <a:srgbClr val="DADADA"/>
      </a:accent4>
      <a:accent5>
        <a:srgbClr val="F6DEAC"/>
      </a:accent5>
      <a:accent6>
        <a:srgbClr val="2D2D8A"/>
      </a:accent6>
      <a:hlink>
        <a:srgbClr val="009999"/>
      </a:hlink>
      <a:folHlink>
        <a:srgbClr val="99CC00"/>
      </a:folHlink>
    </a:clrScheme>
    <a:fontScheme name="Title">
      <a:majorFont>
        <a:latin typeface="Vista Sans OT Medium"/>
        <a:ea typeface="ヒラギノ角ゴ ProN W6"/>
        <a:cs typeface="ヒラギノ角ゴ ProN W6"/>
      </a:majorFont>
      <a:minorFont>
        <a:latin typeface="Vista Sans OT Reg"/>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0C423"/>
        </a:solidFill>
        <a:ln w="25400" cap="flat" cmpd="sng" algn="ctr">
          <a:noFill/>
          <a:prstDash val="solid"/>
          <a:round/>
          <a:headEnd type="arrow"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Vista Sans OT Reg" pitchFamily="-65" charset="0"/>
            <a:ea typeface="ヒラギノ角ゴ ProN W3" pitchFamily="-65" charset="-128"/>
            <a:cs typeface="ヒラギノ角ゴ ProN W3" pitchFamily="-65" charset="-128"/>
            <a:sym typeface="Vista Sans OT Reg" pitchFamily="-65" charset="0"/>
          </a:defRPr>
        </a:defPPr>
      </a:lstStyle>
    </a:spDef>
    <a:lnDef>
      <a:spPr bwMode="auto">
        <a:xfrm>
          <a:off x="0" y="0"/>
          <a:ext cx="1" cy="1"/>
        </a:xfrm>
        <a:custGeom>
          <a:avLst/>
          <a:gdLst/>
          <a:ahLst/>
          <a:cxnLst/>
          <a:rect l="0" t="0" r="0" b="0"/>
          <a:pathLst/>
        </a:custGeom>
        <a:solidFill>
          <a:srgbClr val="F0C423"/>
        </a:solidFill>
        <a:ln w="25400" cap="flat" cmpd="sng" algn="ctr">
          <a:noFill/>
          <a:prstDash val="solid"/>
          <a:round/>
          <a:headEnd type="arrow"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Vista Sans OT Reg" pitchFamily="-65" charset="0"/>
            <a:ea typeface="ヒラギノ角ゴ ProN W3" pitchFamily="-65" charset="-128"/>
            <a:cs typeface="ヒラギノ角ゴ ProN W3" pitchFamily="-65" charset="-128"/>
            <a:sym typeface="Vista Sans OT Reg" pitchFamily="-65" charset="0"/>
          </a:defRPr>
        </a:defPPr>
      </a:lstStyle>
    </a:lnDef>
  </a:objectDefaults>
  <a:extraClrSchemeLst>
    <a:extraClrScheme>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ullet">
  <a:themeElements>
    <a:clrScheme name="">
      <a:dk1>
        <a:srgbClr val="000000"/>
      </a:dk1>
      <a:lt1>
        <a:srgbClr val="E0E4ED"/>
      </a:lt1>
      <a:dk2>
        <a:srgbClr val="000000"/>
      </a:dk2>
      <a:lt2>
        <a:srgbClr val="000000"/>
      </a:lt2>
      <a:accent1>
        <a:srgbClr val="F0C423"/>
      </a:accent1>
      <a:accent2>
        <a:srgbClr val="333399"/>
      </a:accent2>
      <a:accent3>
        <a:srgbClr val="EDEFF4"/>
      </a:accent3>
      <a:accent4>
        <a:srgbClr val="000000"/>
      </a:accent4>
      <a:accent5>
        <a:srgbClr val="F6DEAC"/>
      </a:accent5>
      <a:accent6>
        <a:srgbClr val="2D2D8A"/>
      </a:accent6>
      <a:hlink>
        <a:srgbClr val="009999"/>
      </a:hlink>
      <a:folHlink>
        <a:srgbClr val="99CC00"/>
      </a:folHlink>
    </a:clrScheme>
    <a:fontScheme name="Bullet">
      <a:majorFont>
        <a:latin typeface="Vista Sans OT Medium"/>
        <a:ea typeface="ヒラギノ角ゴ ProN W6"/>
        <a:cs typeface="ヒラギノ角ゴ ProN W6"/>
      </a:majorFont>
      <a:minorFont>
        <a:latin typeface="Vista Sans OT Reg"/>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0C423"/>
        </a:solidFill>
        <a:ln w="25400" cap="flat" cmpd="sng" algn="ctr">
          <a:noFill/>
          <a:prstDash val="solid"/>
          <a:round/>
          <a:headEnd type="arrow"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Vista Sans OT Reg" pitchFamily="-65" charset="0"/>
            <a:ea typeface="ヒラギノ角ゴ ProN W3" pitchFamily="-65" charset="-128"/>
            <a:cs typeface="ヒラギノ角ゴ ProN W3" pitchFamily="-65" charset="-128"/>
            <a:sym typeface="Vista Sans OT Reg" pitchFamily="-65" charset="0"/>
          </a:defRPr>
        </a:defPPr>
      </a:lstStyle>
    </a:spDef>
    <a:lnDef>
      <a:spPr bwMode="auto">
        <a:xfrm>
          <a:off x="0" y="0"/>
          <a:ext cx="1" cy="1"/>
        </a:xfrm>
        <a:custGeom>
          <a:avLst/>
          <a:gdLst/>
          <a:ahLst/>
          <a:cxnLst/>
          <a:rect l="0" t="0" r="0" b="0"/>
          <a:pathLst/>
        </a:custGeom>
        <a:solidFill>
          <a:srgbClr val="F0C423"/>
        </a:solidFill>
        <a:ln w="25400" cap="flat" cmpd="sng" algn="ctr">
          <a:noFill/>
          <a:prstDash val="solid"/>
          <a:round/>
          <a:headEnd type="arrow"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Vista Sans OT Reg" pitchFamily="-65" charset="0"/>
            <a:ea typeface="ヒラギノ角ゴ ProN W3" pitchFamily="-65" charset="-128"/>
            <a:cs typeface="ヒラギノ角ゴ ProN W3" pitchFamily="-65" charset="-128"/>
            <a:sym typeface="Vista Sans OT Reg" pitchFamily="-65" charset="0"/>
          </a:defRPr>
        </a:defPPr>
      </a:lstStyle>
    </a:lnDef>
  </a:objectDefaults>
  <a:extraClrSchemeLst>
    <a:extraClrScheme>
      <a:clrScheme name="Bulle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2337</TotalTime>
  <Words>4911</Words>
  <Application>Microsoft Office PowerPoint</Application>
  <PresentationFormat>Widescreen</PresentationFormat>
  <Paragraphs>802</Paragraphs>
  <Slides>61</Slides>
  <Notes>58</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61</vt:i4>
      </vt:variant>
    </vt:vector>
  </HeadingPairs>
  <TitlesOfParts>
    <vt:vector size="78" baseType="lpstr">
      <vt:lpstr>Arial</vt:lpstr>
      <vt:lpstr>Calibri</vt:lpstr>
      <vt:lpstr>Cambria</vt:lpstr>
      <vt:lpstr>Consolas</vt:lpstr>
      <vt:lpstr>Courier New</vt:lpstr>
      <vt:lpstr>Lucida Grande</vt:lpstr>
      <vt:lpstr>Tw Cen MT</vt:lpstr>
      <vt:lpstr>Tw Cen MT Condensed</vt:lpstr>
      <vt:lpstr>Vista Sans OT Medium</vt:lpstr>
      <vt:lpstr>Vista Sans OT Reg</vt:lpstr>
      <vt:lpstr>Wingdings</vt:lpstr>
      <vt:lpstr>Wingdings 3</vt:lpstr>
      <vt:lpstr>ヒラギノ角ゴ ProN W3</vt:lpstr>
      <vt:lpstr>ヒラギノ角ゴ ProN W6</vt:lpstr>
      <vt:lpstr>Integral</vt:lpstr>
      <vt:lpstr>Title</vt:lpstr>
      <vt:lpstr>Bullet</vt:lpstr>
      <vt:lpstr>Moving Machine Learning  to the Edge</vt:lpstr>
      <vt:lpstr>Recap of Lecture 4</vt:lpstr>
      <vt:lpstr>Our main question</vt:lpstr>
      <vt:lpstr>BUT Delays are too large for Fog Apps</vt:lpstr>
      <vt:lpstr>What we learned in Lectures 3, 4</vt:lpstr>
      <vt:lpstr>Back-end: Why is it slow?</vt:lpstr>
      <vt:lpstr>Microsoft Cosmos</vt:lpstr>
      <vt:lpstr>We end up with a pipeline, for each task</vt:lpstr>
      <vt:lpstr>Test Your understanding</vt:lpstr>
      <vt:lpstr>We end up with a pipeline, for each task</vt:lpstr>
      <vt:lpstr>We can’t speed the backend up!</vt:lpstr>
      <vt:lpstr>Today: a very “long” pipeline</vt:lpstr>
      <vt:lpstr>New: Move Some ML tasks to the edge</vt:lpstr>
      <vt:lpstr>New: Move Some ML tasks to the edge</vt:lpstr>
      <vt:lpstr>Why just “some” tasks?</vt:lpstr>
      <vt:lpstr>Cloud-hosted Data Concentrator</vt:lpstr>
      <vt:lpstr>New FOG-Capable Cloud Model</vt:lpstr>
      <vt:lpstr>How can Machine Learning be  split into two halves this way?</vt:lpstr>
      <vt:lpstr>Yet we need some sense of what these models might look like!</vt:lpstr>
      <vt:lpstr>Categories of machine learning</vt:lpstr>
      <vt:lpstr>Models are a new kind of BLOB!</vt:lpstr>
      <vt:lpstr>TAO is not easy to understand! </vt:lpstr>
      <vt:lpstr>TAO Facebook’s Distributed Data Store for the Social Graph</vt:lpstr>
      <vt:lpstr>The Social Graph</vt:lpstr>
      <vt:lpstr>Dynamically Rendering the Graph</vt:lpstr>
      <vt:lpstr>Dynamically Rendering the Graph</vt:lpstr>
      <vt:lpstr>TAO opts for NoSQL Model</vt:lpstr>
      <vt:lpstr>What Are TAO’s Goals/Challenges?</vt:lpstr>
      <vt:lpstr>Dynamic Resolution of Data Dependencies</vt:lpstr>
      <vt:lpstr>What Are TAO’s Goals/Challenges?</vt:lpstr>
      <vt:lpstr>Graph in Memcache</vt:lpstr>
      <vt:lpstr>Objects = Nodes</vt:lpstr>
      <vt:lpstr>Association Lists</vt:lpstr>
      <vt:lpstr>Inverse associations</vt:lpstr>
      <vt:lpstr>Objects and Associations API</vt:lpstr>
      <vt:lpstr>What Are TAO’s Goals/Challenges?</vt:lpstr>
      <vt:lpstr>Independent Scaling by Separating Roles</vt:lpstr>
      <vt:lpstr>Subdividing the Data Center</vt:lpstr>
      <vt:lpstr>Subdividing the Data Center</vt:lpstr>
      <vt:lpstr>Follower and Leader Caches</vt:lpstr>
      <vt:lpstr>What Are TAO’s Goals/Challenges?</vt:lpstr>
      <vt:lpstr>Write-through Caching – Association Lists</vt:lpstr>
      <vt:lpstr>Asynchronous DB Replication</vt:lpstr>
      <vt:lpstr>What Are TAO’s Goals/Challenges?</vt:lpstr>
      <vt:lpstr>Key Ideas</vt:lpstr>
      <vt:lpstr>Improving Availability: Read Failover</vt:lpstr>
      <vt:lpstr>TAO Summary</vt:lpstr>
      <vt:lpstr>Single-server Peak Observed Capacity</vt:lpstr>
      <vt:lpstr>Write latency</vt:lpstr>
      <vt:lpstr>More In the Paper</vt:lpstr>
      <vt:lpstr>Back to our theme… what did we learn?</vt:lpstr>
      <vt:lpstr>Concept: Write-through cache</vt:lpstr>
      <vt:lpstr>Uses of write-through caching</vt:lpstr>
      <vt:lpstr>… so TAO is simply reusing the idea!</vt:lpstr>
      <vt:lpstr>Sharding concept</vt:lpstr>
      <vt:lpstr>Key-value databases</vt:lpstr>
      <vt:lpstr>Sharding in TAO</vt:lpstr>
      <vt:lpstr>Sharding in TAO</vt:lpstr>
      <vt:lpstr>Summary</vt:lpstr>
      <vt:lpstr>Difference: First Tier ML versus Back-End</vt:lpstr>
      <vt:lpstr>Graphical Models: TAO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5412:  Topics in Cloud Computing</dc:title>
  <dc:creator>ken</dc:creator>
  <cp:lastModifiedBy>Ken Birman</cp:lastModifiedBy>
  <cp:revision>147</cp:revision>
  <dcterms:created xsi:type="dcterms:W3CDTF">2017-12-19T18:11:25Z</dcterms:created>
  <dcterms:modified xsi:type="dcterms:W3CDTF">2018-03-09T20:50:26Z</dcterms:modified>
</cp:coreProperties>
</file>