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4" r:id="rId19"/>
    <p:sldId id="274" r:id="rId20"/>
    <p:sldId id="275" r:id="rId21"/>
    <p:sldId id="276" r:id="rId22"/>
    <p:sldId id="277" r:id="rId23"/>
    <p:sldId id="283" r:id="rId24"/>
    <p:sldId id="278" r:id="rId25"/>
    <p:sldId id="279" r:id="rId26"/>
    <p:sldId id="280" r:id="rId27"/>
    <p:sldId id="281" r:id="rId28"/>
    <p:sldId id="282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1C459E-8AFD-4C88-A45E-D59C9A3879A0}">
          <p14:sldIdLst>
            <p14:sldId id="256"/>
            <p14:sldId id="257"/>
            <p14:sldId id="258"/>
            <p14:sldId id="266"/>
            <p14:sldId id="259"/>
            <p14:sldId id="260"/>
            <p14:sldId id="261"/>
            <p14:sldId id="262"/>
            <p14:sldId id="263"/>
            <p14:sldId id="264"/>
            <p14:sldId id="267"/>
            <p14:sldId id="268"/>
            <p14:sldId id="269"/>
            <p14:sldId id="270"/>
            <p14:sldId id="271"/>
            <p14:sldId id="272"/>
            <p14:sldId id="273"/>
            <p14:sldId id="284"/>
            <p14:sldId id="274"/>
            <p14:sldId id="275"/>
            <p14:sldId id="276"/>
            <p14:sldId id="277"/>
            <p14:sldId id="283"/>
            <p14:sldId id="278"/>
            <p14:sldId id="279"/>
            <p14:sldId id="280"/>
            <p14:sldId id="281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7C80"/>
    <a:srgbClr val="FF5050"/>
    <a:srgbClr val="FF0066"/>
    <a:srgbClr val="92D050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7" autoAdjust="0"/>
  </p:normalViewPr>
  <p:slideViewPr>
    <p:cSldViewPr snapToGrid="0">
      <p:cViewPr>
        <p:scale>
          <a:sx n="120" d="100"/>
          <a:sy n="120" d="100"/>
        </p:scale>
        <p:origin x="-1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-1308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0579A-B1E4-47EB-8BA9-D99CA9E7BA07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DC88A-CD66-4609-884B-39722DAC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4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17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6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Some tasks, like speech understanding, are more problematic.</a:t>
            </a:r>
          </a:p>
          <a:p>
            <a:endParaRPr lang="en-US" smtClean="0"/>
          </a:p>
          <a:p>
            <a:r>
              <a:rPr lang="en-US" smtClean="0"/>
              <a:t>We can probably hide the identity of the speaker by means of a technique called “onion routing”, but if we do, the cloud will lack context for understanding the remark.</a:t>
            </a:r>
          </a:p>
          <a:p>
            <a:endParaRPr lang="en-US" smtClean="0"/>
          </a:p>
          <a:p>
            <a:r>
              <a:rPr lang="en-US" smtClean="0"/>
              <a:t>We could perhaps send a cookie with context information, but if the cloud cheats, it will easily figure out who the speaker was.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having the cloud operate the SGX enclave and putting the FPGA array and its data inside, we create a cloud-hosted but very secure solution just for this one user.  Only the client can talk to this one enclave, and only the client learns result.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3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3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1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C88A-CD66-4609-884B-39722DAC33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32C7F0B-8936-44C5-BA0F-FCD13E7C65F0}" type="datetime1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20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5D3AA-A41E-4677-8854-44256C306844}" type="datetime1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8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FF245-29EA-445C-9CC2-1F5BA999DC5A}" type="datetime1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94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396875" indent="-268288">
              <a:buFont typeface="Wingdings" panose="05000000000000000000" pitchFamily="2" charset="2"/>
              <a:buChar char="Ø"/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D41A-7EC4-4DB9-A883-2E97020859C4}" type="datetime1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4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0B390-75CF-4FAD-BBC9-B280E9660EA5}" type="datetime1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3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1" kern="1200" cap="all" spc="100" baseline="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/>
            </a:lvl1pPr>
            <a:lvl2pPr marL="341313" indent="-212725">
              <a:buFont typeface="Wingdings" panose="05000000000000000000" pitchFamily="2" charset="2"/>
              <a:buChar char="Ø"/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FC70-351A-4291-8C26-6F1469F5E792}" type="datetime1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000" b="1" kern="1200" cap="all" spc="100" baseline="0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A862-BBB0-49C0-9B97-61C9BD060AC6}" type="datetime1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2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9191-100C-4E77-9D1C-977E5A147FDA}" type="datetime1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1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68535-C310-4F8B-8B20-DE0281267002}" type="datetime1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1F4E-6976-4D65-92C7-153C89C05B19}" type="datetime1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2084-BD4B-4780-8931-C396A8221E37}" type="datetime1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0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F2B540-A3D3-4F10-95F4-6D2B547E13DE}" type="datetime1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http://www.cs.cornell.edu/courses/cs5412/2018sp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974458-8A97-4835-BF79-1FB6D7856C2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27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7B2A5-D888-4A68-9EB8-E190FABBD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Secure and Private ways to </a:t>
            </a:r>
            <a:br>
              <a:rPr lang="en-US" sz="4000" dirty="0"/>
            </a:br>
            <a:r>
              <a:rPr lang="en-US" sz="4000" dirty="0"/>
              <a:t>query Sensor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1664BDB-4610-415E-B88D-82832DD450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Edward Tremel</a:t>
            </a:r>
          </a:p>
          <a:p>
            <a:r>
              <a:rPr lang="en-US" dirty="0"/>
              <a:t>Spring,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http://www.cs.cornell.edu/courses/cs5412/2018sp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5DEC2CA-23BA-4743-9214-3920C91A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Limited Amount of Trust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55DC413-A6B7-4777-A886-0CDF5005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model: View the cloud as honest, but curious to learn secrets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Executes code correctly, audited by US and European governments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Monitors everything it can, tries to learn more about customers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SGX Enclave + FPGA inside is cloud-hosted, bu</a:t>
            </a:r>
            <a:r>
              <a:rPr lang="en-US" dirty="0" smtClean="0"/>
              <a:t>t secure, for one user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Only one client can talk to enclave, only client learns result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If we </a:t>
            </a:r>
            <a:r>
              <a:rPr lang="en-US" dirty="0"/>
              <a:t>want to evaluate a query that sums data over many users, </a:t>
            </a:r>
            <a:r>
              <a:rPr lang="en-US" dirty="0" smtClean="0"/>
              <a:t>SGX isolation won’t </a:t>
            </a:r>
            <a:r>
              <a:rPr lang="en-US" dirty="0"/>
              <a:t>help.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62DCDA-79D9-42A4-844F-1EE07B46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A2D926A-6DC3-4EC6-8977-1527494D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Setup: Lots of smart sensors connected to network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Registered to same cloud service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Devices can send messages to each other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11</a:t>
            </a:fld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070622" y="2137742"/>
            <a:ext cx="5074963" cy="4091015"/>
            <a:chOff x="6469983" y="2449482"/>
            <a:chExt cx="4415280" cy="355923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767882" y="2940543"/>
              <a:ext cx="565557" cy="1466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8922215" y="3026749"/>
              <a:ext cx="498839" cy="1359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2" descr="C:\Users\Edward\AppData\Local\Microsoft\Windows\Temporary Internet Files\Content.IE5\K3BFYR7V\MC90043484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903" y="3337429"/>
              <a:ext cx="786540" cy="78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211" y="54551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595" y="48808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995" y="54551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983" y="381789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785" y="29405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826" y="244948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3233" y="244948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307" y="2821541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359" y="372264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7922" y="4632181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http://www.clipartbest.com/cliparts/9iz/85b/9iz85bAi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852" y="4394507"/>
              <a:ext cx="756074" cy="318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Straight Connector 45"/>
            <p:cNvCxnSpPr/>
            <p:nvPr/>
          </p:nvCxnSpPr>
          <p:spPr>
            <a:xfrm>
              <a:off x="6889887" y="4276201"/>
              <a:ext cx="1349546" cy="284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550682" y="4094678"/>
              <a:ext cx="0" cy="291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191499" y="4637115"/>
              <a:ext cx="1070404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105899" y="4941915"/>
              <a:ext cx="3048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916607" y="4941915"/>
              <a:ext cx="484692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44" idx="1"/>
            </p:cNvCxnSpPr>
            <p:nvPr/>
          </p:nvCxnSpPr>
          <p:spPr>
            <a:xfrm>
              <a:off x="9048446" y="4637115"/>
              <a:ext cx="1129479" cy="271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9048446" y="4179918"/>
              <a:ext cx="1339431" cy="316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8980684" y="3375113"/>
              <a:ext cx="1197238" cy="10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962899" y="3417918"/>
              <a:ext cx="1276534" cy="1000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3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Goal: Service operator can query an aggregate of sensor data (sum, average, count, etc.)</a:t>
            </a:r>
          </a:p>
          <a:p>
            <a:r>
              <a:rPr lang="en-US" dirty="0" smtClean="0"/>
              <a:t>Operator should not learn any device’s individual data</a:t>
            </a:r>
          </a:p>
          <a:p>
            <a:r>
              <a:rPr lang="en-US" dirty="0" smtClean="0"/>
              <a:t>Devices should not learn each other’s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70622" y="2137742"/>
            <a:ext cx="5074963" cy="4091015"/>
            <a:chOff x="6469983" y="2449482"/>
            <a:chExt cx="4415280" cy="355923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767882" y="2940543"/>
              <a:ext cx="565557" cy="14663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8922215" y="3026749"/>
              <a:ext cx="498839" cy="13593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2" descr="C:\Users\Edward\AppData\Local\Microsoft\Windows\Temporary Internet Files\Content.IE5\K3BFYR7V\MC90043484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1903" y="3337429"/>
              <a:ext cx="786540" cy="786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7211" y="54551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595" y="48808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995" y="54551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9983" y="381789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785" y="2940543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0826" y="244948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3233" y="244948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7307" y="2821541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359" y="3722642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7922" y="4632181"/>
              <a:ext cx="419904" cy="55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clipartbest.com/cliparts/9iz/85b/9iz85bAi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0852" y="4394507"/>
              <a:ext cx="756074" cy="318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6889887" y="4276201"/>
              <a:ext cx="1349546" cy="284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550682" y="4094678"/>
              <a:ext cx="0" cy="291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191499" y="4637115"/>
              <a:ext cx="1070404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8105899" y="4941915"/>
              <a:ext cx="3048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916607" y="4941915"/>
              <a:ext cx="484692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20" idx="1"/>
            </p:cNvCxnSpPr>
            <p:nvPr/>
          </p:nvCxnSpPr>
          <p:spPr>
            <a:xfrm>
              <a:off x="9048446" y="4637115"/>
              <a:ext cx="1129479" cy="2718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9048446" y="4179918"/>
              <a:ext cx="1339431" cy="316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8980684" y="3375113"/>
              <a:ext cx="1197238" cy="10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962899" y="3417918"/>
              <a:ext cx="1276534" cy="10006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72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Operator broadcasts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Sensors encrypt their data and randomly exchange it with each other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Sensors decrypt the data and combine it to produce aggregate result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 sent back to operator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363573" y="2137713"/>
            <a:ext cx="1302746" cy="1306131"/>
            <a:chOff x="8363573" y="2137713"/>
            <a:chExt cx="1302746" cy="1306131"/>
          </a:xfrm>
        </p:grpSpPr>
        <p:pic>
          <p:nvPicPr>
            <p:cNvPr id="8" name="Picture 2" descr="C:\Users\Edward\AppData\Local\Microsoft\Windows\Temporary Internet Files\Content.IE5\K3BFYR7V\MC90043484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4576" y="2446151"/>
              <a:ext cx="1038123" cy="997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363573" y="2137713"/>
              <a:ext cx="1302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Operator</a:t>
              </a:r>
              <a:endParaRPr lang="en-US" sz="1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2863" y="4501043"/>
            <a:ext cx="5348737" cy="702182"/>
            <a:chOff x="6192863" y="4501043"/>
            <a:chExt cx="5348737" cy="702182"/>
          </a:xfrm>
        </p:grpSpPr>
        <p:pic>
          <p:nvPicPr>
            <p:cNvPr id="11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9212" y="4501043"/>
              <a:ext cx="554215" cy="70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863" y="4501043"/>
              <a:ext cx="554215" cy="70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1038" y="4501043"/>
              <a:ext cx="554215" cy="70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images.clipshrine.com/wheel/large-wireless-sensor-33.3-1403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7385" y="4501043"/>
              <a:ext cx="554215" cy="70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642163" y="4599926"/>
            <a:ext cx="4382209" cy="759633"/>
            <a:chOff x="6642163" y="4599926"/>
            <a:chExt cx="4382209" cy="759633"/>
          </a:xfrm>
        </p:grpSpPr>
        <p:sp>
          <p:nvSpPr>
            <p:cNvPr id="16" name="Arc 15"/>
            <p:cNvSpPr/>
            <p:nvPr/>
          </p:nvSpPr>
          <p:spPr>
            <a:xfrm rot="5400000">
              <a:off x="7026304" y="4662753"/>
              <a:ext cx="312663" cy="1080945"/>
            </a:xfrm>
            <a:prstGeom prst="arc">
              <a:avLst>
                <a:gd name="adj1" fmla="val 16200000"/>
                <a:gd name="adj2" fmla="val 5097451"/>
              </a:avLst>
            </a:prstGeom>
            <a:ln w="285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c 16"/>
            <p:cNvSpPr/>
            <p:nvPr/>
          </p:nvSpPr>
          <p:spPr>
            <a:xfrm rot="5400000">
              <a:off x="8650459" y="4662754"/>
              <a:ext cx="312663" cy="1080945"/>
            </a:xfrm>
            <a:prstGeom prst="arc">
              <a:avLst>
                <a:gd name="adj1" fmla="val 16200000"/>
                <a:gd name="adj2" fmla="val 5097451"/>
              </a:avLst>
            </a:prstGeom>
            <a:ln w="285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5400000">
              <a:off x="10259098" y="4662755"/>
              <a:ext cx="312663" cy="1080945"/>
            </a:xfrm>
            <a:prstGeom prst="arc">
              <a:avLst>
                <a:gd name="adj1" fmla="val 16200000"/>
                <a:gd name="adj2" fmla="val 5097451"/>
              </a:avLst>
            </a:prstGeom>
            <a:ln w="285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16200000">
              <a:off x="7094234" y="4240826"/>
              <a:ext cx="312663" cy="1080945"/>
            </a:xfrm>
            <a:prstGeom prst="arc">
              <a:avLst>
                <a:gd name="adj1" fmla="val 16200000"/>
                <a:gd name="adj2" fmla="val 5097451"/>
              </a:avLst>
            </a:prstGeom>
            <a:ln w="285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c 19"/>
            <p:cNvSpPr/>
            <p:nvPr/>
          </p:nvSpPr>
          <p:spPr>
            <a:xfrm rot="16200000">
              <a:off x="8692438" y="4218221"/>
              <a:ext cx="312663" cy="1080945"/>
            </a:xfrm>
            <a:prstGeom prst="arc">
              <a:avLst>
                <a:gd name="adj1" fmla="val 16200000"/>
                <a:gd name="adj2" fmla="val 5097451"/>
              </a:avLst>
            </a:prstGeom>
            <a:ln w="285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 rot="16200000">
              <a:off x="10327568" y="4215785"/>
              <a:ext cx="312663" cy="1080945"/>
            </a:xfrm>
            <a:prstGeom prst="arc">
              <a:avLst>
                <a:gd name="adj1" fmla="val 16200000"/>
                <a:gd name="adj2" fmla="val 5097451"/>
              </a:avLst>
            </a:prstGeom>
            <a:ln w="285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52174" y="3119796"/>
            <a:ext cx="1679199" cy="1381247"/>
            <a:chOff x="6852174" y="3119796"/>
            <a:chExt cx="1679199" cy="1381247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6852174" y="3119796"/>
              <a:ext cx="1679199" cy="138124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11179" y="3433758"/>
              <a:ext cx="8798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501103" y="3119797"/>
            <a:ext cx="2040497" cy="1505169"/>
            <a:chOff x="9501103" y="3119797"/>
            <a:chExt cx="2040497" cy="1505169"/>
          </a:xfrm>
        </p:grpSpPr>
        <p:cxnSp>
          <p:nvCxnSpPr>
            <p:cNvPr id="26" name="Straight Arrow Connector 25"/>
            <p:cNvCxnSpPr/>
            <p:nvPr/>
          </p:nvCxnSpPr>
          <p:spPr>
            <a:xfrm flipH="1" flipV="1">
              <a:off x="9501103" y="3119797"/>
              <a:ext cx="1685347" cy="150516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0231200" y="3498098"/>
              <a:ext cx="13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Response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270435" y="5513825"/>
            <a:ext cx="315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Shuffle &amp; Combine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Device-to-Device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concern: Curious operator could watch all network traffic between devices</a:t>
            </a:r>
          </a:p>
          <a:p>
            <a:r>
              <a:rPr lang="en-US" dirty="0" smtClean="0"/>
              <a:t>Give each device a public key, indexed in public service</a:t>
            </a:r>
          </a:p>
          <a:p>
            <a:r>
              <a:rPr lang="en-US" dirty="0" smtClean="0"/>
              <a:t>Send messages only over encrypted SSL connections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4" descr="http://images.clipshrine.com/wheel/large-wireless-sensor-33.3-140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68" y="4501540"/>
            <a:ext cx="554215" cy="7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ages.clipshrine.com/wheel/large-wireless-sensor-33.3-140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22" y="4544368"/>
            <a:ext cx="554215" cy="70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clipartbest.com/cliparts/9iz/85b/9iz85bA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50" y="3618495"/>
            <a:ext cx="869038" cy="3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36" y="2752076"/>
            <a:ext cx="500561" cy="6855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7360583" y="3912539"/>
            <a:ext cx="1323496" cy="81898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526917" y="3912539"/>
            <a:ext cx="1216550" cy="818984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96018" y="5304017"/>
            <a:ext cx="37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29872" y="5304017"/>
            <a:ext cx="37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140322" y="3912539"/>
                <a:ext cx="12642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322" y="3912539"/>
                <a:ext cx="12642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 descr="C:\Users\Edward\AppData\Local\Microsoft\Windows\Temporary Internet Files\Content.IE5\K3BFYR7V\MC9004348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79" y="2299550"/>
            <a:ext cx="904056" cy="9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6464151" y="3260035"/>
            <a:ext cx="287911" cy="147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62412" y="3260035"/>
            <a:ext cx="287911" cy="14714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07298" y="3929435"/>
            <a:ext cx="75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ID(B)?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29934" y="3445591"/>
            <a:ext cx="94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Overlay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6" y="2286000"/>
                <a:ext cx="5146085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To shuffle data, devices must pass messages</a:t>
                </a:r>
              </a:p>
              <a:p>
                <a:r>
                  <a:rPr lang="en-US" dirty="0" smtClean="0"/>
                  <a:t>Fixed peer-to-peer routing system makes messages untraceable</a:t>
                </a:r>
              </a:p>
              <a:p>
                <a:r>
                  <a:rPr lang="en-US" dirty="0" smtClean="0"/>
                  <a:t>Assign each device an ID (0 –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-1)</a:t>
                </a:r>
                <a:endParaRPr lang="en-US" b="0" dirty="0" smtClean="0"/>
              </a:p>
              <a:p>
                <a:r>
                  <a:rPr lang="en-US" dirty="0" smtClean="0"/>
                  <a:t>Communicate in rounds (0, 1, …)</a:t>
                </a:r>
              </a:p>
              <a:p>
                <a:r>
                  <a:rPr lang="en-US" dirty="0" smtClean="0"/>
                  <a:t>In 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device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sends a message to device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mod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6" y="2286000"/>
                <a:ext cx="5146085" cy="4023360"/>
              </a:xfrm>
              <a:blipFill rotWithShape="1">
                <a:blip r:embed="rId2"/>
                <a:stretch>
                  <a:fillRect l="-1540" t="-3485" r="-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http://www.cs.cornell.edu/courses/cs5412/2018sp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50259" y="2003267"/>
            <a:ext cx="1361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Device ID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7649796" y="26571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49796" y="33603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5767" y="398596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55892" y="466877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49796" y="550632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3546" y="2360167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7" name="Oval 16"/>
          <p:cNvSpPr/>
          <p:nvPr/>
        </p:nvSpPr>
        <p:spPr>
          <a:xfrm>
            <a:off x="8395961" y="26571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395961" y="33603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01932" y="398596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402057" y="466877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95961" y="550632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25872" y="2352241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5" name="Oval 24"/>
          <p:cNvSpPr/>
          <p:nvPr/>
        </p:nvSpPr>
        <p:spPr>
          <a:xfrm>
            <a:off x="9142126" y="26571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142126" y="33603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9142126" y="398596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142126" y="466877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142126" y="550632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166065" y="2357627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9882195" y="26571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82195" y="33603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882195" y="398596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882195" y="466877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9882195" y="550632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9900162" y="2357627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10990957" y="26571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10990957" y="336031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10990957" y="398596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10990957" y="466877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10990957" y="550632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830292" y="2353981"/>
            <a:ext cx="585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n</a:t>
            </a:r>
            <a:r>
              <a:rPr lang="en-US" sz="1200" dirty="0" smtClean="0"/>
              <a:t>-1</a:t>
            </a:r>
            <a:endParaRPr lang="en-US" sz="12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7104309" y="4760609"/>
            <a:ext cx="0" cy="39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908779" y="3493669"/>
            <a:ext cx="430887" cy="122723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600" dirty="0" smtClean="0"/>
              <a:t>Time (rounds)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7340814" y="2642806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04309" y="5512126"/>
            <a:ext cx="45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n</a:t>
            </a:r>
            <a:r>
              <a:rPr lang="en-US" sz="1200" dirty="0" smtClean="0"/>
              <a:t>-2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7340814" y="3972145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40814" y="4658491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40814" y="3216670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56" name="Straight Arrow Connector 55"/>
          <p:cNvCxnSpPr>
            <a:stCxn id="9" idx="5"/>
            <a:endCxn id="18" idx="1"/>
          </p:cNvCxnSpPr>
          <p:nvPr/>
        </p:nvCxnSpPr>
        <p:spPr>
          <a:xfrm>
            <a:off x="7877451" y="2884767"/>
            <a:ext cx="557569" cy="51460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0" idx="5"/>
            <a:endCxn id="27" idx="1"/>
          </p:cNvCxnSpPr>
          <p:nvPr/>
        </p:nvCxnSpPr>
        <p:spPr>
          <a:xfrm>
            <a:off x="7877451" y="3587967"/>
            <a:ext cx="1303734" cy="43705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8" idx="5"/>
            <a:endCxn id="35" idx="1"/>
          </p:cNvCxnSpPr>
          <p:nvPr/>
        </p:nvCxnSpPr>
        <p:spPr>
          <a:xfrm>
            <a:off x="8623616" y="3587967"/>
            <a:ext cx="1297638" cy="43705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375379" y="2374222"/>
            <a:ext cx="399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7324995" y="5152197"/>
            <a:ext cx="369332" cy="27699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67" name="Line Callout 1 66"/>
          <p:cNvSpPr/>
          <p:nvPr/>
        </p:nvSpPr>
        <p:spPr>
          <a:xfrm flipH="1">
            <a:off x="7423961" y="1505656"/>
            <a:ext cx="972000" cy="412695"/>
          </a:xfrm>
          <a:prstGeom prst="borderCallout1">
            <a:avLst>
              <a:gd name="adj1" fmla="val 99172"/>
              <a:gd name="adj2" fmla="val 36421"/>
              <a:gd name="adj3" fmla="val 281032"/>
              <a:gd name="adj4" fmla="val -42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Devices are </a:t>
            </a:r>
            <a:r>
              <a:rPr lang="en-US" sz="1200" dirty="0" smtClean="0"/>
              <a:t>vertices</a:t>
            </a:r>
            <a:endParaRPr lang="en-US" sz="1200" dirty="0"/>
          </a:p>
        </p:txBody>
      </p:sp>
      <p:sp>
        <p:nvSpPr>
          <p:cNvPr id="69" name="Line Callout 1 68"/>
          <p:cNvSpPr/>
          <p:nvPr/>
        </p:nvSpPr>
        <p:spPr>
          <a:xfrm flipH="1">
            <a:off x="10421118" y="1505655"/>
            <a:ext cx="972000" cy="412695"/>
          </a:xfrm>
          <a:prstGeom prst="borderCallout1">
            <a:avLst>
              <a:gd name="adj1" fmla="val 61805"/>
              <a:gd name="adj2" fmla="val 100791"/>
              <a:gd name="adj3" fmla="val 371370"/>
              <a:gd name="adj4" fmla="val 19147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Messages are edges</a:t>
            </a:r>
            <a:endParaRPr lang="en-US" sz="1200" dirty="0"/>
          </a:p>
        </p:txBody>
      </p:sp>
      <p:sp>
        <p:nvSpPr>
          <p:cNvPr id="76" name="Line Callout 1 75"/>
          <p:cNvSpPr/>
          <p:nvPr/>
        </p:nvSpPr>
        <p:spPr>
          <a:xfrm flipH="1">
            <a:off x="6419995" y="6098359"/>
            <a:ext cx="1408022" cy="520817"/>
          </a:xfrm>
          <a:prstGeom prst="borderCallout1">
            <a:avLst>
              <a:gd name="adj1" fmla="val -3117"/>
              <a:gd name="adj2" fmla="val 20044"/>
              <a:gd name="adj3" fmla="val -454837"/>
              <a:gd name="adj4" fmla="val -3814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Every device sends a message in each round</a:t>
            </a:r>
            <a:endParaRPr lang="en-US" sz="1200" dirty="0"/>
          </a:p>
        </p:txBody>
      </p:sp>
      <p:cxnSp>
        <p:nvCxnSpPr>
          <p:cNvPr id="86" name="Straight Arrow Connector 85"/>
          <p:cNvCxnSpPr>
            <a:stCxn id="17" idx="5"/>
            <a:endCxn id="26" idx="1"/>
          </p:cNvCxnSpPr>
          <p:nvPr/>
        </p:nvCxnSpPr>
        <p:spPr>
          <a:xfrm>
            <a:off x="8623616" y="2884767"/>
            <a:ext cx="557569" cy="51460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25" idx="5"/>
            <a:endCxn id="34" idx="1"/>
          </p:cNvCxnSpPr>
          <p:nvPr/>
        </p:nvCxnSpPr>
        <p:spPr>
          <a:xfrm>
            <a:off x="9369781" y="2884767"/>
            <a:ext cx="551473" cy="51460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3" idx="5"/>
          </p:cNvCxnSpPr>
          <p:nvPr/>
        </p:nvCxnSpPr>
        <p:spPr>
          <a:xfrm>
            <a:off x="10109850" y="2884767"/>
            <a:ext cx="528464" cy="47040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26" idx="5"/>
          </p:cNvCxnSpPr>
          <p:nvPr/>
        </p:nvCxnSpPr>
        <p:spPr>
          <a:xfrm>
            <a:off x="9369781" y="3587967"/>
            <a:ext cx="1313135" cy="43705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34" idx="5"/>
          </p:cNvCxnSpPr>
          <p:nvPr/>
        </p:nvCxnSpPr>
        <p:spPr>
          <a:xfrm>
            <a:off x="10109850" y="3587967"/>
            <a:ext cx="828459" cy="27699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Line Callout 1 101"/>
              <p:cNvSpPr/>
              <p:nvPr/>
            </p:nvSpPr>
            <p:spPr>
              <a:xfrm flipH="1">
                <a:off x="6152006" y="2790469"/>
                <a:ext cx="972000" cy="318652"/>
              </a:xfrm>
              <a:prstGeom prst="borderCallout1">
                <a:avLst>
                  <a:gd name="adj1" fmla="val 66418"/>
                  <a:gd name="adj2" fmla="val 427"/>
                  <a:gd name="adj3" fmla="val 90291"/>
                  <a:gd name="adj4" fmla="val -96697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2" name="Line Callout 1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52006" y="2790469"/>
                <a:ext cx="972000" cy="318652"/>
              </a:xfrm>
              <a:prstGeom prst="borderCallout1">
                <a:avLst>
                  <a:gd name="adj1" fmla="val 66418"/>
                  <a:gd name="adj2" fmla="val 427"/>
                  <a:gd name="adj3" fmla="val 90291"/>
                  <a:gd name="adj4" fmla="val -9669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Line Callout 1 102"/>
              <p:cNvSpPr/>
              <p:nvPr/>
            </p:nvSpPr>
            <p:spPr>
              <a:xfrm flipH="1">
                <a:off x="10830292" y="5088835"/>
                <a:ext cx="972000" cy="270344"/>
              </a:xfrm>
              <a:prstGeom prst="borderCallout1">
                <a:avLst>
                  <a:gd name="adj1" fmla="val 25198"/>
                  <a:gd name="adj2" fmla="val 99973"/>
                  <a:gd name="adj3" fmla="val -436643"/>
                  <a:gd name="adj4" fmla="val 234834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103" name="Line Callout 1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30292" y="5088835"/>
                <a:ext cx="972000" cy="270344"/>
              </a:xfrm>
              <a:prstGeom prst="borderCallout1">
                <a:avLst>
                  <a:gd name="adj1" fmla="val 25198"/>
                  <a:gd name="adj2" fmla="val 99973"/>
                  <a:gd name="adj3" fmla="val -436643"/>
                  <a:gd name="adj4" fmla="val 234834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0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the Overlay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2286000"/>
                <a:ext cx="4754880" cy="424997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message can reach any node from any node in a path with exactly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hops</a:t>
                </a:r>
              </a:p>
              <a:p>
                <a:r>
                  <a:rPr lang="en-US" dirty="0" smtClean="0"/>
                  <a:t>For any two nodes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a </a:t>
                </a:r>
                <a:r>
                  <a:rPr lang="en-US" dirty="0" smtClean="0"/>
                  <a:t>will send a message to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exactly once in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rounds</a:t>
                </a:r>
              </a:p>
              <a:p>
                <a:r>
                  <a:rPr lang="en-US" dirty="0" smtClean="0"/>
                  <a:t>These properties can be proved as long as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 is a prime with 2 as a primitive root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2286000"/>
                <a:ext cx="4754880" cy="4249972"/>
              </a:xfrm>
              <a:blipFill rotWithShape="1">
                <a:blip r:embed="rId2"/>
                <a:stretch>
                  <a:fillRect l="-1667" t="-2439" r="-5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28236" y="1887556"/>
            <a:ext cx="1361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Device ID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7830821" y="2454710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30821" y="3024553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30821" y="359439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0821" y="416423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30821" y="473408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54572" y="2157765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8576986" y="2454710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576986" y="3024553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76986" y="359439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76986" y="416423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76986" y="473408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00737" y="2149839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0" name="Oval 19"/>
          <p:cNvSpPr/>
          <p:nvPr/>
        </p:nvSpPr>
        <p:spPr>
          <a:xfrm>
            <a:off x="9320103" y="2454710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320103" y="3024553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9320103" y="359439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320103" y="416423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320103" y="473408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343854" y="2155225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6" name="Oval 25"/>
          <p:cNvSpPr/>
          <p:nvPr/>
        </p:nvSpPr>
        <p:spPr>
          <a:xfrm>
            <a:off x="10060172" y="2454710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060172" y="3024553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10060172" y="359439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060172" y="416423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0060172" y="473408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0083923" y="2155225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10800242" y="2454710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0800242" y="3024553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0800242" y="359439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0800242" y="416423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0800242" y="473408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823993" y="2151579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282286" y="4469586"/>
            <a:ext cx="0" cy="39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6756" y="3252208"/>
            <a:ext cx="430887" cy="12662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600" dirty="0" smtClean="0"/>
              <a:t>Time (rounds)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7518791" y="2440404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18791" y="4735860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4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518791" y="5303927"/>
            <a:ext cx="3548165" cy="282796"/>
            <a:chOff x="7340814" y="5506329"/>
            <a:chExt cx="3548165" cy="282796"/>
          </a:xfrm>
        </p:grpSpPr>
        <p:sp>
          <p:nvSpPr>
            <p:cNvPr id="43" name="Oval 42"/>
            <p:cNvSpPr/>
            <p:nvPr/>
          </p:nvSpPr>
          <p:spPr>
            <a:xfrm>
              <a:off x="7652844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399009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9142126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9882195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0622265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40814" y="5512126"/>
              <a:ext cx="219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5</a:t>
              </a:r>
              <a:endParaRPr lang="en-US" sz="12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518791" y="3588132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18791" y="4161996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18791" y="3014268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52" name="Straight Arrow Connector 51"/>
          <p:cNvCxnSpPr>
            <a:stCxn id="8" idx="4"/>
            <a:endCxn id="9" idx="0"/>
          </p:cNvCxnSpPr>
          <p:nvPr/>
        </p:nvCxnSpPr>
        <p:spPr>
          <a:xfrm>
            <a:off x="7964178" y="2721424"/>
            <a:ext cx="0" cy="3031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4"/>
            <a:endCxn id="10" idx="0"/>
          </p:cNvCxnSpPr>
          <p:nvPr/>
        </p:nvCxnSpPr>
        <p:spPr>
          <a:xfrm>
            <a:off x="7964178" y="3291267"/>
            <a:ext cx="0" cy="3031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0" idx="4"/>
            <a:endCxn id="11" idx="0"/>
          </p:cNvCxnSpPr>
          <p:nvPr/>
        </p:nvCxnSpPr>
        <p:spPr>
          <a:xfrm>
            <a:off x="7964178" y="3861110"/>
            <a:ext cx="0" cy="3031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1" idx="4"/>
            <a:endCxn id="12" idx="0"/>
          </p:cNvCxnSpPr>
          <p:nvPr/>
        </p:nvCxnSpPr>
        <p:spPr>
          <a:xfrm>
            <a:off x="7964178" y="4430953"/>
            <a:ext cx="0" cy="30312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2" idx="4"/>
            <a:endCxn id="43" idx="0"/>
          </p:cNvCxnSpPr>
          <p:nvPr/>
        </p:nvCxnSpPr>
        <p:spPr>
          <a:xfrm>
            <a:off x="7964178" y="5000796"/>
            <a:ext cx="0" cy="3031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5"/>
            <a:endCxn id="15" idx="1"/>
          </p:cNvCxnSpPr>
          <p:nvPr/>
        </p:nvCxnSpPr>
        <p:spPr>
          <a:xfrm>
            <a:off x="8058476" y="2682365"/>
            <a:ext cx="557569" cy="3812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5" idx="4"/>
            <a:endCxn id="16" idx="0"/>
          </p:cNvCxnSpPr>
          <p:nvPr/>
        </p:nvCxnSpPr>
        <p:spPr>
          <a:xfrm>
            <a:off x="8710343" y="3291267"/>
            <a:ext cx="0" cy="3031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4"/>
            <a:endCxn id="17" idx="0"/>
          </p:cNvCxnSpPr>
          <p:nvPr/>
        </p:nvCxnSpPr>
        <p:spPr>
          <a:xfrm>
            <a:off x="8710343" y="3861110"/>
            <a:ext cx="0" cy="3031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5" idx="5"/>
            <a:endCxn id="28" idx="1"/>
          </p:cNvCxnSpPr>
          <p:nvPr/>
        </p:nvCxnSpPr>
        <p:spPr>
          <a:xfrm>
            <a:off x="8804641" y="3252208"/>
            <a:ext cx="1294590" cy="3812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9" idx="5"/>
            <a:endCxn id="22" idx="1"/>
          </p:cNvCxnSpPr>
          <p:nvPr/>
        </p:nvCxnSpPr>
        <p:spPr>
          <a:xfrm>
            <a:off x="8058476" y="3252208"/>
            <a:ext cx="1300686" cy="3812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2" idx="4"/>
            <a:endCxn id="23" idx="0"/>
          </p:cNvCxnSpPr>
          <p:nvPr/>
        </p:nvCxnSpPr>
        <p:spPr>
          <a:xfrm>
            <a:off x="9453460" y="3861110"/>
            <a:ext cx="0" cy="3031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8" idx="4"/>
            <a:endCxn id="29" idx="0"/>
          </p:cNvCxnSpPr>
          <p:nvPr/>
        </p:nvCxnSpPr>
        <p:spPr>
          <a:xfrm>
            <a:off x="10193529" y="3861110"/>
            <a:ext cx="0" cy="30312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4"/>
            <a:endCxn id="35" idx="1"/>
          </p:cNvCxnSpPr>
          <p:nvPr/>
        </p:nvCxnSpPr>
        <p:spPr>
          <a:xfrm>
            <a:off x="7964178" y="3861110"/>
            <a:ext cx="2875123" cy="34218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6" idx="3"/>
            <a:endCxn id="11" idx="7"/>
          </p:cNvCxnSpPr>
          <p:nvPr/>
        </p:nvCxnSpPr>
        <p:spPr>
          <a:xfrm flipH="1">
            <a:off x="8058476" y="3822051"/>
            <a:ext cx="557569" cy="3812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2" idx="3"/>
            <a:endCxn id="17" idx="7"/>
          </p:cNvCxnSpPr>
          <p:nvPr/>
        </p:nvCxnSpPr>
        <p:spPr>
          <a:xfrm flipH="1">
            <a:off x="8804641" y="3822051"/>
            <a:ext cx="554521" cy="3812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23" idx="7"/>
          </p:cNvCxnSpPr>
          <p:nvPr/>
        </p:nvCxnSpPr>
        <p:spPr>
          <a:xfrm flipH="1">
            <a:off x="9547758" y="3822051"/>
            <a:ext cx="551473" cy="38124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1" idx="5"/>
            <a:endCxn id="30" idx="1"/>
          </p:cNvCxnSpPr>
          <p:nvPr/>
        </p:nvCxnSpPr>
        <p:spPr>
          <a:xfrm>
            <a:off x="8058476" y="4391894"/>
            <a:ext cx="2040755" cy="38124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30" idx="5"/>
            <a:endCxn id="47" idx="1"/>
          </p:cNvCxnSpPr>
          <p:nvPr/>
        </p:nvCxnSpPr>
        <p:spPr>
          <a:xfrm>
            <a:off x="10287827" y="4961737"/>
            <a:ext cx="551474" cy="38124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0" idx="4"/>
            <a:endCxn id="46" idx="0"/>
          </p:cNvCxnSpPr>
          <p:nvPr/>
        </p:nvCxnSpPr>
        <p:spPr>
          <a:xfrm>
            <a:off x="10193529" y="5000796"/>
            <a:ext cx="0" cy="3031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2" idx="5"/>
            <a:endCxn id="44" idx="1"/>
          </p:cNvCxnSpPr>
          <p:nvPr/>
        </p:nvCxnSpPr>
        <p:spPr>
          <a:xfrm>
            <a:off x="8058476" y="4961737"/>
            <a:ext cx="557569" cy="381249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7518791" y="5872667"/>
            <a:ext cx="3548165" cy="282796"/>
            <a:chOff x="7340814" y="5506329"/>
            <a:chExt cx="3548165" cy="282796"/>
          </a:xfrm>
        </p:grpSpPr>
        <p:sp>
          <p:nvSpPr>
            <p:cNvPr id="73" name="Oval 72"/>
            <p:cNvSpPr/>
            <p:nvPr/>
          </p:nvSpPr>
          <p:spPr>
            <a:xfrm>
              <a:off x="7652844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399009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9142126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9882195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10622265" y="5506329"/>
              <a:ext cx="266714" cy="2667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40814" y="5512126"/>
              <a:ext cx="2192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cxnSp>
        <p:nvCxnSpPr>
          <p:cNvPr id="79" name="Straight Arrow Connector 78"/>
          <p:cNvCxnSpPr>
            <a:stCxn id="43" idx="4"/>
            <a:endCxn id="73" idx="0"/>
          </p:cNvCxnSpPr>
          <p:nvPr/>
        </p:nvCxnSpPr>
        <p:spPr>
          <a:xfrm>
            <a:off x="7964178" y="5570641"/>
            <a:ext cx="0" cy="302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4" idx="4"/>
            <a:endCxn id="74" idx="0"/>
          </p:cNvCxnSpPr>
          <p:nvPr/>
        </p:nvCxnSpPr>
        <p:spPr>
          <a:xfrm>
            <a:off x="8710343" y="5570641"/>
            <a:ext cx="0" cy="302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6" idx="4"/>
            <a:endCxn id="76" idx="0"/>
          </p:cNvCxnSpPr>
          <p:nvPr/>
        </p:nvCxnSpPr>
        <p:spPr>
          <a:xfrm>
            <a:off x="10193529" y="5570641"/>
            <a:ext cx="0" cy="302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47" idx="4"/>
            <a:endCxn id="77" idx="0"/>
          </p:cNvCxnSpPr>
          <p:nvPr/>
        </p:nvCxnSpPr>
        <p:spPr>
          <a:xfrm>
            <a:off x="10933599" y="5570641"/>
            <a:ext cx="0" cy="30202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44" idx="5"/>
            <a:endCxn id="76" idx="1"/>
          </p:cNvCxnSpPr>
          <p:nvPr/>
        </p:nvCxnSpPr>
        <p:spPr>
          <a:xfrm>
            <a:off x="8804641" y="5531582"/>
            <a:ext cx="1294590" cy="38014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43" idx="5"/>
            <a:endCxn id="75" idx="1"/>
          </p:cNvCxnSpPr>
          <p:nvPr/>
        </p:nvCxnSpPr>
        <p:spPr>
          <a:xfrm>
            <a:off x="8058476" y="5531582"/>
            <a:ext cx="1300686" cy="38014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46" idx="3"/>
            <a:endCxn id="73" idx="7"/>
          </p:cNvCxnSpPr>
          <p:nvPr/>
        </p:nvCxnSpPr>
        <p:spPr>
          <a:xfrm flipH="1">
            <a:off x="8058476" y="5531582"/>
            <a:ext cx="2040755" cy="38014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7" idx="3"/>
            <a:endCxn id="74" idx="7"/>
          </p:cNvCxnSpPr>
          <p:nvPr/>
        </p:nvCxnSpPr>
        <p:spPr>
          <a:xfrm flipH="1">
            <a:off x="8804641" y="5531582"/>
            <a:ext cx="2034660" cy="38014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428377" y="4582517"/>
            <a:ext cx="3981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Callout 1 88"/>
          <p:cNvSpPr/>
          <p:nvPr/>
        </p:nvSpPr>
        <p:spPr>
          <a:xfrm flipH="1">
            <a:off x="5669279" y="2789802"/>
            <a:ext cx="1200284" cy="736215"/>
          </a:xfrm>
          <a:prstGeom prst="borderCallout1">
            <a:avLst>
              <a:gd name="adj1" fmla="val 32937"/>
              <a:gd name="adj2" fmla="val 1752"/>
              <a:gd name="adj3" fmla="val 9289"/>
              <a:gd name="adj4" fmla="val -89410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Example: Message paths originating from node 0</a:t>
            </a:r>
            <a:endParaRPr lang="en-US" sz="1200" dirty="0"/>
          </a:p>
        </p:txBody>
      </p:sp>
      <p:sp>
        <p:nvSpPr>
          <p:cNvPr id="90" name="Line Callout 1 89"/>
          <p:cNvSpPr/>
          <p:nvPr/>
        </p:nvSpPr>
        <p:spPr>
          <a:xfrm flipH="1">
            <a:off x="10933599" y="1462055"/>
            <a:ext cx="972000" cy="412695"/>
          </a:xfrm>
          <a:prstGeom prst="borderCallout1">
            <a:avLst>
              <a:gd name="adj1" fmla="val 98412"/>
              <a:gd name="adj2" fmla="val 68070"/>
              <a:gd name="adj3" fmla="val 186409"/>
              <a:gd name="adj4" fmla="val 957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5 devices, IDs 0 to 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30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Onion Routing on the Overlay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30821" y="404585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30821" y="461569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30821" y="518554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830821" y="575538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54572" y="3748911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8576986" y="404585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76986" y="461569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76986" y="518554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576986" y="575538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600737" y="3740985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21" name="Oval 20"/>
          <p:cNvSpPr/>
          <p:nvPr/>
        </p:nvSpPr>
        <p:spPr>
          <a:xfrm>
            <a:off x="9320103" y="404585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20103" y="461569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9320103" y="518554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320103" y="575538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343854" y="3746371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7" name="Oval 26"/>
          <p:cNvSpPr/>
          <p:nvPr/>
        </p:nvSpPr>
        <p:spPr>
          <a:xfrm>
            <a:off x="10060172" y="404585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060172" y="461569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0060172" y="518554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060172" y="575538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0083923" y="3746371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10800242" y="404585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0800242" y="4615699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10800242" y="5185542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10800242" y="5755385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823993" y="3742725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7518791" y="4031550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518791" y="5179278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18791" y="5753142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18791" y="4605414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58" name="Straight Arrow Connector 57"/>
          <p:cNvCxnSpPr>
            <a:stCxn id="9" idx="5"/>
            <a:endCxn id="16" idx="1"/>
          </p:cNvCxnSpPr>
          <p:nvPr/>
        </p:nvCxnSpPr>
        <p:spPr>
          <a:xfrm>
            <a:off x="8058476" y="4273511"/>
            <a:ext cx="557569" cy="38124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6" idx="5"/>
            <a:endCxn id="29" idx="1"/>
          </p:cNvCxnSpPr>
          <p:nvPr/>
        </p:nvCxnSpPr>
        <p:spPr>
          <a:xfrm>
            <a:off x="8804641" y="4843354"/>
            <a:ext cx="1294590" cy="38124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9" idx="3"/>
            <a:endCxn id="24" idx="7"/>
          </p:cNvCxnSpPr>
          <p:nvPr/>
        </p:nvCxnSpPr>
        <p:spPr>
          <a:xfrm flipH="1">
            <a:off x="9547758" y="5413197"/>
            <a:ext cx="551473" cy="3812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9" name="Content Placeholder 88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6267219" cy="4023360"/>
          </a:xfrm>
        </p:spPr>
        <p:txBody>
          <a:bodyPr/>
          <a:lstStyle/>
          <a:p>
            <a:r>
              <a:rPr lang="en-US" dirty="0" smtClean="0"/>
              <a:t>Choose a path to destination along allowable forwarding links</a:t>
            </a:r>
          </a:p>
          <a:p>
            <a:r>
              <a:rPr lang="en-US" dirty="0" smtClean="0"/>
              <a:t>Encrypt message multiple times</a:t>
            </a:r>
          </a:p>
          <a:p>
            <a:pPr lvl="1"/>
            <a:r>
              <a:rPr lang="en-US" dirty="0" smtClean="0"/>
              <a:t>First, destination’s key</a:t>
            </a:r>
          </a:p>
          <a:p>
            <a:pPr lvl="1"/>
            <a:r>
              <a:rPr lang="en-US" dirty="0" smtClean="0"/>
              <a:t>Then each hop’s key in reverse order</a:t>
            </a:r>
          </a:p>
          <a:p>
            <a:pPr lvl="1"/>
            <a:r>
              <a:rPr lang="en-US" dirty="0" smtClean="0"/>
              <a:t>Each time, add ID of next hop to plaintext</a:t>
            </a:r>
          </a:p>
          <a:p>
            <a:r>
              <a:rPr lang="en-US" dirty="0" smtClean="0"/>
              <a:t>Upon receiving a message, decrypt one layer, read next destination</a:t>
            </a:r>
            <a:endParaRPr lang="en-US" dirty="0"/>
          </a:p>
        </p:txBody>
      </p:sp>
      <p:pic>
        <p:nvPicPr>
          <p:cNvPr id="90" name="Content Placeholder 6">
            <a:extLst>
              <a:ext uri="{FF2B5EF4-FFF2-40B4-BE49-F238E27FC236}">
                <a16:creationId xmlns:a16="http://schemas.microsoft.com/office/drawing/2014/main" xmlns="" id="{D1BB1CDD-C927-4734-A49E-98630D585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4178" y="1929196"/>
            <a:ext cx="2820464" cy="181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9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Anonymous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210216"/>
          </a:xfrm>
        </p:spPr>
        <p:txBody>
          <a:bodyPr>
            <a:normAutofit/>
          </a:bodyPr>
          <a:lstStyle/>
          <a:p>
            <a:r>
              <a:rPr lang="en-US" dirty="0"/>
              <a:t>Pick a </a:t>
            </a:r>
            <a:r>
              <a:rPr lang="en-US" i="1" dirty="0"/>
              <a:t>path</a:t>
            </a:r>
            <a:r>
              <a:rPr lang="en-US" dirty="0"/>
              <a:t> through the overlay</a:t>
            </a:r>
          </a:p>
          <a:p>
            <a:pPr lvl="1"/>
            <a:r>
              <a:rPr lang="en-US" dirty="0"/>
              <a:t>On each round, stay or </a:t>
            </a:r>
            <a:r>
              <a:rPr lang="en-US" dirty="0" smtClean="0"/>
              <a:t>forward</a:t>
            </a:r>
          </a:p>
          <a:p>
            <a:pPr lvl="1"/>
            <a:r>
              <a:rPr lang="en-US" dirty="0" smtClean="0"/>
              <a:t>Nodes must always send a message, but it can be empty</a:t>
            </a:r>
            <a:endParaRPr lang="en-US" dirty="0"/>
          </a:p>
          <a:p>
            <a:r>
              <a:rPr lang="en-US" dirty="0" smtClean="0"/>
              <a:t>Onion-encrypt message with each hop’s key</a:t>
            </a:r>
          </a:p>
          <a:p>
            <a:r>
              <a:rPr lang="en-US" dirty="0" smtClean="0"/>
              <a:t>Paths can overlap, nodes bundle together messages to send in the same round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22974" y="3975991"/>
            <a:ext cx="430806" cy="959918"/>
          </a:xfrm>
          <a:prstGeom prst="rect">
            <a:avLst/>
          </a:prstGeom>
          <a:noFill/>
        </p:spPr>
        <p:txBody>
          <a:bodyPr vert="vert270" wrap="square" lIns="91400" tIns="45701" rIns="91400" bIns="45701" rtlCol="0">
            <a:spAutoFit/>
          </a:bodyPr>
          <a:lstStyle/>
          <a:p>
            <a:pPr algn="ctr"/>
            <a:r>
              <a:rPr lang="en-US" sz="1600" dirty="0"/>
              <a:t>Round #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0167" y="2626250"/>
            <a:ext cx="29526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0167" y="3107686"/>
            <a:ext cx="248778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0167" y="3590040"/>
            <a:ext cx="28404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167" y="4073311"/>
            <a:ext cx="27763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167" y="4523688"/>
            <a:ext cx="29366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0167" y="5039853"/>
            <a:ext cx="28244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167" y="5523124"/>
            <a:ext cx="29526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0167" y="6006398"/>
            <a:ext cx="28404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0947" y="1932888"/>
            <a:ext cx="160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Device ID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4311" y="2313888"/>
            <a:ext cx="29526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2076" y="2313888"/>
            <a:ext cx="248778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smtClean="0"/>
              <a:t>1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298965" y="2313888"/>
            <a:ext cx="28404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806692" y="2313888"/>
            <a:ext cx="27763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04860" y="2313888"/>
            <a:ext cx="29366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815388" y="2313888"/>
            <a:ext cx="28244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9313895" y="2313888"/>
            <a:ext cx="29526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24425" y="2313888"/>
            <a:ext cx="28404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0320482" y="2313888"/>
            <a:ext cx="29526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0824203" y="2313888"/>
            <a:ext cx="296868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301503" y="2313888"/>
            <a:ext cx="35938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 smtClean="0"/>
              <a:t>10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41422" y="2705003"/>
            <a:ext cx="5226253" cy="181045"/>
            <a:chOff x="534999" y="739224"/>
            <a:chExt cx="2456421" cy="85094"/>
          </a:xfrm>
        </p:grpSpPr>
        <p:sp>
          <p:nvSpPr>
            <p:cNvPr id="29" name="Oval 28"/>
            <p:cNvSpPr/>
            <p:nvPr/>
          </p:nvSpPr>
          <p:spPr>
            <a:xfrm>
              <a:off x="534999" y="739224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 defTabSz="914400"/>
              <a:endParaRPr lang="en-US" sz="1100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772132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1009265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1246398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483531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1720664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1957797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2194930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2432063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2669196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2906326" y="73922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41422" y="3186439"/>
            <a:ext cx="5226253" cy="181045"/>
            <a:chOff x="535360" y="1044003"/>
            <a:chExt cx="2456421" cy="85094"/>
          </a:xfrm>
        </p:grpSpPr>
        <p:sp>
          <p:nvSpPr>
            <p:cNvPr id="41" name="Oval 40"/>
            <p:cNvSpPr/>
            <p:nvPr/>
          </p:nvSpPr>
          <p:spPr>
            <a:xfrm>
              <a:off x="535360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772493" y="1044003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1009626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1246759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5" name="Oval 44"/>
            <p:cNvSpPr/>
            <p:nvPr/>
          </p:nvSpPr>
          <p:spPr>
            <a:xfrm>
              <a:off x="1483892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6" name="Oval 45"/>
            <p:cNvSpPr/>
            <p:nvPr/>
          </p:nvSpPr>
          <p:spPr>
            <a:xfrm>
              <a:off x="1721025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1958158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195291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432424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669557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906687" y="104400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341422" y="3667875"/>
            <a:ext cx="5230368" cy="182880"/>
            <a:chOff x="535721" y="1333494"/>
            <a:chExt cx="2456421" cy="85094"/>
          </a:xfrm>
        </p:grpSpPr>
        <p:sp>
          <p:nvSpPr>
            <p:cNvPr id="53" name="Oval 52"/>
            <p:cNvSpPr/>
            <p:nvPr/>
          </p:nvSpPr>
          <p:spPr>
            <a:xfrm>
              <a:off x="535721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772854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1009987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1247120" y="1333494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1484253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1721386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1958519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2195652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1" name="Oval 60"/>
            <p:cNvSpPr/>
            <p:nvPr/>
          </p:nvSpPr>
          <p:spPr>
            <a:xfrm>
              <a:off x="2432785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2" name="Oval 61"/>
            <p:cNvSpPr/>
            <p:nvPr/>
          </p:nvSpPr>
          <p:spPr>
            <a:xfrm>
              <a:off x="2669918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2907048" y="1333494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41422" y="4151146"/>
            <a:ext cx="5230368" cy="182880"/>
            <a:chOff x="536082" y="1628428"/>
            <a:chExt cx="2456421" cy="85094"/>
          </a:xfrm>
        </p:grpSpPr>
        <p:sp>
          <p:nvSpPr>
            <p:cNvPr id="65" name="Oval 64"/>
            <p:cNvSpPr/>
            <p:nvPr/>
          </p:nvSpPr>
          <p:spPr>
            <a:xfrm>
              <a:off x="536082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773215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1010348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1247481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1484614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721747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1958880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2" name="Oval 71"/>
            <p:cNvSpPr/>
            <p:nvPr/>
          </p:nvSpPr>
          <p:spPr>
            <a:xfrm>
              <a:off x="2196013" y="1628428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3" name="Oval 72"/>
            <p:cNvSpPr/>
            <p:nvPr/>
          </p:nvSpPr>
          <p:spPr>
            <a:xfrm>
              <a:off x="2433146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2670279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2907409" y="1628428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341422" y="4634417"/>
            <a:ext cx="5230368" cy="182880"/>
            <a:chOff x="536082" y="1923362"/>
            <a:chExt cx="2456421" cy="85094"/>
          </a:xfrm>
        </p:grpSpPr>
        <p:sp>
          <p:nvSpPr>
            <p:cNvPr id="77" name="Oval 76"/>
            <p:cNvSpPr/>
            <p:nvPr/>
          </p:nvSpPr>
          <p:spPr>
            <a:xfrm>
              <a:off x="536082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8" name="Oval 77"/>
            <p:cNvSpPr/>
            <p:nvPr/>
          </p:nvSpPr>
          <p:spPr>
            <a:xfrm>
              <a:off x="773215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9" name="Oval 78"/>
            <p:cNvSpPr/>
            <p:nvPr/>
          </p:nvSpPr>
          <p:spPr>
            <a:xfrm>
              <a:off x="1010348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1247481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1484614" y="1923362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1721747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1958880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2196013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2433146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6" name="Oval 85"/>
            <p:cNvSpPr/>
            <p:nvPr/>
          </p:nvSpPr>
          <p:spPr>
            <a:xfrm>
              <a:off x="2670279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7" name="Oval 86"/>
            <p:cNvSpPr/>
            <p:nvPr/>
          </p:nvSpPr>
          <p:spPr>
            <a:xfrm>
              <a:off x="2907409" y="1923362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41422" y="5117688"/>
            <a:ext cx="5230368" cy="182880"/>
            <a:chOff x="536082" y="2218296"/>
            <a:chExt cx="2456421" cy="85094"/>
          </a:xfrm>
        </p:grpSpPr>
        <p:sp>
          <p:nvSpPr>
            <p:cNvPr id="89" name="Oval 88"/>
            <p:cNvSpPr/>
            <p:nvPr/>
          </p:nvSpPr>
          <p:spPr>
            <a:xfrm>
              <a:off x="536082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773215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1" name="Oval 90"/>
            <p:cNvSpPr/>
            <p:nvPr/>
          </p:nvSpPr>
          <p:spPr>
            <a:xfrm>
              <a:off x="1010348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2" name="Oval 91"/>
            <p:cNvSpPr/>
            <p:nvPr/>
          </p:nvSpPr>
          <p:spPr>
            <a:xfrm>
              <a:off x="1247481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1484614" y="2218296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1721747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1958880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2196013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2433146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670279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2907409" y="2218296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341422" y="5600959"/>
            <a:ext cx="5230368" cy="182880"/>
            <a:chOff x="536082" y="2513230"/>
            <a:chExt cx="2456421" cy="85094"/>
          </a:xfrm>
        </p:grpSpPr>
        <p:sp>
          <p:nvSpPr>
            <p:cNvPr id="101" name="Oval 100"/>
            <p:cNvSpPr/>
            <p:nvPr/>
          </p:nvSpPr>
          <p:spPr>
            <a:xfrm>
              <a:off x="536082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773215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1010348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1247481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1484614" y="2513230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1721747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1958880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196013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2433146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2670279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2907409" y="2513230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341422" y="6084233"/>
            <a:ext cx="5230368" cy="182880"/>
            <a:chOff x="534999" y="2808163"/>
            <a:chExt cx="2456421" cy="85094"/>
          </a:xfrm>
        </p:grpSpPr>
        <p:sp>
          <p:nvSpPr>
            <p:cNvPr id="113" name="Oval 112"/>
            <p:cNvSpPr/>
            <p:nvPr/>
          </p:nvSpPr>
          <p:spPr>
            <a:xfrm>
              <a:off x="534999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772132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1009265" y="2808163"/>
              <a:ext cx="85094" cy="8509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1246398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1483531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1720664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1957797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2194930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2432063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2669196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2906326" y="2808163"/>
              <a:ext cx="85094" cy="8509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91425" tIns="45712" rIns="91425" bIns="45712" rtlCol="0" anchor="ctr"/>
            <a:lstStyle/>
            <a:p>
              <a:pPr algn="ctr"/>
              <a:endParaRPr lang="en-US" sz="1100" dirty="0"/>
            </a:p>
          </p:txBody>
        </p:sp>
      </p:grpSp>
      <p:cxnSp>
        <p:nvCxnSpPr>
          <p:cNvPr id="124" name="Straight Arrow Connector 123"/>
          <p:cNvCxnSpPr>
            <a:stCxn id="29" idx="4"/>
            <a:endCxn id="42" idx="1"/>
          </p:cNvCxnSpPr>
          <p:nvPr/>
        </p:nvCxnSpPr>
        <p:spPr>
          <a:xfrm>
            <a:off x="6431945" y="2886048"/>
            <a:ext cx="440511" cy="326904"/>
          </a:xfrm>
          <a:prstGeom prst="straightConnector1">
            <a:avLst/>
          </a:pr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42" idx="5"/>
            <a:endCxn id="56" idx="1"/>
          </p:cNvCxnSpPr>
          <p:nvPr/>
        </p:nvCxnSpPr>
        <p:spPr>
          <a:xfrm>
            <a:off x="7000475" y="3340971"/>
            <a:ext cx="882237" cy="353686"/>
          </a:xfrm>
          <a:prstGeom prst="straightConnector1">
            <a:avLst/>
          </a:pr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56" idx="5"/>
            <a:endCxn id="72" idx="1"/>
          </p:cNvCxnSpPr>
          <p:nvPr/>
        </p:nvCxnSpPr>
        <p:spPr>
          <a:xfrm>
            <a:off x="8010832" y="3823973"/>
            <a:ext cx="1891555" cy="353955"/>
          </a:xfrm>
          <a:prstGeom prst="straightConnector1">
            <a:avLst/>
          </a:pr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72" idx="3"/>
            <a:endCxn id="81" idx="7"/>
          </p:cNvCxnSpPr>
          <p:nvPr/>
        </p:nvCxnSpPr>
        <p:spPr>
          <a:xfrm flipH="1">
            <a:off x="8515751" y="4307244"/>
            <a:ext cx="1386636" cy="353955"/>
          </a:xfrm>
          <a:prstGeom prst="straightConnector1">
            <a:avLst/>
          </a:pr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81" idx="4"/>
            <a:endCxn id="93" idx="0"/>
          </p:cNvCxnSpPr>
          <p:nvPr/>
        </p:nvCxnSpPr>
        <p:spPr>
          <a:xfrm>
            <a:off x="8451691" y="4817297"/>
            <a:ext cx="0" cy="300391"/>
          </a:xfrm>
          <a:prstGeom prst="straightConnector1">
            <a:avLst/>
          </a:pr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93" idx="4"/>
            <a:endCxn id="105" idx="0"/>
          </p:cNvCxnSpPr>
          <p:nvPr/>
        </p:nvCxnSpPr>
        <p:spPr>
          <a:xfrm>
            <a:off x="8451691" y="5300568"/>
            <a:ext cx="0" cy="300391"/>
          </a:xfrm>
          <a:prstGeom prst="straightConnector1">
            <a:avLst/>
          </a:pr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05" idx="3"/>
            <a:endCxn id="115" idx="7"/>
          </p:cNvCxnSpPr>
          <p:nvPr/>
        </p:nvCxnSpPr>
        <p:spPr>
          <a:xfrm flipH="1">
            <a:off x="7505913" y="5757057"/>
            <a:ext cx="881718" cy="353958"/>
          </a:xfrm>
          <a:prstGeom prst="straightConnector1">
            <a:avLst/>
          </a:prstGeom>
          <a:ln w="254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4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Queries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dirty="0" smtClean="0"/>
                  <a:t>Overview of the Protocol:</a:t>
                </a:r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 smtClean="0"/>
                  <a:t>Shuffle</a:t>
                </a:r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 smtClean="0"/>
                  <a:t>Echo</a:t>
                </a:r>
              </a:p>
              <a:p>
                <a:pPr marL="514350" indent="-514350">
                  <a:spcBef>
                    <a:spcPts val="1200"/>
                  </a:spcBef>
                  <a:buFont typeface="+mj-lt"/>
                  <a:buAutoNum type="arabicPeriod"/>
                </a:pPr>
                <a:r>
                  <a:rPr lang="en-US" dirty="0" smtClean="0"/>
                  <a:t>Aggregate</a:t>
                </a:r>
              </a:p>
              <a:p>
                <a:pPr marL="0" indent="0">
                  <a:buNone/>
                </a:pPr>
                <a:r>
                  <a:rPr lang="en-US" dirty="0" smtClean="0"/>
                  <a:t>Fault-tolerance parameter: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Before starting, divide groups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groups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3590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19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13388" y="4356023"/>
            <a:ext cx="4361034" cy="1966261"/>
          </a:xfrm>
          <a:prstGeom prst="roundRect">
            <a:avLst>
              <a:gd name="adj" fmla="val 9749"/>
            </a:avLst>
          </a:prstGeom>
          <a:solidFill>
            <a:srgbClr val="FEB80A">
              <a:lumMod val="20000"/>
              <a:lumOff val="80000"/>
            </a:srgbClr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94194" y="1282472"/>
            <a:ext cx="4361034" cy="1117440"/>
          </a:xfrm>
          <a:prstGeom prst="roundRect">
            <a:avLst/>
          </a:prstGeom>
          <a:solidFill>
            <a:srgbClr val="D6ECFF"/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95754" y="3414178"/>
            <a:ext cx="4361034" cy="896222"/>
          </a:xfrm>
          <a:prstGeom prst="roundRect">
            <a:avLst/>
          </a:prstGeom>
          <a:solidFill>
            <a:srgbClr val="738AC8">
              <a:lumMod val="20000"/>
              <a:lumOff val="80000"/>
            </a:srgbClr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95754" y="2436296"/>
            <a:ext cx="4361033" cy="93452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76673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30814" y="1466983"/>
            <a:ext cx="496058" cy="343325"/>
          </a:xfrm>
          <a:prstGeom prst="rect">
            <a:avLst/>
          </a:prstGeom>
          <a:solidFill>
            <a:srgbClr val="EA157A"/>
          </a:solidFill>
          <a:ln w="25400" cap="flat" cmpd="sng" algn="ctr">
            <a:solidFill>
              <a:srgbClr val="EA15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243584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10495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73747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354628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31036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233078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118013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45011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0621144" y="223585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74923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235500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610494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973747" y="3236497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340546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31036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233078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118013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845011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621144" y="3233046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7937580" y="2275660"/>
            <a:ext cx="0" cy="32004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traight Connector 32"/>
          <p:cNvCxnSpPr/>
          <p:nvPr/>
        </p:nvCxnSpPr>
        <p:spPr>
          <a:xfrm>
            <a:off x="9060638" y="2275660"/>
            <a:ext cx="0" cy="32004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4" name="TextBox 33"/>
          <p:cNvSpPr txBox="1"/>
          <p:nvPr/>
        </p:nvSpPr>
        <p:spPr>
          <a:xfrm>
            <a:off x="9389345" y="2120232"/>
            <a:ext cx="42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01467" y="3074056"/>
            <a:ext cx="6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9779922" y="2275660"/>
            <a:ext cx="0" cy="32004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Curved Connector 36"/>
          <p:cNvCxnSpPr>
            <a:stCxn id="11" idx="4"/>
            <a:endCxn id="23" idx="0"/>
          </p:cNvCxnSpPr>
          <p:nvPr/>
        </p:nvCxnSpPr>
        <p:spPr>
          <a:xfrm rot="16200000" flipH="1">
            <a:off x="6851407" y="2701994"/>
            <a:ext cx="703275" cy="35882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8" name="Curved Connector 37"/>
          <p:cNvCxnSpPr>
            <a:stCxn id="11" idx="4"/>
            <a:endCxn id="25" idx="0"/>
          </p:cNvCxnSpPr>
          <p:nvPr/>
        </p:nvCxnSpPr>
        <p:spPr>
          <a:xfrm rot="16200000" flipH="1">
            <a:off x="7218805" y="2334597"/>
            <a:ext cx="706726" cy="109707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9" name="Curved Connector 38"/>
          <p:cNvCxnSpPr>
            <a:stCxn id="11" idx="4"/>
            <a:endCxn id="30" idx="0"/>
          </p:cNvCxnSpPr>
          <p:nvPr/>
        </p:nvCxnSpPr>
        <p:spPr>
          <a:xfrm rot="16200000" flipH="1">
            <a:off x="8156163" y="1397239"/>
            <a:ext cx="703275" cy="2968338"/>
          </a:xfrm>
          <a:prstGeom prst="curvedConnector3">
            <a:avLst/>
          </a:prstGeom>
          <a:noFill/>
          <a:ln w="127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0" name="Curved Connector 39"/>
          <p:cNvCxnSpPr>
            <a:stCxn id="16" idx="4"/>
            <a:endCxn id="25" idx="0"/>
          </p:cNvCxnSpPr>
          <p:nvPr/>
        </p:nvCxnSpPr>
        <p:spPr>
          <a:xfrm rot="5400000">
            <a:off x="7957783" y="2692694"/>
            <a:ext cx="706726" cy="38088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41" name="Curved Connector 40"/>
          <p:cNvCxnSpPr>
            <a:stCxn id="16" idx="4"/>
            <a:endCxn id="22" idx="0"/>
          </p:cNvCxnSpPr>
          <p:nvPr/>
        </p:nvCxnSpPr>
        <p:spPr>
          <a:xfrm rot="5400000">
            <a:off x="7410097" y="2141556"/>
            <a:ext cx="703275" cy="147970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42" name="Curved Connector 41"/>
          <p:cNvCxnSpPr>
            <a:stCxn id="16" idx="4"/>
            <a:endCxn id="28" idx="0"/>
          </p:cNvCxnSpPr>
          <p:nvPr/>
        </p:nvCxnSpPr>
        <p:spPr>
          <a:xfrm rot="16200000" flipH="1">
            <a:off x="9089174" y="1942183"/>
            <a:ext cx="703275" cy="1878450"/>
          </a:xfrm>
          <a:prstGeom prst="curvedConnector3">
            <a:avLst/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43" name="Curved Connector 42"/>
          <p:cNvCxnSpPr>
            <a:stCxn id="20" idx="4"/>
            <a:endCxn id="31" idx="0"/>
          </p:cNvCxnSpPr>
          <p:nvPr/>
        </p:nvCxnSpPr>
        <p:spPr>
          <a:xfrm rot="16200000" flipH="1">
            <a:off x="10028398" y="2493341"/>
            <a:ext cx="703275" cy="77613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38AC8"/>
            </a:solidFill>
            <a:prstDash val="solid"/>
            <a:tailEnd type="triangle"/>
          </a:ln>
          <a:effectLst/>
        </p:spPr>
      </p:cxnSp>
      <p:cxnSp>
        <p:nvCxnSpPr>
          <p:cNvPr id="44" name="Curved Connector 43"/>
          <p:cNvCxnSpPr>
            <a:stCxn id="20" idx="4"/>
            <a:endCxn id="27" idx="0"/>
          </p:cNvCxnSpPr>
          <p:nvPr/>
        </p:nvCxnSpPr>
        <p:spPr>
          <a:xfrm rot="5400000">
            <a:off x="9083345" y="2324421"/>
            <a:ext cx="703275" cy="111397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38AC8"/>
            </a:solidFill>
            <a:prstDash val="solid"/>
            <a:tailEnd type="triangle"/>
          </a:ln>
          <a:effectLst/>
        </p:spPr>
      </p:cxnSp>
      <p:cxnSp>
        <p:nvCxnSpPr>
          <p:cNvPr id="45" name="Curved Connector 44"/>
          <p:cNvCxnSpPr>
            <a:stCxn id="20" idx="4"/>
            <a:endCxn id="24" idx="0"/>
          </p:cNvCxnSpPr>
          <p:nvPr/>
        </p:nvCxnSpPr>
        <p:spPr>
          <a:xfrm rot="5400000">
            <a:off x="8523074" y="1764150"/>
            <a:ext cx="703275" cy="223451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38AC8"/>
            </a:solidFill>
            <a:prstDash val="solid"/>
            <a:tailEnd type="triangle"/>
          </a:ln>
          <a:effectLst/>
        </p:spPr>
      </p:cxnSp>
      <p:cxnSp>
        <p:nvCxnSpPr>
          <p:cNvPr id="46" name="Straight Arrow Connector 45"/>
          <p:cNvCxnSpPr>
            <a:stCxn id="11" idx="0"/>
          </p:cNvCxnSpPr>
          <p:nvPr/>
        </p:nvCxnSpPr>
        <p:spPr>
          <a:xfrm flipV="1">
            <a:off x="7023631" y="1778656"/>
            <a:ext cx="1702353" cy="457200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7" name="Straight Arrow Connector 46"/>
          <p:cNvCxnSpPr>
            <a:stCxn id="13" idx="0"/>
          </p:cNvCxnSpPr>
          <p:nvPr/>
        </p:nvCxnSpPr>
        <p:spPr>
          <a:xfrm flipV="1">
            <a:off x="7390542" y="1818330"/>
            <a:ext cx="1344967" cy="417526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8" name="Straight Arrow Connector 47"/>
          <p:cNvCxnSpPr>
            <a:stCxn id="14" idx="0"/>
          </p:cNvCxnSpPr>
          <p:nvPr/>
        </p:nvCxnSpPr>
        <p:spPr>
          <a:xfrm flipV="1">
            <a:off x="7757453" y="1818330"/>
            <a:ext cx="1108163" cy="417526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49" name="Straight Arrow Connector 48"/>
          <p:cNvCxnSpPr>
            <a:stCxn id="15" idx="0"/>
            <a:endCxn id="12" idx="2"/>
          </p:cNvCxnSpPr>
          <p:nvPr/>
        </p:nvCxnSpPr>
        <p:spPr>
          <a:xfrm flipV="1">
            <a:off x="8120705" y="1810308"/>
            <a:ext cx="858138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>
            <a:stCxn id="16" idx="0"/>
            <a:endCxn id="12" idx="2"/>
          </p:cNvCxnSpPr>
          <p:nvPr/>
        </p:nvCxnSpPr>
        <p:spPr>
          <a:xfrm flipV="1">
            <a:off x="8501586" y="1810308"/>
            <a:ext cx="477257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1" name="Straight Arrow Connector 50"/>
          <p:cNvCxnSpPr>
            <a:stCxn id="17" idx="0"/>
            <a:endCxn id="12" idx="2"/>
          </p:cNvCxnSpPr>
          <p:nvPr/>
        </p:nvCxnSpPr>
        <p:spPr>
          <a:xfrm flipV="1">
            <a:off x="8877994" y="1810308"/>
            <a:ext cx="100849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2" name="Straight Arrow Connector 51"/>
          <p:cNvCxnSpPr>
            <a:stCxn id="19" idx="0"/>
            <a:endCxn id="12" idx="2"/>
          </p:cNvCxnSpPr>
          <p:nvPr/>
        </p:nvCxnSpPr>
        <p:spPr>
          <a:xfrm flipH="1" flipV="1">
            <a:off x="8978843" y="1810308"/>
            <a:ext cx="286128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>
            <a:stCxn id="20" idx="0"/>
          </p:cNvCxnSpPr>
          <p:nvPr/>
        </p:nvCxnSpPr>
        <p:spPr>
          <a:xfrm flipH="1" flipV="1">
            <a:off x="9118013" y="1827405"/>
            <a:ext cx="873956" cy="408451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4" name="Straight Arrow Connector 53"/>
          <p:cNvCxnSpPr>
            <a:stCxn id="18" idx="0"/>
          </p:cNvCxnSpPr>
          <p:nvPr/>
        </p:nvCxnSpPr>
        <p:spPr>
          <a:xfrm flipH="1" flipV="1">
            <a:off x="9226872" y="1827405"/>
            <a:ext cx="1153164" cy="408451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cxnSp>
        <p:nvCxnSpPr>
          <p:cNvPr id="55" name="Straight Arrow Connector 54"/>
          <p:cNvCxnSpPr>
            <a:stCxn id="21" idx="0"/>
          </p:cNvCxnSpPr>
          <p:nvPr/>
        </p:nvCxnSpPr>
        <p:spPr>
          <a:xfrm flipH="1" flipV="1">
            <a:off x="9226872" y="1788936"/>
            <a:ext cx="1541230" cy="446920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none" w="med" len="med"/>
          </a:ln>
          <a:effectLst/>
        </p:spPr>
      </p:cxnSp>
      <p:sp>
        <p:nvSpPr>
          <p:cNvPr id="56" name="Oval 55"/>
          <p:cNvSpPr/>
          <p:nvPr/>
        </p:nvSpPr>
        <p:spPr>
          <a:xfrm>
            <a:off x="6847722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234227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610494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973747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340546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727587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0233078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118013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845011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0621144" y="417137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450702" y="3996231"/>
            <a:ext cx="30799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94606" y="5914120"/>
            <a:ext cx="472146" cy="326775"/>
          </a:xfrm>
          <a:prstGeom prst="rect">
            <a:avLst/>
          </a:prstGeom>
          <a:solidFill>
            <a:srgbClr val="EA157A"/>
          </a:solidFill>
          <a:ln w="25400" cap="flat" cmpd="sng" algn="ctr">
            <a:solidFill>
              <a:srgbClr val="EA15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68" name="Straight Arrow Connector 67"/>
          <p:cNvCxnSpPr>
            <a:stCxn id="75" idx="4"/>
          </p:cNvCxnSpPr>
          <p:nvPr/>
        </p:nvCxnSpPr>
        <p:spPr>
          <a:xfrm>
            <a:off x="7386237" y="5389166"/>
            <a:ext cx="1262306" cy="524954"/>
          </a:xfrm>
          <a:prstGeom prst="straightConnector1">
            <a:avLst/>
          </a:prstGeom>
          <a:noFill/>
          <a:ln w="25400" cap="flat" cmpd="sng" algn="ctr">
            <a:solidFill>
              <a:srgbClr val="4E5B6F"/>
            </a:solidFill>
            <a:prstDash val="solid"/>
            <a:tailEnd type="triangle" w="lg" len="lg"/>
          </a:ln>
          <a:effectLst/>
        </p:spPr>
      </p:cxnSp>
      <p:cxnSp>
        <p:nvCxnSpPr>
          <p:cNvPr id="69" name="Straight Arrow Connector 68"/>
          <p:cNvCxnSpPr>
            <a:stCxn id="78" idx="4"/>
            <a:endCxn id="67" idx="0"/>
          </p:cNvCxnSpPr>
          <p:nvPr/>
        </p:nvCxnSpPr>
        <p:spPr>
          <a:xfrm>
            <a:off x="8492556" y="5389166"/>
            <a:ext cx="438123" cy="524954"/>
          </a:xfrm>
          <a:prstGeom prst="straightConnector1">
            <a:avLst/>
          </a:prstGeom>
          <a:noFill/>
          <a:ln w="25400" cap="flat" cmpd="sng" algn="ctr">
            <a:solidFill>
              <a:srgbClr val="4E5B6F"/>
            </a:solidFill>
            <a:prstDash val="solid"/>
            <a:tailEnd type="triangle" w="lg" len="lg"/>
          </a:ln>
          <a:effectLst/>
        </p:spPr>
      </p:cxnSp>
      <p:cxnSp>
        <p:nvCxnSpPr>
          <p:cNvPr id="70" name="Straight Arrow Connector 69"/>
          <p:cNvCxnSpPr>
            <a:stCxn id="80" idx="4"/>
          </p:cNvCxnSpPr>
          <p:nvPr/>
        </p:nvCxnSpPr>
        <p:spPr>
          <a:xfrm flipH="1">
            <a:off x="9166752" y="5389166"/>
            <a:ext cx="1218336" cy="524954"/>
          </a:xfrm>
          <a:prstGeom prst="straightConnector1">
            <a:avLst/>
          </a:prstGeom>
          <a:noFill/>
          <a:ln w="25400" cap="flat" cmpd="sng" algn="ctr">
            <a:solidFill>
              <a:srgbClr val="4E5B6F"/>
            </a:solidFill>
            <a:prstDash val="solid"/>
            <a:tailEnd type="triangle" w="lg" len="lg"/>
          </a:ln>
          <a:effectLst/>
        </p:spPr>
      </p:cxnSp>
      <p:cxnSp>
        <p:nvCxnSpPr>
          <p:cNvPr id="71" name="Straight Arrow Connector 70"/>
          <p:cNvCxnSpPr/>
          <p:nvPr/>
        </p:nvCxnSpPr>
        <p:spPr>
          <a:xfrm>
            <a:off x="7002337" y="4477308"/>
            <a:ext cx="384328" cy="17657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72" name="Straight Arrow Connector 71"/>
          <p:cNvCxnSpPr>
            <a:stCxn id="58" idx="4"/>
          </p:cNvCxnSpPr>
          <p:nvPr/>
        </p:nvCxnSpPr>
        <p:spPr>
          <a:xfrm>
            <a:off x="7760901" y="4472184"/>
            <a:ext cx="1602" cy="159596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73" name="Straight Arrow Connector 72"/>
          <p:cNvCxnSpPr/>
          <p:nvPr/>
        </p:nvCxnSpPr>
        <p:spPr>
          <a:xfrm flipH="1">
            <a:off x="7390542" y="4631780"/>
            <a:ext cx="371961" cy="216329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sp>
        <p:nvSpPr>
          <p:cNvPr id="74" name="Oval 73"/>
          <p:cNvSpPr/>
          <p:nvPr/>
        </p:nvSpPr>
        <p:spPr>
          <a:xfrm>
            <a:off x="6847722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234227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610494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973747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340546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725984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10233078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118013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9845011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10621144" y="5085147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455592" y="5058132"/>
            <a:ext cx="311281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5" name="Straight Arrow Connector 84"/>
          <p:cNvCxnSpPr>
            <a:stCxn id="57" idx="4"/>
            <a:endCxn id="75" idx="0"/>
          </p:cNvCxnSpPr>
          <p:nvPr/>
        </p:nvCxnSpPr>
        <p:spPr>
          <a:xfrm>
            <a:off x="7384634" y="4472184"/>
            <a:ext cx="1603" cy="61296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6279142" y="1272192"/>
            <a:ext cx="461665" cy="1127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Query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84449" y="2442439"/>
            <a:ext cx="461665" cy="9222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  <a:latin typeface="+mj-lt"/>
              </a:rPr>
              <a:t>Shuffle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75373" y="3409029"/>
            <a:ext cx="461665" cy="9065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  <a:latin typeface="+mj-lt"/>
              </a:rPr>
              <a:t>Echo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79142" y="4365563"/>
            <a:ext cx="461665" cy="181390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  <a:latin typeface="+mj-lt"/>
              </a:rPr>
              <a:t>Aggregate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874923" y="1392160"/>
            <a:ext cx="105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8900"/>
            <a:r>
              <a:rPr lang="en-US" sz="1400" dirty="0">
                <a:solidFill>
                  <a:prstClr val="black"/>
                </a:solidFill>
              </a:rPr>
              <a:t>t+1 groups </a:t>
            </a:r>
          </a:p>
        </p:txBody>
      </p:sp>
      <p:cxnSp>
        <p:nvCxnSpPr>
          <p:cNvPr id="91" name="Straight Arrow Connector 90"/>
          <p:cNvCxnSpPr>
            <a:stCxn id="90" idx="2"/>
          </p:cNvCxnSpPr>
          <p:nvPr/>
        </p:nvCxnSpPr>
        <p:spPr>
          <a:xfrm>
            <a:off x="7402284" y="1699937"/>
            <a:ext cx="110574" cy="396897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2" name="Straight Arrow Connector 91"/>
          <p:cNvCxnSpPr/>
          <p:nvPr/>
        </p:nvCxnSpPr>
        <p:spPr>
          <a:xfrm>
            <a:off x="7402284" y="1699937"/>
            <a:ext cx="958696" cy="473124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3" name="Straight Arrow Connector 92"/>
          <p:cNvCxnSpPr/>
          <p:nvPr/>
        </p:nvCxnSpPr>
        <p:spPr>
          <a:xfrm>
            <a:off x="7402284" y="1699937"/>
            <a:ext cx="2668883" cy="439823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4" name="Straight Arrow Connector 93"/>
          <p:cNvCxnSpPr>
            <a:stCxn id="90" idx="2"/>
          </p:cNvCxnSpPr>
          <p:nvPr/>
        </p:nvCxnSpPr>
        <p:spPr>
          <a:xfrm>
            <a:off x="7402284" y="1699937"/>
            <a:ext cx="1962620" cy="502826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5" name="Curved Connector 94"/>
          <p:cNvCxnSpPr/>
          <p:nvPr/>
        </p:nvCxnSpPr>
        <p:spPr>
          <a:xfrm rot="16200000" flipH="1">
            <a:off x="7246620" y="3294668"/>
            <a:ext cx="640080" cy="1097280"/>
          </a:xfrm>
          <a:prstGeom prst="curvedConnector3">
            <a:avLst>
              <a:gd name="adj1" fmla="val 71743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96" name="Curved Connector 95"/>
          <p:cNvCxnSpPr>
            <a:stCxn id="22" idx="4"/>
            <a:endCxn id="62" idx="0"/>
          </p:cNvCxnSpPr>
          <p:nvPr/>
        </p:nvCxnSpPr>
        <p:spPr>
          <a:xfrm rot="16200000" flipH="1">
            <a:off x="8380478" y="2168364"/>
            <a:ext cx="644410" cy="3361604"/>
          </a:xfrm>
          <a:prstGeom prst="curvedConnector3">
            <a:avLst>
              <a:gd name="adj1" fmla="val 52217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97" name="Curved Connector 96"/>
          <p:cNvCxnSpPr>
            <a:stCxn id="25" idx="4"/>
            <a:endCxn id="56" idx="0"/>
          </p:cNvCxnSpPr>
          <p:nvPr/>
        </p:nvCxnSpPr>
        <p:spPr>
          <a:xfrm rot="5400000">
            <a:off x="7238938" y="3289603"/>
            <a:ext cx="640959" cy="1122576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98" name="Curved Connector 97"/>
          <p:cNvCxnSpPr>
            <a:stCxn id="25" idx="4"/>
            <a:endCxn id="62" idx="0"/>
          </p:cNvCxnSpPr>
          <p:nvPr/>
        </p:nvCxnSpPr>
        <p:spPr>
          <a:xfrm rot="16200000" flipH="1">
            <a:off x="8931616" y="2719501"/>
            <a:ext cx="640959" cy="2262780"/>
          </a:xfrm>
          <a:prstGeom prst="curvedConnector3">
            <a:avLst>
              <a:gd name="adj1" fmla="val 27709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99" name="Curved Connector 98"/>
          <p:cNvCxnSpPr>
            <a:stCxn id="28" idx="4"/>
            <a:endCxn id="59" idx="0"/>
          </p:cNvCxnSpPr>
          <p:nvPr/>
        </p:nvCxnSpPr>
        <p:spPr>
          <a:xfrm rot="5400000">
            <a:off x="8929890" y="2721225"/>
            <a:ext cx="644410" cy="2255882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100" name="Curved Connector 99"/>
          <p:cNvCxnSpPr>
            <a:stCxn id="28" idx="4"/>
            <a:endCxn id="56" idx="0"/>
          </p:cNvCxnSpPr>
          <p:nvPr/>
        </p:nvCxnSpPr>
        <p:spPr>
          <a:xfrm rot="5400000">
            <a:off x="8366878" y="2158213"/>
            <a:ext cx="644410" cy="3381907"/>
          </a:xfrm>
          <a:prstGeom prst="curvedConnector3">
            <a:avLst>
              <a:gd name="adj1" fmla="val 69954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>
          <a:xfrm>
            <a:off x="8107052" y="4482822"/>
            <a:ext cx="384328" cy="17657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>
            <a:off x="8865616" y="4477698"/>
            <a:ext cx="1602" cy="159596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 flipH="1">
            <a:off x="8495257" y="4637294"/>
            <a:ext cx="371961" cy="216329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8489349" y="4477698"/>
            <a:ext cx="1603" cy="61296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cxnSp>
        <p:nvCxnSpPr>
          <p:cNvPr id="105" name="Straight Arrow Connector 104"/>
          <p:cNvCxnSpPr/>
          <p:nvPr/>
        </p:nvCxnSpPr>
        <p:spPr>
          <a:xfrm>
            <a:off x="10015489" y="4477308"/>
            <a:ext cx="384328" cy="17657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6" name="Straight Arrow Connector 105"/>
          <p:cNvCxnSpPr/>
          <p:nvPr/>
        </p:nvCxnSpPr>
        <p:spPr>
          <a:xfrm>
            <a:off x="10774053" y="4472184"/>
            <a:ext cx="1602" cy="159596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7" name="Straight Arrow Connector 106"/>
          <p:cNvCxnSpPr/>
          <p:nvPr/>
        </p:nvCxnSpPr>
        <p:spPr>
          <a:xfrm flipH="1">
            <a:off x="10403694" y="4631780"/>
            <a:ext cx="371961" cy="216329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8" name="Straight Arrow Connector 107"/>
          <p:cNvCxnSpPr/>
          <p:nvPr/>
        </p:nvCxnSpPr>
        <p:spPr>
          <a:xfrm>
            <a:off x="10397786" y="4472184"/>
            <a:ext cx="1603" cy="61296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451482" y="1215609"/>
            <a:ext cx="105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8900"/>
            <a:r>
              <a:rPr lang="en-US" sz="1400" dirty="0" smtClean="0">
                <a:solidFill>
                  <a:prstClr val="black"/>
                </a:solidFill>
              </a:rPr>
              <a:t>Operator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BF353-B7CB-4DB8-8040-26B8B723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sensors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91061-AF18-450D-A5F7-7B6707D2A1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678823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Live outside the cloud and have </a:t>
            </a:r>
            <a:r>
              <a:rPr lang="en-US" sz="2800" dirty="0" smtClean="0"/>
              <a:t>local </a:t>
            </a:r>
            <a:r>
              <a:rPr lang="en-US" sz="2800" dirty="0" smtClean="0"/>
              <a:t>compute capability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Connected to home devices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Heater and air conditioner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Hot water tank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Rooftop solar cells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Wall-mounted battery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Electric car charger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Smart appliances with voice commands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A43010-20FF-4DEB-A038-3ACE5869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7F4451-F578-48A9-9792-2AD201CA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2" descr="https://upload.wikimedia.org/wikipedia/commons/0/05/Nest_Diamond_Thermostat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7" b="10638"/>
          <a:stretch/>
        </p:blipFill>
        <p:spPr bwMode="auto">
          <a:xfrm>
            <a:off x="6924134" y="2926712"/>
            <a:ext cx="1899432" cy="257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electric car home charg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r="8002"/>
          <a:stretch/>
        </p:blipFill>
        <p:spPr bwMode="auto">
          <a:xfrm>
            <a:off x="8966825" y="2949799"/>
            <a:ext cx="2785201" cy="25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5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44056" y="1987948"/>
                <a:ext cx="5134951" cy="436672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Pick one proxy in each group</a:t>
                </a:r>
              </a:p>
              <a:p>
                <a:r>
                  <a:rPr lang="en-US" dirty="0"/>
                  <a:t>Onion-route data to proxies along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independent paths</a:t>
                </a:r>
              </a:p>
              <a:p>
                <a:pPr lvl="1"/>
                <a:r>
                  <a:rPr lang="en-US" dirty="0"/>
                  <a:t>Run overlay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rounds</a:t>
                </a:r>
              </a:p>
              <a:p>
                <a:r>
                  <a:rPr lang="en-US" dirty="0"/>
                  <a:t>Since paths are disjoint, one must contain no failures</a:t>
                </a:r>
              </a:p>
              <a:p>
                <a:r>
                  <a:rPr lang="en-US" dirty="0"/>
                  <a:t>Proxy has no way of knowing which node sent it data</a:t>
                </a:r>
              </a:p>
              <a:p>
                <a:pPr lvl="1"/>
                <a:r>
                  <a:rPr lang="en-US" dirty="0"/>
                  <a:t>Any node could have reached it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rounds, traffic pattern is always the same</a:t>
                </a:r>
              </a:p>
              <a:p>
                <a:r>
                  <a:rPr lang="en-US" dirty="0"/>
                  <a:t>Anonymity + </a:t>
                </a:r>
                <a:r>
                  <a:rPr lang="en-US" dirty="0" err="1"/>
                  <a:t>Unlinkability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4056" y="1987948"/>
                <a:ext cx="5134951" cy="4366722"/>
              </a:xfrm>
              <a:blipFill rotWithShape="1">
                <a:blip r:embed="rId3"/>
                <a:stretch>
                  <a:fillRect l="-950" t="-2654" r="-3919" b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http://www.cs.cornell.edu/courses/cs5412/2018sp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5557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66775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109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443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82777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111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9447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445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779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11364" y="2072273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78164" y="2067461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159405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81412" y="2670313"/>
            <a:ext cx="292608" cy="29260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148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482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2816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8150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9486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3484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8818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04152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482012" y="26703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55557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0" name="Oval 29"/>
          <p:cNvSpPr/>
          <p:nvPr/>
        </p:nvSpPr>
        <p:spPr>
          <a:xfrm>
            <a:off x="6677564" y="3279913"/>
            <a:ext cx="292608" cy="29260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10964" y="3279913"/>
            <a:ext cx="292608" cy="292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443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3" name="Oval 32"/>
          <p:cNvSpPr/>
          <p:nvPr/>
        </p:nvSpPr>
        <p:spPr>
          <a:xfrm>
            <a:off x="82777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4" name="Oval 33"/>
          <p:cNvSpPr/>
          <p:nvPr/>
        </p:nvSpPr>
        <p:spPr>
          <a:xfrm>
            <a:off x="88111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5" name="Oval 34"/>
          <p:cNvSpPr/>
          <p:nvPr/>
        </p:nvSpPr>
        <p:spPr>
          <a:xfrm>
            <a:off x="109447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6" name="Oval 35"/>
          <p:cNvSpPr/>
          <p:nvPr/>
        </p:nvSpPr>
        <p:spPr>
          <a:xfrm>
            <a:off x="93445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7" name="Oval 36"/>
          <p:cNvSpPr/>
          <p:nvPr/>
        </p:nvSpPr>
        <p:spPr>
          <a:xfrm>
            <a:off x="98779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8" name="Oval 37"/>
          <p:cNvSpPr/>
          <p:nvPr/>
        </p:nvSpPr>
        <p:spPr>
          <a:xfrm>
            <a:off x="104113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39" name="Oval 38"/>
          <p:cNvSpPr/>
          <p:nvPr/>
        </p:nvSpPr>
        <p:spPr>
          <a:xfrm>
            <a:off x="11478164" y="32799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40" name="Oval 39"/>
          <p:cNvSpPr/>
          <p:nvPr/>
        </p:nvSpPr>
        <p:spPr>
          <a:xfrm>
            <a:off x="6159405" y="389432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41" name="Oval 40"/>
          <p:cNvSpPr/>
          <p:nvPr/>
        </p:nvSpPr>
        <p:spPr>
          <a:xfrm>
            <a:off x="6681412" y="389432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42" name="Oval 41"/>
          <p:cNvSpPr/>
          <p:nvPr/>
        </p:nvSpPr>
        <p:spPr>
          <a:xfrm>
            <a:off x="7214812" y="3894325"/>
            <a:ext cx="292608" cy="292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748212" y="389432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44" name="Oval 43"/>
          <p:cNvSpPr/>
          <p:nvPr/>
        </p:nvSpPr>
        <p:spPr>
          <a:xfrm>
            <a:off x="8281612" y="3894325"/>
            <a:ext cx="292608" cy="2926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815012" y="3894325"/>
            <a:ext cx="292608" cy="29260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48612" y="389432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47" name="Oval 46"/>
          <p:cNvSpPr/>
          <p:nvPr/>
        </p:nvSpPr>
        <p:spPr>
          <a:xfrm>
            <a:off x="9348412" y="389432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48" name="Oval 47"/>
          <p:cNvSpPr/>
          <p:nvPr/>
        </p:nvSpPr>
        <p:spPr>
          <a:xfrm>
            <a:off x="9881812" y="389432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49" name="Oval 48"/>
          <p:cNvSpPr/>
          <p:nvPr/>
        </p:nvSpPr>
        <p:spPr>
          <a:xfrm>
            <a:off x="10415212" y="389432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0" name="Oval 49"/>
          <p:cNvSpPr/>
          <p:nvPr/>
        </p:nvSpPr>
        <p:spPr>
          <a:xfrm>
            <a:off x="11482012" y="3889513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1" name="Oval 50"/>
          <p:cNvSpPr/>
          <p:nvPr/>
        </p:nvSpPr>
        <p:spPr>
          <a:xfrm>
            <a:off x="6155557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2" name="Oval 51"/>
          <p:cNvSpPr/>
          <p:nvPr/>
        </p:nvSpPr>
        <p:spPr>
          <a:xfrm>
            <a:off x="6677564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3" name="Oval 52"/>
          <p:cNvSpPr/>
          <p:nvPr/>
        </p:nvSpPr>
        <p:spPr>
          <a:xfrm>
            <a:off x="7210964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4" name="Oval 53"/>
          <p:cNvSpPr/>
          <p:nvPr/>
        </p:nvSpPr>
        <p:spPr>
          <a:xfrm>
            <a:off x="7744364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5" name="Oval 54"/>
          <p:cNvSpPr/>
          <p:nvPr/>
        </p:nvSpPr>
        <p:spPr>
          <a:xfrm>
            <a:off x="8277764" y="4503924"/>
            <a:ext cx="292608" cy="2926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811164" y="4503924"/>
            <a:ext cx="292608" cy="29260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0944764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8" name="Oval 57"/>
          <p:cNvSpPr/>
          <p:nvPr/>
        </p:nvSpPr>
        <p:spPr>
          <a:xfrm>
            <a:off x="9344564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59" name="Oval 58"/>
          <p:cNvSpPr/>
          <p:nvPr/>
        </p:nvSpPr>
        <p:spPr>
          <a:xfrm>
            <a:off x="9877964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60" name="Oval 59"/>
          <p:cNvSpPr/>
          <p:nvPr/>
        </p:nvSpPr>
        <p:spPr>
          <a:xfrm>
            <a:off x="10411364" y="45039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61" name="Oval 60"/>
          <p:cNvSpPr/>
          <p:nvPr/>
        </p:nvSpPr>
        <p:spPr>
          <a:xfrm>
            <a:off x="11478164" y="4499113"/>
            <a:ext cx="292608" cy="292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7" idx="5"/>
            <a:endCxn id="19" idx="1"/>
          </p:cNvCxnSpPr>
          <p:nvPr/>
        </p:nvCxnSpPr>
        <p:spPr>
          <a:xfrm>
            <a:off x="6405853" y="2322569"/>
            <a:ext cx="318410" cy="390595"/>
          </a:xfrm>
          <a:prstGeom prst="straightConnector1">
            <a:avLst/>
          </a:prstGeom>
          <a:ln w="508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4"/>
            <a:endCxn id="30" idx="0"/>
          </p:cNvCxnSpPr>
          <p:nvPr/>
        </p:nvCxnSpPr>
        <p:spPr>
          <a:xfrm flipH="1">
            <a:off x="6823868" y="2962921"/>
            <a:ext cx="3848" cy="316992"/>
          </a:xfrm>
          <a:prstGeom prst="straightConnector1">
            <a:avLst/>
          </a:prstGeom>
          <a:ln w="508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5"/>
            <a:endCxn id="45" idx="1"/>
          </p:cNvCxnSpPr>
          <p:nvPr/>
        </p:nvCxnSpPr>
        <p:spPr>
          <a:xfrm>
            <a:off x="6927321" y="3529670"/>
            <a:ext cx="1930542" cy="407506"/>
          </a:xfrm>
          <a:prstGeom prst="straightConnector1">
            <a:avLst/>
          </a:prstGeom>
          <a:ln w="508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5" idx="4"/>
            <a:endCxn id="56" idx="0"/>
          </p:cNvCxnSpPr>
          <p:nvPr/>
        </p:nvCxnSpPr>
        <p:spPr>
          <a:xfrm flipH="1">
            <a:off x="8957468" y="4186933"/>
            <a:ext cx="3848" cy="316991"/>
          </a:xfrm>
          <a:prstGeom prst="straightConnector1">
            <a:avLst/>
          </a:prstGeom>
          <a:ln w="508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7" idx="4"/>
            <a:endCxn id="18" idx="0"/>
          </p:cNvCxnSpPr>
          <p:nvPr/>
        </p:nvCxnSpPr>
        <p:spPr>
          <a:xfrm>
            <a:off x="6302177" y="2365513"/>
            <a:ext cx="3532" cy="304800"/>
          </a:xfrm>
          <a:prstGeom prst="straightConnector1">
            <a:avLst/>
          </a:prstGeom>
          <a:ln w="508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8" idx="5"/>
            <a:endCxn id="31" idx="1"/>
          </p:cNvCxnSpPr>
          <p:nvPr/>
        </p:nvCxnSpPr>
        <p:spPr>
          <a:xfrm>
            <a:off x="6409162" y="2920070"/>
            <a:ext cx="844653" cy="402694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31" idx="4"/>
            <a:endCxn id="42" idx="0"/>
          </p:cNvCxnSpPr>
          <p:nvPr/>
        </p:nvCxnSpPr>
        <p:spPr>
          <a:xfrm>
            <a:off x="7357268" y="3572521"/>
            <a:ext cx="3848" cy="321804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2" idx="5"/>
            <a:endCxn id="61" idx="1"/>
          </p:cNvCxnSpPr>
          <p:nvPr/>
        </p:nvCxnSpPr>
        <p:spPr>
          <a:xfrm>
            <a:off x="7464569" y="4144082"/>
            <a:ext cx="4056446" cy="397882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220952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744882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280206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09759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43159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878482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413806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945553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480606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014006" y="1758678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1428413" y="1758678"/>
            <a:ext cx="457199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353894" y="1399080"/>
            <a:ext cx="1225816" cy="400093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2000" dirty="0" smtClean="0"/>
              <a:t>Device ID</a:t>
            </a:r>
            <a:endParaRPr lang="en-US" sz="20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7085012" y="1771153"/>
            <a:ext cx="0" cy="448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151812" y="1771153"/>
            <a:ext cx="0" cy="448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9218612" y="1771153"/>
            <a:ext cx="0" cy="448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0285412" y="1771153"/>
            <a:ext cx="0" cy="448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155557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87" name="Oval 86"/>
          <p:cNvSpPr/>
          <p:nvPr/>
        </p:nvSpPr>
        <p:spPr>
          <a:xfrm>
            <a:off x="6677564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88" name="Oval 87"/>
          <p:cNvSpPr/>
          <p:nvPr/>
        </p:nvSpPr>
        <p:spPr>
          <a:xfrm>
            <a:off x="7210964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89" name="Oval 88"/>
          <p:cNvSpPr/>
          <p:nvPr/>
        </p:nvSpPr>
        <p:spPr>
          <a:xfrm>
            <a:off x="7744364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90" name="Oval 89"/>
          <p:cNvSpPr/>
          <p:nvPr/>
        </p:nvSpPr>
        <p:spPr>
          <a:xfrm>
            <a:off x="8277764" y="5113524"/>
            <a:ext cx="292608" cy="2926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8811164" y="5113524"/>
            <a:ext cx="292608" cy="29260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0944764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93" name="Oval 92"/>
          <p:cNvSpPr/>
          <p:nvPr/>
        </p:nvSpPr>
        <p:spPr>
          <a:xfrm>
            <a:off x="9344564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94" name="Oval 93"/>
          <p:cNvSpPr/>
          <p:nvPr/>
        </p:nvSpPr>
        <p:spPr>
          <a:xfrm>
            <a:off x="9877964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95" name="Oval 94"/>
          <p:cNvSpPr/>
          <p:nvPr/>
        </p:nvSpPr>
        <p:spPr>
          <a:xfrm>
            <a:off x="10411364" y="5113524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96" name="Oval 95"/>
          <p:cNvSpPr/>
          <p:nvPr/>
        </p:nvSpPr>
        <p:spPr>
          <a:xfrm>
            <a:off x="11478164" y="5108713"/>
            <a:ext cx="292608" cy="292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18" idx="4"/>
            <a:endCxn id="29" idx="0"/>
          </p:cNvCxnSpPr>
          <p:nvPr/>
        </p:nvCxnSpPr>
        <p:spPr>
          <a:xfrm flipH="1">
            <a:off x="6301861" y="2962921"/>
            <a:ext cx="3848" cy="316992"/>
          </a:xfrm>
          <a:prstGeom prst="straightConnector1">
            <a:avLst/>
          </a:prstGeom>
          <a:ln w="508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29" idx="5"/>
            <a:endCxn id="44" idx="1"/>
          </p:cNvCxnSpPr>
          <p:nvPr/>
        </p:nvCxnSpPr>
        <p:spPr>
          <a:xfrm>
            <a:off x="6405314" y="3529670"/>
            <a:ext cx="1919149" cy="407506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44" idx="4"/>
            <a:endCxn id="55" idx="0"/>
          </p:cNvCxnSpPr>
          <p:nvPr/>
        </p:nvCxnSpPr>
        <p:spPr>
          <a:xfrm flipH="1">
            <a:off x="8424068" y="4186933"/>
            <a:ext cx="3848" cy="316991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5" idx="4"/>
            <a:endCxn id="90" idx="0"/>
          </p:cNvCxnSpPr>
          <p:nvPr/>
        </p:nvCxnSpPr>
        <p:spPr>
          <a:xfrm>
            <a:off x="8424068" y="4796532"/>
            <a:ext cx="0" cy="316992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6156189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02" name="Oval 101"/>
          <p:cNvSpPr/>
          <p:nvPr/>
        </p:nvSpPr>
        <p:spPr>
          <a:xfrm>
            <a:off x="6678196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03" name="Oval 102"/>
          <p:cNvSpPr/>
          <p:nvPr/>
        </p:nvSpPr>
        <p:spPr>
          <a:xfrm>
            <a:off x="7211596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04" name="Oval 103"/>
          <p:cNvSpPr/>
          <p:nvPr/>
        </p:nvSpPr>
        <p:spPr>
          <a:xfrm>
            <a:off x="7744996" y="5730505"/>
            <a:ext cx="292608" cy="2926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278396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06" name="Oval 105"/>
          <p:cNvSpPr/>
          <p:nvPr/>
        </p:nvSpPr>
        <p:spPr>
          <a:xfrm>
            <a:off x="8811796" y="5730505"/>
            <a:ext cx="292608" cy="292608"/>
          </a:xfrm>
          <a:prstGeom prst="ellipse">
            <a:avLst/>
          </a:prstGeom>
          <a:solidFill>
            <a:srgbClr val="CC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10945396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08" name="Oval 107"/>
          <p:cNvSpPr/>
          <p:nvPr/>
        </p:nvSpPr>
        <p:spPr>
          <a:xfrm>
            <a:off x="9345196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09" name="Oval 108"/>
          <p:cNvSpPr/>
          <p:nvPr/>
        </p:nvSpPr>
        <p:spPr>
          <a:xfrm>
            <a:off x="9878596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10" name="Oval 109"/>
          <p:cNvSpPr/>
          <p:nvPr/>
        </p:nvSpPr>
        <p:spPr>
          <a:xfrm>
            <a:off x="10411996" y="5730505"/>
            <a:ext cx="292608" cy="29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/>
          </a:p>
        </p:txBody>
      </p:sp>
      <p:sp>
        <p:nvSpPr>
          <p:cNvPr id="111" name="Oval 110"/>
          <p:cNvSpPr/>
          <p:nvPr/>
        </p:nvSpPr>
        <p:spPr>
          <a:xfrm>
            <a:off x="11478796" y="5725694"/>
            <a:ext cx="292608" cy="2926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90" idx="3"/>
            <a:endCxn id="104" idx="0"/>
          </p:cNvCxnSpPr>
          <p:nvPr/>
        </p:nvCxnSpPr>
        <p:spPr>
          <a:xfrm flipH="1">
            <a:off x="7891300" y="5363281"/>
            <a:ext cx="429315" cy="367224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56" idx="4"/>
            <a:endCxn id="91" idx="0"/>
          </p:cNvCxnSpPr>
          <p:nvPr/>
        </p:nvCxnSpPr>
        <p:spPr>
          <a:xfrm>
            <a:off x="8957468" y="4796532"/>
            <a:ext cx="0" cy="316992"/>
          </a:xfrm>
          <a:prstGeom prst="straightConnector1">
            <a:avLst/>
          </a:prstGeom>
          <a:ln w="508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91" idx="4"/>
            <a:endCxn id="106" idx="0"/>
          </p:cNvCxnSpPr>
          <p:nvPr/>
        </p:nvCxnSpPr>
        <p:spPr>
          <a:xfrm>
            <a:off x="8957468" y="5406132"/>
            <a:ext cx="632" cy="324373"/>
          </a:xfrm>
          <a:prstGeom prst="straightConnector1">
            <a:avLst/>
          </a:prstGeom>
          <a:ln w="50800">
            <a:solidFill>
              <a:srgbClr val="CC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1" idx="4"/>
            <a:endCxn id="96" idx="0"/>
          </p:cNvCxnSpPr>
          <p:nvPr/>
        </p:nvCxnSpPr>
        <p:spPr>
          <a:xfrm>
            <a:off x="11624468" y="4791721"/>
            <a:ext cx="0" cy="316992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96" idx="4"/>
            <a:endCxn id="111" idx="0"/>
          </p:cNvCxnSpPr>
          <p:nvPr/>
        </p:nvCxnSpPr>
        <p:spPr>
          <a:xfrm>
            <a:off x="11624468" y="5401321"/>
            <a:ext cx="632" cy="324373"/>
          </a:xfrm>
          <a:prstGeom prst="straightConnector1">
            <a:avLst/>
          </a:prstGeom>
          <a:ln w="508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839710" y="2022151"/>
            <a:ext cx="29526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839710" y="2647342"/>
            <a:ext cx="248778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839710" y="3256942"/>
            <a:ext cx="284044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857344" y="3871354"/>
            <a:ext cx="27763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839710" y="4476142"/>
            <a:ext cx="29366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822878" y="5085742"/>
            <a:ext cx="282442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834099" y="5702723"/>
            <a:ext cx="295266" cy="338550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sz="1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158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96348" y="2286000"/>
                <a:ext cx="5182659" cy="40233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Recover from failures in Shuffle</a:t>
                </a:r>
              </a:p>
              <a:p>
                <a:r>
                  <a:rPr lang="en-US" dirty="0"/>
                  <a:t>Data also contains list of other proxies</a:t>
                </a:r>
              </a:p>
              <a:p>
                <a:r>
                  <a:rPr lang="en-US" dirty="0"/>
                  <a:t>Each node multicasts its proxy data to other proxies for the same data</a:t>
                </a:r>
              </a:p>
              <a:p>
                <a:r>
                  <a:rPr lang="en-US" dirty="0"/>
                  <a:t>Also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independent paths</a:t>
                </a:r>
              </a:p>
              <a:p>
                <a:pPr lvl="1"/>
                <a:r>
                  <a:rPr lang="en-US" dirty="0"/>
                  <a:t>Would need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failures to prevent data from reaching all proxies in both Shuffle and Echo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96348" y="2286000"/>
                <a:ext cx="5182659" cy="4023360"/>
              </a:xfrm>
              <a:blipFill rotWithShape="1">
                <a:blip r:embed="rId2"/>
                <a:stretch>
                  <a:fillRect l="-1529" t="-3485" r="-5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5557" y="2553501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6677564" y="2553501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10964" y="2553501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44364" y="2553501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8277764" y="2553501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11164" y="2553501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944764" y="2553501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344564" y="2553501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77964" y="2553501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411364" y="2553501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478164" y="2548689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085012" y="2450501"/>
            <a:ext cx="0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51812" y="2450501"/>
            <a:ext cx="0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218612" y="2450501"/>
            <a:ext cx="0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85412" y="2450501"/>
            <a:ext cx="0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88579" y="5356503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Proxies for node 0’s data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970804" y="4907069"/>
            <a:ext cx="685800" cy="460971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961404" y="4907070"/>
            <a:ext cx="185840" cy="46097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766164" y="4907070"/>
            <a:ext cx="185840" cy="442385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218612" y="4907070"/>
            <a:ext cx="266792" cy="441178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561603" y="4894587"/>
            <a:ext cx="1954753" cy="473453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155557" y="4495800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29" name="Oval 28"/>
          <p:cNvSpPr/>
          <p:nvPr/>
        </p:nvSpPr>
        <p:spPr>
          <a:xfrm>
            <a:off x="6677564" y="4495800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210964" y="4495800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44364" y="4495800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8277764" y="4495800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811164" y="4495800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944764" y="4495800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344564" y="4495800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877964" y="4495800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411364" y="4495800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478164" y="4490988"/>
            <a:ext cx="293240" cy="293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6821905" y="2828694"/>
            <a:ext cx="2522653" cy="1678405"/>
          </a:xfrm>
          <a:custGeom>
            <a:avLst/>
            <a:gdLst>
              <a:gd name="connsiteX0" fmla="*/ 0 w 2522653"/>
              <a:gd name="connsiteY0" fmla="*/ 0 h 1678405"/>
              <a:gd name="connsiteX1" fmla="*/ 583532 w 2522653"/>
              <a:gd name="connsiteY1" fmla="*/ 457200 h 1678405"/>
              <a:gd name="connsiteX2" fmla="*/ 2514600 w 2522653"/>
              <a:gd name="connsiteY2" fmla="*/ 673768 h 1678405"/>
              <a:gd name="connsiteX3" fmla="*/ 1143000 w 2522653"/>
              <a:gd name="connsiteY3" fmla="*/ 1678405 h 167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653" h="1678405">
                <a:moveTo>
                  <a:pt x="0" y="0"/>
                </a:moveTo>
                <a:cubicBezTo>
                  <a:pt x="82216" y="172452"/>
                  <a:pt x="164432" y="344905"/>
                  <a:pt x="583532" y="457200"/>
                </a:cubicBezTo>
                <a:cubicBezTo>
                  <a:pt x="1002632" y="569495"/>
                  <a:pt x="2421355" y="470234"/>
                  <a:pt x="2514600" y="673768"/>
                </a:cubicBezTo>
                <a:cubicBezTo>
                  <a:pt x="2607845" y="877302"/>
                  <a:pt x="1875422" y="1277853"/>
                  <a:pt x="1143000" y="1678405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6601548" y="2840725"/>
            <a:ext cx="3223377" cy="1666374"/>
          </a:xfrm>
          <a:custGeom>
            <a:avLst/>
            <a:gdLst>
              <a:gd name="connsiteX0" fmla="*/ 238405 w 3223377"/>
              <a:gd name="connsiteY0" fmla="*/ 0 h 1666374"/>
              <a:gd name="connsiteX1" fmla="*/ 286531 w 3223377"/>
              <a:gd name="connsiteY1" fmla="*/ 421105 h 1666374"/>
              <a:gd name="connsiteX2" fmla="*/ 3095905 w 3223377"/>
              <a:gd name="connsiteY2" fmla="*/ 932448 h 1666374"/>
              <a:gd name="connsiteX3" fmla="*/ 2482294 w 3223377"/>
              <a:gd name="connsiteY3" fmla="*/ 1666374 h 166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3377" h="1666374">
                <a:moveTo>
                  <a:pt x="238405" y="0"/>
                </a:moveTo>
                <a:cubicBezTo>
                  <a:pt x="24343" y="132848"/>
                  <a:pt x="-189719" y="265697"/>
                  <a:pt x="286531" y="421105"/>
                </a:cubicBezTo>
                <a:cubicBezTo>
                  <a:pt x="762781" y="576513"/>
                  <a:pt x="2729945" y="724903"/>
                  <a:pt x="3095905" y="932448"/>
                </a:cubicBezTo>
                <a:cubicBezTo>
                  <a:pt x="3461866" y="1139993"/>
                  <a:pt x="2972080" y="1403183"/>
                  <a:pt x="2482294" y="1666374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190872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14802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0126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79679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13079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848402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383726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915473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450526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983926" y="2237141"/>
            <a:ext cx="219213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398333" y="2237141"/>
            <a:ext cx="457199" cy="338538"/>
          </a:xfrm>
          <a:prstGeom prst="rect">
            <a:avLst/>
          </a:prstGeom>
          <a:noFill/>
        </p:spPr>
        <p:txBody>
          <a:bodyPr wrap="square" lIns="91425" tIns="45712" rIns="91425" bIns="45712" rtlCol="0">
            <a:spAutoFit/>
          </a:bodyPr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52" name="Freeform 51"/>
          <p:cNvSpPr/>
          <p:nvPr/>
        </p:nvSpPr>
        <p:spPr>
          <a:xfrm>
            <a:off x="6728718" y="2840725"/>
            <a:ext cx="2637866" cy="1690437"/>
          </a:xfrm>
          <a:custGeom>
            <a:avLst/>
            <a:gdLst>
              <a:gd name="connsiteX0" fmla="*/ 135298 w 2637866"/>
              <a:gd name="connsiteY0" fmla="*/ 0 h 1690437"/>
              <a:gd name="connsiteX1" fmla="*/ 736877 w 2637866"/>
              <a:gd name="connsiteY1" fmla="*/ 336884 h 1690437"/>
              <a:gd name="connsiteX2" fmla="*/ 63108 w 2637866"/>
              <a:gd name="connsiteY2" fmla="*/ 968542 h 1690437"/>
              <a:gd name="connsiteX3" fmla="*/ 2637866 w 2637866"/>
              <a:gd name="connsiteY3" fmla="*/ 1690437 h 1690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7866" h="1690437">
                <a:moveTo>
                  <a:pt x="135298" y="0"/>
                </a:moveTo>
                <a:cubicBezTo>
                  <a:pt x="442103" y="87730"/>
                  <a:pt x="748909" y="175460"/>
                  <a:pt x="736877" y="336884"/>
                </a:cubicBezTo>
                <a:cubicBezTo>
                  <a:pt x="724845" y="498308"/>
                  <a:pt x="-253723" y="742950"/>
                  <a:pt x="63108" y="968542"/>
                </a:cubicBezTo>
                <a:cubicBezTo>
                  <a:pt x="379939" y="1194134"/>
                  <a:pt x="1508902" y="1442285"/>
                  <a:pt x="2637866" y="1690437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6725280" y="2858773"/>
            <a:ext cx="4776909" cy="1672389"/>
          </a:xfrm>
          <a:custGeom>
            <a:avLst/>
            <a:gdLst>
              <a:gd name="connsiteX0" fmla="*/ 90609 w 4776909"/>
              <a:gd name="connsiteY0" fmla="*/ 0 h 1672389"/>
              <a:gd name="connsiteX1" fmla="*/ 132720 w 4776909"/>
              <a:gd name="connsiteY1" fmla="*/ 541421 h 1672389"/>
              <a:gd name="connsiteX2" fmla="*/ 1359941 w 4776909"/>
              <a:gd name="connsiteY2" fmla="*/ 818147 h 1672389"/>
              <a:gd name="connsiteX3" fmla="*/ 2117931 w 4776909"/>
              <a:gd name="connsiteY3" fmla="*/ 1233236 h 1672389"/>
              <a:gd name="connsiteX4" fmla="*/ 3682036 w 4776909"/>
              <a:gd name="connsiteY4" fmla="*/ 1377615 h 1672389"/>
              <a:gd name="connsiteX5" fmla="*/ 4776909 w 4776909"/>
              <a:gd name="connsiteY5" fmla="*/ 1672389 h 1672389"/>
              <a:gd name="connsiteX6" fmla="*/ 4776909 w 4776909"/>
              <a:gd name="connsiteY6" fmla="*/ 1672389 h 167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6909" h="1672389">
                <a:moveTo>
                  <a:pt x="90609" y="0"/>
                </a:moveTo>
                <a:cubicBezTo>
                  <a:pt x="5887" y="202531"/>
                  <a:pt x="-78835" y="405063"/>
                  <a:pt x="132720" y="541421"/>
                </a:cubicBezTo>
                <a:cubicBezTo>
                  <a:pt x="344275" y="677779"/>
                  <a:pt x="1029073" y="702845"/>
                  <a:pt x="1359941" y="818147"/>
                </a:cubicBezTo>
                <a:cubicBezTo>
                  <a:pt x="1690809" y="933449"/>
                  <a:pt x="1730915" y="1139991"/>
                  <a:pt x="2117931" y="1233236"/>
                </a:cubicBezTo>
                <a:cubicBezTo>
                  <a:pt x="2504947" y="1326481"/>
                  <a:pt x="3238873" y="1304423"/>
                  <a:pt x="3682036" y="1377615"/>
                </a:cubicBezTo>
                <a:cubicBezTo>
                  <a:pt x="4125199" y="1450807"/>
                  <a:pt x="4776909" y="1672389"/>
                  <a:pt x="4776909" y="1672389"/>
                </a:cubicBezTo>
                <a:lnTo>
                  <a:pt x="4776909" y="1672389"/>
                </a:ln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815511" y="2846741"/>
            <a:ext cx="2064622" cy="1630279"/>
          </a:xfrm>
          <a:custGeom>
            <a:avLst/>
            <a:gdLst>
              <a:gd name="connsiteX0" fmla="*/ 1254126 w 2254351"/>
              <a:gd name="connsiteY0" fmla="*/ 0 h 1630279"/>
              <a:gd name="connsiteX1" fmla="*/ 1290221 w 2254351"/>
              <a:gd name="connsiteY1" fmla="*/ 180474 h 1630279"/>
              <a:gd name="connsiteX2" fmla="*/ 556295 w 2254351"/>
              <a:gd name="connsiteY2" fmla="*/ 427121 h 1630279"/>
              <a:gd name="connsiteX3" fmla="*/ 2252747 w 2254351"/>
              <a:gd name="connsiteY3" fmla="*/ 830179 h 1630279"/>
              <a:gd name="connsiteX4" fmla="*/ 201363 w 2254351"/>
              <a:gd name="connsiteY4" fmla="*/ 1419726 h 1630279"/>
              <a:gd name="connsiteX5" fmla="*/ 189331 w 2254351"/>
              <a:gd name="connsiteY5" fmla="*/ 1630279 h 1630279"/>
              <a:gd name="connsiteX0" fmla="*/ 1169881 w 2168929"/>
              <a:gd name="connsiteY0" fmla="*/ 0 h 1630279"/>
              <a:gd name="connsiteX1" fmla="*/ 1205976 w 2168929"/>
              <a:gd name="connsiteY1" fmla="*/ 180474 h 1630279"/>
              <a:gd name="connsiteX2" fmla="*/ 472050 w 2168929"/>
              <a:gd name="connsiteY2" fmla="*/ 427121 h 1630279"/>
              <a:gd name="connsiteX3" fmla="*/ 2168502 w 2168929"/>
              <a:gd name="connsiteY3" fmla="*/ 830179 h 1630279"/>
              <a:gd name="connsiteX4" fmla="*/ 291576 w 2168929"/>
              <a:gd name="connsiteY4" fmla="*/ 1395662 h 1630279"/>
              <a:gd name="connsiteX5" fmla="*/ 105086 w 2168929"/>
              <a:gd name="connsiteY5" fmla="*/ 1630279 h 1630279"/>
              <a:gd name="connsiteX0" fmla="*/ 1129081 w 2128129"/>
              <a:gd name="connsiteY0" fmla="*/ 0 h 1630279"/>
              <a:gd name="connsiteX1" fmla="*/ 1165176 w 2128129"/>
              <a:gd name="connsiteY1" fmla="*/ 180474 h 1630279"/>
              <a:gd name="connsiteX2" fmla="*/ 431250 w 2128129"/>
              <a:gd name="connsiteY2" fmla="*/ 427121 h 1630279"/>
              <a:gd name="connsiteX3" fmla="*/ 2127702 w 2128129"/>
              <a:gd name="connsiteY3" fmla="*/ 830179 h 1630279"/>
              <a:gd name="connsiteX4" fmla="*/ 250776 w 2128129"/>
              <a:gd name="connsiteY4" fmla="*/ 1395662 h 1630279"/>
              <a:gd name="connsiteX5" fmla="*/ 64286 w 2128129"/>
              <a:gd name="connsiteY5" fmla="*/ 1630279 h 1630279"/>
              <a:gd name="connsiteX0" fmla="*/ 1065084 w 2064132"/>
              <a:gd name="connsiteY0" fmla="*/ 0 h 1630279"/>
              <a:gd name="connsiteX1" fmla="*/ 1101179 w 2064132"/>
              <a:gd name="connsiteY1" fmla="*/ 180474 h 1630279"/>
              <a:gd name="connsiteX2" fmla="*/ 367253 w 2064132"/>
              <a:gd name="connsiteY2" fmla="*/ 427121 h 1630279"/>
              <a:gd name="connsiteX3" fmla="*/ 2063705 w 2064132"/>
              <a:gd name="connsiteY3" fmla="*/ 830179 h 1630279"/>
              <a:gd name="connsiteX4" fmla="*/ 186779 w 2064132"/>
              <a:gd name="connsiteY4" fmla="*/ 1395662 h 1630279"/>
              <a:gd name="connsiteX5" fmla="*/ 289 w 2064132"/>
              <a:gd name="connsiteY5" fmla="*/ 1630279 h 1630279"/>
              <a:gd name="connsiteX0" fmla="*/ 1073264 w 2072712"/>
              <a:gd name="connsiteY0" fmla="*/ 0 h 1630279"/>
              <a:gd name="connsiteX1" fmla="*/ 1109359 w 2072712"/>
              <a:gd name="connsiteY1" fmla="*/ 180474 h 1630279"/>
              <a:gd name="connsiteX2" fmla="*/ 375433 w 2072712"/>
              <a:gd name="connsiteY2" fmla="*/ 427121 h 1630279"/>
              <a:gd name="connsiteX3" fmla="*/ 2071885 w 2072712"/>
              <a:gd name="connsiteY3" fmla="*/ 830179 h 1630279"/>
              <a:gd name="connsiteX4" fmla="*/ 122769 w 2072712"/>
              <a:gd name="connsiteY4" fmla="*/ 1401678 h 1630279"/>
              <a:gd name="connsiteX5" fmla="*/ 8469 w 2072712"/>
              <a:gd name="connsiteY5" fmla="*/ 1630279 h 1630279"/>
              <a:gd name="connsiteX0" fmla="*/ 1065161 w 2064609"/>
              <a:gd name="connsiteY0" fmla="*/ 0 h 1630279"/>
              <a:gd name="connsiteX1" fmla="*/ 1101256 w 2064609"/>
              <a:gd name="connsiteY1" fmla="*/ 180474 h 1630279"/>
              <a:gd name="connsiteX2" fmla="*/ 367330 w 2064609"/>
              <a:gd name="connsiteY2" fmla="*/ 427121 h 1630279"/>
              <a:gd name="connsiteX3" fmla="*/ 2063782 w 2064609"/>
              <a:gd name="connsiteY3" fmla="*/ 830179 h 1630279"/>
              <a:gd name="connsiteX4" fmla="*/ 114666 w 2064609"/>
              <a:gd name="connsiteY4" fmla="*/ 1401678 h 1630279"/>
              <a:gd name="connsiteX5" fmla="*/ 366 w 2064609"/>
              <a:gd name="connsiteY5" fmla="*/ 1630279 h 1630279"/>
              <a:gd name="connsiteX0" fmla="*/ 1065015 w 2064463"/>
              <a:gd name="connsiteY0" fmla="*/ 0 h 1630279"/>
              <a:gd name="connsiteX1" fmla="*/ 1101110 w 2064463"/>
              <a:gd name="connsiteY1" fmla="*/ 180474 h 1630279"/>
              <a:gd name="connsiteX2" fmla="*/ 367184 w 2064463"/>
              <a:gd name="connsiteY2" fmla="*/ 427121 h 1630279"/>
              <a:gd name="connsiteX3" fmla="*/ 2063636 w 2064463"/>
              <a:gd name="connsiteY3" fmla="*/ 830179 h 1630279"/>
              <a:gd name="connsiteX4" fmla="*/ 114520 w 2064463"/>
              <a:gd name="connsiteY4" fmla="*/ 1401678 h 1630279"/>
              <a:gd name="connsiteX5" fmla="*/ 220 w 2064463"/>
              <a:gd name="connsiteY5" fmla="*/ 1630279 h 1630279"/>
              <a:gd name="connsiteX0" fmla="*/ 1065174 w 2064622"/>
              <a:gd name="connsiteY0" fmla="*/ 0 h 1630279"/>
              <a:gd name="connsiteX1" fmla="*/ 1101269 w 2064622"/>
              <a:gd name="connsiteY1" fmla="*/ 180474 h 1630279"/>
              <a:gd name="connsiteX2" fmla="*/ 367343 w 2064622"/>
              <a:gd name="connsiteY2" fmla="*/ 427121 h 1630279"/>
              <a:gd name="connsiteX3" fmla="*/ 2063795 w 2064622"/>
              <a:gd name="connsiteY3" fmla="*/ 830179 h 1630279"/>
              <a:gd name="connsiteX4" fmla="*/ 114679 w 2064622"/>
              <a:gd name="connsiteY4" fmla="*/ 1401678 h 1630279"/>
              <a:gd name="connsiteX5" fmla="*/ 379 w 2064622"/>
              <a:gd name="connsiteY5" fmla="*/ 1630279 h 16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622" h="1630279">
                <a:moveTo>
                  <a:pt x="1065174" y="0"/>
                </a:moveTo>
                <a:cubicBezTo>
                  <a:pt x="1141374" y="54643"/>
                  <a:pt x="1217574" y="109287"/>
                  <a:pt x="1101269" y="180474"/>
                </a:cubicBezTo>
                <a:cubicBezTo>
                  <a:pt x="984964" y="251661"/>
                  <a:pt x="206922" y="318837"/>
                  <a:pt x="367343" y="427121"/>
                </a:cubicBezTo>
                <a:cubicBezTo>
                  <a:pt x="527764" y="535405"/>
                  <a:pt x="2105906" y="667753"/>
                  <a:pt x="2063795" y="830179"/>
                </a:cubicBezTo>
                <a:cubicBezTo>
                  <a:pt x="2021684" y="992605"/>
                  <a:pt x="212938" y="1339014"/>
                  <a:pt x="114679" y="1401678"/>
                </a:cubicBezTo>
                <a:cubicBezTo>
                  <a:pt x="16420" y="1464342"/>
                  <a:pt x="-3131" y="1513472"/>
                  <a:pt x="379" y="1630279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716396" y="2840725"/>
            <a:ext cx="2226274" cy="1654342"/>
          </a:xfrm>
          <a:custGeom>
            <a:avLst/>
            <a:gdLst>
              <a:gd name="connsiteX0" fmla="*/ 200383 w 2226274"/>
              <a:gd name="connsiteY0" fmla="*/ 0 h 1654342"/>
              <a:gd name="connsiteX1" fmla="*/ 182336 w 2226274"/>
              <a:gd name="connsiteY1" fmla="*/ 306805 h 1654342"/>
              <a:gd name="connsiteX2" fmla="*/ 2137467 w 2226274"/>
              <a:gd name="connsiteY2" fmla="*/ 595563 h 1654342"/>
              <a:gd name="connsiteX3" fmla="*/ 1830662 w 2226274"/>
              <a:gd name="connsiteY3" fmla="*/ 1088858 h 1654342"/>
              <a:gd name="connsiteX4" fmla="*/ 1271193 w 2226274"/>
              <a:gd name="connsiteY4" fmla="*/ 1383632 h 1654342"/>
              <a:gd name="connsiteX5" fmla="*/ 1223067 w 2226274"/>
              <a:gd name="connsiteY5" fmla="*/ 1654342 h 16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274" h="1654342">
                <a:moveTo>
                  <a:pt x="200383" y="0"/>
                </a:moveTo>
                <a:cubicBezTo>
                  <a:pt x="29936" y="103772"/>
                  <a:pt x="-140511" y="207545"/>
                  <a:pt x="182336" y="306805"/>
                </a:cubicBezTo>
                <a:cubicBezTo>
                  <a:pt x="505183" y="406066"/>
                  <a:pt x="1862746" y="465221"/>
                  <a:pt x="2137467" y="595563"/>
                </a:cubicBezTo>
                <a:cubicBezTo>
                  <a:pt x="2412188" y="725905"/>
                  <a:pt x="1975041" y="957513"/>
                  <a:pt x="1830662" y="1088858"/>
                </a:cubicBezTo>
                <a:cubicBezTo>
                  <a:pt x="1686283" y="1220203"/>
                  <a:pt x="1372459" y="1289385"/>
                  <a:pt x="1271193" y="1383632"/>
                </a:cubicBezTo>
                <a:cubicBezTo>
                  <a:pt x="1169927" y="1477879"/>
                  <a:pt x="1196497" y="1566110"/>
                  <a:pt x="1223067" y="1654342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282977" y="2858773"/>
            <a:ext cx="3282780" cy="1630279"/>
          </a:xfrm>
          <a:custGeom>
            <a:avLst/>
            <a:gdLst>
              <a:gd name="connsiteX0" fmla="*/ 1597707 w 3282780"/>
              <a:gd name="connsiteY0" fmla="*/ 0 h 1630279"/>
              <a:gd name="connsiteX1" fmla="*/ 1375123 w 3282780"/>
              <a:gd name="connsiteY1" fmla="*/ 385010 h 1630279"/>
              <a:gd name="connsiteX2" fmla="*/ 3523 w 3282780"/>
              <a:gd name="connsiteY2" fmla="*/ 517357 h 1630279"/>
              <a:gd name="connsiteX3" fmla="*/ 1832323 w 3282780"/>
              <a:gd name="connsiteY3" fmla="*/ 1028700 h 1630279"/>
              <a:gd name="connsiteX4" fmla="*/ 3101655 w 3282780"/>
              <a:gd name="connsiteY4" fmla="*/ 1371600 h 1630279"/>
              <a:gd name="connsiteX5" fmla="*/ 3246034 w 3282780"/>
              <a:gd name="connsiteY5" fmla="*/ 1630279 h 163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2780" h="1630279">
                <a:moveTo>
                  <a:pt x="1597707" y="0"/>
                </a:moveTo>
                <a:cubicBezTo>
                  <a:pt x="1619263" y="149392"/>
                  <a:pt x="1640820" y="298784"/>
                  <a:pt x="1375123" y="385010"/>
                </a:cubicBezTo>
                <a:cubicBezTo>
                  <a:pt x="1109426" y="471236"/>
                  <a:pt x="-72677" y="410075"/>
                  <a:pt x="3523" y="517357"/>
                </a:cubicBezTo>
                <a:cubicBezTo>
                  <a:pt x="79723" y="624639"/>
                  <a:pt x="1832323" y="1028700"/>
                  <a:pt x="1832323" y="1028700"/>
                </a:cubicBezTo>
                <a:cubicBezTo>
                  <a:pt x="2348678" y="1171074"/>
                  <a:pt x="2866037" y="1271337"/>
                  <a:pt x="3101655" y="1371600"/>
                </a:cubicBezTo>
                <a:cubicBezTo>
                  <a:pt x="3337273" y="1471863"/>
                  <a:pt x="3291653" y="1551071"/>
                  <a:pt x="3246034" y="1630279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7328421" y="2828694"/>
            <a:ext cx="4276037" cy="1660358"/>
          </a:xfrm>
          <a:custGeom>
            <a:avLst/>
            <a:gdLst>
              <a:gd name="connsiteX0" fmla="*/ 594374 w 4276037"/>
              <a:gd name="connsiteY0" fmla="*/ 0 h 1660358"/>
              <a:gd name="connsiteX1" fmla="*/ 570311 w 4276037"/>
              <a:gd name="connsiteY1" fmla="*/ 445168 h 1660358"/>
              <a:gd name="connsiteX2" fmla="*/ 58968 w 4276037"/>
              <a:gd name="connsiteY2" fmla="*/ 649705 h 1660358"/>
              <a:gd name="connsiteX3" fmla="*/ 2134416 w 4276037"/>
              <a:gd name="connsiteY3" fmla="*/ 1028700 h 1660358"/>
              <a:gd name="connsiteX4" fmla="*/ 3728600 w 4276037"/>
              <a:gd name="connsiteY4" fmla="*/ 1305426 h 1660358"/>
              <a:gd name="connsiteX5" fmla="*/ 4276037 w 4276037"/>
              <a:gd name="connsiteY5" fmla="*/ 1660358 h 16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6037" h="1660358">
                <a:moveTo>
                  <a:pt x="594374" y="0"/>
                </a:moveTo>
                <a:cubicBezTo>
                  <a:pt x="626959" y="168442"/>
                  <a:pt x="659545" y="336884"/>
                  <a:pt x="570311" y="445168"/>
                </a:cubicBezTo>
                <a:cubicBezTo>
                  <a:pt x="481077" y="553452"/>
                  <a:pt x="-201716" y="552450"/>
                  <a:pt x="58968" y="649705"/>
                </a:cubicBezTo>
                <a:cubicBezTo>
                  <a:pt x="319652" y="746960"/>
                  <a:pt x="2134416" y="1028700"/>
                  <a:pt x="2134416" y="1028700"/>
                </a:cubicBezTo>
                <a:cubicBezTo>
                  <a:pt x="2746021" y="1137987"/>
                  <a:pt x="3371663" y="1200150"/>
                  <a:pt x="3728600" y="1305426"/>
                </a:cubicBezTo>
                <a:cubicBezTo>
                  <a:pt x="4085537" y="1410702"/>
                  <a:pt x="4180787" y="1535530"/>
                  <a:pt x="4276037" y="1660358"/>
                </a:cubicBezTo>
              </a:path>
            </a:pathLst>
          </a:custGeom>
          <a:noFill/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8304710" y="2852757"/>
            <a:ext cx="3323810" cy="1660358"/>
          </a:xfrm>
          <a:custGeom>
            <a:avLst/>
            <a:gdLst>
              <a:gd name="connsiteX0" fmla="*/ 3323810 w 3498552"/>
              <a:gd name="connsiteY0" fmla="*/ 0 h 1660358"/>
              <a:gd name="connsiteX1" fmla="*/ 3281700 w 3498552"/>
              <a:gd name="connsiteY1" fmla="*/ 198521 h 1660358"/>
              <a:gd name="connsiteX2" fmla="*/ 1176173 w 3498552"/>
              <a:gd name="connsiteY2" fmla="*/ 445168 h 1660358"/>
              <a:gd name="connsiteX3" fmla="*/ 15126 w 3498552"/>
              <a:gd name="connsiteY3" fmla="*/ 974558 h 1660358"/>
              <a:gd name="connsiteX4" fmla="*/ 520452 w 3498552"/>
              <a:gd name="connsiteY4" fmla="*/ 1455821 h 1660358"/>
              <a:gd name="connsiteX5" fmla="*/ 610689 w 3498552"/>
              <a:gd name="connsiteY5" fmla="*/ 1660358 h 1660358"/>
              <a:gd name="connsiteX0" fmla="*/ 3323810 w 3452963"/>
              <a:gd name="connsiteY0" fmla="*/ 0 h 1660358"/>
              <a:gd name="connsiteX1" fmla="*/ 3329826 w 3452963"/>
              <a:gd name="connsiteY1" fmla="*/ 102268 h 1660358"/>
              <a:gd name="connsiteX2" fmla="*/ 3281700 w 3452963"/>
              <a:gd name="connsiteY2" fmla="*/ 198521 h 1660358"/>
              <a:gd name="connsiteX3" fmla="*/ 1176173 w 3452963"/>
              <a:gd name="connsiteY3" fmla="*/ 445168 h 1660358"/>
              <a:gd name="connsiteX4" fmla="*/ 15126 w 3452963"/>
              <a:gd name="connsiteY4" fmla="*/ 974558 h 1660358"/>
              <a:gd name="connsiteX5" fmla="*/ 520452 w 3452963"/>
              <a:gd name="connsiteY5" fmla="*/ 1455821 h 1660358"/>
              <a:gd name="connsiteX6" fmla="*/ 610689 w 3452963"/>
              <a:gd name="connsiteY6" fmla="*/ 1660358 h 1660358"/>
              <a:gd name="connsiteX0" fmla="*/ 3323810 w 3340598"/>
              <a:gd name="connsiteY0" fmla="*/ 0 h 1660358"/>
              <a:gd name="connsiteX1" fmla="*/ 3329826 w 3340598"/>
              <a:gd name="connsiteY1" fmla="*/ 102268 h 1660358"/>
              <a:gd name="connsiteX2" fmla="*/ 3281700 w 3340598"/>
              <a:gd name="connsiteY2" fmla="*/ 198521 h 1660358"/>
              <a:gd name="connsiteX3" fmla="*/ 1176173 w 3340598"/>
              <a:gd name="connsiteY3" fmla="*/ 445168 h 1660358"/>
              <a:gd name="connsiteX4" fmla="*/ 15126 w 3340598"/>
              <a:gd name="connsiteY4" fmla="*/ 974558 h 1660358"/>
              <a:gd name="connsiteX5" fmla="*/ 520452 w 3340598"/>
              <a:gd name="connsiteY5" fmla="*/ 1455821 h 1660358"/>
              <a:gd name="connsiteX6" fmla="*/ 610689 w 3340598"/>
              <a:gd name="connsiteY6" fmla="*/ 1660358 h 1660358"/>
              <a:gd name="connsiteX0" fmla="*/ 3323810 w 3450308"/>
              <a:gd name="connsiteY0" fmla="*/ 0 h 1660358"/>
              <a:gd name="connsiteX1" fmla="*/ 3281700 w 3450308"/>
              <a:gd name="connsiteY1" fmla="*/ 198521 h 1660358"/>
              <a:gd name="connsiteX2" fmla="*/ 1176173 w 3450308"/>
              <a:gd name="connsiteY2" fmla="*/ 445168 h 1660358"/>
              <a:gd name="connsiteX3" fmla="*/ 15126 w 3450308"/>
              <a:gd name="connsiteY3" fmla="*/ 974558 h 1660358"/>
              <a:gd name="connsiteX4" fmla="*/ 520452 w 3450308"/>
              <a:gd name="connsiteY4" fmla="*/ 1455821 h 1660358"/>
              <a:gd name="connsiteX5" fmla="*/ 610689 w 3450308"/>
              <a:gd name="connsiteY5" fmla="*/ 1660358 h 1660358"/>
              <a:gd name="connsiteX0" fmla="*/ 3323810 w 3450308"/>
              <a:gd name="connsiteY0" fmla="*/ 0 h 1660358"/>
              <a:gd name="connsiteX1" fmla="*/ 3281700 w 3450308"/>
              <a:gd name="connsiteY1" fmla="*/ 198521 h 1660358"/>
              <a:gd name="connsiteX2" fmla="*/ 1176173 w 3450308"/>
              <a:gd name="connsiteY2" fmla="*/ 445168 h 1660358"/>
              <a:gd name="connsiteX3" fmla="*/ 15126 w 3450308"/>
              <a:gd name="connsiteY3" fmla="*/ 974558 h 1660358"/>
              <a:gd name="connsiteX4" fmla="*/ 520452 w 3450308"/>
              <a:gd name="connsiteY4" fmla="*/ 1455821 h 1660358"/>
              <a:gd name="connsiteX5" fmla="*/ 610689 w 3450308"/>
              <a:gd name="connsiteY5" fmla="*/ 1660358 h 1660358"/>
              <a:gd name="connsiteX0" fmla="*/ 3323810 w 3323810"/>
              <a:gd name="connsiteY0" fmla="*/ 0 h 1660358"/>
              <a:gd name="connsiteX1" fmla="*/ 3281700 w 3323810"/>
              <a:gd name="connsiteY1" fmla="*/ 198521 h 1660358"/>
              <a:gd name="connsiteX2" fmla="*/ 1176173 w 3323810"/>
              <a:gd name="connsiteY2" fmla="*/ 445168 h 1660358"/>
              <a:gd name="connsiteX3" fmla="*/ 15126 w 3323810"/>
              <a:gd name="connsiteY3" fmla="*/ 974558 h 1660358"/>
              <a:gd name="connsiteX4" fmla="*/ 520452 w 3323810"/>
              <a:gd name="connsiteY4" fmla="*/ 1455821 h 1660358"/>
              <a:gd name="connsiteX5" fmla="*/ 610689 w 3323810"/>
              <a:gd name="connsiteY5" fmla="*/ 1660358 h 166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3810" h="1660358">
                <a:moveTo>
                  <a:pt x="3323810" y="0"/>
                </a:moveTo>
                <a:cubicBezTo>
                  <a:pt x="3315037" y="74697"/>
                  <a:pt x="3313408" y="129088"/>
                  <a:pt x="3281700" y="198521"/>
                </a:cubicBezTo>
                <a:cubicBezTo>
                  <a:pt x="3249992" y="267954"/>
                  <a:pt x="1720602" y="315829"/>
                  <a:pt x="1176173" y="445168"/>
                </a:cubicBezTo>
                <a:cubicBezTo>
                  <a:pt x="631744" y="574507"/>
                  <a:pt x="124413" y="806116"/>
                  <a:pt x="15126" y="974558"/>
                </a:cubicBezTo>
                <a:cubicBezTo>
                  <a:pt x="-94161" y="1143000"/>
                  <a:pt x="421191" y="1341521"/>
                  <a:pt x="520452" y="1455821"/>
                </a:cubicBezTo>
                <a:cubicBezTo>
                  <a:pt x="619713" y="1570121"/>
                  <a:pt x="615201" y="1615239"/>
                  <a:pt x="610689" y="1660358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6104992" y="2816662"/>
            <a:ext cx="5558565" cy="1678405"/>
          </a:xfrm>
          <a:custGeom>
            <a:avLst/>
            <a:gdLst>
              <a:gd name="connsiteX0" fmla="*/ 5804952 w 6025372"/>
              <a:gd name="connsiteY0" fmla="*/ 0 h 1678405"/>
              <a:gd name="connsiteX1" fmla="*/ 5810968 w 6025372"/>
              <a:gd name="connsiteY1" fmla="*/ 451184 h 1678405"/>
              <a:gd name="connsiteX2" fmla="*/ 5552289 w 6025372"/>
              <a:gd name="connsiteY2" fmla="*/ 643690 h 1678405"/>
              <a:gd name="connsiteX3" fmla="*/ 336599 w 6025372"/>
              <a:gd name="connsiteY3" fmla="*/ 1173079 h 1678405"/>
              <a:gd name="connsiteX4" fmla="*/ 950210 w 6025372"/>
              <a:gd name="connsiteY4" fmla="*/ 1678405 h 1678405"/>
              <a:gd name="connsiteX0" fmla="*/ 5804952 w 5833973"/>
              <a:gd name="connsiteY0" fmla="*/ 0 h 1678405"/>
              <a:gd name="connsiteX1" fmla="*/ 5810968 w 5833973"/>
              <a:gd name="connsiteY1" fmla="*/ 451184 h 1678405"/>
              <a:gd name="connsiteX2" fmla="*/ 5552289 w 5833973"/>
              <a:gd name="connsiteY2" fmla="*/ 643690 h 1678405"/>
              <a:gd name="connsiteX3" fmla="*/ 336599 w 5833973"/>
              <a:gd name="connsiteY3" fmla="*/ 1173079 h 1678405"/>
              <a:gd name="connsiteX4" fmla="*/ 950210 w 5833973"/>
              <a:gd name="connsiteY4" fmla="*/ 1678405 h 1678405"/>
              <a:gd name="connsiteX0" fmla="*/ 5529544 w 5558565"/>
              <a:gd name="connsiteY0" fmla="*/ 0 h 1678405"/>
              <a:gd name="connsiteX1" fmla="*/ 5535560 w 5558565"/>
              <a:gd name="connsiteY1" fmla="*/ 451184 h 1678405"/>
              <a:gd name="connsiteX2" fmla="*/ 5276881 w 5558565"/>
              <a:gd name="connsiteY2" fmla="*/ 643690 h 1678405"/>
              <a:gd name="connsiteX3" fmla="*/ 61191 w 5558565"/>
              <a:gd name="connsiteY3" fmla="*/ 1173079 h 1678405"/>
              <a:gd name="connsiteX4" fmla="*/ 674802 w 5558565"/>
              <a:gd name="connsiteY4" fmla="*/ 1678405 h 1678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8565" h="1678405">
                <a:moveTo>
                  <a:pt x="5529544" y="0"/>
                </a:moveTo>
                <a:cubicBezTo>
                  <a:pt x="5553607" y="171951"/>
                  <a:pt x="5577670" y="343902"/>
                  <a:pt x="5535560" y="451184"/>
                </a:cubicBezTo>
                <a:cubicBezTo>
                  <a:pt x="5493450" y="558466"/>
                  <a:pt x="5485429" y="583532"/>
                  <a:pt x="5276881" y="643690"/>
                </a:cubicBezTo>
                <a:cubicBezTo>
                  <a:pt x="5068333" y="703848"/>
                  <a:pt x="202562" y="1054769"/>
                  <a:pt x="61191" y="1173079"/>
                </a:cubicBezTo>
                <a:cubicBezTo>
                  <a:pt x="-80180" y="1291389"/>
                  <a:pt x="-15510" y="1511968"/>
                  <a:pt x="674802" y="1678405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7929573" y="2810646"/>
            <a:ext cx="3724997" cy="1702469"/>
          </a:xfrm>
          <a:custGeom>
            <a:avLst/>
            <a:gdLst>
              <a:gd name="connsiteX0" fmla="*/ 3723011 w 3724997"/>
              <a:gd name="connsiteY0" fmla="*/ 0 h 1702469"/>
              <a:gd name="connsiteX1" fmla="*/ 3121432 w 3724997"/>
              <a:gd name="connsiteY1" fmla="*/ 577516 h 1702469"/>
              <a:gd name="connsiteX2" fmla="*/ 11269 w 3724997"/>
              <a:gd name="connsiteY2" fmla="*/ 757990 h 1702469"/>
              <a:gd name="connsiteX3" fmla="*/ 2062653 w 3724997"/>
              <a:gd name="connsiteY3" fmla="*/ 1293395 h 1702469"/>
              <a:gd name="connsiteX4" fmla="*/ 1677643 w 3724997"/>
              <a:gd name="connsiteY4" fmla="*/ 1702469 h 170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4997" h="1702469">
                <a:moveTo>
                  <a:pt x="3723011" y="0"/>
                </a:moveTo>
                <a:cubicBezTo>
                  <a:pt x="3731533" y="225592"/>
                  <a:pt x="3740056" y="451184"/>
                  <a:pt x="3121432" y="577516"/>
                </a:cubicBezTo>
                <a:cubicBezTo>
                  <a:pt x="2502808" y="703848"/>
                  <a:pt x="187732" y="638677"/>
                  <a:pt x="11269" y="757990"/>
                </a:cubicBezTo>
                <a:cubicBezTo>
                  <a:pt x="-165194" y="877303"/>
                  <a:pt x="1784924" y="1135982"/>
                  <a:pt x="2062653" y="1293395"/>
                </a:cubicBezTo>
                <a:cubicBezTo>
                  <a:pt x="2340382" y="1450808"/>
                  <a:pt x="2009012" y="1576638"/>
                  <a:pt x="1677643" y="1702469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7862180" y="2822678"/>
            <a:ext cx="3915937" cy="1666374"/>
          </a:xfrm>
          <a:custGeom>
            <a:avLst/>
            <a:gdLst>
              <a:gd name="connsiteX0" fmla="*/ 3760325 w 3915937"/>
              <a:gd name="connsiteY0" fmla="*/ 0 h 1666374"/>
              <a:gd name="connsiteX1" fmla="*/ 3549773 w 3915937"/>
              <a:gd name="connsiteY1" fmla="*/ 836195 h 1666374"/>
              <a:gd name="connsiteX2" fmla="*/ 559925 w 3915937"/>
              <a:gd name="connsiteY2" fmla="*/ 1239252 h 1666374"/>
              <a:gd name="connsiteX3" fmla="*/ 6473 w 3915937"/>
              <a:gd name="connsiteY3" fmla="*/ 1666374 h 1666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5937" h="1666374">
                <a:moveTo>
                  <a:pt x="3760325" y="0"/>
                </a:moveTo>
                <a:cubicBezTo>
                  <a:pt x="3921749" y="314826"/>
                  <a:pt x="4083173" y="629653"/>
                  <a:pt x="3549773" y="836195"/>
                </a:cubicBezTo>
                <a:cubicBezTo>
                  <a:pt x="3016373" y="1042737"/>
                  <a:pt x="1150475" y="1100889"/>
                  <a:pt x="559925" y="1239252"/>
                </a:cubicBezTo>
                <a:cubicBezTo>
                  <a:pt x="-30625" y="1377615"/>
                  <a:pt x="-12076" y="1521994"/>
                  <a:pt x="6473" y="1666374"/>
                </a:cubicBezTo>
              </a:path>
            </a:pathLst>
          </a:custGeom>
          <a:noFill/>
          <a:ln w="190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8147244" y="2973081"/>
            <a:ext cx="21932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(path details omitted for brevity)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88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Within each group, combine data points according to query function</a:t>
                </a:r>
              </a:p>
              <a:p>
                <a:pPr lvl="1"/>
                <a:r>
                  <a:rPr lang="en-US" dirty="0"/>
                  <a:t>Count number of data points along with running query </a:t>
                </a:r>
                <a:r>
                  <a:rPr lang="en-US" dirty="0"/>
                  <a:t>result</a:t>
                </a:r>
              </a:p>
              <a:p>
                <a:r>
                  <a:rPr lang="en-US" dirty="0"/>
                  <a:t>Aggregate results up binary tree</a:t>
                </a:r>
              </a:p>
              <a:p>
                <a:r>
                  <a:rPr lang="en-US" dirty="0"/>
                  <a:t>Root sends result to </a:t>
                </a:r>
                <a:r>
                  <a:rPr lang="en-US" dirty="0" smtClean="0"/>
                  <a:t>operator</a:t>
                </a:r>
                <a:endParaRPr lang="en-US" dirty="0"/>
              </a:p>
              <a:p>
                <a:pPr lvl="1"/>
                <a:r>
                  <a:rPr lang="en-US" dirty="0"/>
                  <a:t>Accept result with most contributions</a:t>
                </a:r>
              </a:p>
              <a:p>
                <a:r>
                  <a:rPr lang="en-US" dirty="0"/>
                  <a:t>One group must have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data points despite </a:t>
                </a:r>
                <a:r>
                  <a:rPr lang="en-US" dirty="0" smtClean="0"/>
                  <a:t>failures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82" t="-3182" r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5557" y="2601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6677564" y="2601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210964" y="2601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44364" y="2601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8277764" y="2601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837612" y="2596118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13" name="Oval 12"/>
          <p:cNvSpPr/>
          <p:nvPr/>
        </p:nvSpPr>
        <p:spPr>
          <a:xfrm>
            <a:off x="9359619" y="2596118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893019" y="2596118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426419" y="2596118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16" name="Oval 15"/>
          <p:cNvSpPr/>
          <p:nvPr/>
        </p:nvSpPr>
        <p:spPr>
          <a:xfrm>
            <a:off x="10959819" y="2596118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55557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6677564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10964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44364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8277764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837612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23" name="Oval 22"/>
          <p:cNvSpPr/>
          <p:nvPr/>
        </p:nvSpPr>
        <p:spPr>
          <a:xfrm>
            <a:off x="9359619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893019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426419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26" name="Oval 25"/>
          <p:cNvSpPr/>
          <p:nvPr/>
        </p:nvSpPr>
        <p:spPr>
          <a:xfrm>
            <a:off x="10959819" y="336312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55557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6677564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10964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744364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8277764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837612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9359619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9893019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426419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 sz="1600" dirty="0"/>
          </a:p>
        </p:txBody>
      </p:sp>
      <p:sp>
        <p:nvSpPr>
          <p:cNvPr id="36" name="Oval 35"/>
          <p:cNvSpPr/>
          <p:nvPr/>
        </p:nvSpPr>
        <p:spPr>
          <a:xfrm>
            <a:off x="10959819" y="4189767"/>
            <a:ext cx="293240" cy="293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8701022" y="2141133"/>
            <a:ext cx="0" cy="2734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7" idx="4"/>
            <a:endCxn id="20" idx="1"/>
          </p:cNvCxnSpPr>
          <p:nvPr/>
        </p:nvCxnSpPr>
        <p:spPr>
          <a:xfrm>
            <a:off x="6302177" y="2894367"/>
            <a:ext cx="1485131" cy="511704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4"/>
            <a:endCxn id="20" idx="1"/>
          </p:cNvCxnSpPr>
          <p:nvPr/>
        </p:nvCxnSpPr>
        <p:spPr>
          <a:xfrm>
            <a:off x="6824184" y="2894367"/>
            <a:ext cx="963124" cy="511704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" idx="4"/>
            <a:endCxn id="31" idx="1"/>
          </p:cNvCxnSpPr>
          <p:nvPr/>
        </p:nvCxnSpPr>
        <p:spPr>
          <a:xfrm>
            <a:off x="7890984" y="3656367"/>
            <a:ext cx="429724" cy="576344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4"/>
            <a:endCxn id="31" idx="1"/>
          </p:cNvCxnSpPr>
          <p:nvPr/>
        </p:nvCxnSpPr>
        <p:spPr>
          <a:xfrm>
            <a:off x="7357584" y="3656367"/>
            <a:ext cx="963124" cy="576344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4"/>
            <a:endCxn id="25" idx="1"/>
          </p:cNvCxnSpPr>
          <p:nvPr/>
        </p:nvCxnSpPr>
        <p:spPr>
          <a:xfrm>
            <a:off x="8984232" y="2889358"/>
            <a:ext cx="1485131" cy="516713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3" idx="4"/>
            <a:endCxn id="25" idx="1"/>
          </p:cNvCxnSpPr>
          <p:nvPr/>
        </p:nvCxnSpPr>
        <p:spPr>
          <a:xfrm>
            <a:off x="9506239" y="2889358"/>
            <a:ext cx="963124" cy="516713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5" idx="4"/>
            <a:endCxn id="36" idx="1"/>
          </p:cNvCxnSpPr>
          <p:nvPr/>
        </p:nvCxnSpPr>
        <p:spPr>
          <a:xfrm>
            <a:off x="10573039" y="3656367"/>
            <a:ext cx="429724" cy="576344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4" idx="4"/>
            <a:endCxn id="36" idx="1"/>
          </p:cNvCxnSpPr>
          <p:nvPr/>
        </p:nvCxnSpPr>
        <p:spPr>
          <a:xfrm>
            <a:off x="10039639" y="3656367"/>
            <a:ext cx="963124" cy="576344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253060" y="2513367"/>
            <a:ext cx="3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1253060" y="3269604"/>
            <a:ext cx="3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1253060" y="4113567"/>
            <a:ext cx="316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464949" y="5561367"/>
            <a:ext cx="472146" cy="326775"/>
          </a:xfrm>
          <a:prstGeom prst="rect">
            <a:avLst/>
          </a:prstGeom>
          <a:solidFill>
            <a:srgbClr val="EA157A"/>
          </a:solidFill>
          <a:ln w="25400" cap="flat" cmpd="sng" algn="ctr">
            <a:solidFill>
              <a:srgbClr val="EA15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50" name="Straight Arrow Connector 49"/>
          <p:cNvCxnSpPr>
            <a:stCxn id="31" idx="4"/>
          </p:cNvCxnSpPr>
          <p:nvPr/>
        </p:nvCxnSpPr>
        <p:spPr>
          <a:xfrm>
            <a:off x="8424384" y="4483007"/>
            <a:ext cx="138319" cy="107836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4"/>
          </p:cNvCxnSpPr>
          <p:nvPr/>
        </p:nvCxnSpPr>
        <p:spPr>
          <a:xfrm flipH="1">
            <a:off x="8937095" y="4483007"/>
            <a:ext cx="2169344" cy="1078360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The Operator Learn?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Shuffle phase: Always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rounds of all nodes sending messages to each other, sender/receiver nodes have nothing to do with data</a:t>
                </a:r>
              </a:p>
              <a:p>
                <a:pPr lvl="1"/>
                <a:r>
                  <a:rPr lang="en-US" dirty="0" smtClean="0"/>
                  <a:t>No way to correlate devices with participation in query</a:t>
                </a:r>
              </a:p>
              <a:p>
                <a:r>
                  <a:rPr lang="en-US" dirty="0" smtClean="0"/>
                  <a:t>Echo phase: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rounds of nodes sending encrypted messages</a:t>
                </a:r>
              </a:p>
              <a:p>
                <a:r>
                  <a:rPr lang="en-US" dirty="0" smtClean="0"/>
                  <a:t>Aggregate phase: Operator only gets result with all data combined, not individual data points. Learns that some groups had failures, but not which nodes failed.</a:t>
                </a:r>
              </a:p>
              <a:p>
                <a:r>
                  <a:rPr lang="en-US" dirty="0" smtClean="0"/>
                  <a:t>Result: Owner can’t figure out which device measured what data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4" t="-2576" r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Devices Are Malicious?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some devices are compromised (hacked), they are Byzantine adversaries</a:t>
            </a:r>
          </a:p>
          <a:p>
            <a:r>
              <a:rPr lang="en-US" dirty="0" smtClean="0"/>
              <a:t>Fortunately, their behavior is already constrained by the protocol</a:t>
            </a:r>
          </a:p>
          <a:p>
            <a:pPr lvl="1"/>
            <a:r>
              <a:rPr lang="en-US" dirty="0" smtClean="0"/>
              <a:t>Can’t read or change encrypted messages</a:t>
            </a:r>
          </a:p>
          <a:p>
            <a:pPr lvl="1"/>
            <a:r>
              <a:rPr lang="en-US" dirty="0" smtClean="0"/>
              <a:t>Message-passing overlay is fixed, every node can calculate it independently, so out-of-turn messages will be dropped</a:t>
            </a:r>
          </a:p>
          <a:p>
            <a:r>
              <a:rPr lang="en-US" dirty="0" smtClean="0"/>
              <a:t>What can they do?</a:t>
            </a:r>
          </a:p>
          <a:p>
            <a:pPr lvl="1"/>
            <a:r>
              <a:rPr lang="en-US" dirty="0" smtClean="0"/>
              <a:t>Drop messages – looks like a crash failure</a:t>
            </a:r>
          </a:p>
          <a:p>
            <a:pPr lvl="1"/>
            <a:r>
              <a:rPr lang="en-US" dirty="0" smtClean="0"/>
              <a:t>Submit lots of data, or really bad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BFT Query Protocol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More groups: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Byzantine Agreement phase instead of Echo</a:t>
                </a:r>
              </a:p>
              <a:p>
                <a:r>
                  <a:rPr lang="en-US" dirty="0" smtClean="0"/>
                  <a:t>Operator starts by blindly signing 1 contribution from each device</a:t>
                </a:r>
              </a:p>
              <a:p>
                <a:pPr lvl="1"/>
                <a:r>
                  <a:rPr lang="en-US" dirty="0" smtClean="0"/>
                  <a:t>This prevents malicious devices from contributing more than once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667" t="-2576" r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25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60934" y="4557882"/>
            <a:ext cx="4361034" cy="1919118"/>
          </a:xfrm>
          <a:prstGeom prst="roundRect">
            <a:avLst>
              <a:gd name="adj" fmla="val 9749"/>
            </a:avLst>
          </a:prstGeom>
          <a:solidFill>
            <a:srgbClr val="FEB80A">
              <a:lumMod val="20000"/>
              <a:lumOff val="80000"/>
            </a:srgbClr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241740" y="1104016"/>
            <a:ext cx="4361034" cy="1117440"/>
          </a:xfrm>
          <a:prstGeom prst="roundRect">
            <a:avLst/>
          </a:prstGeom>
          <a:solidFill>
            <a:srgbClr val="D6ECFF"/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43300" y="3235722"/>
            <a:ext cx="4361034" cy="1260078"/>
          </a:xfrm>
          <a:prstGeom prst="roundRect">
            <a:avLst/>
          </a:prstGeom>
          <a:solidFill>
            <a:srgbClr val="738AC8">
              <a:lumMod val="20000"/>
              <a:lumOff val="80000"/>
            </a:srgbClr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43300" y="2257840"/>
            <a:ext cx="4361033" cy="934520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solidFill>
              <a:srgbClr val="D6ECFF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424219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8360" y="1288527"/>
            <a:ext cx="496058" cy="343325"/>
          </a:xfrm>
          <a:prstGeom prst="rect">
            <a:avLst/>
          </a:prstGeom>
          <a:solidFill>
            <a:srgbClr val="EA157A"/>
          </a:solidFill>
          <a:ln w="25400" cap="flat" cmpd="sng" algn="ctr">
            <a:solidFill>
              <a:srgbClr val="EA15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791130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158041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521293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902174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278582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780624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65559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392557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1168690" y="205740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5266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91130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58040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521293" y="3058041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891539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9278582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780624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665559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392557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1168690" y="3054590"/>
            <a:ext cx="293915" cy="293915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485126" y="2097204"/>
            <a:ext cx="0" cy="32004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traight Connector 34"/>
          <p:cNvCxnSpPr/>
          <p:nvPr/>
        </p:nvCxnSpPr>
        <p:spPr>
          <a:xfrm>
            <a:off x="9608184" y="2097204"/>
            <a:ext cx="0" cy="32004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6" name="TextBox 35"/>
          <p:cNvSpPr txBox="1"/>
          <p:nvPr/>
        </p:nvSpPr>
        <p:spPr>
          <a:xfrm>
            <a:off x="9936891" y="1941776"/>
            <a:ext cx="425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849013" y="2895600"/>
            <a:ext cx="60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</a:rPr>
              <a:t>…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0327468" y="2097204"/>
            <a:ext cx="0" cy="320040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Curved Connector 38"/>
          <p:cNvCxnSpPr>
            <a:stCxn id="13" idx="4"/>
            <a:endCxn id="25" idx="0"/>
          </p:cNvCxnSpPr>
          <p:nvPr/>
        </p:nvCxnSpPr>
        <p:spPr>
          <a:xfrm rot="16200000" flipH="1">
            <a:off x="7402995" y="2519496"/>
            <a:ext cx="703275" cy="36691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0" name="Curved Connector 39"/>
          <p:cNvCxnSpPr>
            <a:stCxn id="13" idx="4"/>
            <a:endCxn id="27" idx="0"/>
          </p:cNvCxnSpPr>
          <p:nvPr/>
        </p:nvCxnSpPr>
        <p:spPr>
          <a:xfrm rot="16200000" flipH="1">
            <a:off x="7766351" y="2156141"/>
            <a:ext cx="706726" cy="1097074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1" name="Curved Connector 40"/>
          <p:cNvCxnSpPr>
            <a:stCxn id="13" idx="4"/>
            <a:endCxn id="32" idx="0"/>
          </p:cNvCxnSpPr>
          <p:nvPr/>
        </p:nvCxnSpPr>
        <p:spPr>
          <a:xfrm rot="16200000" flipH="1">
            <a:off x="8703709" y="1218783"/>
            <a:ext cx="703275" cy="2968338"/>
          </a:xfrm>
          <a:prstGeom prst="curvedConnector3">
            <a:avLst/>
          </a:prstGeom>
          <a:noFill/>
          <a:ln w="12700" cap="flat" cmpd="sng" algn="ctr">
            <a:solidFill>
              <a:srgbClr val="7FD13B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42" name="Curved Connector 41"/>
          <p:cNvCxnSpPr>
            <a:stCxn id="18" idx="4"/>
            <a:endCxn id="27" idx="0"/>
          </p:cNvCxnSpPr>
          <p:nvPr/>
        </p:nvCxnSpPr>
        <p:spPr>
          <a:xfrm rot="5400000">
            <a:off x="8505329" y="2514238"/>
            <a:ext cx="706726" cy="380881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43" name="Curved Connector 42"/>
          <p:cNvCxnSpPr>
            <a:stCxn id="18" idx="4"/>
            <a:endCxn id="24" idx="0"/>
          </p:cNvCxnSpPr>
          <p:nvPr/>
        </p:nvCxnSpPr>
        <p:spPr>
          <a:xfrm rot="5400000">
            <a:off x="7944041" y="1949498"/>
            <a:ext cx="703275" cy="1506908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44" name="Curved Connector 43"/>
          <p:cNvCxnSpPr>
            <a:stCxn id="18" idx="4"/>
            <a:endCxn id="30" idx="0"/>
          </p:cNvCxnSpPr>
          <p:nvPr/>
        </p:nvCxnSpPr>
        <p:spPr>
          <a:xfrm rot="16200000" flipH="1">
            <a:off x="9636720" y="1763727"/>
            <a:ext cx="703275" cy="1878450"/>
          </a:xfrm>
          <a:prstGeom prst="curvedConnector3">
            <a:avLst/>
          </a:prstGeom>
          <a:noFill/>
          <a:ln w="12700" cap="flat" cmpd="sng" algn="ctr">
            <a:solidFill>
              <a:srgbClr val="EA157A"/>
            </a:solidFill>
            <a:prstDash val="solid"/>
            <a:tailEnd type="triangle"/>
          </a:ln>
          <a:effectLst/>
        </p:spPr>
      </p:cxnSp>
      <p:cxnSp>
        <p:nvCxnSpPr>
          <p:cNvPr id="45" name="Curved Connector 44"/>
          <p:cNvCxnSpPr>
            <a:stCxn id="22" idx="4"/>
            <a:endCxn id="33" idx="0"/>
          </p:cNvCxnSpPr>
          <p:nvPr/>
        </p:nvCxnSpPr>
        <p:spPr>
          <a:xfrm rot="16200000" flipH="1">
            <a:off x="10575944" y="2314885"/>
            <a:ext cx="703275" cy="776133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38AC8"/>
            </a:solidFill>
            <a:prstDash val="solid"/>
            <a:tailEnd type="triangle"/>
          </a:ln>
          <a:effectLst/>
        </p:spPr>
      </p:cxnSp>
      <p:cxnSp>
        <p:nvCxnSpPr>
          <p:cNvPr id="46" name="Curved Connector 45"/>
          <p:cNvCxnSpPr>
            <a:stCxn id="22" idx="4"/>
            <a:endCxn id="29" idx="0"/>
          </p:cNvCxnSpPr>
          <p:nvPr/>
        </p:nvCxnSpPr>
        <p:spPr>
          <a:xfrm rot="5400000">
            <a:off x="9630891" y="2145965"/>
            <a:ext cx="703275" cy="1113975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38AC8"/>
            </a:solidFill>
            <a:prstDash val="solid"/>
            <a:tailEnd type="triangle"/>
          </a:ln>
          <a:effectLst/>
        </p:spPr>
      </p:cxnSp>
      <p:cxnSp>
        <p:nvCxnSpPr>
          <p:cNvPr id="47" name="Curved Connector 46"/>
          <p:cNvCxnSpPr>
            <a:stCxn id="22" idx="4"/>
            <a:endCxn id="26" idx="0"/>
          </p:cNvCxnSpPr>
          <p:nvPr/>
        </p:nvCxnSpPr>
        <p:spPr>
          <a:xfrm rot="5400000">
            <a:off x="9070620" y="1585694"/>
            <a:ext cx="703275" cy="2234517"/>
          </a:xfrm>
          <a:prstGeom prst="curvedConnector3">
            <a:avLst>
              <a:gd name="adj1" fmla="val 50000"/>
            </a:avLst>
          </a:prstGeom>
          <a:noFill/>
          <a:ln w="12700" cap="flat" cmpd="sng" algn="ctr">
            <a:solidFill>
              <a:srgbClr val="738AC8"/>
            </a:solidFill>
            <a:prstDash val="solid"/>
            <a:tailEnd type="triangle"/>
          </a:ln>
          <a:effectLst/>
        </p:spPr>
      </p:cxnSp>
      <p:cxnSp>
        <p:nvCxnSpPr>
          <p:cNvPr id="48" name="Straight Arrow Connector 47"/>
          <p:cNvCxnSpPr>
            <a:stCxn id="13" idx="0"/>
          </p:cNvCxnSpPr>
          <p:nvPr/>
        </p:nvCxnSpPr>
        <p:spPr>
          <a:xfrm flipV="1">
            <a:off x="7571177" y="1600200"/>
            <a:ext cx="1702353" cy="457200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49" name="Straight Arrow Connector 48"/>
          <p:cNvCxnSpPr>
            <a:stCxn id="15" idx="0"/>
          </p:cNvCxnSpPr>
          <p:nvPr/>
        </p:nvCxnSpPr>
        <p:spPr>
          <a:xfrm flipV="1">
            <a:off x="7938088" y="1639874"/>
            <a:ext cx="1344967" cy="417526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0" name="Straight Arrow Connector 49"/>
          <p:cNvCxnSpPr>
            <a:stCxn id="16" idx="0"/>
          </p:cNvCxnSpPr>
          <p:nvPr/>
        </p:nvCxnSpPr>
        <p:spPr>
          <a:xfrm flipV="1">
            <a:off x="8304999" y="1639874"/>
            <a:ext cx="1108163" cy="417526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1" name="Straight Arrow Connector 50"/>
          <p:cNvCxnSpPr>
            <a:stCxn id="17" idx="0"/>
            <a:endCxn id="14" idx="2"/>
          </p:cNvCxnSpPr>
          <p:nvPr/>
        </p:nvCxnSpPr>
        <p:spPr>
          <a:xfrm flipV="1">
            <a:off x="8668251" y="1631852"/>
            <a:ext cx="858138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2" name="Straight Arrow Connector 51"/>
          <p:cNvCxnSpPr>
            <a:stCxn id="18" idx="0"/>
            <a:endCxn id="14" idx="2"/>
          </p:cNvCxnSpPr>
          <p:nvPr/>
        </p:nvCxnSpPr>
        <p:spPr>
          <a:xfrm flipV="1">
            <a:off x="9049132" y="1631852"/>
            <a:ext cx="477257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3" name="Straight Arrow Connector 52"/>
          <p:cNvCxnSpPr>
            <a:stCxn id="19" idx="0"/>
            <a:endCxn id="14" idx="2"/>
          </p:cNvCxnSpPr>
          <p:nvPr/>
        </p:nvCxnSpPr>
        <p:spPr>
          <a:xfrm flipV="1">
            <a:off x="9425540" y="1631852"/>
            <a:ext cx="100849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4" name="Straight Arrow Connector 53"/>
          <p:cNvCxnSpPr>
            <a:stCxn id="21" idx="0"/>
            <a:endCxn id="14" idx="2"/>
          </p:cNvCxnSpPr>
          <p:nvPr/>
        </p:nvCxnSpPr>
        <p:spPr>
          <a:xfrm flipH="1" flipV="1">
            <a:off x="9526389" y="1631852"/>
            <a:ext cx="286128" cy="425548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5" name="Straight Arrow Connector 54"/>
          <p:cNvCxnSpPr>
            <a:stCxn id="22" idx="0"/>
          </p:cNvCxnSpPr>
          <p:nvPr/>
        </p:nvCxnSpPr>
        <p:spPr>
          <a:xfrm flipH="1" flipV="1">
            <a:off x="9665559" y="1648949"/>
            <a:ext cx="873956" cy="408451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stCxn id="20" idx="0"/>
          </p:cNvCxnSpPr>
          <p:nvPr/>
        </p:nvCxnSpPr>
        <p:spPr>
          <a:xfrm flipH="1" flipV="1">
            <a:off x="9774418" y="1648949"/>
            <a:ext cx="1153164" cy="408451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cxnSp>
        <p:nvCxnSpPr>
          <p:cNvPr id="57" name="Straight Arrow Connector 56"/>
          <p:cNvCxnSpPr>
            <a:stCxn id="23" idx="0"/>
          </p:cNvCxnSpPr>
          <p:nvPr/>
        </p:nvCxnSpPr>
        <p:spPr>
          <a:xfrm flipH="1" flipV="1">
            <a:off x="9774418" y="1610480"/>
            <a:ext cx="1541230" cy="446920"/>
          </a:xfrm>
          <a:prstGeom prst="straightConnector1">
            <a:avLst/>
          </a:prstGeom>
          <a:noFill/>
          <a:ln w="19050" cap="flat" cmpd="sng" algn="ctr">
            <a:solidFill>
              <a:srgbClr val="4E5B6F"/>
            </a:solidFill>
            <a:prstDash val="solid"/>
            <a:headEnd type="triangle" w="med" len="med"/>
            <a:tailEnd type="triangle" w="med" len="med"/>
          </a:ln>
          <a:effectLst/>
        </p:spPr>
      </p:cxnSp>
      <p:sp>
        <p:nvSpPr>
          <p:cNvPr id="58" name="Oval 57"/>
          <p:cNvSpPr/>
          <p:nvPr/>
        </p:nvSpPr>
        <p:spPr>
          <a:xfrm>
            <a:off x="7395268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781773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158040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521293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8888092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9275133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0780624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665559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0392557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1168690" y="4407476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998248" y="4232336"/>
            <a:ext cx="30799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242152" y="6150225"/>
            <a:ext cx="472146" cy="326775"/>
          </a:xfrm>
          <a:prstGeom prst="rect">
            <a:avLst/>
          </a:prstGeom>
          <a:solidFill>
            <a:srgbClr val="EA157A"/>
          </a:solidFill>
          <a:ln w="25400" cap="flat" cmpd="sng" algn="ctr">
            <a:solidFill>
              <a:srgbClr val="EA157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70" name="Straight Arrow Connector 69"/>
          <p:cNvCxnSpPr>
            <a:stCxn id="77" idx="4"/>
          </p:cNvCxnSpPr>
          <p:nvPr/>
        </p:nvCxnSpPr>
        <p:spPr>
          <a:xfrm>
            <a:off x="7933783" y="5625271"/>
            <a:ext cx="1262306" cy="524954"/>
          </a:xfrm>
          <a:prstGeom prst="straightConnector1">
            <a:avLst/>
          </a:prstGeom>
          <a:noFill/>
          <a:ln w="25400" cap="flat" cmpd="sng" algn="ctr">
            <a:solidFill>
              <a:srgbClr val="4E5B6F"/>
            </a:solidFill>
            <a:prstDash val="solid"/>
            <a:tailEnd type="triangle" w="lg" len="lg"/>
          </a:ln>
          <a:effectLst/>
        </p:spPr>
      </p:cxnSp>
      <p:cxnSp>
        <p:nvCxnSpPr>
          <p:cNvPr id="71" name="Straight Arrow Connector 70"/>
          <p:cNvCxnSpPr>
            <a:stCxn id="80" idx="4"/>
            <a:endCxn id="69" idx="0"/>
          </p:cNvCxnSpPr>
          <p:nvPr/>
        </p:nvCxnSpPr>
        <p:spPr>
          <a:xfrm>
            <a:off x="9040102" y="5625271"/>
            <a:ext cx="438123" cy="524954"/>
          </a:xfrm>
          <a:prstGeom prst="straightConnector1">
            <a:avLst/>
          </a:prstGeom>
          <a:noFill/>
          <a:ln w="25400" cap="flat" cmpd="sng" algn="ctr">
            <a:solidFill>
              <a:srgbClr val="4E5B6F"/>
            </a:solidFill>
            <a:prstDash val="solid"/>
            <a:tailEnd type="triangle" w="lg" len="lg"/>
          </a:ln>
          <a:effectLst/>
        </p:spPr>
      </p:cxnSp>
      <p:cxnSp>
        <p:nvCxnSpPr>
          <p:cNvPr id="72" name="Straight Arrow Connector 71"/>
          <p:cNvCxnSpPr>
            <a:stCxn id="82" idx="4"/>
          </p:cNvCxnSpPr>
          <p:nvPr/>
        </p:nvCxnSpPr>
        <p:spPr>
          <a:xfrm flipH="1">
            <a:off x="9714298" y="5625271"/>
            <a:ext cx="1218336" cy="524954"/>
          </a:xfrm>
          <a:prstGeom prst="straightConnector1">
            <a:avLst/>
          </a:prstGeom>
          <a:noFill/>
          <a:ln w="25400" cap="flat" cmpd="sng" algn="ctr">
            <a:solidFill>
              <a:srgbClr val="4E5B6F"/>
            </a:solidFill>
            <a:prstDash val="solid"/>
            <a:tailEnd type="triangle" w="lg" len="lg"/>
          </a:ln>
          <a:effectLst/>
        </p:spPr>
      </p:cxnSp>
      <p:cxnSp>
        <p:nvCxnSpPr>
          <p:cNvPr id="73" name="Straight Arrow Connector 72"/>
          <p:cNvCxnSpPr/>
          <p:nvPr/>
        </p:nvCxnSpPr>
        <p:spPr>
          <a:xfrm>
            <a:off x="7549883" y="4713413"/>
            <a:ext cx="384328" cy="17657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74" name="Straight Arrow Connector 73"/>
          <p:cNvCxnSpPr>
            <a:stCxn id="60" idx="4"/>
          </p:cNvCxnSpPr>
          <p:nvPr/>
        </p:nvCxnSpPr>
        <p:spPr>
          <a:xfrm>
            <a:off x="8308447" y="4708289"/>
            <a:ext cx="1602" cy="159596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75" name="Straight Arrow Connector 74"/>
          <p:cNvCxnSpPr/>
          <p:nvPr/>
        </p:nvCxnSpPr>
        <p:spPr>
          <a:xfrm flipH="1">
            <a:off x="7938088" y="4867885"/>
            <a:ext cx="371961" cy="216329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sp>
        <p:nvSpPr>
          <p:cNvPr id="76" name="Oval 75"/>
          <p:cNvSpPr/>
          <p:nvPr/>
        </p:nvSpPr>
        <p:spPr>
          <a:xfrm>
            <a:off x="7395268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781773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158040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521293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8888092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9273530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0780624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9665559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10392557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11168690" y="5321252"/>
            <a:ext cx="304019" cy="304019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003138" y="5294237"/>
            <a:ext cx="311281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7" name="Straight Arrow Connector 86"/>
          <p:cNvCxnSpPr>
            <a:stCxn id="59" idx="4"/>
            <a:endCxn id="77" idx="0"/>
          </p:cNvCxnSpPr>
          <p:nvPr/>
        </p:nvCxnSpPr>
        <p:spPr>
          <a:xfrm>
            <a:off x="7932180" y="4708289"/>
            <a:ext cx="1603" cy="61296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88" name="TextBox 87"/>
          <p:cNvSpPr txBox="1"/>
          <p:nvPr/>
        </p:nvSpPr>
        <p:spPr>
          <a:xfrm>
            <a:off x="6826688" y="1093736"/>
            <a:ext cx="461665" cy="11277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Setup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31995" y="2263983"/>
            <a:ext cx="461665" cy="9222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  <a:latin typeface="+mj-lt"/>
              </a:rPr>
              <a:t>Shuffle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826687" y="3259030"/>
            <a:ext cx="461665" cy="12134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 smtClean="0">
                <a:solidFill>
                  <a:prstClr val="black"/>
                </a:solidFill>
                <a:latin typeface="+mj-lt"/>
              </a:rPr>
              <a:t>Agreement</a:t>
            </a:r>
            <a:endParaRPr lang="en-US" sz="1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26688" y="4557882"/>
            <a:ext cx="461665" cy="15859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4388900"/>
            <a:r>
              <a:rPr lang="en-US" sz="1800" dirty="0">
                <a:solidFill>
                  <a:prstClr val="black"/>
                </a:solidFill>
                <a:latin typeface="+mj-lt"/>
              </a:rPr>
              <a:t>Aggregate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422469" y="1213704"/>
            <a:ext cx="105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388900"/>
            <a:r>
              <a:rPr lang="en-US" sz="1400" dirty="0" smtClean="0">
                <a:solidFill>
                  <a:prstClr val="black"/>
                </a:solidFill>
              </a:rPr>
              <a:t>2t+1 </a:t>
            </a:r>
            <a:r>
              <a:rPr lang="en-US" sz="1400" dirty="0">
                <a:solidFill>
                  <a:prstClr val="black"/>
                </a:solidFill>
              </a:rPr>
              <a:t>groups </a:t>
            </a:r>
          </a:p>
        </p:txBody>
      </p:sp>
      <p:cxnSp>
        <p:nvCxnSpPr>
          <p:cNvPr id="93" name="Straight Arrow Connector 92"/>
          <p:cNvCxnSpPr>
            <a:stCxn id="92" idx="2"/>
          </p:cNvCxnSpPr>
          <p:nvPr/>
        </p:nvCxnSpPr>
        <p:spPr>
          <a:xfrm>
            <a:off x="7949830" y="1521481"/>
            <a:ext cx="110574" cy="396897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>
            <a:off x="7949830" y="1521481"/>
            <a:ext cx="958696" cy="473124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5" name="Straight Arrow Connector 94"/>
          <p:cNvCxnSpPr/>
          <p:nvPr/>
        </p:nvCxnSpPr>
        <p:spPr>
          <a:xfrm>
            <a:off x="7949830" y="1521481"/>
            <a:ext cx="2668883" cy="439823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6" name="Straight Arrow Connector 95"/>
          <p:cNvCxnSpPr>
            <a:stCxn id="92" idx="2"/>
          </p:cNvCxnSpPr>
          <p:nvPr/>
        </p:nvCxnSpPr>
        <p:spPr>
          <a:xfrm>
            <a:off x="7949830" y="1521481"/>
            <a:ext cx="1962620" cy="502826"/>
          </a:xfrm>
          <a:prstGeom prst="straightConnector1">
            <a:avLst/>
          </a:prstGeom>
          <a:noFill/>
          <a:ln w="12700" cap="flat" cmpd="sng" algn="ctr">
            <a:solidFill>
              <a:srgbClr val="FEB80A"/>
            </a:solidFill>
            <a:prstDash val="solid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>
          <a:xfrm>
            <a:off x="8654598" y="4718927"/>
            <a:ext cx="384328" cy="17657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98" name="Straight Arrow Connector 97"/>
          <p:cNvCxnSpPr/>
          <p:nvPr/>
        </p:nvCxnSpPr>
        <p:spPr>
          <a:xfrm>
            <a:off x="9413162" y="4713803"/>
            <a:ext cx="1602" cy="159596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99" name="Straight Arrow Connector 98"/>
          <p:cNvCxnSpPr/>
          <p:nvPr/>
        </p:nvCxnSpPr>
        <p:spPr>
          <a:xfrm flipH="1">
            <a:off x="9042803" y="4873399"/>
            <a:ext cx="371961" cy="216329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0" name="Straight Arrow Connector 99"/>
          <p:cNvCxnSpPr/>
          <p:nvPr/>
        </p:nvCxnSpPr>
        <p:spPr>
          <a:xfrm>
            <a:off x="9036895" y="4713803"/>
            <a:ext cx="1603" cy="61296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>
          <a:xfrm>
            <a:off x="10563035" y="4713413"/>
            <a:ext cx="384328" cy="176574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2" name="Straight Arrow Connector 101"/>
          <p:cNvCxnSpPr/>
          <p:nvPr/>
        </p:nvCxnSpPr>
        <p:spPr>
          <a:xfrm>
            <a:off x="11321599" y="4708289"/>
            <a:ext cx="1602" cy="159596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3" name="Straight Arrow Connector 102"/>
          <p:cNvCxnSpPr/>
          <p:nvPr/>
        </p:nvCxnSpPr>
        <p:spPr>
          <a:xfrm flipH="1">
            <a:off x="10951240" y="4867885"/>
            <a:ext cx="371961" cy="216329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none"/>
          </a:ln>
          <a:effectLst/>
        </p:spPr>
      </p:cxnSp>
      <p:cxnSp>
        <p:nvCxnSpPr>
          <p:cNvPr id="104" name="Straight Arrow Connector 103"/>
          <p:cNvCxnSpPr/>
          <p:nvPr/>
        </p:nvCxnSpPr>
        <p:spPr>
          <a:xfrm>
            <a:off x="10945332" y="4708289"/>
            <a:ext cx="1603" cy="612963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8999028" y="1037153"/>
            <a:ext cx="10547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8900"/>
            <a:r>
              <a:rPr lang="en-US" sz="1400" dirty="0" smtClean="0">
                <a:solidFill>
                  <a:prstClr val="black"/>
                </a:solidFill>
              </a:rPr>
              <a:t>Operator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7601087" y="3369712"/>
            <a:ext cx="6153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551704" y="3369712"/>
            <a:ext cx="320840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7551704" y="3369712"/>
            <a:ext cx="3208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978472" y="3366558"/>
            <a:ext cx="331577" cy="3308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601087" y="3369712"/>
            <a:ext cx="673285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8005117" y="3369712"/>
            <a:ext cx="304932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Oval 111"/>
          <p:cNvSpPr/>
          <p:nvPr/>
        </p:nvSpPr>
        <p:spPr>
          <a:xfrm>
            <a:off x="7395266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781771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158038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521291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8888090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9275131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10780622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9665557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10392555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11168688" y="3723521"/>
            <a:ext cx="300813" cy="300813"/>
          </a:xfrm>
          <a:prstGeom prst="ellipse">
            <a:avLst/>
          </a:prstGeom>
          <a:solidFill>
            <a:srgbClr val="1AB39F"/>
          </a:solidFill>
          <a:ln w="25400" cap="flat" cmpd="sng" algn="ctr">
            <a:solidFill>
              <a:srgbClr val="1AB39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998246" y="3548381"/>
            <a:ext cx="307998" cy="3693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388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…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7599611" y="4048194"/>
            <a:ext cx="6153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7550228" y="4048194"/>
            <a:ext cx="320840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7550228" y="4048194"/>
            <a:ext cx="3208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7976996" y="4045040"/>
            <a:ext cx="331577" cy="3308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7599611" y="4048194"/>
            <a:ext cx="673285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8003641" y="4048194"/>
            <a:ext cx="304932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8724626" y="3375228"/>
            <a:ext cx="6153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8675243" y="3375228"/>
            <a:ext cx="320840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>
            <a:off x="8675243" y="3375228"/>
            <a:ext cx="3208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9102011" y="3372074"/>
            <a:ext cx="331577" cy="3308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8724626" y="3375228"/>
            <a:ext cx="673285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>
            <a:off x="9128656" y="3375228"/>
            <a:ext cx="304932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8707482" y="4036765"/>
            <a:ext cx="6153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8658099" y="4036765"/>
            <a:ext cx="320840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8658099" y="4036765"/>
            <a:ext cx="3208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9084867" y="4036765"/>
            <a:ext cx="331577" cy="3308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8707482" y="4036765"/>
            <a:ext cx="673285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9111512" y="4036765"/>
            <a:ext cx="304932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0606232" y="3375228"/>
            <a:ext cx="6153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10556849" y="3375228"/>
            <a:ext cx="320840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10556849" y="3375228"/>
            <a:ext cx="3208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10983617" y="3372074"/>
            <a:ext cx="331577" cy="3308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10606232" y="3375228"/>
            <a:ext cx="673285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11010262" y="3375228"/>
            <a:ext cx="304932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10594385" y="4048193"/>
            <a:ext cx="6153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10545002" y="4048193"/>
            <a:ext cx="320840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10545002" y="4048193"/>
            <a:ext cx="320840" cy="32769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10971770" y="4045039"/>
            <a:ext cx="331577" cy="330846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0594385" y="4048193"/>
            <a:ext cx="673285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10998415" y="4048193"/>
            <a:ext cx="304932" cy="35380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1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Agreement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Byzantine device might send its data to only some proxies</a:t>
                </a:r>
              </a:p>
              <a:p>
                <a:r>
                  <a:rPr lang="en-US" dirty="0" smtClean="0"/>
                  <a:t>Within each “proxy group”:</a:t>
                </a:r>
              </a:p>
              <a:p>
                <a:pPr marL="585788" lvl="1" indent="-457200">
                  <a:buFont typeface="+mj-lt"/>
                  <a:buAutoNum type="arabicPeriod"/>
                </a:pPr>
                <a:r>
                  <a:rPr lang="en-US" dirty="0" smtClean="0"/>
                  <a:t>Sign the value and send it to other proxies for the same value</a:t>
                </a:r>
              </a:p>
              <a:p>
                <a:pPr marL="585788" lvl="1" indent="-457200">
                  <a:buFont typeface="+mj-lt"/>
                  <a:buAutoNum type="arabicPeriod"/>
                </a:pPr>
                <a:r>
                  <a:rPr lang="en-US" dirty="0" smtClean="0"/>
                  <a:t>If you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valid signatures on the value, sign the signatures and send them to the other proxies</a:t>
                </a:r>
              </a:p>
              <a:p>
                <a:pPr marL="585788" lvl="1" indent="-457200">
                  <a:buFont typeface="+mj-lt"/>
                  <a:buAutoNum type="arabicPeriod"/>
                </a:pPr>
                <a:r>
                  <a:rPr lang="en-US" dirty="0" smtClean="0"/>
                  <a:t>Only use a value if it got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signatures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667" t="-3485" r="-897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26</a:t>
            </a:fld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338225" y="2672544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61976" y="2375599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1" name="Oval 30"/>
          <p:cNvSpPr/>
          <p:nvPr/>
        </p:nvSpPr>
        <p:spPr>
          <a:xfrm>
            <a:off x="8084390" y="2672544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108141" y="2367673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3" name="Oval 32"/>
          <p:cNvSpPr/>
          <p:nvPr/>
        </p:nvSpPr>
        <p:spPr>
          <a:xfrm>
            <a:off x="8827507" y="2672544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851258" y="2373059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5" name="Oval 34"/>
          <p:cNvSpPr/>
          <p:nvPr/>
        </p:nvSpPr>
        <p:spPr>
          <a:xfrm>
            <a:off x="9567576" y="2672544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591327" y="2373059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</a:t>
            </a:r>
          </a:p>
        </p:txBody>
      </p:sp>
      <p:sp>
        <p:nvSpPr>
          <p:cNvPr id="37" name="Oval 36"/>
          <p:cNvSpPr/>
          <p:nvPr/>
        </p:nvSpPr>
        <p:spPr>
          <a:xfrm>
            <a:off x="10307646" y="2672544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331397" y="2369413"/>
            <a:ext cx="21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</a:t>
            </a:r>
            <a:endParaRPr lang="en-US" sz="1200" dirty="0"/>
          </a:p>
        </p:txBody>
      </p:sp>
      <p:sp>
        <p:nvSpPr>
          <p:cNvPr id="39" name="Oval 38"/>
          <p:cNvSpPr/>
          <p:nvPr/>
        </p:nvSpPr>
        <p:spPr>
          <a:xfrm>
            <a:off x="7338225" y="412533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84390" y="4125336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827507" y="4125336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567576" y="4125336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307646" y="4125336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>
            <a:stCxn id="31" idx="5"/>
            <a:endCxn id="42" idx="1"/>
          </p:cNvCxnSpPr>
          <p:nvPr/>
        </p:nvCxnSpPr>
        <p:spPr>
          <a:xfrm>
            <a:off x="8312045" y="2900199"/>
            <a:ext cx="1294590" cy="1264196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1" idx="5"/>
            <a:endCxn id="43" idx="1"/>
          </p:cNvCxnSpPr>
          <p:nvPr/>
        </p:nvCxnSpPr>
        <p:spPr>
          <a:xfrm>
            <a:off x="8312045" y="2900199"/>
            <a:ext cx="2034660" cy="1264196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5" idx="3"/>
            <a:endCxn id="40" idx="0"/>
          </p:cNvCxnSpPr>
          <p:nvPr/>
        </p:nvCxnSpPr>
        <p:spPr>
          <a:xfrm flipH="1">
            <a:off x="8217747" y="2900199"/>
            <a:ext cx="1388888" cy="1225137"/>
          </a:xfrm>
          <a:prstGeom prst="straightConnector1">
            <a:avLst/>
          </a:prstGeom>
          <a:ln w="2540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5" idx="5"/>
            <a:endCxn id="43" idx="0"/>
          </p:cNvCxnSpPr>
          <p:nvPr/>
        </p:nvCxnSpPr>
        <p:spPr>
          <a:xfrm>
            <a:off x="9795231" y="2900199"/>
            <a:ext cx="645772" cy="1225137"/>
          </a:xfrm>
          <a:prstGeom prst="straightConnector1">
            <a:avLst/>
          </a:prstGeom>
          <a:ln w="2540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844664" y="1871084"/>
            <a:ext cx="74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“57”, {1,3,4}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9329375" y="1882888"/>
            <a:ext cx="746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“57”, {1,3,4}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10269665" y="2132694"/>
            <a:ext cx="561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???</a:t>
            </a:r>
            <a:endParaRPr 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Line Callout 1 59"/>
              <p:cNvSpPr/>
              <p:nvPr/>
            </p:nvSpPr>
            <p:spPr>
              <a:xfrm flipH="1">
                <a:off x="6558201" y="3437734"/>
                <a:ext cx="1365976" cy="331184"/>
              </a:xfrm>
              <a:prstGeom prst="borderCallout1">
                <a:avLst>
                  <a:gd name="adj1" fmla="val 40845"/>
                  <a:gd name="adj2" fmla="val -766"/>
                  <a:gd name="adj3" fmla="val -38932"/>
                  <a:gd name="adj4" fmla="val -587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𝑆𝑖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57, 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1,3,4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0" name="Line Callout 1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58201" y="3437734"/>
                <a:ext cx="1365976" cy="331184"/>
              </a:xfrm>
              <a:prstGeom prst="borderCallout1">
                <a:avLst>
                  <a:gd name="adj1" fmla="val 40845"/>
                  <a:gd name="adj2" fmla="val -766"/>
                  <a:gd name="adj3" fmla="val -38932"/>
                  <a:gd name="adj4" fmla="val -5870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Line Callout 1 60"/>
              <p:cNvSpPr/>
              <p:nvPr/>
            </p:nvSpPr>
            <p:spPr>
              <a:xfrm>
                <a:off x="10574360" y="3136645"/>
                <a:ext cx="1352597" cy="347087"/>
              </a:xfrm>
              <a:prstGeom prst="borderCallout1">
                <a:avLst>
                  <a:gd name="adj1" fmla="val 41607"/>
                  <a:gd name="adj2" fmla="val -529"/>
                  <a:gd name="adj3" fmla="val 105627"/>
                  <a:gd name="adj4" fmla="val -34993"/>
                </a:avLst>
              </a:prstGeom>
              <a:solidFill>
                <a:srgbClr val="FF0066"/>
              </a:solidFill>
              <a:ln>
                <a:solidFill>
                  <a:srgbClr val="A5002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𝑆</m:t>
                          </m:r>
                          <m:r>
                            <a:rPr lang="en-US" sz="1200" i="1">
                              <a:latin typeface="Cambria Math"/>
                            </a:rPr>
                            <m:t>𝑖𝑔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57, 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1,3,4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61" name="Line Callout 1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360" y="3136645"/>
                <a:ext cx="1352597" cy="347087"/>
              </a:xfrm>
              <a:prstGeom prst="borderCallout1">
                <a:avLst>
                  <a:gd name="adj1" fmla="val 41607"/>
                  <a:gd name="adj2" fmla="val -529"/>
                  <a:gd name="adj3" fmla="val 105627"/>
                  <a:gd name="adj4" fmla="val -34993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A5002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7338225" y="5595593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84390" y="5595593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827507" y="5595593"/>
            <a:ext cx="266714" cy="266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9567576" y="5595593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0307646" y="5595593"/>
            <a:ext cx="266714" cy="2667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Arrow Connector 71"/>
          <p:cNvCxnSpPr>
            <a:stCxn id="40" idx="5"/>
            <a:endCxn id="70" idx="1"/>
          </p:cNvCxnSpPr>
          <p:nvPr/>
        </p:nvCxnSpPr>
        <p:spPr>
          <a:xfrm>
            <a:off x="8312045" y="4352991"/>
            <a:ext cx="1294590" cy="1281661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0" idx="5"/>
            <a:endCxn id="71" idx="1"/>
          </p:cNvCxnSpPr>
          <p:nvPr/>
        </p:nvCxnSpPr>
        <p:spPr>
          <a:xfrm>
            <a:off x="8312045" y="4352991"/>
            <a:ext cx="2034660" cy="1281661"/>
          </a:xfrm>
          <a:prstGeom prst="straightConnector1">
            <a:avLst/>
          </a:prstGeom>
          <a:ln w="254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2" idx="3"/>
            <a:endCxn id="68" idx="0"/>
          </p:cNvCxnSpPr>
          <p:nvPr/>
        </p:nvCxnSpPr>
        <p:spPr>
          <a:xfrm flipH="1">
            <a:off x="8217747" y="4352991"/>
            <a:ext cx="1388888" cy="1242602"/>
          </a:xfrm>
          <a:prstGeom prst="straightConnector1">
            <a:avLst/>
          </a:prstGeom>
          <a:ln w="2540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2" idx="5"/>
            <a:endCxn id="71" idx="0"/>
          </p:cNvCxnSpPr>
          <p:nvPr/>
        </p:nvCxnSpPr>
        <p:spPr>
          <a:xfrm>
            <a:off x="9795231" y="4352991"/>
            <a:ext cx="645772" cy="1242602"/>
          </a:xfrm>
          <a:prstGeom prst="straightConnector1">
            <a:avLst/>
          </a:prstGeom>
          <a:ln w="25400">
            <a:solidFill>
              <a:srgbClr val="FF0066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43" idx="3"/>
            <a:endCxn id="68" idx="7"/>
          </p:cNvCxnSpPr>
          <p:nvPr/>
        </p:nvCxnSpPr>
        <p:spPr>
          <a:xfrm flipH="1">
            <a:off x="8312045" y="4352991"/>
            <a:ext cx="2034660" cy="1281661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43" idx="4"/>
            <a:endCxn id="70" idx="0"/>
          </p:cNvCxnSpPr>
          <p:nvPr/>
        </p:nvCxnSpPr>
        <p:spPr>
          <a:xfrm flipH="1">
            <a:off x="9700933" y="4392050"/>
            <a:ext cx="740070" cy="1203543"/>
          </a:xfrm>
          <a:prstGeom prst="straightConnector1">
            <a:avLst/>
          </a:prstGeom>
          <a:ln w="254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Line Callout 1 83"/>
              <p:cNvSpPr/>
              <p:nvPr/>
            </p:nvSpPr>
            <p:spPr>
              <a:xfrm flipH="1">
                <a:off x="5890040" y="4452731"/>
                <a:ext cx="1718391" cy="461175"/>
              </a:xfrm>
              <a:prstGeom prst="borderCallout1">
                <a:avLst>
                  <a:gd name="adj1" fmla="val 40845"/>
                  <a:gd name="adj2" fmla="val -766"/>
                  <a:gd name="adj3" fmla="val 10583"/>
                  <a:gd name="adj4" fmla="val -4652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𝑆𝑖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57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,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1,3,4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57, 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1,3,4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200" b="0" dirty="0" smtClean="0"/>
              </a:p>
            </p:txBody>
          </p:sp>
        </mc:Choice>
        <mc:Fallback>
          <p:sp>
            <p:nvSpPr>
              <p:cNvPr id="84" name="Line Callout 1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90040" y="4452731"/>
                <a:ext cx="1718391" cy="461175"/>
              </a:xfrm>
              <a:prstGeom prst="borderCallout1">
                <a:avLst>
                  <a:gd name="adj1" fmla="val 40845"/>
                  <a:gd name="adj2" fmla="val -766"/>
                  <a:gd name="adj3" fmla="val 10583"/>
                  <a:gd name="adj4" fmla="val -46523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Line Callout 1 84"/>
              <p:cNvSpPr/>
              <p:nvPr/>
            </p:nvSpPr>
            <p:spPr>
              <a:xfrm flipH="1">
                <a:off x="6098648" y="5004664"/>
                <a:ext cx="1687709" cy="495915"/>
              </a:xfrm>
              <a:prstGeom prst="borderCallout1">
                <a:avLst>
                  <a:gd name="adj1" fmla="val 40845"/>
                  <a:gd name="adj2" fmla="val -766"/>
                  <a:gd name="adj3" fmla="val 21806"/>
                  <a:gd name="adj4" fmla="val -57759"/>
                </a:avLst>
              </a:prstGeom>
              <a:solidFill>
                <a:srgbClr val="FF0066"/>
              </a:solidFill>
              <a:ln>
                <a:solidFill>
                  <a:srgbClr val="A5002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𝑆𝑖</m:t>
                      </m:r>
                      <m:sSub>
                        <m:sSubPr>
                          <m:ctrlPr>
                            <a:rPr lang="en-US" sz="1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200" i="1">
                                  <a:latin typeface="Cambria Math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i="1">
                                      <a:latin typeface="Cambria Math"/>
                                    </a:rPr>
                                    <m:t>57</m:t>
                                  </m:r>
                                  <m:r>
                                    <a:rPr lang="en-US" sz="1200" i="1">
                                      <a:latin typeface="Cambria Math"/>
                                    </a:rPr>
                                    <m:t>, 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1,3,4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57,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1,3,4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200" i="1" dirty="0">
                  <a:latin typeface="Cambria Math"/>
                </a:endParaRPr>
              </a:p>
            </p:txBody>
          </p:sp>
        </mc:Choice>
        <mc:Fallback>
          <p:sp>
            <p:nvSpPr>
              <p:cNvPr id="85" name="Line Callout 1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8648" y="5004664"/>
                <a:ext cx="1687709" cy="495915"/>
              </a:xfrm>
              <a:prstGeom prst="borderCallout1">
                <a:avLst>
                  <a:gd name="adj1" fmla="val 40845"/>
                  <a:gd name="adj2" fmla="val -766"/>
                  <a:gd name="adj3" fmla="val 21806"/>
                  <a:gd name="adj4" fmla="val -57759"/>
                </a:avLst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A5002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Line Callout 1 85"/>
              <p:cNvSpPr/>
              <p:nvPr/>
            </p:nvSpPr>
            <p:spPr>
              <a:xfrm>
                <a:off x="10441003" y="4683318"/>
                <a:ext cx="1652931" cy="416360"/>
              </a:xfrm>
              <a:prstGeom prst="borderCallout1">
                <a:avLst>
                  <a:gd name="adj1" fmla="val 71722"/>
                  <a:gd name="adj2" fmla="val -870"/>
                  <a:gd name="adj3" fmla="val 46640"/>
                  <a:gd name="adj4" fmla="val -16505"/>
                </a:avLst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𝑆𝑖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𝑔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57,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1,3,4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200" b="0" i="1" smtClean="0">
                                  <a:latin typeface="Cambria Math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/>
                                </a:rPr>
                                <m:t>𝑆𝑖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57,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2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/>
                                        </a:rPr>
                                        <m:t>1,3,4</m:t>
                                      </m:r>
                                    </m:e>
                                  </m:d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86" name="Line Callout 1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003" y="4683318"/>
                <a:ext cx="1652931" cy="416360"/>
              </a:xfrm>
              <a:prstGeom prst="borderCallout1">
                <a:avLst>
                  <a:gd name="adj1" fmla="val 71722"/>
                  <a:gd name="adj2" fmla="val -870"/>
                  <a:gd name="adj3" fmla="val 46640"/>
                  <a:gd name="adj4" fmla="val -16505"/>
                </a:avLst>
              </a:prstGeom>
              <a:blipFill rotWithShape="1">
                <a:blip r:embed="rId7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and Majority Vote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Byzantine nodes could respond to query with bad data, like -9999999</a:t>
                </a:r>
              </a:p>
              <a:p>
                <a:r>
                  <a:rPr lang="en-US" dirty="0" smtClean="0"/>
                  <a:t>During Aggregate phase, honest nodes should apply “sanity check” filter to their proxy values before combining them with query function</a:t>
                </a:r>
              </a:p>
              <a:p>
                <a:pPr lvl="1"/>
                <a:r>
                  <a:rPr lang="en-US" dirty="0" smtClean="0"/>
                  <a:t>Also, only accept values with valid operator signature</a:t>
                </a:r>
              </a:p>
              <a:p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aggregation groups have only honest nodes, they will all filter out the same values, compute the same aggregate</a:t>
                </a:r>
              </a:p>
              <a:p>
                <a:r>
                  <a:rPr lang="en-US" dirty="0" smtClean="0"/>
                  <a:t>Operator should accept response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groups report it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4" t="-2576" r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097" y="2759026"/>
            <a:ext cx="4897370" cy="34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2800" y="246355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/>
            </a:lvl1pPr>
          </a:lstStyle>
          <a:p>
            <a:r>
              <a:rPr lang="en-US" sz="2000" dirty="0"/>
              <a:t>Query Data Collected by Simulated Utility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9325084" y="3193347"/>
            <a:ext cx="122439" cy="12028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212456" y="3141833"/>
            <a:ext cx="1102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Shiftable</a:t>
            </a:r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 load</a:t>
            </a:r>
            <a:endParaRPr 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5083" y="3434924"/>
            <a:ext cx="122439" cy="12028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87543" y="3368626"/>
            <a:ext cx="12274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Non-</a:t>
            </a:r>
            <a:r>
              <a:rPr lang="en-US" sz="9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shiftable</a:t>
            </a:r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 load</a:t>
            </a:r>
            <a:endParaRPr 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78738" y="3599458"/>
            <a:ext cx="11463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True consumption</a:t>
            </a:r>
            <a:endParaRPr lang="en-US" sz="4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9303588" y="3714874"/>
            <a:ext cx="133986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883" y="2192923"/>
            <a:ext cx="3069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Simulated Query Completion Time</a:t>
            </a:r>
            <a:endParaRPr lang="en-US" sz="1600" dirty="0"/>
          </a:p>
        </p:txBody>
      </p:sp>
      <p:pic>
        <p:nvPicPr>
          <p:cNvPr id="16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0885" y="2463555"/>
            <a:ext cx="3137202" cy="21945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64036" y="2192923"/>
            <a:ext cx="3419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Query Completion Time, BFT Mode</a:t>
            </a:r>
            <a:endParaRPr lang="en-US" sz="1600" dirty="0"/>
          </a:p>
        </p:txBody>
      </p:sp>
      <p:pic>
        <p:nvPicPr>
          <p:cNvPr id="1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721210" y="2531478"/>
            <a:ext cx="3113948" cy="21800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97621" y="4682449"/>
            <a:ext cx="27964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Communication Cost Per Query</a:t>
            </a:r>
            <a:endParaRPr lang="en-US" sz="1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7223" y="4973297"/>
            <a:ext cx="2681727" cy="18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 devices know a lot of sensitive data, can invade your privacy</a:t>
            </a:r>
          </a:p>
          <a:p>
            <a:r>
              <a:rPr lang="en-US" dirty="0" smtClean="0"/>
              <a:t>Instead of trusting a service provider with the data, leave it on devices</a:t>
            </a:r>
          </a:p>
          <a:p>
            <a:r>
              <a:rPr lang="en-US" dirty="0" smtClean="0"/>
              <a:t>Can aggregate data from devices without revealing individual contributions</a:t>
            </a:r>
          </a:p>
          <a:p>
            <a:r>
              <a:rPr lang="en-US" dirty="0" smtClean="0"/>
              <a:t>Can tolerate failures, and even Byzantine faults, by adding replication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44CFB-412A-4912-BF91-F08277B8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Smart Devices Know WAY too much!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A0ACB-E47B-4054-8FC2-A0AF37A7C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smart sensor knows a lot about your lifestyle: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When you are awake, asleep, showering, watching TV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Whether you are at home or away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How far you drive every day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All of your voice commands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Would you share this personal information with your utility company? Or Amazon? Or your curious neighbors?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Better to not connect sensors to the outside world at all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8545F8E-561A-4D51-B308-78E7092C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http://www.cs.cornell.edu/courses/cs5412/2018sp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FB1481-7E4E-4021-A6C3-6B75C980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They Need To Be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 devices aren’t as useful without connecting to the cloud</a:t>
            </a:r>
            <a:endParaRPr lang="en-US" dirty="0"/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 smtClean="0"/>
              <a:t>Recall </a:t>
            </a:r>
            <a:r>
              <a:rPr lang="en-US" dirty="0"/>
              <a:t>the smart cars: we are skeptical that they can really operate in</a:t>
            </a:r>
            <a:br>
              <a:rPr lang="en-US" dirty="0"/>
            </a:br>
            <a:r>
              <a:rPr lang="en-US" dirty="0" smtClean="0"/>
              <a:t>a </a:t>
            </a:r>
            <a:r>
              <a:rPr lang="en-US" dirty="0"/>
              <a:t>totally autonomous way.  A smart highway helps… but lives in the cloud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 smtClean="0"/>
              <a:t>Good </a:t>
            </a:r>
            <a:r>
              <a:rPr lang="en-US" dirty="0"/>
              <a:t>voice recognition may depend on cloud-hosted FPGA array</a:t>
            </a:r>
            <a:br>
              <a:rPr lang="en-US" dirty="0"/>
            </a:br>
            <a:r>
              <a:rPr lang="en-US" dirty="0" smtClean="0"/>
              <a:t>computing </a:t>
            </a:r>
            <a:r>
              <a:rPr lang="en-US" dirty="0"/>
              <a:t>devices, and really good image analysis may need this too</a:t>
            </a:r>
          </a:p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cloud can do global things, like scheduling electric power for </a:t>
            </a:r>
            <a:r>
              <a:rPr lang="en-US" dirty="0" smtClean="0"/>
              <a:t>whole cities. </a:t>
            </a:r>
            <a:r>
              <a:rPr lang="en-US" dirty="0"/>
              <a:t>Your home, operating autonomously, might not be able to do </a:t>
            </a:r>
            <a:r>
              <a:rPr lang="en-US" dirty="0" smtClean="0"/>
              <a:t>that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http://www.cs.cornell.edu/courses/cs5412/2018sp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00156-D57F-423B-BC81-8E287866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501B95-19AC-4BBD-B8C8-BEFBE6DEB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dilemma: how </a:t>
            </a:r>
            <a:r>
              <a:rPr lang="en-US" dirty="0"/>
              <a:t>can a smart sensor talk to the cloud, yet not reveal sensitive data?</a:t>
            </a:r>
          </a:p>
          <a:p>
            <a:endParaRPr lang="en-US" dirty="0" smtClean="0"/>
          </a:p>
          <a:p>
            <a:pPr marL="396875" indent="-396875">
              <a:buFont typeface="Wingdings" panose="05000000000000000000" pitchFamily="2" charset="2"/>
              <a:buChar char="Ø"/>
            </a:pPr>
            <a:r>
              <a:rPr lang="en-US" dirty="0" smtClean="0"/>
              <a:t>This can be done in some situations</a:t>
            </a:r>
          </a:p>
          <a:p>
            <a:pPr marL="396875" indent="-396875">
              <a:buFont typeface="Wingdings" panose="05000000000000000000" pitchFamily="2" charset="2"/>
              <a:buChar char="Ø"/>
            </a:pPr>
            <a:r>
              <a:rPr lang="en-US" dirty="0" smtClean="0"/>
              <a:t>Using anonymization and privacy-preserving techniques</a:t>
            </a:r>
          </a:p>
          <a:p>
            <a:pPr marL="396875" indent="-396875">
              <a:buFont typeface="Wingdings" panose="05000000000000000000" pitchFamily="2" charset="2"/>
              <a:buChar char="Ø"/>
            </a:pPr>
            <a:r>
              <a:rPr lang="en-US" dirty="0" smtClean="0"/>
              <a:t>As long as queries are fairly simple and just aggregate data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As it happens, summation queries are widely used for machine learning!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FA90EB-0B62-4F60-96C9-71A144DC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417EB1-F401-4E1B-BBF7-8F7840A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51FDEE-2E22-4059-B393-319A09B9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Anonymous Queries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A67FE7-F033-4CFC-BF3F-AED33DFB4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Can all smart-sensor problems be solved this way?</a:t>
            </a:r>
          </a:p>
          <a:p>
            <a:endParaRPr lang="en-US" dirty="0"/>
          </a:p>
          <a:p>
            <a:r>
              <a:rPr lang="en-US" dirty="0" smtClean="0"/>
              <a:t>Example: Speech recognition</a:t>
            </a:r>
            <a:endParaRPr lang="en-US" dirty="0"/>
          </a:p>
          <a:p>
            <a:pPr marL="396875" indent="-396875">
              <a:buFont typeface="Wingdings" panose="05000000000000000000" pitchFamily="2" charset="2"/>
              <a:buChar char="Ø"/>
            </a:pPr>
            <a:r>
              <a:rPr lang="en-US" dirty="0"/>
              <a:t>Could hide the identity of the </a:t>
            </a:r>
            <a:r>
              <a:rPr lang="en-US" dirty="0" smtClean="0"/>
              <a:t>speaker, but cloud will lack context</a:t>
            </a:r>
          </a:p>
          <a:p>
            <a:pPr marL="396875" indent="-396875">
              <a:buFont typeface="Wingdings" panose="05000000000000000000" pitchFamily="2" charset="2"/>
              <a:buChar char="Ø"/>
            </a:pPr>
            <a:r>
              <a:rPr lang="en-US" dirty="0" smtClean="0"/>
              <a:t>Decoding each remark in isolation harder without prior knowledge of conversation</a:t>
            </a:r>
          </a:p>
          <a:p>
            <a:pPr marL="396875" indent="-396875">
              <a:buFont typeface="Wingdings" panose="05000000000000000000" pitchFamily="2" charset="2"/>
              <a:buChar char="Ø"/>
            </a:pPr>
            <a:r>
              <a:rPr lang="en-US" dirty="0" smtClean="0"/>
              <a:t>Could tag requests with context information (a cookie), but easy for cloud to figure out speaker’s identity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887E08-2ABE-4E46-848F-C1E2B470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322AAD-B08A-4C1D-AC45-56A9430F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A7D89-56F5-4550-9AC5-E2B2CA56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2499A1-DC44-42FE-AAB6-D0F767A2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speech understanding, one promising direction is based on a hardware feature called “SGX” from Intel</a:t>
            </a:r>
          </a:p>
          <a:p>
            <a:endParaRPr lang="en-US" dirty="0"/>
          </a:p>
          <a:p>
            <a:r>
              <a:rPr lang="en-US" dirty="0"/>
              <a:t>It allows the cloud to compute on behalf of an end-user in a way that blocks the cloud itself from “seeing” the data or the computation.</a:t>
            </a:r>
          </a:p>
          <a:p>
            <a:endParaRPr lang="en-US" dirty="0"/>
          </a:p>
          <a:p>
            <a:r>
              <a:rPr lang="en-US" dirty="0"/>
              <a:t>SGX is a little slow, but when combined with a big FPGA array for speech processing in hardware, could solve the problem!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26D65A-C8C5-4F63-8964-51BD50A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44A745-FF5E-449E-99FE-F51EE18B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C73BD9-455D-4FC3-AC2B-430F11482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cloud-processed speech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5398A6-CE6F-4FD5-9E4E-128459AC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CA21FCB-5253-4002-8EC9-23B4B3D3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816F4C-4863-4627-83AE-449DE5F1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92" y="4413504"/>
            <a:ext cx="3085800" cy="20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BB1CDD-C927-4734-A49E-98630D585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892" y="1747017"/>
            <a:ext cx="4150995" cy="26664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21DFC2-E988-45C7-BBA9-5676C85EF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661" y="2382157"/>
            <a:ext cx="3868593" cy="37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333422-71D1-4C1F-A3F0-68B8B900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21" y="3116054"/>
            <a:ext cx="4150995" cy="2666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5F797-E40B-43BA-9B7F-1D382CCC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SGX protection 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FA94DE8-2475-4B32-979F-3DBA845F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http://www.cs.cornell.edu/courses/cs5412/2018sp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0AFE44-FA0A-41BB-A344-C43B78AA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74458-8A97-4835-BF79-1FB6D7856C21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FA48A67-8D0B-4F1B-B047-88ED8057EB1E}"/>
              </a:ext>
            </a:extLst>
          </p:cNvPr>
          <p:cNvSpPr/>
          <p:nvPr/>
        </p:nvSpPr>
        <p:spPr>
          <a:xfrm>
            <a:off x="4292415" y="2199032"/>
            <a:ext cx="7146175" cy="4157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B523A07-74CB-487D-B1F1-0E52A7E1DF8F}"/>
              </a:ext>
            </a:extLst>
          </p:cNvPr>
          <p:cNvSpPr/>
          <p:nvPr/>
        </p:nvSpPr>
        <p:spPr>
          <a:xfrm>
            <a:off x="4683805" y="2535143"/>
            <a:ext cx="6363393" cy="3485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D6D0E2-059A-4E8A-844C-2580EA9FFCBF}"/>
              </a:ext>
            </a:extLst>
          </p:cNvPr>
          <p:cNvSpPr txBox="1"/>
          <p:nvPr/>
        </p:nvSpPr>
        <p:spPr>
          <a:xfrm>
            <a:off x="5423639" y="3433353"/>
            <a:ext cx="1848058" cy="175432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Protected application: “normal” code but isolated in a form of virtual machine with a firewall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EE9AEE-FCC6-48D1-9A11-8CBBA69C1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07" y="3013364"/>
            <a:ext cx="2509750" cy="1698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94F1F9-A38A-4BC6-8B9B-3BF961258338}"/>
              </a:ext>
            </a:extLst>
          </p:cNvPr>
          <p:cNvSpPr txBox="1"/>
          <p:nvPr/>
        </p:nvSpPr>
        <p:spPr>
          <a:xfrm>
            <a:off x="7663089" y="4641070"/>
            <a:ext cx="206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FPGA array for speech understanding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51B98D9-01D6-4488-95E0-3F33118821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43" t="9879" r="36265" b="78506"/>
          <a:stretch/>
        </p:blipFill>
        <p:spPr>
          <a:xfrm>
            <a:off x="4324228" y="5102735"/>
            <a:ext cx="1028701" cy="4403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366A1D-F172-4881-9185-39C456ABFDB7}"/>
              </a:ext>
            </a:extLst>
          </p:cNvPr>
          <p:cNvSpPr txBox="1"/>
          <p:nvPr/>
        </p:nvSpPr>
        <p:spPr>
          <a:xfrm>
            <a:off x="2556164" y="6161809"/>
            <a:ext cx="305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Your family “owns” this key.  The cloud itself lacks a copy of it!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06F12B8-0686-450F-BF84-93012EC4336E}"/>
              </a:ext>
            </a:extLst>
          </p:cNvPr>
          <p:cNvCxnSpPr>
            <a:stCxn id="19" idx="0"/>
          </p:cNvCxnSpPr>
          <p:nvPr/>
        </p:nvCxnSpPr>
        <p:spPr>
          <a:xfrm flipV="1">
            <a:off x="4083628" y="5403273"/>
            <a:ext cx="600177" cy="7585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5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4358</TotalTime>
  <Words>2019</Words>
  <Application>Microsoft Office PowerPoint</Application>
  <PresentationFormat>Custom</PresentationFormat>
  <Paragraphs>385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Integral</vt:lpstr>
      <vt:lpstr>Secure and Private ways to  query Sensor Data</vt:lpstr>
      <vt:lpstr>smart sensors</vt:lpstr>
      <vt:lpstr>Smart Devices Know WAY too much!</vt:lpstr>
      <vt:lpstr>But They Need To Be Connected</vt:lpstr>
      <vt:lpstr>Today’s Topic</vt:lpstr>
      <vt:lpstr>Limitations of Anonymous Queries</vt:lpstr>
      <vt:lpstr>Possible Solution</vt:lpstr>
      <vt:lpstr>Secure cloud-processed speech</vt:lpstr>
      <vt:lpstr>Inside the SGX protection ring</vt:lpstr>
      <vt:lpstr>A Limited Amount of Trust</vt:lpstr>
      <vt:lpstr>Distributed Queries</vt:lpstr>
      <vt:lpstr>Distributed Queries</vt:lpstr>
      <vt:lpstr>Overview</vt:lpstr>
      <vt:lpstr>Device-to-Device Communication</vt:lpstr>
      <vt:lpstr>Peer-to-Peer Overlay</vt:lpstr>
      <vt:lpstr>Features of the Overlay</vt:lpstr>
      <vt:lpstr>Onion Routing on the Overlay</vt:lpstr>
      <vt:lpstr>Sending Anonymous Messages</vt:lpstr>
      <vt:lpstr>Anonymous Queries</vt:lpstr>
      <vt:lpstr>Shuffle</vt:lpstr>
      <vt:lpstr>Echo</vt:lpstr>
      <vt:lpstr>Aggregate</vt:lpstr>
      <vt:lpstr>What did The Operator Learn?</vt:lpstr>
      <vt:lpstr>What if Devices Are Malicious?</vt:lpstr>
      <vt:lpstr>BFT Query Protocol</vt:lpstr>
      <vt:lpstr>Byzantine Agreement</vt:lpstr>
      <vt:lpstr>Filtering and Majority Vote</vt:lpstr>
      <vt:lpstr>Evaluation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5412:  Topics in Cloud Computing</dc:title>
  <dc:creator>ken</dc:creator>
  <cp:lastModifiedBy>Edward Tremel</cp:lastModifiedBy>
  <cp:revision>226</cp:revision>
  <dcterms:created xsi:type="dcterms:W3CDTF">2017-12-19T18:11:25Z</dcterms:created>
  <dcterms:modified xsi:type="dcterms:W3CDTF">2018-05-01T18:15:54Z</dcterms:modified>
</cp:coreProperties>
</file>