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94" r:id="rId2"/>
    <p:sldId id="295" r:id="rId3"/>
    <p:sldId id="296" r:id="rId4"/>
    <p:sldId id="297" r:id="rId5"/>
    <p:sldId id="367" r:id="rId6"/>
    <p:sldId id="368" r:id="rId7"/>
    <p:sldId id="377" r:id="rId8"/>
    <p:sldId id="369" r:id="rId9"/>
    <p:sldId id="370" r:id="rId10"/>
    <p:sldId id="371" r:id="rId11"/>
    <p:sldId id="372" r:id="rId12"/>
    <p:sldId id="373" r:id="rId13"/>
    <p:sldId id="374" r:id="rId14"/>
    <p:sldId id="375" r:id="rId15"/>
    <p:sldId id="37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36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FFFF"/>
    <a:srgbClr val="1CADE4"/>
    <a:srgbClr val="99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110"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952055-0679-4F11-9844-B02E09680E7A}" type="slidenum">
              <a:rPr lang="en-US" smtClean="0"/>
              <a:pPr/>
              <a:t>6</a:t>
            </a:fld>
            <a:endParaRPr lang="en-US"/>
          </a:p>
        </p:txBody>
      </p:sp>
    </p:spTree>
    <p:extLst>
      <p:ext uri="{BB962C8B-B14F-4D97-AF65-F5344CB8AC3E}">
        <p14:creationId xmlns:p14="http://schemas.microsoft.com/office/powerpoint/2010/main" val="336734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4/18/2018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4/18/2018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4/18/2018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b="1">
                <a:solidFill>
                  <a:srgbClr val="C00000"/>
                </a:solidFill>
              </a:defRPr>
            </a:lvl3pPr>
            <a:lvl4pPr>
              <a:defRPr sz="1800" b="1">
                <a:solidFill>
                  <a:srgbClr val="C00000"/>
                </a:solidFill>
              </a:defRPr>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4/18/2018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4/18/2018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4/18/2018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4/18/2018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4/18/2018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4/18/2018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4/18/2018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4/18/2018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4/18/2018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27C9-D265-44B0-8188-85AAD92A106C}"/>
              </a:ext>
            </a:extLst>
          </p:cNvPr>
          <p:cNvSpPr>
            <a:spLocks noGrp="1"/>
          </p:cNvSpPr>
          <p:nvPr>
            <p:ph type="ctrTitle"/>
          </p:nvPr>
        </p:nvSpPr>
        <p:spPr/>
        <p:txBody>
          <a:bodyPr/>
          <a:lstStyle/>
          <a:p>
            <a:r>
              <a:rPr lang="en-US" dirty="0"/>
              <a:t>Connecting Spark to Files Containing Data</a:t>
            </a:r>
          </a:p>
        </p:txBody>
      </p:sp>
      <p:sp>
        <p:nvSpPr>
          <p:cNvPr id="3" name="Subtitle 2">
            <a:extLst>
              <a:ext uri="{FF2B5EF4-FFF2-40B4-BE49-F238E27FC236}">
                <a16:creationId xmlns:a16="http://schemas.microsoft.com/office/drawing/2014/main" id="{BEA05DBC-D368-4812-933A-F0F5FD33477D}"/>
              </a:ext>
            </a:extLst>
          </p:cNvPr>
          <p:cNvSpPr>
            <a:spLocks noGrp="1"/>
          </p:cNvSpPr>
          <p:nvPr>
            <p:ph type="subTitle" idx="1"/>
          </p:nvPr>
        </p:nvSpPr>
        <p:spPr/>
        <p:txBody>
          <a:bodyPr/>
          <a:lstStyle/>
          <a:p>
            <a:r>
              <a:rPr lang="en-US" dirty="0"/>
              <a:t>Ken Birman</a:t>
            </a:r>
          </a:p>
          <a:p>
            <a:r>
              <a:rPr lang="en-US" dirty="0"/>
              <a:t>CS5412</a:t>
            </a:r>
          </a:p>
        </p:txBody>
      </p:sp>
      <p:sp>
        <p:nvSpPr>
          <p:cNvPr id="4" name="Footer Placeholder 3">
            <a:extLst>
              <a:ext uri="{FF2B5EF4-FFF2-40B4-BE49-F238E27FC236}">
                <a16:creationId xmlns:a16="http://schemas.microsoft.com/office/drawing/2014/main" id="{6655A660-ABA1-47BD-9842-6F1D0235E77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731F089-90C1-4F73-AFC2-B56779A207DE}"/>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63637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5C01-4A6E-41E3-BB58-67E2E055B82B}"/>
              </a:ext>
            </a:extLst>
          </p:cNvPr>
          <p:cNvSpPr>
            <a:spLocks noGrp="1"/>
          </p:cNvSpPr>
          <p:nvPr>
            <p:ph type="title"/>
          </p:nvPr>
        </p:nvSpPr>
        <p:spPr/>
        <p:txBody>
          <a:bodyPr/>
          <a:lstStyle/>
          <a:p>
            <a:r>
              <a:rPr lang="en-US" dirty="0" smtClean="0"/>
              <a:t>RDD Code</a:t>
            </a:r>
            <a:endParaRPr lang="en-US" dirty="0"/>
          </a:p>
        </p:txBody>
      </p:sp>
      <p:sp>
        <p:nvSpPr>
          <p:cNvPr id="5" name="Content Placeholder 4">
            <a:extLst>
              <a:ext uri="{FF2B5EF4-FFF2-40B4-BE49-F238E27FC236}">
                <a16:creationId xmlns:a16="http://schemas.microsoft.com/office/drawing/2014/main" id="{155B75E7-585E-4DB9-A551-5008BE631454}"/>
              </a:ext>
            </a:extLst>
          </p:cNvPr>
          <p:cNvSpPr>
            <a:spLocks noGrp="1"/>
          </p:cNvSpPr>
          <p:nvPr>
            <p:ph sz="half" idx="2"/>
          </p:nvPr>
        </p:nvSpPr>
        <p:spPr>
          <a:xfrm>
            <a:off x="770339" y="1754037"/>
            <a:ext cx="6738955" cy="5029774"/>
          </a:xfrm>
        </p:spPr>
        <p:txBody>
          <a:bodyPr vert="horz" lIns="45720" tIns="45720" rIns="45720" bIns="45720" rtlCol="0" anchor="t">
            <a:noAutofit/>
          </a:bodyPr>
          <a:lstStyle/>
          <a:p>
            <a:r>
              <a:rPr lang="en-US" sz="2000" dirty="0" err="1">
                <a:latin typeface="TW Cen MT"/>
              </a:rPr>
              <a:t>curTs</a:t>
            </a:r>
            <a:r>
              <a:rPr lang="en-US" sz="2000" dirty="0">
                <a:latin typeface="TW Cen MT"/>
              </a:rPr>
              <a:t> = </a:t>
            </a:r>
            <a:r>
              <a:rPr lang="en-US" sz="2000" dirty="0">
                <a:solidFill>
                  <a:srgbClr val="00B050"/>
                </a:solidFill>
                <a:latin typeface="TW Cen MT"/>
              </a:rPr>
              <a:t>long</a:t>
            </a:r>
            <a:r>
              <a:rPr lang="en-US" sz="2000" dirty="0">
                <a:latin typeface="TW Cen MT"/>
              </a:rPr>
              <a:t>(</a:t>
            </a:r>
            <a:r>
              <a:rPr lang="en-US" sz="2000" dirty="0" err="1">
                <a:latin typeface="TW Cen MT"/>
              </a:rPr>
              <a:t>time.time</a:t>
            </a:r>
            <a:r>
              <a:rPr lang="en-US" sz="2000" dirty="0">
                <a:latin typeface="TW Cen MT"/>
              </a:rPr>
              <a:t>())</a:t>
            </a:r>
          </a:p>
          <a:p>
            <a:r>
              <a:rPr lang="en-US" sz="2000" dirty="0" err="1">
                <a:latin typeface="TW Cen MT"/>
              </a:rPr>
              <a:t>initialRDD</a:t>
            </a:r>
            <a:r>
              <a:rPr lang="en-US" sz="2000" dirty="0">
                <a:latin typeface="TW Cen MT"/>
              </a:rPr>
              <a:t> = </a:t>
            </a:r>
            <a:r>
              <a:rPr lang="en-US" sz="2000" dirty="0" err="1">
                <a:latin typeface="TW Cen MT"/>
              </a:rPr>
              <a:t>sc.</a:t>
            </a:r>
            <a:r>
              <a:rPr lang="en-US" sz="2000" dirty="0" err="1">
                <a:solidFill>
                  <a:srgbClr val="C00000"/>
                </a:solidFill>
                <a:latin typeface="TW Cen MT"/>
              </a:rPr>
              <a:t>textFile</a:t>
            </a:r>
            <a:r>
              <a:rPr lang="en-US" sz="2000" dirty="0">
                <a:latin typeface="TW Cen MT"/>
              </a:rPr>
              <a:t>("</a:t>
            </a:r>
            <a:r>
              <a:rPr lang="en-US" sz="2000" dirty="0" err="1">
                <a:latin typeface="TW Cen MT"/>
              </a:rPr>
              <a:t>fffs</a:t>
            </a:r>
            <a:r>
              <a:rPr lang="en-US" sz="2000" dirty="0">
                <a:latin typeface="TW Cen MT"/>
              </a:rPr>
              <a:t>://10.0.0.10:9000/home/</a:t>
            </a:r>
            <a:r>
              <a:rPr lang="en-US" sz="2000" dirty="0" err="1">
                <a:latin typeface="TW Cen MT"/>
              </a:rPr>
              <a:t>theo</a:t>
            </a:r>
            <a:r>
              <a:rPr lang="en-US" sz="2000" dirty="0">
                <a:latin typeface="TW Cen MT"/>
              </a:rPr>
              <a:t>/data/sensor[0-9]*.</a:t>
            </a:r>
            <a:r>
              <a:rPr lang="en-US" sz="2000" dirty="0" err="1">
                <a:latin typeface="TW Cen MT"/>
              </a:rPr>
              <a:t>dat@u</a:t>
            </a:r>
            <a:r>
              <a:rPr lang="en-US" sz="2000" dirty="0">
                <a:latin typeface="TW Cen MT"/>
              </a:rPr>
              <a:t>" + </a:t>
            </a:r>
            <a:r>
              <a:rPr lang="en-US" sz="2000" dirty="0" err="1">
                <a:latin typeface="TW Cen MT"/>
              </a:rPr>
              <a:t>str</a:t>
            </a:r>
            <a:r>
              <a:rPr lang="en-US" sz="2000" dirty="0">
                <a:latin typeface="TW Cen MT"/>
              </a:rPr>
              <a:t>(</a:t>
            </a:r>
            <a:r>
              <a:rPr lang="en-US" sz="2000" dirty="0" err="1">
                <a:latin typeface="TW Cen MT"/>
              </a:rPr>
              <a:t>curTs</a:t>
            </a:r>
            <a:r>
              <a:rPr lang="en-US" sz="2000" dirty="0">
                <a:latin typeface="TW Cen MT"/>
              </a:rPr>
              <a:t>))</a:t>
            </a:r>
          </a:p>
          <a:p>
            <a:r>
              <a:rPr lang="en-US" sz="2000" b="1" err="1">
                <a:latin typeface="TW Cen MT"/>
              </a:rPr>
              <a:t>deserializedRDD</a:t>
            </a:r>
            <a:r>
              <a:rPr lang="en-US" sz="2000" b="1" dirty="0">
                <a:latin typeface="TW Cen MT"/>
              </a:rPr>
              <a:t> = </a:t>
            </a:r>
            <a:r>
              <a:rPr lang="en-US" sz="2000" b="1" err="1">
                <a:latin typeface="TW Cen MT"/>
              </a:rPr>
              <a:t>initialRDD.</a:t>
            </a:r>
            <a:r>
              <a:rPr lang="en-US" sz="2000" b="1" err="1">
                <a:solidFill>
                  <a:srgbClr val="C00000"/>
                </a:solidFill>
                <a:latin typeface="TW Cen MT"/>
              </a:rPr>
              <a:t>map</a:t>
            </a:r>
            <a:r>
              <a:rPr lang="en-US" sz="2000" b="1" dirty="0">
                <a:latin typeface="TW Cen MT"/>
              </a:rPr>
              <a:t>(</a:t>
            </a:r>
            <a:r>
              <a:rPr lang="en-US" sz="2000" b="1" err="1">
                <a:latin typeface="TW Cen MT"/>
              </a:rPr>
              <a:t>deserialize</a:t>
            </a:r>
            <a:r>
              <a:rPr lang="en-US" sz="2000" b="1" dirty="0">
                <a:latin typeface="TW Cen MT"/>
              </a:rPr>
              <a:t>)</a:t>
            </a:r>
          </a:p>
          <a:p>
            <a:r>
              <a:rPr lang="en-US" sz="2000" err="1">
                <a:latin typeface="TW Cen MT"/>
              </a:rPr>
              <a:t>processedRDD</a:t>
            </a:r>
            <a:r>
              <a:rPr lang="en-US" sz="2000" dirty="0">
                <a:latin typeface="TW Cen MT"/>
              </a:rPr>
              <a:t> = </a:t>
            </a:r>
            <a:r>
              <a:rPr lang="en-US" sz="2000" err="1">
                <a:latin typeface="TW Cen MT"/>
              </a:rPr>
              <a:t>deserializedRDD.</a:t>
            </a:r>
            <a:r>
              <a:rPr lang="en-US" sz="2000" err="1">
                <a:solidFill>
                  <a:srgbClr val="C00000"/>
                </a:solidFill>
                <a:latin typeface="TW Cen MT"/>
              </a:rPr>
              <a:t>map</a:t>
            </a:r>
            <a:r>
              <a:rPr lang="en-US" sz="2000" dirty="0">
                <a:latin typeface="TW Cen MT"/>
              </a:rPr>
              <a:t>(lambda x: (0, 0.0, 0.0, 0.0) if x[1] &lt;= </a:t>
            </a:r>
            <a:r>
              <a:rPr lang="en-US" sz="2000" err="1">
                <a:latin typeface="TW Cen MT"/>
              </a:rPr>
              <a:t>curTs</a:t>
            </a:r>
            <a:r>
              <a:rPr lang="en-US" sz="2000" dirty="0">
                <a:latin typeface="TW Cen MT"/>
              </a:rPr>
              <a:t> - 60 else (1, x[2], x[3], x[4]))</a:t>
            </a:r>
          </a:p>
          <a:p>
            <a:r>
              <a:rPr lang="en-US" sz="2000" err="1">
                <a:latin typeface="TW Cen MT"/>
              </a:rPr>
              <a:t>filteredRDD</a:t>
            </a:r>
            <a:r>
              <a:rPr lang="en-US" sz="2000" dirty="0">
                <a:latin typeface="TW Cen MT"/>
              </a:rPr>
              <a:t> = </a:t>
            </a:r>
            <a:r>
              <a:rPr lang="en-US" sz="2000" err="1">
                <a:latin typeface="TW Cen MT"/>
              </a:rPr>
              <a:t>processedRDD.</a:t>
            </a:r>
            <a:r>
              <a:rPr lang="en-US" sz="2000" err="1">
                <a:solidFill>
                  <a:srgbClr val="C00000"/>
                </a:solidFill>
                <a:latin typeface="TW Cen MT"/>
              </a:rPr>
              <a:t>filter</a:t>
            </a:r>
            <a:r>
              <a:rPr lang="en-US" sz="2000" dirty="0">
                <a:latin typeface="TW Cen MT"/>
              </a:rPr>
              <a:t>(lambda x: x[0] == 1)</a:t>
            </a:r>
          </a:p>
          <a:p>
            <a:r>
              <a:rPr lang="en-US" sz="2000" dirty="0">
                <a:latin typeface="TW Cen MT"/>
              </a:rPr>
              <a:t>res = </a:t>
            </a:r>
            <a:r>
              <a:rPr lang="en-US" sz="2000" dirty="0" err="1">
                <a:latin typeface="TW Cen MT"/>
              </a:rPr>
              <a:t>filteredRDD.</a:t>
            </a:r>
            <a:r>
              <a:rPr lang="en-US" sz="2000" dirty="0" err="1">
                <a:solidFill>
                  <a:srgbClr val="C00000"/>
                </a:solidFill>
                <a:latin typeface="TW Cen MT"/>
              </a:rPr>
              <a:t>reduce</a:t>
            </a:r>
            <a:r>
              <a:rPr lang="en-US" sz="2000" dirty="0">
                <a:latin typeface="TW Cen MT"/>
              </a:rPr>
              <a:t>(lambda x, y: (x[0]+y[0], x[1]+y[1], x[2]+y[2], x[3]+y[3]))</a:t>
            </a:r>
          </a:p>
          <a:p>
            <a:r>
              <a:rPr lang="en-US" sz="2000" dirty="0">
                <a:solidFill>
                  <a:srgbClr val="00B050"/>
                </a:solidFill>
                <a:latin typeface="TW Cen MT"/>
              </a:rPr>
              <a:t>print </a:t>
            </a:r>
            <a:r>
              <a:rPr lang="en-US" sz="2000" dirty="0">
                <a:latin typeface="TW Cen MT"/>
              </a:rPr>
              <a:t>res</a:t>
            </a:r>
          </a:p>
        </p:txBody>
      </p:sp>
      <p:sp>
        <p:nvSpPr>
          <p:cNvPr id="7" name="Oval 6">
            <a:extLst>
              <a:ext uri="{FF2B5EF4-FFF2-40B4-BE49-F238E27FC236}">
                <a16:creationId xmlns:a16="http://schemas.microsoft.com/office/drawing/2014/main" id="{02AF10F4-D8ED-4C90-BF8B-87F3C6AEE6C0}"/>
              </a:ext>
            </a:extLst>
          </p:cNvPr>
          <p:cNvSpPr/>
          <p:nvPr/>
        </p:nvSpPr>
        <p:spPr>
          <a:xfrm>
            <a:off x="8428004" y="419818"/>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RDD</a:t>
            </a:r>
          </a:p>
        </p:txBody>
      </p:sp>
      <p:sp>
        <p:nvSpPr>
          <p:cNvPr id="8" name="Oval 7">
            <a:extLst>
              <a:ext uri="{FF2B5EF4-FFF2-40B4-BE49-F238E27FC236}">
                <a16:creationId xmlns:a16="http://schemas.microsoft.com/office/drawing/2014/main" id="{36C77B25-012F-4291-9F4B-15116FD619BE}"/>
              </a:ext>
            </a:extLst>
          </p:cNvPr>
          <p:cNvSpPr/>
          <p:nvPr/>
        </p:nvSpPr>
        <p:spPr>
          <a:xfrm>
            <a:off x="8428000" y="1756912"/>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Deserialized</a:t>
            </a:r>
            <a:r>
              <a:rPr lang="en-US" dirty="0"/>
              <a:t> RDD</a:t>
            </a:r>
          </a:p>
        </p:txBody>
      </p:sp>
      <p:cxnSp>
        <p:nvCxnSpPr>
          <p:cNvPr id="6" name="Straight Arrow Connector 5">
            <a:extLst>
              <a:ext uri="{FF2B5EF4-FFF2-40B4-BE49-F238E27FC236}">
                <a16:creationId xmlns:a16="http://schemas.microsoft.com/office/drawing/2014/main" id="{0DF454F2-7070-419F-85EB-51EB710A2122}"/>
              </a:ext>
            </a:extLst>
          </p:cNvPr>
          <p:cNvCxnSpPr/>
          <p:nvPr/>
        </p:nvCxnSpPr>
        <p:spPr>
          <a:xfrm>
            <a:off x="9765103" y="1339970"/>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A0E80B-182D-410A-8B53-E5680CFD0071}"/>
              </a:ext>
            </a:extLst>
          </p:cNvPr>
          <p:cNvSpPr txBox="1"/>
          <p:nvPr/>
        </p:nvSpPr>
        <p:spPr>
          <a:xfrm>
            <a:off x="9857116" y="133853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map</a:t>
            </a:r>
          </a:p>
        </p:txBody>
      </p:sp>
      <p:sp>
        <p:nvSpPr>
          <p:cNvPr id="12" name="TextBox 11">
            <a:extLst>
              <a:ext uri="{FF2B5EF4-FFF2-40B4-BE49-F238E27FC236}">
                <a16:creationId xmlns:a16="http://schemas.microsoft.com/office/drawing/2014/main" id="{0359975A-07A3-4311-A920-5391EDCE8A85}"/>
              </a:ext>
            </a:extLst>
          </p:cNvPr>
          <p:cNvSpPr txBox="1"/>
          <p:nvPr/>
        </p:nvSpPr>
        <p:spPr>
          <a:xfrm>
            <a:off x="7618360" y="3599473"/>
            <a:ext cx="4310741"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err="1"/>
              <a:t>Deserialize</a:t>
            </a:r>
            <a:r>
              <a:rPr lang="en-US" sz="2400" dirty="0"/>
              <a:t> raw packets.</a:t>
            </a:r>
          </a:p>
          <a:p>
            <a:pPr marL="285750" indent="-285750">
              <a:buFont typeface="Arial"/>
              <a:buChar char="•"/>
            </a:pPr>
            <a:r>
              <a:rPr lang="en-US" sz="2400" dirty="0"/>
              <a:t>Format of data: [(</a:t>
            </a:r>
            <a:r>
              <a:rPr lang="en-US" sz="2400" dirty="0" err="1"/>
              <a:t>SensorID</a:t>
            </a:r>
            <a:r>
              <a:rPr lang="en-US" sz="2400" dirty="0"/>
              <a:t>, TS, </a:t>
            </a:r>
            <a:r>
              <a:rPr lang="en-US" sz="2400" dirty="0" err="1"/>
              <a:t>WHCons</a:t>
            </a:r>
            <a:r>
              <a:rPr lang="en-US" sz="2400" dirty="0"/>
              <a:t>, </a:t>
            </a:r>
            <a:r>
              <a:rPr lang="en-US" sz="2400" dirty="0" err="1"/>
              <a:t>ACCons</a:t>
            </a:r>
            <a:r>
              <a:rPr lang="en-US" sz="2400" dirty="0"/>
              <a:t>, </a:t>
            </a:r>
            <a:r>
              <a:rPr lang="en-US" sz="2400" dirty="0" err="1"/>
              <a:t>EVCons</a:t>
            </a:r>
            <a:r>
              <a:rPr lang="en-US" sz="2400" dirty="0"/>
              <a:t>)]</a:t>
            </a:r>
          </a:p>
        </p:txBody>
      </p:sp>
    </p:spTree>
    <p:extLst>
      <p:ext uri="{BB962C8B-B14F-4D97-AF65-F5344CB8AC3E}">
        <p14:creationId xmlns:p14="http://schemas.microsoft.com/office/powerpoint/2010/main" val="322326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5C01-4A6E-41E3-BB58-67E2E055B82B}"/>
              </a:ext>
            </a:extLst>
          </p:cNvPr>
          <p:cNvSpPr>
            <a:spLocks noGrp="1"/>
          </p:cNvSpPr>
          <p:nvPr>
            <p:ph type="title"/>
          </p:nvPr>
        </p:nvSpPr>
        <p:spPr/>
        <p:txBody>
          <a:bodyPr/>
          <a:lstStyle/>
          <a:p>
            <a:r>
              <a:rPr lang="en-US" dirty="0" smtClean="0"/>
              <a:t>RDD Code</a:t>
            </a:r>
            <a:endParaRPr lang="en-US" dirty="0"/>
          </a:p>
        </p:txBody>
      </p:sp>
      <p:sp>
        <p:nvSpPr>
          <p:cNvPr id="5" name="Content Placeholder 4">
            <a:extLst>
              <a:ext uri="{FF2B5EF4-FFF2-40B4-BE49-F238E27FC236}">
                <a16:creationId xmlns:a16="http://schemas.microsoft.com/office/drawing/2014/main" id="{155B75E7-585E-4DB9-A551-5008BE631454}"/>
              </a:ext>
            </a:extLst>
          </p:cNvPr>
          <p:cNvSpPr>
            <a:spLocks noGrp="1"/>
          </p:cNvSpPr>
          <p:nvPr>
            <p:ph sz="half" idx="2"/>
          </p:nvPr>
        </p:nvSpPr>
        <p:spPr>
          <a:xfrm>
            <a:off x="770339" y="1754037"/>
            <a:ext cx="6738955" cy="5029774"/>
          </a:xfrm>
        </p:spPr>
        <p:txBody>
          <a:bodyPr vert="horz" lIns="45720" tIns="45720" rIns="45720" bIns="45720" rtlCol="0" anchor="t">
            <a:noAutofit/>
          </a:bodyPr>
          <a:lstStyle/>
          <a:p>
            <a:r>
              <a:rPr lang="en-US" sz="2000" dirty="0" err="1">
                <a:latin typeface="TW Cen MT"/>
              </a:rPr>
              <a:t>curTs</a:t>
            </a:r>
            <a:r>
              <a:rPr lang="en-US" sz="2000" dirty="0">
                <a:latin typeface="TW Cen MT"/>
              </a:rPr>
              <a:t> = </a:t>
            </a:r>
            <a:r>
              <a:rPr lang="en-US" sz="2000" dirty="0">
                <a:solidFill>
                  <a:srgbClr val="00B050"/>
                </a:solidFill>
                <a:latin typeface="TW Cen MT"/>
              </a:rPr>
              <a:t>long</a:t>
            </a:r>
            <a:r>
              <a:rPr lang="en-US" sz="2000" dirty="0">
                <a:latin typeface="TW Cen MT"/>
              </a:rPr>
              <a:t>(</a:t>
            </a:r>
            <a:r>
              <a:rPr lang="en-US" sz="2000" dirty="0" err="1">
                <a:latin typeface="TW Cen MT"/>
              </a:rPr>
              <a:t>time.time</a:t>
            </a:r>
            <a:r>
              <a:rPr lang="en-US" sz="2000" dirty="0">
                <a:latin typeface="TW Cen MT"/>
              </a:rPr>
              <a:t>())</a:t>
            </a:r>
          </a:p>
          <a:p>
            <a:r>
              <a:rPr lang="en-US" sz="2000" dirty="0" err="1">
                <a:latin typeface="TW Cen MT"/>
              </a:rPr>
              <a:t>initialRDD</a:t>
            </a:r>
            <a:r>
              <a:rPr lang="en-US" sz="2000" dirty="0">
                <a:latin typeface="TW Cen MT"/>
              </a:rPr>
              <a:t> = </a:t>
            </a:r>
            <a:r>
              <a:rPr lang="en-US" sz="2000" dirty="0" err="1">
                <a:latin typeface="TW Cen MT"/>
              </a:rPr>
              <a:t>sc.</a:t>
            </a:r>
            <a:r>
              <a:rPr lang="en-US" sz="2000" dirty="0" err="1">
                <a:solidFill>
                  <a:srgbClr val="C00000"/>
                </a:solidFill>
                <a:latin typeface="TW Cen MT"/>
              </a:rPr>
              <a:t>textFile</a:t>
            </a:r>
            <a:r>
              <a:rPr lang="en-US" sz="2000" dirty="0">
                <a:latin typeface="TW Cen MT"/>
              </a:rPr>
              <a:t>("</a:t>
            </a:r>
            <a:r>
              <a:rPr lang="en-US" sz="2000" dirty="0" err="1">
                <a:latin typeface="TW Cen MT"/>
              </a:rPr>
              <a:t>fffs</a:t>
            </a:r>
            <a:r>
              <a:rPr lang="en-US" sz="2000" dirty="0">
                <a:latin typeface="TW Cen MT"/>
              </a:rPr>
              <a:t>://10.0.0.10:9000/home/</a:t>
            </a:r>
            <a:r>
              <a:rPr lang="en-US" sz="2000" dirty="0" err="1">
                <a:latin typeface="TW Cen MT"/>
              </a:rPr>
              <a:t>theo</a:t>
            </a:r>
            <a:r>
              <a:rPr lang="en-US" sz="2000" dirty="0">
                <a:latin typeface="TW Cen MT"/>
              </a:rPr>
              <a:t>/data/sensor[0-9]*.</a:t>
            </a:r>
            <a:r>
              <a:rPr lang="en-US" sz="2000" dirty="0" err="1">
                <a:latin typeface="TW Cen MT"/>
              </a:rPr>
              <a:t>dat@u</a:t>
            </a:r>
            <a:r>
              <a:rPr lang="en-US" sz="2000" dirty="0">
                <a:latin typeface="TW Cen MT"/>
              </a:rPr>
              <a:t>" + </a:t>
            </a:r>
            <a:r>
              <a:rPr lang="en-US" sz="2000" dirty="0" err="1">
                <a:latin typeface="TW Cen MT"/>
              </a:rPr>
              <a:t>str</a:t>
            </a:r>
            <a:r>
              <a:rPr lang="en-US" sz="2000" dirty="0">
                <a:latin typeface="TW Cen MT"/>
              </a:rPr>
              <a:t>(</a:t>
            </a:r>
            <a:r>
              <a:rPr lang="en-US" sz="2000" dirty="0" err="1">
                <a:latin typeface="TW Cen MT"/>
              </a:rPr>
              <a:t>curTs</a:t>
            </a:r>
            <a:r>
              <a:rPr lang="en-US" sz="2000" dirty="0">
                <a:latin typeface="TW Cen MT"/>
              </a:rPr>
              <a:t>))</a:t>
            </a:r>
          </a:p>
          <a:p>
            <a:r>
              <a:rPr lang="en-US" sz="2000" err="1">
                <a:latin typeface="TW Cen MT"/>
              </a:rPr>
              <a:t>deserializedRDD</a:t>
            </a:r>
            <a:r>
              <a:rPr lang="en-US" sz="2000" dirty="0">
                <a:latin typeface="TW Cen MT"/>
              </a:rPr>
              <a:t> = </a:t>
            </a:r>
            <a:r>
              <a:rPr lang="en-US" sz="2000" err="1">
                <a:latin typeface="TW Cen MT"/>
              </a:rPr>
              <a:t>initialRDD.</a:t>
            </a:r>
            <a:r>
              <a:rPr lang="en-US" sz="2000" err="1">
                <a:solidFill>
                  <a:srgbClr val="C00000"/>
                </a:solidFill>
                <a:latin typeface="TW Cen MT"/>
              </a:rPr>
              <a:t>map</a:t>
            </a:r>
            <a:r>
              <a:rPr lang="en-US" sz="2000" dirty="0">
                <a:latin typeface="TW Cen MT"/>
              </a:rPr>
              <a:t>(</a:t>
            </a:r>
            <a:r>
              <a:rPr lang="en-US" sz="2000" err="1">
                <a:latin typeface="TW Cen MT"/>
              </a:rPr>
              <a:t>deserialize</a:t>
            </a:r>
            <a:r>
              <a:rPr lang="en-US" sz="2000" dirty="0">
                <a:latin typeface="TW Cen MT"/>
              </a:rPr>
              <a:t>)</a:t>
            </a:r>
          </a:p>
          <a:p>
            <a:r>
              <a:rPr lang="en-US" sz="2000" b="1" dirty="0" err="1">
                <a:latin typeface="TW Cen MT"/>
              </a:rPr>
              <a:t>processedRDD</a:t>
            </a:r>
            <a:r>
              <a:rPr lang="en-US" sz="2000" b="1" dirty="0">
                <a:latin typeface="TW Cen MT"/>
              </a:rPr>
              <a:t> = </a:t>
            </a:r>
            <a:r>
              <a:rPr lang="en-US" sz="2000" b="1" dirty="0" err="1">
                <a:latin typeface="TW Cen MT"/>
              </a:rPr>
              <a:t>deserializedRDD.</a:t>
            </a:r>
            <a:r>
              <a:rPr lang="en-US" sz="2000" b="1" dirty="0" err="1">
                <a:solidFill>
                  <a:srgbClr val="C00000"/>
                </a:solidFill>
                <a:latin typeface="TW Cen MT"/>
              </a:rPr>
              <a:t>map</a:t>
            </a:r>
            <a:r>
              <a:rPr lang="en-US" sz="2000" b="1" dirty="0">
                <a:latin typeface="TW Cen MT"/>
              </a:rPr>
              <a:t>(lambda x: (0, 0.0, 0.0, 0.0) if x[1] &lt;= </a:t>
            </a:r>
            <a:r>
              <a:rPr lang="en-US" sz="2000" b="1" dirty="0" err="1">
                <a:latin typeface="TW Cen MT"/>
              </a:rPr>
              <a:t>curTs</a:t>
            </a:r>
            <a:r>
              <a:rPr lang="en-US" sz="2000" b="1" dirty="0">
                <a:latin typeface="TW Cen MT"/>
              </a:rPr>
              <a:t> - 60 else (1, x[2], x[3], x[4]))</a:t>
            </a:r>
          </a:p>
          <a:p>
            <a:r>
              <a:rPr lang="en-US" sz="2000" err="1">
                <a:latin typeface="TW Cen MT"/>
              </a:rPr>
              <a:t>filteredRDD</a:t>
            </a:r>
            <a:r>
              <a:rPr lang="en-US" sz="2000" dirty="0">
                <a:latin typeface="TW Cen MT"/>
              </a:rPr>
              <a:t> = </a:t>
            </a:r>
            <a:r>
              <a:rPr lang="en-US" sz="2000" err="1">
                <a:latin typeface="TW Cen MT"/>
              </a:rPr>
              <a:t>processedRDD.</a:t>
            </a:r>
            <a:r>
              <a:rPr lang="en-US" sz="2000" err="1">
                <a:solidFill>
                  <a:srgbClr val="C00000"/>
                </a:solidFill>
                <a:latin typeface="TW Cen MT"/>
              </a:rPr>
              <a:t>filter</a:t>
            </a:r>
            <a:r>
              <a:rPr lang="en-US" sz="2000" dirty="0">
                <a:latin typeface="TW Cen MT"/>
              </a:rPr>
              <a:t>(lambda x: x[0] == 1)</a:t>
            </a:r>
          </a:p>
          <a:p>
            <a:r>
              <a:rPr lang="en-US" sz="2000" dirty="0">
                <a:latin typeface="TW Cen MT"/>
              </a:rPr>
              <a:t>res = </a:t>
            </a:r>
            <a:r>
              <a:rPr lang="en-US" sz="2000" dirty="0" err="1">
                <a:latin typeface="TW Cen MT"/>
              </a:rPr>
              <a:t>filteredRDD.</a:t>
            </a:r>
            <a:r>
              <a:rPr lang="en-US" sz="2000" dirty="0" err="1">
                <a:solidFill>
                  <a:srgbClr val="C00000"/>
                </a:solidFill>
                <a:latin typeface="TW Cen MT"/>
              </a:rPr>
              <a:t>reduce</a:t>
            </a:r>
            <a:r>
              <a:rPr lang="en-US" sz="2000" dirty="0">
                <a:latin typeface="TW Cen MT"/>
              </a:rPr>
              <a:t>(lambda x, y: (x[0]+y[0], x[1]+y[1], x[2]+y[2], x[3]+y[3]))</a:t>
            </a:r>
          </a:p>
          <a:p>
            <a:r>
              <a:rPr lang="en-US" sz="2000" dirty="0">
                <a:solidFill>
                  <a:srgbClr val="00B050"/>
                </a:solidFill>
                <a:latin typeface="TW Cen MT"/>
              </a:rPr>
              <a:t>print </a:t>
            </a:r>
            <a:r>
              <a:rPr lang="en-US" sz="2000" dirty="0">
                <a:latin typeface="TW Cen MT"/>
              </a:rPr>
              <a:t>res</a:t>
            </a:r>
          </a:p>
        </p:txBody>
      </p:sp>
      <p:sp>
        <p:nvSpPr>
          <p:cNvPr id="7" name="Oval 6">
            <a:extLst>
              <a:ext uri="{FF2B5EF4-FFF2-40B4-BE49-F238E27FC236}">
                <a16:creationId xmlns:a16="http://schemas.microsoft.com/office/drawing/2014/main" id="{02AF10F4-D8ED-4C90-BF8B-87F3C6AEE6C0}"/>
              </a:ext>
            </a:extLst>
          </p:cNvPr>
          <p:cNvSpPr/>
          <p:nvPr/>
        </p:nvSpPr>
        <p:spPr>
          <a:xfrm>
            <a:off x="8428004" y="419818"/>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RDD</a:t>
            </a:r>
          </a:p>
        </p:txBody>
      </p:sp>
      <p:sp>
        <p:nvSpPr>
          <p:cNvPr id="8" name="Oval 7">
            <a:extLst>
              <a:ext uri="{FF2B5EF4-FFF2-40B4-BE49-F238E27FC236}">
                <a16:creationId xmlns:a16="http://schemas.microsoft.com/office/drawing/2014/main" id="{36C77B25-012F-4291-9F4B-15116FD619BE}"/>
              </a:ext>
            </a:extLst>
          </p:cNvPr>
          <p:cNvSpPr/>
          <p:nvPr/>
        </p:nvSpPr>
        <p:spPr>
          <a:xfrm>
            <a:off x="8428000" y="1756912"/>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Deserialized</a:t>
            </a:r>
            <a:r>
              <a:rPr lang="en-US" dirty="0"/>
              <a:t> RDD</a:t>
            </a:r>
          </a:p>
        </p:txBody>
      </p:sp>
      <p:sp>
        <p:nvSpPr>
          <p:cNvPr id="9" name="Oval 8">
            <a:extLst>
              <a:ext uri="{FF2B5EF4-FFF2-40B4-BE49-F238E27FC236}">
                <a16:creationId xmlns:a16="http://schemas.microsoft.com/office/drawing/2014/main" id="{A4D69616-BC8A-4355-941F-66AB13D46CA3}"/>
              </a:ext>
            </a:extLst>
          </p:cNvPr>
          <p:cNvSpPr/>
          <p:nvPr/>
        </p:nvSpPr>
        <p:spPr>
          <a:xfrm>
            <a:off x="8428000" y="3079629"/>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Processed RDD</a:t>
            </a:r>
          </a:p>
        </p:txBody>
      </p:sp>
      <p:cxnSp>
        <p:nvCxnSpPr>
          <p:cNvPr id="3" name="Straight Arrow Connector 2">
            <a:extLst>
              <a:ext uri="{FF2B5EF4-FFF2-40B4-BE49-F238E27FC236}">
                <a16:creationId xmlns:a16="http://schemas.microsoft.com/office/drawing/2014/main" id="{6970DD1A-AD09-4EB7-AEBA-B8567D12F62B}"/>
              </a:ext>
            </a:extLst>
          </p:cNvPr>
          <p:cNvCxnSpPr/>
          <p:nvPr/>
        </p:nvCxnSpPr>
        <p:spPr>
          <a:xfrm>
            <a:off x="9765103" y="1339970"/>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51B946-C684-4EEF-AB47-928119C39F46}"/>
              </a:ext>
            </a:extLst>
          </p:cNvPr>
          <p:cNvSpPr txBox="1"/>
          <p:nvPr/>
        </p:nvSpPr>
        <p:spPr>
          <a:xfrm>
            <a:off x="9857116" y="133853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map</a:t>
            </a:r>
          </a:p>
        </p:txBody>
      </p:sp>
      <p:cxnSp>
        <p:nvCxnSpPr>
          <p:cNvPr id="6" name="Straight Arrow Connector 5">
            <a:extLst>
              <a:ext uri="{FF2B5EF4-FFF2-40B4-BE49-F238E27FC236}">
                <a16:creationId xmlns:a16="http://schemas.microsoft.com/office/drawing/2014/main" id="{82E4C7C5-1B3D-4BD9-B58F-583A3BA90492}"/>
              </a:ext>
            </a:extLst>
          </p:cNvPr>
          <p:cNvCxnSpPr/>
          <p:nvPr/>
        </p:nvCxnSpPr>
        <p:spPr>
          <a:xfrm>
            <a:off x="9773731" y="2656936"/>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83409B-A21D-48D7-BFCD-46AF50400B9F}"/>
              </a:ext>
            </a:extLst>
          </p:cNvPr>
          <p:cNvSpPr txBox="1"/>
          <p:nvPr/>
        </p:nvSpPr>
        <p:spPr>
          <a:xfrm>
            <a:off x="9865743" y="265549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map</a:t>
            </a:r>
          </a:p>
        </p:txBody>
      </p:sp>
      <p:sp>
        <p:nvSpPr>
          <p:cNvPr id="17" name="TextBox 16">
            <a:extLst>
              <a:ext uri="{FF2B5EF4-FFF2-40B4-BE49-F238E27FC236}">
                <a16:creationId xmlns:a16="http://schemas.microsoft.com/office/drawing/2014/main" id="{6C9C549E-99C0-4EAB-AB7B-2A226AADF802}"/>
              </a:ext>
            </a:extLst>
          </p:cNvPr>
          <p:cNvSpPr txBox="1"/>
          <p:nvPr/>
        </p:nvSpPr>
        <p:spPr>
          <a:xfrm>
            <a:off x="7509294" y="3923416"/>
            <a:ext cx="4351780" cy="26776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400" dirty="0"/>
          </a:p>
          <a:p>
            <a:pPr marL="285750" indent="-285750">
              <a:buFont typeface="Arial"/>
              <a:buChar char="•"/>
            </a:pPr>
            <a:r>
              <a:rPr lang="en-US" sz="2400" dirty="0"/>
              <a:t>Keep only relevant information.</a:t>
            </a:r>
          </a:p>
          <a:p>
            <a:pPr marL="285750" indent="-285750">
              <a:buFont typeface="Arial"/>
              <a:buChar char="•"/>
            </a:pPr>
            <a:r>
              <a:rPr lang="en-US" sz="2400" dirty="0"/>
              <a:t>Missing packets are encoded as (0, 0.0, 0.0, 0.0)</a:t>
            </a:r>
          </a:p>
          <a:p>
            <a:pPr marL="285750" indent="-285750">
              <a:buFont typeface="Arial"/>
              <a:buChar char="•"/>
            </a:pPr>
            <a:r>
              <a:rPr lang="en-US" sz="2400" dirty="0"/>
              <a:t>Packets are encoded as (1, </a:t>
            </a:r>
            <a:r>
              <a:rPr lang="en-US" sz="2400" dirty="0" err="1"/>
              <a:t>WHCons</a:t>
            </a:r>
            <a:r>
              <a:rPr lang="en-US" sz="2400" dirty="0"/>
              <a:t>, </a:t>
            </a:r>
            <a:r>
              <a:rPr lang="en-US" sz="2400" dirty="0" err="1"/>
              <a:t>ACCons</a:t>
            </a:r>
            <a:r>
              <a:rPr lang="en-US" sz="2400" dirty="0"/>
              <a:t>, </a:t>
            </a:r>
            <a:r>
              <a:rPr lang="en-US" sz="2400" dirty="0" err="1"/>
              <a:t>EVCons</a:t>
            </a:r>
            <a:r>
              <a:rPr lang="en-US" sz="2400" dirty="0"/>
              <a:t>)</a:t>
            </a:r>
          </a:p>
          <a:p>
            <a:pPr marL="285750" indent="-285750">
              <a:buFont typeface="Arial"/>
              <a:buChar char="•"/>
            </a:pPr>
            <a:endParaRPr lang="en-US" sz="2400" dirty="0"/>
          </a:p>
        </p:txBody>
      </p:sp>
    </p:spTree>
    <p:extLst>
      <p:ext uri="{BB962C8B-B14F-4D97-AF65-F5344CB8AC3E}">
        <p14:creationId xmlns:p14="http://schemas.microsoft.com/office/powerpoint/2010/main" val="2549909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5C01-4A6E-41E3-BB58-67E2E055B82B}"/>
              </a:ext>
            </a:extLst>
          </p:cNvPr>
          <p:cNvSpPr>
            <a:spLocks noGrp="1"/>
          </p:cNvSpPr>
          <p:nvPr>
            <p:ph type="title"/>
          </p:nvPr>
        </p:nvSpPr>
        <p:spPr/>
        <p:txBody>
          <a:bodyPr/>
          <a:lstStyle/>
          <a:p>
            <a:r>
              <a:rPr lang="en-US" dirty="0" smtClean="0"/>
              <a:t>RDD Code</a:t>
            </a:r>
            <a:endParaRPr lang="en-US" dirty="0"/>
          </a:p>
        </p:txBody>
      </p:sp>
      <p:sp>
        <p:nvSpPr>
          <p:cNvPr id="5" name="Content Placeholder 4">
            <a:extLst>
              <a:ext uri="{FF2B5EF4-FFF2-40B4-BE49-F238E27FC236}">
                <a16:creationId xmlns:a16="http://schemas.microsoft.com/office/drawing/2014/main" id="{155B75E7-585E-4DB9-A551-5008BE631454}"/>
              </a:ext>
            </a:extLst>
          </p:cNvPr>
          <p:cNvSpPr>
            <a:spLocks noGrp="1"/>
          </p:cNvSpPr>
          <p:nvPr>
            <p:ph sz="half" idx="2"/>
          </p:nvPr>
        </p:nvSpPr>
        <p:spPr>
          <a:xfrm>
            <a:off x="770339" y="1754037"/>
            <a:ext cx="6738955" cy="5029774"/>
          </a:xfrm>
        </p:spPr>
        <p:txBody>
          <a:bodyPr vert="horz" lIns="45720" tIns="45720" rIns="45720" bIns="45720" rtlCol="0" anchor="t">
            <a:noAutofit/>
          </a:bodyPr>
          <a:lstStyle/>
          <a:p>
            <a:r>
              <a:rPr lang="en-US" sz="2000" dirty="0" err="1">
                <a:latin typeface="TW Cen MT"/>
              </a:rPr>
              <a:t>curTs</a:t>
            </a:r>
            <a:r>
              <a:rPr lang="en-US" sz="2000" dirty="0">
                <a:latin typeface="TW Cen MT"/>
              </a:rPr>
              <a:t> = </a:t>
            </a:r>
            <a:r>
              <a:rPr lang="en-US" sz="2000" dirty="0">
                <a:solidFill>
                  <a:srgbClr val="00B050"/>
                </a:solidFill>
                <a:latin typeface="TW Cen MT"/>
              </a:rPr>
              <a:t>long</a:t>
            </a:r>
            <a:r>
              <a:rPr lang="en-US" sz="2000" dirty="0">
                <a:latin typeface="TW Cen MT"/>
              </a:rPr>
              <a:t>(</a:t>
            </a:r>
            <a:r>
              <a:rPr lang="en-US" sz="2000" dirty="0" err="1">
                <a:latin typeface="TW Cen MT"/>
              </a:rPr>
              <a:t>time.time</a:t>
            </a:r>
            <a:r>
              <a:rPr lang="en-US" sz="2000" dirty="0">
                <a:latin typeface="TW Cen MT"/>
              </a:rPr>
              <a:t>())</a:t>
            </a:r>
          </a:p>
          <a:p>
            <a:r>
              <a:rPr lang="en-US" sz="2000" dirty="0" err="1">
                <a:latin typeface="TW Cen MT"/>
              </a:rPr>
              <a:t>initialRDD</a:t>
            </a:r>
            <a:r>
              <a:rPr lang="en-US" sz="2000" dirty="0">
                <a:latin typeface="TW Cen MT"/>
              </a:rPr>
              <a:t> = </a:t>
            </a:r>
            <a:r>
              <a:rPr lang="en-US" sz="2000" dirty="0" err="1">
                <a:latin typeface="TW Cen MT"/>
              </a:rPr>
              <a:t>sc.</a:t>
            </a:r>
            <a:r>
              <a:rPr lang="en-US" sz="2000" dirty="0" err="1">
                <a:solidFill>
                  <a:srgbClr val="C00000"/>
                </a:solidFill>
                <a:latin typeface="TW Cen MT"/>
              </a:rPr>
              <a:t>textFile</a:t>
            </a:r>
            <a:r>
              <a:rPr lang="en-US" sz="2000" dirty="0">
                <a:latin typeface="TW Cen MT"/>
              </a:rPr>
              <a:t>("</a:t>
            </a:r>
            <a:r>
              <a:rPr lang="en-US" sz="2000" dirty="0" err="1">
                <a:latin typeface="TW Cen MT"/>
              </a:rPr>
              <a:t>fffs</a:t>
            </a:r>
            <a:r>
              <a:rPr lang="en-US" sz="2000" dirty="0">
                <a:latin typeface="TW Cen MT"/>
              </a:rPr>
              <a:t>://10.0.0.10:9000/home/</a:t>
            </a:r>
            <a:r>
              <a:rPr lang="en-US" sz="2000" dirty="0" err="1">
                <a:latin typeface="TW Cen MT"/>
              </a:rPr>
              <a:t>theo</a:t>
            </a:r>
            <a:r>
              <a:rPr lang="en-US" sz="2000" dirty="0">
                <a:latin typeface="TW Cen MT"/>
              </a:rPr>
              <a:t>/data/sensor[0-9]*.</a:t>
            </a:r>
            <a:r>
              <a:rPr lang="en-US" sz="2000" dirty="0" err="1">
                <a:latin typeface="TW Cen MT"/>
              </a:rPr>
              <a:t>dat@u</a:t>
            </a:r>
            <a:r>
              <a:rPr lang="en-US" sz="2000" dirty="0">
                <a:latin typeface="TW Cen MT"/>
              </a:rPr>
              <a:t>" + </a:t>
            </a:r>
            <a:r>
              <a:rPr lang="en-US" sz="2000" dirty="0" err="1">
                <a:latin typeface="TW Cen MT"/>
              </a:rPr>
              <a:t>str</a:t>
            </a:r>
            <a:r>
              <a:rPr lang="en-US" sz="2000" dirty="0">
                <a:latin typeface="TW Cen MT"/>
              </a:rPr>
              <a:t>(</a:t>
            </a:r>
            <a:r>
              <a:rPr lang="en-US" sz="2000" dirty="0" err="1">
                <a:latin typeface="TW Cen MT"/>
              </a:rPr>
              <a:t>curTs</a:t>
            </a:r>
            <a:r>
              <a:rPr lang="en-US" sz="2000" dirty="0">
                <a:latin typeface="TW Cen MT"/>
              </a:rPr>
              <a:t>))</a:t>
            </a:r>
          </a:p>
          <a:p>
            <a:r>
              <a:rPr lang="en-US" sz="2000" err="1">
                <a:latin typeface="TW Cen MT"/>
              </a:rPr>
              <a:t>deserializedRDD</a:t>
            </a:r>
            <a:r>
              <a:rPr lang="en-US" sz="2000" dirty="0">
                <a:latin typeface="TW Cen MT"/>
              </a:rPr>
              <a:t> = </a:t>
            </a:r>
            <a:r>
              <a:rPr lang="en-US" sz="2000" err="1">
                <a:latin typeface="TW Cen MT"/>
              </a:rPr>
              <a:t>initialRDD.</a:t>
            </a:r>
            <a:r>
              <a:rPr lang="en-US" sz="2000" err="1">
                <a:solidFill>
                  <a:srgbClr val="C00000"/>
                </a:solidFill>
                <a:latin typeface="TW Cen MT"/>
              </a:rPr>
              <a:t>map</a:t>
            </a:r>
            <a:r>
              <a:rPr lang="en-US" sz="2000" dirty="0">
                <a:latin typeface="TW Cen MT"/>
              </a:rPr>
              <a:t>(</a:t>
            </a:r>
            <a:r>
              <a:rPr lang="en-US" sz="2000" err="1">
                <a:latin typeface="TW Cen MT"/>
              </a:rPr>
              <a:t>deserialize</a:t>
            </a:r>
            <a:r>
              <a:rPr lang="en-US" sz="2000" dirty="0">
                <a:latin typeface="TW Cen MT"/>
              </a:rPr>
              <a:t>)</a:t>
            </a:r>
          </a:p>
          <a:p>
            <a:r>
              <a:rPr lang="en-US" sz="2000" err="1">
                <a:latin typeface="TW Cen MT"/>
              </a:rPr>
              <a:t>processedRDD</a:t>
            </a:r>
            <a:r>
              <a:rPr lang="en-US" sz="2000" dirty="0">
                <a:latin typeface="TW Cen MT"/>
              </a:rPr>
              <a:t> = </a:t>
            </a:r>
            <a:r>
              <a:rPr lang="en-US" sz="2000" err="1">
                <a:latin typeface="TW Cen MT"/>
              </a:rPr>
              <a:t>deserializedRDD.</a:t>
            </a:r>
            <a:r>
              <a:rPr lang="en-US" sz="2000" err="1">
                <a:solidFill>
                  <a:srgbClr val="C00000"/>
                </a:solidFill>
                <a:latin typeface="TW Cen MT"/>
              </a:rPr>
              <a:t>map</a:t>
            </a:r>
            <a:r>
              <a:rPr lang="en-US" sz="2000" dirty="0">
                <a:latin typeface="TW Cen MT"/>
              </a:rPr>
              <a:t>(lambda x: (0, 0.0, 0.0, 0.0) if x[1] &lt;= </a:t>
            </a:r>
            <a:r>
              <a:rPr lang="en-US" sz="2000" err="1">
                <a:latin typeface="TW Cen MT"/>
              </a:rPr>
              <a:t>curTs</a:t>
            </a:r>
            <a:r>
              <a:rPr lang="en-US" sz="2000" dirty="0">
                <a:latin typeface="TW Cen MT"/>
              </a:rPr>
              <a:t> - 60 else (1, x[2], x[3], x[4]))</a:t>
            </a:r>
          </a:p>
          <a:p>
            <a:r>
              <a:rPr lang="en-US" sz="2000" b="1" dirty="0" err="1">
                <a:latin typeface="TW Cen MT"/>
              </a:rPr>
              <a:t>filteredRDD</a:t>
            </a:r>
            <a:r>
              <a:rPr lang="en-US" sz="2000" b="1" dirty="0">
                <a:latin typeface="TW Cen MT"/>
              </a:rPr>
              <a:t> = </a:t>
            </a:r>
            <a:r>
              <a:rPr lang="en-US" sz="2000" b="1" dirty="0" err="1">
                <a:latin typeface="TW Cen MT"/>
              </a:rPr>
              <a:t>processedRDD.</a:t>
            </a:r>
            <a:r>
              <a:rPr lang="en-US" sz="2000" b="1" dirty="0" err="1">
                <a:solidFill>
                  <a:srgbClr val="C00000"/>
                </a:solidFill>
                <a:latin typeface="TW Cen MT"/>
              </a:rPr>
              <a:t>filter</a:t>
            </a:r>
            <a:r>
              <a:rPr lang="en-US" sz="2000" b="1" dirty="0">
                <a:latin typeface="TW Cen MT"/>
              </a:rPr>
              <a:t>(lambda x: x[0] == 1)</a:t>
            </a:r>
          </a:p>
          <a:p>
            <a:r>
              <a:rPr lang="en-US" sz="2000" dirty="0">
                <a:latin typeface="TW Cen MT"/>
              </a:rPr>
              <a:t>res = </a:t>
            </a:r>
            <a:r>
              <a:rPr lang="en-US" sz="2000" dirty="0" err="1">
                <a:latin typeface="TW Cen MT"/>
              </a:rPr>
              <a:t>filteredRDD.</a:t>
            </a:r>
            <a:r>
              <a:rPr lang="en-US" sz="2000" dirty="0" err="1">
                <a:solidFill>
                  <a:srgbClr val="C00000"/>
                </a:solidFill>
                <a:latin typeface="TW Cen MT"/>
              </a:rPr>
              <a:t>reduce</a:t>
            </a:r>
            <a:r>
              <a:rPr lang="en-US" sz="2000" dirty="0">
                <a:latin typeface="TW Cen MT"/>
              </a:rPr>
              <a:t>(lambda x, y: (x[0]+y[0], x[1]+y[1], x[2]+y[2], x[3]+y[3]))</a:t>
            </a:r>
          </a:p>
          <a:p>
            <a:r>
              <a:rPr lang="en-US" sz="2000" dirty="0">
                <a:solidFill>
                  <a:srgbClr val="00B050"/>
                </a:solidFill>
                <a:latin typeface="TW Cen MT"/>
              </a:rPr>
              <a:t>print </a:t>
            </a:r>
            <a:r>
              <a:rPr lang="en-US" sz="2000" dirty="0">
                <a:latin typeface="TW Cen MT"/>
              </a:rPr>
              <a:t>res</a:t>
            </a:r>
          </a:p>
        </p:txBody>
      </p:sp>
      <p:sp>
        <p:nvSpPr>
          <p:cNvPr id="7" name="Oval 6">
            <a:extLst>
              <a:ext uri="{FF2B5EF4-FFF2-40B4-BE49-F238E27FC236}">
                <a16:creationId xmlns:a16="http://schemas.microsoft.com/office/drawing/2014/main" id="{02AF10F4-D8ED-4C90-BF8B-87F3C6AEE6C0}"/>
              </a:ext>
            </a:extLst>
          </p:cNvPr>
          <p:cNvSpPr/>
          <p:nvPr/>
        </p:nvSpPr>
        <p:spPr>
          <a:xfrm>
            <a:off x="8428004" y="419818"/>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RDD</a:t>
            </a:r>
          </a:p>
        </p:txBody>
      </p:sp>
      <p:sp>
        <p:nvSpPr>
          <p:cNvPr id="8" name="Oval 7">
            <a:extLst>
              <a:ext uri="{FF2B5EF4-FFF2-40B4-BE49-F238E27FC236}">
                <a16:creationId xmlns:a16="http://schemas.microsoft.com/office/drawing/2014/main" id="{36C77B25-012F-4291-9F4B-15116FD619BE}"/>
              </a:ext>
            </a:extLst>
          </p:cNvPr>
          <p:cNvSpPr/>
          <p:nvPr/>
        </p:nvSpPr>
        <p:spPr>
          <a:xfrm>
            <a:off x="8428000" y="1756912"/>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Deserialized</a:t>
            </a:r>
            <a:r>
              <a:rPr lang="en-US" dirty="0"/>
              <a:t> RDD</a:t>
            </a:r>
          </a:p>
        </p:txBody>
      </p:sp>
      <p:sp>
        <p:nvSpPr>
          <p:cNvPr id="9" name="Oval 8">
            <a:extLst>
              <a:ext uri="{FF2B5EF4-FFF2-40B4-BE49-F238E27FC236}">
                <a16:creationId xmlns:a16="http://schemas.microsoft.com/office/drawing/2014/main" id="{A4D69616-BC8A-4355-941F-66AB13D46CA3}"/>
              </a:ext>
            </a:extLst>
          </p:cNvPr>
          <p:cNvSpPr/>
          <p:nvPr/>
        </p:nvSpPr>
        <p:spPr>
          <a:xfrm>
            <a:off x="8428000" y="3079629"/>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Processed RDD</a:t>
            </a:r>
          </a:p>
        </p:txBody>
      </p:sp>
      <p:sp>
        <p:nvSpPr>
          <p:cNvPr id="10" name="Oval 9">
            <a:extLst>
              <a:ext uri="{FF2B5EF4-FFF2-40B4-BE49-F238E27FC236}">
                <a16:creationId xmlns:a16="http://schemas.microsoft.com/office/drawing/2014/main" id="{D06B3931-1E90-45B4-81CE-33C69F566CA3}"/>
              </a:ext>
            </a:extLst>
          </p:cNvPr>
          <p:cNvSpPr/>
          <p:nvPr/>
        </p:nvSpPr>
        <p:spPr>
          <a:xfrm>
            <a:off x="8428000" y="4402346"/>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Filtered RDD</a:t>
            </a:r>
          </a:p>
        </p:txBody>
      </p:sp>
      <p:cxnSp>
        <p:nvCxnSpPr>
          <p:cNvPr id="3" name="Straight Arrow Connector 2">
            <a:extLst>
              <a:ext uri="{FF2B5EF4-FFF2-40B4-BE49-F238E27FC236}">
                <a16:creationId xmlns:a16="http://schemas.microsoft.com/office/drawing/2014/main" id="{F51A4708-EFD5-4A50-8F83-706990B83E8D}"/>
              </a:ext>
            </a:extLst>
          </p:cNvPr>
          <p:cNvCxnSpPr/>
          <p:nvPr/>
        </p:nvCxnSpPr>
        <p:spPr>
          <a:xfrm>
            <a:off x="9765103" y="1339970"/>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446C6C-AFEE-4A6D-BE41-D948C323BF35}"/>
              </a:ext>
            </a:extLst>
          </p:cNvPr>
          <p:cNvSpPr txBox="1"/>
          <p:nvPr/>
        </p:nvSpPr>
        <p:spPr>
          <a:xfrm>
            <a:off x="9857116" y="133853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map</a:t>
            </a:r>
          </a:p>
        </p:txBody>
      </p:sp>
      <p:cxnSp>
        <p:nvCxnSpPr>
          <p:cNvPr id="6" name="Straight Arrow Connector 5">
            <a:extLst>
              <a:ext uri="{FF2B5EF4-FFF2-40B4-BE49-F238E27FC236}">
                <a16:creationId xmlns:a16="http://schemas.microsoft.com/office/drawing/2014/main" id="{5B884BB6-222E-4E1B-8047-24E3B3BC1B73}"/>
              </a:ext>
            </a:extLst>
          </p:cNvPr>
          <p:cNvCxnSpPr/>
          <p:nvPr/>
        </p:nvCxnSpPr>
        <p:spPr>
          <a:xfrm>
            <a:off x="9773731" y="2656936"/>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B309DA-D70A-409C-AC48-C7497432AE21}"/>
              </a:ext>
            </a:extLst>
          </p:cNvPr>
          <p:cNvSpPr txBox="1"/>
          <p:nvPr/>
        </p:nvSpPr>
        <p:spPr>
          <a:xfrm>
            <a:off x="9865743" y="265549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map</a:t>
            </a:r>
          </a:p>
        </p:txBody>
      </p:sp>
      <p:cxnSp>
        <p:nvCxnSpPr>
          <p:cNvPr id="17" name="Straight Arrow Connector 16">
            <a:extLst>
              <a:ext uri="{FF2B5EF4-FFF2-40B4-BE49-F238E27FC236}">
                <a16:creationId xmlns:a16="http://schemas.microsoft.com/office/drawing/2014/main" id="{6967B4F8-43CF-4B82-A95B-BF7A7F3BB30B}"/>
              </a:ext>
            </a:extLst>
          </p:cNvPr>
          <p:cNvCxnSpPr/>
          <p:nvPr/>
        </p:nvCxnSpPr>
        <p:spPr>
          <a:xfrm>
            <a:off x="9811113" y="3988279"/>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1E6A92-BB1A-4486-B790-386311407901}"/>
              </a:ext>
            </a:extLst>
          </p:cNvPr>
          <p:cNvSpPr txBox="1"/>
          <p:nvPr/>
        </p:nvSpPr>
        <p:spPr>
          <a:xfrm>
            <a:off x="9903125" y="398684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filter</a:t>
            </a:r>
          </a:p>
        </p:txBody>
      </p:sp>
      <p:sp>
        <p:nvSpPr>
          <p:cNvPr id="21" name="TextBox 20">
            <a:extLst>
              <a:ext uri="{FF2B5EF4-FFF2-40B4-BE49-F238E27FC236}">
                <a16:creationId xmlns:a16="http://schemas.microsoft.com/office/drawing/2014/main" id="{9C55516E-6920-4DDA-B724-8EF53FFD4A07}"/>
              </a:ext>
            </a:extLst>
          </p:cNvPr>
          <p:cNvSpPr txBox="1"/>
          <p:nvPr/>
        </p:nvSpPr>
        <p:spPr>
          <a:xfrm>
            <a:off x="7694023" y="5033512"/>
            <a:ext cx="4206240"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400" dirty="0"/>
          </a:p>
          <a:p>
            <a:pPr marL="285750" indent="-285750">
              <a:buFont typeface="Arial"/>
              <a:buChar char="•"/>
            </a:pPr>
            <a:r>
              <a:rPr lang="en-US" sz="2400" dirty="0"/>
              <a:t>Filter out missing packets.</a:t>
            </a:r>
          </a:p>
          <a:p>
            <a:pPr marL="285750" indent="-285750">
              <a:buFont typeface="Arial"/>
              <a:buChar char="•"/>
            </a:pPr>
            <a:r>
              <a:rPr lang="en-US" sz="2400" dirty="0"/>
              <a:t>Not needed. Erase for efficiency (just an example).</a:t>
            </a:r>
          </a:p>
          <a:p>
            <a:pPr marL="285750" indent="-285750">
              <a:buFont typeface="Arial"/>
              <a:buChar char="•"/>
            </a:pPr>
            <a:endParaRPr lang="en-US" sz="2400" dirty="0"/>
          </a:p>
        </p:txBody>
      </p:sp>
    </p:spTree>
    <p:extLst>
      <p:ext uri="{BB962C8B-B14F-4D97-AF65-F5344CB8AC3E}">
        <p14:creationId xmlns:p14="http://schemas.microsoft.com/office/powerpoint/2010/main" val="203522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5C01-4A6E-41E3-BB58-67E2E055B82B}"/>
              </a:ext>
            </a:extLst>
          </p:cNvPr>
          <p:cNvSpPr>
            <a:spLocks noGrp="1"/>
          </p:cNvSpPr>
          <p:nvPr>
            <p:ph type="title"/>
          </p:nvPr>
        </p:nvSpPr>
        <p:spPr/>
        <p:txBody>
          <a:bodyPr/>
          <a:lstStyle/>
          <a:p>
            <a:r>
              <a:rPr lang="en-US" dirty="0" smtClean="0"/>
              <a:t>RDD Code</a:t>
            </a:r>
            <a:endParaRPr lang="en-US" dirty="0"/>
          </a:p>
        </p:txBody>
      </p:sp>
      <p:sp>
        <p:nvSpPr>
          <p:cNvPr id="5" name="Content Placeholder 4">
            <a:extLst>
              <a:ext uri="{FF2B5EF4-FFF2-40B4-BE49-F238E27FC236}">
                <a16:creationId xmlns:a16="http://schemas.microsoft.com/office/drawing/2014/main" id="{155B75E7-585E-4DB9-A551-5008BE631454}"/>
              </a:ext>
            </a:extLst>
          </p:cNvPr>
          <p:cNvSpPr>
            <a:spLocks noGrp="1"/>
          </p:cNvSpPr>
          <p:nvPr>
            <p:ph sz="half" idx="2"/>
          </p:nvPr>
        </p:nvSpPr>
        <p:spPr>
          <a:xfrm>
            <a:off x="770339" y="1754037"/>
            <a:ext cx="6738955" cy="5029774"/>
          </a:xfrm>
        </p:spPr>
        <p:txBody>
          <a:bodyPr vert="horz" lIns="45720" tIns="45720" rIns="45720" bIns="45720" rtlCol="0" anchor="t">
            <a:noAutofit/>
          </a:bodyPr>
          <a:lstStyle/>
          <a:p>
            <a:r>
              <a:rPr lang="en-US" sz="2000" dirty="0" err="1">
                <a:latin typeface="TW Cen MT"/>
              </a:rPr>
              <a:t>curTs</a:t>
            </a:r>
            <a:r>
              <a:rPr lang="en-US" sz="2000" dirty="0">
                <a:latin typeface="TW Cen MT"/>
              </a:rPr>
              <a:t> = </a:t>
            </a:r>
            <a:r>
              <a:rPr lang="en-US" sz="2000" dirty="0">
                <a:solidFill>
                  <a:srgbClr val="00B050"/>
                </a:solidFill>
                <a:latin typeface="TW Cen MT"/>
              </a:rPr>
              <a:t>long</a:t>
            </a:r>
            <a:r>
              <a:rPr lang="en-US" sz="2000" dirty="0">
                <a:latin typeface="TW Cen MT"/>
              </a:rPr>
              <a:t>(</a:t>
            </a:r>
            <a:r>
              <a:rPr lang="en-US" sz="2000" dirty="0" err="1">
                <a:latin typeface="TW Cen MT"/>
              </a:rPr>
              <a:t>time.time</a:t>
            </a:r>
            <a:r>
              <a:rPr lang="en-US" sz="2000" dirty="0">
                <a:latin typeface="TW Cen MT"/>
              </a:rPr>
              <a:t>())</a:t>
            </a:r>
          </a:p>
          <a:p>
            <a:r>
              <a:rPr lang="en-US" sz="2000" dirty="0" err="1">
                <a:latin typeface="TW Cen MT"/>
              </a:rPr>
              <a:t>initialRDD</a:t>
            </a:r>
            <a:r>
              <a:rPr lang="en-US" sz="2000" dirty="0">
                <a:latin typeface="TW Cen MT"/>
              </a:rPr>
              <a:t> = </a:t>
            </a:r>
            <a:r>
              <a:rPr lang="en-US" sz="2000" dirty="0" err="1">
                <a:latin typeface="TW Cen MT"/>
              </a:rPr>
              <a:t>sc.</a:t>
            </a:r>
            <a:r>
              <a:rPr lang="en-US" sz="2000" dirty="0" err="1">
                <a:solidFill>
                  <a:srgbClr val="C00000"/>
                </a:solidFill>
                <a:latin typeface="TW Cen MT"/>
              </a:rPr>
              <a:t>textFile</a:t>
            </a:r>
            <a:r>
              <a:rPr lang="en-US" sz="2000" dirty="0">
                <a:latin typeface="TW Cen MT"/>
              </a:rPr>
              <a:t>("</a:t>
            </a:r>
            <a:r>
              <a:rPr lang="en-US" sz="2000" dirty="0" err="1">
                <a:latin typeface="TW Cen MT"/>
              </a:rPr>
              <a:t>fffs</a:t>
            </a:r>
            <a:r>
              <a:rPr lang="en-US" sz="2000" dirty="0">
                <a:latin typeface="TW Cen MT"/>
              </a:rPr>
              <a:t>://10.0.0.10:9000/home/</a:t>
            </a:r>
            <a:r>
              <a:rPr lang="en-US" sz="2000" dirty="0" err="1">
                <a:latin typeface="TW Cen MT"/>
              </a:rPr>
              <a:t>theo</a:t>
            </a:r>
            <a:r>
              <a:rPr lang="en-US" sz="2000" dirty="0">
                <a:latin typeface="TW Cen MT"/>
              </a:rPr>
              <a:t>/data/sensor[0-9]*.</a:t>
            </a:r>
            <a:r>
              <a:rPr lang="en-US" sz="2000" dirty="0" err="1">
                <a:latin typeface="TW Cen MT"/>
              </a:rPr>
              <a:t>dat@u</a:t>
            </a:r>
            <a:r>
              <a:rPr lang="en-US" sz="2000" dirty="0">
                <a:latin typeface="TW Cen MT"/>
              </a:rPr>
              <a:t>" + </a:t>
            </a:r>
            <a:r>
              <a:rPr lang="en-US" sz="2000" dirty="0" err="1">
                <a:latin typeface="TW Cen MT"/>
              </a:rPr>
              <a:t>str</a:t>
            </a:r>
            <a:r>
              <a:rPr lang="en-US" sz="2000" dirty="0">
                <a:latin typeface="TW Cen MT"/>
              </a:rPr>
              <a:t>(</a:t>
            </a:r>
            <a:r>
              <a:rPr lang="en-US" sz="2000" dirty="0" err="1">
                <a:latin typeface="TW Cen MT"/>
              </a:rPr>
              <a:t>curTs</a:t>
            </a:r>
            <a:r>
              <a:rPr lang="en-US" sz="2000" dirty="0">
                <a:latin typeface="TW Cen MT"/>
              </a:rPr>
              <a:t>))</a:t>
            </a:r>
          </a:p>
          <a:p>
            <a:r>
              <a:rPr lang="en-US" sz="2000" err="1">
                <a:latin typeface="TW Cen MT"/>
              </a:rPr>
              <a:t>deserializedRDD</a:t>
            </a:r>
            <a:r>
              <a:rPr lang="en-US" sz="2000" dirty="0">
                <a:latin typeface="TW Cen MT"/>
              </a:rPr>
              <a:t> = </a:t>
            </a:r>
            <a:r>
              <a:rPr lang="en-US" sz="2000" err="1">
                <a:latin typeface="TW Cen MT"/>
              </a:rPr>
              <a:t>initialRDD.</a:t>
            </a:r>
            <a:r>
              <a:rPr lang="en-US" sz="2000" err="1">
                <a:solidFill>
                  <a:srgbClr val="C00000"/>
                </a:solidFill>
                <a:latin typeface="TW Cen MT"/>
              </a:rPr>
              <a:t>map</a:t>
            </a:r>
            <a:r>
              <a:rPr lang="en-US" sz="2000" dirty="0">
                <a:latin typeface="TW Cen MT"/>
              </a:rPr>
              <a:t>(</a:t>
            </a:r>
            <a:r>
              <a:rPr lang="en-US" sz="2000" err="1">
                <a:latin typeface="TW Cen MT"/>
              </a:rPr>
              <a:t>deserialize</a:t>
            </a:r>
            <a:r>
              <a:rPr lang="en-US" sz="2000" dirty="0">
                <a:latin typeface="TW Cen MT"/>
              </a:rPr>
              <a:t>)</a:t>
            </a:r>
          </a:p>
          <a:p>
            <a:r>
              <a:rPr lang="en-US" sz="2000" err="1">
                <a:latin typeface="TW Cen MT"/>
              </a:rPr>
              <a:t>processedRDD</a:t>
            </a:r>
            <a:r>
              <a:rPr lang="en-US" sz="2000" dirty="0">
                <a:latin typeface="TW Cen MT"/>
              </a:rPr>
              <a:t> = </a:t>
            </a:r>
            <a:r>
              <a:rPr lang="en-US" sz="2000" err="1">
                <a:latin typeface="TW Cen MT"/>
              </a:rPr>
              <a:t>deserializedRDD.</a:t>
            </a:r>
            <a:r>
              <a:rPr lang="en-US" sz="2000" err="1">
                <a:solidFill>
                  <a:srgbClr val="C00000"/>
                </a:solidFill>
                <a:latin typeface="TW Cen MT"/>
              </a:rPr>
              <a:t>map</a:t>
            </a:r>
            <a:r>
              <a:rPr lang="en-US" sz="2000" dirty="0">
                <a:latin typeface="TW Cen MT"/>
              </a:rPr>
              <a:t>(lambda x: (0, 0.0, 0.0, 0.0) if x[1] &lt;= </a:t>
            </a:r>
            <a:r>
              <a:rPr lang="en-US" sz="2000" err="1">
                <a:latin typeface="TW Cen MT"/>
              </a:rPr>
              <a:t>curTs</a:t>
            </a:r>
            <a:r>
              <a:rPr lang="en-US" sz="2000" dirty="0">
                <a:latin typeface="TW Cen MT"/>
              </a:rPr>
              <a:t> - 60 else (1, x[2], x[3], x[4]))</a:t>
            </a:r>
          </a:p>
          <a:p>
            <a:r>
              <a:rPr lang="en-US" sz="2000" dirty="0" err="1">
                <a:latin typeface="TW Cen MT"/>
              </a:rPr>
              <a:t>filteredRDD</a:t>
            </a:r>
            <a:r>
              <a:rPr lang="en-US" sz="2000" dirty="0">
                <a:latin typeface="TW Cen MT"/>
              </a:rPr>
              <a:t> = </a:t>
            </a:r>
            <a:r>
              <a:rPr lang="en-US" sz="2000" dirty="0" err="1">
                <a:latin typeface="TW Cen MT"/>
              </a:rPr>
              <a:t>processedRDD.</a:t>
            </a:r>
            <a:r>
              <a:rPr lang="en-US" sz="2000" dirty="0" err="1">
                <a:solidFill>
                  <a:srgbClr val="C00000"/>
                </a:solidFill>
                <a:latin typeface="TW Cen MT"/>
              </a:rPr>
              <a:t>filter</a:t>
            </a:r>
            <a:r>
              <a:rPr lang="en-US" sz="2000" dirty="0">
                <a:latin typeface="TW Cen MT"/>
              </a:rPr>
              <a:t>(lambda x: x[0] == 1)</a:t>
            </a:r>
          </a:p>
          <a:p>
            <a:r>
              <a:rPr lang="en-US" sz="2000" b="1" dirty="0">
                <a:latin typeface="TW Cen MT"/>
              </a:rPr>
              <a:t>res = </a:t>
            </a:r>
            <a:r>
              <a:rPr lang="en-US" sz="2000" b="1" dirty="0" err="1">
                <a:latin typeface="TW Cen MT"/>
              </a:rPr>
              <a:t>filteredRDD.</a:t>
            </a:r>
            <a:r>
              <a:rPr lang="en-US" sz="2000" b="1" dirty="0" err="1">
                <a:solidFill>
                  <a:srgbClr val="C00000"/>
                </a:solidFill>
                <a:latin typeface="TW Cen MT"/>
              </a:rPr>
              <a:t>reduce</a:t>
            </a:r>
            <a:r>
              <a:rPr lang="en-US" sz="2000" b="1" dirty="0">
                <a:latin typeface="TW Cen MT"/>
              </a:rPr>
              <a:t>(lambda x, y: (x[0]+y[0], x[1]+y[1], x[2]+y[2], x[3]+y[3]))</a:t>
            </a:r>
          </a:p>
          <a:p>
            <a:r>
              <a:rPr lang="en-US" sz="2000" b="1" dirty="0">
                <a:solidFill>
                  <a:srgbClr val="00B050"/>
                </a:solidFill>
                <a:latin typeface="TW Cen MT"/>
              </a:rPr>
              <a:t>print </a:t>
            </a:r>
            <a:r>
              <a:rPr lang="en-US" sz="2000" b="1" dirty="0">
                <a:latin typeface="TW Cen MT"/>
              </a:rPr>
              <a:t>res</a:t>
            </a:r>
          </a:p>
        </p:txBody>
      </p:sp>
      <p:sp>
        <p:nvSpPr>
          <p:cNvPr id="7" name="Oval 6">
            <a:extLst>
              <a:ext uri="{FF2B5EF4-FFF2-40B4-BE49-F238E27FC236}">
                <a16:creationId xmlns:a16="http://schemas.microsoft.com/office/drawing/2014/main" id="{02AF10F4-D8ED-4C90-BF8B-87F3C6AEE6C0}"/>
              </a:ext>
            </a:extLst>
          </p:cNvPr>
          <p:cNvSpPr/>
          <p:nvPr/>
        </p:nvSpPr>
        <p:spPr>
          <a:xfrm>
            <a:off x="8428004" y="419818"/>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RDD</a:t>
            </a:r>
          </a:p>
        </p:txBody>
      </p:sp>
      <p:sp>
        <p:nvSpPr>
          <p:cNvPr id="8" name="Oval 7">
            <a:extLst>
              <a:ext uri="{FF2B5EF4-FFF2-40B4-BE49-F238E27FC236}">
                <a16:creationId xmlns:a16="http://schemas.microsoft.com/office/drawing/2014/main" id="{36C77B25-012F-4291-9F4B-15116FD619BE}"/>
              </a:ext>
            </a:extLst>
          </p:cNvPr>
          <p:cNvSpPr/>
          <p:nvPr/>
        </p:nvSpPr>
        <p:spPr>
          <a:xfrm>
            <a:off x="8428000" y="1756912"/>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Deserialized</a:t>
            </a:r>
            <a:r>
              <a:rPr lang="en-US" dirty="0"/>
              <a:t> RDD</a:t>
            </a:r>
          </a:p>
        </p:txBody>
      </p:sp>
      <p:sp>
        <p:nvSpPr>
          <p:cNvPr id="9" name="Oval 8">
            <a:extLst>
              <a:ext uri="{FF2B5EF4-FFF2-40B4-BE49-F238E27FC236}">
                <a16:creationId xmlns:a16="http://schemas.microsoft.com/office/drawing/2014/main" id="{A4D69616-BC8A-4355-941F-66AB13D46CA3}"/>
              </a:ext>
            </a:extLst>
          </p:cNvPr>
          <p:cNvSpPr/>
          <p:nvPr/>
        </p:nvSpPr>
        <p:spPr>
          <a:xfrm>
            <a:off x="8428000" y="3079629"/>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Processed RDD</a:t>
            </a:r>
          </a:p>
        </p:txBody>
      </p:sp>
      <p:sp>
        <p:nvSpPr>
          <p:cNvPr id="10" name="Oval 9">
            <a:extLst>
              <a:ext uri="{FF2B5EF4-FFF2-40B4-BE49-F238E27FC236}">
                <a16:creationId xmlns:a16="http://schemas.microsoft.com/office/drawing/2014/main" id="{D06B3931-1E90-45B4-81CE-33C69F566CA3}"/>
              </a:ext>
            </a:extLst>
          </p:cNvPr>
          <p:cNvSpPr/>
          <p:nvPr/>
        </p:nvSpPr>
        <p:spPr>
          <a:xfrm>
            <a:off x="8428000" y="4402346"/>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Filtered RDD</a:t>
            </a:r>
          </a:p>
        </p:txBody>
      </p:sp>
      <p:cxnSp>
        <p:nvCxnSpPr>
          <p:cNvPr id="3" name="Straight Arrow Connector 2">
            <a:extLst>
              <a:ext uri="{FF2B5EF4-FFF2-40B4-BE49-F238E27FC236}">
                <a16:creationId xmlns:a16="http://schemas.microsoft.com/office/drawing/2014/main" id="{F51A4708-EFD5-4A50-8F83-706990B83E8D}"/>
              </a:ext>
            </a:extLst>
          </p:cNvPr>
          <p:cNvCxnSpPr/>
          <p:nvPr/>
        </p:nvCxnSpPr>
        <p:spPr>
          <a:xfrm>
            <a:off x="9765103" y="1339970"/>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446C6C-AFEE-4A6D-BE41-D948C323BF35}"/>
              </a:ext>
            </a:extLst>
          </p:cNvPr>
          <p:cNvSpPr txBox="1"/>
          <p:nvPr/>
        </p:nvSpPr>
        <p:spPr>
          <a:xfrm>
            <a:off x="9857116" y="133853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map</a:t>
            </a:r>
          </a:p>
        </p:txBody>
      </p:sp>
      <p:cxnSp>
        <p:nvCxnSpPr>
          <p:cNvPr id="6" name="Straight Arrow Connector 5">
            <a:extLst>
              <a:ext uri="{FF2B5EF4-FFF2-40B4-BE49-F238E27FC236}">
                <a16:creationId xmlns:a16="http://schemas.microsoft.com/office/drawing/2014/main" id="{5B884BB6-222E-4E1B-8047-24E3B3BC1B73}"/>
              </a:ext>
            </a:extLst>
          </p:cNvPr>
          <p:cNvCxnSpPr/>
          <p:nvPr/>
        </p:nvCxnSpPr>
        <p:spPr>
          <a:xfrm>
            <a:off x="9773731" y="2656936"/>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B309DA-D70A-409C-AC48-C7497432AE21}"/>
              </a:ext>
            </a:extLst>
          </p:cNvPr>
          <p:cNvSpPr txBox="1"/>
          <p:nvPr/>
        </p:nvSpPr>
        <p:spPr>
          <a:xfrm>
            <a:off x="9865743" y="265549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map</a:t>
            </a:r>
          </a:p>
        </p:txBody>
      </p:sp>
      <p:cxnSp>
        <p:nvCxnSpPr>
          <p:cNvPr id="17" name="Straight Arrow Connector 16">
            <a:extLst>
              <a:ext uri="{FF2B5EF4-FFF2-40B4-BE49-F238E27FC236}">
                <a16:creationId xmlns:a16="http://schemas.microsoft.com/office/drawing/2014/main" id="{6967B4F8-43CF-4B82-A95B-BF7A7F3BB30B}"/>
              </a:ext>
            </a:extLst>
          </p:cNvPr>
          <p:cNvCxnSpPr/>
          <p:nvPr/>
        </p:nvCxnSpPr>
        <p:spPr>
          <a:xfrm>
            <a:off x="9811113" y="3988279"/>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1E6A92-BB1A-4486-B790-386311407901}"/>
              </a:ext>
            </a:extLst>
          </p:cNvPr>
          <p:cNvSpPr txBox="1"/>
          <p:nvPr/>
        </p:nvSpPr>
        <p:spPr>
          <a:xfrm>
            <a:off x="9903125" y="398684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filter</a:t>
            </a:r>
          </a:p>
        </p:txBody>
      </p:sp>
      <p:cxnSp>
        <p:nvCxnSpPr>
          <p:cNvPr id="16" name="Straight Arrow Connector 15">
            <a:extLst>
              <a:ext uri="{FF2B5EF4-FFF2-40B4-BE49-F238E27FC236}">
                <a16:creationId xmlns:a16="http://schemas.microsoft.com/office/drawing/2014/main" id="{BED6B941-F2F9-44D2-882B-A738010A57FF}"/>
              </a:ext>
            </a:extLst>
          </p:cNvPr>
          <p:cNvCxnSpPr>
            <a:cxnSpLocks/>
          </p:cNvCxnSpPr>
          <p:nvPr/>
        </p:nvCxnSpPr>
        <p:spPr>
          <a:xfrm>
            <a:off x="9825494" y="5325372"/>
            <a:ext cx="8628" cy="511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831A2F-8020-49B6-9F18-8B72182FE85C}"/>
              </a:ext>
            </a:extLst>
          </p:cNvPr>
          <p:cNvSpPr txBox="1"/>
          <p:nvPr/>
        </p:nvSpPr>
        <p:spPr>
          <a:xfrm>
            <a:off x="9917501" y="532393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reduce</a:t>
            </a:r>
          </a:p>
        </p:txBody>
      </p:sp>
      <p:sp>
        <p:nvSpPr>
          <p:cNvPr id="11" name="TextBox 10">
            <a:extLst>
              <a:ext uri="{FF2B5EF4-FFF2-40B4-BE49-F238E27FC236}">
                <a16:creationId xmlns:a16="http://schemas.microsoft.com/office/drawing/2014/main" id="{5B6E5584-3D84-47D4-9C95-6EECA74C936F}"/>
              </a:ext>
            </a:extLst>
          </p:cNvPr>
          <p:cNvSpPr txBox="1"/>
          <p:nvPr/>
        </p:nvSpPr>
        <p:spPr>
          <a:xfrm>
            <a:off x="6557554" y="5869009"/>
            <a:ext cx="5634446"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(Number of Packets,</a:t>
            </a:r>
          </a:p>
          <a:p>
            <a:pPr algn="ctr"/>
            <a:r>
              <a:rPr lang="en-US" sz="2400" dirty="0"/>
              <a:t>Total </a:t>
            </a:r>
            <a:r>
              <a:rPr lang="en-US" sz="2400" dirty="0" err="1"/>
              <a:t>WHCons</a:t>
            </a:r>
            <a:r>
              <a:rPr lang="en-US" sz="2400" dirty="0"/>
              <a:t>, Total </a:t>
            </a:r>
            <a:r>
              <a:rPr lang="en-US" sz="2400" dirty="0" err="1"/>
              <a:t>ACCons</a:t>
            </a:r>
            <a:r>
              <a:rPr lang="en-US" sz="2400" dirty="0"/>
              <a:t>, Total </a:t>
            </a:r>
            <a:r>
              <a:rPr lang="en-US" sz="2400" dirty="0" err="1"/>
              <a:t>EVCons</a:t>
            </a:r>
            <a:r>
              <a:rPr lang="en-US" sz="2400" dirty="0"/>
              <a:t>)</a:t>
            </a:r>
          </a:p>
        </p:txBody>
      </p:sp>
    </p:spTree>
    <p:extLst>
      <p:ext uri="{BB962C8B-B14F-4D97-AF65-F5344CB8AC3E}">
        <p14:creationId xmlns:p14="http://schemas.microsoft.com/office/powerpoint/2010/main" val="394627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E4DA-2B9A-4AE1-B593-D33B7BFA6D75}"/>
              </a:ext>
            </a:extLst>
          </p:cNvPr>
          <p:cNvSpPr>
            <a:spLocks noGrp="1"/>
          </p:cNvSpPr>
          <p:nvPr>
            <p:ph type="title"/>
          </p:nvPr>
        </p:nvSpPr>
        <p:spPr/>
        <p:txBody>
          <a:bodyPr/>
          <a:lstStyle/>
          <a:p>
            <a:r>
              <a:rPr lang="en-US" dirty="0" err="1"/>
              <a:t>OPtimizations</a:t>
            </a:r>
          </a:p>
        </p:txBody>
      </p:sp>
      <p:sp>
        <p:nvSpPr>
          <p:cNvPr id="3" name="Content Placeholder 2">
            <a:extLst>
              <a:ext uri="{FF2B5EF4-FFF2-40B4-BE49-F238E27FC236}">
                <a16:creationId xmlns:a16="http://schemas.microsoft.com/office/drawing/2014/main" id="{F858B07F-A9BF-4A59-ABF8-1336BECD66EB}"/>
              </a:ext>
            </a:extLst>
          </p:cNvPr>
          <p:cNvSpPr>
            <a:spLocks noGrp="1"/>
          </p:cNvSpPr>
          <p:nvPr>
            <p:ph sz="half" idx="1"/>
          </p:nvPr>
        </p:nvSpPr>
        <p:spPr>
          <a:xfrm>
            <a:off x="1024127" y="2286000"/>
            <a:ext cx="10606464" cy="4023360"/>
          </a:xfrm>
        </p:spPr>
        <p:txBody>
          <a:bodyPr vert="horz" lIns="45720" tIns="45720" rIns="45720" bIns="45720" rtlCol="0" anchor="t">
            <a:normAutofit/>
          </a:bodyPr>
          <a:lstStyle/>
          <a:p>
            <a:pPr>
              <a:buFont typeface="Tw Cen MT"/>
              <a:buChar char=" "/>
            </a:pPr>
            <a:r>
              <a:rPr lang="en-US" sz="2800" dirty="0"/>
              <a:t>Repeating (Real-Time Calculation)</a:t>
            </a:r>
          </a:p>
          <a:p>
            <a:pPr marL="264795" lvl="1"/>
            <a:r>
              <a:rPr lang="en-US" sz="2400" dirty="0"/>
              <a:t>Set </a:t>
            </a:r>
            <a:r>
              <a:rPr lang="en-US" sz="2400" dirty="0" err="1"/>
              <a:t>curTS</a:t>
            </a:r>
            <a:r>
              <a:rPr lang="en-US" sz="2400" dirty="0"/>
              <a:t> to </a:t>
            </a:r>
            <a:r>
              <a:rPr lang="en-US" sz="2400" dirty="0" err="1"/>
              <a:t>curTS</a:t>
            </a:r>
            <a:r>
              <a:rPr lang="en-US" sz="2400" dirty="0"/>
              <a:t> + 60 (next minute)</a:t>
            </a:r>
          </a:p>
          <a:p>
            <a:pPr marL="264795" lvl="1"/>
            <a:r>
              <a:rPr lang="en-US" sz="2400" dirty="0"/>
              <a:t>Sleep until </a:t>
            </a:r>
            <a:r>
              <a:rPr lang="en-US" sz="2400" dirty="0" err="1"/>
              <a:t>curTS</a:t>
            </a:r>
          </a:p>
          <a:p>
            <a:pPr marL="264795" lvl="1"/>
            <a:r>
              <a:rPr lang="en-US" sz="2400" dirty="0"/>
              <a:t>Repeat again</a:t>
            </a:r>
          </a:p>
          <a:p>
            <a:pPr marL="127635" lvl="1" indent="0">
              <a:buNone/>
            </a:pPr>
            <a:endParaRPr lang="en-US" sz="2400" dirty="0"/>
          </a:p>
          <a:p>
            <a:pPr>
              <a:buFont typeface="Tw Cen MT"/>
              <a:buChar char=" "/>
            </a:pPr>
            <a:r>
              <a:rPr lang="en-US" sz="2800" dirty="0"/>
              <a:t>Distribute Load Manually</a:t>
            </a:r>
          </a:p>
          <a:p>
            <a:pPr marL="264795" lvl="1">
              <a:buFont typeface="Wingdings 3"/>
              <a:buChar char=""/>
            </a:pPr>
            <a:r>
              <a:rPr lang="en-US" sz="2400" dirty="0"/>
              <a:t>Use </a:t>
            </a:r>
            <a:r>
              <a:rPr lang="en-US" sz="2400" dirty="0" err="1"/>
              <a:t>initialRDD</a:t>
            </a:r>
            <a:r>
              <a:rPr lang="en-US" sz="2400" dirty="0"/>
              <a:t> = </a:t>
            </a:r>
            <a:r>
              <a:rPr lang="en-US" sz="2400" dirty="0" err="1"/>
              <a:t>sc.parellelize</a:t>
            </a:r>
            <a:r>
              <a:rPr lang="en-US" sz="2400" dirty="0"/>
              <a:t>(</a:t>
            </a:r>
            <a:r>
              <a:rPr lang="en-US" sz="2400" dirty="0" err="1"/>
              <a:t>initialRDD</a:t>
            </a:r>
            <a:r>
              <a:rPr lang="en-US" sz="2400" dirty="0"/>
              <a:t>) for manually creating partitions (executors dynamically handle them).</a:t>
            </a:r>
          </a:p>
          <a:p>
            <a:pPr marL="264795" lvl="1">
              <a:buFont typeface="Wingdings 3"/>
              <a:buChar char=""/>
            </a:pPr>
            <a:r>
              <a:rPr lang="en-US" sz="2400" dirty="0"/>
              <a:t>You can also set the number of partitions manually.</a:t>
            </a:r>
          </a:p>
          <a:p>
            <a:pPr marL="127635" lvl="1" indent="0">
              <a:buNone/>
            </a:pPr>
            <a:endParaRPr lang="en-US" sz="2400" dirty="0"/>
          </a:p>
          <a:p>
            <a:pPr marL="127635" lvl="1" indent="0">
              <a:buNone/>
            </a:pPr>
            <a:endParaRPr lang="en-US" sz="2400" dirty="0"/>
          </a:p>
          <a:p>
            <a:pPr marL="264795" lvl="1"/>
            <a:endParaRPr lang="en-US" sz="2400" dirty="0"/>
          </a:p>
        </p:txBody>
      </p:sp>
    </p:spTree>
    <p:extLst>
      <p:ext uri="{BB962C8B-B14F-4D97-AF65-F5344CB8AC3E}">
        <p14:creationId xmlns:p14="http://schemas.microsoft.com/office/powerpoint/2010/main" val="66927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Discussion</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It is fairly easy to link the Spark RDD model to real sensor data in FFFS, and to do simple operations on it, like this check for missing data.</a:t>
            </a:r>
          </a:p>
          <a:p>
            <a:endParaRPr lang="en-US" dirty="0"/>
          </a:p>
          <a:p>
            <a:r>
              <a:rPr lang="en-US" dirty="0" smtClean="0"/>
              <a:t>A significant application could be “custom coded” at multiple layers: the sensor can be configured (smart sensor), the data collection layer can filter or transform data (smart memory), the RDD can transform data (as shown), and the Spark analytics we run on the RDD can do it too!	</a:t>
            </a:r>
          </a:p>
          <a:p>
            <a:endParaRPr lang="en-US" dirty="0" smtClean="0"/>
          </a:p>
          <a:p>
            <a:r>
              <a:rPr lang="en-US" dirty="0" smtClean="0"/>
              <a:t>As a developer, you would favor the option that is easiest to code for your specific use case.</a:t>
            </a:r>
            <a:endParaRPr lang="en-US" dirty="0"/>
          </a:p>
        </p:txBody>
      </p:sp>
      <p:sp>
        <p:nvSpPr>
          <p:cNvPr id="5" name="Footer Placeholder 4"/>
          <p:cNvSpPr>
            <a:spLocks noGrp="1"/>
          </p:cNvSpPr>
          <p:nvPr>
            <p:ph type="ftr" sz="quarter" idx="11"/>
          </p:nvPr>
        </p:nvSpPr>
        <p:spPr/>
        <p:txBody>
          <a:bodyPr/>
          <a:lstStyle/>
          <a:p>
            <a:r>
              <a:rPr lang="en-US" smtClean="0"/>
              <a:t>http://www.cs.cornell.edu/courses/cs5412/2018sp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4179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Deeper dive on RDD coding</a:t>
            </a:r>
            <a:endParaRPr kumimoji="1" lang="zh-TW" altLang="en-US" dirty="0"/>
          </a:p>
        </p:txBody>
      </p:sp>
      <p:sp>
        <p:nvSpPr>
          <p:cNvPr id="3" name="內容版面配置區 2"/>
          <p:cNvSpPr>
            <a:spLocks noGrp="1"/>
          </p:cNvSpPr>
          <p:nvPr>
            <p:ph idx="1"/>
          </p:nvPr>
        </p:nvSpPr>
        <p:spPr/>
        <p:txBody>
          <a:bodyPr/>
          <a:lstStyle/>
          <a:p>
            <a:r>
              <a:rPr lang="en-US" altLang="zh-TW" b="1" dirty="0"/>
              <a:t>RDD Basics </a:t>
            </a:r>
            <a:endParaRPr lang="en-US" altLang="zh-TW" dirty="0"/>
          </a:p>
          <a:p>
            <a:r>
              <a:rPr lang="en-US" altLang="zh-TW" b="1" dirty="0"/>
              <a:t>Creating RDDs </a:t>
            </a:r>
          </a:p>
          <a:p>
            <a:r>
              <a:rPr lang="en-US" altLang="zh-TW" b="1" dirty="0"/>
              <a:t>RDD Operations </a:t>
            </a:r>
            <a:endParaRPr lang="en-US" altLang="zh-TW" dirty="0"/>
          </a:p>
          <a:p>
            <a:r>
              <a:rPr lang="en-US" altLang="zh-TW" b="1" dirty="0"/>
              <a:t>Passing Functions to Spark </a:t>
            </a:r>
            <a:endParaRPr lang="en-US" altLang="zh-TW" dirty="0"/>
          </a:p>
          <a:p>
            <a:r>
              <a:rPr lang="en-US" altLang="zh-TW" b="1" dirty="0"/>
              <a:t>Common Transformations and Actions </a:t>
            </a:r>
            <a:endParaRPr lang="en-US" altLang="zh-TW" dirty="0"/>
          </a:p>
          <a:p>
            <a:r>
              <a:rPr lang="en-US" altLang="zh-TW" b="1" dirty="0"/>
              <a:t>Persistence (Caching) </a:t>
            </a:r>
            <a:endParaRPr lang="en-US" altLang="zh-TW" dirty="0"/>
          </a:p>
          <a:p>
            <a:endParaRPr kumimoji="1" lang="zh-TW" altLang="en-US" dirty="0"/>
          </a:p>
        </p:txBody>
      </p:sp>
    </p:spTree>
    <p:extLst>
      <p:ext uri="{BB962C8B-B14F-4D97-AF65-F5344CB8AC3E}">
        <p14:creationId xmlns:p14="http://schemas.microsoft.com/office/powerpoint/2010/main" val="288359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RDD Basics </a:t>
            </a:r>
            <a:endParaRPr kumimoji="1" lang="zh-TW" altLang="en-US" dirty="0"/>
          </a:p>
        </p:txBody>
      </p:sp>
      <p:sp>
        <p:nvSpPr>
          <p:cNvPr id="3" name="內容版面配置區 2"/>
          <p:cNvSpPr>
            <a:spLocks noGrp="1"/>
          </p:cNvSpPr>
          <p:nvPr>
            <p:ph idx="1"/>
          </p:nvPr>
        </p:nvSpPr>
        <p:spPr/>
        <p:txBody>
          <a:bodyPr/>
          <a:lstStyle/>
          <a:p>
            <a:r>
              <a:rPr lang="en-US" altLang="zh-TW" dirty="0"/>
              <a:t>Each RDD is split into multiple </a:t>
            </a:r>
            <a:r>
              <a:rPr lang="en-US" altLang="zh-TW" i="1" dirty="0"/>
              <a:t>partitions</a:t>
            </a:r>
            <a:r>
              <a:rPr lang="en-US" altLang="zh-TW" dirty="0"/>
              <a:t>, which may be computed on different nodes of the cluster. RDDs can contain any type of Python, Java or </a:t>
            </a:r>
            <a:r>
              <a:rPr lang="en-US" altLang="zh-TW" dirty="0" err="1"/>
              <a:t>Scala</a:t>
            </a:r>
            <a:r>
              <a:rPr lang="en-US" altLang="zh-TW" dirty="0"/>
              <a:t> objects, including user-defined classes. </a:t>
            </a:r>
          </a:p>
          <a:p>
            <a:r>
              <a:rPr lang="en-US" altLang="zh-TW" dirty="0"/>
              <a:t>Users create RDDs in two ways </a:t>
            </a:r>
          </a:p>
          <a:p>
            <a:pPr lvl="1"/>
            <a:r>
              <a:rPr lang="en-US" altLang="zh-TW" dirty="0"/>
              <a:t>by loading an external dataset </a:t>
            </a:r>
          </a:p>
          <a:p>
            <a:pPr lvl="1"/>
            <a:r>
              <a:rPr lang="en-US" altLang="zh-TW" dirty="0"/>
              <a:t>by distributing a collection of objects </a:t>
            </a:r>
          </a:p>
          <a:p>
            <a:pPr lvl="1"/>
            <a:endParaRPr kumimoji="1" lang="zh-TW" altLang="en-US" dirty="0"/>
          </a:p>
        </p:txBody>
      </p:sp>
    </p:spTree>
    <p:extLst>
      <p:ext uri="{BB962C8B-B14F-4D97-AF65-F5344CB8AC3E}">
        <p14:creationId xmlns:p14="http://schemas.microsoft.com/office/powerpoint/2010/main" val="199006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RDD Basics </a:t>
            </a:r>
            <a:endParaRPr kumimoji="1" lang="zh-TW" altLang="en-US" dirty="0"/>
          </a:p>
        </p:txBody>
      </p:sp>
      <p:sp>
        <p:nvSpPr>
          <p:cNvPr id="3" name="內容版面配置區 2"/>
          <p:cNvSpPr>
            <a:spLocks noGrp="1"/>
          </p:cNvSpPr>
          <p:nvPr>
            <p:ph idx="1"/>
          </p:nvPr>
        </p:nvSpPr>
        <p:spPr/>
        <p:txBody>
          <a:bodyPr>
            <a:normAutofit/>
          </a:bodyPr>
          <a:lstStyle/>
          <a:p>
            <a:r>
              <a:rPr lang="en-US" altLang="zh-TW" dirty="0"/>
              <a:t>Loading a text file as an RDD of strings using </a:t>
            </a:r>
            <a:r>
              <a:rPr lang="en-US" altLang="zh-TW" dirty="0" err="1">
                <a:solidFill>
                  <a:srgbClr val="3366FF"/>
                </a:solidFill>
              </a:rPr>
              <a:t>SparkContext.textFile</a:t>
            </a:r>
            <a:r>
              <a:rPr lang="en-US" altLang="zh-TW" dirty="0">
                <a:solidFill>
                  <a:srgbClr val="3366FF"/>
                </a:solidFill>
              </a:rPr>
              <a:t>()</a:t>
            </a:r>
            <a:endParaRPr lang="en-US" altLang="zh-TW" dirty="0"/>
          </a:p>
          <a:p>
            <a:pPr lvl="1"/>
            <a:r>
              <a:rPr lang="en-US" altLang="zh-TW" i="1" dirty="0"/>
              <a:t>Creating an RDD of strings with </a:t>
            </a:r>
            <a:r>
              <a:rPr lang="en-US" altLang="zh-TW" sz="2000" i="1" dirty="0" err="1"/>
              <a:t>textFile</a:t>
            </a:r>
            <a:r>
              <a:rPr lang="en-US" altLang="zh-TW" sz="2000" i="1" dirty="0"/>
              <a:t>() </a:t>
            </a:r>
            <a:r>
              <a:rPr lang="en-US" altLang="zh-TW" i="1" dirty="0"/>
              <a:t>in Python </a:t>
            </a:r>
          </a:p>
          <a:p>
            <a:pPr lvl="2"/>
            <a:r>
              <a:rPr lang="en-US" altLang="zh-TW" sz="2000" dirty="0"/>
              <a:t>&gt;&gt;&gt; lines = </a:t>
            </a:r>
            <a:r>
              <a:rPr lang="en-US" altLang="zh-TW" sz="2000" dirty="0" err="1"/>
              <a:t>sc.textFile</a:t>
            </a:r>
            <a:r>
              <a:rPr lang="en-US" altLang="zh-TW" sz="2000" dirty="0"/>
              <a:t>("</a:t>
            </a:r>
            <a:r>
              <a:rPr lang="en-US" altLang="zh-TW" sz="2000" dirty="0" err="1"/>
              <a:t>README.md</a:t>
            </a:r>
            <a:r>
              <a:rPr lang="en-US" altLang="zh-TW" sz="2000" dirty="0"/>
              <a:t>") </a:t>
            </a:r>
          </a:p>
          <a:p>
            <a:r>
              <a:rPr lang="en-US" altLang="zh-TW" dirty="0"/>
              <a:t>RDDs offer two types of operations: </a:t>
            </a:r>
            <a:r>
              <a:rPr lang="en-US" altLang="zh-TW" i="1" dirty="0">
                <a:solidFill>
                  <a:srgbClr val="3366FF"/>
                </a:solidFill>
              </a:rPr>
              <a:t>transformations</a:t>
            </a:r>
            <a:r>
              <a:rPr lang="en-US" altLang="zh-TW" i="1" dirty="0"/>
              <a:t> </a:t>
            </a:r>
            <a:r>
              <a:rPr lang="en-US" altLang="zh-TW" dirty="0"/>
              <a:t>and </a:t>
            </a:r>
            <a:r>
              <a:rPr lang="en-US" altLang="zh-TW" i="1" dirty="0">
                <a:solidFill>
                  <a:srgbClr val="3366FF"/>
                </a:solidFill>
              </a:rPr>
              <a:t>actions </a:t>
            </a:r>
          </a:p>
          <a:p>
            <a:pPr lvl="1"/>
            <a:r>
              <a:rPr lang="en-US" altLang="zh-TW" i="1" dirty="0"/>
              <a:t>Transformations </a:t>
            </a:r>
            <a:r>
              <a:rPr lang="en-US" altLang="zh-TW" dirty="0"/>
              <a:t>construct a new RDD from a previous one </a:t>
            </a:r>
          </a:p>
          <a:p>
            <a:pPr lvl="2"/>
            <a:r>
              <a:rPr lang="en-US" altLang="zh-TW" sz="2000" dirty="0"/>
              <a:t>&gt;&gt;&gt; </a:t>
            </a:r>
            <a:r>
              <a:rPr lang="en-US" altLang="zh-TW" sz="2000" dirty="0" err="1"/>
              <a:t>pythonLines</a:t>
            </a:r>
            <a:r>
              <a:rPr lang="en-US" altLang="zh-TW" sz="2000" dirty="0"/>
              <a:t> = </a:t>
            </a:r>
            <a:r>
              <a:rPr lang="en-US" altLang="zh-TW" sz="2000" dirty="0" err="1"/>
              <a:t>lines.filter</a:t>
            </a:r>
            <a:r>
              <a:rPr lang="en-US" altLang="zh-TW" sz="2000" dirty="0"/>
              <a:t>(</a:t>
            </a:r>
            <a:r>
              <a:rPr lang="en-US" altLang="zh-TW" sz="2000" b="1" dirty="0"/>
              <a:t>lambda </a:t>
            </a:r>
            <a:r>
              <a:rPr lang="en-US" altLang="zh-TW" sz="2000" dirty="0"/>
              <a:t>line: "Python" </a:t>
            </a:r>
            <a:r>
              <a:rPr lang="en-US" altLang="zh-TW" sz="2000" b="1" dirty="0"/>
              <a:t>in </a:t>
            </a:r>
            <a:r>
              <a:rPr lang="en-US" altLang="zh-TW" sz="2000" dirty="0"/>
              <a:t>line) </a:t>
            </a:r>
          </a:p>
          <a:p>
            <a:pPr lvl="1"/>
            <a:r>
              <a:rPr lang="en-US" altLang="zh-TW" i="1" dirty="0"/>
              <a:t>Actions, </a:t>
            </a:r>
            <a:r>
              <a:rPr lang="en-US" altLang="zh-TW" dirty="0"/>
              <a:t>compute a result based on an RDD</a:t>
            </a:r>
          </a:p>
          <a:p>
            <a:pPr lvl="2"/>
            <a:r>
              <a:rPr lang="en-US" altLang="zh-TW" sz="2000" dirty="0"/>
              <a:t>&gt;&gt;&gt; </a:t>
            </a:r>
            <a:r>
              <a:rPr lang="en-US" altLang="zh-TW" sz="2000" dirty="0" err="1"/>
              <a:t>pythonLines.first</a:t>
            </a:r>
            <a:r>
              <a:rPr lang="en-US" altLang="zh-TW" sz="2000" dirty="0"/>
              <a:t>()  </a:t>
            </a:r>
            <a:r>
              <a:rPr lang="en-US" altLang="zh-TW" sz="2000" i="1" dirty="0"/>
              <a:t> </a:t>
            </a:r>
            <a:endParaRPr lang="en-US" altLang="zh-TW" sz="2000" dirty="0"/>
          </a:p>
          <a:p>
            <a:pPr lvl="1"/>
            <a:endParaRPr lang="en-US" altLang="zh-TW" dirty="0">
              <a:solidFill>
                <a:srgbClr val="3366FF"/>
              </a:solidFill>
            </a:endParaRPr>
          </a:p>
          <a:p>
            <a:endParaRPr lang="en-US" altLang="zh-TW" dirty="0"/>
          </a:p>
          <a:p>
            <a:endParaRPr kumimoji="1" lang="zh-TW" altLang="en-US" dirty="0"/>
          </a:p>
        </p:txBody>
      </p:sp>
    </p:spTree>
    <p:extLst>
      <p:ext uri="{BB962C8B-B14F-4D97-AF65-F5344CB8AC3E}">
        <p14:creationId xmlns:p14="http://schemas.microsoft.com/office/powerpoint/2010/main" val="330216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RDD Basics </a:t>
            </a:r>
            <a:endParaRPr kumimoji="1" lang="zh-TW" altLang="en-US" dirty="0"/>
          </a:p>
        </p:txBody>
      </p:sp>
      <p:sp>
        <p:nvSpPr>
          <p:cNvPr id="3" name="內容版面配置區 2"/>
          <p:cNvSpPr>
            <a:spLocks noGrp="1"/>
          </p:cNvSpPr>
          <p:nvPr>
            <p:ph idx="1"/>
          </p:nvPr>
        </p:nvSpPr>
        <p:spPr/>
        <p:txBody>
          <a:bodyPr/>
          <a:lstStyle/>
          <a:p>
            <a:r>
              <a:rPr lang="en-US" altLang="zh-TW" dirty="0"/>
              <a:t>Spark only computes them in a </a:t>
            </a:r>
            <a:r>
              <a:rPr lang="en-US" altLang="zh-TW" i="1" dirty="0">
                <a:solidFill>
                  <a:srgbClr val="FF0000"/>
                </a:solidFill>
              </a:rPr>
              <a:t>lazy</a:t>
            </a:r>
            <a:r>
              <a:rPr lang="en-US" altLang="zh-TW" i="1" dirty="0"/>
              <a:t> </a:t>
            </a:r>
            <a:r>
              <a:rPr lang="en-US" altLang="zh-TW" dirty="0"/>
              <a:t>fashion, the first time they are used in an action</a:t>
            </a:r>
          </a:p>
          <a:p>
            <a:pPr lvl="1"/>
            <a:r>
              <a:rPr lang="en-US" altLang="zh-TW" dirty="0">
                <a:solidFill>
                  <a:srgbClr val="FF6600"/>
                </a:solidFill>
              </a:rPr>
              <a:t> </a:t>
            </a:r>
            <a:r>
              <a:rPr lang="en-US" altLang="zh-TW" b="1" dirty="0">
                <a:solidFill>
                  <a:srgbClr val="C00000"/>
                </a:solidFill>
              </a:rPr>
              <a:t>lines = </a:t>
            </a:r>
            <a:r>
              <a:rPr lang="en-US" altLang="zh-TW" b="1" dirty="0" err="1">
                <a:solidFill>
                  <a:srgbClr val="C00000"/>
                </a:solidFill>
              </a:rPr>
              <a:t>sc.textFile</a:t>
            </a:r>
            <a:r>
              <a:rPr lang="en-US" altLang="zh-TW" b="1" dirty="0">
                <a:solidFill>
                  <a:srgbClr val="C00000"/>
                </a:solidFill>
              </a:rPr>
              <a:t>(...) </a:t>
            </a:r>
          </a:p>
          <a:p>
            <a:pPr lvl="1"/>
            <a:r>
              <a:rPr lang="en-US" altLang="zh-TW" dirty="0">
                <a:solidFill>
                  <a:schemeClr val="accent5"/>
                </a:solidFill>
              </a:rPr>
              <a:t>once Spark sees the whole chain of transformations, it can compute just the data needed for its result </a:t>
            </a:r>
          </a:p>
          <a:p>
            <a:pPr lvl="1"/>
            <a:r>
              <a:rPr lang="en-US" altLang="zh-TW" dirty="0"/>
              <a:t>first() action, Spark only scans the file until it finds the first matching line </a:t>
            </a:r>
          </a:p>
          <a:p>
            <a:pPr lvl="2"/>
            <a:r>
              <a:rPr lang="en-US" altLang="zh-TW" sz="2000" dirty="0"/>
              <a:t>&gt;&gt;&gt; </a:t>
            </a:r>
            <a:r>
              <a:rPr lang="en-US" altLang="zh-TW" sz="2000" dirty="0" err="1"/>
              <a:t>pythonLines.first</a:t>
            </a:r>
            <a:r>
              <a:rPr lang="en-US" altLang="zh-TW" sz="2000" dirty="0"/>
              <a:t>() </a:t>
            </a:r>
          </a:p>
          <a:p>
            <a:pPr lvl="2"/>
            <a:endParaRPr lang="en-US" altLang="zh-TW" dirty="0"/>
          </a:p>
          <a:p>
            <a:pPr lvl="1"/>
            <a:endParaRPr lang="en-US" altLang="zh-TW" dirty="0"/>
          </a:p>
          <a:p>
            <a:endParaRPr kumimoji="1" lang="zh-TW" altLang="en-US" dirty="0"/>
          </a:p>
        </p:txBody>
      </p:sp>
    </p:spTree>
    <p:extLst>
      <p:ext uri="{BB962C8B-B14F-4D97-AF65-F5344CB8AC3E}">
        <p14:creationId xmlns:p14="http://schemas.microsoft.com/office/powerpoint/2010/main" val="335160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F2CD-F677-47BE-ABB8-B35E7CC4FA05}"/>
              </a:ext>
            </a:extLst>
          </p:cNvPr>
          <p:cNvSpPr>
            <a:spLocks noGrp="1"/>
          </p:cNvSpPr>
          <p:nvPr>
            <p:ph type="title"/>
          </p:nvPr>
        </p:nvSpPr>
        <p:spPr/>
        <p:txBody>
          <a:bodyPr>
            <a:normAutofit fontScale="90000"/>
          </a:bodyPr>
          <a:lstStyle/>
          <a:p>
            <a:r>
              <a:rPr lang="en-US" dirty="0"/>
              <a:t>Today’s Lecture borrows from a slide set from a Spark user community meeting</a:t>
            </a:r>
          </a:p>
        </p:txBody>
      </p:sp>
      <p:sp>
        <p:nvSpPr>
          <p:cNvPr id="3" name="Content Placeholder 2">
            <a:extLst>
              <a:ext uri="{FF2B5EF4-FFF2-40B4-BE49-F238E27FC236}">
                <a16:creationId xmlns:a16="http://schemas.microsoft.com/office/drawing/2014/main" id="{579CC81F-2668-4FCC-AD1E-B39F610C326E}"/>
              </a:ext>
            </a:extLst>
          </p:cNvPr>
          <p:cNvSpPr>
            <a:spLocks noGrp="1"/>
          </p:cNvSpPr>
          <p:nvPr>
            <p:ph idx="1"/>
          </p:nvPr>
        </p:nvSpPr>
        <p:spPr/>
        <p:txBody>
          <a:bodyPr/>
          <a:lstStyle/>
          <a:p>
            <a:r>
              <a:rPr lang="en-US" dirty="0"/>
              <a:t>Spark was first introduced at Berkeley as a way to speed up Hadoop using in-memory caching.  The RDD objects it supports were really just a “representation” of the recipe for computing each cacheable object from input sources.</a:t>
            </a:r>
          </a:p>
          <a:p>
            <a:endParaRPr lang="en-US" dirty="0"/>
          </a:p>
          <a:p>
            <a:r>
              <a:rPr lang="en-US" dirty="0"/>
              <a:t>Then Spark focused on scheduling, and cache retention policies.</a:t>
            </a:r>
          </a:p>
          <a:p>
            <a:endParaRPr lang="en-US" dirty="0"/>
          </a:p>
          <a:p>
            <a:r>
              <a:rPr lang="en-US" dirty="0"/>
              <a:t>But it was quickly adopted and became a world-wide “craze”</a:t>
            </a:r>
          </a:p>
        </p:txBody>
      </p:sp>
      <p:sp>
        <p:nvSpPr>
          <p:cNvPr id="4" name="Footer Placeholder 3">
            <a:extLst>
              <a:ext uri="{FF2B5EF4-FFF2-40B4-BE49-F238E27FC236}">
                <a16:creationId xmlns:a16="http://schemas.microsoft.com/office/drawing/2014/main" id="{1765FDF5-0475-42BB-9501-33E380CFF8F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EA489AA-8738-4DBB-A14E-5F8D45E600F2}"/>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35849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RDD Basics </a:t>
            </a:r>
            <a:endParaRPr kumimoji="1" lang="zh-TW" altLang="en-US" dirty="0"/>
          </a:p>
        </p:txBody>
      </p:sp>
      <p:sp>
        <p:nvSpPr>
          <p:cNvPr id="3" name="內容版面配置區 2"/>
          <p:cNvSpPr>
            <a:spLocks noGrp="1"/>
          </p:cNvSpPr>
          <p:nvPr>
            <p:ph idx="1"/>
          </p:nvPr>
        </p:nvSpPr>
        <p:spPr/>
        <p:txBody>
          <a:bodyPr/>
          <a:lstStyle/>
          <a:p>
            <a:r>
              <a:rPr lang="en-US" altLang="zh-TW" dirty="0"/>
              <a:t>Use persist to load a subset of your data into memory and query it repeatedly </a:t>
            </a:r>
          </a:p>
          <a:p>
            <a:pPr lvl="1"/>
            <a:r>
              <a:rPr lang="en-US" altLang="zh-TW" b="1" dirty="0">
                <a:solidFill>
                  <a:srgbClr val="C00000"/>
                </a:solidFill>
              </a:rPr>
              <a:t>&gt;&gt;&gt; </a:t>
            </a:r>
            <a:r>
              <a:rPr lang="en-US" altLang="zh-TW" b="1" dirty="0" err="1">
                <a:solidFill>
                  <a:srgbClr val="C00000"/>
                </a:solidFill>
              </a:rPr>
              <a:t>pythonLines.persist</a:t>
            </a:r>
            <a:r>
              <a:rPr lang="en-US" altLang="zh-TW" b="1" dirty="0">
                <a:solidFill>
                  <a:srgbClr val="C00000"/>
                </a:solidFill>
              </a:rPr>
              <a:t>(</a:t>
            </a:r>
            <a:r>
              <a:rPr lang="en-US" altLang="zh-TW" b="1" dirty="0" err="1">
                <a:solidFill>
                  <a:srgbClr val="C00000"/>
                </a:solidFill>
              </a:rPr>
              <a:t>StorageLevel.MEMORY_ONLY_SER</a:t>
            </a:r>
            <a:r>
              <a:rPr lang="en-US" altLang="zh-TW" b="1" dirty="0">
                <a:solidFill>
                  <a:srgbClr val="C00000"/>
                </a:solidFill>
              </a:rPr>
              <a:t>) </a:t>
            </a:r>
          </a:p>
          <a:p>
            <a:pPr lvl="1"/>
            <a:r>
              <a:rPr lang="en-US" altLang="zh-TW" b="1" dirty="0">
                <a:solidFill>
                  <a:srgbClr val="C00000"/>
                </a:solidFill>
              </a:rPr>
              <a:t>&gt;&gt;&gt; </a:t>
            </a:r>
            <a:r>
              <a:rPr lang="en-US" altLang="zh-TW" b="1" dirty="0" err="1">
                <a:solidFill>
                  <a:srgbClr val="C00000"/>
                </a:solidFill>
              </a:rPr>
              <a:t>pythonLines.count</a:t>
            </a:r>
            <a:r>
              <a:rPr lang="en-US" altLang="zh-TW" b="1" dirty="0">
                <a:solidFill>
                  <a:srgbClr val="C00000"/>
                </a:solidFill>
              </a:rPr>
              <a:t>() </a:t>
            </a:r>
          </a:p>
          <a:p>
            <a:pPr lvl="1"/>
            <a:r>
              <a:rPr lang="en-US" altLang="zh-TW" b="1" dirty="0">
                <a:solidFill>
                  <a:srgbClr val="C00000"/>
                </a:solidFill>
              </a:rPr>
              <a:t>&gt;&gt;&gt; </a:t>
            </a:r>
            <a:r>
              <a:rPr lang="en-US" altLang="zh-TW" b="1" dirty="0" err="1">
                <a:solidFill>
                  <a:srgbClr val="C00000"/>
                </a:solidFill>
              </a:rPr>
              <a:t>pythonLines.first</a:t>
            </a:r>
            <a:r>
              <a:rPr lang="en-US" altLang="zh-TW" b="1" dirty="0">
                <a:solidFill>
                  <a:srgbClr val="C00000"/>
                </a:solidFill>
              </a:rPr>
              <a:t>() </a:t>
            </a:r>
          </a:p>
          <a:p>
            <a:pPr lvl="1"/>
            <a:endParaRPr kumimoji="1" lang="zh-TW" altLang="en-US" dirty="0"/>
          </a:p>
        </p:txBody>
      </p:sp>
    </p:spTree>
    <p:extLst>
      <p:ext uri="{BB962C8B-B14F-4D97-AF65-F5344CB8AC3E}">
        <p14:creationId xmlns:p14="http://schemas.microsoft.com/office/powerpoint/2010/main" val="219626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RDD Basics </a:t>
            </a:r>
            <a:endParaRPr kumimoji="1" lang="zh-TW" altLang="en-US" dirty="0"/>
          </a:p>
        </p:txBody>
      </p:sp>
      <p:sp>
        <p:nvSpPr>
          <p:cNvPr id="3" name="內容版面配置區 2"/>
          <p:cNvSpPr>
            <a:spLocks noGrp="1"/>
          </p:cNvSpPr>
          <p:nvPr>
            <p:ph idx="1"/>
          </p:nvPr>
        </p:nvSpPr>
        <p:spPr/>
        <p:txBody>
          <a:bodyPr>
            <a:normAutofit/>
          </a:bodyPr>
          <a:lstStyle/>
          <a:p>
            <a:pPr marL="342900" lvl="1" indent="-342900">
              <a:buFont typeface="Arial"/>
              <a:buChar char="•"/>
            </a:pPr>
            <a:r>
              <a:rPr lang="en-US" altLang="zh-TW" sz="3600" dirty="0" smtClean="0"/>
              <a:t>A </a:t>
            </a:r>
            <a:r>
              <a:rPr lang="en-US" altLang="zh-TW" sz="3600" dirty="0"/>
              <a:t>Spark program and shell session </a:t>
            </a:r>
            <a:r>
              <a:rPr lang="en-US" altLang="zh-TW" sz="3600" dirty="0" smtClean="0"/>
              <a:t>works </a:t>
            </a:r>
            <a:r>
              <a:rPr lang="en-US" altLang="zh-TW" sz="3600" dirty="0"/>
              <a:t>as follows: </a:t>
            </a:r>
          </a:p>
          <a:p>
            <a:pPr lvl="1"/>
            <a:r>
              <a:rPr lang="en-US" altLang="zh-TW" sz="2800" dirty="0">
                <a:solidFill>
                  <a:srgbClr val="FF0000"/>
                </a:solidFill>
              </a:rPr>
              <a:t>Create</a:t>
            </a:r>
            <a:r>
              <a:rPr lang="en-US" altLang="zh-TW" sz="2800" dirty="0"/>
              <a:t> some input RDDs from external data. </a:t>
            </a:r>
          </a:p>
          <a:p>
            <a:pPr lvl="1"/>
            <a:r>
              <a:rPr lang="en-US" altLang="zh-TW" sz="2800" dirty="0">
                <a:solidFill>
                  <a:srgbClr val="FF0000"/>
                </a:solidFill>
              </a:rPr>
              <a:t>Transform</a:t>
            </a:r>
            <a:r>
              <a:rPr lang="en-US" altLang="zh-TW" sz="2800" dirty="0"/>
              <a:t> them to define new RDDs using transformations like filter(). </a:t>
            </a:r>
          </a:p>
          <a:p>
            <a:pPr lvl="1"/>
            <a:r>
              <a:rPr lang="en-US" altLang="zh-TW" sz="2800" dirty="0"/>
              <a:t>Ask Spark to </a:t>
            </a:r>
            <a:r>
              <a:rPr lang="en-US" altLang="zh-TW" sz="2800" dirty="0">
                <a:solidFill>
                  <a:srgbClr val="FF0000"/>
                </a:solidFill>
              </a:rPr>
              <a:t>persist() </a:t>
            </a:r>
            <a:r>
              <a:rPr lang="en-US" altLang="zh-TW" sz="2800" dirty="0"/>
              <a:t>any intermediate RDDs that will need to be reused. </a:t>
            </a:r>
          </a:p>
          <a:p>
            <a:pPr lvl="1"/>
            <a:r>
              <a:rPr lang="en-US" altLang="zh-TW" sz="2800" dirty="0"/>
              <a:t>Launch </a:t>
            </a:r>
            <a:r>
              <a:rPr lang="en-US" altLang="zh-TW" sz="2800" dirty="0">
                <a:solidFill>
                  <a:srgbClr val="FF0000"/>
                </a:solidFill>
              </a:rPr>
              <a:t>actions</a:t>
            </a:r>
            <a:r>
              <a:rPr lang="en-US" altLang="zh-TW" sz="2800" dirty="0"/>
              <a:t> such as count() and first() to kick off a parallel computation, which is then optimized and executed by Spark. </a:t>
            </a:r>
          </a:p>
        </p:txBody>
      </p:sp>
    </p:spTree>
    <p:extLst>
      <p:ext uri="{BB962C8B-B14F-4D97-AF65-F5344CB8AC3E}">
        <p14:creationId xmlns:p14="http://schemas.microsoft.com/office/powerpoint/2010/main" val="219681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Creating RDD</a:t>
            </a:r>
            <a:endParaRPr kumimoji="1" lang="zh-TW" altLang="en-US" dirty="0"/>
          </a:p>
        </p:txBody>
      </p:sp>
      <p:sp>
        <p:nvSpPr>
          <p:cNvPr id="3" name="內容版面配置區 2"/>
          <p:cNvSpPr>
            <a:spLocks noGrp="1"/>
          </p:cNvSpPr>
          <p:nvPr>
            <p:ph idx="1"/>
          </p:nvPr>
        </p:nvSpPr>
        <p:spPr/>
        <p:txBody>
          <a:bodyPr>
            <a:normAutofit/>
          </a:bodyPr>
          <a:lstStyle/>
          <a:p>
            <a:r>
              <a:rPr lang="en-US" altLang="zh-TW" dirty="0"/>
              <a:t>Two ways to create RDDs: loading an external dataset and parallelizing a collection in your driver program. </a:t>
            </a:r>
          </a:p>
          <a:p>
            <a:pPr lvl="1"/>
            <a:r>
              <a:rPr lang="en-US" altLang="zh-TW" dirty="0"/>
              <a:t>One way to create RDDs is to take an existing in-memory collection and pass it to </a:t>
            </a:r>
            <a:r>
              <a:rPr lang="en-US" altLang="zh-TW" dirty="0" err="1"/>
              <a:t>SparkContext’s</a:t>
            </a:r>
            <a:r>
              <a:rPr lang="en-US" altLang="zh-TW" dirty="0"/>
              <a:t> parallelize method </a:t>
            </a:r>
          </a:p>
          <a:p>
            <a:pPr lvl="2"/>
            <a:r>
              <a:rPr lang="en-US" altLang="zh-TW" sz="2000" i="1" dirty="0">
                <a:solidFill>
                  <a:schemeClr val="accent5"/>
                </a:solidFill>
              </a:rPr>
              <a:t>Python parallelize example</a:t>
            </a:r>
            <a:endParaRPr lang="en-US" altLang="zh-TW" sz="2000" dirty="0">
              <a:solidFill>
                <a:schemeClr val="accent5"/>
              </a:solidFill>
            </a:endParaRPr>
          </a:p>
          <a:p>
            <a:pPr lvl="3"/>
            <a:r>
              <a:rPr lang="en-US" altLang="zh-TW" sz="2000" dirty="0"/>
              <a:t>lines = </a:t>
            </a:r>
            <a:r>
              <a:rPr lang="en-US" altLang="zh-TW" sz="2000" dirty="0" err="1"/>
              <a:t>sc.parallelize</a:t>
            </a:r>
            <a:r>
              <a:rPr lang="en-US" altLang="zh-TW" sz="2000" dirty="0"/>
              <a:t>(["pandas", "</a:t>
            </a:r>
            <a:r>
              <a:rPr lang="en-US" altLang="zh-TW" sz="2000" dirty="0" err="1"/>
              <a:t>i</a:t>
            </a:r>
            <a:r>
              <a:rPr lang="en-US" altLang="zh-TW" sz="2000" dirty="0"/>
              <a:t> like pandas"]) </a:t>
            </a:r>
          </a:p>
          <a:p>
            <a:pPr lvl="2"/>
            <a:r>
              <a:rPr lang="en-US" altLang="zh-TW" sz="2000" i="1" dirty="0" err="1">
                <a:solidFill>
                  <a:schemeClr val="accent5"/>
                </a:solidFill>
              </a:rPr>
              <a:t>Scala</a:t>
            </a:r>
            <a:r>
              <a:rPr lang="en-US" altLang="zh-TW" sz="2000" i="1" dirty="0">
                <a:solidFill>
                  <a:schemeClr val="accent5"/>
                </a:solidFill>
              </a:rPr>
              <a:t> parallelize example</a:t>
            </a:r>
          </a:p>
          <a:p>
            <a:pPr lvl="3"/>
            <a:r>
              <a:rPr lang="en-US" altLang="zh-TW" sz="2000" b="1" dirty="0" err="1"/>
              <a:t>val</a:t>
            </a:r>
            <a:r>
              <a:rPr lang="en-US" altLang="zh-TW" sz="2000" b="1" dirty="0"/>
              <a:t> </a:t>
            </a:r>
            <a:r>
              <a:rPr lang="en-US" altLang="zh-TW" sz="2000" dirty="0"/>
              <a:t>lines </a:t>
            </a:r>
            <a:r>
              <a:rPr lang="en-US" altLang="zh-TW" sz="2000" b="1" dirty="0"/>
              <a:t>= </a:t>
            </a:r>
            <a:r>
              <a:rPr lang="en-US" altLang="zh-TW" sz="2000" dirty="0" err="1"/>
              <a:t>sc.parallelize</a:t>
            </a:r>
            <a:r>
              <a:rPr lang="en-US" altLang="zh-TW" sz="2000" dirty="0"/>
              <a:t>(</a:t>
            </a:r>
            <a:r>
              <a:rPr lang="en-US" altLang="zh-TW" sz="2000" b="1" dirty="0"/>
              <a:t>List</a:t>
            </a:r>
            <a:r>
              <a:rPr lang="en-US" altLang="zh-TW" sz="2000" dirty="0"/>
              <a:t>("pandas", "</a:t>
            </a:r>
            <a:r>
              <a:rPr lang="en-US" altLang="zh-TW" sz="2000" dirty="0" err="1"/>
              <a:t>i</a:t>
            </a:r>
            <a:r>
              <a:rPr lang="en-US" altLang="zh-TW" sz="2000" dirty="0"/>
              <a:t> like pandas")) </a:t>
            </a:r>
          </a:p>
          <a:p>
            <a:pPr lvl="2"/>
            <a:r>
              <a:rPr lang="en-US" altLang="zh-TW" sz="2000" i="1" dirty="0">
                <a:solidFill>
                  <a:schemeClr val="accent5"/>
                </a:solidFill>
              </a:rPr>
              <a:t>Java parallelize example</a:t>
            </a:r>
          </a:p>
          <a:p>
            <a:pPr lvl="3"/>
            <a:r>
              <a:rPr lang="en-US" altLang="zh-TW" sz="2000" dirty="0" err="1"/>
              <a:t>JavaRDD</a:t>
            </a:r>
            <a:r>
              <a:rPr lang="en-US" altLang="zh-TW" sz="2000" dirty="0"/>
              <a:t>&lt;String&gt; lines = </a:t>
            </a:r>
            <a:r>
              <a:rPr lang="en-US" altLang="zh-TW" sz="2000" dirty="0" err="1"/>
              <a:t>sc.parallelize</a:t>
            </a:r>
            <a:r>
              <a:rPr lang="en-US" altLang="zh-TW" sz="2000" dirty="0"/>
              <a:t>(</a:t>
            </a:r>
            <a:r>
              <a:rPr lang="en-US" altLang="zh-TW" sz="2000" dirty="0" err="1"/>
              <a:t>Arrays.asList</a:t>
            </a:r>
            <a:r>
              <a:rPr lang="en-US" altLang="zh-TW" sz="2000" dirty="0"/>
              <a:t>("pandas", "</a:t>
            </a:r>
            <a:r>
              <a:rPr lang="en-US" altLang="zh-TW" sz="2000" dirty="0" err="1"/>
              <a:t>i</a:t>
            </a:r>
            <a:r>
              <a:rPr lang="en-US" altLang="zh-TW" sz="2000" dirty="0"/>
              <a:t> like pandas")); </a:t>
            </a:r>
          </a:p>
          <a:p>
            <a:pPr lvl="1"/>
            <a:endParaRPr lang="en-US" altLang="zh-TW" dirty="0">
              <a:solidFill>
                <a:srgbClr val="C00000"/>
              </a:solidFill>
            </a:endParaRPr>
          </a:p>
          <a:p>
            <a:pPr lvl="1"/>
            <a:endParaRPr kumimoji="1" lang="zh-TW" altLang="en-US" dirty="0"/>
          </a:p>
        </p:txBody>
      </p:sp>
    </p:spTree>
    <p:extLst>
      <p:ext uri="{BB962C8B-B14F-4D97-AF65-F5344CB8AC3E}">
        <p14:creationId xmlns:p14="http://schemas.microsoft.com/office/powerpoint/2010/main" val="307917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Creating RDD</a:t>
            </a:r>
            <a:endParaRPr kumimoji="1" lang="zh-TW" altLang="en-US" dirty="0"/>
          </a:p>
        </p:txBody>
      </p:sp>
      <p:sp>
        <p:nvSpPr>
          <p:cNvPr id="3" name="內容版面配置區 2"/>
          <p:cNvSpPr>
            <a:spLocks noGrp="1"/>
          </p:cNvSpPr>
          <p:nvPr>
            <p:ph idx="1"/>
          </p:nvPr>
        </p:nvSpPr>
        <p:spPr/>
        <p:txBody>
          <a:bodyPr>
            <a:normAutofit/>
          </a:bodyPr>
          <a:lstStyle/>
          <a:p>
            <a:r>
              <a:rPr lang="en-US" altLang="zh-TW" sz="3200" dirty="0"/>
              <a:t>A second way to create RDDs is to load data in external storage </a:t>
            </a:r>
          </a:p>
          <a:p>
            <a:pPr lvl="1"/>
            <a:r>
              <a:rPr lang="en-US" altLang="zh-TW" sz="2800" i="1" dirty="0"/>
              <a:t>Python </a:t>
            </a:r>
            <a:r>
              <a:rPr lang="en-US" altLang="zh-TW" sz="2800" i="1" dirty="0" err="1"/>
              <a:t>textFile</a:t>
            </a:r>
            <a:r>
              <a:rPr lang="en-US" altLang="zh-TW" sz="2800" i="1" dirty="0"/>
              <a:t> example </a:t>
            </a:r>
            <a:endParaRPr lang="en-US" altLang="zh-TW" sz="2800" dirty="0"/>
          </a:p>
          <a:p>
            <a:pPr lvl="2"/>
            <a:r>
              <a:rPr lang="en-US" altLang="zh-TW" sz="2400" dirty="0"/>
              <a:t>lines = </a:t>
            </a:r>
            <a:r>
              <a:rPr lang="en-US" altLang="zh-TW" sz="2400" dirty="0" err="1"/>
              <a:t>sc.textFile</a:t>
            </a:r>
            <a:r>
              <a:rPr lang="en-US" altLang="zh-TW" sz="2400" dirty="0"/>
              <a:t>("/path/to/</a:t>
            </a:r>
            <a:r>
              <a:rPr lang="en-US" altLang="zh-TW" sz="2400" dirty="0" err="1"/>
              <a:t>README.md</a:t>
            </a:r>
            <a:r>
              <a:rPr lang="en-US" altLang="zh-TW" sz="2400" dirty="0"/>
              <a:t>") </a:t>
            </a:r>
          </a:p>
          <a:p>
            <a:pPr lvl="1"/>
            <a:r>
              <a:rPr lang="en-US" altLang="zh-TW" sz="2800" i="1" dirty="0" err="1"/>
              <a:t>Scala</a:t>
            </a:r>
            <a:r>
              <a:rPr lang="en-US" altLang="zh-TW" sz="2800" i="1" dirty="0"/>
              <a:t> </a:t>
            </a:r>
            <a:r>
              <a:rPr lang="en-US" altLang="zh-TW" sz="2800" i="1" dirty="0" err="1"/>
              <a:t>textFile</a:t>
            </a:r>
            <a:r>
              <a:rPr lang="en-US" altLang="zh-TW" sz="2800" i="1" dirty="0"/>
              <a:t> example</a:t>
            </a:r>
          </a:p>
          <a:p>
            <a:pPr lvl="2"/>
            <a:r>
              <a:rPr lang="en-US" altLang="zh-TW" sz="2000" dirty="0" err="1"/>
              <a:t>val</a:t>
            </a:r>
            <a:r>
              <a:rPr lang="en-US" altLang="zh-TW" sz="2000" dirty="0"/>
              <a:t> lines = </a:t>
            </a:r>
            <a:r>
              <a:rPr lang="en-US" altLang="zh-TW" sz="2000" dirty="0" err="1"/>
              <a:t>sc.textFile</a:t>
            </a:r>
            <a:r>
              <a:rPr lang="en-US" altLang="zh-TW" sz="2000" dirty="0"/>
              <a:t>("/path/to/</a:t>
            </a:r>
            <a:r>
              <a:rPr lang="en-US" altLang="zh-TW" sz="2000" dirty="0" err="1"/>
              <a:t>README.md</a:t>
            </a:r>
            <a:r>
              <a:rPr lang="en-US" altLang="zh-TW" sz="2000" dirty="0"/>
              <a:t>") </a:t>
            </a:r>
          </a:p>
          <a:p>
            <a:pPr lvl="1"/>
            <a:r>
              <a:rPr lang="en-US" altLang="zh-TW" sz="2800" i="1" dirty="0"/>
              <a:t>Java </a:t>
            </a:r>
            <a:r>
              <a:rPr lang="en-US" altLang="zh-TW" sz="2800" i="1" dirty="0" err="1"/>
              <a:t>textFile</a:t>
            </a:r>
            <a:r>
              <a:rPr lang="en-US" altLang="zh-TW" sz="2800" i="1" dirty="0"/>
              <a:t> example</a:t>
            </a:r>
          </a:p>
          <a:p>
            <a:pPr lvl="2"/>
            <a:r>
              <a:rPr lang="en-US" altLang="zh-TW" sz="2400" dirty="0" err="1"/>
              <a:t>JavaRDD</a:t>
            </a:r>
            <a:r>
              <a:rPr lang="en-US" altLang="zh-TW" sz="2400" dirty="0"/>
              <a:t>&lt;String&gt; lines = </a:t>
            </a:r>
            <a:r>
              <a:rPr lang="en-US" altLang="zh-TW" sz="2400" dirty="0" err="1"/>
              <a:t>sc.textFile</a:t>
            </a:r>
            <a:r>
              <a:rPr lang="en-US" altLang="zh-TW" sz="2400" dirty="0"/>
              <a:t>("/path/to/</a:t>
            </a:r>
            <a:r>
              <a:rPr lang="en-US" altLang="zh-TW" sz="2400" dirty="0" err="1"/>
              <a:t>README.md</a:t>
            </a:r>
            <a:r>
              <a:rPr lang="en-US" altLang="zh-TW" sz="2400" dirty="0"/>
              <a:t>"); </a:t>
            </a:r>
          </a:p>
          <a:p>
            <a:pPr lvl="1"/>
            <a:endParaRPr lang="en-US" altLang="zh-TW" sz="2800" dirty="0"/>
          </a:p>
          <a:p>
            <a:pPr lvl="1"/>
            <a:endParaRPr lang="en-US" altLang="zh-TW" sz="2800" dirty="0"/>
          </a:p>
          <a:p>
            <a:endParaRPr kumimoji="1" lang="zh-TW" altLang="en-US" sz="3200" dirty="0"/>
          </a:p>
        </p:txBody>
      </p:sp>
    </p:spTree>
    <p:extLst>
      <p:ext uri="{BB962C8B-B14F-4D97-AF65-F5344CB8AC3E}">
        <p14:creationId xmlns:p14="http://schemas.microsoft.com/office/powerpoint/2010/main" val="258261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RDD Operations </a:t>
            </a:r>
            <a:endParaRPr lang="en-US" altLang="zh-TW" dirty="0"/>
          </a:p>
        </p:txBody>
      </p:sp>
      <p:sp>
        <p:nvSpPr>
          <p:cNvPr id="3" name="內容版面配置區 2"/>
          <p:cNvSpPr>
            <a:spLocks noGrp="1"/>
          </p:cNvSpPr>
          <p:nvPr>
            <p:ph idx="1"/>
          </p:nvPr>
        </p:nvSpPr>
        <p:spPr/>
        <p:txBody>
          <a:bodyPr>
            <a:normAutofit/>
          </a:bodyPr>
          <a:lstStyle/>
          <a:p>
            <a:r>
              <a:rPr lang="en-US" altLang="zh-TW" dirty="0"/>
              <a:t>RDDs support two types of operations, </a:t>
            </a:r>
            <a:r>
              <a:rPr lang="en-US" altLang="zh-TW" i="1" dirty="0">
                <a:solidFill>
                  <a:srgbClr val="FF0000"/>
                </a:solidFill>
              </a:rPr>
              <a:t>transformations</a:t>
            </a:r>
            <a:r>
              <a:rPr lang="en-US" altLang="zh-TW" i="1" dirty="0"/>
              <a:t> </a:t>
            </a:r>
            <a:r>
              <a:rPr lang="en-US" altLang="zh-TW" dirty="0"/>
              <a:t>and </a:t>
            </a:r>
            <a:r>
              <a:rPr lang="en-US" altLang="zh-TW" i="1" dirty="0">
                <a:solidFill>
                  <a:srgbClr val="FF0000"/>
                </a:solidFill>
              </a:rPr>
              <a:t>actions</a:t>
            </a:r>
            <a:r>
              <a:rPr lang="en-US" altLang="zh-TW" dirty="0"/>
              <a:t>. </a:t>
            </a:r>
          </a:p>
          <a:p>
            <a:pPr lvl="1"/>
            <a:r>
              <a:rPr lang="en-US" altLang="zh-TW" dirty="0"/>
              <a:t>Transformations are operations on RDDs that return a new RDD, such as map and filter </a:t>
            </a:r>
          </a:p>
          <a:p>
            <a:pPr lvl="1"/>
            <a:r>
              <a:rPr lang="en-US" altLang="zh-TW" dirty="0"/>
              <a:t>Actions are operations that return </a:t>
            </a:r>
            <a:r>
              <a:rPr lang="en-US" altLang="zh-TW" u="sng" dirty="0"/>
              <a:t>a result back to the driver program</a:t>
            </a:r>
            <a:r>
              <a:rPr lang="en-US" altLang="zh-TW" dirty="0"/>
              <a:t> or </a:t>
            </a:r>
            <a:r>
              <a:rPr lang="en-US" altLang="zh-TW" u="sng" dirty="0"/>
              <a:t>write it to storage</a:t>
            </a:r>
            <a:r>
              <a:rPr lang="en-US" altLang="zh-TW" dirty="0"/>
              <a:t>, and </a:t>
            </a:r>
            <a:r>
              <a:rPr lang="en-US" altLang="zh-TW" u="sng" dirty="0"/>
              <a:t>kick off a computation</a:t>
            </a:r>
          </a:p>
          <a:p>
            <a:pPr lvl="2"/>
            <a:r>
              <a:rPr lang="en-US" altLang="zh-TW" sz="2400" dirty="0"/>
              <a:t>such as count and first</a:t>
            </a:r>
          </a:p>
          <a:p>
            <a:r>
              <a:rPr lang="en-US" altLang="zh-TW" dirty="0"/>
              <a:t>Spark treats transformations and actions very differently, so understanding which type of operation you are performing will be important. </a:t>
            </a:r>
          </a:p>
          <a:p>
            <a:pPr lvl="1"/>
            <a:r>
              <a:rPr lang="en-US" altLang="zh-TW" dirty="0"/>
              <a:t>how to check the type? transformations return RDDs whereas actions return some other data type. </a:t>
            </a:r>
          </a:p>
          <a:p>
            <a:pPr lvl="1"/>
            <a:endParaRPr lang="en-US" altLang="zh-TW" dirty="0"/>
          </a:p>
          <a:p>
            <a:pPr lvl="1"/>
            <a:endParaRPr lang="en-US" altLang="zh-TW" dirty="0"/>
          </a:p>
          <a:p>
            <a:endParaRPr kumimoji="1" lang="zh-TW" altLang="en-US" dirty="0"/>
          </a:p>
        </p:txBody>
      </p:sp>
    </p:spTree>
    <p:extLst>
      <p:ext uri="{BB962C8B-B14F-4D97-AF65-F5344CB8AC3E}">
        <p14:creationId xmlns:p14="http://schemas.microsoft.com/office/powerpoint/2010/main" val="1516706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RDD </a:t>
            </a:r>
            <a:r>
              <a:rPr lang="en-US" altLang="zh-TW" b="1" dirty="0" smtClean="0"/>
              <a:t>Operations: Transformations</a:t>
            </a:r>
            <a:endParaRPr kumimoji="1" lang="zh-TW" altLang="en-US" dirty="0"/>
          </a:p>
        </p:txBody>
      </p:sp>
      <p:sp>
        <p:nvSpPr>
          <p:cNvPr id="3" name="內容版面配置區 2"/>
          <p:cNvSpPr>
            <a:spLocks noGrp="1"/>
          </p:cNvSpPr>
          <p:nvPr>
            <p:ph idx="1"/>
          </p:nvPr>
        </p:nvSpPr>
        <p:spPr/>
        <p:txBody>
          <a:bodyPr>
            <a:normAutofit/>
          </a:bodyPr>
          <a:lstStyle/>
          <a:p>
            <a:r>
              <a:rPr lang="en-US" altLang="zh-TW" sz="3200" dirty="0"/>
              <a:t>Transformations are operations on RDDs that return a new RDD</a:t>
            </a:r>
          </a:p>
          <a:p>
            <a:pPr lvl="1"/>
            <a:r>
              <a:rPr lang="en-US" altLang="zh-TW" sz="2800" dirty="0"/>
              <a:t>transformed RDDs are computed lazily, only when you use them in an action </a:t>
            </a:r>
          </a:p>
          <a:p>
            <a:pPr lvl="1"/>
            <a:r>
              <a:rPr lang="en-US" altLang="zh-TW" sz="2800" dirty="0"/>
              <a:t>element-wise (not for all cases)</a:t>
            </a:r>
          </a:p>
          <a:p>
            <a:r>
              <a:rPr kumimoji="1" lang="en-US" altLang="zh-TW" sz="3200" dirty="0"/>
              <a:t>Question: </a:t>
            </a:r>
            <a:r>
              <a:rPr lang="en-US" altLang="zh-TW" sz="3200" dirty="0"/>
              <a:t>we have a log file, </a:t>
            </a:r>
            <a:r>
              <a:rPr lang="en-US" altLang="zh-TW" sz="3200" dirty="0" err="1"/>
              <a:t>log.txt</a:t>
            </a:r>
            <a:r>
              <a:rPr lang="en-US" altLang="zh-TW" sz="3200" dirty="0"/>
              <a:t>, with a number of messages, and we want to select only the error messages?</a:t>
            </a:r>
          </a:p>
          <a:p>
            <a:pPr lvl="1"/>
            <a:endParaRPr kumimoji="1" lang="zh-TW" altLang="en-US" sz="2800" dirty="0"/>
          </a:p>
        </p:txBody>
      </p:sp>
    </p:spTree>
    <p:extLst>
      <p:ext uri="{BB962C8B-B14F-4D97-AF65-F5344CB8AC3E}">
        <p14:creationId xmlns:p14="http://schemas.microsoft.com/office/powerpoint/2010/main" val="237659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RDD Operations</a:t>
            </a:r>
            <a:br>
              <a:rPr lang="en-US" altLang="zh-TW" b="1" dirty="0"/>
            </a:br>
            <a:r>
              <a:rPr lang="en-US" altLang="zh-TW" sz="2700" b="1" dirty="0" smtClean="0"/>
              <a:t>Transformation examples </a:t>
            </a:r>
            <a:endParaRPr kumimoji="1" lang="zh-TW" altLang="en-US" sz="2700" dirty="0"/>
          </a:p>
        </p:txBody>
      </p:sp>
      <p:sp>
        <p:nvSpPr>
          <p:cNvPr id="3" name="內容版面配置區 2"/>
          <p:cNvSpPr>
            <a:spLocks noGrp="1"/>
          </p:cNvSpPr>
          <p:nvPr>
            <p:ph idx="1"/>
          </p:nvPr>
        </p:nvSpPr>
        <p:spPr/>
        <p:txBody>
          <a:bodyPr>
            <a:normAutofit fontScale="77500" lnSpcReduction="20000"/>
          </a:bodyPr>
          <a:lstStyle/>
          <a:p>
            <a:r>
              <a:rPr lang="en-US" altLang="zh-TW" i="1" dirty="0"/>
              <a:t>Python filter example </a:t>
            </a:r>
          </a:p>
          <a:p>
            <a:pPr lvl="1"/>
            <a:r>
              <a:rPr lang="en-US" altLang="zh-TW" sz="2600" b="1" dirty="0" err="1">
                <a:solidFill>
                  <a:srgbClr val="C00000"/>
                </a:solidFill>
              </a:rPr>
              <a:t>inputRDD</a:t>
            </a:r>
            <a:r>
              <a:rPr lang="en-US" altLang="zh-TW" sz="2600" b="1" dirty="0">
                <a:solidFill>
                  <a:srgbClr val="C00000"/>
                </a:solidFill>
              </a:rPr>
              <a:t> = </a:t>
            </a:r>
            <a:r>
              <a:rPr lang="en-US" altLang="zh-TW" sz="2600" b="1" dirty="0" err="1">
                <a:solidFill>
                  <a:srgbClr val="C00000"/>
                </a:solidFill>
              </a:rPr>
              <a:t>sc.textFile</a:t>
            </a:r>
            <a:r>
              <a:rPr lang="en-US" altLang="zh-TW" sz="2600" b="1" dirty="0">
                <a:solidFill>
                  <a:srgbClr val="C00000"/>
                </a:solidFill>
              </a:rPr>
              <a:t>("</a:t>
            </a:r>
            <a:r>
              <a:rPr lang="en-US" altLang="zh-TW" sz="2600" b="1" dirty="0" err="1">
                <a:solidFill>
                  <a:srgbClr val="C00000"/>
                </a:solidFill>
              </a:rPr>
              <a:t>log.txt</a:t>
            </a:r>
            <a:r>
              <a:rPr lang="en-US" altLang="zh-TW" sz="2600" b="1" dirty="0">
                <a:solidFill>
                  <a:srgbClr val="C00000"/>
                </a:solidFill>
              </a:rPr>
              <a:t>")</a:t>
            </a:r>
            <a:br>
              <a:rPr lang="en-US" altLang="zh-TW" sz="2600" b="1" dirty="0">
                <a:solidFill>
                  <a:srgbClr val="C00000"/>
                </a:solidFill>
              </a:rPr>
            </a:br>
            <a:r>
              <a:rPr lang="en-US" altLang="zh-TW" sz="2600" b="1" dirty="0" err="1">
                <a:solidFill>
                  <a:srgbClr val="C00000"/>
                </a:solidFill>
              </a:rPr>
              <a:t>errorsRDD</a:t>
            </a:r>
            <a:r>
              <a:rPr lang="en-US" altLang="zh-TW" sz="2600" b="1" dirty="0">
                <a:solidFill>
                  <a:srgbClr val="C00000"/>
                </a:solidFill>
              </a:rPr>
              <a:t> = </a:t>
            </a:r>
            <a:r>
              <a:rPr lang="en-US" altLang="zh-TW" sz="2600" b="1" dirty="0" err="1">
                <a:solidFill>
                  <a:srgbClr val="C00000"/>
                </a:solidFill>
              </a:rPr>
              <a:t>inputRDD.filter</a:t>
            </a:r>
            <a:r>
              <a:rPr lang="en-US" altLang="zh-TW" sz="2600" b="1" dirty="0">
                <a:solidFill>
                  <a:srgbClr val="C00000"/>
                </a:solidFill>
              </a:rPr>
              <a:t>(lambda x: "error" in x) </a:t>
            </a:r>
          </a:p>
          <a:p>
            <a:r>
              <a:rPr lang="en-US" altLang="zh-TW" i="1" dirty="0" err="1"/>
              <a:t>Scala</a:t>
            </a:r>
            <a:r>
              <a:rPr lang="en-US" altLang="zh-TW" i="1" dirty="0"/>
              <a:t> filter example</a:t>
            </a:r>
          </a:p>
          <a:p>
            <a:pPr lvl="1"/>
            <a:r>
              <a:rPr lang="en-US" altLang="zh-TW" sz="2600" b="1" dirty="0" err="1">
                <a:solidFill>
                  <a:srgbClr val="C00000"/>
                </a:solidFill>
              </a:rPr>
              <a:t>val</a:t>
            </a:r>
            <a:r>
              <a:rPr lang="en-US" altLang="zh-TW" sz="2600" b="1" dirty="0">
                <a:solidFill>
                  <a:srgbClr val="C00000"/>
                </a:solidFill>
              </a:rPr>
              <a:t> </a:t>
            </a:r>
            <a:r>
              <a:rPr lang="en-US" altLang="zh-TW" sz="2600" b="1" dirty="0" err="1">
                <a:solidFill>
                  <a:srgbClr val="C00000"/>
                </a:solidFill>
              </a:rPr>
              <a:t>inputRDD</a:t>
            </a:r>
            <a:r>
              <a:rPr lang="en-US" altLang="zh-TW" sz="2600" b="1" dirty="0">
                <a:solidFill>
                  <a:srgbClr val="C00000"/>
                </a:solidFill>
              </a:rPr>
              <a:t> = </a:t>
            </a:r>
            <a:r>
              <a:rPr lang="en-US" altLang="zh-TW" sz="2600" b="1" dirty="0" err="1">
                <a:solidFill>
                  <a:srgbClr val="C00000"/>
                </a:solidFill>
              </a:rPr>
              <a:t>sc.textFile</a:t>
            </a:r>
            <a:r>
              <a:rPr lang="en-US" altLang="zh-TW" sz="2600" b="1" dirty="0">
                <a:solidFill>
                  <a:srgbClr val="C00000"/>
                </a:solidFill>
              </a:rPr>
              <a:t>("</a:t>
            </a:r>
            <a:r>
              <a:rPr lang="en-US" altLang="zh-TW" sz="2600" b="1" dirty="0" err="1">
                <a:solidFill>
                  <a:srgbClr val="C00000"/>
                </a:solidFill>
              </a:rPr>
              <a:t>log.txt</a:t>
            </a:r>
            <a:r>
              <a:rPr lang="en-US" altLang="zh-TW" sz="2600" b="1" dirty="0">
                <a:solidFill>
                  <a:srgbClr val="C00000"/>
                </a:solidFill>
              </a:rPr>
              <a:t>”)</a:t>
            </a:r>
          </a:p>
          <a:p>
            <a:pPr lvl="1"/>
            <a:r>
              <a:rPr lang="en-US" altLang="zh-TW" sz="2600" b="1" dirty="0" err="1">
                <a:solidFill>
                  <a:srgbClr val="C00000"/>
                </a:solidFill>
              </a:rPr>
              <a:t>val</a:t>
            </a:r>
            <a:r>
              <a:rPr lang="en-US" altLang="zh-TW" sz="2600" b="1" dirty="0">
                <a:solidFill>
                  <a:srgbClr val="C00000"/>
                </a:solidFill>
              </a:rPr>
              <a:t> </a:t>
            </a:r>
            <a:r>
              <a:rPr lang="en-US" altLang="zh-TW" sz="2600" b="1" dirty="0" err="1">
                <a:solidFill>
                  <a:srgbClr val="C00000"/>
                </a:solidFill>
              </a:rPr>
              <a:t>errorsRDD</a:t>
            </a:r>
            <a:r>
              <a:rPr lang="en-US" altLang="zh-TW" sz="2600" b="1" dirty="0">
                <a:solidFill>
                  <a:srgbClr val="C00000"/>
                </a:solidFill>
              </a:rPr>
              <a:t> = </a:t>
            </a:r>
            <a:r>
              <a:rPr lang="en-US" altLang="zh-TW" sz="2600" b="1" dirty="0" err="1">
                <a:solidFill>
                  <a:srgbClr val="C00000"/>
                </a:solidFill>
              </a:rPr>
              <a:t>inputRDD.filter</a:t>
            </a:r>
            <a:r>
              <a:rPr lang="en-US" altLang="zh-TW" sz="2600" b="1" dirty="0">
                <a:solidFill>
                  <a:srgbClr val="C00000"/>
                </a:solidFill>
              </a:rPr>
              <a:t>(line =&gt; </a:t>
            </a:r>
            <a:r>
              <a:rPr lang="en-US" altLang="zh-TW" sz="2600" b="1" dirty="0" err="1">
                <a:solidFill>
                  <a:srgbClr val="C00000"/>
                </a:solidFill>
              </a:rPr>
              <a:t>line.contains</a:t>
            </a:r>
            <a:r>
              <a:rPr lang="en-US" altLang="zh-TW" sz="2600" b="1" dirty="0">
                <a:solidFill>
                  <a:srgbClr val="C00000"/>
                </a:solidFill>
              </a:rPr>
              <a:t>("error")) </a:t>
            </a:r>
          </a:p>
          <a:p>
            <a:r>
              <a:rPr lang="en-US" altLang="zh-TW" i="1" dirty="0"/>
              <a:t>Java filter example </a:t>
            </a:r>
            <a:endParaRPr lang="en-US" altLang="zh-TW" dirty="0"/>
          </a:p>
          <a:p>
            <a:pPr lvl="1"/>
            <a:r>
              <a:rPr lang="en-US" altLang="zh-TW" b="1" dirty="0" err="1">
                <a:solidFill>
                  <a:srgbClr val="C00000"/>
                </a:solidFill>
              </a:rPr>
              <a:t>JavaRDD</a:t>
            </a:r>
            <a:r>
              <a:rPr lang="en-US" altLang="zh-TW" b="1" dirty="0">
                <a:solidFill>
                  <a:srgbClr val="C00000"/>
                </a:solidFill>
              </a:rPr>
              <a:t>&lt;String&gt; </a:t>
            </a:r>
            <a:r>
              <a:rPr lang="en-US" altLang="zh-TW" b="1" dirty="0" err="1">
                <a:solidFill>
                  <a:srgbClr val="C00000"/>
                </a:solidFill>
              </a:rPr>
              <a:t>inputRDD</a:t>
            </a:r>
            <a:r>
              <a:rPr lang="en-US" altLang="zh-TW" b="1" dirty="0">
                <a:solidFill>
                  <a:srgbClr val="C00000"/>
                </a:solidFill>
              </a:rPr>
              <a:t> = </a:t>
            </a:r>
            <a:r>
              <a:rPr lang="en-US" altLang="zh-TW" b="1" dirty="0" err="1">
                <a:solidFill>
                  <a:srgbClr val="C00000"/>
                </a:solidFill>
              </a:rPr>
              <a:t>sc.textFile</a:t>
            </a:r>
            <a:r>
              <a:rPr lang="en-US" altLang="zh-TW" b="1" dirty="0">
                <a:solidFill>
                  <a:srgbClr val="C00000"/>
                </a:solidFill>
              </a:rPr>
              <a:t>("</a:t>
            </a:r>
            <a:r>
              <a:rPr lang="en-US" altLang="zh-TW" b="1" dirty="0" err="1">
                <a:solidFill>
                  <a:srgbClr val="C00000"/>
                </a:solidFill>
              </a:rPr>
              <a:t>log.txt</a:t>
            </a:r>
            <a:r>
              <a:rPr lang="en-US" altLang="zh-TW" b="1" dirty="0">
                <a:solidFill>
                  <a:srgbClr val="C00000"/>
                </a:solidFill>
              </a:rPr>
              <a:t>"); </a:t>
            </a:r>
          </a:p>
          <a:p>
            <a:pPr lvl="1"/>
            <a:r>
              <a:rPr lang="en-US" altLang="zh-TW" b="1" dirty="0" err="1">
                <a:solidFill>
                  <a:srgbClr val="C00000"/>
                </a:solidFill>
              </a:rPr>
              <a:t>JavaRDD</a:t>
            </a:r>
            <a:r>
              <a:rPr lang="en-US" altLang="zh-TW" b="1" dirty="0">
                <a:solidFill>
                  <a:srgbClr val="C00000"/>
                </a:solidFill>
              </a:rPr>
              <a:t>&lt;String&gt; </a:t>
            </a:r>
            <a:r>
              <a:rPr lang="en-US" altLang="zh-TW" b="1" dirty="0" err="1">
                <a:solidFill>
                  <a:srgbClr val="C00000"/>
                </a:solidFill>
              </a:rPr>
              <a:t>errorsRDD</a:t>
            </a:r>
            <a:r>
              <a:rPr lang="en-US" altLang="zh-TW" b="1" dirty="0">
                <a:solidFill>
                  <a:srgbClr val="C00000"/>
                </a:solidFill>
              </a:rPr>
              <a:t> = </a:t>
            </a:r>
            <a:r>
              <a:rPr lang="en-US" altLang="zh-TW" b="1" dirty="0" err="1">
                <a:solidFill>
                  <a:srgbClr val="C00000"/>
                </a:solidFill>
              </a:rPr>
              <a:t>inputRDD.filter</a:t>
            </a:r>
            <a:r>
              <a:rPr lang="en-US" altLang="zh-TW" b="1" dirty="0">
                <a:solidFill>
                  <a:srgbClr val="C00000"/>
                </a:solidFill>
              </a:rPr>
              <a:t>( new Function&lt;String, Boolean&gt;() {</a:t>
            </a:r>
            <a:br>
              <a:rPr lang="en-US" altLang="zh-TW" b="1" dirty="0">
                <a:solidFill>
                  <a:srgbClr val="C00000"/>
                </a:solidFill>
              </a:rPr>
            </a:br>
            <a:r>
              <a:rPr lang="en-US" altLang="zh-TW" b="1" dirty="0" smtClean="0">
                <a:solidFill>
                  <a:srgbClr val="C00000"/>
                </a:solidFill>
              </a:rPr>
              <a:t>                           public </a:t>
            </a:r>
            <a:r>
              <a:rPr lang="en-US" altLang="zh-TW" b="1" dirty="0">
                <a:solidFill>
                  <a:srgbClr val="C00000"/>
                </a:solidFill>
              </a:rPr>
              <a:t>Boolean call(String x) { return </a:t>
            </a:r>
            <a:r>
              <a:rPr lang="en-US" altLang="zh-TW" b="1" dirty="0" err="1">
                <a:solidFill>
                  <a:srgbClr val="C00000"/>
                </a:solidFill>
              </a:rPr>
              <a:t>x.contains</a:t>
            </a:r>
            <a:r>
              <a:rPr lang="en-US" altLang="zh-TW" b="1" dirty="0">
                <a:solidFill>
                  <a:srgbClr val="C00000"/>
                </a:solidFill>
              </a:rPr>
              <a:t>("error"); </a:t>
            </a:r>
          </a:p>
          <a:p>
            <a:pPr marL="457200" lvl="1" indent="0">
              <a:buNone/>
            </a:pPr>
            <a:r>
              <a:rPr lang="en-US" altLang="zh-TW" b="1" dirty="0">
                <a:solidFill>
                  <a:srgbClr val="C00000"/>
                </a:solidFill>
              </a:rPr>
              <a:t>     } }); </a:t>
            </a:r>
          </a:p>
          <a:p>
            <a:r>
              <a:rPr lang="en-US" altLang="zh-TW" dirty="0"/>
              <a:t>Note that the filter operation </a:t>
            </a:r>
            <a:r>
              <a:rPr lang="en-US" altLang="zh-TW" dirty="0">
                <a:solidFill>
                  <a:srgbClr val="FF0000"/>
                </a:solidFill>
              </a:rPr>
              <a:t>does not mutate the existing </a:t>
            </a:r>
            <a:r>
              <a:rPr lang="en-US" altLang="zh-TW" dirty="0" err="1">
                <a:solidFill>
                  <a:srgbClr val="FF0000"/>
                </a:solidFill>
              </a:rPr>
              <a:t>inputRDD</a:t>
            </a:r>
            <a:r>
              <a:rPr lang="en-US" altLang="zh-TW" dirty="0"/>
              <a:t>. Instead, it returns a pointer to an entirely new RDD. </a:t>
            </a:r>
          </a:p>
          <a:p>
            <a:endParaRPr kumimoji="1" lang="zh-TW" altLang="en-US" dirty="0"/>
          </a:p>
        </p:txBody>
      </p:sp>
    </p:spTree>
    <p:extLst>
      <p:ext uri="{BB962C8B-B14F-4D97-AF65-F5344CB8AC3E}">
        <p14:creationId xmlns:p14="http://schemas.microsoft.com/office/powerpoint/2010/main" val="396006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螢幕快照 2014-11-16 上午1.13.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46" y="2522156"/>
            <a:ext cx="2382670" cy="2870549"/>
          </a:xfrm>
          <a:prstGeom prst="rect">
            <a:avLst/>
          </a:prstGeom>
        </p:spPr>
      </p:pic>
      <p:sp>
        <p:nvSpPr>
          <p:cNvPr id="2" name="標題 1"/>
          <p:cNvSpPr>
            <a:spLocks noGrp="1"/>
          </p:cNvSpPr>
          <p:nvPr>
            <p:ph type="title"/>
          </p:nvPr>
        </p:nvSpPr>
        <p:spPr/>
        <p:txBody>
          <a:bodyPr>
            <a:normAutofit/>
          </a:bodyPr>
          <a:lstStyle/>
          <a:p>
            <a:r>
              <a:rPr lang="en-US" altLang="zh-TW" b="1" dirty="0"/>
              <a:t>RDD Operations</a:t>
            </a:r>
            <a:br>
              <a:rPr lang="en-US" altLang="zh-TW" b="1" dirty="0"/>
            </a:br>
            <a:r>
              <a:rPr lang="en-US" altLang="zh-TW" sz="2700" b="1" dirty="0"/>
              <a:t>Transformations </a:t>
            </a:r>
            <a:endParaRPr kumimoji="1" lang="zh-TW" altLang="en-US" sz="2700" dirty="0"/>
          </a:p>
        </p:txBody>
      </p:sp>
      <p:sp>
        <p:nvSpPr>
          <p:cNvPr id="3" name="內容版面配置區 2"/>
          <p:cNvSpPr>
            <a:spLocks noGrp="1"/>
          </p:cNvSpPr>
          <p:nvPr>
            <p:ph idx="1"/>
          </p:nvPr>
        </p:nvSpPr>
        <p:spPr/>
        <p:txBody>
          <a:bodyPr/>
          <a:lstStyle/>
          <a:p>
            <a:r>
              <a:rPr lang="en-US" altLang="zh-TW" dirty="0">
                <a:solidFill>
                  <a:srgbClr val="FF0000"/>
                </a:solidFill>
              </a:rPr>
              <a:t>union</a:t>
            </a:r>
            <a:r>
              <a:rPr lang="en-US" altLang="zh-TW" dirty="0"/>
              <a:t> is a bit different than filter, in that it operates on two RDDs instead of one</a:t>
            </a:r>
          </a:p>
          <a:p>
            <a:r>
              <a:rPr lang="en-US" altLang="zh-TW" i="1" dirty="0"/>
              <a:t>Python union example </a:t>
            </a:r>
            <a:endParaRPr lang="en-US" altLang="zh-TW" dirty="0"/>
          </a:p>
          <a:p>
            <a:pPr lvl="1"/>
            <a:r>
              <a:rPr lang="en-US" altLang="zh-TW" b="1" dirty="0" err="1">
                <a:solidFill>
                  <a:srgbClr val="C00000"/>
                </a:solidFill>
              </a:rPr>
              <a:t>errorsRDD</a:t>
            </a:r>
            <a:r>
              <a:rPr lang="en-US" altLang="zh-TW" b="1" dirty="0">
                <a:solidFill>
                  <a:srgbClr val="C00000"/>
                </a:solidFill>
              </a:rPr>
              <a:t> = </a:t>
            </a:r>
            <a:r>
              <a:rPr lang="en-US" altLang="zh-TW" b="1" dirty="0" err="1">
                <a:solidFill>
                  <a:srgbClr val="C00000"/>
                </a:solidFill>
              </a:rPr>
              <a:t>inputRDD.filter</a:t>
            </a:r>
            <a:r>
              <a:rPr lang="en-US" altLang="zh-TW" b="1" dirty="0">
                <a:solidFill>
                  <a:srgbClr val="C00000"/>
                </a:solidFill>
              </a:rPr>
              <a:t>(lambda x: "error" in x) </a:t>
            </a:r>
          </a:p>
          <a:p>
            <a:pPr lvl="1"/>
            <a:r>
              <a:rPr lang="en-US" altLang="zh-TW" b="1" dirty="0" err="1">
                <a:solidFill>
                  <a:srgbClr val="C00000"/>
                </a:solidFill>
              </a:rPr>
              <a:t>warningsRDD</a:t>
            </a:r>
            <a:r>
              <a:rPr lang="en-US" altLang="zh-TW" b="1" dirty="0">
                <a:solidFill>
                  <a:srgbClr val="C00000"/>
                </a:solidFill>
              </a:rPr>
              <a:t> = </a:t>
            </a:r>
            <a:r>
              <a:rPr lang="en-US" altLang="zh-TW" b="1" dirty="0" err="1">
                <a:solidFill>
                  <a:srgbClr val="C00000"/>
                </a:solidFill>
              </a:rPr>
              <a:t>inputRDD.filter</a:t>
            </a:r>
            <a:r>
              <a:rPr lang="en-US" altLang="zh-TW" b="1" dirty="0">
                <a:solidFill>
                  <a:srgbClr val="C00000"/>
                </a:solidFill>
              </a:rPr>
              <a:t>(lambda x: "warning" in x) </a:t>
            </a:r>
          </a:p>
          <a:p>
            <a:pPr lvl="1"/>
            <a:r>
              <a:rPr lang="en-US" altLang="zh-TW" b="1" dirty="0" err="1">
                <a:solidFill>
                  <a:srgbClr val="C00000"/>
                </a:solidFill>
              </a:rPr>
              <a:t>badLinesRDD</a:t>
            </a:r>
            <a:r>
              <a:rPr lang="en-US" altLang="zh-TW" b="1" dirty="0">
                <a:solidFill>
                  <a:srgbClr val="C00000"/>
                </a:solidFill>
              </a:rPr>
              <a:t> = </a:t>
            </a:r>
            <a:r>
              <a:rPr lang="en-US" altLang="zh-TW" b="1" dirty="0" err="1">
                <a:solidFill>
                  <a:srgbClr val="C00000"/>
                </a:solidFill>
              </a:rPr>
              <a:t>errorsRDD.union</a:t>
            </a:r>
            <a:r>
              <a:rPr lang="en-US" altLang="zh-TW" b="1" dirty="0">
                <a:solidFill>
                  <a:srgbClr val="C00000"/>
                </a:solidFill>
              </a:rPr>
              <a:t>(</a:t>
            </a:r>
            <a:r>
              <a:rPr lang="en-US" altLang="zh-TW" b="1" dirty="0" err="1">
                <a:solidFill>
                  <a:srgbClr val="C00000"/>
                </a:solidFill>
              </a:rPr>
              <a:t>warningsRDD</a:t>
            </a:r>
            <a:r>
              <a:rPr lang="en-US" altLang="zh-TW" b="1" dirty="0">
                <a:solidFill>
                  <a:srgbClr val="C00000"/>
                </a:solidFill>
              </a:rPr>
              <a:t>) </a:t>
            </a:r>
          </a:p>
          <a:p>
            <a:pPr lvl="1"/>
            <a:endParaRPr lang="en-US" altLang="zh-TW" sz="2000" dirty="0">
              <a:solidFill>
                <a:srgbClr val="FF6600"/>
              </a:solidFill>
            </a:endParaRPr>
          </a:p>
          <a:p>
            <a:r>
              <a:rPr lang="en-US" altLang="zh-TW" i="1" dirty="0"/>
              <a:t>lineage graph: </a:t>
            </a:r>
            <a:r>
              <a:rPr lang="en-US" altLang="zh-TW" dirty="0"/>
              <a:t>Spark keeps track of the set of dependencies between different RDDs </a:t>
            </a:r>
          </a:p>
          <a:p>
            <a:endParaRPr kumimoji="1" lang="zh-TW" altLang="en-US" dirty="0"/>
          </a:p>
        </p:txBody>
      </p:sp>
    </p:spTree>
    <p:extLst>
      <p:ext uri="{BB962C8B-B14F-4D97-AF65-F5344CB8AC3E}">
        <p14:creationId xmlns:p14="http://schemas.microsoft.com/office/powerpoint/2010/main" val="278253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RDD </a:t>
            </a:r>
            <a:r>
              <a:rPr lang="en-US" altLang="zh-TW" b="1" dirty="0" smtClean="0"/>
              <a:t>Operations – ACTIONS </a:t>
            </a:r>
            <a:r>
              <a:rPr lang="en-US" altLang="zh-TW" b="1" dirty="0"/>
              <a:t/>
            </a:r>
            <a:br>
              <a:rPr lang="en-US" altLang="zh-TW" b="1" dirty="0"/>
            </a:br>
            <a:r>
              <a:rPr lang="en-US" altLang="zh-TW" sz="2700" b="1" dirty="0" smtClean="0"/>
              <a:t>Action Examples</a:t>
            </a:r>
            <a:endParaRPr kumimoji="1" lang="zh-TW" altLang="en-US" sz="2700" dirty="0"/>
          </a:p>
        </p:txBody>
      </p:sp>
      <p:sp>
        <p:nvSpPr>
          <p:cNvPr id="3" name="內容版面配置區 2"/>
          <p:cNvSpPr>
            <a:spLocks noGrp="1"/>
          </p:cNvSpPr>
          <p:nvPr>
            <p:ph idx="1"/>
          </p:nvPr>
        </p:nvSpPr>
        <p:spPr/>
        <p:txBody>
          <a:bodyPr>
            <a:normAutofit fontScale="85000" lnSpcReduction="20000"/>
          </a:bodyPr>
          <a:lstStyle/>
          <a:p>
            <a:r>
              <a:rPr lang="en-US" altLang="zh-TW" i="1" dirty="0"/>
              <a:t>Do something </a:t>
            </a:r>
            <a:r>
              <a:rPr lang="en-US" altLang="zh-TW" dirty="0"/>
              <a:t>with our dataset </a:t>
            </a:r>
          </a:p>
          <a:p>
            <a:r>
              <a:rPr lang="en-US" altLang="zh-TW" dirty="0"/>
              <a:t>They are the operations that return a final value to the driver program or write data to an external storage system </a:t>
            </a:r>
          </a:p>
          <a:p>
            <a:r>
              <a:rPr lang="en-US" altLang="zh-TW" i="1" dirty="0"/>
              <a:t>Python error count example using actions </a:t>
            </a:r>
            <a:endParaRPr lang="en-US" altLang="zh-TW" dirty="0"/>
          </a:p>
          <a:p>
            <a:pPr lvl="1"/>
            <a:r>
              <a:rPr lang="en-US" altLang="zh-TW" sz="2600" b="1" dirty="0">
                <a:solidFill>
                  <a:srgbClr val="C00000"/>
                </a:solidFill>
              </a:rPr>
              <a:t>print "Input had " + </a:t>
            </a:r>
            <a:r>
              <a:rPr lang="en-US" altLang="zh-TW" sz="2600" b="1" dirty="0" err="1">
                <a:solidFill>
                  <a:srgbClr val="C00000"/>
                </a:solidFill>
              </a:rPr>
              <a:t>badLinesRDD.count</a:t>
            </a:r>
            <a:r>
              <a:rPr lang="en-US" altLang="zh-TW" sz="2600" b="1" dirty="0">
                <a:solidFill>
                  <a:srgbClr val="C00000"/>
                </a:solidFill>
              </a:rPr>
              <a:t>() + " concerning lines" </a:t>
            </a:r>
          </a:p>
          <a:p>
            <a:pPr lvl="1"/>
            <a:r>
              <a:rPr lang="en-US" altLang="zh-TW" sz="2600" b="1" dirty="0">
                <a:solidFill>
                  <a:srgbClr val="C00000"/>
                </a:solidFill>
              </a:rPr>
              <a:t>print "Here are 10 examples:"</a:t>
            </a:r>
            <a:br>
              <a:rPr lang="en-US" altLang="zh-TW" sz="2600" b="1" dirty="0">
                <a:solidFill>
                  <a:srgbClr val="C00000"/>
                </a:solidFill>
              </a:rPr>
            </a:br>
            <a:r>
              <a:rPr lang="en-US" altLang="zh-TW" sz="2600" b="1" dirty="0">
                <a:solidFill>
                  <a:srgbClr val="C00000"/>
                </a:solidFill>
              </a:rPr>
              <a:t>for line in </a:t>
            </a:r>
            <a:r>
              <a:rPr lang="en-US" altLang="zh-TW" sz="2600" b="1" dirty="0" err="1">
                <a:solidFill>
                  <a:srgbClr val="C00000"/>
                </a:solidFill>
              </a:rPr>
              <a:t>badLinesRDD.take</a:t>
            </a:r>
            <a:r>
              <a:rPr lang="en-US" altLang="zh-TW" sz="2600" b="1" dirty="0">
                <a:solidFill>
                  <a:srgbClr val="C00000"/>
                </a:solidFill>
              </a:rPr>
              <a:t>(10): </a:t>
            </a:r>
          </a:p>
          <a:p>
            <a:pPr lvl="1"/>
            <a:r>
              <a:rPr lang="en-US" altLang="zh-TW" sz="2600" b="1" dirty="0">
                <a:solidFill>
                  <a:srgbClr val="C00000"/>
                </a:solidFill>
              </a:rPr>
              <a:t>print line</a:t>
            </a:r>
          </a:p>
          <a:p>
            <a:r>
              <a:rPr lang="en-US" altLang="zh-TW" dirty="0"/>
              <a:t>take() to retrieve a small number of elements in the RDD at the driver program </a:t>
            </a:r>
          </a:p>
          <a:p>
            <a:r>
              <a:rPr lang="en-US" altLang="zh-TW" dirty="0"/>
              <a:t>collect() function to retrieve the entire RDD (shouldn’t be used on large datasets</a:t>
            </a:r>
          </a:p>
          <a:p>
            <a:pPr lvl="1"/>
            <a:r>
              <a:rPr lang="en-US" altLang="zh-TW" dirty="0"/>
              <a:t>it’s common to write data out to a distributed storage systems such as HDFS or Amazon S3 </a:t>
            </a:r>
            <a:endParaRPr lang="en-US" altLang="zh-TW" dirty="0">
              <a:solidFill>
                <a:srgbClr val="FF6600"/>
              </a:solidFill>
            </a:endParaRPr>
          </a:p>
          <a:p>
            <a:pPr lvl="1"/>
            <a:endParaRPr kumimoji="1" lang="zh-TW" altLang="en-US" dirty="0"/>
          </a:p>
        </p:txBody>
      </p:sp>
    </p:spTree>
    <p:extLst>
      <p:ext uri="{BB962C8B-B14F-4D97-AF65-F5344CB8AC3E}">
        <p14:creationId xmlns:p14="http://schemas.microsoft.com/office/powerpoint/2010/main" val="370501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RDD Operations</a:t>
            </a:r>
            <a:br>
              <a:rPr lang="en-US" altLang="zh-TW" b="1" dirty="0"/>
            </a:br>
            <a:r>
              <a:rPr lang="en-US" altLang="zh-TW" sz="2700" b="1" dirty="0"/>
              <a:t>Lazy Evaluation</a:t>
            </a:r>
            <a:endParaRPr kumimoji="1" lang="zh-TW" altLang="en-US" dirty="0"/>
          </a:p>
        </p:txBody>
      </p:sp>
      <p:sp>
        <p:nvSpPr>
          <p:cNvPr id="3" name="內容版面配置區 2"/>
          <p:cNvSpPr>
            <a:spLocks noGrp="1"/>
          </p:cNvSpPr>
          <p:nvPr>
            <p:ph idx="1"/>
          </p:nvPr>
        </p:nvSpPr>
        <p:spPr>
          <a:xfrm>
            <a:off x="1981201" y="1943100"/>
            <a:ext cx="5791531" cy="4183064"/>
          </a:xfrm>
        </p:spPr>
        <p:txBody>
          <a:bodyPr>
            <a:normAutofit/>
          </a:bodyPr>
          <a:lstStyle/>
          <a:p>
            <a:r>
              <a:rPr lang="en-US" altLang="zh-TW" sz="2400" dirty="0"/>
              <a:t>Transformations on RDDs are lazily evaluated, meaning that Spark will not begin to execute until it sees an action </a:t>
            </a:r>
          </a:p>
          <a:p>
            <a:r>
              <a:rPr lang="en-US" altLang="zh-TW" sz="2400" dirty="0"/>
              <a:t>Call a transformation on an RDD, the operation is not immediately performed </a:t>
            </a:r>
          </a:p>
          <a:p>
            <a:pPr lvl="1"/>
            <a:r>
              <a:rPr lang="en-US" altLang="zh-TW" sz="2400" dirty="0"/>
              <a:t>Internally records meta-data to indicate this operation has been requested </a:t>
            </a:r>
          </a:p>
          <a:p>
            <a:r>
              <a:rPr lang="en-US" altLang="zh-TW" sz="2400" dirty="0"/>
              <a:t>In Spark, there is no substantial benefit to writing a single complex map instead of chaining together many simple operations </a:t>
            </a:r>
          </a:p>
        </p:txBody>
      </p:sp>
      <p:pic>
        <p:nvPicPr>
          <p:cNvPr id="4" name="圖片 3" descr="Thunk-lay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780" y="2480595"/>
            <a:ext cx="2792172" cy="2528910"/>
          </a:xfrm>
          <a:prstGeom prst="rect">
            <a:avLst/>
          </a:prstGeom>
        </p:spPr>
      </p:pic>
      <p:sp>
        <p:nvSpPr>
          <p:cNvPr id="5" name="矩形 4"/>
          <p:cNvSpPr/>
          <p:nvPr/>
        </p:nvSpPr>
        <p:spPr>
          <a:xfrm>
            <a:off x="3364017" y="6289127"/>
            <a:ext cx="4495303" cy="369332"/>
          </a:xfrm>
          <a:prstGeom prst="rect">
            <a:avLst/>
          </a:prstGeom>
        </p:spPr>
        <p:txBody>
          <a:bodyPr wrap="none">
            <a:spAutoFit/>
          </a:bodyPr>
          <a:lstStyle/>
          <a:p>
            <a:r>
              <a:rPr lang="en-US" altLang="zh-TW" dirty="0"/>
              <a:t>http://</a:t>
            </a:r>
            <a:r>
              <a:rPr lang="en-US" altLang="zh-TW" dirty="0" err="1"/>
              <a:t>en.wikibooks.org</a:t>
            </a:r>
            <a:r>
              <a:rPr lang="en-US" altLang="zh-TW" dirty="0"/>
              <a:t>/wiki/Haskell/Laziness</a:t>
            </a:r>
            <a:endParaRPr lang="zh-TW" altLang="en-US" dirty="0"/>
          </a:p>
        </p:txBody>
      </p:sp>
    </p:spTree>
    <p:extLst>
      <p:ext uri="{BB962C8B-B14F-4D97-AF65-F5344CB8AC3E}">
        <p14:creationId xmlns:p14="http://schemas.microsoft.com/office/powerpoint/2010/main" val="30985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E896-2E76-4B31-9A04-3AB45EA13280}"/>
              </a:ext>
            </a:extLst>
          </p:cNvPr>
          <p:cNvSpPr>
            <a:spLocks noGrp="1"/>
          </p:cNvSpPr>
          <p:nvPr>
            <p:ph type="title"/>
          </p:nvPr>
        </p:nvSpPr>
        <p:spPr/>
        <p:txBody>
          <a:bodyPr/>
          <a:lstStyle/>
          <a:p>
            <a:r>
              <a:rPr lang="en-US" dirty="0"/>
              <a:t>RDD model rapidly expanded</a:t>
            </a:r>
          </a:p>
        </p:txBody>
      </p:sp>
      <p:sp>
        <p:nvSpPr>
          <p:cNvPr id="3" name="Content Placeholder 2">
            <a:extLst>
              <a:ext uri="{FF2B5EF4-FFF2-40B4-BE49-F238E27FC236}">
                <a16:creationId xmlns:a16="http://schemas.microsoft.com/office/drawing/2014/main" id="{26C395B9-1F44-4028-AAB5-7D667AD036B4}"/>
              </a:ext>
            </a:extLst>
          </p:cNvPr>
          <p:cNvSpPr>
            <a:spLocks noGrp="1"/>
          </p:cNvSpPr>
          <p:nvPr>
            <p:ph idx="1"/>
          </p:nvPr>
        </p:nvSpPr>
        <p:spPr/>
        <p:txBody>
          <a:bodyPr/>
          <a:lstStyle/>
          <a:p>
            <a:r>
              <a:rPr lang="en-US" dirty="0"/>
              <a:t>Today, the RDD model is really a full programming language.</a:t>
            </a:r>
          </a:p>
          <a:p>
            <a:endParaRPr lang="en-US" dirty="0"/>
          </a:p>
          <a:p>
            <a:r>
              <a:rPr lang="en-US" dirty="0"/>
              <a:t>RDD coding looks like SQL or Python or Scala, depending on what you are doing</a:t>
            </a:r>
          </a:p>
          <a:p>
            <a:endParaRPr lang="en-US" dirty="0"/>
          </a:p>
          <a:p>
            <a:r>
              <a:rPr lang="en-US" dirty="0"/>
              <a:t>Basic idea remains the same, but the coverage of the recipes Spark can compute for you through the RDD objects has greatly expanded.</a:t>
            </a:r>
          </a:p>
        </p:txBody>
      </p:sp>
      <p:sp>
        <p:nvSpPr>
          <p:cNvPr id="4" name="Footer Placeholder 3">
            <a:extLst>
              <a:ext uri="{FF2B5EF4-FFF2-40B4-BE49-F238E27FC236}">
                <a16:creationId xmlns:a16="http://schemas.microsoft.com/office/drawing/2014/main" id="{29ADA81F-62C8-4A51-8303-1B6636B7A50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267F378-EE4D-4DBA-8C27-82994DE66143}"/>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2209511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Passing Functions to Spark</a:t>
            </a:r>
            <a:br>
              <a:rPr lang="en-US" altLang="zh-TW" b="1" dirty="0"/>
            </a:br>
            <a:r>
              <a:rPr lang="en-US" altLang="zh-TW" sz="2700" b="1" dirty="0"/>
              <a:t>Python  </a:t>
            </a:r>
            <a:endParaRPr kumimoji="1" lang="zh-TW" altLang="en-US" sz="2700" dirty="0"/>
          </a:p>
        </p:txBody>
      </p:sp>
      <p:sp>
        <p:nvSpPr>
          <p:cNvPr id="3" name="內容版面配置區 2"/>
          <p:cNvSpPr>
            <a:spLocks noGrp="1"/>
          </p:cNvSpPr>
          <p:nvPr>
            <p:ph idx="1"/>
          </p:nvPr>
        </p:nvSpPr>
        <p:spPr/>
        <p:txBody>
          <a:bodyPr>
            <a:normAutofit/>
          </a:bodyPr>
          <a:lstStyle/>
          <a:p>
            <a:r>
              <a:rPr lang="en-US" altLang="zh-TW" dirty="0"/>
              <a:t>Three options for passing functions into Spark: pass in lambda expressions, pass in top-level functions, or locally defined functions </a:t>
            </a:r>
          </a:p>
          <a:p>
            <a:pPr lvl="1"/>
            <a:r>
              <a:rPr lang="en-US" altLang="zh-TW" i="1" dirty="0"/>
              <a:t>Passing a lambda in Python </a:t>
            </a:r>
          </a:p>
          <a:p>
            <a:pPr lvl="2"/>
            <a:r>
              <a:rPr lang="en-US" altLang="zh-TW" sz="2000" dirty="0"/>
              <a:t>word = </a:t>
            </a:r>
            <a:r>
              <a:rPr lang="en-US" altLang="zh-TW" sz="2000" dirty="0" err="1"/>
              <a:t>rdd.filter</a:t>
            </a:r>
            <a:r>
              <a:rPr lang="en-US" altLang="zh-TW" sz="2000" dirty="0"/>
              <a:t>(</a:t>
            </a:r>
            <a:r>
              <a:rPr lang="en-US" altLang="zh-TW" sz="2000" b="1" dirty="0"/>
              <a:t>lambda s: "error" in s</a:t>
            </a:r>
            <a:r>
              <a:rPr lang="en-US" altLang="zh-TW" sz="2000" dirty="0"/>
              <a:t>) </a:t>
            </a:r>
          </a:p>
          <a:p>
            <a:pPr lvl="1"/>
            <a:r>
              <a:rPr lang="en-US" altLang="zh-TW" dirty="0"/>
              <a:t>Passing a top-level Python function</a:t>
            </a:r>
          </a:p>
          <a:p>
            <a:pPr lvl="2"/>
            <a:r>
              <a:rPr lang="en-US" altLang="zh-TW" sz="2000" b="1" dirty="0" err="1"/>
              <a:t>def</a:t>
            </a:r>
            <a:r>
              <a:rPr lang="en-US" altLang="zh-TW" sz="2000" b="1" dirty="0"/>
              <a:t> </a:t>
            </a:r>
            <a:r>
              <a:rPr lang="en-US" altLang="zh-TW" sz="2000" b="1" dirty="0" err="1"/>
              <a:t>containsError</a:t>
            </a:r>
            <a:r>
              <a:rPr lang="en-US" altLang="zh-TW" sz="2000" dirty="0"/>
              <a:t>(s): </a:t>
            </a:r>
          </a:p>
          <a:p>
            <a:pPr marL="1371600" lvl="3" indent="0">
              <a:buNone/>
            </a:pPr>
            <a:r>
              <a:rPr lang="en-US" altLang="zh-TW" sz="2000" b="1" dirty="0"/>
              <a:t>return </a:t>
            </a:r>
            <a:r>
              <a:rPr lang="en-US" altLang="zh-TW" sz="2000" dirty="0"/>
              <a:t>"error" </a:t>
            </a:r>
            <a:r>
              <a:rPr lang="en-US" altLang="zh-TW" sz="2000" b="1" dirty="0"/>
              <a:t>in </a:t>
            </a:r>
            <a:r>
              <a:rPr lang="en-US" altLang="zh-TW" sz="2000" dirty="0"/>
              <a:t>s </a:t>
            </a:r>
          </a:p>
          <a:p>
            <a:pPr lvl="2"/>
            <a:r>
              <a:rPr lang="en-US" altLang="zh-TW" sz="2000" dirty="0"/>
              <a:t>word = </a:t>
            </a:r>
            <a:r>
              <a:rPr lang="en-US" altLang="zh-TW" sz="2000" dirty="0" err="1"/>
              <a:t>rdd.filter</a:t>
            </a:r>
            <a:r>
              <a:rPr lang="en-US" altLang="zh-TW" sz="2000" dirty="0"/>
              <a:t>(</a:t>
            </a:r>
            <a:r>
              <a:rPr lang="en-US" altLang="zh-TW" sz="2000" b="1" dirty="0" err="1"/>
              <a:t>containsError</a:t>
            </a:r>
            <a:r>
              <a:rPr lang="en-US" altLang="zh-TW" sz="2000" dirty="0"/>
              <a:t>) </a:t>
            </a:r>
          </a:p>
          <a:p>
            <a:endParaRPr lang="en-US" altLang="zh-TW" dirty="0"/>
          </a:p>
          <a:p>
            <a:endParaRPr kumimoji="1" lang="zh-TW" altLang="en-US" dirty="0"/>
          </a:p>
        </p:txBody>
      </p:sp>
    </p:spTree>
    <p:extLst>
      <p:ext uri="{BB962C8B-B14F-4D97-AF65-F5344CB8AC3E}">
        <p14:creationId xmlns:p14="http://schemas.microsoft.com/office/powerpoint/2010/main" val="32692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Passing Functions to Spark</a:t>
            </a:r>
            <a:br>
              <a:rPr lang="en-US" altLang="zh-TW" b="1" dirty="0"/>
            </a:br>
            <a:r>
              <a:rPr lang="en-US" altLang="zh-TW" sz="2700" b="1" dirty="0"/>
              <a:t>Python </a:t>
            </a:r>
            <a:endParaRPr kumimoji="1" lang="zh-TW" altLang="en-US" dirty="0"/>
          </a:p>
        </p:txBody>
      </p:sp>
      <p:sp>
        <p:nvSpPr>
          <p:cNvPr id="3" name="內容版面配置區 2"/>
          <p:cNvSpPr>
            <a:spLocks noGrp="1"/>
          </p:cNvSpPr>
          <p:nvPr>
            <p:ph sz="half" idx="1"/>
          </p:nvPr>
        </p:nvSpPr>
        <p:spPr>
          <a:xfrm>
            <a:off x="370983" y="2299062"/>
            <a:ext cx="7048719" cy="4023360"/>
          </a:xfrm>
        </p:spPr>
        <p:txBody>
          <a:bodyPr>
            <a:noAutofit/>
          </a:bodyPr>
          <a:lstStyle/>
          <a:p>
            <a:r>
              <a:rPr lang="en-US" altLang="zh-TW" sz="1600" b="1" i="1" dirty="0"/>
              <a:t>Passing a function with field references (don’t do this!) </a:t>
            </a:r>
            <a:endParaRPr lang="en-US" altLang="zh-TW" sz="1600" b="1" dirty="0" smtClean="0"/>
          </a:p>
          <a:p>
            <a:pPr marL="443484" indent="0">
              <a:buNone/>
            </a:pPr>
            <a:r>
              <a:rPr lang="en-US" altLang="zh-TW" sz="1800" b="1" dirty="0" smtClean="0"/>
              <a:t>class </a:t>
            </a:r>
            <a:r>
              <a:rPr lang="en-US" altLang="zh-TW" sz="1800" b="1" dirty="0" err="1" smtClean="0"/>
              <a:t>SearchFunctions</a:t>
            </a:r>
            <a:r>
              <a:rPr lang="en-US" altLang="zh-TW" sz="1800" b="1" dirty="0" smtClean="0"/>
              <a:t>(object): </a:t>
            </a:r>
          </a:p>
          <a:p>
            <a:pPr marL="754380" indent="0">
              <a:buNone/>
            </a:pPr>
            <a:r>
              <a:rPr lang="en-US" altLang="zh-TW" sz="1800" b="1" dirty="0" err="1" smtClean="0"/>
              <a:t>def</a:t>
            </a:r>
            <a:r>
              <a:rPr lang="en-US" altLang="zh-TW" sz="1800" b="1" dirty="0" smtClean="0"/>
              <a:t> </a:t>
            </a:r>
            <a:r>
              <a:rPr lang="en-US" altLang="zh-TW" sz="1800" b="1" dirty="0"/>
              <a:t>__</a:t>
            </a:r>
            <a:r>
              <a:rPr lang="en-US" altLang="zh-TW" sz="1800" b="1" dirty="0" err="1"/>
              <a:t>init</a:t>
            </a:r>
            <a:r>
              <a:rPr lang="en-US" altLang="zh-TW" sz="1800" b="1" dirty="0"/>
              <a:t>__(self, query):</a:t>
            </a:r>
          </a:p>
          <a:p>
            <a:pPr marL="1202436" lvl="1" indent="0">
              <a:buNone/>
            </a:pPr>
            <a:r>
              <a:rPr lang="en-US" altLang="zh-TW" sz="1600" b="1" dirty="0" err="1">
                <a:solidFill>
                  <a:srgbClr val="C00000"/>
                </a:solidFill>
              </a:rPr>
              <a:t>self.query</a:t>
            </a:r>
            <a:r>
              <a:rPr lang="en-US" altLang="zh-TW" sz="1600" b="1" dirty="0">
                <a:solidFill>
                  <a:srgbClr val="C00000"/>
                </a:solidFill>
              </a:rPr>
              <a:t> = query </a:t>
            </a:r>
          </a:p>
          <a:p>
            <a:pPr marL="754380" indent="0">
              <a:buNone/>
            </a:pPr>
            <a:r>
              <a:rPr lang="en-US" altLang="zh-TW" sz="1800" b="1" dirty="0" err="1"/>
              <a:t>def</a:t>
            </a:r>
            <a:r>
              <a:rPr lang="en-US" altLang="zh-TW" sz="1800" b="1" dirty="0"/>
              <a:t> </a:t>
            </a:r>
            <a:r>
              <a:rPr lang="en-US" altLang="zh-TW" sz="1800" b="1" dirty="0" err="1"/>
              <a:t>isMatch</a:t>
            </a:r>
            <a:r>
              <a:rPr lang="en-US" altLang="zh-TW" sz="1800" b="1" dirty="0"/>
              <a:t>(self, s): </a:t>
            </a:r>
          </a:p>
          <a:p>
            <a:pPr marL="1202436" lvl="1" indent="0">
              <a:buNone/>
            </a:pPr>
            <a:r>
              <a:rPr lang="en-US" altLang="zh-TW" sz="1600" b="1" dirty="0">
                <a:solidFill>
                  <a:srgbClr val="C00000"/>
                </a:solidFill>
              </a:rPr>
              <a:t>return query in s </a:t>
            </a:r>
          </a:p>
          <a:p>
            <a:pPr marL="754380" indent="0">
              <a:buNone/>
            </a:pPr>
            <a:r>
              <a:rPr lang="en-US" altLang="zh-TW" sz="1800" b="1" dirty="0" err="1"/>
              <a:t>def</a:t>
            </a:r>
            <a:r>
              <a:rPr lang="en-US" altLang="zh-TW" sz="1800" b="1" dirty="0"/>
              <a:t> </a:t>
            </a:r>
            <a:r>
              <a:rPr lang="en-US" altLang="zh-TW" sz="1800" b="1" dirty="0" err="1"/>
              <a:t>getMatchesFunctionReference</a:t>
            </a:r>
            <a:r>
              <a:rPr lang="en-US" altLang="zh-TW" sz="1800" b="1" dirty="0"/>
              <a:t>(self, </a:t>
            </a:r>
            <a:r>
              <a:rPr lang="en-US" altLang="zh-TW" sz="1800" b="1" dirty="0" err="1"/>
              <a:t>rdd</a:t>
            </a:r>
            <a:r>
              <a:rPr lang="en-US" altLang="zh-TW" sz="1800" b="1" dirty="0"/>
              <a:t>):</a:t>
            </a:r>
          </a:p>
          <a:p>
            <a:pPr marL="1202436" lvl="1" indent="0">
              <a:buNone/>
            </a:pPr>
            <a:r>
              <a:rPr lang="en-US" altLang="zh-TW" sz="1600" b="1" i="1" dirty="0">
                <a:solidFill>
                  <a:srgbClr val="C00000"/>
                </a:solidFill>
              </a:rPr>
              <a:t># Problem: references all of "self" in "</a:t>
            </a:r>
            <a:r>
              <a:rPr lang="en-US" altLang="zh-TW" sz="1600" b="1" i="1" dirty="0" err="1">
                <a:solidFill>
                  <a:srgbClr val="C00000"/>
                </a:solidFill>
              </a:rPr>
              <a:t>self.isMatch</a:t>
            </a:r>
            <a:r>
              <a:rPr lang="en-US" altLang="zh-TW" sz="1600" b="1" i="1" dirty="0">
                <a:solidFill>
                  <a:srgbClr val="C00000"/>
                </a:solidFill>
              </a:rPr>
              <a:t>" </a:t>
            </a:r>
          </a:p>
          <a:p>
            <a:pPr marL="1202436" lvl="1" indent="0">
              <a:buNone/>
            </a:pPr>
            <a:r>
              <a:rPr lang="en-US" altLang="zh-TW" sz="1600" b="1" dirty="0">
                <a:solidFill>
                  <a:srgbClr val="C00000"/>
                </a:solidFill>
              </a:rPr>
              <a:t>return </a:t>
            </a:r>
            <a:r>
              <a:rPr lang="en-US" altLang="zh-TW" sz="1600" b="1" dirty="0" err="1">
                <a:solidFill>
                  <a:srgbClr val="C00000"/>
                </a:solidFill>
              </a:rPr>
              <a:t>rdd.filter</a:t>
            </a:r>
            <a:r>
              <a:rPr lang="en-US" altLang="zh-TW" sz="1600" b="1" dirty="0">
                <a:solidFill>
                  <a:srgbClr val="C00000"/>
                </a:solidFill>
              </a:rPr>
              <a:t>(</a:t>
            </a:r>
            <a:r>
              <a:rPr lang="en-US" altLang="zh-TW" sz="1600" b="1" dirty="0" err="1">
                <a:solidFill>
                  <a:srgbClr val="C00000"/>
                </a:solidFill>
              </a:rPr>
              <a:t>self.isMatch</a:t>
            </a:r>
            <a:r>
              <a:rPr lang="en-US" altLang="zh-TW" sz="1600" b="1" dirty="0">
                <a:solidFill>
                  <a:srgbClr val="C00000"/>
                </a:solidFill>
              </a:rPr>
              <a:t>) </a:t>
            </a:r>
          </a:p>
          <a:p>
            <a:pPr marL="754380" indent="0">
              <a:buNone/>
            </a:pPr>
            <a:r>
              <a:rPr lang="en-US" altLang="zh-TW" sz="1800" b="1" dirty="0" err="1"/>
              <a:t>def</a:t>
            </a:r>
            <a:r>
              <a:rPr lang="en-US" altLang="zh-TW" sz="1800" b="1" dirty="0"/>
              <a:t> </a:t>
            </a:r>
            <a:r>
              <a:rPr lang="en-US" altLang="zh-TW" sz="1800" b="1" dirty="0" err="1"/>
              <a:t>getMatchesMemberReference</a:t>
            </a:r>
            <a:r>
              <a:rPr lang="en-US" altLang="zh-TW" sz="1800" b="1" dirty="0"/>
              <a:t>(self, </a:t>
            </a:r>
            <a:r>
              <a:rPr lang="en-US" altLang="zh-TW" sz="1800" b="1" dirty="0" err="1"/>
              <a:t>rdd</a:t>
            </a:r>
            <a:r>
              <a:rPr lang="en-US" altLang="zh-TW" sz="1800" b="1" dirty="0"/>
              <a:t>):</a:t>
            </a:r>
          </a:p>
          <a:p>
            <a:pPr marL="1202436" lvl="1" indent="0">
              <a:buNone/>
            </a:pPr>
            <a:r>
              <a:rPr lang="en-US" altLang="zh-TW" sz="1600" b="1" i="1" dirty="0">
                <a:solidFill>
                  <a:srgbClr val="C00000"/>
                </a:solidFill>
              </a:rPr>
              <a:t># Problem: references all of "self" in "</a:t>
            </a:r>
            <a:r>
              <a:rPr lang="en-US" altLang="zh-TW" sz="1600" b="1" i="1" dirty="0" err="1">
                <a:solidFill>
                  <a:srgbClr val="C00000"/>
                </a:solidFill>
              </a:rPr>
              <a:t>self.query</a:t>
            </a:r>
            <a:r>
              <a:rPr lang="en-US" altLang="zh-TW" sz="1600" b="1" i="1" dirty="0">
                <a:solidFill>
                  <a:srgbClr val="C00000"/>
                </a:solidFill>
              </a:rPr>
              <a:t>" </a:t>
            </a:r>
          </a:p>
          <a:p>
            <a:pPr marL="1202436" lvl="1" indent="0">
              <a:buNone/>
            </a:pPr>
            <a:r>
              <a:rPr lang="en-US" altLang="zh-TW" sz="1600" b="1" dirty="0">
                <a:solidFill>
                  <a:srgbClr val="C00000"/>
                </a:solidFill>
              </a:rPr>
              <a:t>return </a:t>
            </a:r>
            <a:r>
              <a:rPr lang="en-US" altLang="zh-TW" sz="1600" b="1" dirty="0" err="1">
                <a:solidFill>
                  <a:srgbClr val="C00000"/>
                </a:solidFill>
              </a:rPr>
              <a:t>rdd.filter</a:t>
            </a:r>
            <a:r>
              <a:rPr lang="en-US" altLang="zh-TW" sz="1600" b="1" dirty="0">
                <a:solidFill>
                  <a:srgbClr val="C00000"/>
                </a:solidFill>
              </a:rPr>
              <a:t>(lambda x: </a:t>
            </a:r>
            <a:r>
              <a:rPr lang="en-US" altLang="zh-TW" sz="1600" b="1" dirty="0" err="1">
                <a:solidFill>
                  <a:srgbClr val="C00000"/>
                </a:solidFill>
              </a:rPr>
              <a:t>self.query</a:t>
            </a:r>
            <a:r>
              <a:rPr lang="en-US" altLang="zh-TW" sz="1600" b="1" dirty="0">
                <a:solidFill>
                  <a:srgbClr val="C00000"/>
                </a:solidFill>
              </a:rPr>
              <a:t> in x) </a:t>
            </a:r>
          </a:p>
          <a:p>
            <a:pPr marL="400050" lvl="1" indent="0">
              <a:buNone/>
            </a:pPr>
            <a:endParaRPr lang="en-US" altLang="zh-TW" sz="1200" b="1" dirty="0"/>
          </a:p>
          <a:p>
            <a:pPr lvl="1"/>
            <a:endParaRPr kumimoji="1" lang="zh-TW" altLang="en-US" sz="1200" b="1" dirty="0"/>
          </a:p>
        </p:txBody>
      </p:sp>
      <p:sp>
        <p:nvSpPr>
          <p:cNvPr id="4" name="Content Placeholder 3"/>
          <p:cNvSpPr>
            <a:spLocks noGrp="1"/>
          </p:cNvSpPr>
          <p:nvPr>
            <p:ph sz="half" idx="2"/>
          </p:nvPr>
        </p:nvSpPr>
        <p:spPr>
          <a:xfrm>
            <a:off x="6333309" y="2299062"/>
            <a:ext cx="5858691" cy="4023360"/>
          </a:xfrm>
        </p:spPr>
        <p:txBody>
          <a:bodyPr>
            <a:normAutofit/>
          </a:bodyPr>
          <a:lstStyle/>
          <a:p>
            <a:r>
              <a:rPr lang="en-US" altLang="zh-TW" sz="1600" b="1" i="1" dirty="0"/>
              <a:t>Python function passing without field references </a:t>
            </a:r>
            <a:endParaRPr lang="en-US" altLang="zh-TW" sz="1600" b="1" dirty="0"/>
          </a:p>
          <a:p>
            <a:pPr marL="443484" indent="0">
              <a:buNone/>
            </a:pPr>
            <a:r>
              <a:rPr lang="en-US" altLang="zh-TW" sz="1800" b="1" dirty="0"/>
              <a:t>class </a:t>
            </a:r>
            <a:r>
              <a:rPr lang="en-US" altLang="zh-TW" sz="1800" b="1" dirty="0" err="1"/>
              <a:t>WordFunctions</a:t>
            </a:r>
            <a:r>
              <a:rPr lang="en-US" altLang="zh-TW" sz="1800" b="1" dirty="0"/>
              <a:t>(object): ... </a:t>
            </a:r>
          </a:p>
          <a:p>
            <a:pPr marL="928116" lvl="1" indent="0">
              <a:buNone/>
            </a:pPr>
            <a:r>
              <a:rPr lang="en-US" altLang="zh-TW" sz="1600" b="1" dirty="0" err="1"/>
              <a:t>def</a:t>
            </a:r>
            <a:r>
              <a:rPr lang="en-US" altLang="zh-TW" sz="1600" b="1" dirty="0"/>
              <a:t> </a:t>
            </a:r>
            <a:r>
              <a:rPr lang="en-US" altLang="zh-TW" sz="1600" b="1" dirty="0" err="1"/>
              <a:t>getMatchesNoReference</a:t>
            </a:r>
            <a:r>
              <a:rPr lang="en-US" altLang="zh-TW" sz="1600" b="1" dirty="0"/>
              <a:t>(self, </a:t>
            </a:r>
            <a:r>
              <a:rPr lang="en-US" altLang="zh-TW" sz="1600" b="1" dirty="0" err="1"/>
              <a:t>rdd</a:t>
            </a:r>
            <a:r>
              <a:rPr lang="en-US" altLang="zh-TW" sz="1600" b="1" dirty="0"/>
              <a:t>):</a:t>
            </a:r>
          </a:p>
          <a:p>
            <a:pPr marL="1385316" lvl="2" indent="0">
              <a:buNone/>
            </a:pPr>
            <a:r>
              <a:rPr lang="en-US" altLang="zh-TW" b="1" i="1" dirty="0">
                <a:solidFill>
                  <a:srgbClr val="C00000"/>
                </a:solidFill>
              </a:rPr>
              <a:t># Safe: extract only the field we need into a local variable </a:t>
            </a:r>
          </a:p>
          <a:p>
            <a:pPr marL="1385316" lvl="2" indent="0">
              <a:buNone/>
            </a:pPr>
            <a:r>
              <a:rPr lang="en-US" altLang="zh-TW" b="1" dirty="0">
                <a:solidFill>
                  <a:srgbClr val="C00000"/>
                </a:solidFill>
              </a:rPr>
              <a:t>query = </a:t>
            </a:r>
            <a:r>
              <a:rPr lang="en-US" altLang="zh-TW" b="1" dirty="0" err="1">
                <a:solidFill>
                  <a:srgbClr val="C00000"/>
                </a:solidFill>
              </a:rPr>
              <a:t>self.query</a:t>
            </a:r>
            <a:r>
              <a:rPr lang="en-US" altLang="zh-TW" b="1" dirty="0">
                <a:solidFill>
                  <a:srgbClr val="C00000"/>
                </a:solidFill>
              </a:rPr>
              <a:t/>
            </a:r>
            <a:br>
              <a:rPr lang="en-US" altLang="zh-TW" b="1" dirty="0">
                <a:solidFill>
                  <a:srgbClr val="C00000"/>
                </a:solidFill>
              </a:rPr>
            </a:br>
            <a:r>
              <a:rPr lang="en-US" altLang="zh-TW" b="1" dirty="0">
                <a:solidFill>
                  <a:srgbClr val="C00000"/>
                </a:solidFill>
              </a:rPr>
              <a:t>return </a:t>
            </a:r>
            <a:r>
              <a:rPr lang="en-US" altLang="zh-TW" b="1" dirty="0" err="1">
                <a:solidFill>
                  <a:srgbClr val="C00000"/>
                </a:solidFill>
              </a:rPr>
              <a:t>rdd.filter</a:t>
            </a:r>
            <a:r>
              <a:rPr lang="en-US" altLang="zh-TW" b="1" dirty="0">
                <a:solidFill>
                  <a:srgbClr val="C00000"/>
                </a:solidFill>
              </a:rPr>
              <a:t>(lambda x: query in x) </a:t>
            </a:r>
          </a:p>
          <a:p>
            <a:endParaRPr lang="en-US" sz="1600" b="1" dirty="0"/>
          </a:p>
        </p:txBody>
      </p:sp>
    </p:spTree>
    <p:extLst>
      <p:ext uri="{BB962C8B-B14F-4D97-AF65-F5344CB8AC3E}">
        <p14:creationId xmlns:p14="http://schemas.microsoft.com/office/powerpoint/2010/main" val="646200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Passing Functions to Spark</a:t>
            </a:r>
            <a:br>
              <a:rPr lang="en-US" altLang="zh-TW" b="1" dirty="0"/>
            </a:br>
            <a:r>
              <a:rPr lang="en-US" altLang="zh-TW" sz="2700" b="1" dirty="0" err="1"/>
              <a:t>Scala</a:t>
            </a:r>
            <a:endParaRPr kumimoji="1" lang="zh-TW" altLang="en-US" dirty="0"/>
          </a:p>
        </p:txBody>
      </p:sp>
      <p:sp>
        <p:nvSpPr>
          <p:cNvPr id="3" name="內容版面配置區 2"/>
          <p:cNvSpPr>
            <a:spLocks noGrp="1"/>
          </p:cNvSpPr>
          <p:nvPr>
            <p:ph idx="1"/>
          </p:nvPr>
        </p:nvSpPr>
        <p:spPr>
          <a:xfrm>
            <a:off x="1981200" y="1600200"/>
            <a:ext cx="8229600" cy="5124320"/>
          </a:xfrm>
        </p:spPr>
        <p:txBody>
          <a:bodyPr>
            <a:normAutofit fontScale="62500" lnSpcReduction="20000"/>
          </a:bodyPr>
          <a:lstStyle/>
          <a:p>
            <a:r>
              <a:rPr lang="en-US" altLang="zh-TW" sz="4400" dirty="0"/>
              <a:t>In </a:t>
            </a:r>
            <a:r>
              <a:rPr lang="en-US" altLang="zh-TW" sz="4400" dirty="0" err="1"/>
              <a:t>Scala</a:t>
            </a:r>
            <a:r>
              <a:rPr lang="en-US" altLang="zh-TW" sz="4400" dirty="0"/>
              <a:t>, we can pass in functions defined inline or references to methods or static functions as we do for </a:t>
            </a:r>
            <a:r>
              <a:rPr lang="en-US" altLang="zh-TW" sz="4400" dirty="0" err="1"/>
              <a:t>Scala’s</a:t>
            </a:r>
            <a:r>
              <a:rPr lang="en-US" altLang="zh-TW" sz="4400" dirty="0"/>
              <a:t> other functional APIs </a:t>
            </a:r>
            <a:endParaRPr lang="en-US" altLang="zh-TW" sz="4400" i="1" dirty="0"/>
          </a:p>
          <a:p>
            <a:r>
              <a:rPr lang="en-US" altLang="zh-TW" sz="4400" i="1" dirty="0" err="1"/>
              <a:t>Scala</a:t>
            </a:r>
            <a:r>
              <a:rPr lang="en-US" altLang="zh-TW" sz="4400" i="1" dirty="0"/>
              <a:t> function passing </a:t>
            </a:r>
            <a:endParaRPr lang="en-US" altLang="zh-TW" sz="4400" dirty="0"/>
          </a:p>
          <a:p>
            <a:pPr marL="400050" lvl="1" indent="0">
              <a:buNone/>
            </a:pPr>
            <a:r>
              <a:rPr lang="en-US" altLang="zh-TW" sz="2600" b="1" dirty="0">
                <a:solidFill>
                  <a:srgbClr val="C00000"/>
                </a:solidFill>
              </a:rPr>
              <a:t>class </a:t>
            </a:r>
            <a:r>
              <a:rPr lang="en-US" altLang="zh-TW" sz="2600" b="1" dirty="0" err="1">
                <a:solidFill>
                  <a:srgbClr val="C00000"/>
                </a:solidFill>
              </a:rPr>
              <a:t>SearchFunctions</a:t>
            </a:r>
            <a:r>
              <a:rPr lang="en-US" altLang="zh-TW" sz="2600" b="1" dirty="0">
                <a:solidFill>
                  <a:srgbClr val="C00000"/>
                </a:solidFill>
              </a:rPr>
              <a:t>(</a:t>
            </a:r>
            <a:r>
              <a:rPr lang="en-US" altLang="zh-TW" sz="2600" b="1" dirty="0" err="1">
                <a:solidFill>
                  <a:srgbClr val="C00000"/>
                </a:solidFill>
              </a:rPr>
              <a:t>val</a:t>
            </a:r>
            <a:r>
              <a:rPr lang="en-US" altLang="zh-TW" sz="2600" b="1" dirty="0">
                <a:solidFill>
                  <a:srgbClr val="C00000"/>
                </a:solidFill>
              </a:rPr>
              <a:t> query: String) { </a:t>
            </a:r>
          </a:p>
          <a:p>
            <a:pPr marL="800100" lvl="2" indent="0">
              <a:buNone/>
            </a:pPr>
            <a:r>
              <a:rPr lang="en-US" altLang="zh-TW" sz="1900" dirty="0" err="1"/>
              <a:t>def</a:t>
            </a:r>
            <a:r>
              <a:rPr lang="en-US" altLang="zh-TW" sz="1900" dirty="0"/>
              <a:t> </a:t>
            </a:r>
            <a:r>
              <a:rPr lang="en-US" altLang="zh-TW" sz="1900" dirty="0" err="1"/>
              <a:t>isMatch</a:t>
            </a:r>
            <a:r>
              <a:rPr lang="en-US" altLang="zh-TW" sz="1900" dirty="0"/>
              <a:t>(s: String): Boolean = { </a:t>
            </a:r>
          </a:p>
          <a:p>
            <a:pPr marL="800100" lvl="2" indent="0">
              <a:buNone/>
            </a:pPr>
            <a:r>
              <a:rPr lang="en-US" altLang="zh-TW" sz="1900" dirty="0"/>
              <a:t>		</a:t>
            </a:r>
            <a:r>
              <a:rPr lang="en-US" altLang="zh-TW" sz="1900" dirty="0" err="1"/>
              <a:t>s.contains</a:t>
            </a:r>
            <a:r>
              <a:rPr lang="en-US" altLang="zh-TW" sz="1900" dirty="0"/>
              <a:t>(query)</a:t>
            </a:r>
            <a:br>
              <a:rPr lang="en-US" altLang="zh-TW" sz="1900" dirty="0"/>
            </a:br>
            <a:r>
              <a:rPr lang="en-US" altLang="zh-TW" sz="1900" dirty="0"/>
              <a:t>}</a:t>
            </a:r>
            <a:br>
              <a:rPr lang="en-US" altLang="zh-TW" sz="1900" dirty="0"/>
            </a:br>
            <a:r>
              <a:rPr lang="en-US" altLang="zh-TW" sz="1900" dirty="0" err="1"/>
              <a:t>def</a:t>
            </a:r>
            <a:r>
              <a:rPr lang="en-US" altLang="zh-TW" sz="1900" dirty="0"/>
              <a:t> </a:t>
            </a:r>
            <a:r>
              <a:rPr lang="en-US" altLang="zh-TW" sz="1900" dirty="0" err="1"/>
              <a:t>getMatchesFunctionReference</a:t>
            </a:r>
            <a:r>
              <a:rPr lang="en-US" altLang="zh-TW" sz="1900" dirty="0"/>
              <a:t>(</a:t>
            </a:r>
            <a:r>
              <a:rPr lang="en-US" altLang="zh-TW" sz="1900" dirty="0" err="1"/>
              <a:t>rdd</a:t>
            </a:r>
            <a:r>
              <a:rPr lang="en-US" altLang="zh-TW" sz="1900" dirty="0"/>
              <a:t>: RDD[String]): RDD[String] = { </a:t>
            </a:r>
          </a:p>
          <a:p>
            <a:pPr marL="800100" lvl="2" indent="0">
              <a:buNone/>
            </a:pPr>
            <a:r>
              <a:rPr lang="en-US" altLang="zh-TW" sz="1900" i="1" dirty="0"/>
              <a:t>	// Problem: "</a:t>
            </a:r>
            <a:r>
              <a:rPr lang="en-US" altLang="zh-TW" sz="1900" i="1" dirty="0" err="1"/>
              <a:t>isMatch</a:t>
            </a:r>
            <a:r>
              <a:rPr lang="en-US" altLang="zh-TW" sz="1900" i="1" dirty="0"/>
              <a:t>" means "</a:t>
            </a:r>
            <a:r>
              <a:rPr lang="en-US" altLang="zh-TW" sz="1900" i="1" dirty="0" err="1"/>
              <a:t>this.isMatch</a:t>
            </a:r>
            <a:r>
              <a:rPr lang="en-US" altLang="zh-TW" sz="1900" i="1" dirty="0"/>
              <a:t>", so we pass all of "this" 				</a:t>
            </a:r>
            <a:r>
              <a:rPr lang="en-US" altLang="zh-TW" sz="1900" dirty="0" err="1"/>
              <a:t>rdd.map</a:t>
            </a:r>
            <a:r>
              <a:rPr lang="en-US" altLang="zh-TW" sz="1900" dirty="0"/>
              <a:t>(</a:t>
            </a:r>
            <a:r>
              <a:rPr lang="en-US" altLang="zh-TW" sz="1900" dirty="0" err="1"/>
              <a:t>isMatch</a:t>
            </a:r>
            <a:r>
              <a:rPr lang="en-US" altLang="zh-TW" sz="1900" dirty="0"/>
              <a:t>) </a:t>
            </a:r>
          </a:p>
          <a:p>
            <a:pPr marL="800100" lvl="2" indent="0">
              <a:buNone/>
            </a:pPr>
            <a:r>
              <a:rPr lang="en-US" altLang="zh-TW" sz="1900" dirty="0"/>
              <a:t>} </a:t>
            </a:r>
          </a:p>
          <a:p>
            <a:pPr marL="800100" lvl="2" indent="0">
              <a:buNone/>
            </a:pPr>
            <a:r>
              <a:rPr lang="en-US" altLang="zh-TW" sz="1900" dirty="0" err="1"/>
              <a:t>def</a:t>
            </a:r>
            <a:r>
              <a:rPr lang="en-US" altLang="zh-TW" sz="1900" dirty="0"/>
              <a:t> </a:t>
            </a:r>
            <a:r>
              <a:rPr lang="en-US" altLang="zh-TW" sz="1900" dirty="0" err="1"/>
              <a:t>getMatchesFieldReference</a:t>
            </a:r>
            <a:r>
              <a:rPr lang="en-US" altLang="zh-TW" sz="1900" dirty="0"/>
              <a:t>(</a:t>
            </a:r>
            <a:r>
              <a:rPr lang="en-US" altLang="zh-TW" sz="1900" dirty="0" err="1"/>
              <a:t>rdd</a:t>
            </a:r>
            <a:r>
              <a:rPr lang="en-US" altLang="zh-TW" sz="1900" dirty="0"/>
              <a:t>: RDD[String]): RDD[String] = {</a:t>
            </a:r>
            <a:br>
              <a:rPr lang="en-US" altLang="zh-TW" sz="1900" dirty="0"/>
            </a:br>
            <a:r>
              <a:rPr lang="en-US" altLang="zh-TW" sz="1900" dirty="0"/>
              <a:t>		</a:t>
            </a:r>
            <a:r>
              <a:rPr lang="en-US" altLang="zh-TW" sz="1900" i="1" dirty="0"/>
              <a:t>// Problem: "query" means "</a:t>
            </a:r>
            <a:r>
              <a:rPr lang="en-US" altLang="zh-TW" sz="1900" i="1" dirty="0" err="1"/>
              <a:t>this.query</a:t>
            </a:r>
            <a:r>
              <a:rPr lang="en-US" altLang="zh-TW" sz="1900" i="1" dirty="0"/>
              <a:t>", so we pass all of "this" </a:t>
            </a:r>
          </a:p>
          <a:p>
            <a:pPr marL="800100" lvl="2" indent="0">
              <a:buNone/>
            </a:pPr>
            <a:r>
              <a:rPr lang="en-US" altLang="zh-TW" sz="1900" i="1" dirty="0"/>
              <a:t>		</a:t>
            </a:r>
            <a:r>
              <a:rPr lang="en-US" altLang="zh-TW" sz="1900" dirty="0" err="1"/>
              <a:t>rdd.map</a:t>
            </a:r>
            <a:r>
              <a:rPr lang="en-US" altLang="zh-TW" sz="1900" dirty="0"/>
              <a:t>(x =&gt; </a:t>
            </a:r>
            <a:r>
              <a:rPr lang="en-US" altLang="zh-TW" sz="1900" dirty="0" err="1"/>
              <a:t>x.split</a:t>
            </a:r>
            <a:r>
              <a:rPr lang="en-US" altLang="zh-TW" sz="1900" dirty="0"/>
              <a:t>(query)) </a:t>
            </a:r>
          </a:p>
          <a:p>
            <a:pPr marL="800100" lvl="2" indent="0">
              <a:buNone/>
            </a:pPr>
            <a:r>
              <a:rPr lang="en-US" altLang="zh-TW" sz="1900" dirty="0"/>
              <a:t>	}</a:t>
            </a:r>
            <a:br>
              <a:rPr lang="en-US" altLang="zh-TW" sz="1900" dirty="0"/>
            </a:br>
            <a:r>
              <a:rPr lang="en-US" altLang="zh-TW" sz="1900" dirty="0" err="1"/>
              <a:t>def</a:t>
            </a:r>
            <a:r>
              <a:rPr lang="en-US" altLang="zh-TW" sz="1900" dirty="0"/>
              <a:t> </a:t>
            </a:r>
            <a:r>
              <a:rPr lang="en-US" altLang="zh-TW" sz="1900" dirty="0" err="1"/>
              <a:t>getMatchesNoReference</a:t>
            </a:r>
            <a:r>
              <a:rPr lang="en-US" altLang="zh-TW" sz="1900" dirty="0"/>
              <a:t>(</a:t>
            </a:r>
            <a:r>
              <a:rPr lang="en-US" altLang="zh-TW" sz="1900" dirty="0" err="1"/>
              <a:t>rdd</a:t>
            </a:r>
            <a:r>
              <a:rPr lang="en-US" altLang="zh-TW" sz="1900" dirty="0"/>
              <a:t>: RDD[String]): RDD[String] = { </a:t>
            </a:r>
          </a:p>
          <a:p>
            <a:pPr marL="1257300" lvl="3" indent="0">
              <a:buNone/>
            </a:pPr>
            <a:r>
              <a:rPr lang="en-US" altLang="zh-TW" sz="1900" i="1" dirty="0"/>
              <a:t>// Safe: extract just the field we need into a local variable </a:t>
            </a:r>
          </a:p>
          <a:p>
            <a:pPr marL="1257300" lvl="3" indent="0">
              <a:buNone/>
            </a:pPr>
            <a:r>
              <a:rPr lang="en-US" altLang="zh-TW" sz="1900" dirty="0" err="1"/>
              <a:t>val</a:t>
            </a:r>
            <a:r>
              <a:rPr lang="en-US" altLang="zh-TW" sz="1900" dirty="0"/>
              <a:t> query_ = </a:t>
            </a:r>
            <a:r>
              <a:rPr lang="en-US" altLang="zh-TW" sz="1900" dirty="0" err="1"/>
              <a:t>this.query</a:t>
            </a:r>
            <a:r>
              <a:rPr lang="en-US" altLang="zh-TW" sz="1900" dirty="0"/>
              <a:t> </a:t>
            </a:r>
          </a:p>
          <a:p>
            <a:pPr marL="1257300" lvl="3" indent="0">
              <a:buNone/>
            </a:pPr>
            <a:r>
              <a:rPr lang="en-US" altLang="zh-TW" sz="1900" dirty="0" err="1"/>
              <a:t>rdd.map</a:t>
            </a:r>
            <a:r>
              <a:rPr lang="en-US" altLang="zh-TW" sz="1900" dirty="0"/>
              <a:t>(x =&gt; </a:t>
            </a:r>
            <a:r>
              <a:rPr lang="en-US" altLang="zh-TW" sz="1900" dirty="0" err="1"/>
              <a:t>x.split</a:t>
            </a:r>
            <a:r>
              <a:rPr lang="en-US" altLang="zh-TW" sz="1900" dirty="0"/>
              <a:t>(query_)) </a:t>
            </a:r>
          </a:p>
          <a:p>
            <a:pPr marL="800100" lvl="2" indent="0">
              <a:buNone/>
            </a:pPr>
            <a:r>
              <a:rPr lang="en-US" altLang="zh-TW" sz="1900" dirty="0"/>
              <a:t>} </a:t>
            </a:r>
          </a:p>
          <a:p>
            <a:pPr marL="400050" lvl="1" indent="0">
              <a:buNone/>
            </a:pPr>
            <a:r>
              <a:rPr lang="en-US" altLang="zh-TW" sz="2600" b="1" dirty="0">
                <a:solidFill>
                  <a:srgbClr val="C00000"/>
                </a:solidFill>
              </a:rPr>
              <a:t>} </a:t>
            </a:r>
          </a:p>
          <a:p>
            <a:pPr marL="0" indent="0">
              <a:buNone/>
            </a:pPr>
            <a:endParaRPr lang="en-US" altLang="zh-TW" dirty="0"/>
          </a:p>
        </p:txBody>
      </p:sp>
    </p:spTree>
    <p:extLst>
      <p:ext uri="{BB962C8B-B14F-4D97-AF65-F5344CB8AC3E}">
        <p14:creationId xmlns:p14="http://schemas.microsoft.com/office/powerpoint/2010/main" val="1705055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Passing Functions to Spark</a:t>
            </a:r>
            <a:br>
              <a:rPr lang="en-US" altLang="zh-TW" b="1" dirty="0"/>
            </a:br>
            <a:r>
              <a:rPr lang="en-US" altLang="zh-TW" sz="2700" b="1" dirty="0"/>
              <a:t>Java</a:t>
            </a:r>
            <a:endParaRPr kumimoji="1" lang="zh-TW" altLang="en-US" dirty="0"/>
          </a:p>
        </p:txBody>
      </p:sp>
      <p:sp>
        <p:nvSpPr>
          <p:cNvPr id="3" name="內容版面配置區 2"/>
          <p:cNvSpPr>
            <a:spLocks noGrp="1"/>
          </p:cNvSpPr>
          <p:nvPr>
            <p:ph idx="1"/>
          </p:nvPr>
        </p:nvSpPr>
        <p:spPr>
          <a:xfrm>
            <a:off x="1981200" y="1600201"/>
            <a:ext cx="8229600" cy="1978514"/>
          </a:xfrm>
        </p:spPr>
        <p:txBody>
          <a:bodyPr>
            <a:normAutofit/>
          </a:bodyPr>
          <a:lstStyle/>
          <a:p>
            <a:r>
              <a:rPr lang="en-US" altLang="zh-TW" dirty="0"/>
              <a:t>In Java, functions are specified as objects that implement one of Spark’s function inter‐ faces from the </a:t>
            </a:r>
            <a:r>
              <a:rPr lang="en-US" altLang="zh-TW" dirty="0" err="1"/>
              <a:t>org.apache.spark.api.java.function</a:t>
            </a:r>
            <a:r>
              <a:rPr lang="en-US" altLang="zh-TW" dirty="0"/>
              <a:t> package. </a:t>
            </a:r>
          </a:p>
          <a:p>
            <a:r>
              <a:rPr lang="en-US" altLang="zh-TW" i="1" dirty="0"/>
              <a:t>Standard Java function interfaces:</a:t>
            </a:r>
            <a:endParaRPr lang="en-US" altLang="zh-TW" dirty="0"/>
          </a:p>
        </p:txBody>
      </p:sp>
      <p:graphicFrame>
        <p:nvGraphicFramePr>
          <p:cNvPr id="5" name="表格 4"/>
          <p:cNvGraphicFramePr>
            <a:graphicFrameLocks noGrp="1"/>
          </p:cNvGraphicFramePr>
          <p:nvPr>
            <p:extLst/>
          </p:nvPr>
        </p:nvGraphicFramePr>
        <p:xfrm>
          <a:off x="1677031" y="3870353"/>
          <a:ext cx="8734165" cy="1925320"/>
        </p:xfrm>
        <a:graphic>
          <a:graphicData uri="http://schemas.openxmlformats.org/drawingml/2006/table">
            <a:tbl>
              <a:tblPr firstRow="1" bandRow="1">
                <a:tableStyleId>{073A0DAA-6AF3-43AB-8588-CEC1D06C72B9}</a:tableStyleId>
              </a:tblPr>
              <a:tblGrid>
                <a:gridCol w="2314714">
                  <a:extLst>
                    <a:ext uri="{9D8B030D-6E8A-4147-A177-3AD203B41FA5}">
                      <a16:colId xmlns:a16="http://schemas.microsoft.com/office/drawing/2014/main" val="20000"/>
                    </a:ext>
                  </a:extLst>
                </a:gridCol>
                <a:gridCol w="2897652">
                  <a:extLst>
                    <a:ext uri="{9D8B030D-6E8A-4147-A177-3AD203B41FA5}">
                      <a16:colId xmlns:a16="http://schemas.microsoft.com/office/drawing/2014/main" val="20001"/>
                    </a:ext>
                  </a:extLst>
                </a:gridCol>
                <a:gridCol w="3521799">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lt1"/>
                          </a:solidFill>
                          <a:effectLst/>
                          <a:latin typeface="+mn-lt"/>
                          <a:ea typeface="+mn-ea"/>
                          <a:cs typeface="+mn-cs"/>
                        </a:rPr>
                        <a:t>Function name </a:t>
                      </a:r>
                      <a:endParaRPr lang="en-US"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lt1"/>
                          </a:solidFill>
                          <a:effectLst/>
                          <a:latin typeface="+mn-lt"/>
                          <a:ea typeface="+mn-ea"/>
                          <a:cs typeface="+mn-cs"/>
                        </a:rPr>
                        <a:t>method to implement </a:t>
                      </a:r>
                      <a:endParaRPr lang="en-US"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lt1"/>
                          </a:solidFill>
                          <a:effectLst/>
                          <a:latin typeface="+mn-lt"/>
                          <a:ea typeface="+mn-ea"/>
                          <a:cs typeface="+mn-cs"/>
                        </a:rPr>
                        <a:t>Usage </a:t>
                      </a:r>
                      <a:endParaRPr lang="en-US" altLang="zh-TW"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200" dirty="0">
                          <a:solidFill>
                            <a:schemeClr val="dk1"/>
                          </a:solidFill>
                          <a:effectLst/>
                          <a:latin typeface="+mn-lt"/>
                          <a:ea typeface="+mn-ea"/>
                          <a:cs typeface="+mn-cs"/>
                        </a:rPr>
                        <a:t>Function&lt;T, R&gt;</a:t>
                      </a:r>
                      <a:endParaRPr lang="en-US" altLang="zh-TW" sz="1400" dirty="0"/>
                    </a:p>
                  </a:txBody>
                  <a:tcPr/>
                </a:tc>
                <a:tc>
                  <a:txBody>
                    <a:bodyPr/>
                    <a:lstStyle/>
                    <a:p>
                      <a:r>
                        <a:rPr lang="en-US" altLang="zh-TW" sz="1400" dirty="0"/>
                        <a:t>R call(T)</a:t>
                      </a:r>
                      <a:endParaRPr lang="zh-TW" alt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200" dirty="0">
                          <a:solidFill>
                            <a:schemeClr val="dk1"/>
                          </a:solidFill>
                          <a:effectLst/>
                          <a:latin typeface="+mn-lt"/>
                          <a:ea typeface="+mn-ea"/>
                          <a:cs typeface="+mn-cs"/>
                        </a:rPr>
                        <a:t>Take in one input and return one output, for use with things like map and filter. </a:t>
                      </a:r>
                      <a:endParaRPr lang="en-US" altLang="zh-TW" sz="14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200" dirty="0">
                          <a:solidFill>
                            <a:schemeClr val="dk1"/>
                          </a:solidFill>
                          <a:effectLst/>
                          <a:latin typeface="+mn-lt"/>
                          <a:ea typeface="+mn-ea"/>
                          <a:cs typeface="+mn-cs"/>
                        </a:rPr>
                        <a:t>Function2&lt;T1, T2, R&gt;</a:t>
                      </a:r>
                      <a:endParaRPr lang="en-US" altLang="zh-TW" sz="1400" dirty="0"/>
                    </a:p>
                  </a:txBody>
                  <a:tcPr/>
                </a:tc>
                <a:tc>
                  <a:txBody>
                    <a:bodyPr/>
                    <a:lstStyle/>
                    <a:p>
                      <a:r>
                        <a:rPr lang="en-US" altLang="zh-TW" sz="1400" dirty="0"/>
                        <a:t>R call(T1,T2)</a:t>
                      </a:r>
                      <a:endParaRPr lang="zh-TW" alt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200" dirty="0">
                          <a:solidFill>
                            <a:schemeClr val="dk1"/>
                          </a:solidFill>
                          <a:effectLst/>
                          <a:latin typeface="+mn-lt"/>
                          <a:ea typeface="+mn-ea"/>
                          <a:cs typeface="+mn-cs"/>
                        </a:rPr>
                        <a:t>Take in two inputs and return one output, for use with things like aggregate or fold. </a:t>
                      </a:r>
                      <a:endParaRPr lang="en-US" altLang="zh-TW" sz="1400"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200" dirty="0" err="1">
                          <a:solidFill>
                            <a:schemeClr val="dk1"/>
                          </a:solidFill>
                          <a:effectLst/>
                          <a:latin typeface="+mn-lt"/>
                          <a:ea typeface="+mn-ea"/>
                          <a:cs typeface="+mn-cs"/>
                        </a:rPr>
                        <a:t>FlatMapFunction</a:t>
                      </a:r>
                      <a:r>
                        <a:rPr lang="en-US" altLang="zh-TW" sz="1400" kern="1200" dirty="0">
                          <a:solidFill>
                            <a:schemeClr val="dk1"/>
                          </a:solidFill>
                          <a:effectLst/>
                          <a:latin typeface="+mn-lt"/>
                          <a:ea typeface="+mn-ea"/>
                          <a:cs typeface="+mn-cs"/>
                        </a:rPr>
                        <a:t>&lt;T, R&gt; </a:t>
                      </a:r>
                      <a:endParaRPr lang="en-US" altLang="zh-TW"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200" dirty="0" err="1">
                          <a:solidFill>
                            <a:schemeClr val="dk1"/>
                          </a:solidFill>
                          <a:effectLst/>
                          <a:latin typeface="+mn-lt"/>
                          <a:ea typeface="+mn-ea"/>
                          <a:cs typeface="+mn-cs"/>
                        </a:rPr>
                        <a:t>Iterable</a:t>
                      </a:r>
                      <a:r>
                        <a:rPr lang="en-US" altLang="zh-TW" sz="1400" kern="1200" dirty="0">
                          <a:solidFill>
                            <a:schemeClr val="dk1"/>
                          </a:solidFill>
                          <a:effectLst/>
                          <a:latin typeface="+mn-lt"/>
                          <a:ea typeface="+mn-ea"/>
                          <a:cs typeface="+mn-cs"/>
                        </a:rPr>
                        <a:t>&lt;R&gt; call(T) </a:t>
                      </a:r>
                      <a:endParaRPr lang="en-US" altLang="zh-TW" sz="1400" dirty="0"/>
                    </a:p>
                    <a:p>
                      <a:endParaRPr lang="zh-TW" alt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200" dirty="0">
                          <a:solidFill>
                            <a:schemeClr val="dk1"/>
                          </a:solidFill>
                          <a:effectLst/>
                          <a:latin typeface="+mn-lt"/>
                          <a:ea typeface="+mn-ea"/>
                          <a:cs typeface="+mn-cs"/>
                        </a:rPr>
                        <a:t>Take in one input and return zero or more outputs, for use with things like </a:t>
                      </a:r>
                      <a:r>
                        <a:rPr lang="en-US" altLang="zh-TW" sz="1400" kern="1200" dirty="0" err="1">
                          <a:solidFill>
                            <a:schemeClr val="dk1"/>
                          </a:solidFill>
                          <a:effectLst/>
                          <a:latin typeface="+mn-lt"/>
                          <a:ea typeface="+mn-ea"/>
                          <a:cs typeface="+mn-cs"/>
                        </a:rPr>
                        <a:t>flatMap</a:t>
                      </a:r>
                      <a:r>
                        <a:rPr lang="en-US" altLang="zh-TW" sz="1400" kern="1200" dirty="0">
                          <a:solidFill>
                            <a:schemeClr val="dk1"/>
                          </a:solidFill>
                          <a:effectLst/>
                          <a:latin typeface="+mn-lt"/>
                          <a:ea typeface="+mn-ea"/>
                          <a:cs typeface="+mn-cs"/>
                        </a:rPr>
                        <a:t>. </a:t>
                      </a:r>
                      <a:endParaRPr lang="en-US" altLang="zh-TW"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4802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Passing Functions to Spark</a:t>
            </a:r>
            <a:br>
              <a:rPr lang="en-US" altLang="zh-TW" b="1" dirty="0"/>
            </a:br>
            <a:r>
              <a:rPr lang="en-US" altLang="zh-TW" sz="2700" b="1" dirty="0"/>
              <a:t>Java</a:t>
            </a:r>
            <a:endParaRPr kumimoji="1" lang="zh-TW" altLang="en-US" dirty="0"/>
          </a:p>
        </p:txBody>
      </p:sp>
      <p:sp>
        <p:nvSpPr>
          <p:cNvPr id="3" name="內容版面配置區 2"/>
          <p:cNvSpPr>
            <a:spLocks noGrp="1"/>
          </p:cNvSpPr>
          <p:nvPr>
            <p:ph idx="1"/>
          </p:nvPr>
        </p:nvSpPr>
        <p:spPr>
          <a:xfrm>
            <a:off x="1981200" y="1600201"/>
            <a:ext cx="8389155" cy="4525963"/>
          </a:xfrm>
        </p:spPr>
        <p:txBody>
          <a:bodyPr>
            <a:normAutofit/>
          </a:bodyPr>
          <a:lstStyle/>
          <a:p>
            <a:r>
              <a:rPr lang="en-US" altLang="zh-TW" dirty="0"/>
              <a:t>We can either define our function classes in-line as anonymous inner classes, or make a named class: </a:t>
            </a:r>
          </a:p>
          <a:p>
            <a:pPr lvl="1"/>
            <a:r>
              <a:rPr lang="en-US" altLang="zh-TW" i="1" dirty="0"/>
              <a:t>Java function passing with anonymous inner class</a:t>
            </a:r>
          </a:p>
          <a:p>
            <a:pPr marL="800100" lvl="2" indent="0">
              <a:buNone/>
            </a:pPr>
            <a:r>
              <a:rPr lang="en-US" altLang="zh-TW" sz="2000" dirty="0"/>
              <a:t>RDD&lt;String&gt; errors = </a:t>
            </a:r>
            <a:r>
              <a:rPr lang="en-US" altLang="zh-TW" sz="2000" dirty="0" err="1"/>
              <a:t>lines.filter</a:t>
            </a:r>
            <a:r>
              <a:rPr lang="en-US" altLang="zh-TW" sz="2000" dirty="0"/>
              <a:t>(</a:t>
            </a:r>
            <a:r>
              <a:rPr lang="en-US" altLang="zh-TW" sz="2000" b="1" dirty="0"/>
              <a:t>new </a:t>
            </a:r>
            <a:r>
              <a:rPr lang="en-US" altLang="zh-TW" sz="2000" dirty="0"/>
              <a:t>Function&lt;String, Boolean&gt;() { </a:t>
            </a:r>
          </a:p>
          <a:p>
            <a:pPr marL="800100" lvl="2" indent="0">
              <a:buNone/>
            </a:pPr>
            <a:r>
              <a:rPr lang="en-US" altLang="zh-TW" sz="2000" b="1" dirty="0"/>
              <a:t>      public </a:t>
            </a:r>
            <a:r>
              <a:rPr lang="en-US" altLang="zh-TW" sz="2000" dirty="0"/>
              <a:t>Boolean call(String x) { </a:t>
            </a:r>
            <a:r>
              <a:rPr lang="en-US" altLang="zh-TW" sz="2000" b="1" dirty="0"/>
              <a:t>return </a:t>
            </a:r>
            <a:r>
              <a:rPr lang="en-US" altLang="zh-TW" sz="2000" dirty="0" err="1"/>
              <a:t>s.contains</a:t>
            </a:r>
            <a:r>
              <a:rPr lang="en-US" altLang="zh-TW" sz="2000" dirty="0"/>
              <a:t>("error"); } </a:t>
            </a:r>
          </a:p>
          <a:p>
            <a:pPr marL="800100" lvl="2" indent="0">
              <a:buNone/>
            </a:pPr>
            <a:r>
              <a:rPr lang="en-US" altLang="zh-TW" sz="2000" dirty="0"/>
              <a:t>}); </a:t>
            </a:r>
            <a:r>
              <a:rPr lang="en-US" altLang="zh-TW" sz="2000" i="1" dirty="0"/>
              <a:t> </a:t>
            </a:r>
            <a:endParaRPr lang="en-US" altLang="zh-TW" sz="2000" dirty="0"/>
          </a:p>
          <a:p>
            <a:pPr lvl="1"/>
            <a:r>
              <a:rPr lang="en-US" altLang="zh-TW" i="1" dirty="0"/>
              <a:t>Java function passing with named class </a:t>
            </a:r>
            <a:endParaRPr kumimoji="1" lang="en-US" altLang="zh-TW" dirty="0"/>
          </a:p>
          <a:p>
            <a:pPr marL="800100" lvl="2" indent="0">
              <a:buNone/>
            </a:pPr>
            <a:r>
              <a:rPr lang="en-US" altLang="zh-TW" sz="2000" b="1" dirty="0"/>
              <a:t>class </a:t>
            </a:r>
            <a:r>
              <a:rPr lang="en-US" altLang="zh-TW" sz="2000" b="1" dirty="0" err="1"/>
              <a:t>ContainsError</a:t>
            </a:r>
            <a:r>
              <a:rPr lang="en-US" altLang="zh-TW" sz="2000" b="1" dirty="0"/>
              <a:t> implements </a:t>
            </a:r>
            <a:r>
              <a:rPr lang="en-US" altLang="zh-TW" sz="2000" dirty="0"/>
              <a:t>Function&lt;String, Boolean&gt;() { </a:t>
            </a:r>
          </a:p>
          <a:p>
            <a:pPr marL="800100" lvl="2" indent="0">
              <a:buNone/>
            </a:pPr>
            <a:r>
              <a:rPr lang="en-US" altLang="zh-TW" sz="2000" b="1" dirty="0"/>
              <a:t>       public </a:t>
            </a:r>
            <a:r>
              <a:rPr lang="en-US" altLang="zh-TW" sz="2000" dirty="0"/>
              <a:t>Boolean call(String x) { </a:t>
            </a:r>
            <a:r>
              <a:rPr lang="en-US" altLang="zh-TW" sz="2000" b="1" dirty="0"/>
              <a:t>return </a:t>
            </a:r>
            <a:r>
              <a:rPr lang="en-US" altLang="zh-TW" sz="2000" dirty="0" err="1"/>
              <a:t>x.contains</a:t>
            </a:r>
            <a:r>
              <a:rPr lang="en-US" altLang="zh-TW" sz="2000" dirty="0"/>
              <a:t>("error"); } </a:t>
            </a:r>
          </a:p>
          <a:p>
            <a:pPr marL="800100" lvl="2" indent="0">
              <a:buNone/>
            </a:pPr>
            <a:r>
              <a:rPr lang="en-US" altLang="zh-TW" sz="2000" dirty="0"/>
              <a:t>} </a:t>
            </a:r>
          </a:p>
          <a:p>
            <a:pPr marL="800100" lvl="2" indent="0">
              <a:buNone/>
            </a:pPr>
            <a:r>
              <a:rPr lang="en-US" altLang="zh-TW" sz="2000" dirty="0"/>
              <a:t>RDD&lt;String&gt; errors = </a:t>
            </a:r>
            <a:r>
              <a:rPr lang="en-US" altLang="zh-TW" sz="2000" dirty="0" err="1"/>
              <a:t>lines.filter</a:t>
            </a:r>
            <a:r>
              <a:rPr lang="en-US" altLang="zh-TW" sz="2000" dirty="0"/>
              <a:t>(</a:t>
            </a:r>
            <a:r>
              <a:rPr lang="en-US" altLang="zh-TW" sz="2000" b="1" dirty="0"/>
              <a:t>new </a:t>
            </a:r>
            <a:r>
              <a:rPr lang="en-US" altLang="zh-TW" sz="2000" dirty="0" err="1"/>
              <a:t>ContainsError</a:t>
            </a:r>
            <a:r>
              <a:rPr lang="en-US" altLang="zh-TW" sz="2000" dirty="0"/>
              <a:t>()); </a:t>
            </a:r>
          </a:p>
          <a:p>
            <a:pPr marL="457200" lvl="1" indent="0">
              <a:buNone/>
            </a:pPr>
            <a:endParaRPr lang="en-US" altLang="zh-TW" dirty="0"/>
          </a:p>
        </p:txBody>
      </p:sp>
    </p:spTree>
    <p:extLst>
      <p:ext uri="{BB962C8B-B14F-4D97-AF65-F5344CB8AC3E}">
        <p14:creationId xmlns:p14="http://schemas.microsoft.com/office/powerpoint/2010/main" val="2829455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Passing Functions to Spark</a:t>
            </a:r>
            <a:br>
              <a:rPr lang="en-US" altLang="zh-TW" b="1" dirty="0"/>
            </a:br>
            <a:r>
              <a:rPr lang="en-US" altLang="zh-TW" sz="2700" b="1" dirty="0"/>
              <a:t>Java</a:t>
            </a:r>
            <a:endParaRPr kumimoji="1" lang="zh-TW" altLang="en-US" dirty="0"/>
          </a:p>
        </p:txBody>
      </p:sp>
      <p:sp>
        <p:nvSpPr>
          <p:cNvPr id="3" name="內容版面配置區 2"/>
          <p:cNvSpPr>
            <a:spLocks noGrp="1"/>
          </p:cNvSpPr>
          <p:nvPr>
            <p:ph idx="1"/>
          </p:nvPr>
        </p:nvSpPr>
        <p:spPr/>
        <p:txBody>
          <a:bodyPr>
            <a:normAutofit fontScale="92500"/>
          </a:bodyPr>
          <a:lstStyle/>
          <a:p>
            <a:r>
              <a:rPr lang="en-US" altLang="zh-TW" dirty="0"/>
              <a:t>Top-level named functions are often cleaner for organizing large programs </a:t>
            </a:r>
          </a:p>
          <a:p>
            <a:pPr lvl="1"/>
            <a:r>
              <a:rPr lang="en-US" altLang="zh-TW" i="1" dirty="0"/>
              <a:t>Java function class with parameters </a:t>
            </a:r>
            <a:endParaRPr lang="en-US" altLang="zh-TW" dirty="0"/>
          </a:p>
          <a:p>
            <a:pPr marL="400050" lvl="1" indent="0">
              <a:buNone/>
            </a:pPr>
            <a:r>
              <a:rPr lang="en-US" altLang="zh-TW" sz="2200" b="1" dirty="0">
                <a:solidFill>
                  <a:srgbClr val="C00000"/>
                </a:solidFill>
              </a:rPr>
              <a:t>class Contains implements </a:t>
            </a:r>
            <a:r>
              <a:rPr lang="en-US" altLang="zh-TW" sz="2200" dirty="0">
                <a:solidFill>
                  <a:srgbClr val="C00000"/>
                </a:solidFill>
              </a:rPr>
              <a:t>Function&lt;String, Boolean&gt;() { </a:t>
            </a:r>
          </a:p>
          <a:p>
            <a:pPr marL="800100" lvl="2" indent="0">
              <a:buNone/>
            </a:pPr>
            <a:r>
              <a:rPr lang="en-US" altLang="zh-TW" sz="2200" b="1" dirty="0"/>
              <a:t>private </a:t>
            </a:r>
            <a:r>
              <a:rPr lang="en-US" altLang="zh-TW" sz="2200" dirty="0"/>
              <a:t>String query;</a:t>
            </a:r>
            <a:br>
              <a:rPr lang="en-US" altLang="zh-TW" sz="2200" dirty="0"/>
            </a:br>
            <a:r>
              <a:rPr lang="en-US" altLang="zh-TW" sz="2200" b="1" dirty="0"/>
              <a:t>public </a:t>
            </a:r>
            <a:r>
              <a:rPr lang="en-US" altLang="zh-TW" sz="2200" dirty="0"/>
              <a:t>Contains(String query) { </a:t>
            </a:r>
            <a:r>
              <a:rPr lang="en-US" altLang="zh-TW" sz="2200" b="1" dirty="0" err="1"/>
              <a:t>this</a:t>
            </a:r>
            <a:r>
              <a:rPr lang="en-US" altLang="zh-TW" sz="2200" dirty="0" err="1"/>
              <a:t>.query</a:t>
            </a:r>
            <a:r>
              <a:rPr lang="en-US" altLang="zh-TW" sz="2200" dirty="0"/>
              <a:t> = query; } </a:t>
            </a:r>
          </a:p>
          <a:p>
            <a:pPr marL="800100" lvl="2" indent="0">
              <a:buNone/>
            </a:pPr>
            <a:r>
              <a:rPr lang="en-US" altLang="zh-TW" sz="2200" b="1" dirty="0"/>
              <a:t>public </a:t>
            </a:r>
            <a:r>
              <a:rPr lang="en-US" altLang="zh-TW" sz="2200" dirty="0"/>
              <a:t>Boolean call(String x) { </a:t>
            </a:r>
            <a:r>
              <a:rPr lang="en-US" altLang="zh-TW" sz="2200" b="1" dirty="0"/>
              <a:t>return </a:t>
            </a:r>
            <a:r>
              <a:rPr lang="en-US" altLang="zh-TW" sz="2200" dirty="0" err="1"/>
              <a:t>x.contains</a:t>
            </a:r>
            <a:r>
              <a:rPr lang="en-US" altLang="zh-TW" sz="2200" dirty="0"/>
              <a:t>(query); } </a:t>
            </a:r>
          </a:p>
          <a:p>
            <a:pPr marL="400050" lvl="1" indent="0">
              <a:buNone/>
            </a:pPr>
            <a:r>
              <a:rPr lang="en-US" altLang="zh-TW" sz="2200" dirty="0">
                <a:solidFill>
                  <a:srgbClr val="C00000"/>
                </a:solidFill>
              </a:rPr>
              <a:t>} </a:t>
            </a:r>
          </a:p>
          <a:p>
            <a:pPr marL="400050" lvl="1" indent="0">
              <a:buNone/>
            </a:pPr>
            <a:r>
              <a:rPr lang="en-US" altLang="zh-TW" sz="2200" dirty="0">
                <a:solidFill>
                  <a:srgbClr val="C00000"/>
                </a:solidFill>
              </a:rPr>
              <a:t>RDD&lt;String&gt; errors = </a:t>
            </a:r>
            <a:r>
              <a:rPr lang="en-US" altLang="zh-TW" sz="2200" dirty="0" err="1">
                <a:solidFill>
                  <a:srgbClr val="C00000"/>
                </a:solidFill>
              </a:rPr>
              <a:t>lines.filter</a:t>
            </a:r>
            <a:r>
              <a:rPr lang="en-US" altLang="zh-TW" sz="2200" dirty="0">
                <a:solidFill>
                  <a:srgbClr val="C00000"/>
                </a:solidFill>
              </a:rPr>
              <a:t>(</a:t>
            </a:r>
            <a:r>
              <a:rPr lang="en-US" altLang="zh-TW" sz="2200" b="1" dirty="0">
                <a:solidFill>
                  <a:srgbClr val="C00000"/>
                </a:solidFill>
              </a:rPr>
              <a:t>new </a:t>
            </a:r>
            <a:r>
              <a:rPr lang="en-US" altLang="zh-TW" sz="2200" dirty="0">
                <a:solidFill>
                  <a:srgbClr val="C00000"/>
                </a:solidFill>
              </a:rPr>
              <a:t>Contains("error")); </a:t>
            </a:r>
          </a:p>
          <a:p>
            <a:pPr lvl="1"/>
            <a:r>
              <a:rPr lang="en-US" altLang="zh-TW" i="1" dirty="0"/>
              <a:t>Java function passing with lambda expression in Java 8 </a:t>
            </a:r>
          </a:p>
          <a:p>
            <a:pPr marL="457200" lvl="1" indent="0">
              <a:buNone/>
            </a:pPr>
            <a:r>
              <a:rPr lang="en-US" altLang="zh-TW" sz="2200" dirty="0">
                <a:solidFill>
                  <a:srgbClr val="C00000"/>
                </a:solidFill>
              </a:rPr>
              <a:t>RDD&lt;String&gt; errors = </a:t>
            </a:r>
            <a:r>
              <a:rPr lang="en-US" altLang="zh-TW" sz="2200" dirty="0" err="1">
                <a:solidFill>
                  <a:srgbClr val="C00000"/>
                </a:solidFill>
              </a:rPr>
              <a:t>lines.filter</a:t>
            </a:r>
            <a:r>
              <a:rPr lang="en-US" altLang="zh-TW" sz="2200" dirty="0">
                <a:solidFill>
                  <a:srgbClr val="C00000"/>
                </a:solidFill>
              </a:rPr>
              <a:t>(s -&gt; </a:t>
            </a:r>
            <a:r>
              <a:rPr lang="en-US" altLang="zh-TW" sz="2200" dirty="0" err="1">
                <a:solidFill>
                  <a:srgbClr val="C00000"/>
                </a:solidFill>
              </a:rPr>
              <a:t>s.contains</a:t>
            </a:r>
            <a:r>
              <a:rPr lang="en-US" altLang="zh-TW" sz="2200" dirty="0">
                <a:solidFill>
                  <a:srgbClr val="C00000"/>
                </a:solidFill>
              </a:rPr>
              <a:t>("error"));</a:t>
            </a:r>
            <a:br>
              <a:rPr lang="en-US" altLang="zh-TW" sz="2200" dirty="0">
                <a:solidFill>
                  <a:srgbClr val="C00000"/>
                </a:solidFill>
              </a:rPr>
            </a:br>
            <a:endParaRPr lang="en-US" altLang="zh-TW" sz="2200" dirty="0">
              <a:solidFill>
                <a:srgbClr val="C00000"/>
              </a:solidFill>
            </a:endParaRPr>
          </a:p>
          <a:p>
            <a:pPr marL="457200" lvl="1" indent="0">
              <a:buNone/>
            </a:pPr>
            <a:endParaRPr lang="en-US" altLang="zh-TW" dirty="0"/>
          </a:p>
          <a:p>
            <a:pPr marL="457200" lvl="1" indent="0">
              <a:buNone/>
            </a:pPr>
            <a:endParaRPr kumimoji="1" lang="zh-TW" altLang="en-US" dirty="0"/>
          </a:p>
        </p:txBody>
      </p:sp>
    </p:spTree>
    <p:extLst>
      <p:ext uri="{BB962C8B-B14F-4D97-AF65-F5344CB8AC3E}">
        <p14:creationId xmlns:p14="http://schemas.microsoft.com/office/powerpoint/2010/main" val="324980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700" b="1" dirty="0"/>
              <a:t>Element-wise transformations </a:t>
            </a:r>
            <a:endParaRPr kumimoji="1" lang="zh-TW" altLang="en-US" sz="2700" dirty="0"/>
          </a:p>
        </p:txBody>
      </p:sp>
      <p:sp>
        <p:nvSpPr>
          <p:cNvPr id="3" name="內容版面配置區 2"/>
          <p:cNvSpPr>
            <a:spLocks noGrp="1"/>
          </p:cNvSpPr>
          <p:nvPr>
            <p:ph idx="1"/>
          </p:nvPr>
        </p:nvSpPr>
        <p:spPr>
          <a:xfrm>
            <a:off x="1024128" y="1820009"/>
            <a:ext cx="10786872" cy="2974205"/>
          </a:xfrm>
        </p:spPr>
        <p:txBody>
          <a:bodyPr>
            <a:normAutofit/>
          </a:bodyPr>
          <a:lstStyle/>
          <a:p>
            <a:r>
              <a:rPr lang="en-US" altLang="zh-TW" dirty="0"/>
              <a:t>The two most common transformations you will likely be performing on basic RDDs are map, and filter </a:t>
            </a:r>
          </a:p>
          <a:p>
            <a:pPr lvl="1"/>
            <a:r>
              <a:rPr lang="en-US" altLang="zh-TW" dirty="0"/>
              <a:t>map transformation: takes in a function and applies it to each element in the RDD with the result of the function being the new value of each element in the resulting RDD </a:t>
            </a:r>
          </a:p>
          <a:p>
            <a:pPr lvl="1"/>
            <a:r>
              <a:rPr lang="en-US" altLang="zh-TW" dirty="0"/>
              <a:t>filter transformation take in a function and returns an RDD which only has elements that pass the filter function </a:t>
            </a:r>
          </a:p>
          <a:p>
            <a:pPr lvl="1"/>
            <a:endParaRPr lang="en-US" altLang="zh-TW" dirty="0"/>
          </a:p>
          <a:p>
            <a:endParaRPr kumimoji="1" lang="zh-TW" altLang="en-US" dirty="0"/>
          </a:p>
        </p:txBody>
      </p:sp>
      <p:pic>
        <p:nvPicPr>
          <p:cNvPr id="4" name="圖片 3" descr="螢幕快照 2014-11-16 下午12.04.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080" y="4371167"/>
            <a:ext cx="4775338" cy="2215363"/>
          </a:xfrm>
          <a:prstGeom prst="rect">
            <a:avLst/>
          </a:prstGeom>
        </p:spPr>
      </p:pic>
    </p:spTree>
    <p:extLst>
      <p:ext uri="{BB962C8B-B14F-4D97-AF65-F5344CB8AC3E}">
        <p14:creationId xmlns:p14="http://schemas.microsoft.com/office/powerpoint/2010/main" val="1311442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700" b="1" dirty="0"/>
              <a:t>Element-wise transformations </a:t>
            </a:r>
            <a:endParaRPr kumimoji="1" lang="zh-TW" altLang="en-US" sz="2700" dirty="0"/>
          </a:p>
        </p:txBody>
      </p:sp>
      <p:sp>
        <p:nvSpPr>
          <p:cNvPr id="3" name="內容版面配置區 2"/>
          <p:cNvSpPr>
            <a:spLocks noGrp="1"/>
          </p:cNvSpPr>
          <p:nvPr>
            <p:ph idx="1"/>
          </p:nvPr>
        </p:nvSpPr>
        <p:spPr/>
        <p:txBody>
          <a:bodyPr>
            <a:normAutofit fontScale="92500" lnSpcReduction="20000"/>
          </a:bodyPr>
          <a:lstStyle/>
          <a:p>
            <a:r>
              <a:rPr lang="en-US" altLang="zh-TW" i="1" dirty="0"/>
              <a:t>Python squaring the value in an RDD</a:t>
            </a:r>
          </a:p>
          <a:p>
            <a:pPr marL="800100" lvl="2" indent="0">
              <a:buNone/>
            </a:pPr>
            <a:r>
              <a:rPr lang="en-US" altLang="zh-TW" dirty="0" err="1"/>
              <a:t>nums</a:t>
            </a:r>
            <a:r>
              <a:rPr lang="en-US" altLang="zh-TW" dirty="0"/>
              <a:t> = </a:t>
            </a:r>
            <a:r>
              <a:rPr lang="en-US" altLang="zh-TW" dirty="0" err="1"/>
              <a:t>sc.parallelize</a:t>
            </a:r>
            <a:r>
              <a:rPr lang="en-US" altLang="zh-TW" dirty="0"/>
              <a:t>([1, 2, 3, 4])</a:t>
            </a:r>
            <a:br>
              <a:rPr lang="en-US" altLang="zh-TW" dirty="0"/>
            </a:br>
            <a:r>
              <a:rPr lang="en-US" altLang="zh-TW" dirty="0"/>
              <a:t>squared = </a:t>
            </a:r>
            <a:r>
              <a:rPr lang="en-US" altLang="zh-TW" dirty="0" err="1"/>
              <a:t>nums.map</a:t>
            </a:r>
            <a:r>
              <a:rPr lang="en-US" altLang="zh-TW" dirty="0"/>
              <a:t>(</a:t>
            </a:r>
            <a:r>
              <a:rPr lang="en-US" altLang="zh-TW" b="1" dirty="0"/>
              <a:t>lambda </a:t>
            </a:r>
            <a:r>
              <a:rPr lang="en-US" altLang="zh-TW" dirty="0"/>
              <a:t>x: x * x).collect() </a:t>
            </a:r>
          </a:p>
          <a:p>
            <a:pPr marL="800100" lvl="2" indent="0">
              <a:buNone/>
            </a:pPr>
            <a:r>
              <a:rPr lang="en-US" altLang="zh-TW" b="1" dirty="0"/>
              <a:t>for </a:t>
            </a:r>
            <a:r>
              <a:rPr lang="en-US" altLang="zh-TW" dirty="0" err="1"/>
              <a:t>num</a:t>
            </a:r>
            <a:r>
              <a:rPr lang="en-US" altLang="zh-TW" dirty="0"/>
              <a:t> </a:t>
            </a:r>
            <a:r>
              <a:rPr lang="en-US" altLang="zh-TW" b="1" dirty="0"/>
              <a:t>in </a:t>
            </a:r>
            <a:r>
              <a:rPr lang="en-US" altLang="zh-TW" dirty="0"/>
              <a:t>squared: </a:t>
            </a:r>
          </a:p>
          <a:p>
            <a:pPr marL="1257300" lvl="3" indent="0">
              <a:buNone/>
            </a:pPr>
            <a:r>
              <a:rPr lang="en-US" altLang="zh-TW" b="1" dirty="0"/>
              <a:t>print </a:t>
            </a:r>
            <a:r>
              <a:rPr lang="en-US" altLang="zh-TW" dirty="0"/>
              <a:t>"%</a:t>
            </a:r>
            <a:r>
              <a:rPr lang="en-US" altLang="zh-TW" dirty="0" err="1"/>
              <a:t>i</a:t>
            </a:r>
            <a:r>
              <a:rPr lang="en-US" altLang="zh-TW" dirty="0"/>
              <a:t> " % (</a:t>
            </a:r>
            <a:r>
              <a:rPr lang="en-US" altLang="zh-TW" dirty="0" err="1"/>
              <a:t>num</a:t>
            </a:r>
            <a:r>
              <a:rPr lang="en-US" altLang="zh-TW" dirty="0"/>
              <a:t>)</a:t>
            </a:r>
            <a:r>
              <a:rPr lang="en-US" altLang="zh-TW" i="1" dirty="0"/>
              <a:t> </a:t>
            </a:r>
            <a:endParaRPr lang="en-US" altLang="zh-TW" dirty="0"/>
          </a:p>
          <a:p>
            <a:r>
              <a:rPr lang="en-US" altLang="zh-TW" i="1" dirty="0" err="1"/>
              <a:t>Scala</a:t>
            </a:r>
            <a:r>
              <a:rPr lang="en-US" altLang="zh-TW" i="1" dirty="0"/>
              <a:t> squaring the values in an RDD </a:t>
            </a:r>
          </a:p>
          <a:p>
            <a:pPr marL="800100" lvl="2" indent="0">
              <a:buNone/>
            </a:pPr>
            <a:r>
              <a:rPr lang="en-US" altLang="zh-TW" b="1" dirty="0" err="1"/>
              <a:t>val</a:t>
            </a:r>
            <a:r>
              <a:rPr lang="en-US" altLang="zh-TW" b="1" dirty="0"/>
              <a:t> </a:t>
            </a:r>
            <a:r>
              <a:rPr lang="en-US" altLang="zh-TW" dirty="0"/>
              <a:t>input </a:t>
            </a:r>
            <a:r>
              <a:rPr lang="en-US" altLang="zh-TW" b="1" dirty="0"/>
              <a:t>= </a:t>
            </a:r>
            <a:r>
              <a:rPr lang="en-US" altLang="zh-TW" dirty="0" err="1"/>
              <a:t>sc.parallelize</a:t>
            </a:r>
            <a:r>
              <a:rPr lang="en-US" altLang="zh-TW" dirty="0"/>
              <a:t>(</a:t>
            </a:r>
            <a:r>
              <a:rPr lang="en-US" altLang="zh-TW" b="1" dirty="0"/>
              <a:t>List</a:t>
            </a:r>
            <a:r>
              <a:rPr lang="en-US" altLang="zh-TW" dirty="0"/>
              <a:t>(1, 2, 3, 4)) </a:t>
            </a:r>
          </a:p>
          <a:p>
            <a:pPr marL="800100" lvl="2" indent="0">
              <a:buNone/>
            </a:pPr>
            <a:r>
              <a:rPr lang="en-US" altLang="zh-TW" b="1" dirty="0" err="1"/>
              <a:t>val</a:t>
            </a:r>
            <a:r>
              <a:rPr lang="en-US" altLang="zh-TW" b="1" dirty="0"/>
              <a:t> </a:t>
            </a:r>
            <a:r>
              <a:rPr lang="en-US" altLang="zh-TW" dirty="0"/>
              <a:t>result </a:t>
            </a:r>
            <a:r>
              <a:rPr lang="en-US" altLang="zh-TW" b="1" dirty="0"/>
              <a:t>= </a:t>
            </a:r>
            <a:r>
              <a:rPr lang="en-US" altLang="zh-TW" dirty="0" err="1"/>
              <a:t>input.map</a:t>
            </a:r>
            <a:r>
              <a:rPr lang="en-US" altLang="zh-TW" dirty="0"/>
              <a:t>(x </a:t>
            </a:r>
            <a:r>
              <a:rPr lang="en-US" altLang="zh-TW" b="1" dirty="0"/>
              <a:t>=&gt; </a:t>
            </a:r>
            <a:r>
              <a:rPr lang="en-US" altLang="zh-TW" dirty="0"/>
              <a:t>x * x) </a:t>
            </a:r>
            <a:r>
              <a:rPr lang="en-US" altLang="zh-TW" dirty="0" err="1"/>
              <a:t>println</a:t>
            </a:r>
            <a:r>
              <a:rPr lang="en-US" altLang="zh-TW" dirty="0"/>
              <a:t>(</a:t>
            </a:r>
            <a:r>
              <a:rPr lang="en-US" altLang="zh-TW" dirty="0" err="1"/>
              <a:t>result.collect</a:t>
            </a:r>
            <a:r>
              <a:rPr lang="en-US" altLang="zh-TW" dirty="0"/>
              <a:t>().</a:t>
            </a:r>
            <a:r>
              <a:rPr lang="en-US" altLang="zh-TW" dirty="0" err="1"/>
              <a:t>mkString</a:t>
            </a:r>
            <a:r>
              <a:rPr lang="en-US" altLang="zh-TW" dirty="0"/>
              <a:t>(",")) </a:t>
            </a:r>
          </a:p>
          <a:p>
            <a:r>
              <a:rPr lang="en-US" altLang="zh-TW" i="1" dirty="0"/>
              <a:t>Java squaring the values in an RDD</a:t>
            </a:r>
          </a:p>
          <a:p>
            <a:pPr marL="800100" lvl="2" indent="0">
              <a:buNone/>
            </a:pPr>
            <a:r>
              <a:rPr lang="en-US" altLang="zh-TW" dirty="0" err="1"/>
              <a:t>JavaRDD</a:t>
            </a:r>
            <a:r>
              <a:rPr lang="en-US" altLang="zh-TW" dirty="0"/>
              <a:t>&lt;Integer&gt; </a:t>
            </a:r>
            <a:r>
              <a:rPr lang="en-US" altLang="zh-TW" dirty="0" err="1"/>
              <a:t>rdd</a:t>
            </a:r>
            <a:r>
              <a:rPr lang="en-US" altLang="zh-TW" dirty="0"/>
              <a:t> = </a:t>
            </a:r>
            <a:r>
              <a:rPr lang="en-US" altLang="zh-TW" dirty="0" err="1"/>
              <a:t>sc.parallelize</a:t>
            </a:r>
            <a:r>
              <a:rPr lang="en-US" altLang="zh-TW" dirty="0"/>
              <a:t>(</a:t>
            </a:r>
            <a:r>
              <a:rPr lang="en-US" altLang="zh-TW" dirty="0" err="1"/>
              <a:t>Arrays.asList</a:t>
            </a:r>
            <a:r>
              <a:rPr lang="en-US" altLang="zh-TW" dirty="0"/>
              <a:t>(1, 2, 3, 4)); </a:t>
            </a:r>
            <a:r>
              <a:rPr lang="en-US" altLang="zh-TW" dirty="0" err="1"/>
              <a:t>JavaRDD</a:t>
            </a:r>
            <a:r>
              <a:rPr lang="en-US" altLang="zh-TW" dirty="0"/>
              <a:t>&lt;Integer&gt; result = </a:t>
            </a:r>
            <a:r>
              <a:rPr lang="en-US" altLang="zh-TW" dirty="0" err="1"/>
              <a:t>rdd.map</a:t>
            </a:r>
            <a:r>
              <a:rPr lang="en-US" altLang="zh-TW" dirty="0"/>
              <a:t>(</a:t>
            </a:r>
            <a:r>
              <a:rPr lang="en-US" altLang="zh-TW" b="1" dirty="0"/>
              <a:t>new </a:t>
            </a:r>
            <a:r>
              <a:rPr lang="en-US" altLang="zh-TW" dirty="0"/>
              <a:t>Function&lt;Integer, Integer&gt;() { </a:t>
            </a:r>
          </a:p>
          <a:p>
            <a:pPr marL="800100" lvl="2" indent="0">
              <a:buNone/>
            </a:pPr>
            <a:r>
              <a:rPr lang="en-US" altLang="zh-TW" b="1" dirty="0"/>
              <a:t>		public </a:t>
            </a:r>
            <a:r>
              <a:rPr lang="en-US" altLang="zh-TW" dirty="0"/>
              <a:t>Integer call(Integer x) { </a:t>
            </a:r>
            <a:r>
              <a:rPr lang="en-US" altLang="zh-TW" b="1" dirty="0"/>
              <a:t>return </a:t>
            </a:r>
            <a:r>
              <a:rPr lang="en-US" altLang="zh-TW" dirty="0"/>
              <a:t>x*x; } </a:t>
            </a:r>
          </a:p>
          <a:p>
            <a:pPr marL="800100" lvl="2" indent="0">
              <a:buNone/>
            </a:pPr>
            <a:r>
              <a:rPr lang="en-US" altLang="zh-TW" dirty="0"/>
              <a:t>}); </a:t>
            </a:r>
          </a:p>
          <a:p>
            <a:pPr marL="800100" lvl="2" indent="0">
              <a:buNone/>
            </a:pPr>
            <a:r>
              <a:rPr lang="en-US" altLang="zh-TW" dirty="0" err="1"/>
              <a:t>System.out.println</a:t>
            </a:r>
            <a:r>
              <a:rPr lang="en-US" altLang="zh-TW" dirty="0"/>
              <a:t>(</a:t>
            </a:r>
            <a:r>
              <a:rPr lang="en-US" altLang="zh-TW" dirty="0" err="1"/>
              <a:t>StringUtils.join</a:t>
            </a:r>
            <a:r>
              <a:rPr lang="en-US" altLang="zh-TW" dirty="0"/>
              <a:t>(</a:t>
            </a:r>
            <a:r>
              <a:rPr lang="en-US" altLang="zh-TW" dirty="0" err="1"/>
              <a:t>result.collect</a:t>
            </a:r>
            <a:r>
              <a:rPr lang="en-US" altLang="zh-TW" dirty="0"/>
              <a:t>(), ",")); </a:t>
            </a:r>
            <a:r>
              <a:rPr lang="en-US" altLang="zh-TW" i="1" dirty="0"/>
              <a:t> </a:t>
            </a:r>
            <a:endParaRPr lang="en-US" altLang="zh-TW" dirty="0"/>
          </a:p>
          <a:p>
            <a:endParaRPr kumimoji="1" lang="zh-TW" altLang="en-US" dirty="0"/>
          </a:p>
        </p:txBody>
      </p:sp>
    </p:spTree>
    <p:extLst>
      <p:ext uri="{BB962C8B-B14F-4D97-AF65-F5344CB8AC3E}">
        <p14:creationId xmlns:p14="http://schemas.microsoft.com/office/powerpoint/2010/main" val="1903999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700" b="1" dirty="0"/>
              <a:t>Element-wise transformations</a:t>
            </a:r>
            <a:endParaRPr kumimoji="1" lang="zh-TW" altLang="en-US" sz="2700" dirty="0"/>
          </a:p>
        </p:txBody>
      </p:sp>
      <p:sp>
        <p:nvSpPr>
          <p:cNvPr id="3" name="內容版面配置區 2"/>
          <p:cNvSpPr>
            <a:spLocks noGrp="1"/>
          </p:cNvSpPr>
          <p:nvPr>
            <p:ph idx="1"/>
          </p:nvPr>
        </p:nvSpPr>
        <p:spPr>
          <a:xfrm>
            <a:off x="712178" y="1921274"/>
            <a:ext cx="11342076" cy="4936726"/>
          </a:xfrm>
        </p:spPr>
        <p:txBody>
          <a:bodyPr>
            <a:normAutofit fontScale="70000" lnSpcReduction="20000"/>
          </a:bodyPr>
          <a:lstStyle/>
          <a:p>
            <a:r>
              <a:rPr lang="en-US" altLang="zh-TW" sz="5100" i="1" dirty="0"/>
              <a:t>Python </a:t>
            </a:r>
            <a:r>
              <a:rPr lang="en-US" altLang="zh-TW" sz="5100" i="1" dirty="0" err="1"/>
              <a:t>flatMap</a:t>
            </a:r>
            <a:r>
              <a:rPr lang="en-US" altLang="zh-TW" sz="5100" i="1" dirty="0"/>
              <a:t> example, splitting lines into words</a:t>
            </a:r>
          </a:p>
          <a:p>
            <a:pPr marL="457200" lvl="1" indent="0">
              <a:buNone/>
            </a:pPr>
            <a:r>
              <a:rPr lang="en-US" altLang="zh-TW" sz="3600" b="1" dirty="0">
                <a:solidFill>
                  <a:srgbClr val="C00000"/>
                </a:solidFill>
              </a:rPr>
              <a:t>lines = </a:t>
            </a:r>
            <a:r>
              <a:rPr lang="en-US" altLang="zh-TW" sz="3600" b="1" dirty="0" err="1">
                <a:solidFill>
                  <a:srgbClr val="C00000"/>
                </a:solidFill>
              </a:rPr>
              <a:t>sc.parallelize</a:t>
            </a:r>
            <a:r>
              <a:rPr lang="en-US" altLang="zh-TW" sz="3600" b="1" dirty="0">
                <a:solidFill>
                  <a:srgbClr val="C00000"/>
                </a:solidFill>
              </a:rPr>
              <a:t>(["hello world", "hi"])</a:t>
            </a:r>
            <a:br>
              <a:rPr lang="en-US" altLang="zh-TW" sz="3600" b="1" dirty="0">
                <a:solidFill>
                  <a:srgbClr val="C00000"/>
                </a:solidFill>
              </a:rPr>
            </a:br>
            <a:r>
              <a:rPr lang="en-US" altLang="zh-TW" sz="3600" b="1" dirty="0">
                <a:solidFill>
                  <a:srgbClr val="C00000"/>
                </a:solidFill>
              </a:rPr>
              <a:t>words = </a:t>
            </a:r>
            <a:r>
              <a:rPr lang="en-US" altLang="zh-TW" sz="3600" b="1" dirty="0" err="1">
                <a:solidFill>
                  <a:srgbClr val="C00000"/>
                </a:solidFill>
              </a:rPr>
              <a:t>lines.flatMap</a:t>
            </a:r>
            <a:r>
              <a:rPr lang="en-US" altLang="zh-TW" sz="3600" b="1" dirty="0">
                <a:solidFill>
                  <a:srgbClr val="C00000"/>
                </a:solidFill>
              </a:rPr>
              <a:t>(lambda line: </a:t>
            </a:r>
            <a:r>
              <a:rPr lang="en-US" altLang="zh-TW" sz="3600" b="1" dirty="0" err="1">
                <a:solidFill>
                  <a:srgbClr val="C00000"/>
                </a:solidFill>
              </a:rPr>
              <a:t>line.split</a:t>
            </a:r>
            <a:r>
              <a:rPr lang="en-US" altLang="zh-TW" sz="3600" b="1" dirty="0">
                <a:solidFill>
                  <a:srgbClr val="C00000"/>
                </a:solidFill>
              </a:rPr>
              <a:t>(" ")) </a:t>
            </a:r>
            <a:r>
              <a:rPr lang="en-US" altLang="zh-TW" sz="3600" b="1" dirty="0" err="1">
                <a:solidFill>
                  <a:srgbClr val="C00000"/>
                </a:solidFill>
              </a:rPr>
              <a:t>words.first</a:t>
            </a:r>
            <a:r>
              <a:rPr lang="en-US" altLang="zh-TW" sz="3600" b="1" dirty="0">
                <a:solidFill>
                  <a:srgbClr val="C00000"/>
                </a:solidFill>
              </a:rPr>
              <a:t>() </a:t>
            </a:r>
            <a:r>
              <a:rPr lang="en-US" altLang="zh-TW" sz="3600" b="1" i="1" dirty="0">
                <a:solidFill>
                  <a:srgbClr val="C00000"/>
                </a:solidFill>
              </a:rPr>
              <a:t># returns "hello” </a:t>
            </a:r>
            <a:endParaRPr lang="en-US" altLang="zh-TW" sz="3600" b="1" dirty="0">
              <a:solidFill>
                <a:srgbClr val="C00000"/>
              </a:solidFill>
            </a:endParaRPr>
          </a:p>
          <a:p>
            <a:r>
              <a:rPr lang="en-US" altLang="zh-TW" sz="4500" i="1" dirty="0" err="1"/>
              <a:t>Scala</a:t>
            </a:r>
            <a:r>
              <a:rPr lang="en-US" altLang="zh-TW" sz="4500" i="1" dirty="0"/>
              <a:t> </a:t>
            </a:r>
            <a:r>
              <a:rPr lang="en-US" altLang="zh-TW" sz="4500" i="1" dirty="0" err="1"/>
              <a:t>flatMap</a:t>
            </a:r>
            <a:r>
              <a:rPr lang="en-US" altLang="zh-TW" sz="4500" i="1" dirty="0"/>
              <a:t> example, splitting lines into multiple words</a:t>
            </a:r>
          </a:p>
          <a:p>
            <a:pPr marL="400050" lvl="1" indent="0">
              <a:buNone/>
            </a:pPr>
            <a:r>
              <a:rPr lang="en-US" altLang="zh-TW" sz="3600" b="1" dirty="0" err="1">
                <a:solidFill>
                  <a:srgbClr val="C00000"/>
                </a:solidFill>
              </a:rPr>
              <a:t>val</a:t>
            </a:r>
            <a:r>
              <a:rPr lang="en-US" altLang="zh-TW" sz="3600" b="1" dirty="0">
                <a:solidFill>
                  <a:srgbClr val="C00000"/>
                </a:solidFill>
              </a:rPr>
              <a:t> lines = </a:t>
            </a:r>
            <a:r>
              <a:rPr lang="en-US" altLang="zh-TW" sz="3600" b="1" dirty="0" err="1">
                <a:solidFill>
                  <a:srgbClr val="C00000"/>
                </a:solidFill>
              </a:rPr>
              <a:t>sc.parallelize</a:t>
            </a:r>
            <a:r>
              <a:rPr lang="en-US" altLang="zh-TW" sz="3600" b="1" dirty="0">
                <a:solidFill>
                  <a:srgbClr val="C00000"/>
                </a:solidFill>
              </a:rPr>
              <a:t>(List("hello world", "hi")) </a:t>
            </a:r>
            <a:br>
              <a:rPr lang="en-US" altLang="zh-TW" sz="3600" b="1" dirty="0">
                <a:solidFill>
                  <a:srgbClr val="C00000"/>
                </a:solidFill>
              </a:rPr>
            </a:br>
            <a:r>
              <a:rPr lang="en-US" altLang="zh-TW" sz="3600" b="1" dirty="0" err="1">
                <a:solidFill>
                  <a:srgbClr val="C00000"/>
                </a:solidFill>
              </a:rPr>
              <a:t>val</a:t>
            </a:r>
            <a:r>
              <a:rPr lang="en-US" altLang="zh-TW" sz="3600" b="1" dirty="0">
                <a:solidFill>
                  <a:srgbClr val="C00000"/>
                </a:solidFill>
              </a:rPr>
              <a:t> words = </a:t>
            </a:r>
            <a:r>
              <a:rPr lang="en-US" altLang="zh-TW" sz="3600" b="1" dirty="0" err="1">
                <a:solidFill>
                  <a:srgbClr val="C00000"/>
                </a:solidFill>
              </a:rPr>
              <a:t>lines.flatMap</a:t>
            </a:r>
            <a:r>
              <a:rPr lang="en-US" altLang="zh-TW" sz="3600" b="1" dirty="0">
                <a:solidFill>
                  <a:srgbClr val="C00000"/>
                </a:solidFill>
              </a:rPr>
              <a:t>(line =&gt; </a:t>
            </a:r>
            <a:r>
              <a:rPr lang="en-US" altLang="zh-TW" sz="3600" b="1" dirty="0" err="1">
                <a:solidFill>
                  <a:srgbClr val="C00000"/>
                </a:solidFill>
              </a:rPr>
              <a:t>line.split</a:t>
            </a:r>
            <a:r>
              <a:rPr lang="en-US" altLang="zh-TW" sz="3600" b="1" dirty="0">
                <a:solidFill>
                  <a:srgbClr val="C00000"/>
                </a:solidFill>
              </a:rPr>
              <a:t>(" ")) </a:t>
            </a:r>
          </a:p>
          <a:p>
            <a:pPr marL="400050" lvl="1" indent="0">
              <a:buNone/>
            </a:pPr>
            <a:r>
              <a:rPr lang="en-US" altLang="zh-TW" sz="3600" b="1" dirty="0" err="1">
                <a:solidFill>
                  <a:srgbClr val="C00000"/>
                </a:solidFill>
              </a:rPr>
              <a:t>words.first</a:t>
            </a:r>
            <a:r>
              <a:rPr lang="en-US" altLang="zh-TW" sz="3600" b="1" dirty="0">
                <a:solidFill>
                  <a:srgbClr val="C00000"/>
                </a:solidFill>
              </a:rPr>
              <a:t>() </a:t>
            </a:r>
            <a:r>
              <a:rPr lang="en-US" altLang="zh-TW" sz="3600" b="1" i="1" dirty="0">
                <a:solidFill>
                  <a:srgbClr val="C00000"/>
                </a:solidFill>
              </a:rPr>
              <a:t>// returns "hello”  </a:t>
            </a:r>
            <a:endParaRPr lang="en-US" altLang="zh-TW" sz="3600" b="1" dirty="0">
              <a:solidFill>
                <a:srgbClr val="C00000"/>
              </a:solidFill>
            </a:endParaRPr>
          </a:p>
          <a:p>
            <a:r>
              <a:rPr lang="en-US" altLang="zh-TW" sz="4500" i="1" dirty="0"/>
              <a:t>Java </a:t>
            </a:r>
            <a:r>
              <a:rPr lang="en-US" altLang="zh-TW" sz="4500" i="1" dirty="0" err="1"/>
              <a:t>flatMap</a:t>
            </a:r>
            <a:r>
              <a:rPr lang="en-US" altLang="zh-TW" sz="4500" i="1" dirty="0"/>
              <a:t> example, splitting lines into multiple words</a:t>
            </a:r>
          </a:p>
          <a:p>
            <a:pPr marL="400050" lvl="1" indent="0">
              <a:buNone/>
            </a:pPr>
            <a:r>
              <a:rPr lang="en-US" altLang="zh-TW" sz="3600" b="1" dirty="0" err="1">
                <a:solidFill>
                  <a:srgbClr val="C00000"/>
                </a:solidFill>
              </a:rPr>
              <a:t>JavaRDD</a:t>
            </a:r>
            <a:r>
              <a:rPr lang="en-US" altLang="zh-TW" sz="3600" b="1" dirty="0">
                <a:solidFill>
                  <a:srgbClr val="C00000"/>
                </a:solidFill>
              </a:rPr>
              <a:t>&lt;String&gt; lines = </a:t>
            </a:r>
            <a:r>
              <a:rPr lang="en-US" altLang="zh-TW" sz="3600" b="1" dirty="0" err="1">
                <a:solidFill>
                  <a:srgbClr val="C00000"/>
                </a:solidFill>
              </a:rPr>
              <a:t>sc.parallelize</a:t>
            </a:r>
            <a:r>
              <a:rPr lang="en-US" altLang="zh-TW" sz="3600" b="1" dirty="0">
                <a:solidFill>
                  <a:srgbClr val="C00000"/>
                </a:solidFill>
              </a:rPr>
              <a:t>(</a:t>
            </a:r>
            <a:r>
              <a:rPr lang="en-US" altLang="zh-TW" sz="3600" b="1" dirty="0" err="1">
                <a:solidFill>
                  <a:srgbClr val="C00000"/>
                </a:solidFill>
              </a:rPr>
              <a:t>Arrays.asList</a:t>
            </a:r>
            <a:r>
              <a:rPr lang="en-US" altLang="zh-TW" sz="3600" b="1" dirty="0">
                <a:solidFill>
                  <a:srgbClr val="C00000"/>
                </a:solidFill>
              </a:rPr>
              <a:t>("hello world", "hi")); </a:t>
            </a:r>
            <a:r>
              <a:rPr lang="en-US" altLang="zh-TW" sz="3600" b="1" dirty="0" err="1">
                <a:solidFill>
                  <a:srgbClr val="C00000"/>
                </a:solidFill>
              </a:rPr>
              <a:t>JavaRDD</a:t>
            </a:r>
            <a:r>
              <a:rPr lang="en-US" altLang="zh-TW" sz="3600" b="1" dirty="0">
                <a:solidFill>
                  <a:srgbClr val="C00000"/>
                </a:solidFill>
              </a:rPr>
              <a:t>&lt;String&gt; words = </a:t>
            </a:r>
            <a:r>
              <a:rPr lang="en-US" altLang="zh-TW" sz="3600" b="1" dirty="0" err="1">
                <a:solidFill>
                  <a:srgbClr val="C00000"/>
                </a:solidFill>
              </a:rPr>
              <a:t>lines.flatMap</a:t>
            </a:r>
            <a:r>
              <a:rPr lang="en-US" altLang="zh-TW" sz="3600" b="1" dirty="0">
                <a:solidFill>
                  <a:srgbClr val="C00000"/>
                </a:solidFill>
              </a:rPr>
              <a:t>(new </a:t>
            </a:r>
            <a:r>
              <a:rPr lang="en-US" altLang="zh-TW" sz="3600" b="1" dirty="0" err="1">
                <a:solidFill>
                  <a:srgbClr val="C00000"/>
                </a:solidFill>
              </a:rPr>
              <a:t>FlatMapFunction</a:t>
            </a:r>
            <a:r>
              <a:rPr lang="en-US" altLang="zh-TW" sz="3600" b="1" dirty="0">
                <a:solidFill>
                  <a:srgbClr val="C00000"/>
                </a:solidFill>
              </a:rPr>
              <a:t>&lt;String, String&gt;() { </a:t>
            </a:r>
          </a:p>
          <a:p>
            <a:pPr marL="400050" lvl="1" indent="0">
              <a:buNone/>
            </a:pPr>
            <a:r>
              <a:rPr lang="en-US" altLang="zh-TW" sz="3600" b="1" dirty="0" smtClean="0">
                <a:solidFill>
                  <a:srgbClr val="C00000"/>
                </a:solidFill>
              </a:rPr>
              <a:t>          public </a:t>
            </a:r>
            <a:r>
              <a:rPr lang="en-US" altLang="zh-TW" sz="3600" b="1" dirty="0" err="1">
                <a:solidFill>
                  <a:srgbClr val="C00000"/>
                </a:solidFill>
              </a:rPr>
              <a:t>Iterable</a:t>
            </a:r>
            <a:r>
              <a:rPr lang="en-US" altLang="zh-TW" sz="3600" b="1" dirty="0">
                <a:solidFill>
                  <a:srgbClr val="C00000"/>
                </a:solidFill>
              </a:rPr>
              <a:t>&lt;String&gt; call(String line) { return </a:t>
            </a:r>
            <a:r>
              <a:rPr lang="en-US" altLang="zh-TW" sz="3600" b="1" dirty="0" err="1">
                <a:solidFill>
                  <a:srgbClr val="C00000"/>
                </a:solidFill>
              </a:rPr>
              <a:t>Arrays.asList</a:t>
            </a:r>
            <a:r>
              <a:rPr lang="en-US" altLang="zh-TW" sz="3600" b="1" dirty="0">
                <a:solidFill>
                  <a:srgbClr val="C00000"/>
                </a:solidFill>
              </a:rPr>
              <a:t>(</a:t>
            </a:r>
            <a:r>
              <a:rPr lang="en-US" altLang="zh-TW" sz="3600" b="1" dirty="0" err="1">
                <a:solidFill>
                  <a:srgbClr val="C00000"/>
                </a:solidFill>
              </a:rPr>
              <a:t>line.split</a:t>
            </a:r>
            <a:r>
              <a:rPr lang="en-US" altLang="zh-TW" sz="3600" b="1" dirty="0">
                <a:solidFill>
                  <a:srgbClr val="C00000"/>
                </a:solidFill>
              </a:rPr>
              <a:t>(" ")); </a:t>
            </a:r>
          </a:p>
          <a:p>
            <a:pPr marL="400050" lvl="1" indent="0">
              <a:buNone/>
            </a:pPr>
            <a:r>
              <a:rPr lang="en-US" altLang="zh-TW" sz="3600" b="1" dirty="0">
                <a:solidFill>
                  <a:srgbClr val="C00000"/>
                </a:solidFill>
              </a:rPr>
              <a:t>} }); </a:t>
            </a:r>
          </a:p>
          <a:p>
            <a:pPr marL="400050" lvl="1" indent="0">
              <a:buNone/>
            </a:pPr>
            <a:r>
              <a:rPr lang="en-US" altLang="zh-TW" sz="3600" b="1" dirty="0" err="1">
                <a:solidFill>
                  <a:srgbClr val="C00000"/>
                </a:solidFill>
              </a:rPr>
              <a:t>words.first</a:t>
            </a:r>
            <a:r>
              <a:rPr lang="en-US" altLang="zh-TW" sz="3600" b="1" dirty="0">
                <a:solidFill>
                  <a:srgbClr val="C00000"/>
                </a:solidFill>
              </a:rPr>
              <a:t>(); </a:t>
            </a:r>
            <a:r>
              <a:rPr lang="en-US" altLang="zh-TW" sz="3600" b="1" i="1" dirty="0">
                <a:solidFill>
                  <a:srgbClr val="C00000"/>
                </a:solidFill>
              </a:rPr>
              <a:t>// returns "hello” </a:t>
            </a:r>
            <a:endParaRPr lang="en-US" altLang="zh-TW" sz="3600" b="1" dirty="0">
              <a:solidFill>
                <a:srgbClr val="C00000"/>
              </a:solidFill>
            </a:endParaRPr>
          </a:p>
        </p:txBody>
      </p:sp>
    </p:spTree>
    <p:extLst>
      <p:ext uri="{BB962C8B-B14F-4D97-AF65-F5344CB8AC3E}">
        <p14:creationId xmlns:p14="http://schemas.microsoft.com/office/powerpoint/2010/main" val="393933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200" b="1" dirty="0"/>
              <a:t>Pseudo Set Operations </a:t>
            </a:r>
            <a:endParaRPr lang="en-US" altLang="zh-TW" sz="2200" dirty="0"/>
          </a:p>
        </p:txBody>
      </p:sp>
      <p:sp>
        <p:nvSpPr>
          <p:cNvPr id="3" name="內容版面配置區 2"/>
          <p:cNvSpPr>
            <a:spLocks noGrp="1"/>
          </p:cNvSpPr>
          <p:nvPr>
            <p:ph idx="1"/>
          </p:nvPr>
        </p:nvSpPr>
        <p:spPr>
          <a:xfrm>
            <a:off x="1974850" y="2071151"/>
            <a:ext cx="8229600" cy="2108387"/>
          </a:xfrm>
        </p:spPr>
        <p:txBody>
          <a:bodyPr/>
          <a:lstStyle/>
          <a:p>
            <a:r>
              <a:rPr lang="en-US" altLang="zh-TW" dirty="0"/>
              <a:t>RDDs support many of the operations of mathematical sets, such as union and inter‐ section, even when the RDDs themselves are not properly sets. </a:t>
            </a:r>
          </a:p>
        </p:txBody>
      </p:sp>
      <p:pic>
        <p:nvPicPr>
          <p:cNvPr id="4" name="圖片 3" descr="螢幕快照 2014-11-16 下午12.38.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3821945"/>
            <a:ext cx="7353300" cy="2590800"/>
          </a:xfrm>
          <a:prstGeom prst="rect">
            <a:avLst/>
          </a:prstGeom>
        </p:spPr>
      </p:pic>
      <p:sp>
        <p:nvSpPr>
          <p:cNvPr id="5" name="矩形 4"/>
          <p:cNvSpPr/>
          <p:nvPr/>
        </p:nvSpPr>
        <p:spPr>
          <a:xfrm>
            <a:off x="2085686" y="6274245"/>
            <a:ext cx="3021725" cy="369332"/>
          </a:xfrm>
          <a:prstGeom prst="rect">
            <a:avLst/>
          </a:prstGeom>
        </p:spPr>
        <p:txBody>
          <a:bodyPr wrap="none">
            <a:spAutoFit/>
          </a:bodyPr>
          <a:lstStyle/>
          <a:p>
            <a:r>
              <a:rPr lang="en-US" altLang="zh-TW" dirty="0"/>
              <a:t>Note that distinct() is expensive</a:t>
            </a:r>
            <a:endParaRPr lang="zh-TW" altLang="en-US" dirty="0"/>
          </a:p>
        </p:txBody>
      </p:sp>
    </p:spTree>
    <p:extLst>
      <p:ext uri="{BB962C8B-B14F-4D97-AF65-F5344CB8AC3E}">
        <p14:creationId xmlns:p14="http://schemas.microsoft.com/office/powerpoint/2010/main" val="306512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86AB-D7F5-4300-BD50-3484033EDA2A}"/>
              </a:ext>
            </a:extLst>
          </p:cNvPr>
          <p:cNvSpPr>
            <a:spLocks noGrp="1"/>
          </p:cNvSpPr>
          <p:nvPr>
            <p:ph type="title"/>
          </p:nvPr>
        </p:nvSpPr>
        <p:spPr/>
        <p:txBody>
          <a:bodyPr/>
          <a:lstStyle/>
          <a:p>
            <a:r>
              <a:rPr lang="en-US" dirty="0"/>
              <a:t>Today’s lecture</a:t>
            </a:r>
          </a:p>
        </p:txBody>
      </p:sp>
      <p:sp>
        <p:nvSpPr>
          <p:cNvPr id="3" name="Content Placeholder 2">
            <a:extLst>
              <a:ext uri="{FF2B5EF4-FFF2-40B4-BE49-F238E27FC236}">
                <a16:creationId xmlns:a16="http://schemas.microsoft.com/office/drawing/2014/main" id="{31955F19-C370-43AC-8EA1-74C70BF66B94}"/>
              </a:ext>
            </a:extLst>
          </p:cNvPr>
          <p:cNvSpPr>
            <a:spLocks noGrp="1"/>
          </p:cNvSpPr>
          <p:nvPr>
            <p:ph idx="1"/>
          </p:nvPr>
        </p:nvSpPr>
        <p:spPr/>
        <p:txBody>
          <a:bodyPr/>
          <a:lstStyle/>
          <a:p>
            <a:r>
              <a:rPr lang="en-US" dirty="0"/>
              <a:t>We will start by looking at </a:t>
            </a:r>
            <a:r>
              <a:rPr lang="en-US" dirty="0"/>
              <a:t>some examples of RDD programming done at Cornell by Theo when he was doing experiments on the Freeze Frame File System.</a:t>
            </a:r>
          </a:p>
          <a:p>
            <a:r>
              <a:rPr lang="en-US" dirty="0"/>
              <a:t>Then we’ll </a:t>
            </a:r>
            <a:r>
              <a:rPr lang="en-US" dirty="0" smtClean="0"/>
              <a:t>see an </a:t>
            </a:r>
            <a:r>
              <a:rPr lang="en-US" dirty="0" smtClean="0"/>
              <a:t>open-source </a:t>
            </a:r>
            <a:r>
              <a:rPr lang="en-US" dirty="0"/>
              <a:t>slides set </a:t>
            </a:r>
            <a:r>
              <a:rPr lang="en-US" dirty="0" smtClean="0"/>
              <a:t>a class </a:t>
            </a:r>
            <a:r>
              <a:rPr lang="en-US" dirty="0"/>
              <a:t>on </a:t>
            </a:r>
            <a:r>
              <a:rPr lang="en-US" dirty="0" smtClean="0"/>
              <a:t>RDDs taught by the </a:t>
            </a:r>
            <a:r>
              <a:rPr lang="en-US" dirty="0" err="1" smtClean="0"/>
              <a:t>DataBricks</a:t>
            </a:r>
            <a:r>
              <a:rPr lang="en-US" dirty="0" smtClean="0"/>
              <a:t> company, in </a:t>
            </a:r>
            <a:r>
              <a:rPr lang="en-US" dirty="0"/>
              <a:t>Asia </a:t>
            </a:r>
            <a:r>
              <a:rPr lang="en-US" dirty="0" smtClean="0"/>
              <a:t>at </a:t>
            </a:r>
            <a:r>
              <a:rPr lang="en-US" dirty="0"/>
              <a:t>a big data conference.  </a:t>
            </a:r>
          </a:p>
          <a:p>
            <a:endParaRPr lang="en-US" dirty="0"/>
          </a:p>
        </p:txBody>
      </p:sp>
      <p:sp>
        <p:nvSpPr>
          <p:cNvPr id="4" name="Footer Placeholder 3">
            <a:extLst>
              <a:ext uri="{FF2B5EF4-FFF2-40B4-BE49-F238E27FC236}">
                <a16:creationId xmlns:a16="http://schemas.microsoft.com/office/drawing/2014/main" id="{BF8E9588-FFE5-498A-BD25-3CC5C3F3D96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BB92DEA-E5C1-46D5-88B8-251423BCAAA9}"/>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375893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200" b="1" dirty="0"/>
              <a:t>Pseudo Set Operations </a:t>
            </a:r>
            <a:endParaRPr kumimoji="1" lang="zh-TW" altLang="en-US" sz="2200" dirty="0"/>
          </a:p>
        </p:txBody>
      </p:sp>
      <p:sp>
        <p:nvSpPr>
          <p:cNvPr id="3" name="內容版面配置區 2"/>
          <p:cNvSpPr>
            <a:spLocks noGrp="1"/>
          </p:cNvSpPr>
          <p:nvPr>
            <p:ph idx="1"/>
          </p:nvPr>
        </p:nvSpPr>
        <p:spPr>
          <a:xfrm>
            <a:off x="949569" y="1842517"/>
            <a:ext cx="10861431" cy="3176228"/>
          </a:xfrm>
        </p:spPr>
        <p:txBody>
          <a:bodyPr>
            <a:normAutofit fontScale="92500" lnSpcReduction="20000"/>
          </a:bodyPr>
          <a:lstStyle/>
          <a:p>
            <a:r>
              <a:rPr lang="en-US" altLang="zh-TW" sz="3000" dirty="0"/>
              <a:t>Compute a Cartesian product between two RDDs </a:t>
            </a:r>
          </a:p>
          <a:p>
            <a:r>
              <a:rPr lang="en-US" altLang="zh-TW" sz="3000" dirty="0"/>
              <a:t>The </a:t>
            </a:r>
            <a:r>
              <a:rPr lang="en-US" altLang="zh-TW" sz="3000" u="sng" dirty="0" err="1"/>
              <a:t>cartesian</a:t>
            </a:r>
            <a:r>
              <a:rPr lang="en-US" altLang="zh-TW" sz="3000" u="sng" dirty="0"/>
              <a:t>(other) </a:t>
            </a:r>
            <a:r>
              <a:rPr lang="en-US" altLang="zh-TW" sz="3000" dirty="0"/>
              <a:t>transformation results in possible pairs of (a, b) where a is in the source RDD and b is in the other RDD </a:t>
            </a:r>
          </a:p>
          <a:p>
            <a:r>
              <a:rPr lang="en-US" altLang="zh-TW" sz="3000" dirty="0"/>
              <a:t>Cartesian product can be useful when we wish to consider the similarity between all possible pairs </a:t>
            </a:r>
          </a:p>
          <a:p>
            <a:pPr lvl="1"/>
            <a:r>
              <a:rPr lang="en-US" altLang="zh-TW" sz="2600" dirty="0"/>
              <a:t>such as computing every users expected inter‐ </a:t>
            </a:r>
            <a:r>
              <a:rPr lang="en-US" altLang="zh-TW" sz="2600" dirty="0" err="1"/>
              <a:t>ests</a:t>
            </a:r>
            <a:r>
              <a:rPr lang="en-US" altLang="zh-TW" sz="2600" dirty="0"/>
              <a:t> in each offer </a:t>
            </a:r>
          </a:p>
          <a:p>
            <a:pPr lvl="1"/>
            <a:r>
              <a:rPr lang="en-US" altLang="zh-TW" sz="2600" dirty="0"/>
              <a:t>take the Cartesian product of an RDD with itself, which can be useful for tasks like computing user similarity </a:t>
            </a:r>
          </a:p>
          <a:p>
            <a:pPr marL="0" indent="0">
              <a:buNone/>
            </a:pPr>
            <a:endParaRPr kumimoji="1" lang="zh-TW" altLang="en-US" dirty="0"/>
          </a:p>
        </p:txBody>
      </p:sp>
      <p:pic>
        <p:nvPicPr>
          <p:cNvPr id="4" name="圖片 3" descr="螢幕快照 2014-11-16 下午12.5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056" y="4776430"/>
            <a:ext cx="3788225" cy="1854275"/>
          </a:xfrm>
          <a:prstGeom prst="rect">
            <a:avLst/>
          </a:prstGeom>
        </p:spPr>
      </p:pic>
    </p:spTree>
    <p:extLst>
      <p:ext uri="{BB962C8B-B14F-4D97-AF65-F5344CB8AC3E}">
        <p14:creationId xmlns:p14="http://schemas.microsoft.com/office/powerpoint/2010/main" val="554512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200" b="1" dirty="0"/>
              <a:t>Pseudo Set Operations </a:t>
            </a:r>
            <a:endParaRPr kumimoji="1" lang="zh-TW" altLang="en-US" sz="2200" dirty="0"/>
          </a:p>
        </p:txBody>
      </p:sp>
      <p:sp>
        <p:nvSpPr>
          <p:cNvPr id="3" name="內容版面配置區 2"/>
          <p:cNvSpPr>
            <a:spLocks noGrp="1"/>
          </p:cNvSpPr>
          <p:nvPr>
            <p:ph idx="1"/>
          </p:nvPr>
        </p:nvSpPr>
        <p:spPr>
          <a:xfrm>
            <a:off x="1770184" y="1855577"/>
            <a:ext cx="8894885" cy="1054975"/>
          </a:xfrm>
        </p:spPr>
        <p:txBody>
          <a:bodyPr>
            <a:normAutofit/>
          </a:bodyPr>
          <a:lstStyle/>
          <a:p>
            <a:r>
              <a:rPr lang="en-US" altLang="zh-TW" i="1" dirty="0"/>
              <a:t>Basic RDD transformations on an RDD containing {1, 2, 3, 3} </a:t>
            </a:r>
            <a:endParaRPr lang="en-US" altLang="zh-TW" dirty="0"/>
          </a:p>
        </p:txBody>
      </p:sp>
      <p:graphicFrame>
        <p:nvGraphicFramePr>
          <p:cNvPr id="4" name="表格 3"/>
          <p:cNvGraphicFramePr>
            <a:graphicFrameLocks noGrp="1"/>
          </p:cNvGraphicFramePr>
          <p:nvPr>
            <p:extLst>
              <p:ext uri="{D42A27DB-BD31-4B8C-83A1-F6EECF244321}">
                <p14:modId xmlns:p14="http://schemas.microsoft.com/office/powerpoint/2010/main" val="373482439"/>
              </p:ext>
            </p:extLst>
          </p:nvPr>
        </p:nvGraphicFramePr>
        <p:xfrm>
          <a:off x="1188721" y="2681296"/>
          <a:ext cx="10622278" cy="3312160"/>
        </p:xfrm>
        <a:graphic>
          <a:graphicData uri="http://schemas.openxmlformats.org/drawingml/2006/table">
            <a:tbl>
              <a:tblPr firstRow="1" bandRow="1">
                <a:tableStyleId>{073A0DAA-6AF3-43AB-8588-CEC1D06C72B9}</a:tableStyleId>
              </a:tblPr>
              <a:tblGrid>
                <a:gridCol w="3275774">
                  <a:extLst>
                    <a:ext uri="{9D8B030D-6E8A-4147-A177-3AD203B41FA5}">
                      <a16:colId xmlns:a16="http://schemas.microsoft.com/office/drawing/2014/main" val="20000"/>
                    </a:ext>
                  </a:extLst>
                </a:gridCol>
                <a:gridCol w="6052689">
                  <a:extLst>
                    <a:ext uri="{9D8B030D-6E8A-4147-A177-3AD203B41FA5}">
                      <a16:colId xmlns:a16="http://schemas.microsoft.com/office/drawing/2014/main" val="20001"/>
                    </a:ext>
                  </a:extLst>
                </a:gridCol>
                <a:gridCol w="1293815">
                  <a:extLst>
                    <a:ext uri="{9D8B030D-6E8A-4147-A177-3AD203B41FA5}">
                      <a16:colId xmlns:a16="http://schemas.microsoft.com/office/drawing/2014/main" val="20002"/>
                    </a:ext>
                  </a:extLst>
                </a:gridCol>
              </a:tblGrid>
              <a:tr h="370840">
                <a:tc>
                  <a:txBody>
                    <a:bodyPr/>
                    <a:lstStyle/>
                    <a:p>
                      <a:r>
                        <a:rPr lang="en-US" altLang="zh-TW" dirty="0"/>
                        <a:t>Function Name</a:t>
                      </a:r>
                      <a:endParaRPr lang="zh-TW" altLang="en-US" dirty="0"/>
                    </a:p>
                  </a:txBody>
                  <a:tcPr/>
                </a:tc>
                <a:tc>
                  <a:txBody>
                    <a:bodyPr/>
                    <a:lstStyle/>
                    <a:p>
                      <a:r>
                        <a:rPr lang="en-US" altLang="zh-TW" dirty="0"/>
                        <a:t>Example</a:t>
                      </a:r>
                      <a:endParaRPr lang="zh-TW" altLang="en-US" dirty="0"/>
                    </a:p>
                  </a:txBody>
                  <a:tcPr/>
                </a:tc>
                <a:tc>
                  <a:txBody>
                    <a:bodyPr/>
                    <a:lstStyle/>
                    <a:p>
                      <a:r>
                        <a:rPr lang="en-US" altLang="zh-TW" dirty="0"/>
                        <a:t>Result</a:t>
                      </a:r>
                      <a:endParaRPr lang="zh-TW" altLang="en-US" dirty="0"/>
                    </a:p>
                  </a:txBody>
                  <a:tcPr/>
                </a:tc>
                <a:extLst>
                  <a:ext uri="{0D108BD9-81ED-4DB2-BD59-A6C34878D82A}">
                    <a16:rowId xmlns:a16="http://schemas.microsoft.com/office/drawing/2014/main" val="10000"/>
                  </a:ext>
                </a:extLst>
              </a:tr>
              <a:tr h="370840">
                <a:tc>
                  <a:txBody>
                    <a:bodyPr/>
                    <a:lstStyle/>
                    <a:p>
                      <a:r>
                        <a:rPr lang="en-US" altLang="zh-TW" dirty="0"/>
                        <a:t>map</a:t>
                      </a:r>
                      <a:endParaRPr lang="zh-TW"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zh-TW" sz="1800" kern="1200" dirty="0" err="1">
                          <a:solidFill>
                            <a:schemeClr val="dk1"/>
                          </a:solidFill>
                          <a:effectLst/>
                          <a:latin typeface="+mn-lt"/>
                          <a:ea typeface="+mn-ea"/>
                          <a:cs typeface="+mn-cs"/>
                        </a:rPr>
                        <a:t>rdd.map</a:t>
                      </a:r>
                      <a:r>
                        <a:rPr lang="fr-FR" altLang="zh-TW" sz="1800" kern="1200" dirty="0">
                          <a:solidFill>
                            <a:schemeClr val="dk1"/>
                          </a:solidFill>
                          <a:effectLst/>
                          <a:latin typeface="+mn-lt"/>
                          <a:ea typeface="+mn-ea"/>
                          <a:cs typeface="+mn-cs"/>
                        </a:rPr>
                        <a:t>(x =&gt; x + 1) </a:t>
                      </a:r>
                      <a:endParaRPr lang="fr-FR"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{2, 3, 4, 4} </a:t>
                      </a:r>
                      <a:endParaRPr lang="zh-TW" altLang="en-US" dirty="0"/>
                    </a:p>
                  </a:txBody>
                  <a:tcPr/>
                </a:tc>
                <a:extLst>
                  <a:ext uri="{0D108BD9-81ED-4DB2-BD59-A6C34878D82A}">
                    <a16:rowId xmlns:a16="http://schemas.microsoft.com/office/drawing/2014/main" val="10001"/>
                  </a:ext>
                </a:extLst>
              </a:tr>
              <a:tr h="370840">
                <a:tc>
                  <a:txBody>
                    <a:bodyPr/>
                    <a:lstStyle/>
                    <a:p>
                      <a:r>
                        <a:rPr lang="en-US" altLang="zh-TW" dirty="0" err="1"/>
                        <a:t>flatMap</a:t>
                      </a:r>
                      <a:endParaRPr lang="zh-TW"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err="1">
                          <a:solidFill>
                            <a:schemeClr val="dk1"/>
                          </a:solidFill>
                          <a:effectLst/>
                          <a:latin typeface="+mn-lt"/>
                          <a:ea typeface="+mn-ea"/>
                          <a:cs typeface="+mn-cs"/>
                        </a:rPr>
                        <a:t>rdd.flatMap</a:t>
                      </a:r>
                      <a:r>
                        <a:rPr lang="en-US" altLang="zh-TW" sz="1800" kern="1200" dirty="0">
                          <a:solidFill>
                            <a:schemeClr val="dk1"/>
                          </a:solidFill>
                          <a:effectLst/>
                          <a:latin typeface="+mn-lt"/>
                          <a:ea typeface="+mn-ea"/>
                          <a:cs typeface="+mn-cs"/>
                        </a:rPr>
                        <a:t>(x =&gt; </a:t>
                      </a:r>
                      <a:r>
                        <a:rPr lang="en-US" altLang="zh-TW" sz="1800" kern="1200" dirty="0" err="1">
                          <a:solidFill>
                            <a:schemeClr val="dk1"/>
                          </a:solidFill>
                          <a:effectLst/>
                          <a:latin typeface="+mn-lt"/>
                          <a:ea typeface="+mn-ea"/>
                          <a:cs typeface="+mn-cs"/>
                        </a:rPr>
                        <a:t>x.to</a:t>
                      </a:r>
                      <a:r>
                        <a:rPr lang="en-US" altLang="zh-TW" sz="1800" kern="1200" dirty="0">
                          <a:solidFill>
                            <a:schemeClr val="dk1"/>
                          </a:solidFill>
                          <a:effectLst/>
                          <a:latin typeface="+mn-lt"/>
                          <a:ea typeface="+mn-ea"/>
                          <a:cs typeface="+mn-cs"/>
                        </a:rPr>
                        <a:t>(3)) </a:t>
                      </a:r>
                      <a:endParaRPr lang="en-US"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{1, 2, 3, 2, 3, 3, 3} </a:t>
                      </a:r>
                      <a:endParaRPr lang="zh-TW" altLang="en-US" dirty="0"/>
                    </a:p>
                  </a:txBody>
                  <a:tcPr/>
                </a:tc>
                <a:extLst>
                  <a:ext uri="{0D108BD9-81ED-4DB2-BD59-A6C34878D82A}">
                    <a16:rowId xmlns:a16="http://schemas.microsoft.com/office/drawing/2014/main" val="10002"/>
                  </a:ext>
                </a:extLst>
              </a:tr>
              <a:tr h="370840">
                <a:tc>
                  <a:txBody>
                    <a:bodyPr/>
                    <a:lstStyle/>
                    <a:p>
                      <a:r>
                        <a:rPr lang="en-US" altLang="zh-TW" dirty="0"/>
                        <a:t>filter</a:t>
                      </a:r>
                      <a:endParaRPr lang="zh-TW" altLang="en-US" dirty="0"/>
                    </a:p>
                  </a:txBody>
                  <a:tcPr/>
                </a:tc>
                <a:tc>
                  <a:txBody>
                    <a:bodyPr/>
                    <a:lstStyle/>
                    <a:p>
                      <a:r>
                        <a:rPr lang="fr-FR" altLang="zh-TW" sz="1800" kern="1200" dirty="0" err="1">
                          <a:solidFill>
                            <a:schemeClr val="dk1"/>
                          </a:solidFill>
                          <a:effectLst/>
                          <a:latin typeface="+mn-lt"/>
                          <a:ea typeface="+mn-ea"/>
                          <a:cs typeface="+mn-cs"/>
                        </a:rPr>
                        <a:t>rdd.filter</a:t>
                      </a:r>
                      <a:r>
                        <a:rPr lang="fr-FR" altLang="zh-TW" sz="1800" kern="1200" dirty="0">
                          <a:solidFill>
                            <a:schemeClr val="dk1"/>
                          </a:solidFill>
                          <a:effectLst/>
                          <a:latin typeface="+mn-lt"/>
                          <a:ea typeface="+mn-ea"/>
                          <a:cs typeface="+mn-cs"/>
                        </a:rPr>
                        <a:t>(x =&gt; x != 1 </a:t>
                      </a:r>
                      <a:r>
                        <a:rPr lang="en-US" altLang="zh-TW" sz="1800" kern="1200" dirty="0">
                          <a:solidFill>
                            <a:schemeClr val="dk1"/>
                          </a:solidFill>
                          <a:effectLst/>
                          <a:latin typeface="+mn-lt"/>
                          <a:ea typeface="+mn-ea"/>
                          <a:cs typeface="+mn-cs"/>
                        </a:rPr>
                        <a:t>)</a:t>
                      </a:r>
                      <a:endParaRPr lang="fr-FR" altLang="zh-TW" dirty="0"/>
                    </a:p>
                  </a:txBody>
                  <a:tcPr/>
                </a:tc>
                <a:tc>
                  <a:txBody>
                    <a:bodyPr/>
                    <a:lstStyle/>
                    <a:p>
                      <a:r>
                        <a:rPr lang="en-US" altLang="zh-TW" sz="1800" kern="1200" dirty="0">
                          <a:solidFill>
                            <a:schemeClr val="dk1"/>
                          </a:solidFill>
                          <a:effectLst/>
                          <a:latin typeface="+mn-lt"/>
                          <a:ea typeface="+mn-ea"/>
                          <a:cs typeface="+mn-cs"/>
                        </a:rPr>
                        <a:t>{2, 3, 3} </a:t>
                      </a:r>
                      <a:endParaRPr lang="zh-TW" altLang="en-US" dirty="0"/>
                    </a:p>
                  </a:txBody>
                  <a:tcPr/>
                </a:tc>
                <a:extLst>
                  <a:ext uri="{0D108BD9-81ED-4DB2-BD59-A6C34878D82A}">
                    <a16:rowId xmlns:a16="http://schemas.microsoft.com/office/drawing/2014/main" val="10003"/>
                  </a:ext>
                </a:extLst>
              </a:tr>
              <a:tr h="370840">
                <a:tc>
                  <a:txBody>
                    <a:bodyPr/>
                    <a:lstStyle/>
                    <a:p>
                      <a:r>
                        <a:rPr lang="en-US" altLang="zh-TW" dirty="0"/>
                        <a:t>distinct</a:t>
                      </a:r>
                      <a:endParaRPr lang="zh-TW"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err="1">
                          <a:solidFill>
                            <a:schemeClr val="dk1"/>
                          </a:solidFill>
                          <a:effectLst/>
                          <a:latin typeface="+mn-lt"/>
                          <a:ea typeface="+mn-ea"/>
                          <a:cs typeface="+mn-cs"/>
                        </a:rPr>
                        <a:t>rdd.distinct</a:t>
                      </a:r>
                      <a:r>
                        <a:rPr lang="en-US" altLang="zh-TW" sz="1800" kern="1200" dirty="0">
                          <a:solidFill>
                            <a:schemeClr val="dk1"/>
                          </a:solidFill>
                          <a:effectLst/>
                          <a:latin typeface="+mn-lt"/>
                          <a:ea typeface="+mn-ea"/>
                          <a:cs typeface="+mn-cs"/>
                        </a:rPr>
                        <a:t>() </a:t>
                      </a:r>
                      <a:endParaRPr lang="en-US" altLang="zh-TW" dirty="0"/>
                    </a:p>
                  </a:txBody>
                  <a:tcPr/>
                </a:tc>
                <a:tc>
                  <a:txBody>
                    <a:bodyPr/>
                    <a:lstStyle/>
                    <a:p>
                      <a:r>
                        <a:rPr lang="en-US" altLang="zh-TW" sz="1800" kern="1200" dirty="0">
                          <a:solidFill>
                            <a:schemeClr val="dk1"/>
                          </a:solidFill>
                          <a:effectLst/>
                          <a:latin typeface="+mn-lt"/>
                          <a:ea typeface="+mn-ea"/>
                          <a:cs typeface="+mn-cs"/>
                        </a:rPr>
                        <a:t>{1, 2, 3} </a:t>
                      </a:r>
                      <a:endParaRPr lang="zh-TW" altLang="en-US" dirty="0"/>
                    </a:p>
                  </a:txBody>
                  <a:tcPr/>
                </a:tc>
                <a:extLst>
                  <a:ext uri="{0D108BD9-81ED-4DB2-BD59-A6C34878D82A}">
                    <a16:rowId xmlns:a16="http://schemas.microsoft.com/office/drawing/2014/main" val="10004"/>
                  </a:ext>
                </a:extLst>
              </a:tr>
              <a:tr h="370840">
                <a:tc>
                  <a:txBody>
                    <a:bodyPr/>
                    <a:lstStyle/>
                    <a:p>
                      <a:r>
                        <a:rPr lang="en-US" altLang="zh-TW" dirty="0"/>
                        <a:t>sample(</a:t>
                      </a:r>
                      <a:r>
                        <a:rPr lang="en-US" altLang="zh-TW" dirty="0" err="1"/>
                        <a:t>withReplacement</a:t>
                      </a:r>
                      <a:r>
                        <a:rPr lang="en-US" altLang="zh-TW" dirty="0"/>
                        <a:t>, fraction,[seed])</a:t>
                      </a:r>
                      <a:endParaRPr lang="zh-TW" altLang="en-US" dirty="0"/>
                    </a:p>
                  </a:txBody>
                  <a:tcPr/>
                </a:tc>
                <a:tc>
                  <a:txBody>
                    <a:bodyPr/>
                    <a:lstStyle/>
                    <a:p>
                      <a:r>
                        <a:rPr lang="en-US" altLang="zh-TW" sz="1800" kern="1200" dirty="0" err="1">
                          <a:solidFill>
                            <a:schemeClr val="dk1"/>
                          </a:solidFill>
                          <a:effectLst/>
                          <a:latin typeface="+mn-lt"/>
                          <a:ea typeface="+mn-ea"/>
                          <a:cs typeface="+mn-cs"/>
                        </a:rPr>
                        <a:t>rdd.sample</a:t>
                      </a:r>
                      <a:r>
                        <a:rPr lang="en-US" altLang="zh-TW" sz="1800" kern="1200" dirty="0">
                          <a:solidFill>
                            <a:schemeClr val="dk1"/>
                          </a:solidFill>
                          <a:effectLst/>
                          <a:latin typeface="+mn-lt"/>
                          <a:ea typeface="+mn-ea"/>
                          <a:cs typeface="+mn-cs"/>
                        </a:rPr>
                        <a:t>(false, 0.5) </a:t>
                      </a:r>
                      <a:endParaRPr lang="en-US"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non-deterministic </a:t>
                      </a:r>
                      <a:endParaRPr lang="en-US" altLang="zh-TW" dirty="0"/>
                    </a:p>
                    <a:p>
                      <a:endParaRPr lang="zh-TW" alt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6073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200" b="1" dirty="0"/>
              <a:t>Pseudo Set Operations </a:t>
            </a:r>
            <a:endParaRPr kumimoji="1" lang="zh-TW" altLang="en-US" sz="2200" dirty="0"/>
          </a:p>
        </p:txBody>
      </p:sp>
      <p:sp>
        <p:nvSpPr>
          <p:cNvPr id="3" name="內容版面配置區 2"/>
          <p:cNvSpPr>
            <a:spLocks noGrp="1"/>
          </p:cNvSpPr>
          <p:nvPr>
            <p:ph idx="1"/>
          </p:nvPr>
        </p:nvSpPr>
        <p:spPr>
          <a:xfrm>
            <a:off x="1024129" y="2084831"/>
            <a:ext cx="10027802" cy="714647"/>
          </a:xfrm>
        </p:spPr>
        <p:txBody>
          <a:bodyPr/>
          <a:lstStyle/>
          <a:p>
            <a:r>
              <a:rPr lang="en-US" altLang="zh-TW" i="1" dirty="0"/>
              <a:t>Two-RDD transformations on RDDs containing {1, 2, 3} and {3, 4, 5} </a:t>
            </a:r>
            <a:endParaRPr lang="en-US" altLang="zh-TW" dirty="0"/>
          </a:p>
        </p:txBody>
      </p:sp>
      <p:graphicFrame>
        <p:nvGraphicFramePr>
          <p:cNvPr id="4" name="表格 3"/>
          <p:cNvGraphicFramePr>
            <a:graphicFrameLocks noGrp="1"/>
          </p:cNvGraphicFramePr>
          <p:nvPr>
            <p:extLst/>
          </p:nvPr>
        </p:nvGraphicFramePr>
        <p:xfrm>
          <a:off x="2499612" y="3345090"/>
          <a:ext cx="7293494" cy="2123440"/>
        </p:xfrm>
        <a:graphic>
          <a:graphicData uri="http://schemas.openxmlformats.org/drawingml/2006/table">
            <a:tbl>
              <a:tblPr firstRow="1" bandRow="1">
                <a:tableStyleId>{073A0DAA-6AF3-43AB-8588-CEC1D06C72B9}</a:tableStyleId>
              </a:tblPr>
              <a:tblGrid>
                <a:gridCol w="2321415">
                  <a:extLst>
                    <a:ext uri="{9D8B030D-6E8A-4147-A177-3AD203B41FA5}">
                      <a16:colId xmlns:a16="http://schemas.microsoft.com/office/drawing/2014/main" val="20000"/>
                    </a:ext>
                  </a:extLst>
                </a:gridCol>
                <a:gridCol w="2650664">
                  <a:extLst>
                    <a:ext uri="{9D8B030D-6E8A-4147-A177-3AD203B41FA5}">
                      <a16:colId xmlns:a16="http://schemas.microsoft.com/office/drawing/2014/main" val="20001"/>
                    </a:ext>
                  </a:extLst>
                </a:gridCol>
                <a:gridCol w="2321415">
                  <a:extLst>
                    <a:ext uri="{9D8B030D-6E8A-4147-A177-3AD203B41FA5}">
                      <a16:colId xmlns:a16="http://schemas.microsoft.com/office/drawing/2014/main" val="20002"/>
                    </a:ext>
                  </a:extLst>
                </a:gridCol>
              </a:tblGrid>
              <a:tr h="370840">
                <a:tc>
                  <a:txBody>
                    <a:bodyPr/>
                    <a:lstStyle/>
                    <a:p>
                      <a:r>
                        <a:rPr lang="en-US" altLang="zh-TW" dirty="0"/>
                        <a:t>Function Name</a:t>
                      </a:r>
                      <a:endParaRPr lang="zh-TW" altLang="en-US" dirty="0"/>
                    </a:p>
                  </a:txBody>
                  <a:tcPr/>
                </a:tc>
                <a:tc>
                  <a:txBody>
                    <a:bodyPr/>
                    <a:lstStyle/>
                    <a:p>
                      <a:r>
                        <a:rPr lang="en-US" altLang="zh-TW" dirty="0"/>
                        <a:t>Example</a:t>
                      </a:r>
                      <a:endParaRPr lang="zh-TW" altLang="en-US" dirty="0"/>
                    </a:p>
                  </a:txBody>
                  <a:tcPr/>
                </a:tc>
                <a:tc>
                  <a:txBody>
                    <a:bodyPr/>
                    <a:lstStyle/>
                    <a:p>
                      <a:r>
                        <a:rPr lang="en-US" altLang="zh-TW" dirty="0"/>
                        <a:t>Result</a:t>
                      </a:r>
                      <a:endParaRPr lang="zh-TW" altLang="en-US" dirty="0"/>
                    </a:p>
                  </a:txBody>
                  <a:tcPr/>
                </a:tc>
                <a:extLst>
                  <a:ext uri="{0D108BD9-81ED-4DB2-BD59-A6C34878D82A}">
                    <a16:rowId xmlns:a16="http://schemas.microsoft.com/office/drawing/2014/main" val="10000"/>
                  </a:ext>
                </a:extLst>
              </a:tr>
              <a:tr h="370840">
                <a:tc>
                  <a:txBody>
                    <a:bodyPr/>
                    <a:lstStyle/>
                    <a:p>
                      <a:r>
                        <a:rPr lang="en-US" altLang="zh-TW" dirty="0"/>
                        <a:t>union</a:t>
                      </a:r>
                      <a:endParaRPr lang="zh-TW"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err="1">
                          <a:solidFill>
                            <a:schemeClr val="dk1"/>
                          </a:solidFill>
                          <a:effectLst/>
                          <a:latin typeface="+mn-lt"/>
                          <a:ea typeface="+mn-ea"/>
                          <a:cs typeface="+mn-cs"/>
                        </a:rPr>
                        <a:t>rdd.union</a:t>
                      </a:r>
                      <a:r>
                        <a:rPr lang="en-US" altLang="zh-TW" sz="1800" kern="1200" dirty="0">
                          <a:solidFill>
                            <a:schemeClr val="dk1"/>
                          </a:solidFill>
                          <a:effectLst/>
                          <a:latin typeface="+mn-lt"/>
                          <a:ea typeface="+mn-ea"/>
                          <a:cs typeface="+mn-cs"/>
                        </a:rPr>
                        <a:t>(other) </a:t>
                      </a:r>
                      <a:endParaRPr lang="en-US"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{1, 2, 3, 3, 4, 5} </a:t>
                      </a:r>
                      <a:endParaRPr lang="zh-TW" altLang="en-US" dirty="0"/>
                    </a:p>
                  </a:txBody>
                  <a:tcPr/>
                </a:tc>
                <a:extLst>
                  <a:ext uri="{0D108BD9-81ED-4DB2-BD59-A6C34878D82A}">
                    <a16:rowId xmlns:a16="http://schemas.microsoft.com/office/drawing/2014/main" val="10001"/>
                  </a:ext>
                </a:extLst>
              </a:tr>
              <a:tr h="370840">
                <a:tc>
                  <a:txBody>
                    <a:bodyPr/>
                    <a:lstStyle/>
                    <a:p>
                      <a:r>
                        <a:rPr lang="en-US" altLang="zh-TW" dirty="0"/>
                        <a:t>intersection</a:t>
                      </a:r>
                      <a:endParaRPr lang="zh-TW"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err="1">
                          <a:solidFill>
                            <a:schemeClr val="dk1"/>
                          </a:solidFill>
                          <a:effectLst/>
                          <a:latin typeface="+mn-lt"/>
                          <a:ea typeface="+mn-ea"/>
                          <a:cs typeface="+mn-cs"/>
                        </a:rPr>
                        <a:t>rdd.intersection</a:t>
                      </a:r>
                      <a:r>
                        <a:rPr lang="en-US" altLang="zh-TW" sz="1800" kern="1200" dirty="0">
                          <a:solidFill>
                            <a:schemeClr val="dk1"/>
                          </a:solidFill>
                          <a:effectLst/>
                          <a:latin typeface="+mn-lt"/>
                          <a:ea typeface="+mn-ea"/>
                          <a:cs typeface="+mn-cs"/>
                        </a:rPr>
                        <a:t>(other) </a:t>
                      </a:r>
                      <a:endParaRPr lang="en-US"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{3} </a:t>
                      </a:r>
                      <a:endParaRPr lang="zh-TW" altLang="en-US" dirty="0"/>
                    </a:p>
                    <a:p>
                      <a:endParaRPr lang="zh-TW" altLang="en-US" dirty="0"/>
                    </a:p>
                  </a:txBody>
                  <a:tcPr/>
                </a:tc>
                <a:extLst>
                  <a:ext uri="{0D108BD9-81ED-4DB2-BD59-A6C34878D82A}">
                    <a16:rowId xmlns:a16="http://schemas.microsoft.com/office/drawing/2014/main" val="10002"/>
                  </a:ext>
                </a:extLst>
              </a:tr>
              <a:tr h="370840">
                <a:tc>
                  <a:txBody>
                    <a:bodyPr/>
                    <a:lstStyle/>
                    <a:p>
                      <a:r>
                        <a:rPr lang="en-US" altLang="zh-TW" dirty="0" err="1"/>
                        <a:t>substract</a:t>
                      </a:r>
                      <a:endParaRPr lang="zh-TW"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err="1">
                          <a:solidFill>
                            <a:schemeClr val="dk1"/>
                          </a:solidFill>
                          <a:effectLst/>
                          <a:latin typeface="+mn-lt"/>
                          <a:ea typeface="+mn-ea"/>
                          <a:cs typeface="+mn-cs"/>
                        </a:rPr>
                        <a:t>rdd.subtract</a:t>
                      </a:r>
                      <a:r>
                        <a:rPr lang="en-US" altLang="zh-TW" sz="1800" kern="1200" dirty="0">
                          <a:solidFill>
                            <a:schemeClr val="dk1"/>
                          </a:solidFill>
                          <a:effectLst/>
                          <a:latin typeface="+mn-lt"/>
                          <a:ea typeface="+mn-ea"/>
                          <a:cs typeface="+mn-cs"/>
                        </a:rPr>
                        <a:t>(other) </a:t>
                      </a:r>
                      <a:endParaRPr lang="en-US" altLang="zh-TW" dirty="0"/>
                    </a:p>
                  </a:txBody>
                  <a:tcPr/>
                </a:tc>
                <a:tc>
                  <a:txBody>
                    <a:bodyPr/>
                    <a:lstStyle/>
                    <a:p>
                      <a:r>
                        <a:rPr lang="en-US" altLang="zh-TW" sz="1800" kern="1200" dirty="0">
                          <a:solidFill>
                            <a:schemeClr val="dk1"/>
                          </a:solidFill>
                          <a:effectLst/>
                          <a:latin typeface="+mn-lt"/>
                          <a:ea typeface="+mn-ea"/>
                          <a:cs typeface="+mn-cs"/>
                        </a:rPr>
                        <a:t>{1, 2} </a:t>
                      </a:r>
                      <a:endParaRPr lang="zh-TW" altLang="en-US" dirty="0"/>
                    </a:p>
                  </a:txBody>
                  <a:tcPr/>
                </a:tc>
                <a:extLst>
                  <a:ext uri="{0D108BD9-81ED-4DB2-BD59-A6C34878D82A}">
                    <a16:rowId xmlns:a16="http://schemas.microsoft.com/office/drawing/2014/main" val="10003"/>
                  </a:ext>
                </a:extLst>
              </a:tr>
              <a:tr h="370840">
                <a:tc>
                  <a:txBody>
                    <a:bodyPr/>
                    <a:lstStyle/>
                    <a:p>
                      <a:r>
                        <a:rPr lang="en-US" altLang="zh-TW" dirty="0" err="1"/>
                        <a:t>cartesian</a:t>
                      </a:r>
                      <a:endParaRPr lang="zh-TW"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err="1">
                          <a:solidFill>
                            <a:schemeClr val="dk1"/>
                          </a:solidFill>
                          <a:effectLst/>
                          <a:latin typeface="+mn-lt"/>
                          <a:ea typeface="+mn-ea"/>
                          <a:cs typeface="+mn-cs"/>
                        </a:rPr>
                        <a:t>rdd.cartesian</a:t>
                      </a:r>
                      <a:r>
                        <a:rPr lang="en-US" altLang="zh-TW" sz="1800" kern="1200" dirty="0">
                          <a:solidFill>
                            <a:schemeClr val="dk1"/>
                          </a:solidFill>
                          <a:effectLst/>
                          <a:latin typeface="+mn-lt"/>
                          <a:ea typeface="+mn-ea"/>
                          <a:cs typeface="+mn-cs"/>
                        </a:rPr>
                        <a:t>(other) </a:t>
                      </a:r>
                      <a:endParaRPr lang="en-US" altLang="zh-TW"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{(1, 3), (1, 4), ... (3,5)} </a:t>
                      </a:r>
                      <a:endParaRPr lang="zh-TW" alt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6960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r>
              <a:rPr lang="en-US" altLang="zh-TW" dirty="0"/>
              <a:t/>
            </a:r>
            <a:br>
              <a:rPr lang="en-US" altLang="zh-TW" dirty="0"/>
            </a:br>
            <a:r>
              <a:rPr lang="en-US" altLang="zh-TW" sz="2200" b="1" dirty="0"/>
              <a:t>Actions</a:t>
            </a:r>
            <a:endParaRPr kumimoji="1" lang="zh-TW" altLang="en-US" sz="2200" dirty="0"/>
          </a:p>
        </p:txBody>
      </p:sp>
      <p:sp>
        <p:nvSpPr>
          <p:cNvPr id="3" name="內容版面配置區 2"/>
          <p:cNvSpPr>
            <a:spLocks noGrp="1"/>
          </p:cNvSpPr>
          <p:nvPr>
            <p:ph idx="1"/>
          </p:nvPr>
        </p:nvSpPr>
        <p:spPr>
          <a:xfrm>
            <a:off x="904787" y="2084832"/>
            <a:ext cx="11025553" cy="4763561"/>
          </a:xfrm>
        </p:spPr>
        <p:txBody>
          <a:bodyPr>
            <a:normAutofit fontScale="92500" lnSpcReduction="10000"/>
          </a:bodyPr>
          <a:lstStyle/>
          <a:p>
            <a:r>
              <a:rPr lang="en-US" altLang="zh-TW" sz="3400" dirty="0"/>
              <a:t>The most common action on basic RDDs you will likely use is reduce </a:t>
            </a:r>
          </a:p>
          <a:p>
            <a:pPr lvl="1"/>
            <a:r>
              <a:rPr lang="en-US" altLang="zh-TW" dirty="0"/>
              <a:t>Reduce takes in a function which operates on two elements of the same type of your RDD and returns a new element of the same type </a:t>
            </a:r>
          </a:p>
          <a:p>
            <a:r>
              <a:rPr lang="en-US" altLang="zh-TW" sz="3400" dirty="0"/>
              <a:t>With reduce we can easily sum the elements of our RDD, count the number of elements, and perform other types of aggregations </a:t>
            </a:r>
          </a:p>
          <a:p>
            <a:pPr lvl="1"/>
            <a:r>
              <a:rPr lang="en-US" altLang="zh-TW" i="1" dirty="0"/>
              <a:t>Python reduce example</a:t>
            </a:r>
          </a:p>
          <a:p>
            <a:pPr marL="914400" lvl="2" indent="0">
              <a:buNone/>
            </a:pPr>
            <a:r>
              <a:rPr lang="en-US" altLang="zh-TW" dirty="0"/>
              <a:t>sum = </a:t>
            </a:r>
            <a:r>
              <a:rPr lang="en-US" altLang="zh-TW" dirty="0" err="1"/>
              <a:t>rdd.reduce</a:t>
            </a:r>
            <a:r>
              <a:rPr lang="en-US" altLang="zh-TW" dirty="0"/>
              <a:t>(</a:t>
            </a:r>
            <a:r>
              <a:rPr lang="en-US" altLang="zh-TW" b="1" dirty="0"/>
              <a:t>lambda </a:t>
            </a:r>
            <a:r>
              <a:rPr lang="en-US" altLang="zh-TW" dirty="0"/>
              <a:t>x, y: x + y) </a:t>
            </a:r>
            <a:r>
              <a:rPr lang="en-US" altLang="zh-TW" i="1" dirty="0"/>
              <a:t> </a:t>
            </a:r>
            <a:endParaRPr lang="en-US" altLang="zh-TW" dirty="0"/>
          </a:p>
          <a:p>
            <a:pPr lvl="1"/>
            <a:r>
              <a:rPr lang="en-US" altLang="zh-TW" i="1" dirty="0" err="1"/>
              <a:t>Scala</a:t>
            </a:r>
            <a:r>
              <a:rPr lang="en-US" altLang="zh-TW" i="1" dirty="0"/>
              <a:t> reduce example </a:t>
            </a:r>
          </a:p>
          <a:p>
            <a:pPr marL="914400" lvl="2" indent="0">
              <a:buNone/>
            </a:pPr>
            <a:r>
              <a:rPr lang="is-IS" altLang="zh-TW" b="1" dirty="0"/>
              <a:t>val </a:t>
            </a:r>
            <a:r>
              <a:rPr lang="is-IS" altLang="zh-TW" dirty="0"/>
              <a:t>sum </a:t>
            </a:r>
            <a:r>
              <a:rPr lang="is-IS" altLang="zh-TW" b="1" dirty="0"/>
              <a:t>= </a:t>
            </a:r>
            <a:r>
              <a:rPr lang="is-IS" altLang="zh-TW" dirty="0"/>
              <a:t>rdd.reduce((x, y) </a:t>
            </a:r>
            <a:r>
              <a:rPr lang="is-IS" altLang="zh-TW" b="1" dirty="0"/>
              <a:t>=&gt; </a:t>
            </a:r>
            <a:r>
              <a:rPr lang="is-IS" altLang="zh-TW" dirty="0"/>
              <a:t>x + y) </a:t>
            </a:r>
            <a:endParaRPr lang="en-US" altLang="zh-TW" dirty="0"/>
          </a:p>
          <a:p>
            <a:pPr lvl="1"/>
            <a:r>
              <a:rPr lang="en-US" altLang="zh-TW" i="1" dirty="0"/>
              <a:t>Java reduce example </a:t>
            </a:r>
          </a:p>
          <a:p>
            <a:pPr marL="914400" lvl="2" indent="0">
              <a:buNone/>
            </a:pPr>
            <a:r>
              <a:rPr lang="en-US" altLang="zh-TW" dirty="0"/>
              <a:t>Integer sum = </a:t>
            </a:r>
            <a:r>
              <a:rPr lang="en-US" altLang="zh-TW" dirty="0" err="1"/>
              <a:t>rdd.reduce</a:t>
            </a:r>
            <a:r>
              <a:rPr lang="en-US" altLang="zh-TW" dirty="0"/>
              <a:t>(</a:t>
            </a:r>
            <a:r>
              <a:rPr lang="en-US" altLang="zh-TW" b="1" dirty="0"/>
              <a:t>new </a:t>
            </a:r>
            <a:r>
              <a:rPr lang="en-US" altLang="zh-TW" dirty="0"/>
              <a:t>Function2&lt;Integer, Integer, Integer&gt;() { </a:t>
            </a:r>
          </a:p>
          <a:p>
            <a:pPr marL="914400" lvl="2" indent="0">
              <a:buNone/>
            </a:pPr>
            <a:r>
              <a:rPr lang="en-US" altLang="zh-TW" b="1" dirty="0"/>
              <a:t>	public </a:t>
            </a:r>
            <a:r>
              <a:rPr lang="en-US" altLang="zh-TW" dirty="0"/>
              <a:t>Integer call(Integer x, Integer y) { </a:t>
            </a:r>
            <a:r>
              <a:rPr lang="en-US" altLang="zh-TW" b="1" dirty="0"/>
              <a:t>return </a:t>
            </a:r>
            <a:r>
              <a:rPr lang="en-US" altLang="zh-TW" dirty="0"/>
              <a:t>x + y;} </a:t>
            </a:r>
          </a:p>
          <a:p>
            <a:pPr marL="914400" lvl="2" indent="0">
              <a:buNone/>
            </a:pPr>
            <a:r>
              <a:rPr lang="en-US" altLang="zh-TW" dirty="0"/>
              <a:t>}); </a:t>
            </a:r>
          </a:p>
        </p:txBody>
      </p:sp>
    </p:spTree>
    <p:extLst>
      <p:ext uri="{BB962C8B-B14F-4D97-AF65-F5344CB8AC3E}">
        <p14:creationId xmlns:p14="http://schemas.microsoft.com/office/powerpoint/2010/main" val="2436647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Basic RDDs </a:t>
            </a:r>
            <a:r>
              <a:rPr lang="en-US" altLang="zh-TW" dirty="0"/>
              <a:t/>
            </a:r>
            <a:br>
              <a:rPr lang="en-US" altLang="zh-TW" dirty="0"/>
            </a:br>
            <a:r>
              <a:rPr lang="en-US" altLang="zh-TW" sz="2200" b="1" dirty="0"/>
              <a:t>Actions</a:t>
            </a:r>
            <a:endParaRPr kumimoji="1" lang="zh-TW" altLang="en-US" dirty="0"/>
          </a:p>
        </p:txBody>
      </p:sp>
      <p:sp>
        <p:nvSpPr>
          <p:cNvPr id="3" name="內容版面配置區 2"/>
          <p:cNvSpPr>
            <a:spLocks noGrp="1"/>
          </p:cNvSpPr>
          <p:nvPr>
            <p:ph idx="1"/>
          </p:nvPr>
        </p:nvSpPr>
        <p:spPr>
          <a:xfrm>
            <a:off x="1024128" y="2664068"/>
            <a:ext cx="10786872" cy="3645291"/>
          </a:xfrm>
        </p:spPr>
        <p:txBody>
          <a:bodyPr>
            <a:normAutofit/>
          </a:bodyPr>
          <a:lstStyle/>
          <a:p>
            <a:r>
              <a:rPr lang="en-US" altLang="zh-TW" dirty="0"/>
              <a:t>With aggregate</a:t>
            </a:r>
          </a:p>
          <a:p>
            <a:pPr lvl="1"/>
            <a:r>
              <a:rPr lang="en-US" altLang="zh-TW" dirty="0"/>
              <a:t>supply an initial zero value of the type we want to return</a:t>
            </a:r>
          </a:p>
          <a:p>
            <a:pPr lvl="1"/>
            <a:r>
              <a:rPr lang="en-US" altLang="zh-TW" dirty="0"/>
              <a:t>supply a function to combine the elements from our RDD with the accumulator</a:t>
            </a:r>
          </a:p>
          <a:p>
            <a:pPr lvl="1"/>
            <a:r>
              <a:rPr lang="en-US" altLang="zh-TW" dirty="0"/>
              <a:t>supply a second function to merge two accumulators, given that each node accumulates its own results locally</a:t>
            </a:r>
          </a:p>
          <a:p>
            <a:pPr lvl="1"/>
            <a:endParaRPr lang="en-US" altLang="zh-TW" dirty="0"/>
          </a:p>
          <a:p>
            <a:endParaRPr kumimoji="1" lang="zh-TW" altLang="en-US" dirty="0"/>
          </a:p>
        </p:txBody>
      </p:sp>
    </p:spTree>
    <p:extLst>
      <p:ext uri="{BB962C8B-B14F-4D97-AF65-F5344CB8AC3E}">
        <p14:creationId xmlns:p14="http://schemas.microsoft.com/office/powerpoint/2010/main" val="3814469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Basic RDDs </a:t>
            </a:r>
            <a:r>
              <a:rPr lang="en-US" altLang="zh-TW" dirty="0"/>
              <a:t/>
            </a:r>
            <a:br>
              <a:rPr lang="en-US" altLang="zh-TW" dirty="0"/>
            </a:br>
            <a:r>
              <a:rPr lang="en-US" altLang="zh-TW" sz="2200" b="1" dirty="0"/>
              <a:t>Actions</a:t>
            </a:r>
            <a:endParaRPr kumimoji="1" lang="zh-TW" altLang="en-US" dirty="0"/>
          </a:p>
        </p:txBody>
      </p:sp>
      <p:sp>
        <p:nvSpPr>
          <p:cNvPr id="3" name="內容版面配置區 2"/>
          <p:cNvSpPr>
            <a:spLocks noGrp="1"/>
          </p:cNvSpPr>
          <p:nvPr>
            <p:ph idx="1"/>
          </p:nvPr>
        </p:nvSpPr>
        <p:spPr/>
        <p:txBody>
          <a:bodyPr>
            <a:normAutofit/>
          </a:bodyPr>
          <a:lstStyle/>
          <a:p>
            <a:r>
              <a:rPr lang="en-US" altLang="zh-TW" i="1" dirty="0"/>
              <a:t>Python aggregate example </a:t>
            </a:r>
          </a:p>
          <a:p>
            <a:pPr marL="800100" lvl="2" indent="0">
              <a:buNone/>
            </a:pPr>
            <a:r>
              <a:rPr lang="en-US" altLang="zh-TW" dirty="0" err="1"/>
              <a:t>sumCount</a:t>
            </a:r>
            <a:r>
              <a:rPr lang="en-US" altLang="zh-TW" dirty="0"/>
              <a:t> = </a:t>
            </a:r>
            <a:r>
              <a:rPr lang="en-US" altLang="zh-TW" dirty="0" err="1"/>
              <a:t>nums.aggregate</a:t>
            </a:r>
            <a:r>
              <a:rPr lang="en-US" altLang="zh-TW" dirty="0"/>
              <a:t>((0, 0),</a:t>
            </a:r>
          </a:p>
          <a:p>
            <a:pPr marL="1257300" lvl="3" indent="0">
              <a:buNone/>
            </a:pPr>
            <a:r>
              <a:rPr lang="en-US" altLang="zh-TW" dirty="0"/>
              <a:t>(</a:t>
            </a:r>
            <a:r>
              <a:rPr lang="en-US" altLang="zh-TW" b="1" dirty="0"/>
              <a:t>lambda </a:t>
            </a:r>
            <a:r>
              <a:rPr lang="en-US" altLang="zh-TW" dirty="0"/>
              <a:t>x, y: (x[0] + y, x[1] + 1)), </a:t>
            </a:r>
          </a:p>
          <a:p>
            <a:pPr marL="1257300" lvl="3" indent="0">
              <a:buNone/>
            </a:pPr>
            <a:r>
              <a:rPr lang="en-US" altLang="zh-TW" dirty="0"/>
              <a:t>(</a:t>
            </a:r>
            <a:r>
              <a:rPr lang="en-US" altLang="zh-TW" b="1" dirty="0"/>
              <a:t>lambda </a:t>
            </a:r>
            <a:r>
              <a:rPr lang="en-US" altLang="zh-TW" dirty="0"/>
              <a:t>x, y: (x[0] + y[0], x[1] + y[1])))) </a:t>
            </a:r>
          </a:p>
          <a:p>
            <a:pPr marL="800100" lvl="2" indent="0">
              <a:buNone/>
            </a:pPr>
            <a:r>
              <a:rPr lang="en-US" altLang="zh-TW" b="1" dirty="0"/>
              <a:t>return </a:t>
            </a:r>
            <a:r>
              <a:rPr lang="en-US" altLang="zh-TW" dirty="0" err="1"/>
              <a:t>sumCount</a:t>
            </a:r>
            <a:r>
              <a:rPr lang="en-US" altLang="zh-TW" dirty="0"/>
              <a:t>[0] / float(</a:t>
            </a:r>
            <a:r>
              <a:rPr lang="en-US" altLang="zh-TW" dirty="0" err="1"/>
              <a:t>sumCount</a:t>
            </a:r>
            <a:r>
              <a:rPr lang="en-US" altLang="zh-TW" dirty="0"/>
              <a:t>[1]) </a:t>
            </a:r>
          </a:p>
          <a:p>
            <a:r>
              <a:rPr lang="en-US" altLang="zh-TW" i="1" dirty="0" err="1"/>
              <a:t>Scala</a:t>
            </a:r>
            <a:r>
              <a:rPr lang="en-US" altLang="zh-TW" i="1" dirty="0"/>
              <a:t> aggregate example </a:t>
            </a:r>
            <a:endParaRPr lang="en-US" altLang="zh-TW" dirty="0"/>
          </a:p>
          <a:p>
            <a:pPr marL="857250" lvl="2" indent="0">
              <a:buNone/>
            </a:pPr>
            <a:r>
              <a:rPr lang="nb-NO" altLang="zh-TW" b="1" dirty="0"/>
              <a:t>val </a:t>
            </a:r>
            <a:r>
              <a:rPr lang="nb-NO" altLang="zh-TW" dirty="0" err="1"/>
              <a:t>result</a:t>
            </a:r>
            <a:r>
              <a:rPr lang="nb-NO" altLang="zh-TW" dirty="0"/>
              <a:t> </a:t>
            </a:r>
            <a:r>
              <a:rPr lang="nb-NO" altLang="zh-TW" b="1" dirty="0"/>
              <a:t>= </a:t>
            </a:r>
            <a:r>
              <a:rPr lang="nb-NO" altLang="zh-TW" dirty="0" err="1"/>
              <a:t>input.aggregate</a:t>
            </a:r>
            <a:r>
              <a:rPr lang="nb-NO" altLang="zh-TW" dirty="0"/>
              <a:t>((0, 0))(</a:t>
            </a:r>
            <a:br>
              <a:rPr lang="nb-NO" altLang="zh-TW" dirty="0"/>
            </a:br>
            <a:r>
              <a:rPr lang="nb-NO" altLang="zh-TW" dirty="0"/>
              <a:t>(x, y) </a:t>
            </a:r>
            <a:r>
              <a:rPr lang="nb-NO" altLang="zh-TW" b="1" dirty="0"/>
              <a:t>=&gt; </a:t>
            </a:r>
            <a:r>
              <a:rPr lang="nb-NO" altLang="zh-TW" dirty="0"/>
              <a:t>(x._1 + y, x._2 + 1), (x, y) </a:t>
            </a:r>
            <a:r>
              <a:rPr lang="nb-NO" altLang="zh-TW" b="1" dirty="0"/>
              <a:t>=&gt; </a:t>
            </a:r>
            <a:r>
              <a:rPr lang="nb-NO" altLang="zh-TW" dirty="0"/>
              <a:t>(x._1 + y._1, x._2 + y._2)) </a:t>
            </a:r>
            <a:endParaRPr lang="nb-NO" altLang="zh-TW" b="1" dirty="0"/>
          </a:p>
          <a:p>
            <a:pPr marL="857250" lvl="2" indent="0">
              <a:buNone/>
            </a:pPr>
            <a:r>
              <a:rPr lang="nb-NO" altLang="zh-TW" b="1" dirty="0"/>
              <a:t>val </a:t>
            </a:r>
            <a:r>
              <a:rPr lang="nb-NO" altLang="zh-TW" dirty="0" err="1"/>
              <a:t>avg</a:t>
            </a:r>
            <a:r>
              <a:rPr lang="nb-NO" altLang="zh-TW" dirty="0"/>
              <a:t> </a:t>
            </a:r>
            <a:r>
              <a:rPr lang="nb-NO" altLang="zh-TW" b="1" dirty="0"/>
              <a:t>= </a:t>
            </a:r>
            <a:r>
              <a:rPr lang="nb-NO" altLang="zh-TW" dirty="0"/>
              <a:t>result._1 / result._2.toDouble </a:t>
            </a:r>
          </a:p>
          <a:p>
            <a:pPr marL="0" indent="0">
              <a:buNone/>
            </a:pPr>
            <a:endParaRPr kumimoji="1" lang="zh-TW" altLang="en-US" dirty="0"/>
          </a:p>
        </p:txBody>
      </p:sp>
      <p:sp>
        <p:nvSpPr>
          <p:cNvPr id="4" name="矩形 3"/>
          <p:cNvSpPr/>
          <p:nvPr/>
        </p:nvSpPr>
        <p:spPr>
          <a:xfrm>
            <a:off x="1024128" y="6126164"/>
            <a:ext cx="10370703" cy="369332"/>
          </a:xfrm>
          <a:prstGeom prst="rect">
            <a:avLst/>
          </a:prstGeom>
        </p:spPr>
        <p:txBody>
          <a:bodyPr wrap="square">
            <a:spAutoFit/>
          </a:bodyPr>
          <a:lstStyle/>
          <a:p>
            <a:r>
              <a:rPr lang="en-US" altLang="zh-TW" dirty="0"/>
              <a:t>http://</a:t>
            </a:r>
            <a:r>
              <a:rPr lang="en-US" altLang="zh-TW" dirty="0" err="1"/>
              <a:t>stackoverflow.com</a:t>
            </a:r>
            <a:r>
              <a:rPr lang="en-US" altLang="zh-TW" dirty="0"/>
              <a:t>/questions/26761087/explanation-of-the-aggregate-</a:t>
            </a:r>
            <a:r>
              <a:rPr lang="en-US" altLang="zh-TW" dirty="0" err="1"/>
              <a:t>scala</a:t>
            </a:r>
            <a:r>
              <a:rPr lang="en-US" altLang="zh-TW" dirty="0"/>
              <a:t>-function</a:t>
            </a:r>
            <a:endParaRPr lang="zh-TW" altLang="en-US" dirty="0"/>
          </a:p>
        </p:txBody>
      </p:sp>
    </p:spTree>
    <p:extLst>
      <p:ext uri="{BB962C8B-B14F-4D97-AF65-F5344CB8AC3E}">
        <p14:creationId xmlns:p14="http://schemas.microsoft.com/office/powerpoint/2010/main" val="3520497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Basic RDDs </a:t>
            </a:r>
            <a:r>
              <a:rPr lang="en-US" altLang="zh-TW" dirty="0"/>
              <a:t/>
            </a:r>
            <a:br>
              <a:rPr lang="en-US" altLang="zh-TW" dirty="0"/>
            </a:br>
            <a:r>
              <a:rPr lang="en-US" altLang="zh-TW" sz="2200" b="1" dirty="0"/>
              <a:t>Actions</a:t>
            </a:r>
            <a:endParaRPr kumimoji="1" lang="zh-TW" altLang="en-US" dirty="0"/>
          </a:p>
        </p:txBody>
      </p:sp>
      <p:sp>
        <p:nvSpPr>
          <p:cNvPr id="3" name="內容版面配置區 2"/>
          <p:cNvSpPr>
            <a:spLocks noGrp="1"/>
          </p:cNvSpPr>
          <p:nvPr>
            <p:ph idx="1"/>
          </p:nvPr>
        </p:nvSpPr>
        <p:spPr>
          <a:xfrm>
            <a:off x="369277" y="1855177"/>
            <a:ext cx="11318631" cy="4580792"/>
          </a:xfrm>
        </p:spPr>
        <p:txBody>
          <a:bodyPr>
            <a:normAutofit fontScale="25000" lnSpcReduction="20000"/>
          </a:bodyPr>
          <a:lstStyle/>
          <a:p>
            <a:r>
              <a:rPr lang="en-US" altLang="zh-TW" sz="9800" i="1" dirty="0"/>
              <a:t>Java aggregate example </a:t>
            </a:r>
            <a:endParaRPr lang="en-US" altLang="zh-TW" sz="9800" dirty="0"/>
          </a:p>
          <a:p>
            <a:pPr marL="0" indent="0">
              <a:buNone/>
            </a:pPr>
            <a:r>
              <a:rPr lang="en-US" altLang="zh-TW" sz="5600" b="1" dirty="0">
                <a:solidFill>
                  <a:srgbClr val="C00000"/>
                </a:solidFill>
              </a:rPr>
              <a:t>class </a:t>
            </a:r>
            <a:r>
              <a:rPr lang="en-US" altLang="zh-TW" sz="5600" b="1" dirty="0" err="1">
                <a:solidFill>
                  <a:srgbClr val="C00000"/>
                </a:solidFill>
              </a:rPr>
              <a:t>AvgCount</a:t>
            </a:r>
            <a:r>
              <a:rPr lang="en-US" altLang="zh-TW" sz="5600" b="1" dirty="0">
                <a:solidFill>
                  <a:srgbClr val="C00000"/>
                </a:solidFill>
              </a:rPr>
              <a:t> {</a:t>
            </a:r>
          </a:p>
          <a:p>
            <a:pPr marL="400050" lvl="1" indent="0">
              <a:buNone/>
            </a:pPr>
            <a:r>
              <a:rPr lang="en-US" altLang="zh-TW" sz="5600" b="1" dirty="0">
                <a:solidFill>
                  <a:srgbClr val="C00000"/>
                </a:solidFill>
              </a:rPr>
              <a:t>public </a:t>
            </a:r>
            <a:r>
              <a:rPr lang="en-US" altLang="zh-TW" sz="5600" b="1" dirty="0" err="1">
                <a:solidFill>
                  <a:srgbClr val="C00000"/>
                </a:solidFill>
              </a:rPr>
              <a:t>AvgCount</a:t>
            </a:r>
            <a:r>
              <a:rPr lang="en-US" altLang="zh-TW" sz="5600" b="1" dirty="0">
                <a:solidFill>
                  <a:srgbClr val="C00000"/>
                </a:solidFill>
              </a:rPr>
              <a:t>(</a:t>
            </a:r>
            <a:r>
              <a:rPr lang="en-US" altLang="zh-TW" sz="5600" b="1" dirty="0" err="1">
                <a:solidFill>
                  <a:srgbClr val="C00000"/>
                </a:solidFill>
              </a:rPr>
              <a:t>int</a:t>
            </a:r>
            <a:r>
              <a:rPr lang="en-US" altLang="zh-TW" sz="5600" b="1" dirty="0">
                <a:solidFill>
                  <a:srgbClr val="C00000"/>
                </a:solidFill>
              </a:rPr>
              <a:t> total, </a:t>
            </a:r>
            <a:r>
              <a:rPr lang="en-US" altLang="zh-TW" sz="5600" b="1" dirty="0" err="1">
                <a:solidFill>
                  <a:srgbClr val="C00000"/>
                </a:solidFill>
              </a:rPr>
              <a:t>int</a:t>
            </a:r>
            <a:r>
              <a:rPr lang="en-US" altLang="zh-TW" sz="5600" b="1" dirty="0">
                <a:solidFill>
                  <a:srgbClr val="C00000"/>
                </a:solidFill>
              </a:rPr>
              <a:t> </a:t>
            </a:r>
            <a:r>
              <a:rPr lang="en-US" altLang="zh-TW" sz="5600" b="1" dirty="0" err="1">
                <a:solidFill>
                  <a:srgbClr val="C00000"/>
                </a:solidFill>
              </a:rPr>
              <a:t>num</a:t>
            </a:r>
            <a:r>
              <a:rPr lang="en-US" altLang="zh-TW" sz="5600" b="1" dirty="0">
                <a:solidFill>
                  <a:srgbClr val="C00000"/>
                </a:solidFill>
              </a:rPr>
              <a:t>) { </a:t>
            </a:r>
          </a:p>
          <a:p>
            <a:pPr marL="800100" lvl="2" indent="0">
              <a:buNone/>
            </a:pPr>
            <a:r>
              <a:rPr lang="en-US" altLang="zh-TW" sz="5600" dirty="0" err="1"/>
              <a:t>this.total</a:t>
            </a:r>
            <a:r>
              <a:rPr lang="en-US" altLang="zh-TW" sz="5600" dirty="0"/>
              <a:t> = total; </a:t>
            </a:r>
          </a:p>
          <a:p>
            <a:pPr marL="800100" lvl="2" indent="0">
              <a:buNone/>
            </a:pPr>
            <a:r>
              <a:rPr lang="en-US" altLang="zh-TW" sz="5600" dirty="0" err="1"/>
              <a:t>this.num</a:t>
            </a:r>
            <a:r>
              <a:rPr lang="en-US" altLang="zh-TW" sz="5600" dirty="0"/>
              <a:t> = </a:t>
            </a:r>
            <a:r>
              <a:rPr lang="en-US" altLang="zh-TW" sz="5600" dirty="0" err="1"/>
              <a:t>num</a:t>
            </a:r>
            <a:r>
              <a:rPr lang="en-US" altLang="zh-TW" sz="5600" dirty="0"/>
              <a:t>; </a:t>
            </a:r>
          </a:p>
          <a:p>
            <a:pPr marL="800100" lvl="2" indent="0">
              <a:buNone/>
            </a:pPr>
            <a:r>
              <a:rPr lang="en-US" altLang="zh-TW" sz="5600" dirty="0"/>
              <a:t>} </a:t>
            </a:r>
          </a:p>
          <a:p>
            <a:pPr marL="400050" lvl="1" indent="0">
              <a:buNone/>
            </a:pPr>
            <a:r>
              <a:rPr lang="en-US" altLang="zh-TW" sz="5600" b="1" dirty="0">
                <a:solidFill>
                  <a:srgbClr val="C00000"/>
                </a:solidFill>
              </a:rPr>
              <a:t>public </a:t>
            </a:r>
            <a:r>
              <a:rPr lang="en-US" altLang="zh-TW" sz="5600" b="1" dirty="0" err="1">
                <a:solidFill>
                  <a:srgbClr val="C00000"/>
                </a:solidFill>
              </a:rPr>
              <a:t>int</a:t>
            </a:r>
            <a:r>
              <a:rPr lang="en-US" altLang="zh-TW" sz="5600" b="1" dirty="0">
                <a:solidFill>
                  <a:srgbClr val="C00000"/>
                </a:solidFill>
              </a:rPr>
              <a:t> total; </a:t>
            </a:r>
          </a:p>
          <a:p>
            <a:pPr marL="400050" lvl="1" indent="0">
              <a:buNone/>
            </a:pPr>
            <a:r>
              <a:rPr lang="en-US" altLang="zh-TW" sz="5600" b="1" dirty="0">
                <a:solidFill>
                  <a:srgbClr val="C00000"/>
                </a:solidFill>
              </a:rPr>
              <a:t>public </a:t>
            </a:r>
            <a:r>
              <a:rPr lang="en-US" altLang="zh-TW" sz="5600" b="1" dirty="0" err="1">
                <a:solidFill>
                  <a:srgbClr val="C00000"/>
                </a:solidFill>
              </a:rPr>
              <a:t>int</a:t>
            </a:r>
            <a:r>
              <a:rPr lang="en-US" altLang="zh-TW" sz="5600" b="1" dirty="0">
                <a:solidFill>
                  <a:srgbClr val="C00000"/>
                </a:solidFill>
              </a:rPr>
              <a:t> </a:t>
            </a:r>
            <a:r>
              <a:rPr lang="en-US" altLang="zh-TW" sz="5600" b="1" dirty="0" err="1">
                <a:solidFill>
                  <a:srgbClr val="C00000"/>
                </a:solidFill>
              </a:rPr>
              <a:t>num</a:t>
            </a:r>
            <a:r>
              <a:rPr lang="en-US" altLang="zh-TW" sz="5600" b="1" dirty="0">
                <a:solidFill>
                  <a:srgbClr val="C00000"/>
                </a:solidFill>
              </a:rPr>
              <a:t>; </a:t>
            </a:r>
          </a:p>
          <a:p>
            <a:pPr marL="400050" lvl="1" indent="0">
              <a:buNone/>
            </a:pPr>
            <a:r>
              <a:rPr lang="en-US" altLang="zh-TW" sz="5600" b="1" dirty="0">
                <a:solidFill>
                  <a:srgbClr val="C00000"/>
                </a:solidFill>
              </a:rPr>
              <a:t>public double </a:t>
            </a:r>
            <a:r>
              <a:rPr lang="en-US" altLang="zh-TW" sz="5600" b="1" dirty="0" err="1">
                <a:solidFill>
                  <a:srgbClr val="C00000"/>
                </a:solidFill>
              </a:rPr>
              <a:t>avg</a:t>
            </a:r>
            <a:r>
              <a:rPr lang="en-US" altLang="zh-TW" sz="5600" b="1" dirty="0">
                <a:solidFill>
                  <a:srgbClr val="C00000"/>
                </a:solidFill>
              </a:rPr>
              <a:t>() { </a:t>
            </a:r>
          </a:p>
          <a:p>
            <a:pPr marL="800100" lvl="2" indent="0">
              <a:buNone/>
            </a:pPr>
            <a:r>
              <a:rPr lang="en-US" altLang="zh-TW" sz="5600" dirty="0"/>
              <a:t>return total / (double) </a:t>
            </a:r>
            <a:r>
              <a:rPr lang="en-US" altLang="zh-TW" sz="5600" dirty="0" err="1"/>
              <a:t>num</a:t>
            </a:r>
            <a:r>
              <a:rPr lang="en-US" altLang="zh-TW" sz="5600" dirty="0"/>
              <a:t>; </a:t>
            </a:r>
          </a:p>
          <a:p>
            <a:pPr marL="400050" lvl="1" indent="0">
              <a:buNone/>
            </a:pPr>
            <a:r>
              <a:rPr lang="en-US" altLang="zh-TW" sz="5600" b="1" dirty="0">
                <a:solidFill>
                  <a:srgbClr val="C00000"/>
                </a:solidFill>
              </a:rPr>
              <a:t>} </a:t>
            </a:r>
          </a:p>
          <a:p>
            <a:pPr marL="0" indent="0">
              <a:buNone/>
            </a:pPr>
            <a:r>
              <a:rPr lang="en-US" altLang="zh-TW" sz="5600" b="1" dirty="0">
                <a:solidFill>
                  <a:srgbClr val="C00000"/>
                </a:solidFill>
              </a:rPr>
              <a:t>Function2&lt;</a:t>
            </a:r>
            <a:r>
              <a:rPr lang="en-US" altLang="zh-TW" sz="5600" b="1" dirty="0" err="1">
                <a:solidFill>
                  <a:srgbClr val="C00000"/>
                </a:solidFill>
              </a:rPr>
              <a:t>AvgCount</a:t>
            </a:r>
            <a:r>
              <a:rPr lang="en-US" altLang="zh-TW" sz="5600" b="1" dirty="0">
                <a:solidFill>
                  <a:srgbClr val="C00000"/>
                </a:solidFill>
              </a:rPr>
              <a:t>, Integer, </a:t>
            </a:r>
            <a:r>
              <a:rPr lang="en-US" altLang="zh-TW" sz="5600" b="1" dirty="0" err="1">
                <a:solidFill>
                  <a:srgbClr val="C00000"/>
                </a:solidFill>
              </a:rPr>
              <a:t>AvgCount</a:t>
            </a:r>
            <a:r>
              <a:rPr lang="en-US" altLang="zh-TW" sz="5600" b="1" dirty="0">
                <a:solidFill>
                  <a:srgbClr val="C00000"/>
                </a:solidFill>
              </a:rPr>
              <a:t>&gt; </a:t>
            </a:r>
            <a:r>
              <a:rPr lang="en-US" altLang="zh-TW" sz="5600" b="1" dirty="0" err="1">
                <a:solidFill>
                  <a:srgbClr val="C00000"/>
                </a:solidFill>
              </a:rPr>
              <a:t>addAndCount</a:t>
            </a:r>
            <a:r>
              <a:rPr lang="en-US" altLang="zh-TW" sz="5600" b="1" dirty="0">
                <a:solidFill>
                  <a:srgbClr val="C00000"/>
                </a:solidFill>
              </a:rPr>
              <a:t> = </a:t>
            </a:r>
          </a:p>
          <a:p>
            <a:pPr marL="0" indent="0">
              <a:buNone/>
            </a:pPr>
            <a:r>
              <a:rPr lang="en-US" altLang="zh-TW" sz="5600" b="1" dirty="0">
                <a:solidFill>
                  <a:srgbClr val="C00000"/>
                </a:solidFill>
              </a:rPr>
              <a:t>   new Function2&lt;</a:t>
            </a:r>
            <a:r>
              <a:rPr lang="en-US" altLang="zh-TW" sz="5600" b="1" dirty="0" err="1">
                <a:solidFill>
                  <a:srgbClr val="C00000"/>
                </a:solidFill>
              </a:rPr>
              <a:t>AvgCount</a:t>
            </a:r>
            <a:r>
              <a:rPr lang="en-US" altLang="zh-TW" sz="5600" b="1" dirty="0">
                <a:solidFill>
                  <a:srgbClr val="C00000"/>
                </a:solidFill>
              </a:rPr>
              <a:t>, Integer, </a:t>
            </a:r>
            <a:r>
              <a:rPr lang="en-US" altLang="zh-TW" sz="5600" b="1" dirty="0" err="1">
                <a:solidFill>
                  <a:srgbClr val="C00000"/>
                </a:solidFill>
              </a:rPr>
              <a:t>AvgCount</a:t>
            </a:r>
            <a:r>
              <a:rPr lang="en-US" altLang="zh-TW" sz="5600" b="1" dirty="0">
                <a:solidFill>
                  <a:srgbClr val="C00000"/>
                </a:solidFill>
              </a:rPr>
              <a:t>&gt;() { </a:t>
            </a:r>
          </a:p>
          <a:p>
            <a:pPr marL="400050" lvl="1" indent="0">
              <a:buNone/>
            </a:pPr>
            <a:r>
              <a:rPr lang="en-US" altLang="zh-TW" sz="5600" b="1" dirty="0">
                <a:solidFill>
                  <a:srgbClr val="C00000"/>
                </a:solidFill>
              </a:rPr>
              <a:t>public </a:t>
            </a:r>
            <a:r>
              <a:rPr lang="en-US" altLang="zh-TW" sz="5600" b="1" dirty="0" err="1">
                <a:solidFill>
                  <a:srgbClr val="C00000"/>
                </a:solidFill>
              </a:rPr>
              <a:t>AvgCount</a:t>
            </a:r>
            <a:r>
              <a:rPr lang="en-US" altLang="zh-TW" sz="5600" b="1" dirty="0">
                <a:solidFill>
                  <a:srgbClr val="C00000"/>
                </a:solidFill>
              </a:rPr>
              <a:t> call(</a:t>
            </a:r>
            <a:r>
              <a:rPr lang="en-US" altLang="zh-TW" sz="5600" b="1" dirty="0" err="1">
                <a:solidFill>
                  <a:srgbClr val="C00000"/>
                </a:solidFill>
              </a:rPr>
              <a:t>AvgCount</a:t>
            </a:r>
            <a:r>
              <a:rPr lang="en-US" altLang="zh-TW" sz="5600" b="1" dirty="0">
                <a:solidFill>
                  <a:srgbClr val="C00000"/>
                </a:solidFill>
              </a:rPr>
              <a:t> a, Integer x) { </a:t>
            </a:r>
            <a:r>
              <a:rPr lang="en-US" altLang="zh-TW" sz="5600" b="1" dirty="0" err="1">
                <a:solidFill>
                  <a:srgbClr val="C00000"/>
                </a:solidFill>
              </a:rPr>
              <a:t>a.total</a:t>
            </a:r>
            <a:r>
              <a:rPr lang="en-US" altLang="zh-TW" sz="5600" b="1" dirty="0">
                <a:solidFill>
                  <a:srgbClr val="C00000"/>
                </a:solidFill>
              </a:rPr>
              <a:t> += x;</a:t>
            </a:r>
            <a:br>
              <a:rPr lang="en-US" altLang="zh-TW" sz="5600" b="1" dirty="0">
                <a:solidFill>
                  <a:srgbClr val="C00000"/>
                </a:solidFill>
              </a:rPr>
            </a:br>
            <a:r>
              <a:rPr lang="en-US" altLang="zh-TW" sz="5600" b="1" dirty="0" err="1">
                <a:solidFill>
                  <a:srgbClr val="C00000"/>
                </a:solidFill>
              </a:rPr>
              <a:t>a.num</a:t>
            </a:r>
            <a:r>
              <a:rPr lang="en-US" altLang="zh-TW" sz="5600" b="1" dirty="0">
                <a:solidFill>
                  <a:srgbClr val="C00000"/>
                </a:solidFill>
              </a:rPr>
              <a:t> += 1;</a:t>
            </a:r>
            <a:br>
              <a:rPr lang="en-US" altLang="zh-TW" sz="5600" b="1" dirty="0">
                <a:solidFill>
                  <a:srgbClr val="C00000"/>
                </a:solidFill>
              </a:rPr>
            </a:br>
            <a:r>
              <a:rPr lang="en-US" altLang="zh-TW" sz="5600" b="1" dirty="0">
                <a:solidFill>
                  <a:srgbClr val="C00000"/>
                </a:solidFill>
              </a:rPr>
              <a:t>return a; </a:t>
            </a:r>
          </a:p>
          <a:p>
            <a:pPr marL="0" indent="0">
              <a:buNone/>
            </a:pPr>
            <a:r>
              <a:rPr lang="en-US" altLang="zh-TW" sz="5600" b="1" dirty="0">
                <a:solidFill>
                  <a:srgbClr val="C00000"/>
                </a:solidFill>
              </a:rPr>
              <a:t>} }; </a:t>
            </a:r>
          </a:p>
          <a:p>
            <a:pPr marL="0" indent="0">
              <a:buNone/>
            </a:pPr>
            <a:endParaRPr kumimoji="1" lang="zh-TW" altLang="en-US" dirty="0"/>
          </a:p>
        </p:txBody>
      </p:sp>
      <p:sp>
        <p:nvSpPr>
          <p:cNvPr id="4" name="矩形 3"/>
          <p:cNvSpPr/>
          <p:nvPr/>
        </p:nvSpPr>
        <p:spPr>
          <a:xfrm>
            <a:off x="8293189" y="734858"/>
            <a:ext cx="3640903" cy="1200329"/>
          </a:xfrm>
          <a:prstGeom prst="rect">
            <a:avLst/>
          </a:prstGeom>
        </p:spPr>
        <p:txBody>
          <a:bodyPr wrap="square">
            <a:spAutoFit/>
          </a:bodyPr>
          <a:lstStyle/>
          <a:p>
            <a:r>
              <a:rPr lang="en-US" altLang="zh-TW" dirty="0"/>
              <a:t>The </a:t>
            </a:r>
            <a:r>
              <a:rPr lang="en-US" altLang="zh-TW" dirty="0" err="1"/>
              <a:t>takeSample</a:t>
            </a:r>
            <a:r>
              <a:rPr lang="en-US" altLang="zh-TW" dirty="0"/>
              <a:t>(with Replacement, </a:t>
            </a:r>
            <a:r>
              <a:rPr lang="en-US" altLang="zh-TW" dirty="0" err="1"/>
              <a:t>num</a:t>
            </a:r>
            <a:r>
              <a:rPr lang="en-US" altLang="zh-TW" dirty="0"/>
              <a:t>, seed) function allows us to take a sample of our data either with or without replacement.</a:t>
            </a:r>
            <a:endParaRPr lang="zh-TW" altLang="en-US" dirty="0"/>
          </a:p>
        </p:txBody>
      </p:sp>
      <p:sp>
        <p:nvSpPr>
          <p:cNvPr id="5" name="矩形 4"/>
          <p:cNvSpPr/>
          <p:nvPr/>
        </p:nvSpPr>
        <p:spPr>
          <a:xfrm>
            <a:off x="4597112" y="734859"/>
            <a:ext cx="3640903" cy="1200329"/>
          </a:xfrm>
          <a:prstGeom prst="rect">
            <a:avLst/>
          </a:prstGeom>
        </p:spPr>
        <p:txBody>
          <a:bodyPr wrap="square">
            <a:spAutoFit/>
          </a:bodyPr>
          <a:lstStyle/>
          <a:p>
            <a:r>
              <a:rPr lang="en-US" altLang="zh-TW" dirty="0"/>
              <a:t>take(n) returns n elements from the RDD and attempts to minimize the number of partitions it accesses, so it may represent a biased collection.</a:t>
            </a:r>
            <a:endParaRPr lang="zh-TW" altLang="en-US" dirty="0"/>
          </a:p>
        </p:txBody>
      </p:sp>
      <p:sp>
        <p:nvSpPr>
          <p:cNvPr id="6" name="內容版面配置區 2">
            <a:extLst>
              <a:ext uri="{FF2B5EF4-FFF2-40B4-BE49-F238E27FC236}">
                <a16:creationId xmlns:a16="http://schemas.microsoft.com/office/drawing/2014/main" id="{8FDC97AB-E9A2-4046-9836-F0116414E603}"/>
              </a:ext>
            </a:extLst>
          </p:cNvPr>
          <p:cNvSpPr txBox="1">
            <a:spLocks/>
          </p:cNvSpPr>
          <p:nvPr/>
        </p:nvSpPr>
        <p:spPr>
          <a:xfrm>
            <a:off x="5588976" y="2248720"/>
            <a:ext cx="6345116" cy="4023360"/>
          </a:xfrm>
          <a:prstGeom prst="rect">
            <a:avLst/>
          </a:prstGeom>
        </p:spPr>
        <p:txBody>
          <a:bodyPr vert="horz" lIns="45720" tIns="45720" rIns="4572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1" kern="1200">
                <a:solidFill>
                  <a:srgbClr val="C00000"/>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1" kern="1200">
                <a:solidFill>
                  <a:srgbClr val="C00000"/>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altLang="zh-TW" sz="5600" b="1" dirty="0">
                <a:solidFill>
                  <a:srgbClr val="C00000"/>
                </a:solidFill>
              </a:rPr>
              <a:t>Function2&lt;</a:t>
            </a:r>
            <a:r>
              <a:rPr lang="en-US" altLang="zh-TW" sz="5600" b="1" dirty="0" err="1">
                <a:solidFill>
                  <a:srgbClr val="C00000"/>
                </a:solidFill>
              </a:rPr>
              <a:t>AvgCount</a:t>
            </a:r>
            <a:r>
              <a:rPr lang="en-US" altLang="zh-TW" sz="5600" b="1" dirty="0">
                <a:solidFill>
                  <a:srgbClr val="C00000"/>
                </a:solidFill>
              </a:rPr>
              <a:t>, </a:t>
            </a:r>
            <a:r>
              <a:rPr lang="en-US" altLang="zh-TW" sz="5600" b="1" dirty="0" err="1">
                <a:solidFill>
                  <a:srgbClr val="C00000"/>
                </a:solidFill>
              </a:rPr>
              <a:t>AvgCount</a:t>
            </a:r>
            <a:r>
              <a:rPr lang="en-US" altLang="zh-TW" sz="5600" b="1" dirty="0">
                <a:solidFill>
                  <a:srgbClr val="C00000"/>
                </a:solidFill>
              </a:rPr>
              <a:t>, </a:t>
            </a:r>
            <a:r>
              <a:rPr lang="en-US" altLang="zh-TW" sz="5600" b="1" dirty="0" err="1">
                <a:solidFill>
                  <a:srgbClr val="C00000"/>
                </a:solidFill>
              </a:rPr>
              <a:t>AvgCount</a:t>
            </a:r>
            <a:r>
              <a:rPr lang="en-US" altLang="zh-TW" sz="5600" b="1" dirty="0">
                <a:solidFill>
                  <a:srgbClr val="C00000"/>
                </a:solidFill>
              </a:rPr>
              <a:t>&gt; combine = </a:t>
            </a:r>
          </a:p>
          <a:p>
            <a:pPr marL="0" indent="0">
              <a:buFont typeface="Tw Cen MT" panose="020B0602020104020603" pitchFamily="34" charset="0"/>
              <a:buNone/>
            </a:pPr>
            <a:r>
              <a:rPr lang="en-US" altLang="zh-TW" sz="5600" b="1" dirty="0">
                <a:solidFill>
                  <a:srgbClr val="C00000"/>
                </a:solidFill>
              </a:rPr>
              <a:t>	new Function2&lt;</a:t>
            </a:r>
            <a:r>
              <a:rPr lang="en-US" altLang="zh-TW" sz="5600" b="1" dirty="0" err="1">
                <a:solidFill>
                  <a:srgbClr val="C00000"/>
                </a:solidFill>
              </a:rPr>
              <a:t>AvgCount</a:t>
            </a:r>
            <a:r>
              <a:rPr lang="en-US" altLang="zh-TW" sz="5600" b="1" dirty="0">
                <a:solidFill>
                  <a:srgbClr val="C00000"/>
                </a:solidFill>
              </a:rPr>
              <a:t>, </a:t>
            </a:r>
            <a:r>
              <a:rPr lang="en-US" altLang="zh-TW" sz="5600" b="1" dirty="0" err="1">
                <a:solidFill>
                  <a:srgbClr val="C00000"/>
                </a:solidFill>
              </a:rPr>
              <a:t>AvgCount</a:t>
            </a:r>
            <a:r>
              <a:rPr lang="en-US" altLang="zh-TW" sz="5600" b="1" dirty="0">
                <a:solidFill>
                  <a:srgbClr val="C00000"/>
                </a:solidFill>
              </a:rPr>
              <a:t>, </a:t>
            </a:r>
            <a:r>
              <a:rPr lang="en-US" altLang="zh-TW" sz="5600" b="1" dirty="0" err="1">
                <a:solidFill>
                  <a:srgbClr val="C00000"/>
                </a:solidFill>
              </a:rPr>
              <a:t>AvgCount</a:t>
            </a:r>
            <a:r>
              <a:rPr lang="en-US" altLang="zh-TW" sz="5600" b="1" dirty="0">
                <a:solidFill>
                  <a:srgbClr val="C00000"/>
                </a:solidFill>
              </a:rPr>
              <a:t>&gt;() { </a:t>
            </a:r>
          </a:p>
          <a:p>
            <a:pPr marL="0" indent="0">
              <a:buFont typeface="Tw Cen MT" panose="020B0602020104020603" pitchFamily="34" charset="0"/>
              <a:buNone/>
            </a:pPr>
            <a:r>
              <a:rPr lang="en-US" altLang="zh-TW" sz="5600" b="1" dirty="0">
                <a:solidFill>
                  <a:srgbClr val="C00000"/>
                </a:solidFill>
              </a:rPr>
              <a:t>		public </a:t>
            </a:r>
            <a:r>
              <a:rPr lang="en-US" altLang="zh-TW" sz="5600" b="1" dirty="0" err="1">
                <a:solidFill>
                  <a:srgbClr val="C00000"/>
                </a:solidFill>
              </a:rPr>
              <a:t>AvgCount</a:t>
            </a:r>
            <a:r>
              <a:rPr lang="en-US" altLang="zh-TW" sz="5600" b="1" dirty="0">
                <a:solidFill>
                  <a:srgbClr val="C00000"/>
                </a:solidFill>
              </a:rPr>
              <a:t> call(</a:t>
            </a:r>
            <a:r>
              <a:rPr lang="en-US" altLang="zh-TW" sz="5600" b="1" dirty="0" err="1">
                <a:solidFill>
                  <a:srgbClr val="C00000"/>
                </a:solidFill>
              </a:rPr>
              <a:t>AvgCount</a:t>
            </a:r>
            <a:r>
              <a:rPr lang="en-US" altLang="zh-TW" sz="5600" b="1" dirty="0">
                <a:solidFill>
                  <a:srgbClr val="C00000"/>
                </a:solidFill>
              </a:rPr>
              <a:t> a, </a:t>
            </a:r>
            <a:r>
              <a:rPr lang="en-US" altLang="zh-TW" sz="5600" b="1" dirty="0" err="1">
                <a:solidFill>
                  <a:srgbClr val="C00000"/>
                </a:solidFill>
              </a:rPr>
              <a:t>AvgCount</a:t>
            </a:r>
            <a:r>
              <a:rPr lang="en-US" altLang="zh-TW" sz="5600" b="1" dirty="0">
                <a:solidFill>
                  <a:srgbClr val="C00000"/>
                </a:solidFill>
              </a:rPr>
              <a:t> b) { </a:t>
            </a:r>
          </a:p>
          <a:p>
            <a:pPr marL="0" indent="0">
              <a:buFont typeface="Tw Cen MT" panose="020B0602020104020603" pitchFamily="34" charset="0"/>
              <a:buNone/>
            </a:pPr>
            <a:r>
              <a:rPr lang="en-US" altLang="zh-TW" sz="5600" b="1" dirty="0">
                <a:solidFill>
                  <a:srgbClr val="C00000"/>
                </a:solidFill>
              </a:rPr>
              <a:t>			</a:t>
            </a:r>
            <a:r>
              <a:rPr lang="en-US" altLang="zh-TW" sz="5600" b="1" dirty="0" err="1">
                <a:solidFill>
                  <a:srgbClr val="C00000"/>
                </a:solidFill>
              </a:rPr>
              <a:t>a.total</a:t>
            </a:r>
            <a:r>
              <a:rPr lang="en-US" altLang="zh-TW" sz="5600" b="1" dirty="0">
                <a:solidFill>
                  <a:srgbClr val="C00000"/>
                </a:solidFill>
              </a:rPr>
              <a:t> += </a:t>
            </a:r>
            <a:r>
              <a:rPr lang="en-US" altLang="zh-TW" sz="5600" b="1" dirty="0" err="1">
                <a:solidFill>
                  <a:srgbClr val="C00000"/>
                </a:solidFill>
              </a:rPr>
              <a:t>b.total</a:t>
            </a:r>
            <a:r>
              <a:rPr lang="en-US" altLang="zh-TW" sz="5600" b="1" dirty="0">
                <a:solidFill>
                  <a:srgbClr val="C00000"/>
                </a:solidFill>
              </a:rPr>
              <a:t>; </a:t>
            </a:r>
          </a:p>
          <a:p>
            <a:pPr marL="0" indent="0">
              <a:buFont typeface="Tw Cen MT" panose="020B0602020104020603" pitchFamily="34" charset="0"/>
              <a:buNone/>
            </a:pPr>
            <a:r>
              <a:rPr lang="en-US" altLang="zh-TW" sz="5600" b="1" dirty="0">
                <a:solidFill>
                  <a:srgbClr val="C00000"/>
                </a:solidFill>
              </a:rPr>
              <a:t>			</a:t>
            </a:r>
            <a:r>
              <a:rPr lang="en-US" altLang="zh-TW" sz="5600" b="1" dirty="0" err="1">
                <a:solidFill>
                  <a:srgbClr val="C00000"/>
                </a:solidFill>
              </a:rPr>
              <a:t>a.num</a:t>
            </a:r>
            <a:r>
              <a:rPr lang="en-US" altLang="zh-TW" sz="5600" b="1" dirty="0">
                <a:solidFill>
                  <a:srgbClr val="C00000"/>
                </a:solidFill>
              </a:rPr>
              <a:t> += </a:t>
            </a:r>
            <a:r>
              <a:rPr lang="en-US" altLang="zh-TW" sz="5600" b="1" dirty="0" err="1">
                <a:solidFill>
                  <a:srgbClr val="C00000"/>
                </a:solidFill>
              </a:rPr>
              <a:t>b.num</a:t>
            </a:r>
            <a:r>
              <a:rPr lang="en-US" altLang="zh-TW" sz="5600" b="1" dirty="0">
                <a:solidFill>
                  <a:srgbClr val="C00000"/>
                </a:solidFill>
              </a:rPr>
              <a:t>; </a:t>
            </a:r>
          </a:p>
          <a:p>
            <a:pPr marL="0" indent="0">
              <a:buFont typeface="Tw Cen MT" panose="020B0602020104020603" pitchFamily="34" charset="0"/>
              <a:buNone/>
            </a:pPr>
            <a:r>
              <a:rPr lang="en-US" altLang="zh-TW" sz="5600" b="1" dirty="0">
                <a:solidFill>
                  <a:srgbClr val="C00000"/>
                </a:solidFill>
              </a:rPr>
              <a:t>			return a; </a:t>
            </a:r>
          </a:p>
          <a:p>
            <a:pPr marL="0" indent="0">
              <a:buFont typeface="Tw Cen MT" panose="020B0602020104020603" pitchFamily="34" charset="0"/>
              <a:buNone/>
            </a:pPr>
            <a:r>
              <a:rPr lang="en-US" altLang="zh-TW" sz="5600" b="1" dirty="0">
                <a:solidFill>
                  <a:srgbClr val="C00000"/>
                </a:solidFill>
              </a:rPr>
              <a:t>		} </a:t>
            </a:r>
          </a:p>
          <a:p>
            <a:pPr marL="0" indent="0">
              <a:buFont typeface="Tw Cen MT" panose="020B0602020104020603" pitchFamily="34" charset="0"/>
              <a:buNone/>
            </a:pPr>
            <a:r>
              <a:rPr lang="en-US" altLang="zh-TW" sz="5600" b="1" dirty="0">
                <a:solidFill>
                  <a:srgbClr val="C00000"/>
                </a:solidFill>
              </a:rPr>
              <a:t>	}; </a:t>
            </a:r>
          </a:p>
          <a:p>
            <a:pPr marL="0" indent="0">
              <a:buFont typeface="Tw Cen MT" panose="020B0602020104020603" pitchFamily="34" charset="0"/>
              <a:buNone/>
            </a:pPr>
            <a:r>
              <a:rPr lang="en-US" altLang="zh-TW" sz="5600" b="1" dirty="0" err="1">
                <a:solidFill>
                  <a:srgbClr val="C00000"/>
                </a:solidFill>
              </a:rPr>
              <a:t>AvgCount</a:t>
            </a:r>
            <a:r>
              <a:rPr lang="en-US" altLang="zh-TW" sz="5600" b="1" dirty="0">
                <a:solidFill>
                  <a:srgbClr val="C00000"/>
                </a:solidFill>
              </a:rPr>
              <a:t> initial = new </a:t>
            </a:r>
            <a:r>
              <a:rPr lang="en-US" altLang="zh-TW" sz="5600" b="1" dirty="0" err="1">
                <a:solidFill>
                  <a:srgbClr val="C00000"/>
                </a:solidFill>
              </a:rPr>
              <a:t>AvgCount</a:t>
            </a:r>
            <a:r>
              <a:rPr lang="en-US" altLang="zh-TW" sz="5600" b="1" dirty="0">
                <a:solidFill>
                  <a:srgbClr val="C00000"/>
                </a:solidFill>
              </a:rPr>
              <a:t>(0, 0);</a:t>
            </a:r>
            <a:br>
              <a:rPr lang="en-US" altLang="zh-TW" sz="5600" b="1" dirty="0">
                <a:solidFill>
                  <a:srgbClr val="C00000"/>
                </a:solidFill>
              </a:rPr>
            </a:br>
            <a:r>
              <a:rPr lang="en-US" altLang="zh-TW" sz="5600" b="1" dirty="0" err="1">
                <a:solidFill>
                  <a:srgbClr val="C00000"/>
                </a:solidFill>
              </a:rPr>
              <a:t>AvgCount</a:t>
            </a:r>
            <a:r>
              <a:rPr lang="en-US" altLang="zh-TW" sz="5600" b="1" dirty="0">
                <a:solidFill>
                  <a:srgbClr val="C00000"/>
                </a:solidFill>
              </a:rPr>
              <a:t> result = </a:t>
            </a:r>
            <a:r>
              <a:rPr lang="en-US" altLang="zh-TW" sz="5600" b="1" dirty="0" err="1">
                <a:solidFill>
                  <a:srgbClr val="C00000"/>
                </a:solidFill>
              </a:rPr>
              <a:t>rdd.aggregate</a:t>
            </a:r>
            <a:r>
              <a:rPr lang="en-US" altLang="zh-TW" sz="5600" b="1" dirty="0">
                <a:solidFill>
                  <a:srgbClr val="C00000"/>
                </a:solidFill>
              </a:rPr>
              <a:t>(initial, </a:t>
            </a:r>
            <a:r>
              <a:rPr lang="en-US" altLang="zh-TW" sz="5600" b="1" dirty="0" err="1">
                <a:solidFill>
                  <a:srgbClr val="C00000"/>
                </a:solidFill>
              </a:rPr>
              <a:t>addAndCount</a:t>
            </a:r>
            <a:r>
              <a:rPr lang="en-US" altLang="zh-TW" sz="5600" b="1" dirty="0">
                <a:solidFill>
                  <a:srgbClr val="C00000"/>
                </a:solidFill>
              </a:rPr>
              <a:t>, combine); </a:t>
            </a:r>
          </a:p>
          <a:p>
            <a:pPr marL="0" indent="0">
              <a:buFont typeface="Tw Cen MT" panose="020B0602020104020603" pitchFamily="34" charset="0"/>
              <a:buNone/>
            </a:pPr>
            <a:r>
              <a:rPr lang="en-US" altLang="zh-TW" sz="5600" b="1" dirty="0" err="1">
                <a:solidFill>
                  <a:srgbClr val="C00000"/>
                </a:solidFill>
              </a:rPr>
              <a:t>System.out.println</a:t>
            </a:r>
            <a:r>
              <a:rPr lang="en-US" altLang="zh-TW" sz="5600" b="1" dirty="0">
                <a:solidFill>
                  <a:srgbClr val="C00000"/>
                </a:solidFill>
              </a:rPr>
              <a:t>(</a:t>
            </a:r>
            <a:r>
              <a:rPr lang="en-US" altLang="zh-TW" sz="5600" b="1" dirty="0" err="1">
                <a:solidFill>
                  <a:srgbClr val="C00000"/>
                </a:solidFill>
              </a:rPr>
              <a:t>result.avg</a:t>
            </a:r>
            <a:r>
              <a:rPr lang="en-US" altLang="zh-TW" sz="5600" b="1" dirty="0">
                <a:solidFill>
                  <a:srgbClr val="C00000"/>
                </a:solidFill>
              </a:rPr>
              <a:t>()); </a:t>
            </a:r>
          </a:p>
          <a:p>
            <a:pPr marL="0" indent="0">
              <a:buFont typeface="Tw Cen MT" panose="020B0602020104020603" pitchFamily="34" charset="0"/>
              <a:buNone/>
            </a:pPr>
            <a:r>
              <a:rPr lang="en-US" altLang="zh-TW" sz="4000" dirty="0">
                <a:solidFill>
                  <a:srgbClr val="C00000"/>
                </a:solidFill>
              </a:rPr>
              <a:t> </a:t>
            </a:r>
          </a:p>
          <a:p>
            <a:pPr marL="0" indent="0">
              <a:buFont typeface="Tw Cen MT" panose="020B0602020104020603" pitchFamily="34" charset="0"/>
              <a:buNone/>
            </a:pPr>
            <a:endParaRPr kumimoji="1" lang="zh-TW" altLang="en-US" dirty="0"/>
          </a:p>
        </p:txBody>
      </p:sp>
    </p:spTree>
    <p:extLst>
      <p:ext uri="{BB962C8B-B14F-4D97-AF65-F5344CB8AC3E}">
        <p14:creationId xmlns:p14="http://schemas.microsoft.com/office/powerpoint/2010/main" val="3982094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br>
              <a:rPr lang="en-US" altLang="zh-TW" b="1" dirty="0"/>
            </a:br>
            <a:r>
              <a:rPr lang="en-US" altLang="zh-TW" sz="2200" b="1" dirty="0"/>
              <a:t>Basic actions on an RDD containing {1,2,3,3}</a:t>
            </a:r>
            <a:endParaRPr kumimoji="1" lang="zh-TW" altLang="en-US" sz="22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11141634"/>
              </p:ext>
            </p:extLst>
          </p:nvPr>
        </p:nvGraphicFramePr>
        <p:xfrm>
          <a:off x="840687" y="2000930"/>
          <a:ext cx="10571727" cy="4739640"/>
        </p:xfrm>
        <a:graphic>
          <a:graphicData uri="http://schemas.openxmlformats.org/drawingml/2006/table">
            <a:tbl>
              <a:tblPr firstRow="1" bandRow="1">
                <a:tableStyleId>{073A0DAA-6AF3-43AB-8588-CEC1D06C72B9}</a:tableStyleId>
              </a:tblPr>
              <a:tblGrid>
                <a:gridCol w="3523909">
                  <a:extLst>
                    <a:ext uri="{9D8B030D-6E8A-4147-A177-3AD203B41FA5}">
                      <a16:colId xmlns:a16="http://schemas.microsoft.com/office/drawing/2014/main" val="20000"/>
                    </a:ext>
                  </a:extLst>
                </a:gridCol>
                <a:gridCol w="3523909">
                  <a:extLst>
                    <a:ext uri="{9D8B030D-6E8A-4147-A177-3AD203B41FA5}">
                      <a16:colId xmlns:a16="http://schemas.microsoft.com/office/drawing/2014/main" val="20001"/>
                    </a:ext>
                  </a:extLst>
                </a:gridCol>
                <a:gridCol w="3523909">
                  <a:extLst>
                    <a:ext uri="{9D8B030D-6E8A-4147-A177-3AD203B41FA5}">
                      <a16:colId xmlns:a16="http://schemas.microsoft.com/office/drawing/2014/main" val="20002"/>
                    </a:ext>
                  </a:extLst>
                </a:gridCol>
              </a:tblGrid>
              <a:tr h="370840">
                <a:tc>
                  <a:txBody>
                    <a:bodyPr/>
                    <a:lstStyle/>
                    <a:p>
                      <a:r>
                        <a:rPr lang="en-US" altLang="zh-TW" dirty="0"/>
                        <a:t>Function Name</a:t>
                      </a:r>
                      <a:endParaRPr lang="zh-TW" altLang="en-US" dirty="0"/>
                    </a:p>
                  </a:txBody>
                  <a:tcPr/>
                </a:tc>
                <a:tc>
                  <a:txBody>
                    <a:bodyPr/>
                    <a:lstStyle/>
                    <a:p>
                      <a:r>
                        <a:rPr lang="en-US" altLang="zh-TW" dirty="0"/>
                        <a:t>Example</a:t>
                      </a:r>
                      <a:endParaRPr lang="zh-TW" altLang="en-US" dirty="0"/>
                    </a:p>
                  </a:txBody>
                  <a:tcPr/>
                </a:tc>
                <a:tc>
                  <a:txBody>
                    <a:bodyPr/>
                    <a:lstStyle/>
                    <a:p>
                      <a:r>
                        <a:rPr lang="en-US" altLang="zh-TW" dirty="0"/>
                        <a:t>Result</a:t>
                      </a:r>
                      <a:endParaRPr lang="zh-TW" altLang="en-US" dirty="0"/>
                    </a:p>
                  </a:txBody>
                  <a:tcPr/>
                </a:tc>
                <a:extLst>
                  <a:ext uri="{0D108BD9-81ED-4DB2-BD59-A6C34878D82A}">
                    <a16:rowId xmlns:a16="http://schemas.microsoft.com/office/drawing/2014/main" val="10000"/>
                  </a:ext>
                </a:extLst>
              </a:tr>
              <a:tr h="370840">
                <a:tc>
                  <a:txBody>
                    <a:bodyPr/>
                    <a:lstStyle/>
                    <a:p>
                      <a:r>
                        <a:rPr lang="en-US" altLang="zh-TW" sz="1600" dirty="0"/>
                        <a:t>collect()</a:t>
                      </a:r>
                      <a:endParaRPr lang="zh-TW" altLang="en-US" sz="1600" dirty="0"/>
                    </a:p>
                  </a:txBody>
                  <a:tcPr/>
                </a:tc>
                <a:tc>
                  <a:txBody>
                    <a:bodyPr/>
                    <a:lstStyle/>
                    <a:p>
                      <a:r>
                        <a:rPr lang="en-US" altLang="zh-TW" sz="1600" dirty="0" err="1"/>
                        <a:t>rdd.collect</a:t>
                      </a:r>
                      <a:r>
                        <a:rPr lang="en-US" altLang="zh-TW" sz="1600" dirty="0"/>
                        <a:t>()</a:t>
                      </a:r>
                      <a:endParaRPr lang="zh-TW" altLang="en-US" sz="1600" dirty="0"/>
                    </a:p>
                  </a:txBody>
                  <a:tcPr/>
                </a:tc>
                <a:tc>
                  <a:txBody>
                    <a:bodyPr/>
                    <a:lstStyle/>
                    <a:p>
                      <a:r>
                        <a:rPr lang="en-US" altLang="zh-TW" sz="1600" dirty="0"/>
                        <a:t>{1,2,3,3}</a:t>
                      </a:r>
                      <a:endParaRPr lang="zh-TW" altLang="en-US" sz="1600" dirty="0"/>
                    </a:p>
                  </a:txBody>
                  <a:tcPr/>
                </a:tc>
                <a:extLst>
                  <a:ext uri="{0D108BD9-81ED-4DB2-BD59-A6C34878D82A}">
                    <a16:rowId xmlns:a16="http://schemas.microsoft.com/office/drawing/2014/main" val="10001"/>
                  </a:ext>
                </a:extLst>
              </a:tr>
              <a:tr h="370840">
                <a:tc>
                  <a:txBody>
                    <a:bodyPr/>
                    <a:lstStyle/>
                    <a:p>
                      <a:r>
                        <a:rPr lang="en-US" altLang="zh-TW" sz="1600" dirty="0"/>
                        <a:t>count()</a:t>
                      </a:r>
                      <a:endParaRPr lang="zh-TW" altLang="en-US" sz="1600" dirty="0"/>
                    </a:p>
                  </a:txBody>
                  <a:tcPr/>
                </a:tc>
                <a:tc>
                  <a:txBody>
                    <a:bodyPr/>
                    <a:lstStyle/>
                    <a:p>
                      <a:r>
                        <a:rPr lang="en-US" altLang="zh-TW" sz="1600" dirty="0" err="1"/>
                        <a:t>rdd.count</a:t>
                      </a:r>
                      <a:r>
                        <a:rPr lang="en-US" altLang="zh-TW" sz="1600" dirty="0"/>
                        <a:t>()</a:t>
                      </a:r>
                      <a:endParaRPr lang="zh-TW" altLang="en-US" sz="1600" dirty="0"/>
                    </a:p>
                  </a:txBody>
                  <a:tcPr/>
                </a:tc>
                <a:tc>
                  <a:txBody>
                    <a:bodyPr/>
                    <a:lstStyle/>
                    <a:p>
                      <a:r>
                        <a:rPr lang="en-US" altLang="zh-TW" sz="1600" dirty="0"/>
                        <a:t>4</a:t>
                      </a:r>
                      <a:endParaRPr lang="zh-TW" altLang="en-US" sz="1600" dirty="0"/>
                    </a:p>
                  </a:txBody>
                  <a:tcPr/>
                </a:tc>
                <a:extLst>
                  <a:ext uri="{0D108BD9-81ED-4DB2-BD59-A6C34878D82A}">
                    <a16:rowId xmlns:a16="http://schemas.microsoft.com/office/drawing/2014/main" val="10002"/>
                  </a:ext>
                </a:extLst>
              </a:tr>
              <a:tr h="370840">
                <a:tc>
                  <a:txBody>
                    <a:bodyPr/>
                    <a:lstStyle/>
                    <a:p>
                      <a:r>
                        <a:rPr lang="en-US" altLang="zh-TW" sz="1600" dirty="0"/>
                        <a:t>take(</a:t>
                      </a:r>
                      <a:r>
                        <a:rPr lang="en-US" altLang="zh-TW" sz="1600" dirty="0" err="1"/>
                        <a:t>num</a:t>
                      </a:r>
                      <a:r>
                        <a:rPr lang="en-US" altLang="zh-TW" sz="1600" dirty="0"/>
                        <a:t>)</a:t>
                      </a:r>
                      <a:endParaRPr lang="zh-TW" altLang="en-US" sz="1600" dirty="0"/>
                    </a:p>
                  </a:txBody>
                  <a:tcPr/>
                </a:tc>
                <a:tc>
                  <a:txBody>
                    <a:bodyPr/>
                    <a:lstStyle/>
                    <a:p>
                      <a:r>
                        <a:rPr lang="en-US" altLang="zh-TW" sz="1600" dirty="0" err="1"/>
                        <a:t>rdd.take</a:t>
                      </a:r>
                      <a:r>
                        <a:rPr lang="en-US" altLang="zh-TW" sz="1600" dirty="0"/>
                        <a:t>(2)</a:t>
                      </a:r>
                      <a:endParaRPr lang="zh-TW" altLang="en-US" sz="1600" dirty="0"/>
                    </a:p>
                  </a:txBody>
                  <a:tcPr/>
                </a:tc>
                <a:tc>
                  <a:txBody>
                    <a:bodyPr/>
                    <a:lstStyle/>
                    <a:p>
                      <a:r>
                        <a:rPr lang="en-US" altLang="zh-TW" sz="1600" dirty="0"/>
                        <a:t>{1,2}</a:t>
                      </a:r>
                      <a:endParaRPr lang="zh-TW" altLang="en-US" sz="1600" dirty="0"/>
                    </a:p>
                  </a:txBody>
                  <a:tcPr/>
                </a:tc>
                <a:extLst>
                  <a:ext uri="{0D108BD9-81ED-4DB2-BD59-A6C34878D82A}">
                    <a16:rowId xmlns:a16="http://schemas.microsoft.com/office/drawing/2014/main" val="10003"/>
                  </a:ext>
                </a:extLst>
              </a:tr>
              <a:tr h="370840">
                <a:tc>
                  <a:txBody>
                    <a:bodyPr/>
                    <a:lstStyle/>
                    <a:p>
                      <a:r>
                        <a:rPr lang="en-US" altLang="zh-TW" sz="1600" dirty="0"/>
                        <a:t>top(</a:t>
                      </a:r>
                      <a:r>
                        <a:rPr lang="en-US" altLang="zh-TW" sz="1600" dirty="0" err="1"/>
                        <a:t>num</a:t>
                      </a:r>
                      <a:r>
                        <a:rPr lang="en-US" altLang="zh-TW" sz="1600" dirty="0"/>
                        <a:t>)</a:t>
                      </a:r>
                      <a:endParaRPr lang="zh-TW" altLang="en-US" sz="1600" dirty="0"/>
                    </a:p>
                  </a:txBody>
                  <a:tcPr/>
                </a:tc>
                <a:tc>
                  <a:txBody>
                    <a:bodyPr/>
                    <a:lstStyle/>
                    <a:p>
                      <a:r>
                        <a:rPr lang="en-US" altLang="zh-TW" sz="1600" dirty="0" err="1"/>
                        <a:t>rdd.top</a:t>
                      </a:r>
                      <a:r>
                        <a:rPr lang="en-US" altLang="zh-TW" sz="1600" dirty="0"/>
                        <a:t>(2)</a:t>
                      </a:r>
                      <a:endParaRPr lang="zh-TW" altLang="en-US" sz="1600" dirty="0"/>
                    </a:p>
                  </a:txBody>
                  <a:tcPr/>
                </a:tc>
                <a:tc>
                  <a:txBody>
                    <a:bodyPr/>
                    <a:lstStyle/>
                    <a:p>
                      <a:r>
                        <a:rPr lang="en-US" altLang="zh-TW" sz="1600" dirty="0"/>
                        <a:t>{3,3}</a:t>
                      </a:r>
                      <a:endParaRPr lang="zh-TW" altLang="en-US" sz="1600" dirty="0"/>
                    </a:p>
                  </a:txBody>
                  <a:tcPr/>
                </a:tc>
                <a:extLst>
                  <a:ext uri="{0D108BD9-81ED-4DB2-BD59-A6C34878D82A}">
                    <a16:rowId xmlns:a16="http://schemas.microsoft.com/office/drawing/2014/main" val="10004"/>
                  </a:ext>
                </a:extLst>
              </a:tr>
              <a:tr h="370840">
                <a:tc>
                  <a:txBody>
                    <a:bodyPr/>
                    <a:lstStyle/>
                    <a:p>
                      <a:r>
                        <a:rPr lang="en-US" altLang="zh-TW" sz="1600" dirty="0" err="1"/>
                        <a:t>takeOrdered</a:t>
                      </a:r>
                      <a:r>
                        <a:rPr lang="en-US" altLang="zh-TW" sz="1600" dirty="0"/>
                        <a:t>(</a:t>
                      </a:r>
                      <a:r>
                        <a:rPr lang="en-US" altLang="zh-TW" sz="1600" dirty="0" err="1"/>
                        <a:t>num</a:t>
                      </a:r>
                      <a:r>
                        <a:rPr lang="en-US" altLang="zh-TW" sz="1600" dirty="0"/>
                        <a:t>)(ordering)</a:t>
                      </a:r>
                      <a:endParaRPr lang="zh-TW" altLang="en-US" sz="1600" dirty="0"/>
                    </a:p>
                  </a:txBody>
                  <a:tcPr/>
                </a:tc>
                <a:tc>
                  <a:txBody>
                    <a:bodyPr/>
                    <a:lstStyle/>
                    <a:p>
                      <a:r>
                        <a:rPr lang="en-US" altLang="zh-TW" sz="1600" dirty="0" err="1"/>
                        <a:t>rdd.takeOrdered</a:t>
                      </a:r>
                      <a:r>
                        <a:rPr lang="en-US" altLang="zh-TW" sz="1600" dirty="0"/>
                        <a:t>(2)(</a:t>
                      </a:r>
                      <a:r>
                        <a:rPr lang="en-US" altLang="zh-TW" sz="1600" dirty="0" err="1"/>
                        <a:t>myOrdering</a:t>
                      </a:r>
                      <a:r>
                        <a:rPr lang="en-US" altLang="zh-TW" sz="1600" dirty="0"/>
                        <a:t>)</a:t>
                      </a:r>
                      <a:endParaRPr lang="zh-TW" altLang="en-US" sz="1600" dirty="0"/>
                    </a:p>
                  </a:txBody>
                  <a:tcPr/>
                </a:tc>
                <a:tc>
                  <a:txBody>
                    <a:bodyPr/>
                    <a:lstStyle/>
                    <a:p>
                      <a:r>
                        <a:rPr lang="en-US" altLang="zh-TW" sz="1600" dirty="0"/>
                        <a:t>{3,3}</a:t>
                      </a:r>
                      <a:endParaRPr lang="zh-TW" altLang="en-US" sz="1600" dirty="0"/>
                    </a:p>
                  </a:txBody>
                  <a:tcPr/>
                </a:tc>
                <a:extLst>
                  <a:ext uri="{0D108BD9-81ED-4DB2-BD59-A6C34878D82A}">
                    <a16:rowId xmlns:a16="http://schemas.microsoft.com/office/drawing/2014/main" val="10005"/>
                  </a:ext>
                </a:extLst>
              </a:tr>
              <a:tr h="370840">
                <a:tc>
                  <a:txBody>
                    <a:bodyPr/>
                    <a:lstStyle/>
                    <a:p>
                      <a:r>
                        <a:rPr lang="en-US" altLang="zh-TW" sz="1600" dirty="0" err="1"/>
                        <a:t>takeSample</a:t>
                      </a:r>
                      <a:r>
                        <a:rPr lang="en-US" altLang="zh-TW" sz="1600" dirty="0"/>
                        <a:t>(</a:t>
                      </a:r>
                      <a:r>
                        <a:rPr lang="en-US" altLang="zh-TW" sz="1600" dirty="0" err="1"/>
                        <a:t>withReplacement</a:t>
                      </a:r>
                      <a:r>
                        <a:rPr lang="en-US" altLang="zh-TW" sz="1600" dirty="0"/>
                        <a:t>, </a:t>
                      </a:r>
                      <a:r>
                        <a:rPr lang="en-US" altLang="zh-TW" sz="1600" dirty="0" err="1"/>
                        <a:t>num</a:t>
                      </a:r>
                      <a:r>
                        <a:rPr lang="en-US" altLang="zh-TW" sz="1600" dirty="0"/>
                        <a:t>, [seed])</a:t>
                      </a:r>
                      <a:endParaRPr lang="zh-TW" altLang="en-US" sz="1600" dirty="0"/>
                    </a:p>
                  </a:txBody>
                  <a:tcPr/>
                </a:tc>
                <a:tc>
                  <a:txBody>
                    <a:bodyPr/>
                    <a:lstStyle/>
                    <a:p>
                      <a:r>
                        <a:rPr lang="en-US" altLang="zh-TW" sz="1600" dirty="0" err="1"/>
                        <a:t>rdd.takeSample</a:t>
                      </a:r>
                      <a:r>
                        <a:rPr lang="en-US" altLang="zh-TW" sz="1600" dirty="0"/>
                        <a:t>(false,1)</a:t>
                      </a:r>
                      <a:endParaRPr lang="zh-TW" altLang="en-US" sz="1600" dirty="0"/>
                    </a:p>
                  </a:txBody>
                  <a:tcPr/>
                </a:tc>
                <a:tc>
                  <a:txBody>
                    <a:bodyPr/>
                    <a:lstStyle/>
                    <a:p>
                      <a:r>
                        <a:rPr lang="en-US" altLang="zh-TW" sz="1600" dirty="0"/>
                        <a:t>non-deterministic</a:t>
                      </a:r>
                      <a:endParaRPr lang="zh-TW" altLang="en-US" sz="1600" dirty="0"/>
                    </a:p>
                  </a:txBody>
                  <a:tcPr/>
                </a:tc>
                <a:extLst>
                  <a:ext uri="{0D108BD9-81ED-4DB2-BD59-A6C34878D82A}">
                    <a16:rowId xmlns:a16="http://schemas.microsoft.com/office/drawing/2014/main" val="10006"/>
                  </a:ext>
                </a:extLst>
              </a:tr>
              <a:tr h="370840">
                <a:tc>
                  <a:txBody>
                    <a:bodyPr/>
                    <a:lstStyle/>
                    <a:p>
                      <a:r>
                        <a:rPr lang="en-US" altLang="zh-TW" sz="1600" dirty="0"/>
                        <a:t>reduce(</a:t>
                      </a:r>
                      <a:r>
                        <a:rPr lang="en-US" altLang="zh-TW" sz="1600" dirty="0" err="1"/>
                        <a:t>func</a:t>
                      </a:r>
                      <a:r>
                        <a:rPr lang="en-US" altLang="zh-TW" sz="1600" dirty="0"/>
                        <a:t>)</a:t>
                      </a:r>
                      <a:endParaRPr lang="zh-TW" altLang="en-US" sz="1600" dirty="0"/>
                    </a:p>
                  </a:txBody>
                  <a:tcPr/>
                </a:tc>
                <a:tc>
                  <a:txBody>
                    <a:bodyPr/>
                    <a:lstStyle/>
                    <a:p>
                      <a:r>
                        <a:rPr lang="en-US" altLang="zh-TW" sz="1600" dirty="0" err="1"/>
                        <a:t>rdd.reduce</a:t>
                      </a:r>
                      <a:r>
                        <a:rPr lang="en-US" altLang="zh-TW" sz="1600" dirty="0"/>
                        <a:t>((</a:t>
                      </a:r>
                      <a:r>
                        <a:rPr lang="en-US" altLang="zh-TW" sz="1600" dirty="0" err="1"/>
                        <a:t>x,y</a:t>
                      </a:r>
                      <a:r>
                        <a:rPr lang="en-US" altLang="zh-TW" sz="1600" dirty="0"/>
                        <a:t>)=&gt;</a:t>
                      </a:r>
                      <a:r>
                        <a:rPr lang="en-US" altLang="zh-TW" sz="1600" dirty="0" err="1"/>
                        <a:t>x+y</a:t>
                      </a:r>
                      <a:r>
                        <a:rPr lang="en-US" altLang="zh-TW" sz="1600" dirty="0"/>
                        <a:t>)</a:t>
                      </a:r>
                      <a:endParaRPr lang="zh-TW" altLang="en-US" sz="1600" dirty="0"/>
                    </a:p>
                  </a:txBody>
                  <a:tcPr/>
                </a:tc>
                <a:tc>
                  <a:txBody>
                    <a:bodyPr/>
                    <a:lstStyle/>
                    <a:p>
                      <a:r>
                        <a:rPr lang="en-US" altLang="zh-TW" sz="1600" dirty="0"/>
                        <a:t>9</a:t>
                      </a:r>
                      <a:endParaRPr lang="zh-TW" altLang="en-US" sz="1600" dirty="0"/>
                    </a:p>
                  </a:txBody>
                  <a:tcPr/>
                </a:tc>
                <a:extLst>
                  <a:ext uri="{0D108BD9-81ED-4DB2-BD59-A6C34878D82A}">
                    <a16:rowId xmlns:a16="http://schemas.microsoft.com/office/drawing/2014/main" val="10007"/>
                  </a:ext>
                </a:extLst>
              </a:tr>
              <a:tr h="370840">
                <a:tc>
                  <a:txBody>
                    <a:bodyPr/>
                    <a:lstStyle/>
                    <a:p>
                      <a:r>
                        <a:rPr lang="en-US" altLang="zh-TW" sz="1600" dirty="0"/>
                        <a:t>fold(zero)(</a:t>
                      </a:r>
                      <a:r>
                        <a:rPr lang="en-US" altLang="zh-TW" sz="1600" dirty="0" err="1"/>
                        <a:t>func</a:t>
                      </a:r>
                      <a:r>
                        <a:rPr lang="en-US" altLang="zh-TW" sz="1600" dirty="0"/>
                        <a:t>)</a:t>
                      </a:r>
                      <a:endParaRPr lang="zh-TW" altLang="en-US" sz="1600" dirty="0"/>
                    </a:p>
                  </a:txBody>
                  <a:tcPr/>
                </a:tc>
                <a:tc>
                  <a:txBody>
                    <a:bodyPr/>
                    <a:lstStyle/>
                    <a:p>
                      <a:r>
                        <a:rPr lang="en-US" altLang="zh-TW" sz="1600" dirty="0" err="1"/>
                        <a:t>rdd.fold</a:t>
                      </a:r>
                      <a:r>
                        <a:rPr lang="en-US" altLang="zh-TW" sz="1600" dirty="0"/>
                        <a:t>(0)((</a:t>
                      </a:r>
                      <a:r>
                        <a:rPr lang="en-US" altLang="zh-TW" sz="1600" dirty="0" err="1"/>
                        <a:t>x,y</a:t>
                      </a:r>
                      <a:r>
                        <a:rPr lang="en-US" altLang="zh-TW" sz="1600" dirty="0"/>
                        <a:t>)=&gt;</a:t>
                      </a:r>
                      <a:r>
                        <a:rPr lang="en-US" altLang="zh-TW" sz="1600" dirty="0" err="1"/>
                        <a:t>x+y</a:t>
                      </a:r>
                      <a:r>
                        <a:rPr lang="en-US" altLang="zh-TW" sz="1600" dirty="0"/>
                        <a:t>)</a:t>
                      </a:r>
                      <a:endParaRPr lang="zh-TW" altLang="en-US" sz="1600" dirty="0"/>
                    </a:p>
                  </a:txBody>
                  <a:tcPr/>
                </a:tc>
                <a:tc>
                  <a:txBody>
                    <a:bodyPr/>
                    <a:lstStyle/>
                    <a:p>
                      <a:r>
                        <a:rPr lang="en-US" altLang="zh-TW" sz="1600" dirty="0"/>
                        <a:t>9</a:t>
                      </a:r>
                      <a:endParaRPr lang="zh-TW" altLang="en-US" sz="1600" dirty="0"/>
                    </a:p>
                  </a:txBody>
                  <a:tcPr/>
                </a:tc>
                <a:extLst>
                  <a:ext uri="{0D108BD9-81ED-4DB2-BD59-A6C34878D82A}">
                    <a16:rowId xmlns:a16="http://schemas.microsoft.com/office/drawing/2014/main" val="10008"/>
                  </a:ext>
                </a:extLst>
              </a:tr>
              <a:tr h="370840">
                <a:tc>
                  <a:txBody>
                    <a:bodyPr/>
                    <a:lstStyle/>
                    <a:p>
                      <a:r>
                        <a:rPr lang="en-US" altLang="zh-TW" sz="1600" dirty="0"/>
                        <a:t>aggregate(</a:t>
                      </a:r>
                      <a:r>
                        <a:rPr lang="en-US" altLang="zh-TW" sz="1600" dirty="0" err="1"/>
                        <a:t>zeroValue</a:t>
                      </a:r>
                      <a:r>
                        <a:rPr lang="en-US" altLang="zh-TW" sz="1600" dirty="0"/>
                        <a:t>)(</a:t>
                      </a:r>
                      <a:r>
                        <a:rPr lang="en-US" altLang="zh-TW" sz="1600" dirty="0" err="1"/>
                        <a:t>seqOp,combOp</a:t>
                      </a:r>
                      <a:r>
                        <a:rPr lang="en-US" altLang="zh-TW" sz="1600" dirty="0"/>
                        <a:t>)</a:t>
                      </a:r>
                      <a:endParaRPr lang="zh-TW" altLang="en-US" sz="1600" dirty="0"/>
                    </a:p>
                  </a:txBody>
                  <a:tcPr/>
                </a:tc>
                <a:tc>
                  <a:txBody>
                    <a:bodyPr/>
                    <a:lstStyle/>
                    <a:p>
                      <a:r>
                        <a:rPr lang="en-US" altLang="zh-TW" sz="1600" dirty="0" err="1"/>
                        <a:t>rdd.aggregate</a:t>
                      </a:r>
                      <a:r>
                        <a:rPr lang="en-US" altLang="zh-TW" sz="1600" dirty="0"/>
                        <a:t>(0,0)({case(</a:t>
                      </a:r>
                      <a:r>
                        <a:rPr lang="en-US" altLang="zh-TW" sz="1600" dirty="0" err="1"/>
                        <a:t>x,y</a:t>
                      </a:r>
                      <a:r>
                        <a:rPr lang="en-US" altLang="zh-TW" sz="1600" dirty="0"/>
                        <a:t>)=&gt;(y._1()+x.,</a:t>
                      </a:r>
                      <a:r>
                        <a:rPr lang="en-US" altLang="zh-TW" sz="1600" baseline="0" dirty="0"/>
                        <a:t> y._2() + 1)}, {case(</a:t>
                      </a:r>
                      <a:r>
                        <a:rPr lang="en-US" altLang="zh-TW" sz="1600" baseline="0" dirty="0" err="1"/>
                        <a:t>x,y</a:t>
                      </a:r>
                      <a:r>
                        <a:rPr lang="en-US" altLang="zh-TW" sz="1600" baseline="0" dirty="0"/>
                        <a:t>) =&gt; (y._1()+x._1(), y._2()+x._2())})</a:t>
                      </a:r>
                      <a:endParaRPr lang="zh-TW" altLang="en-US" sz="1600" dirty="0"/>
                    </a:p>
                  </a:txBody>
                  <a:tcPr/>
                </a:tc>
                <a:tc>
                  <a:txBody>
                    <a:bodyPr/>
                    <a:lstStyle/>
                    <a:p>
                      <a:r>
                        <a:rPr lang="en-US" altLang="zh-TW" sz="1600" dirty="0"/>
                        <a:t>(9,4)</a:t>
                      </a:r>
                      <a:endParaRPr lang="zh-TW" altLang="en-US" sz="1600" dirty="0"/>
                    </a:p>
                  </a:txBody>
                  <a:tcPr/>
                </a:tc>
                <a:extLst>
                  <a:ext uri="{0D108BD9-81ED-4DB2-BD59-A6C34878D82A}">
                    <a16:rowId xmlns:a16="http://schemas.microsoft.com/office/drawing/2014/main" val="10009"/>
                  </a:ext>
                </a:extLst>
              </a:tr>
              <a:tr h="370840">
                <a:tc>
                  <a:txBody>
                    <a:bodyPr/>
                    <a:lstStyle/>
                    <a:p>
                      <a:r>
                        <a:rPr lang="en-US" altLang="zh-TW" sz="1600" dirty="0" err="1"/>
                        <a:t>foreach</a:t>
                      </a:r>
                      <a:r>
                        <a:rPr lang="en-US" altLang="zh-TW" sz="1600" dirty="0"/>
                        <a:t>(</a:t>
                      </a:r>
                      <a:r>
                        <a:rPr lang="en-US" altLang="zh-TW" sz="1600" dirty="0" err="1"/>
                        <a:t>func</a:t>
                      </a:r>
                      <a:r>
                        <a:rPr lang="en-US" altLang="zh-TW" sz="1600" dirty="0"/>
                        <a:t>)</a:t>
                      </a:r>
                      <a:endParaRPr lang="zh-TW" altLang="en-US" sz="1600" dirty="0"/>
                    </a:p>
                  </a:txBody>
                  <a:tcPr/>
                </a:tc>
                <a:tc>
                  <a:txBody>
                    <a:bodyPr/>
                    <a:lstStyle/>
                    <a:p>
                      <a:r>
                        <a:rPr lang="en-US" altLang="zh-TW" sz="1600" dirty="0" err="1"/>
                        <a:t>rdd.foreach</a:t>
                      </a:r>
                      <a:r>
                        <a:rPr lang="en-US" altLang="zh-TW" sz="1600" dirty="0"/>
                        <a:t>(</a:t>
                      </a:r>
                      <a:r>
                        <a:rPr lang="en-US" altLang="zh-TW" sz="1600" dirty="0" err="1"/>
                        <a:t>func</a:t>
                      </a:r>
                      <a:r>
                        <a:rPr lang="en-US" altLang="zh-TW" sz="1600" dirty="0"/>
                        <a:t>)</a:t>
                      </a:r>
                      <a:endParaRPr lang="zh-TW" altLang="en-US" sz="1600" dirty="0"/>
                    </a:p>
                  </a:txBody>
                  <a:tcPr/>
                </a:tc>
                <a:tc>
                  <a:txBody>
                    <a:bodyPr/>
                    <a:lstStyle/>
                    <a:p>
                      <a:r>
                        <a:rPr lang="en-US" altLang="zh-TW" sz="1600" dirty="0"/>
                        <a:t>nothing</a:t>
                      </a:r>
                      <a:endParaRPr lang="zh-TW" altLang="en-US"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07310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br>
              <a:rPr lang="en-US" altLang="zh-TW" b="1" dirty="0"/>
            </a:br>
            <a:r>
              <a:rPr lang="en-US" altLang="zh-TW" sz="2200" b="1" dirty="0"/>
              <a:t>Converting Between RDD Types </a:t>
            </a:r>
            <a:endParaRPr lang="en-US" altLang="zh-TW" sz="2200" dirty="0"/>
          </a:p>
        </p:txBody>
      </p:sp>
      <p:sp>
        <p:nvSpPr>
          <p:cNvPr id="3" name="內容版面配置區 2"/>
          <p:cNvSpPr>
            <a:spLocks noGrp="1"/>
          </p:cNvSpPr>
          <p:nvPr>
            <p:ph idx="1"/>
          </p:nvPr>
        </p:nvSpPr>
        <p:spPr/>
        <p:txBody>
          <a:bodyPr>
            <a:normAutofit/>
          </a:bodyPr>
          <a:lstStyle/>
          <a:p>
            <a:r>
              <a:rPr lang="en-US" altLang="zh-TW" dirty="0"/>
              <a:t>Some functions are only available on certain types of RDDs, such as average on numeric RDDs and join on key-value pair RDDs </a:t>
            </a:r>
          </a:p>
          <a:p>
            <a:r>
              <a:rPr lang="en-US" altLang="zh-TW" b="1" dirty="0" err="1"/>
              <a:t>Scala</a:t>
            </a:r>
            <a:r>
              <a:rPr lang="en-US" altLang="zh-TW" b="1" dirty="0"/>
              <a:t> </a:t>
            </a:r>
            <a:endParaRPr lang="en-US" altLang="zh-TW" dirty="0"/>
          </a:p>
          <a:p>
            <a:pPr lvl="1"/>
            <a:r>
              <a:rPr lang="en-US" altLang="zh-TW" dirty="0"/>
              <a:t>In </a:t>
            </a:r>
            <a:r>
              <a:rPr lang="en-US" altLang="zh-TW" dirty="0" err="1"/>
              <a:t>Scala</a:t>
            </a:r>
            <a:r>
              <a:rPr lang="en-US" altLang="zh-TW" dirty="0"/>
              <a:t> the conversion between such RDDs (like from RDD[Double] and RDD[</a:t>
            </a:r>
            <a:r>
              <a:rPr lang="en-US" altLang="zh-TW" dirty="0" err="1"/>
              <a:t>Numer</a:t>
            </a:r>
            <a:r>
              <a:rPr lang="en-US" altLang="zh-TW" dirty="0"/>
              <a:t> </a:t>
            </a:r>
            <a:r>
              <a:rPr lang="en-US" altLang="zh-TW" dirty="0" err="1"/>
              <a:t>ic</a:t>
            </a:r>
            <a:r>
              <a:rPr lang="en-US" altLang="zh-TW" dirty="0"/>
              <a:t>] to </a:t>
            </a:r>
            <a:r>
              <a:rPr lang="en-US" altLang="zh-TW" dirty="0" err="1"/>
              <a:t>DoubleRDD</a:t>
            </a:r>
            <a:r>
              <a:rPr lang="en-US" altLang="zh-TW" dirty="0"/>
              <a:t>) is handled automatically using implicit conversions. </a:t>
            </a:r>
          </a:p>
          <a:p>
            <a:r>
              <a:rPr kumimoji="1" lang="en-US" altLang="zh-TW" dirty="0"/>
              <a:t>Java</a:t>
            </a:r>
          </a:p>
          <a:p>
            <a:pPr lvl="1"/>
            <a:r>
              <a:rPr lang="en-US" altLang="zh-TW" dirty="0"/>
              <a:t>In Java the conversion between the specialized types of RDDs is a bit more explicit. </a:t>
            </a:r>
          </a:p>
        </p:txBody>
      </p:sp>
    </p:spTree>
    <p:extLst>
      <p:ext uri="{BB962C8B-B14F-4D97-AF65-F5344CB8AC3E}">
        <p14:creationId xmlns:p14="http://schemas.microsoft.com/office/powerpoint/2010/main" val="1434176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a:t>Basic RDDs </a:t>
            </a:r>
            <a:br>
              <a:rPr lang="en-US" altLang="zh-TW" b="1" dirty="0"/>
            </a:br>
            <a:r>
              <a:rPr lang="en-US" altLang="zh-TW" sz="2000" b="1" dirty="0"/>
              <a:t>Converting Between RDD Types </a:t>
            </a:r>
            <a:endParaRPr kumimoji="1" lang="zh-TW" altLang="en-US" sz="20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62952870"/>
              </p:ext>
            </p:extLst>
          </p:nvPr>
        </p:nvGraphicFramePr>
        <p:xfrm>
          <a:off x="844062" y="1904050"/>
          <a:ext cx="10966938" cy="2123440"/>
        </p:xfrm>
        <a:graphic>
          <a:graphicData uri="http://schemas.openxmlformats.org/drawingml/2006/table">
            <a:tbl>
              <a:tblPr firstRow="1" bandRow="1">
                <a:tableStyleId>{073A0DAA-6AF3-43AB-8588-CEC1D06C72B9}</a:tableStyleId>
              </a:tblPr>
              <a:tblGrid>
                <a:gridCol w="3634197">
                  <a:extLst>
                    <a:ext uri="{9D8B030D-6E8A-4147-A177-3AD203B41FA5}">
                      <a16:colId xmlns:a16="http://schemas.microsoft.com/office/drawing/2014/main" val="20000"/>
                    </a:ext>
                  </a:extLst>
                </a:gridCol>
                <a:gridCol w="3803126">
                  <a:extLst>
                    <a:ext uri="{9D8B030D-6E8A-4147-A177-3AD203B41FA5}">
                      <a16:colId xmlns:a16="http://schemas.microsoft.com/office/drawing/2014/main" val="20001"/>
                    </a:ext>
                  </a:extLst>
                </a:gridCol>
                <a:gridCol w="3529615">
                  <a:extLst>
                    <a:ext uri="{9D8B030D-6E8A-4147-A177-3AD203B41FA5}">
                      <a16:colId xmlns:a16="http://schemas.microsoft.com/office/drawing/2014/main" val="20002"/>
                    </a:ext>
                  </a:extLst>
                </a:gridCol>
              </a:tblGrid>
              <a:tr h="370840">
                <a:tc>
                  <a:txBody>
                    <a:bodyPr/>
                    <a:lstStyle/>
                    <a:p>
                      <a:r>
                        <a:rPr lang="en-US" altLang="zh-TW" dirty="0"/>
                        <a:t>Function Name</a:t>
                      </a:r>
                      <a:endParaRPr lang="zh-TW" altLang="en-US" dirty="0"/>
                    </a:p>
                  </a:txBody>
                  <a:tcPr/>
                </a:tc>
                <a:tc>
                  <a:txBody>
                    <a:bodyPr/>
                    <a:lstStyle/>
                    <a:p>
                      <a:r>
                        <a:rPr lang="en-US" altLang="zh-TW" dirty="0"/>
                        <a:t>Equivalent Function*&lt;A,B,…&gt;</a:t>
                      </a:r>
                      <a:endParaRPr lang="zh-TW" altLang="en-US" dirty="0"/>
                    </a:p>
                  </a:txBody>
                  <a:tcPr/>
                </a:tc>
                <a:tc>
                  <a:txBody>
                    <a:bodyPr/>
                    <a:lstStyle/>
                    <a:p>
                      <a:r>
                        <a:rPr lang="en-US" altLang="zh-TW" dirty="0"/>
                        <a:t>Usage</a:t>
                      </a:r>
                      <a:endParaRPr lang="zh-TW" altLang="en-US" dirty="0"/>
                    </a:p>
                  </a:txBody>
                  <a:tcPr/>
                </a:tc>
                <a:extLst>
                  <a:ext uri="{0D108BD9-81ED-4DB2-BD59-A6C34878D82A}">
                    <a16:rowId xmlns:a16="http://schemas.microsoft.com/office/drawing/2014/main" val="10000"/>
                  </a:ext>
                </a:extLst>
              </a:tr>
              <a:tr h="370840">
                <a:tc>
                  <a:txBody>
                    <a:bodyPr/>
                    <a:lstStyle/>
                    <a:p>
                      <a:r>
                        <a:rPr lang="en-US" altLang="zh-TW" dirty="0" err="1"/>
                        <a:t>DoubleFlatMapFunction</a:t>
                      </a:r>
                      <a:r>
                        <a:rPr lang="en-US" altLang="zh-TW" dirty="0"/>
                        <a:t>&lt;T&gt;</a:t>
                      </a:r>
                      <a:endParaRPr lang="zh-TW" altLang="en-US" dirty="0"/>
                    </a:p>
                  </a:txBody>
                  <a:tcPr/>
                </a:tc>
                <a:tc>
                  <a:txBody>
                    <a:bodyPr/>
                    <a:lstStyle/>
                    <a:p>
                      <a:r>
                        <a:rPr lang="en-US" altLang="zh-TW" dirty="0"/>
                        <a:t>Function&lt;</a:t>
                      </a:r>
                      <a:r>
                        <a:rPr lang="en-US" altLang="zh-TW" dirty="0" err="1"/>
                        <a:t>T,Iterable</a:t>
                      </a:r>
                      <a:r>
                        <a:rPr lang="en-US" altLang="zh-TW" dirty="0"/>
                        <a:t>&lt;Double&gt;&gt;</a:t>
                      </a:r>
                      <a:endParaRPr lang="zh-TW" altLang="en-US" dirty="0"/>
                    </a:p>
                  </a:txBody>
                  <a:tcPr/>
                </a:tc>
                <a:tc>
                  <a:txBody>
                    <a:bodyPr/>
                    <a:lstStyle/>
                    <a:p>
                      <a:r>
                        <a:rPr lang="en-US" altLang="zh-TW" dirty="0" err="1"/>
                        <a:t>DoubleRDD</a:t>
                      </a:r>
                      <a:r>
                        <a:rPr lang="en-US" altLang="zh-TW" dirty="0"/>
                        <a:t> from a </a:t>
                      </a:r>
                      <a:r>
                        <a:rPr lang="en-US" altLang="zh-TW" dirty="0" err="1"/>
                        <a:t>flatMapToDouble</a:t>
                      </a:r>
                      <a:endParaRPr lang="zh-TW" altLang="en-US" dirty="0"/>
                    </a:p>
                  </a:txBody>
                  <a:tcPr/>
                </a:tc>
                <a:extLst>
                  <a:ext uri="{0D108BD9-81ED-4DB2-BD59-A6C34878D82A}">
                    <a16:rowId xmlns:a16="http://schemas.microsoft.com/office/drawing/2014/main" val="10001"/>
                  </a:ext>
                </a:extLst>
              </a:tr>
              <a:tr h="370840">
                <a:tc>
                  <a:txBody>
                    <a:bodyPr/>
                    <a:lstStyle/>
                    <a:p>
                      <a:r>
                        <a:rPr lang="en-US" altLang="zh-TW" dirty="0" err="1"/>
                        <a:t>DoubleFunction</a:t>
                      </a:r>
                      <a:r>
                        <a:rPr lang="en-US" altLang="zh-TW" dirty="0"/>
                        <a:t>&lt;T&gt;</a:t>
                      </a:r>
                      <a:endParaRPr lang="zh-TW" altLang="en-US" dirty="0"/>
                    </a:p>
                  </a:txBody>
                  <a:tcPr/>
                </a:tc>
                <a:tc>
                  <a:txBody>
                    <a:bodyPr/>
                    <a:lstStyle/>
                    <a:p>
                      <a:r>
                        <a:rPr lang="en-US" altLang="zh-TW" dirty="0"/>
                        <a:t>Function&lt;</a:t>
                      </a:r>
                      <a:r>
                        <a:rPr lang="en-US" altLang="zh-TW" dirty="0" err="1"/>
                        <a:t>T,double</a:t>
                      </a:r>
                      <a:r>
                        <a:rPr lang="en-US" altLang="zh-TW" dirty="0"/>
                        <a:t>&gt;</a:t>
                      </a:r>
                      <a:endParaRPr lang="zh-TW" altLang="en-US" dirty="0"/>
                    </a:p>
                  </a:txBody>
                  <a:tcPr/>
                </a:tc>
                <a:tc>
                  <a:txBody>
                    <a:bodyPr/>
                    <a:lstStyle/>
                    <a:p>
                      <a:r>
                        <a:rPr lang="en-US" altLang="zh-TW" dirty="0" err="1"/>
                        <a:t>DoubleRDD</a:t>
                      </a:r>
                      <a:r>
                        <a:rPr lang="en-US" altLang="zh-TW" dirty="0"/>
                        <a:t> from </a:t>
                      </a:r>
                      <a:r>
                        <a:rPr lang="en-US" altLang="zh-TW" dirty="0" err="1"/>
                        <a:t>mapToDouble</a:t>
                      </a:r>
                      <a:endParaRPr lang="zh-TW" altLang="en-US" dirty="0"/>
                    </a:p>
                  </a:txBody>
                  <a:tcPr/>
                </a:tc>
                <a:extLst>
                  <a:ext uri="{0D108BD9-81ED-4DB2-BD59-A6C34878D82A}">
                    <a16:rowId xmlns:a16="http://schemas.microsoft.com/office/drawing/2014/main" val="10002"/>
                  </a:ext>
                </a:extLst>
              </a:tr>
              <a:tr h="370840">
                <a:tc>
                  <a:txBody>
                    <a:bodyPr/>
                    <a:lstStyle/>
                    <a:p>
                      <a:r>
                        <a:rPr lang="en-US" altLang="zh-TW" dirty="0" err="1"/>
                        <a:t>PairFlatMapFunction</a:t>
                      </a:r>
                      <a:r>
                        <a:rPr lang="en-US" altLang="zh-TW" dirty="0"/>
                        <a:t>&lt;T,K,V&gt;</a:t>
                      </a:r>
                      <a:endParaRPr lang="zh-TW" altLang="en-US" dirty="0"/>
                    </a:p>
                  </a:txBody>
                  <a:tcPr/>
                </a:tc>
                <a:tc>
                  <a:txBody>
                    <a:bodyPr/>
                    <a:lstStyle/>
                    <a:p>
                      <a:r>
                        <a:rPr lang="en-US" altLang="zh-TW" dirty="0"/>
                        <a:t>Function&lt;</a:t>
                      </a:r>
                      <a:r>
                        <a:rPr lang="en-US" altLang="zh-TW" dirty="0" err="1"/>
                        <a:t>T,Iterable</a:t>
                      </a:r>
                      <a:r>
                        <a:rPr lang="en-US" altLang="zh-TW" dirty="0"/>
                        <a:t>&lt;Tuple2&lt;K,V&gt;&gt;&gt;</a:t>
                      </a:r>
                      <a:endParaRPr lang="zh-TW" altLang="en-US" dirty="0"/>
                    </a:p>
                  </a:txBody>
                  <a:tcPr/>
                </a:tc>
                <a:tc>
                  <a:txBody>
                    <a:bodyPr/>
                    <a:lstStyle/>
                    <a:p>
                      <a:r>
                        <a:rPr lang="en-US" altLang="zh-TW" dirty="0" err="1"/>
                        <a:t>PairRDD</a:t>
                      </a:r>
                      <a:r>
                        <a:rPr lang="en-US" altLang="zh-TW" dirty="0"/>
                        <a:t>&lt;K,V&gt;</a:t>
                      </a:r>
                      <a:r>
                        <a:rPr lang="en-US" altLang="zh-TW" baseline="0" dirty="0"/>
                        <a:t> from a </a:t>
                      </a:r>
                      <a:r>
                        <a:rPr lang="en-US" altLang="zh-TW" baseline="0" dirty="0" err="1"/>
                        <a:t>flatMapToPair</a:t>
                      </a:r>
                      <a:endParaRPr lang="zh-TW" altLang="en-US" dirty="0"/>
                    </a:p>
                  </a:txBody>
                  <a:tcPr/>
                </a:tc>
                <a:extLst>
                  <a:ext uri="{0D108BD9-81ED-4DB2-BD59-A6C34878D82A}">
                    <a16:rowId xmlns:a16="http://schemas.microsoft.com/office/drawing/2014/main" val="10003"/>
                  </a:ext>
                </a:extLst>
              </a:tr>
              <a:tr h="370840">
                <a:tc>
                  <a:txBody>
                    <a:bodyPr/>
                    <a:lstStyle/>
                    <a:p>
                      <a:r>
                        <a:rPr lang="en-US" altLang="zh-TW" dirty="0" err="1"/>
                        <a:t>PairFunction</a:t>
                      </a:r>
                      <a:r>
                        <a:rPr lang="en-US" altLang="zh-TW" dirty="0"/>
                        <a:t>&lt;T,K,V&gt;</a:t>
                      </a:r>
                      <a:endParaRPr lang="zh-TW" altLang="en-US" dirty="0"/>
                    </a:p>
                  </a:txBody>
                  <a:tcPr/>
                </a:tc>
                <a:tc>
                  <a:txBody>
                    <a:bodyPr/>
                    <a:lstStyle/>
                    <a:p>
                      <a:r>
                        <a:rPr lang="en-US" altLang="zh-TW" dirty="0"/>
                        <a:t>Function&lt;T,Tuple2&lt;K,V&gt;&gt;</a:t>
                      </a:r>
                      <a:endParaRPr lang="zh-TW" altLang="en-US" dirty="0"/>
                    </a:p>
                  </a:txBody>
                  <a:tcPr/>
                </a:tc>
                <a:tc>
                  <a:txBody>
                    <a:bodyPr/>
                    <a:lstStyle/>
                    <a:p>
                      <a:r>
                        <a:rPr lang="en-US" altLang="zh-TW" dirty="0" err="1"/>
                        <a:t>PairRDD</a:t>
                      </a:r>
                      <a:r>
                        <a:rPr lang="en-US" altLang="zh-TW" dirty="0"/>
                        <a:t>&lt;</a:t>
                      </a:r>
                      <a:r>
                        <a:rPr lang="en-US" altLang="zh-TW" dirty="0" err="1"/>
                        <a:t>K,v</a:t>
                      </a:r>
                      <a:r>
                        <a:rPr lang="en-US" altLang="zh-TW" dirty="0"/>
                        <a:t>&gt; from a </a:t>
                      </a:r>
                      <a:r>
                        <a:rPr lang="en-US" altLang="zh-TW" dirty="0" err="1"/>
                        <a:t>mapToPair</a:t>
                      </a:r>
                      <a:endParaRPr lang="zh-TW" altLang="en-US" dirty="0"/>
                    </a:p>
                  </a:txBody>
                  <a:tcPr/>
                </a:tc>
                <a:extLst>
                  <a:ext uri="{0D108BD9-81ED-4DB2-BD59-A6C34878D82A}">
                    <a16:rowId xmlns:a16="http://schemas.microsoft.com/office/drawing/2014/main" val="10004"/>
                  </a:ext>
                </a:extLst>
              </a:tr>
            </a:tbl>
          </a:graphicData>
        </a:graphic>
      </p:graphicFrame>
      <p:sp>
        <p:nvSpPr>
          <p:cNvPr id="5" name="矩形 4"/>
          <p:cNvSpPr/>
          <p:nvPr/>
        </p:nvSpPr>
        <p:spPr>
          <a:xfrm>
            <a:off x="1998785" y="4256586"/>
            <a:ext cx="6900335" cy="2400657"/>
          </a:xfrm>
          <a:prstGeom prst="rect">
            <a:avLst/>
          </a:prstGeom>
        </p:spPr>
        <p:txBody>
          <a:bodyPr wrap="square">
            <a:spAutoFit/>
          </a:bodyPr>
          <a:lstStyle/>
          <a:p>
            <a:r>
              <a:rPr lang="en-US" altLang="zh-TW" sz="2400" b="1" dirty="0"/>
              <a:t>Java create </a:t>
            </a:r>
            <a:r>
              <a:rPr lang="en-US" altLang="zh-TW" sz="2400" b="1" dirty="0" err="1"/>
              <a:t>DoubleRDD</a:t>
            </a:r>
            <a:r>
              <a:rPr lang="en-US" altLang="zh-TW" sz="2400" b="1" dirty="0"/>
              <a:t> example</a:t>
            </a:r>
          </a:p>
          <a:p>
            <a:r>
              <a:rPr lang="en-US" altLang="zh-TW" dirty="0" err="1"/>
              <a:t>JavaDoubleRDD</a:t>
            </a:r>
            <a:r>
              <a:rPr lang="en-US" altLang="zh-TW" dirty="0"/>
              <a:t> result = </a:t>
            </a:r>
            <a:r>
              <a:rPr lang="en-US" altLang="zh-TW" dirty="0" err="1"/>
              <a:t>rdd.mapToDouble</a:t>
            </a:r>
            <a:r>
              <a:rPr lang="en-US" altLang="zh-TW" dirty="0"/>
              <a:t>( new 	</a:t>
            </a:r>
            <a:r>
              <a:rPr lang="en-US" altLang="zh-TW" dirty="0" err="1"/>
              <a:t>DoubleFunction</a:t>
            </a:r>
            <a:r>
              <a:rPr lang="en-US" altLang="zh-TW" dirty="0"/>
              <a:t>&lt;Integer&gt;() {</a:t>
            </a:r>
          </a:p>
          <a:p>
            <a:r>
              <a:rPr lang="en-US" altLang="zh-TW" dirty="0"/>
              <a:t>		public double call(Integer x) { </a:t>
            </a:r>
          </a:p>
          <a:p>
            <a:r>
              <a:rPr lang="en-US" altLang="zh-TW" dirty="0"/>
              <a:t>			return (double) x * x;</a:t>
            </a:r>
          </a:p>
          <a:p>
            <a:r>
              <a:rPr lang="en-US" altLang="zh-TW" dirty="0"/>
              <a:t>		} </a:t>
            </a:r>
          </a:p>
          <a:p>
            <a:r>
              <a:rPr lang="en-US" altLang="zh-TW" dirty="0"/>
              <a:t>});</a:t>
            </a:r>
          </a:p>
          <a:p>
            <a:r>
              <a:rPr lang="en-US" altLang="zh-TW" dirty="0" err="1"/>
              <a:t>System.out.println</a:t>
            </a:r>
            <a:r>
              <a:rPr lang="en-US" altLang="zh-TW" dirty="0"/>
              <a:t>(</a:t>
            </a:r>
            <a:r>
              <a:rPr lang="en-US" altLang="zh-TW" dirty="0" err="1"/>
              <a:t>result.average</a:t>
            </a:r>
            <a:r>
              <a:rPr lang="en-US" altLang="zh-TW" dirty="0"/>
              <a:t>());</a:t>
            </a:r>
            <a:endParaRPr lang="zh-TW" altLang="en-US" dirty="0"/>
          </a:p>
        </p:txBody>
      </p:sp>
    </p:spTree>
    <p:extLst>
      <p:ext uri="{BB962C8B-B14F-4D97-AF65-F5344CB8AC3E}">
        <p14:creationId xmlns:p14="http://schemas.microsoft.com/office/powerpoint/2010/main" val="410917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RDD </a:t>
            </a:r>
            <a:r>
              <a:rPr lang="en-US" dirty="0" smtClean="0"/>
              <a:t>Example</a:t>
            </a:r>
            <a:br>
              <a:rPr lang="en-US" dirty="0" smtClean="0"/>
            </a:br>
            <a:r>
              <a:rPr lang="en-US" dirty="0" smtClean="0"/>
              <a:t>From Eaton ARPA-e research</a:t>
            </a:r>
            <a:endParaRPr lang="en-US" dirty="0"/>
          </a:p>
        </p:txBody>
      </p:sp>
      <p:sp>
        <p:nvSpPr>
          <p:cNvPr id="3" name="Subtitle 2"/>
          <p:cNvSpPr>
            <a:spLocks noGrp="1"/>
          </p:cNvSpPr>
          <p:nvPr>
            <p:ph type="subTitle" idx="1"/>
          </p:nvPr>
        </p:nvSpPr>
        <p:spPr/>
        <p:txBody>
          <a:bodyPr/>
          <a:lstStyle/>
          <a:p>
            <a:r>
              <a:rPr lang="en-US" dirty="0" smtClean="0"/>
              <a:t>Theo Gkountouvas</a:t>
            </a:r>
            <a:endParaRPr lang="en-US" dirty="0"/>
          </a:p>
        </p:txBody>
      </p:sp>
    </p:spTree>
    <p:extLst>
      <p:ext uri="{BB962C8B-B14F-4D97-AF65-F5344CB8AC3E}">
        <p14:creationId xmlns:p14="http://schemas.microsoft.com/office/powerpoint/2010/main" val="3883958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Persistence</a:t>
            </a:r>
            <a:endParaRPr kumimoji="1" lang="zh-TW" altLang="en-US" dirty="0"/>
          </a:p>
        </p:txBody>
      </p:sp>
      <p:sp>
        <p:nvSpPr>
          <p:cNvPr id="3" name="內容版面配置區 2"/>
          <p:cNvSpPr>
            <a:spLocks noGrp="1"/>
          </p:cNvSpPr>
          <p:nvPr>
            <p:ph idx="1"/>
          </p:nvPr>
        </p:nvSpPr>
        <p:spPr/>
        <p:txBody>
          <a:bodyPr/>
          <a:lstStyle/>
          <a:p>
            <a:r>
              <a:rPr lang="en-US" altLang="zh-TW" dirty="0"/>
              <a:t>Sometimes we may wish to use the same RDD multiple times </a:t>
            </a:r>
          </a:p>
          <a:p>
            <a:pPr lvl="1"/>
            <a:r>
              <a:rPr lang="en-US" altLang="zh-TW" dirty="0"/>
              <a:t>If we do this naively, Spark will </a:t>
            </a:r>
            <a:r>
              <a:rPr lang="en-US" altLang="zh-TW" dirty="0" err="1"/>
              <a:t>recompute</a:t>
            </a:r>
            <a:r>
              <a:rPr lang="en-US" altLang="zh-TW" dirty="0"/>
              <a:t> the RDD and all of its dependencies each time we call an action on the RDD</a:t>
            </a:r>
          </a:p>
          <a:p>
            <a:pPr lvl="1"/>
            <a:r>
              <a:rPr lang="en-US" altLang="zh-TW" i="1" dirty="0" err="1"/>
              <a:t>Scala</a:t>
            </a:r>
            <a:r>
              <a:rPr lang="en-US" altLang="zh-TW" i="1" dirty="0"/>
              <a:t> double execute example </a:t>
            </a:r>
            <a:endParaRPr lang="en-US" altLang="zh-TW" dirty="0"/>
          </a:p>
          <a:p>
            <a:pPr marL="914400" lvl="2" indent="0">
              <a:buNone/>
            </a:pPr>
            <a:r>
              <a:rPr lang="en-US" altLang="zh-TW" sz="2000" b="1" dirty="0" err="1"/>
              <a:t>val</a:t>
            </a:r>
            <a:r>
              <a:rPr lang="en-US" altLang="zh-TW" sz="2000" b="1" dirty="0"/>
              <a:t> </a:t>
            </a:r>
            <a:r>
              <a:rPr lang="en-US" altLang="zh-TW" sz="2000" dirty="0"/>
              <a:t>result </a:t>
            </a:r>
            <a:r>
              <a:rPr lang="en-US" altLang="zh-TW" sz="2000" b="1" dirty="0"/>
              <a:t>= </a:t>
            </a:r>
            <a:r>
              <a:rPr lang="en-US" altLang="zh-TW" sz="2000" dirty="0" err="1"/>
              <a:t>input.map</a:t>
            </a:r>
            <a:r>
              <a:rPr lang="en-US" altLang="zh-TW" sz="2000" dirty="0"/>
              <a:t>(x </a:t>
            </a:r>
            <a:r>
              <a:rPr lang="en-US" altLang="zh-TW" sz="2000" b="1" dirty="0"/>
              <a:t>=&gt; </a:t>
            </a:r>
            <a:r>
              <a:rPr lang="en-US" altLang="zh-TW" sz="2000" dirty="0"/>
              <a:t>x*x) </a:t>
            </a:r>
          </a:p>
          <a:p>
            <a:pPr marL="914400" lvl="2" indent="0">
              <a:buNone/>
            </a:pPr>
            <a:r>
              <a:rPr lang="en-US" altLang="zh-TW" sz="2000" dirty="0" err="1"/>
              <a:t>println</a:t>
            </a:r>
            <a:r>
              <a:rPr lang="en-US" altLang="zh-TW" sz="2000" dirty="0"/>
              <a:t>(</a:t>
            </a:r>
            <a:r>
              <a:rPr lang="en-US" altLang="zh-TW" sz="2000" dirty="0" err="1"/>
              <a:t>result.count</a:t>
            </a:r>
            <a:r>
              <a:rPr lang="en-US" altLang="zh-TW" sz="2000" dirty="0"/>
              <a:t>()) </a:t>
            </a:r>
          </a:p>
          <a:p>
            <a:pPr marL="914400" lvl="2" indent="0">
              <a:buNone/>
            </a:pPr>
            <a:r>
              <a:rPr lang="en-US" altLang="zh-TW" sz="2000" dirty="0" err="1"/>
              <a:t>println</a:t>
            </a:r>
            <a:r>
              <a:rPr lang="en-US" altLang="zh-TW" sz="2000" dirty="0"/>
              <a:t>(</a:t>
            </a:r>
            <a:r>
              <a:rPr lang="en-US" altLang="zh-TW" sz="2000" dirty="0" err="1"/>
              <a:t>result.collect</a:t>
            </a:r>
            <a:r>
              <a:rPr lang="en-US" altLang="zh-TW" sz="2000" dirty="0"/>
              <a:t>().</a:t>
            </a:r>
            <a:r>
              <a:rPr lang="en-US" altLang="zh-TW" sz="2000" dirty="0" err="1"/>
              <a:t>mkString</a:t>
            </a:r>
            <a:r>
              <a:rPr lang="en-US" altLang="zh-TW" sz="2000" dirty="0"/>
              <a:t>(",")) </a:t>
            </a:r>
          </a:p>
          <a:p>
            <a:pPr lvl="1"/>
            <a:endParaRPr kumimoji="1" lang="zh-TW" altLang="en-US" dirty="0"/>
          </a:p>
        </p:txBody>
      </p:sp>
    </p:spTree>
    <p:extLst>
      <p:ext uri="{BB962C8B-B14F-4D97-AF65-F5344CB8AC3E}">
        <p14:creationId xmlns:p14="http://schemas.microsoft.com/office/powerpoint/2010/main" val="1008089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Persistence</a:t>
            </a:r>
            <a:endParaRPr kumimoji="1"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12382311"/>
              </p:ext>
            </p:extLst>
          </p:nvPr>
        </p:nvGraphicFramePr>
        <p:xfrm>
          <a:off x="1169376" y="2506420"/>
          <a:ext cx="10155112" cy="4251960"/>
        </p:xfrm>
        <a:graphic>
          <a:graphicData uri="http://schemas.openxmlformats.org/drawingml/2006/table">
            <a:tbl>
              <a:tblPr firstRow="1" bandRow="1">
                <a:tableStyleId>{073A0DAA-6AF3-43AB-8588-CEC1D06C72B9}</a:tableStyleId>
              </a:tblPr>
              <a:tblGrid>
                <a:gridCol w="2527832">
                  <a:extLst>
                    <a:ext uri="{9D8B030D-6E8A-4147-A177-3AD203B41FA5}">
                      <a16:colId xmlns:a16="http://schemas.microsoft.com/office/drawing/2014/main" val="20000"/>
                    </a:ext>
                  </a:extLst>
                </a:gridCol>
                <a:gridCol w="1525456">
                  <a:extLst>
                    <a:ext uri="{9D8B030D-6E8A-4147-A177-3AD203B41FA5}">
                      <a16:colId xmlns:a16="http://schemas.microsoft.com/office/drawing/2014/main" val="20001"/>
                    </a:ext>
                  </a:extLst>
                </a:gridCol>
                <a:gridCol w="1525456">
                  <a:extLst>
                    <a:ext uri="{9D8B030D-6E8A-4147-A177-3AD203B41FA5}">
                      <a16:colId xmlns:a16="http://schemas.microsoft.com/office/drawing/2014/main" val="20002"/>
                    </a:ext>
                  </a:extLst>
                </a:gridCol>
                <a:gridCol w="1525456">
                  <a:extLst>
                    <a:ext uri="{9D8B030D-6E8A-4147-A177-3AD203B41FA5}">
                      <a16:colId xmlns:a16="http://schemas.microsoft.com/office/drawing/2014/main" val="20003"/>
                    </a:ext>
                  </a:extLst>
                </a:gridCol>
                <a:gridCol w="1525456">
                  <a:extLst>
                    <a:ext uri="{9D8B030D-6E8A-4147-A177-3AD203B41FA5}">
                      <a16:colId xmlns:a16="http://schemas.microsoft.com/office/drawing/2014/main" val="20004"/>
                    </a:ext>
                  </a:extLst>
                </a:gridCol>
                <a:gridCol w="1525456">
                  <a:extLst>
                    <a:ext uri="{9D8B030D-6E8A-4147-A177-3AD203B41FA5}">
                      <a16:colId xmlns:a16="http://schemas.microsoft.com/office/drawing/2014/main" val="20005"/>
                    </a:ext>
                  </a:extLst>
                </a:gridCol>
              </a:tblGrid>
              <a:tr h="370840">
                <a:tc>
                  <a:txBody>
                    <a:bodyPr/>
                    <a:lstStyle/>
                    <a:p>
                      <a:r>
                        <a:rPr lang="en-US" altLang="zh-TW" sz="1200" b="1" dirty="0"/>
                        <a:t>Level</a:t>
                      </a:r>
                      <a:endParaRPr lang="zh-TW" altLang="en-US" sz="1200" b="1" dirty="0"/>
                    </a:p>
                  </a:txBody>
                  <a:tcPr/>
                </a:tc>
                <a:tc>
                  <a:txBody>
                    <a:bodyPr/>
                    <a:lstStyle/>
                    <a:p>
                      <a:r>
                        <a:rPr lang="en-US" altLang="zh-TW" sz="1200" b="1" dirty="0"/>
                        <a:t>Space Used</a:t>
                      </a:r>
                      <a:endParaRPr lang="zh-TW" altLang="en-US" sz="1200" b="1" dirty="0"/>
                    </a:p>
                  </a:txBody>
                  <a:tcPr/>
                </a:tc>
                <a:tc>
                  <a:txBody>
                    <a:bodyPr/>
                    <a:lstStyle/>
                    <a:p>
                      <a:r>
                        <a:rPr lang="en-US" altLang="zh-TW" sz="1200" b="1" dirty="0"/>
                        <a:t>CPU time</a:t>
                      </a:r>
                      <a:endParaRPr lang="zh-TW" altLang="en-US" sz="1200" b="1" dirty="0"/>
                    </a:p>
                  </a:txBody>
                  <a:tcPr/>
                </a:tc>
                <a:tc>
                  <a:txBody>
                    <a:bodyPr/>
                    <a:lstStyle/>
                    <a:p>
                      <a:r>
                        <a:rPr lang="en-US" altLang="zh-TW" sz="1200" b="1" dirty="0"/>
                        <a:t>In memory</a:t>
                      </a:r>
                      <a:endParaRPr lang="zh-TW" altLang="en-US" sz="1200" b="1" dirty="0"/>
                    </a:p>
                  </a:txBody>
                  <a:tcPr/>
                </a:tc>
                <a:tc>
                  <a:txBody>
                    <a:bodyPr/>
                    <a:lstStyle/>
                    <a:p>
                      <a:r>
                        <a:rPr lang="en-US" altLang="zh-TW" sz="1200" b="1" dirty="0"/>
                        <a:t>On </a:t>
                      </a:r>
                    </a:p>
                    <a:p>
                      <a:r>
                        <a:rPr lang="en-US" altLang="zh-TW" sz="1200" b="1" dirty="0"/>
                        <a:t>Disk</a:t>
                      </a:r>
                      <a:endParaRPr lang="zh-TW" altLang="en-US" sz="1200" b="1" dirty="0"/>
                    </a:p>
                  </a:txBody>
                  <a:tcPr/>
                </a:tc>
                <a:tc>
                  <a:txBody>
                    <a:bodyPr/>
                    <a:lstStyle/>
                    <a:p>
                      <a:r>
                        <a:rPr lang="en-US" altLang="zh-TW" sz="1200" b="1" dirty="0"/>
                        <a:t>Nodes with data</a:t>
                      </a:r>
                      <a:endParaRPr lang="zh-TW" altLang="en-US" sz="1200" b="1" dirty="0"/>
                    </a:p>
                  </a:txBody>
                  <a:tcPr/>
                </a:tc>
                <a:extLst>
                  <a:ext uri="{0D108BD9-81ED-4DB2-BD59-A6C34878D82A}">
                    <a16:rowId xmlns:a16="http://schemas.microsoft.com/office/drawing/2014/main" val="10000"/>
                  </a:ext>
                </a:extLst>
              </a:tr>
              <a:tr h="370840">
                <a:tc>
                  <a:txBody>
                    <a:bodyPr/>
                    <a:lstStyle/>
                    <a:p>
                      <a:r>
                        <a:rPr lang="en-US" altLang="zh-TW" sz="1200" b="1" dirty="0"/>
                        <a:t>MEMORY_ONLY</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Low</a:t>
                      </a:r>
                      <a:endParaRPr lang="zh-TW" altLang="en-US" sz="1200" b="1" dirty="0"/>
                    </a:p>
                  </a:txBody>
                  <a:tcPr/>
                </a:tc>
                <a:tc>
                  <a:txBody>
                    <a:bodyPr/>
                    <a:lstStyle/>
                    <a:p>
                      <a:r>
                        <a:rPr lang="en-US" altLang="zh-TW" sz="1200" b="1" dirty="0"/>
                        <a:t>Y</a:t>
                      </a:r>
                      <a:endParaRPr lang="zh-TW" altLang="en-US" sz="1200" b="1" dirty="0"/>
                    </a:p>
                  </a:txBody>
                  <a:tcPr/>
                </a:tc>
                <a:tc>
                  <a:txBody>
                    <a:bodyPr/>
                    <a:lstStyle/>
                    <a:p>
                      <a:r>
                        <a:rPr lang="en-US" altLang="zh-TW" sz="1200" b="1" dirty="0"/>
                        <a:t>N</a:t>
                      </a:r>
                      <a:endParaRPr lang="zh-TW" altLang="en-US" sz="1200" b="1" dirty="0"/>
                    </a:p>
                  </a:txBody>
                  <a:tcPr/>
                </a:tc>
                <a:tc>
                  <a:txBody>
                    <a:bodyPr/>
                    <a:lstStyle/>
                    <a:p>
                      <a:r>
                        <a:rPr lang="en-US" altLang="zh-TW" sz="1200" b="1" dirty="0"/>
                        <a:t>1</a:t>
                      </a:r>
                      <a:endParaRPr lang="zh-TW" altLang="en-US" sz="1200" b="1"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MEMORY_ONLY_2</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Low</a:t>
                      </a:r>
                      <a:endParaRPr lang="zh-TW" altLang="en-US" sz="1200" b="1" dirty="0"/>
                    </a:p>
                  </a:txBody>
                  <a:tcPr/>
                </a:tc>
                <a:tc>
                  <a:txBody>
                    <a:bodyPr/>
                    <a:lstStyle/>
                    <a:p>
                      <a:r>
                        <a:rPr lang="en-US" altLang="zh-TW" sz="1200" b="1" dirty="0"/>
                        <a:t>Y</a:t>
                      </a:r>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N</a:t>
                      </a:r>
                      <a:endParaRPr lang="zh-TW" altLang="en-US" sz="1200" b="1" dirty="0"/>
                    </a:p>
                  </a:txBody>
                  <a:tcPr/>
                </a:tc>
                <a:tc>
                  <a:txBody>
                    <a:bodyPr/>
                    <a:lstStyle/>
                    <a:p>
                      <a:r>
                        <a:rPr lang="en-US" altLang="zh-TW" sz="1200" b="1" dirty="0"/>
                        <a:t>2</a:t>
                      </a:r>
                      <a:endParaRPr lang="zh-TW" altLang="en-US" sz="1200" b="1"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MEMORY_ONLY_SER</a:t>
                      </a:r>
                      <a:endParaRPr lang="zh-TW" altLang="en-US" sz="1200" b="1" dirty="0"/>
                    </a:p>
                  </a:txBody>
                  <a:tcPr/>
                </a:tc>
                <a:tc>
                  <a:txBody>
                    <a:bodyPr/>
                    <a:lstStyle/>
                    <a:p>
                      <a:r>
                        <a:rPr lang="en-US" altLang="zh-TW" sz="1200" b="1" dirty="0"/>
                        <a:t>Low</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Y</a:t>
                      </a:r>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N</a:t>
                      </a:r>
                      <a:endParaRPr lang="zh-TW" altLang="en-US" sz="1200" b="1" dirty="0"/>
                    </a:p>
                  </a:txBody>
                  <a:tcPr/>
                </a:tc>
                <a:tc>
                  <a:txBody>
                    <a:bodyPr/>
                    <a:lstStyle/>
                    <a:p>
                      <a:r>
                        <a:rPr lang="en-US" altLang="zh-TW" sz="1200" b="1" dirty="0"/>
                        <a:t>1</a:t>
                      </a:r>
                      <a:endParaRPr lang="zh-TW" altLang="en-US" sz="1200" b="1"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MEMORY_ONLY_SER2</a:t>
                      </a:r>
                      <a:endParaRPr lang="zh-TW" altLang="en-US" sz="1200" b="1" dirty="0"/>
                    </a:p>
                  </a:txBody>
                  <a:tcPr/>
                </a:tc>
                <a:tc>
                  <a:txBody>
                    <a:bodyPr/>
                    <a:lstStyle/>
                    <a:p>
                      <a:r>
                        <a:rPr lang="en-US" altLang="zh-TW" sz="1200" b="1" dirty="0"/>
                        <a:t>Low</a:t>
                      </a:r>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High</a:t>
                      </a:r>
                      <a:endParaRPr lang="zh-TW" altLang="en-US" sz="1200" b="1" dirty="0"/>
                    </a:p>
                  </a:txBody>
                  <a:tcPr/>
                </a:tc>
                <a:tc>
                  <a:txBody>
                    <a:bodyPr/>
                    <a:lstStyle/>
                    <a:p>
                      <a:r>
                        <a:rPr lang="en-US" altLang="zh-TW" sz="1200" b="1" dirty="0"/>
                        <a:t>Y</a:t>
                      </a:r>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N</a:t>
                      </a:r>
                      <a:endParaRPr lang="zh-TW" altLang="en-US" sz="1200" b="1" dirty="0"/>
                    </a:p>
                  </a:txBody>
                  <a:tcPr/>
                </a:tc>
                <a:tc>
                  <a:txBody>
                    <a:bodyPr/>
                    <a:lstStyle/>
                    <a:p>
                      <a:r>
                        <a:rPr lang="en-US" altLang="zh-TW" sz="1200" b="1" dirty="0"/>
                        <a:t>2</a:t>
                      </a:r>
                      <a:endParaRPr lang="zh-TW" altLang="en-US" sz="1200" b="1" dirty="0"/>
                    </a:p>
                  </a:txBody>
                  <a:tcPr/>
                </a:tc>
                <a:extLst>
                  <a:ext uri="{0D108BD9-81ED-4DB2-BD59-A6C34878D82A}">
                    <a16:rowId xmlns:a16="http://schemas.microsoft.com/office/drawing/2014/main" val="10004"/>
                  </a:ext>
                </a:extLst>
              </a:tr>
              <a:tr h="370840">
                <a:tc>
                  <a:txBody>
                    <a:bodyPr/>
                    <a:lstStyle/>
                    <a:p>
                      <a:r>
                        <a:rPr lang="en-US" altLang="zh-TW" sz="1200" b="1" dirty="0"/>
                        <a:t>MEMORY_AND_DISK</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Medium</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1</a:t>
                      </a:r>
                      <a:endParaRPr lang="zh-TW" altLang="en-US" sz="1200" b="1" dirty="0"/>
                    </a:p>
                  </a:txBody>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MEMORY_AND_DISK_2</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Medium</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2</a:t>
                      </a:r>
                      <a:endParaRPr lang="zh-TW" altLang="en-US" sz="1200" b="1" dirty="0"/>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MEMORY_AND_DISK_SER</a:t>
                      </a:r>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Low</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1</a:t>
                      </a:r>
                      <a:endParaRPr lang="zh-TW" altLang="en-US" sz="1200" b="1" dirty="0"/>
                    </a:p>
                  </a:txBody>
                  <a:tcP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MEMORY_AND_DISK_SER_2</a:t>
                      </a:r>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Low</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Some</a:t>
                      </a:r>
                      <a:endParaRPr lang="zh-TW" altLang="en-US" sz="1200" b="1" dirty="0"/>
                    </a:p>
                  </a:txBody>
                  <a:tcPr/>
                </a:tc>
                <a:tc>
                  <a:txBody>
                    <a:bodyPr/>
                    <a:lstStyle/>
                    <a:p>
                      <a:r>
                        <a:rPr lang="en-US" altLang="zh-TW" sz="1200" b="1" dirty="0"/>
                        <a:t>2</a:t>
                      </a:r>
                      <a:endParaRPr lang="zh-TW" altLang="en-US" sz="1200" b="1" dirty="0"/>
                    </a:p>
                  </a:txBody>
                  <a:tcPr/>
                </a:tc>
                <a:extLst>
                  <a:ext uri="{0D108BD9-81ED-4DB2-BD59-A6C34878D82A}">
                    <a16:rowId xmlns:a16="http://schemas.microsoft.com/office/drawing/2014/main" val="10008"/>
                  </a:ext>
                </a:extLst>
              </a:tr>
              <a:tr h="370840">
                <a:tc>
                  <a:txBody>
                    <a:bodyPr/>
                    <a:lstStyle/>
                    <a:p>
                      <a:r>
                        <a:rPr lang="en-US" altLang="zh-TW" sz="1200" b="1" dirty="0"/>
                        <a:t>DISK_ONLY</a:t>
                      </a:r>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Low</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N</a:t>
                      </a:r>
                      <a:endParaRPr lang="zh-TW" altLang="en-US" sz="1200" b="1" dirty="0"/>
                    </a:p>
                  </a:txBody>
                  <a:tcPr/>
                </a:tc>
                <a:tc>
                  <a:txBody>
                    <a:bodyPr/>
                    <a:lstStyle/>
                    <a:p>
                      <a:r>
                        <a:rPr lang="en-US" altLang="zh-TW" sz="1200" b="1" dirty="0"/>
                        <a:t>Y</a:t>
                      </a:r>
                      <a:endParaRPr lang="zh-TW" altLang="en-US" sz="1200" b="1" dirty="0"/>
                    </a:p>
                  </a:txBody>
                  <a:tcPr/>
                </a:tc>
                <a:tc>
                  <a:txBody>
                    <a:bodyPr/>
                    <a:lstStyle/>
                    <a:p>
                      <a:r>
                        <a:rPr lang="en-US" altLang="zh-TW" sz="1200" b="1" dirty="0"/>
                        <a:t>1</a:t>
                      </a:r>
                      <a:endParaRPr lang="zh-TW" altLang="en-US" sz="1200" b="1" dirty="0"/>
                    </a:p>
                  </a:txBody>
                  <a:tcPr/>
                </a:tc>
                <a:extLst>
                  <a:ext uri="{0D108BD9-81ED-4DB2-BD59-A6C34878D82A}">
                    <a16:rowId xmlns:a16="http://schemas.microsoft.com/office/drawing/2014/main" val="10009"/>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DISK_ONLY_2</a:t>
                      </a:r>
                      <a:endParaRPr lang="zh-TW" altLang="en-US" sz="1200" b="1" dirty="0"/>
                    </a:p>
                    <a:p>
                      <a:endParaRPr lang="zh-TW" alt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t>Low</a:t>
                      </a:r>
                      <a:endParaRPr lang="zh-TW" altLang="en-US" sz="1200" b="1" dirty="0"/>
                    </a:p>
                  </a:txBody>
                  <a:tcPr/>
                </a:tc>
                <a:tc>
                  <a:txBody>
                    <a:bodyPr/>
                    <a:lstStyle/>
                    <a:p>
                      <a:r>
                        <a:rPr lang="en-US" altLang="zh-TW" sz="1200" b="1" dirty="0"/>
                        <a:t>High</a:t>
                      </a:r>
                      <a:endParaRPr lang="zh-TW" altLang="en-US" sz="1200" b="1" dirty="0"/>
                    </a:p>
                  </a:txBody>
                  <a:tcPr/>
                </a:tc>
                <a:tc>
                  <a:txBody>
                    <a:bodyPr/>
                    <a:lstStyle/>
                    <a:p>
                      <a:r>
                        <a:rPr lang="en-US" altLang="zh-TW" sz="1200" b="1" dirty="0"/>
                        <a:t>N</a:t>
                      </a:r>
                      <a:endParaRPr lang="zh-TW" altLang="en-US" sz="1200" b="1" dirty="0"/>
                    </a:p>
                  </a:txBody>
                  <a:tcPr/>
                </a:tc>
                <a:tc>
                  <a:txBody>
                    <a:bodyPr/>
                    <a:lstStyle/>
                    <a:p>
                      <a:r>
                        <a:rPr lang="en-US" altLang="zh-TW" sz="1200" b="1" dirty="0"/>
                        <a:t>Y</a:t>
                      </a:r>
                      <a:endParaRPr lang="zh-TW" altLang="en-US" sz="1200" b="1" dirty="0"/>
                    </a:p>
                  </a:txBody>
                  <a:tcPr/>
                </a:tc>
                <a:tc>
                  <a:txBody>
                    <a:bodyPr/>
                    <a:lstStyle/>
                    <a:p>
                      <a:r>
                        <a:rPr lang="en-US" altLang="zh-TW" sz="1200" b="1" dirty="0"/>
                        <a:t>2</a:t>
                      </a:r>
                      <a:endParaRPr lang="zh-TW" altLang="en-US" sz="1200" b="1" dirty="0"/>
                    </a:p>
                  </a:txBody>
                  <a:tcPr/>
                </a:tc>
                <a:extLst>
                  <a:ext uri="{0D108BD9-81ED-4DB2-BD59-A6C34878D82A}">
                    <a16:rowId xmlns:a16="http://schemas.microsoft.com/office/drawing/2014/main" val="10010"/>
                  </a:ext>
                </a:extLst>
              </a:tr>
            </a:tbl>
          </a:graphicData>
        </a:graphic>
      </p:graphicFrame>
      <p:sp>
        <p:nvSpPr>
          <p:cNvPr id="5" name="矩形 4"/>
          <p:cNvSpPr/>
          <p:nvPr/>
        </p:nvSpPr>
        <p:spPr>
          <a:xfrm>
            <a:off x="738554" y="1723039"/>
            <a:ext cx="10858500" cy="461665"/>
          </a:xfrm>
          <a:prstGeom prst="rect">
            <a:avLst/>
          </a:prstGeom>
        </p:spPr>
        <p:txBody>
          <a:bodyPr wrap="square">
            <a:spAutoFit/>
          </a:bodyPr>
          <a:lstStyle/>
          <a:p>
            <a:r>
              <a:rPr lang="en-US" altLang="zh-TW" sz="2400" dirty="0"/>
              <a:t>Persistence levels from </a:t>
            </a:r>
            <a:r>
              <a:rPr lang="en-US" altLang="zh-TW" sz="2400" dirty="0" err="1"/>
              <a:t>org.apache.spark.storage.StorageLevel</a:t>
            </a:r>
            <a:r>
              <a:rPr lang="en-US" altLang="zh-TW" sz="2400" dirty="0"/>
              <a:t> / </a:t>
            </a:r>
            <a:r>
              <a:rPr lang="en-US" altLang="zh-TW" sz="2400" dirty="0" err="1"/>
              <a:t>py</a:t>
            </a:r>
            <a:r>
              <a:rPr lang="en-US" altLang="zh-TW" sz="2400" dirty="0"/>
              <a:t> </a:t>
            </a:r>
            <a:r>
              <a:rPr lang="en-US" altLang="zh-TW" sz="2400" dirty="0" err="1"/>
              <a:t>spark.StorageLevel</a:t>
            </a:r>
            <a:endParaRPr lang="zh-TW" altLang="en-US" sz="2400" dirty="0"/>
          </a:p>
        </p:txBody>
      </p:sp>
    </p:spTree>
    <p:extLst>
      <p:ext uri="{BB962C8B-B14F-4D97-AF65-F5344CB8AC3E}">
        <p14:creationId xmlns:p14="http://schemas.microsoft.com/office/powerpoint/2010/main" val="1710742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Persistence</a:t>
            </a:r>
            <a:endParaRPr kumimoji="1" lang="zh-TW" altLang="en-US" dirty="0"/>
          </a:p>
        </p:txBody>
      </p:sp>
      <p:sp>
        <p:nvSpPr>
          <p:cNvPr id="3" name="內容版面配置區 2"/>
          <p:cNvSpPr>
            <a:spLocks noGrp="1"/>
          </p:cNvSpPr>
          <p:nvPr>
            <p:ph idx="1"/>
          </p:nvPr>
        </p:nvSpPr>
        <p:spPr>
          <a:xfrm>
            <a:off x="1981200" y="1600201"/>
            <a:ext cx="8229600" cy="4765075"/>
          </a:xfrm>
        </p:spPr>
        <p:txBody>
          <a:bodyPr>
            <a:normAutofit fontScale="85000" lnSpcReduction="20000"/>
          </a:bodyPr>
          <a:lstStyle/>
          <a:p>
            <a:r>
              <a:rPr lang="en-US" altLang="zh-TW" i="1" dirty="0" err="1"/>
              <a:t>Scala</a:t>
            </a:r>
            <a:r>
              <a:rPr lang="en-US" altLang="zh-TW" i="1" dirty="0"/>
              <a:t> persist example </a:t>
            </a:r>
            <a:endParaRPr lang="en-US" altLang="zh-TW" dirty="0"/>
          </a:p>
          <a:p>
            <a:pPr marL="457200" lvl="1" indent="0">
              <a:buNone/>
            </a:pPr>
            <a:r>
              <a:rPr lang="en-US" altLang="zh-TW" sz="2000" b="1" dirty="0" err="1">
                <a:solidFill>
                  <a:srgbClr val="C00000"/>
                </a:solidFill>
              </a:rPr>
              <a:t>val</a:t>
            </a:r>
            <a:r>
              <a:rPr lang="en-US" altLang="zh-TW" sz="2000" b="1" dirty="0">
                <a:solidFill>
                  <a:srgbClr val="C00000"/>
                </a:solidFill>
              </a:rPr>
              <a:t> result = </a:t>
            </a:r>
            <a:r>
              <a:rPr lang="en-US" altLang="zh-TW" sz="2000" b="1" dirty="0" err="1">
                <a:solidFill>
                  <a:srgbClr val="C00000"/>
                </a:solidFill>
              </a:rPr>
              <a:t>input.map</a:t>
            </a:r>
            <a:r>
              <a:rPr lang="en-US" altLang="zh-TW" sz="2000" b="1" dirty="0">
                <a:solidFill>
                  <a:srgbClr val="C00000"/>
                </a:solidFill>
              </a:rPr>
              <a:t>(x =&gt; x*x) </a:t>
            </a:r>
          </a:p>
          <a:p>
            <a:pPr marL="457200" lvl="1" indent="0">
              <a:buNone/>
            </a:pPr>
            <a:r>
              <a:rPr lang="en-US" altLang="zh-TW" sz="2000" b="1" dirty="0" err="1">
                <a:solidFill>
                  <a:srgbClr val="C00000"/>
                </a:solidFill>
              </a:rPr>
              <a:t>result.persist</a:t>
            </a:r>
            <a:r>
              <a:rPr lang="en-US" altLang="zh-TW" sz="2000" b="1" dirty="0">
                <a:solidFill>
                  <a:srgbClr val="C00000"/>
                </a:solidFill>
              </a:rPr>
              <a:t>(MEMORY_ONLY) </a:t>
            </a:r>
          </a:p>
          <a:p>
            <a:pPr marL="457200" lvl="1" indent="0">
              <a:buNone/>
            </a:pPr>
            <a:r>
              <a:rPr lang="en-US" altLang="zh-TW" sz="2000" b="1" dirty="0" err="1">
                <a:solidFill>
                  <a:srgbClr val="C00000"/>
                </a:solidFill>
              </a:rPr>
              <a:t>println</a:t>
            </a:r>
            <a:r>
              <a:rPr lang="en-US" altLang="zh-TW" sz="2000" b="1" dirty="0">
                <a:solidFill>
                  <a:srgbClr val="C00000"/>
                </a:solidFill>
              </a:rPr>
              <a:t>(</a:t>
            </a:r>
            <a:r>
              <a:rPr lang="en-US" altLang="zh-TW" sz="2000" b="1" dirty="0" err="1">
                <a:solidFill>
                  <a:srgbClr val="C00000"/>
                </a:solidFill>
              </a:rPr>
              <a:t>result.count</a:t>
            </a:r>
            <a:r>
              <a:rPr lang="en-US" altLang="zh-TW" sz="2000" b="1" dirty="0">
                <a:solidFill>
                  <a:srgbClr val="C00000"/>
                </a:solidFill>
              </a:rPr>
              <a:t>()) </a:t>
            </a:r>
          </a:p>
          <a:p>
            <a:pPr marL="457200" lvl="1" indent="0">
              <a:buNone/>
            </a:pPr>
            <a:r>
              <a:rPr lang="en-US" altLang="zh-TW" sz="2000" b="1" dirty="0" err="1">
                <a:solidFill>
                  <a:srgbClr val="C00000"/>
                </a:solidFill>
              </a:rPr>
              <a:t>println</a:t>
            </a:r>
            <a:r>
              <a:rPr lang="en-US" altLang="zh-TW" sz="2000" b="1" dirty="0">
                <a:solidFill>
                  <a:srgbClr val="C00000"/>
                </a:solidFill>
              </a:rPr>
              <a:t>(</a:t>
            </a:r>
            <a:r>
              <a:rPr lang="en-US" altLang="zh-TW" sz="2000" b="1" dirty="0" err="1">
                <a:solidFill>
                  <a:srgbClr val="C00000"/>
                </a:solidFill>
              </a:rPr>
              <a:t>result.collect</a:t>
            </a:r>
            <a:r>
              <a:rPr lang="en-US" altLang="zh-TW" sz="2000" b="1" dirty="0">
                <a:solidFill>
                  <a:srgbClr val="C00000"/>
                </a:solidFill>
              </a:rPr>
              <a:t>().</a:t>
            </a:r>
            <a:r>
              <a:rPr lang="en-US" altLang="zh-TW" sz="2000" b="1" dirty="0" err="1">
                <a:solidFill>
                  <a:srgbClr val="C00000"/>
                </a:solidFill>
              </a:rPr>
              <a:t>mkString</a:t>
            </a:r>
            <a:r>
              <a:rPr lang="en-US" altLang="zh-TW" sz="2000" b="1" dirty="0">
                <a:solidFill>
                  <a:srgbClr val="C00000"/>
                </a:solidFill>
              </a:rPr>
              <a:t>(",")) </a:t>
            </a:r>
          </a:p>
          <a:p>
            <a:r>
              <a:rPr lang="en-US" altLang="zh-TW" dirty="0"/>
              <a:t>If you attempt to cache too much data to fit in memory, Spark will automatically evict old partitions using a Least Recently Used (LRU) cache policy</a:t>
            </a:r>
          </a:p>
          <a:p>
            <a:pPr lvl="1"/>
            <a:r>
              <a:rPr lang="en-US" altLang="zh-TW" dirty="0"/>
              <a:t>memory-only: it will </a:t>
            </a:r>
            <a:r>
              <a:rPr lang="en-US" altLang="zh-TW" dirty="0" err="1"/>
              <a:t>recompute</a:t>
            </a:r>
            <a:r>
              <a:rPr lang="en-US" altLang="zh-TW" dirty="0"/>
              <a:t> these partitions the next time they are accessed </a:t>
            </a:r>
          </a:p>
          <a:p>
            <a:pPr lvl="1"/>
            <a:r>
              <a:rPr lang="en-US" altLang="zh-TW" dirty="0"/>
              <a:t> memory-and-disk: it will write them out to disk </a:t>
            </a:r>
          </a:p>
          <a:p>
            <a:r>
              <a:rPr lang="en-US" altLang="zh-TW" dirty="0"/>
              <a:t>Caching unnecessary data can lead to eviction of useful data and more </a:t>
            </a:r>
            <a:r>
              <a:rPr lang="en-US" altLang="zh-TW" dirty="0" err="1"/>
              <a:t>recomputation</a:t>
            </a:r>
            <a:r>
              <a:rPr lang="en-US" altLang="zh-TW" dirty="0"/>
              <a:t> time. </a:t>
            </a:r>
          </a:p>
          <a:p>
            <a:r>
              <a:rPr lang="en-US" altLang="zh-TW" dirty="0"/>
              <a:t>RDDs come with a method called </a:t>
            </a:r>
            <a:r>
              <a:rPr lang="en-US" altLang="zh-TW" dirty="0" err="1"/>
              <a:t>unpersist</a:t>
            </a:r>
            <a:r>
              <a:rPr lang="en-US" altLang="zh-TW" dirty="0"/>
              <a:t>() that lets you manually remove them from the cache. </a:t>
            </a:r>
          </a:p>
        </p:txBody>
      </p:sp>
    </p:spTree>
    <p:extLst>
      <p:ext uri="{BB962C8B-B14F-4D97-AF65-F5344CB8AC3E}">
        <p14:creationId xmlns:p14="http://schemas.microsoft.com/office/powerpoint/2010/main" val="1402285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a:t>
            </a:r>
            <a:endParaRPr lang="en-US" dirty="0"/>
          </a:p>
        </p:txBody>
      </p:sp>
      <p:sp>
        <p:nvSpPr>
          <p:cNvPr id="8" name="Content Placeholder 7"/>
          <p:cNvSpPr>
            <a:spLocks noGrp="1"/>
          </p:cNvSpPr>
          <p:nvPr>
            <p:ph idx="1"/>
          </p:nvPr>
        </p:nvSpPr>
        <p:spPr/>
        <p:txBody>
          <a:bodyPr>
            <a:normAutofit lnSpcReduction="10000"/>
          </a:bodyPr>
          <a:lstStyle/>
          <a:p>
            <a:r>
              <a:rPr lang="en-US" dirty="0" smtClean="0"/>
              <a:t>An RDD is a small programmable fragment for computing some new data object using existing data objects (RDDs) or files as the data source.</a:t>
            </a:r>
          </a:p>
          <a:p>
            <a:endParaRPr lang="en-US" dirty="0"/>
          </a:p>
          <a:p>
            <a:r>
              <a:rPr lang="en-US" dirty="0" smtClean="0"/>
              <a:t>The style of code is a mix of something like SQL queries (read-only) and a kind of functional “transformation” programming.</a:t>
            </a:r>
          </a:p>
          <a:p>
            <a:endParaRPr lang="en-US" dirty="0"/>
          </a:p>
          <a:p>
            <a:r>
              <a:rPr lang="en-US" dirty="0" smtClean="0"/>
              <a:t>The resulting new data is a new file or a new object.  RDDs can initiate actions and can be appended to a log, but cannot be used to update stored databases or write into the middle of files.</a:t>
            </a:r>
            <a:endParaRPr lang="en-US" dirty="0"/>
          </a:p>
        </p:txBody>
      </p:sp>
      <p:sp>
        <p:nvSpPr>
          <p:cNvPr id="5" name="Footer Placeholder 4"/>
          <p:cNvSpPr>
            <a:spLocks noGrp="1"/>
          </p:cNvSpPr>
          <p:nvPr>
            <p:ph type="ftr" sz="quarter" idx="11"/>
          </p:nvPr>
        </p:nvSpPr>
        <p:spPr/>
        <p:txBody>
          <a:bodyPr/>
          <a:lstStyle/>
          <a:p>
            <a:r>
              <a:rPr lang="en-US" smtClean="0"/>
              <a:t>http://www.cs.cornell.edu/courses/cs5412/2018sp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53</a:t>
            </a:fld>
            <a:endParaRPr lang="en-US"/>
          </a:p>
        </p:txBody>
      </p:sp>
    </p:spTree>
    <p:extLst>
      <p:ext uri="{BB962C8B-B14F-4D97-AF65-F5344CB8AC3E}">
        <p14:creationId xmlns:p14="http://schemas.microsoft.com/office/powerpoint/2010/main" val="328750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24128" y="167425"/>
            <a:ext cx="9720072" cy="1917407"/>
          </a:xfrm>
        </p:spPr>
        <p:txBody>
          <a:bodyPr/>
          <a:lstStyle/>
          <a:p>
            <a:r>
              <a:rPr lang="en-US" altLang="en-US" dirty="0" err="1">
                <a:solidFill>
                  <a:srgbClr val="C00000"/>
                </a:solidFill>
              </a:rPr>
              <a:t>GridCloud</a:t>
            </a:r>
            <a:r>
              <a:rPr lang="en-US" altLang="en-US" dirty="0">
                <a:solidFill>
                  <a:srgbClr val="C00000"/>
                </a:solidFill>
              </a:rPr>
              <a:t>: Mile high perspective</a:t>
            </a:r>
          </a:p>
        </p:txBody>
      </p:sp>
      <p:sp>
        <p:nvSpPr>
          <p:cNvPr id="28" name="Slide Number Placeholder 27"/>
          <p:cNvSpPr>
            <a:spLocks noGrp="1"/>
          </p:cNvSpPr>
          <p:nvPr>
            <p:ph type="sldNum" sz="quarter" idx="12"/>
          </p:nvPr>
        </p:nvSpPr>
        <p:spPr/>
        <p:txBody>
          <a:bodyPr/>
          <a:lstStyle/>
          <a:p>
            <a:fld id="{3AB121C7-97B5-4DDA-92BE-1B4BF9B5D437}" type="slidenum">
              <a:rPr lang="en-US" smtClean="0"/>
              <a:pPr/>
              <a:t>6</a:t>
            </a:fld>
            <a:endParaRPr lang="en-US"/>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55" y="1128775"/>
            <a:ext cx="7593873" cy="561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ular Callout 1"/>
          <p:cNvSpPr/>
          <p:nvPr/>
        </p:nvSpPr>
        <p:spPr>
          <a:xfrm>
            <a:off x="9006426" y="296985"/>
            <a:ext cx="3022441" cy="4126523"/>
          </a:xfrm>
          <a:prstGeom prst="wedgeRectCallout">
            <a:avLst>
              <a:gd name="adj1" fmla="val -99068"/>
              <a:gd name="adj2" fmla="val 37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 intelligence lives in the cloud: machine learning that watches the real-time data stream in and reacts.  </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a:solidFill>
                  <a:schemeClr val="bg1"/>
                </a:solidFill>
              </a:rPr>
              <a:t>The external infrastructure is mostly dumb sensors and actuators</a:t>
            </a:r>
          </a:p>
        </p:txBody>
      </p:sp>
    </p:spTree>
    <p:extLst>
      <p:ext uri="{BB962C8B-B14F-4D97-AF65-F5344CB8AC3E}">
        <p14:creationId xmlns:p14="http://schemas.microsoft.com/office/powerpoint/2010/main" val="2453869195"/>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7083377" y="3266781"/>
            <a:ext cx="10987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Data flow: Redundant</a:t>
            </a:r>
            <a:endParaRPr lang="en-US" dirty="0"/>
          </a:p>
        </p:txBody>
      </p:sp>
      <p:sp>
        <p:nvSpPr>
          <p:cNvPr id="3" name="Footer Placeholder 2"/>
          <p:cNvSpPr>
            <a:spLocks noGrp="1"/>
          </p:cNvSpPr>
          <p:nvPr>
            <p:ph type="ftr" sz="quarter" idx="11"/>
          </p:nvPr>
        </p:nvSpPr>
        <p:spPr/>
        <p:txBody>
          <a:bodyPr/>
          <a:lstStyle/>
          <a:p>
            <a:r>
              <a:rPr lang="en-US" smtClean="0"/>
              <a:t>http://www.cs.cornell.edu/courses/cs5412/2018sp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7</a:t>
            </a:fld>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338" t="30141" r="54061" b="57299"/>
          <a:stretch/>
        </p:blipFill>
        <p:spPr bwMode="auto">
          <a:xfrm>
            <a:off x="1024128" y="3056708"/>
            <a:ext cx="1162594" cy="125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8138" y="2703205"/>
            <a:ext cx="1750423" cy="461665"/>
          </a:xfrm>
          <a:prstGeom prst="rect">
            <a:avLst/>
          </a:prstGeom>
          <a:noFill/>
        </p:spPr>
        <p:txBody>
          <a:bodyPr wrap="square" rtlCol="0">
            <a:spAutoFit/>
          </a:bodyPr>
          <a:lstStyle/>
          <a:p>
            <a:r>
              <a:rPr lang="en-US" sz="2400" dirty="0" smtClean="0"/>
              <a:t>Smart sensor</a:t>
            </a:r>
            <a:endParaRPr lang="en-US" sz="2400" dirty="0"/>
          </a:p>
        </p:txBody>
      </p:sp>
      <p:sp>
        <p:nvSpPr>
          <p:cNvPr id="7" name="Right Arrow 6"/>
          <p:cNvSpPr/>
          <p:nvPr/>
        </p:nvSpPr>
        <p:spPr>
          <a:xfrm>
            <a:off x="2591964" y="35438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428307" y="3207020"/>
            <a:ext cx="2534195" cy="14336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rPr>
              <a:t>File in FFFS</a:t>
            </a:r>
            <a:endParaRPr lang="en-US" sz="3200" b="1" dirty="0">
              <a:solidFill>
                <a:srgbClr val="FFFF00"/>
              </a:solidFill>
            </a:endParaRPr>
          </a:p>
        </p:txBody>
      </p:sp>
      <p:sp>
        <p:nvSpPr>
          <p:cNvPr id="9" name="Freeform 8"/>
          <p:cNvSpPr/>
          <p:nvPr/>
        </p:nvSpPr>
        <p:spPr>
          <a:xfrm>
            <a:off x="3584568" y="2724519"/>
            <a:ext cx="472193" cy="2168434"/>
          </a:xfrm>
          <a:custGeom>
            <a:avLst/>
            <a:gdLst>
              <a:gd name="connsiteX0" fmla="*/ 431217 w 472193"/>
              <a:gd name="connsiteY0" fmla="*/ 0 h 2168434"/>
              <a:gd name="connsiteX1" fmla="*/ 142 w 472193"/>
              <a:gd name="connsiteY1" fmla="*/ 692331 h 2168434"/>
              <a:gd name="connsiteX2" fmla="*/ 470405 w 472193"/>
              <a:gd name="connsiteY2" fmla="*/ 1293223 h 2168434"/>
              <a:gd name="connsiteX3" fmla="*/ 130771 w 472193"/>
              <a:gd name="connsiteY3" fmla="*/ 2168434 h 2168434"/>
            </a:gdLst>
            <a:ahLst/>
            <a:cxnLst>
              <a:cxn ang="0">
                <a:pos x="connsiteX0" y="connsiteY0"/>
              </a:cxn>
              <a:cxn ang="0">
                <a:pos x="connsiteX1" y="connsiteY1"/>
              </a:cxn>
              <a:cxn ang="0">
                <a:pos x="connsiteX2" y="connsiteY2"/>
              </a:cxn>
              <a:cxn ang="0">
                <a:pos x="connsiteX3" y="connsiteY3"/>
              </a:cxn>
            </a:cxnLst>
            <a:rect l="l" t="t" r="r" b="b"/>
            <a:pathLst>
              <a:path w="472193" h="2168434">
                <a:moveTo>
                  <a:pt x="431217" y="0"/>
                </a:moveTo>
                <a:cubicBezTo>
                  <a:pt x="212414" y="238397"/>
                  <a:pt x="-6389" y="476794"/>
                  <a:pt x="142" y="692331"/>
                </a:cubicBezTo>
                <a:cubicBezTo>
                  <a:pt x="6673" y="907868"/>
                  <a:pt x="448634" y="1047206"/>
                  <a:pt x="470405" y="1293223"/>
                </a:cubicBezTo>
                <a:cubicBezTo>
                  <a:pt x="492176" y="1539240"/>
                  <a:pt x="311473" y="1853837"/>
                  <a:pt x="130771" y="216843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68769" y="1894726"/>
            <a:ext cx="4394208" cy="830997"/>
          </a:xfrm>
          <a:prstGeom prst="rect">
            <a:avLst/>
          </a:prstGeom>
          <a:noFill/>
        </p:spPr>
        <p:txBody>
          <a:bodyPr wrap="square" rtlCol="0">
            <a:spAutoFit/>
          </a:bodyPr>
          <a:lstStyle/>
          <a:p>
            <a:pPr algn="ctr"/>
            <a:r>
              <a:rPr lang="en-US" sz="2400" dirty="0" smtClean="0"/>
              <a:t>Data collectors (k per sensor, to tolerate k-1 crash faults)</a:t>
            </a:r>
            <a:endParaRPr lang="en-US" sz="2400" dirty="0"/>
          </a:p>
        </p:txBody>
      </p:sp>
      <p:sp>
        <p:nvSpPr>
          <p:cNvPr id="11" name="TextBox 10"/>
          <p:cNvSpPr txBox="1"/>
          <p:nvPr/>
        </p:nvSpPr>
        <p:spPr>
          <a:xfrm>
            <a:off x="2298947" y="4472703"/>
            <a:ext cx="1593440" cy="461665"/>
          </a:xfrm>
          <a:prstGeom prst="rect">
            <a:avLst/>
          </a:prstGeom>
          <a:noFill/>
        </p:spPr>
        <p:txBody>
          <a:bodyPr wrap="square" rtlCol="0">
            <a:spAutoFit/>
          </a:bodyPr>
          <a:lstStyle/>
          <a:p>
            <a:r>
              <a:rPr lang="en-US" sz="2400" dirty="0" smtClean="0"/>
              <a:t>K TCP links</a:t>
            </a:r>
            <a:endParaRPr lang="en-US" sz="2400" dirty="0"/>
          </a:p>
        </p:txBody>
      </p:sp>
      <p:sp>
        <p:nvSpPr>
          <p:cNvPr id="12" name="Flowchart: Sort 11"/>
          <p:cNvSpPr/>
          <p:nvPr/>
        </p:nvSpPr>
        <p:spPr>
          <a:xfrm>
            <a:off x="6937003" y="3056694"/>
            <a:ext cx="513419" cy="914400"/>
          </a:xfrm>
          <a:prstGeom prst="flowChartSor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223608" y="2199434"/>
            <a:ext cx="2549808" cy="830997"/>
          </a:xfrm>
          <a:prstGeom prst="rect">
            <a:avLst/>
          </a:prstGeom>
          <a:noFill/>
        </p:spPr>
        <p:txBody>
          <a:bodyPr wrap="square" rtlCol="0">
            <a:spAutoFit/>
          </a:bodyPr>
          <a:lstStyle/>
          <a:p>
            <a:pPr algn="ctr"/>
            <a:r>
              <a:rPr lang="en-US" sz="2400" dirty="0" smtClean="0"/>
              <a:t>RDDs </a:t>
            </a:r>
            <a:br>
              <a:rPr lang="en-US" sz="2400" dirty="0" smtClean="0"/>
            </a:br>
            <a:r>
              <a:rPr lang="en-US" sz="2400" dirty="0" smtClean="0"/>
              <a:t>(one per sensor)</a:t>
            </a:r>
            <a:endParaRPr lang="en-US" sz="2400" dirty="0"/>
          </a:p>
        </p:txBody>
      </p:sp>
      <p:sp>
        <p:nvSpPr>
          <p:cNvPr id="14" name="Cube 13"/>
          <p:cNvSpPr/>
          <p:nvPr/>
        </p:nvSpPr>
        <p:spPr>
          <a:xfrm>
            <a:off x="8702253" y="1693268"/>
            <a:ext cx="3479968" cy="34024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SPARK </a:t>
            </a:r>
            <a:br>
              <a:rPr lang="en-US" sz="2800" b="1" dirty="0" smtClean="0">
                <a:solidFill>
                  <a:srgbClr val="C00000"/>
                </a:solidFill>
              </a:rPr>
            </a:br>
            <a:r>
              <a:rPr lang="en-US" sz="2800" b="1" dirty="0" smtClean="0">
                <a:solidFill>
                  <a:srgbClr val="C00000"/>
                </a:solidFill>
              </a:rPr>
              <a:t>data analytics</a:t>
            </a:r>
            <a:br>
              <a:rPr lang="en-US" sz="2800" b="1" dirty="0" smtClean="0">
                <a:solidFill>
                  <a:srgbClr val="C00000"/>
                </a:solidFill>
              </a:rPr>
            </a:br>
            <a:r>
              <a:rPr lang="en-US" sz="2800" b="1" dirty="0" smtClean="0">
                <a:solidFill>
                  <a:srgbClr val="C00000"/>
                </a:solidFill>
              </a:rPr>
              <a:t>parallel processing framework</a:t>
            </a:r>
            <a:endParaRPr lang="en-US" sz="2800" b="1" dirty="0">
              <a:solidFill>
                <a:srgbClr val="C00000"/>
              </a:solidFill>
            </a:endParaRPr>
          </a:p>
        </p:txBody>
      </p:sp>
      <p:sp>
        <p:nvSpPr>
          <p:cNvPr id="16" name="Right Arrow 15"/>
          <p:cNvSpPr/>
          <p:nvPr/>
        </p:nvSpPr>
        <p:spPr>
          <a:xfrm>
            <a:off x="7235777" y="3419181"/>
            <a:ext cx="10987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ort 16"/>
          <p:cNvSpPr/>
          <p:nvPr/>
        </p:nvSpPr>
        <p:spPr>
          <a:xfrm>
            <a:off x="7089403" y="3209094"/>
            <a:ext cx="513419" cy="914400"/>
          </a:xfrm>
          <a:prstGeom prst="flowChartSor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388177" y="3571581"/>
            <a:ext cx="10987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ort 18"/>
          <p:cNvSpPr/>
          <p:nvPr/>
        </p:nvSpPr>
        <p:spPr>
          <a:xfrm>
            <a:off x="7241803" y="3361494"/>
            <a:ext cx="513419" cy="914400"/>
          </a:xfrm>
          <a:prstGeom prst="flowChartSor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540577" y="3723981"/>
            <a:ext cx="10987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ort 20"/>
          <p:cNvSpPr/>
          <p:nvPr/>
        </p:nvSpPr>
        <p:spPr>
          <a:xfrm>
            <a:off x="7394203" y="3513894"/>
            <a:ext cx="513419" cy="914400"/>
          </a:xfrm>
          <a:prstGeom prst="flowChartSor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53085" y="4740580"/>
            <a:ext cx="3622629" cy="461665"/>
          </a:xfrm>
          <a:prstGeom prst="rect">
            <a:avLst/>
          </a:prstGeom>
          <a:noFill/>
        </p:spPr>
        <p:txBody>
          <a:bodyPr wrap="square" rtlCol="0">
            <a:spAutoFit/>
          </a:bodyPr>
          <a:lstStyle/>
          <a:p>
            <a:pPr algn="ctr"/>
            <a:r>
              <a:rPr lang="en-US" sz="2400" dirty="0" smtClean="0"/>
              <a:t>FFFS files (one per sensor)</a:t>
            </a:r>
            <a:endParaRPr lang="en-US" sz="2400" dirty="0"/>
          </a:p>
        </p:txBody>
      </p:sp>
      <p:sp>
        <p:nvSpPr>
          <p:cNvPr id="23" name="Right Arrow 22"/>
          <p:cNvSpPr/>
          <p:nvPr/>
        </p:nvSpPr>
        <p:spPr>
          <a:xfrm rot="20205491">
            <a:off x="2514467" y="31191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319741">
            <a:off x="2535368" y="396629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736968" y="2876919"/>
            <a:ext cx="472193" cy="2168434"/>
          </a:xfrm>
          <a:custGeom>
            <a:avLst/>
            <a:gdLst>
              <a:gd name="connsiteX0" fmla="*/ 431217 w 472193"/>
              <a:gd name="connsiteY0" fmla="*/ 0 h 2168434"/>
              <a:gd name="connsiteX1" fmla="*/ 142 w 472193"/>
              <a:gd name="connsiteY1" fmla="*/ 692331 h 2168434"/>
              <a:gd name="connsiteX2" fmla="*/ 470405 w 472193"/>
              <a:gd name="connsiteY2" fmla="*/ 1293223 h 2168434"/>
              <a:gd name="connsiteX3" fmla="*/ 130771 w 472193"/>
              <a:gd name="connsiteY3" fmla="*/ 2168434 h 2168434"/>
            </a:gdLst>
            <a:ahLst/>
            <a:cxnLst>
              <a:cxn ang="0">
                <a:pos x="connsiteX0" y="connsiteY0"/>
              </a:cxn>
              <a:cxn ang="0">
                <a:pos x="connsiteX1" y="connsiteY1"/>
              </a:cxn>
              <a:cxn ang="0">
                <a:pos x="connsiteX2" y="connsiteY2"/>
              </a:cxn>
              <a:cxn ang="0">
                <a:pos x="connsiteX3" y="connsiteY3"/>
              </a:cxn>
            </a:cxnLst>
            <a:rect l="l" t="t" r="r" b="b"/>
            <a:pathLst>
              <a:path w="472193" h="2168434">
                <a:moveTo>
                  <a:pt x="431217" y="0"/>
                </a:moveTo>
                <a:cubicBezTo>
                  <a:pt x="212414" y="238397"/>
                  <a:pt x="-6389" y="476794"/>
                  <a:pt x="142" y="692331"/>
                </a:cubicBezTo>
                <a:cubicBezTo>
                  <a:pt x="6673" y="907868"/>
                  <a:pt x="448634" y="1047206"/>
                  <a:pt x="470405" y="1293223"/>
                </a:cubicBezTo>
                <a:cubicBezTo>
                  <a:pt x="492176" y="1539240"/>
                  <a:pt x="311473" y="1853837"/>
                  <a:pt x="130771" y="216843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889368" y="3029319"/>
            <a:ext cx="472193" cy="2168434"/>
          </a:xfrm>
          <a:custGeom>
            <a:avLst/>
            <a:gdLst>
              <a:gd name="connsiteX0" fmla="*/ 431217 w 472193"/>
              <a:gd name="connsiteY0" fmla="*/ 0 h 2168434"/>
              <a:gd name="connsiteX1" fmla="*/ 142 w 472193"/>
              <a:gd name="connsiteY1" fmla="*/ 692331 h 2168434"/>
              <a:gd name="connsiteX2" fmla="*/ 470405 w 472193"/>
              <a:gd name="connsiteY2" fmla="*/ 1293223 h 2168434"/>
              <a:gd name="connsiteX3" fmla="*/ 130771 w 472193"/>
              <a:gd name="connsiteY3" fmla="*/ 2168434 h 2168434"/>
            </a:gdLst>
            <a:ahLst/>
            <a:cxnLst>
              <a:cxn ang="0">
                <a:pos x="connsiteX0" y="connsiteY0"/>
              </a:cxn>
              <a:cxn ang="0">
                <a:pos x="connsiteX1" y="connsiteY1"/>
              </a:cxn>
              <a:cxn ang="0">
                <a:pos x="connsiteX2" y="connsiteY2"/>
              </a:cxn>
              <a:cxn ang="0">
                <a:pos x="connsiteX3" y="connsiteY3"/>
              </a:cxn>
            </a:cxnLst>
            <a:rect l="l" t="t" r="r" b="b"/>
            <a:pathLst>
              <a:path w="472193" h="2168434">
                <a:moveTo>
                  <a:pt x="431217" y="0"/>
                </a:moveTo>
                <a:cubicBezTo>
                  <a:pt x="212414" y="238397"/>
                  <a:pt x="-6389" y="476794"/>
                  <a:pt x="142" y="692331"/>
                </a:cubicBezTo>
                <a:cubicBezTo>
                  <a:pt x="6673" y="907868"/>
                  <a:pt x="448634" y="1047206"/>
                  <a:pt x="470405" y="1293223"/>
                </a:cubicBezTo>
                <a:cubicBezTo>
                  <a:pt x="492176" y="1539240"/>
                  <a:pt x="311473" y="1853837"/>
                  <a:pt x="130771" y="216843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339634" y="5128219"/>
            <a:ext cx="1177360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r>
              <a:rPr lang="en-US" sz="2800" dirty="0" smtClean="0"/>
              <a:t>Redundancy for fault-tolerance and to improve real-time performance up to the stage where the files are stored.  Then FFFS reliability takes over.</a:t>
            </a:r>
            <a:endParaRPr lang="en-US" sz="2800" dirty="0"/>
          </a:p>
        </p:txBody>
      </p:sp>
    </p:spTree>
    <p:extLst>
      <p:ext uri="{BB962C8B-B14F-4D97-AF65-F5344CB8AC3E}">
        <p14:creationId xmlns:p14="http://schemas.microsoft.com/office/powerpoint/2010/main" val="255675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E060-FD8C-43CF-97F1-983729828564}"/>
              </a:ext>
            </a:extLst>
          </p:cNvPr>
          <p:cNvSpPr>
            <a:spLocks noGrp="1"/>
          </p:cNvSpPr>
          <p:nvPr>
            <p:ph type="title"/>
          </p:nvPr>
        </p:nvSpPr>
        <p:spPr/>
        <p:txBody>
          <a:bodyPr/>
          <a:lstStyle/>
          <a:p>
            <a:r>
              <a:rPr lang="en-US" dirty="0"/>
              <a:t>Eaton Project</a:t>
            </a:r>
          </a:p>
        </p:txBody>
      </p:sp>
      <p:sp>
        <p:nvSpPr>
          <p:cNvPr id="3" name="Content Placeholder 2">
            <a:extLst>
              <a:ext uri="{FF2B5EF4-FFF2-40B4-BE49-F238E27FC236}">
                <a16:creationId xmlns:a16="http://schemas.microsoft.com/office/drawing/2014/main" id="{F5E96E53-C103-4082-ACF3-D7B2D46F4550}"/>
              </a:ext>
            </a:extLst>
          </p:cNvPr>
          <p:cNvSpPr>
            <a:spLocks noGrp="1"/>
          </p:cNvSpPr>
          <p:nvPr>
            <p:ph idx="1"/>
          </p:nvPr>
        </p:nvSpPr>
        <p:spPr/>
        <p:txBody>
          <a:bodyPr vert="horz" lIns="45720" tIns="45720" rIns="45720" bIns="45720" rtlCol="0" anchor="t">
            <a:normAutofit/>
          </a:bodyPr>
          <a:lstStyle/>
          <a:p>
            <a:r>
              <a:rPr lang="en-US" dirty="0"/>
              <a:t>Receive data every minute from many different homes. Each home has a central sensor that is responsible for aggregating monitoring information as well as controlling several electrical devices.</a:t>
            </a:r>
          </a:p>
          <a:p>
            <a:endParaRPr lang="en-US" dirty="0"/>
          </a:p>
          <a:p>
            <a:r>
              <a:rPr lang="en-US" dirty="0"/>
              <a:t>Our goal for now is to aggregate the monitored consumptions in </a:t>
            </a:r>
            <a:r>
              <a:rPr lang="en-US" dirty="0" err="1"/>
              <a:t>KVolts</a:t>
            </a:r>
            <a:r>
              <a:rPr lang="en-US" dirty="0"/>
              <a:t> as well as keep track of missing (or received information). We assume that the data is already stored in FFFS and we have to write Python code for Spark to perform this analysis.</a:t>
            </a:r>
          </a:p>
        </p:txBody>
      </p:sp>
    </p:spTree>
    <p:extLst>
      <p:ext uri="{BB962C8B-B14F-4D97-AF65-F5344CB8AC3E}">
        <p14:creationId xmlns:p14="http://schemas.microsoft.com/office/powerpoint/2010/main" val="208757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5C01-4A6E-41E3-BB58-67E2E055B82B}"/>
              </a:ext>
            </a:extLst>
          </p:cNvPr>
          <p:cNvSpPr>
            <a:spLocks noGrp="1"/>
          </p:cNvSpPr>
          <p:nvPr>
            <p:ph type="title"/>
          </p:nvPr>
        </p:nvSpPr>
        <p:spPr>
          <a:xfrm>
            <a:off x="1024128" y="585216"/>
            <a:ext cx="9720072" cy="1499616"/>
          </a:xfrm>
        </p:spPr>
        <p:txBody>
          <a:bodyPr/>
          <a:lstStyle/>
          <a:p>
            <a:r>
              <a:rPr lang="en-US" dirty="0"/>
              <a:t>Code</a:t>
            </a:r>
          </a:p>
        </p:txBody>
      </p:sp>
      <p:sp>
        <p:nvSpPr>
          <p:cNvPr id="5" name="Content Placeholder 4">
            <a:extLst>
              <a:ext uri="{FF2B5EF4-FFF2-40B4-BE49-F238E27FC236}">
                <a16:creationId xmlns:a16="http://schemas.microsoft.com/office/drawing/2014/main" id="{155B75E7-585E-4DB9-A551-5008BE631454}"/>
              </a:ext>
            </a:extLst>
          </p:cNvPr>
          <p:cNvSpPr>
            <a:spLocks noGrp="1"/>
          </p:cNvSpPr>
          <p:nvPr>
            <p:ph sz="half" idx="2"/>
          </p:nvPr>
        </p:nvSpPr>
        <p:spPr>
          <a:xfrm>
            <a:off x="770339" y="1754037"/>
            <a:ext cx="6738955" cy="5029774"/>
          </a:xfrm>
        </p:spPr>
        <p:txBody>
          <a:bodyPr vert="horz" lIns="45720" tIns="45720" rIns="45720" bIns="45720" rtlCol="0" anchor="t">
            <a:noAutofit/>
          </a:bodyPr>
          <a:lstStyle/>
          <a:p>
            <a:r>
              <a:rPr lang="en-US" sz="2000" b="1" dirty="0" err="1">
                <a:latin typeface="TW Cen MT"/>
              </a:rPr>
              <a:t>curTs</a:t>
            </a:r>
            <a:r>
              <a:rPr lang="en-US" sz="2000" b="1" dirty="0">
                <a:latin typeface="TW Cen MT"/>
              </a:rPr>
              <a:t> = </a:t>
            </a:r>
            <a:r>
              <a:rPr lang="en-US" sz="2000" b="1" dirty="0">
                <a:solidFill>
                  <a:srgbClr val="00B050"/>
                </a:solidFill>
                <a:latin typeface="TW Cen MT"/>
              </a:rPr>
              <a:t>long</a:t>
            </a:r>
            <a:r>
              <a:rPr lang="en-US" sz="2000" b="1" dirty="0">
                <a:latin typeface="TW Cen MT"/>
              </a:rPr>
              <a:t>(</a:t>
            </a:r>
            <a:r>
              <a:rPr lang="en-US" sz="2000" b="1" dirty="0" err="1">
                <a:latin typeface="TW Cen MT"/>
              </a:rPr>
              <a:t>time.time</a:t>
            </a:r>
            <a:r>
              <a:rPr lang="en-US" sz="2000" b="1" dirty="0">
                <a:latin typeface="TW Cen MT"/>
              </a:rPr>
              <a:t>())</a:t>
            </a:r>
          </a:p>
          <a:p>
            <a:r>
              <a:rPr lang="en-US" sz="2000" b="1" dirty="0" err="1">
                <a:latin typeface="TW Cen MT"/>
              </a:rPr>
              <a:t>initialRDD</a:t>
            </a:r>
            <a:r>
              <a:rPr lang="en-US" sz="2000" b="1" dirty="0">
                <a:latin typeface="TW Cen MT"/>
              </a:rPr>
              <a:t> = </a:t>
            </a:r>
            <a:r>
              <a:rPr lang="en-US" sz="2000" b="1" dirty="0" err="1">
                <a:latin typeface="TW Cen MT"/>
              </a:rPr>
              <a:t>sc.</a:t>
            </a:r>
            <a:r>
              <a:rPr lang="en-US" sz="2000" b="1" dirty="0" err="1">
                <a:solidFill>
                  <a:srgbClr val="C00000"/>
                </a:solidFill>
                <a:latin typeface="TW Cen MT"/>
              </a:rPr>
              <a:t>textFile</a:t>
            </a:r>
            <a:r>
              <a:rPr lang="en-US" sz="2000" b="1" dirty="0">
                <a:latin typeface="TW Cen MT"/>
              </a:rPr>
              <a:t>("</a:t>
            </a:r>
            <a:r>
              <a:rPr lang="en-US" sz="2000" b="1" dirty="0" err="1">
                <a:latin typeface="TW Cen MT"/>
              </a:rPr>
              <a:t>fffs</a:t>
            </a:r>
            <a:r>
              <a:rPr lang="en-US" sz="2000" b="1" dirty="0">
                <a:latin typeface="TW Cen MT"/>
              </a:rPr>
              <a:t>://10.0.0.10:9000/home/</a:t>
            </a:r>
            <a:r>
              <a:rPr lang="en-US" sz="2000" b="1" dirty="0" err="1">
                <a:latin typeface="TW Cen MT"/>
              </a:rPr>
              <a:t>theo</a:t>
            </a:r>
            <a:r>
              <a:rPr lang="en-US" sz="2000" b="1" dirty="0">
                <a:latin typeface="TW Cen MT"/>
              </a:rPr>
              <a:t>/data/sensor[0-9]*.</a:t>
            </a:r>
            <a:r>
              <a:rPr lang="en-US" sz="2000" b="1" dirty="0" err="1">
                <a:latin typeface="TW Cen MT"/>
              </a:rPr>
              <a:t>dat@u</a:t>
            </a:r>
            <a:r>
              <a:rPr lang="en-US" sz="2000" b="1" dirty="0">
                <a:latin typeface="TW Cen MT"/>
              </a:rPr>
              <a:t>" + </a:t>
            </a:r>
            <a:r>
              <a:rPr lang="en-US" sz="2000" b="1" dirty="0" err="1">
                <a:latin typeface="TW Cen MT"/>
              </a:rPr>
              <a:t>str</a:t>
            </a:r>
            <a:r>
              <a:rPr lang="en-US" sz="2000" b="1" dirty="0">
                <a:latin typeface="TW Cen MT"/>
              </a:rPr>
              <a:t>(</a:t>
            </a:r>
            <a:r>
              <a:rPr lang="en-US" sz="2000" b="1" dirty="0" err="1">
                <a:latin typeface="TW Cen MT"/>
              </a:rPr>
              <a:t>curTs</a:t>
            </a:r>
            <a:r>
              <a:rPr lang="en-US" sz="2000" b="1" dirty="0">
                <a:latin typeface="TW Cen MT"/>
              </a:rPr>
              <a:t>))</a:t>
            </a:r>
          </a:p>
          <a:p>
            <a:r>
              <a:rPr lang="en-US" sz="2000" err="1">
                <a:latin typeface="TW Cen MT"/>
              </a:rPr>
              <a:t>deserializedRDD</a:t>
            </a:r>
            <a:r>
              <a:rPr lang="en-US" sz="2000" dirty="0">
                <a:latin typeface="TW Cen MT"/>
              </a:rPr>
              <a:t> = </a:t>
            </a:r>
            <a:r>
              <a:rPr lang="en-US" sz="2000" err="1">
                <a:latin typeface="TW Cen MT"/>
              </a:rPr>
              <a:t>initialRDD.</a:t>
            </a:r>
            <a:r>
              <a:rPr lang="en-US" sz="2000" err="1">
                <a:solidFill>
                  <a:srgbClr val="C00000"/>
                </a:solidFill>
                <a:latin typeface="TW Cen MT"/>
              </a:rPr>
              <a:t>map</a:t>
            </a:r>
            <a:r>
              <a:rPr lang="en-US" sz="2000" dirty="0">
                <a:latin typeface="TW Cen MT"/>
              </a:rPr>
              <a:t>(</a:t>
            </a:r>
            <a:r>
              <a:rPr lang="en-US" sz="2000" err="1">
                <a:latin typeface="TW Cen MT"/>
              </a:rPr>
              <a:t>deserialize</a:t>
            </a:r>
            <a:r>
              <a:rPr lang="en-US" sz="2000" dirty="0">
                <a:latin typeface="TW Cen MT"/>
              </a:rPr>
              <a:t>)</a:t>
            </a:r>
          </a:p>
          <a:p>
            <a:r>
              <a:rPr lang="en-US" sz="2000" err="1">
                <a:latin typeface="TW Cen MT"/>
              </a:rPr>
              <a:t>processedRDD</a:t>
            </a:r>
            <a:r>
              <a:rPr lang="en-US" sz="2000" dirty="0">
                <a:latin typeface="TW Cen MT"/>
              </a:rPr>
              <a:t> = </a:t>
            </a:r>
            <a:r>
              <a:rPr lang="en-US" sz="2000" err="1">
                <a:latin typeface="TW Cen MT"/>
              </a:rPr>
              <a:t>deserializedRDD.</a:t>
            </a:r>
            <a:r>
              <a:rPr lang="en-US" sz="2000" err="1">
                <a:solidFill>
                  <a:srgbClr val="C00000"/>
                </a:solidFill>
                <a:latin typeface="TW Cen MT"/>
              </a:rPr>
              <a:t>map</a:t>
            </a:r>
            <a:r>
              <a:rPr lang="en-US" sz="2000" dirty="0">
                <a:latin typeface="TW Cen MT"/>
              </a:rPr>
              <a:t>(lambda x: (0, 0.0, 0.0, 0.0) if x[1] &lt;= </a:t>
            </a:r>
            <a:r>
              <a:rPr lang="en-US" sz="2000" err="1">
                <a:latin typeface="TW Cen MT"/>
              </a:rPr>
              <a:t>curTs</a:t>
            </a:r>
            <a:r>
              <a:rPr lang="en-US" sz="2000" dirty="0">
                <a:latin typeface="TW Cen MT"/>
              </a:rPr>
              <a:t> - 60 else (1, x[2], x[3], x[4]))</a:t>
            </a:r>
          </a:p>
          <a:p>
            <a:r>
              <a:rPr lang="en-US" sz="2000" err="1">
                <a:latin typeface="TW Cen MT"/>
              </a:rPr>
              <a:t>filteredRDD</a:t>
            </a:r>
            <a:r>
              <a:rPr lang="en-US" sz="2000" dirty="0">
                <a:latin typeface="TW Cen MT"/>
              </a:rPr>
              <a:t> = </a:t>
            </a:r>
            <a:r>
              <a:rPr lang="en-US" sz="2000" err="1">
                <a:latin typeface="TW Cen MT"/>
              </a:rPr>
              <a:t>processedRDD.</a:t>
            </a:r>
            <a:r>
              <a:rPr lang="en-US" sz="2000" err="1">
                <a:solidFill>
                  <a:srgbClr val="C00000"/>
                </a:solidFill>
                <a:latin typeface="TW Cen MT"/>
              </a:rPr>
              <a:t>filter</a:t>
            </a:r>
            <a:r>
              <a:rPr lang="en-US" sz="2000" dirty="0">
                <a:latin typeface="TW Cen MT"/>
              </a:rPr>
              <a:t>(lambda x: x[0] == 1)</a:t>
            </a:r>
          </a:p>
          <a:p>
            <a:r>
              <a:rPr lang="en-US" sz="2000" dirty="0">
                <a:latin typeface="TW Cen MT"/>
              </a:rPr>
              <a:t>res = </a:t>
            </a:r>
            <a:r>
              <a:rPr lang="en-US" sz="2000" dirty="0" err="1">
                <a:latin typeface="TW Cen MT"/>
              </a:rPr>
              <a:t>filteredRDD.</a:t>
            </a:r>
            <a:r>
              <a:rPr lang="en-US" sz="2000" dirty="0" err="1">
                <a:solidFill>
                  <a:srgbClr val="C00000"/>
                </a:solidFill>
                <a:latin typeface="TW Cen MT"/>
              </a:rPr>
              <a:t>reduce</a:t>
            </a:r>
            <a:r>
              <a:rPr lang="en-US" sz="2000" dirty="0">
                <a:latin typeface="TW Cen MT"/>
              </a:rPr>
              <a:t>(lambda x, y: (x[0]+y[0], x[1]+y[1], x[2]+y[2], x[3]+y[3]))</a:t>
            </a:r>
          </a:p>
          <a:p>
            <a:r>
              <a:rPr lang="en-US" sz="2000" dirty="0">
                <a:solidFill>
                  <a:srgbClr val="00B050"/>
                </a:solidFill>
                <a:latin typeface="TW Cen MT"/>
              </a:rPr>
              <a:t>print </a:t>
            </a:r>
            <a:r>
              <a:rPr lang="en-US" sz="2000" dirty="0">
                <a:latin typeface="TW Cen MT"/>
              </a:rPr>
              <a:t>res</a:t>
            </a:r>
          </a:p>
        </p:txBody>
      </p:sp>
      <p:sp>
        <p:nvSpPr>
          <p:cNvPr id="7" name="Oval 6">
            <a:extLst>
              <a:ext uri="{FF2B5EF4-FFF2-40B4-BE49-F238E27FC236}">
                <a16:creationId xmlns:a16="http://schemas.microsoft.com/office/drawing/2014/main" id="{02AF10F4-D8ED-4C90-BF8B-87F3C6AEE6C0}"/>
              </a:ext>
            </a:extLst>
          </p:cNvPr>
          <p:cNvSpPr/>
          <p:nvPr/>
        </p:nvSpPr>
        <p:spPr>
          <a:xfrm>
            <a:off x="8428004" y="419818"/>
            <a:ext cx="2682815"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RDD</a:t>
            </a:r>
          </a:p>
        </p:txBody>
      </p:sp>
      <p:sp>
        <p:nvSpPr>
          <p:cNvPr id="14" name="TextBox 13">
            <a:extLst>
              <a:ext uri="{FF2B5EF4-FFF2-40B4-BE49-F238E27FC236}">
                <a16:creationId xmlns:a16="http://schemas.microsoft.com/office/drawing/2014/main" id="{83A3A566-045E-4276-A6A8-450CB57DD3C6}"/>
              </a:ext>
            </a:extLst>
          </p:cNvPr>
          <p:cNvSpPr txBox="1"/>
          <p:nvPr/>
        </p:nvSpPr>
        <p:spPr>
          <a:xfrm>
            <a:off x="7763084" y="2086154"/>
            <a:ext cx="4333122" cy="41549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Get current time </a:t>
            </a:r>
            <a:r>
              <a:rPr lang="en-US" sz="2400" i="1" dirty="0" err="1"/>
              <a:t>curTS</a:t>
            </a:r>
            <a:r>
              <a:rPr lang="en-US" sz="2400" i="1" dirty="0"/>
              <a:t> in seconds.</a:t>
            </a:r>
            <a:endParaRPr lang="en-US" sz="2400" i="1" dirty="0" err="1"/>
          </a:p>
          <a:p>
            <a:pPr marL="285750" indent="-285750">
              <a:buFont typeface="Arial"/>
              <a:buChar char="•"/>
            </a:pPr>
            <a:r>
              <a:rPr lang="en-US" sz="2400" i="1" dirty="0"/>
              <a:t>Spark Context </a:t>
            </a:r>
            <a:r>
              <a:rPr lang="en-US" sz="2400" i="1" dirty="0" err="1"/>
              <a:t>sc</a:t>
            </a:r>
            <a:r>
              <a:rPr lang="en-US" sz="2400" i="1" dirty="0"/>
              <a:t> maintains information about spark instances, spark configuration as well as location of data in FFFS instances (collocation of computation in the same physical node as the stored data).</a:t>
            </a:r>
          </a:p>
          <a:p>
            <a:pPr marL="285750" indent="-285750">
              <a:buFont typeface="Arial"/>
              <a:buChar char="•"/>
            </a:pPr>
            <a:r>
              <a:rPr lang="en-US" sz="2400" dirty="0"/>
              <a:t>Fetch all recent files generated at some time before </a:t>
            </a:r>
            <a:r>
              <a:rPr lang="en-US" sz="2400" i="1" dirty="0" err="1"/>
              <a:t>curTS</a:t>
            </a:r>
            <a:r>
              <a:rPr lang="en-US" sz="2400" i="1" dirty="0"/>
              <a:t>.</a:t>
            </a:r>
            <a:endParaRPr lang="en-US" sz="2400" dirty="0"/>
          </a:p>
        </p:txBody>
      </p:sp>
    </p:spTree>
    <p:extLst>
      <p:ext uri="{BB962C8B-B14F-4D97-AF65-F5344CB8AC3E}">
        <p14:creationId xmlns:p14="http://schemas.microsoft.com/office/powerpoint/2010/main" val="2360402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4066</TotalTime>
  <Words>3747</Words>
  <Application>Microsoft Office PowerPoint</Application>
  <PresentationFormat>Widescreen</PresentationFormat>
  <Paragraphs>615</Paragraphs>
  <Slides>53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微軟正黑體</vt:lpstr>
      <vt:lpstr>Arial</vt:lpstr>
      <vt:lpstr>Calibri</vt:lpstr>
      <vt:lpstr>Tw Cen MT</vt:lpstr>
      <vt:lpstr>Tw Cen MT</vt:lpstr>
      <vt:lpstr>Tw Cen MT Condensed</vt:lpstr>
      <vt:lpstr>Wingdings 3</vt:lpstr>
      <vt:lpstr>Integral</vt:lpstr>
      <vt:lpstr>Connecting Spark to Files Containing Data</vt:lpstr>
      <vt:lpstr>Today’s Lecture borrows from a slide set from a Spark user community meeting</vt:lpstr>
      <vt:lpstr>RDD model rapidly expanded</vt:lpstr>
      <vt:lpstr>Today’s lecture</vt:lpstr>
      <vt:lpstr>RDD Example From Eaton ARPA-e research</vt:lpstr>
      <vt:lpstr>GridCloud: Mile high perspective</vt:lpstr>
      <vt:lpstr>Data flow: Redundant</vt:lpstr>
      <vt:lpstr>Eaton Project</vt:lpstr>
      <vt:lpstr>Code</vt:lpstr>
      <vt:lpstr>RDD Code</vt:lpstr>
      <vt:lpstr>RDD Code</vt:lpstr>
      <vt:lpstr>RDD Code</vt:lpstr>
      <vt:lpstr>RDD Code</vt:lpstr>
      <vt:lpstr>OPtimizations</vt:lpstr>
      <vt:lpstr>Discussion</vt:lpstr>
      <vt:lpstr>Deeper dive on RDD coding</vt:lpstr>
      <vt:lpstr>RDD Basics </vt:lpstr>
      <vt:lpstr>RDD Basics </vt:lpstr>
      <vt:lpstr>RDD Basics </vt:lpstr>
      <vt:lpstr>RDD Basics </vt:lpstr>
      <vt:lpstr>RDD Basics </vt:lpstr>
      <vt:lpstr>Creating RDD</vt:lpstr>
      <vt:lpstr>Creating RDD</vt:lpstr>
      <vt:lpstr>RDD Operations </vt:lpstr>
      <vt:lpstr>RDD Operations: Transformations</vt:lpstr>
      <vt:lpstr>RDD Operations Transformation examples </vt:lpstr>
      <vt:lpstr>RDD Operations Transformations </vt:lpstr>
      <vt:lpstr>RDD Operations – ACTIONS  Action Examples</vt:lpstr>
      <vt:lpstr>RDD Operations Lazy Evaluation</vt:lpstr>
      <vt:lpstr>Passing Functions to Spark Python  </vt:lpstr>
      <vt:lpstr>Passing Functions to Spark Python </vt:lpstr>
      <vt:lpstr>Passing Functions to Spark Scala</vt:lpstr>
      <vt:lpstr>Passing Functions to Spark Java</vt:lpstr>
      <vt:lpstr>Passing Functions to Spark Java</vt:lpstr>
      <vt:lpstr>Passing Functions to Spark Java</vt:lpstr>
      <vt:lpstr>Basic RDDs  Element-wise transformations </vt:lpstr>
      <vt:lpstr>Basic RDDs  Element-wise transformations </vt:lpstr>
      <vt:lpstr>Basic RDDs  Element-wise transformations</vt:lpstr>
      <vt:lpstr>Basic RDDs  Pseudo Set Operations </vt:lpstr>
      <vt:lpstr>Basic RDDs  Pseudo Set Operations </vt:lpstr>
      <vt:lpstr>Basic RDDs  Pseudo Set Operations </vt:lpstr>
      <vt:lpstr>Basic RDDs  Pseudo Set Operations </vt:lpstr>
      <vt:lpstr>Basic RDDs  Actions</vt:lpstr>
      <vt:lpstr>Basic RDDs  Actions</vt:lpstr>
      <vt:lpstr>Basic RDDs  Actions</vt:lpstr>
      <vt:lpstr>Basic RDDs  Actions</vt:lpstr>
      <vt:lpstr>Basic RDDs  Basic actions on an RDD containing {1,2,3,3}</vt:lpstr>
      <vt:lpstr>Basic RDDs  Converting Between RDD Types </vt:lpstr>
      <vt:lpstr>Basic RDDs  Converting Between RDD Types </vt:lpstr>
      <vt:lpstr>Persistence</vt:lpstr>
      <vt:lpstr>Persistence</vt:lpstr>
      <vt:lpstr>Persistence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225</cp:revision>
  <dcterms:created xsi:type="dcterms:W3CDTF">2017-12-19T18:11:25Z</dcterms:created>
  <dcterms:modified xsi:type="dcterms:W3CDTF">2018-04-18T15:50:27Z</dcterms:modified>
</cp:coreProperties>
</file>