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96" r:id="rId5"/>
    <p:sldId id="259" r:id="rId6"/>
    <p:sldId id="260" r:id="rId7"/>
    <p:sldId id="261" r:id="rId8"/>
    <p:sldId id="297" r:id="rId9"/>
    <p:sldId id="262" r:id="rId10"/>
    <p:sldId id="263" r:id="rId11"/>
    <p:sldId id="264" r:id="rId12"/>
    <p:sldId id="29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  <p:embeddedFontLs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Questrial" panose="020B0604020202020204" charset="0"/>
      <p:regular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284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24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  <a:defRPr sz="24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Shape 2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Shape 9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Shape 4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  <a:defRPr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Shape 79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Shape 1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216850" y="4960125"/>
            <a:ext cx="80127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Questrial"/>
              <a:buNone/>
            </a:pP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Big Data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Systems </a:t>
            </a: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– Part 2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8525075" y="4960125"/>
            <a:ext cx="35781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en-US" sz="24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Ken Birman &amp; Kishore </a:t>
            </a:r>
            <a:r>
              <a:rPr lang="en-US" sz="240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Pusuku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Spring 2018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HTTP://WWW.CS.CORNELL.EDU/COURSES/CS5412/2018SP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   vs    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Apache Pig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4976700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Declarative SQL-like language (</a:t>
            </a:r>
            <a:r>
              <a:rPr lang="en-US" sz="22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HiveQL</a:t>
            </a: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Operates on the server side of any cluster 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Better for structured Data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Easy to use, specifically for generating reports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Warehousing tasks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Facebook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313635" y="1831425"/>
            <a:ext cx="5878365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Procedural data flow language (Pig Latin)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Runs on Client side of any cluster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Best for semi structured data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Better for creating data pipelines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allows developers to decide where to checkpoint data in the pipeline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Incremental changes to large data sets and also better for streaming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Yahoo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1879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Hive vs ApachePig: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example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56100" y="3138075"/>
            <a:ext cx="45531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insert into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count(*)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join (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select name,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users join clicks on                                   (users.name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clicks.user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                        where value &gt; 0;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using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5163850" y="3066524"/>
            <a:ext cx="6816900" cy="3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Users    = load 'users' as (name, age,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Clicks   = load 'clicks' as (user,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url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value);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= filter Clicks by value &gt; 0;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join Users by name,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user;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= load '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 as 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= join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= group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foreach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generate group, COUNT(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into '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';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778675" y="1831425"/>
            <a:ext cx="110325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highlight>
                  <a:srgbClr val="FFFFFF"/>
                </a:highlight>
              </a:rPr>
              <a:t>Job: </a:t>
            </a:r>
            <a:r>
              <a:rPr lang="en-US" sz="2200" dirty="0">
                <a:highlight>
                  <a:srgbClr val="FFFFFF"/>
                </a:highlight>
              </a:rPr>
              <a:t>Get data from sources </a:t>
            </a:r>
            <a:r>
              <a:rPr lang="en-US" sz="2200" i="1" dirty="0">
                <a:highlight>
                  <a:srgbClr val="FFFFFF"/>
                </a:highlight>
              </a:rPr>
              <a:t>users</a:t>
            </a:r>
            <a:r>
              <a:rPr lang="en-US" sz="2200" dirty="0">
                <a:highlight>
                  <a:srgbClr val="FFFFFF"/>
                </a:highlight>
              </a:rPr>
              <a:t> and </a:t>
            </a:r>
            <a:r>
              <a:rPr lang="en-US" sz="2200" i="1" dirty="0">
                <a:highlight>
                  <a:srgbClr val="FFFFFF"/>
                </a:highlight>
              </a:rPr>
              <a:t>clicks</a:t>
            </a:r>
            <a:r>
              <a:rPr lang="en-US" sz="2200" dirty="0">
                <a:highlight>
                  <a:srgbClr val="FFFFFF"/>
                </a:highlight>
              </a:rPr>
              <a:t> is to be joined and filtered, and then joined to data from a third source </a:t>
            </a:r>
            <a:r>
              <a:rPr lang="en-US" sz="2200" i="1" dirty="0" err="1">
                <a:highlight>
                  <a:srgbClr val="FFFFFF"/>
                </a:highlight>
              </a:rPr>
              <a:t>geoinfo</a:t>
            </a:r>
            <a:r>
              <a:rPr lang="en-US" sz="2200" dirty="0">
                <a:highlight>
                  <a:srgbClr val="FFFFFF"/>
                </a:highlight>
              </a:rPr>
              <a:t> and aggregated and finally stored into a table </a:t>
            </a:r>
            <a:r>
              <a:rPr lang="en-US" sz="2200" dirty="0" err="1">
                <a:highlight>
                  <a:srgbClr val="FFFFFF"/>
                </a:highlight>
              </a:rPr>
              <a:t>ValuableClicksPerDMA</a:t>
            </a:r>
            <a:endParaRPr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Comment: “Client side”??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When we say “runs on client side” we don’t mean “runs on the</a:t>
            </a: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iPhone”. 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Here the client is any application using Hadoop.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So the “client side” is just “inside the code that consumes the Pig output”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In contrast, the “server side” lives “inside the Hive/HDFS layer”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Hadoop Ecosystem: Data Ingestion</a:t>
            </a:r>
            <a:endParaRPr sz="5000" i="0" u="none" strike="noStrike" cap="none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HTTP://WWW.CS.CORNELL.EDU/COURSES/CS5412/2018SP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13</a:t>
            </a:fld>
            <a:endParaRPr sz="1000" b="0" i="0" u="none" strike="noStrike" cap="none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826025" y="4633275"/>
            <a:ext cx="6358800" cy="12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164550" y="3402238"/>
            <a:ext cx="3564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Yet Another Resource </a:t>
            </a: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(YARN)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826025" y="2138200"/>
            <a:ext cx="1458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Map Reduce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459946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Hive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7710950" y="2138188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Spark Stream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816100" y="2171213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Applications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9863150" y="3211237"/>
            <a:ext cx="1737600" cy="2447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52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Ingest Systems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e.g., Apache Kafka, Flume,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150525" y="4856500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Hadoop NoSQL Database (HBase)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244075" y="4856488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Hadoop Distributed File System (HDFS)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609071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" name="Shape 206"/>
          <p:cNvCxnSpPr/>
          <p:nvPr/>
        </p:nvCxnSpPr>
        <p:spPr>
          <a:xfrm flipH="1">
            <a:off x="1700750" y="2018525"/>
            <a:ext cx="27000" cy="39168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 rot="10800000" flipH="1">
            <a:off x="1775300" y="5989700"/>
            <a:ext cx="6525900" cy="26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1742475" y="2018525"/>
            <a:ext cx="5792400" cy="27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7510725" y="2070825"/>
            <a:ext cx="13500" cy="1057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0" name="Shape 210"/>
          <p:cNvCxnSpPr/>
          <p:nvPr/>
        </p:nvCxnSpPr>
        <p:spPr>
          <a:xfrm>
            <a:off x="6024150" y="3211225"/>
            <a:ext cx="15378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1" name="Shape 211"/>
          <p:cNvCxnSpPr/>
          <p:nvPr/>
        </p:nvCxnSpPr>
        <p:spPr>
          <a:xfrm>
            <a:off x="6062463" y="3186725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2" name="Shape 212"/>
          <p:cNvCxnSpPr/>
          <p:nvPr/>
        </p:nvCxnSpPr>
        <p:spPr>
          <a:xfrm>
            <a:off x="6024150" y="4347700"/>
            <a:ext cx="2141400" cy="83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3" name="Shape 213"/>
          <p:cNvCxnSpPr/>
          <p:nvPr/>
        </p:nvCxnSpPr>
        <p:spPr>
          <a:xfrm>
            <a:off x="8283088" y="4626400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4" name="Shape 214"/>
          <p:cNvCxnSpPr/>
          <p:nvPr/>
        </p:nvCxnSpPr>
        <p:spPr>
          <a:xfrm flipH="1">
            <a:off x="5756150" y="3075700"/>
            <a:ext cx="2036100" cy="35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Shape 215"/>
          <p:cNvCxnSpPr/>
          <p:nvPr/>
        </p:nvCxnSpPr>
        <p:spPr>
          <a:xfrm flipH="1">
            <a:off x="8165550" y="5203950"/>
            <a:ext cx="1673100" cy="12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Data Ingestion Systems/Tools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1100600" cy="22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Hadoop typically ingests data from many sources and in many formats: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Traditional data management systems, e.g. databases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Logs and other machine generated data (event data)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e.g., Apache </a:t>
            </a:r>
            <a:r>
              <a:rPr lang="en-US" sz="24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Sqoop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Apache Fume, </a:t>
            </a:r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Kafka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(focus of this class)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849100" y="4316575"/>
            <a:ext cx="3052200" cy="1884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Storage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817300" y="4821025"/>
            <a:ext cx="1639500" cy="87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52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Data Ingest Systems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158300" y="4571875"/>
            <a:ext cx="1485300" cy="502500"/>
          </a:xfrm>
          <a:prstGeom prst="roundRect">
            <a:avLst>
              <a:gd name="adj" fmla="val 41895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HBase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7320150" y="5215926"/>
            <a:ext cx="1161600" cy="623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HDFS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28" name="Shape 228"/>
          <p:cNvCxnSpPr>
            <a:stCxn id="229" idx="2"/>
            <a:endCxn id="229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Shape 230"/>
          <p:cNvCxnSpPr>
            <a:endCxn id="224" idx="1"/>
          </p:cNvCxnSpPr>
          <p:nvPr/>
        </p:nvCxnSpPr>
        <p:spPr>
          <a:xfrm rot="10800000" flipH="1">
            <a:off x="4456800" y="5259025"/>
            <a:ext cx="1392300" cy="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Data Ingestion Systems/Tools (2)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36025" y="1831425"/>
            <a:ext cx="11215200" cy="3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</a:t>
            </a:r>
            <a:r>
              <a:rPr lang="en-US" sz="26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Sqoop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 speed import to HDFS from Relational Database (and vice versa)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Supports many data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systems, </a:t>
            </a:r>
            <a:r>
              <a:rPr lang="en-US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Mongo, MySQL, Teradata, Oracle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Flume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Distributed service for ingesting streaming data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Ideally suited for event data from multiple systems, for example, log files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Shape 239"/>
          <p:cNvCxnSpPr>
            <a:stCxn id="240" idx="2"/>
            <a:endCxn id="24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56" y="2971800"/>
            <a:ext cx="1513002" cy="154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037" y="3683244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Concept: “Publish-Subscribe” tool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Apache ecosystem is pretty elaborate.  It has many “tools”, and several are implemented as separate μ-services.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μ-services run in pools:  we configure the cloud to automatically add instances if the load rises, reduce if it drops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 how can individual instances belonging to a pool cooperate?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Models for cooperation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One can have explicit groups, the members know one-another, and the cooperation is scripted and deterministic as a function of a consistent view of the task pool and the membership (Zookeeper)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But this is a more complex model than needed.  In some cases, we prefer more of a loose coordination, with members that take tasks from some kind of list, perform them, announce completion.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Concept: “Publish-Subscribe” tool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is a model in which we provide middleware to glue requestors to workers, with much looser coupling.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requests arrive as “published messages”, on “topics”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workers monitor topics (“subscribe”) and then an idle worker can announce that it has taken on some task, and later, finished it.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12650" y="1742025"/>
            <a:ext cx="11151300" cy="4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Functions like a distributed publish-subscribe messaging system (or a distributed streaming platform)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high throughput, scalable messaging system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Distributed, reliable publish-subscribe system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Design as a message queue &amp; Implementation as a distributed log service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Originally developed by LinkedIn, now widely popular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Features: Durability, Scalability, High Availability, High Throughput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199" y="197850"/>
            <a:ext cx="1500934" cy="1633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50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PUTTING IT ALL TOGETHER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Reminder: Apache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Hadoop Ecosystem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HDFS (Distributed File System)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HBase (Distributed NoSQL Database  -- distributed map)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YARN (Resource Manager)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MapReduce (Data Processing Framework)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8126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Apache Kafka used for?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812650" y="1831425"/>
            <a:ext cx="109110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original use case (@LinkedIn): </a:t>
            </a: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track user behavior on websites. 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Site activity (page views, searches, or other actions users might take) is published to central topics, with one topic per activity type.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Effective for two broad classes of applications: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Building real-time streaming data pipelines that reliably get data between systems or applications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Building real-time streaming applications that transform or react to the streams of data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Apache Kafka used for? (2)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812650" y="1831425"/>
            <a:ext cx="10911000" cy="30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publish and subscribe to streams of records, similar to a message queue or enterprise messaging system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store streams of records in a fault-tolerant way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process streams of records as they occur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Lets you have both offline and online message consumption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Fundamentals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59025" y="1747100"/>
            <a:ext cx="109494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Kafka is run as a cluster on one or more servers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The Kafka cluster stores streams of </a:t>
            </a:r>
            <a:r>
              <a:rPr lang="en-US" sz="2600" i="1" dirty="0">
                <a:latin typeface="Arial"/>
                <a:ea typeface="Arial"/>
                <a:cs typeface="Arial"/>
                <a:sym typeface="Arial"/>
              </a:rPr>
              <a:t>records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in categories called </a:t>
            </a:r>
            <a:r>
              <a:rPr lang="en-US" sz="2600" i="1" dirty="0">
                <a:latin typeface="Arial"/>
                <a:ea typeface="Arial"/>
                <a:cs typeface="Arial"/>
                <a:sym typeface="Arial"/>
              </a:rPr>
              <a:t>topics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Each record (or message) consists of a key, a value, and a timestamp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843850" y="3935200"/>
            <a:ext cx="112776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Point-to-Point: Messages persisted in a queue, a particular message is consumed by a maximum of one consumer only  </a:t>
            </a:r>
            <a:endParaRPr sz="2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Publish-Subscribe</a:t>
            </a:r>
            <a:r>
              <a:rPr lang="en-US" sz="2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Messages are persisted in a topic, consumers can subscribe to one or more topics and consume all the messages in that topic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Components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66575" y="1831425"/>
            <a:ext cx="113238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Logical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Topic: The named destination of partition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Partition:  One Topic can have multiple partitions and it is an unit of parallelism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Record or Message: Key/Value pair (+ Timestamp)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66575" y="4102313"/>
            <a:ext cx="11323800" cy="2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Physical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Producer: The role to send message to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Consumer: The role to receive message from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Broker: One node of Kafka cluster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ZooKeeper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Coordinator of Kafka cluster and consumer groups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(1)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10631700" cy="3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A stream of messages belonging to a particular category is called a topic (or a feed name to which records are published)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Data is stored in topics.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Topics in Kafka are always multi-subscriber --  a topic can have zero, one, or many consumers that subscribe to the data written to it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Topics are split into partitions. Topics may have many partitions, so it can handle an arbitrary amount of data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 Topics &amp; Partitions (2)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875050" y="1978650"/>
            <a:ext cx="50988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each topic, the Kafka cluster maintains a partitioned log that looks like this: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700" y="3365550"/>
            <a:ext cx="4974925" cy="3193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214175" y="1831425"/>
            <a:ext cx="54078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Each partition is an ordered, immutable sequence of records that is continually appended to -- a structured commit log.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Partition offset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The records in the partitions are each assigned a sequential id number called the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that uniquely identifies each record within the partition.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(3)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58845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73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The only metadata retained on a per-consumer basis is the </a:t>
            </a:r>
            <a:r>
              <a:rPr lang="en-US" sz="2500" i="1" dirty="0"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 or position of that consumer in the log.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73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This offset is controlled by the consumer -- normally a consumer will advance its offset linearly as it reads records (but it can also consume records in any order it likes)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500" dirty="0">
                <a:latin typeface="Arial"/>
                <a:ea typeface="Arial"/>
                <a:cs typeface="Arial"/>
                <a:sym typeface="Arial"/>
              </a:rPr>
            </a:b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150" y="2276625"/>
            <a:ext cx="4713975" cy="287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(4)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108453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The partitions in the log serve several purposes: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 the log to scale beyond a size that will fit on a single server.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Handles an arbitrary amount of data -- a topic may have many partitions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Acts as the unit of parallelism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Distribution of Partitions(1)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51625" y="1747475"/>
            <a:ext cx="11059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partitions are distributed over the servers in the Kafka cluster and each partition is replicated for fault tolerance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Each partition has one server acts as the “leader” (broker) and zero or more servers act as “followers” (brokers).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leader handles all read and write requests for the partition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followers passively replicate the leader. If the leader fails, one of the followers will automatically become the new leader.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Load Balancing: Each server acts as a leader for some of its partitions and a follower for others within the cluster.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500" dirty="0">
                <a:latin typeface="Arial"/>
                <a:ea typeface="Arial"/>
                <a:cs typeface="Arial"/>
                <a:sym typeface="Arial"/>
              </a:rPr>
            </a:b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 dirty="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Distribution of Partitions (2)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77" name="Shape 377"/>
          <p:cNvCxnSpPr>
            <a:stCxn id="378" idx="2"/>
            <a:endCxn id="378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500" y="2190350"/>
            <a:ext cx="6771724" cy="37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711800" y="2190350"/>
            <a:ext cx="46131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Here, a topic is configured into three partitions.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1 has two offset factors 0 and 1.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2 has four offset factors 0, 1, 2, and 3.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3 has one offset factor 0.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The id of the replica is same as the id of the server that hosts it.</a:t>
            </a: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Hadoop Ecosystem: Processing</a:t>
            </a:r>
            <a:endParaRPr sz="50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826025" y="4633275"/>
            <a:ext cx="6358800" cy="12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164550" y="3402238"/>
            <a:ext cx="3564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Yet Another Resource </a:t>
            </a:r>
            <a:r>
              <a:rPr lang="en-US" sz="2200">
                <a:solidFill>
                  <a:schemeClr val="dk1"/>
                </a:solidFill>
              </a:rPr>
              <a:t>Negotiator</a:t>
            </a:r>
            <a:r>
              <a:rPr lang="en-US" sz="2200"/>
              <a:t> (YARN)</a:t>
            </a: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826025" y="2138200"/>
            <a:ext cx="1458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Map Reduce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459946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Hive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710950" y="2138188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Spark Stream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816100" y="2171213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Other Applications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9863150" y="3211237"/>
            <a:ext cx="1737600" cy="2447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Data Ingest Systems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e.g., Apache Kafka, Flume, etc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150525" y="4856500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Hadoop NoSQL Database (HBase)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244075" y="4856488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Hadoop Distributed File System (HDFS)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609071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Pig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Shape 127"/>
          <p:cNvCxnSpPr/>
          <p:nvPr/>
        </p:nvCxnSpPr>
        <p:spPr>
          <a:xfrm flipH="1">
            <a:off x="1700750" y="2018525"/>
            <a:ext cx="27000" cy="39168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8" name="Shape 128"/>
          <p:cNvCxnSpPr/>
          <p:nvPr/>
        </p:nvCxnSpPr>
        <p:spPr>
          <a:xfrm rot="10800000" flipH="1">
            <a:off x="1775300" y="5989700"/>
            <a:ext cx="6525900" cy="26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9" name="Shape 129"/>
          <p:cNvCxnSpPr/>
          <p:nvPr/>
        </p:nvCxnSpPr>
        <p:spPr>
          <a:xfrm>
            <a:off x="1742475" y="2018525"/>
            <a:ext cx="5792400" cy="27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7510725" y="2070825"/>
            <a:ext cx="13500" cy="1057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6024150" y="3211225"/>
            <a:ext cx="15378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6062463" y="3186725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3" name="Shape 133"/>
          <p:cNvCxnSpPr/>
          <p:nvPr/>
        </p:nvCxnSpPr>
        <p:spPr>
          <a:xfrm>
            <a:off x="6024150" y="4347700"/>
            <a:ext cx="2141400" cy="83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>
            <a:off x="8283088" y="4626400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5" name="Shape 135"/>
          <p:cNvCxnSpPr/>
          <p:nvPr/>
        </p:nvCxnSpPr>
        <p:spPr>
          <a:xfrm flipH="1">
            <a:off x="5756150" y="3075700"/>
            <a:ext cx="2036100" cy="359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248575" y="2349875"/>
            <a:ext cx="1353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</a:rPr>
              <a:t>Processing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Components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766575" y="1831425"/>
            <a:ext cx="113238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Logical Components</a:t>
            </a:r>
            <a:r>
              <a:rPr lang="en-US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Topic: The named destination of partition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Partition:  One Topic can have multiple partitions and it is an unit of parallelism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Record or Message: Key/Value pair (+ Timestamp)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>
                <a:latin typeface="Arial"/>
                <a:ea typeface="Arial"/>
                <a:cs typeface="Arial"/>
                <a:sym typeface="Arial"/>
              </a:rPr>
            </a:b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66575" y="4040650"/>
            <a:ext cx="11323800" cy="2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Physical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Producer: The role to send message to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Consumer: The role to receive message from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Broker: One node of Kafka cluster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ZooKeeper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Coordinator of Kafka cluster and consumer groups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Producers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99" name="Shape 399"/>
          <p:cNvCxnSpPr>
            <a:stCxn id="400" idx="2"/>
            <a:endCxn id="40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1" name="Shape 401"/>
          <p:cNvSpPr txBox="1"/>
          <p:nvPr/>
        </p:nvSpPr>
        <p:spPr>
          <a:xfrm>
            <a:off x="806600" y="1909650"/>
            <a:ext cx="10718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Producers publish data to the topics of their choice.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The producer is responsible for choosing which record to assign to which partition within the topic.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Record to Topic: In a round-robin fashion simply to balance load or can be done according to some semantic partition function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Consumers</a:t>
            </a:r>
            <a:endParaRPr sz="44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09" name="Shape 409"/>
          <p:cNvCxnSpPr>
            <a:stCxn id="410" idx="2"/>
            <a:endCxn id="41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1" name="Shape 411"/>
          <p:cNvSpPr txBox="1"/>
          <p:nvPr/>
        </p:nvSpPr>
        <p:spPr>
          <a:xfrm>
            <a:off x="736950" y="1897913"/>
            <a:ext cx="11007900" cy="4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Consumer group: Balance consumers to partitions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Consumers label themselves with a </a:t>
            </a:r>
            <a:r>
              <a:rPr lang="en-US" sz="2600" i="1" dirty="0">
                <a:solidFill>
                  <a:schemeClr val="dk1"/>
                </a:solidFill>
              </a:rPr>
              <a:t>consumer group</a:t>
            </a:r>
            <a:r>
              <a:rPr lang="en-US" sz="2600" dirty="0">
                <a:solidFill>
                  <a:schemeClr val="dk1"/>
                </a:solidFill>
              </a:rPr>
              <a:t> name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Each record published to a topic is delivered to one consumer instance within each subscribing consumer group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If all the consumer instances have the same consumer group, then the records will effectively be load balanced over the consumer instances.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If all the consumer instances have different consumer groups, then each record will be broadcast to all the consumer processes.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Producers &amp; Consumers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799175" y="2017950"/>
            <a:ext cx="5709900" cy="3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Example: 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A two server Kafka cluster hosting four partitions (P0 to P3) with two consumer groups (A &amp; B). Consumer group A has two consumer instances (C1 &amp; C2) and group B has four (C3 to C6).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625" y="2225593"/>
            <a:ext cx="5437500" cy="28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Design Guarantees (1)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30" name="Shape 430"/>
          <p:cNvCxnSpPr>
            <a:stCxn id="431" idx="2"/>
            <a:endCxn id="431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Shape 432"/>
          <p:cNvSpPr txBox="1"/>
          <p:nvPr/>
        </p:nvSpPr>
        <p:spPr>
          <a:xfrm>
            <a:off x="786550" y="2119725"/>
            <a:ext cx="11392200" cy="2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Records (or Messages) sent by a producer to a particular topic partition will be appended in the order they are sent.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A consumer instance sees records in the order they are stored in the log.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For a topic with replication factor N, we will tolerate up to N-1 server failures without losing any records committed to the log.</a:t>
            </a:r>
            <a:endParaRPr sz="26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Design Guarantees (2)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773825" y="1972450"/>
            <a:ext cx="110373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/>
              <a:t>Message Delivery Semantics:</a:t>
            </a:r>
            <a:endParaRPr sz="26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At most once: Messages may be lost but are never redelivered.</a:t>
            </a:r>
            <a:endParaRPr sz="24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At least once: Messages are never lost but may be redelivered.</a:t>
            </a:r>
            <a:endParaRPr sz="24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Exactly once: Each message is delivered once and only once</a:t>
            </a:r>
            <a:endParaRPr sz="2400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Four Core APIs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806750" y="1831425"/>
            <a:ext cx="7049100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Producer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publish a stream of records to one or more Kafka topics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Consumer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subscribe to one or more topics and process the stream of records produced to them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Streams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act as a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stream processor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--  consuming an input stream from one or more topics and producing an output stream to one or more output topics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525" y="2074125"/>
            <a:ext cx="4130400" cy="34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Four Core APIs (2)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6783900" cy="3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Connector API: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building and running producers or consumers that connect Kafka topics to existing applications or data systems.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example, a connector to a relational database might capture every change to a table.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525" y="2074125"/>
            <a:ext cx="4130400" cy="34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Kafka ←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Messaging + Storage + Streaming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759025" y="1671225"/>
            <a:ext cx="10949400" cy="4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Messaging: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The consumer group allows you to divide up processing over a collection of processes (as a </a:t>
            </a:r>
            <a:r>
              <a:rPr lang="en-US" sz="2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queue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)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Allows you to broadcast messages to multiple consumer groups (as with </a:t>
            </a:r>
            <a:r>
              <a:rPr lang="en-US" sz="2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publish-subscribe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).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Storage: Data written to Kafka is written to disk and replicated for fault-tolerance.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Streaming: Takes continuous streams of data from input topics →  Processing  →  Produces continuous streams of data to output topics.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Using the publish-subscribe model for fault-tolerant request-reply interactions is actually not so simple.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Someone posts a request (easy), but now a random member of the worker pool wants to grab the request: a race condition. 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Hive: SQL on MapReduce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is an abstraction layer on top of Hadoop (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MapReduce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/Spark)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Cases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Preparation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Extraction-Trans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formation-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Loading Jobs (Data Warehousing)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92" y="2576527"/>
            <a:ext cx="1333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6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 to break the tie, your server logic publishes an announcement: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Worker W has taken over task T.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Everyone trusts the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such announcement, ignores later ones.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Then when worker W finishes, it announces “Task T is complete”.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 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Now, we wire in a failure detector service, usually Apache Zookeeper.  We arrange to publish “Worker W has failed” or “Worker Z has joined the pool”.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With this, everyone will notice if W owned task T, but then crashed.  T can be reactivated, or reissued.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 the problem is solved… but notice that it wasn’t transparent!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 a form of group membership!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We’ve previously seen group membership.  Here we have another case for that model!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example is basically using Zookeeper + Apache to create virtual-synchrony groups, and the resulting semantics are basically identical to what Derecho does for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Paxos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(but much slower).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There is a whole mathematical theory, which we won’t cover, but it could be used to gain certainty that a solution is correct.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50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CF376-2594-43E6-8F72-621CDADB4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big data systems are built using the standard Apache tools.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We’ve now seen a number of them.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resulting systems are large and complex, often have many “moving parts”, and manage themselves.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43</a:t>
            </a:fld>
            <a:endParaRPr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Hive: SQL on MapReduce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uses a SQL-like language called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HiveQL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Facilitates reading, writing, and managing large datasets residing in distributed storage using SQL-like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queries</a:t>
            </a:r>
            <a:b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executes queries using MapReduce (</a:t>
            </a:r>
            <a:r>
              <a:rPr lang="en-US" sz="2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also using Spark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HiveQL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queries →  Hive  → MapReduce Jobs 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0" y="5407650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0932900" cy="4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Structure is applied to data at time of read →  No need to worry about formatting the data at the time when it is stored in the Hadoop cluster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can be read </a:t>
            </a:r>
            <a:r>
              <a:rPr lang="en-US" sz="26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any of </a:t>
            </a: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variety of </a:t>
            </a:r>
            <a:r>
              <a:rPr lang="en-US" sz="26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formats: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Unstructured flat files with comma or space-separated text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Semi-structured JSON files </a:t>
            </a:r>
            <a:r>
              <a:rPr lang="en-US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(a web standard for event-oriented data such</a:t>
            </a:r>
            <a:br>
              <a:rPr lang="en-US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news feeds, stock quotes, weather warnings, </a:t>
            </a:r>
            <a:r>
              <a:rPr lang="en-US" sz="2400" dirty="0" err="1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24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Structured HBase tables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Hive is not designed for online transaction processing. </a:t>
            </a:r>
            <a:r>
              <a:rPr lang="en-US" sz="26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Hive should be used for “data warehousing” tasks, not arbitrary transactions.</a:t>
            </a: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583" y="321896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Pig: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Scripting on MapReduce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endParaRPr lang="en-US" sz="26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➢"/>
            </a:pP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Cases: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Preparation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ETL Jobs (Data Warehousing)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060" y="2867400"/>
            <a:ext cx="26098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Pig: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Scripting on MapReduce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is written in Pig Latin “script” language (a data flow language)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Facilitates reading, writing, and managing large datasets residing in distributed storage 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executes queries using MapReduce (</a:t>
            </a:r>
            <a:r>
              <a:rPr lang="en-US" sz="2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also using Spark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Latin scripts →  Pig  → MapReduce Jobs 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2" y="48552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ApachePig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0591500" cy="2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Instead of writing Java code to implement MapReduce, one can opt between Pig Latin and Hive SQL to construct MapReduce programs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Much fewer lines of code compared to MapReduce, which reduces the overall development and testing time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23" y="4092313"/>
            <a:ext cx="2822215" cy="2541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11" y="4674548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2744</Words>
  <Application>Microsoft Office PowerPoint</Application>
  <PresentationFormat>Widescreen</PresentationFormat>
  <Paragraphs>502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Verdana</vt:lpstr>
      <vt:lpstr>Questrial</vt:lpstr>
      <vt:lpstr>Noto Sans Symbols</vt:lpstr>
      <vt:lpstr>Roboto</vt:lpstr>
      <vt:lpstr>Arial</vt:lpstr>
      <vt:lpstr>Times New Roman</vt:lpstr>
      <vt:lpstr>Courier New</vt:lpstr>
      <vt:lpstr>Wingdings</vt:lpstr>
      <vt:lpstr>Calibri</vt:lpstr>
      <vt:lpstr>Integral</vt:lpstr>
      <vt:lpstr>Big Data Systems – Part 2</vt:lpstr>
      <vt:lpstr>PUTTING IT ALL TOGETHER</vt:lpstr>
      <vt:lpstr>Hadoop Ecosystem: Processing</vt:lpstr>
      <vt:lpstr>Apache Hive: SQL on MapReduce</vt:lpstr>
      <vt:lpstr>Apache Hive: SQL on MapReduce</vt:lpstr>
      <vt:lpstr>Apache Hive</vt:lpstr>
      <vt:lpstr>Apache Pig: Scripting on MapReduce</vt:lpstr>
      <vt:lpstr>Apache Pig: Scripting on MapReduce</vt:lpstr>
      <vt:lpstr>Apache Hive &amp; ApachePig</vt:lpstr>
      <vt:lpstr>Apache Hive   vs     Apache Pig</vt:lpstr>
      <vt:lpstr>Apache Hive vs ApachePig: example</vt:lpstr>
      <vt:lpstr>Comment: “Client side”??</vt:lpstr>
      <vt:lpstr>Hadoop Ecosystem: Data Ingestion</vt:lpstr>
      <vt:lpstr>Data Ingestion Systems/Tools (1)</vt:lpstr>
      <vt:lpstr>Data Ingestion Systems/Tools (2)</vt:lpstr>
      <vt:lpstr>Concept: “Publish-Subscribe” tool</vt:lpstr>
      <vt:lpstr>Models for cooperation</vt:lpstr>
      <vt:lpstr>Concept: “Publish-Subscribe” tool</vt:lpstr>
      <vt:lpstr>Apache Kafka</vt:lpstr>
      <vt:lpstr>What is Apache Kafka used for? (1)</vt:lpstr>
      <vt:lpstr>What is Apache Kafka used for? (2)</vt:lpstr>
      <vt:lpstr>Apache Kafka: Fundamentals</vt:lpstr>
      <vt:lpstr>Apache Kafka: Components</vt:lpstr>
      <vt:lpstr>Apache Kafka: Topics &amp; Partitions (1)</vt:lpstr>
      <vt:lpstr>Apache Kafka: Topics &amp; Partitions (2)</vt:lpstr>
      <vt:lpstr>Apache Kafka: Topics &amp; Partitions (3)</vt:lpstr>
      <vt:lpstr>Apache Kafka: Topics &amp; Partitions (4)</vt:lpstr>
      <vt:lpstr>Apache Kafka: Distribution of Partitions(1)</vt:lpstr>
      <vt:lpstr>Apache Kafka: Distribution of Partitions (2)</vt:lpstr>
      <vt:lpstr>Apache Kafka: Components</vt:lpstr>
      <vt:lpstr>Apache Kafka: Producers</vt:lpstr>
      <vt:lpstr>Apache Kafka: Consumers</vt:lpstr>
      <vt:lpstr>Apache Kafka: Producers &amp; Consumers</vt:lpstr>
      <vt:lpstr>Apache Kafka: Design Guarantees (1)</vt:lpstr>
      <vt:lpstr>Apache Kafka: Design Guarantees (2)</vt:lpstr>
      <vt:lpstr>Apache Kafka: Four Core APIs (1)</vt:lpstr>
      <vt:lpstr>Apache Kafka: Four Core APIs (2)</vt:lpstr>
      <vt:lpstr>Kafka ←  Messaging + Storage + Streaming</vt:lpstr>
      <vt:lpstr>Tricky aspects?</vt:lpstr>
      <vt:lpstr>Tricky aspects? (cont)</vt:lpstr>
      <vt:lpstr>Tricky aspects?  (cont)</vt:lpstr>
      <vt:lpstr>… a form of group membership!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BigData Systems - Part2</dc:title>
  <dc:creator>Ken Birman</dc:creator>
  <cp:lastModifiedBy>Ken Birman</cp:lastModifiedBy>
  <cp:revision>5</cp:revision>
  <dcterms:modified xsi:type="dcterms:W3CDTF">2018-04-12T13:26:15Z</dcterms:modified>
</cp:coreProperties>
</file>