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1"/>
    <p:sldMasterId id="2147483897" r:id="rId2"/>
  </p:sldMasterIdLst>
  <p:notesMasterIdLst>
    <p:notesMasterId r:id="rId62"/>
  </p:notesMasterIdLst>
  <p:sldIdLst>
    <p:sldId id="275" r:id="rId3"/>
    <p:sldId id="339" r:id="rId4"/>
    <p:sldId id="338" r:id="rId5"/>
    <p:sldId id="276" r:id="rId6"/>
    <p:sldId id="277" r:id="rId7"/>
    <p:sldId id="278" r:id="rId8"/>
    <p:sldId id="279" r:id="rId9"/>
    <p:sldId id="280" r:id="rId10"/>
    <p:sldId id="281" r:id="rId11"/>
    <p:sldId id="282" r:id="rId12"/>
    <p:sldId id="283" r:id="rId13"/>
    <p:sldId id="284" r:id="rId14"/>
    <p:sldId id="285" r:id="rId15"/>
    <p:sldId id="286" r:id="rId16"/>
    <p:sldId id="287" r:id="rId17"/>
    <p:sldId id="334" r:id="rId18"/>
    <p:sldId id="335" r:id="rId19"/>
    <p:sldId id="336" r:id="rId20"/>
    <p:sldId id="337" r:id="rId21"/>
    <p:sldId id="288" r:id="rId22"/>
    <p:sldId id="289" r:id="rId23"/>
    <p:sldId id="290" r:id="rId24"/>
    <p:sldId id="332" r:id="rId25"/>
    <p:sldId id="333"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30" r:id="rId60"/>
    <p:sldId id="324"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211" autoAdjust="0"/>
    <p:restoredTop sz="82093" autoAdjust="0"/>
  </p:normalViewPr>
  <p:slideViewPr>
    <p:cSldViewPr snapToGrid="0">
      <p:cViewPr varScale="1">
        <p:scale>
          <a:sx n="95" d="100"/>
          <a:sy n="95" d="100"/>
        </p:scale>
        <p:origin x="1236" y="7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99C16-8FED-4B05-909D-2B1E950020CB}"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0EB2-4668-402E-A1CD-96F524FD16DA}" type="slidenum">
              <a:rPr lang="en-US" smtClean="0"/>
              <a:t>‹#›</a:t>
            </a:fld>
            <a:endParaRPr lang="en-US"/>
          </a:p>
        </p:txBody>
      </p:sp>
    </p:spTree>
    <p:extLst>
      <p:ext uri="{BB962C8B-B14F-4D97-AF65-F5344CB8AC3E}">
        <p14:creationId xmlns:p14="http://schemas.microsoft.com/office/powerpoint/2010/main" val="405085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a:t>
            </a:fld>
            <a:endParaRPr lang="en-US"/>
          </a:p>
        </p:txBody>
      </p:sp>
    </p:spTree>
    <p:extLst>
      <p:ext uri="{BB962C8B-B14F-4D97-AF65-F5344CB8AC3E}">
        <p14:creationId xmlns:p14="http://schemas.microsoft.com/office/powerpoint/2010/main" val="11963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ACID for NUMA memory!</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10</a:t>
            </a:fld>
            <a:endParaRPr lang="en-US"/>
          </a:p>
        </p:txBody>
      </p:sp>
    </p:spTree>
    <p:extLst>
      <p:ext uri="{BB962C8B-B14F-4D97-AF65-F5344CB8AC3E}">
        <p14:creationId xmlns:p14="http://schemas.microsoft.com/office/powerpoint/2010/main" val="124973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11</a:t>
            </a:fld>
            <a:endParaRPr lang="en-US"/>
          </a:p>
        </p:txBody>
      </p:sp>
    </p:spTree>
    <p:extLst>
      <p:ext uri="{BB962C8B-B14F-4D97-AF65-F5344CB8AC3E}">
        <p14:creationId xmlns:p14="http://schemas.microsoft.com/office/powerpoint/2010/main" val="372925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12</a:t>
            </a:fld>
            <a:endParaRPr lang="en-US"/>
          </a:p>
        </p:txBody>
      </p:sp>
    </p:spTree>
    <p:extLst>
      <p:ext uri="{BB962C8B-B14F-4D97-AF65-F5344CB8AC3E}">
        <p14:creationId xmlns:p14="http://schemas.microsoft.com/office/powerpoint/2010/main" val="266488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here is that once A and B and C and D are all wired up with RDMA and </a:t>
            </a:r>
            <a:r>
              <a:rPr lang="en-US" dirty="0" err="1" smtClean="0"/>
              <a:t>FaRM</a:t>
            </a:r>
            <a:r>
              <a:rPr lang="en-US" dirty="0" smtClean="0"/>
              <a:t>, they all see the shared portion of the address space, cluster-wide.  So all of them have access to all “objects” in the key-value store.</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13</a:t>
            </a:fld>
            <a:endParaRPr lang="en-US"/>
          </a:p>
        </p:txBody>
      </p:sp>
    </p:spTree>
    <p:extLst>
      <p:ext uri="{BB962C8B-B14F-4D97-AF65-F5344CB8AC3E}">
        <p14:creationId xmlns:p14="http://schemas.microsoft.com/office/powerpoint/2010/main" val="307277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do direct memory reads and writes – no need for message passing.</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14</a:t>
            </a:fld>
            <a:endParaRPr lang="en-US"/>
          </a:p>
        </p:txBody>
      </p:sp>
    </p:spTree>
    <p:extLst>
      <p:ext uri="{BB962C8B-B14F-4D97-AF65-F5344CB8AC3E}">
        <p14:creationId xmlns:p14="http://schemas.microsoft.com/office/powerpoint/2010/main" val="192979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Secretly, a second set of machines sits behind the first set and holds backups.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15</a:t>
            </a:fld>
            <a:endParaRPr lang="en-US"/>
          </a:p>
        </p:txBody>
      </p:sp>
    </p:spTree>
    <p:extLst>
      <p:ext uri="{BB962C8B-B14F-4D97-AF65-F5344CB8AC3E}">
        <p14:creationId xmlns:p14="http://schemas.microsoft.com/office/powerpoint/2010/main" val="28493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16</a:t>
            </a:fld>
            <a:endParaRPr lang="en-US"/>
          </a:p>
        </p:txBody>
      </p:sp>
    </p:spTree>
    <p:extLst>
      <p:ext uri="{BB962C8B-B14F-4D97-AF65-F5344CB8AC3E}">
        <p14:creationId xmlns:p14="http://schemas.microsoft.com/office/powerpoint/2010/main" val="117043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17</a:t>
            </a:fld>
            <a:endParaRPr lang="en-US"/>
          </a:p>
        </p:txBody>
      </p:sp>
    </p:spTree>
    <p:extLst>
      <p:ext uri="{BB962C8B-B14F-4D97-AF65-F5344CB8AC3E}">
        <p14:creationId xmlns:p14="http://schemas.microsoft.com/office/powerpoint/2010/main" val="1124645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FaRM</a:t>
            </a:r>
            <a:r>
              <a:rPr lang="en-US" dirty="0" smtClean="0"/>
              <a:t> has scaling limits (as would Derecho and its SST).  </a:t>
            </a:r>
            <a:r>
              <a:rPr lang="en-US" dirty="0" err="1" smtClean="0"/>
              <a:t>FaRM</a:t>
            </a:r>
            <a:r>
              <a:rPr lang="en-US" dirty="0" smtClean="0"/>
              <a:t> uses an all-to-all connection and communication pattern and hits the limit fairly quickly, around 128 nodes on the NICs used in this paper and talk.  1024 on newer hardware.</a:t>
            </a:r>
          </a:p>
          <a:p>
            <a:r>
              <a:rPr lang="en-US" dirty="0"/>
              <a:t/>
            </a:r>
            <a:br>
              <a:rPr lang="en-US" dirty="0"/>
            </a:br>
            <a:r>
              <a:rPr lang="en-US" dirty="0" smtClean="0"/>
              <a:t>Derecho’s limit is way larger: it makes all-to-all connections, but uses relatively few of them, so the NIC quickly learns to cache just the active ones.  Thus it scales without hitting the NIC hardware issues.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18</a:t>
            </a:fld>
            <a:endParaRPr lang="en-US"/>
          </a:p>
        </p:txBody>
      </p:sp>
    </p:spTree>
    <p:extLst>
      <p:ext uri="{BB962C8B-B14F-4D97-AF65-F5344CB8AC3E}">
        <p14:creationId xmlns:p14="http://schemas.microsoft.com/office/powerpoint/2010/main" val="4200861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FaRM</a:t>
            </a:r>
            <a:r>
              <a:rPr lang="en-US" dirty="0" smtClean="0"/>
              <a:t> they do their best to perform batches of operations asynchronously and only check completion status now and then for whole batches at a time.  This reduces overheads.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19</a:t>
            </a:fld>
            <a:endParaRPr lang="en-US"/>
          </a:p>
        </p:txBody>
      </p:sp>
    </p:spTree>
    <p:extLst>
      <p:ext uri="{BB962C8B-B14F-4D97-AF65-F5344CB8AC3E}">
        <p14:creationId xmlns:p14="http://schemas.microsoft.com/office/powerpoint/2010/main" val="178747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up to lecture 4 on this master plan.</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a:t>
            </a:fld>
            <a:endParaRPr lang="en-US"/>
          </a:p>
        </p:txBody>
      </p:sp>
    </p:spTree>
    <p:extLst>
      <p:ext uri="{BB962C8B-B14F-4D97-AF65-F5344CB8AC3E}">
        <p14:creationId xmlns:p14="http://schemas.microsoft.com/office/powerpoint/2010/main" val="3873219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20</a:t>
            </a:fld>
            <a:endParaRPr lang="en-US"/>
          </a:p>
        </p:txBody>
      </p:sp>
    </p:spTree>
    <p:extLst>
      <p:ext uri="{BB962C8B-B14F-4D97-AF65-F5344CB8AC3E}">
        <p14:creationId xmlns:p14="http://schemas.microsoft.com/office/powerpoint/2010/main" val="157030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21</a:t>
            </a:fld>
            <a:endParaRPr lang="en-US"/>
          </a:p>
        </p:txBody>
      </p:sp>
    </p:spTree>
    <p:extLst>
      <p:ext uri="{BB962C8B-B14F-4D97-AF65-F5344CB8AC3E}">
        <p14:creationId xmlns:p14="http://schemas.microsoft.com/office/powerpoint/2010/main" val="142144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see them as a user, but </a:t>
            </a:r>
            <a:r>
              <a:rPr lang="en-US" dirty="0" err="1" smtClean="0"/>
              <a:t>FaRM</a:t>
            </a:r>
            <a:r>
              <a:rPr lang="en-US" dirty="0" smtClean="0"/>
              <a:t> is actually working with a thing called a </a:t>
            </a:r>
            <a:r>
              <a:rPr lang="en-US" dirty="0" err="1" smtClean="0"/>
              <a:t>qpair</a:t>
            </a:r>
            <a:r>
              <a:rPr lang="en-US" dirty="0" smtClean="0"/>
              <a:t>, and each </a:t>
            </a:r>
            <a:r>
              <a:rPr lang="en-US" dirty="0" err="1" smtClean="0"/>
              <a:t>qpair</a:t>
            </a:r>
            <a:r>
              <a:rPr lang="en-US" dirty="0" smtClean="0"/>
              <a:t> has a round-robin buffer (shown here), and this is how the NIC talks to memory, using RDMA verbs.  The details aren’t so important for us today, but are carefully covered in the paper linked to our web page.</a:t>
            </a:r>
          </a:p>
          <a:p>
            <a:endParaRPr lang="en-US" dirty="0"/>
          </a:p>
          <a:p>
            <a:r>
              <a:rPr lang="en-US" dirty="0" smtClean="0"/>
              <a:t>So this is basically how CPU threads and </a:t>
            </a:r>
            <a:r>
              <a:rPr lang="en-US" dirty="0" err="1" smtClean="0"/>
              <a:t>FaRM</a:t>
            </a:r>
            <a:r>
              <a:rPr lang="en-US" dirty="0" smtClean="0"/>
              <a:t> NICs talk to one-another: via these round-robin buffers associated with </a:t>
            </a:r>
            <a:r>
              <a:rPr lang="en-US" dirty="0" err="1" smtClean="0"/>
              <a:t>qpairs</a:t>
            </a:r>
            <a:r>
              <a:rPr lang="en-US" dirty="0" smtClean="0"/>
              <a:t>, using the “verb” operation format.</a:t>
            </a:r>
          </a:p>
          <a:p>
            <a:endParaRPr lang="en-US" dirty="0"/>
          </a:p>
          <a:p>
            <a:r>
              <a:rPr lang="en-US" dirty="0" smtClean="0"/>
              <a:t>In </a:t>
            </a:r>
            <a:r>
              <a:rPr lang="en-US" dirty="0" err="1" smtClean="0"/>
              <a:t>FaRM</a:t>
            </a:r>
            <a:r>
              <a:rPr lang="en-US" dirty="0" smtClean="0"/>
              <a:t> an active request is one on the pending outgoing transfers </a:t>
            </a:r>
            <a:r>
              <a:rPr lang="en-US" dirty="0" err="1" smtClean="0"/>
              <a:t>qpair</a:t>
            </a:r>
            <a:r>
              <a:rPr lang="en-US" dirty="0" smtClean="0"/>
              <a:t>.  Then when it finishes, it gets moved to the inactive (terminated) list.  If they asked for completion notices, the completion shows up on the “completed” </a:t>
            </a:r>
            <a:r>
              <a:rPr lang="en-US" dirty="0" err="1" smtClean="0"/>
              <a:t>qpair</a:t>
            </a:r>
            <a:r>
              <a:rPr lang="en-US" dirty="0" smtClean="0"/>
              <a:t> (this is why they call them pairs).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22</a:t>
            </a:fld>
            <a:endParaRPr lang="en-US"/>
          </a:p>
        </p:txBody>
      </p:sp>
    </p:spTree>
    <p:extLst>
      <p:ext uri="{BB962C8B-B14F-4D97-AF65-F5344CB8AC3E}">
        <p14:creationId xmlns:p14="http://schemas.microsoft.com/office/powerpoint/2010/main" val="338288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thing to know is that the hardware provides atomic cache-line reads and writes, which </a:t>
            </a:r>
            <a:r>
              <a:rPr lang="en-US" dirty="0" err="1" smtClean="0"/>
              <a:t>FaRM</a:t>
            </a:r>
            <a:r>
              <a:rPr lang="en-US" dirty="0" smtClean="0"/>
              <a:t> can exploit.  They added a test-and-set operation to allow atomic locking (recall from lecture 11, we had this concept that if we could only do atomic updates, 2-phase locking and 2-phase commit, a DHT could support transactions).  So with </a:t>
            </a:r>
            <a:r>
              <a:rPr lang="en-US" dirty="0" err="1" smtClean="0"/>
              <a:t>FaRM</a:t>
            </a:r>
            <a:r>
              <a:rPr lang="en-US" dirty="0" smtClean="0"/>
              <a:t> we have atomic updates, locking… and in fact they have 2-phase commit.</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23</a:t>
            </a:fld>
            <a:endParaRPr lang="en-US"/>
          </a:p>
        </p:txBody>
      </p:sp>
    </p:spTree>
    <p:extLst>
      <p:ext uri="{BB962C8B-B14F-4D97-AF65-F5344CB8AC3E}">
        <p14:creationId xmlns:p14="http://schemas.microsoft.com/office/powerpoint/2010/main" val="2405656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one object is big (like a long string), it might not fit in a cache-line (64-bytes).  They have a way to handle that in which the compiler itself was modified.</a:t>
            </a:r>
          </a:p>
          <a:p>
            <a:endParaRPr lang="en-US" dirty="0"/>
          </a:p>
          <a:p>
            <a:r>
              <a:rPr lang="en-US" dirty="0" smtClean="0"/>
              <a:t>Basically, big objects are stored as a kind of “</a:t>
            </a:r>
            <a:r>
              <a:rPr lang="en-US" dirty="0" err="1" smtClean="0"/>
              <a:t>struct</a:t>
            </a:r>
            <a:r>
              <a:rPr lang="en-US" dirty="0" smtClean="0"/>
              <a:t>” in C++ with a field added by the compiler, once per cache-line (</a:t>
            </a:r>
            <a:r>
              <a:rPr lang="en-US" dirty="0" err="1" smtClean="0"/>
              <a:t>e.g</a:t>
            </a:r>
            <a:r>
              <a:rPr lang="en-US" dirty="0" smtClean="0"/>
              <a:t> every 64</a:t>
            </a:r>
            <a:r>
              <a:rPr lang="en-US" baseline="30000" dirty="0" smtClean="0"/>
              <a:t>th</a:t>
            </a:r>
            <a:r>
              <a:rPr lang="en-US" dirty="0" smtClean="0"/>
              <a:t> byte is the start of one of these inserted fields, and your string gets broken into substrings).  The field has a version number.</a:t>
            </a:r>
          </a:p>
          <a:p>
            <a:endParaRPr lang="en-US" dirty="0"/>
          </a:p>
          <a:p>
            <a:r>
              <a:rPr lang="en-US" dirty="0" smtClean="0"/>
              <a:t>They generate unique version numbers for each new write.  </a:t>
            </a:r>
          </a:p>
          <a:p>
            <a:endParaRPr lang="en-US" dirty="0"/>
          </a:p>
          <a:p>
            <a:r>
              <a:rPr lang="en-US" dirty="0" smtClean="0"/>
              <a:t>If you read your string but it has multiple different version numbers in it, someone else was writing at the same time, and you loop the read.  A write rereads the object after writing, for the same reason.</a:t>
            </a:r>
            <a:br>
              <a:rPr lang="en-US" dirty="0" smtClean="0"/>
            </a:br>
            <a:endParaRPr lang="en-US" dirty="0" smtClean="0"/>
          </a:p>
          <a:p>
            <a:r>
              <a:rPr lang="en-US" dirty="0" smtClean="0"/>
              <a:t>They say that conflicts are rare and hence long periods of looped, failed, updates or reads are very unusual.  But you do need to wonder about that.</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24</a:t>
            </a:fld>
            <a:endParaRPr lang="en-US"/>
          </a:p>
        </p:txBody>
      </p:sp>
    </p:spTree>
    <p:extLst>
      <p:ext uri="{BB962C8B-B14F-4D97-AF65-F5344CB8AC3E}">
        <p14:creationId xmlns:p14="http://schemas.microsoft.com/office/powerpoint/2010/main" val="118187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25</a:t>
            </a:fld>
            <a:endParaRPr lang="en-US"/>
          </a:p>
        </p:txBody>
      </p:sp>
    </p:spTree>
    <p:extLst>
      <p:ext uri="{BB962C8B-B14F-4D97-AF65-F5344CB8AC3E}">
        <p14:creationId xmlns:p14="http://schemas.microsoft.com/office/powerpoint/2010/main" val="2269666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the 2-phase commit they added.</a:t>
            </a:r>
          </a:p>
          <a:p>
            <a:endParaRPr lang="en-US" dirty="0"/>
          </a:p>
          <a:p>
            <a:r>
              <a:rPr lang="en-US" dirty="0" smtClean="0"/>
              <a:t>Key issue: what if the replication is still underway?</a:t>
            </a:r>
            <a:br>
              <a:rPr lang="en-US" dirty="0" smtClean="0"/>
            </a:br>
            <a:r>
              <a:rPr lang="en-US" dirty="0" smtClean="0"/>
              <a:t/>
            </a:r>
            <a:br>
              <a:rPr lang="en-US" dirty="0" smtClean="0"/>
            </a:br>
            <a:r>
              <a:rPr lang="en-US" dirty="0" smtClean="0"/>
              <a:t>Their idea: until the commit point, let replication run asynchronously.  But at the commit point, pause and force the replicas into the proper state.  Only commit when the data is properly mirrored.</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26</a:t>
            </a:fld>
            <a:endParaRPr lang="en-US"/>
          </a:p>
        </p:txBody>
      </p:sp>
    </p:spTree>
    <p:extLst>
      <p:ext uri="{BB962C8B-B14F-4D97-AF65-F5344CB8AC3E}">
        <p14:creationId xmlns:p14="http://schemas.microsoft.com/office/powerpoint/2010/main" val="3975889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the prepare request to P1 triggered a message to B1, and an ack.  That was how the primary (P1) made sure the backup (B1) was in sync.</a:t>
            </a:r>
          </a:p>
          <a:p>
            <a:r>
              <a:rPr lang="en-US" dirty="0"/>
              <a:t/>
            </a:r>
            <a:br>
              <a:rPr lang="en-US" dirty="0"/>
            </a:br>
            <a:r>
              <a:rPr lang="en-US" dirty="0" smtClean="0"/>
              <a:t>Same for P2 and B2.</a:t>
            </a:r>
          </a:p>
          <a:p>
            <a:endParaRPr lang="en-US" dirty="0"/>
          </a:p>
          <a:p>
            <a:r>
              <a:rPr lang="en-US" dirty="0" smtClean="0"/>
              <a:t>The commit also needs to reach the backups.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27</a:t>
            </a:fld>
            <a:endParaRPr lang="en-US"/>
          </a:p>
        </p:txBody>
      </p:sp>
    </p:spTree>
    <p:extLst>
      <p:ext uri="{BB962C8B-B14F-4D97-AF65-F5344CB8AC3E}">
        <p14:creationId xmlns:p14="http://schemas.microsoft.com/office/powerpoint/2010/main" val="1225267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28</a:t>
            </a:fld>
            <a:endParaRPr lang="en-US"/>
          </a:p>
        </p:txBody>
      </p:sp>
    </p:spTree>
    <p:extLst>
      <p:ext uri="{BB962C8B-B14F-4D97-AF65-F5344CB8AC3E}">
        <p14:creationId xmlns:p14="http://schemas.microsoft.com/office/powerpoint/2010/main" val="35199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part talks about how they added locking, which is actually optional.  Of course if you don’t use it, you had better have a good reason to believe your code would be serializable.  In practice normally transactions use 2-phase locking, but </a:t>
            </a:r>
            <a:r>
              <a:rPr lang="en-US" dirty="0" err="1" smtClean="0"/>
              <a:t>FaRM</a:t>
            </a:r>
            <a:r>
              <a:rPr lang="en-US" dirty="0" smtClean="0"/>
              <a:t> is being flexible here in case a trick like canonical ordering might let you avoid locking in some specific case.</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29</a:t>
            </a:fld>
            <a:endParaRPr lang="en-US"/>
          </a:p>
        </p:txBody>
      </p:sp>
    </p:spTree>
    <p:extLst>
      <p:ext uri="{BB962C8B-B14F-4D97-AF65-F5344CB8AC3E}">
        <p14:creationId xmlns:p14="http://schemas.microsoft.com/office/powerpoint/2010/main" val="186624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a:t>
            </a:fld>
            <a:endParaRPr lang="en-US"/>
          </a:p>
        </p:txBody>
      </p:sp>
    </p:spTree>
    <p:extLst>
      <p:ext uri="{BB962C8B-B14F-4D97-AF65-F5344CB8AC3E}">
        <p14:creationId xmlns:p14="http://schemas.microsoft.com/office/powerpoint/2010/main" val="4208697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30</a:t>
            </a:fld>
            <a:endParaRPr lang="en-US"/>
          </a:p>
        </p:txBody>
      </p:sp>
    </p:spTree>
    <p:extLst>
      <p:ext uri="{BB962C8B-B14F-4D97-AF65-F5344CB8AC3E}">
        <p14:creationId xmlns:p14="http://schemas.microsoft.com/office/powerpoint/2010/main" val="2878848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31</a:t>
            </a:fld>
            <a:endParaRPr lang="en-US"/>
          </a:p>
        </p:txBody>
      </p:sp>
    </p:spTree>
    <p:extLst>
      <p:ext uri="{BB962C8B-B14F-4D97-AF65-F5344CB8AC3E}">
        <p14:creationId xmlns:p14="http://schemas.microsoft.com/office/powerpoint/2010/main" val="1473278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32</a:t>
            </a:fld>
            <a:endParaRPr lang="en-US"/>
          </a:p>
        </p:txBody>
      </p:sp>
    </p:spTree>
    <p:extLst>
      <p:ext uri="{BB962C8B-B14F-4D97-AF65-F5344CB8AC3E}">
        <p14:creationId xmlns:p14="http://schemas.microsoft.com/office/powerpoint/2010/main" val="1879679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33</a:t>
            </a:fld>
            <a:endParaRPr lang="en-US"/>
          </a:p>
        </p:txBody>
      </p:sp>
    </p:spTree>
    <p:extLst>
      <p:ext uri="{BB962C8B-B14F-4D97-AF65-F5344CB8AC3E}">
        <p14:creationId xmlns:p14="http://schemas.microsoft.com/office/powerpoint/2010/main" val="1219468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worry about the proof, but it is worth noting that it isn’t enough to just claim that the solution is correct.  These algorithms are complex and require careful correctness proofs.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34</a:t>
            </a:fld>
            <a:endParaRPr lang="en-US"/>
          </a:p>
        </p:txBody>
      </p:sp>
    </p:spTree>
    <p:extLst>
      <p:ext uri="{BB962C8B-B14F-4D97-AF65-F5344CB8AC3E}">
        <p14:creationId xmlns:p14="http://schemas.microsoft.com/office/powerpoint/2010/main" val="845039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question is performance: how fast can </a:t>
            </a:r>
            <a:r>
              <a:rPr lang="en-US" dirty="0" err="1" smtClean="0"/>
              <a:t>FaRM</a:t>
            </a:r>
            <a:r>
              <a:rPr lang="en-US" dirty="0" smtClean="0"/>
              <a:t> run?</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35</a:t>
            </a:fld>
            <a:endParaRPr lang="en-US"/>
          </a:p>
        </p:txBody>
      </p:sp>
    </p:spTree>
    <p:extLst>
      <p:ext uri="{BB962C8B-B14F-4D97-AF65-F5344CB8AC3E}">
        <p14:creationId xmlns:p14="http://schemas.microsoft.com/office/powerpoint/2010/main" val="972930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36</a:t>
            </a:fld>
            <a:endParaRPr lang="en-US"/>
          </a:p>
        </p:txBody>
      </p:sp>
    </p:spTree>
    <p:extLst>
      <p:ext uri="{BB962C8B-B14F-4D97-AF65-F5344CB8AC3E}">
        <p14:creationId xmlns:p14="http://schemas.microsoft.com/office/powerpoint/2010/main" val="355075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turned out that the limiting factor was the speed of one-sided RDMA, which was actually unexpectedly slow.</a:t>
            </a:r>
          </a:p>
          <a:p>
            <a:endParaRPr lang="en-US" dirty="0"/>
          </a:p>
          <a:p>
            <a:r>
              <a:rPr lang="en-US" dirty="0" smtClean="0"/>
              <a:t>A second concern was that replication was slowing them down.</a:t>
            </a:r>
          </a:p>
          <a:p>
            <a:endParaRPr lang="en-US" dirty="0"/>
          </a:p>
          <a:p>
            <a:r>
              <a:rPr lang="en-US" dirty="0" smtClean="0"/>
              <a:t>They include some slides now on how they sped that step up by running it asynchronously, in parallel with normal computing.</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37</a:t>
            </a:fld>
            <a:endParaRPr lang="en-US"/>
          </a:p>
        </p:txBody>
      </p:sp>
    </p:spTree>
    <p:extLst>
      <p:ext uri="{BB962C8B-B14F-4D97-AF65-F5344CB8AC3E}">
        <p14:creationId xmlns:p14="http://schemas.microsoft.com/office/powerpoint/2010/main" val="426872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38</a:t>
            </a:fld>
            <a:endParaRPr lang="en-US"/>
          </a:p>
        </p:txBody>
      </p:sp>
    </p:spTree>
    <p:extLst>
      <p:ext uri="{BB962C8B-B14F-4D97-AF65-F5344CB8AC3E}">
        <p14:creationId xmlns:p14="http://schemas.microsoft.com/office/powerpoint/2010/main" val="4276039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39</a:t>
            </a:fld>
            <a:endParaRPr lang="en-US"/>
          </a:p>
        </p:txBody>
      </p:sp>
    </p:spTree>
    <p:extLst>
      <p:ext uri="{BB962C8B-B14F-4D97-AF65-F5344CB8AC3E}">
        <p14:creationId xmlns:p14="http://schemas.microsoft.com/office/powerpoint/2010/main" val="338520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were provided by them so there is a fair amount of overlap of terminology and so forth.  But I left the slides as is simply because they do have a certain internal logic and coherence.</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4</a:t>
            </a:fld>
            <a:endParaRPr lang="en-US"/>
          </a:p>
        </p:txBody>
      </p:sp>
    </p:spTree>
    <p:extLst>
      <p:ext uri="{BB962C8B-B14F-4D97-AF65-F5344CB8AC3E}">
        <p14:creationId xmlns:p14="http://schemas.microsoft.com/office/powerpoint/2010/main" val="1054072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Detecting failures was the first real puzzle.  We mentioned this in lecture 11.  How can you know if P1 or B1 might have crashed?  If you don’t get this right, your system becomes inconsistent (e.g. you don’t update P1 because you thought it was faulty, but someone else thinks P1 is fine and gets an old value from it, thinking that the value is current).</a:t>
            </a:r>
          </a:p>
          <a:p>
            <a:endParaRPr lang="en-US" dirty="0"/>
          </a:p>
          <a:p>
            <a:r>
              <a:rPr lang="en-US" dirty="0" smtClean="0"/>
              <a:t>They use a service called Zookeeper to avoid such issues.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40</a:t>
            </a:fld>
            <a:endParaRPr lang="en-US"/>
          </a:p>
        </p:txBody>
      </p:sp>
    </p:spTree>
    <p:extLst>
      <p:ext uri="{BB962C8B-B14F-4D97-AF65-F5344CB8AC3E}">
        <p14:creationId xmlns:p14="http://schemas.microsoft.com/office/powerpoint/2010/main" val="2711325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41</a:t>
            </a:fld>
            <a:endParaRPr lang="en-US"/>
          </a:p>
        </p:txBody>
      </p:sp>
    </p:spTree>
    <p:extLst>
      <p:ext uri="{BB962C8B-B14F-4D97-AF65-F5344CB8AC3E}">
        <p14:creationId xmlns:p14="http://schemas.microsoft.com/office/powerpoint/2010/main" val="1694177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42</a:t>
            </a:fld>
            <a:endParaRPr lang="en-US"/>
          </a:p>
        </p:txBody>
      </p:sp>
    </p:spTree>
    <p:extLst>
      <p:ext uri="{BB962C8B-B14F-4D97-AF65-F5344CB8AC3E}">
        <p14:creationId xmlns:p14="http://schemas.microsoft.com/office/powerpoint/2010/main" val="5754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43</a:t>
            </a:fld>
            <a:endParaRPr lang="en-US"/>
          </a:p>
        </p:txBody>
      </p:sp>
    </p:spTree>
    <p:extLst>
      <p:ext uri="{BB962C8B-B14F-4D97-AF65-F5344CB8AC3E}">
        <p14:creationId xmlns:p14="http://schemas.microsoft.com/office/powerpoint/2010/main" val="3224226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44</a:t>
            </a:fld>
            <a:endParaRPr lang="en-US"/>
          </a:p>
        </p:txBody>
      </p:sp>
    </p:spTree>
    <p:extLst>
      <p:ext uri="{BB962C8B-B14F-4D97-AF65-F5344CB8AC3E}">
        <p14:creationId xmlns:p14="http://schemas.microsoft.com/office/powerpoint/2010/main" val="2496478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45</a:t>
            </a:fld>
            <a:endParaRPr lang="en-US"/>
          </a:p>
        </p:txBody>
      </p:sp>
    </p:spTree>
    <p:extLst>
      <p:ext uri="{BB962C8B-B14F-4D97-AF65-F5344CB8AC3E}">
        <p14:creationId xmlns:p14="http://schemas.microsoft.com/office/powerpoint/2010/main" val="43515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recovering, they have to patch up any missing updates that, for example, P1 didn’t see because for a while P1 was considered to be down.  They use logs for this purpose.</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46</a:t>
            </a:fld>
            <a:endParaRPr lang="en-US"/>
          </a:p>
        </p:txBody>
      </p:sp>
    </p:spTree>
    <p:extLst>
      <p:ext uri="{BB962C8B-B14F-4D97-AF65-F5344CB8AC3E}">
        <p14:creationId xmlns:p14="http://schemas.microsoft.com/office/powerpoint/2010/main" val="2910127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47</a:t>
            </a:fld>
            <a:endParaRPr lang="en-US"/>
          </a:p>
        </p:txBody>
      </p:sp>
    </p:spTree>
    <p:extLst>
      <p:ext uri="{BB962C8B-B14F-4D97-AF65-F5344CB8AC3E}">
        <p14:creationId xmlns:p14="http://schemas.microsoft.com/office/powerpoint/2010/main" val="1142181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48</a:t>
            </a:fld>
            <a:endParaRPr lang="en-US"/>
          </a:p>
        </p:txBody>
      </p:sp>
    </p:spTree>
    <p:extLst>
      <p:ext uri="{BB962C8B-B14F-4D97-AF65-F5344CB8AC3E}">
        <p14:creationId xmlns:p14="http://schemas.microsoft.com/office/powerpoint/2010/main" val="2909751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49</a:t>
            </a:fld>
            <a:endParaRPr lang="en-US"/>
          </a:p>
        </p:txBody>
      </p:sp>
    </p:spTree>
    <p:extLst>
      <p:ext uri="{BB962C8B-B14F-4D97-AF65-F5344CB8AC3E}">
        <p14:creationId xmlns:p14="http://schemas.microsoft.com/office/powerpoint/2010/main" val="98270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normal machines (NUMA, but they won’t talk about that here), and RDMA, just like with Derecho and the SST.  This actually runs on </a:t>
            </a:r>
            <a:r>
              <a:rPr lang="en-US" dirty="0" err="1" smtClean="0"/>
              <a:t>Infiniband</a:t>
            </a:r>
            <a:r>
              <a:rPr lang="en-US" dirty="0" smtClean="0"/>
              <a:t> for now but with that work we read about where Microsoft installed RDMA side by side with TCP over </a:t>
            </a:r>
            <a:r>
              <a:rPr lang="en-US" dirty="0" err="1" smtClean="0"/>
              <a:t>RoCE</a:t>
            </a:r>
            <a:r>
              <a:rPr lang="en-US" dirty="0" smtClean="0"/>
              <a:t> and got it working, presumably soon </a:t>
            </a:r>
            <a:r>
              <a:rPr lang="en-US" dirty="0" err="1" smtClean="0"/>
              <a:t>FaRM</a:t>
            </a:r>
            <a:r>
              <a:rPr lang="en-US" dirty="0" smtClean="0"/>
              <a:t> could be part of every Azure platform.</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a:t>
            </a:fld>
            <a:endParaRPr lang="en-US"/>
          </a:p>
        </p:txBody>
      </p:sp>
    </p:spTree>
    <p:extLst>
      <p:ext uri="{BB962C8B-B14F-4D97-AF65-F5344CB8AC3E}">
        <p14:creationId xmlns:p14="http://schemas.microsoft.com/office/powerpoint/2010/main" val="152805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deal if the backup was down but the primary was up.</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50</a:t>
            </a:fld>
            <a:endParaRPr lang="en-US"/>
          </a:p>
        </p:txBody>
      </p:sp>
    </p:spTree>
    <p:extLst>
      <p:ext uri="{BB962C8B-B14F-4D97-AF65-F5344CB8AC3E}">
        <p14:creationId xmlns:p14="http://schemas.microsoft.com/office/powerpoint/2010/main" val="397518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51</a:t>
            </a:fld>
            <a:endParaRPr lang="en-US"/>
          </a:p>
        </p:txBody>
      </p:sp>
    </p:spTree>
    <p:extLst>
      <p:ext uri="{BB962C8B-B14F-4D97-AF65-F5344CB8AC3E}">
        <p14:creationId xmlns:p14="http://schemas.microsoft.com/office/powerpoint/2010/main" val="37308832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52</a:t>
            </a:fld>
            <a:endParaRPr lang="en-US"/>
          </a:p>
        </p:txBody>
      </p:sp>
    </p:spTree>
    <p:extLst>
      <p:ext uri="{BB962C8B-B14F-4D97-AF65-F5344CB8AC3E}">
        <p14:creationId xmlns:p14="http://schemas.microsoft.com/office/powerpoint/2010/main" val="401445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 see here is that </a:t>
            </a:r>
            <a:r>
              <a:rPr lang="en-US" dirty="0" err="1" smtClean="0"/>
              <a:t>FaRM</a:t>
            </a:r>
            <a:r>
              <a:rPr lang="en-US" dirty="0" smtClean="0"/>
              <a:t> does great until the load hits a certain point, and then suddenly all the latencies soar.  This is telling us that backlogs became infinite, basically that they overloaded </a:t>
            </a:r>
            <a:r>
              <a:rPr lang="en-US" dirty="0" err="1" smtClean="0"/>
              <a:t>FaRM</a:t>
            </a:r>
            <a:r>
              <a:rPr lang="en-US" dirty="0" smtClean="0"/>
              <a:t>.  It was up to about 120 operations per microsecond at that point, with 90 machines generating and handling the load.</a:t>
            </a:r>
          </a:p>
          <a:p>
            <a:endParaRPr lang="en-US" dirty="0"/>
          </a:p>
          <a:p>
            <a:r>
              <a:rPr lang="en-US" dirty="0" smtClean="0"/>
              <a:t>So that would be 120 million transactional operations per second on 90 machines!  Pretty impressive if you check the comparable numbers like for the Oracle database product.</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53</a:t>
            </a:fld>
            <a:endParaRPr lang="en-US"/>
          </a:p>
        </p:txBody>
      </p:sp>
    </p:spTree>
    <p:extLst>
      <p:ext uri="{BB962C8B-B14F-4D97-AF65-F5344CB8AC3E}">
        <p14:creationId xmlns:p14="http://schemas.microsoft.com/office/powerpoint/2010/main" val="101634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TPC (complex transactions from SQL) the rate of commits they can handle is limited to around 4M per second in the 90-machine cluster.  This is very impressive, but notice how with more work presented to the cluster, the delay soars. In fact, as queues get longer, the maximum load they can handle actually drops, due to backlogs, causing the curve to double back (weird but not an unusual graph format in the systems community these days).</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54</a:t>
            </a:fld>
            <a:endParaRPr lang="en-US"/>
          </a:p>
        </p:txBody>
      </p:sp>
    </p:spTree>
    <p:extLst>
      <p:ext uri="{BB962C8B-B14F-4D97-AF65-F5344CB8AC3E}">
        <p14:creationId xmlns:p14="http://schemas.microsoft.com/office/powerpoint/2010/main" val="1721799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Recovery took about 50ms in this example (1/20</a:t>
            </a:r>
            <a:r>
              <a:rPr lang="en-US" baseline="30000" dirty="0" smtClean="0"/>
              <a:t>th</a:t>
            </a:r>
            <a:r>
              <a:rPr lang="en-US" dirty="0" smtClean="0"/>
              <a:t> of a second)</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55</a:t>
            </a:fld>
            <a:endParaRPr lang="en-US"/>
          </a:p>
        </p:txBody>
      </p:sp>
    </p:spTree>
    <p:extLst>
      <p:ext uri="{BB962C8B-B14F-4D97-AF65-F5344CB8AC3E}">
        <p14:creationId xmlns:p14="http://schemas.microsoft.com/office/powerpoint/2010/main" val="2106471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they superimposed a second curve showing the background recovery task running.  It took a while to read all the queued log records.  They use two Y axis labels, one for the transactions/second (black and sits near 4M/second) and a second for log records processed to get the backup in sync with the primary again.</a:t>
            </a:r>
          </a:p>
          <a:p>
            <a:r>
              <a:rPr lang="en-US" dirty="0"/>
              <a:t/>
            </a:r>
            <a:br>
              <a:rPr lang="en-US" dirty="0"/>
            </a:br>
            <a:r>
              <a:rPr lang="en-US" dirty="0" smtClean="0"/>
              <a:t>It took about 4 minutes to fully resync.</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56</a:t>
            </a:fld>
            <a:endParaRPr lang="en-US"/>
          </a:p>
        </p:txBody>
      </p:sp>
    </p:spTree>
    <p:extLst>
      <p:ext uri="{BB962C8B-B14F-4D97-AF65-F5344CB8AC3E}">
        <p14:creationId xmlns:p14="http://schemas.microsoft.com/office/powerpoint/2010/main" val="1575766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18 out of 90 machines all crashed.  Now the impact is much larger.</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57</a:t>
            </a:fld>
            <a:endParaRPr lang="en-US"/>
          </a:p>
        </p:txBody>
      </p:sp>
    </p:spTree>
    <p:extLst>
      <p:ext uri="{BB962C8B-B14F-4D97-AF65-F5344CB8AC3E}">
        <p14:creationId xmlns:p14="http://schemas.microsoft.com/office/powerpoint/2010/main" val="42654244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they messed with Zookeeper, the “configuration manager”.  </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58</a:t>
            </a:fld>
            <a:endParaRPr lang="en-US"/>
          </a:p>
        </p:txBody>
      </p:sp>
    </p:spTree>
    <p:extLst>
      <p:ext uri="{BB962C8B-B14F-4D97-AF65-F5344CB8AC3E}">
        <p14:creationId xmlns:p14="http://schemas.microsoft.com/office/powerpoint/2010/main" val="1512672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a:t>
            </a:r>
            <a:r>
              <a:rPr lang="en-US" dirty="0" err="1" smtClean="0"/>
              <a:t>FaRM</a:t>
            </a:r>
            <a:r>
              <a:rPr lang="en-US" dirty="0" smtClean="0"/>
              <a:t> was really fast, but has limits.</a:t>
            </a:r>
          </a:p>
          <a:p>
            <a:endParaRPr lang="en-US" dirty="0"/>
          </a:p>
          <a:p>
            <a:r>
              <a:rPr lang="en-US" dirty="0" smtClean="0"/>
              <a:t>Some limits: to get this speed they had to disable virtualization on their cluster of computers, configure Linux to use 1MB pages (these are way bigger than usual), and do all sorts of RDMA tricks, much as Derecho was forced to do.  </a:t>
            </a:r>
          </a:p>
          <a:p>
            <a:endParaRPr lang="en-US" dirty="0"/>
          </a:p>
          <a:p>
            <a:r>
              <a:rPr lang="en-US" dirty="0" smtClean="0"/>
              <a:t>For </a:t>
            </a:r>
            <a:r>
              <a:rPr lang="en-US" dirty="0" err="1" smtClean="0"/>
              <a:t>FaRM</a:t>
            </a:r>
            <a:r>
              <a:rPr lang="en-US" dirty="0" smtClean="0"/>
              <a:t>, it turns out that the active use of n x n connectivity is putting more pressure on the RDMA NIC than we saw in Derecho.  Derecho has n x n </a:t>
            </a:r>
            <a:r>
              <a:rPr lang="en-US" dirty="0" err="1" smtClean="0"/>
              <a:t>qpairs</a:t>
            </a:r>
            <a:r>
              <a:rPr lang="en-US" dirty="0" smtClean="0"/>
              <a:t> too, but tends to only use small subsets: a single node might have 10,000 connections but only be using 9 of them actively at the same time (this is because only active RDMC sessions need </a:t>
            </a:r>
            <a:r>
              <a:rPr lang="en-US" dirty="0" err="1" smtClean="0"/>
              <a:t>qpairs</a:t>
            </a:r>
            <a:r>
              <a:rPr lang="en-US" dirty="0" smtClean="0"/>
              <a:t>, but those have a hypercube virtual overlay and hence any node only talks to its 3 neighbors).  The SST has an all-to-all pattern, but in fact you only talk to other members of your shard while actively running.</a:t>
            </a:r>
          </a:p>
          <a:p>
            <a:endParaRPr lang="en-US" dirty="0"/>
          </a:p>
          <a:p>
            <a:r>
              <a:rPr lang="en-US" dirty="0" smtClean="0"/>
              <a:t>So RDMC avoids an issue that matters way more in </a:t>
            </a:r>
            <a:r>
              <a:rPr lang="en-US" dirty="0" err="1" smtClean="0"/>
              <a:t>FaRM</a:t>
            </a:r>
            <a:r>
              <a:rPr lang="en-US" dirty="0" smtClean="0"/>
              <a:t>.  They overload the NIC’s limited capacity to cache information for active </a:t>
            </a:r>
            <a:r>
              <a:rPr lang="en-US" dirty="0" err="1" smtClean="0"/>
              <a:t>qpair</a:t>
            </a:r>
            <a:r>
              <a:rPr lang="en-US" dirty="0" smtClean="0"/>
              <a:t> connections, or active DMA mappings, and this causes the NIC itself to perform poorly.  They work around the issue by disabling DMA mapping and using big </a:t>
            </a:r>
            <a:r>
              <a:rPr lang="en-US" smtClean="0"/>
              <a:t>memory pages.</a:t>
            </a:r>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59</a:t>
            </a:fld>
            <a:endParaRPr lang="en-US"/>
          </a:p>
        </p:txBody>
      </p:sp>
    </p:spTree>
    <p:extLst>
      <p:ext uri="{BB962C8B-B14F-4D97-AF65-F5344CB8AC3E}">
        <p14:creationId xmlns:p14="http://schemas.microsoft.com/office/powerpoint/2010/main" val="383342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6</a:t>
            </a:fld>
            <a:endParaRPr lang="en-US"/>
          </a:p>
        </p:txBody>
      </p:sp>
    </p:spTree>
    <p:extLst>
      <p:ext uri="{BB962C8B-B14F-4D97-AF65-F5344CB8AC3E}">
        <p14:creationId xmlns:p14="http://schemas.microsoft.com/office/powerpoint/2010/main" val="95754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picture of RDMA in action.  In this example, B has been granted access to A’s DRAM and A to B’s.</a:t>
            </a:r>
          </a:p>
          <a:p>
            <a:r>
              <a:rPr lang="en-US" dirty="0"/>
              <a:t/>
            </a:r>
            <a:br>
              <a:rPr lang="en-US" dirty="0"/>
            </a:br>
            <a:r>
              <a:rPr lang="en-US" dirty="0" smtClean="0"/>
              <a:t>The one-sided RDMA mode used here is very rigid and controlled.  A gets access only to a designated chunk of memory, not the whole thing (like a row in the SST), and vice versa.  Each machine owns and manages its own memory, like we normally do on Linux (this is a Linux platform running C++ programs, or a Windows Server platform, still in C++).  Nothing weird or different looking.</a:t>
            </a:r>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7</a:t>
            </a:fld>
            <a:endParaRPr lang="en-US"/>
          </a:p>
        </p:txBody>
      </p:sp>
    </p:spTree>
    <p:extLst>
      <p:ext uri="{BB962C8B-B14F-4D97-AF65-F5344CB8AC3E}">
        <p14:creationId xmlns:p14="http://schemas.microsoft.com/office/powerpoint/2010/main" val="265552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BA0EB2-4668-402E-A1CD-96F524FD16DA}" type="slidenum">
              <a:rPr lang="en-US" smtClean="0"/>
              <a:t>8</a:t>
            </a:fld>
            <a:endParaRPr lang="en-US"/>
          </a:p>
        </p:txBody>
      </p:sp>
    </p:spTree>
    <p:extLst>
      <p:ext uri="{BB962C8B-B14F-4D97-AF65-F5344CB8AC3E}">
        <p14:creationId xmlns:p14="http://schemas.microsoft.com/office/powerpoint/2010/main" val="423903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A0EB2-4668-402E-A1CD-96F524FD16DA}" type="slidenum">
              <a:rPr lang="en-US" smtClean="0"/>
              <a:t>9</a:t>
            </a:fld>
            <a:endParaRPr lang="en-US"/>
          </a:p>
        </p:txBody>
      </p:sp>
    </p:spTree>
    <p:extLst>
      <p:ext uri="{BB962C8B-B14F-4D97-AF65-F5344CB8AC3E}">
        <p14:creationId xmlns:p14="http://schemas.microsoft.com/office/powerpoint/2010/main" val="5122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b="0" i="0">
                <a:latin typeface="Helvetica"/>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20200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5" name="Footer Placeholder 4"/>
          <p:cNvSpPr>
            <a:spLocks noGrp="1"/>
          </p:cNvSpPr>
          <p:nvPr>
            <p:ph type="ftr" sz="quarter" idx="11"/>
          </p:nvPr>
        </p:nvSpPr>
        <p:spPr/>
        <p:txBody>
          <a:bodyPr/>
          <a:lstStyle/>
          <a:p>
            <a:r>
              <a:rPr lang="zh-CN" altLang="en-US"/>
              <a:t>Compilers Autumn 2002</a:t>
            </a:r>
            <a:endParaRPr lang="en-US" altLang="zh-CN"/>
          </a:p>
        </p:txBody>
      </p:sp>
      <p:sp>
        <p:nvSpPr>
          <p:cNvPr id="6" name="Slide Number Placeholder 5"/>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14767886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5" name="Footer Placeholder 4"/>
          <p:cNvSpPr>
            <a:spLocks noGrp="1"/>
          </p:cNvSpPr>
          <p:nvPr>
            <p:ph type="ftr" sz="quarter" idx="11"/>
          </p:nvPr>
        </p:nvSpPr>
        <p:spPr/>
        <p:txBody>
          <a:bodyPr/>
          <a:lstStyle/>
          <a:p>
            <a:r>
              <a:rPr lang="zh-CN" altLang="en-US"/>
              <a:t>Compilers Autumn 2002</a:t>
            </a:r>
            <a:endParaRPr lang="en-US" altLang="zh-CN"/>
          </a:p>
        </p:txBody>
      </p:sp>
      <p:sp>
        <p:nvSpPr>
          <p:cNvPr id="6" name="Slide Number Placeholder 5"/>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045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6" name="Footer Placeholder 5"/>
          <p:cNvSpPr>
            <a:spLocks noGrp="1"/>
          </p:cNvSpPr>
          <p:nvPr>
            <p:ph type="ftr" sz="quarter" idx="11"/>
          </p:nvPr>
        </p:nvSpPr>
        <p:spPr/>
        <p:txBody>
          <a:bodyPr/>
          <a:lstStyle/>
          <a:p>
            <a:r>
              <a:rPr lang="zh-CN" altLang="en-US"/>
              <a:t>Compilers Autumn 2002</a:t>
            </a:r>
            <a:endParaRPr lang="en-US" altLang="zh-CN"/>
          </a:p>
        </p:txBody>
      </p:sp>
      <p:sp>
        <p:nvSpPr>
          <p:cNvPr id="7" name="Slide Number Placeholder 6"/>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29326171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8" name="Footer Placeholder 7"/>
          <p:cNvSpPr>
            <a:spLocks noGrp="1"/>
          </p:cNvSpPr>
          <p:nvPr>
            <p:ph type="ftr" sz="quarter" idx="11"/>
          </p:nvPr>
        </p:nvSpPr>
        <p:spPr/>
        <p:txBody>
          <a:bodyPr/>
          <a:lstStyle/>
          <a:p>
            <a:r>
              <a:rPr lang="zh-CN" altLang="en-US"/>
              <a:t>Compilers Autumn 2002</a:t>
            </a:r>
            <a:endParaRPr lang="en-US" altLang="zh-CN"/>
          </a:p>
        </p:txBody>
      </p:sp>
      <p:sp>
        <p:nvSpPr>
          <p:cNvPr id="9" name="Slide Number Placeholder 8"/>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17564787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4" name="Footer Placeholder 3"/>
          <p:cNvSpPr>
            <a:spLocks noGrp="1"/>
          </p:cNvSpPr>
          <p:nvPr>
            <p:ph type="ftr" sz="quarter" idx="11"/>
          </p:nvPr>
        </p:nvSpPr>
        <p:spPr/>
        <p:txBody>
          <a:bodyPr/>
          <a:lstStyle/>
          <a:p>
            <a:r>
              <a:rPr lang="zh-CN" altLang="en-US"/>
              <a:t>Compilers Autumn 2002</a:t>
            </a:r>
            <a:endParaRPr lang="en-US" altLang="zh-CN"/>
          </a:p>
        </p:txBody>
      </p:sp>
      <p:sp>
        <p:nvSpPr>
          <p:cNvPr id="5" name="Slide Number Placeholder 4"/>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245680923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3" name="Footer Placeholder 2"/>
          <p:cNvSpPr>
            <a:spLocks noGrp="1"/>
          </p:cNvSpPr>
          <p:nvPr>
            <p:ph type="ftr" sz="quarter" idx="11"/>
          </p:nvPr>
        </p:nvSpPr>
        <p:spPr/>
        <p:txBody>
          <a:bodyPr/>
          <a:lstStyle/>
          <a:p>
            <a:r>
              <a:rPr lang="zh-CN" altLang="en-US"/>
              <a:t>Compilers Autumn 2002</a:t>
            </a:r>
            <a:endParaRPr lang="en-US" altLang="zh-CN"/>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264735373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6" name="Footer Placeholder 5"/>
          <p:cNvSpPr>
            <a:spLocks noGrp="1"/>
          </p:cNvSpPr>
          <p:nvPr>
            <p:ph type="ftr" sz="quarter" idx="11"/>
          </p:nvPr>
        </p:nvSpPr>
        <p:spPr/>
        <p:txBody>
          <a:bodyPr/>
          <a:lstStyle/>
          <a:p>
            <a:r>
              <a:rPr lang="zh-CN" altLang="en-US"/>
              <a:t>Compilers Autumn 2002</a:t>
            </a:r>
            <a:endParaRPr lang="en-US" altLang="zh-CN"/>
          </a:p>
        </p:txBody>
      </p:sp>
      <p:sp>
        <p:nvSpPr>
          <p:cNvPr id="7" name="Slide Number Placeholder 6"/>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282582404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6" name="Footer Placeholder 5"/>
          <p:cNvSpPr>
            <a:spLocks noGrp="1"/>
          </p:cNvSpPr>
          <p:nvPr>
            <p:ph type="ftr" sz="quarter" idx="11"/>
          </p:nvPr>
        </p:nvSpPr>
        <p:spPr/>
        <p:txBody>
          <a:bodyPr/>
          <a:lstStyle/>
          <a:p>
            <a:r>
              <a:rPr lang="zh-CN" altLang="en-US"/>
              <a:t>Compilers Autumn 2002</a:t>
            </a:r>
            <a:endParaRPr lang="en-US" altLang="zh-CN"/>
          </a:p>
        </p:txBody>
      </p:sp>
      <p:sp>
        <p:nvSpPr>
          <p:cNvPr id="7" name="Slide Number Placeholder 6"/>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3799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5" name="Footer Placeholder 4"/>
          <p:cNvSpPr>
            <a:spLocks noGrp="1"/>
          </p:cNvSpPr>
          <p:nvPr>
            <p:ph type="ftr" sz="quarter" idx="11"/>
          </p:nvPr>
        </p:nvSpPr>
        <p:spPr/>
        <p:txBody>
          <a:bodyPr/>
          <a:lstStyle/>
          <a:p>
            <a:r>
              <a:rPr lang="zh-CN" altLang="en-US"/>
              <a:t>Compilers Autumn 2002</a:t>
            </a:r>
            <a:endParaRPr lang="en-US" altLang="zh-CN"/>
          </a:p>
        </p:txBody>
      </p:sp>
      <p:sp>
        <p:nvSpPr>
          <p:cNvPr id="6" name="Slide Number Placeholder 5"/>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spTree>
    <p:extLst>
      <p:ext uri="{BB962C8B-B14F-4D97-AF65-F5344CB8AC3E}">
        <p14:creationId xmlns:p14="http://schemas.microsoft.com/office/powerpoint/2010/main" val="5605142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CFFFCD-403E-4B5D-A326-E0A9FA16144E}" type="datetime1">
              <a:rPr lang="zh-CN" altLang="en-US" smtClean="0"/>
              <a:pPr>
                <a:defRPr/>
              </a:pPr>
              <a:t>2018/3/12</a:t>
            </a:fld>
            <a:endParaRPr lang="en-US" altLang="zh-CN"/>
          </a:p>
        </p:txBody>
      </p:sp>
      <p:sp>
        <p:nvSpPr>
          <p:cNvPr id="5" name="Footer Placeholder 4"/>
          <p:cNvSpPr>
            <a:spLocks noGrp="1"/>
          </p:cNvSpPr>
          <p:nvPr>
            <p:ph type="ftr" sz="quarter" idx="11"/>
          </p:nvPr>
        </p:nvSpPr>
        <p:spPr/>
        <p:txBody>
          <a:bodyPr/>
          <a:lstStyle/>
          <a:p>
            <a:r>
              <a:rPr lang="zh-CN" altLang="en-US"/>
              <a:t>Compilers Autumn 2002</a:t>
            </a:r>
            <a:endParaRPr lang="en-US" altLang="zh-CN"/>
          </a:p>
        </p:txBody>
      </p:sp>
      <p:sp>
        <p:nvSpPr>
          <p:cNvPr id="6" name="Slide Number Placeholder 5"/>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18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6364"/>
            <a:ext cx="10972800" cy="5954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2932545"/>
            <a:ext cx="10972800" cy="31936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1719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34503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401725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atin typeface="Helvetica"/>
                <a:cs typeface="Helvetica"/>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0892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903" y="1767851"/>
            <a:ext cx="10972800" cy="11430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60996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86124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hasCustomPrompt="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0ED334-3B92-F343-B44D-63270FB12163}" type="datetimeFigureOut">
              <a:rPr lang="en-US" smtClean="0"/>
              <a:t>3/12/2018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B3FBF1A-1C89-4A41-8525-EF154E73419D}" type="slidenum">
              <a:rPr lang="en-US" smtClean="0"/>
              <a:t>‹#›</a:t>
            </a:fld>
            <a:endParaRPr lang="en-US"/>
          </a:p>
        </p:txBody>
      </p:sp>
    </p:spTree>
    <p:extLst>
      <p:ext uri="{BB962C8B-B14F-4D97-AF65-F5344CB8AC3E}">
        <p14:creationId xmlns:p14="http://schemas.microsoft.com/office/powerpoint/2010/main" val="193215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82CFFFCD-403E-4B5D-A326-E0A9FA16144E}" type="datetime1">
              <a:rPr lang="zh-CN" altLang="en-US" smtClean="0"/>
              <a:pPr>
                <a:defRPr/>
              </a:pPr>
              <a:t>2018/3/12</a:t>
            </a:fld>
            <a:endParaRPr lang="en-US" altLang="zh-CN"/>
          </a:p>
        </p:txBody>
      </p:sp>
      <p:sp>
        <p:nvSpPr>
          <p:cNvPr id="5" name="Footer Placeholder 4"/>
          <p:cNvSpPr>
            <a:spLocks noGrp="1"/>
          </p:cNvSpPr>
          <p:nvPr>
            <p:ph type="ftr" sz="quarter" idx="11"/>
          </p:nvPr>
        </p:nvSpPr>
        <p:spPr/>
        <p:txBody>
          <a:bodyPr/>
          <a:lstStyle/>
          <a:p>
            <a:r>
              <a:rPr lang="zh-CN" altLang="en-US"/>
              <a:t>Compilers Autumn 2002</a:t>
            </a:r>
            <a:endParaRPr lang="en-US" altLang="zh-CN"/>
          </a:p>
        </p:txBody>
      </p:sp>
      <p:sp>
        <p:nvSpPr>
          <p:cNvPr id="6" name="Slide Number Placeholder 5"/>
          <p:cNvSpPr>
            <a:spLocks noGrp="1"/>
          </p:cNvSpPr>
          <p:nvPr>
            <p:ph type="sldNum" sz="quarter" idx="12"/>
          </p:nvPr>
        </p:nvSpPr>
        <p:spPr/>
        <p:txBody>
          <a:bodyPr/>
          <a:lstStyle/>
          <a:p>
            <a:pPr>
              <a:defRPr/>
            </a:pPr>
            <a:fld id="{83BC6268-7F43-4520-9941-AC7C795FE18B}" type="slidenum">
              <a:rPr lang="zh-CN" altLang="en-US" smtClean="0"/>
              <a:pPr>
                <a:defRPr/>
              </a:pPr>
              <a:t>‹#›</a:t>
            </a:fld>
            <a:endParaRPr lang="en-US" altLang="zh-C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285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1"/>
            <a:ext cx="12201296" cy="2236701"/>
          </a:xfrm>
          <a:prstGeom prst="rect">
            <a:avLst/>
          </a:prstGeom>
        </p:spPr>
      </p:pic>
    </p:spTree>
    <p:extLst>
      <p:ext uri="{BB962C8B-B14F-4D97-AF65-F5344CB8AC3E}">
        <p14:creationId xmlns:p14="http://schemas.microsoft.com/office/powerpoint/2010/main" val="40921112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3/12/2018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16256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ctrTitle"/>
          </p:nvPr>
        </p:nvSpPr>
        <p:spPr/>
        <p:txBody>
          <a:bodyPr>
            <a:noAutofit/>
          </a:bodyPr>
          <a:lstStyle/>
          <a:p>
            <a:r>
              <a:rPr lang="en-US" altLang="en-US" sz="4000" b="1" dirty="0">
                <a:solidFill>
                  <a:srgbClr val="C00000"/>
                </a:solidFill>
              </a:rPr>
              <a:t>No Compromises: Distributed Transactions with Consistency, Availability, and Performance</a:t>
            </a:r>
          </a:p>
        </p:txBody>
      </p:sp>
      <p:sp>
        <p:nvSpPr>
          <p:cNvPr id="15362" name="Subtitle 5"/>
          <p:cNvSpPr>
            <a:spLocks noGrp="1"/>
          </p:cNvSpPr>
          <p:nvPr>
            <p:ph type="subTitle" idx="1"/>
          </p:nvPr>
        </p:nvSpPr>
        <p:spPr/>
        <p:txBody>
          <a:bodyPr>
            <a:normAutofit fontScale="85000" lnSpcReduction="10000"/>
          </a:bodyPr>
          <a:lstStyle/>
          <a:p>
            <a:r>
              <a:rPr lang="en-US" altLang="en-US" sz="2000" b="1" dirty="0" err="1">
                <a:solidFill>
                  <a:srgbClr val="C00000"/>
                </a:solidFill>
              </a:rPr>
              <a:t>Aleksandar</a:t>
            </a:r>
            <a:r>
              <a:rPr lang="en-US" altLang="en-US" sz="2000" b="1" dirty="0">
                <a:solidFill>
                  <a:srgbClr val="C00000"/>
                </a:solidFill>
              </a:rPr>
              <a:t> </a:t>
            </a:r>
            <a:r>
              <a:rPr lang="en-US" altLang="en-US" sz="2000" b="1" dirty="0" err="1">
                <a:solidFill>
                  <a:srgbClr val="C00000"/>
                </a:solidFill>
              </a:rPr>
              <a:t>Dragojevic</a:t>
            </a:r>
            <a:r>
              <a:rPr lang="en-US" altLang="en-US" sz="2000" b="1" dirty="0">
                <a:solidFill>
                  <a:srgbClr val="C00000"/>
                </a:solidFill>
              </a:rPr>
              <a:t>, Dushyanth Narayanan, Edmund B. Nightingale, ´ Matthew </a:t>
            </a:r>
            <a:r>
              <a:rPr lang="en-US" altLang="en-US" sz="2000" b="1" dirty="0" err="1">
                <a:solidFill>
                  <a:srgbClr val="C00000"/>
                </a:solidFill>
              </a:rPr>
              <a:t>Renzelmann</a:t>
            </a:r>
            <a:r>
              <a:rPr lang="en-US" altLang="en-US" sz="2000" b="1" dirty="0">
                <a:solidFill>
                  <a:srgbClr val="C00000"/>
                </a:solidFill>
              </a:rPr>
              <a:t>, Alex </a:t>
            </a:r>
            <a:r>
              <a:rPr lang="en-US" altLang="en-US" sz="2000" b="1" dirty="0" err="1">
                <a:solidFill>
                  <a:srgbClr val="C00000"/>
                </a:solidFill>
              </a:rPr>
              <a:t>Shamis</a:t>
            </a:r>
            <a:r>
              <a:rPr lang="en-US" altLang="en-US" sz="2000" b="1" dirty="0">
                <a:solidFill>
                  <a:srgbClr val="C00000"/>
                </a:solidFill>
              </a:rPr>
              <a:t>, </a:t>
            </a:r>
            <a:r>
              <a:rPr lang="en-US" altLang="en-US" sz="2000" b="1" dirty="0" err="1">
                <a:solidFill>
                  <a:srgbClr val="C00000"/>
                </a:solidFill>
              </a:rPr>
              <a:t>Anirudh</a:t>
            </a:r>
            <a:r>
              <a:rPr lang="en-US" altLang="en-US" sz="2000" b="1" dirty="0">
                <a:solidFill>
                  <a:srgbClr val="C00000"/>
                </a:solidFill>
              </a:rPr>
              <a:t> </a:t>
            </a:r>
            <a:r>
              <a:rPr lang="en-US" altLang="en-US" sz="2000" b="1" dirty="0" err="1">
                <a:solidFill>
                  <a:srgbClr val="C00000"/>
                </a:solidFill>
              </a:rPr>
              <a:t>Badam</a:t>
            </a:r>
            <a:r>
              <a:rPr lang="en-US" altLang="en-US" sz="2000" b="1" dirty="0">
                <a:solidFill>
                  <a:srgbClr val="C00000"/>
                </a:solidFill>
              </a:rPr>
              <a:t>, Miguel Castro</a:t>
            </a:r>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23511930-6AF6-43D2-90BA-67DE341AC4E7}" type="slidenum">
              <a:rPr lang="zh-CN" altLang="en-US" sz="1400" b="0" kern="0">
                <a:latin typeface="Times New Roman" panose="02020603050405020304" pitchFamily="18" charset="0"/>
              </a:rPr>
              <a:pPr defTabSz="914400"/>
              <a:t>1</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93752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a:t>FaRM: No Need to Compromise</a:t>
            </a:r>
          </a:p>
        </p:txBody>
      </p:sp>
      <p:sp>
        <p:nvSpPr>
          <p:cNvPr id="22530" name="Content Placeholder 2"/>
          <p:cNvSpPr>
            <a:spLocks noGrp="1"/>
          </p:cNvSpPr>
          <p:nvPr>
            <p:ph idx="1"/>
          </p:nvPr>
        </p:nvSpPr>
        <p:spPr/>
        <p:txBody>
          <a:bodyPr/>
          <a:lstStyle/>
          <a:p>
            <a:r>
              <a:rPr lang="en-US" altLang="en-US"/>
              <a:t>Main memory distributed computing platform</a:t>
            </a:r>
          </a:p>
          <a:p>
            <a:pPr lvl="1"/>
            <a:r>
              <a:rPr lang="en-US" altLang="en-US"/>
              <a:t>Use hardware effectively</a:t>
            </a:r>
          </a:p>
          <a:p>
            <a:r>
              <a:rPr lang="en-US" altLang="en-US"/>
              <a:t>Strict serializability</a:t>
            </a:r>
          </a:p>
          <a:p>
            <a:r>
              <a:rPr lang="en-US" altLang="en-US"/>
              <a:t>High performance</a:t>
            </a:r>
          </a:p>
          <a:p>
            <a:r>
              <a:rPr lang="en-US" altLang="en-US"/>
              <a:t>Durability</a:t>
            </a:r>
          </a:p>
          <a:p>
            <a:r>
              <a:rPr lang="en-US" altLang="en-US"/>
              <a:t>High availability</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B4B447E3-9F73-4BC4-A943-7302148AF378}" type="slidenum">
              <a:rPr lang="zh-CN" altLang="en-US" sz="1400" b="0" kern="0">
                <a:latin typeface="Times New Roman" panose="02020603050405020304" pitchFamily="18" charset="0"/>
              </a:rPr>
              <a:pPr defTabSz="914400"/>
              <a:t>10</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167695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a:t>Outline</a:t>
            </a:r>
          </a:p>
        </p:txBody>
      </p:sp>
      <p:sp>
        <p:nvSpPr>
          <p:cNvPr id="23554" name="Content Placeholder 2"/>
          <p:cNvSpPr>
            <a:spLocks noGrp="1"/>
          </p:cNvSpPr>
          <p:nvPr>
            <p:ph idx="1"/>
          </p:nvPr>
        </p:nvSpPr>
        <p:spPr/>
        <p:txBody>
          <a:bodyPr/>
          <a:lstStyle/>
          <a:p>
            <a:r>
              <a:rPr lang="en-US" altLang="en-US"/>
              <a:t>FaRM background</a:t>
            </a:r>
          </a:p>
          <a:p>
            <a:r>
              <a:rPr lang="en-US" altLang="en-US"/>
              <a:t>Transaction protocol</a:t>
            </a:r>
          </a:p>
          <a:p>
            <a:r>
              <a:rPr lang="en-US" altLang="en-US"/>
              <a:t>Failure recovery</a:t>
            </a:r>
          </a:p>
          <a:p>
            <a:r>
              <a:rPr lang="en-US" altLang="en-US"/>
              <a:t>Evaluation</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A99CD44A-F5C2-4099-982A-A7DCD4680952}" type="slidenum">
              <a:rPr lang="zh-CN" altLang="en-US" sz="1400" b="0" kern="0">
                <a:latin typeface="Times New Roman" panose="02020603050405020304" pitchFamily="18" charset="0"/>
              </a:rPr>
              <a:pPr defTabSz="914400"/>
              <a:t>11</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64106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farm background</a:t>
            </a:r>
          </a:p>
        </p:txBody>
      </p:sp>
      <p:sp>
        <p:nvSpPr>
          <p:cNvPr id="24578" name="Text Placeholder 5"/>
          <p:cNvSpPr>
            <a:spLocks noGrp="1"/>
          </p:cNvSpPr>
          <p:nvPr>
            <p:ph type="body" idx="1"/>
          </p:nvPr>
        </p:nvSpPr>
        <p:spPr/>
        <p:txBody>
          <a:bodyPr/>
          <a:lstStyle/>
          <a:p>
            <a:endParaRPr lang="en-US" altLang="en-US"/>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47E4639A-0DD7-4C70-A3D9-D55FBC279798}" type="slidenum">
              <a:rPr lang="zh-CN" altLang="en-US" sz="1400" b="0" kern="0">
                <a:latin typeface="Times New Roman" panose="02020603050405020304" pitchFamily="18" charset="0"/>
              </a:rPr>
              <a:pPr defTabSz="914400"/>
              <a:t>12</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61469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82914"/>
            <a:ext cx="73152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p:txBody>
          <a:bodyPr/>
          <a:lstStyle/>
          <a:p>
            <a:r>
              <a:rPr lang="en-US" altLang="en-US"/>
              <a:t>FaRM Programming Model</a:t>
            </a:r>
          </a:p>
        </p:txBody>
      </p:sp>
      <p:sp>
        <p:nvSpPr>
          <p:cNvPr id="25603" name="Content Placeholder 2"/>
          <p:cNvSpPr>
            <a:spLocks noGrp="1"/>
          </p:cNvSpPr>
          <p:nvPr>
            <p:ph idx="1"/>
          </p:nvPr>
        </p:nvSpPr>
        <p:spPr/>
        <p:txBody>
          <a:bodyPr/>
          <a:lstStyle/>
          <a:p>
            <a:r>
              <a:rPr lang="en-US" altLang="en-US"/>
              <a:t>Distributed shared memory abstraction</a:t>
            </a:r>
          </a:p>
          <a:p>
            <a:r>
              <a:rPr lang="en-US" altLang="en-US"/>
              <a:t>FaRM API provides transparent access to local and remote objects</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77C7EC6E-7875-49B4-B2CF-392B09354AB9}" type="slidenum">
              <a:rPr lang="zh-CN" altLang="en-US" sz="1400" b="0" kern="0">
                <a:latin typeface="Times New Roman" panose="02020603050405020304" pitchFamily="18" charset="0"/>
              </a:rPr>
              <a:pPr defTabSz="914400"/>
              <a:t>13</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43301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a:t>FaRM Programming Model</a:t>
            </a:r>
          </a:p>
        </p:txBody>
      </p:sp>
      <p:sp>
        <p:nvSpPr>
          <p:cNvPr id="26626" name="Content Placeholder 2"/>
          <p:cNvSpPr>
            <a:spLocks noGrp="1"/>
          </p:cNvSpPr>
          <p:nvPr>
            <p:ph idx="1"/>
          </p:nvPr>
        </p:nvSpPr>
        <p:spPr/>
        <p:txBody>
          <a:bodyPr/>
          <a:lstStyle/>
          <a:p>
            <a:r>
              <a:rPr lang="en-US" altLang="en-US"/>
              <a:t>Application thread can start a transaction</a:t>
            </a:r>
          </a:p>
          <a:p>
            <a:pPr lvl="1"/>
            <a:r>
              <a:rPr lang="en-US" altLang="en-US"/>
              <a:t>Becomes the coordinator</a:t>
            </a:r>
          </a:p>
          <a:p>
            <a:r>
              <a:rPr lang="en-US" altLang="en-US"/>
              <a:t>During transaction, can execute arbitrary logic as well as read, write, allocate, free.</a:t>
            </a:r>
          </a:p>
          <a:p>
            <a:r>
              <a:rPr lang="en-US" altLang="en-US"/>
              <a:t>At the end of the execution, invoke FaRM to commit.</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C76726C6-30C2-4F2D-A48B-DE660D26BE76}" type="slidenum">
              <a:rPr lang="zh-CN" altLang="en-US" sz="1400" b="0" kern="0">
                <a:latin typeface="Times New Roman" panose="02020603050405020304" pitchFamily="18" charset="0"/>
              </a:rPr>
              <a:pPr defTabSz="914400"/>
              <a:t>14</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78189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a:t>FaRM Architecture</a:t>
            </a:r>
          </a:p>
        </p:txBody>
      </p:sp>
      <p:sp>
        <p:nvSpPr>
          <p:cNvPr id="27650" name="Content Placeholder 2"/>
          <p:cNvSpPr>
            <a:spLocks noGrp="1"/>
          </p:cNvSpPr>
          <p:nvPr>
            <p:ph idx="1"/>
          </p:nvPr>
        </p:nvSpPr>
        <p:spPr>
          <a:xfrm>
            <a:off x="1024127" y="1904163"/>
            <a:ext cx="9720073" cy="4023360"/>
          </a:xfrm>
        </p:spPr>
        <p:txBody>
          <a:bodyPr/>
          <a:lstStyle/>
          <a:p>
            <a:r>
              <a:rPr lang="en-US" altLang="en-US" dirty="0"/>
              <a:t>Primary – backup for fault tolerance</a:t>
            </a:r>
          </a:p>
          <a:p>
            <a:r>
              <a:rPr lang="en-US" altLang="en-US" dirty="0"/>
              <a:t>Configuration Manager(CM)</a:t>
            </a:r>
          </a:p>
          <a:p>
            <a:pPr lvl="1"/>
            <a:r>
              <a:rPr lang="en-US" altLang="en-US" dirty="0"/>
              <a:t>Manage leases, detect failures, coordinate recovery</a:t>
            </a:r>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912AEC05-F441-441C-AB8A-F37186EDD75B}" type="slidenum">
              <a:rPr lang="zh-CN" altLang="en-US" sz="1400" b="0" kern="0">
                <a:latin typeface="Times New Roman" panose="02020603050405020304" pitchFamily="18" charset="0"/>
              </a:rPr>
              <a:pPr defTabSz="914400"/>
              <a:t>15</a:t>
            </a:fld>
            <a:endParaRPr lang="en-US" altLang="zh-CN" sz="1400" b="0" kern="0">
              <a:latin typeface="Times New Roman" panose="02020603050405020304" pitchFamily="18" charset="0"/>
            </a:endParaRPr>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3124200"/>
            <a:ext cx="680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51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choices</a:t>
            </a:r>
          </a:p>
        </p:txBody>
      </p:sp>
      <p:sp>
        <p:nvSpPr>
          <p:cNvPr id="3" name="Content Placeholder 2"/>
          <p:cNvSpPr>
            <a:spLocks noGrp="1"/>
          </p:cNvSpPr>
          <p:nvPr>
            <p:ph idx="1"/>
          </p:nvPr>
        </p:nvSpPr>
        <p:spPr/>
        <p:txBody>
          <a:bodyPr>
            <a:normAutofit lnSpcReduction="10000"/>
          </a:bodyPr>
          <a:lstStyle/>
          <a:p>
            <a:r>
              <a:rPr lang="en-US" dirty="0"/>
              <a:t>RDMA supports two reliable modes: two-sided RDMA and one-sided RDMA, as well as several unreliable modes that include datagram transfers</a:t>
            </a:r>
          </a:p>
          <a:p>
            <a:endParaRPr lang="en-US" dirty="0"/>
          </a:p>
          <a:p>
            <a:r>
              <a:rPr lang="en-US" dirty="0" err="1"/>
              <a:t>FaRM</a:t>
            </a:r>
            <a:r>
              <a:rPr lang="en-US" dirty="0"/>
              <a:t> uses one-sided RDMA</a:t>
            </a:r>
          </a:p>
          <a:p>
            <a:pPr>
              <a:buFont typeface="Wingdings" panose="05000000000000000000" pitchFamily="2" charset="2"/>
              <a:buChar char="Ø"/>
            </a:pPr>
            <a:r>
              <a:rPr lang="en-US" dirty="0"/>
              <a:t>  Nodes must first make a connection to peers.  In </a:t>
            </a:r>
            <a:r>
              <a:rPr lang="en-US" dirty="0" err="1"/>
              <a:t>FaRM</a:t>
            </a:r>
            <a:r>
              <a:rPr lang="en-US" dirty="0"/>
              <a:t>, this results in an</a:t>
            </a:r>
            <a:br>
              <a:rPr lang="en-US" dirty="0"/>
            </a:br>
            <a:r>
              <a:rPr lang="en-US" dirty="0"/>
              <a:t>    all-to-all connectivity pattern.</a:t>
            </a:r>
          </a:p>
          <a:p>
            <a:pPr>
              <a:buFont typeface="Wingdings" panose="05000000000000000000" pitchFamily="2" charset="2"/>
              <a:buChar char="Ø"/>
            </a:pPr>
            <a:r>
              <a:rPr lang="en-US" dirty="0"/>
              <a:t>  Then, each side can “authorize” the other side of a connection to do read</a:t>
            </a:r>
            <a:br>
              <a:rPr lang="en-US" dirty="0"/>
            </a:br>
            <a:r>
              <a:rPr lang="en-US" dirty="0"/>
              <a:t>    or write operations in a designed region of memory.</a:t>
            </a:r>
          </a:p>
          <a:p>
            <a:pPr>
              <a:buFont typeface="Wingdings" panose="05000000000000000000" pitchFamily="2" charset="2"/>
              <a:buChar char="Ø"/>
            </a:pPr>
            <a:r>
              <a:rPr lang="en-US" dirty="0"/>
              <a:t>  With this permission, A can write directly in B’s memory.  No action by B is</a:t>
            </a:r>
            <a:br>
              <a:rPr lang="en-US" dirty="0"/>
            </a:br>
            <a:r>
              <a:rPr lang="en-US" dirty="0"/>
              <a:t>    needed, and B will not even receive an interrupt</a:t>
            </a:r>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16</a:t>
            </a:fld>
            <a:endParaRPr lang="en-US" altLang="zh-CN"/>
          </a:p>
        </p:txBody>
      </p:sp>
    </p:spTree>
    <p:extLst>
      <p:ext uri="{BB962C8B-B14F-4D97-AF65-F5344CB8AC3E}">
        <p14:creationId xmlns:p14="http://schemas.microsoft.com/office/powerpoint/2010/main" val="38001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Choices</a:t>
            </a:r>
          </a:p>
        </p:txBody>
      </p:sp>
      <p:sp>
        <p:nvSpPr>
          <p:cNvPr id="3" name="Content Placeholder 2"/>
          <p:cNvSpPr>
            <a:spLocks noGrp="1"/>
          </p:cNvSpPr>
          <p:nvPr>
            <p:ph idx="1"/>
          </p:nvPr>
        </p:nvSpPr>
        <p:spPr/>
        <p:txBody>
          <a:bodyPr/>
          <a:lstStyle/>
          <a:p>
            <a:r>
              <a:rPr lang="en-US" dirty="0"/>
              <a:t>But with very large numbers of long-lived RDMA pairs of this kind, the RDMA hardware can run into problems of several kinds</a:t>
            </a:r>
          </a:p>
          <a:p>
            <a:pPr>
              <a:buFont typeface="Wingdings" panose="05000000000000000000" pitchFamily="2" charset="2"/>
              <a:buChar char="Ø"/>
            </a:pPr>
            <a:r>
              <a:rPr lang="en-US" dirty="0"/>
              <a:t>  The NIC turns out to cache data associated with the mapped memory</a:t>
            </a:r>
            <a:br>
              <a:rPr lang="en-US" dirty="0"/>
            </a:br>
            <a:r>
              <a:rPr lang="en-US" dirty="0"/>
              <a:t>    regions (the so-called “</a:t>
            </a:r>
            <a:r>
              <a:rPr lang="en-US" dirty="0" err="1"/>
              <a:t>qpair</a:t>
            </a:r>
            <a:r>
              <a:rPr lang="en-US" dirty="0"/>
              <a:t>” state for writing to them).  This cache </a:t>
            </a:r>
            <a:br>
              <a:rPr lang="en-US" dirty="0"/>
            </a:br>
            <a:r>
              <a:rPr lang="en-US" dirty="0"/>
              <a:t>    can become over-full and performance then degrades.</a:t>
            </a:r>
          </a:p>
          <a:p>
            <a:pPr>
              <a:buFont typeface="Wingdings" panose="05000000000000000000" pitchFamily="2" charset="2"/>
              <a:buChar char="Ø"/>
            </a:pPr>
            <a:r>
              <a:rPr lang="en-US" dirty="0"/>
              <a:t>  The NIC also caches the page mapping data from the IO Bus PTE.</a:t>
            </a:r>
            <a:br>
              <a:rPr lang="en-US" dirty="0"/>
            </a:br>
            <a:r>
              <a:rPr lang="en-US" dirty="0"/>
              <a:t>    With large amounts of </a:t>
            </a:r>
            <a:r>
              <a:rPr lang="en-US" dirty="0" err="1"/>
              <a:t>FaRM</a:t>
            </a:r>
            <a:r>
              <a:rPr lang="en-US" dirty="0"/>
              <a:t> memory, the NIC memory for caching these</a:t>
            </a:r>
            <a:br>
              <a:rPr lang="en-US" dirty="0"/>
            </a:br>
            <a:r>
              <a:rPr lang="en-US" dirty="0"/>
              <a:t>    PTE records will be exhausted, forcing an on-demand fetch, slow</a:t>
            </a:r>
          </a:p>
          <a:p>
            <a:pPr>
              <a:buFont typeface="Wingdings" panose="05000000000000000000" pitchFamily="2" charset="2"/>
              <a:buChar char="Ø"/>
            </a:pPr>
            <a:r>
              <a:rPr lang="en-US" dirty="0"/>
              <a:t>  Each active transfer has some state while the transfer is underway.  With</a:t>
            </a:r>
            <a:br>
              <a:rPr lang="en-US" dirty="0"/>
            </a:br>
            <a:r>
              <a:rPr lang="en-US" dirty="0"/>
              <a:t>    many concurrent transfers, NIC memory for active operations can overflow</a:t>
            </a:r>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17</a:t>
            </a:fld>
            <a:endParaRPr lang="en-US" altLang="zh-CN"/>
          </a:p>
        </p:txBody>
      </p:sp>
    </p:spTree>
    <p:extLst>
      <p:ext uri="{BB962C8B-B14F-4D97-AF65-F5344CB8AC3E}">
        <p14:creationId xmlns:p14="http://schemas.microsoft.com/office/powerpoint/2010/main" val="223321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lstStyle/>
          <a:p>
            <a:r>
              <a:rPr lang="en-US" dirty="0"/>
              <a:t>Number of </a:t>
            </a:r>
            <a:r>
              <a:rPr lang="en-US" dirty="0" err="1"/>
              <a:t>FaRM</a:t>
            </a:r>
            <a:r>
              <a:rPr lang="en-US" dirty="0"/>
              <a:t> servers is actually limited by the NIC capacity</a:t>
            </a:r>
          </a:p>
          <a:p>
            <a:pPr>
              <a:buFont typeface="Wingdings" panose="05000000000000000000" pitchFamily="2" charset="2"/>
              <a:buChar char="Ø"/>
            </a:pPr>
            <a:r>
              <a:rPr lang="en-US" dirty="0"/>
              <a:t>  </a:t>
            </a:r>
            <a:r>
              <a:rPr lang="en-US" dirty="0" err="1"/>
              <a:t>FaRM</a:t>
            </a:r>
            <a:r>
              <a:rPr lang="en-US" dirty="0"/>
              <a:t> runs on an older generation of NICs: 128 server limit</a:t>
            </a:r>
          </a:p>
          <a:p>
            <a:pPr>
              <a:buFont typeface="Wingdings" panose="05000000000000000000" pitchFamily="2" charset="2"/>
              <a:buChar char="Ø"/>
            </a:pPr>
            <a:r>
              <a:rPr lang="en-US" dirty="0"/>
              <a:t>  Newer NIC will allow </a:t>
            </a:r>
            <a:r>
              <a:rPr lang="en-US" dirty="0" err="1"/>
              <a:t>scaleup</a:t>
            </a:r>
            <a:r>
              <a:rPr lang="en-US" dirty="0"/>
              <a:t> to perhaps 1024 or more servers</a:t>
            </a:r>
          </a:p>
          <a:p>
            <a:pPr marL="0" indent="0">
              <a:buNone/>
            </a:pPr>
            <a:r>
              <a:rPr lang="en-US" dirty="0" err="1"/>
              <a:t>FaRM</a:t>
            </a:r>
            <a:r>
              <a:rPr lang="en-US" dirty="0"/>
              <a:t> configures the host machine to disable memory mapping for IO devices and employs 1MB pages (“huge” kernel pages).   Relatively few DMA PTE records cover the entire local address space.</a:t>
            </a:r>
          </a:p>
          <a:p>
            <a:pPr marL="0" indent="0">
              <a:buNone/>
            </a:pPr>
            <a:r>
              <a:rPr lang="en-US" dirty="0"/>
              <a:t>Careful attention to load balancing reduces risk of hot-spots that might have large numbers of simultaneous transfers into or from any single machine.</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18</a:t>
            </a:fld>
            <a:endParaRPr lang="en-US" altLang="zh-CN"/>
          </a:p>
        </p:txBody>
      </p:sp>
    </p:spTree>
    <p:extLst>
      <p:ext uri="{BB962C8B-B14F-4D97-AF65-F5344CB8AC3E}">
        <p14:creationId xmlns:p14="http://schemas.microsoft.com/office/powerpoint/2010/main" val="217801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issues</a:t>
            </a:r>
          </a:p>
        </p:txBody>
      </p:sp>
      <p:sp>
        <p:nvSpPr>
          <p:cNvPr id="3" name="Content Placeholder 2"/>
          <p:cNvSpPr>
            <a:spLocks noGrp="1"/>
          </p:cNvSpPr>
          <p:nvPr>
            <p:ph idx="1"/>
          </p:nvPr>
        </p:nvSpPr>
        <p:spPr>
          <a:xfrm>
            <a:off x="1024128" y="2286000"/>
            <a:ext cx="9813205" cy="4023360"/>
          </a:xfrm>
        </p:spPr>
        <p:txBody>
          <a:bodyPr/>
          <a:lstStyle/>
          <a:p>
            <a:r>
              <a:rPr lang="en-US" dirty="0"/>
              <a:t>With RDMA, the application needs to “poll” for I/O completion records.  This can become costly if a single transfer involves a large number of I/</a:t>
            </a:r>
            <a:r>
              <a:rPr lang="en-US" dirty="0" err="1"/>
              <a:t>Os</a:t>
            </a:r>
            <a:r>
              <a:rPr lang="en-US" dirty="0"/>
              <a:t>.</a:t>
            </a:r>
          </a:p>
          <a:p>
            <a:endParaRPr lang="en-US" dirty="0"/>
          </a:p>
          <a:p>
            <a:r>
              <a:rPr lang="en-US" dirty="0"/>
              <a:t>Solution: RDMA is FIFO and completion records are optional.  In a sequence of K transfers, only check for completion on the last transfer.  This one event covers all the others.</a:t>
            </a:r>
          </a:p>
          <a:p>
            <a:endParaRPr lang="en-US" dirty="0"/>
          </a:p>
          <a:p>
            <a:r>
              <a:rPr lang="en-US" dirty="0"/>
              <a:t>When </a:t>
            </a:r>
            <a:r>
              <a:rPr lang="en-US" dirty="0" err="1"/>
              <a:t>FaRM</a:t>
            </a:r>
            <a:r>
              <a:rPr lang="en-US" dirty="0"/>
              <a:t> was developed, RDMA was unstable on </a:t>
            </a:r>
            <a:r>
              <a:rPr lang="en-US" dirty="0" err="1"/>
              <a:t>RoCE</a:t>
            </a:r>
            <a:r>
              <a:rPr lang="en-US" dirty="0"/>
              <a:t>.  Solution: </a:t>
            </a:r>
            <a:r>
              <a:rPr lang="en-US" dirty="0" err="1"/>
              <a:t>Infiniband</a:t>
            </a:r>
            <a:endParaRPr lang="en-US" dirty="0"/>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19</a:t>
            </a:fld>
            <a:endParaRPr lang="en-US" altLang="zh-CN"/>
          </a:p>
        </p:txBody>
      </p:sp>
    </p:spTree>
    <p:extLst>
      <p:ext uri="{BB962C8B-B14F-4D97-AF65-F5344CB8AC3E}">
        <p14:creationId xmlns:p14="http://schemas.microsoft.com/office/powerpoint/2010/main" val="118552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DEE2-FA34-44EF-9314-1F4BDC51ABD4}"/>
              </a:ext>
            </a:extLst>
          </p:cNvPr>
          <p:cNvSpPr>
            <a:spLocks noGrp="1"/>
          </p:cNvSpPr>
          <p:nvPr>
            <p:ph type="title"/>
          </p:nvPr>
        </p:nvSpPr>
        <p:spPr/>
        <p:txBody>
          <a:bodyPr/>
          <a:lstStyle/>
          <a:p>
            <a:r>
              <a:rPr lang="en-US" dirty="0"/>
              <a:t>A 5-lecture Roadmap!</a:t>
            </a:r>
          </a:p>
        </p:txBody>
      </p:sp>
      <p:sp>
        <p:nvSpPr>
          <p:cNvPr id="4" name="Footer Placeholder 3">
            <a:extLst>
              <a:ext uri="{FF2B5EF4-FFF2-40B4-BE49-F238E27FC236}">
                <a16:creationId xmlns:a16="http://schemas.microsoft.com/office/drawing/2014/main" id="{03D713CF-E332-4FA5-B7DC-B3D3C746A7A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9E3145C-2DC3-47D2-BBAA-325AF239E4B0}"/>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6" name="TextBox 5">
            <a:extLst>
              <a:ext uri="{FF2B5EF4-FFF2-40B4-BE49-F238E27FC236}">
                <a16:creationId xmlns:a16="http://schemas.microsoft.com/office/drawing/2014/main" id="{686AA27E-3E90-49D2-940D-C2104AA600A4}"/>
              </a:ext>
            </a:extLst>
          </p:cNvPr>
          <p:cNvSpPr txBox="1"/>
          <p:nvPr/>
        </p:nvSpPr>
        <p:spPr>
          <a:xfrm>
            <a:off x="707048" y="2655965"/>
            <a:ext cx="2338754" cy="369332"/>
          </a:xfrm>
          <a:prstGeom prst="rect">
            <a:avLst/>
          </a:prstGeom>
          <a:solidFill>
            <a:srgbClr val="FFFF00"/>
          </a:solidFill>
          <a:ln w="38100">
            <a:solidFill>
              <a:schemeClr val="tx1"/>
            </a:solidFill>
          </a:ln>
        </p:spPr>
        <p:txBody>
          <a:bodyPr wrap="square" rtlCol="0">
            <a:spAutoFit/>
          </a:bodyPr>
          <a:lstStyle/>
          <a:p>
            <a:r>
              <a:rPr lang="en-US" b="1" dirty="0"/>
              <a:t>Lecture 1: Transactions</a:t>
            </a:r>
          </a:p>
        </p:txBody>
      </p:sp>
      <p:sp>
        <p:nvSpPr>
          <p:cNvPr id="7" name="TextBox 6">
            <a:extLst>
              <a:ext uri="{FF2B5EF4-FFF2-40B4-BE49-F238E27FC236}">
                <a16:creationId xmlns:a16="http://schemas.microsoft.com/office/drawing/2014/main" id="{6C962D09-47D0-40AA-B505-6C41473CFA81}"/>
              </a:ext>
            </a:extLst>
          </p:cNvPr>
          <p:cNvSpPr txBox="1"/>
          <p:nvPr/>
        </p:nvSpPr>
        <p:spPr>
          <a:xfrm>
            <a:off x="707048" y="4450674"/>
            <a:ext cx="2338754" cy="369332"/>
          </a:xfrm>
          <a:prstGeom prst="rect">
            <a:avLst/>
          </a:prstGeom>
          <a:solidFill>
            <a:srgbClr val="FFFF00"/>
          </a:solidFill>
        </p:spPr>
        <p:txBody>
          <a:bodyPr wrap="square" rtlCol="0">
            <a:spAutoFit/>
          </a:bodyPr>
          <a:lstStyle/>
          <a:p>
            <a:pPr algn="ctr"/>
            <a:r>
              <a:rPr lang="en-US" b="1" dirty="0"/>
              <a:t>Lecture 2: DHTs</a:t>
            </a:r>
          </a:p>
        </p:txBody>
      </p:sp>
      <p:sp>
        <p:nvSpPr>
          <p:cNvPr id="10" name="Freeform: Shape 9">
            <a:extLst>
              <a:ext uri="{FF2B5EF4-FFF2-40B4-BE49-F238E27FC236}">
                <a16:creationId xmlns:a16="http://schemas.microsoft.com/office/drawing/2014/main" id="{162435ED-5351-429D-B2A6-423EBCC5B872}"/>
              </a:ext>
            </a:extLst>
          </p:cNvPr>
          <p:cNvSpPr/>
          <p:nvPr/>
        </p:nvSpPr>
        <p:spPr>
          <a:xfrm>
            <a:off x="3045802" y="3068174"/>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E24AAD7-5F35-4F2B-A389-55E58526EE2D}"/>
              </a:ext>
            </a:extLst>
          </p:cNvPr>
          <p:cNvSpPr/>
          <p:nvPr/>
        </p:nvSpPr>
        <p:spPr>
          <a:xfrm flipV="1">
            <a:off x="3045802" y="3851757"/>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DC9464-48C9-4400-A75D-C9F0B0C604D1}"/>
              </a:ext>
            </a:extLst>
          </p:cNvPr>
          <p:cNvSpPr txBox="1"/>
          <p:nvPr/>
        </p:nvSpPr>
        <p:spPr>
          <a:xfrm>
            <a:off x="4320686" y="3332902"/>
            <a:ext cx="2338754" cy="646331"/>
          </a:xfrm>
          <a:prstGeom prst="rect">
            <a:avLst/>
          </a:prstGeom>
          <a:solidFill>
            <a:srgbClr val="FFFF00"/>
          </a:solidFill>
        </p:spPr>
        <p:txBody>
          <a:bodyPr wrap="square" rtlCol="0">
            <a:spAutoFit/>
          </a:bodyPr>
          <a:lstStyle/>
          <a:p>
            <a:pPr algn="ctr"/>
            <a:r>
              <a:rPr lang="en-US" b="1" dirty="0"/>
              <a:t>Lecture 3:</a:t>
            </a:r>
            <a:br>
              <a:rPr lang="en-US" b="1" dirty="0"/>
            </a:br>
            <a:r>
              <a:rPr lang="en-US" b="1" dirty="0"/>
              <a:t>Transactions on DHTs</a:t>
            </a:r>
          </a:p>
        </p:txBody>
      </p:sp>
      <p:sp>
        <p:nvSpPr>
          <p:cNvPr id="13" name="TextBox 12">
            <a:extLst>
              <a:ext uri="{FF2B5EF4-FFF2-40B4-BE49-F238E27FC236}">
                <a16:creationId xmlns:a16="http://schemas.microsoft.com/office/drawing/2014/main" id="{E2BE9F31-8A0A-4DB7-BC2A-EE74F2330420}"/>
              </a:ext>
            </a:extLst>
          </p:cNvPr>
          <p:cNvSpPr txBox="1"/>
          <p:nvPr/>
        </p:nvSpPr>
        <p:spPr>
          <a:xfrm>
            <a:off x="4443777" y="5530238"/>
            <a:ext cx="2338754" cy="369332"/>
          </a:xfrm>
          <a:prstGeom prst="rect">
            <a:avLst/>
          </a:prstGeom>
          <a:solidFill>
            <a:srgbClr val="FFFF00"/>
          </a:solidFill>
        </p:spPr>
        <p:txBody>
          <a:bodyPr wrap="square" rtlCol="0">
            <a:spAutoFit/>
          </a:bodyPr>
          <a:lstStyle/>
          <a:p>
            <a:pPr algn="ctr"/>
            <a:r>
              <a:rPr lang="en-US" b="1" dirty="0"/>
              <a:t>(Old topic)  RDMA</a:t>
            </a:r>
          </a:p>
        </p:txBody>
      </p:sp>
      <p:sp>
        <p:nvSpPr>
          <p:cNvPr id="14" name="Freeform: Shape 13">
            <a:extLst>
              <a:ext uri="{FF2B5EF4-FFF2-40B4-BE49-F238E27FC236}">
                <a16:creationId xmlns:a16="http://schemas.microsoft.com/office/drawing/2014/main" id="{19BB5397-5A37-407D-BC9D-46F0AA410ADB}"/>
              </a:ext>
            </a:extLst>
          </p:cNvPr>
          <p:cNvSpPr/>
          <p:nvPr/>
        </p:nvSpPr>
        <p:spPr>
          <a:xfrm>
            <a:off x="6782531" y="4105372"/>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B58BEC-6747-49F4-A10F-D47B85313BD3}"/>
              </a:ext>
            </a:extLst>
          </p:cNvPr>
          <p:cNvSpPr/>
          <p:nvPr/>
        </p:nvSpPr>
        <p:spPr>
          <a:xfrm flipV="1">
            <a:off x="6782531" y="4888955"/>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DFDA0A-5503-4948-94F1-D5F50BBCBE32}"/>
              </a:ext>
            </a:extLst>
          </p:cNvPr>
          <p:cNvSpPr txBox="1"/>
          <p:nvPr/>
        </p:nvSpPr>
        <p:spPr>
          <a:xfrm>
            <a:off x="8111401" y="4520648"/>
            <a:ext cx="2888993" cy="369332"/>
          </a:xfrm>
          <a:prstGeom prst="rect">
            <a:avLst/>
          </a:prstGeom>
          <a:solidFill>
            <a:srgbClr val="FFFF00"/>
          </a:solidFill>
          <a:ln w="38100">
            <a:solidFill>
              <a:schemeClr val="tx1"/>
            </a:solidFill>
          </a:ln>
        </p:spPr>
        <p:txBody>
          <a:bodyPr wrap="square" rtlCol="0">
            <a:spAutoFit/>
          </a:bodyPr>
          <a:lstStyle/>
          <a:p>
            <a:r>
              <a:rPr lang="en-US" b="1" dirty="0"/>
              <a:t>Lecture 4: </a:t>
            </a:r>
            <a:r>
              <a:rPr lang="en-US" b="1" dirty="0" err="1"/>
              <a:t>FaRM</a:t>
            </a:r>
            <a:r>
              <a:rPr lang="en-US" b="1" dirty="0"/>
              <a:t> RDMA DHT</a:t>
            </a:r>
          </a:p>
        </p:txBody>
      </p:sp>
      <p:sp>
        <p:nvSpPr>
          <p:cNvPr id="19" name="TextBox 18">
            <a:extLst>
              <a:ext uri="{FF2B5EF4-FFF2-40B4-BE49-F238E27FC236}">
                <a16:creationId xmlns:a16="http://schemas.microsoft.com/office/drawing/2014/main" id="{8BBC69A3-236A-4E61-843E-FB6EA4FA20A6}"/>
              </a:ext>
            </a:extLst>
          </p:cNvPr>
          <p:cNvSpPr txBox="1"/>
          <p:nvPr/>
        </p:nvSpPr>
        <p:spPr>
          <a:xfrm>
            <a:off x="8813914" y="4998769"/>
            <a:ext cx="2888993" cy="369332"/>
          </a:xfrm>
          <a:prstGeom prst="rect">
            <a:avLst/>
          </a:prstGeom>
          <a:solidFill>
            <a:srgbClr val="FFFF00"/>
          </a:solidFill>
          <a:ln w="38100">
            <a:solidFill>
              <a:schemeClr val="tx1"/>
            </a:solidFill>
          </a:ln>
        </p:spPr>
        <p:txBody>
          <a:bodyPr wrap="square" rtlCol="0">
            <a:spAutoFit/>
          </a:bodyPr>
          <a:lstStyle/>
          <a:p>
            <a:r>
              <a:rPr lang="en-US" b="1" dirty="0"/>
              <a:t>Lecture 5: </a:t>
            </a:r>
            <a:r>
              <a:rPr lang="en-US" b="1" dirty="0" err="1"/>
              <a:t>HeRD</a:t>
            </a:r>
            <a:r>
              <a:rPr lang="en-US" b="1" dirty="0"/>
              <a:t> and FASST</a:t>
            </a:r>
          </a:p>
        </p:txBody>
      </p:sp>
      <p:sp>
        <p:nvSpPr>
          <p:cNvPr id="20" name="TextBox 19">
            <a:extLst>
              <a:ext uri="{FF2B5EF4-FFF2-40B4-BE49-F238E27FC236}">
                <a16:creationId xmlns:a16="http://schemas.microsoft.com/office/drawing/2014/main" id="{02D4A685-DF59-4CD3-9F51-79F3BEF7AA46}"/>
              </a:ext>
            </a:extLst>
          </p:cNvPr>
          <p:cNvSpPr txBox="1"/>
          <p:nvPr/>
        </p:nvSpPr>
        <p:spPr>
          <a:xfrm>
            <a:off x="707048" y="4439363"/>
            <a:ext cx="2338754" cy="369332"/>
          </a:xfrm>
          <a:prstGeom prst="rect">
            <a:avLst/>
          </a:prstGeom>
          <a:solidFill>
            <a:srgbClr val="FFFF00"/>
          </a:solidFill>
          <a:ln w="38100">
            <a:solidFill>
              <a:schemeClr val="tx1"/>
            </a:solidFill>
          </a:ln>
        </p:spPr>
        <p:txBody>
          <a:bodyPr wrap="square" rtlCol="0">
            <a:spAutoFit/>
          </a:bodyPr>
          <a:lstStyle/>
          <a:p>
            <a:pPr algn="ctr"/>
            <a:r>
              <a:rPr lang="en-US" b="1" dirty="0"/>
              <a:t>Lecture 2: DHTs</a:t>
            </a:r>
          </a:p>
        </p:txBody>
      </p:sp>
      <p:sp>
        <p:nvSpPr>
          <p:cNvPr id="21" name="TextBox 20">
            <a:extLst>
              <a:ext uri="{FF2B5EF4-FFF2-40B4-BE49-F238E27FC236}">
                <a16:creationId xmlns:a16="http://schemas.microsoft.com/office/drawing/2014/main" id="{2FB53719-FE25-490B-986D-91CBAD939F5D}"/>
              </a:ext>
            </a:extLst>
          </p:cNvPr>
          <p:cNvSpPr txBox="1"/>
          <p:nvPr/>
        </p:nvSpPr>
        <p:spPr>
          <a:xfrm>
            <a:off x="4320686" y="3321591"/>
            <a:ext cx="2338754" cy="646331"/>
          </a:xfrm>
          <a:prstGeom prst="rect">
            <a:avLst/>
          </a:prstGeom>
          <a:solidFill>
            <a:srgbClr val="FFFF00"/>
          </a:solidFill>
          <a:ln w="38100">
            <a:solidFill>
              <a:schemeClr val="tx1"/>
            </a:solidFill>
          </a:ln>
        </p:spPr>
        <p:txBody>
          <a:bodyPr wrap="square" rtlCol="0">
            <a:spAutoFit/>
          </a:bodyPr>
          <a:lstStyle/>
          <a:p>
            <a:pPr algn="ctr"/>
            <a:r>
              <a:rPr lang="en-US" b="1" dirty="0"/>
              <a:t>Lecture 3:</a:t>
            </a:r>
            <a:br>
              <a:rPr lang="en-US" b="1" dirty="0"/>
            </a:br>
            <a:r>
              <a:rPr lang="en-US" b="1" dirty="0"/>
              <a:t>Transactions on DHTs</a:t>
            </a:r>
          </a:p>
        </p:txBody>
      </p:sp>
      <p:sp>
        <p:nvSpPr>
          <p:cNvPr id="22" name="TextBox 21">
            <a:extLst>
              <a:ext uri="{FF2B5EF4-FFF2-40B4-BE49-F238E27FC236}">
                <a16:creationId xmlns:a16="http://schemas.microsoft.com/office/drawing/2014/main" id="{244B83E8-718C-4F82-90D2-EAF7E83E8455}"/>
              </a:ext>
            </a:extLst>
          </p:cNvPr>
          <p:cNvSpPr txBox="1"/>
          <p:nvPr/>
        </p:nvSpPr>
        <p:spPr>
          <a:xfrm>
            <a:off x="4443777" y="5518927"/>
            <a:ext cx="2338754" cy="369332"/>
          </a:xfrm>
          <a:prstGeom prst="rect">
            <a:avLst/>
          </a:prstGeom>
          <a:pattFill prst="dkVert">
            <a:fgClr>
              <a:srgbClr val="FFFF00"/>
            </a:fgClr>
            <a:bgClr>
              <a:schemeClr val="bg1"/>
            </a:bgClr>
          </a:pattFill>
          <a:ln w="38100">
            <a:solidFill>
              <a:schemeClr val="tx1"/>
            </a:solidFill>
          </a:ln>
        </p:spPr>
        <p:txBody>
          <a:bodyPr wrap="square" rtlCol="0">
            <a:spAutoFit/>
          </a:bodyPr>
          <a:lstStyle/>
          <a:p>
            <a:pPr algn="ctr"/>
            <a:r>
              <a:rPr lang="en-US" b="1" dirty="0"/>
              <a:t>(Old topic)  RDMA</a:t>
            </a:r>
          </a:p>
        </p:txBody>
      </p:sp>
      <p:pic>
        <p:nvPicPr>
          <p:cNvPr id="25" name="Picture 24">
            <a:extLst>
              <a:ext uri="{FF2B5EF4-FFF2-40B4-BE49-F238E27FC236}">
                <a16:creationId xmlns:a16="http://schemas.microsoft.com/office/drawing/2014/main" id="{0E769B14-64D8-4CEB-AB67-0C611AB682F2}"/>
              </a:ext>
            </a:extLst>
          </p:cNvPr>
          <p:cNvPicPr>
            <a:picLocks noChangeAspect="1"/>
          </p:cNvPicPr>
          <p:nvPr/>
        </p:nvPicPr>
        <p:blipFill>
          <a:blip r:embed="rId3"/>
          <a:stretch>
            <a:fillRect/>
          </a:stretch>
        </p:blipFill>
        <p:spPr>
          <a:xfrm>
            <a:off x="9001125" y="264189"/>
            <a:ext cx="2809875" cy="2371583"/>
          </a:xfrm>
          <a:prstGeom prst="rect">
            <a:avLst/>
          </a:prstGeom>
        </p:spPr>
      </p:pic>
    </p:spTree>
    <p:extLst>
      <p:ext uri="{BB962C8B-B14F-4D97-AF65-F5344CB8AC3E}">
        <p14:creationId xmlns:p14="http://schemas.microsoft.com/office/powerpoint/2010/main" val="336329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a:t>RDMA Read in FaRM</a:t>
            </a:r>
          </a:p>
        </p:txBody>
      </p:sp>
      <p:pic>
        <p:nvPicPr>
          <p:cNvPr id="2867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81401" y="1752600"/>
            <a:ext cx="4378325" cy="4419600"/>
          </a:xfrm>
        </p:spPr>
      </p:pic>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10622509-3181-463C-94E6-C0814DDF49BE}" type="slidenum">
              <a:rPr lang="zh-CN" altLang="en-US" sz="1400" b="0" kern="0">
                <a:latin typeface="Times New Roman" panose="02020603050405020304" pitchFamily="18" charset="0"/>
              </a:rPr>
              <a:pPr defTabSz="914400"/>
              <a:t>20</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11035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t>RDMA Read in FaRM</a:t>
            </a:r>
          </a:p>
        </p:txBody>
      </p:sp>
      <p:pic>
        <p:nvPicPr>
          <p:cNvPr id="2969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81401" y="1752600"/>
            <a:ext cx="4378325" cy="4419600"/>
          </a:xfrm>
        </p:spPr>
      </p:pic>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61F7BD4A-E5DE-447A-8E07-9FDEC5F763DD}" type="slidenum">
              <a:rPr lang="zh-CN" altLang="en-US" sz="1400" b="0" kern="0">
                <a:latin typeface="Times New Roman" panose="02020603050405020304" pitchFamily="18" charset="0"/>
              </a:rPr>
              <a:pPr defTabSz="914400"/>
              <a:t>21</a:t>
            </a:fld>
            <a:endParaRPr lang="en-US" altLang="zh-CN" sz="1400" b="0" kern="0">
              <a:latin typeface="Times New Roman" panose="02020603050405020304" pitchFamily="18" charset="0"/>
            </a:endParaRPr>
          </a:p>
        </p:txBody>
      </p:sp>
      <p:sp>
        <p:nvSpPr>
          <p:cNvPr id="29700" name="Rectangle 5"/>
          <p:cNvSpPr>
            <a:spLocks noChangeArrowheads="1"/>
          </p:cNvSpPr>
          <p:nvPr/>
        </p:nvSpPr>
        <p:spPr bwMode="auto">
          <a:xfrm>
            <a:off x="7239000" y="5257800"/>
            <a:ext cx="152400" cy="381000"/>
          </a:xfrm>
          <a:prstGeom prst="rect">
            <a:avLst/>
          </a:prstGeom>
          <a:solidFill>
            <a:srgbClr val="0070C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Tree>
    <p:extLst>
      <p:ext uri="{BB962C8B-B14F-4D97-AF65-F5344CB8AC3E}">
        <p14:creationId xmlns:p14="http://schemas.microsoft.com/office/powerpoint/2010/main" val="385429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t>RDMA Write in FaRM</a:t>
            </a:r>
          </a:p>
        </p:txBody>
      </p:sp>
      <p:pic>
        <p:nvPicPr>
          <p:cNvPr id="3072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b="5173"/>
          <a:stretch>
            <a:fillRect/>
          </a:stretch>
        </p:blipFill>
        <p:spPr>
          <a:xfrm>
            <a:off x="3455988" y="1676400"/>
            <a:ext cx="4545012" cy="4495800"/>
          </a:xfrm>
        </p:spPr>
      </p:pic>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8FFF101F-FBEE-4E6B-8578-B4ED6699A6C4}" type="slidenum">
              <a:rPr lang="zh-CN" altLang="en-US" sz="1400" b="0" kern="0">
                <a:latin typeface="Times New Roman" panose="02020603050405020304" pitchFamily="18" charset="0"/>
              </a:rPr>
              <a:pPr defTabSz="914400"/>
              <a:t>22</a:t>
            </a:fld>
            <a:endParaRPr lang="en-US" altLang="zh-CN" sz="1400" b="0" kern="0">
              <a:latin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76714"/>
            <a:ext cx="23622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cxnSpLocks noChangeShapeType="1"/>
          </p:cNvCxnSpPr>
          <p:nvPr/>
        </p:nvCxnSpPr>
        <p:spPr bwMode="auto">
          <a:xfrm flipH="1">
            <a:off x="4800600" y="3733800"/>
            <a:ext cx="1143000" cy="762000"/>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375059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Lock-Free Atomicity for writes in </a:t>
            </a:r>
            <a:r>
              <a:rPr lang="en-US" dirty="0" err="1"/>
              <a:t>FaRM</a:t>
            </a:r>
            <a:endParaRPr lang="en-US" dirty="0"/>
          </a:p>
        </p:txBody>
      </p:sp>
      <p:sp>
        <p:nvSpPr>
          <p:cNvPr id="3" name="Content Placeholder 2"/>
          <p:cNvSpPr>
            <a:spLocks noGrp="1"/>
          </p:cNvSpPr>
          <p:nvPr>
            <p:ph idx="1"/>
          </p:nvPr>
        </p:nvSpPr>
        <p:spPr/>
        <p:txBody>
          <a:bodyPr/>
          <a:lstStyle/>
          <a:p>
            <a:r>
              <a:rPr lang="en-US" dirty="0"/>
              <a:t>RDMA automatically provides atomicity for reads and writes if they access a single cache-line (objects of size 64 bytes or less, in current hardware)</a:t>
            </a:r>
          </a:p>
          <a:p>
            <a:r>
              <a:rPr lang="en-US" dirty="0"/>
              <a:t>So for small objects, no special care is needed: applications could read and write in the </a:t>
            </a:r>
            <a:r>
              <a:rPr lang="en-US" dirty="0" err="1"/>
              <a:t>FaRM</a:t>
            </a:r>
            <a:r>
              <a:rPr lang="en-US" dirty="0"/>
              <a:t> without worrying that a concurrent update might corrupt the data.</a:t>
            </a:r>
          </a:p>
          <a:p>
            <a:endParaRPr lang="en-US" dirty="0"/>
          </a:p>
          <a:p>
            <a:r>
              <a:rPr lang="en-US" dirty="0" err="1"/>
              <a:t>FaRM</a:t>
            </a:r>
            <a:r>
              <a:rPr lang="en-US" dirty="0"/>
              <a:t> also includes a “test and set” operation</a:t>
            </a:r>
          </a:p>
          <a:p>
            <a:pPr>
              <a:buFont typeface="Wingdings" panose="05000000000000000000" pitchFamily="2" charset="2"/>
              <a:buChar char="Ø"/>
            </a:pPr>
            <a:r>
              <a:rPr lang="en-US" dirty="0"/>
              <a:t>  Useful when implementing locking</a:t>
            </a:r>
          </a:p>
          <a:p>
            <a:pPr>
              <a:buFont typeface="Wingdings" panose="05000000000000000000" pitchFamily="2" charset="2"/>
              <a:buChar char="Ø"/>
            </a:pPr>
            <a:r>
              <a:rPr lang="en-US" dirty="0"/>
              <a:t>  Required changes to the </a:t>
            </a:r>
            <a:r>
              <a:rPr lang="en-US" dirty="0" err="1"/>
              <a:t>Mellanox</a:t>
            </a:r>
            <a:r>
              <a:rPr lang="en-US" dirty="0"/>
              <a:t> firmware in the RDMA hardware</a:t>
            </a:r>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23</a:t>
            </a:fld>
            <a:endParaRPr lang="en-US" altLang="zh-CN"/>
          </a:p>
        </p:txBody>
      </p:sp>
    </p:spTree>
    <p:extLst>
      <p:ext uri="{BB962C8B-B14F-4D97-AF65-F5344CB8AC3E}">
        <p14:creationId xmlns:p14="http://schemas.microsoft.com/office/powerpoint/2010/main" val="70304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Atomicity for Large writes in </a:t>
            </a:r>
            <a:r>
              <a:rPr lang="en-US" dirty="0" err="1"/>
              <a:t>FaRM</a:t>
            </a:r>
            <a:endParaRPr lang="en-US" dirty="0"/>
          </a:p>
        </p:txBody>
      </p:sp>
      <p:sp>
        <p:nvSpPr>
          <p:cNvPr id="3" name="Content Placeholder 2"/>
          <p:cNvSpPr>
            <a:spLocks noGrp="1"/>
          </p:cNvSpPr>
          <p:nvPr>
            <p:ph idx="1"/>
          </p:nvPr>
        </p:nvSpPr>
        <p:spPr/>
        <p:txBody>
          <a:bodyPr/>
          <a:lstStyle/>
          <a:p>
            <a:r>
              <a:rPr lang="en-US" dirty="0"/>
              <a:t>Version numbers embedded into each “cache line” (normally 64 bytes)</a:t>
            </a:r>
          </a:p>
          <a:p>
            <a:endParaRPr lang="en-US" dirty="0"/>
          </a:p>
          <a:p>
            <a:r>
              <a:rPr lang="en-US" dirty="0"/>
              <a:t>When writing, create a new unique version number, write the data, then reread and check the version numbers.</a:t>
            </a:r>
          </a:p>
          <a:p>
            <a:pPr>
              <a:buFont typeface="Wingdings" panose="05000000000000000000" pitchFamily="2" charset="2"/>
              <a:buChar char="Ø"/>
            </a:pPr>
            <a:r>
              <a:rPr lang="en-US" dirty="0"/>
              <a:t>  If version numbers aren’t what you wrote, then your write was corrupted; retry</a:t>
            </a:r>
          </a:p>
          <a:p>
            <a:pPr>
              <a:buFont typeface="Wingdings" panose="05000000000000000000" pitchFamily="2" charset="2"/>
              <a:buChar char="Ø"/>
            </a:pPr>
            <a:endParaRPr lang="en-US" dirty="0"/>
          </a:p>
          <a:p>
            <a:pPr marL="0" indent="0">
              <a:buNone/>
            </a:pPr>
            <a:r>
              <a:rPr lang="en-US" dirty="0"/>
              <a:t>When reading, same rule allows you to notice if concurrent write changed some data</a:t>
            </a:r>
          </a:p>
        </p:txBody>
      </p:sp>
      <p:sp>
        <p:nvSpPr>
          <p:cNvPr id="4" name="Slide Number Placeholder 3"/>
          <p:cNvSpPr>
            <a:spLocks noGrp="1"/>
          </p:cNvSpPr>
          <p:nvPr>
            <p:ph type="sldNum" sz="quarter" idx="12"/>
          </p:nvPr>
        </p:nvSpPr>
        <p:spPr/>
        <p:txBody>
          <a:bodyPr/>
          <a:lstStyle/>
          <a:p>
            <a:pPr>
              <a:defRPr/>
            </a:pPr>
            <a:fld id="{83BC6268-7F43-4520-9941-AC7C795FE18B}" type="slidenum">
              <a:rPr lang="zh-CN" altLang="en-US" smtClean="0"/>
              <a:pPr>
                <a:defRPr/>
              </a:pPr>
              <a:t>24</a:t>
            </a:fld>
            <a:endParaRPr lang="en-US" altLang="zh-CN"/>
          </a:p>
        </p:txBody>
      </p:sp>
    </p:spTree>
    <p:extLst>
      <p:ext uri="{BB962C8B-B14F-4D97-AF65-F5344CB8AC3E}">
        <p14:creationId xmlns:p14="http://schemas.microsoft.com/office/powerpoint/2010/main" val="123750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Transaction protocol</a:t>
            </a:r>
          </a:p>
        </p:txBody>
      </p:sp>
      <p:sp>
        <p:nvSpPr>
          <p:cNvPr id="31746" name="Text Placeholder 5"/>
          <p:cNvSpPr>
            <a:spLocks noGrp="1"/>
          </p:cNvSpPr>
          <p:nvPr>
            <p:ph type="body" idx="1"/>
          </p:nvPr>
        </p:nvSpPr>
        <p:spPr/>
        <p:txBody>
          <a:bodyPr/>
          <a:lstStyle/>
          <a:p>
            <a:endParaRPr lang="en-US" altLang="en-US"/>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44772CB-D18D-45EF-8D08-D387DFF9FFCF}" type="slidenum">
              <a:rPr lang="zh-CN" altLang="en-US" sz="1400" b="0" kern="0">
                <a:latin typeface="Times New Roman" panose="02020603050405020304" pitchFamily="18" charset="0"/>
              </a:rPr>
              <a:pPr defTabSz="914400"/>
              <a:t>25</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701279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a:t>FaRM Transaction Execution</a:t>
            </a:r>
          </a:p>
        </p:txBody>
      </p:sp>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DEA5684B-4422-4383-8139-40EAE4999002}" type="slidenum">
              <a:rPr lang="zh-CN" altLang="en-US" sz="1400" b="0" kern="0">
                <a:latin typeface="Times New Roman" panose="02020603050405020304" pitchFamily="18" charset="0"/>
              </a:rPr>
              <a:pPr defTabSz="914400"/>
              <a:t>26</a:t>
            </a:fld>
            <a:endParaRPr lang="en-US" altLang="zh-CN" sz="1400" b="0" kern="0">
              <a:latin typeface="Times New Roman" panose="02020603050405020304" pitchFamily="18" charset="0"/>
            </a:endParaRPr>
          </a:p>
        </p:txBody>
      </p:sp>
      <p:cxnSp>
        <p:nvCxnSpPr>
          <p:cNvPr id="6" name="Straight Connector 5"/>
          <p:cNvCxnSpPr/>
          <p:nvPr/>
        </p:nvCxnSpPr>
        <p:spPr bwMode="auto">
          <a:xfrm>
            <a:off x="2667000" y="22098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2667000" y="35052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776"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2777"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2778"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2779"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2780"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52"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53"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2788"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sp>
        <p:nvSpPr>
          <p:cNvPr id="12" name="TextBox 11"/>
          <p:cNvSpPr txBox="1">
            <a:spLocks noChangeArrowheads="1"/>
          </p:cNvSpPr>
          <p:nvPr/>
        </p:nvSpPr>
        <p:spPr bwMode="auto">
          <a:xfrm>
            <a:off x="2209800" y="54102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One-sided RDMA read</a:t>
            </a:r>
          </a:p>
          <a:p>
            <a:pPr defTabSz="914400">
              <a:buFont typeface="Arial" panose="020B0604020202020204" pitchFamily="34" charset="0"/>
              <a:buChar char="•"/>
            </a:pPr>
            <a:r>
              <a:rPr lang="en-US" altLang="en-US" kern="0"/>
              <a:t>Buffer writes as local </a:t>
            </a:r>
          </a:p>
        </p:txBody>
      </p:sp>
    </p:spTree>
    <p:extLst>
      <p:ext uri="{BB962C8B-B14F-4D97-AF65-F5344CB8AC3E}">
        <p14:creationId xmlns:p14="http://schemas.microsoft.com/office/powerpoint/2010/main" val="905395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a:t>Two Phase Commit</a:t>
            </a:r>
          </a:p>
        </p:txBody>
      </p:sp>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71202A61-27B1-4F33-9846-96A809A804A8}" type="slidenum">
              <a:rPr lang="zh-CN" altLang="en-US" sz="1400" b="0" kern="0">
                <a:latin typeface="Times New Roman" panose="02020603050405020304" pitchFamily="18" charset="0"/>
              </a:rPr>
              <a:pPr defTabSz="914400"/>
              <a:t>27</a:t>
            </a:fld>
            <a:endParaRPr lang="en-US" altLang="zh-CN" sz="1400" b="0" kern="0">
              <a:latin typeface="Times New Roman" panose="02020603050405020304" pitchFamily="18" charset="0"/>
            </a:endParaRPr>
          </a:p>
        </p:txBody>
      </p:sp>
      <p:cxnSp>
        <p:nvCxnSpPr>
          <p:cNvPr id="6" name="Straight Connector 5"/>
          <p:cNvCxnSpPr/>
          <p:nvPr/>
        </p:nvCxnSpPr>
        <p:spPr bwMode="auto">
          <a:xfrm flipV="1">
            <a:off x="2667000" y="2176464"/>
            <a:ext cx="7315200" cy="3333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flipV="1">
            <a:off x="2667000" y="2798764"/>
            <a:ext cx="7315200" cy="2063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2667000" y="3505201"/>
            <a:ext cx="7391400" cy="428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flipV="1">
            <a:off x="2667000" y="49514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914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800"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3801"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3802"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3803"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3804"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09"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3810"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3811"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3812"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4841876" y="2798763"/>
            <a:ext cx="149225" cy="766762"/>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a:off x="4495801" y="2198689"/>
            <a:ext cx="379413" cy="2020887"/>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4953001" y="4186239"/>
            <a:ext cx="150813" cy="765175"/>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flipV="1">
            <a:off x="5168901" y="4206875"/>
            <a:ext cx="87313" cy="744538"/>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flipV="1">
            <a:off x="5332413" y="2209801"/>
            <a:ext cx="228600" cy="1997075"/>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V="1">
            <a:off x="5092700" y="2798763"/>
            <a:ext cx="50800" cy="749300"/>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5256213" y="2209801"/>
            <a:ext cx="76200" cy="638175"/>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TextBox 49"/>
          <p:cNvSpPr txBox="1">
            <a:spLocks noChangeArrowheads="1"/>
          </p:cNvSpPr>
          <p:nvPr/>
        </p:nvSpPr>
        <p:spPr bwMode="auto">
          <a:xfrm>
            <a:off x="4475163"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Prepare</a:t>
            </a:r>
          </a:p>
        </p:txBody>
      </p:sp>
      <p:cxnSp>
        <p:nvCxnSpPr>
          <p:cNvPr id="56" name="Straight Arrow Connector 55"/>
          <p:cNvCxnSpPr>
            <a:cxnSpLocks noChangeShapeType="1"/>
          </p:cNvCxnSpPr>
          <p:nvPr/>
        </p:nvCxnSpPr>
        <p:spPr bwMode="auto">
          <a:xfrm>
            <a:off x="6705600" y="2214563"/>
            <a:ext cx="114300" cy="595312"/>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6899276" y="2809876"/>
            <a:ext cx="149225" cy="766763"/>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6553201" y="2209800"/>
            <a:ext cx="379413" cy="2020888"/>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a:off x="7010401" y="4197350"/>
            <a:ext cx="150813" cy="763588"/>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V="1">
            <a:off x="7226301" y="4217989"/>
            <a:ext cx="87313" cy="744537"/>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Arrow Connector 60"/>
          <p:cNvCxnSpPr>
            <a:cxnSpLocks noChangeShapeType="1"/>
          </p:cNvCxnSpPr>
          <p:nvPr/>
        </p:nvCxnSpPr>
        <p:spPr bwMode="auto">
          <a:xfrm flipV="1">
            <a:off x="7389813" y="2220914"/>
            <a:ext cx="228600" cy="1997075"/>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Arrow Connector 61"/>
          <p:cNvCxnSpPr>
            <a:cxnSpLocks noChangeShapeType="1"/>
          </p:cNvCxnSpPr>
          <p:nvPr/>
        </p:nvCxnSpPr>
        <p:spPr bwMode="auto">
          <a:xfrm flipV="1">
            <a:off x="7150100" y="2809876"/>
            <a:ext cx="50800" cy="747713"/>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3" name="Straight Arrow Connector 62"/>
          <p:cNvCxnSpPr>
            <a:cxnSpLocks noChangeShapeType="1"/>
          </p:cNvCxnSpPr>
          <p:nvPr/>
        </p:nvCxnSpPr>
        <p:spPr bwMode="auto">
          <a:xfrm flipV="1">
            <a:off x="7313613" y="2220914"/>
            <a:ext cx="76200" cy="636587"/>
          </a:xfrm>
          <a:prstGeom prst="straightConnector1">
            <a:avLst/>
          </a:prstGeom>
          <a:noFill/>
          <a:ln w="25400">
            <a:solidFill>
              <a:srgbClr val="FF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TextBox 63"/>
          <p:cNvSpPr txBox="1">
            <a:spLocks noChangeArrowheads="1"/>
          </p:cNvSpPr>
          <p:nvPr/>
        </p:nvSpPr>
        <p:spPr bwMode="auto">
          <a:xfrm>
            <a:off x="6521450" y="1519238"/>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Commit</a:t>
            </a:r>
          </a:p>
        </p:txBody>
      </p:sp>
      <p:sp>
        <p:nvSpPr>
          <p:cNvPr id="65" name="TextBox 64"/>
          <p:cNvSpPr txBox="1">
            <a:spLocks noChangeArrowheads="1"/>
          </p:cNvSpPr>
          <p:nvPr/>
        </p:nvSpPr>
        <p:spPr bwMode="auto">
          <a:xfrm>
            <a:off x="2209800" y="54102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Two round-trip message passing</a:t>
            </a:r>
          </a:p>
          <a:p>
            <a:pPr defTabSz="914400">
              <a:buFont typeface="Arial" panose="020B0604020202020204" pitchFamily="34" charset="0"/>
              <a:buChar char="•"/>
            </a:pPr>
            <a:r>
              <a:rPr lang="en-US" altLang="en-US" kern="0"/>
              <a:t>Requires all machines’ CPU</a:t>
            </a:r>
          </a:p>
        </p:txBody>
      </p:sp>
    </p:spTree>
    <p:extLst>
      <p:ext uri="{BB962C8B-B14F-4D97-AF65-F5344CB8AC3E}">
        <p14:creationId xmlns:p14="http://schemas.microsoft.com/office/powerpoint/2010/main" val="323694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4"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a:t>FaRM Commit</a:t>
            </a:r>
          </a:p>
        </p:txBody>
      </p:sp>
      <p:sp>
        <p:nvSpPr>
          <p:cNvPr id="34818" name="Content Placeholder 2"/>
          <p:cNvSpPr>
            <a:spLocks noGrp="1"/>
          </p:cNvSpPr>
          <p:nvPr>
            <p:ph idx="1"/>
          </p:nvPr>
        </p:nvSpPr>
        <p:spPr/>
        <p:txBody>
          <a:bodyPr/>
          <a:lstStyle/>
          <a:p>
            <a:r>
              <a:rPr lang="en-US" altLang="en-US"/>
              <a:t>Use one-sided RDMA operations</a:t>
            </a:r>
          </a:p>
          <a:p>
            <a:r>
              <a:rPr lang="en-US" altLang="en-US"/>
              <a:t>Reduce message counts</a:t>
            </a:r>
          </a:p>
          <a:p>
            <a:endParaRPr lang="en-US" altLang="en-US"/>
          </a:p>
          <a:p>
            <a:r>
              <a:rPr lang="en-US" altLang="en-US"/>
              <a:t>Optimistic Concurrency Control (OCC) + read validation</a:t>
            </a:r>
          </a:p>
          <a:p>
            <a:pPr lvl="1"/>
            <a:r>
              <a:rPr lang="en-US" altLang="en-US"/>
              <a:t>Version number</a:t>
            </a:r>
          </a:p>
          <a:p>
            <a:pPr lvl="1"/>
            <a:r>
              <a:rPr lang="en-US" altLang="en-US"/>
              <a:t>Speculative execution -&gt; lock write set -&gt; validate read set (decision point) -&gt; commit and unlock</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F0927B2C-76D3-4BA1-9DE1-A9D16013DB20}" type="slidenum">
              <a:rPr lang="zh-CN" altLang="en-US" sz="1400" b="0" kern="0">
                <a:latin typeface="Times New Roman" panose="02020603050405020304" pitchFamily="18" charset="0"/>
              </a:rPr>
              <a:pPr defTabSz="914400"/>
              <a:t>28</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04967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en-US"/>
              <a:t>FaRM Commit</a:t>
            </a:r>
          </a:p>
        </p:txBody>
      </p:sp>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EAE00FE6-54CC-45A3-BDBA-342B66DC5BEB}" type="slidenum">
              <a:rPr lang="zh-CN" altLang="en-US" sz="1400" b="0" kern="0">
                <a:latin typeface="Times New Roman" panose="02020603050405020304" pitchFamily="18" charset="0"/>
              </a:rPr>
              <a:pPr defTabSz="914400"/>
              <a:t>29</a:t>
            </a:fld>
            <a:endParaRPr lang="en-US" altLang="zh-CN" sz="1400" b="0" kern="0">
              <a:latin typeface="Times New Roman" panose="02020603050405020304" pitchFamily="18" charset="0"/>
            </a:endParaRPr>
          </a:p>
        </p:txBody>
      </p:sp>
      <p:cxnSp>
        <p:nvCxnSpPr>
          <p:cNvPr id="6" name="Straight Connector 5"/>
          <p:cNvCxnSpPr/>
          <p:nvPr/>
        </p:nvCxnSpPr>
        <p:spPr bwMode="auto">
          <a:xfrm>
            <a:off x="2667000" y="2209801"/>
            <a:ext cx="7315200" cy="47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2667000" y="35052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flipV="1">
            <a:off x="2667001" y="4926014"/>
            <a:ext cx="7269163" cy="269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848"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5849"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5850"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5851"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5852"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857"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5858"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5859"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5860"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4953001" y="2209801"/>
            <a:ext cx="150813" cy="58896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 name="TextBox 49"/>
          <p:cNvSpPr txBox="1">
            <a:spLocks noChangeArrowheads="1"/>
          </p:cNvSpPr>
          <p:nvPr/>
        </p:nvSpPr>
        <p:spPr bwMode="auto">
          <a:xfrm>
            <a:off x="43434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Lock</a:t>
            </a:r>
          </a:p>
        </p:txBody>
      </p:sp>
      <p:sp>
        <p:nvSpPr>
          <p:cNvPr id="48" name="Rectangle 47"/>
          <p:cNvSpPr>
            <a:spLocks noChangeArrowheads="1"/>
          </p:cNvSpPr>
          <p:nvPr/>
        </p:nvSpPr>
        <p:spPr bwMode="auto">
          <a:xfrm>
            <a:off x="4608513" y="24384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49" name="TextBox 48"/>
          <p:cNvSpPr txBox="1">
            <a:spLocks noChangeArrowheads="1"/>
          </p:cNvSpPr>
          <p:nvPr/>
        </p:nvSpPr>
        <p:spPr bwMode="auto">
          <a:xfrm>
            <a:off x="2209800" y="54102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Writes LOCK record to primary of written objects</a:t>
            </a:r>
          </a:p>
          <a:p>
            <a:pPr defTabSz="914400">
              <a:buFont typeface="Arial" panose="020B0604020202020204" pitchFamily="34" charset="0"/>
              <a:buChar char="•"/>
            </a:pPr>
            <a:r>
              <a:rPr lang="en-US" altLang="en-US" kern="0"/>
              <a:t>Primary attempts to lock and sends back message reporting succeed or not</a:t>
            </a:r>
          </a:p>
        </p:txBody>
      </p:sp>
    </p:spTree>
    <p:extLst>
      <p:ext uri="{BB962C8B-B14F-4D97-AF65-F5344CB8AC3E}">
        <p14:creationId xmlns:p14="http://schemas.microsoft.com/office/powerpoint/2010/main" val="4030937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F7D6-DE4B-4881-9DC1-C5113A53CF8C}"/>
              </a:ext>
            </a:extLst>
          </p:cNvPr>
          <p:cNvSpPr>
            <a:spLocks noGrp="1"/>
          </p:cNvSpPr>
          <p:nvPr>
            <p:ph type="title"/>
          </p:nvPr>
        </p:nvSpPr>
        <p:spPr/>
        <p:txBody>
          <a:bodyPr/>
          <a:lstStyle/>
          <a:p>
            <a:r>
              <a:rPr lang="en-US" dirty="0" err="1"/>
              <a:t>FaRM</a:t>
            </a:r>
            <a:r>
              <a:rPr lang="en-US" dirty="0"/>
              <a:t> technology at Microsoft</a:t>
            </a:r>
          </a:p>
        </p:txBody>
      </p:sp>
      <p:sp>
        <p:nvSpPr>
          <p:cNvPr id="3" name="Content Placeholder 2">
            <a:extLst>
              <a:ext uri="{FF2B5EF4-FFF2-40B4-BE49-F238E27FC236}">
                <a16:creationId xmlns:a16="http://schemas.microsoft.com/office/drawing/2014/main" id="{10E069B9-A0B3-4526-9273-789BB8777CA6}"/>
              </a:ext>
            </a:extLst>
          </p:cNvPr>
          <p:cNvSpPr>
            <a:spLocks noGrp="1"/>
          </p:cNvSpPr>
          <p:nvPr>
            <p:ph idx="1"/>
          </p:nvPr>
        </p:nvSpPr>
        <p:spPr/>
        <p:txBody>
          <a:bodyPr/>
          <a:lstStyle/>
          <a:p>
            <a:r>
              <a:rPr lang="en-US" dirty="0" err="1"/>
              <a:t>FaRM</a:t>
            </a:r>
            <a:r>
              <a:rPr lang="en-US" dirty="0"/>
              <a:t> is an RDMA DHT created by Microsoft research but now used heavily in their social networking infrastructure (</a:t>
            </a:r>
            <a:r>
              <a:rPr lang="en-US" dirty="0" err="1"/>
              <a:t>bing</a:t>
            </a:r>
            <a:r>
              <a:rPr lang="en-US" dirty="0"/>
              <a:t>, Hotmail, </a:t>
            </a:r>
            <a:r>
              <a:rPr lang="en-US" dirty="0" err="1"/>
              <a:t>etc</a:t>
            </a:r>
            <a:r>
              <a:rPr lang="en-US" dirty="0"/>
              <a:t>).  May become a part of Microsoft Azure someday.</a:t>
            </a:r>
          </a:p>
          <a:p>
            <a:endParaRPr lang="en-US" dirty="0"/>
          </a:p>
          <a:p>
            <a:r>
              <a:rPr lang="en-US" dirty="0"/>
              <a:t>These workloads are transactional, so the puzzle for </a:t>
            </a:r>
            <a:r>
              <a:rPr lang="en-US" dirty="0" err="1"/>
              <a:t>FaRM</a:t>
            </a:r>
            <a:r>
              <a:rPr lang="en-US" dirty="0"/>
              <a:t> developers was to show that we actually can support transactions on a DHT.</a:t>
            </a:r>
          </a:p>
          <a:p>
            <a:endParaRPr lang="en-US" dirty="0"/>
          </a:p>
          <a:p>
            <a:r>
              <a:rPr lang="en-US" dirty="0"/>
              <a:t>Their approach started by leveraging RDMA hardware.  </a:t>
            </a:r>
            <a:r>
              <a:rPr lang="en-US" i="1" dirty="0"/>
              <a:t>They were the first really famous cloud computing project to attempt this.</a:t>
            </a:r>
            <a:r>
              <a:rPr lang="en-US" dirty="0"/>
              <a:t>  </a:t>
            </a:r>
          </a:p>
        </p:txBody>
      </p:sp>
      <p:sp>
        <p:nvSpPr>
          <p:cNvPr id="4" name="Slide Number Placeholder 3">
            <a:extLst>
              <a:ext uri="{FF2B5EF4-FFF2-40B4-BE49-F238E27FC236}">
                <a16:creationId xmlns:a16="http://schemas.microsoft.com/office/drawing/2014/main" id="{C30A4BB2-D1AC-461A-BD68-88A21EB8D9E3}"/>
              </a:ext>
            </a:extLst>
          </p:cNvPr>
          <p:cNvSpPr>
            <a:spLocks noGrp="1"/>
          </p:cNvSpPr>
          <p:nvPr>
            <p:ph type="sldNum" sz="quarter" idx="12"/>
          </p:nvPr>
        </p:nvSpPr>
        <p:spPr/>
        <p:txBody>
          <a:bodyPr/>
          <a:lstStyle/>
          <a:p>
            <a:pPr>
              <a:defRPr/>
            </a:pPr>
            <a:fld id="{83BC6268-7F43-4520-9941-AC7C795FE18B}" type="slidenum">
              <a:rPr lang="zh-CN" altLang="en-US" smtClean="0"/>
              <a:pPr>
                <a:defRPr/>
              </a:pPr>
              <a:t>3</a:t>
            </a:fld>
            <a:endParaRPr lang="en-US" altLang="zh-CN"/>
          </a:p>
        </p:txBody>
      </p:sp>
    </p:spTree>
    <p:extLst>
      <p:ext uri="{BB962C8B-B14F-4D97-AF65-F5344CB8AC3E}">
        <p14:creationId xmlns:p14="http://schemas.microsoft.com/office/powerpoint/2010/main" val="155013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t>FaRM Commit</a:t>
            </a:r>
          </a:p>
        </p:txBody>
      </p:sp>
      <p:sp>
        <p:nvSpPr>
          <p:cNvPr id="368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CD27E8AA-B508-48F1-AB3F-1158BC984F05}" type="slidenum">
              <a:rPr lang="zh-CN" altLang="en-US" sz="1400" b="0" kern="0">
                <a:latin typeface="Times New Roman" panose="02020603050405020304" pitchFamily="18" charset="0"/>
              </a:rPr>
              <a:pPr defTabSz="914400"/>
              <a:t>30</a:t>
            </a:fld>
            <a:endParaRPr lang="en-US" altLang="zh-CN" sz="1400" b="0" kern="0">
              <a:latin typeface="Times New Roman" panose="02020603050405020304" pitchFamily="18" charset="0"/>
            </a:endParaRPr>
          </a:p>
        </p:txBody>
      </p:sp>
      <p:cxnSp>
        <p:nvCxnSpPr>
          <p:cNvPr id="6" name="Straight Connector 5"/>
          <p:cNvCxnSpPr/>
          <p:nvPr/>
        </p:nvCxnSpPr>
        <p:spPr bwMode="auto">
          <a:xfrm flipV="1">
            <a:off x="2667000" y="2176464"/>
            <a:ext cx="7315200" cy="3333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a:off x="2667000" y="35052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872"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6873"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6874"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6875"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6876"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1"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6882"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6883"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6884"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4953001" y="2209801"/>
            <a:ext cx="150813" cy="58896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8" name="TextBox 49"/>
          <p:cNvSpPr txBox="1">
            <a:spLocks noChangeArrowheads="1"/>
          </p:cNvSpPr>
          <p:nvPr/>
        </p:nvSpPr>
        <p:spPr bwMode="auto">
          <a:xfrm>
            <a:off x="43434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Lock</a:t>
            </a:r>
          </a:p>
        </p:txBody>
      </p:sp>
      <p:sp>
        <p:nvSpPr>
          <p:cNvPr id="36889" name="Rectangle 47"/>
          <p:cNvSpPr>
            <a:spLocks noChangeArrowheads="1"/>
          </p:cNvSpPr>
          <p:nvPr/>
        </p:nvSpPr>
        <p:spPr bwMode="auto">
          <a:xfrm>
            <a:off x="4608513" y="24384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6890" name="TextBox 27"/>
          <p:cNvSpPr txBox="1">
            <a:spLocks noChangeArrowheads="1"/>
          </p:cNvSpPr>
          <p:nvPr/>
        </p:nvSpPr>
        <p:spPr bwMode="auto">
          <a:xfrm>
            <a:off x="50673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Validate</a:t>
            </a:r>
          </a:p>
        </p:txBody>
      </p:sp>
      <p:cxnSp>
        <p:nvCxnSpPr>
          <p:cNvPr id="33" name="Straight Arrow Connector 32"/>
          <p:cNvCxnSpPr>
            <a:cxnSpLocks noChangeShapeType="1"/>
          </p:cNvCxnSpPr>
          <p:nvPr/>
        </p:nvCxnSpPr>
        <p:spPr bwMode="auto">
          <a:xfrm flipV="1">
            <a:off x="5753100" y="2149475"/>
            <a:ext cx="114300" cy="2008188"/>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486401" y="2187576"/>
            <a:ext cx="227013" cy="2003425"/>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H="1">
            <a:off x="5867400" y="2009775"/>
            <a:ext cx="533400" cy="177800"/>
          </a:xfrm>
          <a:prstGeom prst="straightConnector1">
            <a:avLst/>
          </a:prstGeom>
          <a:noFill/>
          <a:ln w="9525">
            <a:solidFill>
              <a:schemeClr val="tx1"/>
            </a:solidFill>
            <a:round/>
            <a:headEnd/>
            <a:tailEnd type="triangle" w="med" len="med"/>
          </a:ln>
        </p:spPr>
      </p:cxnSp>
      <p:sp>
        <p:nvSpPr>
          <p:cNvPr id="12" name="TextBox 11"/>
          <p:cNvSpPr txBox="1">
            <a:spLocks noChangeArrowheads="1"/>
          </p:cNvSpPr>
          <p:nvPr/>
        </p:nvSpPr>
        <p:spPr bwMode="auto">
          <a:xfrm>
            <a:off x="6391276" y="1831975"/>
            <a:ext cx="122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Decision</a:t>
            </a:r>
          </a:p>
        </p:txBody>
      </p:sp>
      <p:sp>
        <p:nvSpPr>
          <p:cNvPr id="36" name="TextBox 35"/>
          <p:cNvSpPr txBox="1">
            <a:spLocks noChangeArrowheads="1"/>
          </p:cNvSpPr>
          <p:nvPr/>
        </p:nvSpPr>
        <p:spPr bwMode="auto">
          <a:xfrm>
            <a:off x="2209800" y="54102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Validates read set using one-sided RDMA</a:t>
            </a:r>
          </a:p>
        </p:txBody>
      </p:sp>
    </p:spTree>
    <p:extLst>
      <p:ext uri="{BB962C8B-B14F-4D97-AF65-F5344CB8AC3E}">
        <p14:creationId xmlns:p14="http://schemas.microsoft.com/office/powerpoint/2010/main" val="77669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a:t>FaRM Commit</a:t>
            </a:r>
          </a:p>
        </p:txBody>
      </p:sp>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7C264050-49A4-4E0F-A801-5B83CA999405}" type="slidenum">
              <a:rPr lang="zh-CN" altLang="en-US" sz="1400" b="0" kern="0">
                <a:latin typeface="Times New Roman" panose="02020603050405020304" pitchFamily="18" charset="0"/>
              </a:rPr>
              <a:pPr defTabSz="914400"/>
              <a:t>31</a:t>
            </a:fld>
            <a:endParaRPr lang="en-US" altLang="zh-CN" sz="1400" b="0" kern="0">
              <a:latin typeface="Times New Roman" panose="02020603050405020304" pitchFamily="18" charset="0"/>
            </a:endParaRPr>
          </a:p>
        </p:txBody>
      </p:sp>
      <p:cxnSp>
        <p:nvCxnSpPr>
          <p:cNvPr id="6" name="Straight Connector 5"/>
          <p:cNvCxnSpPr/>
          <p:nvPr/>
        </p:nvCxnSpPr>
        <p:spPr bwMode="auto">
          <a:xfrm>
            <a:off x="2667000" y="2209801"/>
            <a:ext cx="7315200" cy="317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flipV="1">
            <a:off x="2667000" y="2798764"/>
            <a:ext cx="7315200" cy="2063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57664"/>
            <a:ext cx="7315200" cy="3333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896"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7897"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7898"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7899"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7900"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905"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7906"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7907"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7908"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4953001" y="2209801"/>
            <a:ext cx="150813" cy="58896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912" name="TextBox 49"/>
          <p:cNvSpPr txBox="1">
            <a:spLocks noChangeArrowheads="1"/>
          </p:cNvSpPr>
          <p:nvPr/>
        </p:nvSpPr>
        <p:spPr bwMode="auto">
          <a:xfrm>
            <a:off x="43434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Lock</a:t>
            </a:r>
          </a:p>
        </p:txBody>
      </p:sp>
      <p:sp>
        <p:nvSpPr>
          <p:cNvPr id="37913" name="Rectangle 47"/>
          <p:cNvSpPr>
            <a:spLocks noChangeArrowheads="1"/>
          </p:cNvSpPr>
          <p:nvPr/>
        </p:nvSpPr>
        <p:spPr bwMode="auto">
          <a:xfrm>
            <a:off x="4608513" y="24384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7914" name="TextBox 27"/>
          <p:cNvSpPr txBox="1">
            <a:spLocks noChangeArrowheads="1"/>
          </p:cNvSpPr>
          <p:nvPr/>
        </p:nvSpPr>
        <p:spPr bwMode="auto">
          <a:xfrm>
            <a:off x="5105400" y="1519238"/>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Validate</a:t>
            </a:r>
          </a:p>
        </p:txBody>
      </p:sp>
      <p:cxnSp>
        <p:nvCxnSpPr>
          <p:cNvPr id="33" name="Straight Arrow Connector 32"/>
          <p:cNvCxnSpPr>
            <a:cxnSpLocks noChangeShapeType="1"/>
          </p:cNvCxnSpPr>
          <p:nvPr/>
        </p:nvCxnSpPr>
        <p:spPr bwMode="auto">
          <a:xfrm flipV="1">
            <a:off x="5753100" y="2149475"/>
            <a:ext cx="114300" cy="2008188"/>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486401" y="2187576"/>
            <a:ext cx="227013" cy="2003425"/>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917" name="TextBox 11"/>
          <p:cNvSpPr txBox="1">
            <a:spLocks noChangeArrowheads="1"/>
          </p:cNvSpPr>
          <p:nvPr/>
        </p:nvSpPr>
        <p:spPr bwMode="auto">
          <a:xfrm>
            <a:off x="6248401" y="1524000"/>
            <a:ext cx="1381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Replicate</a:t>
            </a:r>
          </a:p>
        </p:txBody>
      </p:sp>
      <p:cxnSp>
        <p:nvCxnSpPr>
          <p:cNvPr id="37" name="Straight Arrow Connector 36"/>
          <p:cNvCxnSpPr>
            <a:cxnSpLocks noChangeShapeType="1"/>
          </p:cNvCxnSpPr>
          <p:nvPr/>
        </p:nvCxnSpPr>
        <p:spPr bwMode="auto">
          <a:xfrm>
            <a:off x="6859588" y="2208213"/>
            <a:ext cx="150812" cy="1295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V="1">
            <a:off x="7078664" y="2212975"/>
            <a:ext cx="236537" cy="1314450"/>
          </a:xfrm>
          <a:prstGeom prst="straightConnector1">
            <a:avLst/>
          </a:prstGeom>
          <a:noFill/>
          <a:ln w="25400">
            <a:solidFill>
              <a:srgbClr val="FF0000"/>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 name="Rectangle 38"/>
          <p:cNvSpPr>
            <a:spLocks noChangeArrowheads="1"/>
          </p:cNvSpPr>
          <p:nvPr/>
        </p:nvSpPr>
        <p:spPr bwMode="auto">
          <a:xfrm>
            <a:off x="6819900" y="25908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56" name="TextBox 55"/>
          <p:cNvSpPr txBox="1">
            <a:spLocks noChangeArrowheads="1"/>
          </p:cNvSpPr>
          <p:nvPr/>
        </p:nvSpPr>
        <p:spPr bwMode="auto">
          <a:xfrm>
            <a:off x="2209800" y="541020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Logs to Backups using COMMIT-BACKUP</a:t>
            </a:r>
          </a:p>
          <a:p>
            <a:pPr defTabSz="914400">
              <a:buFont typeface="Arial" panose="020B0604020202020204" pitchFamily="34" charset="0"/>
              <a:buChar char="•"/>
            </a:pPr>
            <a:r>
              <a:rPr lang="en-US" altLang="en-US" kern="0"/>
              <a:t>Coordinator waits until receives all hardware ack</a:t>
            </a:r>
          </a:p>
        </p:txBody>
      </p:sp>
    </p:spTree>
    <p:extLst>
      <p:ext uri="{BB962C8B-B14F-4D97-AF65-F5344CB8AC3E}">
        <p14:creationId xmlns:p14="http://schemas.microsoft.com/office/powerpoint/2010/main" val="3344438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a:t>FaRM Commit</a:t>
            </a:r>
          </a:p>
        </p:txBody>
      </p:sp>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E5580ECC-D0E3-46BD-9323-3BF653BA42D4}" type="slidenum">
              <a:rPr lang="zh-CN" altLang="en-US" sz="1400" b="0" kern="0">
                <a:latin typeface="Times New Roman" panose="02020603050405020304" pitchFamily="18" charset="0"/>
              </a:rPr>
              <a:pPr defTabSz="914400"/>
              <a:t>32</a:t>
            </a:fld>
            <a:endParaRPr lang="en-US" altLang="zh-CN" sz="1400" b="0" kern="0">
              <a:latin typeface="Times New Roman" panose="02020603050405020304" pitchFamily="18" charset="0"/>
            </a:endParaRPr>
          </a:p>
        </p:txBody>
      </p:sp>
      <p:cxnSp>
        <p:nvCxnSpPr>
          <p:cNvPr id="6" name="Straight Connector 5"/>
          <p:cNvCxnSpPr/>
          <p:nvPr/>
        </p:nvCxnSpPr>
        <p:spPr bwMode="auto">
          <a:xfrm>
            <a:off x="2667000" y="2209801"/>
            <a:ext cx="7315200" cy="317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920"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8921"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8922"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8923"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8924"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29"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8930"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8931"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8932"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4953001" y="2209801"/>
            <a:ext cx="150813" cy="58896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36" name="TextBox 49"/>
          <p:cNvSpPr txBox="1">
            <a:spLocks noChangeArrowheads="1"/>
          </p:cNvSpPr>
          <p:nvPr/>
        </p:nvSpPr>
        <p:spPr bwMode="auto">
          <a:xfrm>
            <a:off x="43434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Lock</a:t>
            </a:r>
          </a:p>
        </p:txBody>
      </p:sp>
      <p:sp>
        <p:nvSpPr>
          <p:cNvPr id="38937" name="Rectangle 47"/>
          <p:cNvSpPr>
            <a:spLocks noChangeArrowheads="1"/>
          </p:cNvSpPr>
          <p:nvPr/>
        </p:nvSpPr>
        <p:spPr bwMode="auto">
          <a:xfrm>
            <a:off x="4608513" y="24384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8938" name="TextBox 27"/>
          <p:cNvSpPr txBox="1">
            <a:spLocks noChangeArrowheads="1"/>
          </p:cNvSpPr>
          <p:nvPr/>
        </p:nvSpPr>
        <p:spPr bwMode="auto">
          <a:xfrm>
            <a:off x="5105400" y="1519238"/>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Validate</a:t>
            </a:r>
          </a:p>
        </p:txBody>
      </p:sp>
      <p:cxnSp>
        <p:nvCxnSpPr>
          <p:cNvPr id="33" name="Straight Arrow Connector 32"/>
          <p:cNvCxnSpPr>
            <a:cxnSpLocks noChangeShapeType="1"/>
          </p:cNvCxnSpPr>
          <p:nvPr/>
        </p:nvCxnSpPr>
        <p:spPr bwMode="auto">
          <a:xfrm flipV="1">
            <a:off x="5753100" y="2149475"/>
            <a:ext cx="114300" cy="2008188"/>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486401" y="2187576"/>
            <a:ext cx="227013" cy="2003425"/>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41" name="TextBox 11"/>
          <p:cNvSpPr txBox="1">
            <a:spLocks noChangeArrowheads="1"/>
          </p:cNvSpPr>
          <p:nvPr/>
        </p:nvSpPr>
        <p:spPr bwMode="auto">
          <a:xfrm>
            <a:off x="6248401" y="1524000"/>
            <a:ext cx="1381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Replicate</a:t>
            </a:r>
          </a:p>
        </p:txBody>
      </p:sp>
      <p:cxnSp>
        <p:nvCxnSpPr>
          <p:cNvPr id="37" name="Straight Arrow Connector 36"/>
          <p:cNvCxnSpPr>
            <a:cxnSpLocks noChangeShapeType="1"/>
          </p:cNvCxnSpPr>
          <p:nvPr/>
        </p:nvCxnSpPr>
        <p:spPr bwMode="auto">
          <a:xfrm>
            <a:off x="6859588" y="2208213"/>
            <a:ext cx="150812" cy="1295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V="1">
            <a:off x="7078664" y="2212975"/>
            <a:ext cx="236537" cy="1314450"/>
          </a:xfrm>
          <a:prstGeom prst="straightConnector1">
            <a:avLst/>
          </a:prstGeom>
          <a:noFill/>
          <a:ln w="25400">
            <a:solidFill>
              <a:srgbClr val="FF0000"/>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944" name="Rectangle 38"/>
          <p:cNvSpPr>
            <a:spLocks noChangeArrowheads="1"/>
          </p:cNvSpPr>
          <p:nvPr/>
        </p:nvSpPr>
        <p:spPr bwMode="auto">
          <a:xfrm>
            <a:off x="6819900" y="25908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8945" name="TextBox 45"/>
          <p:cNvSpPr txBox="1">
            <a:spLocks noChangeArrowheads="1"/>
          </p:cNvSpPr>
          <p:nvPr/>
        </p:nvSpPr>
        <p:spPr bwMode="auto">
          <a:xfrm>
            <a:off x="7467601" y="1452564"/>
            <a:ext cx="168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Update and Unlock</a:t>
            </a:r>
          </a:p>
        </p:txBody>
      </p:sp>
      <p:cxnSp>
        <p:nvCxnSpPr>
          <p:cNvPr id="49" name="Straight Arrow Connector 48"/>
          <p:cNvCxnSpPr>
            <a:cxnSpLocks noChangeShapeType="1"/>
          </p:cNvCxnSpPr>
          <p:nvPr/>
        </p:nvCxnSpPr>
        <p:spPr bwMode="auto">
          <a:xfrm>
            <a:off x="8010526" y="2209801"/>
            <a:ext cx="142875" cy="6461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flipV="1">
            <a:off x="8305800" y="2214564"/>
            <a:ext cx="223838" cy="604837"/>
          </a:xfrm>
          <a:prstGeom prst="straightConnector1">
            <a:avLst/>
          </a:prstGeom>
          <a:noFill/>
          <a:ln w="25400">
            <a:solidFill>
              <a:srgbClr val="FF0000"/>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39"/>
          <p:cNvSpPr txBox="1">
            <a:spLocks noChangeArrowheads="1"/>
          </p:cNvSpPr>
          <p:nvPr/>
        </p:nvSpPr>
        <p:spPr bwMode="auto">
          <a:xfrm>
            <a:off x="2209800" y="5410201"/>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Writes COMMIT-PRIMARY</a:t>
            </a:r>
          </a:p>
          <a:p>
            <a:pPr defTabSz="914400">
              <a:buFont typeface="Arial" panose="020B0604020202020204" pitchFamily="34" charset="0"/>
              <a:buChar char="•"/>
            </a:pPr>
            <a:r>
              <a:rPr lang="en-US" altLang="en-US" kern="0"/>
              <a:t>Primary processes by updating and unlocking </a:t>
            </a:r>
          </a:p>
          <a:p>
            <a:pPr defTabSz="914400">
              <a:buFont typeface="Arial" panose="020B0604020202020204" pitchFamily="34" charset="0"/>
              <a:buChar char="•"/>
            </a:pPr>
            <a:r>
              <a:rPr lang="en-US" altLang="en-US" kern="0"/>
              <a:t>Responds to application upon receiving one hardware ack</a:t>
            </a:r>
          </a:p>
        </p:txBody>
      </p:sp>
    </p:spTree>
    <p:extLst>
      <p:ext uri="{BB962C8B-B14F-4D97-AF65-F5344CB8AC3E}">
        <p14:creationId xmlns:p14="http://schemas.microsoft.com/office/powerpoint/2010/main" val="81812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FaRM Commit</a:t>
            </a:r>
          </a:p>
        </p:txBody>
      </p:sp>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503527DF-D292-47C4-8134-EA01D977FAA3}" type="slidenum">
              <a:rPr lang="zh-CN" altLang="en-US" sz="1400" b="0" kern="0">
                <a:latin typeface="Times New Roman" panose="02020603050405020304" pitchFamily="18" charset="0"/>
              </a:rPr>
              <a:pPr defTabSz="914400"/>
              <a:t>33</a:t>
            </a:fld>
            <a:endParaRPr lang="en-US" altLang="zh-CN" sz="1400" b="0" kern="0">
              <a:latin typeface="Times New Roman" panose="02020603050405020304" pitchFamily="18" charset="0"/>
            </a:endParaRPr>
          </a:p>
        </p:txBody>
      </p:sp>
      <p:cxnSp>
        <p:nvCxnSpPr>
          <p:cNvPr id="6" name="Straight Connector 5"/>
          <p:cNvCxnSpPr/>
          <p:nvPr/>
        </p:nvCxnSpPr>
        <p:spPr bwMode="auto">
          <a:xfrm>
            <a:off x="2667000" y="2209801"/>
            <a:ext cx="7315200" cy="3175"/>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944" name="TextBox 24"/>
          <p:cNvSpPr txBox="1">
            <a:spLocks noChangeArrowheads="1"/>
          </p:cNvSpPr>
          <p:nvPr/>
        </p:nvSpPr>
        <p:spPr bwMode="auto">
          <a:xfrm>
            <a:off x="1981200" y="2009775"/>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39945" name="TextBox 28"/>
          <p:cNvSpPr txBox="1">
            <a:spLocks noChangeArrowheads="1"/>
          </p:cNvSpPr>
          <p:nvPr/>
        </p:nvSpPr>
        <p:spPr bwMode="auto">
          <a:xfrm>
            <a:off x="1981200" y="26479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P1</a:t>
            </a:r>
          </a:p>
        </p:txBody>
      </p:sp>
      <p:sp>
        <p:nvSpPr>
          <p:cNvPr id="39946"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39947"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P2</a:t>
            </a:r>
          </a:p>
        </p:txBody>
      </p:sp>
      <p:sp>
        <p:nvSpPr>
          <p:cNvPr id="39948"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5" name="Straight Arrow Connector 34"/>
          <p:cNvCxnSpPr>
            <a:cxnSpLocks noChangeShapeType="1"/>
          </p:cNvCxnSpPr>
          <p:nvPr/>
        </p:nvCxnSpPr>
        <p:spPr bwMode="auto">
          <a:xfrm flipV="1">
            <a:off x="3048000" y="2214564"/>
            <a:ext cx="228600" cy="604837"/>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2895600" y="2209800"/>
            <a:ext cx="152400" cy="609600"/>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771900" y="2176464"/>
            <a:ext cx="114300" cy="2009775"/>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505201" y="2214563"/>
            <a:ext cx="227013" cy="2005012"/>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53" name="Rectangle 50"/>
          <p:cNvSpPr>
            <a:spLocks noChangeArrowheads="1"/>
          </p:cNvSpPr>
          <p:nvPr/>
        </p:nvSpPr>
        <p:spPr bwMode="auto">
          <a:xfrm>
            <a:off x="3046413"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9954" name="Rectangle 51"/>
          <p:cNvSpPr>
            <a:spLocks noChangeArrowheads="1"/>
          </p:cNvSpPr>
          <p:nvPr/>
        </p:nvSpPr>
        <p:spPr bwMode="auto">
          <a:xfrm>
            <a:off x="3771900" y="2455864"/>
            <a:ext cx="228600" cy="115887"/>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9955" name="Rectangle 52"/>
          <p:cNvSpPr>
            <a:spLocks noChangeArrowheads="1"/>
          </p:cNvSpPr>
          <p:nvPr/>
        </p:nvSpPr>
        <p:spPr bwMode="auto">
          <a:xfrm>
            <a:off x="2933700" y="1981200"/>
            <a:ext cx="228600" cy="115888"/>
          </a:xfrm>
          <a:prstGeom prst="rect">
            <a:avLst/>
          </a:prstGeom>
          <a:solidFill>
            <a:srgbClr val="FF0000"/>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9956" name="TextBox 54"/>
          <p:cNvSpPr txBox="1">
            <a:spLocks noChangeArrowheads="1"/>
          </p:cNvSpPr>
          <p:nvPr/>
        </p:nvSpPr>
        <p:spPr bwMode="auto">
          <a:xfrm>
            <a:off x="2781300" y="1508125"/>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Execute</a:t>
            </a:r>
          </a:p>
        </p:txBody>
      </p:sp>
      <p:cxnSp>
        <p:nvCxnSpPr>
          <p:cNvPr id="5" name="Straight Connector 4"/>
          <p:cNvCxnSpPr/>
          <p:nvPr/>
        </p:nvCxnSpPr>
        <p:spPr bwMode="auto">
          <a:xfrm>
            <a:off x="4267200" y="1905000"/>
            <a:ext cx="0" cy="34290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Arrow Connector 6"/>
          <p:cNvCxnSpPr>
            <a:cxnSpLocks noChangeShapeType="1"/>
          </p:cNvCxnSpPr>
          <p:nvPr/>
        </p:nvCxnSpPr>
        <p:spPr bwMode="auto">
          <a:xfrm>
            <a:off x="4648200" y="2205039"/>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4953001" y="2209801"/>
            <a:ext cx="150813" cy="58896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60" name="TextBox 49"/>
          <p:cNvSpPr txBox="1">
            <a:spLocks noChangeArrowheads="1"/>
          </p:cNvSpPr>
          <p:nvPr/>
        </p:nvSpPr>
        <p:spPr bwMode="auto">
          <a:xfrm>
            <a:off x="4343400" y="1524000"/>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Lock</a:t>
            </a:r>
          </a:p>
        </p:txBody>
      </p:sp>
      <p:sp>
        <p:nvSpPr>
          <p:cNvPr id="39961" name="Rectangle 47"/>
          <p:cNvSpPr>
            <a:spLocks noChangeArrowheads="1"/>
          </p:cNvSpPr>
          <p:nvPr/>
        </p:nvSpPr>
        <p:spPr bwMode="auto">
          <a:xfrm>
            <a:off x="4608513" y="24384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9962" name="TextBox 27"/>
          <p:cNvSpPr txBox="1">
            <a:spLocks noChangeArrowheads="1"/>
          </p:cNvSpPr>
          <p:nvPr/>
        </p:nvSpPr>
        <p:spPr bwMode="auto">
          <a:xfrm>
            <a:off x="5105400" y="1519238"/>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Validate</a:t>
            </a:r>
          </a:p>
        </p:txBody>
      </p:sp>
      <p:cxnSp>
        <p:nvCxnSpPr>
          <p:cNvPr id="33" name="Straight Arrow Connector 32"/>
          <p:cNvCxnSpPr>
            <a:cxnSpLocks noChangeShapeType="1"/>
          </p:cNvCxnSpPr>
          <p:nvPr/>
        </p:nvCxnSpPr>
        <p:spPr bwMode="auto">
          <a:xfrm flipV="1">
            <a:off x="5753100" y="2149475"/>
            <a:ext cx="114300" cy="2008188"/>
          </a:xfrm>
          <a:prstGeom prst="straightConnector1">
            <a:avLst/>
          </a:prstGeom>
          <a:noFill/>
          <a:ln w="25400">
            <a:solidFill>
              <a:srgbClr val="2D2DB9"/>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5486401" y="2187576"/>
            <a:ext cx="227013" cy="2003425"/>
          </a:xfrm>
          <a:prstGeom prst="line">
            <a:avLst/>
          </a:prstGeom>
          <a:noFill/>
          <a:ln w="25400">
            <a:solidFill>
              <a:srgbClr val="2D2DB9"/>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65" name="TextBox 11"/>
          <p:cNvSpPr txBox="1">
            <a:spLocks noChangeArrowheads="1"/>
          </p:cNvSpPr>
          <p:nvPr/>
        </p:nvSpPr>
        <p:spPr bwMode="auto">
          <a:xfrm>
            <a:off x="6248401" y="1524000"/>
            <a:ext cx="1381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Replicate</a:t>
            </a:r>
          </a:p>
        </p:txBody>
      </p:sp>
      <p:cxnSp>
        <p:nvCxnSpPr>
          <p:cNvPr id="37" name="Straight Arrow Connector 36"/>
          <p:cNvCxnSpPr>
            <a:cxnSpLocks noChangeShapeType="1"/>
          </p:cNvCxnSpPr>
          <p:nvPr/>
        </p:nvCxnSpPr>
        <p:spPr bwMode="auto">
          <a:xfrm>
            <a:off x="6859588" y="2208213"/>
            <a:ext cx="150812" cy="1295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V="1">
            <a:off x="7078664" y="2212975"/>
            <a:ext cx="236537" cy="1314450"/>
          </a:xfrm>
          <a:prstGeom prst="straightConnector1">
            <a:avLst/>
          </a:prstGeom>
          <a:noFill/>
          <a:ln w="25400">
            <a:solidFill>
              <a:srgbClr val="FF0000"/>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68" name="Rectangle 38"/>
          <p:cNvSpPr>
            <a:spLocks noChangeArrowheads="1"/>
          </p:cNvSpPr>
          <p:nvPr/>
        </p:nvSpPr>
        <p:spPr bwMode="auto">
          <a:xfrm>
            <a:off x="6819900" y="2590800"/>
            <a:ext cx="228600" cy="114300"/>
          </a:xfrm>
          <a:prstGeom prst="rect">
            <a:avLst/>
          </a:prstGeom>
          <a:solidFill>
            <a:schemeClr val="tx1"/>
          </a:solidFill>
          <a:ln w="9525">
            <a:solidFill>
              <a:schemeClr val="tx1"/>
            </a:solidFill>
            <a:round/>
            <a:headEnd/>
            <a:tailEnd/>
          </a:ln>
        </p:spPr>
        <p:txBody>
          <a:bodyPr anchor="ct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endParaRPr lang="en-US" altLang="en-US" kern="0"/>
          </a:p>
        </p:txBody>
      </p:sp>
      <p:sp>
        <p:nvSpPr>
          <p:cNvPr id="39969" name="TextBox 45"/>
          <p:cNvSpPr txBox="1">
            <a:spLocks noChangeArrowheads="1"/>
          </p:cNvSpPr>
          <p:nvPr/>
        </p:nvSpPr>
        <p:spPr bwMode="auto">
          <a:xfrm>
            <a:off x="7467601" y="1452564"/>
            <a:ext cx="168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Update and Unlock</a:t>
            </a:r>
          </a:p>
        </p:txBody>
      </p:sp>
      <p:cxnSp>
        <p:nvCxnSpPr>
          <p:cNvPr id="49" name="Straight Arrow Connector 48"/>
          <p:cNvCxnSpPr>
            <a:cxnSpLocks noChangeShapeType="1"/>
          </p:cNvCxnSpPr>
          <p:nvPr/>
        </p:nvCxnSpPr>
        <p:spPr bwMode="auto">
          <a:xfrm>
            <a:off x="8010526" y="2209801"/>
            <a:ext cx="142875" cy="6461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flipV="1">
            <a:off x="8305800" y="2214564"/>
            <a:ext cx="223838" cy="604837"/>
          </a:xfrm>
          <a:prstGeom prst="straightConnector1">
            <a:avLst/>
          </a:prstGeom>
          <a:noFill/>
          <a:ln w="25400">
            <a:solidFill>
              <a:srgbClr val="FF0000"/>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39"/>
          <p:cNvSpPr txBox="1">
            <a:spLocks noChangeArrowheads="1"/>
          </p:cNvSpPr>
          <p:nvPr/>
        </p:nvSpPr>
        <p:spPr bwMode="auto">
          <a:xfrm>
            <a:off x="2209800" y="5410201"/>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Coordinator truncates after receiving all ack from Primaries</a:t>
            </a:r>
          </a:p>
          <a:p>
            <a:pPr defTabSz="914400">
              <a:buFont typeface="Arial" panose="020B0604020202020204" pitchFamily="34" charset="0"/>
              <a:buChar char="•"/>
            </a:pPr>
            <a:r>
              <a:rPr lang="en-US" altLang="en-US" kern="0"/>
              <a:t>Piggybacking in other log records</a:t>
            </a:r>
          </a:p>
          <a:p>
            <a:pPr defTabSz="914400">
              <a:buFont typeface="Arial" panose="020B0604020202020204" pitchFamily="34" charset="0"/>
              <a:buChar char="•"/>
            </a:pPr>
            <a:r>
              <a:rPr lang="en-US" altLang="en-US" kern="0"/>
              <a:t>Backups apply updates at truncation time</a:t>
            </a:r>
          </a:p>
        </p:txBody>
      </p:sp>
      <p:sp>
        <p:nvSpPr>
          <p:cNvPr id="39973" name="TextBox 41"/>
          <p:cNvSpPr txBox="1">
            <a:spLocks noChangeArrowheads="1"/>
          </p:cNvSpPr>
          <p:nvPr/>
        </p:nvSpPr>
        <p:spPr bwMode="auto">
          <a:xfrm>
            <a:off x="8839201" y="1508125"/>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Truncate</a:t>
            </a:r>
          </a:p>
        </p:txBody>
      </p:sp>
      <p:cxnSp>
        <p:nvCxnSpPr>
          <p:cNvPr id="45" name="Straight Arrow Connector 44"/>
          <p:cNvCxnSpPr>
            <a:cxnSpLocks noChangeShapeType="1"/>
          </p:cNvCxnSpPr>
          <p:nvPr/>
        </p:nvCxnSpPr>
        <p:spPr bwMode="auto">
          <a:xfrm>
            <a:off x="9040814" y="2190751"/>
            <a:ext cx="142875" cy="6461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9217026" y="2176463"/>
            <a:ext cx="200025" cy="13462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14333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a:t>FaRM Commit Correctness</a:t>
            </a:r>
          </a:p>
        </p:txBody>
      </p:sp>
      <p:sp>
        <p:nvSpPr>
          <p:cNvPr id="40962" name="Content Placeholder 2"/>
          <p:cNvSpPr>
            <a:spLocks noGrp="1"/>
          </p:cNvSpPr>
          <p:nvPr>
            <p:ph idx="1"/>
          </p:nvPr>
        </p:nvSpPr>
        <p:spPr/>
        <p:txBody>
          <a:bodyPr/>
          <a:lstStyle/>
          <a:p>
            <a:r>
              <a:rPr lang="en-US" altLang="en-US"/>
              <a:t>Serialization point</a:t>
            </a:r>
          </a:p>
          <a:p>
            <a:pPr lvl="1"/>
            <a:r>
              <a:rPr lang="en-US" altLang="en-US"/>
              <a:t>Read-write Tx: all write locks acquired</a:t>
            </a:r>
          </a:p>
          <a:p>
            <a:pPr lvl="1"/>
            <a:r>
              <a:rPr lang="en-US" altLang="en-US"/>
              <a:t>Read-only Tx: last read</a:t>
            </a:r>
          </a:p>
          <a:p>
            <a:pPr lvl="1"/>
            <a:r>
              <a:rPr lang="en-US" altLang="en-US"/>
              <a:t>Equivalent to committing atomically at this point</a:t>
            </a:r>
          </a:p>
          <a:p>
            <a:endParaRPr lang="en-US" altLang="en-US"/>
          </a:p>
          <a:p>
            <a:endParaRPr lang="en-US" altLang="en-US"/>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D1E0FA98-36DE-4122-946A-B5388AEA4B07}" type="slidenum">
              <a:rPr lang="zh-CN" altLang="en-US" sz="1400" b="0" kern="0">
                <a:latin typeface="Times New Roman" panose="02020603050405020304" pitchFamily="18" charset="0"/>
              </a:rPr>
              <a:pPr defTabSz="914400"/>
              <a:t>34</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115375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a:t>FaRM Commit Performance</a:t>
            </a:r>
          </a:p>
        </p:txBody>
      </p:sp>
      <p:sp>
        <p:nvSpPr>
          <p:cNvPr id="41986" name="Content Placeholder 2"/>
          <p:cNvSpPr>
            <a:spLocks noGrp="1"/>
          </p:cNvSpPr>
          <p:nvPr>
            <p:ph idx="1"/>
          </p:nvPr>
        </p:nvSpPr>
        <p:spPr/>
        <p:txBody>
          <a:bodyPr/>
          <a:lstStyle/>
          <a:p>
            <a:r>
              <a:rPr lang="en-US" altLang="en-US"/>
              <a:t>Use primary - backup to reduce number of copies of data</a:t>
            </a:r>
          </a:p>
          <a:p>
            <a:r>
              <a:rPr lang="en-US" altLang="en-US"/>
              <a:t>Use one-sided RDMA extensively</a:t>
            </a:r>
          </a:p>
          <a:p>
            <a:r>
              <a:rPr lang="en-US" altLang="en-US"/>
              <a:t>P</a:t>
            </a:r>
            <a:r>
              <a:rPr lang="en-US" altLang="zh-CN" baseline="-25000">
                <a:ea typeface="宋体" panose="02010600030101010101" pitchFamily="2" charset="-122"/>
              </a:rPr>
              <a:t>w</a:t>
            </a:r>
            <a:r>
              <a:rPr lang="en-US" altLang="zh-CN">
                <a:ea typeface="宋体" panose="02010600030101010101" pitchFamily="2" charset="-122"/>
              </a:rPr>
              <a:t>(f + 3) RDMA writes</a:t>
            </a:r>
          </a:p>
          <a:p>
            <a:r>
              <a:rPr lang="en-US" altLang="en-US"/>
              <a:t>P</a:t>
            </a:r>
            <a:r>
              <a:rPr lang="en-US" altLang="en-US" baseline="-25000"/>
              <a:t>r</a:t>
            </a:r>
            <a:r>
              <a:rPr lang="en-US" altLang="en-US"/>
              <a:t> RDMA reads</a:t>
            </a:r>
          </a:p>
          <a:p>
            <a:endParaRPr lang="en-US" altLang="en-US"/>
          </a:p>
          <a:p>
            <a:endParaRPr lang="en-US" altLang="en-US"/>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2495B4A-ACD4-4ECB-96AB-2ABFE5E0F372}" type="slidenum">
              <a:rPr lang="zh-CN" altLang="en-US" sz="1400" b="0" kern="0">
                <a:latin typeface="Times New Roman" panose="02020603050405020304" pitchFamily="18" charset="0"/>
              </a:rPr>
              <a:pPr defTabSz="914400"/>
              <a:t>35</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1597271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Failure recovery</a:t>
            </a:r>
          </a:p>
        </p:txBody>
      </p:sp>
      <p:sp>
        <p:nvSpPr>
          <p:cNvPr id="43010" name="Text Placeholder 5"/>
          <p:cNvSpPr>
            <a:spLocks noGrp="1"/>
          </p:cNvSpPr>
          <p:nvPr>
            <p:ph type="body" idx="1"/>
          </p:nvPr>
        </p:nvSpPr>
        <p:spPr/>
        <p:txBody>
          <a:bodyPr/>
          <a:lstStyle/>
          <a:p>
            <a:endParaRPr lang="en-US" altLang="en-US"/>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C2643AD8-E29C-488B-9B83-36D121451D6F}" type="slidenum">
              <a:rPr lang="zh-CN" altLang="en-US" sz="1400" b="0" kern="0">
                <a:latin typeface="Times New Roman" panose="02020603050405020304" pitchFamily="18" charset="0"/>
              </a:rPr>
              <a:pPr defTabSz="914400"/>
              <a:t>36</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838842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r>
              <a:rPr lang="en-US" altLang="en-US"/>
              <a:t>One Sided Operations Complicate Recovery</a:t>
            </a:r>
          </a:p>
        </p:txBody>
      </p:sp>
      <p:sp>
        <p:nvSpPr>
          <p:cNvPr id="44034" name="Content Placeholder 5"/>
          <p:cNvSpPr>
            <a:spLocks noGrp="1"/>
          </p:cNvSpPr>
          <p:nvPr>
            <p:ph idx="1"/>
          </p:nvPr>
        </p:nvSpPr>
        <p:spPr/>
        <p:txBody>
          <a:bodyPr/>
          <a:lstStyle/>
          <a:p>
            <a:r>
              <a:rPr lang="en-US" altLang="en-US"/>
              <a:t>CPU does not process remote access</a:t>
            </a:r>
          </a:p>
          <a:p>
            <a:endParaRPr lang="en-US" altLang="en-US"/>
          </a:p>
          <a:p>
            <a:r>
              <a:rPr lang="en-US" altLang="en-US"/>
              <a:t>Configuration change</a:t>
            </a:r>
          </a:p>
          <a:p>
            <a:pPr lvl="1"/>
            <a:r>
              <a:rPr lang="en-US" altLang="en-US"/>
              <a:t>Precise membership</a:t>
            </a:r>
          </a:p>
          <a:p>
            <a:r>
              <a:rPr lang="en-US" altLang="en-US"/>
              <a:t>Recovery</a:t>
            </a:r>
          </a:p>
          <a:p>
            <a:pPr lvl="1"/>
            <a:r>
              <a:rPr lang="en-US" altLang="en-US"/>
              <a:t>Drain logs before recovering</a:t>
            </a: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2639A17B-469C-4DF7-B62C-064DB1685D36}" type="slidenum">
              <a:rPr lang="zh-CN" altLang="en-US" sz="1400" b="0" kern="0">
                <a:latin typeface="Times New Roman" panose="02020603050405020304" pitchFamily="18" charset="0"/>
              </a:rPr>
              <a:pPr defTabSz="914400"/>
              <a:t>37</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604888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t>High Availability</a:t>
            </a:r>
          </a:p>
        </p:txBody>
      </p:sp>
      <p:sp>
        <p:nvSpPr>
          <p:cNvPr id="45058" name="Content Placeholder 2"/>
          <p:cNvSpPr>
            <a:spLocks noGrp="1"/>
          </p:cNvSpPr>
          <p:nvPr>
            <p:ph idx="1"/>
          </p:nvPr>
        </p:nvSpPr>
        <p:spPr/>
        <p:txBody>
          <a:bodyPr/>
          <a:lstStyle/>
          <a:p>
            <a:r>
              <a:rPr lang="en-US" altLang="en-US"/>
              <a:t>Short failure detection time </a:t>
            </a:r>
          </a:p>
          <a:p>
            <a:r>
              <a:rPr lang="en-US" altLang="en-US"/>
              <a:t>Data available instantly</a:t>
            </a:r>
          </a:p>
          <a:p>
            <a:pPr lvl="1"/>
            <a:r>
              <a:rPr lang="en-US" altLang="en-US"/>
              <a:t>A backup promoted to primary</a:t>
            </a:r>
          </a:p>
          <a:p>
            <a:r>
              <a:rPr lang="en-US" altLang="en-US"/>
              <a:t>Use parallelism</a:t>
            </a:r>
          </a:p>
          <a:p>
            <a:pPr lvl="1"/>
            <a:r>
              <a:rPr lang="en-US" altLang="en-US"/>
              <a:t>New transactions in parallel with recovery</a:t>
            </a:r>
          </a:p>
          <a:p>
            <a:pPr lvl="1"/>
            <a:r>
              <a:rPr lang="en-US" altLang="en-US"/>
              <a:t>Recover transactions in parallel</a:t>
            </a:r>
          </a:p>
          <a:p>
            <a:pPr lvl="1"/>
            <a:r>
              <a:rPr lang="en-US" altLang="en-US"/>
              <a:t>Recover data in parallel</a:t>
            </a: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64A70F47-53D1-4E7E-9EA9-7D7852F981A1}" type="slidenum">
              <a:rPr lang="zh-CN" altLang="en-US" sz="1400" b="0" kern="0">
                <a:latin typeface="Times New Roman" panose="02020603050405020304" pitchFamily="18" charset="0"/>
              </a:rPr>
              <a:pPr defTabSz="914400"/>
              <a:t>38</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173211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a:t>Failure Recovery Steps</a:t>
            </a:r>
          </a:p>
        </p:txBody>
      </p:sp>
      <p:sp>
        <p:nvSpPr>
          <p:cNvPr id="46082" name="Content Placeholder 2"/>
          <p:cNvSpPr>
            <a:spLocks noGrp="1"/>
          </p:cNvSpPr>
          <p:nvPr>
            <p:ph idx="1"/>
          </p:nvPr>
        </p:nvSpPr>
        <p:spPr/>
        <p:txBody>
          <a:bodyPr/>
          <a:lstStyle/>
          <a:p>
            <a:r>
              <a:rPr lang="en-US" altLang="en-US"/>
              <a:t>Detect failure</a:t>
            </a:r>
          </a:p>
          <a:p>
            <a:r>
              <a:rPr lang="en-US" altLang="en-US"/>
              <a:t>Reconfiguration</a:t>
            </a:r>
          </a:p>
          <a:p>
            <a:r>
              <a:rPr lang="en-US" altLang="en-US"/>
              <a:t>Recover transactions</a:t>
            </a:r>
          </a:p>
          <a:p>
            <a:r>
              <a:rPr lang="en-US" altLang="en-US"/>
              <a:t>Recover data</a:t>
            </a:r>
          </a:p>
        </p:txBody>
      </p:sp>
      <p:sp>
        <p:nvSpPr>
          <p:cNvPr id="460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96F20CE2-970C-4651-B16B-C8394544B1A6}" type="slidenum">
              <a:rPr lang="zh-CN" altLang="en-US" sz="1400" b="0" kern="0">
                <a:latin typeface="Times New Roman" panose="02020603050405020304" pitchFamily="18" charset="0"/>
              </a:rPr>
              <a:pPr defTabSz="914400"/>
              <a:t>39</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67111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a:t>Distributed Transactions</a:t>
            </a:r>
          </a:p>
        </p:txBody>
      </p:sp>
      <p:sp>
        <p:nvSpPr>
          <p:cNvPr id="16386" name="Content Placeholder 2"/>
          <p:cNvSpPr>
            <a:spLocks noGrp="1"/>
          </p:cNvSpPr>
          <p:nvPr>
            <p:ph idx="1"/>
          </p:nvPr>
        </p:nvSpPr>
        <p:spPr/>
        <p:txBody>
          <a:bodyPr/>
          <a:lstStyle/>
          <a:p>
            <a:r>
              <a:rPr lang="en-US" altLang="en-US"/>
              <a:t>Transaction</a:t>
            </a:r>
          </a:p>
          <a:p>
            <a:pPr lvl="1"/>
            <a:r>
              <a:rPr lang="en-US" altLang="en-US"/>
              <a:t>A unit of work that you want to treat as a “whole”</a:t>
            </a:r>
          </a:p>
          <a:p>
            <a:pPr lvl="1"/>
            <a:r>
              <a:rPr lang="en-US" altLang="en-US"/>
              <a:t>ACID</a:t>
            </a:r>
          </a:p>
          <a:p>
            <a:r>
              <a:rPr lang="en-US" altLang="en-US"/>
              <a:t>Distributed transaction provides powerful abstraction</a:t>
            </a:r>
          </a:p>
          <a:p>
            <a:pPr lvl="1"/>
            <a:r>
              <a:rPr lang="en-US" altLang="en-US"/>
              <a:t>Simplify building and reasoning about distributed systems</a:t>
            </a:r>
          </a:p>
          <a:p>
            <a:r>
              <a:rPr lang="en-US" altLang="en-US"/>
              <a:t>Previous implementations performed poorly</a:t>
            </a:r>
          </a:p>
          <a:p>
            <a:pPr lvl="1"/>
            <a:r>
              <a:rPr lang="en-US" altLang="en-US"/>
              <a:t>Believed to be inherently slow if applied to data in a DHT</a:t>
            </a:r>
          </a:p>
          <a:p>
            <a:pPr lvl="1"/>
            <a:r>
              <a:rPr lang="en-US" altLang="en-US"/>
              <a:t>Not widely used: everyone favors NoSQL right now.</a:t>
            </a:r>
            <a:endParaRPr lang="en-US" altLang="en-US" dirty="0"/>
          </a:p>
        </p:txBody>
      </p:sp>
      <p:sp>
        <p:nvSpPr>
          <p:cNvPr id="16387" name="Slide Number Placeholder 3"/>
          <p:cNvSpPr>
            <a:spLocks noGrp="1"/>
          </p:cNvSpPr>
          <p:nvPr>
            <p:ph type="sldNum" sz="quarter" idx="12"/>
          </p:nvPr>
        </p:nvSpPr>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fld id="{7EAFFF43-3F71-4D1B-BFD0-8002B9636811}" type="slidenum">
              <a:rPr lang="zh-CN" altLang="en-US" smtClean="0"/>
              <a:pPr/>
              <a:t>4</a:t>
            </a:fld>
            <a:endParaRPr lang="en-US" altLang="zh-CN"/>
          </a:p>
        </p:txBody>
      </p:sp>
    </p:spTree>
    <p:extLst>
      <p:ext uri="{BB962C8B-B14F-4D97-AF65-F5344CB8AC3E}">
        <p14:creationId xmlns:p14="http://schemas.microsoft.com/office/powerpoint/2010/main" val="1030701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t>Failure Detection</a:t>
            </a:r>
          </a:p>
        </p:txBody>
      </p:sp>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61FB8092-95A5-4B65-AA8D-54853A8E72B8}" type="slidenum">
              <a:rPr lang="zh-CN" altLang="en-US" sz="1400" b="0" kern="0">
                <a:latin typeface="Times New Roman" panose="02020603050405020304" pitchFamily="18" charset="0"/>
              </a:rPr>
              <a:pPr defTabSz="914400"/>
              <a:t>40</a:t>
            </a:fld>
            <a:endParaRPr lang="en-US" altLang="zh-CN" sz="1400" b="0" kern="0">
              <a:latin typeface="Times New Roman" panose="02020603050405020304" pitchFamily="18" charset="0"/>
            </a:endParaRPr>
          </a:p>
        </p:txBody>
      </p:sp>
      <p:pic>
        <p:nvPicPr>
          <p:cNvPr id="47107" name="Content Placeholder 4"/>
          <p:cNvPicPr>
            <a:picLocks noChangeAspect="1"/>
          </p:cNvPicPr>
          <p:nvPr/>
        </p:nvPicPr>
        <p:blipFill>
          <a:blip r:embed="rId3">
            <a:extLst>
              <a:ext uri="{28A0092B-C50C-407E-A947-70E740481C1C}">
                <a14:useLocalDpi xmlns:a14="http://schemas.microsoft.com/office/drawing/2010/main" val="0"/>
              </a:ext>
            </a:extLst>
          </a:blip>
          <a:srcRect l="5907" t="6000" r="8047" b="6001"/>
          <a:stretch>
            <a:fillRect/>
          </a:stretch>
        </p:blipFill>
        <p:spPr bwMode="auto">
          <a:xfrm>
            <a:off x="2286000" y="2209800"/>
            <a:ext cx="601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581900" y="1905000"/>
            <a:ext cx="304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FaRM uses leases to detect failure</a:t>
            </a:r>
          </a:p>
          <a:p>
            <a:pPr defTabSz="914400"/>
            <a:endParaRPr lang="en-US" altLang="en-US" kern="0"/>
          </a:p>
        </p:txBody>
      </p:sp>
    </p:spTree>
    <p:extLst>
      <p:ext uri="{BB962C8B-B14F-4D97-AF65-F5344CB8AC3E}">
        <p14:creationId xmlns:p14="http://schemas.microsoft.com/office/powerpoint/2010/main" val="196778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a:t>Failure Detection</a:t>
            </a:r>
          </a:p>
        </p:txBody>
      </p:sp>
      <p:pic>
        <p:nvPicPr>
          <p:cNvPr id="4813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l="2753" b="7860"/>
          <a:stretch>
            <a:fillRect/>
          </a:stretch>
        </p:blipFill>
        <p:spPr>
          <a:xfrm>
            <a:off x="2286000" y="1905000"/>
            <a:ext cx="8077200" cy="3581400"/>
          </a:xfrm>
        </p:spPr>
      </p:pic>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CEBA3E99-DEDE-4541-8142-438B9DB658A6}" type="slidenum">
              <a:rPr lang="zh-CN" altLang="en-US" sz="1400" b="0" kern="0">
                <a:latin typeface="Times New Roman" panose="02020603050405020304" pitchFamily="18" charset="0"/>
              </a:rPr>
              <a:pPr defTabSz="914400"/>
              <a:t>41</a:t>
            </a:fld>
            <a:endParaRPr lang="en-US" altLang="zh-CN" sz="1400" b="0" kern="0">
              <a:latin typeface="Times New Roman" panose="02020603050405020304" pitchFamily="18" charset="0"/>
            </a:endParaRPr>
          </a:p>
        </p:txBody>
      </p:sp>
      <p:sp>
        <p:nvSpPr>
          <p:cNvPr id="7" name="TextBox 6"/>
          <p:cNvSpPr txBox="1">
            <a:spLocks noChangeArrowheads="1"/>
          </p:cNvSpPr>
          <p:nvPr/>
        </p:nvSpPr>
        <p:spPr bwMode="auto">
          <a:xfrm>
            <a:off x="7391400" y="4776788"/>
            <a:ext cx="3048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kern="0"/>
              <a:t>Short lease interval, high availability</a:t>
            </a:r>
          </a:p>
          <a:p>
            <a:pPr defTabSz="914400"/>
            <a:endParaRPr lang="en-US" altLang="en-US" kern="0"/>
          </a:p>
        </p:txBody>
      </p:sp>
    </p:spTree>
    <p:extLst>
      <p:ext uri="{BB962C8B-B14F-4D97-AF65-F5344CB8AC3E}">
        <p14:creationId xmlns:p14="http://schemas.microsoft.com/office/powerpoint/2010/main" val="305875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en-US"/>
              <a:t>Reconfiguration</a:t>
            </a:r>
          </a:p>
        </p:txBody>
      </p:sp>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288500D5-E2D8-486A-BCFD-802A95511178}" type="slidenum">
              <a:rPr lang="zh-CN" altLang="en-US" sz="1400" b="0" kern="0">
                <a:latin typeface="Times New Roman" panose="02020603050405020304" pitchFamily="18" charset="0"/>
              </a:rPr>
              <a:pPr defTabSz="914400"/>
              <a:t>42</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159" name="TextBox 24"/>
          <p:cNvSpPr txBox="1">
            <a:spLocks noChangeArrowheads="1"/>
          </p:cNvSpPr>
          <p:nvPr/>
        </p:nvSpPr>
        <p:spPr bwMode="auto">
          <a:xfrm>
            <a:off x="1524000" y="2647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CM=S1</a:t>
            </a:r>
          </a:p>
        </p:txBody>
      </p:sp>
      <p:sp>
        <p:nvSpPr>
          <p:cNvPr id="49160"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S2</a:t>
            </a:r>
          </a:p>
        </p:txBody>
      </p:sp>
      <p:sp>
        <p:nvSpPr>
          <p:cNvPr id="49161"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S3</a:t>
            </a:r>
          </a:p>
        </p:txBody>
      </p:sp>
      <p:sp>
        <p:nvSpPr>
          <p:cNvPr id="49162"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S4</a:t>
            </a:r>
          </a:p>
        </p:txBody>
      </p:sp>
      <p:cxnSp>
        <p:nvCxnSpPr>
          <p:cNvPr id="35" name="Straight Arrow Connector 34"/>
          <p:cNvCxnSpPr>
            <a:cxnSpLocks noChangeShapeType="1"/>
          </p:cNvCxnSpPr>
          <p:nvPr/>
        </p:nvCxnSpPr>
        <p:spPr bwMode="auto">
          <a:xfrm flipV="1">
            <a:off x="3200400" y="2798763"/>
            <a:ext cx="160338" cy="677862"/>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3025776" y="2801938"/>
            <a:ext cx="182563" cy="747712"/>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294064" y="2798764"/>
            <a:ext cx="206375" cy="21542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2941639" y="2798764"/>
            <a:ext cx="319087" cy="2154237"/>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686050" y="2228851"/>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7" name="TextBox 56"/>
          <p:cNvSpPr txBox="1">
            <a:spLocks noChangeArrowheads="1"/>
          </p:cNvSpPr>
          <p:nvPr/>
        </p:nvSpPr>
        <p:spPr bwMode="auto">
          <a:xfrm>
            <a:off x="1779588" y="1828800"/>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suspect S3</a:t>
            </a:r>
          </a:p>
        </p:txBody>
      </p:sp>
      <p:sp>
        <p:nvSpPr>
          <p:cNvPr id="15" name="TextBox 14"/>
          <p:cNvSpPr txBox="1">
            <a:spLocks noChangeArrowheads="1"/>
          </p:cNvSpPr>
          <p:nvPr/>
        </p:nvSpPr>
        <p:spPr bwMode="auto">
          <a:xfrm>
            <a:off x="2865438" y="5010150"/>
            <a:ext cx="868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Probe</a:t>
            </a:r>
          </a:p>
        </p:txBody>
      </p:sp>
    </p:spTree>
    <p:extLst>
      <p:ext uri="{BB962C8B-B14F-4D97-AF65-F5344CB8AC3E}">
        <p14:creationId xmlns:p14="http://schemas.microsoft.com/office/powerpoint/2010/main" val="3589696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en-US"/>
              <a:t>Reconfiguration</a:t>
            </a:r>
          </a:p>
        </p:txBody>
      </p:sp>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00FFA96-7B2D-40F1-89B0-C8E85A17A542}" type="slidenum">
              <a:rPr lang="zh-CN" altLang="en-US" sz="1400" b="0" kern="0">
                <a:latin typeface="Times New Roman" panose="02020603050405020304" pitchFamily="18" charset="0"/>
              </a:rPr>
              <a:pPr defTabSz="914400"/>
              <a:t>43</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183" name="TextBox 24"/>
          <p:cNvSpPr txBox="1">
            <a:spLocks noChangeArrowheads="1"/>
          </p:cNvSpPr>
          <p:nvPr/>
        </p:nvSpPr>
        <p:spPr bwMode="auto">
          <a:xfrm>
            <a:off x="1524000" y="2647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CM=S1</a:t>
            </a:r>
          </a:p>
        </p:txBody>
      </p:sp>
      <p:sp>
        <p:nvSpPr>
          <p:cNvPr id="50184"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S2</a:t>
            </a:r>
          </a:p>
        </p:txBody>
      </p:sp>
      <p:sp>
        <p:nvSpPr>
          <p:cNvPr id="50185"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S3</a:t>
            </a:r>
          </a:p>
        </p:txBody>
      </p:sp>
      <p:sp>
        <p:nvSpPr>
          <p:cNvPr id="50186"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S4</a:t>
            </a:r>
          </a:p>
        </p:txBody>
      </p:sp>
      <p:cxnSp>
        <p:nvCxnSpPr>
          <p:cNvPr id="35" name="Straight Arrow Connector 34"/>
          <p:cNvCxnSpPr>
            <a:cxnSpLocks noChangeShapeType="1"/>
          </p:cNvCxnSpPr>
          <p:nvPr/>
        </p:nvCxnSpPr>
        <p:spPr bwMode="auto">
          <a:xfrm flipV="1">
            <a:off x="3200400" y="2798763"/>
            <a:ext cx="160338" cy="677862"/>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3025776" y="2801938"/>
            <a:ext cx="182563" cy="747712"/>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294064" y="2798764"/>
            <a:ext cx="206375" cy="21542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2941639" y="2798764"/>
            <a:ext cx="319087" cy="2154237"/>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686050" y="2228851"/>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3849689" y="1912938"/>
            <a:ext cx="276225" cy="914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0193" name="TextBox 56"/>
          <p:cNvSpPr txBox="1">
            <a:spLocks noChangeArrowheads="1"/>
          </p:cNvSpPr>
          <p:nvPr/>
        </p:nvSpPr>
        <p:spPr bwMode="auto">
          <a:xfrm>
            <a:off x="1779588" y="1828800"/>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suspect S3</a:t>
            </a:r>
          </a:p>
        </p:txBody>
      </p:sp>
      <p:sp>
        <p:nvSpPr>
          <p:cNvPr id="50194" name="TextBox 14"/>
          <p:cNvSpPr txBox="1">
            <a:spLocks noChangeArrowheads="1"/>
          </p:cNvSpPr>
          <p:nvPr/>
        </p:nvSpPr>
        <p:spPr bwMode="auto">
          <a:xfrm>
            <a:off x="2865438" y="5010150"/>
            <a:ext cx="868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Probe</a:t>
            </a:r>
          </a:p>
        </p:txBody>
      </p:sp>
      <p:sp>
        <p:nvSpPr>
          <p:cNvPr id="16" name="TextBox 15"/>
          <p:cNvSpPr txBox="1"/>
          <p:nvPr/>
        </p:nvSpPr>
        <p:spPr>
          <a:xfrm>
            <a:off x="3611563" y="1524000"/>
            <a:ext cx="1524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kern="0">
                <a:solidFill>
                  <a:sysClr val="windowText" lastClr="000000"/>
                </a:solidFill>
              </a:rPr>
              <a:t>ZooKeeper</a:t>
            </a:r>
            <a:endParaRPr lang="en-US" kern="0" dirty="0">
              <a:solidFill>
                <a:sysClr val="windowText" lastClr="000000"/>
              </a:solidFill>
            </a:endParaRPr>
          </a:p>
        </p:txBody>
      </p:sp>
      <p:cxnSp>
        <p:nvCxnSpPr>
          <p:cNvPr id="58" name="Straight Arrow Connector 57"/>
          <p:cNvCxnSpPr>
            <a:cxnSpLocks noChangeShapeType="1"/>
            <a:stCxn id="16" idx="2"/>
          </p:cNvCxnSpPr>
          <p:nvPr/>
        </p:nvCxnSpPr>
        <p:spPr bwMode="auto">
          <a:xfrm>
            <a:off x="4373563" y="1893332"/>
            <a:ext cx="393700" cy="953056"/>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TextBox 25"/>
          <p:cNvSpPr txBox="1">
            <a:spLocks noChangeArrowheads="1"/>
          </p:cNvSpPr>
          <p:nvPr/>
        </p:nvSpPr>
        <p:spPr bwMode="auto">
          <a:xfrm>
            <a:off x="3163889" y="2174875"/>
            <a:ext cx="263683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&lt;9,</a:t>
            </a:r>
            <a:r>
              <a:rPr lang="is-IS" altLang="en-US" sz="1400" kern="0"/>
              <a:t>…</a:t>
            </a:r>
            <a:r>
              <a:rPr lang="en-US" altLang="en-US" sz="1400" kern="0"/>
              <a:t>&gt; -&gt; &lt;10, {S1,S2,S4}, F, CM=S1&gt;</a:t>
            </a:r>
          </a:p>
        </p:txBody>
      </p:sp>
      <p:sp>
        <p:nvSpPr>
          <p:cNvPr id="59" name="TextBox 58"/>
          <p:cNvSpPr txBox="1">
            <a:spLocks noChangeArrowheads="1"/>
          </p:cNvSpPr>
          <p:nvPr/>
        </p:nvSpPr>
        <p:spPr bwMode="auto">
          <a:xfrm>
            <a:off x="5035551" y="2655889"/>
            <a:ext cx="989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REMAP</a:t>
            </a:r>
          </a:p>
        </p:txBody>
      </p:sp>
      <p:sp>
        <p:nvSpPr>
          <p:cNvPr id="33" name="TextBox 32"/>
          <p:cNvSpPr txBox="1">
            <a:spLocks noChangeArrowheads="1"/>
          </p:cNvSpPr>
          <p:nvPr/>
        </p:nvSpPr>
        <p:spPr bwMode="auto">
          <a:xfrm>
            <a:off x="2209800" y="54102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Backup becomes primary, load balancing</a:t>
            </a:r>
          </a:p>
        </p:txBody>
      </p:sp>
    </p:spTree>
    <p:extLst>
      <p:ext uri="{BB962C8B-B14F-4D97-AF65-F5344CB8AC3E}">
        <p14:creationId xmlns:p14="http://schemas.microsoft.com/office/powerpoint/2010/main" val="1019827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59" grpId="0" animBg="1"/>
      <p:bldP spid="3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a:t>Reconfiguration</a:t>
            </a:r>
          </a:p>
        </p:txBody>
      </p:sp>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4FD3F98A-F3D0-4AA8-970B-C70CC375371B}" type="slidenum">
              <a:rPr lang="zh-CN" altLang="en-US" sz="1400" b="0" kern="0">
                <a:latin typeface="Times New Roman" panose="02020603050405020304" pitchFamily="18" charset="0"/>
              </a:rPr>
              <a:pPr defTabSz="914400"/>
              <a:t>44</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1207" name="TextBox 24"/>
          <p:cNvSpPr txBox="1">
            <a:spLocks noChangeArrowheads="1"/>
          </p:cNvSpPr>
          <p:nvPr/>
        </p:nvSpPr>
        <p:spPr bwMode="auto">
          <a:xfrm>
            <a:off x="1524000" y="2647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CM=S1</a:t>
            </a:r>
          </a:p>
        </p:txBody>
      </p:sp>
      <p:sp>
        <p:nvSpPr>
          <p:cNvPr id="51208"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S2</a:t>
            </a:r>
          </a:p>
        </p:txBody>
      </p:sp>
      <p:sp>
        <p:nvSpPr>
          <p:cNvPr id="51209"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S3</a:t>
            </a:r>
          </a:p>
        </p:txBody>
      </p:sp>
      <p:sp>
        <p:nvSpPr>
          <p:cNvPr id="51210"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S4</a:t>
            </a:r>
          </a:p>
        </p:txBody>
      </p:sp>
      <p:cxnSp>
        <p:nvCxnSpPr>
          <p:cNvPr id="35" name="Straight Arrow Connector 34"/>
          <p:cNvCxnSpPr>
            <a:cxnSpLocks noChangeShapeType="1"/>
          </p:cNvCxnSpPr>
          <p:nvPr/>
        </p:nvCxnSpPr>
        <p:spPr bwMode="auto">
          <a:xfrm flipV="1">
            <a:off x="3200400" y="2798763"/>
            <a:ext cx="160338" cy="677862"/>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3025776" y="2801938"/>
            <a:ext cx="182563" cy="747712"/>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294064" y="2798764"/>
            <a:ext cx="206375" cy="21542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2941639" y="2798764"/>
            <a:ext cx="319087" cy="2154237"/>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686050" y="2228851"/>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3849689" y="1912938"/>
            <a:ext cx="276225" cy="914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a:off x="6126164" y="2833689"/>
            <a:ext cx="327025" cy="21669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V="1">
            <a:off x="7737476" y="2814639"/>
            <a:ext cx="347663" cy="212407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6399213" y="2835276"/>
            <a:ext cx="112712" cy="6842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flipV="1">
            <a:off x="7704138" y="2827339"/>
            <a:ext cx="127000" cy="65087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9359901" y="2816226"/>
            <a:ext cx="123825" cy="6826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9617076" y="2813050"/>
            <a:ext cx="365125" cy="2154238"/>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23" name="TextBox 56"/>
          <p:cNvSpPr txBox="1">
            <a:spLocks noChangeArrowheads="1"/>
          </p:cNvSpPr>
          <p:nvPr/>
        </p:nvSpPr>
        <p:spPr bwMode="auto">
          <a:xfrm>
            <a:off x="1779588" y="1828800"/>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suspect S3</a:t>
            </a:r>
          </a:p>
        </p:txBody>
      </p:sp>
      <p:sp>
        <p:nvSpPr>
          <p:cNvPr id="51224" name="TextBox 14"/>
          <p:cNvSpPr txBox="1">
            <a:spLocks noChangeArrowheads="1"/>
          </p:cNvSpPr>
          <p:nvPr/>
        </p:nvSpPr>
        <p:spPr bwMode="auto">
          <a:xfrm>
            <a:off x="2865438" y="5010150"/>
            <a:ext cx="868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Probe</a:t>
            </a:r>
          </a:p>
        </p:txBody>
      </p:sp>
      <p:sp>
        <p:nvSpPr>
          <p:cNvPr id="16" name="TextBox 15"/>
          <p:cNvSpPr txBox="1"/>
          <p:nvPr/>
        </p:nvSpPr>
        <p:spPr>
          <a:xfrm>
            <a:off x="3611563" y="1524000"/>
            <a:ext cx="1524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kern="0">
                <a:solidFill>
                  <a:sysClr val="windowText" lastClr="000000"/>
                </a:solidFill>
              </a:rPr>
              <a:t>ZooKeeper</a:t>
            </a:r>
            <a:endParaRPr lang="en-US" kern="0" dirty="0">
              <a:solidFill>
                <a:sysClr val="windowText" lastClr="000000"/>
              </a:solidFill>
            </a:endParaRPr>
          </a:p>
        </p:txBody>
      </p:sp>
      <p:cxnSp>
        <p:nvCxnSpPr>
          <p:cNvPr id="58" name="Straight Arrow Connector 57"/>
          <p:cNvCxnSpPr>
            <a:cxnSpLocks noChangeShapeType="1"/>
            <a:stCxn id="16" idx="2"/>
          </p:cNvCxnSpPr>
          <p:nvPr/>
        </p:nvCxnSpPr>
        <p:spPr bwMode="auto">
          <a:xfrm>
            <a:off x="4373563" y="1893332"/>
            <a:ext cx="393700" cy="953056"/>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27" name="TextBox 25"/>
          <p:cNvSpPr txBox="1">
            <a:spLocks noChangeArrowheads="1"/>
          </p:cNvSpPr>
          <p:nvPr/>
        </p:nvSpPr>
        <p:spPr bwMode="auto">
          <a:xfrm>
            <a:off x="3163889" y="2174875"/>
            <a:ext cx="263683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&lt;9,</a:t>
            </a:r>
            <a:r>
              <a:rPr lang="is-IS" altLang="en-US" sz="1400" kern="0"/>
              <a:t>…</a:t>
            </a:r>
            <a:r>
              <a:rPr lang="en-US" altLang="en-US" sz="1400" kern="0"/>
              <a:t>&gt; -&gt; &lt;10, {S1,S2,S4}, F, CM=S1&gt;</a:t>
            </a:r>
          </a:p>
        </p:txBody>
      </p:sp>
      <p:sp>
        <p:nvSpPr>
          <p:cNvPr id="51228" name="TextBox 58"/>
          <p:cNvSpPr txBox="1">
            <a:spLocks noChangeArrowheads="1"/>
          </p:cNvSpPr>
          <p:nvPr/>
        </p:nvSpPr>
        <p:spPr bwMode="auto">
          <a:xfrm>
            <a:off x="5035551" y="2655889"/>
            <a:ext cx="989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REMAP</a:t>
            </a:r>
          </a:p>
        </p:txBody>
      </p:sp>
      <p:sp>
        <p:nvSpPr>
          <p:cNvPr id="60" name="TextBox 59"/>
          <p:cNvSpPr txBox="1">
            <a:spLocks noChangeArrowheads="1"/>
          </p:cNvSpPr>
          <p:nvPr/>
        </p:nvSpPr>
        <p:spPr bwMode="auto">
          <a:xfrm>
            <a:off x="5467350" y="5045075"/>
            <a:ext cx="186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a:t>
            </a:r>
          </a:p>
        </p:txBody>
      </p:sp>
      <p:sp>
        <p:nvSpPr>
          <p:cNvPr id="63" name="TextBox 62"/>
          <p:cNvSpPr txBox="1">
            <a:spLocks noChangeArrowheads="1"/>
          </p:cNvSpPr>
          <p:nvPr/>
        </p:nvSpPr>
        <p:spPr bwMode="auto">
          <a:xfrm>
            <a:off x="6773863" y="5419725"/>
            <a:ext cx="244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NEW-CONFIG-ACK</a:t>
            </a:r>
          </a:p>
        </p:txBody>
      </p:sp>
      <p:sp>
        <p:nvSpPr>
          <p:cNvPr id="67" name="TextBox 66"/>
          <p:cNvSpPr txBox="1">
            <a:spLocks noChangeArrowheads="1"/>
          </p:cNvSpPr>
          <p:nvPr/>
        </p:nvSpPr>
        <p:spPr bwMode="auto">
          <a:xfrm>
            <a:off x="7831138" y="5029200"/>
            <a:ext cx="321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NEW-CONFIG-COMMIT</a:t>
            </a:r>
          </a:p>
        </p:txBody>
      </p:sp>
      <p:sp>
        <p:nvSpPr>
          <p:cNvPr id="33" name="TextBox 32"/>
          <p:cNvSpPr txBox="1">
            <a:spLocks noChangeArrowheads="1"/>
          </p:cNvSpPr>
          <p:nvPr/>
        </p:nvSpPr>
        <p:spPr bwMode="auto">
          <a:xfrm>
            <a:off x="2209800" y="592455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Machines apply new configurations, stop access</a:t>
            </a:r>
            <a:r>
              <a:rPr lang="en-US" altLang="zh-CN" kern="0"/>
              <a:t>ing</a:t>
            </a:r>
            <a:r>
              <a:rPr lang="en-US" altLang="en-US" kern="0"/>
              <a:t> to affected region</a:t>
            </a:r>
          </a:p>
        </p:txBody>
      </p:sp>
    </p:spTree>
    <p:extLst>
      <p:ext uri="{BB962C8B-B14F-4D97-AF65-F5344CB8AC3E}">
        <p14:creationId xmlns:p14="http://schemas.microsoft.com/office/powerpoint/2010/main" val="379831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7" grpId="0"/>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en-US"/>
              <a:t>Reconfiguration</a:t>
            </a:r>
          </a:p>
        </p:txBody>
      </p:sp>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689EF07A-0949-4FBF-8569-214DB71BD982}" type="slidenum">
              <a:rPr lang="zh-CN" altLang="en-US" sz="1400" b="0" kern="0">
                <a:latin typeface="Times New Roman" panose="02020603050405020304" pitchFamily="18" charset="0"/>
              </a:rPr>
              <a:pPr defTabSz="914400"/>
              <a:t>45</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819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3503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953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4186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231" name="TextBox 24"/>
          <p:cNvSpPr txBox="1">
            <a:spLocks noChangeArrowheads="1"/>
          </p:cNvSpPr>
          <p:nvPr/>
        </p:nvSpPr>
        <p:spPr bwMode="auto">
          <a:xfrm>
            <a:off x="1524000" y="264795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CM=S1</a:t>
            </a:r>
          </a:p>
        </p:txBody>
      </p:sp>
      <p:sp>
        <p:nvSpPr>
          <p:cNvPr id="52232" name="TextBox 29"/>
          <p:cNvSpPr txBox="1">
            <a:spLocks noChangeArrowheads="1"/>
          </p:cNvSpPr>
          <p:nvPr/>
        </p:nvSpPr>
        <p:spPr bwMode="auto">
          <a:xfrm>
            <a:off x="1981200" y="3352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S2</a:t>
            </a:r>
          </a:p>
        </p:txBody>
      </p:sp>
      <p:sp>
        <p:nvSpPr>
          <p:cNvPr id="52233" name="TextBox 30"/>
          <p:cNvSpPr txBox="1">
            <a:spLocks noChangeArrowheads="1"/>
          </p:cNvSpPr>
          <p:nvPr/>
        </p:nvSpPr>
        <p:spPr bwMode="auto">
          <a:xfrm>
            <a:off x="1981200" y="4019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S3</a:t>
            </a:r>
          </a:p>
        </p:txBody>
      </p:sp>
      <p:sp>
        <p:nvSpPr>
          <p:cNvPr id="52234" name="TextBox 31"/>
          <p:cNvSpPr txBox="1">
            <a:spLocks noChangeArrowheads="1"/>
          </p:cNvSpPr>
          <p:nvPr/>
        </p:nvSpPr>
        <p:spPr bwMode="auto">
          <a:xfrm>
            <a:off x="1981200" y="4724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S4</a:t>
            </a:r>
          </a:p>
        </p:txBody>
      </p:sp>
      <p:cxnSp>
        <p:nvCxnSpPr>
          <p:cNvPr id="35" name="Straight Arrow Connector 34"/>
          <p:cNvCxnSpPr>
            <a:cxnSpLocks noChangeShapeType="1"/>
          </p:cNvCxnSpPr>
          <p:nvPr/>
        </p:nvCxnSpPr>
        <p:spPr bwMode="auto">
          <a:xfrm flipV="1">
            <a:off x="3200400" y="2798763"/>
            <a:ext cx="160338" cy="677862"/>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3025776" y="2801938"/>
            <a:ext cx="182563" cy="747712"/>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3294064" y="2798764"/>
            <a:ext cx="206375" cy="21542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2941639" y="2798764"/>
            <a:ext cx="319087" cy="2154237"/>
          </a:xfrm>
          <a:prstGeom prst="line">
            <a:avLst/>
          </a:prstGeom>
          <a:noFill/>
          <a:ln w="25400">
            <a:solidFill>
              <a:srgbClr val="2D2DB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a:off x="2686050" y="2228851"/>
            <a:ext cx="114300" cy="5937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3849689" y="1912938"/>
            <a:ext cx="276225" cy="9144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a:off x="6126164" y="2833689"/>
            <a:ext cx="327025" cy="2166937"/>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flipV="1">
            <a:off x="7737476" y="2814639"/>
            <a:ext cx="347663" cy="212407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a:off x="6399213" y="2835276"/>
            <a:ext cx="112712" cy="6842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flipV="1">
            <a:off x="7704138" y="2827339"/>
            <a:ext cx="127000" cy="65087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9359901" y="2816226"/>
            <a:ext cx="123825" cy="6826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9617076" y="2813050"/>
            <a:ext cx="365125" cy="2154238"/>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247" name="TextBox 56"/>
          <p:cNvSpPr txBox="1">
            <a:spLocks noChangeArrowheads="1"/>
          </p:cNvSpPr>
          <p:nvPr/>
        </p:nvSpPr>
        <p:spPr bwMode="auto">
          <a:xfrm>
            <a:off x="1779588" y="1828800"/>
            <a:ext cx="1725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suspect S3</a:t>
            </a:r>
          </a:p>
        </p:txBody>
      </p:sp>
      <p:sp>
        <p:nvSpPr>
          <p:cNvPr id="52248" name="TextBox 14"/>
          <p:cNvSpPr txBox="1">
            <a:spLocks noChangeArrowheads="1"/>
          </p:cNvSpPr>
          <p:nvPr/>
        </p:nvSpPr>
        <p:spPr bwMode="auto">
          <a:xfrm>
            <a:off x="2865438" y="5010150"/>
            <a:ext cx="868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Probe</a:t>
            </a:r>
          </a:p>
        </p:txBody>
      </p:sp>
      <p:sp>
        <p:nvSpPr>
          <p:cNvPr id="16" name="TextBox 15"/>
          <p:cNvSpPr txBox="1"/>
          <p:nvPr/>
        </p:nvSpPr>
        <p:spPr>
          <a:xfrm>
            <a:off x="3611563" y="1524000"/>
            <a:ext cx="152400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defTabSz="914400">
              <a:defRPr/>
            </a:pPr>
            <a:r>
              <a:rPr lang="en-US" kern="0">
                <a:solidFill>
                  <a:sysClr val="windowText" lastClr="000000"/>
                </a:solidFill>
              </a:rPr>
              <a:t>ZooKeeper</a:t>
            </a:r>
            <a:endParaRPr lang="en-US" kern="0" dirty="0">
              <a:solidFill>
                <a:sysClr val="windowText" lastClr="000000"/>
              </a:solidFill>
            </a:endParaRPr>
          </a:p>
        </p:txBody>
      </p:sp>
      <p:cxnSp>
        <p:nvCxnSpPr>
          <p:cNvPr id="58" name="Straight Arrow Connector 57"/>
          <p:cNvCxnSpPr>
            <a:cxnSpLocks noChangeShapeType="1"/>
            <a:stCxn id="16" idx="2"/>
          </p:cNvCxnSpPr>
          <p:nvPr/>
        </p:nvCxnSpPr>
        <p:spPr bwMode="auto">
          <a:xfrm>
            <a:off x="4373563" y="1893332"/>
            <a:ext cx="393700" cy="953056"/>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251" name="TextBox 25"/>
          <p:cNvSpPr txBox="1">
            <a:spLocks noChangeArrowheads="1"/>
          </p:cNvSpPr>
          <p:nvPr/>
        </p:nvSpPr>
        <p:spPr bwMode="auto">
          <a:xfrm>
            <a:off x="3163889" y="2174875"/>
            <a:ext cx="263683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&lt;9,</a:t>
            </a:r>
            <a:r>
              <a:rPr lang="is-IS" altLang="en-US" sz="1400" kern="0"/>
              <a:t>…</a:t>
            </a:r>
            <a:r>
              <a:rPr lang="en-US" altLang="en-US" sz="1400" kern="0"/>
              <a:t>&gt; -&gt; &lt;10, {S1,S2,S4}, F, CM=S1&gt;</a:t>
            </a:r>
          </a:p>
        </p:txBody>
      </p:sp>
      <p:sp>
        <p:nvSpPr>
          <p:cNvPr id="52252" name="TextBox 58"/>
          <p:cNvSpPr txBox="1">
            <a:spLocks noChangeArrowheads="1"/>
          </p:cNvSpPr>
          <p:nvPr/>
        </p:nvSpPr>
        <p:spPr bwMode="auto">
          <a:xfrm>
            <a:off x="5035551" y="2655889"/>
            <a:ext cx="9890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REMAP</a:t>
            </a:r>
          </a:p>
        </p:txBody>
      </p:sp>
      <p:sp>
        <p:nvSpPr>
          <p:cNvPr id="52253" name="TextBox 59"/>
          <p:cNvSpPr txBox="1">
            <a:spLocks noChangeArrowheads="1"/>
          </p:cNvSpPr>
          <p:nvPr/>
        </p:nvSpPr>
        <p:spPr bwMode="auto">
          <a:xfrm>
            <a:off x="5467350" y="5045075"/>
            <a:ext cx="1862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a:t>
            </a:r>
          </a:p>
        </p:txBody>
      </p:sp>
      <p:sp>
        <p:nvSpPr>
          <p:cNvPr id="52254" name="TextBox 62"/>
          <p:cNvSpPr txBox="1">
            <a:spLocks noChangeArrowheads="1"/>
          </p:cNvSpPr>
          <p:nvPr/>
        </p:nvSpPr>
        <p:spPr bwMode="auto">
          <a:xfrm>
            <a:off x="6773863" y="5419725"/>
            <a:ext cx="2443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NEW-CONFIG-ACK</a:t>
            </a:r>
          </a:p>
        </p:txBody>
      </p:sp>
      <p:sp>
        <p:nvSpPr>
          <p:cNvPr id="52255" name="TextBox 66"/>
          <p:cNvSpPr txBox="1">
            <a:spLocks noChangeArrowheads="1"/>
          </p:cNvSpPr>
          <p:nvPr/>
        </p:nvSpPr>
        <p:spPr bwMode="auto">
          <a:xfrm>
            <a:off x="7831138" y="5029200"/>
            <a:ext cx="321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r>
              <a:rPr lang="en-US" altLang="en-US" sz="1800" kern="0"/>
              <a:t>NEW-CONFIG-COMMIT</a:t>
            </a:r>
          </a:p>
        </p:txBody>
      </p:sp>
      <p:sp>
        <p:nvSpPr>
          <p:cNvPr id="52256" name="TextBox 32"/>
          <p:cNvSpPr txBox="1">
            <a:spLocks noChangeArrowheads="1"/>
          </p:cNvSpPr>
          <p:nvPr/>
        </p:nvSpPr>
        <p:spPr bwMode="auto">
          <a:xfrm>
            <a:off x="2209800" y="592455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Recovery starts after everyone stops accessing recovering regions</a:t>
            </a:r>
          </a:p>
        </p:txBody>
      </p:sp>
    </p:spTree>
    <p:extLst>
      <p:ext uri="{BB962C8B-B14F-4D97-AF65-F5344CB8AC3E}">
        <p14:creationId xmlns:p14="http://schemas.microsoft.com/office/powerpoint/2010/main" val="31699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a:spLocks noChangeArrowheads="1"/>
          </p:cNvSpPr>
          <p:nvPr/>
        </p:nvSpPr>
        <p:spPr bwMode="auto">
          <a:xfrm>
            <a:off x="2651125" y="2143126"/>
            <a:ext cx="176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200" kern="0"/>
              <a:t>NEW-CONFIG-COMMIT</a:t>
            </a:r>
          </a:p>
        </p:txBody>
      </p:sp>
      <p:sp>
        <p:nvSpPr>
          <p:cNvPr id="72" name="TextBox 71"/>
          <p:cNvSpPr txBox="1">
            <a:spLocks noChangeArrowheads="1"/>
          </p:cNvSpPr>
          <p:nvPr/>
        </p:nvSpPr>
        <p:spPr bwMode="auto">
          <a:xfrm>
            <a:off x="2111375" y="4437063"/>
            <a:ext cx="1263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200" kern="0"/>
              <a:t>NEW-CONFIG</a:t>
            </a:r>
          </a:p>
        </p:txBody>
      </p:sp>
      <p:sp>
        <p:nvSpPr>
          <p:cNvPr id="53251" name="Title 1"/>
          <p:cNvSpPr>
            <a:spLocks noGrp="1"/>
          </p:cNvSpPr>
          <p:nvPr>
            <p:ph type="title"/>
          </p:nvPr>
        </p:nvSpPr>
        <p:spPr/>
        <p:txBody>
          <a:bodyPr/>
          <a:lstStyle/>
          <a:p>
            <a:r>
              <a:rPr lang="en-US" altLang="en-US"/>
              <a:t>Transaction Recovery</a:t>
            </a:r>
          </a:p>
        </p:txBody>
      </p:sp>
      <p:sp>
        <p:nvSpPr>
          <p:cNvPr id="53252" name="Slide Number Placeholder 3"/>
          <p:cNvSpPr>
            <a:spLocks noGrp="1"/>
          </p:cNvSpPr>
          <p:nvPr>
            <p:ph type="sldNum" sz="quarter" idx="12"/>
          </p:nvPr>
        </p:nvSpPr>
        <p:spPr>
          <a:xfrm>
            <a:off x="8458200" y="5410200"/>
            <a:ext cx="129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17366096-102D-4D20-AD16-77194A02A6B3}" type="slidenum">
              <a:rPr lang="zh-CN" altLang="en-US" sz="1400" b="0" kern="0">
                <a:latin typeface="Times New Roman" panose="02020603050405020304" pitchFamily="18" charset="0"/>
              </a:rPr>
              <a:pPr defTabSz="914400"/>
              <a:t>46</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057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2741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191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3424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257" name="TextBox 24"/>
          <p:cNvSpPr txBox="1">
            <a:spLocks noChangeArrowheads="1"/>
          </p:cNvSpPr>
          <p:nvPr/>
        </p:nvSpPr>
        <p:spPr bwMode="auto">
          <a:xfrm>
            <a:off x="1974851" y="1843088"/>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53258" name="TextBox 29"/>
          <p:cNvSpPr txBox="1">
            <a:spLocks noChangeArrowheads="1"/>
          </p:cNvSpPr>
          <p:nvPr/>
        </p:nvSpPr>
        <p:spPr bwMode="auto">
          <a:xfrm>
            <a:off x="1981200" y="2590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a:t>
            </a:r>
          </a:p>
        </p:txBody>
      </p:sp>
      <p:sp>
        <p:nvSpPr>
          <p:cNvPr id="53259" name="TextBox 30"/>
          <p:cNvSpPr txBox="1">
            <a:spLocks noChangeArrowheads="1"/>
          </p:cNvSpPr>
          <p:nvPr/>
        </p:nvSpPr>
        <p:spPr bwMode="auto">
          <a:xfrm>
            <a:off x="1981200" y="3257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53260" name="TextBox 31"/>
          <p:cNvSpPr txBox="1">
            <a:spLocks noChangeArrowheads="1"/>
          </p:cNvSpPr>
          <p:nvPr/>
        </p:nvSpPr>
        <p:spPr bwMode="auto">
          <a:xfrm>
            <a:off x="1981200" y="3962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sp>
        <p:nvSpPr>
          <p:cNvPr id="59" name="TextBox 58"/>
          <p:cNvSpPr txBox="1">
            <a:spLocks noChangeArrowheads="1"/>
          </p:cNvSpPr>
          <p:nvPr/>
        </p:nvSpPr>
        <p:spPr bwMode="auto">
          <a:xfrm>
            <a:off x="2743200" y="3270251"/>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33" name="TextBox 32"/>
          <p:cNvSpPr txBox="1">
            <a:spLocks noChangeArrowheads="1"/>
          </p:cNvSpPr>
          <p:nvPr/>
        </p:nvSpPr>
        <p:spPr bwMode="auto">
          <a:xfrm>
            <a:off x="2743200" y="2600325"/>
            <a:ext cx="77628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34" name="TextBox 33"/>
          <p:cNvSpPr txBox="1">
            <a:spLocks noChangeArrowheads="1"/>
          </p:cNvSpPr>
          <p:nvPr/>
        </p:nvSpPr>
        <p:spPr bwMode="auto">
          <a:xfrm>
            <a:off x="2743200" y="4037014"/>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36" name="TextBox 35"/>
          <p:cNvSpPr txBox="1">
            <a:spLocks noChangeArrowheads="1"/>
          </p:cNvSpPr>
          <p:nvPr/>
        </p:nvSpPr>
        <p:spPr bwMode="auto">
          <a:xfrm>
            <a:off x="3657600" y="26003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40" name="TextBox 39"/>
          <p:cNvSpPr txBox="1">
            <a:spLocks noChangeArrowheads="1"/>
          </p:cNvSpPr>
          <p:nvPr/>
        </p:nvSpPr>
        <p:spPr bwMode="auto">
          <a:xfrm>
            <a:off x="3657600" y="32734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42" name="TextBox 41"/>
          <p:cNvSpPr txBox="1">
            <a:spLocks noChangeArrowheads="1"/>
          </p:cNvSpPr>
          <p:nvPr/>
        </p:nvSpPr>
        <p:spPr bwMode="auto">
          <a:xfrm>
            <a:off x="3657600" y="4051301"/>
            <a:ext cx="6683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68" name="TextBox 67"/>
          <p:cNvSpPr txBox="1">
            <a:spLocks noChangeArrowheads="1"/>
          </p:cNvSpPr>
          <p:nvPr/>
        </p:nvSpPr>
        <p:spPr bwMode="auto">
          <a:xfrm>
            <a:off x="2209800" y="541020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Process all the messages in logs that haven</a:t>
            </a:r>
            <a:r>
              <a:rPr lang="uk-UA" altLang="en-US" kern="0"/>
              <a:t>’</a:t>
            </a:r>
            <a:r>
              <a:rPr lang="en-US" altLang="en-US" kern="0"/>
              <a:t>t been processed</a:t>
            </a:r>
          </a:p>
        </p:txBody>
      </p:sp>
      <p:cxnSp>
        <p:nvCxnSpPr>
          <p:cNvPr id="70" name="Straight Connector 69"/>
          <p:cNvCxnSpPr/>
          <p:nvPr/>
        </p:nvCxnSpPr>
        <p:spPr bwMode="auto">
          <a:xfrm>
            <a:off x="3581400" y="2600325"/>
            <a:ext cx="0" cy="18288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a:off x="2743200" y="2590800"/>
            <a:ext cx="0" cy="1828800"/>
          </a:xfrm>
          <a:prstGeom prst="line">
            <a:avLst/>
          </a:prstGeom>
          <a:ln>
            <a:solidFill>
              <a:schemeClr val="bg1">
                <a:lumMod val="50000"/>
              </a:schemeClr>
            </a:solidFill>
            <a:prstDash val="lg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347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72" grpId="0"/>
      <p:bldP spid="72" grpId="1"/>
      <p:bldP spid="59" grpId="0" animBg="1"/>
      <p:bldP spid="33" grpId="0" animBg="1"/>
      <p:bldP spid="34" grpId="0" animBg="1"/>
      <p:bldP spid="36" grpId="0" animBg="1"/>
      <p:bldP spid="40" grpId="0" animBg="1"/>
      <p:bldP spid="42" grpId="0" animBg="1"/>
      <p:bldP spid="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a:t>Transaction Recovery</a:t>
            </a:r>
          </a:p>
        </p:txBody>
      </p:sp>
      <p:sp>
        <p:nvSpPr>
          <p:cNvPr id="54274" name="Slide Number Placeholder 3"/>
          <p:cNvSpPr>
            <a:spLocks noGrp="1"/>
          </p:cNvSpPr>
          <p:nvPr>
            <p:ph type="sldNum" sz="quarter" idx="12"/>
          </p:nvPr>
        </p:nvSpPr>
        <p:spPr>
          <a:xfrm>
            <a:off x="8458200" y="5410200"/>
            <a:ext cx="129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5D3141C8-0441-4B4E-A988-AA3CC7AB7AF6}" type="slidenum">
              <a:rPr lang="zh-CN" altLang="en-US" sz="1400" b="0" kern="0">
                <a:latin typeface="Times New Roman" panose="02020603050405020304" pitchFamily="18" charset="0"/>
              </a:rPr>
              <a:pPr defTabSz="914400"/>
              <a:t>47</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057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2741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191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3424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279" name="TextBox 24"/>
          <p:cNvSpPr txBox="1">
            <a:spLocks noChangeArrowheads="1"/>
          </p:cNvSpPr>
          <p:nvPr/>
        </p:nvSpPr>
        <p:spPr bwMode="auto">
          <a:xfrm>
            <a:off x="1974851" y="1843088"/>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54280" name="TextBox 29"/>
          <p:cNvSpPr txBox="1">
            <a:spLocks noChangeArrowheads="1"/>
          </p:cNvSpPr>
          <p:nvPr/>
        </p:nvSpPr>
        <p:spPr bwMode="auto">
          <a:xfrm>
            <a:off x="1981200" y="2590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a:t>
            </a:r>
          </a:p>
        </p:txBody>
      </p:sp>
      <p:sp>
        <p:nvSpPr>
          <p:cNvPr id="54281" name="TextBox 30"/>
          <p:cNvSpPr txBox="1">
            <a:spLocks noChangeArrowheads="1"/>
          </p:cNvSpPr>
          <p:nvPr/>
        </p:nvSpPr>
        <p:spPr bwMode="auto">
          <a:xfrm>
            <a:off x="1981200" y="3257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54282" name="TextBox 31"/>
          <p:cNvSpPr txBox="1">
            <a:spLocks noChangeArrowheads="1"/>
          </p:cNvSpPr>
          <p:nvPr/>
        </p:nvSpPr>
        <p:spPr bwMode="auto">
          <a:xfrm>
            <a:off x="1981200" y="3962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8" name="Straight Arrow Connector 37"/>
          <p:cNvCxnSpPr>
            <a:cxnSpLocks noChangeShapeType="1"/>
          </p:cNvCxnSpPr>
          <p:nvPr/>
        </p:nvCxnSpPr>
        <p:spPr bwMode="auto">
          <a:xfrm flipV="1">
            <a:off x="4787900" y="3000376"/>
            <a:ext cx="147638" cy="11906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284" name="TextBox 58"/>
          <p:cNvSpPr txBox="1">
            <a:spLocks noChangeArrowheads="1"/>
          </p:cNvSpPr>
          <p:nvPr/>
        </p:nvSpPr>
        <p:spPr bwMode="auto">
          <a:xfrm>
            <a:off x="2743200" y="3270251"/>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4285" name="TextBox 32"/>
          <p:cNvSpPr txBox="1">
            <a:spLocks noChangeArrowheads="1"/>
          </p:cNvSpPr>
          <p:nvPr/>
        </p:nvSpPr>
        <p:spPr bwMode="auto">
          <a:xfrm>
            <a:off x="2743200" y="2600325"/>
            <a:ext cx="77628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4286" name="TextBox 33"/>
          <p:cNvSpPr txBox="1">
            <a:spLocks noChangeArrowheads="1"/>
          </p:cNvSpPr>
          <p:nvPr/>
        </p:nvSpPr>
        <p:spPr bwMode="auto">
          <a:xfrm>
            <a:off x="2743200" y="4037014"/>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4287" name="TextBox 35"/>
          <p:cNvSpPr txBox="1">
            <a:spLocks noChangeArrowheads="1"/>
          </p:cNvSpPr>
          <p:nvPr/>
        </p:nvSpPr>
        <p:spPr bwMode="auto">
          <a:xfrm>
            <a:off x="3657600" y="26003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4288" name="TextBox 39"/>
          <p:cNvSpPr txBox="1">
            <a:spLocks noChangeArrowheads="1"/>
          </p:cNvSpPr>
          <p:nvPr/>
        </p:nvSpPr>
        <p:spPr bwMode="auto">
          <a:xfrm>
            <a:off x="3657600" y="32734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4289" name="TextBox 41"/>
          <p:cNvSpPr txBox="1">
            <a:spLocks noChangeArrowheads="1"/>
          </p:cNvSpPr>
          <p:nvPr/>
        </p:nvSpPr>
        <p:spPr bwMode="auto">
          <a:xfrm>
            <a:off x="3657600" y="4051301"/>
            <a:ext cx="6683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46" name="TextBox 45"/>
          <p:cNvSpPr txBox="1">
            <a:spLocks noChangeArrowheads="1"/>
          </p:cNvSpPr>
          <p:nvPr/>
        </p:nvSpPr>
        <p:spPr bwMode="auto">
          <a:xfrm>
            <a:off x="4438650" y="2473326"/>
            <a:ext cx="1276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Find Recovering</a:t>
            </a:r>
          </a:p>
        </p:txBody>
      </p:sp>
      <p:cxnSp>
        <p:nvCxnSpPr>
          <p:cNvPr id="54" name="Straight Arrow Connector 53"/>
          <p:cNvCxnSpPr>
            <a:cxnSpLocks noChangeShapeType="1"/>
          </p:cNvCxnSpPr>
          <p:nvPr/>
        </p:nvCxnSpPr>
        <p:spPr bwMode="auto">
          <a:xfrm flipV="1">
            <a:off x="4745038" y="2935288"/>
            <a:ext cx="63500" cy="48895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 name="TextBox 47"/>
          <p:cNvSpPr txBox="1">
            <a:spLocks noChangeArrowheads="1"/>
          </p:cNvSpPr>
          <p:nvPr/>
        </p:nvSpPr>
        <p:spPr bwMode="auto">
          <a:xfrm>
            <a:off x="5797550" y="2587626"/>
            <a:ext cx="6032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Lock</a:t>
            </a:r>
          </a:p>
        </p:txBody>
      </p:sp>
      <p:sp>
        <p:nvSpPr>
          <p:cNvPr id="37" name="TextBox 36"/>
          <p:cNvSpPr txBox="1">
            <a:spLocks noChangeArrowheads="1"/>
          </p:cNvSpPr>
          <p:nvPr/>
        </p:nvSpPr>
        <p:spPr bwMode="auto">
          <a:xfrm>
            <a:off x="2209800" y="54102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Region looks as it is before the failure</a:t>
            </a:r>
          </a:p>
        </p:txBody>
      </p:sp>
    </p:spTree>
    <p:extLst>
      <p:ext uri="{BB962C8B-B14F-4D97-AF65-F5344CB8AC3E}">
        <p14:creationId xmlns:p14="http://schemas.microsoft.com/office/powerpoint/2010/main" val="21225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a:t>Transaction Recovery</a:t>
            </a:r>
          </a:p>
        </p:txBody>
      </p:sp>
      <p:sp>
        <p:nvSpPr>
          <p:cNvPr id="55298" name="Slide Number Placeholder 3"/>
          <p:cNvSpPr>
            <a:spLocks noGrp="1"/>
          </p:cNvSpPr>
          <p:nvPr>
            <p:ph type="sldNum" sz="quarter" idx="12"/>
          </p:nvPr>
        </p:nvSpPr>
        <p:spPr>
          <a:xfrm>
            <a:off x="8458200" y="5410200"/>
            <a:ext cx="129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DEC85DF8-E858-444D-86B1-47AA4A8A66DD}" type="slidenum">
              <a:rPr lang="zh-CN" altLang="en-US" sz="1400" b="0" kern="0">
                <a:latin typeface="Times New Roman" panose="02020603050405020304" pitchFamily="18" charset="0"/>
              </a:rPr>
              <a:pPr defTabSz="914400"/>
              <a:t>48</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057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2741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191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3424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303" name="TextBox 24"/>
          <p:cNvSpPr txBox="1">
            <a:spLocks noChangeArrowheads="1"/>
          </p:cNvSpPr>
          <p:nvPr/>
        </p:nvSpPr>
        <p:spPr bwMode="auto">
          <a:xfrm>
            <a:off x="1974851" y="1843088"/>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55304" name="TextBox 29"/>
          <p:cNvSpPr txBox="1">
            <a:spLocks noChangeArrowheads="1"/>
          </p:cNvSpPr>
          <p:nvPr/>
        </p:nvSpPr>
        <p:spPr bwMode="auto">
          <a:xfrm>
            <a:off x="1981200" y="2590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a:t>
            </a:r>
          </a:p>
        </p:txBody>
      </p:sp>
      <p:sp>
        <p:nvSpPr>
          <p:cNvPr id="55305" name="TextBox 30"/>
          <p:cNvSpPr txBox="1">
            <a:spLocks noChangeArrowheads="1"/>
          </p:cNvSpPr>
          <p:nvPr/>
        </p:nvSpPr>
        <p:spPr bwMode="auto">
          <a:xfrm>
            <a:off x="1981200" y="3257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55306" name="TextBox 31"/>
          <p:cNvSpPr txBox="1">
            <a:spLocks noChangeArrowheads="1"/>
          </p:cNvSpPr>
          <p:nvPr/>
        </p:nvSpPr>
        <p:spPr bwMode="auto">
          <a:xfrm>
            <a:off x="1981200" y="3962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8" name="Straight Arrow Connector 37"/>
          <p:cNvCxnSpPr>
            <a:cxnSpLocks noChangeShapeType="1"/>
          </p:cNvCxnSpPr>
          <p:nvPr/>
        </p:nvCxnSpPr>
        <p:spPr bwMode="auto">
          <a:xfrm flipV="1">
            <a:off x="4787900" y="3000376"/>
            <a:ext cx="147638" cy="11906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6483351" y="1712913"/>
            <a:ext cx="123825" cy="1041400"/>
          </a:xfrm>
          <a:prstGeom prst="straightConnector1">
            <a:avLst/>
          </a:prstGeom>
          <a:noFill/>
          <a:ln w="25400">
            <a:solidFill>
              <a:srgbClr val="2D2DB9"/>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09" name="TextBox 58"/>
          <p:cNvSpPr txBox="1">
            <a:spLocks noChangeArrowheads="1"/>
          </p:cNvSpPr>
          <p:nvPr/>
        </p:nvSpPr>
        <p:spPr bwMode="auto">
          <a:xfrm>
            <a:off x="2743200" y="3270251"/>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5310" name="TextBox 32"/>
          <p:cNvSpPr txBox="1">
            <a:spLocks noChangeArrowheads="1"/>
          </p:cNvSpPr>
          <p:nvPr/>
        </p:nvSpPr>
        <p:spPr bwMode="auto">
          <a:xfrm>
            <a:off x="2743200" y="2600325"/>
            <a:ext cx="77628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5311" name="TextBox 33"/>
          <p:cNvSpPr txBox="1">
            <a:spLocks noChangeArrowheads="1"/>
          </p:cNvSpPr>
          <p:nvPr/>
        </p:nvSpPr>
        <p:spPr bwMode="auto">
          <a:xfrm>
            <a:off x="2743200" y="4037014"/>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5312" name="TextBox 35"/>
          <p:cNvSpPr txBox="1">
            <a:spLocks noChangeArrowheads="1"/>
          </p:cNvSpPr>
          <p:nvPr/>
        </p:nvSpPr>
        <p:spPr bwMode="auto">
          <a:xfrm>
            <a:off x="3657600" y="26003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5313" name="TextBox 39"/>
          <p:cNvSpPr txBox="1">
            <a:spLocks noChangeArrowheads="1"/>
          </p:cNvSpPr>
          <p:nvPr/>
        </p:nvSpPr>
        <p:spPr bwMode="auto">
          <a:xfrm>
            <a:off x="3657600" y="32734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5314" name="TextBox 41"/>
          <p:cNvSpPr txBox="1">
            <a:spLocks noChangeArrowheads="1"/>
          </p:cNvSpPr>
          <p:nvPr/>
        </p:nvSpPr>
        <p:spPr bwMode="auto">
          <a:xfrm>
            <a:off x="3657600" y="4051301"/>
            <a:ext cx="6683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5315" name="TextBox 45"/>
          <p:cNvSpPr txBox="1">
            <a:spLocks noChangeArrowheads="1"/>
          </p:cNvSpPr>
          <p:nvPr/>
        </p:nvSpPr>
        <p:spPr bwMode="auto">
          <a:xfrm>
            <a:off x="4438650" y="2473326"/>
            <a:ext cx="1276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Find Recovering</a:t>
            </a:r>
          </a:p>
        </p:txBody>
      </p:sp>
      <p:cxnSp>
        <p:nvCxnSpPr>
          <p:cNvPr id="54" name="Straight Arrow Connector 53"/>
          <p:cNvCxnSpPr>
            <a:cxnSpLocks noChangeShapeType="1"/>
          </p:cNvCxnSpPr>
          <p:nvPr/>
        </p:nvCxnSpPr>
        <p:spPr bwMode="auto">
          <a:xfrm flipV="1">
            <a:off x="4745038" y="2935288"/>
            <a:ext cx="63500" cy="48895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317" name="TextBox 47"/>
          <p:cNvSpPr txBox="1">
            <a:spLocks noChangeArrowheads="1"/>
          </p:cNvSpPr>
          <p:nvPr/>
        </p:nvSpPr>
        <p:spPr bwMode="auto">
          <a:xfrm>
            <a:off x="5797550" y="2587626"/>
            <a:ext cx="6032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Lock</a:t>
            </a:r>
          </a:p>
        </p:txBody>
      </p:sp>
      <p:sp>
        <p:nvSpPr>
          <p:cNvPr id="50" name="TextBox 49"/>
          <p:cNvSpPr txBox="1">
            <a:spLocks noChangeArrowheads="1"/>
          </p:cNvSpPr>
          <p:nvPr/>
        </p:nvSpPr>
        <p:spPr bwMode="auto">
          <a:xfrm>
            <a:off x="5867400" y="1143001"/>
            <a:ext cx="1276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Region is active</a:t>
            </a:r>
          </a:p>
        </p:txBody>
      </p:sp>
      <p:sp>
        <p:nvSpPr>
          <p:cNvPr id="37" name="TextBox 36"/>
          <p:cNvSpPr txBox="1">
            <a:spLocks noChangeArrowheads="1"/>
          </p:cNvSpPr>
          <p:nvPr/>
        </p:nvSpPr>
        <p:spPr bwMode="auto">
          <a:xfrm>
            <a:off x="2209800" y="54102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Operations on the region in parallel with recovery</a:t>
            </a:r>
          </a:p>
        </p:txBody>
      </p:sp>
    </p:spTree>
    <p:extLst>
      <p:ext uri="{BB962C8B-B14F-4D97-AF65-F5344CB8AC3E}">
        <p14:creationId xmlns:p14="http://schemas.microsoft.com/office/powerpoint/2010/main" val="2770263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en-US"/>
              <a:t>Transaction Recovery</a:t>
            </a:r>
          </a:p>
        </p:txBody>
      </p:sp>
      <p:sp>
        <p:nvSpPr>
          <p:cNvPr id="56322" name="Slide Number Placeholder 3"/>
          <p:cNvSpPr>
            <a:spLocks noGrp="1"/>
          </p:cNvSpPr>
          <p:nvPr>
            <p:ph type="sldNum" sz="quarter" idx="12"/>
          </p:nvPr>
        </p:nvSpPr>
        <p:spPr>
          <a:xfrm>
            <a:off x="8458200" y="5410200"/>
            <a:ext cx="129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0FA7DC6-580A-46CC-8817-BBBD71942D94}" type="slidenum">
              <a:rPr lang="zh-CN" altLang="en-US" sz="1400" b="0" kern="0">
                <a:latin typeface="Times New Roman" panose="02020603050405020304" pitchFamily="18" charset="0"/>
              </a:rPr>
              <a:pPr defTabSz="914400"/>
              <a:t>49</a:t>
            </a:fld>
            <a:endParaRPr lang="en-US" altLang="zh-CN" sz="1400" b="0" kern="0">
              <a:latin typeface="Times New Roman" panose="02020603050405020304" pitchFamily="18" charset="0"/>
            </a:endParaRPr>
          </a:p>
        </p:txBody>
      </p:sp>
      <p:cxnSp>
        <p:nvCxnSpPr>
          <p:cNvPr id="20" name="Straight Connector 19"/>
          <p:cNvCxnSpPr/>
          <p:nvPr/>
        </p:nvCxnSpPr>
        <p:spPr bwMode="auto">
          <a:xfrm>
            <a:off x="2667000" y="20574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V="1">
            <a:off x="2667000" y="2741614"/>
            <a:ext cx="7315200" cy="1587"/>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2667000" y="4191000"/>
            <a:ext cx="73152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flipV="1">
            <a:off x="2667000" y="3424238"/>
            <a:ext cx="7315200" cy="476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327" name="TextBox 24"/>
          <p:cNvSpPr txBox="1">
            <a:spLocks noChangeArrowheads="1"/>
          </p:cNvSpPr>
          <p:nvPr/>
        </p:nvSpPr>
        <p:spPr bwMode="auto">
          <a:xfrm>
            <a:off x="1974851" y="1843088"/>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C</a:t>
            </a:r>
          </a:p>
        </p:txBody>
      </p:sp>
      <p:sp>
        <p:nvSpPr>
          <p:cNvPr id="56328" name="TextBox 29"/>
          <p:cNvSpPr txBox="1">
            <a:spLocks noChangeArrowheads="1"/>
          </p:cNvSpPr>
          <p:nvPr/>
        </p:nvSpPr>
        <p:spPr bwMode="auto">
          <a:xfrm>
            <a:off x="1981200" y="25908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P</a:t>
            </a:r>
          </a:p>
        </p:txBody>
      </p:sp>
      <p:sp>
        <p:nvSpPr>
          <p:cNvPr id="56329" name="TextBox 30"/>
          <p:cNvSpPr txBox="1">
            <a:spLocks noChangeArrowheads="1"/>
          </p:cNvSpPr>
          <p:nvPr/>
        </p:nvSpPr>
        <p:spPr bwMode="auto">
          <a:xfrm>
            <a:off x="1981200" y="32575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B1</a:t>
            </a:r>
          </a:p>
        </p:txBody>
      </p:sp>
      <p:sp>
        <p:nvSpPr>
          <p:cNvPr id="56330" name="TextBox 31"/>
          <p:cNvSpPr txBox="1">
            <a:spLocks noChangeArrowheads="1"/>
          </p:cNvSpPr>
          <p:nvPr/>
        </p:nvSpPr>
        <p:spPr bwMode="auto">
          <a:xfrm>
            <a:off x="1981200" y="39624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kern="0"/>
              <a:t>B2</a:t>
            </a:r>
          </a:p>
        </p:txBody>
      </p:sp>
      <p:cxnSp>
        <p:nvCxnSpPr>
          <p:cNvPr id="38" name="Straight Arrow Connector 37"/>
          <p:cNvCxnSpPr>
            <a:cxnSpLocks noChangeShapeType="1"/>
          </p:cNvCxnSpPr>
          <p:nvPr/>
        </p:nvCxnSpPr>
        <p:spPr bwMode="auto">
          <a:xfrm flipV="1">
            <a:off x="4787900" y="3000376"/>
            <a:ext cx="147638" cy="11906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a:off x="6483351" y="1712913"/>
            <a:ext cx="123825" cy="1041400"/>
          </a:xfrm>
          <a:prstGeom prst="straightConnector1">
            <a:avLst/>
          </a:prstGeom>
          <a:noFill/>
          <a:ln w="25400">
            <a:solidFill>
              <a:srgbClr val="2D2DB9"/>
            </a:solidFill>
            <a:prstDash val="sysDot"/>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6804026" y="2735263"/>
            <a:ext cx="80963" cy="722312"/>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34" name="TextBox 58"/>
          <p:cNvSpPr txBox="1">
            <a:spLocks noChangeArrowheads="1"/>
          </p:cNvSpPr>
          <p:nvPr/>
        </p:nvSpPr>
        <p:spPr bwMode="auto">
          <a:xfrm>
            <a:off x="2743200" y="3270251"/>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6335" name="TextBox 32"/>
          <p:cNvSpPr txBox="1">
            <a:spLocks noChangeArrowheads="1"/>
          </p:cNvSpPr>
          <p:nvPr/>
        </p:nvSpPr>
        <p:spPr bwMode="auto">
          <a:xfrm>
            <a:off x="2743200" y="2600325"/>
            <a:ext cx="77628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6336" name="TextBox 33"/>
          <p:cNvSpPr txBox="1">
            <a:spLocks noChangeArrowheads="1"/>
          </p:cNvSpPr>
          <p:nvPr/>
        </p:nvSpPr>
        <p:spPr bwMode="auto">
          <a:xfrm>
            <a:off x="2743200" y="4037014"/>
            <a:ext cx="776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Block</a:t>
            </a:r>
          </a:p>
        </p:txBody>
      </p:sp>
      <p:sp>
        <p:nvSpPr>
          <p:cNvPr id="56337" name="TextBox 35"/>
          <p:cNvSpPr txBox="1">
            <a:spLocks noChangeArrowheads="1"/>
          </p:cNvSpPr>
          <p:nvPr/>
        </p:nvSpPr>
        <p:spPr bwMode="auto">
          <a:xfrm>
            <a:off x="3657600" y="26003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6338" name="TextBox 39"/>
          <p:cNvSpPr txBox="1">
            <a:spLocks noChangeArrowheads="1"/>
          </p:cNvSpPr>
          <p:nvPr/>
        </p:nvSpPr>
        <p:spPr bwMode="auto">
          <a:xfrm>
            <a:off x="3657600" y="3273425"/>
            <a:ext cx="668338"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6339" name="TextBox 41"/>
          <p:cNvSpPr txBox="1">
            <a:spLocks noChangeArrowheads="1"/>
          </p:cNvSpPr>
          <p:nvPr/>
        </p:nvSpPr>
        <p:spPr bwMode="auto">
          <a:xfrm>
            <a:off x="3657600" y="4051301"/>
            <a:ext cx="6683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Drain</a:t>
            </a:r>
          </a:p>
        </p:txBody>
      </p:sp>
      <p:sp>
        <p:nvSpPr>
          <p:cNvPr id="56340" name="TextBox 45"/>
          <p:cNvSpPr txBox="1">
            <a:spLocks noChangeArrowheads="1"/>
          </p:cNvSpPr>
          <p:nvPr/>
        </p:nvSpPr>
        <p:spPr bwMode="auto">
          <a:xfrm>
            <a:off x="4438650" y="2473326"/>
            <a:ext cx="1276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Find Recovering</a:t>
            </a:r>
          </a:p>
        </p:txBody>
      </p:sp>
      <p:cxnSp>
        <p:nvCxnSpPr>
          <p:cNvPr id="54" name="Straight Arrow Connector 53"/>
          <p:cNvCxnSpPr>
            <a:cxnSpLocks noChangeShapeType="1"/>
          </p:cNvCxnSpPr>
          <p:nvPr/>
        </p:nvCxnSpPr>
        <p:spPr bwMode="auto">
          <a:xfrm flipV="1">
            <a:off x="4745038" y="2935288"/>
            <a:ext cx="63500" cy="48895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42" name="TextBox 47"/>
          <p:cNvSpPr txBox="1">
            <a:spLocks noChangeArrowheads="1"/>
          </p:cNvSpPr>
          <p:nvPr/>
        </p:nvSpPr>
        <p:spPr bwMode="auto">
          <a:xfrm>
            <a:off x="5797550" y="2587626"/>
            <a:ext cx="6032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Lock</a:t>
            </a:r>
          </a:p>
        </p:txBody>
      </p:sp>
      <p:sp>
        <p:nvSpPr>
          <p:cNvPr id="56343" name="TextBox 49"/>
          <p:cNvSpPr txBox="1">
            <a:spLocks noChangeArrowheads="1"/>
          </p:cNvSpPr>
          <p:nvPr/>
        </p:nvSpPr>
        <p:spPr bwMode="auto">
          <a:xfrm>
            <a:off x="5867400" y="1143001"/>
            <a:ext cx="12763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Region is active</a:t>
            </a:r>
          </a:p>
        </p:txBody>
      </p:sp>
      <p:cxnSp>
        <p:nvCxnSpPr>
          <p:cNvPr id="51" name="Straight Arrow Connector 50"/>
          <p:cNvCxnSpPr>
            <a:cxnSpLocks noChangeShapeType="1"/>
          </p:cNvCxnSpPr>
          <p:nvPr/>
        </p:nvCxnSpPr>
        <p:spPr bwMode="auto">
          <a:xfrm>
            <a:off x="6970714" y="2754314"/>
            <a:ext cx="173037" cy="145097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TextBox 51"/>
          <p:cNvSpPr txBox="1">
            <a:spLocks noChangeArrowheads="1"/>
          </p:cNvSpPr>
          <p:nvPr/>
        </p:nvSpPr>
        <p:spPr bwMode="auto">
          <a:xfrm>
            <a:off x="6202364" y="3517900"/>
            <a:ext cx="1474787"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Replicate logs</a:t>
            </a:r>
          </a:p>
        </p:txBody>
      </p:sp>
      <p:cxnSp>
        <p:nvCxnSpPr>
          <p:cNvPr id="53" name="Straight Arrow Connector 52"/>
          <p:cNvCxnSpPr>
            <a:cxnSpLocks noChangeShapeType="1"/>
          </p:cNvCxnSpPr>
          <p:nvPr/>
        </p:nvCxnSpPr>
        <p:spPr bwMode="auto">
          <a:xfrm flipV="1">
            <a:off x="7239000" y="2057400"/>
            <a:ext cx="247650" cy="685800"/>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5" name="TextBox 54"/>
          <p:cNvSpPr txBox="1">
            <a:spLocks noChangeArrowheads="1"/>
          </p:cNvSpPr>
          <p:nvPr/>
        </p:nvSpPr>
        <p:spPr bwMode="auto">
          <a:xfrm>
            <a:off x="7010400" y="2286001"/>
            <a:ext cx="6032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Vote</a:t>
            </a:r>
          </a:p>
        </p:txBody>
      </p:sp>
      <p:sp>
        <p:nvSpPr>
          <p:cNvPr id="61" name="TextBox 60"/>
          <p:cNvSpPr txBox="1">
            <a:spLocks noChangeArrowheads="1"/>
          </p:cNvSpPr>
          <p:nvPr/>
        </p:nvSpPr>
        <p:spPr bwMode="auto">
          <a:xfrm>
            <a:off x="7637464" y="1882775"/>
            <a:ext cx="777875"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algn="ctr" defTabSz="914400"/>
            <a:r>
              <a:rPr lang="en-US" altLang="en-US" sz="1400" kern="0"/>
              <a:t>Decide</a:t>
            </a:r>
          </a:p>
        </p:txBody>
      </p:sp>
      <p:cxnSp>
        <p:nvCxnSpPr>
          <p:cNvPr id="62" name="Straight Arrow Connector 61"/>
          <p:cNvCxnSpPr>
            <a:cxnSpLocks noChangeShapeType="1"/>
          </p:cNvCxnSpPr>
          <p:nvPr/>
        </p:nvCxnSpPr>
        <p:spPr bwMode="auto">
          <a:xfrm>
            <a:off x="8194675" y="2133601"/>
            <a:ext cx="96838" cy="608013"/>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Arrow Connector 63"/>
          <p:cNvCxnSpPr>
            <a:cxnSpLocks noChangeShapeType="1"/>
          </p:cNvCxnSpPr>
          <p:nvPr/>
        </p:nvCxnSpPr>
        <p:spPr bwMode="auto">
          <a:xfrm>
            <a:off x="8361363" y="2151064"/>
            <a:ext cx="203200" cy="1304925"/>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Arrow Connector 64"/>
          <p:cNvCxnSpPr>
            <a:cxnSpLocks noChangeShapeType="1"/>
          </p:cNvCxnSpPr>
          <p:nvPr/>
        </p:nvCxnSpPr>
        <p:spPr bwMode="auto">
          <a:xfrm>
            <a:off x="8559800" y="2133600"/>
            <a:ext cx="338138" cy="2084388"/>
          </a:xfrm>
          <a:prstGeom prst="straightConnector1">
            <a:avLst/>
          </a:prstGeom>
          <a:noFill/>
          <a:ln w="25400">
            <a:solidFill>
              <a:srgbClr val="2D2DB9"/>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a:spLocks noChangeArrowheads="1"/>
          </p:cNvSpPr>
          <p:nvPr/>
        </p:nvSpPr>
        <p:spPr bwMode="auto">
          <a:xfrm>
            <a:off x="2209800" y="54102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New coordinators are spread around cluster</a:t>
            </a:r>
          </a:p>
        </p:txBody>
      </p:sp>
    </p:spTree>
    <p:extLst>
      <p:ext uri="{BB962C8B-B14F-4D97-AF65-F5344CB8AC3E}">
        <p14:creationId xmlns:p14="http://schemas.microsoft.com/office/powerpoint/2010/main" val="472736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61"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t>Hardware Trends</a:t>
            </a:r>
          </a:p>
        </p:txBody>
      </p:sp>
      <p:sp>
        <p:nvSpPr>
          <p:cNvPr id="17410" name="Content Placeholder 2"/>
          <p:cNvSpPr>
            <a:spLocks noGrp="1"/>
          </p:cNvSpPr>
          <p:nvPr>
            <p:ph idx="1"/>
          </p:nvPr>
        </p:nvSpPr>
        <p:spPr/>
        <p:txBody>
          <a:bodyPr/>
          <a:lstStyle/>
          <a:p>
            <a:r>
              <a:rPr lang="en-US" altLang="en-US"/>
              <a:t>Modern cluster</a:t>
            </a:r>
          </a:p>
          <a:p>
            <a:pPr lvl="1"/>
            <a:r>
              <a:rPr lang="en-US" altLang="en-US"/>
              <a:t>Large main memory</a:t>
            </a:r>
          </a:p>
          <a:p>
            <a:pPr lvl="1"/>
            <a:r>
              <a:rPr lang="en-US" altLang="en-US"/>
              <a:t>Non-volatile memory</a:t>
            </a:r>
          </a:p>
          <a:p>
            <a:pPr lvl="1"/>
            <a:r>
              <a:rPr lang="en-US" altLang="en-US"/>
              <a:t>Fast network with RDMA</a:t>
            </a: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9BA8F5FB-A6E1-4C47-BD48-96CCBEC57A65}" type="slidenum">
              <a:rPr lang="zh-CN" altLang="en-US" sz="1400" b="0" kern="0">
                <a:latin typeface="Times New Roman" panose="02020603050405020304" pitchFamily="18" charset="0"/>
              </a:rPr>
              <a:pPr defTabSz="914400"/>
              <a:t>5</a:t>
            </a:fld>
            <a:endParaRPr lang="en-US" altLang="zh-CN" sz="1400" b="0" kern="0">
              <a:latin typeface="Times New Roman" panose="02020603050405020304" pitchFamily="18" charset="0"/>
            </a:endParaRP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41738"/>
            <a:ext cx="7518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271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a:t>Data Recovery</a:t>
            </a:r>
          </a:p>
        </p:txBody>
      </p:sp>
      <p:sp>
        <p:nvSpPr>
          <p:cNvPr id="57346" name="Content Placeholder 2"/>
          <p:cNvSpPr>
            <a:spLocks noGrp="1"/>
          </p:cNvSpPr>
          <p:nvPr>
            <p:ph idx="1"/>
          </p:nvPr>
        </p:nvSpPr>
        <p:spPr/>
        <p:txBody>
          <a:bodyPr/>
          <a:lstStyle/>
          <a:p>
            <a:r>
              <a:rPr lang="en-US" altLang="en-US"/>
              <a:t>Need to re-replicate data at new backups </a:t>
            </a:r>
          </a:p>
          <a:p>
            <a:pPr lvl="1"/>
            <a:r>
              <a:rPr lang="en-US" altLang="en-US"/>
              <a:t>To tolerate failures in the future</a:t>
            </a:r>
          </a:p>
          <a:p>
            <a:r>
              <a:rPr lang="en-US" altLang="en-US"/>
              <a:t>Parallelize data replication</a:t>
            </a:r>
          </a:p>
          <a:p>
            <a:r>
              <a:rPr lang="en-US" altLang="en-US"/>
              <a:t>Done in background</a:t>
            </a:r>
          </a:p>
          <a:p>
            <a:pPr lvl="1"/>
            <a:r>
              <a:rPr lang="en-US" altLang="en-US"/>
              <a:t>Starts after locks acquired at all primaries</a:t>
            </a:r>
          </a:p>
          <a:p>
            <a:pPr lvl="1"/>
            <a:r>
              <a:rPr lang="en-US" altLang="en-US"/>
              <a:t>Paced</a:t>
            </a:r>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B1180C5-0A1D-4C79-A90D-FF84241303EF}" type="slidenum">
              <a:rPr lang="zh-CN" altLang="en-US" sz="1400" b="0" kern="0">
                <a:latin typeface="Times New Roman" panose="02020603050405020304" pitchFamily="18" charset="0"/>
              </a:rPr>
              <a:pPr defTabSz="914400"/>
              <a:t>50</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761753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Evaluation</a:t>
            </a:r>
          </a:p>
        </p:txBody>
      </p:sp>
      <p:sp>
        <p:nvSpPr>
          <p:cNvPr id="58370" name="Text Placeholder 5"/>
          <p:cNvSpPr>
            <a:spLocks noGrp="1"/>
          </p:cNvSpPr>
          <p:nvPr>
            <p:ph type="body" idx="1"/>
          </p:nvPr>
        </p:nvSpPr>
        <p:spPr/>
        <p:txBody>
          <a:bodyPr/>
          <a:lstStyle/>
          <a:p>
            <a:endParaRPr lang="en-US" altLang="en-US"/>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B0D68BC3-2CCB-4B31-B1C7-E1B313C6E6AA}" type="slidenum">
              <a:rPr lang="zh-CN" altLang="en-US" sz="1400" b="0" kern="0">
                <a:latin typeface="Times New Roman" panose="02020603050405020304" pitchFamily="18" charset="0"/>
              </a:rPr>
              <a:pPr defTabSz="914400"/>
              <a:t>51</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133902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altLang="en-US"/>
              <a:t>Evaluation Settings</a:t>
            </a:r>
          </a:p>
        </p:txBody>
      </p:sp>
      <p:sp>
        <p:nvSpPr>
          <p:cNvPr id="59394" name="Content Placeholder 5"/>
          <p:cNvSpPr>
            <a:spLocks noGrp="1"/>
          </p:cNvSpPr>
          <p:nvPr>
            <p:ph idx="1"/>
          </p:nvPr>
        </p:nvSpPr>
        <p:spPr/>
        <p:txBody>
          <a:bodyPr/>
          <a:lstStyle/>
          <a:p>
            <a:r>
              <a:rPr lang="en-US" altLang="en-US"/>
              <a:t>90 machines cluster, 5 machines ZooKeeper</a:t>
            </a:r>
          </a:p>
          <a:p>
            <a:pPr lvl="1"/>
            <a:r>
              <a:rPr lang="en-US" altLang="en-US"/>
              <a:t>256 GB DRAM, 16 cores</a:t>
            </a:r>
          </a:p>
          <a:p>
            <a:pPr lvl="1"/>
            <a:r>
              <a:rPr lang="en-US" altLang="en-US"/>
              <a:t>30 threads for foreground work, 2 threads for lease manager</a:t>
            </a:r>
          </a:p>
          <a:p>
            <a:pPr lvl="1"/>
            <a:r>
              <a:rPr lang="en-US" altLang="en-US"/>
              <a:t>2x Infiniband Mellanox ConnectX-3 56 Gbps</a:t>
            </a:r>
          </a:p>
          <a:p>
            <a:r>
              <a:rPr lang="en-US" altLang="en-US"/>
              <a:t>3 way replication (1 primary 2 backups)</a:t>
            </a:r>
          </a:p>
          <a:p>
            <a:r>
              <a:rPr lang="en-US" altLang="en-US"/>
              <a:t>Standard OLTP benchmarks</a:t>
            </a:r>
          </a:p>
          <a:p>
            <a:pPr lvl="1"/>
            <a:r>
              <a:rPr lang="en-US" altLang="en-US"/>
              <a:t>TATP, TPCC</a:t>
            </a:r>
          </a:p>
          <a:p>
            <a:pPr lvl="1"/>
            <a:endParaRPr lang="en-US" altLang="en-US"/>
          </a:p>
          <a:p>
            <a:endParaRPr lang="en-US" altLang="en-US"/>
          </a:p>
          <a:p>
            <a:endParaRPr lang="en-US" altLang="en-US"/>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ED992FC5-84A9-4C1E-B4E2-13B5D1FEDE24}" type="slidenum">
              <a:rPr lang="zh-CN" altLang="en-US" sz="1400" b="0" kern="0">
                <a:latin typeface="Times New Roman" panose="02020603050405020304" pitchFamily="18" charset="0"/>
              </a:rPr>
              <a:pPr defTabSz="914400"/>
              <a:t>52</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112188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a:t>TATP Performance</a:t>
            </a:r>
          </a:p>
        </p:txBody>
      </p:sp>
      <p:pic>
        <p:nvPicPr>
          <p:cNvPr id="6041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62451" y="1562100"/>
            <a:ext cx="5662613" cy="4419600"/>
          </a:xfrm>
        </p:spPr>
      </p:pic>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958261F6-66FD-4D32-B72A-4C1ACBCBDB3E}" type="slidenum">
              <a:rPr lang="zh-CN" altLang="en-US" sz="1400" b="0" kern="0">
                <a:latin typeface="Times New Roman" panose="02020603050405020304" pitchFamily="18" charset="0"/>
              </a:rPr>
              <a:pPr defTabSz="914400"/>
              <a:t>53</a:t>
            </a:fld>
            <a:endParaRPr lang="en-US" altLang="zh-CN" sz="1400" b="0" kern="0">
              <a:latin typeface="Times New Roman" panose="02020603050405020304" pitchFamily="18" charset="0"/>
            </a:endParaRPr>
          </a:p>
        </p:txBody>
      </p:sp>
      <p:sp>
        <p:nvSpPr>
          <p:cNvPr id="60420" name="TextBox 5"/>
          <p:cNvSpPr txBox="1">
            <a:spLocks noChangeArrowheads="1"/>
          </p:cNvSpPr>
          <p:nvPr/>
        </p:nvSpPr>
        <p:spPr bwMode="auto">
          <a:xfrm>
            <a:off x="1981200" y="1562101"/>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Read dominated</a:t>
            </a:r>
          </a:p>
          <a:p>
            <a:pPr defTabSz="914400">
              <a:buFont typeface="Arial" panose="020B0604020202020204" pitchFamily="34" charset="0"/>
              <a:buChar char="•"/>
            </a:pPr>
            <a:r>
              <a:rPr lang="en-US" altLang="en-US" kern="0"/>
              <a:t>70% single read</a:t>
            </a:r>
          </a:p>
          <a:p>
            <a:pPr defTabSz="914400">
              <a:buFont typeface="Arial" panose="020B0604020202020204" pitchFamily="34" charset="0"/>
              <a:buChar char="•"/>
            </a:pPr>
            <a:r>
              <a:rPr lang="en-US" altLang="en-US" kern="0"/>
              <a:t>10% read 2-4 rows</a:t>
            </a:r>
          </a:p>
          <a:p>
            <a:pPr defTabSz="914400">
              <a:buFont typeface="Arial" panose="020B0604020202020204" pitchFamily="34" charset="0"/>
              <a:buChar char="•"/>
            </a:pPr>
            <a:r>
              <a:rPr lang="en-US" altLang="en-US" kern="0"/>
              <a:t>20% updates</a:t>
            </a:r>
          </a:p>
        </p:txBody>
      </p:sp>
    </p:spTree>
    <p:extLst>
      <p:ext uri="{BB962C8B-B14F-4D97-AF65-F5344CB8AC3E}">
        <p14:creationId xmlns:p14="http://schemas.microsoft.com/office/powerpoint/2010/main" val="2787159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t>TPC-C Performance</a:t>
            </a:r>
          </a:p>
        </p:txBody>
      </p:sp>
      <p:pic>
        <p:nvPicPr>
          <p:cNvPr id="61444"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403726" y="1549400"/>
            <a:ext cx="5654675" cy="4419600"/>
          </a:xfrm>
        </p:spPr>
      </p:pic>
      <p:sp>
        <p:nvSpPr>
          <p:cNvPr id="614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F2072028-726D-47F1-BC95-94AB78C19E97}" type="slidenum">
              <a:rPr lang="zh-CN" altLang="en-US" sz="1400" b="0" kern="0">
                <a:latin typeface="Times New Roman" panose="02020603050405020304" pitchFamily="18" charset="0"/>
              </a:rPr>
              <a:pPr defTabSz="914400"/>
              <a:t>54</a:t>
            </a:fld>
            <a:endParaRPr lang="en-US" altLang="zh-CN" sz="1400" b="0" kern="0">
              <a:latin typeface="Times New Roman" panose="02020603050405020304" pitchFamily="18" charset="0"/>
            </a:endParaRPr>
          </a:p>
        </p:txBody>
      </p:sp>
      <p:sp>
        <p:nvSpPr>
          <p:cNvPr id="61443" name="TextBox 5"/>
          <p:cNvSpPr txBox="1">
            <a:spLocks noChangeArrowheads="1"/>
          </p:cNvSpPr>
          <p:nvPr/>
        </p:nvSpPr>
        <p:spPr bwMode="auto">
          <a:xfrm>
            <a:off x="1981200" y="1828801"/>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buFont typeface="Arial" panose="020B0604020202020204" pitchFamily="34" charset="0"/>
              <a:buChar char="•"/>
            </a:pPr>
            <a:r>
              <a:rPr lang="en-US" altLang="en-US" kern="0"/>
              <a:t>Complex transactions</a:t>
            </a:r>
          </a:p>
          <a:p>
            <a:pPr defTabSz="914400">
              <a:buFont typeface="Arial" panose="020B0604020202020204" pitchFamily="34" charset="0"/>
              <a:buChar char="•"/>
            </a:pPr>
            <a:r>
              <a:rPr lang="en-US" altLang="en-US" kern="0"/>
              <a:t>10% distributed</a:t>
            </a:r>
          </a:p>
          <a:p>
            <a:pPr defTabSz="914400">
              <a:buFont typeface="Arial" panose="020B0604020202020204" pitchFamily="34" charset="0"/>
              <a:buChar char="•"/>
            </a:pPr>
            <a:r>
              <a:rPr lang="en-US" altLang="en-US" kern="0"/>
              <a:t>45% “new orders”</a:t>
            </a:r>
          </a:p>
          <a:p>
            <a:pPr defTabSz="914400">
              <a:buFont typeface="Arial" panose="020B0604020202020204" pitchFamily="34" charset="0"/>
              <a:buChar char="•"/>
            </a:pPr>
            <a:endParaRPr lang="en-US" altLang="en-US" kern="0"/>
          </a:p>
        </p:txBody>
      </p:sp>
    </p:spTree>
    <p:extLst>
      <p:ext uri="{BB962C8B-B14F-4D97-AF65-F5344CB8AC3E}">
        <p14:creationId xmlns:p14="http://schemas.microsoft.com/office/powerpoint/2010/main" val="3147787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a:t>TPC-C Recovery</a:t>
            </a:r>
          </a:p>
        </p:txBody>
      </p:sp>
      <p:pic>
        <p:nvPicPr>
          <p:cNvPr id="6246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60739" y="1600200"/>
            <a:ext cx="5546725" cy="4419600"/>
          </a:xfrm>
        </p:spPr>
      </p:pic>
      <p:sp>
        <p:nvSpPr>
          <p:cNvPr id="624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8D3E5F99-A0BC-40AA-AF69-D841EE853950}" type="slidenum">
              <a:rPr lang="zh-CN" altLang="en-US" sz="1400" b="0" kern="0">
                <a:latin typeface="Times New Roman" panose="02020603050405020304" pitchFamily="18" charset="0"/>
              </a:rPr>
              <a:pPr defTabSz="914400"/>
              <a:t>55</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638340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a:t>TPC-C Recovery</a:t>
            </a:r>
          </a:p>
        </p:txBody>
      </p:sp>
      <p:pic>
        <p:nvPicPr>
          <p:cNvPr id="6349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33725" y="1600200"/>
            <a:ext cx="6000750" cy="4419600"/>
          </a:xfrm>
        </p:spPr>
      </p:pic>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DA78F1F0-82F0-4A5B-B4EA-71D5B0BA4748}" type="slidenum">
              <a:rPr lang="zh-CN" altLang="en-US" sz="1400" b="0" kern="0">
                <a:latin typeface="Times New Roman" panose="02020603050405020304" pitchFamily="18" charset="0"/>
              </a:rPr>
              <a:pPr defTabSz="914400"/>
              <a:t>56</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103102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t>TATP 18 Machines Failing</a:t>
            </a:r>
          </a:p>
        </p:txBody>
      </p:sp>
      <p:pic>
        <p:nvPicPr>
          <p:cNvPr id="6451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55989" y="1600200"/>
            <a:ext cx="5356225" cy="4419600"/>
          </a:xfrm>
        </p:spPr>
      </p:pic>
      <p:sp>
        <p:nvSpPr>
          <p:cNvPr id="645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C29768B-CEDF-43D1-905D-D060BA5C7303}" type="slidenum">
              <a:rPr lang="zh-CN" altLang="en-US" sz="1400" b="0" kern="0">
                <a:latin typeface="Times New Roman" panose="02020603050405020304" pitchFamily="18" charset="0"/>
              </a:rPr>
              <a:pPr defTabSz="914400"/>
              <a:t>57</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354779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a:t>TATP CM Failure</a:t>
            </a:r>
          </a:p>
        </p:txBody>
      </p:sp>
      <p:pic>
        <p:nvPicPr>
          <p:cNvPr id="7168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9300" y="1600200"/>
            <a:ext cx="5689600" cy="4419600"/>
          </a:xfrm>
        </p:spPr>
      </p:pic>
      <p:sp>
        <p:nvSpPr>
          <p:cNvPr id="716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8ABB6B15-CE5A-4914-9115-0AB8449E0474}" type="slidenum">
              <a:rPr lang="zh-CN" altLang="en-US" sz="1400" b="0" kern="0">
                <a:latin typeface="Times New Roman" panose="02020603050405020304" pitchFamily="18" charset="0"/>
              </a:rPr>
              <a:pPr defTabSz="914400"/>
              <a:t>58</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49018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a:t>Conclusion</a:t>
            </a:r>
          </a:p>
        </p:txBody>
      </p:sp>
      <p:sp>
        <p:nvSpPr>
          <p:cNvPr id="65538" name="Content Placeholder 2"/>
          <p:cNvSpPr>
            <a:spLocks noGrp="1"/>
          </p:cNvSpPr>
          <p:nvPr>
            <p:ph idx="1"/>
          </p:nvPr>
        </p:nvSpPr>
        <p:spPr/>
        <p:txBody>
          <a:bodyPr/>
          <a:lstStyle/>
          <a:p>
            <a:r>
              <a:rPr lang="en-US" altLang="en-US"/>
              <a:t>FaRM transactions</a:t>
            </a:r>
          </a:p>
          <a:p>
            <a:pPr lvl="1"/>
            <a:r>
              <a:rPr lang="en-US" altLang="en-US"/>
              <a:t>Tailored to hardware in modern data centers</a:t>
            </a:r>
          </a:p>
          <a:p>
            <a:pPr lvl="1"/>
            <a:r>
              <a:rPr lang="en-US" altLang="en-US"/>
              <a:t>RDMA, low message counts, parallelism</a:t>
            </a:r>
          </a:p>
          <a:p>
            <a:r>
              <a:rPr lang="en-US" altLang="en-US"/>
              <a:t>High performance</a:t>
            </a:r>
          </a:p>
          <a:p>
            <a:r>
              <a:rPr lang="en-US" altLang="en-US"/>
              <a:t>High availability</a:t>
            </a:r>
          </a:p>
        </p:txBody>
      </p:sp>
      <p:sp>
        <p:nvSpPr>
          <p:cNvPr id="655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DF1A1DBE-6104-4F5C-A470-AAE2D4654957}" type="slidenum">
              <a:rPr lang="zh-CN" altLang="en-US" sz="1400" b="0" kern="0">
                <a:latin typeface="Times New Roman" panose="02020603050405020304" pitchFamily="18" charset="0"/>
              </a:rPr>
              <a:pPr defTabSz="914400"/>
              <a:t>59</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293282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dirty="0"/>
              <a:t>Remote Direct Memory Access (RDMA)</a:t>
            </a:r>
          </a:p>
        </p:txBody>
      </p:sp>
      <p:sp>
        <p:nvSpPr>
          <p:cNvPr id="18434" name="Content Placeholder 2"/>
          <p:cNvSpPr>
            <a:spLocks noGrp="1"/>
          </p:cNvSpPr>
          <p:nvPr>
            <p:ph idx="1"/>
          </p:nvPr>
        </p:nvSpPr>
        <p:spPr>
          <a:xfrm>
            <a:off x="1981200" y="1600200"/>
            <a:ext cx="7620000" cy="4419600"/>
          </a:xfrm>
        </p:spPr>
        <p:txBody>
          <a:bodyPr/>
          <a:lstStyle/>
          <a:p>
            <a:r>
              <a:rPr lang="en-US" altLang="en-US" dirty="0"/>
              <a:t>Read/ write remote memory</a:t>
            </a:r>
          </a:p>
          <a:p>
            <a:pPr lvl="1"/>
            <a:r>
              <a:rPr lang="en-US" altLang="en-US" dirty="0"/>
              <a:t>NIC (Network Interface Controller) performs DMA (direct memory access) request</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55C6488-35A8-4F1B-AC88-50030E9322C6}" type="slidenum">
              <a:rPr lang="zh-CN" altLang="en-US" sz="1400" b="0" kern="0">
                <a:latin typeface="Times New Roman" panose="02020603050405020304" pitchFamily="18" charset="0"/>
              </a:rPr>
              <a:pPr defTabSz="914400"/>
              <a:t>6</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10140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a:t>Remote Memory Direct Access (RDMA)</a:t>
            </a:r>
          </a:p>
        </p:txBody>
      </p:sp>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A322EB65-C854-4F53-B6A7-6B3009615EB7}" type="slidenum">
              <a:rPr lang="zh-CN" altLang="en-US" sz="1400" b="0" kern="0">
                <a:latin typeface="Times New Roman" panose="02020603050405020304" pitchFamily="18" charset="0"/>
              </a:rPr>
              <a:pPr defTabSz="914400"/>
              <a:t>7</a:t>
            </a:fld>
            <a:endParaRPr lang="en-US" altLang="zh-CN" sz="1400" b="0" kern="0">
              <a:latin typeface="Times New Roman" panose="02020603050405020304" pitchFamily="18" charset="0"/>
            </a:endParaRPr>
          </a:p>
        </p:txBody>
      </p:sp>
      <p:pic>
        <p:nvPicPr>
          <p:cNvPr id="194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04951"/>
            <a:ext cx="4800600"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32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a:t>Remote Direct Memory Access (RDMA)</a:t>
            </a:r>
          </a:p>
        </p:txBody>
      </p:sp>
      <p:sp>
        <p:nvSpPr>
          <p:cNvPr id="3" name="Content Placeholder 2"/>
          <p:cNvSpPr>
            <a:spLocks noGrp="1"/>
          </p:cNvSpPr>
          <p:nvPr>
            <p:ph idx="1"/>
          </p:nvPr>
        </p:nvSpPr>
        <p:spPr>
          <a:xfrm>
            <a:off x="1981200" y="1600200"/>
            <a:ext cx="7620000" cy="4419600"/>
          </a:xfrm>
        </p:spPr>
        <p:txBody>
          <a:bodyPr/>
          <a:lstStyle/>
          <a:p>
            <a:r>
              <a:rPr lang="en-US" altLang="en-US"/>
              <a:t>Read/ write remote memory</a:t>
            </a:r>
          </a:p>
          <a:p>
            <a:pPr lvl="1"/>
            <a:r>
              <a:rPr lang="en-US" altLang="en-US"/>
              <a:t>NIC performs DMA (direct memory access) request</a:t>
            </a:r>
          </a:p>
          <a:p>
            <a:r>
              <a:rPr lang="en-US" altLang="en-US"/>
              <a:t>Great performance</a:t>
            </a:r>
          </a:p>
          <a:p>
            <a:pPr lvl="1"/>
            <a:r>
              <a:rPr lang="en-US" altLang="en-US"/>
              <a:t>Bypasses the kernel</a:t>
            </a:r>
          </a:p>
          <a:p>
            <a:pPr lvl="1"/>
            <a:r>
              <a:rPr lang="en-US" altLang="en-US"/>
              <a:t>Bypasses the remote CPU</a:t>
            </a:r>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01C3503D-D69B-450B-9AA0-71D5F30AD051}" type="slidenum">
              <a:rPr lang="zh-CN" altLang="en-US" sz="1400" b="0" kern="0">
                <a:latin typeface="Times New Roman" panose="02020603050405020304" pitchFamily="18" charset="0"/>
              </a:rPr>
              <a:pPr defTabSz="914400"/>
              <a:t>8</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820710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t>Hardware Trends</a:t>
            </a:r>
          </a:p>
        </p:txBody>
      </p:sp>
      <p:sp>
        <p:nvSpPr>
          <p:cNvPr id="3" name="Content Placeholder 2"/>
          <p:cNvSpPr>
            <a:spLocks noGrp="1"/>
          </p:cNvSpPr>
          <p:nvPr>
            <p:ph idx="1"/>
          </p:nvPr>
        </p:nvSpPr>
        <p:spPr/>
        <p:txBody>
          <a:bodyPr/>
          <a:lstStyle/>
          <a:p>
            <a:r>
              <a:rPr lang="en-US" altLang="en-US"/>
              <a:t>Modern cluster</a:t>
            </a:r>
          </a:p>
          <a:p>
            <a:pPr lvl="1"/>
            <a:r>
              <a:rPr lang="en-US" altLang="en-US"/>
              <a:t>Large main memory</a:t>
            </a:r>
          </a:p>
          <a:p>
            <a:pPr lvl="1"/>
            <a:r>
              <a:rPr lang="en-US" altLang="en-US"/>
              <a:t>Non-volatile memory</a:t>
            </a:r>
          </a:p>
          <a:p>
            <a:pPr lvl="1"/>
            <a:r>
              <a:rPr lang="en-US" altLang="en-US"/>
              <a:t>Fast network with RDMA</a:t>
            </a:r>
          </a:p>
          <a:p>
            <a:pPr lvl="1"/>
            <a:endParaRPr lang="en-US" altLang="en-US"/>
          </a:p>
          <a:p>
            <a:r>
              <a:rPr lang="en-US" altLang="en-US"/>
              <a:t>Eliminates storage and network bottlenecks but leaves the CPU bottlenecks</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anose="030F0702030302020204" pitchFamily="66" charset="0"/>
                <a:ea typeface="宋体" panose="02010600030101010101" pitchFamily="2" charset="-122"/>
              </a:defRPr>
            </a:lvl1pPr>
            <a:lvl2pPr marL="742950" indent="-285750">
              <a:defRPr sz="2000" b="1">
                <a:solidFill>
                  <a:schemeClr val="tx1"/>
                </a:solidFill>
                <a:latin typeface="Comic Sans MS" panose="030F0702030302020204" pitchFamily="66" charset="0"/>
                <a:ea typeface="宋体" panose="02010600030101010101" pitchFamily="2" charset="-122"/>
              </a:defRPr>
            </a:lvl2pPr>
            <a:lvl3pPr marL="1143000" indent="-228600">
              <a:defRPr sz="2000" b="1">
                <a:solidFill>
                  <a:schemeClr val="tx1"/>
                </a:solidFill>
                <a:latin typeface="Comic Sans MS" panose="030F0702030302020204" pitchFamily="66" charset="0"/>
                <a:ea typeface="宋体" panose="02010600030101010101" pitchFamily="2" charset="-122"/>
              </a:defRPr>
            </a:lvl3pPr>
            <a:lvl4pPr marL="1600200" indent="-228600">
              <a:defRPr sz="2000" b="1">
                <a:solidFill>
                  <a:schemeClr val="tx1"/>
                </a:solidFill>
                <a:latin typeface="Comic Sans MS" panose="030F0702030302020204" pitchFamily="66" charset="0"/>
                <a:ea typeface="宋体" panose="02010600030101010101" pitchFamily="2" charset="-122"/>
              </a:defRPr>
            </a:lvl4pPr>
            <a:lvl5pPr marL="2057400" indent="-228600">
              <a:defRPr sz="2000" b="1">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Comic Sans MS" panose="030F0702030302020204" pitchFamily="66" charset="0"/>
                <a:ea typeface="宋体" panose="02010600030101010101" pitchFamily="2" charset="-122"/>
              </a:defRPr>
            </a:lvl9pPr>
          </a:lstStyle>
          <a:p>
            <a:pPr defTabSz="914400"/>
            <a:fld id="{60BB4406-BFBF-4CD4-BBA8-C6AE9C5598F5}" type="slidenum">
              <a:rPr lang="zh-CN" altLang="en-US" sz="1400" b="0" kern="0">
                <a:latin typeface="Times New Roman" panose="02020603050405020304" pitchFamily="18" charset="0"/>
              </a:rPr>
              <a:pPr defTabSz="914400"/>
              <a:t>9</a:t>
            </a:fld>
            <a:endParaRPr lang="en-US" altLang="zh-CN" sz="1400" b="0" kern="0">
              <a:latin typeface="Times New Roman" panose="02020603050405020304" pitchFamily="18" charset="0"/>
            </a:endParaRPr>
          </a:p>
        </p:txBody>
      </p:sp>
    </p:spTree>
    <p:extLst>
      <p:ext uri="{BB962C8B-B14F-4D97-AF65-F5344CB8AC3E}">
        <p14:creationId xmlns:p14="http://schemas.microsoft.com/office/powerpoint/2010/main" val="358519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NEX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3232</Words>
  <Application>Microsoft Office PowerPoint</Application>
  <PresentationFormat>Widescreen</PresentationFormat>
  <Paragraphs>564</Paragraphs>
  <Slides>59</Slides>
  <Notes>59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59</vt:i4>
      </vt:variant>
    </vt:vector>
  </HeadingPairs>
  <TitlesOfParts>
    <vt:vector size="72" baseType="lpstr">
      <vt:lpstr>宋体</vt:lpstr>
      <vt:lpstr>Arial</vt:lpstr>
      <vt:lpstr>Calibri</vt:lpstr>
      <vt:lpstr>Comic Sans MS</vt:lpstr>
      <vt:lpstr>Helvetica</vt:lpstr>
      <vt:lpstr>华文仿宋</vt:lpstr>
      <vt:lpstr>Times New Roman</vt:lpstr>
      <vt:lpstr>Tw Cen MT</vt:lpstr>
      <vt:lpstr>Tw Cen MT Condensed</vt:lpstr>
      <vt:lpstr>Wingdings</vt:lpstr>
      <vt:lpstr>Wingdings 3</vt:lpstr>
      <vt:lpstr>UNEX_PPT_Template</vt:lpstr>
      <vt:lpstr>Integral</vt:lpstr>
      <vt:lpstr>No Compromises: Distributed Transactions with Consistency, Availability, and Performance</vt:lpstr>
      <vt:lpstr>A 5-lecture Roadmap!</vt:lpstr>
      <vt:lpstr>FaRM technology at Microsoft</vt:lpstr>
      <vt:lpstr>Distributed Transactions</vt:lpstr>
      <vt:lpstr>Hardware Trends</vt:lpstr>
      <vt:lpstr>Remote Direct Memory Access (RDMA)</vt:lpstr>
      <vt:lpstr>Remote Memory Direct Access (RDMA)</vt:lpstr>
      <vt:lpstr>Remote Direct Memory Access (RDMA)</vt:lpstr>
      <vt:lpstr>Hardware Trends</vt:lpstr>
      <vt:lpstr>FaRM: No Need to Compromise</vt:lpstr>
      <vt:lpstr>Outline</vt:lpstr>
      <vt:lpstr>farm background</vt:lpstr>
      <vt:lpstr>FaRM Programming Model</vt:lpstr>
      <vt:lpstr>FaRM Programming Model</vt:lpstr>
      <vt:lpstr>FaRM Architecture</vt:lpstr>
      <vt:lpstr>RDMA choices</vt:lpstr>
      <vt:lpstr>RDMA Choices</vt:lpstr>
      <vt:lpstr>Solutions</vt:lpstr>
      <vt:lpstr>More issues</vt:lpstr>
      <vt:lpstr>RDMA Read in FaRM</vt:lpstr>
      <vt:lpstr>RDMA Read in FaRM</vt:lpstr>
      <vt:lpstr>RDMA Write in FaRM</vt:lpstr>
      <vt:lpstr>Lock-Free Atomicity for writes in FaRM</vt:lpstr>
      <vt:lpstr>Atomicity for Large writes in FaRM</vt:lpstr>
      <vt:lpstr>Transaction protocol</vt:lpstr>
      <vt:lpstr>FaRM Transaction Execution</vt:lpstr>
      <vt:lpstr>Two Phase Commit</vt:lpstr>
      <vt:lpstr>FaRM Commit</vt:lpstr>
      <vt:lpstr>FaRM Commit</vt:lpstr>
      <vt:lpstr>FaRM Commit</vt:lpstr>
      <vt:lpstr>FaRM Commit</vt:lpstr>
      <vt:lpstr>FaRM Commit</vt:lpstr>
      <vt:lpstr>FaRM Commit</vt:lpstr>
      <vt:lpstr>FaRM Commit Correctness</vt:lpstr>
      <vt:lpstr>FaRM Commit Performance</vt:lpstr>
      <vt:lpstr>Failure recovery</vt:lpstr>
      <vt:lpstr>One Sided Operations Complicate Recovery</vt:lpstr>
      <vt:lpstr>High Availability</vt:lpstr>
      <vt:lpstr>Failure Recovery Steps</vt:lpstr>
      <vt:lpstr>Failure Detection</vt:lpstr>
      <vt:lpstr>Failure Detection</vt:lpstr>
      <vt:lpstr>Reconfiguration</vt:lpstr>
      <vt:lpstr>Reconfiguration</vt:lpstr>
      <vt:lpstr>Reconfiguration</vt:lpstr>
      <vt:lpstr>Reconfiguration</vt:lpstr>
      <vt:lpstr>Transaction Recovery</vt:lpstr>
      <vt:lpstr>Transaction Recovery</vt:lpstr>
      <vt:lpstr>Transaction Recovery</vt:lpstr>
      <vt:lpstr>Transaction Recovery</vt:lpstr>
      <vt:lpstr>Data Recovery</vt:lpstr>
      <vt:lpstr>Evaluation</vt:lpstr>
      <vt:lpstr>Evaluation Settings</vt:lpstr>
      <vt:lpstr>TATP Performance</vt:lpstr>
      <vt:lpstr>TPC-C Performance</vt:lpstr>
      <vt:lpstr>TPC-C Recovery</vt:lpstr>
      <vt:lpstr>TPC-C Recovery</vt:lpstr>
      <vt:lpstr>TATP 18 Machines Failing</vt:lpstr>
      <vt:lpstr>TATP CM Failure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2016-03-29T03:05:16Z</dcterms:created>
  <dcterms:modified xsi:type="dcterms:W3CDTF">2018-03-12T20:00:00Z</dcterms:modified>
</cp:coreProperties>
</file>