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301" r:id="rId3"/>
    <p:sldId id="300" r:id="rId4"/>
    <p:sldId id="257" r:id="rId5"/>
    <p:sldId id="259" r:id="rId6"/>
    <p:sldId id="260" r:id="rId7"/>
    <p:sldId id="261" r:id="rId8"/>
    <p:sldId id="258" r:id="rId9"/>
    <p:sldId id="275" r:id="rId10"/>
    <p:sldId id="276" r:id="rId11"/>
    <p:sldId id="277" r:id="rId12"/>
    <p:sldId id="262" r:id="rId13"/>
    <p:sldId id="263" r:id="rId14"/>
    <p:sldId id="264" r:id="rId15"/>
    <p:sldId id="265" r:id="rId16"/>
    <p:sldId id="266" r:id="rId17"/>
    <p:sldId id="267" r:id="rId18"/>
    <p:sldId id="268" r:id="rId19"/>
    <p:sldId id="285" r:id="rId20"/>
    <p:sldId id="269" r:id="rId21"/>
    <p:sldId id="270" r:id="rId22"/>
    <p:sldId id="299" r:id="rId23"/>
    <p:sldId id="271" r:id="rId24"/>
    <p:sldId id="272" r:id="rId25"/>
    <p:sldId id="278" r:id="rId26"/>
    <p:sldId id="298" r:id="rId27"/>
    <p:sldId id="296" r:id="rId28"/>
    <p:sldId id="297" r:id="rId29"/>
    <p:sldId id="273" r:id="rId30"/>
    <p:sldId id="274" r:id="rId31"/>
    <p:sldId id="283" r:id="rId32"/>
    <p:sldId id="279" r:id="rId33"/>
    <p:sldId id="280" r:id="rId34"/>
    <p:sldId id="281" r:id="rId35"/>
    <p:sldId id="284" r:id="rId36"/>
    <p:sldId id="286" r:id="rId37"/>
    <p:sldId id="287" r:id="rId38"/>
    <p:sldId id="288" r:id="rId39"/>
    <p:sldId id="289" r:id="rId40"/>
    <p:sldId id="290" r:id="rId41"/>
    <p:sldId id="291" r:id="rId42"/>
    <p:sldId id="292" r:id="rId43"/>
    <p:sldId id="293" r:id="rId44"/>
    <p:sldId id="294" r:id="rId45"/>
    <p:sldId id="295" r:id="rId46"/>
    <p:sldId id="28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01"/>
            <p14:sldId id="300"/>
            <p14:sldId id="257"/>
            <p14:sldId id="259"/>
            <p14:sldId id="260"/>
            <p14:sldId id="261"/>
            <p14:sldId id="258"/>
            <p14:sldId id="275"/>
            <p14:sldId id="276"/>
            <p14:sldId id="277"/>
            <p14:sldId id="262"/>
            <p14:sldId id="263"/>
            <p14:sldId id="264"/>
            <p14:sldId id="265"/>
            <p14:sldId id="266"/>
            <p14:sldId id="267"/>
          </p14:sldIdLst>
        </p14:section>
        <p14:section name="Untitled Section" id="{09FCE536-33EA-4F67-A694-B2AD21C06888}">
          <p14:sldIdLst>
            <p14:sldId id="268"/>
            <p14:sldId id="285"/>
            <p14:sldId id="269"/>
            <p14:sldId id="270"/>
            <p14:sldId id="299"/>
            <p14:sldId id="271"/>
            <p14:sldId id="272"/>
            <p14:sldId id="278"/>
            <p14:sldId id="298"/>
            <p14:sldId id="296"/>
            <p14:sldId id="297"/>
            <p14:sldId id="273"/>
            <p14:sldId id="274"/>
            <p14:sldId id="283"/>
            <p14:sldId id="279"/>
            <p14:sldId id="280"/>
            <p14:sldId id="281"/>
            <p14:sldId id="284"/>
            <p14:sldId id="286"/>
            <p14:sldId id="287"/>
            <p14:sldId id="288"/>
            <p14:sldId id="289"/>
            <p14:sldId id="290"/>
            <p14:sldId id="291"/>
            <p14:sldId id="292"/>
            <p14:sldId id="293"/>
            <p14:sldId id="294"/>
            <p14:sldId id="295"/>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1CADE4"/>
    <a:srgbClr val="663300"/>
    <a:srgbClr val="92D050"/>
    <a:srgbClr val="99CCFF"/>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are on lecture 3 of our sequence!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038862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basically suggested breaking the database into many small sub-databases, or shards.  Then run each shard with ONE primary leader, and just have a passive backup for fault-tolerance.</a:t>
            </a:r>
          </a:p>
          <a:p>
            <a:endParaRPr lang="en-US" dirty="0"/>
          </a:p>
          <a:p>
            <a:r>
              <a:rPr lang="en-US" dirty="0" smtClean="0"/>
              <a:t>Now n=1.</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292616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260975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40992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251658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actually use the replicas for reads, unless you are ok with reads that return stale data.  Even then, you might not get transactional guarantees.</a:t>
            </a:r>
          </a:p>
          <a:p>
            <a:r>
              <a:rPr lang="en-US" dirty="0"/>
              <a:t/>
            </a:r>
            <a:br>
              <a:rPr lang="en-US" dirty="0"/>
            </a:br>
            <a:r>
              <a:rPr lang="en-US" dirty="0" smtClean="0"/>
              <a:t>So in fact n=1 is a very real issue.  Even reads have to go to some single leader, per shard.</a:t>
            </a:r>
          </a:p>
          <a:p>
            <a:r>
              <a:rPr lang="en-US" dirty="0"/>
              <a:t/>
            </a:r>
            <a:br>
              <a:rPr lang="en-US" dirty="0"/>
            </a:br>
            <a:r>
              <a:rPr lang="en-US" dirty="0" smtClean="0"/>
              <a:t>And we can’t support transactions that touch data in more than one shard at a time.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164608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have tried to hack around this.  You can easily hack a locking mechanism, but that might not be as scalable as the DHT itself, since the weak consistency of the DHT could easily lead to malfunctioning locking, which you don’t want.  Locking in a DHT usually is done with Zookeeper… and it doesn’t scale very well.  So, Jim Gray’s thing, all over again.</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06822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 better DHT could fix this.  Can one create one?</a:t>
            </a:r>
            <a:br>
              <a:rPr lang="en-US" dirty="0" smtClean="0"/>
            </a:br>
            <a:r>
              <a:rPr lang="en-US" dirty="0" smtClean="0"/>
              <a:t/>
            </a:r>
            <a:br>
              <a:rPr lang="en-US" dirty="0" smtClean="0"/>
            </a:br>
            <a:r>
              <a:rPr lang="en-US" dirty="0" err="1" smtClean="0"/>
              <a:t>FaRM</a:t>
            </a:r>
            <a:r>
              <a:rPr lang="en-US" dirty="0" smtClean="0"/>
              <a:t> is Microsoft’s answer.  </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160898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4030112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look at it in lecture 12</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3752504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07053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691054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3992259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a few tricks that can get 5x speedups.  Think of a “grab bag of issues and solutions”.  We’re looking at a hard problem, Gray’s point shows that we can only solve it to a limited extent.  So we need a bunch of techniques and maybe can pull off a limited solution.</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2636544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3719112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Reducing the need for locking can avoid hot-spots associated with lock mechanisms.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2666268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935527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3986981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4261519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3894856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3459736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idea is that extra replicas can sometimes reduce the need to jump around in the DHT.   But honestly, by now we are pushing into research-land.  You don’t yet see commercial DHT products using techniques like this.</a:t>
            </a:r>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140706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941093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443075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605464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3872799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3064206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1426659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1776348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815836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1166427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673664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78869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2566094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1471791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3322835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1071195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2433391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36463479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summarize, we wanted ACID for transactions on DHTs, but without triggering Jim Gray’s n</a:t>
            </a:r>
            <a:r>
              <a:rPr lang="en-US" baseline="30000" dirty="0" smtClean="0"/>
              <a:t>5</a:t>
            </a:r>
            <a:r>
              <a:rPr lang="en-US" dirty="0" smtClean="0"/>
              <a:t> slowdown issue.  And it isn’t turning out to be trivial.  Locking, 2-phase commit,  aborts – these are costly, real issues.  DHT data representations are not ideal: they spread stuff over lots of machines, so how can you avoid interactions with lots of machines?  But those will be slow, unless we somehow “over-replicate” to create local read-only copies of things.</a:t>
            </a:r>
          </a:p>
          <a:p>
            <a:endParaRPr lang="en-US" dirty="0"/>
          </a:p>
          <a:p>
            <a:r>
              <a:rPr lang="en-US" dirty="0" smtClean="0"/>
              <a:t>Still, this is the world we are in, once </a:t>
            </a:r>
            <a:r>
              <a:rPr lang="en-US" smtClean="0"/>
              <a:t>we shard our data.</a:t>
            </a:r>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330762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gets back to the point about Dynamo: NoSQL is a big source of bugs.</a:t>
            </a:r>
          </a:p>
          <a:p>
            <a:r>
              <a:rPr lang="en-US" dirty="0"/>
              <a:t/>
            </a:r>
            <a:br>
              <a:rPr lang="en-US" dirty="0"/>
            </a:br>
            <a:r>
              <a:rPr lang="en-US" dirty="0" smtClean="0"/>
              <a:t>Can we do actual transactions on a DHT and get full ACID properties?  Could SQL run on data in a DHT?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246309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16879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would be nice to solve this, even if we can’t do a fully general solution.</a:t>
            </a:r>
          </a:p>
          <a:p>
            <a:r>
              <a:rPr lang="en-US" dirty="0"/>
              <a:t/>
            </a:r>
            <a:br>
              <a:rPr lang="en-US" dirty="0"/>
            </a:br>
            <a:r>
              <a:rPr lang="en-US" dirty="0" smtClean="0"/>
              <a:t>A full solution would cover entire database products and would be the best of all.  But sometimes you can’t have everything.</a:t>
            </a:r>
          </a:p>
          <a:p>
            <a:endParaRPr lang="en-US" dirty="0"/>
          </a:p>
          <a:p>
            <a:r>
              <a:rPr lang="en-US" dirty="0" smtClean="0"/>
              <a:t>A partial solution would force us to shoehorn our code to match the partial model, but at least it would give us a real option for things that need consistency, if we can express them in a way that matches the partial thing.</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04387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as we learned a week ago, if you just spread a database over N nodes and have all the nodes allowed to initiate any operations at all, conflicts cause long locking delays and aborts, and performance tanks.</a:t>
            </a:r>
          </a:p>
          <a:p>
            <a:r>
              <a:rPr lang="en-US" dirty="0"/>
              <a:t/>
            </a:r>
            <a:br>
              <a:rPr lang="en-US" dirty="0"/>
            </a:br>
            <a:r>
              <a:rPr lang="en-US" dirty="0" smtClean="0"/>
              <a:t>They slow down as n</a:t>
            </a:r>
            <a:r>
              <a:rPr lang="en-US" baseline="30000" dirty="0" smtClean="0"/>
              <a:t>5</a:t>
            </a:r>
            <a:r>
              <a:rPr lang="en-US" dirty="0" smtClean="0"/>
              <a:t>: with even 2 nodes doing this, we see as much as a 32x slowdown under arbitrary workloads!  This is horrible.</a:t>
            </a:r>
          </a:p>
          <a:p>
            <a:endParaRPr lang="en-US" dirty="0"/>
          </a:p>
          <a:p>
            <a:r>
              <a:rPr lang="en-US" dirty="0" smtClean="0"/>
              <a:t>So n=1 is the only real option, for a fully general case.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49203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350864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3/12/2018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3/12/2018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3/12/2018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3/12/2018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3/12/2018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3/12/2018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3/12/2018</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3/12/2018</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3/12/2018</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3/12/2018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3/12/2018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3/12/2018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l.acm.org/downformats.cfm?id=233330&amp;parent_id=233269&amp;expformat=acmref&amp;CFID=844780932&amp;CFTOKEN=6787205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000" dirty="0"/>
              <a:t>Adapting the Transaction Model for Key-Value Storage</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2018</a:t>
            </a:r>
          </a:p>
        </p:txBody>
      </p:sp>
      <p:sp>
        <p:nvSpPr>
          <p:cNvPr id="4" name="Footer Placeholder 3"/>
          <p:cNvSpPr>
            <a:spLocks noGrp="1"/>
          </p:cNvSpPr>
          <p:nvPr>
            <p:ph type="ftr" sz="quarter" idx="11"/>
          </p:nvPr>
        </p:nvSpPr>
        <p:spPr/>
        <p:txBody>
          <a:bodyPr/>
          <a:lstStyle/>
          <a:p>
            <a:r>
              <a:rPr lang="en-US" dirty="0"/>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B601-E581-4717-9674-7AD4D2D94959}"/>
              </a:ext>
            </a:extLst>
          </p:cNvPr>
          <p:cNvSpPr>
            <a:spLocks noGrp="1"/>
          </p:cNvSpPr>
          <p:nvPr>
            <p:ph type="title"/>
          </p:nvPr>
        </p:nvSpPr>
        <p:spPr/>
        <p:txBody>
          <a:bodyPr/>
          <a:lstStyle/>
          <a:p>
            <a:r>
              <a:rPr lang="en-US" dirty="0"/>
              <a:t>Why so slow?</a:t>
            </a:r>
          </a:p>
        </p:txBody>
      </p:sp>
      <p:sp>
        <p:nvSpPr>
          <p:cNvPr id="3" name="Content Placeholder 2">
            <a:extLst>
              <a:ext uri="{FF2B5EF4-FFF2-40B4-BE49-F238E27FC236}">
                <a16:creationId xmlns:a16="http://schemas.microsoft.com/office/drawing/2014/main" id="{9B4DD253-87C7-4AAC-9563-8966004C2C2F}"/>
              </a:ext>
            </a:extLst>
          </p:cNvPr>
          <p:cNvSpPr>
            <a:spLocks noGrp="1"/>
          </p:cNvSpPr>
          <p:nvPr>
            <p:ph idx="1"/>
          </p:nvPr>
        </p:nvSpPr>
        <p:spPr/>
        <p:txBody>
          <a:bodyPr/>
          <a:lstStyle/>
          <a:p>
            <a:r>
              <a:rPr lang="en-US" dirty="0"/>
              <a:t>They identified a number of issues</a:t>
            </a:r>
          </a:p>
          <a:p>
            <a:pPr>
              <a:buFont typeface="Wingdings" panose="05000000000000000000" pitchFamily="2" charset="2"/>
              <a:buChar char="Ø"/>
            </a:pPr>
            <a:r>
              <a:rPr lang="en-US" dirty="0" smtClean="0"/>
              <a:t>  When </a:t>
            </a:r>
            <a:r>
              <a:rPr lang="en-US" dirty="0"/>
              <a:t>data is spread on </a:t>
            </a:r>
            <a:r>
              <a:rPr lang="en-US" dirty="0" smtClean="0"/>
              <a:t>n </a:t>
            </a:r>
            <a:r>
              <a:rPr lang="en-US" dirty="0"/>
              <a:t>replicas, and they all do some work,</a:t>
            </a:r>
            <a:br>
              <a:rPr lang="en-US" dirty="0"/>
            </a:br>
            <a:r>
              <a:rPr lang="en-US" dirty="0"/>
              <a:t>    concurrency control conflicts cause delays or abort/rollback/retry</a:t>
            </a:r>
          </a:p>
          <a:p>
            <a:pPr>
              <a:buFont typeface="Wingdings" panose="05000000000000000000" pitchFamily="2" charset="2"/>
              <a:buChar char="Ø"/>
            </a:pPr>
            <a:r>
              <a:rPr lang="en-US" dirty="0"/>
              <a:t>  As a result, each transaction may actually have to execute many times</a:t>
            </a:r>
            <a:br>
              <a:rPr lang="en-US" dirty="0"/>
            </a:br>
            <a:r>
              <a:rPr lang="en-US" dirty="0"/>
              <a:t>    and this creates a dominating overhead, explaining the </a:t>
            </a:r>
            <a:r>
              <a:rPr lang="en-US" dirty="0" smtClean="0"/>
              <a:t>O(n</a:t>
            </a:r>
            <a:r>
              <a:rPr lang="en-US" baseline="30000" dirty="0" smtClean="0"/>
              <a:t>5</a:t>
            </a:r>
            <a:r>
              <a:rPr lang="en-US" dirty="0"/>
              <a:t>) cost</a:t>
            </a:r>
          </a:p>
          <a:p>
            <a:pPr>
              <a:buFont typeface="Wingdings" panose="05000000000000000000" pitchFamily="2" charset="2"/>
              <a:buChar char="Ø"/>
            </a:pPr>
            <a:r>
              <a:rPr lang="en-US" dirty="0"/>
              <a:t>  In “realistic” databases, it would be more like </a:t>
            </a:r>
            <a:r>
              <a:rPr lang="en-US" dirty="0" smtClean="0"/>
              <a:t>O(n</a:t>
            </a:r>
            <a:r>
              <a:rPr lang="en-US" baseline="30000" dirty="0" smtClean="0"/>
              <a:t>3</a:t>
            </a:r>
            <a:r>
              <a:rPr lang="en-US" dirty="0" smtClean="0"/>
              <a:t>)… still a </a:t>
            </a:r>
            <a:r>
              <a:rPr lang="en-US" dirty="0"/>
              <a:t>crazy cost!</a:t>
            </a:r>
          </a:p>
        </p:txBody>
      </p:sp>
      <p:sp>
        <p:nvSpPr>
          <p:cNvPr id="4" name="Footer Placeholder 3">
            <a:extLst>
              <a:ext uri="{FF2B5EF4-FFF2-40B4-BE49-F238E27FC236}">
                <a16:creationId xmlns:a16="http://schemas.microsoft.com/office/drawing/2014/main" id="{000BFD2D-4086-4B91-A76C-39A7D72CE32C}"/>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17D72DF-6FEA-4726-BCC5-EF3C675B116F}"/>
              </a:ext>
            </a:extLst>
          </p:cNvPr>
          <p:cNvSpPr>
            <a:spLocks noGrp="1"/>
          </p:cNvSpPr>
          <p:nvPr>
            <p:ph type="sldNum" sz="quarter" idx="12"/>
          </p:nvPr>
        </p:nvSpPr>
        <p:spPr/>
        <p:txBody>
          <a:bodyPr/>
          <a:lstStyle/>
          <a:p>
            <a:fld id="{3C974458-8A97-4835-BF79-1FB6D7856C21}" type="slidenum">
              <a:rPr lang="en-US" smtClean="0"/>
              <a:t>10</a:t>
            </a:fld>
            <a:endParaRPr lang="en-US"/>
          </a:p>
        </p:txBody>
      </p:sp>
      <p:pic>
        <p:nvPicPr>
          <p:cNvPr id="6" name="Picture 5">
            <a:extLst>
              <a:ext uri="{FF2B5EF4-FFF2-40B4-BE49-F238E27FC236}">
                <a16:creationId xmlns:a16="http://schemas.microsoft.com/office/drawing/2014/main" id="{EF7E7BB4-C056-4BC3-A139-94F90E595AEB}"/>
              </a:ext>
            </a:extLst>
          </p:cNvPr>
          <p:cNvPicPr>
            <a:picLocks noChangeAspect="1"/>
          </p:cNvPicPr>
          <p:nvPr/>
        </p:nvPicPr>
        <p:blipFill>
          <a:blip r:embed="rId3"/>
          <a:stretch>
            <a:fillRect/>
          </a:stretch>
        </p:blipFill>
        <p:spPr>
          <a:xfrm>
            <a:off x="9289143" y="277123"/>
            <a:ext cx="2410278" cy="1807709"/>
          </a:xfrm>
          <a:prstGeom prst="rect">
            <a:avLst/>
          </a:prstGeom>
        </p:spPr>
      </p:pic>
      <p:sp>
        <p:nvSpPr>
          <p:cNvPr id="7" name="TextBox 6">
            <a:extLst>
              <a:ext uri="{FF2B5EF4-FFF2-40B4-BE49-F238E27FC236}">
                <a16:creationId xmlns:a16="http://schemas.microsoft.com/office/drawing/2014/main" id="{A687B88D-2616-400D-B3D4-D48864D20D5B}"/>
              </a:ext>
            </a:extLst>
          </p:cNvPr>
          <p:cNvSpPr txBox="1"/>
          <p:nvPr/>
        </p:nvSpPr>
        <p:spPr>
          <a:xfrm>
            <a:off x="9013371" y="2286000"/>
            <a:ext cx="3048000" cy="369332"/>
          </a:xfrm>
          <a:prstGeom prst="rect">
            <a:avLst/>
          </a:prstGeom>
          <a:noFill/>
        </p:spPr>
        <p:txBody>
          <a:bodyPr wrap="square" rtlCol="0">
            <a:spAutoFit/>
          </a:bodyPr>
          <a:lstStyle/>
          <a:p>
            <a:r>
              <a:rPr lang="en-US" i="1" dirty="0"/>
              <a:t>Slow as molasses in January…</a:t>
            </a:r>
          </a:p>
        </p:txBody>
      </p:sp>
    </p:spTree>
    <p:extLst>
      <p:ext uri="{BB962C8B-B14F-4D97-AF65-F5344CB8AC3E}">
        <p14:creationId xmlns:p14="http://schemas.microsoft.com/office/powerpoint/2010/main" val="286876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9096-4BD0-45CF-8DA2-4F5007031521}"/>
              </a:ext>
            </a:extLst>
          </p:cNvPr>
          <p:cNvSpPr>
            <a:spLocks noGrp="1"/>
          </p:cNvSpPr>
          <p:nvPr>
            <p:ph type="title"/>
          </p:nvPr>
        </p:nvSpPr>
        <p:spPr/>
        <p:txBody>
          <a:bodyPr/>
          <a:lstStyle/>
          <a:p>
            <a:r>
              <a:rPr lang="en-US" dirty="0"/>
              <a:t>Jim’s </a:t>
            </a:r>
            <a:r>
              <a:rPr lang="en-US" dirty="0" err="1"/>
              <a:t>suggestioN</a:t>
            </a:r>
            <a:r>
              <a:rPr lang="en-US" dirty="0"/>
              <a:t>?</a:t>
            </a:r>
          </a:p>
        </p:txBody>
      </p:sp>
      <p:sp>
        <p:nvSpPr>
          <p:cNvPr id="3" name="Content Placeholder 2">
            <a:extLst>
              <a:ext uri="{FF2B5EF4-FFF2-40B4-BE49-F238E27FC236}">
                <a16:creationId xmlns:a16="http://schemas.microsoft.com/office/drawing/2014/main" id="{95EB8D90-1523-4C0D-ACAB-029219947FB4}"/>
              </a:ext>
            </a:extLst>
          </p:cNvPr>
          <p:cNvSpPr>
            <a:spLocks noGrp="1"/>
          </p:cNvSpPr>
          <p:nvPr>
            <p:ph idx="1"/>
          </p:nvPr>
        </p:nvSpPr>
        <p:spPr/>
        <p:txBody>
          <a:bodyPr/>
          <a:lstStyle/>
          <a:p>
            <a:r>
              <a:rPr lang="en-US" dirty="0"/>
              <a:t>Split the single database into many subsets</a:t>
            </a:r>
          </a:p>
          <a:p>
            <a:endParaRPr lang="en-US" dirty="0"/>
          </a:p>
          <a:p>
            <a:r>
              <a:rPr lang="en-US" dirty="0"/>
              <a:t>A DHT seemingly has this property</a:t>
            </a:r>
          </a:p>
          <a:p>
            <a:endParaRPr lang="en-US" dirty="0"/>
          </a:p>
          <a:p>
            <a:r>
              <a:rPr lang="en-US" dirty="0"/>
              <a:t>Then do all the work on a primary node, and simply shadow the updates to backup nodes.  But this is less feasible and not typical of a </a:t>
            </a:r>
            <a:r>
              <a:rPr lang="en-US" dirty="0" smtClean="0"/>
              <a:t>DHT</a:t>
            </a:r>
            <a:endParaRPr lang="en-US" dirty="0"/>
          </a:p>
        </p:txBody>
      </p:sp>
      <p:sp>
        <p:nvSpPr>
          <p:cNvPr id="4" name="Footer Placeholder 3">
            <a:extLst>
              <a:ext uri="{FF2B5EF4-FFF2-40B4-BE49-F238E27FC236}">
                <a16:creationId xmlns:a16="http://schemas.microsoft.com/office/drawing/2014/main" id="{BEDD8199-76ED-497D-87E1-6143AB9D8D2D}"/>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E030997-44DD-49BA-BA28-B6B0D186894F}"/>
              </a:ext>
            </a:extLst>
          </p:cNvPr>
          <p:cNvSpPr>
            <a:spLocks noGrp="1"/>
          </p:cNvSpPr>
          <p:nvPr>
            <p:ph type="sldNum" sz="quarter" idx="12"/>
          </p:nvPr>
        </p:nvSpPr>
        <p:spPr/>
        <p:txBody>
          <a:bodyPr/>
          <a:lstStyle/>
          <a:p>
            <a:fld id="{3C974458-8A97-4835-BF79-1FB6D7856C21}" type="slidenum">
              <a:rPr lang="en-US" smtClean="0"/>
              <a:t>11</a:t>
            </a:fld>
            <a:endParaRPr lang="en-US"/>
          </a:p>
        </p:txBody>
      </p:sp>
      <p:pic>
        <p:nvPicPr>
          <p:cNvPr id="6" name="Picture 5">
            <a:extLst>
              <a:ext uri="{FF2B5EF4-FFF2-40B4-BE49-F238E27FC236}">
                <a16:creationId xmlns:a16="http://schemas.microsoft.com/office/drawing/2014/main" id="{BDE5C437-465D-4DE8-8891-BFC756885407}"/>
              </a:ext>
            </a:extLst>
          </p:cNvPr>
          <p:cNvPicPr>
            <a:picLocks noChangeAspect="1"/>
          </p:cNvPicPr>
          <p:nvPr/>
        </p:nvPicPr>
        <p:blipFill rotWithShape="1">
          <a:blip r:embed="rId3"/>
          <a:srcRect r="24936"/>
          <a:stretch/>
        </p:blipFill>
        <p:spPr>
          <a:xfrm>
            <a:off x="9826467" y="294625"/>
            <a:ext cx="2151268" cy="1633764"/>
          </a:xfrm>
          <a:prstGeom prst="rect">
            <a:avLst/>
          </a:prstGeom>
        </p:spPr>
      </p:pic>
    </p:spTree>
    <p:extLst>
      <p:ext uri="{BB962C8B-B14F-4D97-AF65-F5344CB8AC3E}">
        <p14:creationId xmlns:p14="http://schemas.microsoft.com/office/powerpoint/2010/main" val="554566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9F41-2D57-486F-95FE-476179AD145B}"/>
              </a:ext>
            </a:extLst>
          </p:cNvPr>
          <p:cNvSpPr>
            <a:spLocks noGrp="1"/>
          </p:cNvSpPr>
          <p:nvPr>
            <p:ph type="title"/>
          </p:nvPr>
        </p:nvSpPr>
        <p:spPr/>
        <p:txBody>
          <a:bodyPr/>
          <a:lstStyle/>
          <a:p>
            <a:r>
              <a:rPr lang="en-US" dirty="0"/>
              <a:t>Hacks</a:t>
            </a:r>
          </a:p>
        </p:txBody>
      </p:sp>
      <p:sp>
        <p:nvSpPr>
          <p:cNvPr id="3" name="Content Placeholder 2">
            <a:extLst>
              <a:ext uri="{FF2B5EF4-FFF2-40B4-BE49-F238E27FC236}">
                <a16:creationId xmlns:a16="http://schemas.microsoft.com/office/drawing/2014/main" id="{771E6DFF-23FC-406A-B384-0F6CE1C1D3E7}"/>
              </a:ext>
            </a:extLst>
          </p:cNvPr>
          <p:cNvSpPr>
            <a:spLocks noGrp="1"/>
          </p:cNvSpPr>
          <p:nvPr>
            <p:ph idx="1"/>
          </p:nvPr>
        </p:nvSpPr>
        <p:spPr/>
        <p:txBody>
          <a:bodyPr/>
          <a:lstStyle/>
          <a:p>
            <a:r>
              <a:rPr lang="en-US" dirty="0"/>
              <a:t>Without help from the DHT itself, how far can we get?</a:t>
            </a:r>
          </a:p>
          <a:p>
            <a:endParaRPr lang="en-US" dirty="0"/>
          </a:p>
          <a:p>
            <a:r>
              <a:rPr lang="en-US" dirty="0"/>
              <a:t>Assume that you are given a DHT that implements the </a:t>
            </a:r>
            <a:r>
              <a:rPr lang="en-US" dirty="0" err="1"/>
              <a:t>memcached</a:t>
            </a:r>
            <a:r>
              <a:rPr lang="en-US" dirty="0"/>
              <a:t> API,</a:t>
            </a:r>
            <a:br>
              <a:rPr lang="en-US" dirty="0"/>
            </a:br>
            <a:r>
              <a:rPr lang="en-US" dirty="0"/>
              <a:t>but has no “properties” at all</a:t>
            </a:r>
          </a:p>
          <a:p>
            <a:endParaRPr lang="en-US" dirty="0"/>
          </a:p>
          <a:p>
            <a:r>
              <a:rPr lang="en-US" dirty="0"/>
              <a:t>Could you sort of “force” it to be transactional?</a:t>
            </a:r>
          </a:p>
        </p:txBody>
      </p:sp>
      <p:sp>
        <p:nvSpPr>
          <p:cNvPr id="4" name="Footer Placeholder 3">
            <a:extLst>
              <a:ext uri="{FF2B5EF4-FFF2-40B4-BE49-F238E27FC236}">
                <a16:creationId xmlns:a16="http://schemas.microsoft.com/office/drawing/2014/main" id="{14F5C8CB-A66F-47FF-A7CB-B2E631F57D54}"/>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9EA0005B-5945-4E88-88F6-5BB8FAF52276}"/>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169210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5131-0BAC-4314-B50C-E4B5DDA5CAD6}"/>
              </a:ext>
            </a:extLst>
          </p:cNvPr>
          <p:cNvSpPr>
            <a:spLocks noGrp="1"/>
          </p:cNvSpPr>
          <p:nvPr>
            <p:ph type="title"/>
          </p:nvPr>
        </p:nvSpPr>
        <p:spPr/>
        <p:txBody>
          <a:bodyPr/>
          <a:lstStyle/>
          <a:p>
            <a:r>
              <a:rPr lang="en-US" dirty="0"/>
              <a:t>Transactional Goal: Reminder</a:t>
            </a:r>
          </a:p>
        </p:txBody>
      </p:sp>
      <p:sp>
        <p:nvSpPr>
          <p:cNvPr id="3" name="Content Placeholder 2">
            <a:extLst>
              <a:ext uri="{FF2B5EF4-FFF2-40B4-BE49-F238E27FC236}">
                <a16:creationId xmlns:a16="http://schemas.microsoft.com/office/drawing/2014/main" id="{5D61927C-5059-4340-90CF-73160DF69F45}"/>
              </a:ext>
            </a:extLst>
          </p:cNvPr>
          <p:cNvSpPr>
            <a:spLocks noGrp="1"/>
          </p:cNvSpPr>
          <p:nvPr>
            <p:ph idx="1"/>
          </p:nvPr>
        </p:nvSpPr>
        <p:spPr/>
        <p:txBody>
          <a:bodyPr/>
          <a:lstStyle/>
          <a:p>
            <a:r>
              <a:rPr lang="en-US" dirty="0" err="1"/>
              <a:t>BeginTransaction</a:t>
            </a:r>
            <a:r>
              <a:rPr lang="en-US" dirty="0"/>
              <a:t>;</a:t>
            </a:r>
            <a:br>
              <a:rPr lang="en-US" dirty="0"/>
            </a:br>
            <a:r>
              <a:rPr lang="en-US" dirty="0"/>
              <a:t>       </a:t>
            </a:r>
            <a:r>
              <a:rPr lang="en-US" dirty="0" err="1"/>
              <a:t>ReadOperations</a:t>
            </a:r>
            <a:r>
              <a:rPr lang="en-US" dirty="0"/>
              <a:t>;</a:t>
            </a:r>
            <a:br>
              <a:rPr lang="en-US" dirty="0"/>
            </a:br>
            <a:r>
              <a:rPr lang="en-US" dirty="0"/>
              <a:t>       </a:t>
            </a:r>
            <a:r>
              <a:rPr lang="en-US" dirty="0" err="1"/>
              <a:t>WriteOperations</a:t>
            </a:r>
            <a:r>
              <a:rPr lang="en-US" dirty="0"/>
              <a:t>;</a:t>
            </a:r>
            <a:br>
              <a:rPr lang="en-US" dirty="0"/>
            </a:br>
            <a:r>
              <a:rPr lang="en-US" dirty="0"/>
              <a:t>               ….</a:t>
            </a:r>
            <a:br>
              <a:rPr lang="en-US" dirty="0"/>
            </a:br>
            <a:r>
              <a:rPr lang="en-US" dirty="0"/>
              <a:t>       </a:t>
            </a:r>
            <a:r>
              <a:rPr lang="en-US" dirty="0" err="1"/>
              <a:t>ReadOperations</a:t>
            </a:r>
            <a:r>
              <a:rPr lang="en-US" dirty="0"/>
              <a:t>;</a:t>
            </a:r>
            <a:br>
              <a:rPr lang="en-US" dirty="0"/>
            </a:br>
            <a:r>
              <a:rPr lang="en-US" dirty="0"/>
              <a:t>       </a:t>
            </a:r>
            <a:r>
              <a:rPr lang="en-US" dirty="0" err="1"/>
              <a:t>WriteOperations</a:t>
            </a:r>
            <a:r>
              <a:rPr lang="en-US" dirty="0"/>
              <a:t>;</a:t>
            </a:r>
            <a:br>
              <a:rPr lang="en-US" dirty="0"/>
            </a:br>
            <a:r>
              <a:rPr lang="en-US" dirty="0"/>
              <a:t>Commit;                (</a:t>
            </a:r>
            <a:r>
              <a:rPr lang="en-US" i="1" dirty="0"/>
              <a:t>or Abort</a:t>
            </a:r>
            <a:r>
              <a:rPr lang="en-US" dirty="0"/>
              <a:t>;)</a:t>
            </a:r>
          </a:p>
          <a:p>
            <a:endParaRPr lang="en-US" dirty="0"/>
          </a:p>
          <a:p>
            <a:r>
              <a:rPr lang="en-US" dirty="0"/>
              <a:t>… we also need some way to support read and write locking.</a:t>
            </a:r>
          </a:p>
        </p:txBody>
      </p:sp>
      <p:sp>
        <p:nvSpPr>
          <p:cNvPr id="4" name="Footer Placeholder 3">
            <a:extLst>
              <a:ext uri="{FF2B5EF4-FFF2-40B4-BE49-F238E27FC236}">
                <a16:creationId xmlns:a16="http://schemas.microsoft.com/office/drawing/2014/main" id="{ADB637EB-E162-49FE-8D5B-E8872904D98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FAF05E9C-022E-49A4-BBC7-61B2C050A405}"/>
              </a:ext>
            </a:extLst>
          </p:cNvPr>
          <p:cNvSpPr>
            <a:spLocks noGrp="1"/>
          </p:cNvSpPr>
          <p:nvPr>
            <p:ph type="sldNum" sz="quarter" idx="12"/>
          </p:nvPr>
        </p:nvSpPr>
        <p:spPr/>
        <p:txBody>
          <a:bodyPr/>
          <a:lstStyle/>
          <a:p>
            <a:fld id="{3C974458-8A97-4835-BF79-1FB6D7856C21}" type="slidenum">
              <a:rPr lang="en-US" smtClean="0"/>
              <a:t>13</a:t>
            </a:fld>
            <a:endParaRPr lang="en-US"/>
          </a:p>
        </p:txBody>
      </p:sp>
      <p:sp>
        <p:nvSpPr>
          <p:cNvPr id="6" name="Content Placeholder 2">
            <a:extLst>
              <a:ext uri="{FF2B5EF4-FFF2-40B4-BE49-F238E27FC236}">
                <a16:creationId xmlns:a16="http://schemas.microsoft.com/office/drawing/2014/main" id="{5DB6D741-D445-455A-B828-35B9DF7F45B3}"/>
              </a:ext>
            </a:extLst>
          </p:cNvPr>
          <p:cNvSpPr txBox="1">
            <a:spLocks/>
          </p:cNvSpPr>
          <p:nvPr/>
        </p:nvSpPr>
        <p:spPr>
          <a:xfrm>
            <a:off x="6934954" y="2286000"/>
            <a:ext cx="4876046"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err="1"/>
              <a:t>BeginTransaction</a:t>
            </a:r>
            <a:r>
              <a:rPr lang="en-US" dirty="0"/>
              <a:t>;</a:t>
            </a:r>
            <a:br>
              <a:rPr lang="en-US" dirty="0"/>
            </a:br>
            <a:r>
              <a:rPr lang="en-US" dirty="0"/>
              <a:t>       </a:t>
            </a:r>
            <a:r>
              <a:rPr lang="en-US" dirty="0" err="1"/>
              <a:t>DHTGet</a:t>
            </a:r>
            <a:r>
              <a:rPr lang="en-US" dirty="0"/>
              <a:t>(…);</a:t>
            </a:r>
            <a:br>
              <a:rPr lang="en-US" dirty="0"/>
            </a:br>
            <a:r>
              <a:rPr lang="en-US" dirty="0"/>
              <a:t>       </a:t>
            </a:r>
            <a:r>
              <a:rPr lang="en-US" dirty="0" err="1"/>
              <a:t>DHTPut</a:t>
            </a:r>
            <a:r>
              <a:rPr lang="en-US" dirty="0"/>
              <a:t>(…);</a:t>
            </a:r>
            <a:br>
              <a:rPr lang="en-US" dirty="0"/>
            </a:br>
            <a:r>
              <a:rPr lang="en-US" dirty="0"/>
              <a:t>               ….</a:t>
            </a:r>
            <a:br>
              <a:rPr lang="en-US" dirty="0"/>
            </a:br>
            <a:r>
              <a:rPr lang="en-US" dirty="0"/>
              <a:t>       </a:t>
            </a:r>
            <a:r>
              <a:rPr lang="en-US" dirty="0" err="1"/>
              <a:t>DHTGet</a:t>
            </a:r>
            <a:r>
              <a:rPr lang="en-US" dirty="0"/>
              <a:t>(…);</a:t>
            </a:r>
            <a:br>
              <a:rPr lang="en-US" dirty="0"/>
            </a:br>
            <a:r>
              <a:rPr lang="en-US" dirty="0"/>
              <a:t>       </a:t>
            </a:r>
            <a:r>
              <a:rPr lang="en-US" dirty="0" err="1"/>
              <a:t>DHTPut</a:t>
            </a:r>
            <a:r>
              <a:rPr lang="en-US" dirty="0"/>
              <a:t>(…);</a:t>
            </a:r>
            <a:br>
              <a:rPr lang="en-US" dirty="0"/>
            </a:br>
            <a:r>
              <a:rPr lang="en-US" dirty="0"/>
              <a:t>Commit;                (</a:t>
            </a:r>
            <a:r>
              <a:rPr lang="en-US" i="1" dirty="0"/>
              <a:t>or Abort</a:t>
            </a:r>
            <a:r>
              <a:rPr lang="en-US" dirty="0"/>
              <a:t>;)</a:t>
            </a:r>
          </a:p>
        </p:txBody>
      </p:sp>
    </p:spTree>
    <p:extLst>
      <p:ext uri="{BB962C8B-B14F-4D97-AF65-F5344CB8AC3E}">
        <p14:creationId xmlns:p14="http://schemas.microsoft.com/office/powerpoint/2010/main" val="181717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089A-3CC4-43D3-88AF-83E85BDA48C2}"/>
              </a:ext>
            </a:extLst>
          </p:cNvPr>
          <p:cNvSpPr>
            <a:spLocks noGrp="1"/>
          </p:cNvSpPr>
          <p:nvPr>
            <p:ph type="title"/>
          </p:nvPr>
        </p:nvSpPr>
        <p:spPr/>
        <p:txBody>
          <a:bodyPr/>
          <a:lstStyle/>
          <a:p>
            <a:r>
              <a:rPr lang="en-US" dirty="0"/>
              <a:t>DHT Details that become relevant</a:t>
            </a:r>
          </a:p>
        </p:txBody>
      </p:sp>
      <p:sp>
        <p:nvSpPr>
          <p:cNvPr id="3" name="Content Placeholder 2">
            <a:extLst>
              <a:ext uri="{FF2B5EF4-FFF2-40B4-BE49-F238E27FC236}">
                <a16:creationId xmlns:a16="http://schemas.microsoft.com/office/drawing/2014/main" id="{68B2D2EC-FF3F-4B56-BD28-DFA9755C0B8A}"/>
              </a:ext>
            </a:extLst>
          </p:cNvPr>
          <p:cNvSpPr>
            <a:spLocks noGrp="1"/>
          </p:cNvSpPr>
          <p:nvPr>
            <p:ph idx="1"/>
          </p:nvPr>
        </p:nvSpPr>
        <p:spPr/>
        <p:txBody>
          <a:bodyPr/>
          <a:lstStyle/>
          <a:p>
            <a:r>
              <a:rPr lang="en-US" dirty="0"/>
              <a:t>Any DHT backs up its data onto at least one or two spare nodes.</a:t>
            </a:r>
          </a:p>
          <a:p>
            <a:endParaRPr lang="en-US" dirty="0"/>
          </a:p>
          <a:p>
            <a:r>
              <a:rPr lang="en-US" dirty="0"/>
              <a:t>Usually, nodes right next to where your data is inserted.</a:t>
            </a:r>
          </a:p>
          <a:p>
            <a:endParaRPr lang="en-US" dirty="0"/>
          </a:p>
          <a:p>
            <a:r>
              <a:rPr lang="en-US" dirty="0"/>
              <a:t>Any of the K replicas can handle read requests</a:t>
            </a:r>
          </a:p>
        </p:txBody>
      </p:sp>
      <p:sp>
        <p:nvSpPr>
          <p:cNvPr id="4" name="Footer Placeholder 3">
            <a:extLst>
              <a:ext uri="{FF2B5EF4-FFF2-40B4-BE49-F238E27FC236}">
                <a16:creationId xmlns:a16="http://schemas.microsoft.com/office/drawing/2014/main" id="{2F9C85B6-027A-416A-AC22-78DDBF60CAB9}"/>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39CC3617-9B72-46EE-A461-E77C5CA022FF}"/>
              </a:ext>
            </a:extLst>
          </p:cNvPr>
          <p:cNvSpPr>
            <a:spLocks noGrp="1"/>
          </p:cNvSpPr>
          <p:nvPr>
            <p:ph type="sldNum" sz="quarter" idx="12"/>
          </p:nvPr>
        </p:nvSpPr>
        <p:spPr/>
        <p:txBody>
          <a:bodyPr/>
          <a:lstStyle/>
          <a:p>
            <a:fld id="{3C974458-8A97-4835-BF79-1FB6D7856C21}" type="slidenum">
              <a:rPr lang="en-US" smtClean="0"/>
              <a:t>14</a:t>
            </a:fld>
            <a:endParaRPr lang="en-US"/>
          </a:p>
        </p:txBody>
      </p:sp>
      <p:sp>
        <p:nvSpPr>
          <p:cNvPr id="6" name="Oval 5">
            <a:extLst>
              <a:ext uri="{FF2B5EF4-FFF2-40B4-BE49-F238E27FC236}">
                <a16:creationId xmlns:a16="http://schemas.microsoft.com/office/drawing/2014/main" id="{1A02A07B-C0B5-41FC-B956-3C5276AD447F}"/>
              </a:ext>
            </a:extLst>
          </p:cNvPr>
          <p:cNvSpPr/>
          <p:nvPr/>
        </p:nvSpPr>
        <p:spPr>
          <a:xfrm>
            <a:off x="2797519" y="5556304"/>
            <a:ext cx="161749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Node K</a:t>
            </a:r>
          </a:p>
        </p:txBody>
      </p:sp>
      <p:sp>
        <p:nvSpPr>
          <p:cNvPr id="7" name="Oval 6">
            <a:extLst>
              <a:ext uri="{FF2B5EF4-FFF2-40B4-BE49-F238E27FC236}">
                <a16:creationId xmlns:a16="http://schemas.microsoft.com/office/drawing/2014/main" id="{4503F125-972A-4BEB-A63D-E9C77F1BEDFD}"/>
              </a:ext>
            </a:extLst>
          </p:cNvPr>
          <p:cNvSpPr/>
          <p:nvPr/>
        </p:nvSpPr>
        <p:spPr>
          <a:xfrm>
            <a:off x="4570910" y="5556304"/>
            <a:ext cx="161749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Node K+1</a:t>
            </a:r>
          </a:p>
        </p:txBody>
      </p:sp>
      <p:sp>
        <p:nvSpPr>
          <p:cNvPr id="8" name="Oval 7">
            <a:extLst>
              <a:ext uri="{FF2B5EF4-FFF2-40B4-BE49-F238E27FC236}">
                <a16:creationId xmlns:a16="http://schemas.microsoft.com/office/drawing/2014/main" id="{6117FAF4-33EA-4ED6-A1D7-F54DB399D49C}"/>
              </a:ext>
            </a:extLst>
          </p:cNvPr>
          <p:cNvSpPr/>
          <p:nvPr/>
        </p:nvSpPr>
        <p:spPr>
          <a:xfrm>
            <a:off x="6344714" y="5556304"/>
            <a:ext cx="161749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Node K+2</a:t>
            </a:r>
          </a:p>
        </p:txBody>
      </p:sp>
      <p:sp>
        <p:nvSpPr>
          <p:cNvPr id="9" name="Freeform: Shape 8">
            <a:extLst>
              <a:ext uri="{FF2B5EF4-FFF2-40B4-BE49-F238E27FC236}">
                <a16:creationId xmlns:a16="http://schemas.microsoft.com/office/drawing/2014/main" id="{D3D896F0-479E-416A-B56E-8EE830B71F23}"/>
              </a:ext>
            </a:extLst>
          </p:cNvPr>
          <p:cNvSpPr/>
          <p:nvPr/>
        </p:nvSpPr>
        <p:spPr>
          <a:xfrm>
            <a:off x="1493738" y="5088048"/>
            <a:ext cx="380971" cy="914400"/>
          </a:xfrm>
          <a:custGeom>
            <a:avLst/>
            <a:gdLst>
              <a:gd name="connsiteX0" fmla="*/ 72512 w 380971"/>
              <a:gd name="connsiteY0" fmla="*/ 0 h 914400"/>
              <a:gd name="connsiteX1" fmla="*/ 380329 w 380971"/>
              <a:gd name="connsiteY1" fmla="*/ 271603 h 914400"/>
              <a:gd name="connsiteX2" fmla="*/ 84 w 380971"/>
              <a:gd name="connsiteY2" fmla="*/ 552261 h 914400"/>
              <a:gd name="connsiteX3" fmla="*/ 353169 w 38097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380971" h="914400">
                <a:moveTo>
                  <a:pt x="72512" y="0"/>
                </a:moveTo>
                <a:cubicBezTo>
                  <a:pt x="232456" y="89780"/>
                  <a:pt x="392400" y="179560"/>
                  <a:pt x="380329" y="271603"/>
                </a:cubicBezTo>
                <a:cubicBezTo>
                  <a:pt x="368258" y="363646"/>
                  <a:pt x="4611" y="445128"/>
                  <a:pt x="84" y="552261"/>
                </a:cubicBezTo>
                <a:cubicBezTo>
                  <a:pt x="-4443" y="659394"/>
                  <a:pt x="174363" y="786897"/>
                  <a:pt x="353169" y="91440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4F18295-3382-41E3-A2C3-80DBA3F50F3D}"/>
              </a:ext>
            </a:extLst>
          </p:cNvPr>
          <p:cNvCxnSpPr/>
          <p:nvPr/>
        </p:nvCxnSpPr>
        <p:spPr>
          <a:xfrm>
            <a:off x="1883121" y="5556304"/>
            <a:ext cx="1484768" cy="16548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F338279-3E7E-4DDF-8078-AECDE5922E57}"/>
              </a:ext>
            </a:extLst>
          </p:cNvPr>
          <p:cNvSpPr txBox="1"/>
          <p:nvPr/>
        </p:nvSpPr>
        <p:spPr>
          <a:xfrm>
            <a:off x="3435303" y="5610625"/>
            <a:ext cx="294726" cy="307777"/>
          </a:xfrm>
          <a:prstGeom prst="rect">
            <a:avLst/>
          </a:prstGeom>
          <a:solidFill>
            <a:srgbClr val="FFFF00"/>
          </a:solidFill>
          <a:ln w="19050">
            <a:solidFill>
              <a:srgbClr val="7030A0"/>
            </a:solidFill>
          </a:ln>
        </p:spPr>
        <p:txBody>
          <a:bodyPr wrap="square" rtlCol="0">
            <a:spAutoFit/>
          </a:bodyPr>
          <a:lstStyle/>
          <a:p>
            <a:r>
              <a:rPr lang="en-US" sz="1400" b="1" dirty="0"/>
              <a:t>X</a:t>
            </a:r>
          </a:p>
        </p:txBody>
      </p:sp>
      <p:cxnSp>
        <p:nvCxnSpPr>
          <p:cNvPr id="13" name="Straight Arrow Connector 12">
            <a:extLst>
              <a:ext uri="{FF2B5EF4-FFF2-40B4-BE49-F238E27FC236}">
                <a16:creationId xmlns:a16="http://schemas.microsoft.com/office/drawing/2014/main" id="{69B526AC-BE20-4175-A136-3640C98947A8}"/>
              </a:ext>
            </a:extLst>
          </p:cNvPr>
          <p:cNvCxnSpPr>
            <a:cxnSpLocks/>
          </p:cNvCxnSpPr>
          <p:nvPr/>
        </p:nvCxnSpPr>
        <p:spPr>
          <a:xfrm flipV="1">
            <a:off x="3797443" y="5710734"/>
            <a:ext cx="1425429" cy="1105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279C69-0B4C-4C1D-93B5-EB34EC9E00D4}"/>
              </a:ext>
            </a:extLst>
          </p:cNvPr>
          <p:cNvSpPr txBox="1"/>
          <p:nvPr/>
        </p:nvSpPr>
        <p:spPr>
          <a:xfrm>
            <a:off x="5290286" y="5610624"/>
            <a:ext cx="294726" cy="307777"/>
          </a:xfrm>
          <a:prstGeom prst="rect">
            <a:avLst/>
          </a:prstGeom>
          <a:solidFill>
            <a:srgbClr val="FFFF00"/>
          </a:solidFill>
          <a:ln w="19050">
            <a:solidFill>
              <a:srgbClr val="7030A0"/>
            </a:solidFill>
          </a:ln>
        </p:spPr>
        <p:txBody>
          <a:bodyPr wrap="square" rtlCol="0">
            <a:spAutoFit/>
          </a:bodyPr>
          <a:lstStyle/>
          <a:p>
            <a:r>
              <a:rPr lang="en-US" sz="1400" b="1" dirty="0"/>
              <a:t>X</a:t>
            </a:r>
          </a:p>
        </p:txBody>
      </p:sp>
      <p:sp>
        <p:nvSpPr>
          <p:cNvPr id="16" name="TextBox 15">
            <a:extLst>
              <a:ext uri="{FF2B5EF4-FFF2-40B4-BE49-F238E27FC236}">
                <a16:creationId xmlns:a16="http://schemas.microsoft.com/office/drawing/2014/main" id="{5D53B844-8C07-4B5E-A1E2-B1D0253BA987}"/>
              </a:ext>
            </a:extLst>
          </p:cNvPr>
          <p:cNvSpPr txBox="1"/>
          <p:nvPr/>
        </p:nvSpPr>
        <p:spPr>
          <a:xfrm>
            <a:off x="7080937" y="5610623"/>
            <a:ext cx="294726" cy="307777"/>
          </a:xfrm>
          <a:prstGeom prst="rect">
            <a:avLst/>
          </a:prstGeom>
          <a:solidFill>
            <a:srgbClr val="FFFF00"/>
          </a:solidFill>
          <a:ln w="19050">
            <a:solidFill>
              <a:srgbClr val="7030A0"/>
            </a:solidFill>
          </a:ln>
        </p:spPr>
        <p:txBody>
          <a:bodyPr wrap="square" rtlCol="0">
            <a:spAutoFit/>
          </a:bodyPr>
          <a:lstStyle/>
          <a:p>
            <a:r>
              <a:rPr lang="en-US" sz="1400" b="1" dirty="0"/>
              <a:t>X</a:t>
            </a:r>
          </a:p>
        </p:txBody>
      </p:sp>
      <p:cxnSp>
        <p:nvCxnSpPr>
          <p:cNvPr id="17" name="Straight Arrow Connector 16">
            <a:extLst>
              <a:ext uri="{FF2B5EF4-FFF2-40B4-BE49-F238E27FC236}">
                <a16:creationId xmlns:a16="http://schemas.microsoft.com/office/drawing/2014/main" id="{E9365295-CADB-47F3-BC6C-9A48247165F3}"/>
              </a:ext>
            </a:extLst>
          </p:cNvPr>
          <p:cNvCxnSpPr>
            <a:cxnSpLocks/>
          </p:cNvCxnSpPr>
          <p:nvPr/>
        </p:nvCxnSpPr>
        <p:spPr>
          <a:xfrm flipV="1">
            <a:off x="5624176" y="5710734"/>
            <a:ext cx="1425429" cy="1105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28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12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750"/>
                            </p:stCondLst>
                            <p:childTnLst>
                              <p:par>
                                <p:cTn id="15" presetID="10" presetClass="entr" presetSubtype="0" fill="hold" grpId="0" nodeType="after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3250"/>
                            </p:stCondLst>
                            <p:childTnLst>
                              <p:par>
                                <p:cTn id="19" presetID="10" presetClass="entr" presetSubtype="0" fill="hold"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4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BFA1-35C3-4BF2-9538-FD3F2675A5C6}"/>
              </a:ext>
            </a:extLst>
          </p:cNvPr>
          <p:cNvSpPr>
            <a:spLocks noGrp="1"/>
          </p:cNvSpPr>
          <p:nvPr>
            <p:ph type="title"/>
          </p:nvPr>
        </p:nvSpPr>
        <p:spPr/>
        <p:txBody>
          <a:bodyPr/>
          <a:lstStyle/>
          <a:p>
            <a:r>
              <a:rPr lang="en-US" dirty="0"/>
              <a:t>Concurrent access? confusing results</a:t>
            </a:r>
          </a:p>
        </p:txBody>
      </p:sp>
      <p:sp>
        <p:nvSpPr>
          <p:cNvPr id="3" name="Content Placeholder 2">
            <a:extLst>
              <a:ext uri="{FF2B5EF4-FFF2-40B4-BE49-F238E27FC236}">
                <a16:creationId xmlns:a16="http://schemas.microsoft.com/office/drawing/2014/main" id="{4F7AF2AE-0419-42F4-9ADE-F257A6287C8A}"/>
              </a:ext>
            </a:extLst>
          </p:cNvPr>
          <p:cNvSpPr>
            <a:spLocks noGrp="1"/>
          </p:cNvSpPr>
          <p:nvPr>
            <p:ph idx="1"/>
          </p:nvPr>
        </p:nvSpPr>
        <p:spPr/>
        <p:txBody>
          <a:bodyPr/>
          <a:lstStyle/>
          <a:p>
            <a:r>
              <a:rPr lang="en-US" dirty="0"/>
              <a:t>If reads occur while these updates are still propagating, they could end up accessing a prior copy on one of the replicas </a:t>
            </a:r>
          </a:p>
          <a:p>
            <a:pPr>
              <a:buFont typeface="Wingdings" panose="05000000000000000000" pitchFamily="2" charset="2"/>
              <a:buChar char="Ø"/>
            </a:pPr>
            <a:r>
              <a:rPr lang="en-US" dirty="0"/>
              <a:t>  For load-balance, many DHTs randomize reads over the set of replicas</a:t>
            </a:r>
          </a:p>
          <a:p>
            <a:pPr>
              <a:buFont typeface="Wingdings" panose="05000000000000000000" pitchFamily="2" charset="2"/>
              <a:buChar char="Ø"/>
            </a:pPr>
            <a:r>
              <a:rPr lang="en-US" dirty="0"/>
              <a:t>  So you could “put” (</a:t>
            </a:r>
            <a:r>
              <a:rPr lang="en-US" dirty="0" err="1"/>
              <a:t>key,X</a:t>
            </a:r>
            <a:r>
              <a:rPr lang="en-US" dirty="0"/>
              <a:t>), then “get(key)” and might not see X for a</a:t>
            </a:r>
            <a:br>
              <a:rPr lang="en-US" dirty="0"/>
            </a:br>
            <a:r>
              <a:rPr lang="en-US" dirty="0"/>
              <a:t>    little while – even from the same thread, and certainly from different</a:t>
            </a:r>
            <a:br>
              <a:rPr lang="en-US" dirty="0"/>
            </a:br>
            <a:r>
              <a:rPr lang="en-US" dirty="0"/>
              <a:t>    threads or programs on different nodes.</a:t>
            </a:r>
          </a:p>
          <a:p>
            <a:pPr marL="0" indent="0">
              <a:buNone/>
            </a:pPr>
            <a:r>
              <a:rPr lang="en-US" dirty="0"/>
              <a:t>In most DHTs you actually don’t know when your “put” has finished.</a:t>
            </a:r>
          </a:p>
          <a:p>
            <a:pPr>
              <a:buFont typeface="Wingdings" panose="05000000000000000000" pitchFamily="2" charset="2"/>
              <a:buChar char="Ø"/>
            </a:pPr>
            <a:r>
              <a:rPr lang="en-US" dirty="0"/>
              <a:t>  Normally, soon after you do the operation, but no way to be sure.</a:t>
            </a:r>
          </a:p>
        </p:txBody>
      </p:sp>
      <p:sp>
        <p:nvSpPr>
          <p:cNvPr id="4" name="Footer Placeholder 3">
            <a:extLst>
              <a:ext uri="{FF2B5EF4-FFF2-40B4-BE49-F238E27FC236}">
                <a16:creationId xmlns:a16="http://schemas.microsoft.com/office/drawing/2014/main" id="{9DFED1C3-7A78-4933-A647-C4CF430C53C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3F4FDF0-52E0-4F53-845E-3F907EAB823E}"/>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19075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D39F-F785-4E9B-8521-F7CA088836F0}"/>
              </a:ext>
            </a:extLst>
          </p:cNvPr>
          <p:cNvSpPr>
            <a:spLocks noGrp="1"/>
          </p:cNvSpPr>
          <p:nvPr>
            <p:ph type="title"/>
          </p:nvPr>
        </p:nvSpPr>
        <p:spPr/>
        <p:txBody>
          <a:bodyPr/>
          <a:lstStyle/>
          <a:p>
            <a:r>
              <a:rPr lang="en-US" dirty="0"/>
              <a:t>Locking: Seemingly impractical</a:t>
            </a:r>
          </a:p>
        </p:txBody>
      </p:sp>
      <p:sp>
        <p:nvSpPr>
          <p:cNvPr id="3" name="Content Placeholder 2">
            <a:extLst>
              <a:ext uri="{FF2B5EF4-FFF2-40B4-BE49-F238E27FC236}">
                <a16:creationId xmlns:a16="http://schemas.microsoft.com/office/drawing/2014/main" id="{657D1386-C024-4F69-A738-7BCB1B3D1732}"/>
              </a:ext>
            </a:extLst>
          </p:cNvPr>
          <p:cNvSpPr>
            <a:spLocks noGrp="1"/>
          </p:cNvSpPr>
          <p:nvPr>
            <p:ph idx="1"/>
          </p:nvPr>
        </p:nvSpPr>
        <p:spPr/>
        <p:txBody>
          <a:bodyPr/>
          <a:lstStyle/>
          <a:p>
            <a:r>
              <a:rPr lang="en-US" dirty="0"/>
              <a:t>A natural idea is to “put” a lock record, such as “Ken wants lock X”</a:t>
            </a:r>
          </a:p>
          <a:p>
            <a:endParaRPr lang="en-US" dirty="0"/>
          </a:p>
          <a:p>
            <a:r>
              <a:rPr lang="en-US" dirty="0"/>
              <a:t>You could key it by X</a:t>
            </a:r>
          </a:p>
          <a:p>
            <a:endParaRPr lang="en-US" dirty="0"/>
          </a:p>
          <a:p>
            <a:r>
              <a:rPr lang="en-US" dirty="0"/>
              <a:t>Then could, perhaps, arrange that whatever “get” returns tells you who owns X.  But this won’t work because put and get lack consistency and get</a:t>
            </a:r>
            <a:br>
              <a:rPr lang="en-US" dirty="0"/>
            </a:br>
            <a:r>
              <a:rPr lang="en-US" dirty="0"/>
              <a:t>won’t guarantee atomicity.</a:t>
            </a:r>
          </a:p>
        </p:txBody>
      </p:sp>
      <p:sp>
        <p:nvSpPr>
          <p:cNvPr id="4" name="Footer Placeholder 3">
            <a:extLst>
              <a:ext uri="{FF2B5EF4-FFF2-40B4-BE49-F238E27FC236}">
                <a16:creationId xmlns:a16="http://schemas.microsoft.com/office/drawing/2014/main" id="{EC1C25CF-88B1-4EAE-852A-D04650FAA36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2E8BC7E-AC52-4875-9229-17F166AAF33C}"/>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2766712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40926-EA91-4F54-B354-07E1FD3A3040}"/>
              </a:ext>
            </a:extLst>
          </p:cNvPr>
          <p:cNvSpPr>
            <a:spLocks noGrp="1"/>
          </p:cNvSpPr>
          <p:nvPr>
            <p:ph type="title"/>
          </p:nvPr>
        </p:nvSpPr>
        <p:spPr/>
        <p:txBody>
          <a:bodyPr/>
          <a:lstStyle/>
          <a:p>
            <a:r>
              <a:rPr lang="en-US" dirty="0"/>
              <a:t>Suppose the DHT operations were atomic</a:t>
            </a:r>
          </a:p>
        </p:txBody>
      </p:sp>
      <p:sp>
        <p:nvSpPr>
          <p:cNvPr id="3" name="Content Placeholder 2">
            <a:extLst>
              <a:ext uri="{FF2B5EF4-FFF2-40B4-BE49-F238E27FC236}">
                <a16:creationId xmlns:a16="http://schemas.microsoft.com/office/drawing/2014/main" id="{A1F9EDB3-D831-410A-A76E-E88A250592B0}"/>
              </a:ext>
            </a:extLst>
          </p:cNvPr>
          <p:cNvSpPr>
            <a:spLocks noGrp="1"/>
          </p:cNvSpPr>
          <p:nvPr>
            <p:ph idx="1"/>
          </p:nvPr>
        </p:nvSpPr>
        <p:spPr/>
        <p:txBody>
          <a:bodyPr/>
          <a:lstStyle/>
          <a:p>
            <a:r>
              <a:rPr lang="en-US" dirty="0"/>
              <a:t>With more “determinism” and atomic put/get, life would improve </a:t>
            </a:r>
          </a:p>
          <a:p>
            <a:endParaRPr lang="en-US" dirty="0"/>
          </a:p>
          <a:p>
            <a:r>
              <a:rPr lang="en-US" dirty="0"/>
              <a:t>Now we can do locking via a kind of test-and-set variant of put</a:t>
            </a:r>
          </a:p>
          <a:p>
            <a:pPr>
              <a:buFont typeface="Wingdings" panose="05000000000000000000" pitchFamily="2" charset="2"/>
              <a:buChar char="Ø"/>
            </a:pPr>
            <a:r>
              <a:rPr lang="en-US" dirty="0"/>
              <a:t>  This would extend the normal </a:t>
            </a:r>
            <a:r>
              <a:rPr lang="en-US" dirty="0" err="1"/>
              <a:t>memcached</a:t>
            </a:r>
            <a:r>
              <a:rPr lang="en-US" dirty="0"/>
              <a:t> API; you can’t do it with</a:t>
            </a:r>
            <a:br>
              <a:rPr lang="en-US" dirty="0"/>
            </a:br>
            <a:r>
              <a:rPr lang="en-US" dirty="0"/>
              <a:t>    traditional </a:t>
            </a:r>
            <a:r>
              <a:rPr lang="en-US" dirty="0" err="1"/>
              <a:t>memcached</a:t>
            </a:r>
            <a:r>
              <a:rPr lang="en-US" dirty="0"/>
              <a:t> put.</a:t>
            </a:r>
          </a:p>
          <a:p>
            <a:pPr>
              <a:buFont typeface="Wingdings" panose="05000000000000000000" pitchFamily="2" charset="2"/>
              <a:buChar char="Ø"/>
            </a:pPr>
            <a:r>
              <a:rPr lang="en-US" dirty="0"/>
              <a:t>  But you could certainly add a test-and-set operation to </a:t>
            </a:r>
            <a:r>
              <a:rPr lang="en-US" dirty="0" err="1"/>
              <a:t>memcached</a:t>
            </a:r>
            <a:endParaRPr lang="en-US" dirty="0"/>
          </a:p>
        </p:txBody>
      </p:sp>
      <p:sp>
        <p:nvSpPr>
          <p:cNvPr id="4" name="Footer Placeholder 3">
            <a:extLst>
              <a:ext uri="{FF2B5EF4-FFF2-40B4-BE49-F238E27FC236}">
                <a16:creationId xmlns:a16="http://schemas.microsoft.com/office/drawing/2014/main" id="{3BCB644D-B723-4CA1-B595-A8AF1CFA4D6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E13E4C5F-5D6A-48E0-94A3-66A9103F185F}"/>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771709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631F-7F7B-46A4-8216-21BEA2DE2FC5}"/>
              </a:ext>
            </a:extLst>
          </p:cNvPr>
          <p:cNvSpPr>
            <a:spLocks noGrp="1"/>
          </p:cNvSpPr>
          <p:nvPr>
            <p:ph type="title"/>
          </p:nvPr>
        </p:nvSpPr>
        <p:spPr/>
        <p:txBody>
          <a:bodyPr/>
          <a:lstStyle/>
          <a:p>
            <a:r>
              <a:rPr lang="en-US" dirty="0"/>
              <a:t>Suddenly the DHT looks like a memory!</a:t>
            </a:r>
          </a:p>
        </p:txBody>
      </p:sp>
      <p:sp>
        <p:nvSpPr>
          <p:cNvPr id="3" name="Content Placeholder 2">
            <a:extLst>
              <a:ext uri="{FF2B5EF4-FFF2-40B4-BE49-F238E27FC236}">
                <a16:creationId xmlns:a16="http://schemas.microsoft.com/office/drawing/2014/main" id="{343BE49C-CBE6-42D3-99A9-8556DE243903}"/>
              </a:ext>
            </a:extLst>
          </p:cNvPr>
          <p:cNvSpPr>
            <a:spLocks noGrp="1"/>
          </p:cNvSpPr>
          <p:nvPr>
            <p:ph idx="1"/>
          </p:nvPr>
        </p:nvSpPr>
        <p:spPr/>
        <p:txBody>
          <a:bodyPr/>
          <a:lstStyle/>
          <a:p>
            <a:r>
              <a:rPr lang="en-US" dirty="0"/>
              <a:t>Normal computer memories, for NUMA machines, have:</a:t>
            </a:r>
          </a:p>
          <a:p>
            <a:pPr>
              <a:buFont typeface="Wingdings" panose="05000000000000000000" pitchFamily="2" charset="2"/>
              <a:buChar char="Ø"/>
            </a:pPr>
            <a:r>
              <a:rPr lang="en-US" dirty="0"/>
              <a:t>  Cache line atomic instructions for reads and writes.</a:t>
            </a:r>
          </a:p>
          <a:p>
            <a:pPr>
              <a:buFont typeface="Wingdings" panose="05000000000000000000" pitchFamily="2" charset="2"/>
              <a:buChar char="Ø"/>
            </a:pPr>
            <a:r>
              <a:rPr lang="en-US" dirty="0"/>
              <a:t>  Test-and-set instructions to implement locking</a:t>
            </a:r>
          </a:p>
          <a:p>
            <a:pPr marL="0" indent="0">
              <a:buNone/>
            </a:pPr>
            <a:endParaRPr lang="en-US" dirty="0"/>
          </a:p>
          <a:p>
            <a:pPr marL="0" indent="0">
              <a:buNone/>
            </a:pPr>
            <a:r>
              <a:rPr lang="en-US" dirty="0"/>
              <a:t>In effect, we would have shifted from a DHT model to a “massive shared memory” NUMA model!</a:t>
            </a:r>
          </a:p>
          <a:p>
            <a:pPr>
              <a:buFont typeface="Wingdings" panose="05000000000000000000" pitchFamily="2" charset="2"/>
              <a:buChar char="Ø"/>
            </a:pPr>
            <a:r>
              <a:rPr lang="en-US" dirty="0"/>
              <a:t>  Correct algorithms for this form of shared memory are standard!</a:t>
            </a:r>
          </a:p>
        </p:txBody>
      </p:sp>
      <p:sp>
        <p:nvSpPr>
          <p:cNvPr id="4" name="Footer Placeholder 3">
            <a:extLst>
              <a:ext uri="{FF2B5EF4-FFF2-40B4-BE49-F238E27FC236}">
                <a16:creationId xmlns:a16="http://schemas.microsoft.com/office/drawing/2014/main" id="{55486A0F-E461-46B8-BA45-E5CDBE063686}"/>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F5E2999-EE62-40F7-8492-0FA52163663A}"/>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2847374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3B91-DD28-48BD-AB8E-4F8658ACC41E}"/>
              </a:ext>
            </a:extLst>
          </p:cNvPr>
          <p:cNvSpPr>
            <a:spLocks noGrp="1"/>
          </p:cNvSpPr>
          <p:nvPr>
            <p:ph type="title"/>
          </p:nvPr>
        </p:nvSpPr>
        <p:spPr/>
        <p:txBody>
          <a:bodyPr/>
          <a:lstStyle/>
          <a:p>
            <a:r>
              <a:rPr lang="en-US" dirty="0"/>
              <a:t>As we will see in Lecture 12, this exists!</a:t>
            </a:r>
          </a:p>
        </p:txBody>
      </p:sp>
      <p:sp>
        <p:nvSpPr>
          <p:cNvPr id="3" name="Content Placeholder 2">
            <a:extLst>
              <a:ext uri="{FF2B5EF4-FFF2-40B4-BE49-F238E27FC236}">
                <a16:creationId xmlns:a16="http://schemas.microsoft.com/office/drawing/2014/main" id="{ABF9FA6F-CF1E-42E5-98D5-DD481D84C54C}"/>
              </a:ext>
            </a:extLst>
          </p:cNvPr>
          <p:cNvSpPr>
            <a:spLocks noGrp="1"/>
          </p:cNvSpPr>
          <p:nvPr>
            <p:ph idx="1"/>
          </p:nvPr>
        </p:nvSpPr>
        <p:spPr/>
        <p:txBody>
          <a:bodyPr/>
          <a:lstStyle/>
          <a:p>
            <a:r>
              <a:rPr lang="en-US" dirty="0"/>
              <a:t>Several research projects, and at least one commercial cloud service (a Microsoft Azure service called </a:t>
            </a:r>
            <a:r>
              <a:rPr lang="en-US" dirty="0" err="1"/>
              <a:t>FaRM</a:t>
            </a:r>
            <a:r>
              <a:rPr lang="en-US" dirty="0"/>
              <a:t>) have atomic distributed shared memory behavior</a:t>
            </a:r>
          </a:p>
          <a:p>
            <a:r>
              <a:rPr lang="en-US" dirty="0"/>
              <a:t>We will look closely at </a:t>
            </a:r>
            <a:r>
              <a:rPr lang="en-US" dirty="0" err="1"/>
              <a:t>FaRM</a:t>
            </a:r>
            <a:r>
              <a:rPr lang="en-US" dirty="0"/>
              <a:t> in the next lecture, and then at Herd and </a:t>
            </a:r>
            <a:r>
              <a:rPr lang="en-US" dirty="0" err="1"/>
              <a:t>FaSST</a:t>
            </a:r>
            <a:r>
              <a:rPr lang="en-US" dirty="0"/>
              <a:t>, which offer similar capabilities but made different design choices</a:t>
            </a:r>
          </a:p>
          <a:p>
            <a:r>
              <a:rPr lang="en-US" dirty="0"/>
              <a:t>The </a:t>
            </a:r>
            <a:r>
              <a:rPr lang="en-US" dirty="0" err="1"/>
              <a:t>FaRM</a:t>
            </a:r>
            <a:r>
              <a:rPr lang="en-US" dirty="0"/>
              <a:t> people like to think of their DHT as a big memory</a:t>
            </a:r>
          </a:p>
          <a:p>
            <a:pPr>
              <a:buFont typeface="Wingdings" panose="05000000000000000000" pitchFamily="2" charset="2"/>
              <a:buChar char="Ø"/>
            </a:pPr>
            <a:r>
              <a:rPr lang="en-US" dirty="0"/>
              <a:t>  In a normal memory, you access objects by address</a:t>
            </a:r>
          </a:p>
          <a:p>
            <a:pPr>
              <a:buFont typeface="Wingdings" panose="05000000000000000000" pitchFamily="2" charset="2"/>
              <a:buChar char="Ø"/>
            </a:pPr>
            <a:r>
              <a:rPr lang="en-US" dirty="0"/>
              <a:t>  In a DHT like </a:t>
            </a:r>
            <a:r>
              <a:rPr lang="en-US" dirty="0" err="1"/>
              <a:t>FaRM</a:t>
            </a:r>
            <a:r>
              <a:rPr lang="en-US" dirty="0"/>
              <a:t>,  the key is “like” an address!</a:t>
            </a:r>
          </a:p>
        </p:txBody>
      </p:sp>
      <p:sp>
        <p:nvSpPr>
          <p:cNvPr id="4" name="Footer Placeholder 3">
            <a:extLst>
              <a:ext uri="{FF2B5EF4-FFF2-40B4-BE49-F238E27FC236}">
                <a16:creationId xmlns:a16="http://schemas.microsoft.com/office/drawing/2014/main" id="{7FB4C821-F041-4051-81E6-4981189F96E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8D9B33A-8C11-41B7-A226-901FF0FDD50B}"/>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257127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DEE2-FA34-44EF-9314-1F4BDC51ABD4}"/>
              </a:ext>
            </a:extLst>
          </p:cNvPr>
          <p:cNvSpPr>
            <a:spLocks noGrp="1"/>
          </p:cNvSpPr>
          <p:nvPr>
            <p:ph type="title"/>
          </p:nvPr>
        </p:nvSpPr>
        <p:spPr/>
        <p:txBody>
          <a:bodyPr/>
          <a:lstStyle/>
          <a:p>
            <a:r>
              <a:rPr lang="en-US" dirty="0"/>
              <a:t>A 5-lecture Roadmap!</a:t>
            </a:r>
          </a:p>
        </p:txBody>
      </p:sp>
      <p:sp>
        <p:nvSpPr>
          <p:cNvPr id="4" name="Footer Placeholder 3">
            <a:extLst>
              <a:ext uri="{FF2B5EF4-FFF2-40B4-BE49-F238E27FC236}">
                <a16:creationId xmlns:a16="http://schemas.microsoft.com/office/drawing/2014/main" id="{03D713CF-E332-4FA5-B7DC-B3D3C746A7A9}"/>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09E3145C-2DC3-47D2-BBAA-325AF239E4B0}"/>
              </a:ext>
            </a:extLst>
          </p:cNvPr>
          <p:cNvSpPr>
            <a:spLocks noGrp="1"/>
          </p:cNvSpPr>
          <p:nvPr>
            <p:ph type="sldNum" sz="quarter" idx="12"/>
          </p:nvPr>
        </p:nvSpPr>
        <p:spPr/>
        <p:txBody>
          <a:bodyPr/>
          <a:lstStyle/>
          <a:p>
            <a:fld id="{3C974458-8A97-4835-BF79-1FB6D7856C21}" type="slidenum">
              <a:rPr lang="en-US" smtClean="0"/>
              <a:t>2</a:t>
            </a:fld>
            <a:endParaRPr lang="en-US"/>
          </a:p>
        </p:txBody>
      </p:sp>
      <p:sp>
        <p:nvSpPr>
          <p:cNvPr id="6" name="TextBox 5">
            <a:extLst>
              <a:ext uri="{FF2B5EF4-FFF2-40B4-BE49-F238E27FC236}">
                <a16:creationId xmlns:a16="http://schemas.microsoft.com/office/drawing/2014/main" id="{686AA27E-3E90-49D2-940D-C2104AA600A4}"/>
              </a:ext>
            </a:extLst>
          </p:cNvPr>
          <p:cNvSpPr txBox="1"/>
          <p:nvPr/>
        </p:nvSpPr>
        <p:spPr>
          <a:xfrm>
            <a:off x="707048" y="2655965"/>
            <a:ext cx="2338754" cy="369332"/>
          </a:xfrm>
          <a:prstGeom prst="rect">
            <a:avLst/>
          </a:prstGeom>
          <a:solidFill>
            <a:srgbClr val="FFFF00"/>
          </a:solidFill>
          <a:ln w="38100">
            <a:solidFill>
              <a:schemeClr val="tx1"/>
            </a:solidFill>
          </a:ln>
        </p:spPr>
        <p:txBody>
          <a:bodyPr wrap="square" rtlCol="0">
            <a:spAutoFit/>
          </a:bodyPr>
          <a:lstStyle/>
          <a:p>
            <a:r>
              <a:rPr lang="en-US" b="1" dirty="0"/>
              <a:t>Lecture 1: Transactions</a:t>
            </a:r>
          </a:p>
        </p:txBody>
      </p:sp>
      <p:sp>
        <p:nvSpPr>
          <p:cNvPr id="7" name="TextBox 6">
            <a:extLst>
              <a:ext uri="{FF2B5EF4-FFF2-40B4-BE49-F238E27FC236}">
                <a16:creationId xmlns:a16="http://schemas.microsoft.com/office/drawing/2014/main" id="{6C962D09-47D0-40AA-B505-6C41473CFA81}"/>
              </a:ext>
            </a:extLst>
          </p:cNvPr>
          <p:cNvSpPr txBox="1"/>
          <p:nvPr/>
        </p:nvSpPr>
        <p:spPr>
          <a:xfrm>
            <a:off x="707048" y="4450674"/>
            <a:ext cx="2338754" cy="369332"/>
          </a:xfrm>
          <a:prstGeom prst="rect">
            <a:avLst/>
          </a:prstGeom>
          <a:solidFill>
            <a:srgbClr val="FFFF00"/>
          </a:solidFill>
        </p:spPr>
        <p:txBody>
          <a:bodyPr wrap="square" rtlCol="0">
            <a:spAutoFit/>
          </a:bodyPr>
          <a:lstStyle/>
          <a:p>
            <a:pPr algn="ctr"/>
            <a:r>
              <a:rPr lang="en-US" b="1" dirty="0"/>
              <a:t>Lecture 2: DHTs</a:t>
            </a:r>
          </a:p>
        </p:txBody>
      </p:sp>
      <p:sp>
        <p:nvSpPr>
          <p:cNvPr id="10" name="Freeform: Shape 9">
            <a:extLst>
              <a:ext uri="{FF2B5EF4-FFF2-40B4-BE49-F238E27FC236}">
                <a16:creationId xmlns:a16="http://schemas.microsoft.com/office/drawing/2014/main" id="{162435ED-5351-429D-B2A6-423EBCC5B872}"/>
              </a:ext>
            </a:extLst>
          </p:cNvPr>
          <p:cNvSpPr/>
          <p:nvPr/>
        </p:nvSpPr>
        <p:spPr>
          <a:xfrm>
            <a:off x="3045802" y="3068174"/>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E24AAD7-5F35-4F2B-A389-55E58526EE2D}"/>
              </a:ext>
            </a:extLst>
          </p:cNvPr>
          <p:cNvSpPr/>
          <p:nvPr/>
        </p:nvSpPr>
        <p:spPr>
          <a:xfrm flipV="1">
            <a:off x="3045802" y="3851757"/>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DC9464-48C9-4400-A75D-C9F0B0C604D1}"/>
              </a:ext>
            </a:extLst>
          </p:cNvPr>
          <p:cNvSpPr txBox="1"/>
          <p:nvPr/>
        </p:nvSpPr>
        <p:spPr>
          <a:xfrm>
            <a:off x="4320686" y="3332902"/>
            <a:ext cx="2338754" cy="646331"/>
          </a:xfrm>
          <a:prstGeom prst="rect">
            <a:avLst/>
          </a:prstGeom>
          <a:solidFill>
            <a:srgbClr val="FFFF00"/>
          </a:solidFill>
        </p:spPr>
        <p:txBody>
          <a:bodyPr wrap="square" rtlCol="0">
            <a:spAutoFit/>
          </a:bodyPr>
          <a:lstStyle/>
          <a:p>
            <a:pPr algn="ctr"/>
            <a:r>
              <a:rPr lang="en-US" b="1" dirty="0"/>
              <a:t>Lecture 3:</a:t>
            </a:r>
            <a:br>
              <a:rPr lang="en-US" b="1" dirty="0"/>
            </a:br>
            <a:r>
              <a:rPr lang="en-US" b="1" dirty="0"/>
              <a:t>Transactions on DHTs</a:t>
            </a:r>
          </a:p>
        </p:txBody>
      </p:sp>
      <p:sp>
        <p:nvSpPr>
          <p:cNvPr id="13" name="TextBox 12">
            <a:extLst>
              <a:ext uri="{FF2B5EF4-FFF2-40B4-BE49-F238E27FC236}">
                <a16:creationId xmlns:a16="http://schemas.microsoft.com/office/drawing/2014/main" id="{E2BE9F31-8A0A-4DB7-BC2A-EE74F2330420}"/>
              </a:ext>
            </a:extLst>
          </p:cNvPr>
          <p:cNvSpPr txBox="1"/>
          <p:nvPr/>
        </p:nvSpPr>
        <p:spPr>
          <a:xfrm>
            <a:off x="4443777" y="5530238"/>
            <a:ext cx="2338754" cy="369332"/>
          </a:xfrm>
          <a:prstGeom prst="rect">
            <a:avLst/>
          </a:prstGeom>
          <a:solidFill>
            <a:srgbClr val="FFFF00"/>
          </a:solidFill>
        </p:spPr>
        <p:txBody>
          <a:bodyPr wrap="square" rtlCol="0">
            <a:spAutoFit/>
          </a:bodyPr>
          <a:lstStyle/>
          <a:p>
            <a:pPr algn="ctr"/>
            <a:r>
              <a:rPr lang="en-US" b="1" dirty="0"/>
              <a:t>(Old topic)  RDMA</a:t>
            </a:r>
          </a:p>
        </p:txBody>
      </p:sp>
      <p:sp>
        <p:nvSpPr>
          <p:cNvPr id="14" name="Freeform: Shape 13">
            <a:extLst>
              <a:ext uri="{FF2B5EF4-FFF2-40B4-BE49-F238E27FC236}">
                <a16:creationId xmlns:a16="http://schemas.microsoft.com/office/drawing/2014/main" id="{19BB5397-5A37-407D-BC9D-46F0AA410ADB}"/>
              </a:ext>
            </a:extLst>
          </p:cNvPr>
          <p:cNvSpPr/>
          <p:nvPr/>
        </p:nvSpPr>
        <p:spPr>
          <a:xfrm>
            <a:off x="6782531" y="4105372"/>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EB58BEC-6747-49F4-A10F-D47B85313BD3}"/>
              </a:ext>
            </a:extLst>
          </p:cNvPr>
          <p:cNvSpPr/>
          <p:nvPr/>
        </p:nvSpPr>
        <p:spPr>
          <a:xfrm flipV="1">
            <a:off x="6782531" y="4888955"/>
            <a:ext cx="1099038" cy="529457"/>
          </a:xfrm>
          <a:custGeom>
            <a:avLst/>
            <a:gdLst>
              <a:gd name="connsiteX0" fmla="*/ 0 w 1099038"/>
              <a:gd name="connsiteY0" fmla="*/ 0 h 529457"/>
              <a:gd name="connsiteX1" fmla="*/ 334108 w 1099038"/>
              <a:gd name="connsiteY1" fmla="*/ 448408 h 529457"/>
              <a:gd name="connsiteX2" fmla="*/ 1099038 w 1099038"/>
              <a:gd name="connsiteY2" fmla="*/ 527539 h 529457"/>
            </a:gdLst>
            <a:ahLst/>
            <a:cxnLst>
              <a:cxn ang="0">
                <a:pos x="connsiteX0" y="connsiteY0"/>
              </a:cxn>
              <a:cxn ang="0">
                <a:pos x="connsiteX1" y="connsiteY1"/>
              </a:cxn>
              <a:cxn ang="0">
                <a:pos x="connsiteX2" y="connsiteY2"/>
              </a:cxn>
            </a:cxnLst>
            <a:rect l="l" t="t" r="r" b="b"/>
            <a:pathLst>
              <a:path w="1099038" h="529457">
                <a:moveTo>
                  <a:pt x="0" y="0"/>
                </a:moveTo>
                <a:cubicBezTo>
                  <a:pt x="75467" y="180242"/>
                  <a:pt x="150935" y="360485"/>
                  <a:pt x="334108" y="448408"/>
                </a:cubicBezTo>
                <a:cubicBezTo>
                  <a:pt x="517281" y="536331"/>
                  <a:pt x="808159" y="531935"/>
                  <a:pt x="1099038" y="527539"/>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2DFDA0A-5503-4948-94F1-D5F50BBCBE32}"/>
              </a:ext>
            </a:extLst>
          </p:cNvPr>
          <p:cNvSpPr txBox="1"/>
          <p:nvPr/>
        </p:nvSpPr>
        <p:spPr>
          <a:xfrm>
            <a:off x="8111401" y="4520648"/>
            <a:ext cx="2888993" cy="369332"/>
          </a:xfrm>
          <a:prstGeom prst="rect">
            <a:avLst/>
          </a:prstGeom>
          <a:solidFill>
            <a:srgbClr val="FFFF00"/>
          </a:solidFill>
          <a:ln w="38100">
            <a:solidFill>
              <a:schemeClr val="tx1"/>
            </a:solidFill>
          </a:ln>
        </p:spPr>
        <p:txBody>
          <a:bodyPr wrap="square" rtlCol="0">
            <a:spAutoFit/>
          </a:bodyPr>
          <a:lstStyle/>
          <a:p>
            <a:r>
              <a:rPr lang="en-US" b="1" dirty="0"/>
              <a:t>Lecture 4: </a:t>
            </a:r>
            <a:r>
              <a:rPr lang="en-US" b="1" dirty="0" err="1"/>
              <a:t>FaRM</a:t>
            </a:r>
            <a:r>
              <a:rPr lang="en-US" b="1" dirty="0"/>
              <a:t> RDMA DHT</a:t>
            </a:r>
          </a:p>
        </p:txBody>
      </p:sp>
      <p:sp>
        <p:nvSpPr>
          <p:cNvPr id="19" name="TextBox 18">
            <a:extLst>
              <a:ext uri="{FF2B5EF4-FFF2-40B4-BE49-F238E27FC236}">
                <a16:creationId xmlns:a16="http://schemas.microsoft.com/office/drawing/2014/main" id="{8BBC69A3-236A-4E61-843E-FB6EA4FA20A6}"/>
              </a:ext>
            </a:extLst>
          </p:cNvPr>
          <p:cNvSpPr txBox="1"/>
          <p:nvPr/>
        </p:nvSpPr>
        <p:spPr>
          <a:xfrm>
            <a:off x="8813914" y="4998769"/>
            <a:ext cx="2888993" cy="369332"/>
          </a:xfrm>
          <a:prstGeom prst="rect">
            <a:avLst/>
          </a:prstGeom>
          <a:solidFill>
            <a:srgbClr val="FFFF00"/>
          </a:solidFill>
          <a:ln w="38100">
            <a:solidFill>
              <a:schemeClr val="tx1"/>
            </a:solidFill>
          </a:ln>
        </p:spPr>
        <p:txBody>
          <a:bodyPr wrap="square" rtlCol="0">
            <a:spAutoFit/>
          </a:bodyPr>
          <a:lstStyle/>
          <a:p>
            <a:r>
              <a:rPr lang="en-US" b="1" dirty="0"/>
              <a:t>Lecture 5: </a:t>
            </a:r>
            <a:r>
              <a:rPr lang="en-US" b="1" dirty="0" err="1"/>
              <a:t>HeRD</a:t>
            </a:r>
            <a:r>
              <a:rPr lang="en-US" b="1" dirty="0"/>
              <a:t> and FASST</a:t>
            </a:r>
          </a:p>
        </p:txBody>
      </p:sp>
      <p:sp>
        <p:nvSpPr>
          <p:cNvPr id="20" name="TextBox 19">
            <a:extLst>
              <a:ext uri="{FF2B5EF4-FFF2-40B4-BE49-F238E27FC236}">
                <a16:creationId xmlns:a16="http://schemas.microsoft.com/office/drawing/2014/main" id="{02D4A685-DF59-4CD3-9F51-79F3BEF7AA46}"/>
              </a:ext>
            </a:extLst>
          </p:cNvPr>
          <p:cNvSpPr txBox="1"/>
          <p:nvPr/>
        </p:nvSpPr>
        <p:spPr>
          <a:xfrm>
            <a:off x="707048" y="4439363"/>
            <a:ext cx="2338754" cy="369332"/>
          </a:xfrm>
          <a:prstGeom prst="rect">
            <a:avLst/>
          </a:prstGeom>
          <a:solidFill>
            <a:srgbClr val="FFFF00"/>
          </a:solidFill>
          <a:ln w="38100">
            <a:solidFill>
              <a:schemeClr val="tx1"/>
            </a:solidFill>
          </a:ln>
        </p:spPr>
        <p:txBody>
          <a:bodyPr wrap="square" rtlCol="0">
            <a:spAutoFit/>
          </a:bodyPr>
          <a:lstStyle/>
          <a:p>
            <a:pPr algn="ctr"/>
            <a:r>
              <a:rPr lang="en-US" b="1" dirty="0"/>
              <a:t>Lecture 2: DHTs</a:t>
            </a:r>
          </a:p>
        </p:txBody>
      </p:sp>
      <p:sp>
        <p:nvSpPr>
          <p:cNvPr id="21" name="TextBox 20">
            <a:extLst>
              <a:ext uri="{FF2B5EF4-FFF2-40B4-BE49-F238E27FC236}">
                <a16:creationId xmlns:a16="http://schemas.microsoft.com/office/drawing/2014/main" id="{2FB53719-FE25-490B-986D-91CBAD939F5D}"/>
              </a:ext>
            </a:extLst>
          </p:cNvPr>
          <p:cNvSpPr txBox="1"/>
          <p:nvPr/>
        </p:nvSpPr>
        <p:spPr>
          <a:xfrm>
            <a:off x="4320686" y="3321591"/>
            <a:ext cx="2338754" cy="646331"/>
          </a:xfrm>
          <a:prstGeom prst="rect">
            <a:avLst/>
          </a:prstGeom>
          <a:solidFill>
            <a:srgbClr val="FFFF00"/>
          </a:solidFill>
          <a:ln w="38100">
            <a:solidFill>
              <a:schemeClr val="tx1"/>
            </a:solidFill>
          </a:ln>
        </p:spPr>
        <p:txBody>
          <a:bodyPr wrap="square" rtlCol="0">
            <a:spAutoFit/>
          </a:bodyPr>
          <a:lstStyle/>
          <a:p>
            <a:pPr algn="ctr"/>
            <a:r>
              <a:rPr lang="en-US" b="1" dirty="0"/>
              <a:t>Lecture 3:</a:t>
            </a:r>
            <a:br>
              <a:rPr lang="en-US" b="1" dirty="0"/>
            </a:br>
            <a:r>
              <a:rPr lang="en-US" b="1" dirty="0"/>
              <a:t>Transactions on DHTs</a:t>
            </a:r>
          </a:p>
        </p:txBody>
      </p:sp>
      <p:sp>
        <p:nvSpPr>
          <p:cNvPr id="22" name="TextBox 21">
            <a:extLst>
              <a:ext uri="{FF2B5EF4-FFF2-40B4-BE49-F238E27FC236}">
                <a16:creationId xmlns:a16="http://schemas.microsoft.com/office/drawing/2014/main" id="{244B83E8-718C-4F82-90D2-EAF7E83E8455}"/>
              </a:ext>
            </a:extLst>
          </p:cNvPr>
          <p:cNvSpPr txBox="1"/>
          <p:nvPr/>
        </p:nvSpPr>
        <p:spPr>
          <a:xfrm>
            <a:off x="4443777" y="5518927"/>
            <a:ext cx="2338754" cy="369332"/>
          </a:xfrm>
          <a:prstGeom prst="rect">
            <a:avLst/>
          </a:prstGeom>
          <a:pattFill prst="dkVert">
            <a:fgClr>
              <a:srgbClr val="FFFF00"/>
            </a:fgClr>
            <a:bgClr>
              <a:schemeClr val="bg1"/>
            </a:bgClr>
          </a:pattFill>
          <a:ln w="38100">
            <a:solidFill>
              <a:schemeClr val="tx1"/>
            </a:solidFill>
          </a:ln>
        </p:spPr>
        <p:txBody>
          <a:bodyPr wrap="square" rtlCol="0">
            <a:spAutoFit/>
          </a:bodyPr>
          <a:lstStyle/>
          <a:p>
            <a:pPr algn="ctr"/>
            <a:r>
              <a:rPr lang="en-US" b="1" dirty="0"/>
              <a:t>(Old topic)  RDMA</a:t>
            </a:r>
          </a:p>
        </p:txBody>
      </p:sp>
      <p:pic>
        <p:nvPicPr>
          <p:cNvPr id="25" name="Picture 24">
            <a:extLst>
              <a:ext uri="{FF2B5EF4-FFF2-40B4-BE49-F238E27FC236}">
                <a16:creationId xmlns:a16="http://schemas.microsoft.com/office/drawing/2014/main" id="{0E769B14-64D8-4CEB-AB67-0C611AB682F2}"/>
              </a:ext>
            </a:extLst>
          </p:cNvPr>
          <p:cNvPicPr>
            <a:picLocks noChangeAspect="1"/>
          </p:cNvPicPr>
          <p:nvPr/>
        </p:nvPicPr>
        <p:blipFill>
          <a:blip r:embed="rId3"/>
          <a:stretch>
            <a:fillRect/>
          </a:stretch>
        </p:blipFill>
        <p:spPr>
          <a:xfrm>
            <a:off x="9001125" y="264189"/>
            <a:ext cx="2809875" cy="2371583"/>
          </a:xfrm>
          <a:prstGeom prst="rect">
            <a:avLst/>
          </a:prstGeom>
        </p:spPr>
      </p:pic>
    </p:spTree>
    <p:extLst>
      <p:ext uri="{BB962C8B-B14F-4D97-AF65-F5344CB8AC3E}">
        <p14:creationId xmlns:p14="http://schemas.microsoft.com/office/powerpoint/2010/main" val="336329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4116-7F23-4A3F-AB03-A59830981A5B}"/>
              </a:ext>
            </a:extLst>
          </p:cNvPr>
          <p:cNvSpPr>
            <a:spLocks noGrp="1"/>
          </p:cNvSpPr>
          <p:nvPr>
            <p:ph type="title"/>
          </p:nvPr>
        </p:nvSpPr>
        <p:spPr/>
        <p:txBody>
          <a:bodyPr/>
          <a:lstStyle/>
          <a:p>
            <a:r>
              <a:rPr lang="en-US" dirty="0"/>
              <a:t>Would we want transactions?</a:t>
            </a:r>
          </a:p>
        </p:txBody>
      </p:sp>
      <p:sp>
        <p:nvSpPr>
          <p:cNvPr id="3" name="Content Placeholder 2">
            <a:extLst>
              <a:ext uri="{FF2B5EF4-FFF2-40B4-BE49-F238E27FC236}">
                <a16:creationId xmlns:a16="http://schemas.microsoft.com/office/drawing/2014/main" id="{319FF8BD-0BBC-4FB2-AAFB-5556E0F65F73}"/>
              </a:ext>
            </a:extLst>
          </p:cNvPr>
          <p:cNvSpPr>
            <a:spLocks noGrp="1"/>
          </p:cNvSpPr>
          <p:nvPr>
            <p:ph idx="1"/>
          </p:nvPr>
        </p:nvSpPr>
        <p:spPr/>
        <p:txBody>
          <a:bodyPr/>
          <a:lstStyle/>
          <a:p>
            <a:r>
              <a:rPr lang="en-US" dirty="0"/>
              <a:t>If we had a DHT with true atomicity semantics, like a large NUMA memory, it isn’t obvious we would want transactions.</a:t>
            </a:r>
          </a:p>
          <a:p>
            <a:endParaRPr lang="en-US" dirty="0"/>
          </a:p>
          <a:p>
            <a:r>
              <a:rPr lang="en-US" dirty="0"/>
              <a:t>In fact that would correspond to “transactional memory”, and as we saw, while the vision was inspiring, as a practical matter, transactional memory requires knowledge of exactly how the compiler implements the model</a:t>
            </a:r>
          </a:p>
          <a:p>
            <a:endParaRPr lang="en-US" dirty="0"/>
          </a:p>
          <a:p>
            <a:r>
              <a:rPr lang="en-US" dirty="0"/>
              <a:t>We might just use “standard” concurrent data structures</a:t>
            </a:r>
          </a:p>
        </p:txBody>
      </p:sp>
      <p:sp>
        <p:nvSpPr>
          <p:cNvPr id="4" name="Footer Placeholder 3">
            <a:extLst>
              <a:ext uri="{FF2B5EF4-FFF2-40B4-BE49-F238E27FC236}">
                <a16:creationId xmlns:a16="http://schemas.microsoft.com/office/drawing/2014/main" id="{0B78F4C3-6B12-4C87-AAE9-93663068510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B76623A-4373-49F7-A004-3238934150AC}"/>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57289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3ADB-D8F2-49F4-A010-E57DC192799C}"/>
              </a:ext>
            </a:extLst>
          </p:cNvPr>
          <p:cNvSpPr>
            <a:spLocks noGrp="1"/>
          </p:cNvSpPr>
          <p:nvPr>
            <p:ph type="title"/>
          </p:nvPr>
        </p:nvSpPr>
        <p:spPr/>
        <p:txBody>
          <a:bodyPr/>
          <a:lstStyle/>
          <a:p>
            <a:r>
              <a:rPr lang="en-US" dirty="0"/>
              <a:t>Flattening a data structure</a:t>
            </a:r>
          </a:p>
        </p:txBody>
      </p:sp>
      <p:sp>
        <p:nvSpPr>
          <p:cNvPr id="3" name="Content Placeholder 2">
            <a:extLst>
              <a:ext uri="{FF2B5EF4-FFF2-40B4-BE49-F238E27FC236}">
                <a16:creationId xmlns:a16="http://schemas.microsoft.com/office/drawing/2014/main" id="{7311A89B-C594-47BF-8E46-A0321F02AE21}"/>
              </a:ext>
            </a:extLst>
          </p:cNvPr>
          <p:cNvSpPr>
            <a:spLocks noGrp="1"/>
          </p:cNvSpPr>
          <p:nvPr>
            <p:ph idx="1"/>
          </p:nvPr>
        </p:nvSpPr>
        <p:spPr/>
        <p:txBody>
          <a:bodyPr>
            <a:normAutofit/>
          </a:bodyPr>
          <a:lstStyle/>
          <a:p>
            <a:r>
              <a:rPr lang="en-US" dirty="0"/>
              <a:t>One concern with DHTs that act like large NUMA storage systems is that when data doesn’t live at a single location, “jumping around” becomes costly.</a:t>
            </a:r>
          </a:p>
          <a:p>
            <a:endParaRPr lang="en-US" dirty="0"/>
          </a:p>
          <a:p>
            <a:r>
              <a:rPr lang="en-US" dirty="0"/>
              <a:t>The term “flattening” has emerged.  It isn’t an ideal word for the idea:</a:t>
            </a:r>
          </a:p>
          <a:p>
            <a:pPr>
              <a:buFont typeface="Wingdings" panose="05000000000000000000" pitchFamily="2" charset="2"/>
              <a:buChar char="Ø"/>
            </a:pPr>
            <a:r>
              <a:rPr lang="en-US" dirty="0"/>
              <a:t>  Start with some database or structure that scatters data over more than</a:t>
            </a:r>
            <a:br>
              <a:rPr lang="en-US" dirty="0"/>
            </a:br>
            <a:r>
              <a:rPr lang="en-US" dirty="0"/>
              <a:t>    one key (into more than one node of the DHT)</a:t>
            </a:r>
          </a:p>
          <a:p>
            <a:pPr>
              <a:buFont typeface="Wingdings" panose="05000000000000000000" pitchFamily="2" charset="2"/>
              <a:buChar char="Ø"/>
            </a:pPr>
            <a:r>
              <a:rPr lang="en-US" dirty="0"/>
              <a:t>  Reorganize it so a </a:t>
            </a:r>
            <a:r>
              <a:rPr lang="en-US" i="1" dirty="0"/>
              <a:t>single parallel action </a:t>
            </a:r>
            <a:r>
              <a:rPr lang="en-US" dirty="0"/>
              <a:t>suffices for every operation</a:t>
            </a:r>
          </a:p>
        </p:txBody>
      </p:sp>
      <p:sp>
        <p:nvSpPr>
          <p:cNvPr id="4" name="Footer Placeholder 3">
            <a:extLst>
              <a:ext uri="{FF2B5EF4-FFF2-40B4-BE49-F238E27FC236}">
                <a16:creationId xmlns:a16="http://schemas.microsoft.com/office/drawing/2014/main" id="{27C9E848-77A7-475A-BCBC-939D4440C9BD}"/>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334C37D8-024E-405F-8AEF-6F743196FE7C}"/>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1800388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085A-25A8-48F2-8155-EF673D4A153C}"/>
              </a:ext>
            </a:extLst>
          </p:cNvPr>
          <p:cNvSpPr>
            <a:spLocks noGrp="1"/>
          </p:cNvSpPr>
          <p:nvPr>
            <p:ph type="title"/>
          </p:nvPr>
        </p:nvSpPr>
        <p:spPr/>
        <p:txBody>
          <a:bodyPr/>
          <a:lstStyle/>
          <a:p>
            <a:r>
              <a:rPr lang="en-US" dirty="0"/>
              <a:t>Flattening a Data Structure</a:t>
            </a:r>
          </a:p>
        </p:txBody>
      </p:sp>
      <p:sp>
        <p:nvSpPr>
          <p:cNvPr id="37" name="Content Placeholder 36">
            <a:extLst>
              <a:ext uri="{FF2B5EF4-FFF2-40B4-BE49-F238E27FC236}">
                <a16:creationId xmlns:a16="http://schemas.microsoft.com/office/drawing/2014/main" id="{1DEC7F45-3DA7-4EE0-B3E0-6149F03F3328}"/>
              </a:ext>
            </a:extLst>
          </p:cNvPr>
          <p:cNvSpPr>
            <a:spLocks noGrp="1"/>
          </p:cNvSpPr>
          <p:nvPr>
            <p:ph idx="1"/>
          </p:nvPr>
        </p:nvSpPr>
        <p:spPr/>
        <p:txBody>
          <a:bodyPr/>
          <a:lstStyle/>
          <a:p>
            <a:r>
              <a:rPr lang="en-US" dirty="0"/>
              <a:t>Start with a normal sequence of actions, but find a way to run them as a single highly parallel operation, concurrently.</a:t>
            </a:r>
          </a:p>
        </p:txBody>
      </p:sp>
      <p:sp>
        <p:nvSpPr>
          <p:cNvPr id="4" name="Footer Placeholder 3">
            <a:extLst>
              <a:ext uri="{FF2B5EF4-FFF2-40B4-BE49-F238E27FC236}">
                <a16:creationId xmlns:a16="http://schemas.microsoft.com/office/drawing/2014/main" id="{AF8FFFDE-FA7F-4DF8-A091-E8C38D0FC93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3AA8972-E642-48B9-9A78-4CF365A7EB60}"/>
              </a:ext>
            </a:extLst>
          </p:cNvPr>
          <p:cNvSpPr>
            <a:spLocks noGrp="1"/>
          </p:cNvSpPr>
          <p:nvPr>
            <p:ph type="sldNum" sz="quarter" idx="12"/>
          </p:nvPr>
        </p:nvSpPr>
        <p:spPr/>
        <p:txBody>
          <a:bodyPr/>
          <a:lstStyle/>
          <a:p>
            <a:fld id="{3C974458-8A97-4835-BF79-1FB6D7856C21}" type="slidenum">
              <a:rPr lang="en-US" smtClean="0"/>
              <a:t>22</a:t>
            </a:fld>
            <a:endParaRPr lang="en-US"/>
          </a:p>
        </p:txBody>
      </p:sp>
      <p:pic>
        <p:nvPicPr>
          <p:cNvPr id="66" name="Picture 65">
            <a:extLst>
              <a:ext uri="{FF2B5EF4-FFF2-40B4-BE49-F238E27FC236}">
                <a16:creationId xmlns:a16="http://schemas.microsoft.com/office/drawing/2014/main" id="{63BE20E8-D097-49FD-B61E-60DD667F0A4B}"/>
              </a:ext>
            </a:extLst>
          </p:cNvPr>
          <p:cNvPicPr>
            <a:picLocks noChangeAspect="1"/>
          </p:cNvPicPr>
          <p:nvPr/>
        </p:nvPicPr>
        <p:blipFill>
          <a:blip r:embed="rId3"/>
          <a:stretch>
            <a:fillRect/>
          </a:stretch>
        </p:blipFill>
        <p:spPr>
          <a:xfrm>
            <a:off x="691967" y="3396038"/>
            <a:ext cx="11088558" cy="2993994"/>
          </a:xfrm>
          <a:prstGeom prst="rect">
            <a:avLst/>
          </a:prstGeom>
        </p:spPr>
      </p:pic>
    </p:spTree>
    <p:extLst>
      <p:ext uri="{BB962C8B-B14F-4D97-AF65-F5344CB8AC3E}">
        <p14:creationId xmlns:p14="http://schemas.microsoft.com/office/powerpoint/2010/main" val="335546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D7D6-DB12-4D13-BBDD-FBA84787C37E}"/>
              </a:ext>
            </a:extLst>
          </p:cNvPr>
          <p:cNvSpPr>
            <a:spLocks noGrp="1"/>
          </p:cNvSpPr>
          <p:nvPr>
            <p:ph type="title"/>
          </p:nvPr>
        </p:nvSpPr>
        <p:spPr/>
        <p:txBody>
          <a:bodyPr/>
          <a:lstStyle/>
          <a:p>
            <a:r>
              <a:rPr lang="en-US" dirty="0"/>
              <a:t>parallel?</a:t>
            </a:r>
          </a:p>
        </p:txBody>
      </p:sp>
      <p:sp>
        <p:nvSpPr>
          <p:cNvPr id="3" name="Content Placeholder 2">
            <a:extLst>
              <a:ext uri="{FF2B5EF4-FFF2-40B4-BE49-F238E27FC236}">
                <a16:creationId xmlns:a16="http://schemas.microsoft.com/office/drawing/2014/main" id="{28FC4FF6-E657-452A-8D0D-3B81EE2E8A2E}"/>
              </a:ext>
            </a:extLst>
          </p:cNvPr>
          <p:cNvSpPr>
            <a:spLocks noGrp="1"/>
          </p:cNvSpPr>
          <p:nvPr>
            <p:ph idx="1"/>
          </p:nvPr>
        </p:nvSpPr>
        <p:spPr>
          <a:xfrm>
            <a:off x="818406" y="2466014"/>
            <a:ext cx="11074087" cy="4023360"/>
          </a:xfrm>
        </p:spPr>
        <p:txBody>
          <a:bodyPr>
            <a:normAutofit/>
          </a:bodyPr>
          <a:lstStyle/>
          <a:p>
            <a:r>
              <a:rPr lang="en-US" dirty="0"/>
              <a:t>We often can’t arrange the data so that all our data will be on one machine</a:t>
            </a:r>
          </a:p>
          <a:p>
            <a:endParaRPr lang="en-US" dirty="0"/>
          </a:p>
          <a:p>
            <a:r>
              <a:rPr lang="en-US" dirty="0"/>
              <a:t>But if we can flatten the data structure, a set of parallel requests can be sent, each to some portion of the data.</a:t>
            </a:r>
          </a:p>
          <a:p>
            <a:pPr>
              <a:buFont typeface="Wingdings" panose="05000000000000000000" pitchFamily="2" charset="2"/>
              <a:buChar char="Ø"/>
            </a:pPr>
            <a:r>
              <a:rPr lang="en-US" dirty="0"/>
              <a:t>  It has to be a single phase of work, otherwise it isn’t “flat”</a:t>
            </a:r>
          </a:p>
          <a:p>
            <a:endParaRPr lang="en-US" dirty="0"/>
          </a:p>
          <a:p>
            <a:r>
              <a:rPr lang="en-US" dirty="0"/>
              <a:t>Costs will be similar to a single put or a single get.</a:t>
            </a:r>
          </a:p>
        </p:txBody>
      </p:sp>
      <p:sp>
        <p:nvSpPr>
          <p:cNvPr id="4" name="Footer Placeholder 3">
            <a:extLst>
              <a:ext uri="{FF2B5EF4-FFF2-40B4-BE49-F238E27FC236}">
                <a16:creationId xmlns:a16="http://schemas.microsoft.com/office/drawing/2014/main" id="{130D9EC7-0142-493D-90DB-674789F1480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6210BCD6-6114-4AB7-9AB6-D0480E15F354}"/>
              </a:ext>
            </a:extLst>
          </p:cNvPr>
          <p:cNvSpPr>
            <a:spLocks noGrp="1"/>
          </p:cNvSpPr>
          <p:nvPr>
            <p:ph type="sldNum" sz="quarter" idx="12"/>
          </p:nvPr>
        </p:nvSpPr>
        <p:spPr/>
        <p:txBody>
          <a:bodyPr/>
          <a:lstStyle/>
          <a:p>
            <a:fld id="{3C974458-8A97-4835-BF79-1FB6D7856C21}" type="slidenum">
              <a:rPr lang="en-US" smtClean="0"/>
              <a:t>23</a:t>
            </a:fld>
            <a:endParaRPr lang="en-US"/>
          </a:p>
        </p:txBody>
      </p:sp>
      <p:sp>
        <p:nvSpPr>
          <p:cNvPr id="6" name="Freeform: Shape 5">
            <a:extLst>
              <a:ext uri="{FF2B5EF4-FFF2-40B4-BE49-F238E27FC236}">
                <a16:creationId xmlns:a16="http://schemas.microsoft.com/office/drawing/2014/main" id="{569F68C0-4E85-440B-BC4B-962DFE862AE8}"/>
              </a:ext>
            </a:extLst>
          </p:cNvPr>
          <p:cNvSpPr/>
          <p:nvPr/>
        </p:nvSpPr>
        <p:spPr>
          <a:xfrm>
            <a:off x="8426652" y="487285"/>
            <a:ext cx="380971" cy="914400"/>
          </a:xfrm>
          <a:custGeom>
            <a:avLst/>
            <a:gdLst>
              <a:gd name="connsiteX0" fmla="*/ 72512 w 380971"/>
              <a:gd name="connsiteY0" fmla="*/ 0 h 914400"/>
              <a:gd name="connsiteX1" fmla="*/ 380329 w 380971"/>
              <a:gd name="connsiteY1" fmla="*/ 271603 h 914400"/>
              <a:gd name="connsiteX2" fmla="*/ 84 w 380971"/>
              <a:gd name="connsiteY2" fmla="*/ 552261 h 914400"/>
              <a:gd name="connsiteX3" fmla="*/ 353169 w 38097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380971" h="914400">
                <a:moveTo>
                  <a:pt x="72512" y="0"/>
                </a:moveTo>
                <a:cubicBezTo>
                  <a:pt x="232456" y="89780"/>
                  <a:pt x="392400" y="179560"/>
                  <a:pt x="380329" y="271603"/>
                </a:cubicBezTo>
                <a:cubicBezTo>
                  <a:pt x="368258" y="363646"/>
                  <a:pt x="4611" y="445128"/>
                  <a:pt x="84" y="552261"/>
                </a:cubicBezTo>
                <a:cubicBezTo>
                  <a:pt x="-4443" y="659394"/>
                  <a:pt x="174363" y="786897"/>
                  <a:pt x="353169" y="91440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57888C4-2059-4ECA-A60F-EB959BA6E619}"/>
              </a:ext>
            </a:extLst>
          </p:cNvPr>
          <p:cNvSpPr/>
          <p:nvPr/>
        </p:nvSpPr>
        <p:spPr>
          <a:xfrm>
            <a:off x="10014051" y="141607"/>
            <a:ext cx="579424" cy="368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X</a:t>
            </a:r>
          </a:p>
        </p:txBody>
      </p:sp>
      <p:sp>
        <p:nvSpPr>
          <p:cNvPr id="8" name="Oval 7">
            <a:extLst>
              <a:ext uri="{FF2B5EF4-FFF2-40B4-BE49-F238E27FC236}">
                <a16:creationId xmlns:a16="http://schemas.microsoft.com/office/drawing/2014/main" id="{6768DFF6-C48E-44BE-98D8-3B0E67F81B17}"/>
              </a:ext>
            </a:extLst>
          </p:cNvPr>
          <p:cNvSpPr/>
          <p:nvPr/>
        </p:nvSpPr>
        <p:spPr>
          <a:xfrm>
            <a:off x="10680542" y="269541"/>
            <a:ext cx="579424" cy="368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Y</a:t>
            </a:r>
          </a:p>
        </p:txBody>
      </p:sp>
      <p:sp>
        <p:nvSpPr>
          <p:cNvPr id="9" name="Oval 8">
            <a:extLst>
              <a:ext uri="{FF2B5EF4-FFF2-40B4-BE49-F238E27FC236}">
                <a16:creationId xmlns:a16="http://schemas.microsoft.com/office/drawing/2014/main" id="{74EFAB52-D514-485C-A5A2-74B8E9A39CE4}"/>
              </a:ext>
            </a:extLst>
          </p:cNvPr>
          <p:cNvSpPr/>
          <p:nvPr/>
        </p:nvSpPr>
        <p:spPr>
          <a:xfrm>
            <a:off x="11313069" y="202367"/>
            <a:ext cx="579424" cy="368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Z</a:t>
            </a:r>
          </a:p>
        </p:txBody>
      </p:sp>
      <p:cxnSp>
        <p:nvCxnSpPr>
          <p:cNvPr id="11" name="Straight Arrow Connector 10">
            <a:extLst>
              <a:ext uri="{FF2B5EF4-FFF2-40B4-BE49-F238E27FC236}">
                <a16:creationId xmlns:a16="http://schemas.microsoft.com/office/drawing/2014/main" id="{468158AB-BF55-4FC8-8A7B-7085C245ABE0}"/>
              </a:ext>
            </a:extLst>
          </p:cNvPr>
          <p:cNvCxnSpPr>
            <a:cxnSpLocks/>
          </p:cNvCxnSpPr>
          <p:nvPr/>
        </p:nvCxnSpPr>
        <p:spPr>
          <a:xfrm>
            <a:off x="8803431" y="570021"/>
            <a:ext cx="1500332" cy="13599"/>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226D5B2-9E81-405C-8566-354FD729B3C3}"/>
              </a:ext>
            </a:extLst>
          </p:cNvPr>
          <p:cNvCxnSpPr>
            <a:cxnSpLocks/>
          </p:cNvCxnSpPr>
          <p:nvPr/>
        </p:nvCxnSpPr>
        <p:spPr>
          <a:xfrm>
            <a:off x="8803431" y="593825"/>
            <a:ext cx="2799350" cy="37970"/>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C382FC9-B912-49C7-A4B5-4FAFB56E5AA1}"/>
              </a:ext>
            </a:extLst>
          </p:cNvPr>
          <p:cNvCxnSpPr>
            <a:cxnSpLocks/>
          </p:cNvCxnSpPr>
          <p:nvPr/>
        </p:nvCxnSpPr>
        <p:spPr>
          <a:xfrm>
            <a:off x="8807623" y="591791"/>
            <a:ext cx="2176885" cy="119653"/>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C5B1F38-A8D2-40DD-A61B-7EBE07DB0746}"/>
              </a:ext>
            </a:extLst>
          </p:cNvPr>
          <p:cNvCxnSpPr>
            <a:cxnSpLocks/>
          </p:cNvCxnSpPr>
          <p:nvPr/>
        </p:nvCxnSpPr>
        <p:spPr>
          <a:xfrm>
            <a:off x="11602781" y="570020"/>
            <a:ext cx="0" cy="961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142DF5-5156-4F3B-833C-99F5320394EE}"/>
              </a:ext>
            </a:extLst>
          </p:cNvPr>
          <p:cNvCxnSpPr>
            <a:cxnSpLocks/>
            <a:stCxn id="8" idx="4"/>
          </p:cNvCxnSpPr>
          <p:nvPr/>
        </p:nvCxnSpPr>
        <p:spPr>
          <a:xfrm>
            <a:off x="10970254" y="638209"/>
            <a:ext cx="14254" cy="893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97F422-2E05-4BC2-8B39-808D5CE3CD36}"/>
              </a:ext>
            </a:extLst>
          </p:cNvPr>
          <p:cNvCxnSpPr>
            <a:cxnSpLocks/>
          </p:cNvCxnSpPr>
          <p:nvPr/>
        </p:nvCxnSpPr>
        <p:spPr>
          <a:xfrm>
            <a:off x="10303763" y="540122"/>
            <a:ext cx="0" cy="102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DD55701-55ED-4973-BCB0-82F91283BB33}"/>
              </a:ext>
            </a:extLst>
          </p:cNvPr>
          <p:cNvCxnSpPr>
            <a:cxnSpLocks/>
          </p:cNvCxnSpPr>
          <p:nvPr/>
        </p:nvCxnSpPr>
        <p:spPr>
          <a:xfrm flipV="1">
            <a:off x="8511072" y="734689"/>
            <a:ext cx="3091709" cy="347055"/>
          </a:xfrm>
          <a:prstGeom prst="straightConnector1">
            <a:avLst/>
          </a:prstGeom>
          <a:ln w="127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AC56282-7937-440D-9F8F-83F65CF863A0}"/>
              </a:ext>
            </a:extLst>
          </p:cNvPr>
          <p:cNvCxnSpPr>
            <a:cxnSpLocks/>
            <a:stCxn id="6" idx="2"/>
          </p:cNvCxnSpPr>
          <p:nvPr/>
        </p:nvCxnSpPr>
        <p:spPr>
          <a:xfrm flipV="1">
            <a:off x="8426736" y="734690"/>
            <a:ext cx="2543517" cy="304856"/>
          </a:xfrm>
          <a:prstGeom prst="straightConnector1">
            <a:avLst/>
          </a:prstGeom>
          <a:ln w="127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9A81A0C-20E2-445F-BACB-0D4D64777BE9}"/>
              </a:ext>
            </a:extLst>
          </p:cNvPr>
          <p:cNvCxnSpPr>
            <a:cxnSpLocks/>
          </p:cNvCxnSpPr>
          <p:nvPr/>
        </p:nvCxnSpPr>
        <p:spPr>
          <a:xfrm flipV="1">
            <a:off x="8426652" y="692797"/>
            <a:ext cx="1877112" cy="291227"/>
          </a:xfrm>
          <a:prstGeom prst="straightConnector1">
            <a:avLst/>
          </a:prstGeom>
          <a:ln w="127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3F151DC7-CBDC-40DE-AFFB-ABA1C1240853}"/>
              </a:ext>
            </a:extLst>
          </p:cNvPr>
          <p:cNvSpPr/>
          <p:nvPr/>
        </p:nvSpPr>
        <p:spPr>
          <a:xfrm>
            <a:off x="4258020" y="568800"/>
            <a:ext cx="380971" cy="1338583"/>
          </a:xfrm>
          <a:custGeom>
            <a:avLst/>
            <a:gdLst>
              <a:gd name="connsiteX0" fmla="*/ 72512 w 380971"/>
              <a:gd name="connsiteY0" fmla="*/ 0 h 914400"/>
              <a:gd name="connsiteX1" fmla="*/ 380329 w 380971"/>
              <a:gd name="connsiteY1" fmla="*/ 271603 h 914400"/>
              <a:gd name="connsiteX2" fmla="*/ 84 w 380971"/>
              <a:gd name="connsiteY2" fmla="*/ 552261 h 914400"/>
              <a:gd name="connsiteX3" fmla="*/ 353169 w 38097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380971" h="914400">
                <a:moveTo>
                  <a:pt x="72512" y="0"/>
                </a:moveTo>
                <a:cubicBezTo>
                  <a:pt x="232456" y="89780"/>
                  <a:pt x="392400" y="179560"/>
                  <a:pt x="380329" y="271603"/>
                </a:cubicBezTo>
                <a:cubicBezTo>
                  <a:pt x="368258" y="363646"/>
                  <a:pt x="4611" y="445128"/>
                  <a:pt x="84" y="552261"/>
                </a:cubicBezTo>
                <a:cubicBezTo>
                  <a:pt x="-4443" y="659394"/>
                  <a:pt x="174363" y="786897"/>
                  <a:pt x="353169" y="91440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EAF7F8A-9CC7-428E-B7E7-2A1193554017}"/>
              </a:ext>
            </a:extLst>
          </p:cNvPr>
          <p:cNvSpPr/>
          <p:nvPr/>
        </p:nvSpPr>
        <p:spPr>
          <a:xfrm>
            <a:off x="5845419" y="223123"/>
            <a:ext cx="579424" cy="368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X</a:t>
            </a:r>
          </a:p>
        </p:txBody>
      </p:sp>
      <p:sp>
        <p:nvSpPr>
          <p:cNvPr id="36" name="Oval 35">
            <a:extLst>
              <a:ext uri="{FF2B5EF4-FFF2-40B4-BE49-F238E27FC236}">
                <a16:creationId xmlns:a16="http://schemas.microsoft.com/office/drawing/2014/main" id="{F7858EA6-64DA-4521-A102-DA8ABAA3BD4F}"/>
              </a:ext>
            </a:extLst>
          </p:cNvPr>
          <p:cNvSpPr/>
          <p:nvPr/>
        </p:nvSpPr>
        <p:spPr>
          <a:xfrm>
            <a:off x="6424843" y="619478"/>
            <a:ext cx="579424" cy="368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Y</a:t>
            </a:r>
          </a:p>
        </p:txBody>
      </p:sp>
      <p:sp>
        <p:nvSpPr>
          <p:cNvPr id="37" name="Oval 36">
            <a:extLst>
              <a:ext uri="{FF2B5EF4-FFF2-40B4-BE49-F238E27FC236}">
                <a16:creationId xmlns:a16="http://schemas.microsoft.com/office/drawing/2014/main" id="{ACA63015-CA0A-4B71-A10F-97E43B749D3F}"/>
              </a:ext>
            </a:extLst>
          </p:cNvPr>
          <p:cNvSpPr/>
          <p:nvPr/>
        </p:nvSpPr>
        <p:spPr>
          <a:xfrm>
            <a:off x="7144437" y="283883"/>
            <a:ext cx="579424" cy="368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Z</a:t>
            </a:r>
          </a:p>
        </p:txBody>
      </p:sp>
      <p:cxnSp>
        <p:nvCxnSpPr>
          <p:cNvPr id="38" name="Straight Arrow Connector 37">
            <a:extLst>
              <a:ext uri="{FF2B5EF4-FFF2-40B4-BE49-F238E27FC236}">
                <a16:creationId xmlns:a16="http://schemas.microsoft.com/office/drawing/2014/main" id="{F9BAF322-8B68-44BE-8AA1-F5BC60D9F395}"/>
              </a:ext>
            </a:extLst>
          </p:cNvPr>
          <p:cNvCxnSpPr>
            <a:cxnSpLocks/>
          </p:cNvCxnSpPr>
          <p:nvPr/>
        </p:nvCxnSpPr>
        <p:spPr>
          <a:xfrm>
            <a:off x="4481702" y="647052"/>
            <a:ext cx="1686438" cy="1"/>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8DB3FC5-93B4-46F2-9DF6-453020794DC9}"/>
              </a:ext>
            </a:extLst>
          </p:cNvPr>
          <p:cNvCxnSpPr>
            <a:cxnSpLocks/>
            <a:stCxn id="34" idx="1"/>
          </p:cNvCxnSpPr>
          <p:nvPr/>
        </p:nvCxnSpPr>
        <p:spPr>
          <a:xfrm>
            <a:off x="4638349" y="966398"/>
            <a:ext cx="2824277" cy="87785"/>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6121CBB-BD73-4F51-9503-CE3122CDE021}"/>
              </a:ext>
            </a:extLst>
          </p:cNvPr>
          <p:cNvCxnSpPr>
            <a:cxnSpLocks/>
            <a:stCxn id="34" idx="2"/>
          </p:cNvCxnSpPr>
          <p:nvPr/>
        </p:nvCxnSpPr>
        <p:spPr>
          <a:xfrm>
            <a:off x="4258104" y="1377251"/>
            <a:ext cx="2499166" cy="164228"/>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0BD6FC-46FA-4039-8A09-AA5FEA6C2F51}"/>
              </a:ext>
            </a:extLst>
          </p:cNvPr>
          <p:cNvCxnSpPr>
            <a:cxnSpLocks/>
          </p:cNvCxnSpPr>
          <p:nvPr/>
        </p:nvCxnSpPr>
        <p:spPr>
          <a:xfrm>
            <a:off x="7434149" y="651536"/>
            <a:ext cx="0" cy="961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20ACCE-3BAC-4F32-B29E-5C2C0477CCFF}"/>
              </a:ext>
            </a:extLst>
          </p:cNvPr>
          <p:cNvCxnSpPr>
            <a:cxnSpLocks/>
          </p:cNvCxnSpPr>
          <p:nvPr/>
        </p:nvCxnSpPr>
        <p:spPr>
          <a:xfrm>
            <a:off x="6714555" y="988146"/>
            <a:ext cx="0" cy="625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6D880FA-A4E9-4542-BB6A-06282903EFB4}"/>
              </a:ext>
            </a:extLst>
          </p:cNvPr>
          <p:cNvCxnSpPr>
            <a:cxnSpLocks/>
          </p:cNvCxnSpPr>
          <p:nvPr/>
        </p:nvCxnSpPr>
        <p:spPr>
          <a:xfrm>
            <a:off x="6135131" y="591791"/>
            <a:ext cx="0" cy="102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AD0906A-31BC-4B19-A504-111DA0474B4A}"/>
              </a:ext>
            </a:extLst>
          </p:cNvPr>
          <p:cNvCxnSpPr>
            <a:cxnSpLocks/>
          </p:cNvCxnSpPr>
          <p:nvPr/>
        </p:nvCxnSpPr>
        <p:spPr>
          <a:xfrm flipV="1">
            <a:off x="4258020" y="1109090"/>
            <a:ext cx="3176127" cy="156793"/>
          </a:xfrm>
          <a:prstGeom prst="straightConnector1">
            <a:avLst/>
          </a:prstGeom>
          <a:ln w="127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9AE83A9-171B-4F9D-A0D1-A7FF3B52D5E6}"/>
              </a:ext>
            </a:extLst>
          </p:cNvPr>
          <p:cNvCxnSpPr>
            <a:cxnSpLocks/>
          </p:cNvCxnSpPr>
          <p:nvPr/>
        </p:nvCxnSpPr>
        <p:spPr>
          <a:xfrm flipV="1">
            <a:off x="4481702" y="1534864"/>
            <a:ext cx="2266050" cy="257679"/>
          </a:xfrm>
          <a:prstGeom prst="straightConnector1">
            <a:avLst/>
          </a:prstGeom>
          <a:ln w="127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E416DB3-5C2C-4190-B3E6-E7B36938DA2B}"/>
              </a:ext>
            </a:extLst>
          </p:cNvPr>
          <p:cNvCxnSpPr>
            <a:cxnSpLocks/>
            <a:stCxn id="34" idx="1"/>
          </p:cNvCxnSpPr>
          <p:nvPr/>
        </p:nvCxnSpPr>
        <p:spPr>
          <a:xfrm flipV="1">
            <a:off x="4638349" y="647052"/>
            <a:ext cx="1529791" cy="319346"/>
          </a:xfrm>
          <a:prstGeom prst="straightConnector1">
            <a:avLst/>
          </a:prstGeom>
          <a:ln w="127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5" name="Table 64">
            <a:extLst>
              <a:ext uri="{FF2B5EF4-FFF2-40B4-BE49-F238E27FC236}">
                <a16:creationId xmlns:a16="http://schemas.microsoft.com/office/drawing/2014/main" id="{FE1F5464-CC30-4F60-9CB0-2256B3716725}"/>
              </a:ext>
            </a:extLst>
          </p:cNvPr>
          <p:cNvGraphicFramePr>
            <a:graphicFrameLocks noGrp="1"/>
          </p:cNvGraphicFramePr>
          <p:nvPr>
            <p:extLst>
              <p:ext uri="{D42A27DB-BD31-4B8C-83A1-F6EECF244321}">
                <p14:modId xmlns:p14="http://schemas.microsoft.com/office/powerpoint/2010/main" val="2926223408"/>
              </p:ext>
            </p:extLst>
          </p:nvPr>
        </p:nvGraphicFramePr>
        <p:xfrm>
          <a:off x="3856158" y="120879"/>
          <a:ext cx="8128000" cy="206553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46381537"/>
                    </a:ext>
                  </a:extLst>
                </a:gridCol>
                <a:gridCol w="4064000">
                  <a:extLst>
                    <a:ext uri="{9D8B030D-6E8A-4147-A177-3AD203B41FA5}">
                      <a16:colId xmlns:a16="http://schemas.microsoft.com/office/drawing/2014/main" val="2187429845"/>
                    </a:ext>
                  </a:extLst>
                </a:gridCol>
              </a:tblGrid>
              <a:tr h="20655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081988"/>
                  </a:ext>
                </a:extLst>
              </a:tr>
            </a:tbl>
          </a:graphicData>
        </a:graphic>
      </p:graphicFrame>
      <p:sp>
        <p:nvSpPr>
          <p:cNvPr id="67" name="TextBox 66">
            <a:extLst>
              <a:ext uri="{FF2B5EF4-FFF2-40B4-BE49-F238E27FC236}">
                <a16:creationId xmlns:a16="http://schemas.microsoft.com/office/drawing/2014/main" id="{8E083626-CCC5-4B3A-889B-4C027AFDD612}"/>
              </a:ext>
            </a:extLst>
          </p:cNvPr>
          <p:cNvSpPr txBox="1"/>
          <p:nvPr/>
        </p:nvSpPr>
        <p:spPr>
          <a:xfrm>
            <a:off x="5051843" y="1844164"/>
            <a:ext cx="6762939" cy="369332"/>
          </a:xfrm>
          <a:prstGeom prst="rect">
            <a:avLst/>
          </a:prstGeom>
          <a:noFill/>
        </p:spPr>
        <p:txBody>
          <a:bodyPr wrap="square" rtlCol="0">
            <a:spAutoFit/>
          </a:bodyPr>
          <a:lstStyle/>
          <a:p>
            <a:r>
              <a:rPr lang="en-US" i="1" dirty="0"/>
              <a:t>Not flattened                                                  </a:t>
            </a:r>
            <a:r>
              <a:rPr lang="en-US" i="1" dirty="0" err="1"/>
              <a:t>Flattened</a:t>
            </a:r>
            <a:endParaRPr lang="en-US" i="1" dirty="0"/>
          </a:p>
        </p:txBody>
      </p:sp>
    </p:spTree>
    <p:extLst>
      <p:ext uri="{BB962C8B-B14F-4D97-AF65-F5344CB8AC3E}">
        <p14:creationId xmlns:p14="http://schemas.microsoft.com/office/powerpoint/2010/main" val="380430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D844-4E58-47FC-8AA6-B891F36D0F2F}"/>
              </a:ext>
            </a:extLst>
          </p:cNvPr>
          <p:cNvSpPr>
            <a:spLocks noGrp="1"/>
          </p:cNvSpPr>
          <p:nvPr>
            <p:ph type="title"/>
          </p:nvPr>
        </p:nvSpPr>
        <p:spPr/>
        <p:txBody>
          <a:bodyPr/>
          <a:lstStyle/>
          <a:p>
            <a:r>
              <a:rPr lang="en-US" dirty="0"/>
              <a:t>Canonical ordering</a:t>
            </a:r>
          </a:p>
        </p:txBody>
      </p:sp>
      <p:sp>
        <p:nvSpPr>
          <p:cNvPr id="3" name="Content Placeholder 2">
            <a:extLst>
              <a:ext uri="{FF2B5EF4-FFF2-40B4-BE49-F238E27FC236}">
                <a16:creationId xmlns:a16="http://schemas.microsoft.com/office/drawing/2014/main" id="{66048F9C-6F81-47FA-90A2-014B9E326CF3}"/>
              </a:ext>
            </a:extLst>
          </p:cNvPr>
          <p:cNvSpPr>
            <a:spLocks noGrp="1"/>
          </p:cNvSpPr>
          <p:nvPr>
            <p:ph idx="1"/>
          </p:nvPr>
        </p:nvSpPr>
        <p:spPr/>
        <p:txBody>
          <a:bodyPr/>
          <a:lstStyle/>
          <a:p>
            <a:r>
              <a:rPr lang="en-US" dirty="0"/>
              <a:t>Long-duration locks can often be avoided by doing things in some agreed ordering within each of the machines holding portions of the data.</a:t>
            </a:r>
          </a:p>
          <a:p>
            <a:endParaRPr lang="en-US" dirty="0"/>
          </a:p>
          <a:p>
            <a:r>
              <a:rPr lang="en-US" dirty="0"/>
              <a:t>For example, suppose that we are updating a tree, and reading the tree, and that our flat structure has multiple tree-nodes per machine.</a:t>
            </a:r>
          </a:p>
          <a:p>
            <a:endParaRPr lang="en-US" dirty="0"/>
          </a:p>
          <a:p>
            <a:r>
              <a:rPr lang="en-US" dirty="0"/>
              <a:t>If our updates and reads walk the same path from the root, we access the tree-nodes in the same order, and this avoids a need to hold locks.</a:t>
            </a:r>
          </a:p>
        </p:txBody>
      </p:sp>
      <p:sp>
        <p:nvSpPr>
          <p:cNvPr id="4" name="Footer Placeholder 3">
            <a:extLst>
              <a:ext uri="{FF2B5EF4-FFF2-40B4-BE49-F238E27FC236}">
                <a16:creationId xmlns:a16="http://schemas.microsoft.com/office/drawing/2014/main" id="{753FCACE-474C-4356-B55C-CAECFB1C50DD}"/>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E43B5E33-9BA1-4343-9DC3-D4126D74199C}"/>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83517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99D5-DE47-4351-8947-A9D650406130}"/>
              </a:ext>
            </a:extLst>
          </p:cNvPr>
          <p:cNvSpPr>
            <a:spLocks noGrp="1"/>
          </p:cNvSpPr>
          <p:nvPr>
            <p:ph type="title"/>
          </p:nvPr>
        </p:nvSpPr>
        <p:spPr/>
        <p:txBody>
          <a:bodyPr/>
          <a:lstStyle/>
          <a:p>
            <a:r>
              <a:rPr lang="en-US" dirty="0"/>
              <a:t>Example: Portion of a Flattened tree</a:t>
            </a:r>
          </a:p>
        </p:txBody>
      </p:sp>
      <p:sp>
        <p:nvSpPr>
          <p:cNvPr id="3" name="Content Placeholder 2">
            <a:extLst>
              <a:ext uri="{FF2B5EF4-FFF2-40B4-BE49-F238E27FC236}">
                <a16:creationId xmlns:a16="http://schemas.microsoft.com/office/drawing/2014/main" id="{7A30C257-BAC9-452C-BB22-25D59A919EA9}"/>
              </a:ext>
            </a:extLst>
          </p:cNvPr>
          <p:cNvSpPr>
            <a:spLocks noGrp="1"/>
          </p:cNvSpPr>
          <p:nvPr>
            <p:ph idx="1"/>
          </p:nvPr>
        </p:nvSpPr>
        <p:spPr/>
        <p:txBody>
          <a:bodyPr>
            <a:normAutofit/>
          </a:bodyPr>
          <a:lstStyle/>
          <a:p>
            <a:r>
              <a:rPr lang="en-US" dirty="0"/>
              <a:t>In this example, a portion of a tree ended up on one machine.</a:t>
            </a:r>
          </a:p>
          <a:p>
            <a:endParaRPr lang="en-US" dirty="0"/>
          </a:p>
          <a:p>
            <a:r>
              <a:rPr lang="en-US" dirty="0"/>
              <a:t>When we access machine A, the logic of the request visits </a:t>
            </a:r>
            <a:r>
              <a:rPr lang="en-US" dirty="0" err="1"/>
              <a:t>Tnodes</a:t>
            </a:r>
            <a:r>
              <a:rPr lang="en-US" dirty="0"/>
              <a:t> X, Y, Z</a:t>
            </a:r>
          </a:p>
          <a:p>
            <a:pPr marL="0" indent="0">
              <a:buNone/>
            </a:pPr>
            <a:endParaRPr lang="en-US" dirty="0"/>
          </a:p>
          <a:p>
            <a:pPr marL="0" indent="0">
              <a:buNone/>
            </a:pPr>
            <a:r>
              <a:rPr lang="en-US" dirty="0"/>
              <a:t>Using a pre-decided order gives consistency without long-lasting locks</a:t>
            </a:r>
          </a:p>
          <a:p>
            <a:endParaRPr lang="en-US" dirty="0"/>
          </a:p>
        </p:txBody>
      </p:sp>
      <p:sp>
        <p:nvSpPr>
          <p:cNvPr id="4" name="Footer Placeholder 3">
            <a:extLst>
              <a:ext uri="{FF2B5EF4-FFF2-40B4-BE49-F238E27FC236}">
                <a16:creationId xmlns:a16="http://schemas.microsoft.com/office/drawing/2014/main" id="{1B066C01-50F9-46EB-A645-72A8BD12282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2FDA45A-5500-4ABB-96AD-1D0A30913B97}"/>
              </a:ext>
            </a:extLst>
          </p:cNvPr>
          <p:cNvSpPr>
            <a:spLocks noGrp="1"/>
          </p:cNvSpPr>
          <p:nvPr>
            <p:ph type="sldNum" sz="quarter" idx="12"/>
          </p:nvPr>
        </p:nvSpPr>
        <p:spPr/>
        <p:txBody>
          <a:bodyPr/>
          <a:lstStyle/>
          <a:p>
            <a:fld id="{3C974458-8A97-4835-BF79-1FB6D7856C21}" type="slidenum">
              <a:rPr lang="en-US" smtClean="0"/>
              <a:t>25</a:t>
            </a:fld>
            <a:endParaRPr lang="en-US"/>
          </a:p>
        </p:txBody>
      </p:sp>
      <p:sp>
        <p:nvSpPr>
          <p:cNvPr id="6" name="Oval 5">
            <a:extLst>
              <a:ext uri="{FF2B5EF4-FFF2-40B4-BE49-F238E27FC236}">
                <a16:creationId xmlns:a16="http://schemas.microsoft.com/office/drawing/2014/main" id="{8707051C-751F-41B3-AAF2-635E43E8D477}"/>
              </a:ext>
            </a:extLst>
          </p:cNvPr>
          <p:cNvSpPr/>
          <p:nvPr/>
        </p:nvSpPr>
        <p:spPr>
          <a:xfrm>
            <a:off x="2797519" y="5556304"/>
            <a:ext cx="1617491"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TNode</a:t>
            </a:r>
            <a:endParaRPr lang="en-US" dirty="0"/>
          </a:p>
        </p:txBody>
      </p:sp>
      <p:sp>
        <p:nvSpPr>
          <p:cNvPr id="7" name="Oval 6">
            <a:extLst>
              <a:ext uri="{FF2B5EF4-FFF2-40B4-BE49-F238E27FC236}">
                <a16:creationId xmlns:a16="http://schemas.microsoft.com/office/drawing/2014/main" id="{5A22C2E4-D276-4274-9BBE-D981B2BFE3AA}"/>
              </a:ext>
            </a:extLst>
          </p:cNvPr>
          <p:cNvSpPr/>
          <p:nvPr/>
        </p:nvSpPr>
        <p:spPr>
          <a:xfrm>
            <a:off x="4536303" y="5654679"/>
            <a:ext cx="161749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TNode</a:t>
            </a:r>
            <a:endParaRPr lang="en-US" sz="1600" dirty="0"/>
          </a:p>
        </p:txBody>
      </p:sp>
      <p:sp>
        <p:nvSpPr>
          <p:cNvPr id="8" name="Oval 7">
            <a:extLst>
              <a:ext uri="{FF2B5EF4-FFF2-40B4-BE49-F238E27FC236}">
                <a16:creationId xmlns:a16="http://schemas.microsoft.com/office/drawing/2014/main" id="{4262BC55-1D8C-4A99-9665-CA18F6036F93}"/>
              </a:ext>
            </a:extLst>
          </p:cNvPr>
          <p:cNvSpPr/>
          <p:nvPr/>
        </p:nvSpPr>
        <p:spPr>
          <a:xfrm>
            <a:off x="6279613" y="5439584"/>
            <a:ext cx="1617491" cy="914400"/>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TNode</a:t>
            </a:r>
            <a:endParaRPr lang="en-US" sz="1600" dirty="0"/>
          </a:p>
        </p:txBody>
      </p:sp>
      <p:sp>
        <p:nvSpPr>
          <p:cNvPr id="9" name="Freeform: Shape 8">
            <a:extLst>
              <a:ext uri="{FF2B5EF4-FFF2-40B4-BE49-F238E27FC236}">
                <a16:creationId xmlns:a16="http://schemas.microsoft.com/office/drawing/2014/main" id="{3603FF8B-E35B-459C-AD35-35F5FE752049}"/>
              </a:ext>
            </a:extLst>
          </p:cNvPr>
          <p:cNvSpPr/>
          <p:nvPr/>
        </p:nvSpPr>
        <p:spPr>
          <a:xfrm>
            <a:off x="1493738" y="5088048"/>
            <a:ext cx="380971" cy="914400"/>
          </a:xfrm>
          <a:custGeom>
            <a:avLst/>
            <a:gdLst>
              <a:gd name="connsiteX0" fmla="*/ 72512 w 380971"/>
              <a:gd name="connsiteY0" fmla="*/ 0 h 914400"/>
              <a:gd name="connsiteX1" fmla="*/ 380329 w 380971"/>
              <a:gd name="connsiteY1" fmla="*/ 271603 h 914400"/>
              <a:gd name="connsiteX2" fmla="*/ 84 w 380971"/>
              <a:gd name="connsiteY2" fmla="*/ 552261 h 914400"/>
              <a:gd name="connsiteX3" fmla="*/ 353169 w 38097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380971" h="914400">
                <a:moveTo>
                  <a:pt x="72512" y="0"/>
                </a:moveTo>
                <a:cubicBezTo>
                  <a:pt x="232456" y="89780"/>
                  <a:pt x="392400" y="179560"/>
                  <a:pt x="380329" y="271603"/>
                </a:cubicBezTo>
                <a:cubicBezTo>
                  <a:pt x="368258" y="363646"/>
                  <a:pt x="4611" y="445128"/>
                  <a:pt x="84" y="552261"/>
                </a:cubicBezTo>
                <a:cubicBezTo>
                  <a:pt x="-4443" y="659394"/>
                  <a:pt x="174363" y="786897"/>
                  <a:pt x="353169" y="91440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5ADC0F7-D39B-4FAC-A2F4-0904641A135C}"/>
              </a:ext>
            </a:extLst>
          </p:cNvPr>
          <p:cNvCxnSpPr/>
          <p:nvPr/>
        </p:nvCxnSpPr>
        <p:spPr>
          <a:xfrm>
            <a:off x="1883121" y="5556304"/>
            <a:ext cx="1484768" cy="16548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ACEB49-70A1-43ED-BDDF-F1AAAA18A071}"/>
              </a:ext>
            </a:extLst>
          </p:cNvPr>
          <p:cNvSpPr txBox="1"/>
          <p:nvPr/>
        </p:nvSpPr>
        <p:spPr>
          <a:xfrm>
            <a:off x="3435303" y="5610625"/>
            <a:ext cx="294726" cy="307777"/>
          </a:xfrm>
          <a:prstGeom prst="rect">
            <a:avLst/>
          </a:prstGeom>
          <a:solidFill>
            <a:srgbClr val="FFFF00"/>
          </a:solidFill>
          <a:ln w="19050">
            <a:solidFill>
              <a:srgbClr val="7030A0"/>
            </a:solidFill>
          </a:ln>
        </p:spPr>
        <p:txBody>
          <a:bodyPr wrap="square" rtlCol="0">
            <a:spAutoFit/>
          </a:bodyPr>
          <a:lstStyle/>
          <a:p>
            <a:r>
              <a:rPr lang="en-US" sz="1400" b="1" dirty="0"/>
              <a:t>X</a:t>
            </a:r>
          </a:p>
        </p:txBody>
      </p:sp>
      <p:cxnSp>
        <p:nvCxnSpPr>
          <p:cNvPr id="12" name="Straight Arrow Connector 11">
            <a:extLst>
              <a:ext uri="{FF2B5EF4-FFF2-40B4-BE49-F238E27FC236}">
                <a16:creationId xmlns:a16="http://schemas.microsoft.com/office/drawing/2014/main" id="{A6363EE0-01DC-45F3-BFE1-529C3FF2ED9C}"/>
              </a:ext>
            </a:extLst>
          </p:cNvPr>
          <p:cNvCxnSpPr>
            <a:cxnSpLocks/>
          </p:cNvCxnSpPr>
          <p:nvPr/>
        </p:nvCxnSpPr>
        <p:spPr>
          <a:xfrm flipV="1">
            <a:off x="3797443" y="5710734"/>
            <a:ext cx="1425429" cy="1105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F257E9-9BF7-49B2-AF59-EC2027A71EC1}"/>
              </a:ext>
            </a:extLst>
          </p:cNvPr>
          <p:cNvSpPr txBox="1"/>
          <p:nvPr/>
        </p:nvSpPr>
        <p:spPr>
          <a:xfrm>
            <a:off x="5233561" y="5708712"/>
            <a:ext cx="294726" cy="307777"/>
          </a:xfrm>
          <a:prstGeom prst="rect">
            <a:avLst/>
          </a:prstGeom>
          <a:solidFill>
            <a:srgbClr val="FFFF00"/>
          </a:solidFill>
          <a:ln w="19050">
            <a:solidFill>
              <a:srgbClr val="7030A0"/>
            </a:solidFill>
          </a:ln>
        </p:spPr>
        <p:txBody>
          <a:bodyPr wrap="square" rtlCol="0">
            <a:spAutoFit/>
          </a:bodyPr>
          <a:lstStyle/>
          <a:p>
            <a:r>
              <a:rPr lang="en-US" sz="1400" b="1" dirty="0"/>
              <a:t>Y</a:t>
            </a:r>
          </a:p>
        </p:txBody>
      </p:sp>
      <p:sp>
        <p:nvSpPr>
          <p:cNvPr id="14" name="TextBox 13">
            <a:extLst>
              <a:ext uri="{FF2B5EF4-FFF2-40B4-BE49-F238E27FC236}">
                <a16:creationId xmlns:a16="http://schemas.microsoft.com/office/drawing/2014/main" id="{4290752B-FBF2-4D1E-BFF9-62B4038DB30D}"/>
              </a:ext>
            </a:extLst>
          </p:cNvPr>
          <p:cNvSpPr txBox="1"/>
          <p:nvPr/>
        </p:nvSpPr>
        <p:spPr>
          <a:xfrm>
            <a:off x="6945923" y="5479630"/>
            <a:ext cx="294726" cy="307777"/>
          </a:xfrm>
          <a:prstGeom prst="rect">
            <a:avLst/>
          </a:prstGeom>
          <a:solidFill>
            <a:srgbClr val="FFFF00"/>
          </a:solidFill>
          <a:ln w="19050">
            <a:solidFill>
              <a:srgbClr val="7030A0"/>
            </a:solidFill>
          </a:ln>
        </p:spPr>
        <p:txBody>
          <a:bodyPr wrap="square" rtlCol="0">
            <a:spAutoFit/>
          </a:bodyPr>
          <a:lstStyle/>
          <a:p>
            <a:r>
              <a:rPr lang="en-US" sz="1400" b="1" dirty="0"/>
              <a:t>Z</a:t>
            </a:r>
          </a:p>
        </p:txBody>
      </p:sp>
      <p:cxnSp>
        <p:nvCxnSpPr>
          <p:cNvPr id="15" name="Straight Arrow Connector 14">
            <a:extLst>
              <a:ext uri="{FF2B5EF4-FFF2-40B4-BE49-F238E27FC236}">
                <a16:creationId xmlns:a16="http://schemas.microsoft.com/office/drawing/2014/main" id="{857C1883-FC82-4B52-B096-5E758DCB9FC7}"/>
              </a:ext>
            </a:extLst>
          </p:cNvPr>
          <p:cNvCxnSpPr>
            <a:cxnSpLocks/>
          </p:cNvCxnSpPr>
          <p:nvPr/>
        </p:nvCxnSpPr>
        <p:spPr>
          <a:xfrm flipV="1">
            <a:off x="3797443" y="5556304"/>
            <a:ext cx="3148480" cy="15443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409092" y="5345723"/>
            <a:ext cx="5882054" cy="1310054"/>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370277" y="5088048"/>
            <a:ext cx="2215661" cy="923330"/>
          </a:xfrm>
          <a:prstGeom prst="rect">
            <a:avLst/>
          </a:prstGeom>
          <a:noFill/>
        </p:spPr>
        <p:txBody>
          <a:bodyPr wrap="square" rtlCol="0">
            <a:spAutoFit/>
          </a:bodyPr>
          <a:lstStyle/>
          <a:p>
            <a:r>
              <a:rPr lang="en-US" dirty="0"/>
              <a:t>Machine A holds all three Tree-Nodes in this example.  </a:t>
            </a:r>
          </a:p>
        </p:txBody>
      </p:sp>
    </p:spTree>
    <p:extLst>
      <p:ext uri="{BB962C8B-B14F-4D97-AF65-F5344CB8AC3E}">
        <p14:creationId xmlns:p14="http://schemas.microsoft.com/office/powerpoint/2010/main" val="415576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750"/>
                            </p:stCondLst>
                            <p:childTnLst>
                              <p:par>
                                <p:cTn id="15" presetID="10" presetClass="entr" presetSubtype="0"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3250"/>
                            </p:stCondLst>
                            <p:childTnLst>
                              <p:par>
                                <p:cTn id="19" presetID="10" presetClass="entr" presetSubtype="0" fill="hold" nodeType="after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475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replication?</a:t>
            </a:r>
          </a:p>
        </p:txBody>
      </p:sp>
      <p:sp>
        <p:nvSpPr>
          <p:cNvPr id="3" name="Content Placeholder 2"/>
          <p:cNvSpPr>
            <a:spLocks noGrp="1"/>
          </p:cNvSpPr>
          <p:nvPr>
            <p:ph idx="1"/>
          </p:nvPr>
        </p:nvSpPr>
        <p:spPr/>
        <p:txBody>
          <a:bodyPr/>
          <a:lstStyle/>
          <a:p>
            <a:r>
              <a:rPr lang="en-US" dirty="0"/>
              <a:t>In cloud storage systems, we often MUST have a replica of any data we work with, because failures are inevitable.</a:t>
            </a:r>
          </a:p>
          <a:p>
            <a:endParaRPr lang="en-US" dirty="0"/>
          </a:p>
          <a:p>
            <a:r>
              <a:rPr lang="en-US" dirty="0"/>
              <a:t>If we flatten a data structure with the goal that every action happens in one request-response “cycle”, how do we also keep replicas?</a:t>
            </a:r>
          </a:p>
          <a:p>
            <a:endParaRPr lang="en-US" dirty="0"/>
          </a:p>
          <a:p>
            <a:r>
              <a:rPr lang="en-US" dirty="0"/>
              <a:t>Answer: Concurrency can help</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1045318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99D5-DE47-4351-8947-A9D650406130}"/>
              </a:ext>
            </a:extLst>
          </p:cNvPr>
          <p:cNvSpPr>
            <a:spLocks noGrp="1"/>
          </p:cNvSpPr>
          <p:nvPr>
            <p:ph type="title"/>
          </p:nvPr>
        </p:nvSpPr>
        <p:spPr/>
        <p:txBody>
          <a:bodyPr/>
          <a:lstStyle/>
          <a:p>
            <a:r>
              <a:rPr lang="en-US" dirty="0"/>
              <a:t>Chain Replication</a:t>
            </a:r>
          </a:p>
        </p:txBody>
      </p:sp>
      <p:sp>
        <p:nvSpPr>
          <p:cNvPr id="3" name="Content Placeholder 2">
            <a:extLst>
              <a:ext uri="{FF2B5EF4-FFF2-40B4-BE49-F238E27FC236}">
                <a16:creationId xmlns:a16="http://schemas.microsoft.com/office/drawing/2014/main" id="{7A30C257-BAC9-452C-BB22-25D59A919EA9}"/>
              </a:ext>
            </a:extLst>
          </p:cNvPr>
          <p:cNvSpPr>
            <a:spLocks noGrp="1"/>
          </p:cNvSpPr>
          <p:nvPr>
            <p:ph idx="1"/>
          </p:nvPr>
        </p:nvSpPr>
        <p:spPr/>
        <p:txBody>
          <a:bodyPr>
            <a:normAutofit/>
          </a:bodyPr>
          <a:lstStyle/>
          <a:p>
            <a:r>
              <a:rPr lang="en-US" dirty="0"/>
              <a:t>Problem: Maintain a backup of X but don’t “slow down” our system</a:t>
            </a:r>
          </a:p>
          <a:p>
            <a:r>
              <a:rPr lang="en-US" dirty="0"/>
              <a:t>In a flat data structure, we can pick some node as the “head of the chain”</a:t>
            </a:r>
          </a:p>
          <a:p>
            <a:r>
              <a:rPr lang="en-US" dirty="0"/>
              <a:t>Updates are sent to it.  It forwards to the next replica, then replies.</a:t>
            </a:r>
          </a:p>
          <a:p>
            <a:r>
              <a:rPr lang="en-US" dirty="0"/>
              <a:t>No need for locking.  The “flow” of updates follows a pipelined path.</a:t>
            </a:r>
          </a:p>
        </p:txBody>
      </p:sp>
      <p:sp>
        <p:nvSpPr>
          <p:cNvPr id="4" name="Footer Placeholder 3">
            <a:extLst>
              <a:ext uri="{FF2B5EF4-FFF2-40B4-BE49-F238E27FC236}">
                <a16:creationId xmlns:a16="http://schemas.microsoft.com/office/drawing/2014/main" id="{1B066C01-50F9-46EB-A645-72A8BD12282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2FDA45A-5500-4ABB-96AD-1D0A30913B97}"/>
              </a:ext>
            </a:extLst>
          </p:cNvPr>
          <p:cNvSpPr>
            <a:spLocks noGrp="1"/>
          </p:cNvSpPr>
          <p:nvPr>
            <p:ph type="sldNum" sz="quarter" idx="12"/>
          </p:nvPr>
        </p:nvSpPr>
        <p:spPr/>
        <p:txBody>
          <a:bodyPr/>
          <a:lstStyle/>
          <a:p>
            <a:fld id="{3C974458-8A97-4835-BF79-1FB6D7856C21}" type="slidenum">
              <a:rPr lang="en-US" smtClean="0"/>
              <a:t>27</a:t>
            </a:fld>
            <a:endParaRPr lang="en-US"/>
          </a:p>
        </p:txBody>
      </p:sp>
      <p:sp>
        <p:nvSpPr>
          <p:cNvPr id="6" name="Oval 5">
            <a:extLst>
              <a:ext uri="{FF2B5EF4-FFF2-40B4-BE49-F238E27FC236}">
                <a16:creationId xmlns:a16="http://schemas.microsoft.com/office/drawing/2014/main" id="{8707051C-751F-41B3-AAF2-635E43E8D477}"/>
              </a:ext>
            </a:extLst>
          </p:cNvPr>
          <p:cNvSpPr/>
          <p:nvPr/>
        </p:nvSpPr>
        <p:spPr>
          <a:xfrm>
            <a:off x="3052496" y="5090312"/>
            <a:ext cx="1617491"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Primary of X</a:t>
            </a:r>
          </a:p>
        </p:txBody>
      </p:sp>
      <p:sp>
        <p:nvSpPr>
          <p:cNvPr id="7" name="Oval 6">
            <a:extLst>
              <a:ext uri="{FF2B5EF4-FFF2-40B4-BE49-F238E27FC236}">
                <a16:creationId xmlns:a16="http://schemas.microsoft.com/office/drawing/2014/main" id="{5A22C2E4-D276-4274-9BBE-D981B2BFE3AA}"/>
              </a:ext>
            </a:extLst>
          </p:cNvPr>
          <p:cNvSpPr/>
          <p:nvPr/>
        </p:nvSpPr>
        <p:spPr>
          <a:xfrm>
            <a:off x="5586896" y="4983405"/>
            <a:ext cx="161749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Replica of X</a:t>
            </a:r>
          </a:p>
        </p:txBody>
      </p:sp>
      <p:sp>
        <p:nvSpPr>
          <p:cNvPr id="8" name="Oval 7">
            <a:extLst>
              <a:ext uri="{FF2B5EF4-FFF2-40B4-BE49-F238E27FC236}">
                <a16:creationId xmlns:a16="http://schemas.microsoft.com/office/drawing/2014/main" id="{4262BC55-1D8C-4A99-9665-CA18F6036F93}"/>
              </a:ext>
            </a:extLst>
          </p:cNvPr>
          <p:cNvSpPr/>
          <p:nvPr/>
        </p:nvSpPr>
        <p:spPr>
          <a:xfrm>
            <a:off x="8310996" y="4968372"/>
            <a:ext cx="1635601" cy="932295"/>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Replica of X</a:t>
            </a:r>
          </a:p>
        </p:txBody>
      </p:sp>
      <p:sp>
        <p:nvSpPr>
          <p:cNvPr id="9" name="Freeform: Shape 8">
            <a:extLst>
              <a:ext uri="{FF2B5EF4-FFF2-40B4-BE49-F238E27FC236}">
                <a16:creationId xmlns:a16="http://schemas.microsoft.com/office/drawing/2014/main" id="{3603FF8B-E35B-459C-AD35-35F5FE752049}"/>
              </a:ext>
            </a:extLst>
          </p:cNvPr>
          <p:cNvSpPr/>
          <p:nvPr/>
        </p:nvSpPr>
        <p:spPr>
          <a:xfrm>
            <a:off x="1748715" y="4622056"/>
            <a:ext cx="380971" cy="1497252"/>
          </a:xfrm>
          <a:custGeom>
            <a:avLst/>
            <a:gdLst>
              <a:gd name="connsiteX0" fmla="*/ 72512 w 380971"/>
              <a:gd name="connsiteY0" fmla="*/ 0 h 914400"/>
              <a:gd name="connsiteX1" fmla="*/ 380329 w 380971"/>
              <a:gd name="connsiteY1" fmla="*/ 271603 h 914400"/>
              <a:gd name="connsiteX2" fmla="*/ 84 w 380971"/>
              <a:gd name="connsiteY2" fmla="*/ 552261 h 914400"/>
              <a:gd name="connsiteX3" fmla="*/ 353169 w 38097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380971" h="914400">
                <a:moveTo>
                  <a:pt x="72512" y="0"/>
                </a:moveTo>
                <a:cubicBezTo>
                  <a:pt x="232456" y="89780"/>
                  <a:pt x="392400" y="179560"/>
                  <a:pt x="380329" y="271603"/>
                </a:cubicBezTo>
                <a:cubicBezTo>
                  <a:pt x="368258" y="363646"/>
                  <a:pt x="4611" y="445128"/>
                  <a:pt x="84" y="552261"/>
                </a:cubicBezTo>
                <a:cubicBezTo>
                  <a:pt x="-4443" y="659394"/>
                  <a:pt x="174363" y="786897"/>
                  <a:pt x="353169" y="91440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5ADC0F7-D39B-4FAC-A2F4-0904641A135C}"/>
              </a:ext>
            </a:extLst>
          </p:cNvPr>
          <p:cNvCxnSpPr/>
          <p:nvPr/>
        </p:nvCxnSpPr>
        <p:spPr>
          <a:xfrm>
            <a:off x="2138098" y="5090312"/>
            <a:ext cx="1484768" cy="16548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ACEB49-70A1-43ED-BDDF-F1AAAA18A071}"/>
              </a:ext>
            </a:extLst>
          </p:cNvPr>
          <p:cNvSpPr txBox="1"/>
          <p:nvPr/>
        </p:nvSpPr>
        <p:spPr>
          <a:xfrm>
            <a:off x="4176729" y="5534758"/>
            <a:ext cx="294726" cy="307777"/>
          </a:xfrm>
          <a:prstGeom prst="rect">
            <a:avLst/>
          </a:prstGeom>
          <a:solidFill>
            <a:srgbClr val="FFFF00"/>
          </a:solidFill>
          <a:ln w="19050">
            <a:solidFill>
              <a:srgbClr val="7030A0"/>
            </a:solidFill>
          </a:ln>
        </p:spPr>
        <p:txBody>
          <a:bodyPr wrap="square" rtlCol="0">
            <a:spAutoFit/>
          </a:bodyPr>
          <a:lstStyle/>
          <a:p>
            <a:r>
              <a:rPr lang="en-US" sz="1400" b="1" dirty="0"/>
              <a:t>X</a:t>
            </a:r>
          </a:p>
        </p:txBody>
      </p:sp>
      <p:cxnSp>
        <p:nvCxnSpPr>
          <p:cNvPr id="12" name="Straight Arrow Connector 11">
            <a:extLst>
              <a:ext uri="{FF2B5EF4-FFF2-40B4-BE49-F238E27FC236}">
                <a16:creationId xmlns:a16="http://schemas.microsoft.com/office/drawing/2014/main" id="{A6363EE0-01DC-45F3-BFE1-529C3FF2ED9C}"/>
              </a:ext>
            </a:extLst>
          </p:cNvPr>
          <p:cNvCxnSpPr>
            <a:cxnSpLocks/>
          </p:cNvCxnSpPr>
          <p:nvPr/>
        </p:nvCxnSpPr>
        <p:spPr>
          <a:xfrm>
            <a:off x="4052420" y="5255798"/>
            <a:ext cx="1768088"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F257E9-9BF7-49B2-AF59-EC2027A71EC1}"/>
              </a:ext>
            </a:extLst>
          </p:cNvPr>
          <p:cNvSpPr txBox="1"/>
          <p:nvPr/>
        </p:nvSpPr>
        <p:spPr>
          <a:xfrm>
            <a:off x="6570847" y="5455781"/>
            <a:ext cx="395958" cy="307777"/>
          </a:xfrm>
          <a:prstGeom prst="rect">
            <a:avLst/>
          </a:prstGeom>
          <a:solidFill>
            <a:srgbClr val="FFFF00"/>
          </a:solidFill>
          <a:ln w="19050">
            <a:solidFill>
              <a:srgbClr val="7030A0"/>
            </a:solidFill>
          </a:ln>
        </p:spPr>
        <p:txBody>
          <a:bodyPr wrap="square" rtlCol="0">
            <a:spAutoFit/>
          </a:bodyPr>
          <a:lstStyle/>
          <a:p>
            <a:r>
              <a:rPr lang="en-US" sz="1400" b="1" dirty="0"/>
              <a:t>X’</a:t>
            </a:r>
          </a:p>
        </p:txBody>
      </p:sp>
      <p:sp>
        <p:nvSpPr>
          <p:cNvPr id="14" name="TextBox 13">
            <a:extLst>
              <a:ext uri="{FF2B5EF4-FFF2-40B4-BE49-F238E27FC236}">
                <a16:creationId xmlns:a16="http://schemas.microsoft.com/office/drawing/2014/main" id="{4290752B-FBF2-4D1E-BFF9-62B4038DB30D}"/>
              </a:ext>
            </a:extLst>
          </p:cNvPr>
          <p:cNvSpPr txBox="1"/>
          <p:nvPr/>
        </p:nvSpPr>
        <p:spPr>
          <a:xfrm>
            <a:off x="9357511" y="5455781"/>
            <a:ext cx="422031" cy="307777"/>
          </a:xfrm>
          <a:prstGeom prst="rect">
            <a:avLst/>
          </a:prstGeom>
          <a:solidFill>
            <a:srgbClr val="FFFF00"/>
          </a:solidFill>
          <a:ln w="19050">
            <a:solidFill>
              <a:srgbClr val="7030A0"/>
            </a:solidFill>
          </a:ln>
        </p:spPr>
        <p:txBody>
          <a:bodyPr wrap="square" rtlCol="0">
            <a:spAutoFit/>
          </a:bodyPr>
          <a:lstStyle/>
          <a:p>
            <a:r>
              <a:rPr lang="en-US" sz="1400" b="1" dirty="0"/>
              <a:t>X’’</a:t>
            </a:r>
          </a:p>
        </p:txBody>
      </p:sp>
      <p:cxnSp>
        <p:nvCxnSpPr>
          <p:cNvPr id="15" name="Straight Arrow Connector 14">
            <a:extLst>
              <a:ext uri="{FF2B5EF4-FFF2-40B4-BE49-F238E27FC236}">
                <a16:creationId xmlns:a16="http://schemas.microsoft.com/office/drawing/2014/main" id="{857C1883-FC82-4B52-B096-5E758DCB9FC7}"/>
              </a:ext>
            </a:extLst>
          </p:cNvPr>
          <p:cNvCxnSpPr>
            <a:cxnSpLocks/>
          </p:cNvCxnSpPr>
          <p:nvPr/>
        </p:nvCxnSpPr>
        <p:spPr>
          <a:xfrm>
            <a:off x="6966805" y="5255798"/>
            <a:ext cx="1322522" cy="297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663170" y="4809254"/>
            <a:ext cx="2168014" cy="1310054"/>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92544" y="4809254"/>
            <a:ext cx="2168014" cy="1310054"/>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048638" y="4809254"/>
            <a:ext cx="2168014" cy="1310054"/>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45ADC0F7-D39B-4FAC-A2F4-0904641A135C}"/>
              </a:ext>
            </a:extLst>
          </p:cNvPr>
          <p:cNvCxnSpPr/>
          <p:nvPr/>
        </p:nvCxnSpPr>
        <p:spPr>
          <a:xfrm flipH="1">
            <a:off x="1909952" y="5434519"/>
            <a:ext cx="6634557" cy="42029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99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750"/>
                            </p:stCondLst>
                            <p:childTnLst>
                              <p:par>
                                <p:cTn id="15" presetID="10" presetClass="entr" presetSubtype="0"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3250"/>
                            </p:stCondLst>
                            <p:childTnLst>
                              <p:par>
                                <p:cTn id="19" presetID="10" presetClass="entr" presetSubtype="0" fill="hold" nodeType="after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475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99D5-DE47-4351-8947-A9D650406130}"/>
              </a:ext>
            </a:extLst>
          </p:cNvPr>
          <p:cNvSpPr>
            <a:spLocks noGrp="1"/>
          </p:cNvSpPr>
          <p:nvPr>
            <p:ph type="title"/>
          </p:nvPr>
        </p:nvSpPr>
        <p:spPr/>
        <p:txBody>
          <a:bodyPr/>
          <a:lstStyle/>
          <a:p>
            <a:r>
              <a:rPr lang="en-US" u="sng" dirty="0"/>
              <a:t>Optimistic</a:t>
            </a:r>
            <a:r>
              <a:rPr lang="en-US" dirty="0"/>
              <a:t> Chain Replication</a:t>
            </a:r>
          </a:p>
        </p:txBody>
      </p:sp>
      <p:sp>
        <p:nvSpPr>
          <p:cNvPr id="3" name="Content Placeholder 2">
            <a:extLst>
              <a:ext uri="{FF2B5EF4-FFF2-40B4-BE49-F238E27FC236}">
                <a16:creationId xmlns:a16="http://schemas.microsoft.com/office/drawing/2014/main" id="{7A30C257-BAC9-452C-BB22-25D59A919EA9}"/>
              </a:ext>
            </a:extLst>
          </p:cNvPr>
          <p:cNvSpPr>
            <a:spLocks noGrp="1"/>
          </p:cNvSpPr>
          <p:nvPr>
            <p:ph idx="1"/>
          </p:nvPr>
        </p:nvSpPr>
        <p:spPr/>
        <p:txBody>
          <a:bodyPr>
            <a:normAutofit/>
          </a:bodyPr>
          <a:lstStyle/>
          <a:p>
            <a:r>
              <a:rPr lang="en-US" dirty="0"/>
              <a:t>Problem: Maintain a backup of X but don’t “slow down” our system</a:t>
            </a:r>
          </a:p>
          <a:p>
            <a:r>
              <a:rPr lang="en-US" dirty="0"/>
              <a:t>Here the head of the chain replies as soon as the update is done.</a:t>
            </a:r>
          </a:p>
          <a:p>
            <a:endParaRPr lang="en-US" dirty="0"/>
          </a:p>
          <a:p>
            <a:r>
              <a:rPr lang="en-US" dirty="0"/>
              <a:t>Leaves a small window when the update can be lost, but reduces delay.</a:t>
            </a:r>
          </a:p>
        </p:txBody>
      </p:sp>
      <p:sp>
        <p:nvSpPr>
          <p:cNvPr id="4" name="Footer Placeholder 3">
            <a:extLst>
              <a:ext uri="{FF2B5EF4-FFF2-40B4-BE49-F238E27FC236}">
                <a16:creationId xmlns:a16="http://schemas.microsoft.com/office/drawing/2014/main" id="{1B066C01-50F9-46EB-A645-72A8BD12282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2FDA45A-5500-4ABB-96AD-1D0A30913B97}"/>
              </a:ext>
            </a:extLst>
          </p:cNvPr>
          <p:cNvSpPr>
            <a:spLocks noGrp="1"/>
          </p:cNvSpPr>
          <p:nvPr>
            <p:ph type="sldNum" sz="quarter" idx="12"/>
          </p:nvPr>
        </p:nvSpPr>
        <p:spPr/>
        <p:txBody>
          <a:bodyPr/>
          <a:lstStyle/>
          <a:p>
            <a:fld id="{3C974458-8A97-4835-BF79-1FB6D7856C21}" type="slidenum">
              <a:rPr lang="en-US" smtClean="0"/>
              <a:t>28</a:t>
            </a:fld>
            <a:endParaRPr lang="en-US"/>
          </a:p>
        </p:txBody>
      </p:sp>
      <p:sp>
        <p:nvSpPr>
          <p:cNvPr id="6" name="Oval 5">
            <a:extLst>
              <a:ext uri="{FF2B5EF4-FFF2-40B4-BE49-F238E27FC236}">
                <a16:creationId xmlns:a16="http://schemas.microsoft.com/office/drawing/2014/main" id="{8707051C-751F-41B3-AAF2-635E43E8D477}"/>
              </a:ext>
            </a:extLst>
          </p:cNvPr>
          <p:cNvSpPr/>
          <p:nvPr/>
        </p:nvSpPr>
        <p:spPr>
          <a:xfrm>
            <a:off x="3052496" y="5090312"/>
            <a:ext cx="1617491"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Primary of X</a:t>
            </a:r>
          </a:p>
        </p:txBody>
      </p:sp>
      <p:sp>
        <p:nvSpPr>
          <p:cNvPr id="7" name="Oval 6">
            <a:extLst>
              <a:ext uri="{FF2B5EF4-FFF2-40B4-BE49-F238E27FC236}">
                <a16:creationId xmlns:a16="http://schemas.microsoft.com/office/drawing/2014/main" id="{5A22C2E4-D276-4274-9BBE-D981B2BFE3AA}"/>
              </a:ext>
            </a:extLst>
          </p:cNvPr>
          <p:cNvSpPr/>
          <p:nvPr/>
        </p:nvSpPr>
        <p:spPr>
          <a:xfrm>
            <a:off x="5586896" y="4983405"/>
            <a:ext cx="161749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Replica of X</a:t>
            </a:r>
          </a:p>
        </p:txBody>
      </p:sp>
      <p:sp>
        <p:nvSpPr>
          <p:cNvPr id="8" name="Oval 7">
            <a:extLst>
              <a:ext uri="{FF2B5EF4-FFF2-40B4-BE49-F238E27FC236}">
                <a16:creationId xmlns:a16="http://schemas.microsoft.com/office/drawing/2014/main" id="{4262BC55-1D8C-4A99-9665-CA18F6036F93}"/>
              </a:ext>
            </a:extLst>
          </p:cNvPr>
          <p:cNvSpPr/>
          <p:nvPr/>
        </p:nvSpPr>
        <p:spPr>
          <a:xfrm>
            <a:off x="8310996" y="4968372"/>
            <a:ext cx="1635601" cy="932295"/>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Replica of X</a:t>
            </a:r>
          </a:p>
        </p:txBody>
      </p:sp>
      <p:sp>
        <p:nvSpPr>
          <p:cNvPr id="9" name="Freeform: Shape 8">
            <a:extLst>
              <a:ext uri="{FF2B5EF4-FFF2-40B4-BE49-F238E27FC236}">
                <a16:creationId xmlns:a16="http://schemas.microsoft.com/office/drawing/2014/main" id="{3603FF8B-E35B-459C-AD35-35F5FE752049}"/>
              </a:ext>
            </a:extLst>
          </p:cNvPr>
          <p:cNvSpPr/>
          <p:nvPr/>
        </p:nvSpPr>
        <p:spPr>
          <a:xfrm>
            <a:off x="1748715" y="4622056"/>
            <a:ext cx="380971" cy="1497252"/>
          </a:xfrm>
          <a:custGeom>
            <a:avLst/>
            <a:gdLst>
              <a:gd name="connsiteX0" fmla="*/ 72512 w 380971"/>
              <a:gd name="connsiteY0" fmla="*/ 0 h 914400"/>
              <a:gd name="connsiteX1" fmla="*/ 380329 w 380971"/>
              <a:gd name="connsiteY1" fmla="*/ 271603 h 914400"/>
              <a:gd name="connsiteX2" fmla="*/ 84 w 380971"/>
              <a:gd name="connsiteY2" fmla="*/ 552261 h 914400"/>
              <a:gd name="connsiteX3" fmla="*/ 353169 w 38097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380971" h="914400">
                <a:moveTo>
                  <a:pt x="72512" y="0"/>
                </a:moveTo>
                <a:cubicBezTo>
                  <a:pt x="232456" y="89780"/>
                  <a:pt x="392400" y="179560"/>
                  <a:pt x="380329" y="271603"/>
                </a:cubicBezTo>
                <a:cubicBezTo>
                  <a:pt x="368258" y="363646"/>
                  <a:pt x="4611" y="445128"/>
                  <a:pt x="84" y="552261"/>
                </a:cubicBezTo>
                <a:cubicBezTo>
                  <a:pt x="-4443" y="659394"/>
                  <a:pt x="174363" y="786897"/>
                  <a:pt x="353169" y="91440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5ADC0F7-D39B-4FAC-A2F4-0904641A135C}"/>
              </a:ext>
            </a:extLst>
          </p:cNvPr>
          <p:cNvCxnSpPr/>
          <p:nvPr/>
        </p:nvCxnSpPr>
        <p:spPr>
          <a:xfrm>
            <a:off x="2138098" y="5090312"/>
            <a:ext cx="1484768" cy="16548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ACEB49-70A1-43ED-BDDF-F1AAAA18A071}"/>
              </a:ext>
            </a:extLst>
          </p:cNvPr>
          <p:cNvSpPr txBox="1"/>
          <p:nvPr/>
        </p:nvSpPr>
        <p:spPr>
          <a:xfrm>
            <a:off x="4176729" y="5534758"/>
            <a:ext cx="294726" cy="307777"/>
          </a:xfrm>
          <a:prstGeom prst="rect">
            <a:avLst/>
          </a:prstGeom>
          <a:solidFill>
            <a:srgbClr val="FFFF00"/>
          </a:solidFill>
          <a:ln w="19050">
            <a:solidFill>
              <a:srgbClr val="7030A0"/>
            </a:solidFill>
          </a:ln>
        </p:spPr>
        <p:txBody>
          <a:bodyPr wrap="square" rtlCol="0">
            <a:spAutoFit/>
          </a:bodyPr>
          <a:lstStyle/>
          <a:p>
            <a:r>
              <a:rPr lang="en-US" sz="1400" b="1" dirty="0"/>
              <a:t>X</a:t>
            </a:r>
          </a:p>
        </p:txBody>
      </p:sp>
      <p:cxnSp>
        <p:nvCxnSpPr>
          <p:cNvPr id="12" name="Straight Arrow Connector 11">
            <a:extLst>
              <a:ext uri="{FF2B5EF4-FFF2-40B4-BE49-F238E27FC236}">
                <a16:creationId xmlns:a16="http://schemas.microsoft.com/office/drawing/2014/main" id="{A6363EE0-01DC-45F3-BFE1-529C3FF2ED9C}"/>
              </a:ext>
            </a:extLst>
          </p:cNvPr>
          <p:cNvCxnSpPr>
            <a:cxnSpLocks/>
          </p:cNvCxnSpPr>
          <p:nvPr/>
        </p:nvCxnSpPr>
        <p:spPr>
          <a:xfrm>
            <a:off x="4052420" y="5255798"/>
            <a:ext cx="1768088"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F257E9-9BF7-49B2-AF59-EC2027A71EC1}"/>
              </a:ext>
            </a:extLst>
          </p:cNvPr>
          <p:cNvSpPr txBox="1"/>
          <p:nvPr/>
        </p:nvSpPr>
        <p:spPr>
          <a:xfrm>
            <a:off x="6570847" y="5455781"/>
            <a:ext cx="395958" cy="307777"/>
          </a:xfrm>
          <a:prstGeom prst="rect">
            <a:avLst/>
          </a:prstGeom>
          <a:solidFill>
            <a:srgbClr val="FFFF00"/>
          </a:solidFill>
          <a:ln w="19050">
            <a:solidFill>
              <a:srgbClr val="7030A0"/>
            </a:solidFill>
          </a:ln>
        </p:spPr>
        <p:txBody>
          <a:bodyPr wrap="square" rtlCol="0">
            <a:spAutoFit/>
          </a:bodyPr>
          <a:lstStyle/>
          <a:p>
            <a:r>
              <a:rPr lang="en-US" sz="1400" b="1" dirty="0"/>
              <a:t>X’</a:t>
            </a:r>
          </a:p>
        </p:txBody>
      </p:sp>
      <p:sp>
        <p:nvSpPr>
          <p:cNvPr id="14" name="TextBox 13">
            <a:extLst>
              <a:ext uri="{FF2B5EF4-FFF2-40B4-BE49-F238E27FC236}">
                <a16:creationId xmlns:a16="http://schemas.microsoft.com/office/drawing/2014/main" id="{4290752B-FBF2-4D1E-BFF9-62B4038DB30D}"/>
              </a:ext>
            </a:extLst>
          </p:cNvPr>
          <p:cNvSpPr txBox="1"/>
          <p:nvPr/>
        </p:nvSpPr>
        <p:spPr>
          <a:xfrm>
            <a:off x="9357511" y="5455781"/>
            <a:ext cx="422031" cy="307777"/>
          </a:xfrm>
          <a:prstGeom prst="rect">
            <a:avLst/>
          </a:prstGeom>
          <a:solidFill>
            <a:srgbClr val="FFFF00"/>
          </a:solidFill>
          <a:ln w="19050">
            <a:solidFill>
              <a:srgbClr val="7030A0"/>
            </a:solidFill>
          </a:ln>
        </p:spPr>
        <p:txBody>
          <a:bodyPr wrap="square" rtlCol="0">
            <a:spAutoFit/>
          </a:bodyPr>
          <a:lstStyle/>
          <a:p>
            <a:r>
              <a:rPr lang="en-US" sz="1400" b="1" dirty="0"/>
              <a:t>X’’</a:t>
            </a:r>
          </a:p>
        </p:txBody>
      </p:sp>
      <p:cxnSp>
        <p:nvCxnSpPr>
          <p:cNvPr id="15" name="Straight Arrow Connector 14">
            <a:extLst>
              <a:ext uri="{FF2B5EF4-FFF2-40B4-BE49-F238E27FC236}">
                <a16:creationId xmlns:a16="http://schemas.microsoft.com/office/drawing/2014/main" id="{857C1883-FC82-4B52-B096-5E758DCB9FC7}"/>
              </a:ext>
            </a:extLst>
          </p:cNvPr>
          <p:cNvCxnSpPr>
            <a:cxnSpLocks/>
          </p:cNvCxnSpPr>
          <p:nvPr/>
        </p:nvCxnSpPr>
        <p:spPr>
          <a:xfrm>
            <a:off x="6966805" y="5255798"/>
            <a:ext cx="1322522" cy="297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663170" y="4809254"/>
            <a:ext cx="2168014" cy="1310054"/>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92544" y="4809254"/>
            <a:ext cx="2168014" cy="1310054"/>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048638" y="4809254"/>
            <a:ext cx="2168014" cy="1310054"/>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45ADC0F7-D39B-4FAC-A2F4-0904641A135C}"/>
              </a:ext>
            </a:extLst>
          </p:cNvPr>
          <p:cNvCxnSpPr/>
          <p:nvPr/>
        </p:nvCxnSpPr>
        <p:spPr>
          <a:xfrm flipH="1">
            <a:off x="1909953" y="5534758"/>
            <a:ext cx="1510255" cy="32006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98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750"/>
                            </p:stCondLst>
                            <p:childTnLst>
                              <p:par>
                                <p:cTn id="15" presetID="10" presetClass="entr" presetSubtype="0"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3250"/>
                            </p:stCondLst>
                            <p:childTnLst>
                              <p:par>
                                <p:cTn id="19" presetID="10" presetClass="entr" presetSubtype="0" fill="hold" nodeType="after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475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755B-1AD6-46CA-A5A4-7BF30D8226A5}"/>
              </a:ext>
            </a:extLst>
          </p:cNvPr>
          <p:cNvSpPr>
            <a:spLocks noGrp="1"/>
          </p:cNvSpPr>
          <p:nvPr>
            <p:ph type="title"/>
          </p:nvPr>
        </p:nvSpPr>
        <p:spPr/>
        <p:txBody>
          <a:bodyPr/>
          <a:lstStyle/>
          <a:p>
            <a:r>
              <a:rPr lang="en-US" dirty="0"/>
              <a:t>Redundant Representations</a:t>
            </a:r>
          </a:p>
        </p:txBody>
      </p:sp>
      <p:sp>
        <p:nvSpPr>
          <p:cNvPr id="3" name="Content Placeholder 2">
            <a:extLst>
              <a:ext uri="{FF2B5EF4-FFF2-40B4-BE49-F238E27FC236}">
                <a16:creationId xmlns:a16="http://schemas.microsoft.com/office/drawing/2014/main" id="{BC6FA782-085D-4B0A-A74F-C7C82A8B314D}"/>
              </a:ext>
            </a:extLst>
          </p:cNvPr>
          <p:cNvSpPr>
            <a:spLocks noGrp="1"/>
          </p:cNvSpPr>
          <p:nvPr>
            <p:ph idx="1"/>
          </p:nvPr>
        </p:nvSpPr>
        <p:spPr/>
        <p:txBody>
          <a:bodyPr>
            <a:normAutofit/>
          </a:bodyPr>
          <a:lstStyle/>
          <a:p>
            <a:r>
              <a:rPr lang="en-US" dirty="0"/>
              <a:t>We </a:t>
            </a:r>
            <a:r>
              <a:rPr lang="en-US" i="1" u="sng" dirty="0"/>
              <a:t>replicate</a:t>
            </a:r>
            <a:r>
              <a:rPr lang="en-US" dirty="0"/>
              <a:t> data if we make identical copies on multiple nodes, like for backups on the previous slide.</a:t>
            </a:r>
          </a:p>
          <a:p>
            <a:endParaRPr lang="en-US" dirty="0"/>
          </a:p>
          <a:p>
            <a:r>
              <a:rPr lang="en-US" dirty="0"/>
              <a:t>There is a second technique with a similar name that can be helpful when flattening: </a:t>
            </a:r>
            <a:r>
              <a:rPr lang="en-US" i="1" u="sng" dirty="0"/>
              <a:t>redundancy</a:t>
            </a:r>
            <a:r>
              <a:rPr lang="en-US" dirty="0"/>
              <a:t>.  We make copies </a:t>
            </a:r>
            <a:r>
              <a:rPr lang="en-US" i="1" dirty="0"/>
              <a:t>but not just on the backup nodes</a:t>
            </a:r>
            <a:r>
              <a:rPr lang="en-US" dirty="0"/>
              <a:t>.</a:t>
            </a:r>
          </a:p>
          <a:p>
            <a:endParaRPr lang="en-US" dirty="0"/>
          </a:p>
          <a:p>
            <a:r>
              <a:rPr lang="en-US" dirty="0"/>
              <a:t>By making redundant copies of data we can sometimes flatten data that might not have been possible to flatten if data lived just in one place</a:t>
            </a:r>
          </a:p>
        </p:txBody>
      </p:sp>
      <p:sp>
        <p:nvSpPr>
          <p:cNvPr id="4" name="Footer Placeholder 3">
            <a:extLst>
              <a:ext uri="{FF2B5EF4-FFF2-40B4-BE49-F238E27FC236}">
                <a16:creationId xmlns:a16="http://schemas.microsoft.com/office/drawing/2014/main" id="{4FD843FC-3ACD-4162-A3B6-E1E5523959A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1526DA6-8CDB-4BA9-A486-4482205F4BFC}"/>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44130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67F0-E722-4A37-BEA1-D8EE8362F17E}"/>
              </a:ext>
            </a:extLst>
          </p:cNvPr>
          <p:cNvSpPr>
            <a:spLocks noGrp="1"/>
          </p:cNvSpPr>
          <p:nvPr>
            <p:ph type="title"/>
          </p:nvPr>
        </p:nvSpPr>
        <p:spPr/>
        <p:txBody>
          <a:bodyPr/>
          <a:lstStyle/>
          <a:p>
            <a:r>
              <a:rPr lang="en-US" dirty="0"/>
              <a:t>Overview of next 3 lectures</a:t>
            </a:r>
          </a:p>
        </p:txBody>
      </p:sp>
      <p:sp>
        <p:nvSpPr>
          <p:cNvPr id="3" name="Content Placeholder 2">
            <a:extLst>
              <a:ext uri="{FF2B5EF4-FFF2-40B4-BE49-F238E27FC236}">
                <a16:creationId xmlns:a16="http://schemas.microsoft.com/office/drawing/2014/main" id="{9740B808-E921-43C1-8FD7-DEBD4D023EB6}"/>
              </a:ext>
            </a:extLst>
          </p:cNvPr>
          <p:cNvSpPr>
            <a:spLocks noGrp="1"/>
          </p:cNvSpPr>
          <p:nvPr>
            <p:ph idx="1"/>
          </p:nvPr>
        </p:nvSpPr>
        <p:spPr/>
        <p:txBody>
          <a:bodyPr>
            <a:normAutofit fontScale="92500" lnSpcReduction="10000"/>
          </a:bodyPr>
          <a:lstStyle/>
          <a:p>
            <a:r>
              <a:rPr lang="en-US" dirty="0"/>
              <a:t>Today we will do a broad-picture lecture:  Can the transaction model be applied to </a:t>
            </a:r>
            <a:r>
              <a:rPr lang="en-US" dirty="0" err="1"/>
              <a:t>sharded</a:t>
            </a:r>
            <a:r>
              <a:rPr lang="en-US" dirty="0"/>
              <a:t> data?  This is a big topic, so we will be shallow.</a:t>
            </a:r>
          </a:p>
          <a:p>
            <a:endParaRPr lang="en-US" dirty="0"/>
          </a:p>
          <a:p>
            <a:r>
              <a:rPr lang="en-US" dirty="0"/>
              <a:t>Next lecture dives down and looks at </a:t>
            </a:r>
            <a:r>
              <a:rPr lang="en-US" dirty="0" err="1"/>
              <a:t>FaRM</a:t>
            </a:r>
            <a:r>
              <a:rPr lang="en-US" dirty="0"/>
              <a:t>, an RDMA DHT that actually supports transactions.  </a:t>
            </a:r>
            <a:r>
              <a:rPr lang="en-US" dirty="0" err="1"/>
              <a:t>FaRM</a:t>
            </a:r>
            <a:r>
              <a:rPr lang="en-US" dirty="0"/>
              <a:t> is an important component of Microsoft’s social media systems (but I’m not sure if you can access it in Azure yet).</a:t>
            </a:r>
          </a:p>
          <a:p>
            <a:endParaRPr lang="en-US" dirty="0"/>
          </a:p>
          <a:p>
            <a:r>
              <a:rPr lang="en-US" dirty="0"/>
              <a:t>The lecture after that looks at </a:t>
            </a:r>
            <a:r>
              <a:rPr lang="en-US" dirty="0" err="1"/>
              <a:t>HeRD</a:t>
            </a:r>
            <a:r>
              <a:rPr lang="en-US" dirty="0"/>
              <a:t> and FASST, which are similar to </a:t>
            </a:r>
            <a:r>
              <a:rPr lang="en-US" dirty="0" err="1"/>
              <a:t>FaRM</a:t>
            </a:r>
            <a:r>
              <a:rPr lang="en-US" dirty="0"/>
              <a:t> but claim to be far faster due to using RDMA in smarter ways.  These are research papers, from a team at CMU.</a:t>
            </a:r>
          </a:p>
        </p:txBody>
      </p:sp>
      <p:sp>
        <p:nvSpPr>
          <p:cNvPr id="4" name="Footer Placeholder 3">
            <a:extLst>
              <a:ext uri="{FF2B5EF4-FFF2-40B4-BE49-F238E27FC236}">
                <a16:creationId xmlns:a16="http://schemas.microsoft.com/office/drawing/2014/main" id="{4F18A812-EE29-4823-A607-12366EE5318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347921AF-EC4C-4FC2-B245-BB768468CCBA}"/>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3419351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able 80">
            <a:extLst>
              <a:ext uri="{FF2B5EF4-FFF2-40B4-BE49-F238E27FC236}">
                <a16:creationId xmlns:a16="http://schemas.microsoft.com/office/drawing/2014/main" id="{E5096EE0-7302-455E-BA2F-F71E7B1156B9}"/>
              </a:ext>
            </a:extLst>
          </p:cNvPr>
          <p:cNvGraphicFramePr>
            <a:graphicFrameLocks noGrp="1"/>
          </p:cNvGraphicFramePr>
          <p:nvPr>
            <p:extLst>
              <p:ext uri="{D42A27DB-BD31-4B8C-83A1-F6EECF244321}">
                <p14:modId xmlns:p14="http://schemas.microsoft.com/office/powerpoint/2010/main" val="3459675511"/>
              </p:ext>
            </p:extLst>
          </p:nvPr>
        </p:nvGraphicFramePr>
        <p:xfrm>
          <a:off x="1495478" y="1712898"/>
          <a:ext cx="10174176" cy="1267967"/>
        </p:xfrm>
        <a:graphic>
          <a:graphicData uri="http://schemas.openxmlformats.org/drawingml/2006/table">
            <a:tbl>
              <a:tblPr firstRow="1" bandRow="1">
                <a:tableStyleId>{5C22544A-7EE6-4342-B048-85BDC9FD1C3A}</a:tableStyleId>
              </a:tblPr>
              <a:tblGrid>
                <a:gridCol w="1453502">
                  <a:extLst>
                    <a:ext uri="{9D8B030D-6E8A-4147-A177-3AD203B41FA5}">
                      <a16:colId xmlns:a16="http://schemas.microsoft.com/office/drawing/2014/main" val="1284174639"/>
                    </a:ext>
                  </a:extLst>
                </a:gridCol>
                <a:gridCol w="1453502">
                  <a:extLst>
                    <a:ext uri="{9D8B030D-6E8A-4147-A177-3AD203B41FA5}">
                      <a16:colId xmlns:a16="http://schemas.microsoft.com/office/drawing/2014/main" val="1090491047"/>
                    </a:ext>
                  </a:extLst>
                </a:gridCol>
                <a:gridCol w="1453502">
                  <a:extLst>
                    <a:ext uri="{9D8B030D-6E8A-4147-A177-3AD203B41FA5}">
                      <a16:colId xmlns:a16="http://schemas.microsoft.com/office/drawing/2014/main" val="722293261"/>
                    </a:ext>
                  </a:extLst>
                </a:gridCol>
                <a:gridCol w="1453502">
                  <a:extLst>
                    <a:ext uri="{9D8B030D-6E8A-4147-A177-3AD203B41FA5}">
                      <a16:colId xmlns:a16="http://schemas.microsoft.com/office/drawing/2014/main" val="732944696"/>
                    </a:ext>
                  </a:extLst>
                </a:gridCol>
                <a:gridCol w="1453502">
                  <a:extLst>
                    <a:ext uri="{9D8B030D-6E8A-4147-A177-3AD203B41FA5}">
                      <a16:colId xmlns:a16="http://schemas.microsoft.com/office/drawing/2014/main" val="3703007525"/>
                    </a:ext>
                  </a:extLst>
                </a:gridCol>
                <a:gridCol w="1453502">
                  <a:extLst>
                    <a:ext uri="{9D8B030D-6E8A-4147-A177-3AD203B41FA5}">
                      <a16:colId xmlns:a16="http://schemas.microsoft.com/office/drawing/2014/main" val="3372692103"/>
                    </a:ext>
                  </a:extLst>
                </a:gridCol>
                <a:gridCol w="1453164">
                  <a:extLst>
                    <a:ext uri="{9D8B030D-6E8A-4147-A177-3AD203B41FA5}">
                      <a16:colId xmlns:a16="http://schemas.microsoft.com/office/drawing/2014/main" val="1289257197"/>
                    </a:ext>
                  </a:extLst>
                </a:gridCol>
              </a:tblGrid>
              <a:tr h="453627">
                <a:tc>
                  <a:txBody>
                    <a:bodyPr/>
                    <a:lstStyle/>
                    <a:p>
                      <a:pPr algn="ctr"/>
                      <a:r>
                        <a:rPr lang="en-US" dirty="0">
                          <a:solidFill>
                            <a:srgbClr val="C00000"/>
                          </a:solidFill>
                        </a:rPr>
                        <a:t>A’</a:t>
                      </a:r>
                    </a:p>
                  </a:txBody>
                  <a:tcPr>
                    <a:solidFill>
                      <a:srgbClr val="FFC000"/>
                    </a:solidFill>
                  </a:tcPr>
                </a:tc>
                <a:tc>
                  <a:txBody>
                    <a:bodyPr/>
                    <a:lstStyle/>
                    <a:p>
                      <a:pPr algn="ctr"/>
                      <a:r>
                        <a:rPr lang="en-US" dirty="0">
                          <a:solidFill>
                            <a:srgbClr val="C00000"/>
                          </a:solidFill>
                        </a:rPr>
                        <a:t>B’</a:t>
                      </a:r>
                    </a:p>
                  </a:txBody>
                  <a:tcPr>
                    <a:solidFill>
                      <a:srgbClr val="FFC000"/>
                    </a:solidFill>
                  </a:tcPr>
                </a:tc>
                <a:tc>
                  <a:txBody>
                    <a:bodyPr/>
                    <a:lstStyle/>
                    <a:p>
                      <a:pPr algn="ctr"/>
                      <a:r>
                        <a:rPr lang="en-US" dirty="0">
                          <a:solidFill>
                            <a:srgbClr val="C00000"/>
                          </a:solidFill>
                        </a:rPr>
                        <a:t>C’</a:t>
                      </a:r>
                    </a:p>
                  </a:txBody>
                  <a:tcPr>
                    <a:solidFill>
                      <a:srgbClr val="FFC000"/>
                    </a:solidFill>
                  </a:tcPr>
                </a:tc>
                <a:tc>
                  <a:txBody>
                    <a:bodyPr/>
                    <a:lstStyle/>
                    <a:p>
                      <a:pPr algn="ctr"/>
                      <a:r>
                        <a:rPr lang="en-US" dirty="0">
                          <a:solidFill>
                            <a:srgbClr val="C00000"/>
                          </a:solidFill>
                        </a:rPr>
                        <a:t>D’</a:t>
                      </a:r>
                    </a:p>
                  </a:txBody>
                  <a:tcPr>
                    <a:solidFill>
                      <a:srgbClr val="FFC000"/>
                    </a:solidFill>
                  </a:tcPr>
                </a:tc>
                <a:tc>
                  <a:txBody>
                    <a:bodyPr/>
                    <a:lstStyle/>
                    <a:p>
                      <a:pPr algn="ctr"/>
                      <a:r>
                        <a:rPr lang="en-US" dirty="0">
                          <a:solidFill>
                            <a:srgbClr val="C00000"/>
                          </a:solidFill>
                        </a:rPr>
                        <a:t>E’</a:t>
                      </a:r>
                    </a:p>
                  </a:txBody>
                  <a:tcPr>
                    <a:solidFill>
                      <a:srgbClr val="FFC000"/>
                    </a:solidFill>
                  </a:tcPr>
                </a:tc>
                <a:tc>
                  <a:txBody>
                    <a:bodyPr/>
                    <a:lstStyle/>
                    <a:p>
                      <a:pPr algn="ctr"/>
                      <a:r>
                        <a:rPr lang="en-US" dirty="0">
                          <a:solidFill>
                            <a:srgbClr val="C00000"/>
                          </a:solidFill>
                        </a:rPr>
                        <a:t>F’</a:t>
                      </a:r>
                    </a:p>
                  </a:txBody>
                  <a:tcPr>
                    <a:solidFill>
                      <a:srgbClr val="FFC000"/>
                    </a:solidFill>
                  </a:tcPr>
                </a:tc>
                <a:tc>
                  <a:txBody>
                    <a:bodyPr/>
                    <a:lstStyle/>
                    <a:p>
                      <a:pPr algn="ctr"/>
                      <a:r>
                        <a:rPr lang="en-US" dirty="0">
                          <a:solidFill>
                            <a:srgbClr val="C00000"/>
                          </a:solidFill>
                        </a:rPr>
                        <a:t>G’</a:t>
                      </a:r>
                    </a:p>
                  </a:txBody>
                  <a:tcPr>
                    <a:solidFill>
                      <a:srgbClr val="FFC000"/>
                    </a:solidFill>
                  </a:tcPr>
                </a:tc>
                <a:extLst>
                  <a:ext uri="{0D108BD9-81ED-4DB2-BD59-A6C34878D82A}">
                    <a16:rowId xmlns:a16="http://schemas.microsoft.com/office/drawing/2014/main" val="3843672060"/>
                  </a:ext>
                </a:extLst>
              </a:tr>
              <a:tr h="814340">
                <a:tc>
                  <a:txBody>
                    <a:bodyPr/>
                    <a:lstStyle/>
                    <a:p>
                      <a:pPr algn="ctr"/>
                      <a:endParaRPr lang="en-US" dirty="0">
                        <a:solidFill>
                          <a:srgbClr val="C00000"/>
                        </a:solidFill>
                      </a:endParaRPr>
                    </a:p>
                  </a:txBody>
                  <a:tcPr/>
                </a:tc>
                <a:tc>
                  <a:txBody>
                    <a:bodyPr/>
                    <a:lstStyle/>
                    <a:p>
                      <a:pPr algn="ctr"/>
                      <a:endParaRPr lang="en-US" dirty="0">
                        <a:solidFill>
                          <a:srgbClr val="C00000"/>
                        </a:solidFill>
                      </a:endParaRPr>
                    </a:p>
                  </a:txBody>
                  <a:tcPr/>
                </a:tc>
                <a:tc>
                  <a:txBody>
                    <a:bodyPr/>
                    <a:lstStyle/>
                    <a:p>
                      <a:pPr algn="ctr"/>
                      <a:endParaRPr lang="en-US" dirty="0">
                        <a:solidFill>
                          <a:srgbClr val="C00000"/>
                        </a:solidFill>
                      </a:endParaRPr>
                    </a:p>
                  </a:txBody>
                  <a:tcPr/>
                </a:tc>
                <a:tc>
                  <a:txBody>
                    <a:bodyPr/>
                    <a:lstStyle/>
                    <a:p>
                      <a:pPr algn="ctr"/>
                      <a:endParaRPr lang="en-US" dirty="0">
                        <a:solidFill>
                          <a:srgbClr val="C00000"/>
                        </a:solidFill>
                      </a:endParaRPr>
                    </a:p>
                  </a:txBody>
                  <a:tcPr/>
                </a:tc>
                <a:tc>
                  <a:txBody>
                    <a:bodyPr/>
                    <a:lstStyle/>
                    <a:p>
                      <a:pPr algn="ctr"/>
                      <a:endParaRPr lang="en-US" dirty="0">
                        <a:solidFill>
                          <a:srgbClr val="C00000"/>
                        </a:solidFill>
                      </a:endParaRPr>
                    </a:p>
                  </a:txBody>
                  <a:tcPr/>
                </a:tc>
                <a:tc>
                  <a:txBody>
                    <a:bodyPr/>
                    <a:lstStyle/>
                    <a:p>
                      <a:pPr algn="ctr"/>
                      <a:endParaRPr lang="en-US" dirty="0">
                        <a:solidFill>
                          <a:srgbClr val="C00000"/>
                        </a:solidFill>
                      </a:endParaRPr>
                    </a:p>
                  </a:txBody>
                  <a:tcPr/>
                </a:tc>
                <a:tc>
                  <a:txBody>
                    <a:bodyPr/>
                    <a:lstStyle/>
                    <a:p>
                      <a:pPr algn="ctr"/>
                      <a:endParaRPr lang="en-US" dirty="0">
                        <a:solidFill>
                          <a:srgbClr val="C00000"/>
                        </a:solidFill>
                      </a:endParaRPr>
                    </a:p>
                  </a:txBody>
                  <a:tcPr>
                    <a:solidFill>
                      <a:srgbClr val="FFFF00"/>
                    </a:solidFill>
                  </a:tcPr>
                </a:tc>
                <a:extLst>
                  <a:ext uri="{0D108BD9-81ED-4DB2-BD59-A6C34878D82A}">
                    <a16:rowId xmlns:a16="http://schemas.microsoft.com/office/drawing/2014/main" val="1253535782"/>
                  </a:ext>
                </a:extLst>
              </a:tr>
            </a:tbl>
          </a:graphicData>
        </a:graphic>
      </p:graphicFrame>
      <p:sp>
        <p:nvSpPr>
          <p:cNvPr id="2" name="Title 1">
            <a:extLst>
              <a:ext uri="{FF2B5EF4-FFF2-40B4-BE49-F238E27FC236}">
                <a16:creationId xmlns:a16="http://schemas.microsoft.com/office/drawing/2014/main" id="{0D384D0F-B438-419E-A8C4-0B8648E5439B}"/>
              </a:ext>
            </a:extLst>
          </p:cNvPr>
          <p:cNvSpPr>
            <a:spLocks noGrp="1"/>
          </p:cNvSpPr>
          <p:nvPr>
            <p:ph type="title"/>
          </p:nvPr>
        </p:nvSpPr>
        <p:spPr>
          <a:xfrm>
            <a:off x="1025191" y="315324"/>
            <a:ext cx="9720072" cy="1499616"/>
          </a:xfrm>
        </p:spPr>
        <p:txBody>
          <a:bodyPr/>
          <a:lstStyle/>
          <a:p>
            <a:r>
              <a:rPr lang="en-US" dirty="0"/>
              <a:t>Redundant Representations</a:t>
            </a:r>
          </a:p>
        </p:txBody>
      </p:sp>
      <p:sp>
        <p:nvSpPr>
          <p:cNvPr id="4" name="Footer Placeholder 3">
            <a:extLst>
              <a:ext uri="{FF2B5EF4-FFF2-40B4-BE49-F238E27FC236}">
                <a16:creationId xmlns:a16="http://schemas.microsoft.com/office/drawing/2014/main" id="{8FD9ECD9-9ECA-4886-9D72-C581DF0D1D7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B196A451-CC94-4032-9ED7-D8F3AB4C97C5}"/>
              </a:ext>
            </a:extLst>
          </p:cNvPr>
          <p:cNvSpPr>
            <a:spLocks noGrp="1"/>
          </p:cNvSpPr>
          <p:nvPr>
            <p:ph type="sldNum" sz="quarter" idx="12"/>
          </p:nvPr>
        </p:nvSpPr>
        <p:spPr/>
        <p:txBody>
          <a:bodyPr/>
          <a:lstStyle/>
          <a:p>
            <a:fld id="{3C974458-8A97-4835-BF79-1FB6D7856C21}" type="slidenum">
              <a:rPr lang="en-US" smtClean="0"/>
              <a:pPr/>
              <a:t>30</a:t>
            </a:fld>
            <a:endParaRPr lang="en-US"/>
          </a:p>
        </p:txBody>
      </p:sp>
      <p:graphicFrame>
        <p:nvGraphicFramePr>
          <p:cNvPr id="26" name="Table 25">
            <a:extLst>
              <a:ext uri="{FF2B5EF4-FFF2-40B4-BE49-F238E27FC236}">
                <a16:creationId xmlns:a16="http://schemas.microsoft.com/office/drawing/2014/main" id="{A92A5D61-A99C-4095-9D80-8CD8BC709BB3}"/>
              </a:ext>
            </a:extLst>
          </p:cNvPr>
          <p:cNvGraphicFramePr>
            <a:graphicFrameLocks noGrp="1"/>
          </p:cNvGraphicFramePr>
          <p:nvPr>
            <p:extLst>
              <p:ext uri="{D42A27DB-BD31-4B8C-83A1-F6EECF244321}">
                <p14:modId xmlns:p14="http://schemas.microsoft.com/office/powerpoint/2010/main" val="3370551988"/>
              </p:ext>
            </p:extLst>
          </p:nvPr>
        </p:nvGraphicFramePr>
        <p:xfrm>
          <a:off x="1024128" y="2084832"/>
          <a:ext cx="10174514" cy="1267967"/>
        </p:xfrm>
        <a:graphic>
          <a:graphicData uri="http://schemas.openxmlformats.org/drawingml/2006/table">
            <a:tbl>
              <a:tblPr firstRow="1" bandRow="1">
                <a:tableStyleId>{5C22544A-7EE6-4342-B048-85BDC9FD1C3A}</a:tableStyleId>
              </a:tblPr>
              <a:tblGrid>
                <a:gridCol w="1453502">
                  <a:extLst>
                    <a:ext uri="{9D8B030D-6E8A-4147-A177-3AD203B41FA5}">
                      <a16:colId xmlns:a16="http://schemas.microsoft.com/office/drawing/2014/main" val="1284174639"/>
                    </a:ext>
                  </a:extLst>
                </a:gridCol>
                <a:gridCol w="1453502">
                  <a:extLst>
                    <a:ext uri="{9D8B030D-6E8A-4147-A177-3AD203B41FA5}">
                      <a16:colId xmlns:a16="http://schemas.microsoft.com/office/drawing/2014/main" val="1090491047"/>
                    </a:ext>
                  </a:extLst>
                </a:gridCol>
                <a:gridCol w="1453502">
                  <a:extLst>
                    <a:ext uri="{9D8B030D-6E8A-4147-A177-3AD203B41FA5}">
                      <a16:colId xmlns:a16="http://schemas.microsoft.com/office/drawing/2014/main" val="722293261"/>
                    </a:ext>
                  </a:extLst>
                </a:gridCol>
                <a:gridCol w="1453502">
                  <a:extLst>
                    <a:ext uri="{9D8B030D-6E8A-4147-A177-3AD203B41FA5}">
                      <a16:colId xmlns:a16="http://schemas.microsoft.com/office/drawing/2014/main" val="732944696"/>
                    </a:ext>
                  </a:extLst>
                </a:gridCol>
                <a:gridCol w="1453502">
                  <a:extLst>
                    <a:ext uri="{9D8B030D-6E8A-4147-A177-3AD203B41FA5}">
                      <a16:colId xmlns:a16="http://schemas.microsoft.com/office/drawing/2014/main" val="3703007525"/>
                    </a:ext>
                  </a:extLst>
                </a:gridCol>
                <a:gridCol w="1453502">
                  <a:extLst>
                    <a:ext uri="{9D8B030D-6E8A-4147-A177-3AD203B41FA5}">
                      <a16:colId xmlns:a16="http://schemas.microsoft.com/office/drawing/2014/main" val="3372692103"/>
                    </a:ext>
                  </a:extLst>
                </a:gridCol>
                <a:gridCol w="1453502">
                  <a:extLst>
                    <a:ext uri="{9D8B030D-6E8A-4147-A177-3AD203B41FA5}">
                      <a16:colId xmlns:a16="http://schemas.microsoft.com/office/drawing/2014/main" val="1289257197"/>
                    </a:ext>
                  </a:extLst>
                </a:gridCol>
              </a:tblGrid>
              <a:tr h="453627">
                <a:tc>
                  <a:txBody>
                    <a:bodyPr/>
                    <a:lstStyle/>
                    <a:p>
                      <a:pPr algn="ctr"/>
                      <a:r>
                        <a:rPr lang="en-US" dirty="0"/>
                        <a:t>A</a:t>
                      </a:r>
                    </a:p>
                  </a:txBody>
                  <a:tcPr/>
                </a:tc>
                <a:tc>
                  <a:txBody>
                    <a:bodyPr/>
                    <a:lstStyle/>
                    <a:p>
                      <a:pPr algn="ctr"/>
                      <a:r>
                        <a:rPr lang="en-US" dirty="0"/>
                        <a:t>B</a:t>
                      </a:r>
                    </a:p>
                  </a:txBody>
                  <a:tcPr/>
                </a:tc>
                <a:tc>
                  <a:txBody>
                    <a:bodyPr/>
                    <a:lstStyle/>
                    <a:p>
                      <a:pPr algn="ctr"/>
                      <a:r>
                        <a:rPr lang="en-US" dirty="0"/>
                        <a:t>C</a:t>
                      </a:r>
                    </a:p>
                  </a:txBody>
                  <a:tcPr/>
                </a:tc>
                <a:tc>
                  <a:txBody>
                    <a:bodyPr/>
                    <a:lstStyle/>
                    <a:p>
                      <a:pPr algn="ctr"/>
                      <a:r>
                        <a:rPr lang="en-US" dirty="0"/>
                        <a:t>D</a:t>
                      </a:r>
                    </a:p>
                  </a:txBody>
                  <a:tcPr/>
                </a:tc>
                <a:tc>
                  <a:txBody>
                    <a:bodyPr/>
                    <a:lstStyle/>
                    <a:p>
                      <a:pPr algn="ctr"/>
                      <a:r>
                        <a:rPr lang="en-US" dirty="0"/>
                        <a:t>E</a:t>
                      </a:r>
                    </a:p>
                  </a:txBody>
                  <a:tcPr/>
                </a:tc>
                <a:tc>
                  <a:txBody>
                    <a:bodyPr/>
                    <a:lstStyle/>
                    <a:p>
                      <a:pPr algn="ctr"/>
                      <a:r>
                        <a:rPr lang="en-US" dirty="0"/>
                        <a:t>F</a:t>
                      </a:r>
                    </a:p>
                  </a:txBody>
                  <a:tcPr/>
                </a:tc>
                <a:tc>
                  <a:txBody>
                    <a:bodyPr/>
                    <a:lstStyle/>
                    <a:p>
                      <a:pPr algn="ctr"/>
                      <a:r>
                        <a:rPr lang="en-US" dirty="0"/>
                        <a:t>G</a:t>
                      </a:r>
                    </a:p>
                  </a:txBody>
                  <a:tcPr/>
                </a:tc>
                <a:extLst>
                  <a:ext uri="{0D108BD9-81ED-4DB2-BD59-A6C34878D82A}">
                    <a16:rowId xmlns:a16="http://schemas.microsoft.com/office/drawing/2014/main" val="3843672060"/>
                  </a:ext>
                </a:extLst>
              </a:tr>
              <a:tr h="8143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253535782"/>
                  </a:ext>
                </a:extLst>
              </a:tr>
            </a:tbl>
          </a:graphicData>
        </a:graphic>
      </p:graphicFrame>
      <p:sp>
        <p:nvSpPr>
          <p:cNvPr id="27" name="Oval 26">
            <a:extLst>
              <a:ext uri="{FF2B5EF4-FFF2-40B4-BE49-F238E27FC236}">
                <a16:creationId xmlns:a16="http://schemas.microsoft.com/office/drawing/2014/main" id="{E6D7D141-EECB-4F07-8567-5272FC3F5673}"/>
              </a:ext>
            </a:extLst>
          </p:cNvPr>
          <p:cNvSpPr/>
          <p:nvPr/>
        </p:nvSpPr>
        <p:spPr>
          <a:xfrm>
            <a:off x="1561157" y="2748401"/>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3</a:t>
            </a:r>
          </a:p>
        </p:txBody>
      </p:sp>
      <p:sp>
        <p:nvSpPr>
          <p:cNvPr id="28" name="Oval 27">
            <a:extLst>
              <a:ext uri="{FF2B5EF4-FFF2-40B4-BE49-F238E27FC236}">
                <a16:creationId xmlns:a16="http://schemas.microsoft.com/office/drawing/2014/main" id="{D42C5C94-F704-4AEF-870A-342A65FD5AB2}"/>
              </a:ext>
            </a:extLst>
          </p:cNvPr>
          <p:cNvSpPr/>
          <p:nvPr/>
        </p:nvSpPr>
        <p:spPr>
          <a:xfrm>
            <a:off x="2947271" y="2748401"/>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6</a:t>
            </a:r>
          </a:p>
        </p:txBody>
      </p:sp>
      <p:sp>
        <p:nvSpPr>
          <p:cNvPr id="29" name="Oval 28">
            <a:extLst>
              <a:ext uri="{FF2B5EF4-FFF2-40B4-BE49-F238E27FC236}">
                <a16:creationId xmlns:a16="http://schemas.microsoft.com/office/drawing/2014/main" id="{17A24240-6E4D-41F4-804A-1307A608DCDF}"/>
              </a:ext>
            </a:extLst>
          </p:cNvPr>
          <p:cNvSpPr/>
          <p:nvPr/>
        </p:nvSpPr>
        <p:spPr>
          <a:xfrm>
            <a:off x="7265270" y="2748401"/>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11</a:t>
            </a:r>
          </a:p>
        </p:txBody>
      </p:sp>
      <p:sp>
        <p:nvSpPr>
          <p:cNvPr id="30" name="Oval 29">
            <a:extLst>
              <a:ext uri="{FF2B5EF4-FFF2-40B4-BE49-F238E27FC236}">
                <a16:creationId xmlns:a16="http://schemas.microsoft.com/office/drawing/2014/main" id="{09A8F046-F3C4-40E0-9F0C-C5C887BADB37}"/>
              </a:ext>
            </a:extLst>
          </p:cNvPr>
          <p:cNvSpPr/>
          <p:nvPr/>
        </p:nvSpPr>
        <p:spPr>
          <a:xfrm>
            <a:off x="4427728" y="2748401"/>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7</a:t>
            </a:r>
          </a:p>
        </p:txBody>
      </p:sp>
      <p:sp>
        <p:nvSpPr>
          <p:cNvPr id="31" name="Oval 30">
            <a:extLst>
              <a:ext uri="{FF2B5EF4-FFF2-40B4-BE49-F238E27FC236}">
                <a16:creationId xmlns:a16="http://schemas.microsoft.com/office/drawing/2014/main" id="{028E4C43-2FDF-4882-806F-017B7E2A2C74}"/>
              </a:ext>
            </a:extLst>
          </p:cNvPr>
          <p:cNvSpPr/>
          <p:nvPr/>
        </p:nvSpPr>
        <p:spPr>
          <a:xfrm>
            <a:off x="5879156" y="2748401"/>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9</a:t>
            </a:r>
          </a:p>
        </p:txBody>
      </p:sp>
      <p:sp>
        <p:nvSpPr>
          <p:cNvPr id="32" name="Oval 31">
            <a:extLst>
              <a:ext uri="{FF2B5EF4-FFF2-40B4-BE49-F238E27FC236}">
                <a16:creationId xmlns:a16="http://schemas.microsoft.com/office/drawing/2014/main" id="{789B3EF1-310F-4B06-B1C0-C450A0BA1C23}"/>
              </a:ext>
            </a:extLst>
          </p:cNvPr>
          <p:cNvSpPr/>
          <p:nvPr/>
        </p:nvSpPr>
        <p:spPr>
          <a:xfrm>
            <a:off x="8796527" y="2748401"/>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22</a:t>
            </a:r>
          </a:p>
        </p:txBody>
      </p:sp>
      <p:sp>
        <p:nvSpPr>
          <p:cNvPr id="33" name="Oval 32">
            <a:extLst>
              <a:ext uri="{FF2B5EF4-FFF2-40B4-BE49-F238E27FC236}">
                <a16:creationId xmlns:a16="http://schemas.microsoft.com/office/drawing/2014/main" id="{E18384BB-14A4-4459-A0F2-8876ADF6D549}"/>
              </a:ext>
            </a:extLst>
          </p:cNvPr>
          <p:cNvSpPr/>
          <p:nvPr/>
        </p:nvSpPr>
        <p:spPr>
          <a:xfrm>
            <a:off x="10235861" y="2748401"/>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23</a:t>
            </a:r>
          </a:p>
        </p:txBody>
      </p:sp>
      <p:cxnSp>
        <p:nvCxnSpPr>
          <p:cNvPr id="43" name="Straight Arrow Connector 42">
            <a:extLst>
              <a:ext uri="{FF2B5EF4-FFF2-40B4-BE49-F238E27FC236}">
                <a16:creationId xmlns:a16="http://schemas.microsoft.com/office/drawing/2014/main" id="{1572A2E6-1782-4D97-AE5C-81F7CBDA38F5}"/>
              </a:ext>
            </a:extLst>
          </p:cNvPr>
          <p:cNvCxnSpPr>
            <a:cxnSpLocks/>
          </p:cNvCxnSpPr>
          <p:nvPr/>
        </p:nvCxnSpPr>
        <p:spPr>
          <a:xfrm>
            <a:off x="2162629" y="2856110"/>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8B4D66C-17E3-489B-BF6F-981BF6EEF392}"/>
              </a:ext>
            </a:extLst>
          </p:cNvPr>
          <p:cNvCxnSpPr>
            <a:cxnSpLocks/>
          </p:cNvCxnSpPr>
          <p:nvPr/>
        </p:nvCxnSpPr>
        <p:spPr>
          <a:xfrm>
            <a:off x="3627701" y="2856110"/>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7470C26-6750-451F-B347-BD32E63E42AF}"/>
              </a:ext>
            </a:extLst>
          </p:cNvPr>
          <p:cNvCxnSpPr>
            <a:cxnSpLocks/>
          </p:cNvCxnSpPr>
          <p:nvPr/>
        </p:nvCxnSpPr>
        <p:spPr>
          <a:xfrm>
            <a:off x="5058762" y="2856110"/>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21024DA-F74C-48BE-874C-0B922C7A45F3}"/>
              </a:ext>
            </a:extLst>
          </p:cNvPr>
          <p:cNvCxnSpPr>
            <a:cxnSpLocks/>
          </p:cNvCxnSpPr>
          <p:nvPr/>
        </p:nvCxnSpPr>
        <p:spPr>
          <a:xfrm>
            <a:off x="6539219" y="2856110"/>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4228079-62C9-4914-A506-4AFA2273E88A}"/>
              </a:ext>
            </a:extLst>
          </p:cNvPr>
          <p:cNvCxnSpPr>
            <a:cxnSpLocks/>
          </p:cNvCxnSpPr>
          <p:nvPr/>
        </p:nvCxnSpPr>
        <p:spPr>
          <a:xfrm>
            <a:off x="7963166" y="2856110"/>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6DF75B3-2F4D-4329-A675-78AA808CDFF5}"/>
              </a:ext>
            </a:extLst>
          </p:cNvPr>
          <p:cNvCxnSpPr>
            <a:cxnSpLocks/>
          </p:cNvCxnSpPr>
          <p:nvPr/>
        </p:nvCxnSpPr>
        <p:spPr>
          <a:xfrm>
            <a:off x="9413385" y="2856110"/>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1" name="Table 50">
            <a:extLst>
              <a:ext uri="{FF2B5EF4-FFF2-40B4-BE49-F238E27FC236}">
                <a16:creationId xmlns:a16="http://schemas.microsoft.com/office/drawing/2014/main" id="{615B6E4C-5B3A-46A1-A01C-58733385C54E}"/>
              </a:ext>
            </a:extLst>
          </p:cNvPr>
          <p:cNvGraphicFramePr>
            <a:graphicFrameLocks noGrp="1"/>
          </p:cNvGraphicFramePr>
          <p:nvPr>
            <p:extLst>
              <p:ext uri="{D42A27DB-BD31-4B8C-83A1-F6EECF244321}">
                <p14:modId xmlns:p14="http://schemas.microsoft.com/office/powerpoint/2010/main" val="375852208"/>
              </p:ext>
            </p:extLst>
          </p:nvPr>
        </p:nvGraphicFramePr>
        <p:xfrm>
          <a:off x="1024128" y="5037570"/>
          <a:ext cx="10174514" cy="1267967"/>
        </p:xfrm>
        <a:graphic>
          <a:graphicData uri="http://schemas.openxmlformats.org/drawingml/2006/table">
            <a:tbl>
              <a:tblPr firstRow="1" bandRow="1">
                <a:tableStyleId>{5C22544A-7EE6-4342-B048-85BDC9FD1C3A}</a:tableStyleId>
              </a:tblPr>
              <a:tblGrid>
                <a:gridCol w="1453502">
                  <a:extLst>
                    <a:ext uri="{9D8B030D-6E8A-4147-A177-3AD203B41FA5}">
                      <a16:colId xmlns:a16="http://schemas.microsoft.com/office/drawing/2014/main" val="1284174639"/>
                    </a:ext>
                  </a:extLst>
                </a:gridCol>
                <a:gridCol w="1453502">
                  <a:extLst>
                    <a:ext uri="{9D8B030D-6E8A-4147-A177-3AD203B41FA5}">
                      <a16:colId xmlns:a16="http://schemas.microsoft.com/office/drawing/2014/main" val="1090491047"/>
                    </a:ext>
                  </a:extLst>
                </a:gridCol>
                <a:gridCol w="1453502">
                  <a:extLst>
                    <a:ext uri="{9D8B030D-6E8A-4147-A177-3AD203B41FA5}">
                      <a16:colId xmlns:a16="http://schemas.microsoft.com/office/drawing/2014/main" val="722293261"/>
                    </a:ext>
                  </a:extLst>
                </a:gridCol>
                <a:gridCol w="1453502">
                  <a:extLst>
                    <a:ext uri="{9D8B030D-6E8A-4147-A177-3AD203B41FA5}">
                      <a16:colId xmlns:a16="http://schemas.microsoft.com/office/drawing/2014/main" val="732944696"/>
                    </a:ext>
                  </a:extLst>
                </a:gridCol>
                <a:gridCol w="1453502">
                  <a:extLst>
                    <a:ext uri="{9D8B030D-6E8A-4147-A177-3AD203B41FA5}">
                      <a16:colId xmlns:a16="http://schemas.microsoft.com/office/drawing/2014/main" val="3703007525"/>
                    </a:ext>
                  </a:extLst>
                </a:gridCol>
                <a:gridCol w="1453502">
                  <a:extLst>
                    <a:ext uri="{9D8B030D-6E8A-4147-A177-3AD203B41FA5}">
                      <a16:colId xmlns:a16="http://schemas.microsoft.com/office/drawing/2014/main" val="3372692103"/>
                    </a:ext>
                  </a:extLst>
                </a:gridCol>
                <a:gridCol w="1453502">
                  <a:extLst>
                    <a:ext uri="{9D8B030D-6E8A-4147-A177-3AD203B41FA5}">
                      <a16:colId xmlns:a16="http://schemas.microsoft.com/office/drawing/2014/main" val="1289257197"/>
                    </a:ext>
                  </a:extLst>
                </a:gridCol>
              </a:tblGrid>
              <a:tr h="453627">
                <a:tc>
                  <a:txBody>
                    <a:bodyPr/>
                    <a:lstStyle/>
                    <a:p>
                      <a:pPr algn="ctr"/>
                      <a:r>
                        <a:rPr lang="en-US" dirty="0"/>
                        <a:t>A</a:t>
                      </a:r>
                    </a:p>
                  </a:txBody>
                  <a:tcPr/>
                </a:tc>
                <a:tc>
                  <a:txBody>
                    <a:bodyPr/>
                    <a:lstStyle/>
                    <a:p>
                      <a:pPr algn="ctr"/>
                      <a:r>
                        <a:rPr lang="en-US" dirty="0"/>
                        <a:t>B</a:t>
                      </a:r>
                    </a:p>
                  </a:txBody>
                  <a:tcPr/>
                </a:tc>
                <a:tc>
                  <a:txBody>
                    <a:bodyPr/>
                    <a:lstStyle/>
                    <a:p>
                      <a:pPr algn="ctr"/>
                      <a:r>
                        <a:rPr lang="en-US" dirty="0"/>
                        <a:t>C</a:t>
                      </a:r>
                    </a:p>
                  </a:txBody>
                  <a:tcPr/>
                </a:tc>
                <a:tc>
                  <a:txBody>
                    <a:bodyPr/>
                    <a:lstStyle/>
                    <a:p>
                      <a:pPr algn="ctr"/>
                      <a:r>
                        <a:rPr lang="en-US" dirty="0"/>
                        <a:t>D</a:t>
                      </a:r>
                    </a:p>
                  </a:txBody>
                  <a:tcPr/>
                </a:tc>
                <a:tc>
                  <a:txBody>
                    <a:bodyPr/>
                    <a:lstStyle/>
                    <a:p>
                      <a:pPr algn="ctr"/>
                      <a:r>
                        <a:rPr lang="en-US" dirty="0"/>
                        <a:t>E</a:t>
                      </a:r>
                    </a:p>
                  </a:txBody>
                  <a:tcPr/>
                </a:tc>
                <a:tc>
                  <a:txBody>
                    <a:bodyPr/>
                    <a:lstStyle/>
                    <a:p>
                      <a:pPr algn="ctr"/>
                      <a:r>
                        <a:rPr lang="en-US" dirty="0"/>
                        <a:t>F</a:t>
                      </a:r>
                    </a:p>
                  </a:txBody>
                  <a:tcPr/>
                </a:tc>
                <a:tc>
                  <a:txBody>
                    <a:bodyPr/>
                    <a:lstStyle/>
                    <a:p>
                      <a:pPr algn="ctr"/>
                      <a:r>
                        <a:rPr lang="en-US" dirty="0"/>
                        <a:t>G</a:t>
                      </a:r>
                    </a:p>
                  </a:txBody>
                  <a:tcPr/>
                </a:tc>
                <a:extLst>
                  <a:ext uri="{0D108BD9-81ED-4DB2-BD59-A6C34878D82A}">
                    <a16:rowId xmlns:a16="http://schemas.microsoft.com/office/drawing/2014/main" val="3843672060"/>
                  </a:ext>
                </a:extLst>
              </a:tr>
              <a:tr h="8143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253535782"/>
                  </a:ext>
                </a:extLst>
              </a:tr>
            </a:tbl>
          </a:graphicData>
        </a:graphic>
      </p:graphicFrame>
      <p:sp>
        <p:nvSpPr>
          <p:cNvPr id="52" name="Oval 51">
            <a:extLst>
              <a:ext uri="{FF2B5EF4-FFF2-40B4-BE49-F238E27FC236}">
                <a16:creationId xmlns:a16="http://schemas.microsoft.com/office/drawing/2014/main" id="{FD94ACC5-CA21-4064-80DC-8CE6C7FDDD47}"/>
              </a:ext>
            </a:extLst>
          </p:cNvPr>
          <p:cNvSpPr/>
          <p:nvPr/>
        </p:nvSpPr>
        <p:spPr>
          <a:xfrm>
            <a:off x="1561157" y="5701139"/>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3</a:t>
            </a:r>
          </a:p>
        </p:txBody>
      </p:sp>
      <p:sp>
        <p:nvSpPr>
          <p:cNvPr id="53" name="Oval 52">
            <a:extLst>
              <a:ext uri="{FF2B5EF4-FFF2-40B4-BE49-F238E27FC236}">
                <a16:creationId xmlns:a16="http://schemas.microsoft.com/office/drawing/2014/main" id="{7CDA74E1-5E9B-404A-9191-A0031436EE64}"/>
              </a:ext>
            </a:extLst>
          </p:cNvPr>
          <p:cNvSpPr/>
          <p:nvPr/>
        </p:nvSpPr>
        <p:spPr>
          <a:xfrm>
            <a:off x="2947271" y="5701139"/>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6</a:t>
            </a:r>
          </a:p>
        </p:txBody>
      </p:sp>
      <p:sp>
        <p:nvSpPr>
          <p:cNvPr id="54" name="Oval 53">
            <a:extLst>
              <a:ext uri="{FF2B5EF4-FFF2-40B4-BE49-F238E27FC236}">
                <a16:creationId xmlns:a16="http://schemas.microsoft.com/office/drawing/2014/main" id="{C0069A37-6CBD-46B9-B37D-1BE32E3CE0DF}"/>
              </a:ext>
            </a:extLst>
          </p:cNvPr>
          <p:cNvSpPr/>
          <p:nvPr/>
        </p:nvSpPr>
        <p:spPr>
          <a:xfrm>
            <a:off x="7265270" y="5701139"/>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11</a:t>
            </a:r>
          </a:p>
        </p:txBody>
      </p:sp>
      <p:sp>
        <p:nvSpPr>
          <p:cNvPr id="55" name="Oval 54">
            <a:extLst>
              <a:ext uri="{FF2B5EF4-FFF2-40B4-BE49-F238E27FC236}">
                <a16:creationId xmlns:a16="http://schemas.microsoft.com/office/drawing/2014/main" id="{F1225EFB-F55C-4257-A8A1-560EC2CB2F01}"/>
              </a:ext>
            </a:extLst>
          </p:cNvPr>
          <p:cNvSpPr/>
          <p:nvPr/>
        </p:nvSpPr>
        <p:spPr>
          <a:xfrm>
            <a:off x="4427728" y="5701139"/>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7</a:t>
            </a:r>
          </a:p>
        </p:txBody>
      </p:sp>
      <p:sp>
        <p:nvSpPr>
          <p:cNvPr id="56" name="Oval 55">
            <a:extLst>
              <a:ext uri="{FF2B5EF4-FFF2-40B4-BE49-F238E27FC236}">
                <a16:creationId xmlns:a16="http://schemas.microsoft.com/office/drawing/2014/main" id="{7354EC5E-5595-4369-9826-56D3EAD1775A}"/>
              </a:ext>
            </a:extLst>
          </p:cNvPr>
          <p:cNvSpPr/>
          <p:nvPr/>
        </p:nvSpPr>
        <p:spPr>
          <a:xfrm>
            <a:off x="5879156" y="5701139"/>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9</a:t>
            </a:r>
          </a:p>
        </p:txBody>
      </p:sp>
      <p:sp>
        <p:nvSpPr>
          <p:cNvPr id="57" name="Oval 56">
            <a:extLst>
              <a:ext uri="{FF2B5EF4-FFF2-40B4-BE49-F238E27FC236}">
                <a16:creationId xmlns:a16="http://schemas.microsoft.com/office/drawing/2014/main" id="{C25C3513-994F-4870-8E87-48F80B190EFE}"/>
              </a:ext>
            </a:extLst>
          </p:cNvPr>
          <p:cNvSpPr/>
          <p:nvPr/>
        </p:nvSpPr>
        <p:spPr>
          <a:xfrm>
            <a:off x="8796527" y="5701139"/>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22</a:t>
            </a:r>
          </a:p>
        </p:txBody>
      </p:sp>
      <p:sp>
        <p:nvSpPr>
          <p:cNvPr id="58" name="Oval 57">
            <a:extLst>
              <a:ext uri="{FF2B5EF4-FFF2-40B4-BE49-F238E27FC236}">
                <a16:creationId xmlns:a16="http://schemas.microsoft.com/office/drawing/2014/main" id="{DECCC495-1DF8-49E7-A8AC-093D33D7AF60}"/>
              </a:ext>
            </a:extLst>
          </p:cNvPr>
          <p:cNvSpPr/>
          <p:nvPr/>
        </p:nvSpPr>
        <p:spPr>
          <a:xfrm>
            <a:off x="10235861" y="5701139"/>
            <a:ext cx="464457" cy="227632"/>
          </a:xfrm>
          <a:prstGeom prst="ellipse">
            <a:avLst/>
          </a:prstGeom>
          <a:solidFill>
            <a:srgbClr val="92D05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23</a:t>
            </a:r>
          </a:p>
        </p:txBody>
      </p:sp>
      <p:cxnSp>
        <p:nvCxnSpPr>
          <p:cNvPr id="59" name="Straight Arrow Connector 58">
            <a:extLst>
              <a:ext uri="{FF2B5EF4-FFF2-40B4-BE49-F238E27FC236}">
                <a16:creationId xmlns:a16="http://schemas.microsoft.com/office/drawing/2014/main" id="{EFDBF96E-5082-4081-B4B0-B7F158D688F9}"/>
              </a:ext>
            </a:extLst>
          </p:cNvPr>
          <p:cNvCxnSpPr>
            <a:cxnSpLocks/>
          </p:cNvCxnSpPr>
          <p:nvPr/>
        </p:nvCxnSpPr>
        <p:spPr>
          <a:xfrm>
            <a:off x="2162629" y="5808848"/>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FDFB1BE-94F6-4019-B156-44C9BDCC03DF}"/>
              </a:ext>
            </a:extLst>
          </p:cNvPr>
          <p:cNvCxnSpPr>
            <a:cxnSpLocks/>
          </p:cNvCxnSpPr>
          <p:nvPr/>
        </p:nvCxnSpPr>
        <p:spPr>
          <a:xfrm>
            <a:off x="3627701" y="5808848"/>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F714FF9-4EC6-4391-976D-74F710118E7D}"/>
              </a:ext>
            </a:extLst>
          </p:cNvPr>
          <p:cNvCxnSpPr>
            <a:cxnSpLocks/>
          </p:cNvCxnSpPr>
          <p:nvPr/>
        </p:nvCxnSpPr>
        <p:spPr>
          <a:xfrm>
            <a:off x="5058762" y="5808848"/>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00D597E-FF1F-4C10-8F01-09D897039CAB}"/>
              </a:ext>
            </a:extLst>
          </p:cNvPr>
          <p:cNvCxnSpPr>
            <a:cxnSpLocks/>
          </p:cNvCxnSpPr>
          <p:nvPr/>
        </p:nvCxnSpPr>
        <p:spPr>
          <a:xfrm>
            <a:off x="6539219" y="5808848"/>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15037C9-9B58-4052-83C7-EA9DE363C17A}"/>
              </a:ext>
            </a:extLst>
          </p:cNvPr>
          <p:cNvCxnSpPr>
            <a:cxnSpLocks/>
          </p:cNvCxnSpPr>
          <p:nvPr/>
        </p:nvCxnSpPr>
        <p:spPr>
          <a:xfrm>
            <a:off x="7963166" y="5808848"/>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353982A-433E-4E0F-91C7-8011F05BB877}"/>
              </a:ext>
            </a:extLst>
          </p:cNvPr>
          <p:cNvCxnSpPr>
            <a:cxnSpLocks/>
          </p:cNvCxnSpPr>
          <p:nvPr/>
        </p:nvCxnSpPr>
        <p:spPr>
          <a:xfrm>
            <a:off x="9413385" y="5808848"/>
            <a:ext cx="653142" cy="12214"/>
          </a:xfrm>
          <a:prstGeom prst="straightConnector1">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C0C259C-1ECC-431E-B8CC-C740B853BC97}"/>
              </a:ext>
            </a:extLst>
          </p:cNvPr>
          <p:cNvSpPr/>
          <p:nvPr/>
        </p:nvSpPr>
        <p:spPr>
          <a:xfrm>
            <a:off x="2512180" y="6057192"/>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3</a:t>
            </a:r>
          </a:p>
        </p:txBody>
      </p:sp>
      <p:sp>
        <p:nvSpPr>
          <p:cNvPr id="66" name="Oval 65">
            <a:extLst>
              <a:ext uri="{FF2B5EF4-FFF2-40B4-BE49-F238E27FC236}">
                <a16:creationId xmlns:a16="http://schemas.microsoft.com/office/drawing/2014/main" id="{B5602483-1F28-4211-9ED7-8BEE2ADF524A}"/>
              </a:ext>
            </a:extLst>
          </p:cNvPr>
          <p:cNvSpPr/>
          <p:nvPr/>
        </p:nvSpPr>
        <p:spPr>
          <a:xfrm>
            <a:off x="1937125" y="6077905"/>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6</a:t>
            </a:r>
          </a:p>
        </p:txBody>
      </p:sp>
      <p:sp>
        <p:nvSpPr>
          <p:cNvPr id="67" name="Oval 66">
            <a:extLst>
              <a:ext uri="{FF2B5EF4-FFF2-40B4-BE49-F238E27FC236}">
                <a16:creationId xmlns:a16="http://schemas.microsoft.com/office/drawing/2014/main" id="{4504FF74-594D-4C4C-B495-EF26F2B133C8}"/>
              </a:ext>
            </a:extLst>
          </p:cNvPr>
          <p:cNvSpPr/>
          <p:nvPr/>
        </p:nvSpPr>
        <p:spPr>
          <a:xfrm>
            <a:off x="3948418" y="6057192"/>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6</a:t>
            </a:r>
          </a:p>
        </p:txBody>
      </p:sp>
      <p:sp>
        <p:nvSpPr>
          <p:cNvPr id="69" name="Oval 68">
            <a:extLst>
              <a:ext uri="{FF2B5EF4-FFF2-40B4-BE49-F238E27FC236}">
                <a16:creationId xmlns:a16="http://schemas.microsoft.com/office/drawing/2014/main" id="{A3D4B08B-4B54-47A9-A316-B694E9F4B9D8}"/>
              </a:ext>
            </a:extLst>
          </p:cNvPr>
          <p:cNvSpPr/>
          <p:nvPr/>
        </p:nvSpPr>
        <p:spPr>
          <a:xfrm>
            <a:off x="3426580" y="6077905"/>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7</a:t>
            </a:r>
          </a:p>
        </p:txBody>
      </p:sp>
      <p:sp>
        <p:nvSpPr>
          <p:cNvPr id="70" name="Oval 69">
            <a:extLst>
              <a:ext uri="{FF2B5EF4-FFF2-40B4-BE49-F238E27FC236}">
                <a16:creationId xmlns:a16="http://schemas.microsoft.com/office/drawing/2014/main" id="{5B29BCD9-C6D5-48EE-BCD9-E9FE96D385D9}"/>
              </a:ext>
            </a:extLst>
          </p:cNvPr>
          <p:cNvSpPr/>
          <p:nvPr/>
        </p:nvSpPr>
        <p:spPr>
          <a:xfrm>
            <a:off x="5400186" y="6057192"/>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7</a:t>
            </a:r>
          </a:p>
        </p:txBody>
      </p:sp>
      <p:sp>
        <p:nvSpPr>
          <p:cNvPr id="71" name="Oval 70">
            <a:extLst>
              <a:ext uri="{FF2B5EF4-FFF2-40B4-BE49-F238E27FC236}">
                <a16:creationId xmlns:a16="http://schemas.microsoft.com/office/drawing/2014/main" id="{42EBC664-2291-417A-B0A4-1F7E8D42A092}"/>
              </a:ext>
            </a:extLst>
          </p:cNvPr>
          <p:cNvSpPr/>
          <p:nvPr/>
        </p:nvSpPr>
        <p:spPr>
          <a:xfrm>
            <a:off x="4849657" y="6057192"/>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9</a:t>
            </a:r>
          </a:p>
        </p:txBody>
      </p:sp>
      <p:sp>
        <p:nvSpPr>
          <p:cNvPr id="72" name="Oval 71">
            <a:extLst>
              <a:ext uri="{FF2B5EF4-FFF2-40B4-BE49-F238E27FC236}">
                <a16:creationId xmlns:a16="http://schemas.microsoft.com/office/drawing/2014/main" id="{877B13C3-081F-4D8D-8D9C-E71C37540B46}"/>
              </a:ext>
            </a:extLst>
          </p:cNvPr>
          <p:cNvSpPr/>
          <p:nvPr/>
        </p:nvSpPr>
        <p:spPr>
          <a:xfrm>
            <a:off x="6847646" y="6057192"/>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9</a:t>
            </a:r>
          </a:p>
        </p:txBody>
      </p:sp>
      <p:sp>
        <p:nvSpPr>
          <p:cNvPr id="74" name="Oval 73">
            <a:extLst>
              <a:ext uri="{FF2B5EF4-FFF2-40B4-BE49-F238E27FC236}">
                <a16:creationId xmlns:a16="http://schemas.microsoft.com/office/drawing/2014/main" id="{649010D7-C363-401E-94BB-BAE7F0DD051F}"/>
              </a:ext>
            </a:extLst>
          </p:cNvPr>
          <p:cNvSpPr/>
          <p:nvPr/>
        </p:nvSpPr>
        <p:spPr>
          <a:xfrm>
            <a:off x="6350338" y="6057192"/>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11</a:t>
            </a:r>
          </a:p>
        </p:txBody>
      </p:sp>
      <p:sp>
        <p:nvSpPr>
          <p:cNvPr id="75" name="Oval 74">
            <a:extLst>
              <a:ext uri="{FF2B5EF4-FFF2-40B4-BE49-F238E27FC236}">
                <a16:creationId xmlns:a16="http://schemas.microsoft.com/office/drawing/2014/main" id="{F3740A6E-41AC-4A97-BAA5-666239C53C74}"/>
              </a:ext>
            </a:extLst>
          </p:cNvPr>
          <p:cNvSpPr/>
          <p:nvPr/>
        </p:nvSpPr>
        <p:spPr>
          <a:xfrm>
            <a:off x="8316876" y="6058100"/>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11</a:t>
            </a:r>
          </a:p>
        </p:txBody>
      </p:sp>
      <p:sp>
        <p:nvSpPr>
          <p:cNvPr id="76" name="Oval 75">
            <a:extLst>
              <a:ext uri="{FF2B5EF4-FFF2-40B4-BE49-F238E27FC236}">
                <a16:creationId xmlns:a16="http://schemas.microsoft.com/office/drawing/2014/main" id="{FC9423BF-9A61-4CBC-81A6-B441FF829239}"/>
              </a:ext>
            </a:extLst>
          </p:cNvPr>
          <p:cNvSpPr/>
          <p:nvPr/>
        </p:nvSpPr>
        <p:spPr>
          <a:xfrm>
            <a:off x="7800386" y="6077905"/>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22</a:t>
            </a:r>
          </a:p>
        </p:txBody>
      </p:sp>
      <p:sp>
        <p:nvSpPr>
          <p:cNvPr id="77" name="Oval 76">
            <a:extLst>
              <a:ext uri="{FF2B5EF4-FFF2-40B4-BE49-F238E27FC236}">
                <a16:creationId xmlns:a16="http://schemas.microsoft.com/office/drawing/2014/main" id="{95F83FB8-A105-4E51-8B69-378A6B40E33D}"/>
              </a:ext>
            </a:extLst>
          </p:cNvPr>
          <p:cNvSpPr/>
          <p:nvPr/>
        </p:nvSpPr>
        <p:spPr>
          <a:xfrm>
            <a:off x="9746703" y="6072614"/>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22</a:t>
            </a:r>
          </a:p>
        </p:txBody>
      </p:sp>
      <p:sp>
        <p:nvSpPr>
          <p:cNvPr id="79" name="Oval 78">
            <a:extLst>
              <a:ext uri="{FF2B5EF4-FFF2-40B4-BE49-F238E27FC236}">
                <a16:creationId xmlns:a16="http://schemas.microsoft.com/office/drawing/2014/main" id="{8FD0B311-9A90-4B1D-BD78-7BCF0916E078}"/>
              </a:ext>
            </a:extLst>
          </p:cNvPr>
          <p:cNvSpPr/>
          <p:nvPr/>
        </p:nvSpPr>
        <p:spPr>
          <a:xfrm>
            <a:off x="9205880" y="6048847"/>
            <a:ext cx="464457" cy="227632"/>
          </a:xfrm>
          <a:prstGeom prst="ellipse">
            <a:avLst/>
          </a:prstGeom>
          <a:solidFill>
            <a:srgbClr val="FFFF00"/>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C00000"/>
                </a:solidFill>
              </a:rPr>
              <a:t>23</a:t>
            </a:r>
          </a:p>
        </p:txBody>
      </p:sp>
      <p:sp>
        <p:nvSpPr>
          <p:cNvPr id="80" name="TextBox 79">
            <a:extLst>
              <a:ext uri="{FF2B5EF4-FFF2-40B4-BE49-F238E27FC236}">
                <a16:creationId xmlns:a16="http://schemas.microsoft.com/office/drawing/2014/main" id="{E5596C35-25C0-4B83-B4B9-59F6051A2C08}"/>
              </a:ext>
            </a:extLst>
          </p:cNvPr>
          <p:cNvSpPr txBox="1"/>
          <p:nvPr/>
        </p:nvSpPr>
        <p:spPr>
          <a:xfrm>
            <a:off x="1024128" y="3483429"/>
            <a:ext cx="10174514" cy="1323439"/>
          </a:xfrm>
          <a:prstGeom prst="rect">
            <a:avLst/>
          </a:prstGeom>
          <a:noFill/>
        </p:spPr>
        <p:txBody>
          <a:bodyPr wrap="square" rtlCol="0">
            <a:spAutoFit/>
          </a:bodyPr>
          <a:lstStyle/>
          <a:p>
            <a:r>
              <a:rPr lang="en-US" sz="2000" b="1" dirty="0"/>
              <a:t>In this list, the only way to know the value of the next or last node is to fetch it separately.</a:t>
            </a:r>
          </a:p>
          <a:p>
            <a:endParaRPr lang="en-US" sz="2000" b="1" dirty="0"/>
          </a:p>
          <a:p>
            <a:r>
              <a:rPr lang="en-US" sz="2000" b="1" dirty="0"/>
              <a:t>If we make a </a:t>
            </a:r>
            <a:r>
              <a:rPr lang="en-US" sz="2000" b="1" u="sng" dirty="0"/>
              <a:t>redundant</a:t>
            </a:r>
            <a:r>
              <a:rPr lang="en-US" sz="2000" b="1" dirty="0"/>
              <a:t> </a:t>
            </a:r>
            <a:r>
              <a:rPr lang="en-US" sz="2000" b="1" u="sng" dirty="0"/>
              <a:t>copy</a:t>
            </a:r>
            <a:r>
              <a:rPr lang="en-US" sz="2000" b="1" dirty="0"/>
              <a:t> of the next and last node, we can do a purely local check.  Different from replication, which is when we maintain a backup “replica” for each node.</a:t>
            </a:r>
          </a:p>
        </p:txBody>
      </p:sp>
      <p:sp>
        <p:nvSpPr>
          <p:cNvPr id="82" name="TextBox 81">
            <a:extLst>
              <a:ext uri="{FF2B5EF4-FFF2-40B4-BE49-F238E27FC236}">
                <a16:creationId xmlns:a16="http://schemas.microsoft.com/office/drawing/2014/main" id="{C40BE662-1D5D-4536-A0EE-178F2F539EFD}"/>
              </a:ext>
            </a:extLst>
          </p:cNvPr>
          <p:cNvSpPr txBox="1"/>
          <p:nvPr/>
        </p:nvSpPr>
        <p:spPr>
          <a:xfrm>
            <a:off x="174171" y="2084832"/>
            <a:ext cx="986972" cy="338554"/>
          </a:xfrm>
          <a:prstGeom prst="rect">
            <a:avLst/>
          </a:prstGeom>
          <a:noFill/>
        </p:spPr>
        <p:txBody>
          <a:bodyPr wrap="square" rtlCol="0">
            <a:spAutoFit/>
          </a:bodyPr>
          <a:lstStyle/>
          <a:p>
            <a:r>
              <a:rPr lang="en-US" sz="1600" b="1" dirty="0"/>
              <a:t>primary</a:t>
            </a:r>
          </a:p>
        </p:txBody>
      </p:sp>
      <p:sp>
        <p:nvSpPr>
          <p:cNvPr id="83" name="TextBox 82">
            <a:extLst>
              <a:ext uri="{FF2B5EF4-FFF2-40B4-BE49-F238E27FC236}">
                <a16:creationId xmlns:a16="http://schemas.microsoft.com/office/drawing/2014/main" id="{06C82FF5-C97E-4B03-9441-66656AA73CA4}"/>
              </a:ext>
            </a:extLst>
          </p:cNvPr>
          <p:cNvSpPr txBox="1"/>
          <p:nvPr/>
        </p:nvSpPr>
        <p:spPr>
          <a:xfrm>
            <a:off x="667657" y="1741446"/>
            <a:ext cx="986972" cy="338554"/>
          </a:xfrm>
          <a:prstGeom prst="rect">
            <a:avLst/>
          </a:prstGeom>
          <a:noFill/>
        </p:spPr>
        <p:txBody>
          <a:bodyPr wrap="square" rtlCol="0">
            <a:spAutoFit/>
          </a:bodyPr>
          <a:lstStyle/>
          <a:p>
            <a:r>
              <a:rPr lang="en-US" sz="1600" b="1" dirty="0"/>
              <a:t>backup</a:t>
            </a:r>
          </a:p>
        </p:txBody>
      </p:sp>
    </p:spTree>
    <p:extLst>
      <p:ext uri="{BB962C8B-B14F-4D97-AF65-F5344CB8AC3E}">
        <p14:creationId xmlns:p14="http://schemas.microsoft.com/office/powerpoint/2010/main" val="13832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randombar(horizontal)">
                                      <p:cBhvr>
                                        <p:cTn id="28" dur="500"/>
                                        <p:tgtEl>
                                          <p:spTgt spid="43"/>
                                        </p:tgtEl>
                                      </p:cBhvr>
                                    </p:animEffect>
                                  </p:childTnLst>
                                </p:cTn>
                              </p:par>
                              <p:par>
                                <p:cTn id="29" presetID="14" presetClass="entr" presetSubtype="1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randombar(horizontal)">
                                      <p:cBhvr>
                                        <p:cTn id="31" dur="500"/>
                                        <p:tgtEl>
                                          <p:spTgt spid="46"/>
                                        </p:tgtEl>
                                      </p:cBhvr>
                                    </p:animEffect>
                                  </p:childTnLst>
                                </p:cTn>
                              </p:par>
                              <p:par>
                                <p:cTn id="32" presetID="14" presetClass="entr" presetSubtype="1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randombar(horizontal)">
                                      <p:cBhvr>
                                        <p:cTn id="34" dur="500"/>
                                        <p:tgtEl>
                                          <p:spTgt spid="47"/>
                                        </p:tgtEl>
                                      </p:cBhvr>
                                    </p:animEffect>
                                  </p:childTnLst>
                                </p:cTn>
                              </p:par>
                              <p:par>
                                <p:cTn id="35" presetID="14" presetClass="entr" presetSubtype="1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randombar(horizontal)">
                                      <p:cBhvr>
                                        <p:cTn id="37" dur="500"/>
                                        <p:tgtEl>
                                          <p:spTgt spid="48"/>
                                        </p:tgtEl>
                                      </p:cBhvr>
                                    </p:animEffect>
                                  </p:childTnLst>
                                </p:cTn>
                              </p:par>
                              <p:par>
                                <p:cTn id="38" presetID="14" presetClass="entr" presetSubtype="1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randombar(horizontal)">
                                      <p:cBhvr>
                                        <p:cTn id="40" dur="500"/>
                                        <p:tgtEl>
                                          <p:spTgt spid="49"/>
                                        </p:tgtEl>
                                      </p:cBhvr>
                                    </p:animEffect>
                                  </p:childTnLst>
                                </p:cTn>
                              </p:par>
                              <p:par>
                                <p:cTn id="41" presetID="14" presetClass="entr" presetSubtype="1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randombar(horizontal)">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randombar(horizontal)">
                                      <p:cBhvr>
                                        <p:cTn id="48" dur="500"/>
                                        <p:tgtEl>
                                          <p:spTgt spid="8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randombar(horizontal)">
                                      <p:cBhvr>
                                        <p:cTn id="53" dur="500"/>
                                        <p:tgtEl>
                                          <p:spTgt spid="51"/>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randombar(horizontal)">
                                      <p:cBhvr>
                                        <p:cTn id="56" dur="500"/>
                                        <p:tgtEl>
                                          <p:spTgt spid="5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randombar(horizontal)">
                                      <p:cBhvr>
                                        <p:cTn id="59" dur="500"/>
                                        <p:tgtEl>
                                          <p:spTgt spid="5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randombar(horizontal)">
                                      <p:cBhvr>
                                        <p:cTn id="62" dur="500"/>
                                        <p:tgtEl>
                                          <p:spTgt spid="5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randombar(horizontal)">
                                      <p:cBhvr>
                                        <p:cTn id="65" dur="500"/>
                                        <p:tgtEl>
                                          <p:spTgt spid="5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randombar(horizontal)">
                                      <p:cBhvr>
                                        <p:cTn id="68" dur="500"/>
                                        <p:tgtEl>
                                          <p:spTgt spid="56"/>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randombar(horizontal)">
                                      <p:cBhvr>
                                        <p:cTn id="71" dur="500"/>
                                        <p:tgtEl>
                                          <p:spTgt spid="5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randombar(horizontal)">
                                      <p:cBhvr>
                                        <p:cTn id="74" dur="500"/>
                                        <p:tgtEl>
                                          <p:spTgt spid="58"/>
                                        </p:tgtEl>
                                      </p:cBhvr>
                                    </p:animEffect>
                                  </p:childTnLst>
                                </p:cTn>
                              </p:par>
                              <p:par>
                                <p:cTn id="75" presetID="14" presetClass="entr" presetSubtype="10" fill="hold" nodeType="with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randombar(horizontal)">
                                      <p:cBhvr>
                                        <p:cTn id="77" dur="500"/>
                                        <p:tgtEl>
                                          <p:spTgt spid="59"/>
                                        </p:tgtEl>
                                      </p:cBhvr>
                                    </p:animEffect>
                                  </p:childTnLst>
                                </p:cTn>
                              </p:par>
                              <p:par>
                                <p:cTn id="78" presetID="14" presetClass="entr" presetSubtype="10" fill="hold" nodeType="with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randombar(horizontal)">
                                      <p:cBhvr>
                                        <p:cTn id="80" dur="500"/>
                                        <p:tgtEl>
                                          <p:spTgt spid="60"/>
                                        </p:tgtEl>
                                      </p:cBhvr>
                                    </p:animEffect>
                                  </p:childTnLst>
                                </p:cTn>
                              </p:par>
                              <p:par>
                                <p:cTn id="81" presetID="14" presetClass="entr" presetSubtype="1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randombar(horizontal)">
                                      <p:cBhvr>
                                        <p:cTn id="83" dur="500"/>
                                        <p:tgtEl>
                                          <p:spTgt spid="61"/>
                                        </p:tgtEl>
                                      </p:cBhvr>
                                    </p:animEffect>
                                  </p:childTnLst>
                                </p:cTn>
                              </p:par>
                              <p:par>
                                <p:cTn id="84" presetID="14" presetClass="entr" presetSubtype="10" fill="hold"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randombar(horizontal)">
                                      <p:cBhvr>
                                        <p:cTn id="86" dur="500"/>
                                        <p:tgtEl>
                                          <p:spTgt spid="62"/>
                                        </p:tgtEl>
                                      </p:cBhvr>
                                    </p:animEffect>
                                  </p:childTnLst>
                                </p:cTn>
                              </p:par>
                              <p:par>
                                <p:cTn id="87" presetID="14" presetClass="entr" presetSubtype="10" fill="hold" nodeType="with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randombar(horizontal)">
                                      <p:cBhvr>
                                        <p:cTn id="89" dur="500"/>
                                        <p:tgtEl>
                                          <p:spTgt spid="63"/>
                                        </p:tgtEl>
                                      </p:cBhvr>
                                    </p:animEffect>
                                  </p:childTnLst>
                                </p:cTn>
                              </p:par>
                              <p:par>
                                <p:cTn id="90" presetID="14" presetClass="entr" presetSubtype="10" fill="hold" nodeType="with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randombar(horizontal)">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randombar(horizontal)">
                                      <p:cBhvr>
                                        <p:cTn id="97" dur="500"/>
                                        <p:tgtEl>
                                          <p:spTgt spid="6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randombar(horizontal)">
                                      <p:cBhvr>
                                        <p:cTn id="100" dur="500"/>
                                        <p:tgtEl>
                                          <p:spTgt spid="66"/>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randombar(horizontal)">
                                      <p:cBhvr>
                                        <p:cTn id="103" dur="500"/>
                                        <p:tgtEl>
                                          <p:spTgt spid="67"/>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randombar(horizontal)">
                                      <p:cBhvr>
                                        <p:cTn id="106" dur="500"/>
                                        <p:tgtEl>
                                          <p:spTgt spid="69"/>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randombar(horizontal)">
                                      <p:cBhvr>
                                        <p:cTn id="109" dur="500"/>
                                        <p:tgtEl>
                                          <p:spTgt spid="70"/>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71"/>
                                        </p:tgtEl>
                                        <p:attrNameLst>
                                          <p:attrName>style.visibility</p:attrName>
                                        </p:attrNameLst>
                                      </p:cBhvr>
                                      <p:to>
                                        <p:strVal val="visible"/>
                                      </p:to>
                                    </p:set>
                                    <p:animEffect transition="in" filter="randombar(horizontal)">
                                      <p:cBhvr>
                                        <p:cTn id="112" dur="500"/>
                                        <p:tgtEl>
                                          <p:spTgt spid="71"/>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randombar(horizontal)">
                                      <p:cBhvr>
                                        <p:cTn id="115" dur="500"/>
                                        <p:tgtEl>
                                          <p:spTgt spid="72"/>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randombar(horizontal)">
                                      <p:cBhvr>
                                        <p:cTn id="118" dur="500"/>
                                        <p:tgtEl>
                                          <p:spTgt spid="74"/>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randombar(horizontal)">
                                      <p:cBhvr>
                                        <p:cTn id="121" dur="500"/>
                                        <p:tgtEl>
                                          <p:spTgt spid="75"/>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randombar(horizontal)">
                                      <p:cBhvr>
                                        <p:cTn id="124" dur="500"/>
                                        <p:tgtEl>
                                          <p:spTgt spid="76"/>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randombar(horizontal)">
                                      <p:cBhvr>
                                        <p:cTn id="127" dur="500"/>
                                        <p:tgtEl>
                                          <p:spTgt spid="77"/>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randombar(horizontal)">
                                      <p:cBhvr>
                                        <p:cTn id="13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52" grpId="0" animBg="1"/>
      <p:bldP spid="53" grpId="0" animBg="1"/>
      <p:bldP spid="54" grpId="0" animBg="1"/>
      <p:bldP spid="55" grpId="0" animBg="1"/>
      <p:bldP spid="56" grpId="0" animBg="1"/>
      <p:bldP spid="57" grpId="0" animBg="1"/>
      <p:bldP spid="58" grpId="0" animBg="1"/>
      <p:bldP spid="65" grpId="0" animBg="1"/>
      <p:bldP spid="66" grpId="0" animBg="1"/>
      <p:bldP spid="67" grpId="0" animBg="1"/>
      <p:bldP spid="69" grpId="0" animBg="1"/>
      <p:bldP spid="70" grpId="0" animBg="1"/>
      <p:bldP spid="71" grpId="0" animBg="1"/>
      <p:bldP spid="72" grpId="0" animBg="1"/>
      <p:bldP spid="74" grpId="0" animBg="1"/>
      <p:bldP spid="75" grpId="0" animBg="1"/>
      <p:bldP spid="76" grpId="0" animBg="1"/>
      <p:bldP spid="77" grpId="0" animBg="1"/>
      <p:bldP spid="79" grpId="0" animBg="1"/>
      <p:bldP spid="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DB62-8883-4670-A2B2-1BFE15868627}"/>
              </a:ext>
            </a:extLst>
          </p:cNvPr>
          <p:cNvSpPr>
            <a:spLocks noGrp="1"/>
          </p:cNvSpPr>
          <p:nvPr>
            <p:ph type="title"/>
          </p:nvPr>
        </p:nvSpPr>
        <p:spPr/>
        <p:txBody>
          <a:bodyPr/>
          <a:lstStyle/>
          <a:p>
            <a:r>
              <a:rPr lang="en-US" dirty="0"/>
              <a:t>Redundant data: Pros and Cons</a:t>
            </a:r>
          </a:p>
        </p:txBody>
      </p:sp>
      <p:sp>
        <p:nvSpPr>
          <p:cNvPr id="5" name="Content Placeholder 4">
            <a:extLst>
              <a:ext uri="{FF2B5EF4-FFF2-40B4-BE49-F238E27FC236}">
                <a16:creationId xmlns:a16="http://schemas.microsoft.com/office/drawing/2014/main" id="{33E6D581-6A07-443A-8DE6-FA289D60116C}"/>
              </a:ext>
            </a:extLst>
          </p:cNvPr>
          <p:cNvSpPr>
            <a:spLocks noGrp="1"/>
          </p:cNvSpPr>
          <p:nvPr>
            <p:ph idx="1"/>
          </p:nvPr>
        </p:nvSpPr>
        <p:spPr/>
        <p:txBody>
          <a:bodyPr/>
          <a:lstStyle/>
          <a:p>
            <a:r>
              <a:rPr lang="en-US" dirty="0"/>
              <a:t>Pro: Query finds more of what it needs at a single place.</a:t>
            </a:r>
          </a:p>
          <a:p>
            <a:endParaRPr lang="en-US" dirty="0"/>
          </a:p>
          <a:p>
            <a:r>
              <a:rPr lang="en-US" dirty="0"/>
              <a:t>Con: When updating the data, we need to update the replica for fault-tolerance, but now also need to update the redundant copies.</a:t>
            </a:r>
          </a:p>
          <a:p>
            <a:endParaRPr lang="en-US" dirty="0"/>
          </a:p>
          <a:p>
            <a:r>
              <a:rPr lang="en-US" dirty="0"/>
              <a:t>A system like Derecho might help,  if we can design a subgrouping structure to match the resulting multicast pattern for updates.</a:t>
            </a:r>
          </a:p>
        </p:txBody>
      </p:sp>
      <p:sp>
        <p:nvSpPr>
          <p:cNvPr id="3" name="Footer Placeholder 2">
            <a:extLst>
              <a:ext uri="{FF2B5EF4-FFF2-40B4-BE49-F238E27FC236}">
                <a16:creationId xmlns:a16="http://schemas.microsoft.com/office/drawing/2014/main" id="{6B877C33-B1D5-4681-A313-3F4D8BBA28AD}"/>
              </a:ext>
            </a:extLst>
          </p:cNvPr>
          <p:cNvSpPr>
            <a:spLocks noGrp="1"/>
          </p:cNvSpPr>
          <p:nvPr>
            <p:ph type="ftr" sz="quarter" idx="11"/>
          </p:nvPr>
        </p:nvSpPr>
        <p:spPr/>
        <p:txBody>
          <a:bodyPr/>
          <a:lstStyle/>
          <a:p>
            <a:r>
              <a:rPr lang="en-US"/>
              <a:t>http://www.cs.cornell.edu/courses/cs5412/2018sp</a:t>
            </a:r>
          </a:p>
        </p:txBody>
      </p:sp>
      <p:sp>
        <p:nvSpPr>
          <p:cNvPr id="4" name="Slide Number Placeholder 3">
            <a:extLst>
              <a:ext uri="{FF2B5EF4-FFF2-40B4-BE49-F238E27FC236}">
                <a16:creationId xmlns:a16="http://schemas.microsoft.com/office/drawing/2014/main" id="{354E9177-3E9B-43EE-8A94-77866BB6EDAB}"/>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149614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946488-3D03-4027-B27D-BD31B5098027}"/>
              </a:ext>
            </a:extLst>
          </p:cNvPr>
          <p:cNvSpPr>
            <a:spLocks noGrp="1"/>
          </p:cNvSpPr>
          <p:nvPr>
            <p:ph type="title"/>
          </p:nvPr>
        </p:nvSpPr>
        <p:spPr/>
        <p:txBody>
          <a:bodyPr/>
          <a:lstStyle/>
          <a:p>
            <a:r>
              <a:rPr lang="en-US" dirty="0"/>
              <a:t>DHT organization can help too</a:t>
            </a:r>
          </a:p>
        </p:txBody>
      </p:sp>
      <p:sp>
        <p:nvSpPr>
          <p:cNvPr id="6" name="Content Placeholder 5">
            <a:extLst>
              <a:ext uri="{FF2B5EF4-FFF2-40B4-BE49-F238E27FC236}">
                <a16:creationId xmlns:a16="http://schemas.microsoft.com/office/drawing/2014/main" id="{B6344E4A-EEB9-4818-9543-D358B583B7CC}"/>
              </a:ext>
            </a:extLst>
          </p:cNvPr>
          <p:cNvSpPr>
            <a:spLocks noGrp="1"/>
          </p:cNvSpPr>
          <p:nvPr>
            <p:ph idx="1"/>
          </p:nvPr>
        </p:nvSpPr>
        <p:spPr/>
        <p:txBody>
          <a:bodyPr/>
          <a:lstStyle/>
          <a:p>
            <a:r>
              <a:rPr lang="en-US" dirty="0"/>
              <a:t>The kind of DHT we have discussed so far takes a key, hashes it in a pseudo-random way, and this determines the node that owns the data</a:t>
            </a:r>
          </a:p>
          <a:p>
            <a:endParaRPr lang="en-US" dirty="0"/>
          </a:p>
          <a:p>
            <a:r>
              <a:rPr lang="en-US" dirty="0"/>
              <a:t>But some DHT designs (like CAN) skip the hashing step.  </a:t>
            </a:r>
            <a:br>
              <a:rPr lang="en-US" dirty="0"/>
            </a:br>
            <a:r>
              <a:rPr lang="en-US" dirty="0"/>
              <a:t>At Cornell, Prof. Sirer built such DHTs  (</a:t>
            </a:r>
            <a:r>
              <a:rPr lang="en-US" dirty="0" err="1"/>
              <a:t>HyperDex</a:t>
            </a:r>
            <a:r>
              <a:rPr lang="en-US" dirty="0"/>
              <a:t>).</a:t>
            </a:r>
          </a:p>
          <a:p>
            <a:endParaRPr lang="en-US" dirty="0"/>
          </a:p>
          <a:p>
            <a:r>
              <a:rPr lang="en-US" dirty="0"/>
              <a:t>Those versions can support “range queries” in a flattened way.</a:t>
            </a:r>
          </a:p>
        </p:txBody>
      </p:sp>
      <p:sp>
        <p:nvSpPr>
          <p:cNvPr id="3" name="Footer Placeholder 2">
            <a:extLst>
              <a:ext uri="{FF2B5EF4-FFF2-40B4-BE49-F238E27FC236}">
                <a16:creationId xmlns:a16="http://schemas.microsoft.com/office/drawing/2014/main" id="{7C216F33-F4D0-49C8-BC94-6F7431A13765}"/>
              </a:ext>
            </a:extLst>
          </p:cNvPr>
          <p:cNvSpPr>
            <a:spLocks noGrp="1"/>
          </p:cNvSpPr>
          <p:nvPr>
            <p:ph type="ftr" sz="quarter" idx="11"/>
          </p:nvPr>
        </p:nvSpPr>
        <p:spPr/>
        <p:txBody>
          <a:bodyPr/>
          <a:lstStyle/>
          <a:p>
            <a:r>
              <a:rPr lang="en-US"/>
              <a:t>http://www.cs.cornell.edu/courses/cs5412/2018sp</a:t>
            </a:r>
          </a:p>
        </p:txBody>
      </p:sp>
      <p:sp>
        <p:nvSpPr>
          <p:cNvPr id="4" name="Slide Number Placeholder 3">
            <a:extLst>
              <a:ext uri="{FF2B5EF4-FFF2-40B4-BE49-F238E27FC236}">
                <a16:creationId xmlns:a16="http://schemas.microsoft.com/office/drawing/2014/main" id="{EA86EFEA-A214-4297-AA0D-731038CEF264}"/>
              </a:ext>
            </a:extLst>
          </p:cNvPr>
          <p:cNvSpPr>
            <a:spLocks noGrp="1"/>
          </p:cNvSpPr>
          <p:nvPr>
            <p:ph type="sldNum" sz="quarter" idx="12"/>
          </p:nvPr>
        </p:nvSpPr>
        <p:spPr/>
        <p:txBody>
          <a:bodyPr/>
          <a:lstStyle/>
          <a:p>
            <a:fld id="{3C974458-8A97-4835-BF79-1FB6D7856C21}" type="slidenum">
              <a:rPr lang="en-US" smtClean="0"/>
              <a:t>32</a:t>
            </a:fld>
            <a:endParaRPr lang="en-US"/>
          </a:p>
        </p:txBody>
      </p:sp>
      <p:pic>
        <p:nvPicPr>
          <p:cNvPr id="7" name="Picture 6">
            <a:extLst>
              <a:ext uri="{FF2B5EF4-FFF2-40B4-BE49-F238E27FC236}">
                <a16:creationId xmlns:a16="http://schemas.microsoft.com/office/drawing/2014/main" id="{3947BD6D-90FD-4973-BE92-5E34556EFFF9}"/>
              </a:ext>
            </a:extLst>
          </p:cNvPr>
          <p:cNvPicPr>
            <a:picLocks noChangeAspect="1"/>
          </p:cNvPicPr>
          <p:nvPr/>
        </p:nvPicPr>
        <p:blipFill rotWithShape="1">
          <a:blip r:embed="rId3"/>
          <a:srcRect l="18346" t="20576" r="28869" b="-2090"/>
          <a:stretch/>
        </p:blipFill>
        <p:spPr>
          <a:xfrm>
            <a:off x="9927770" y="3160892"/>
            <a:ext cx="2090057" cy="2152760"/>
          </a:xfrm>
          <a:prstGeom prst="rect">
            <a:avLst/>
          </a:prstGeom>
        </p:spPr>
      </p:pic>
    </p:spTree>
    <p:extLst>
      <p:ext uri="{BB962C8B-B14F-4D97-AF65-F5344CB8AC3E}">
        <p14:creationId xmlns:p14="http://schemas.microsoft.com/office/powerpoint/2010/main" val="3944107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CDD7-6356-4A9A-A0F5-D774B7B1B32A}"/>
              </a:ext>
            </a:extLst>
          </p:cNvPr>
          <p:cNvSpPr>
            <a:spLocks noGrp="1"/>
          </p:cNvSpPr>
          <p:nvPr>
            <p:ph type="title"/>
          </p:nvPr>
        </p:nvSpPr>
        <p:spPr/>
        <p:txBody>
          <a:bodyPr/>
          <a:lstStyle/>
          <a:p>
            <a:r>
              <a:rPr lang="en-US" dirty="0"/>
              <a:t>What is a range query?</a:t>
            </a:r>
          </a:p>
        </p:txBody>
      </p:sp>
      <p:sp>
        <p:nvSpPr>
          <p:cNvPr id="3" name="Content Placeholder 2">
            <a:extLst>
              <a:ext uri="{FF2B5EF4-FFF2-40B4-BE49-F238E27FC236}">
                <a16:creationId xmlns:a16="http://schemas.microsoft.com/office/drawing/2014/main" id="{DC05B3AE-1872-4E07-8737-BE344BFFDB58}"/>
              </a:ext>
            </a:extLst>
          </p:cNvPr>
          <p:cNvSpPr>
            <a:spLocks noGrp="1"/>
          </p:cNvSpPr>
          <p:nvPr>
            <p:ph idx="1"/>
          </p:nvPr>
        </p:nvSpPr>
        <p:spPr/>
        <p:txBody>
          <a:bodyPr/>
          <a:lstStyle/>
          <a:p>
            <a:r>
              <a:rPr lang="en-US" dirty="0"/>
              <a:t>Consider a smart car on a smart highway.</a:t>
            </a:r>
          </a:p>
          <a:p>
            <a:endParaRPr lang="en-US" dirty="0"/>
          </a:p>
          <a:p>
            <a:r>
              <a:rPr lang="en-US" dirty="0"/>
              <a:t>The car might ask “</a:t>
            </a:r>
            <a:r>
              <a:rPr lang="en-US"/>
              <a:t>What objects </a:t>
            </a:r>
            <a:r>
              <a:rPr lang="en-US" dirty="0"/>
              <a:t>are within 500m at this time?”</a:t>
            </a:r>
          </a:p>
          <a:p>
            <a:endParaRPr lang="en-US" dirty="0"/>
          </a:p>
          <a:p>
            <a:r>
              <a:rPr lang="en-US" dirty="0"/>
              <a:t>This is best understood as a portion of the highway</a:t>
            </a:r>
          </a:p>
          <a:p>
            <a:pPr>
              <a:buFont typeface="Wingdings" panose="05000000000000000000" pitchFamily="2" charset="2"/>
              <a:buChar char="Ø"/>
            </a:pPr>
            <a:r>
              <a:rPr lang="en-US" dirty="0"/>
              <a:t>  My current location, +/- 500m.</a:t>
            </a:r>
          </a:p>
          <a:p>
            <a:pPr>
              <a:buFont typeface="Wingdings" panose="05000000000000000000" pitchFamily="2" charset="2"/>
              <a:buChar char="Ø"/>
            </a:pPr>
            <a:r>
              <a:rPr lang="en-US" dirty="0"/>
              <a:t>  A “range” of space, within which a list of vehicles can be found</a:t>
            </a:r>
          </a:p>
        </p:txBody>
      </p:sp>
      <p:sp>
        <p:nvSpPr>
          <p:cNvPr id="4" name="Footer Placeholder 3">
            <a:extLst>
              <a:ext uri="{FF2B5EF4-FFF2-40B4-BE49-F238E27FC236}">
                <a16:creationId xmlns:a16="http://schemas.microsoft.com/office/drawing/2014/main" id="{4BF4AD9A-C2D4-434A-B052-E2AF49E741F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B72022A-6D29-4FCC-A649-A7281DA1736A}"/>
              </a:ext>
            </a:extLst>
          </p:cNvPr>
          <p:cNvSpPr>
            <a:spLocks noGrp="1"/>
          </p:cNvSpPr>
          <p:nvPr>
            <p:ph type="sldNum" sz="quarter" idx="12"/>
          </p:nvPr>
        </p:nvSpPr>
        <p:spPr/>
        <p:txBody>
          <a:bodyPr/>
          <a:lstStyle/>
          <a:p>
            <a:fld id="{3C974458-8A97-4835-BF79-1FB6D7856C21}" type="slidenum">
              <a:rPr lang="en-US" smtClean="0"/>
              <a:t>33</a:t>
            </a:fld>
            <a:endParaRPr lang="en-US"/>
          </a:p>
        </p:txBody>
      </p:sp>
      <p:pic>
        <p:nvPicPr>
          <p:cNvPr id="6" name="Picture 5">
            <a:extLst>
              <a:ext uri="{FF2B5EF4-FFF2-40B4-BE49-F238E27FC236}">
                <a16:creationId xmlns:a16="http://schemas.microsoft.com/office/drawing/2014/main" id="{B6FE65BD-588D-478C-85B8-B26ED5D2AF90}"/>
              </a:ext>
            </a:extLst>
          </p:cNvPr>
          <p:cNvPicPr>
            <a:picLocks noChangeAspect="1"/>
          </p:cNvPicPr>
          <p:nvPr/>
        </p:nvPicPr>
        <p:blipFill>
          <a:blip r:embed="rId3"/>
          <a:stretch>
            <a:fillRect/>
          </a:stretch>
        </p:blipFill>
        <p:spPr>
          <a:xfrm>
            <a:off x="8069943" y="190500"/>
            <a:ext cx="3926114" cy="2944586"/>
          </a:xfrm>
          <a:prstGeom prst="rect">
            <a:avLst/>
          </a:prstGeom>
        </p:spPr>
      </p:pic>
      <p:sp>
        <p:nvSpPr>
          <p:cNvPr id="7" name="Oval 6">
            <a:extLst>
              <a:ext uri="{FF2B5EF4-FFF2-40B4-BE49-F238E27FC236}">
                <a16:creationId xmlns:a16="http://schemas.microsoft.com/office/drawing/2014/main" id="{99617EB7-CF11-465C-866E-21E83D7BA580}"/>
              </a:ext>
            </a:extLst>
          </p:cNvPr>
          <p:cNvSpPr/>
          <p:nvPr/>
        </p:nvSpPr>
        <p:spPr>
          <a:xfrm rot="621078">
            <a:off x="8010595" y="1144246"/>
            <a:ext cx="3972254" cy="92169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B178513-9AD6-452D-899D-AA1E15FF81F1}"/>
              </a:ext>
            </a:extLst>
          </p:cNvPr>
          <p:cNvCxnSpPr/>
          <p:nvPr/>
        </p:nvCxnSpPr>
        <p:spPr>
          <a:xfrm>
            <a:off x="10522857" y="1596571"/>
            <a:ext cx="1001486" cy="27577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3F569AC-E735-4824-A5C0-655A06897EE9}"/>
              </a:ext>
            </a:extLst>
          </p:cNvPr>
          <p:cNvCxnSpPr>
            <a:cxnSpLocks/>
          </p:cNvCxnSpPr>
          <p:nvPr/>
        </p:nvCxnSpPr>
        <p:spPr>
          <a:xfrm flipH="1" flipV="1">
            <a:off x="8548914" y="1261327"/>
            <a:ext cx="1193991" cy="1739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90853C9-EB8F-4DB4-80BC-935079860D4E}"/>
              </a:ext>
            </a:extLst>
          </p:cNvPr>
          <p:cNvCxnSpPr>
            <a:cxnSpLocks/>
          </p:cNvCxnSpPr>
          <p:nvPr/>
        </p:nvCxnSpPr>
        <p:spPr>
          <a:xfrm flipH="1">
            <a:off x="9310118" y="1605093"/>
            <a:ext cx="432787" cy="25304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69F5E9D-F4BF-429E-BA4E-740C523DC046}"/>
              </a:ext>
            </a:extLst>
          </p:cNvPr>
          <p:cNvCxnSpPr>
            <a:cxnSpLocks/>
          </p:cNvCxnSpPr>
          <p:nvPr/>
        </p:nvCxnSpPr>
        <p:spPr>
          <a:xfrm flipV="1">
            <a:off x="10444651" y="1312264"/>
            <a:ext cx="221534" cy="8694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948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EF4A-5901-41D3-A19B-F3F48F9E4F33}"/>
              </a:ext>
            </a:extLst>
          </p:cNvPr>
          <p:cNvSpPr>
            <a:spLocks noGrp="1"/>
          </p:cNvSpPr>
          <p:nvPr>
            <p:ph type="title"/>
          </p:nvPr>
        </p:nvSpPr>
        <p:spPr/>
        <p:txBody>
          <a:bodyPr/>
          <a:lstStyle/>
          <a:p>
            <a:r>
              <a:rPr lang="en-US" dirty="0"/>
              <a:t>With </a:t>
            </a:r>
            <a:r>
              <a:rPr lang="en-US" dirty="0" err="1"/>
              <a:t>HyperDex</a:t>
            </a:r>
            <a:r>
              <a:rPr lang="en-US" dirty="0"/>
              <a:t> such queries are fast!</a:t>
            </a:r>
          </a:p>
        </p:txBody>
      </p:sp>
      <p:sp>
        <p:nvSpPr>
          <p:cNvPr id="3" name="Content Placeholder 2">
            <a:extLst>
              <a:ext uri="{FF2B5EF4-FFF2-40B4-BE49-F238E27FC236}">
                <a16:creationId xmlns:a16="http://schemas.microsoft.com/office/drawing/2014/main" id="{F8F345A2-1D7E-4CCC-99A4-CE6357C24AE0}"/>
              </a:ext>
            </a:extLst>
          </p:cNvPr>
          <p:cNvSpPr>
            <a:spLocks noGrp="1"/>
          </p:cNvSpPr>
          <p:nvPr>
            <p:ph idx="1"/>
          </p:nvPr>
        </p:nvSpPr>
        <p:spPr/>
        <p:txBody>
          <a:bodyPr>
            <a:normAutofit lnSpcReduction="10000"/>
          </a:bodyPr>
          <a:lstStyle/>
          <a:p>
            <a:r>
              <a:rPr lang="en-US" dirty="0"/>
              <a:t>The internal organization of a DHT like </a:t>
            </a:r>
            <a:r>
              <a:rPr lang="en-US" dirty="0" err="1"/>
              <a:t>HyperDex</a:t>
            </a:r>
            <a:r>
              <a:rPr lang="en-US" dirty="0"/>
              <a:t> clusters data within similar key values.</a:t>
            </a:r>
          </a:p>
          <a:p>
            <a:endParaRPr lang="en-US" dirty="0"/>
          </a:p>
          <a:p>
            <a:r>
              <a:rPr lang="en-US" dirty="0" err="1"/>
              <a:t>HyperDex</a:t>
            </a:r>
            <a:r>
              <a:rPr lang="en-US" dirty="0"/>
              <a:t> also allows the key itself to be a vector of values.</a:t>
            </a:r>
          </a:p>
          <a:p>
            <a:endParaRPr lang="en-US" dirty="0"/>
          </a:p>
          <a:p>
            <a:r>
              <a:rPr lang="en-US" dirty="0"/>
              <a:t>Redundancy is the key to enabling fast range queries in such cases</a:t>
            </a:r>
          </a:p>
          <a:p>
            <a:pPr>
              <a:buFont typeface="Wingdings" panose="05000000000000000000" pitchFamily="2" charset="2"/>
              <a:buChar char="Ø"/>
            </a:pPr>
            <a:r>
              <a:rPr lang="en-US" dirty="0"/>
              <a:t>  Ideally, you want all the data for a given range query to be available</a:t>
            </a:r>
            <a:br>
              <a:rPr lang="en-US" dirty="0"/>
            </a:br>
            <a:r>
              <a:rPr lang="en-US" dirty="0"/>
              <a:t>    at some single node</a:t>
            </a:r>
          </a:p>
        </p:txBody>
      </p:sp>
      <p:sp>
        <p:nvSpPr>
          <p:cNvPr id="4" name="Footer Placeholder 3">
            <a:extLst>
              <a:ext uri="{FF2B5EF4-FFF2-40B4-BE49-F238E27FC236}">
                <a16:creationId xmlns:a16="http://schemas.microsoft.com/office/drawing/2014/main" id="{7A851362-1662-453A-8234-AB4C3DCFDC73}"/>
              </a:ext>
            </a:extLst>
          </p:cNvPr>
          <p:cNvSpPr>
            <a:spLocks noGrp="1"/>
          </p:cNvSpPr>
          <p:nvPr>
            <p:ph type="ftr" sz="quarter" idx="11"/>
          </p:nvPr>
        </p:nvSpPr>
        <p:spPr/>
        <p:txBody>
          <a:bodyPr/>
          <a:lstStyle/>
          <a:p>
            <a:r>
              <a:rPr lang="en-US" dirty="0"/>
              <a:t>http://www.cs.cornell.edu/courses/cs5412/2018sp</a:t>
            </a:r>
          </a:p>
        </p:txBody>
      </p:sp>
      <p:sp>
        <p:nvSpPr>
          <p:cNvPr id="5" name="Slide Number Placeholder 4">
            <a:extLst>
              <a:ext uri="{FF2B5EF4-FFF2-40B4-BE49-F238E27FC236}">
                <a16:creationId xmlns:a16="http://schemas.microsoft.com/office/drawing/2014/main" id="{AE9BAA3A-9B87-4912-8334-AAAD27EB2F35}"/>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947686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EA5A-CF41-4BFE-9E2E-6DDE9B143255}"/>
              </a:ext>
            </a:extLst>
          </p:cNvPr>
          <p:cNvSpPr>
            <a:spLocks noGrp="1"/>
          </p:cNvSpPr>
          <p:nvPr>
            <p:ph type="title"/>
          </p:nvPr>
        </p:nvSpPr>
        <p:spPr/>
        <p:txBody>
          <a:bodyPr/>
          <a:lstStyle/>
          <a:p>
            <a:r>
              <a:rPr lang="en-US" dirty="0"/>
              <a:t>Resulting approach has compromises</a:t>
            </a:r>
          </a:p>
        </p:txBody>
      </p:sp>
      <p:sp>
        <p:nvSpPr>
          <p:cNvPr id="3" name="Content Placeholder 2">
            <a:extLst>
              <a:ext uri="{FF2B5EF4-FFF2-40B4-BE49-F238E27FC236}">
                <a16:creationId xmlns:a16="http://schemas.microsoft.com/office/drawing/2014/main" id="{63771255-7E3C-42AF-A74D-D0C4678E46C6}"/>
              </a:ext>
            </a:extLst>
          </p:cNvPr>
          <p:cNvSpPr>
            <a:spLocks noGrp="1"/>
          </p:cNvSpPr>
          <p:nvPr>
            <p:ph idx="1"/>
          </p:nvPr>
        </p:nvSpPr>
        <p:spPr/>
        <p:txBody>
          <a:bodyPr/>
          <a:lstStyle/>
          <a:p>
            <a:r>
              <a:rPr lang="en-US" dirty="0"/>
              <a:t>Definitely not full transactions in the SQL model!</a:t>
            </a:r>
          </a:p>
          <a:p>
            <a:endParaRPr lang="en-US" dirty="0"/>
          </a:p>
          <a:p>
            <a:r>
              <a:rPr lang="en-US" dirty="0"/>
              <a:t>But we may end up with a way to do atomic reads and writes when accessing data within any single DHT node</a:t>
            </a:r>
          </a:p>
          <a:p>
            <a:endParaRPr lang="en-US" dirty="0"/>
          </a:p>
          <a:p>
            <a:r>
              <a:rPr lang="en-US" dirty="0"/>
              <a:t>And with these techniques (flattening, redundancy, splitting), this can get us to that world of “one phase, parallel operations” we were seeking.</a:t>
            </a:r>
          </a:p>
        </p:txBody>
      </p:sp>
      <p:sp>
        <p:nvSpPr>
          <p:cNvPr id="4" name="Footer Placeholder 3">
            <a:extLst>
              <a:ext uri="{FF2B5EF4-FFF2-40B4-BE49-F238E27FC236}">
                <a16:creationId xmlns:a16="http://schemas.microsoft.com/office/drawing/2014/main" id="{72A219DB-3D73-42F7-A9BC-75481D5DEC8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3FBEE84-8858-424F-85E2-C6B8CE5A9278}"/>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1475923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398F-5230-431D-A5B7-EA087A775887}"/>
              </a:ext>
            </a:extLst>
          </p:cNvPr>
          <p:cNvSpPr>
            <a:spLocks noGrp="1"/>
          </p:cNvSpPr>
          <p:nvPr>
            <p:ph type="title"/>
          </p:nvPr>
        </p:nvSpPr>
        <p:spPr/>
        <p:txBody>
          <a:bodyPr/>
          <a:lstStyle/>
          <a:p>
            <a:r>
              <a:rPr lang="en-US" dirty="0"/>
              <a:t>More issues experienced with DHT</a:t>
            </a:r>
            <a:r>
              <a:rPr lang="en-US" sz="3600" dirty="0"/>
              <a:t>s</a:t>
            </a:r>
            <a:endParaRPr lang="en-US" dirty="0"/>
          </a:p>
        </p:txBody>
      </p:sp>
      <p:sp>
        <p:nvSpPr>
          <p:cNvPr id="3" name="Content Placeholder 2">
            <a:extLst>
              <a:ext uri="{FF2B5EF4-FFF2-40B4-BE49-F238E27FC236}">
                <a16:creationId xmlns:a16="http://schemas.microsoft.com/office/drawing/2014/main" id="{72D831F2-EB5A-404D-AB94-4897D57D69E1}"/>
              </a:ext>
            </a:extLst>
          </p:cNvPr>
          <p:cNvSpPr>
            <a:spLocks noGrp="1"/>
          </p:cNvSpPr>
          <p:nvPr>
            <p:ph idx="1"/>
          </p:nvPr>
        </p:nvSpPr>
        <p:spPr/>
        <p:txBody>
          <a:bodyPr/>
          <a:lstStyle/>
          <a:p>
            <a:r>
              <a:rPr lang="en-US" dirty="0"/>
              <a:t>It can be very hard to debug a malfunctioning program</a:t>
            </a:r>
          </a:p>
          <a:p>
            <a:pPr>
              <a:buFont typeface="Wingdings" panose="05000000000000000000" pitchFamily="2" charset="2"/>
              <a:buChar char="Ø"/>
            </a:pPr>
            <a:r>
              <a:rPr lang="en-US" dirty="0"/>
              <a:t>  Suppose that my program loops and starts to do “Put” operations at</a:t>
            </a:r>
            <a:br>
              <a:rPr lang="en-US" dirty="0"/>
            </a:br>
            <a:r>
              <a:rPr lang="en-US" dirty="0"/>
              <a:t>    random locations</a:t>
            </a:r>
          </a:p>
          <a:p>
            <a:pPr>
              <a:buFont typeface="Wingdings" panose="05000000000000000000" pitchFamily="2" charset="2"/>
              <a:buChar char="Ø"/>
            </a:pPr>
            <a:r>
              <a:rPr lang="en-US" dirty="0"/>
              <a:t>  I kill the program… but the DHT still is full of junk</a:t>
            </a:r>
          </a:p>
          <a:p>
            <a:pPr>
              <a:buFont typeface="Wingdings" panose="05000000000000000000" pitchFamily="2" charset="2"/>
              <a:buChar char="Ø"/>
            </a:pPr>
            <a:endParaRPr lang="en-US" dirty="0"/>
          </a:p>
          <a:p>
            <a:pPr marL="0" indent="0">
              <a:buNone/>
            </a:pPr>
            <a:r>
              <a:rPr lang="en-US" dirty="0"/>
              <a:t>So the question arises: unlike files, where you can easily see them by just listing the directory, how do we figure out where a DHT application has left data lying around, who created it, </a:t>
            </a:r>
            <a:r>
              <a:rPr lang="en-US" dirty="0" err="1"/>
              <a:t>etc</a:t>
            </a:r>
            <a:r>
              <a:rPr lang="en-US" dirty="0"/>
              <a:t>?</a:t>
            </a:r>
          </a:p>
        </p:txBody>
      </p:sp>
      <p:sp>
        <p:nvSpPr>
          <p:cNvPr id="4" name="Footer Placeholder 3">
            <a:extLst>
              <a:ext uri="{FF2B5EF4-FFF2-40B4-BE49-F238E27FC236}">
                <a16:creationId xmlns:a16="http://schemas.microsoft.com/office/drawing/2014/main" id="{ACFE13D0-971D-46D0-AEC2-9CB0573954E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25498DE6-F8BC-4AA2-90BF-54D99B773A6F}"/>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2286666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0633-9F03-4657-AF09-B0B99C2AEF93}"/>
              </a:ext>
            </a:extLst>
          </p:cNvPr>
          <p:cNvSpPr>
            <a:spLocks noGrp="1"/>
          </p:cNvSpPr>
          <p:nvPr>
            <p:ph type="title"/>
          </p:nvPr>
        </p:nvSpPr>
        <p:spPr/>
        <p:txBody>
          <a:bodyPr/>
          <a:lstStyle/>
          <a:p>
            <a:r>
              <a:rPr lang="en-US" dirty="0"/>
              <a:t>One common solution: Leases</a:t>
            </a:r>
          </a:p>
        </p:txBody>
      </p:sp>
      <p:sp>
        <p:nvSpPr>
          <p:cNvPr id="3" name="Content Placeholder 2">
            <a:extLst>
              <a:ext uri="{FF2B5EF4-FFF2-40B4-BE49-F238E27FC236}">
                <a16:creationId xmlns:a16="http://schemas.microsoft.com/office/drawing/2014/main" id="{1A71A06A-6A4E-409F-806F-1EF606E728EC}"/>
              </a:ext>
            </a:extLst>
          </p:cNvPr>
          <p:cNvSpPr>
            <a:spLocks noGrp="1"/>
          </p:cNvSpPr>
          <p:nvPr>
            <p:ph idx="1"/>
          </p:nvPr>
        </p:nvSpPr>
        <p:spPr/>
        <p:txBody>
          <a:bodyPr>
            <a:normAutofit lnSpcReduction="10000"/>
          </a:bodyPr>
          <a:lstStyle/>
          <a:p>
            <a:r>
              <a:rPr lang="en-US" dirty="0"/>
              <a:t>With a “lease” model, when you insert data, you also specify a retention policy and a timing limit.</a:t>
            </a:r>
          </a:p>
          <a:p>
            <a:pPr>
              <a:buFont typeface="Wingdings" panose="05000000000000000000" pitchFamily="2" charset="2"/>
              <a:buChar char="Ø"/>
            </a:pPr>
            <a:r>
              <a:rPr lang="en-US" dirty="0"/>
              <a:t>  Policy could be “only as long as my program is still running”</a:t>
            </a:r>
          </a:p>
          <a:p>
            <a:pPr>
              <a:buFont typeface="Wingdings" panose="05000000000000000000" pitchFamily="2" charset="2"/>
              <a:buChar char="Ø"/>
            </a:pPr>
            <a:r>
              <a:rPr lang="en-US" dirty="0"/>
              <a:t>  Or it could be “As long as there is a pointer to this key in some other</a:t>
            </a:r>
            <a:br>
              <a:rPr lang="en-US" dirty="0"/>
            </a:br>
            <a:r>
              <a:rPr lang="en-US" dirty="0"/>
              <a:t>    object”</a:t>
            </a:r>
          </a:p>
          <a:p>
            <a:pPr>
              <a:buFont typeface="Wingdings" panose="05000000000000000000" pitchFamily="2" charset="2"/>
              <a:buChar char="Ø"/>
            </a:pPr>
            <a:r>
              <a:rPr lang="en-US" dirty="0"/>
              <a:t>  DHT design limits how fancy retention rule can be, obviously.</a:t>
            </a:r>
          </a:p>
          <a:p>
            <a:pPr marL="0" indent="0">
              <a:buNone/>
            </a:pPr>
            <a:endParaRPr lang="en-US" dirty="0"/>
          </a:p>
          <a:p>
            <a:pPr marL="0" indent="0">
              <a:buNone/>
            </a:pPr>
            <a:r>
              <a:rPr lang="en-US" dirty="0"/>
              <a:t>Then you also put a timeout: “auto-delete this object after 30m”</a:t>
            </a:r>
          </a:p>
        </p:txBody>
      </p:sp>
      <p:sp>
        <p:nvSpPr>
          <p:cNvPr id="4" name="Footer Placeholder 3">
            <a:extLst>
              <a:ext uri="{FF2B5EF4-FFF2-40B4-BE49-F238E27FC236}">
                <a16:creationId xmlns:a16="http://schemas.microsoft.com/office/drawing/2014/main" id="{21EDF43A-FAF0-4C39-BF5D-C36D3BF8619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83C58C7-A1E0-4EC0-B5F7-2F1B69EC106D}"/>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1919203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4D24-B7AF-41C7-B502-5EF1F756B08A}"/>
              </a:ext>
            </a:extLst>
          </p:cNvPr>
          <p:cNvSpPr>
            <a:spLocks noGrp="1"/>
          </p:cNvSpPr>
          <p:nvPr>
            <p:ph type="title"/>
          </p:nvPr>
        </p:nvSpPr>
        <p:spPr/>
        <p:txBody>
          <a:bodyPr/>
          <a:lstStyle/>
          <a:p>
            <a:r>
              <a:rPr lang="en-US" dirty="0"/>
              <a:t>DHT debugging Tools</a:t>
            </a:r>
          </a:p>
        </p:txBody>
      </p:sp>
      <p:sp>
        <p:nvSpPr>
          <p:cNvPr id="3" name="Content Placeholder 2">
            <a:extLst>
              <a:ext uri="{FF2B5EF4-FFF2-40B4-BE49-F238E27FC236}">
                <a16:creationId xmlns:a16="http://schemas.microsoft.com/office/drawing/2014/main" id="{A501111F-4F87-4EAB-83FA-C3A2C199B953}"/>
              </a:ext>
            </a:extLst>
          </p:cNvPr>
          <p:cNvSpPr>
            <a:spLocks noGrp="1"/>
          </p:cNvSpPr>
          <p:nvPr>
            <p:ph idx="1"/>
          </p:nvPr>
        </p:nvSpPr>
        <p:spPr/>
        <p:txBody>
          <a:bodyPr/>
          <a:lstStyle/>
          <a:p>
            <a:r>
              <a:rPr lang="en-US" dirty="0"/>
              <a:t>Professional DHT solutions always include tools for debugging</a:t>
            </a:r>
          </a:p>
          <a:p>
            <a:pPr>
              <a:buFont typeface="Wingdings" panose="05000000000000000000" pitchFamily="2" charset="2"/>
              <a:buChar char="Ø"/>
            </a:pPr>
            <a:r>
              <a:rPr lang="en-US" dirty="0"/>
              <a:t>  These help you check to see when an object was created</a:t>
            </a:r>
          </a:p>
          <a:p>
            <a:pPr>
              <a:buFont typeface="Wingdings" panose="05000000000000000000" pitchFamily="2" charset="2"/>
              <a:buChar char="Ø"/>
            </a:pPr>
            <a:r>
              <a:rPr lang="en-US" dirty="0"/>
              <a:t>  … who created it</a:t>
            </a:r>
          </a:p>
          <a:p>
            <a:pPr>
              <a:buFont typeface="Wingdings" panose="05000000000000000000" pitchFamily="2" charset="2"/>
              <a:buChar char="Ø"/>
            </a:pPr>
            <a:r>
              <a:rPr lang="en-US" dirty="0"/>
              <a:t>  … whether it is being accessed, and how often</a:t>
            </a:r>
          </a:p>
          <a:p>
            <a:pPr>
              <a:buFont typeface="Wingdings" panose="05000000000000000000" pitchFamily="2" charset="2"/>
              <a:buChar char="Ø"/>
            </a:pPr>
            <a:r>
              <a:rPr lang="en-US" dirty="0"/>
              <a:t>  … whether the DHT as a whole has “hot spots” or “cold spots”</a:t>
            </a:r>
          </a:p>
          <a:p>
            <a:pPr>
              <a:buFont typeface="Wingdings" panose="05000000000000000000" pitchFamily="2" charset="2"/>
              <a:buChar char="Ø"/>
            </a:pPr>
            <a:r>
              <a:rPr lang="en-US" dirty="0"/>
              <a:t>  … whether more complex data structures are consistent</a:t>
            </a:r>
          </a:p>
        </p:txBody>
      </p:sp>
      <p:sp>
        <p:nvSpPr>
          <p:cNvPr id="4" name="Footer Placeholder 3">
            <a:extLst>
              <a:ext uri="{FF2B5EF4-FFF2-40B4-BE49-F238E27FC236}">
                <a16:creationId xmlns:a16="http://schemas.microsoft.com/office/drawing/2014/main" id="{15DA1073-023C-4C0B-A0D7-A468E7D448F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27B41C96-EDB7-4902-8FD1-49312DD4AD78}"/>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1626375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lowchart: Document 29">
            <a:extLst>
              <a:ext uri="{FF2B5EF4-FFF2-40B4-BE49-F238E27FC236}">
                <a16:creationId xmlns:a16="http://schemas.microsoft.com/office/drawing/2014/main" id="{16DF5F5F-86F7-4538-9905-97B27A58C468}"/>
              </a:ext>
            </a:extLst>
          </p:cNvPr>
          <p:cNvSpPr/>
          <p:nvPr/>
        </p:nvSpPr>
        <p:spPr>
          <a:xfrm>
            <a:off x="8779143" y="3663225"/>
            <a:ext cx="895779" cy="649396"/>
          </a:xfrm>
          <a:prstGeom prst="flowChartDocument">
            <a:avLst/>
          </a:prstGeom>
          <a:solidFill>
            <a:srgbClr val="FF66CC"/>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ocument 28">
            <a:extLst>
              <a:ext uri="{FF2B5EF4-FFF2-40B4-BE49-F238E27FC236}">
                <a16:creationId xmlns:a16="http://schemas.microsoft.com/office/drawing/2014/main" id="{32DD306B-FA57-4F15-8D92-C6D5E2B5A7BA}"/>
              </a:ext>
            </a:extLst>
          </p:cNvPr>
          <p:cNvSpPr/>
          <p:nvPr/>
        </p:nvSpPr>
        <p:spPr>
          <a:xfrm>
            <a:off x="10521212" y="4255702"/>
            <a:ext cx="895779" cy="649396"/>
          </a:xfrm>
          <a:prstGeom prst="flowChartDocument">
            <a:avLst/>
          </a:prstGeom>
          <a:solidFill>
            <a:srgbClr val="FF66CC"/>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ocument 27">
            <a:extLst>
              <a:ext uri="{FF2B5EF4-FFF2-40B4-BE49-F238E27FC236}">
                <a16:creationId xmlns:a16="http://schemas.microsoft.com/office/drawing/2014/main" id="{87F47066-30A2-43A0-881D-009940D3E195}"/>
              </a:ext>
            </a:extLst>
          </p:cNvPr>
          <p:cNvSpPr/>
          <p:nvPr/>
        </p:nvSpPr>
        <p:spPr>
          <a:xfrm>
            <a:off x="8690102" y="3742087"/>
            <a:ext cx="895779" cy="649396"/>
          </a:xfrm>
          <a:prstGeom prst="flowChartDocument">
            <a:avLst/>
          </a:prstGeom>
          <a:solidFill>
            <a:srgbClr val="FF66CC"/>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ocument 22">
            <a:extLst>
              <a:ext uri="{FF2B5EF4-FFF2-40B4-BE49-F238E27FC236}">
                <a16:creationId xmlns:a16="http://schemas.microsoft.com/office/drawing/2014/main" id="{2D28E0FE-AFF5-4A55-A3D1-A4DBB9F756C1}"/>
              </a:ext>
            </a:extLst>
          </p:cNvPr>
          <p:cNvSpPr/>
          <p:nvPr/>
        </p:nvSpPr>
        <p:spPr>
          <a:xfrm>
            <a:off x="2822710" y="4812392"/>
            <a:ext cx="895779" cy="649396"/>
          </a:xfrm>
          <a:prstGeom prst="flowChartDocument">
            <a:avLst/>
          </a:prstGeom>
          <a:solidFill>
            <a:srgbClr val="FF66CC"/>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ultidocument 19">
            <a:extLst>
              <a:ext uri="{FF2B5EF4-FFF2-40B4-BE49-F238E27FC236}">
                <a16:creationId xmlns:a16="http://schemas.microsoft.com/office/drawing/2014/main" id="{39A5847C-136D-4AEC-AE3A-145E7135C3B7}"/>
              </a:ext>
            </a:extLst>
          </p:cNvPr>
          <p:cNvSpPr/>
          <p:nvPr/>
        </p:nvSpPr>
        <p:spPr>
          <a:xfrm>
            <a:off x="8491567" y="3853018"/>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21" name="Flowchart: Multidocument 20">
            <a:extLst>
              <a:ext uri="{FF2B5EF4-FFF2-40B4-BE49-F238E27FC236}">
                <a16:creationId xmlns:a16="http://schemas.microsoft.com/office/drawing/2014/main" id="{FE104361-F3A0-4183-971D-8BA01F80F414}"/>
              </a:ext>
            </a:extLst>
          </p:cNvPr>
          <p:cNvSpPr/>
          <p:nvPr/>
        </p:nvSpPr>
        <p:spPr>
          <a:xfrm>
            <a:off x="8274741" y="4051194"/>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22" name="Flowchart: Multidocument 21">
            <a:extLst>
              <a:ext uri="{FF2B5EF4-FFF2-40B4-BE49-F238E27FC236}">
                <a16:creationId xmlns:a16="http://schemas.microsoft.com/office/drawing/2014/main" id="{CCF69A0F-48B1-48D7-B1F5-3366C2F100CC}"/>
              </a:ext>
            </a:extLst>
          </p:cNvPr>
          <p:cNvSpPr/>
          <p:nvPr/>
        </p:nvSpPr>
        <p:spPr>
          <a:xfrm>
            <a:off x="8057915" y="4259615"/>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2" name="Title 1">
            <a:extLst>
              <a:ext uri="{FF2B5EF4-FFF2-40B4-BE49-F238E27FC236}">
                <a16:creationId xmlns:a16="http://schemas.microsoft.com/office/drawing/2014/main" id="{81697EE7-84AE-4B2F-B45D-44EC7BF4677E}"/>
              </a:ext>
            </a:extLst>
          </p:cNvPr>
          <p:cNvSpPr>
            <a:spLocks noGrp="1"/>
          </p:cNvSpPr>
          <p:nvPr>
            <p:ph type="title"/>
          </p:nvPr>
        </p:nvSpPr>
        <p:spPr/>
        <p:txBody>
          <a:bodyPr/>
          <a:lstStyle/>
          <a:p>
            <a:r>
              <a:rPr lang="en-US" dirty="0"/>
              <a:t>Hot and Cold spots</a:t>
            </a:r>
          </a:p>
        </p:txBody>
      </p:sp>
      <p:sp>
        <p:nvSpPr>
          <p:cNvPr id="3" name="Content Placeholder 2">
            <a:extLst>
              <a:ext uri="{FF2B5EF4-FFF2-40B4-BE49-F238E27FC236}">
                <a16:creationId xmlns:a16="http://schemas.microsoft.com/office/drawing/2014/main" id="{C413FFBE-D835-48EA-A203-3317509236F0}"/>
              </a:ext>
            </a:extLst>
          </p:cNvPr>
          <p:cNvSpPr>
            <a:spLocks noGrp="1"/>
          </p:cNvSpPr>
          <p:nvPr>
            <p:ph idx="1"/>
          </p:nvPr>
        </p:nvSpPr>
        <p:spPr/>
        <p:txBody>
          <a:bodyPr/>
          <a:lstStyle/>
          <a:p>
            <a:r>
              <a:rPr lang="en-US" dirty="0"/>
              <a:t>DHT keys are supposed to be hashed to a “random” number.</a:t>
            </a:r>
          </a:p>
          <a:p>
            <a:r>
              <a:rPr lang="en-US" dirty="0"/>
              <a:t>Question: will randomness give us even spacing and even loads?</a:t>
            </a:r>
          </a:p>
        </p:txBody>
      </p:sp>
      <p:sp>
        <p:nvSpPr>
          <p:cNvPr id="4" name="Footer Placeholder 3">
            <a:extLst>
              <a:ext uri="{FF2B5EF4-FFF2-40B4-BE49-F238E27FC236}">
                <a16:creationId xmlns:a16="http://schemas.microsoft.com/office/drawing/2014/main" id="{1F8218BE-E233-4036-B538-6DCE539ACCF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6367727E-4941-4679-AE61-29C484EE24DB}"/>
              </a:ext>
            </a:extLst>
          </p:cNvPr>
          <p:cNvSpPr>
            <a:spLocks noGrp="1"/>
          </p:cNvSpPr>
          <p:nvPr>
            <p:ph type="sldNum" sz="quarter" idx="12"/>
          </p:nvPr>
        </p:nvSpPr>
        <p:spPr/>
        <p:txBody>
          <a:bodyPr/>
          <a:lstStyle/>
          <a:p>
            <a:fld id="{3C974458-8A97-4835-BF79-1FB6D7856C21}" type="slidenum">
              <a:rPr lang="en-US" smtClean="0"/>
              <a:t>39</a:t>
            </a:fld>
            <a:endParaRPr lang="en-US"/>
          </a:p>
        </p:txBody>
      </p:sp>
      <p:cxnSp>
        <p:nvCxnSpPr>
          <p:cNvPr id="7" name="Straight Arrow Connector 6">
            <a:extLst>
              <a:ext uri="{FF2B5EF4-FFF2-40B4-BE49-F238E27FC236}">
                <a16:creationId xmlns:a16="http://schemas.microsoft.com/office/drawing/2014/main" id="{9F235D58-BD06-4FC9-BC51-5C53D56DA6F0}"/>
              </a:ext>
            </a:extLst>
          </p:cNvPr>
          <p:cNvCxnSpPr/>
          <p:nvPr/>
        </p:nvCxnSpPr>
        <p:spPr>
          <a:xfrm>
            <a:off x="897380" y="5676523"/>
            <a:ext cx="10645789"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A0FB36B-C7BD-4F78-8C62-0F539E2A860D}"/>
              </a:ext>
            </a:extLst>
          </p:cNvPr>
          <p:cNvSpPr txBox="1"/>
          <p:nvPr/>
        </p:nvSpPr>
        <p:spPr>
          <a:xfrm>
            <a:off x="4842932" y="5920966"/>
            <a:ext cx="1920007" cy="369332"/>
          </a:xfrm>
          <a:prstGeom prst="rect">
            <a:avLst/>
          </a:prstGeom>
          <a:noFill/>
        </p:spPr>
        <p:txBody>
          <a:bodyPr wrap="square" rtlCol="0">
            <a:spAutoFit/>
          </a:bodyPr>
          <a:lstStyle/>
          <a:p>
            <a:pPr algn="ctr"/>
            <a:r>
              <a:rPr lang="en-US" dirty="0"/>
              <a:t>Key space</a:t>
            </a:r>
          </a:p>
        </p:txBody>
      </p:sp>
      <p:sp>
        <p:nvSpPr>
          <p:cNvPr id="9" name="Star: 6 Points 8">
            <a:extLst>
              <a:ext uri="{FF2B5EF4-FFF2-40B4-BE49-F238E27FC236}">
                <a16:creationId xmlns:a16="http://schemas.microsoft.com/office/drawing/2014/main" id="{47EC5E3C-C524-4535-B4CF-A9EC4091FA86}"/>
              </a:ext>
            </a:extLst>
          </p:cNvPr>
          <p:cNvSpPr/>
          <p:nvPr/>
        </p:nvSpPr>
        <p:spPr>
          <a:xfrm>
            <a:off x="1643412" y="5208459"/>
            <a:ext cx="860079" cy="936128"/>
          </a:xfrm>
          <a:prstGeom prst="star6">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	Node</a:t>
            </a:r>
            <a:br>
              <a:rPr lang="en-US" sz="1200" b="1" dirty="0">
                <a:solidFill>
                  <a:srgbClr val="C00000"/>
                </a:solidFill>
              </a:rPr>
            </a:br>
            <a:r>
              <a:rPr lang="en-US" sz="1200" b="1" dirty="0">
                <a:solidFill>
                  <a:srgbClr val="C00000"/>
                </a:solidFill>
              </a:rPr>
              <a:t>X</a:t>
            </a:r>
          </a:p>
        </p:txBody>
      </p:sp>
      <p:sp>
        <p:nvSpPr>
          <p:cNvPr id="10" name="Star: 6 Points 9">
            <a:extLst>
              <a:ext uri="{FF2B5EF4-FFF2-40B4-BE49-F238E27FC236}">
                <a16:creationId xmlns:a16="http://schemas.microsoft.com/office/drawing/2014/main" id="{2F9A49F9-322D-4E57-A79F-A78D8A80FA6A}"/>
              </a:ext>
            </a:extLst>
          </p:cNvPr>
          <p:cNvSpPr/>
          <p:nvPr/>
        </p:nvSpPr>
        <p:spPr>
          <a:xfrm>
            <a:off x="6461937" y="5174421"/>
            <a:ext cx="860079" cy="936128"/>
          </a:xfrm>
          <a:prstGeom prst="star6">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	</a:t>
            </a:r>
            <a:r>
              <a:rPr lang="en-US" sz="1200" b="1" dirty="0">
                <a:solidFill>
                  <a:srgbClr val="C00000"/>
                </a:solidFill>
              </a:rPr>
              <a:t>Node</a:t>
            </a:r>
            <a:br>
              <a:rPr lang="en-US" sz="1200" b="1" dirty="0">
                <a:solidFill>
                  <a:srgbClr val="C00000"/>
                </a:solidFill>
              </a:rPr>
            </a:br>
            <a:r>
              <a:rPr lang="en-US" sz="1200" b="1" dirty="0">
                <a:solidFill>
                  <a:srgbClr val="C00000"/>
                </a:solidFill>
              </a:rPr>
              <a:t>Y</a:t>
            </a:r>
            <a:endParaRPr lang="en-US" b="1" dirty="0">
              <a:solidFill>
                <a:srgbClr val="C00000"/>
              </a:solidFill>
            </a:endParaRPr>
          </a:p>
        </p:txBody>
      </p:sp>
      <p:sp>
        <p:nvSpPr>
          <p:cNvPr id="11" name="Star: 6 Points 10">
            <a:extLst>
              <a:ext uri="{FF2B5EF4-FFF2-40B4-BE49-F238E27FC236}">
                <a16:creationId xmlns:a16="http://schemas.microsoft.com/office/drawing/2014/main" id="{7B16F9B0-E91B-419C-9A57-3FB0ED12D354}"/>
              </a:ext>
            </a:extLst>
          </p:cNvPr>
          <p:cNvSpPr/>
          <p:nvPr/>
        </p:nvSpPr>
        <p:spPr>
          <a:xfrm>
            <a:off x="8672340" y="5208459"/>
            <a:ext cx="860079" cy="936128"/>
          </a:xfrm>
          <a:prstGeom prst="star6">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	Node</a:t>
            </a:r>
            <a:br>
              <a:rPr lang="en-US" sz="1200" b="1" dirty="0">
                <a:solidFill>
                  <a:srgbClr val="C00000"/>
                </a:solidFill>
              </a:rPr>
            </a:br>
            <a:r>
              <a:rPr lang="en-US" sz="1200" b="1" dirty="0">
                <a:solidFill>
                  <a:srgbClr val="C00000"/>
                </a:solidFill>
              </a:rPr>
              <a:t>Z</a:t>
            </a:r>
          </a:p>
        </p:txBody>
      </p:sp>
      <p:sp>
        <p:nvSpPr>
          <p:cNvPr id="12" name="Flowchart: Multidocument 11">
            <a:extLst>
              <a:ext uri="{FF2B5EF4-FFF2-40B4-BE49-F238E27FC236}">
                <a16:creationId xmlns:a16="http://schemas.microsoft.com/office/drawing/2014/main" id="{64577610-B597-41E6-AC40-D47E0F61D690}"/>
              </a:ext>
            </a:extLst>
          </p:cNvPr>
          <p:cNvSpPr/>
          <p:nvPr/>
        </p:nvSpPr>
        <p:spPr>
          <a:xfrm>
            <a:off x="2567229" y="4856412"/>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13" name="Flowchart: Multidocument 12">
            <a:extLst>
              <a:ext uri="{FF2B5EF4-FFF2-40B4-BE49-F238E27FC236}">
                <a16:creationId xmlns:a16="http://schemas.microsoft.com/office/drawing/2014/main" id="{51C983CF-B586-4129-85A1-6512657E6A2E}"/>
              </a:ext>
            </a:extLst>
          </p:cNvPr>
          <p:cNvSpPr/>
          <p:nvPr/>
        </p:nvSpPr>
        <p:spPr>
          <a:xfrm>
            <a:off x="7846224" y="4476936"/>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15" name="Flowchart: Multidocument 14">
            <a:extLst>
              <a:ext uri="{FF2B5EF4-FFF2-40B4-BE49-F238E27FC236}">
                <a16:creationId xmlns:a16="http://schemas.microsoft.com/office/drawing/2014/main" id="{16A192EF-10C0-497E-88D6-120E54E7AD17}"/>
              </a:ext>
            </a:extLst>
          </p:cNvPr>
          <p:cNvSpPr/>
          <p:nvPr/>
        </p:nvSpPr>
        <p:spPr>
          <a:xfrm>
            <a:off x="7629398" y="4675112"/>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16" name="Flowchart: Multidocument 15">
            <a:extLst>
              <a:ext uri="{FF2B5EF4-FFF2-40B4-BE49-F238E27FC236}">
                <a16:creationId xmlns:a16="http://schemas.microsoft.com/office/drawing/2014/main" id="{ACFA9606-9D3E-4EC2-8DBD-21A2BD7AC670}"/>
              </a:ext>
            </a:extLst>
          </p:cNvPr>
          <p:cNvSpPr/>
          <p:nvPr/>
        </p:nvSpPr>
        <p:spPr>
          <a:xfrm>
            <a:off x="7412572" y="4883533"/>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17" name="Flowchart: Multidocument 16">
            <a:extLst>
              <a:ext uri="{FF2B5EF4-FFF2-40B4-BE49-F238E27FC236}">
                <a16:creationId xmlns:a16="http://schemas.microsoft.com/office/drawing/2014/main" id="{668A07B2-585A-4071-9E9E-03B25C91694D}"/>
              </a:ext>
            </a:extLst>
          </p:cNvPr>
          <p:cNvSpPr/>
          <p:nvPr/>
        </p:nvSpPr>
        <p:spPr>
          <a:xfrm>
            <a:off x="10326915" y="4349630"/>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18" name="Flowchart: Multidocument 17">
            <a:extLst>
              <a:ext uri="{FF2B5EF4-FFF2-40B4-BE49-F238E27FC236}">
                <a16:creationId xmlns:a16="http://schemas.microsoft.com/office/drawing/2014/main" id="{A5CE18F9-2C58-4CD2-B28B-D0A47E1FBE03}"/>
              </a:ext>
            </a:extLst>
          </p:cNvPr>
          <p:cNvSpPr/>
          <p:nvPr/>
        </p:nvSpPr>
        <p:spPr>
          <a:xfrm>
            <a:off x="10110089" y="4547806"/>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19" name="Flowchart: Multidocument 18">
            <a:extLst>
              <a:ext uri="{FF2B5EF4-FFF2-40B4-BE49-F238E27FC236}">
                <a16:creationId xmlns:a16="http://schemas.microsoft.com/office/drawing/2014/main" id="{CE9762CF-9F1F-4274-8C6B-B433A4DCCC16}"/>
              </a:ext>
            </a:extLst>
          </p:cNvPr>
          <p:cNvSpPr/>
          <p:nvPr/>
        </p:nvSpPr>
        <p:spPr>
          <a:xfrm>
            <a:off x="9893263" y="4756227"/>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Tree>
    <p:extLst>
      <p:ext uri="{BB962C8B-B14F-4D97-AF65-F5344CB8AC3E}">
        <p14:creationId xmlns:p14="http://schemas.microsoft.com/office/powerpoint/2010/main" val="337232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fill="hold"/>
                                        <p:tgtEl>
                                          <p:spTgt spid="23"/>
                                        </p:tgtEl>
                                        <p:attrNameLst>
                                          <p:attrName>ppt_x</p:attrName>
                                        </p:attrNameLst>
                                      </p:cBhvr>
                                      <p:tavLst>
                                        <p:tav tm="0">
                                          <p:val>
                                            <p:strVal val="0-#ppt_w/2"/>
                                          </p:val>
                                        </p:tav>
                                        <p:tav tm="100000">
                                          <p:val>
                                            <p:strVal val="#ppt_x"/>
                                          </p:val>
                                        </p:tav>
                                      </p:tavLst>
                                    </p:anim>
                                    <p:anim calcmode="lin" valueType="num">
                                      <p:cBhvr additive="base">
                                        <p:cTn id="23" dur="75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2250"/>
                            </p:stCondLst>
                            <p:childTnLst>
                              <p:par>
                                <p:cTn id="25" presetID="2" presetClass="entr" presetSubtype="1" fill="hold" grpId="1"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childTnLst>
                          </p:cTn>
                        </p:par>
                        <p:par>
                          <p:cTn id="29" fill="hold">
                            <p:stCondLst>
                              <p:cond delay="2750"/>
                            </p:stCondLst>
                            <p:childTnLst>
                              <p:par>
                                <p:cTn id="30" presetID="2" presetClass="entr" presetSubtype="3" fill="hold" grpId="2"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2" presetClass="entr" presetSubtype="9"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750" fill="hold"/>
                                        <p:tgtEl>
                                          <p:spTgt spid="28"/>
                                        </p:tgtEl>
                                        <p:attrNameLst>
                                          <p:attrName>ppt_x</p:attrName>
                                        </p:attrNameLst>
                                      </p:cBhvr>
                                      <p:tavLst>
                                        <p:tav tm="0">
                                          <p:val>
                                            <p:strVal val="0-#ppt_w/2"/>
                                          </p:val>
                                        </p:tav>
                                        <p:tav tm="100000">
                                          <p:val>
                                            <p:strVal val="#ppt_x"/>
                                          </p:val>
                                        </p:tav>
                                      </p:tavLst>
                                    </p:anim>
                                    <p:anim calcmode="lin" valueType="num">
                                      <p:cBhvr additive="base">
                                        <p:cTn id="38" dur="750" fill="hold"/>
                                        <p:tgtEl>
                                          <p:spTgt spid="28"/>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2" presetClass="entr" presetSubtype="1" fill="hold" grpId="1"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childTnLst>
                          </p:cTn>
                        </p:par>
                        <p:par>
                          <p:cTn id="44" fill="hold">
                            <p:stCondLst>
                              <p:cond delay="4500"/>
                            </p:stCondLst>
                            <p:childTnLst>
                              <p:par>
                                <p:cTn id="45" presetID="2" presetClass="entr" presetSubtype="3" fill="hold" grpId="2"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0-#ppt_h/2"/>
                                          </p:val>
                                        </p:tav>
                                        <p:tav tm="100000">
                                          <p:val>
                                            <p:strVal val="#ppt_y"/>
                                          </p:val>
                                        </p:tav>
                                      </p:tavLst>
                                    </p:anim>
                                  </p:childTnLst>
                                </p:cTn>
                              </p:par>
                            </p:childTnLst>
                          </p:cTn>
                        </p:par>
                        <p:par>
                          <p:cTn id="49" fill="hold">
                            <p:stCondLst>
                              <p:cond delay="5000"/>
                            </p:stCondLst>
                            <p:childTnLst>
                              <p:par>
                                <p:cTn id="50" presetID="2" presetClass="entr" presetSubtype="9"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0-#ppt_h/2"/>
                                          </p:val>
                                        </p:tav>
                                        <p:tav tm="100000">
                                          <p:val>
                                            <p:strVal val="#ppt_y"/>
                                          </p:val>
                                        </p:tav>
                                      </p:tavLst>
                                    </p:anim>
                                  </p:childTnLst>
                                </p:cTn>
                              </p:par>
                            </p:childTnLst>
                          </p:cTn>
                        </p:par>
                        <p:par>
                          <p:cTn id="54" fill="hold">
                            <p:stCondLst>
                              <p:cond delay="5500"/>
                            </p:stCondLst>
                            <p:childTnLst>
                              <p:par>
                                <p:cTn id="55" presetID="2" presetClass="entr" presetSubtype="1" fill="hold" grpId="1"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0-#ppt_h/2"/>
                                          </p:val>
                                        </p:tav>
                                        <p:tav tm="100000">
                                          <p:val>
                                            <p:strVal val="#ppt_y"/>
                                          </p:val>
                                        </p:tav>
                                      </p:tavLst>
                                    </p:anim>
                                  </p:childTnLst>
                                </p:cTn>
                              </p:par>
                            </p:childTnLst>
                          </p:cTn>
                        </p:par>
                        <p:par>
                          <p:cTn id="59" fill="hold">
                            <p:stCondLst>
                              <p:cond delay="6000"/>
                            </p:stCondLst>
                            <p:childTnLst>
                              <p:par>
                                <p:cTn id="60" presetID="2" presetClass="entr" presetSubtype="3" fill="hold" grpId="2"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1+#ppt_w/2"/>
                                          </p:val>
                                        </p:tav>
                                        <p:tav tm="100000">
                                          <p:val>
                                            <p:strVal val="#ppt_x"/>
                                          </p:val>
                                        </p:tav>
                                      </p:tavLst>
                                    </p:anim>
                                    <p:anim calcmode="lin" valueType="num">
                                      <p:cBhvr additive="base">
                                        <p:cTn id="63" dur="500" fill="hold"/>
                                        <p:tgtEl>
                                          <p:spTgt spid="29"/>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 presetClass="entr" presetSubtype="9"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0-#ppt_w/2"/>
                                          </p:val>
                                        </p:tav>
                                        <p:tav tm="100000">
                                          <p:val>
                                            <p:strVal val="#ppt_x"/>
                                          </p:val>
                                        </p:tav>
                                      </p:tavLst>
                                    </p:anim>
                                    <p:anim calcmode="lin" valueType="num">
                                      <p:cBhvr additive="base">
                                        <p:cTn id="68" dur="500" fill="hold"/>
                                        <p:tgtEl>
                                          <p:spTgt spid="30"/>
                                        </p:tgtEl>
                                        <p:attrNameLst>
                                          <p:attrName>ppt_y</p:attrName>
                                        </p:attrNameLst>
                                      </p:cBhvr>
                                      <p:tavLst>
                                        <p:tav tm="0">
                                          <p:val>
                                            <p:strVal val="0-#ppt_h/2"/>
                                          </p:val>
                                        </p:tav>
                                        <p:tav tm="100000">
                                          <p:val>
                                            <p:strVal val="#ppt_y"/>
                                          </p:val>
                                        </p:tav>
                                      </p:tavLst>
                                    </p:anim>
                                  </p:childTnLst>
                                </p:cTn>
                              </p:par>
                            </p:childTnLst>
                          </p:cTn>
                        </p:par>
                        <p:par>
                          <p:cTn id="69" fill="hold">
                            <p:stCondLst>
                              <p:cond delay="7000"/>
                            </p:stCondLst>
                            <p:childTnLst>
                              <p:par>
                                <p:cTn id="70" presetID="2" presetClass="entr" presetSubtype="1" fill="hold" grpId="1"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 presetClass="entr" presetSubtype="3" fill="hold" grpId="2"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1+#ppt_w/2"/>
                                          </p:val>
                                        </p:tav>
                                        <p:tav tm="100000">
                                          <p:val>
                                            <p:strVal val="#ppt_x"/>
                                          </p:val>
                                        </p:tav>
                                      </p:tavLst>
                                    </p:anim>
                                    <p:anim calcmode="lin" valueType="num">
                                      <p:cBhvr additive="base">
                                        <p:cTn id="7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29" grpId="0" animBg="1"/>
      <p:bldP spid="29" grpId="1" animBg="1"/>
      <p:bldP spid="29" grpId="2" animBg="1"/>
      <p:bldP spid="28" grpId="0" animBg="1"/>
      <p:bldP spid="28" grpId="1" animBg="1"/>
      <p:bldP spid="28" grpId="2" animBg="1"/>
      <p:bldP spid="23" grpId="0" animBg="1"/>
      <p:bldP spid="23" grpId="1" animBg="1"/>
      <p:bldP spid="23" grpId="2"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B47B-F7AE-401E-AB16-5A82841825D5}"/>
              </a:ext>
            </a:extLst>
          </p:cNvPr>
          <p:cNvSpPr>
            <a:spLocks noGrp="1"/>
          </p:cNvSpPr>
          <p:nvPr>
            <p:ph type="title"/>
          </p:nvPr>
        </p:nvSpPr>
        <p:spPr/>
        <p:txBody>
          <a:bodyPr/>
          <a:lstStyle/>
          <a:p>
            <a:r>
              <a:rPr lang="en-US" dirty="0" err="1"/>
              <a:t>Sharded</a:t>
            </a:r>
            <a:r>
              <a:rPr lang="en-US" dirty="0"/>
              <a:t> storage (Key-value DHT service) scales really well!</a:t>
            </a:r>
          </a:p>
        </p:txBody>
      </p:sp>
      <p:sp>
        <p:nvSpPr>
          <p:cNvPr id="3" name="Content Placeholder 2">
            <a:extLst>
              <a:ext uri="{FF2B5EF4-FFF2-40B4-BE49-F238E27FC236}">
                <a16:creationId xmlns:a16="http://schemas.microsoft.com/office/drawing/2014/main" id="{47563BA3-7D22-495C-AB71-938C95AFF064}"/>
              </a:ext>
            </a:extLst>
          </p:cNvPr>
          <p:cNvSpPr>
            <a:spLocks noGrp="1"/>
          </p:cNvSpPr>
          <p:nvPr>
            <p:ph idx="1"/>
          </p:nvPr>
        </p:nvSpPr>
        <p:spPr/>
        <p:txBody>
          <a:bodyPr/>
          <a:lstStyle/>
          <a:p>
            <a:r>
              <a:rPr lang="en-US" dirty="0"/>
              <a:t>Our DHT model is extremely effective, especially inside the datacenter</a:t>
            </a:r>
          </a:p>
          <a:p>
            <a:pPr>
              <a:buFont typeface="Wingdings" panose="05000000000000000000" pitchFamily="2" charset="2"/>
              <a:buChar char="Ø"/>
            </a:pPr>
            <a:r>
              <a:rPr lang="en-US" dirty="0"/>
              <a:t>  Unlike the WAN case, latencies are low, and membership is known</a:t>
            </a:r>
          </a:p>
          <a:p>
            <a:pPr>
              <a:buFont typeface="Wingdings" panose="05000000000000000000" pitchFamily="2" charset="2"/>
              <a:buChar char="Ø"/>
            </a:pPr>
            <a:r>
              <a:rPr lang="en-US" dirty="0"/>
              <a:t>  We’ll see that with modern networks, performance is even better</a:t>
            </a:r>
          </a:p>
          <a:p>
            <a:pPr>
              <a:buFont typeface="Wingdings" panose="05000000000000000000" pitchFamily="2" charset="2"/>
              <a:buChar char="Ø"/>
            </a:pPr>
            <a:endParaRPr lang="en-US" dirty="0"/>
          </a:p>
          <a:p>
            <a:pPr marL="0" indent="0">
              <a:buNone/>
            </a:pPr>
            <a:r>
              <a:rPr lang="en-US" dirty="0"/>
              <a:t>But the DHT model that scales is annoyingly limited</a:t>
            </a:r>
          </a:p>
          <a:p>
            <a:pPr>
              <a:buFont typeface="Wingdings" panose="05000000000000000000" pitchFamily="2" charset="2"/>
              <a:buChar char="Ø"/>
            </a:pPr>
            <a:r>
              <a:rPr lang="en-US" dirty="0"/>
              <a:t>  Easy to support get and put, the basic </a:t>
            </a:r>
            <a:r>
              <a:rPr lang="en-US" dirty="0" err="1"/>
              <a:t>memcached</a:t>
            </a:r>
            <a:r>
              <a:rPr lang="en-US" dirty="0"/>
              <a:t> API</a:t>
            </a:r>
          </a:p>
          <a:p>
            <a:pPr>
              <a:buFont typeface="Wingdings" panose="05000000000000000000" pitchFamily="2" charset="2"/>
              <a:buChar char="Ø"/>
            </a:pPr>
            <a:r>
              <a:rPr lang="en-US" dirty="0"/>
              <a:t>  But they are fully bought into CAP: </a:t>
            </a:r>
            <a:r>
              <a:rPr lang="en-US"/>
              <a:t>no consistency at all.</a:t>
            </a:r>
            <a:endParaRPr lang="en-US" dirty="0"/>
          </a:p>
        </p:txBody>
      </p:sp>
      <p:sp>
        <p:nvSpPr>
          <p:cNvPr id="4" name="Footer Placeholder 3">
            <a:extLst>
              <a:ext uri="{FF2B5EF4-FFF2-40B4-BE49-F238E27FC236}">
                <a16:creationId xmlns:a16="http://schemas.microsoft.com/office/drawing/2014/main" id="{F48CEF89-766F-414B-BC98-78207A142B41}"/>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593EF11-710B-47F5-A138-05BEA4FA1CF8}"/>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289155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A765-6772-48B2-944B-A37458C38326}"/>
              </a:ext>
            </a:extLst>
          </p:cNvPr>
          <p:cNvSpPr>
            <a:spLocks noGrp="1"/>
          </p:cNvSpPr>
          <p:nvPr>
            <p:ph type="title"/>
          </p:nvPr>
        </p:nvSpPr>
        <p:spPr/>
        <p:txBody>
          <a:bodyPr/>
          <a:lstStyle/>
          <a:p>
            <a:r>
              <a:rPr lang="en-US" dirty="0"/>
              <a:t>Random doesn’t mean “evenly spaced”!</a:t>
            </a:r>
          </a:p>
        </p:txBody>
      </p:sp>
      <p:sp>
        <p:nvSpPr>
          <p:cNvPr id="3" name="Content Placeholder 2">
            <a:extLst>
              <a:ext uri="{FF2B5EF4-FFF2-40B4-BE49-F238E27FC236}">
                <a16:creationId xmlns:a16="http://schemas.microsoft.com/office/drawing/2014/main" id="{BC892812-FD77-49B8-8191-7867B240BAE1}"/>
              </a:ext>
            </a:extLst>
          </p:cNvPr>
          <p:cNvSpPr>
            <a:spLocks noGrp="1"/>
          </p:cNvSpPr>
          <p:nvPr>
            <p:ph idx="1"/>
          </p:nvPr>
        </p:nvSpPr>
        <p:spPr/>
        <p:txBody>
          <a:bodyPr/>
          <a:lstStyle/>
          <a:p>
            <a:r>
              <a:rPr lang="en-US" dirty="0"/>
              <a:t>Many people have the wrong intuition about randomness</a:t>
            </a:r>
          </a:p>
          <a:p>
            <a:endParaRPr lang="en-US" dirty="0"/>
          </a:p>
          <a:p>
            <a:r>
              <a:rPr lang="en-US" dirty="0"/>
              <a:t>Random sequences are very </a:t>
            </a:r>
            <a:r>
              <a:rPr lang="en-US" dirty="0" err="1"/>
              <a:t>bursty</a:t>
            </a:r>
            <a:r>
              <a:rPr lang="en-US" dirty="0"/>
              <a:t> and can have all sorts of strange clumps or gaps</a:t>
            </a:r>
          </a:p>
          <a:p>
            <a:endParaRPr lang="en-US" dirty="0"/>
          </a:p>
          <a:p>
            <a:r>
              <a:rPr lang="en-US" dirty="0"/>
              <a:t>So a DHT is very likely to end up with uneven distributions of objects</a:t>
            </a:r>
          </a:p>
        </p:txBody>
      </p:sp>
      <p:sp>
        <p:nvSpPr>
          <p:cNvPr id="4" name="Footer Placeholder 3">
            <a:extLst>
              <a:ext uri="{FF2B5EF4-FFF2-40B4-BE49-F238E27FC236}">
                <a16:creationId xmlns:a16="http://schemas.microsoft.com/office/drawing/2014/main" id="{5AD61A0B-D08E-4580-8750-A9F505B1A9F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943D600-CC04-4ACF-93EC-C2A31F1639C0}"/>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035995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A765-6772-48B2-944B-A37458C38326}"/>
              </a:ext>
            </a:extLst>
          </p:cNvPr>
          <p:cNvSpPr>
            <a:spLocks noGrp="1"/>
          </p:cNvSpPr>
          <p:nvPr>
            <p:ph type="title"/>
          </p:nvPr>
        </p:nvSpPr>
        <p:spPr/>
        <p:txBody>
          <a:bodyPr/>
          <a:lstStyle/>
          <a:p>
            <a:r>
              <a:rPr lang="en-US" dirty="0"/>
              <a:t>Random doesn’t mean “evenly spaced”!</a:t>
            </a:r>
          </a:p>
        </p:txBody>
      </p:sp>
      <p:sp>
        <p:nvSpPr>
          <p:cNvPr id="3" name="Content Placeholder 2">
            <a:extLst>
              <a:ext uri="{FF2B5EF4-FFF2-40B4-BE49-F238E27FC236}">
                <a16:creationId xmlns:a16="http://schemas.microsoft.com/office/drawing/2014/main" id="{BC892812-FD77-49B8-8191-7867B240BAE1}"/>
              </a:ext>
            </a:extLst>
          </p:cNvPr>
          <p:cNvSpPr>
            <a:spLocks noGrp="1"/>
          </p:cNvSpPr>
          <p:nvPr>
            <p:ph idx="1"/>
          </p:nvPr>
        </p:nvSpPr>
        <p:spPr/>
        <p:txBody>
          <a:bodyPr/>
          <a:lstStyle/>
          <a:p>
            <a:r>
              <a:rPr lang="en-US" dirty="0"/>
              <a:t>A further issue is that most applications have popularity “distributions”</a:t>
            </a:r>
          </a:p>
          <a:p>
            <a:pPr>
              <a:buFont typeface="Wingdings" panose="05000000000000000000" pitchFamily="2" charset="2"/>
              <a:buChar char="Ø"/>
            </a:pPr>
            <a:r>
              <a:rPr lang="en-US" dirty="0"/>
              <a:t>  Recall our Facebook caching examples</a:t>
            </a:r>
          </a:p>
          <a:p>
            <a:pPr>
              <a:buFont typeface="Wingdings" panose="05000000000000000000" pitchFamily="2" charset="2"/>
              <a:buChar char="Ø"/>
            </a:pPr>
            <a:r>
              <a:rPr lang="en-US" dirty="0"/>
              <a:t>  Popular photos were </a:t>
            </a:r>
            <a:r>
              <a:rPr lang="en-US" i="1" dirty="0"/>
              <a:t>far </a:t>
            </a:r>
            <a:r>
              <a:rPr lang="en-US" dirty="0"/>
              <a:t>more likely to be accessed again and again</a:t>
            </a:r>
          </a:p>
          <a:p>
            <a:pPr marL="0" indent="0">
              <a:buNone/>
            </a:pPr>
            <a:endParaRPr lang="en-US" dirty="0"/>
          </a:p>
          <a:p>
            <a:pPr marL="0" indent="0">
              <a:buNone/>
            </a:pPr>
            <a:r>
              <a:rPr lang="en-US" dirty="0"/>
              <a:t>So, in the DHT, those items get many more read requests.</a:t>
            </a:r>
          </a:p>
        </p:txBody>
      </p:sp>
      <p:sp>
        <p:nvSpPr>
          <p:cNvPr id="4" name="Footer Placeholder 3">
            <a:extLst>
              <a:ext uri="{FF2B5EF4-FFF2-40B4-BE49-F238E27FC236}">
                <a16:creationId xmlns:a16="http://schemas.microsoft.com/office/drawing/2014/main" id="{5AD61A0B-D08E-4580-8750-A9F505B1A9F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943D600-CC04-4ACF-93EC-C2A31F1639C0}"/>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383457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Multidocument 25">
            <a:extLst>
              <a:ext uri="{FF2B5EF4-FFF2-40B4-BE49-F238E27FC236}">
                <a16:creationId xmlns:a16="http://schemas.microsoft.com/office/drawing/2014/main" id="{7CB9BE56-713D-4A1C-9408-A3E8B73968D6}"/>
              </a:ext>
            </a:extLst>
          </p:cNvPr>
          <p:cNvSpPr/>
          <p:nvPr/>
        </p:nvSpPr>
        <p:spPr>
          <a:xfrm>
            <a:off x="10607266" y="4050641"/>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pic>
        <p:nvPicPr>
          <p:cNvPr id="6" name="Picture 5">
            <a:extLst>
              <a:ext uri="{FF2B5EF4-FFF2-40B4-BE49-F238E27FC236}">
                <a16:creationId xmlns:a16="http://schemas.microsoft.com/office/drawing/2014/main" id="{B31BE269-88CB-4F95-B4C2-F84B20E9CF32}"/>
              </a:ext>
            </a:extLst>
          </p:cNvPr>
          <p:cNvPicPr>
            <a:picLocks noChangeAspect="1"/>
          </p:cNvPicPr>
          <p:nvPr/>
        </p:nvPicPr>
        <p:blipFill>
          <a:blip r:embed="rId3"/>
          <a:stretch>
            <a:fillRect/>
          </a:stretch>
        </p:blipFill>
        <p:spPr>
          <a:xfrm>
            <a:off x="5846527" y="3471806"/>
            <a:ext cx="1819275" cy="2514600"/>
          </a:xfrm>
          <a:prstGeom prst="rect">
            <a:avLst/>
          </a:prstGeom>
        </p:spPr>
      </p:pic>
      <p:sp>
        <p:nvSpPr>
          <p:cNvPr id="29" name="Flowchart: Document 28">
            <a:extLst>
              <a:ext uri="{FF2B5EF4-FFF2-40B4-BE49-F238E27FC236}">
                <a16:creationId xmlns:a16="http://schemas.microsoft.com/office/drawing/2014/main" id="{32DD306B-FA57-4F15-8D92-C6D5E2B5A7BA}"/>
              </a:ext>
            </a:extLst>
          </p:cNvPr>
          <p:cNvSpPr/>
          <p:nvPr/>
        </p:nvSpPr>
        <p:spPr>
          <a:xfrm>
            <a:off x="10576297" y="4266719"/>
            <a:ext cx="895779" cy="649396"/>
          </a:xfrm>
          <a:prstGeom prst="flowChartDocument">
            <a:avLst/>
          </a:prstGeom>
          <a:solidFill>
            <a:srgbClr val="C00000"/>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ocument 27">
            <a:extLst>
              <a:ext uri="{FF2B5EF4-FFF2-40B4-BE49-F238E27FC236}">
                <a16:creationId xmlns:a16="http://schemas.microsoft.com/office/drawing/2014/main" id="{87F47066-30A2-43A0-881D-009940D3E195}"/>
              </a:ext>
            </a:extLst>
          </p:cNvPr>
          <p:cNvSpPr/>
          <p:nvPr/>
        </p:nvSpPr>
        <p:spPr>
          <a:xfrm>
            <a:off x="8690102" y="3742087"/>
            <a:ext cx="895779" cy="649396"/>
          </a:xfrm>
          <a:prstGeom prst="flowChartDocument">
            <a:avLst/>
          </a:prstGeom>
          <a:solidFill>
            <a:srgbClr val="C00000"/>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ocument 22">
            <a:extLst>
              <a:ext uri="{FF2B5EF4-FFF2-40B4-BE49-F238E27FC236}">
                <a16:creationId xmlns:a16="http://schemas.microsoft.com/office/drawing/2014/main" id="{2D28E0FE-AFF5-4A55-A3D1-A4DBB9F756C1}"/>
              </a:ext>
            </a:extLst>
          </p:cNvPr>
          <p:cNvSpPr/>
          <p:nvPr/>
        </p:nvSpPr>
        <p:spPr>
          <a:xfrm>
            <a:off x="2822710" y="4812392"/>
            <a:ext cx="895779" cy="649396"/>
          </a:xfrm>
          <a:prstGeom prst="flowChartDocument">
            <a:avLst/>
          </a:prstGeom>
          <a:solidFill>
            <a:srgbClr val="C00000"/>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ultidocument 19">
            <a:extLst>
              <a:ext uri="{FF2B5EF4-FFF2-40B4-BE49-F238E27FC236}">
                <a16:creationId xmlns:a16="http://schemas.microsoft.com/office/drawing/2014/main" id="{39A5847C-136D-4AEC-AE3A-145E7135C3B7}"/>
              </a:ext>
            </a:extLst>
          </p:cNvPr>
          <p:cNvSpPr/>
          <p:nvPr/>
        </p:nvSpPr>
        <p:spPr>
          <a:xfrm>
            <a:off x="8491567" y="3853018"/>
            <a:ext cx="1060704" cy="758952"/>
          </a:xfrm>
          <a:prstGeom prst="flowChartMulti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21" name="Flowchart: Multidocument 20">
            <a:extLst>
              <a:ext uri="{FF2B5EF4-FFF2-40B4-BE49-F238E27FC236}">
                <a16:creationId xmlns:a16="http://schemas.microsoft.com/office/drawing/2014/main" id="{FE104361-F3A0-4183-971D-8BA01F80F414}"/>
              </a:ext>
            </a:extLst>
          </p:cNvPr>
          <p:cNvSpPr/>
          <p:nvPr/>
        </p:nvSpPr>
        <p:spPr>
          <a:xfrm>
            <a:off x="8274741" y="4051194"/>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22" name="Flowchart: Multidocument 21">
            <a:extLst>
              <a:ext uri="{FF2B5EF4-FFF2-40B4-BE49-F238E27FC236}">
                <a16:creationId xmlns:a16="http://schemas.microsoft.com/office/drawing/2014/main" id="{CCF69A0F-48B1-48D7-B1F5-3366C2F100CC}"/>
              </a:ext>
            </a:extLst>
          </p:cNvPr>
          <p:cNvSpPr/>
          <p:nvPr/>
        </p:nvSpPr>
        <p:spPr>
          <a:xfrm>
            <a:off x="8057915" y="4259615"/>
            <a:ext cx="1060704" cy="758952"/>
          </a:xfrm>
          <a:prstGeom prst="flowChartMulti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2" name="Title 1">
            <a:extLst>
              <a:ext uri="{FF2B5EF4-FFF2-40B4-BE49-F238E27FC236}">
                <a16:creationId xmlns:a16="http://schemas.microsoft.com/office/drawing/2014/main" id="{81697EE7-84AE-4B2F-B45D-44EC7BF4677E}"/>
              </a:ext>
            </a:extLst>
          </p:cNvPr>
          <p:cNvSpPr>
            <a:spLocks noGrp="1"/>
          </p:cNvSpPr>
          <p:nvPr>
            <p:ph type="title"/>
          </p:nvPr>
        </p:nvSpPr>
        <p:spPr/>
        <p:txBody>
          <a:bodyPr/>
          <a:lstStyle/>
          <a:p>
            <a:r>
              <a:rPr lang="en-US" dirty="0"/>
              <a:t>Hot and Cold spots</a:t>
            </a:r>
          </a:p>
        </p:txBody>
      </p:sp>
      <p:sp>
        <p:nvSpPr>
          <p:cNvPr id="3" name="Content Placeholder 2">
            <a:extLst>
              <a:ext uri="{FF2B5EF4-FFF2-40B4-BE49-F238E27FC236}">
                <a16:creationId xmlns:a16="http://schemas.microsoft.com/office/drawing/2014/main" id="{C413FFBE-D835-48EA-A203-3317509236F0}"/>
              </a:ext>
            </a:extLst>
          </p:cNvPr>
          <p:cNvSpPr>
            <a:spLocks noGrp="1"/>
          </p:cNvSpPr>
          <p:nvPr>
            <p:ph idx="1"/>
          </p:nvPr>
        </p:nvSpPr>
        <p:spPr/>
        <p:txBody>
          <a:bodyPr/>
          <a:lstStyle/>
          <a:p>
            <a:r>
              <a:rPr lang="en-US" dirty="0"/>
              <a:t>DHT keys are supposed to be hashed to a “random” number.</a:t>
            </a:r>
          </a:p>
          <a:p>
            <a:r>
              <a:rPr lang="en-US" dirty="0"/>
              <a:t>Question: will randomness give us even spacing and even loads?</a:t>
            </a:r>
          </a:p>
        </p:txBody>
      </p:sp>
      <p:sp>
        <p:nvSpPr>
          <p:cNvPr id="4" name="Footer Placeholder 3">
            <a:extLst>
              <a:ext uri="{FF2B5EF4-FFF2-40B4-BE49-F238E27FC236}">
                <a16:creationId xmlns:a16="http://schemas.microsoft.com/office/drawing/2014/main" id="{1F8218BE-E233-4036-B538-6DCE539ACCF0}"/>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6367727E-4941-4679-AE61-29C484EE24DB}"/>
              </a:ext>
            </a:extLst>
          </p:cNvPr>
          <p:cNvSpPr>
            <a:spLocks noGrp="1"/>
          </p:cNvSpPr>
          <p:nvPr>
            <p:ph type="sldNum" sz="quarter" idx="12"/>
          </p:nvPr>
        </p:nvSpPr>
        <p:spPr/>
        <p:txBody>
          <a:bodyPr/>
          <a:lstStyle/>
          <a:p>
            <a:fld id="{3C974458-8A97-4835-BF79-1FB6D7856C21}" type="slidenum">
              <a:rPr lang="en-US" smtClean="0"/>
              <a:t>42</a:t>
            </a:fld>
            <a:endParaRPr lang="en-US"/>
          </a:p>
        </p:txBody>
      </p:sp>
      <p:cxnSp>
        <p:nvCxnSpPr>
          <p:cNvPr id="7" name="Straight Arrow Connector 6">
            <a:extLst>
              <a:ext uri="{FF2B5EF4-FFF2-40B4-BE49-F238E27FC236}">
                <a16:creationId xmlns:a16="http://schemas.microsoft.com/office/drawing/2014/main" id="{9F235D58-BD06-4FC9-BC51-5C53D56DA6F0}"/>
              </a:ext>
            </a:extLst>
          </p:cNvPr>
          <p:cNvCxnSpPr/>
          <p:nvPr/>
        </p:nvCxnSpPr>
        <p:spPr>
          <a:xfrm>
            <a:off x="897380" y="5676523"/>
            <a:ext cx="10645789"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A0FB36B-C7BD-4F78-8C62-0F539E2A860D}"/>
              </a:ext>
            </a:extLst>
          </p:cNvPr>
          <p:cNvSpPr txBox="1"/>
          <p:nvPr/>
        </p:nvSpPr>
        <p:spPr>
          <a:xfrm>
            <a:off x="4842932" y="5920966"/>
            <a:ext cx="1920007" cy="369332"/>
          </a:xfrm>
          <a:prstGeom prst="rect">
            <a:avLst/>
          </a:prstGeom>
          <a:noFill/>
        </p:spPr>
        <p:txBody>
          <a:bodyPr wrap="square" rtlCol="0">
            <a:spAutoFit/>
          </a:bodyPr>
          <a:lstStyle/>
          <a:p>
            <a:pPr algn="ctr"/>
            <a:r>
              <a:rPr lang="en-US" dirty="0"/>
              <a:t>Key space</a:t>
            </a:r>
          </a:p>
        </p:txBody>
      </p:sp>
      <p:sp>
        <p:nvSpPr>
          <p:cNvPr id="9" name="Star: 6 Points 8">
            <a:extLst>
              <a:ext uri="{FF2B5EF4-FFF2-40B4-BE49-F238E27FC236}">
                <a16:creationId xmlns:a16="http://schemas.microsoft.com/office/drawing/2014/main" id="{47EC5E3C-C524-4535-B4CF-A9EC4091FA86}"/>
              </a:ext>
            </a:extLst>
          </p:cNvPr>
          <p:cNvSpPr/>
          <p:nvPr/>
        </p:nvSpPr>
        <p:spPr>
          <a:xfrm>
            <a:off x="1643412" y="5208459"/>
            <a:ext cx="860079" cy="936128"/>
          </a:xfrm>
          <a:prstGeom prst="star6">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	Node</a:t>
            </a:r>
            <a:br>
              <a:rPr lang="en-US" sz="1200" b="1" dirty="0">
                <a:solidFill>
                  <a:srgbClr val="C00000"/>
                </a:solidFill>
              </a:rPr>
            </a:br>
            <a:r>
              <a:rPr lang="en-US" sz="1200" b="1" dirty="0">
                <a:solidFill>
                  <a:srgbClr val="C00000"/>
                </a:solidFill>
              </a:rPr>
              <a:t>X</a:t>
            </a:r>
          </a:p>
        </p:txBody>
      </p:sp>
      <p:sp>
        <p:nvSpPr>
          <p:cNvPr id="10" name="Star: 6 Points 9">
            <a:extLst>
              <a:ext uri="{FF2B5EF4-FFF2-40B4-BE49-F238E27FC236}">
                <a16:creationId xmlns:a16="http://schemas.microsoft.com/office/drawing/2014/main" id="{2F9A49F9-322D-4E57-A79F-A78D8A80FA6A}"/>
              </a:ext>
            </a:extLst>
          </p:cNvPr>
          <p:cNvSpPr/>
          <p:nvPr/>
        </p:nvSpPr>
        <p:spPr>
          <a:xfrm>
            <a:off x="6461937" y="5174421"/>
            <a:ext cx="860079" cy="936128"/>
          </a:xfrm>
          <a:prstGeom prst="star6">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	</a:t>
            </a:r>
            <a:r>
              <a:rPr lang="en-US" sz="1200" b="1" dirty="0">
                <a:solidFill>
                  <a:srgbClr val="C00000"/>
                </a:solidFill>
              </a:rPr>
              <a:t>Node</a:t>
            </a:r>
            <a:br>
              <a:rPr lang="en-US" sz="1200" b="1" dirty="0">
                <a:solidFill>
                  <a:srgbClr val="C00000"/>
                </a:solidFill>
              </a:rPr>
            </a:br>
            <a:r>
              <a:rPr lang="en-US" sz="1200" b="1" dirty="0">
                <a:solidFill>
                  <a:srgbClr val="C00000"/>
                </a:solidFill>
              </a:rPr>
              <a:t>Y</a:t>
            </a:r>
            <a:endParaRPr lang="en-US" b="1" dirty="0">
              <a:solidFill>
                <a:srgbClr val="C00000"/>
              </a:solidFill>
            </a:endParaRPr>
          </a:p>
        </p:txBody>
      </p:sp>
      <p:sp>
        <p:nvSpPr>
          <p:cNvPr id="11" name="Star: 6 Points 10">
            <a:extLst>
              <a:ext uri="{FF2B5EF4-FFF2-40B4-BE49-F238E27FC236}">
                <a16:creationId xmlns:a16="http://schemas.microsoft.com/office/drawing/2014/main" id="{7B16F9B0-E91B-419C-9A57-3FB0ED12D354}"/>
              </a:ext>
            </a:extLst>
          </p:cNvPr>
          <p:cNvSpPr/>
          <p:nvPr/>
        </p:nvSpPr>
        <p:spPr>
          <a:xfrm>
            <a:off x="8672340" y="5208459"/>
            <a:ext cx="860079" cy="936128"/>
          </a:xfrm>
          <a:prstGeom prst="star6">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	Node</a:t>
            </a:r>
            <a:br>
              <a:rPr lang="en-US" sz="1200" b="1" dirty="0">
                <a:solidFill>
                  <a:srgbClr val="C00000"/>
                </a:solidFill>
              </a:rPr>
            </a:br>
            <a:r>
              <a:rPr lang="en-US" sz="1200" b="1" dirty="0">
                <a:solidFill>
                  <a:srgbClr val="C00000"/>
                </a:solidFill>
              </a:rPr>
              <a:t>Z</a:t>
            </a:r>
          </a:p>
        </p:txBody>
      </p:sp>
      <p:sp>
        <p:nvSpPr>
          <p:cNvPr id="12" name="Flowchart: Multidocument 11">
            <a:extLst>
              <a:ext uri="{FF2B5EF4-FFF2-40B4-BE49-F238E27FC236}">
                <a16:creationId xmlns:a16="http://schemas.microsoft.com/office/drawing/2014/main" id="{64577610-B597-41E6-AC40-D47E0F61D690}"/>
              </a:ext>
            </a:extLst>
          </p:cNvPr>
          <p:cNvSpPr/>
          <p:nvPr/>
        </p:nvSpPr>
        <p:spPr>
          <a:xfrm>
            <a:off x="2567229" y="4856412"/>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13" name="Flowchart: Multidocument 12">
            <a:extLst>
              <a:ext uri="{FF2B5EF4-FFF2-40B4-BE49-F238E27FC236}">
                <a16:creationId xmlns:a16="http://schemas.microsoft.com/office/drawing/2014/main" id="{51C983CF-B586-4129-85A1-6512657E6A2E}"/>
              </a:ext>
            </a:extLst>
          </p:cNvPr>
          <p:cNvSpPr/>
          <p:nvPr/>
        </p:nvSpPr>
        <p:spPr>
          <a:xfrm>
            <a:off x="7846224" y="4476936"/>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15" name="Flowchart: Multidocument 14">
            <a:extLst>
              <a:ext uri="{FF2B5EF4-FFF2-40B4-BE49-F238E27FC236}">
                <a16:creationId xmlns:a16="http://schemas.microsoft.com/office/drawing/2014/main" id="{16A192EF-10C0-497E-88D6-120E54E7AD17}"/>
              </a:ext>
            </a:extLst>
          </p:cNvPr>
          <p:cNvSpPr/>
          <p:nvPr/>
        </p:nvSpPr>
        <p:spPr>
          <a:xfrm>
            <a:off x="7730712" y="4586171"/>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17" name="Flowchart: Multidocument 16">
            <a:extLst>
              <a:ext uri="{FF2B5EF4-FFF2-40B4-BE49-F238E27FC236}">
                <a16:creationId xmlns:a16="http://schemas.microsoft.com/office/drawing/2014/main" id="{668A07B2-585A-4071-9E9E-03B25C91694D}"/>
              </a:ext>
            </a:extLst>
          </p:cNvPr>
          <p:cNvSpPr/>
          <p:nvPr/>
        </p:nvSpPr>
        <p:spPr>
          <a:xfrm>
            <a:off x="10326915" y="4349630"/>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18" name="Flowchart: Multidocument 17">
            <a:extLst>
              <a:ext uri="{FF2B5EF4-FFF2-40B4-BE49-F238E27FC236}">
                <a16:creationId xmlns:a16="http://schemas.microsoft.com/office/drawing/2014/main" id="{A5CE18F9-2C58-4CD2-B28B-D0A47E1FBE03}"/>
              </a:ext>
            </a:extLst>
          </p:cNvPr>
          <p:cNvSpPr/>
          <p:nvPr/>
        </p:nvSpPr>
        <p:spPr>
          <a:xfrm>
            <a:off x="10110089" y="4547806"/>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19" name="Flowchart: Multidocument 18">
            <a:extLst>
              <a:ext uri="{FF2B5EF4-FFF2-40B4-BE49-F238E27FC236}">
                <a16:creationId xmlns:a16="http://schemas.microsoft.com/office/drawing/2014/main" id="{CE9762CF-9F1F-4274-8C6B-B433A4DCCC16}"/>
              </a:ext>
            </a:extLst>
          </p:cNvPr>
          <p:cNvSpPr/>
          <p:nvPr/>
        </p:nvSpPr>
        <p:spPr>
          <a:xfrm>
            <a:off x="9893263" y="4756227"/>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sp>
        <p:nvSpPr>
          <p:cNvPr id="30" name="Flowchart: Document 29">
            <a:extLst>
              <a:ext uri="{FF2B5EF4-FFF2-40B4-BE49-F238E27FC236}">
                <a16:creationId xmlns:a16="http://schemas.microsoft.com/office/drawing/2014/main" id="{16DF5F5F-86F7-4538-9905-97B27A58C468}"/>
              </a:ext>
            </a:extLst>
          </p:cNvPr>
          <p:cNvSpPr/>
          <p:nvPr/>
        </p:nvSpPr>
        <p:spPr>
          <a:xfrm>
            <a:off x="7666632" y="4788815"/>
            <a:ext cx="895779" cy="649396"/>
          </a:xfrm>
          <a:prstGeom prst="flowChartDocument">
            <a:avLst/>
          </a:prstGeom>
          <a:solidFill>
            <a:srgbClr val="C00000"/>
          </a:solidFill>
          <a:ln>
            <a:solidFill>
              <a:srgbClr val="1C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ultidocument 15">
            <a:extLst>
              <a:ext uri="{FF2B5EF4-FFF2-40B4-BE49-F238E27FC236}">
                <a16:creationId xmlns:a16="http://schemas.microsoft.com/office/drawing/2014/main" id="{ACFA9606-9D3E-4EC2-8DBD-21A2BD7AC670}"/>
              </a:ext>
            </a:extLst>
          </p:cNvPr>
          <p:cNvSpPr/>
          <p:nvPr/>
        </p:nvSpPr>
        <p:spPr>
          <a:xfrm>
            <a:off x="7412572" y="4883533"/>
            <a:ext cx="1060704" cy="758952"/>
          </a:xfrm>
          <a:prstGeom prst="flowChartMultidocumen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k,v</a:t>
            </a:r>
            <a:r>
              <a:rPr lang="en-US" dirty="0"/>
              <a:t>) tuples</a:t>
            </a:r>
          </a:p>
        </p:txBody>
      </p:sp>
      <p:pic>
        <p:nvPicPr>
          <p:cNvPr id="25" name="Picture 24">
            <a:extLst>
              <a:ext uri="{FF2B5EF4-FFF2-40B4-BE49-F238E27FC236}">
                <a16:creationId xmlns:a16="http://schemas.microsoft.com/office/drawing/2014/main" id="{50EA11CA-42D3-4344-8F14-CF030334DC9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41313" y="4854570"/>
            <a:ext cx="1200849" cy="998706"/>
          </a:xfrm>
          <a:prstGeom prst="rect">
            <a:avLst/>
          </a:prstGeom>
        </p:spPr>
      </p:pic>
    </p:spTree>
    <p:extLst>
      <p:ext uri="{BB962C8B-B14F-4D97-AF65-F5344CB8AC3E}">
        <p14:creationId xmlns:p14="http://schemas.microsoft.com/office/powerpoint/2010/main" val="339094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fill="hold"/>
                                        <p:tgtEl>
                                          <p:spTgt spid="23"/>
                                        </p:tgtEl>
                                        <p:attrNameLst>
                                          <p:attrName>ppt_x</p:attrName>
                                        </p:attrNameLst>
                                      </p:cBhvr>
                                      <p:tavLst>
                                        <p:tav tm="0">
                                          <p:val>
                                            <p:strVal val="0-#ppt_w/2"/>
                                          </p:val>
                                        </p:tav>
                                        <p:tav tm="100000">
                                          <p:val>
                                            <p:strVal val="#ppt_x"/>
                                          </p:val>
                                        </p:tav>
                                      </p:tavLst>
                                    </p:anim>
                                    <p:anim calcmode="lin" valueType="num">
                                      <p:cBhvr additive="base">
                                        <p:cTn id="23" dur="75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2250"/>
                            </p:stCondLst>
                            <p:childTnLst>
                              <p:par>
                                <p:cTn id="25" presetID="2" presetClass="entr" presetSubtype="1" fill="hold" grpId="1"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childTnLst>
                          </p:cTn>
                        </p:par>
                        <p:par>
                          <p:cTn id="29" fill="hold">
                            <p:stCondLst>
                              <p:cond delay="2750"/>
                            </p:stCondLst>
                            <p:childTnLst>
                              <p:par>
                                <p:cTn id="30" presetID="2" presetClass="entr" presetSubtype="3" fill="hold" grpId="2"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2" presetClass="entr" presetSubtype="9"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750" fill="hold"/>
                                        <p:tgtEl>
                                          <p:spTgt spid="28"/>
                                        </p:tgtEl>
                                        <p:attrNameLst>
                                          <p:attrName>ppt_x</p:attrName>
                                        </p:attrNameLst>
                                      </p:cBhvr>
                                      <p:tavLst>
                                        <p:tav tm="0">
                                          <p:val>
                                            <p:strVal val="0-#ppt_w/2"/>
                                          </p:val>
                                        </p:tav>
                                        <p:tav tm="100000">
                                          <p:val>
                                            <p:strVal val="#ppt_x"/>
                                          </p:val>
                                        </p:tav>
                                      </p:tavLst>
                                    </p:anim>
                                    <p:anim calcmode="lin" valueType="num">
                                      <p:cBhvr additive="base">
                                        <p:cTn id="38" dur="750" fill="hold"/>
                                        <p:tgtEl>
                                          <p:spTgt spid="28"/>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9" presetClass="emph" presetSubtype="0" fill="hold" grpId="1" nodeType="afterEffect">
                                  <p:stCondLst>
                                    <p:cond delay="0"/>
                                  </p:stCondLst>
                                  <p:childTnLst>
                                    <p:animClr clrSpc="rgb" dir="cw">
                                      <p:cBhvr override="childStyle">
                                        <p:cTn id="41" dur="500" fill="hold"/>
                                        <p:tgtEl>
                                          <p:spTgt spid="9"/>
                                        </p:tgtEl>
                                        <p:attrNameLst>
                                          <p:attrName>style.color</p:attrName>
                                        </p:attrNameLst>
                                      </p:cBhvr>
                                      <p:to>
                                        <a:schemeClr val="accent1"/>
                                      </p:to>
                                    </p:animClr>
                                    <p:animClr clrSpc="rgb" dir="cw">
                                      <p:cBhvr>
                                        <p:cTn id="42" dur="500" fill="hold"/>
                                        <p:tgtEl>
                                          <p:spTgt spid="9"/>
                                        </p:tgtEl>
                                        <p:attrNameLst>
                                          <p:attrName>fillcolor</p:attrName>
                                        </p:attrNameLst>
                                      </p:cBhvr>
                                      <p:to>
                                        <a:schemeClr val="accent1"/>
                                      </p:to>
                                    </p:animClr>
                                    <p:set>
                                      <p:cBhvr>
                                        <p:cTn id="43" dur="500" fill="hold"/>
                                        <p:tgtEl>
                                          <p:spTgt spid="9"/>
                                        </p:tgtEl>
                                        <p:attrNameLst>
                                          <p:attrName>fill.type</p:attrName>
                                        </p:attrNameLst>
                                      </p:cBhvr>
                                      <p:to>
                                        <p:strVal val="solid"/>
                                      </p:to>
                                    </p:set>
                                    <p:set>
                                      <p:cBhvr>
                                        <p:cTn id="44" dur="500" fill="hold"/>
                                        <p:tgtEl>
                                          <p:spTgt spid="9"/>
                                        </p:tgtEl>
                                        <p:attrNameLst>
                                          <p:attrName>fill.on</p:attrName>
                                        </p:attrNameLst>
                                      </p:cBhvr>
                                      <p:to>
                                        <p:strVal val="true"/>
                                      </p:to>
                                    </p:set>
                                  </p:childTnLst>
                                </p:cTn>
                              </p:par>
                            </p:childTnLst>
                          </p:cTn>
                        </p:par>
                        <p:par>
                          <p:cTn id="45" fill="hold">
                            <p:stCondLst>
                              <p:cond delay="4500"/>
                            </p:stCondLst>
                            <p:childTnLst>
                              <p:par>
                                <p:cTn id="46" presetID="2" presetClass="entr" presetSubtype="1" fill="hold" grpId="1"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0-#ppt_h/2"/>
                                          </p:val>
                                        </p:tav>
                                        <p:tav tm="100000">
                                          <p:val>
                                            <p:strVal val="#ppt_y"/>
                                          </p:val>
                                        </p:tav>
                                      </p:tavLst>
                                    </p:anim>
                                  </p:childTnLst>
                                </p:cTn>
                              </p:par>
                            </p:childTnLst>
                          </p:cTn>
                        </p:par>
                        <p:par>
                          <p:cTn id="50" fill="hold">
                            <p:stCondLst>
                              <p:cond delay="5000"/>
                            </p:stCondLst>
                            <p:childTnLst>
                              <p:par>
                                <p:cTn id="51" presetID="2" presetClass="entr" presetSubtype="3" fill="hold" grpId="2"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1+#ppt_w/2"/>
                                          </p:val>
                                        </p:tav>
                                        <p:tav tm="100000">
                                          <p:val>
                                            <p:strVal val="#ppt_x"/>
                                          </p:val>
                                        </p:tav>
                                      </p:tavLst>
                                    </p:anim>
                                    <p:anim calcmode="lin" valueType="num">
                                      <p:cBhvr additive="base">
                                        <p:cTn id="54" dur="500" fill="hold"/>
                                        <p:tgtEl>
                                          <p:spTgt spid="28"/>
                                        </p:tgtEl>
                                        <p:attrNameLst>
                                          <p:attrName>ppt_y</p:attrName>
                                        </p:attrNameLst>
                                      </p:cBhvr>
                                      <p:tavLst>
                                        <p:tav tm="0">
                                          <p:val>
                                            <p:strVal val="0-#ppt_h/2"/>
                                          </p:val>
                                        </p:tav>
                                        <p:tav tm="100000">
                                          <p:val>
                                            <p:strVal val="#ppt_y"/>
                                          </p:val>
                                        </p:tav>
                                      </p:tavLst>
                                    </p:anim>
                                  </p:childTnLst>
                                </p:cTn>
                              </p:par>
                            </p:childTnLst>
                          </p:cTn>
                        </p:par>
                        <p:par>
                          <p:cTn id="55" fill="hold">
                            <p:stCondLst>
                              <p:cond delay="5500"/>
                            </p:stCondLst>
                            <p:childTnLst>
                              <p:par>
                                <p:cTn id="56" presetID="2" presetClass="entr" presetSubtype="9"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0-#ppt_w/2"/>
                                          </p:val>
                                        </p:tav>
                                        <p:tav tm="100000">
                                          <p:val>
                                            <p:strVal val="#ppt_x"/>
                                          </p:val>
                                        </p:tav>
                                      </p:tavLst>
                                    </p:anim>
                                    <p:anim calcmode="lin" valueType="num">
                                      <p:cBhvr additive="base">
                                        <p:cTn id="59" dur="500" fill="hold"/>
                                        <p:tgtEl>
                                          <p:spTgt spid="29"/>
                                        </p:tgtEl>
                                        <p:attrNameLst>
                                          <p:attrName>ppt_y</p:attrName>
                                        </p:attrNameLst>
                                      </p:cBhvr>
                                      <p:tavLst>
                                        <p:tav tm="0">
                                          <p:val>
                                            <p:strVal val="0-#ppt_h/2"/>
                                          </p:val>
                                        </p:tav>
                                        <p:tav tm="100000">
                                          <p:val>
                                            <p:strVal val="#ppt_y"/>
                                          </p:val>
                                        </p:tav>
                                      </p:tavLst>
                                    </p:anim>
                                  </p:childTnLst>
                                </p:cTn>
                              </p:par>
                            </p:childTnLst>
                          </p:cTn>
                        </p:par>
                        <p:par>
                          <p:cTn id="60" fill="hold">
                            <p:stCondLst>
                              <p:cond delay="6000"/>
                            </p:stCondLst>
                            <p:childTnLst>
                              <p:par>
                                <p:cTn id="61" presetID="2" presetClass="entr" presetSubtype="1" fill="hold" grpId="1"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 presetClass="entr" presetSubtype="3" fill="hold" grpId="2"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1+#ppt_w/2"/>
                                          </p:val>
                                        </p:tav>
                                        <p:tav tm="100000">
                                          <p:val>
                                            <p:strVal val="#ppt_x"/>
                                          </p:val>
                                        </p:tav>
                                      </p:tavLst>
                                    </p:anim>
                                    <p:anim calcmode="lin" valueType="num">
                                      <p:cBhvr additive="base">
                                        <p:cTn id="69" dur="500" fill="hold"/>
                                        <p:tgtEl>
                                          <p:spTgt spid="29"/>
                                        </p:tgtEl>
                                        <p:attrNameLst>
                                          <p:attrName>ppt_y</p:attrName>
                                        </p:attrNameLst>
                                      </p:cBhvr>
                                      <p:tavLst>
                                        <p:tav tm="0">
                                          <p:val>
                                            <p:strVal val="0-#ppt_h/2"/>
                                          </p:val>
                                        </p:tav>
                                        <p:tav tm="100000">
                                          <p:val>
                                            <p:strVal val="#ppt_y"/>
                                          </p:val>
                                        </p:tav>
                                      </p:tavLst>
                                    </p:anim>
                                  </p:childTnLst>
                                </p:cTn>
                              </p:par>
                            </p:childTnLst>
                          </p:cTn>
                        </p:par>
                        <p:par>
                          <p:cTn id="70" fill="hold">
                            <p:stCondLst>
                              <p:cond delay="7000"/>
                            </p:stCondLst>
                            <p:childTnLst>
                              <p:par>
                                <p:cTn id="71" presetID="2" presetClass="entr" presetSubtype="9"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0-#ppt_w/2"/>
                                          </p:val>
                                        </p:tav>
                                        <p:tav tm="100000">
                                          <p:val>
                                            <p:strVal val="#ppt_x"/>
                                          </p:val>
                                        </p:tav>
                                      </p:tavLst>
                                    </p:anim>
                                    <p:anim calcmode="lin" valueType="num">
                                      <p:cBhvr additive="base">
                                        <p:cTn id="74" dur="500" fill="hold"/>
                                        <p:tgtEl>
                                          <p:spTgt spid="30"/>
                                        </p:tgtEl>
                                        <p:attrNameLst>
                                          <p:attrName>ppt_y</p:attrName>
                                        </p:attrNameLst>
                                      </p:cBhvr>
                                      <p:tavLst>
                                        <p:tav tm="0">
                                          <p:val>
                                            <p:strVal val="0-#ppt_h/2"/>
                                          </p:val>
                                        </p:tav>
                                        <p:tav tm="100000">
                                          <p:val>
                                            <p:strVal val="#ppt_y"/>
                                          </p:val>
                                        </p:tav>
                                      </p:tavLst>
                                    </p:anim>
                                  </p:childTnLst>
                                </p:cTn>
                              </p:par>
                            </p:childTnLst>
                          </p:cTn>
                        </p:par>
                        <p:par>
                          <p:cTn id="75" fill="hold">
                            <p:stCondLst>
                              <p:cond delay="7500"/>
                            </p:stCondLst>
                            <p:childTnLst>
                              <p:par>
                                <p:cTn id="76" presetID="2" presetClass="entr" presetSubtype="1" fill="hold" grpId="1"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0-#ppt_h/2"/>
                                          </p:val>
                                        </p:tav>
                                        <p:tav tm="100000">
                                          <p:val>
                                            <p:strVal val="#ppt_y"/>
                                          </p:val>
                                        </p:tav>
                                      </p:tavLst>
                                    </p:anim>
                                  </p:childTnLst>
                                </p:cTn>
                              </p:par>
                            </p:childTnLst>
                          </p:cTn>
                        </p:par>
                        <p:par>
                          <p:cTn id="80" fill="hold">
                            <p:stCondLst>
                              <p:cond delay="8000"/>
                            </p:stCondLst>
                            <p:childTnLst>
                              <p:par>
                                <p:cTn id="81" presetID="2" presetClass="entr" presetSubtype="3" fill="hold" grpId="2"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1+#ppt_w/2"/>
                                          </p:val>
                                        </p:tav>
                                        <p:tav tm="100000">
                                          <p:val>
                                            <p:strVal val="#ppt_x"/>
                                          </p:val>
                                        </p:tav>
                                      </p:tavLst>
                                    </p:anim>
                                    <p:anim calcmode="lin" valueType="num">
                                      <p:cBhvr additive="base">
                                        <p:cTn id="84" dur="500" fill="hold"/>
                                        <p:tgtEl>
                                          <p:spTgt spid="30"/>
                                        </p:tgtEl>
                                        <p:attrNameLst>
                                          <p:attrName>ppt_y</p:attrName>
                                        </p:attrNameLst>
                                      </p:cBhvr>
                                      <p:tavLst>
                                        <p:tav tm="0">
                                          <p:val>
                                            <p:strVal val="0-#ppt_h/2"/>
                                          </p:val>
                                        </p:tav>
                                        <p:tav tm="100000">
                                          <p:val>
                                            <p:strVal val="#ppt_y"/>
                                          </p:val>
                                        </p:tav>
                                      </p:tavLst>
                                    </p:anim>
                                  </p:childTnLst>
                                </p:cTn>
                              </p:par>
                            </p:childTnLst>
                          </p:cTn>
                        </p:par>
                        <p:par>
                          <p:cTn id="85" fill="hold">
                            <p:stCondLst>
                              <p:cond delay="8500"/>
                            </p:stCondLst>
                            <p:childTnLst>
                              <p:par>
                                <p:cTn id="86" presetID="1" presetClass="entr" presetSubtype="0" fill="hold" nodeType="afterEffect">
                                  <p:stCondLst>
                                    <p:cond delay="0"/>
                                  </p:stCondLst>
                                  <p:childTnLst>
                                    <p:set>
                                      <p:cBhvr>
                                        <p:cTn id="87" dur="1" fill="hold">
                                          <p:stCondLst>
                                            <p:cond delay="0"/>
                                          </p:stCondLst>
                                        </p:cTn>
                                        <p:tgtEl>
                                          <p:spTgt spid="6"/>
                                        </p:tgtEl>
                                        <p:attrNameLst>
                                          <p:attrName>style.visibility</p:attrName>
                                        </p:attrNameLst>
                                      </p:cBhvr>
                                      <p:to>
                                        <p:strVal val="visible"/>
                                      </p:to>
                                    </p:set>
                                  </p:childTnLst>
                                </p:cTn>
                              </p:par>
                              <p:par>
                                <p:cTn id="88" presetID="10" presetClass="entr" presetSubtype="0" fill="hold"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28" grpId="0" animBg="1"/>
      <p:bldP spid="28" grpId="1" animBg="1"/>
      <p:bldP spid="28" grpId="2" animBg="1"/>
      <p:bldP spid="23" grpId="0" animBg="1"/>
      <p:bldP spid="23" grpId="1" animBg="1"/>
      <p:bldP spid="23" grpId="2" animBg="1"/>
      <p:bldP spid="9" grpId="0" animBg="1"/>
      <p:bldP spid="9" grpId="1" animBg="1"/>
      <p:bldP spid="10" grpId="0" animBg="1"/>
      <p:bldP spid="11" grpId="0" animBg="1"/>
      <p:bldP spid="30" grpId="0" animBg="1"/>
      <p:bldP spid="30" grpId="1" animBg="1"/>
      <p:bldP spid="30"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ABAD-2AD3-4DA5-AA9B-EE82DB96DCD5}"/>
              </a:ext>
            </a:extLst>
          </p:cNvPr>
          <p:cNvSpPr>
            <a:spLocks noGrp="1"/>
          </p:cNvSpPr>
          <p:nvPr>
            <p:ph type="title"/>
          </p:nvPr>
        </p:nvSpPr>
        <p:spPr/>
        <p:txBody>
          <a:bodyPr/>
          <a:lstStyle/>
          <a:p>
            <a:r>
              <a:rPr lang="en-US" dirty="0"/>
              <a:t>Options for spreading load</a:t>
            </a:r>
          </a:p>
        </p:txBody>
      </p:sp>
      <p:sp>
        <p:nvSpPr>
          <p:cNvPr id="3" name="Content Placeholder 2">
            <a:extLst>
              <a:ext uri="{FF2B5EF4-FFF2-40B4-BE49-F238E27FC236}">
                <a16:creationId xmlns:a16="http://schemas.microsoft.com/office/drawing/2014/main" id="{36782A1D-416B-4335-B7D1-41BD08D6AA7D}"/>
              </a:ext>
            </a:extLst>
          </p:cNvPr>
          <p:cNvSpPr>
            <a:spLocks noGrp="1"/>
          </p:cNvSpPr>
          <p:nvPr>
            <p:ph idx="1"/>
          </p:nvPr>
        </p:nvSpPr>
        <p:spPr/>
        <p:txBody>
          <a:bodyPr/>
          <a:lstStyle/>
          <a:p>
            <a:r>
              <a:rPr lang="en-US" dirty="0"/>
              <a:t>In some DHTs, each node is inserted at K different spots</a:t>
            </a:r>
          </a:p>
          <a:p>
            <a:pPr>
              <a:buFont typeface="Wingdings" panose="05000000000000000000" pitchFamily="2" charset="2"/>
              <a:buChar char="Ø"/>
            </a:pPr>
            <a:r>
              <a:rPr lang="en-US" dirty="0"/>
              <a:t>  Instead of just using node-ID as the key, use node-</a:t>
            </a:r>
            <a:r>
              <a:rPr lang="en-US" dirty="0" err="1"/>
              <a:t>ID.x</a:t>
            </a:r>
            <a:r>
              <a:rPr lang="en-US" dirty="0"/>
              <a:t>, x=0…k-1</a:t>
            </a:r>
          </a:p>
          <a:p>
            <a:pPr>
              <a:buFont typeface="Wingdings" panose="05000000000000000000" pitchFamily="2" charset="2"/>
              <a:buChar char="Ø"/>
            </a:pPr>
            <a:r>
              <a:rPr lang="en-US" dirty="0"/>
              <a:t>  These should be pretty random locations</a:t>
            </a:r>
          </a:p>
          <a:p>
            <a:pPr marL="0" indent="0">
              <a:buNone/>
            </a:pPr>
            <a:endParaRPr lang="en-US" dirty="0"/>
          </a:p>
          <a:p>
            <a:pPr marL="0" indent="0">
              <a:buNone/>
            </a:pPr>
            <a:r>
              <a:rPr lang="en-US" dirty="0"/>
              <a:t>Individual roles may be hot or cold, but this tends to even load out</a:t>
            </a:r>
          </a:p>
        </p:txBody>
      </p:sp>
      <p:sp>
        <p:nvSpPr>
          <p:cNvPr id="4" name="Footer Placeholder 3">
            <a:extLst>
              <a:ext uri="{FF2B5EF4-FFF2-40B4-BE49-F238E27FC236}">
                <a16:creationId xmlns:a16="http://schemas.microsoft.com/office/drawing/2014/main" id="{4FE8B943-4757-4F31-835E-E07C59143BBD}"/>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C2A45F5-D290-4198-80CE-F54619F98212}"/>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3156918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335D-52A9-43B2-A282-A408BC8495F5}"/>
              </a:ext>
            </a:extLst>
          </p:cNvPr>
          <p:cNvSpPr>
            <a:spLocks noGrp="1"/>
          </p:cNvSpPr>
          <p:nvPr>
            <p:ph type="title"/>
          </p:nvPr>
        </p:nvSpPr>
        <p:spPr/>
        <p:txBody>
          <a:bodyPr/>
          <a:lstStyle/>
          <a:p>
            <a:r>
              <a:rPr lang="en-US" dirty="0"/>
              <a:t>Options for Spreading load</a:t>
            </a:r>
          </a:p>
        </p:txBody>
      </p:sp>
      <p:sp>
        <p:nvSpPr>
          <p:cNvPr id="3" name="Content Placeholder 2">
            <a:extLst>
              <a:ext uri="{FF2B5EF4-FFF2-40B4-BE49-F238E27FC236}">
                <a16:creationId xmlns:a16="http://schemas.microsoft.com/office/drawing/2014/main" id="{B9741DBA-62B7-4721-894B-FC46E7071320}"/>
              </a:ext>
            </a:extLst>
          </p:cNvPr>
          <p:cNvSpPr>
            <a:spLocks noGrp="1"/>
          </p:cNvSpPr>
          <p:nvPr>
            <p:ph idx="1"/>
          </p:nvPr>
        </p:nvSpPr>
        <p:spPr/>
        <p:txBody>
          <a:bodyPr>
            <a:normAutofit/>
          </a:bodyPr>
          <a:lstStyle/>
          <a:p>
            <a:r>
              <a:rPr lang="en-US" dirty="0"/>
              <a:t>Other DHTs are dynamically rebalanced in software</a:t>
            </a:r>
          </a:p>
          <a:p>
            <a:endParaRPr lang="en-US" dirty="0"/>
          </a:p>
          <a:p>
            <a:r>
              <a:rPr lang="en-US" dirty="0"/>
              <a:t>For example, Prof. Sirer created a DHT called Beehive in which the (</a:t>
            </a:r>
            <a:r>
              <a:rPr lang="en-US" dirty="0" err="1"/>
              <a:t>k,v</a:t>
            </a:r>
            <a:r>
              <a:rPr lang="en-US" dirty="0"/>
              <a:t>) tuples are replicated to a greater (or lesser) degree, based on popularity</a:t>
            </a:r>
          </a:p>
          <a:p>
            <a:pPr>
              <a:buFont typeface="Wingdings" panose="05000000000000000000" pitchFamily="2" charset="2"/>
              <a:buChar char="Ø"/>
            </a:pPr>
            <a:r>
              <a:rPr lang="en-US" dirty="0"/>
              <a:t>  He and his student found a way to ensure that access costs would be</a:t>
            </a:r>
            <a:br>
              <a:rPr lang="en-US" dirty="0"/>
            </a:br>
            <a:r>
              <a:rPr lang="en-US" dirty="0"/>
              <a:t>    exactly O(1), even with very uneven loads</a:t>
            </a:r>
          </a:p>
          <a:p>
            <a:pPr>
              <a:buFont typeface="Wingdings" panose="05000000000000000000" pitchFamily="2" charset="2"/>
              <a:buChar char="Ø"/>
            </a:pPr>
            <a:r>
              <a:rPr lang="en-US" dirty="0"/>
              <a:t>  The trick was to track loading and periodically adjust the replication</a:t>
            </a:r>
            <a:br>
              <a:rPr lang="en-US" dirty="0"/>
            </a:br>
            <a:r>
              <a:rPr lang="en-US" dirty="0"/>
              <a:t>    factors, so that as an item got hot, it also became more replicated.</a:t>
            </a:r>
          </a:p>
        </p:txBody>
      </p:sp>
      <p:sp>
        <p:nvSpPr>
          <p:cNvPr id="4" name="Footer Placeholder 3">
            <a:extLst>
              <a:ext uri="{FF2B5EF4-FFF2-40B4-BE49-F238E27FC236}">
                <a16:creationId xmlns:a16="http://schemas.microsoft.com/office/drawing/2014/main" id="{BFD768C9-DD7C-42DF-B761-E06CDAF453B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BAFA140B-3FA5-4C02-BE3D-6C9D13B30E96}"/>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198634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8BE6-72E4-473F-90F9-32585330094E}"/>
              </a:ext>
            </a:extLst>
          </p:cNvPr>
          <p:cNvSpPr>
            <a:spLocks noGrp="1"/>
          </p:cNvSpPr>
          <p:nvPr>
            <p:ph type="title"/>
          </p:nvPr>
        </p:nvSpPr>
        <p:spPr/>
        <p:txBody>
          <a:bodyPr/>
          <a:lstStyle/>
          <a:p>
            <a:r>
              <a:rPr lang="en-US" dirty="0"/>
              <a:t>There is always a “Catch”</a:t>
            </a:r>
          </a:p>
        </p:txBody>
      </p:sp>
      <p:sp>
        <p:nvSpPr>
          <p:cNvPr id="3" name="Content Placeholder 2">
            <a:extLst>
              <a:ext uri="{FF2B5EF4-FFF2-40B4-BE49-F238E27FC236}">
                <a16:creationId xmlns:a16="http://schemas.microsoft.com/office/drawing/2014/main" id="{211D038A-8E4C-47F9-BC25-B9942D19F925}"/>
              </a:ext>
            </a:extLst>
          </p:cNvPr>
          <p:cNvSpPr>
            <a:spLocks noGrp="1"/>
          </p:cNvSpPr>
          <p:nvPr>
            <p:ph idx="1"/>
          </p:nvPr>
        </p:nvSpPr>
        <p:spPr/>
        <p:txBody>
          <a:bodyPr/>
          <a:lstStyle/>
          <a:p>
            <a:r>
              <a:rPr lang="en-US" dirty="0"/>
              <a:t>These different techniques are somewhat at odds with simplicity</a:t>
            </a:r>
          </a:p>
          <a:p>
            <a:endParaRPr lang="en-US" dirty="0"/>
          </a:p>
          <a:p>
            <a:r>
              <a:rPr lang="en-US" dirty="0"/>
              <a:t>The merit of Chord was its extreme simplicity</a:t>
            </a:r>
          </a:p>
          <a:p>
            <a:endParaRPr lang="en-US" dirty="0"/>
          </a:p>
          <a:p>
            <a:r>
              <a:rPr lang="en-US" dirty="0"/>
              <a:t>These fancier approaches compensate for practical problems, but leave us with a more complex DHT, and the different aspects might potentially interfere with one-another in some situations, harming performance</a:t>
            </a:r>
          </a:p>
        </p:txBody>
      </p:sp>
      <p:sp>
        <p:nvSpPr>
          <p:cNvPr id="4" name="Footer Placeholder 3">
            <a:extLst>
              <a:ext uri="{FF2B5EF4-FFF2-40B4-BE49-F238E27FC236}">
                <a16:creationId xmlns:a16="http://schemas.microsoft.com/office/drawing/2014/main" id="{755E80A2-267D-43EF-8E5D-2452F954C1B7}"/>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B2A407A-B68C-489B-B844-B9CB1BF76685}"/>
              </a:ext>
            </a:extLst>
          </p:cNvPr>
          <p:cNvSpPr>
            <a:spLocks noGrp="1"/>
          </p:cNvSpPr>
          <p:nvPr>
            <p:ph type="sldNum" sz="quarter" idx="12"/>
          </p:nvPr>
        </p:nvSpPr>
        <p:spPr/>
        <p:txBody>
          <a:bodyPr/>
          <a:lstStyle/>
          <a:p>
            <a:fld id="{3C974458-8A97-4835-BF79-1FB6D7856C21}" type="slidenum">
              <a:rPr lang="en-US" smtClean="0"/>
              <a:t>45</a:t>
            </a:fld>
            <a:endParaRPr lang="en-US"/>
          </a:p>
        </p:txBody>
      </p:sp>
      <p:pic>
        <p:nvPicPr>
          <p:cNvPr id="6" name="Picture 5">
            <a:extLst>
              <a:ext uri="{FF2B5EF4-FFF2-40B4-BE49-F238E27FC236}">
                <a16:creationId xmlns:a16="http://schemas.microsoft.com/office/drawing/2014/main" id="{30116F71-25C0-4033-B595-AE741568CC10}"/>
              </a:ext>
            </a:extLst>
          </p:cNvPr>
          <p:cNvPicPr>
            <a:picLocks noChangeAspect="1"/>
          </p:cNvPicPr>
          <p:nvPr/>
        </p:nvPicPr>
        <p:blipFill>
          <a:blip r:embed="rId3"/>
          <a:stretch>
            <a:fillRect/>
          </a:stretch>
        </p:blipFill>
        <p:spPr>
          <a:xfrm>
            <a:off x="8860241" y="152000"/>
            <a:ext cx="2873067" cy="1972656"/>
          </a:xfrm>
          <a:prstGeom prst="rect">
            <a:avLst/>
          </a:prstGeom>
        </p:spPr>
      </p:pic>
    </p:spTree>
    <p:extLst>
      <p:ext uri="{BB962C8B-B14F-4D97-AF65-F5344CB8AC3E}">
        <p14:creationId xmlns:p14="http://schemas.microsoft.com/office/powerpoint/2010/main" val="3817703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9387-BB5A-44C0-8098-E2F7A401A7B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CC3095F-F1E7-4D17-832F-020D1B5F4F2E}"/>
              </a:ext>
            </a:extLst>
          </p:cNvPr>
          <p:cNvSpPr>
            <a:spLocks noGrp="1"/>
          </p:cNvSpPr>
          <p:nvPr>
            <p:ph idx="1"/>
          </p:nvPr>
        </p:nvSpPr>
        <p:spPr/>
        <p:txBody>
          <a:bodyPr>
            <a:normAutofit/>
          </a:bodyPr>
          <a:lstStyle/>
          <a:p>
            <a:r>
              <a:rPr lang="en-US" dirty="0"/>
              <a:t>DHT is really a fragmentation “technology” (the term “</a:t>
            </a:r>
            <a:r>
              <a:rPr lang="en-US" dirty="0" err="1"/>
              <a:t>sharding</a:t>
            </a:r>
            <a:r>
              <a:rPr lang="en-US" dirty="0"/>
              <a:t>” is used).  </a:t>
            </a:r>
          </a:p>
          <a:p>
            <a:pPr>
              <a:buFont typeface="Wingdings" panose="05000000000000000000" pitchFamily="2" charset="2"/>
              <a:buChar char="Ø"/>
            </a:pPr>
            <a:r>
              <a:rPr lang="en-US" dirty="0"/>
              <a:t>  A DHT with transactional get/put/test-and-set would be very helpful.</a:t>
            </a:r>
            <a:br>
              <a:rPr lang="en-US" dirty="0"/>
            </a:br>
            <a:r>
              <a:rPr lang="en-US" dirty="0"/>
              <a:t>    Today we are forced to use NoSQL even when the fit is poor.</a:t>
            </a:r>
          </a:p>
          <a:p>
            <a:pPr>
              <a:buFont typeface="Wingdings" panose="05000000000000000000" pitchFamily="2" charset="2"/>
              <a:buChar char="Ø"/>
            </a:pPr>
            <a:r>
              <a:rPr lang="en-US" dirty="0"/>
              <a:t>  For one-shot transactions, we often “flatten” data structures.  This is a</a:t>
            </a:r>
            <a:br>
              <a:rPr lang="en-US" dirty="0"/>
            </a:br>
            <a:r>
              <a:rPr lang="en-US" dirty="0"/>
              <a:t>    cottage industry: </a:t>
            </a:r>
            <a:r>
              <a:rPr lang="en-US" i="1" dirty="0"/>
              <a:t>modify data structures to work well in DHT settings.</a:t>
            </a:r>
          </a:p>
          <a:p>
            <a:pPr>
              <a:buFont typeface="Wingdings" panose="05000000000000000000" pitchFamily="2" charset="2"/>
              <a:buChar char="Ø"/>
            </a:pPr>
            <a:r>
              <a:rPr lang="en-US" dirty="0"/>
              <a:t>  If data replication were cheap enough, varying the size of shards can </a:t>
            </a:r>
            <a:br>
              <a:rPr lang="en-US" dirty="0"/>
            </a:br>
            <a:r>
              <a:rPr lang="en-US" dirty="0"/>
              <a:t>    be really useful as flattening tool.</a:t>
            </a:r>
          </a:p>
        </p:txBody>
      </p:sp>
      <p:sp>
        <p:nvSpPr>
          <p:cNvPr id="4" name="Footer Placeholder 3">
            <a:extLst>
              <a:ext uri="{FF2B5EF4-FFF2-40B4-BE49-F238E27FC236}">
                <a16:creationId xmlns:a16="http://schemas.microsoft.com/office/drawing/2014/main" id="{998DF1AC-70C6-46FA-A3B0-9860115D0924}"/>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BCCDE2F-F98F-4009-9BE3-87B6967BE318}"/>
              </a:ext>
            </a:extLst>
          </p:cNvPr>
          <p:cNvSpPr>
            <a:spLocks noGrp="1"/>
          </p:cNvSpPr>
          <p:nvPr>
            <p:ph type="sldNum" sz="quarter" idx="12"/>
          </p:nvPr>
        </p:nvSpPr>
        <p:spPr/>
        <p:txBody>
          <a:bodyPr/>
          <a:lstStyle/>
          <a:p>
            <a:fld id="{3C974458-8A97-4835-BF79-1FB6D7856C21}" type="slidenum">
              <a:rPr lang="en-US" smtClean="0"/>
              <a:t>46</a:t>
            </a:fld>
            <a:endParaRPr lang="en-US"/>
          </a:p>
        </p:txBody>
      </p:sp>
      <p:pic>
        <p:nvPicPr>
          <p:cNvPr id="6" name="Picture 5">
            <a:extLst>
              <a:ext uri="{FF2B5EF4-FFF2-40B4-BE49-F238E27FC236}">
                <a16:creationId xmlns:a16="http://schemas.microsoft.com/office/drawing/2014/main" id="{6B27C8FD-C4DE-42B9-A8DF-4085E749C656}"/>
              </a:ext>
            </a:extLst>
          </p:cNvPr>
          <p:cNvPicPr>
            <a:picLocks noChangeAspect="1"/>
          </p:cNvPicPr>
          <p:nvPr/>
        </p:nvPicPr>
        <p:blipFill>
          <a:blip r:embed="rId3"/>
          <a:stretch>
            <a:fillRect/>
          </a:stretch>
        </p:blipFill>
        <p:spPr>
          <a:xfrm>
            <a:off x="9182100" y="206148"/>
            <a:ext cx="2628900" cy="1743075"/>
          </a:xfrm>
          <a:prstGeom prst="rect">
            <a:avLst/>
          </a:prstGeom>
        </p:spPr>
      </p:pic>
      <p:pic>
        <p:nvPicPr>
          <p:cNvPr id="7" name="Picture 6">
            <a:extLst>
              <a:ext uri="{FF2B5EF4-FFF2-40B4-BE49-F238E27FC236}">
                <a16:creationId xmlns:a16="http://schemas.microsoft.com/office/drawing/2014/main" id="{9EDE6E16-C12F-4C94-8C03-33E4D0CC68E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80456" y="230822"/>
            <a:ext cx="1718401" cy="1718401"/>
          </a:xfrm>
          <a:prstGeom prst="rect">
            <a:avLst/>
          </a:prstGeom>
          <a:solidFill>
            <a:srgbClr val="663300"/>
          </a:solidFill>
        </p:spPr>
      </p:pic>
    </p:spTree>
    <p:extLst>
      <p:ext uri="{BB962C8B-B14F-4D97-AF65-F5344CB8AC3E}">
        <p14:creationId xmlns:p14="http://schemas.microsoft.com/office/powerpoint/2010/main" val="425401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9045-8687-40E2-9D0F-D6A7C73041E4}"/>
              </a:ext>
            </a:extLst>
          </p:cNvPr>
          <p:cNvSpPr>
            <a:spLocks noGrp="1"/>
          </p:cNvSpPr>
          <p:nvPr>
            <p:ph type="title"/>
          </p:nvPr>
        </p:nvSpPr>
        <p:spPr/>
        <p:txBody>
          <a:bodyPr/>
          <a:lstStyle/>
          <a:p>
            <a:r>
              <a:rPr lang="en-US" dirty="0"/>
              <a:t>N</a:t>
            </a:r>
            <a:r>
              <a:rPr lang="en-US" sz="4000" dirty="0"/>
              <a:t>o</a:t>
            </a:r>
            <a:r>
              <a:rPr lang="en-US" dirty="0"/>
              <a:t>SQL: Is it really the answer?</a:t>
            </a:r>
          </a:p>
        </p:txBody>
      </p:sp>
      <p:sp>
        <p:nvSpPr>
          <p:cNvPr id="3" name="Content Placeholder 2">
            <a:extLst>
              <a:ext uri="{FF2B5EF4-FFF2-40B4-BE49-F238E27FC236}">
                <a16:creationId xmlns:a16="http://schemas.microsoft.com/office/drawing/2014/main" id="{0EE74881-9956-4493-9492-7FD033F0A522}"/>
              </a:ext>
            </a:extLst>
          </p:cNvPr>
          <p:cNvSpPr>
            <a:spLocks noGrp="1"/>
          </p:cNvSpPr>
          <p:nvPr>
            <p:ph idx="1"/>
          </p:nvPr>
        </p:nvSpPr>
        <p:spPr/>
        <p:txBody>
          <a:bodyPr/>
          <a:lstStyle/>
          <a:p>
            <a:r>
              <a:rPr lang="en-US" dirty="0"/>
              <a:t>Some kinds of web applications can be coded in SQL and will still execute correctly without transactions.</a:t>
            </a:r>
          </a:p>
          <a:p>
            <a:endParaRPr lang="en-US" dirty="0"/>
          </a:p>
          <a:p>
            <a:r>
              <a:rPr lang="en-US" dirty="0"/>
              <a:t>Core problem: </a:t>
            </a:r>
          </a:p>
          <a:p>
            <a:pPr>
              <a:buFont typeface="Wingdings" panose="05000000000000000000" pitchFamily="2" charset="2"/>
              <a:buChar char="Ø"/>
            </a:pPr>
            <a:r>
              <a:rPr lang="en-US" dirty="0"/>
              <a:t>  Relational and OLTP data easily “fits” the key-value model</a:t>
            </a:r>
          </a:p>
          <a:p>
            <a:pPr>
              <a:buFont typeface="Wingdings" panose="05000000000000000000" pitchFamily="2" charset="2"/>
              <a:buChar char="Ø"/>
            </a:pPr>
            <a:r>
              <a:rPr lang="en-US" dirty="0"/>
              <a:t>  But some applications are more sensitive to inconsistency than others</a:t>
            </a:r>
          </a:p>
        </p:txBody>
      </p:sp>
      <p:sp>
        <p:nvSpPr>
          <p:cNvPr id="4" name="Footer Placeholder 3">
            <a:extLst>
              <a:ext uri="{FF2B5EF4-FFF2-40B4-BE49-F238E27FC236}">
                <a16:creationId xmlns:a16="http://schemas.microsoft.com/office/drawing/2014/main" id="{1861A167-F97A-4AF4-AAC1-6F8D1DDB5ECD}"/>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4FF5662-B97C-4AE3-A5E8-37DFC6260A90}"/>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355709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0F2E-3B30-47EF-9F79-191ECBBE1332}"/>
              </a:ext>
            </a:extLst>
          </p:cNvPr>
          <p:cNvSpPr>
            <a:spLocks noGrp="1"/>
          </p:cNvSpPr>
          <p:nvPr>
            <p:ph type="title"/>
          </p:nvPr>
        </p:nvSpPr>
        <p:spPr/>
        <p:txBody>
          <a:bodyPr/>
          <a:lstStyle/>
          <a:p>
            <a:r>
              <a:rPr lang="en-US" dirty="0"/>
              <a:t>N</a:t>
            </a:r>
            <a:r>
              <a:rPr lang="en-US" sz="4000" dirty="0"/>
              <a:t>o</a:t>
            </a:r>
            <a:r>
              <a:rPr lang="en-US" dirty="0"/>
              <a:t>SQL: Is it really the answer?</a:t>
            </a:r>
          </a:p>
        </p:txBody>
      </p:sp>
      <p:sp>
        <p:nvSpPr>
          <p:cNvPr id="3" name="Content Placeholder 2">
            <a:extLst>
              <a:ext uri="{FF2B5EF4-FFF2-40B4-BE49-F238E27FC236}">
                <a16:creationId xmlns:a16="http://schemas.microsoft.com/office/drawing/2014/main" id="{9B17153C-1EFC-4063-89B5-AD51896CEEA9}"/>
              </a:ext>
            </a:extLst>
          </p:cNvPr>
          <p:cNvSpPr>
            <a:spLocks noGrp="1"/>
          </p:cNvSpPr>
          <p:nvPr>
            <p:ph idx="1"/>
          </p:nvPr>
        </p:nvSpPr>
        <p:spPr/>
        <p:txBody>
          <a:bodyPr/>
          <a:lstStyle/>
          <a:p>
            <a:r>
              <a:rPr lang="en-US" dirty="0"/>
              <a:t>NoSQL works really well for:</a:t>
            </a:r>
          </a:p>
          <a:p>
            <a:pPr>
              <a:buFont typeface="Wingdings" panose="05000000000000000000" pitchFamily="2" charset="2"/>
              <a:buChar char="Ø"/>
            </a:pPr>
            <a:r>
              <a:rPr lang="en-US" dirty="0"/>
              <a:t>  Read-only workloads: if nothing is changing, then you’ll see consistent</a:t>
            </a:r>
            <a:br>
              <a:rPr lang="en-US" dirty="0"/>
            </a:br>
            <a:r>
              <a:rPr lang="en-US" dirty="0"/>
              <a:t>    data, and yet didn’t need locks, didn’t need cache “coherence”, etc.</a:t>
            </a:r>
          </a:p>
          <a:p>
            <a:pPr>
              <a:buFont typeface="Wingdings" panose="05000000000000000000" pitchFamily="2" charset="2"/>
              <a:buChar char="Ø"/>
            </a:pPr>
            <a:r>
              <a:rPr lang="en-US" dirty="0"/>
              <a:t>  In the web, surprisingly many applications fit this case!</a:t>
            </a:r>
          </a:p>
          <a:p>
            <a:pPr>
              <a:buFont typeface="Wingdings" panose="05000000000000000000" pitchFamily="2" charset="2"/>
              <a:buChar char="Ø"/>
            </a:pPr>
            <a:r>
              <a:rPr lang="en-US" dirty="0"/>
              <a:t>  So to first approximation: </a:t>
            </a:r>
            <a:r>
              <a:rPr lang="en-US" i="1" dirty="0"/>
              <a:t>use NoSQL models if your data never changes.</a:t>
            </a:r>
            <a:endParaRPr lang="en-US" dirty="0"/>
          </a:p>
          <a:p>
            <a:pPr marL="0" indent="0">
              <a:buNone/>
            </a:pPr>
            <a:endParaRPr lang="en-US" dirty="0"/>
          </a:p>
          <a:p>
            <a:pPr marL="0" indent="0">
              <a:buNone/>
            </a:pPr>
            <a:r>
              <a:rPr lang="en-US" dirty="0"/>
              <a:t>But if we care about fog computing… or other data that changes… </a:t>
            </a:r>
          </a:p>
        </p:txBody>
      </p:sp>
      <p:sp>
        <p:nvSpPr>
          <p:cNvPr id="4" name="Footer Placeholder 3">
            <a:extLst>
              <a:ext uri="{FF2B5EF4-FFF2-40B4-BE49-F238E27FC236}">
                <a16:creationId xmlns:a16="http://schemas.microsoft.com/office/drawing/2014/main" id="{9472245E-3869-4E52-8517-8943A7449AC6}"/>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75D0713-3B00-4169-B848-4A8C767779E4}"/>
              </a:ext>
            </a:extLst>
          </p:cNvPr>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a:extLst>
              <a:ext uri="{FF2B5EF4-FFF2-40B4-BE49-F238E27FC236}">
                <a16:creationId xmlns:a16="http://schemas.microsoft.com/office/drawing/2014/main" id="{AC7FCD86-6AC4-451E-A204-EA084AFBF1E8}"/>
              </a:ext>
            </a:extLst>
          </p:cNvPr>
          <p:cNvPicPr>
            <a:picLocks noChangeAspect="1"/>
          </p:cNvPicPr>
          <p:nvPr/>
        </p:nvPicPr>
        <p:blipFill>
          <a:blip r:embed="rId3"/>
          <a:stretch>
            <a:fillRect/>
          </a:stretch>
        </p:blipFill>
        <p:spPr>
          <a:xfrm>
            <a:off x="10957620" y="4845850"/>
            <a:ext cx="1091222" cy="1544182"/>
          </a:xfrm>
          <a:prstGeom prst="rect">
            <a:avLst/>
          </a:prstGeom>
        </p:spPr>
      </p:pic>
    </p:spTree>
    <p:extLst>
      <p:ext uri="{BB962C8B-B14F-4D97-AF65-F5344CB8AC3E}">
        <p14:creationId xmlns:p14="http://schemas.microsoft.com/office/powerpoint/2010/main" val="194880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9751-5F65-49E3-BF75-6C79569E841F}"/>
              </a:ext>
            </a:extLst>
          </p:cNvPr>
          <p:cNvSpPr>
            <a:spLocks noGrp="1"/>
          </p:cNvSpPr>
          <p:nvPr>
            <p:ph type="title"/>
          </p:nvPr>
        </p:nvSpPr>
        <p:spPr/>
        <p:txBody>
          <a:bodyPr/>
          <a:lstStyle/>
          <a:p>
            <a:r>
              <a:rPr lang="en-US" dirty="0"/>
              <a:t>With dynamic updates</a:t>
            </a:r>
          </a:p>
        </p:txBody>
      </p:sp>
      <p:sp>
        <p:nvSpPr>
          <p:cNvPr id="3" name="Content Placeholder 2">
            <a:extLst>
              <a:ext uri="{FF2B5EF4-FFF2-40B4-BE49-F238E27FC236}">
                <a16:creationId xmlns:a16="http://schemas.microsoft.com/office/drawing/2014/main" id="{6D810EBA-5F69-4E33-A8DC-F65E1F2C8C0F}"/>
              </a:ext>
            </a:extLst>
          </p:cNvPr>
          <p:cNvSpPr>
            <a:spLocks noGrp="1"/>
          </p:cNvSpPr>
          <p:nvPr>
            <p:ph idx="1"/>
          </p:nvPr>
        </p:nvSpPr>
        <p:spPr/>
        <p:txBody>
          <a:bodyPr/>
          <a:lstStyle/>
          <a:p>
            <a:r>
              <a:rPr lang="en-US" dirty="0"/>
              <a:t>NoSQL can mash data from different periods of time together</a:t>
            </a:r>
          </a:p>
          <a:p>
            <a:endParaRPr lang="en-US" dirty="0"/>
          </a:p>
          <a:p>
            <a:r>
              <a:rPr lang="en-US" dirty="0"/>
              <a:t>If we have a “data structure” spread over the DHT, we might be unable to search it or update it</a:t>
            </a:r>
          </a:p>
          <a:p>
            <a:endParaRPr lang="en-US" dirty="0"/>
          </a:p>
          <a:p>
            <a:r>
              <a:rPr lang="en-US" dirty="0"/>
              <a:t>Even basic integrity constraints can be violated.</a:t>
            </a:r>
          </a:p>
        </p:txBody>
      </p:sp>
      <p:sp>
        <p:nvSpPr>
          <p:cNvPr id="4" name="Footer Placeholder 3">
            <a:extLst>
              <a:ext uri="{FF2B5EF4-FFF2-40B4-BE49-F238E27FC236}">
                <a16:creationId xmlns:a16="http://schemas.microsoft.com/office/drawing/2014/main" id="{5C75D57B-C465-4F75-898F-531CDC2E6A14}"/>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D08EEC5-9D25-4BBE-9B86-A82BA3ED6B30}"/>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30029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A5B8-ADA5-41EA-A968-D9C9DD36825C}"/>
              </a:ext>
            </a:extLst>
          </p:cNvPr>
          <p:cNvSpPr>
            <a:spLocks noGrp="1"/>
          </p:cNvSpPr>
          <p:nvPr>
            <p:ph type="title"/>
          </p:nvPr>
        </p:nvSpPr>
        <p:spPr/>
        <p:txBody>
          <a:bodyPr/>
          <a:lstStyle/>
          <a:p>
            <a:r>
              <a:rPr lang="en-US" dirty="0"/>
              <a:t>Transactions could solve this</a:t>
            </a:r>
          </a:p>
        </p:txBody>
      </p:sp>
      <p:sp>
        <p:nvSpPr>
          <p:cNvPr id="3" name="Content Placeholder 2">
            <a:extLst>
              <a:ext uri="{FF2B5EF4-FFF2-40B4-BE49-F238E27FC236}">
                <a16:creationId xmlns:a16="http://schemas.microsoft.com/office/drawing/2014/main" id="{F6A3E9B1-3BBE-4A08-A6DE-8DE128ABE252}"/>
              </a:ext>
            </a:extLst>
          </p:cNvPr>
          <p:cNvSpPr>
            <a:spLocks noGrp="1"/>
          </p:cNvSpPr>
          <p:nvPr>
            <p:ph idx="1"/>
          </p:nvPr>
        </p:nvSpPr>
        <p:spPr/>
        <p:txBody>
          <a:bodyPr>
            <a:normAutofit/>
          </a:bodyPr>
          <a:lstStyle/>
          <a:p>
            <a:r>
              <a:rPr lang="en-US" sz="3200" dirty="0"/>
              <a:t>With full transactions spanning the </a:t>
            </a:r>
            <a:br>
              <a:rPr lang="en-US" sz="3200" dirty="0"/>
            </a:br>
            <a:r>
              <a:rPr lang="en-US" sz="3200" dirty="0"/>
              <a:t/>
            </a:r>
            <a:br>
              <a:rPr lang="en-US" sz="3200" dirty="0"/>
            </a:br>
            <a:r>
              <a:rPr lang="en-US" sz="3200" dirty="0"/>
              <a:t>entire DHT, life would be easy</a:t>
            </a:r>
          </a:p>
          <a:p>
            <a:endParaRPr lang="en-US" sz="3200" dirty="0"/>
          </a:p>
          <a:p>
            <a:r>
              <a:rPr lang="en-US" sz="3200" dirty="0"/>
              <a:t>… so</a:t>
            </a:r>
          </a:p>
          <a:p>
            <a:endParaRPr lang="en-US" sz="3200" dirty="0"/>
          </a:p>
          <a:p>
            <a:r>
              <a:rPr lang="en-US" sz="3200" dirty="0"/>
              <a:t>Maybe we shouldn’t give up on transactions so casually!</a:t>
            </a:r>
          </a:p>
        </p:txBody>
      </p:sp>
      <p:sp>
        <p:nvSpPr>
          <p:cNvPr id="4" name="Footer Placeholder 3">
            <a:extLst>
              <a:ext uri="{FF2B5EF4-FFF2-40B4-BE49-F238E27FC236}">
                <a16:creationId xmlns:a16="http://schemas.microsoft.com/office/drawing/2014/main" id="{FC630D78-0A76-4432-9C98-660274015749}"/>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2DF1E97-2D89-4B22-BF63-DE141F2DE505}"/>
              </a:ext>
            </a:extLst>
          </p:cNvPr>
          <p:cNvSpPr>
            <a:spLocks noGrp="1"/>
          </p:cNvSpPr>
          <p:nvPr>
            <p:ph type="sldNum" sz="quarter" idx="12"/>
          </p:nvPr>
        </p:nvSpPr>
        <p:spPr/>
        <p:txBody>
          <a:bodyPr/>
          <a:lstStyle/>
          <a:p>
            <a:fld id="{3C974458-8A97-4835-BF79-1FB6D7856C21}" type="slidenum">
              <a:rPr lang="en-US" smtClean="0"/>
              <a:t>8</a:t>
            </a:fld>
            <a:endParaRPr lang="en-US"/>
          </a:p>
        </p:txBody>
      </p:sp>
      <p:pic>
        <p:nvPicPr>
          <p:cNvPr id="6" name="Picture 5">
            <a:extLst>
              <a:ext uri="{FF2B5EF4-FFF2-40B4-BE49-F238E27FC236}">
                <a16:creationId xmlns:a16="http://schemas.microsoft.com/office/drawing/2014/main" id="{55684D40-5879-4432-8B97-2AEA9535B18F}"/>
              </a:ext>
            </a:extLst>
          </p:cNvPr>
          <p:cNvPicPr>
            <a:picLocks noChangeAspect="1"/>
          </p:cNvPicPr>
          <p:nvPr/>
        </p:nvPicPr>
        <p:blipFill>
          <a:blip r:embed="rId3"/>
          <a:stretch>
            <a:fillRect/>
          </a:stretch>
        </p:blipFill>
        <p:spPr>
          <a:xfrm>
            <a:off x="7027739" y="2670772"/>
            <a:ext cx="3809594" cy="2535112"/>
          </a:xfrm>
          <a:prstGeom prst="rect">
            <a:avLst/>
          </a:prstGeom>
        </p:spPr>
      </p:pic>
    </p:spTree>
    <p:extLst>
      <p:ext uri="{BB962C8B-B14F-4D97-AF65-F5344CB8AC3E}">
        <p14:creationId xmlns:p14="http://schemas.microsoft.com/office/powerpoint/2010/main" val="327608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51996D-791B-494E-AEBC-C6B93F7EE735}"/>
              </a:ext>
            </a:extLst>
          </p:cNvPr>
          <p:cNvSpPr>
            <a:spLocks noGrp="1"/>
          </p:cNvSpPr>
          <p:nvPr>
            <p:ph type="title"/>
          </p:nvPr>
        </p:nvSpPr>
        <p:spPr/>
        <p:txBody>
          <a:bodyPr/>
          <a:lstStyle/>
          <a:p>
            <a:r>
              <a:rPr lang="en-US" dirty="0"/>
              <a:t>So Why not just build a full database?</a:t>
            </a:r>
          </a:p>
        </p:txBody>
      </p:sp>
      <p:sp>
        <p:nvSpPr>
          <p:cNvPr id="6" name="Content Placeholder 5">
            <a:extLst>
              <a:ext uri="{FF2B5EF4-FFF2-40B4-BE49-F238E27FC236}">
                <a16:creationId xmlns:a16="http://schemas.microsoft.com/office/drawing/2014/main" id="{7795EC36-89C2-438C-A0E0-3836CCC42583}"/>
              </a:ext>
            </a:extLst>
          </p:cNvPr>
          <p:cNvSpPr>
            <a:spLocks noGrp="1"/>
          </p:cNvSpPr>
          <p:nvPr>
            <p:ph idx="1"/>
          </p:nvPr>
        </p:nvSpPr>
        <p:spPr/>
        <p:txBody>
          <a:bodyPr/>
          <a:lstStyle/>
          <a:p>
            <a:r>
              <a:rPr lang="en-US" dirty="0" smtClean="0"/>
              <a:t>Recall that Jim </a:t>
            </a:r>
            <a:r>
              <a:rPr lang="en-US" dirty="0"/>
              <a:t>studied this question, in work with colleagues at Microsoft</a:t>
            </a:r>
          </a:p>
          <a:p>
            <a:r>
              <a:rPr lang="en-US" dirty="0"/>
              <a:t>        [</a:t>
            </a:r>
            <a:r>
              <a:rPr lang="en-US" u="sng" dirty="0">
                <a:hlinkClick r:id="rId3"/>
              </a:rPr>
              <a:t>The Dangers of Replication and a Solution.</a:t>
            </a:r>
            <a:r>
              <a:rPr lang="en-US" dirty="0"/>
              <a:t> Jim Gray, Pat </a:t>
            </a:r>
            <a:r>
              <a:rPr lang="en-US" dirty="0" err="1"/>
              <a:t>Helland</a:t>
            </a:r>
            <a:r>
              <a:rPr lang="en-US" dirty="0"/>
              <a:t>, </a:t>
            </a:r>
            <a:br>
              <a:rPr lang="en-US" dirty="0"/>
            </a:br>
            <a:r>
              <a:rPr lang="en-US" dirty="0"/>
              <a:t>         Patrick O'Neil, and Dennis </a:t>
            </a:r>
            <a:r>
              <a:rPr lang="en-US" dirty="0" err="1"/>
              <a:t>Shasha</a:t>
            </a:r>
            <a:r>
              <a:rPr lang="en-US" dirty="0"/>
              <a:t>.   SIGMOD, 1996.]</a:t>
            </a:r>
          </a:p>
          <a:p>
            <a:r>
              <a:rPr lang="en-US" dirty="0"/>
              <a:t>Their finding:  yes, it could work, but…</a:t>
            </a:r>
          </a:p>
          <a:p>
            <a:pPr>
              <a:buFont typeface="Wingdings" panose="05000000000000000000" pitchFamily="2" charset="2"/>
              <a:buChar char="Ø"/>
            </a:pPr>
            <a:r>
              <a:rPr lang="en-US" dirty="0"/>
              <a:t>  Simply spreading a database over </a:t>
            </a:r>
            <a:r>
              <a:rPr lang="en-US" i="1" dirty="0"/>
              <a:t>n </a:t>
            </a:r>
            <a:r>
              <a:rPr lang="en-US" dirty="0"/>
              <a:t>nodes, with no special attention</a:t>
            </a:r>
            <a:br>
              <a:rPr lang="en-US" dirty="0"/>
            </a:br>
            <a:r>
              <a:rPr lang="en-US" dirty="0"/>
              <a:t>    to </a:t>
            </a:r>
            <a:r>
              <a:rPr lang="en-US" dirty="0" smtClean="0"/>
              <a:t>layout and then having the nodes share the workload is inefficient.</a:t>
            </a:r>
            <a:endParaRPr lang="en-US" dirty="0"/>
          </a:p>
          <a:p>
            <a:pPr>
              <a:buFont typeface="Wingdings" panose="05000000000000000000" pitchFamily="2" charset="2"/>
              <a:buChar char="Ø"/>
            </a:pPr>
            <a:r>
              <a:rPr lang="en-US" dirty="0"/>
              <a:t>  Worst case they looked at </a:t>
            </a:r>
            <a:r>
              <a:rPr lang="en-US" i="1" dirty="0"/>
              <a:t>slowed down </a:t>
            </a:r>
            <a:r>
              <a:rPr lang="en-US" dirty="0"/>
              <a:t>by </a:t>
            </a:r>
            <a:r>
              <a:rPr lang="en-US" dirty="0" smtClean="0"/>
              <a:t>O(n</a:t>
            </a:r>
            <a:r>
              <a:rPr lang="en-US" baseline="30000" dirty="0" smtClean="0"/>
              <a:t>5</a:t>
            </a:r>
            <a:r>
              <a:rPr lang="en-US" dirty="0"/>
              <a:t>)</a:t>
            </a:r>
          </a:p>
        </p:txBody>
      </p:sp>
      <p:sp>
        <p:nvSpPr>
          <p:cNvPr id="3" name="Footer Placeholder 2">
            <a:extLst>
              <a:ext uri="{FF2B5EF4-FFF2-40B4-BE49-F238E27FC236}">
                <a16:creationId xmlns:a16="http://schemas.microsoft.com/office/drawing/2014/main" id="{E3FEB7C4-85A3-4B9E-B9F8-A996C80589B4}"/>
              </a:ext>
            </a:extLst>
          </p:cNvPr>
          <p:cNvSpPr>
            <a:spLocks noGrp="1"/>
          </p:cNvSpPr>
          <p:nvPr>
            <p:ph type="ftr" sz="quarter" idx="11"/>
          </p:nvPr>
        </p:nvSpPr>
        <p:spPr/>
        <p:txBody>
          <a:bodyPr/>
          <a:lstStyle/>
          <a:p>
            <a:r>
              <a:rPr lang="en-US"/>
              <a:t>http://www.cs.cornell.edu/courses/cs5412/2018sp</a:t>
            </a:r>
          </a:p>
        </p:txBody>
      </p:sp>
      <p:sp>
        <p:nvSpPr>
          <p:cNvPr id="4" name="Slide Number Placeholder 3">
            <a:extLst>
              <a:ext uri="{FF2B5EF4-FFF2-40B4-BE49-F238E27FC236}">
                <a16:creationId xmlns:a16="http://schemas.microsoft.com/office/drawing/2014/main" id="{492C7C24-3FC3-4A9A-B253-5612326E4B2A}"/>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3809461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4103</TotalTime>
  <Words>3331</Words>
  <Application>Microsoft Office PowerPoint</Application>
  <PresentationFormat>Widescreen</PresentationFormat>
  <Paragraphs>544</Paragraphs>
  <Slides>46</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Calibri</vt:lpstr>
      <vt:lpstr>Tw Cen MT</vt:lpstr>
      <vt:lpstr>Tw Cen MT Condensed</vt:lpstr>
      <vt:lpstr>Wingdings</vt:lpstr>
      <vt:lpstr>Wingdings 3</vt:lpstr>
      <vt:lpstr>Integral</vt:lpstr>
      <vt:lpstr>Adapting the Transaction Model for Key-Value Storage</vt:lpstr>
      <vt:lpstr>A 5-lecture Roadmap!</vt:lpstr>
      <vt:lpstr>Overview of next 3 lectures</vt:lpstr>
      <vt:lpstr>Sharded storage (Key-value DHT service) scales really well!</vt:lpstr>
      <vt:lpstr>NoSQL: Is it really the answer?</vt:lpstr>
      <vt:lpstr>NoSQL: Is it really the answer?</vt:lpstr>
      <vt:lpstr>With dynamic updates</vt:lpstr>
      <vt:lpstr>Transactions could solve this</vt:lpstr>
      <vt:lpstr>So Why not just build a full database?</vt:lpstr>
      <vt:lpstr>Why so slow?</vt:lpstr>
      <vt:lpstr>Jim’s suggestioN?</vt:lpstr>
      <vt:lpstr>Hacks</vt:lpstr>
      <vt:lpstr>Transactional Goal: Reminder</vt:lpstr>
      <vt:lpstr>DHT Details that become relevant</vt:lpstr>
      <vt:lpstr>Concurrent access? confusing results</vt:lpstr>
      <vt:lpstr>Locking: Seemingly impractical</vt:lpstr>
      <vt:lpstr>Suppose the DHT operations were atomic</vt:lpstr>
      <vt:lpstr>Suddenly the DHT looks like a memory!</vt:lpstr>
      <vt:lpstr>As we will see in Lecture 12, this exists!</vt:lpstr>
      <vt:lpstr>Would we want transactions?</vt:lpstr>
      <vt:lpstr>Flattening a data structure</vt:lpstr>
      <vt:lpstr>Flattening a Data Structure</vt:lpstr>
      <vt:lpstr>parallel?</vt:lpstr>
      <vt:lpstr>Canonical ordering</vt:lpstr>
      <vt:lpstr>Example: Portion of a Flattened tree</vt:lpstr>
      <vt:lpstr>What about replication?</vt:lpstr>
      <vt:lpstr>Chain Replication</vt:lpstr>
      <vt:lpstr>Optimistic Chain Replication</vt:lpstr>
      <vt:lpstr>Redundant Representations</vt:lpstr>
      <vt:lpstr>Redundant Representations</vt:lpstr>
      <vt:lpstr>Redundant data: Pros and Cons</vt:lpstr>
      <vt:lpstr>DHT organization can help too</vt:lpstr>
      <vt:lpstr>What is a range query?</vt:lpstr>
      <vt:lpstr>With HyperDex such queries are fast!</vt:lpstr>
      <vt:lpstr>Resulting approach has compromises</vt:lpstr>
      <vt:lpstr>More issues experienced with DHTs</vt:lpstr>
      <vt:lpstr>One common solution: Leases</vt:lpstr>
      <vt:lpstr>DHT debugging Tools</vt:lpstr>
      <vt:lpstr>Hot and Cold spots</vt:lpstr>
      <vt:lpstr>Random doesn’t mean “evenly spaced”!</vt:lpstr>
      <vt:lpstr>Random doesn’t mean “evenly spaced”!</vt:lpstr>
      <vt:lpstr>Hot and Cold spots</vt:lpstr>
      <vt:lpstr>Options for spreading load</vt:lpstr>
      <vt:lpstr>Options for Spreading load</vt:lpstr>
      <vt:lpstr>There is always a “Catch”</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222</cp:revision>
  <dcterms:created xsi:type="dcterms:W3CDTF">2017-12-19T18:11:25Z</dcterms:created>
  <dcterms:modified xsi:type="dcterms:W3CDTF">2018-03-12T16:36:44Z</dcterms:modified>
</cp:coreProperties>
</file>