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CD4"/>
    <a:srgbClr val="BF95DF"/>
    <a:srgbClr val="00642D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7" d="100"/>
          <a:sy n="97" d="100"/>
        </p:scale>
        <p:origin x="-3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6458F9-C1F2-449A-8791-2370E00D77CE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emo, Video etc. &quot;special&quot; slid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4942" y="3343275"/>
            <a:ext cx="7145612" cy="1152525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3756" y="4724400"/>
            <a:ext cx="6516797" cy="14478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800">
                <a:gradFill>
                  <a:gsLst>
                    <a:gs pos="0">
                      <a:schemeClr val="tx1"/>
                    </a:gs>
                    <a:gs pos="86000">
                      <a:schemeClr val="tx1"/>
                    </a:gs>
                  </a:gsLst>
                  <a:lin ang="5400000" scaled="0"/>
                </a:gradFill>
                <a:latin typeface="Segoe UI Light" pitchFamily="34" charset="0"/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760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CS5412:  </a:t>
            </a:r>
            <a:r>
              <a:rPr lang="en-US" dirty="0" smtClean="0"/>
              <a:t>Shedding Light On the Cloudy </a:t>
            </a:r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Ken Birman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Lecture XXV</a:t>
            </a:r>
            <a:endParaRPr lang="en-US" dirty="0"/>
          </a:p>
        </p:txBody>
      </p:sp>
      <p:pic>
        <p:nvPicPr>
          <p:cNvPr id="1026" name="Picture 2" descr="http://1.bp.blogspot.com/-DIa3h6Kx82Y/TalvaWT0IqI/AAAAAAAAAPg/xls7kWYskQM/s1600/white-clou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81000"/>
            <a:ext cx="53848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Rapidly growing cloud “industries”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Everything relating to applications for social/mobile computing</a:t>
            </a:r>
          </a:p>
          <a:p>
            <a:endParaRPr lang="en-US" dirty="0"/>
          </a:p>
          <a:p>
            <a:r>
              <a:rPr lang="en-US" dirty="0" smtClean="0"/>
              <a:t>Healthcare systems, not just in the doctor’s office but also in the home and in your whole life</a:t>
            </a:r>
          </a:p>
          <a:p>
            <a:endParaRPr lang="en-US" dirty="0"/>
          </a:p>
          <a:p>
            <a:r>
              <a:rPr lang="en-US" dirty="0" smtClean="0"/>
              <a:t>Building a smarter environment: the smart power grid, better traffic guidance systems, helping people in cities find parking, using “green”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59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Navigating in a growth field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might not get there on day one</a:t>
            </a:r>
          </a:p>
          <a:p>
            <a:pPr lvl="1"/>
            <a:r>
              <a:rPr lang="en-US" dirty="0" smtClean="0"/>
              <a:t>Ideally, you find the ideal job right away, or perhaps your company has a unit and you switch to it</a:t>
            </a:r>
          </a:p>
          <a:p>
            <a:pPr lvl="1"/>
            <a:r>
              <a:rPr lang="en-US" dirty="0" smtClean="0"/>
              <a:t>But some people will start in one job, then hear about something from a friend, and as they gain skills will also move closer to their target setting</a:t>
            </a:r>
          </a:p>
          <a:p>
            <a:pPr lvl="1"/>
            <a:endParaRPr lang="en-US" dirty="0"/>
          </a:p>
          <a:p>
            <a:r>
              <a:rPr lang="en-US" dirty="0" smtClean="0"/>
              <a:t>Believe in yourself and maintain a clear vision and you can do amazing things over time</a:t>
            </a:r>
            <a:endParaRPr lang="en-US" dirty="0"/>
          </a:p>
        </p:txBody>
      </p:sp>
      <p:pic>
        <p:nvPicPr>
          <p:cNvPr id="5122" name="Picture 2" descr="http://1.bp.blogspot.com/-8hwttKpKhUM/ToyATs0LClI/AAAAAAAAKGc/EOfIIXf9ytw/s640/10012011+19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45367" y="533400"/>
            <a:ext cx="1882635" cy="1256071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891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We’ve come a long way!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12 weeks we’ve looked at</a:t>
            </a:r>
          </a:p>
          <a:p>
            <a:pPr lvl="1"/>
            <a:r>
              <a:rPr lang="en-US" dirty="0" smtClean="0"/>
              <a:t>The client side of cloud computing</a:t>
            </a:r>
          </a:p>
          <a:p>
            <a:pPr lvl="1"/>
            <a:r>
              <a:rPr lang="en-US" dirty="0" smtClean="0"/>
              <a:t>The impact the cloud is having on the Internet</a:t>
            </a:r>
          </a:p>
          <a:p>
            <a:pPr lvl="1"/>
            <a:r>
              <a:rPr lang="en-US" dirty="0" smtClean="0"/>
              <a:t>Issues associated with mobility and </a:t>
            </a:r>
            <a:r>
              <a:rPr lang="en-US" dirty="0" err="1" smtClean="0"/>
              <a:t>multihosting</a:t>
            </a:r>
            <a:endParaRPr lang="en-US" dirty="0" smtClean="0"/>
          </a:p>
          <a:p>
            <a:pPr lvl="1"/>
            <a:r>
              <a:rPr lang="en-US" dirty="0" smtClean="0"/>
              <a:t>The roles of various tiers of the cloud</a:t>
            </a:r>
          </a:p>
          <a:p>
            <a:pPr lvl="1"/>
            <a:r>
              <a:rPr lang="en-US" dirty="0" smtClean="0"/>
              <a:t>All sorts of specific technologies: Browsers, RON, Chord, Pastry, </a:t>
            </a:r>
            <a:r>
              <a:rPr lang="en-US" dirty="0" err="1" smtClean="0"/>
              <a:t>Kelips</a:t>
            </a:r>
            <a:r>
              <a:rPr lang="en-US" dirty="0" smtClean="0"/>
              <a:t>, </a:t>
            </a:r>
            <a:r>
              <a:rPr lang="en-US" dirty="0" err="1" smtClean="0"/>
              <a:t>BitTorrent</a:t>
            </a:r>
            <a:r>
              <a:rPr lang="en-US" dirty="0" smtClean="0"/>
              <a:t>, </a:t>
            </a:r>
            <a:r>
              <a:rPr lang="en-US" dirty="0" err="1" smtClean="0"/>
              <a:t>BigTable</a:t>
            </a:r>
            <a:r>
              <a:rPr lang="en-US" dirty="0" smtClean="0"/>
              <a:t>, GFS, Astrolabe, T-Man, roles of virtualization, cloud economics…</a:t>
            </a:r>
          </a:p>
          <a:p>
            <a:pPr lvl="1"/>
            <a:r>
              <a:rPr lang="en-US" dirty="0" smtClean="0"/>
              <a:t>CAP and FLP theorem, BASE, snapshot isolation</a:t>
            </a:r>
          </a:p>
          <a:p>
            <a:pPr lvl="1"/>
            <a:r>
              <a:rPr lang="en-US" dirty="0" smtClean="0"/>
              <a:t>Paxos and Isis2, Byzantine Fault Tolerance, Gossip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561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(</a:t>
            </a:r>
            <a:r>
              <a:rPr lang="en-US" dirty="0" err="1" smtClean="0"/>
              <a:t>mis</a:t>
            </a:r>
            <a:r>
              <a:rPr lang="en-US" dirty="0" smtClean="0"/>
              <a:t>)conceptions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people assume  that the cloud is </a:t>
            </a:r>
            <a:br>
              <a:rPr lang="en-US" dirty="0" smtClean="0"/>
            </a:br>
            <a:r>
              <a:rPr lang="en-US" dirty="0" smtClean="0"/>
              <a:t>basically a fancy name for Amazon EC2</a:t>
            </a:r>
          </a:p>
          <a:p>
            <a:pPr lvl="1"/>
            <a:r>
              <a:rPr lang="en-US" dirty="0" smtClean="0"/>
              <a:t>In fact the cloud is really “about” federation and integration: Amazon and MSN and Google and even the HPC clusters operated by NOA</a:t>
            </a:r>
          </a:p>
          <a:p>
            <a:pPr lvl="1"/>
            <a:r>
              <a:rPr lang="en-US" dirty="0" smtClean="0"/>
              <a:t>These services run on lots of systems and come together to provide integrated solutions to the user</a:t>
            </a:r>
          </a:p>
          <a:p>
            <a:pPr lvl="1"/>
            <a:r>
              <a:rPr lang="en-US" dirty="0" smtClean="0"/>
              <a:t>Some rules of thumb that seem to have big payoffs: ways of building systems that are highly elastic and that put responsiveness and performance first, layering consistency and other properties in a “secondary goals” </a:t>
            </a:r>
            <a:endParaRPr lang="en-US" dirty="0"/>
          </a:p>
        </p:txBody>
      </p:sp>
      <p:pic>
        <p:nvPicPr>
          <p:cNvPr id="2050" name="Picture 2" descr="http://ts3.mm.bing.net/images/thumbnail.aspx?q=4760666855376142&amp;id=d95987bd084426601a933a61b9359ae0&amp;url=http%3a%2f%2ffiles.wizardstower.co.uk%2fwordpress%2fwp-content%2fuploads%2f2008%2f11%2famazon_aws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600200"/>
            <a:ext cx="1885950" cy="762000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3374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cloud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Already a hundreds-of-billions of dollars per year industry and growing at a crazy rate</a:t>
            </a:r>
          </a:p>
          <a:p>
            <a:endParaRPr lang="en-US" dirty="0"/>
          </a:p>
          <a:p>
            <a:r>
              <a:rPr lang="en-US" dirty="0" smtClean="0"/>
              <a:t>Yet </a:t>
            </a:r>
            <a:r>
              <a:rPr lang="en-US" i="1" dirty="0" smtClean="0"/>
              <a:t>only scratching the service</a:t>
            </a:r>
            <a:r>
              <a:rPr lang="en-US" dirty="0" smtClean="0"/>
              <a:t>: Almost entirely focused on applications that don’t provide guarantees</a:t>
            </a:r>
          </a:p>
          <a:p>
            <a:endParaRPr lang="en-US" dirty="0"/>
          </a:p>
          <a:p>
            <a:r>
              <a:rPr lang="en-US" dirty="0" smtClean="0"/>
              <a:t>The even larger opportunity: a fully capable cloud that can tackle high assurance needs too</a:t>
            </a:r>
            <a:endParaRPr lang="en-US" dirty="0"/>
          </a:p>
        </p:txBody>
      </p:sp>
      <p:pic>
        <p:nvPicPr>
          <p:cNvPr id="3074" name="Picture 2" descr="http://boston.com/community/blogs/rock_the_schoolhouse/pile-of-mon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37652"/>
            <a:ext cx="2095500" cy="1450307"/>
          </a:xfrm>
          <a:prstGeom prst="rect">
            <a:avLst/>
          </a:prstGeom>
          <a:noFill/>
          <a:ln w="381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069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needs a high-assurance cloud?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most popular and most standard solution often ends up dominating and pushing everything else off the table</a:t>
            </a:r>
          </a:p>
          <a:p>
            <a:endParaRPr lang="en-US" dirty="0"/>
          </a:p>
          <a:p>
            <a:r>
              <a:rPr lang="en-US" dirty="0" smtClean="0"/>
              <a:t>If that trend plays out for the cloud, there won’t be any other options!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17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CS5412 perspective?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High assurance is definitely possible on a cloud</a:t>
            </a:r>
          </a:p>
          <a:p>
            <a:pPr lvl="1"/>
            <a:r>
              <a:rPr lang="en-US" dirty="0" smtClean="0"/>
              <a:t>…. But it isn’t easy</a:t>
            </a:r>
          </a:p>
          <a:p>
            <a:pPr lvl="1"/>
            <a:endParaRPr lang="en-US" dirty="0"/>
          </a:p>
          <a:p>
            <a:r>
              <a:rPr lang="en-US" dirty="0" smtClean="0"/>
              <a:t>Today you need to know a lot about some very esoteric technologies to build strongly assured cloud computing services that also perform and scale well</a:t>
            </a:r>
          </a:p>
          <a:p>
            <a:pPr lvl="1"/>
            <a:r>
              <a:rPr lang="en-US" dirty="0" smtClean="0"/>
              <a:t>But with more research and better tools this could get easier.</a:t>
            </a:r>
          </a:p>
          <a:p>
            <a:pPr lvl="1"/>
            <a:r>
              <a:rPr lang="en-US" dirty="0" smtClean="0"/>
              <a:t>Easy to see how the picture could be better in 5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812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Yogi Berra’s warning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seems to apply equally to those who predict wide use of the cloud for high assurance and those who are certain that the cloud will never offer strong properties!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95600" y="2104935"/>
            <a:ext cx="6172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“It’s tough to make predictions, especially about the future.” </a:t>
            </a:r>
          </a:p>
        </p:txBody>
      </p:sp>
      <p:pic>
        <p:nvPicPr>
          <p:cNvPr id="4098" name="Picture 2" descr="http://www.artofthegame.com/paintings/Yog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8" y="1676400"/>
            <a:ext cx="2248524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304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one learn more?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/>
          <a:lstStyle/>
          <a:p>
            <a:r>
              <a:rPr lang="en-US" dirty="0" smtClean="0"/>
              <a:t>For many people, learning by doing works best</a:t>
            </a:r>
          </a:p>
          <a:p>
            <a:pPr lvl="1"/>
            <a:r>
              <a:rPr lang="en-US" dirty="0" smtClean="0"/>
              <a:t>The cloud is an incredible job-creation engine</a:t>
            </a:r>
          </a:p>
          <a:p>
            <a:pPr lvl="1"/>
            <a:r>
              <a:rPr lang="en-US" dirty="0" smtClean="0"/>
              <a:t>All of you will have great job prospects!</a:t>
            </a:r>
          </a:p>
          <a:p>
            <a:pPr lvl="1"/>
            <a:r>
              <a:rPr lang="en-US" dirty="0" smtClean="0"/>
              <a:t>Building things is a very good way to think issues through</a:t>
            </a:r>
          </a:p>
          <a:p>
            <a:pPr lvl="1"/>
            <a:endParaRPr lang="en-US" dirty="0"/>
          </a:p>
          <a:p>
            <a:r>
              <a:rPr lang="en-US" dirty="0" smtClean="0"/>
              <a:t>Some of us should do basic research and create powerful new kinds of tools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110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courses to consider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Security for large-scale distributed systems</a:t>
            </a:r>
          </a:p>
          <a:p>
            <a:r>
              <a:rPr lang="en-US" dirty="0" smtClean="0"/>
              <a:t>Advanced networking</a:t>
            </a:r>
          </a:p>
          <a:p>
            <a:r>
              <a:rPr lang="en-US" dirty="0" smtClean="0"/>
              <a:t>Mobile networks</a:t>
            </a:r>
          </a:p>
          <a:p>
            <a:r>
              <a:rPr lang="en-US" dirty="0" smtClean="0"/>
              <a:t>Large-scale information systems</a:t>
            </a:r>
            <a:endParaRPr lang="en-US" baseline="-25000" dirty="0" smtClean="0"/>
          </a:p>
          <a:p>
            <a:r>
              <a:rPr lang="en-US" dirty="0" smtClean="0"/>
              <a:t>The “science of networks” (not the Internet)</a:t>
            </a:r>
          </a:p>
          <a:p>
            <a:r>
              <a:rPr lang="en-US" dirty="0" smtClean="0"/>
              <a:t>Machine learning</a:t>
            </a:r>
          </a:p>
          <a:p>
            <a:r>
              <a:rPr lang="en-US" dirty="0" smtClean="0"/>
              <a:t>Software 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5586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4280</TotalTime>
  <Words>550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CS5412:  Shedding Light On the Cloudy Future</vt:lpstr>
      <vt:lpstr>We’ve come a long way!</vt:lpstr>
      <vt:lpstr>Cloud (mis)conceptions</vt:lpstr>
      <vt:lpstr>Today’s cloud</vt:lpstr>
      <vt:lpstr>Who needs a high-assurance cloud?</vt:lpstr>
      <vt:lpstr>CS5412 perspective?</vt:lpstr>
      <vt:lpstr>Yogi Berra’s warning</vt:lpstr>
      <vt:lpstr>How can one learn more?</vt:lpstr>
      <vt:lpstr>Useful courses to consider</vt:lpstr>
      <vt:lpstr>Rapidly growing cloud “industries”</vt:lpstr>
      <vt:lpstr>Navigating in a growth field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 Birman</cp:lastModifiedBy>
  <cp:revision>253</cp:revision>
  <cp:lastPrinted>2012-02-14T15:00:44Z</cp:lastPrinted>
  <dcterms:created xsi:type="dcterms:W3CDTF">2006-08-16T00:00:00Z</dcterms:created>
  <dcterms:modified xsi:type="dcterms:W3CDTF">2012-04-25T20:20:51Z</dcterms:modified>
</cp:coreProperties>
</file>