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87" r:id="rId4"/>
    <p:sldId id="273" r:id="rId5"/>
    <p:sldId id="274" r:id="rId6"/>
    <p:sldId id="279" r:id="rId7"/>
    <p:sldId id="280" r:id="rId8"/>
    <p:sldId id="275" r:id="rId9"/>
    <p:sldId id="283" r:id="rId10"/>
    <p:sldId id="276" r:id="rId11"/>
    <p:sldId id="278" r:id="rId12"/>
    <p:sldId id="281" r:id="rId13"/>
    <p:sldId id="282" r:id="rId14"/>
    <p:sldId id="284" r:id="rId15"/>
    <p:sldId id="285" r:id="rId16"/>
    <p:sldId id="288" r:id="rId17"/>
    <p:sldId id="289" r:id="rId18"/>
    <p:sldId id="286" r:id="rId19"/>
    <p:sldId id="290" r:id="rId20"/>
    <p:sldId id="291" r:id="rId21"/>
    <p:sldId id="292" r:id="rId22"/>
    <p:sldId id="293" r:id="rId23"/>
    <p:sldId id="294" r:id="rId24"/>
    <p:sldId id="301" r:id="rId25"/>
    <p:sldId id="295" r:id="rId26"/>
    <p:sldId id="302" r:id="rId27"/>
    <p:sldId id="296" r:id="rId28"/>
    <p:sldId id="303" r:id="rId29"/>
    <p:sldId id="305" r:id="rId30"/>
    <p:sldId id="306" r:id="rId31"/>
    <p:sldId id="307" r:id="rId32"/>
    <p:sldId id="308" r:id="rId33"/>
    <p:sldId id="314" r:id="rId34"/>
    <p:sldId id="310" r:id="rId35"/>
    <p:sldId id="311" r:id="rId36"/>
    <p:sldId id="313" r:id="rId37"/>
    <p:sldId id="266" r:id="rId38"/>
    <p:sldId id="297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9437FF"/>
    <a:srgbClr val="D883FF"/>
    <a:srgbClr val="9E60CB"/>
    <a:srgbClr val="C4C4C4"/>
    <a:srgbClr val="D70000"/>
    <a:srgbClr val="8F3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/>
    <p:restoredTop sz="77759"/>
  </p:normalViewPr>
  <p:slideViewPr>
    <p:cSldViewPr snapToGrid="0" snapToObjects="1">
      <p:cViewPr>
        <p:scale>
          <a:sx n="80" d="100"/>
          <a:sy n="80" d="100"/>
        </p:scale>
        <p:origin x="10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2C9F-EF2A-C54B-AFF4-55CCD7D5D968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8DF09-2A4A-CA41-890D-022F2F82A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3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1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8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0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1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7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4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50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3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6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4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5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0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2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5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DF09-2A4A-CA41-890D-022F2F82A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03EFB1-1DDB-924D-85C5-2F3ADA68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907A3E-382E-5248-8089-2F3AC867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ABEA56-AAAE-5D4F-809F-851633CD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CF35B3-A965-E241-8AD5-68483CFE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1B82CD-AC57-D243-A38C-51951D27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F996C-A396-AB45-BFA4-0747C8EA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29BFAC-A473-AA47-92EF-17AEFAE4F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E6E967-5527-2D4F-AD02-FFD941E7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F885E6-FEBB-674D-ADCD-CCE48D5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02AF6B-0F38-0F4F-B6FD-32DF096D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928F88-2C7B-2046-8966-274433CD1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7C1DA2-F3E7-3D47-8E8E-416B6F140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A3AA3-930A-A847-8DF7-0479A1F7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8ABD47-64DD-D84C-B55C-5719B3BA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631DD-72C9-994D-BE92-411D911C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F4866-6BF3-434A-85DD-53E3321F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DC1DF9-F051-9542-B518-00B48F56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233623-0315-8F4F-85B4-F52993B0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0024A7-1912-244D-9983-5744624E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6FC83A-F58B-CD45-8679-DBC5125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DC192-737A-0949-A7ED-2BF8E1C6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6CBF7C-B28D-0340-9D03-294BDA73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A9471A-F651-2745-995E-5CC987AB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C73B4A-759B-154F-8E79-796AE7F7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9F9161-828E-A548-8695-943CE77C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B3CEF4-B2B4-8C47-B969-B770A240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6AB8F2-5213-FE43-BE71-6AE1D5C00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93E433-F317-E549-8241-926A94D5A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FF217B-7732-C54C-BCC7-2FF84675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D8EA69-D7E5-4846-B142-3744F71A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88ADD0-5FF9-FC42-9C8B-AE1D86C6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0FB6D-8963-254F-A674-C63F1FAD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49921F-B27F-FD45-9B96-BA81795F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1FA71E-74D4-2742-9F94-18539316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79A53-CAFF-A64B-981B-93109C05D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6C9922-07C0-F043-885A-0D753DA07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2CAE6E-5BCA-2844-B297-9D2C746C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2380BE-FA76-AF46-9EDF-C71A14A8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CC0D798-64DD-8641-A794-4949640C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32024-3289-5542-9A5D-A5B32BEE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0C35AA-33F2-7147-A285-19E9C144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DA16EB-9BAD-BA4F-BF99-BDDACC7F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E73385-E437-8A45-8D4B-C77A042B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27D202-E932-8B48-9F28-D9919954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6E296F-84A1-514D-9135-52E44C7C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2B235-756E-0543-9384-A774BBA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BCAA2-D9DD-BF42-A617-5BF9C9FE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8E157A-83A0-954F-A94C-A026A81B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1E65D7-4CED-BE42-A597-0585F076A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201E20-EA28-4648-805A-4196B91E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ABF274-FB59-D24F-9A9C-12063BB1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D1EE55-C105-4244-9AAF-3F84496C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8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4B13-B718-7F40-9DCF-B54206B9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EA4159-AE04-174F-9894-C18B98A8F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E490AB-E0D0-3F47-9BCA-535710DA6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7F7DE9-5F54-114A-BF43-F0083EA6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694E8-E8B4-E847-907C-E7C932ED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C73B77-C253-1247-ABDF-9E3E0A18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2B9CF43-CB97-8F4B-A428-61E972BB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2362EB-41F6-6B46-8D7D-84856845C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119335-773F-E146-BD3C-94CF5C74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9DA0-AB10-9142-9118-44B4466B1A4D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24E-1E82-1947-A325-11890D613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75FF15-89AF-C447-9D13-4EA93D91C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BE34-B244-8F4B-8477-FFDFCC06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0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orms.gle/5V7Gcc4TuVPjKgyx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71B158-02FF-BD4D-BD91-A2653A02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7580"/>
            <a:ext cx="9144000" cy="222845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 pitchFamily="2" charset="0"/>
              </a:rPr>
              <a:t>Di </a:t>
            </a:r>
            <a:r>
              <a:rPr lang="en-US" sz="2800" dirty="0" smtClean="0">
                <a:latin typeface="Times" pitchFamily="2" charset="0"/>
              </a:rPr>
              <a:t>Chen</a:t>
            </a:r>
          </a:p>
          <a:p>
            <a:r>
              <a:rPr lang="en-US" sz="2800" dirty="0">
                <a:latin typeface="Times" pitchFamily="2" charset="0"/>
              </a:rPr>
              <a:t>CS 5199 </a:t>
            </a:r>
            <a:r>
              <a:rPr lang="en-US" altLang="zh-CN" sz="2800" dirty="0" smtClean="0">
                <a:latin typeface="Times" pitchFamily="2" charset="0"/>
              </a:rPr>
              <a:t>Nov</a:t>
            </a:r>
            <a:r>
              <a:rPr lang="zh-CN" altLang="en-US" sz="2800" dirty="0" smtClean="0">
                <a:latin typeface="Times" pitchFamily="2" charset="0"/>
              </a:rPr>
              <a:t> </a:t>
            </a:r>
            <a:r>
              <a:rPr lang="en-US" altLang="zh-CN" sz="2800" dirty="0" smtClean="0">
                <a:latin typeface="Times" pitchFamily="2" charset="0"/>
              </a:rPr>
              <a:t>25</a:t>
            </a:r>
            <a:r>
              <a:rPr lang="en-US" sz="2800" dirty="0" smtClean="0">
                <a:latin typeface="Times" pitchFamily="2" charset="0"/>
              </a:rPr>
              <a:t>, </a:t>
            </a:r>
            <a:r>
              <a:rPr lang="en-US" sz="2800" dirty="0">
                <a:latin typeface="Times" pitchFamily="2" charset="0"/>
              </a:rPr>
              <a:t>2019</a:t>
            </a:r>
          </a:p>
          <a:p>
            <a:r>
              <a:rPr lang="en-US" sz="2800" dirty="0">
                <a:latin typeface="Times" pitchFamily="2" charset="0"/>
              </a:rPr>
              <a:t/>
            </a:r>
            <a:br>
              <a:rPr lang="en-US" sz="2800" dirty="0">
                <a:latin typeface="Times" pitchFamily="2" charset="0"/>
              </a:rPr>
            </a:br>
            <a:endParaRPr lang="en-US" sz="2800" dirty="0">
              <a:latin typeface="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7985" y="1857494"/>
            <a:ext cx="7976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" pitchFamily="2" charset="0"/>
              </a:rPr>
              <a:t>F</a:t>
            </a:r>
            <a:r>
              <a:rPr lang="en-US" sz="4800" b="1" dirty="0">
                <a:latin typeface="Times" pitchFamily="2" charset="0"/>
              </a:rPr>
              <a:t>ast </a:t>
            </a:r>
            <a:r>
              <a:rPr lang="en-US" altLang="zh-CN" sz="4800" b="1" dirty="0">
                <a:latin typeface="Times" pitchFamily="2" charset="0"/>
              </a:rPr>
              <a:t>M</a:t>
            </a:r>
            <a:r>
              <a:rPr lang="en-US" sz="4800" b="1" dirty="0">
                <a:latin typeface="Times" pitchFamily="2" charset="0"/>
              </a:rPr>
              <a:t>odular </a:t>
            </a:r>
            <a:r>
              <a:rPr lang="en-US" altLang="zh-CN" sz="4800" b="1" dirty="0">
                <a:latin typeface="Times" pitchFamily="2" charset="0"/>
              </a:rPr>
              <a:t>E</a:t>
            </a:r>
            <a:r>
              <a:rPr lang="en-US" sz="4800" b="1" dirty="0">
                <a:latin typeface="Times" pitchFamily="2" charset="0"/>
              </a:rPr>
              <a:t>xponentiation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66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8448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Big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N</a:t>
            </a:r>
            <a:r>
              <a:rPr lang="en-US" altLang="zh-CN" sz="4000" b="1" dirty="0" smtClean="0">
                <a:latin typeface="Times" pitchFamily="2" charset="0"/>
              </a:rPr>
              <a:t>umber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Multiplication?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37207" y="1082482"/>
            <a:ext cx="7583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What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if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X,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Y,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are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larger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than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2^31?</a:t>
            </a:r>
            <a:endParaRPr lang="en-US" sz="36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287" y="2166684"/>
            <a:ext cx="729866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Python?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 </a:t>
            </a:r>
            <a:endParaRPr lang="en-US" altLang="zh-CN" sz="3600" dirty="0">
              <a:latin typeface="Times" charset="0"/>
              <a:ea typeface="Times" charset="0"/>
              <a:cs typeface="Times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altLang="zh-CN" sz="3600" dirty="0" smtClean="0">
              <a:latin typeface="Times" charset="0"/>
              <a:ea typeface="Times" charset="0"/>
              <a:cs typeface="Times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Is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there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way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to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do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this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in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C++?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lang="en-US" altLang="zh-CN" sz="3600" dirty="0" smtClean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6287" y="4358881"/>
                <a:ext cx="969659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/>
                  <a:t>Problem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/>
                  <a:t>2</a:t>
                </a:r>
                <a:r>
                  <a:rPr lang="en-US" altLang="zh-CN" sz="2800" dirty="0" smtClean="0"/>
                  <a:t>.</a:t>
                </a:r>
              </a:p>
              <a:p>
                <a:r>
                  <a:rPr lang="en-US" sz="2800" dirty="0" smtClean="0"/>
                  <a:t>Your </a:t>
                </a:r>
                <a:r>
                  <a:rPr lang="en-US" sz="2800" dirty="0"/>
                  <a:t>task is to calculate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 mod </a:t>
                </a:r>
                <a:r>
                  <a:rPr lang="en-US" altLang="zh-CN" sz="2800" dirty="0" smtClean="0"/>
                  <a:t>n</a:t>
                </a:r>
                <a:r>
                  <a:rPr lang="zh-CN" altLang="en-US" sz="2800" dirty="0" smtClean="0"/>
                  <a:t> </a:t>
                </a:r>
                <a:r>
                  <a:rPr lang="en-US" sz="2800" dirty="0" smtClean="0"/>
                  <a:t>where</a:t>
                </a:r>
                <a:r>
                  <a:rPr lang="en-US" sz="2800" dirty="0"/>
                  <a:t> </a:t>
                </a:r>
                <a:r>
                  <a:rPr lang="en-US" altLang="zh-CN" sz="2800" dirty="0" smtClean="0"/>
                  <a:t>x,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y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n</a:t>
                </a:r>
                <a:r>
                  <a:rPr lang="en-US" sz="2800" dirty="0"/>
                  <a:t> </a:t>
                </a:r>
                <a:r>
                  <a:rPr lang="en-US" altLang="zh-CN" sz="2800" dirty="0" smtClean="0"/>
                  <a:t>are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positive </a:t>
                </a:r>
                <a:r>
                  <a:rPr lang="en-US" sz="2800" dirty="0" smtClean="0"/>
                  <a:t>integer</a:t>
                </a:r>
                <a:r>
                  <a:rPr lang="en-US" altLang="zh-CN" sz="2800" dirty="0" smtClean="0"/>
                  <a:t>s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(1&lt;=x&lt;=2^62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0&lt;=y&lt;=2^62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1&lt;=n&lt;=2^62)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87" y="4358881"/>
                <a:ext cx="9696597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25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8448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Big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N</a:t>
            </a:r>
            <a:r>
              <a:rPr lang="en-US" altLang="zh-CN" sz="4000" b="1" dirty="0" smtClean="0">
                <a:latin typeface="Times" pitchFamily="2" charset="0"/>
              </a:rPr>
              <a:t>umber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Multiplication?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847" y="1238090"/>
                <a:ext cx="37723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zh-CN" altLang="en-US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∗</m:t>
                      </m:r>
                      <m:r>
                        <a:rPr lang="en-US" altLang="zh-CN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𝑌</m:t>
                      </m:r>
                      <m:r>
                        <a:rPr lang="zh-CN" altLang="en-US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𝑚𝑜𝑑</m:t>
                      </m:r>
                      <m:r>
                        <a:rPr lang="zh-CN" altLang="en-US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𝑁</m:t>
                      </m:r>
                      <m:r>
                        <a:rPr lang="zh-CN" altLang="en-US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altLang="zh-CN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r>
                        <a:rPr lang="zh-CN" altLang="en-US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？</m:t>
                      </m:r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47" y="1238090"/>
                <a:ext cx="3772315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847" y="2457290"/>
                <a:ext cx="6080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𝑌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47" y="2457290"/>
                <a:ext cx="608044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637" y="3677978"/>
                <a:ext cx="793852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zh-CN" altLang="en-US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∗</m:t>
                      </m:r>
                      <m:r>
                        <a:rPr lang="en-US" altLang="zh-CN" sz="360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𝑌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zh-CN" altLang="en-US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600" i="1" dirty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en-US" altLang="zh-CN" sz="36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en-US" altLang="zh-CN" sz="36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  <m:r>
                        <a:rPr lang="en-US" altLang="zh-CN" sz="36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</m:oMath>
                  </m:oMathPara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7" y="3677978"/>
                <a:ext cx="7938520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5400000">
            <a:off x="2651760" y="4699058"/>
            <a:ext cx="396240" cy="7924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4468899" y="4699058"/>
            <a:ext cx="396240" cy="7924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7284720" y="4699058"/>
            <a:ext cx="396240" cy="7924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64070" y="5452664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</a:rPr>
              <a:t>Doubling!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47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8448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Big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N</a:t>
            </a:r>
            <a:r>
              <a:rPr lang="en-US" altLang="zh-CN" sz="4000" b="1" dirty="0" smtClean="0">
                <a:latin typeface="Times" pitchFamily="2" charset="0"/>
              </a:rPr>
              <a:t>umber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Multiplication?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412094"/>
            <a:ext cx="9399248" cy="40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0920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" pitchFamily="2" charset="0"/>
              </a:rPr>
              <a:t>Fast</a:t>
            </a:r>
            <a:r>
              <a:rPr lang="zh-CN" altLang="en-US" sz="2800" b="1" dirty="0" smtClean="0">
                <a:latin typeface="Times" pitchFamily="2" charset="0"/>
              </a:rPr>
              <a:t> </a:t>
            </a:r>
            <a:r>
              <a:rPr lang="en-US" altLang="zh-CN" sz="2800" b="1" dirty="0" smtClean="0">
                <a:latin typeface="Times" pitchFamily="2" charset="0"/>
              </a:rPr>
              <a:t>Modular</a:t>
            </a:r>
            <a:r>
              <a:rPr lang="zh-CN" altLang="en-US" sz="2800" b="1" dirty="0" smtClean="0">
                <a:latin typeface="Times" pitchFamily="2" charset="0"/>
              </a:rPr>
              <a:t> </a:t>
            </a:r>
            <a:r>
              <a:rPr lang="en-US" altLang="zh-CN" sz="2800" b="1" dirty="0" smtClean="0">
                <a:latin typeface="Times" pitchFamily="2" charset="0"/>
              </a:rPr>
              <a:t>Exponentiation vs. </a:t>
            </a:r>
            <a:r>
              <a:rPr lang="en-US" altLang="zh-CN" sz="2800" b="1" dirty="0">
                <a:latin typeface="Times" pitchFamily="2" charset="0"/>
              </a:rPr>
              <a:t>Big</a:t>
            </a:r>
            <a:r>
              <a:rPr lang="zh-CN" altLang="en-US" sz="2800" b="1" dirty="0">
                <a:latin typeface="Times" pitchFamily="2" charset="0"/>
              </a:rPr>
              <a:t> </a:t>
            </a:r>
            <a:r>
              <a:rPr lang="en-US" altLang="zh-CN" sz="2800" b="1" dirty="0">
                <a:latin typeface="Times" pitchFamily="2" charset="0"/>
              </a:rPr>
              <a:t>Number</a:t>
            </a:r>
            <a:r>
              <a:rPr lang="zh-CN" altLang="en-US" sz="2800" b="1" dirty="0">
                <a:latin typeface="Times" pitchFamily="2" charset="0"/>
              </a:rPr>
              <a:t> </a:t>
            </a:r>
            <a:r>
              <a:rPr lang="en-US" altLang="zh-CN" sz="2800" b="1" dirty="0">
                <a:latin typeface="Times" pitchFamily="2" charset="0"/>
              </a:rPr>
              <a:t>Modular</a:t>
            </a:r>
            <a:r>
              <a:rPr lang="zh-CN" altLang="en-US" sz="2800" b="1" dirty="0">
                <a:latin typeface="Times" pitchFamily="2" charset="0"/>
              </a:rPr>
              <a:t> </a:t>
            </a:r>
            <a:r>
              <a:rPr lang="en-US" altLang="zh-CN" sz="2800" b="1" dirty="0">
                <a:latin typeface="Times" pitchFamily="2" charset="0"/>
              </a:rPr>
              <a:t>Multiplication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2" y="675620"/>
            <a:ext cx="6727514" cy="60441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44577" y="1493520"/>
            <a:ext cx="5125003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52599" y="2392680"/>
            <a:ext cx="4116981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2599" y="2621280"/>
            <a:ext cx="4116981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44577" y="4587240"/>
            <a:ext cx="5125003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2599" y="5486400"/>
            <a:ext cx="4116981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2599" y="5715000"/>
            <a:ext cx="4116981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069580" y="1227117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Initial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value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1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069580" y="2603022"/>
            <a:ext cx="33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Doubling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on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exponent</a:t>
            </a:r>
          </a:p>
          <a:p>
            <a:r>
              <a:rPr lang="en-US" altLang="zh-CN" sz="2400" dirty="0" err="1" smtClean="0">
                <a:latin typeface="Times" charset="0"/>
                <a:ea typeface="Times" charset="0"/>
                <a:cs typeface="Times" charset="0"/>
              </a:rPr>
              <a:t>tmp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=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tmp^2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992636" y="5705147"/>
            <a:ext cx="3541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Doubling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on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raw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value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lang="en-US" altLang="zh-CN" sz="2400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altLang="zh-CN" sz="2400" dirty="0" err="1">
                <a:latin typeface="Times" charset="0"/>
                <a:ea typeface="Times" charset="0"/>
                <a:cs typeface="Times" charset="0"/>
              </a:rPr>
              <a:t>tmp</a:t>
            </a:r>
            <a:r>
              <a:rPr lang="zh-CN" altLang="en-US" sz="24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>
                <a:latin typeface="Times" charset="0"/>
                <a:ea typeface="Times" charset="0"/>
                <a:cs typeface="Times" charset="0"/>
              </a:rPr>
              <a:t>=</a:t>
            </a:r>
            <a:r>
              <a:rPr lang="zh-CN" altLang="en-US" sz="24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err="1" smtClean="0">
                <a:latin typeface="Times" charset="0"/>
                <a:ea typeface="Times" charset="0"/>
                <a:cs typeface="Times" charset="0"/>
              </a:rPr>
              <a:t>tmp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*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2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8069580" y="4344323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Initial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value</a:t>
            </a:r>
            <a:r>
              <a:rPr lang="zh-CN" altLang="en-US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2400" dirty="0">
                <a:latin typeface="Times" charset="0"/>
                <a:ea typeface="Times" charset="0"/>
                <a:cs typeface="Times" charset="0"/>
              </a:rPr>
              <a:t>0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069580" y="5191853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add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096298" y="2126276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charset="0"/>
                <a:ea typeface="Times" charset="0"/>
                <a:cs typeface="Times" charset="0"/>
              </a:rPr>
              <a:t>multiply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3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961" y="2000254"/>
            <a:ext cx="38227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10" y="0"/>
            <a:ext cx="944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818" y="1443933"/>
                <a:ext cx="10780195" cy="513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 dirty="0" smtClean="0">
                    <a:latin typeface="Times" charset="0"/>
                    <a:ea typeface="Times" charset="0"/>
                    <a:cs typeface="Times" charset="0"/>
                  </a:rPr>
                  <a:t>Prerequisites:</a:t>
                </a:r>
                <a:r>
                  <a:rPr lang="zh-CN" altLang="en-US" sz="3600" b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 smtClean="0">
                    <a:latin typeface="Times" charset="0"/>
                    <a:ea typeface="Times" charset="0"/>
                    <a:cs typeface="Times" charset="0"/>
                  </a:rPr>
                  <a:t>Matrix</a:t>
                </a:r>
                <a:r>
                  <a:rPr lang="zh-CN" altLang="en-US" sz="3600" b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 smtClean="0">
                    <a:latin typeface="Times" charset="0"/>
                    <a:ea typeface="Times" charset="0"/>
                    <a:cs typeface="Times" charset="0"/>
                  </a:rPr>
                  <a:t>Multiplication</a:t>
                </a:r>
                <a:r>
                  <a:rPr lang="zh-CN" altLang="en-US" sz="3600" b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 smtClean="0">
                    <a:latin typeface="Times" charset="0"/>
                    <a:ea typeface="Times" charset="0"/>
                    <a:cs typeface="Times" charset="0"/>
                  </a:rPr>
                  <a:t>(Linear</a:t>
                </a:r>
                <a:r>
                  <a:rPr lang="zh-CN" altLang="en-US" sz="3600" b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 smtClean="0">
                    <a:latin typeface="Times" charset="0"/>
                    <a:ea typeface="Times" charset="0"/>
                    <a:cs typeface="Times" charset="0"/>
                  </a:rPr>
                  <a:t>Algebra)</a:t>
                </a:r>
              </a:p>
              <a:p>
                <a:endParaRPr lang="en-US" altLang="zh-CN" sz="36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Given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𝐴</m:t>
                    </m:r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×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𝑚</m:t>
                        </m:r>
                      </m:sup>
                    </m:sSup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,</m:t>
                    </m:r>
                    <m:r>
                      <a:rPr lang="zh-CN" altLang="en-US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𝐵</m:t>
                    </m:r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𝑚</m:t>
                        </m:r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×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𝑝</m:t>
                        </m:r>
                      </m:sup>
                    </m:sSup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,</m:t>
                    </m:r>
                    <m:r>
                      <a:rPr lang="zh-CN" altLang="en-US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</m:oMath>
                </a14:m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endParaRPr lang="en-US" altLang="zh-CN" sz="36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define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charset="0"/>
                        <a:ea typeface="Times" charset="0"/>
                        <a:cs typeface="Times" charset="0"/>
                      </a:rPr>
                      <m:t>𝐶</m:t>
                    </m:r>
                    <m:r>
                      <a:rPr lang="en-US" altLang="zh-CN" sz="3600" i="1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r>
                      <a:rPr lang="en-US" altLang="zh-CN" sz="3600" i="1">
                        <a:latin typeface="Cambria Math" charset="0"/>
                        <a:ea typeface="Times" charset="0"/>
                        <a:cs typeface="Times" charset="0"/>
                      </a:rPr>
                      <m:t>𝐴</m:t>
                    </m:r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⋅</m:t>
                    </m:r>
                    <m:r>
                      <a:rPr lang="en-US" altLang="zh-CN" sz="3600" i="1">
                        <a:latin typeface="Cambria Math" charset="0"/>
                        <a:ea typeface="Times" charset="0"/>
                        <a:cs typeface="Times" charset="0"/>
                      </a:rPr>
                      <m:t>𝐵</m:t>
                    </m:r>
                    <m:r>
                      <a:rPr lang="en-US" altLang="zh-CN" sz="3600" i="1">
                        <a:latin typeface="Cambria Math" charset="0"/>
                        <a:ea typeface="Times" charset="0"/>
                        <a:cs typeface="Times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×</m:t>
                        </m:r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𝑝</m:t>
                        </m:r>
                      </m:sup>
                    </m:sSup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,</m:t>
                    </m:r>
                  </m:oMath>
                </a14:m>
                <a:endParaRPr lang="en-US" sz="36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600" dirty="0">
                    <a:latin typeface="Times" charset="0"/>
                    <a:ea typeface="Times" charset="0"/>
                    <a:cs typeface="Times" charset="0"/>
                  </a:rPr>
                  <a:t>w</a:t>
                </a:r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here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6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is-I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𝑖</m:t>
                            </m:r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,</m:t>
                            </m:r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⋅</m:t>
                            </m:r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𝑘</m:t>
                            </m:r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,</m:t>
                            </m:r>
                            <m:r>
                              <a:rPr lang="en-US" altLang="zh-CN" sz="36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Matrix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multiplication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is</a:t>
                </a:r>
                <a:r>
                  <a:rPr lang="zh-CN" altLang="en-US" sz="36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 smtClean="0">
                    <a:latin typeface="Times" charset="0"/>
                    <a:ea typeface="Times" charset="0"/>
                    <a:cs typeface="Times" charset="0"/>
                  </a:rPr>
                  <a:t>associative!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>
                          <a:latin typeface="Cambria Math" charset="0"/>
                          <a:ea typeface="Times" charset="0"/>
                          <a:cs typeface="Times" charset="0"/>
                        </a:rPr>
                        <m:t>𝐴𝐵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𝐶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𝐴𝐵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𝐶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𝐴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𝐵𝐶</m:t>
                      </m:r>
                      <m:r>
                        <a:rPr lang="en-US" altLang="zh-CN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18" y="1443933"/>
                <a:ext cx="10780195" cy="5136342"/>
              </a:xfrm>
              <a:prstGeom prst="rect">
                <a:avLst/>
              </a:prstGeom>
              <a:blipFill rotWithShape="0">
                <a:blip r:embed="rId4"/>
                <a:stretch>
                  <a:fillRect l="-1753" t="-1781" r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44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4734" y="1545801"/>
                <a:ext cx="6440866" cy="1345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0" dirty="0" smtClean="0"/>
                  <a:t>If</a:t>
                </a:r>
                <a14:m>
                  <m:oMath xmlns:m="http://schemas.openxmlformats.org/officeDocument/2006/math">
                    <m:r>
                      <a:rPr lang="zh-CN" altLang="en-US" sz="4000" b="0" i="0" smtClean="0">
                        <a:latin typeface="Cambria Math" charset="0"/>
                      </a:rPr>
                      <m:t> 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𝐴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40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altLang="zh-CN" sz="4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</m:sSup>
                    <m:r>
                      <a:rPr lang="zh-CN" altLang="en-US" sz="4000" b="0" i="1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altLang="zh-CN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charset="0"/>
                          </a:rPr>
                          <m:t>square</m:t>
                        </m:r>
                        <m:r>
                          <a:rPr lang="zh-CN" altLang="en-US" sz="40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charset="0"/>
                          </a:rPr>
                          <m:t>matrix</m:t>
                        </m:r>
                      </m:e>
                    </m:d>
                    <m:r>
                      <a:rPr lang="en-US" altLang="zh-CN" sz="4000" b="0" i="0" smtClean="0">
                        <a:latin typeface="Cambria Math" charset="0"/>
                      </a:rPr>
                      <m:t>,</m:t>
                    </m:r>
                    <m:r>
                      <a:rPr lang="zh-CN" altLang="en-US" sz="4000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altLang="zh-CN" sz="4000" b="0" i="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000" b="0" i="0" smtClean="0">
                          <a:latin typeface="Cambria Math" charset="0"/>
                        </a:rPr>
                        <m:t>we</m:t>
                      </m:r>
                      <m:r>
                        <a:rPr lang="zh-CN" altLang="en-US" sz="4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4000" b="0" i="0" smtClean="0">
                          <a:latin typeface="Cambria Math" charset="0"/>
                        </a:rPr>
                        <m:t>define</m:t>
                      </m:r>
                      <m:r>
                        <a:rPr lang="zh-CN" altLang="en-US" sz="4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4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4000" b="0" i="0" smtClean="0">
                              <a:latin typeface="Cambria Math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4000" b="0" i="0" smtClean="0">
                              <a:latin typeface="Cambria Math" charset="0"/>
                            </a:rPr>
                            <m:t>X</m:t>
                          </m:r>
                        </m:sup>
                      </m:sSup>
                      <m:r>
                        <a:rPr lang="en-US" altLang="zh-CN" sz="40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𝐴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⋅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𝐴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⋅…⋅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34" y="1545801"/>
                <a:ext cx="6440866" cy="1345368"/>
              </a:xfrm>
              <a:prstGeom prst="rect">
                <a:avLst/>
              </a:prstGeom>
              <a:blipFill rotWithShape="0">
                <a:blip r:embed="rId3"/>
                <a:stretch>
                  <a:fillRect l="-3311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5793787" y="2080652"/>
            <a:ext cx="397466" cy="2018500"/>
          </a:xfrm>
          <a:prstGeom prst="rightBrace">
            <a:avLst>
              <a:gd name="adj1" fmla="val 126961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9293" y="3288635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X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times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9748" y="4236537"/>
                <a:ext cx="43255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400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4000" b="0" i="1" smtClean="0">
                              <a:latin typeface="Cambria Math" charset="0"/>
                            </a:rPr>
                            <m:t>𝑋</m:t>
                          </m:r>
                        </m:sup>
                      </m:sSup>
                      <m:r>
                        <a:rPr lang="en-US" altLang="zh-CN" sz="4000" b="0" i="1" smtClean="0">
                          <a:latin typeface="Cambria Math" charset="0"/>
                        </a:rPr>
                        <m:t>[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𝑖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𝑗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] 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𝑚𝑜𝑑</m:t>
                      </m:r>
                      <m:r>
                        <a:rPr lang="zh-CN" altLang="en-US" sz="40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4000" b="0" i="1" smtClean="0">
                          <a:latin typeface="Cambria Math" charset="0"/>
                        </a:rPr>
                        <m:t>= 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48" y="4236537"/>
                <a:ext cx="432554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2103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latin typeface="Times" pitchFamily="2" charset="0"/>
              </a:rPr>
              <a:t>Why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do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we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need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Fast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>
                <a:latin typeface="Times" pitchFamily="2" charset="0"/>
              </a:rPr>
              <a:t>Modular</a:t>
            </a:r>
            <a:r>
              <a:rPr lang="zh-CN" altLang="en-US" sz="3600" b="1" dirty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Exponentiation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with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Matrix?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4734" y="1545801"/>
                <a:ext cx="10940803" cy="5615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/>
                  <a:t>Fast Modular Exponentiation with Matrix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can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be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used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to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facilitate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dynamic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programming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(DP).</a:t>
                </a:r>
                <a:r>
                  <a:rPr lang="zh-CN" altLang="en-US" sz="3200" dirty="0" smtClean="0"/>
                  <a:t> </a:t>
                </a:r>
                <a:endParaRPr lang="en-US" altLang="zh-CN" sz="3200" dirty="0" smtClean="0"/>
              </a:p>
              <a:p>
                <a:endParaRPr lang="en-US" sz="3200" dirty="0"/>
              </a:p>
              <a:p>
                <a:r>
                  <a:rPr lang="en-US" altLang="zh-CN" sz="3200" dirty="0" smtClean="0"/>
                  <a:t>e.g.</a:t>
                </a:r>
                <a:r>
                  <a:rPr lang="zh-CN" altLang="en-US" sz="3200" dirty="0" smtClean="0"/>
                  <a:t> </a:t>
                </a:r>
                <a:r>
                  <a:rPr lang="en-US" sz="3200" dirty="0" smtClean="0"/>
                  <a:t>Fibonacci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Sequence:</a:t>
                </a:r>
              </a:p>
              <a:p>
                <a:r>
                  <a:rPr lang="zh-CN" altLang="en-US" sz="3200" dirty="0"/>
                  <a:t> </a:t>
                </a:r>
                <a:r>
                  <a:rPr lang="zh-CN" altLang="en-US" sz="32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</a:rPr>
                      <m:t>=0,</m:t>
                    </m:r>
                    <m:r>
                      <a:rPr lang="zh-CN" altLang="en-US" sz="32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</a:rPr>
                      <m:t>=1,</m:t>
                    </m:r>
                    <m:r>
                      <a:rPr lang="zh-CN" altLang="en-US" sz="32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mr-IN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32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altLang="zh-CN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altLang="zh-C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3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𝑚𝑜𝑑</m:t>
                      </m:r>
                      <m:r>
                        <a:rPr lang="zh-CN" altLang="en-US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US" altLang="zh-CN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zh-CN" alt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𝑚𝑜𝑑</m:t>
                                </m:r>
                                <m:r>
                                  <a:rPr lang="zh-CN" alt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𝑚𝑜𝑑</m:t>
                                </m:r>
                                <m:r>
                                  <a:rPr lang="zh-CN" alt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34" y="1545801"/>
                <a:ext cx="10940803" cy="5615192"/>
              </a:xfrm>
              <a:prstGeom prst="rect">
                <a:avLst/>
              </a:prstGeom>
              <a:blipFill rotWithShape="0">
                <a:blip r:embed="rId3"/>
                <a:stretch>
                  <a:fillRect l="-139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6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2103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latin typeface="Times" pitchFamily="2" charset="0"/>
              </a:rPr>
              <a:t>Why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do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we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need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Fast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>
                <a:latin typeface="Times" pitchFamily="2" charset="0"/>
              </a:rPr>
              <a:t>Modular</a:t>
            </a:r>
            <a:r>
              <a:rPr lang="zh-CN" altLang="en-US" sz="3600" b="1" dirty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Exponentiation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with</a:t>
            </a:r>
            <a:r>
              <a:rPr lang="zh-CN" altLang="en-US" sz="3600" b="1" dirty="0" smtClean="0">
                <a:latin typeface="Times" pitchFamily="2" charset="0"/>
              </a:rPr>
              <a:t> </a:t>
            </a:r>
            <a:r>
              <a:rPr lang="en-US" altLang="zh-CN" sz="3600" b="1" dirty="0" smtClean="0">
                <a:latin typeface="Times" pitchFamily="2" charset="0"/>
              </a:rPr>
              <a:t>Matrix?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4734" y="1545801"/>
                <a:ext cx="10940803" cy="358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/>
                  <a:t>So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we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need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to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solve</a:t>
                </a:r>
                <a:r>
                  <a:rPr lang="zh-CN" altLang="en-US" sz="3200" dirty="0" smtClean="0"/>
                  <a:t> </a:t>
                </a:r>
                <a:endParaRPr lang="en-US" altLang="zh-CN" sz="3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charset="0"/>
                        </a:rPr>
                        <m:t>𝑣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zh-CN" alt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𝑚𝑜𝑑</m:t>
                      </m:r>
                      <m:r>
                        <a:rPr lang="zh-CN" alt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zh-CN" altLang="en-US" sz="3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𝑚𝑜𝑑</m:t>
                          </m:r>
                          <m:r>
                            <a:rPr lang="zh-CN" altLang="en-US" sz="3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charset="0"/>
                        </a:rPr>
                        <m:t>𝑚𝑜𝑑</m:t>
                      </m:r>
                      <m:r>
                        <a:rPr lang="zh-CN" alt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)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𝑚𝑜𝑑</m:t>
                      </m:r>
                      <m:r>
                        <a:rPr lang="zh-CN" alt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Essentially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we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just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need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to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figure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out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zh-CN" altLang="en-US" sz="32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3200" i="1">
                        <a:latin typeface="Cambria Math" charset="0"/>
                      </a:rPr>
                      <m:t>𝑚𝑜𝑑</m:t>
                    </m:r>
                    <m:r>
                      <a:rPr lang="zh-CN" altLang="en-US" sz="3200" i="1">
                        <a:latin typeface="Cambria Math" charset="0"/>
                      </a:rPr>
                      <m:t> </m:t>
                    </m:r>
                    <m:r>
                      <a:rPr lang="en-US" altLang="zh-CN" sz="3200" i="1">
                        <a:latin typeface="Cambria Math" charset="0"/>
                      </a:rPr>
                      <m:t>𝑁</m:t>
                    </m:r>
                  </m:oMath>
                </a14:m>
                <a:endParaRPr lang="en-US" altLang="zh-CN" sz="3200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sz="3200" dirty="0">
                  <a:ea typeface="Cambria Math" charset="0"/>
                  <a:cs typeface="Cambria Math" charset="0"/>
                </a:endParaRPr>
              </a:p>
              <a:p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Note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that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altLang="zh-CN" sz="32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fast</a:t>
                </a:r>
                <a:r>
                  <a:rPr lang="zh-CN" altLang="en-US" sz="3200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3200" dirty="0" smtClean="0">
                    <a:ea typeface="Cambria Math" charset="0"/>
                    <a:cs typeface="Cambria Math" charset="0"/>
                  </a:rPr>
                  <a:t>exponentiation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34" y="1545801"/>
                <a:ext cx="10940803" cy="3581622"/>
              </a:xfrm>
              <a:prstGeom prst="rect">
                <a:avLst/>
              </a:prstGeom>
              <a:blipFill rotWithShape="0">
                <a:blip r:embed="rId3"/>
                <a:stretch>
                  <a:fillRect l="-1393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44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8926" y="1326368"/>
                <a:ext cx="10503516" cy="1949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𝑋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200" i="1">
                          <a:latin typeface="Cambria Math" charset="0"/>
                        </a:rPr>
                        <m:t>mod</m:t>
                      </m:r>
                      <m:r>
                        <a:rPr lang="zh-CN" altLang="en-US" sz="3200" i="1">
                          <a:latin typeface="Cambria Math" charset="0"/>
                        </a:rPr>
                        <m:t> </m:t>
                      </m:r>
                      <m:r>
                        <a:rPr lang="en-US" altLang="zh-CN" sz="3200" i="1">
                          <a:latin typeface="Cambria Math" charset="0"/>
                        </a:rPr>
                        <m:t>𝑁</m:t>
                      </m:r>
                      <m:r>
                        <a:rPr lang="en-US" altLang="zh-CN" sz="32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altLang="zh-CN" sz="32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zh-CN" sz="3200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32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begChr m:val="⌊"/>
                                              <m:endChr m:val="⌋"/>
                                              <m:ctrlPr>
                                                <a:rPr lang="en-US" altLang="zh-CN" sz="32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3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CN" sz="3200" b="0" i="1" smtClean="0"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CN" sz="3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zh-CN" altLang="en-US" sz="3200" i="1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>
                                          <a:latin typeface="Cambria Math" charset="0"/>
                                        </a:rPr>
                                        <m:t>mod</m:t>
                                      </m:r>
                                      <m:r>
                                        <a:rPr lang="zh-CN" altLang="en-US" sz="3200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>
                                          <a:latin typeface="Cambria Math" charset="0"/>
                                        </a:rPr>
                                        <m:t>N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X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even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32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3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32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3200" b="0" i="0" smtClean="0">
                                                  <a:latin typeface="Cambria Math" charset="0"/>
                                                </a:rPr>
                                                <m:t>A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begChr m:val="⌊"/>
                                                  <m:endChr m:val="⌋"/>
                                                  <m:ctrlPr>
                                                    <a:rPr lang="en-US" altLang="zh-CN" sz="3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altLang="zh-CN" sz="3200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CN" sz="3200" b="0" i="1" smtClean="0">
                                                          <a:latin typeface="Cambria Math" charset="0"/>
                                                        </a:rPr>
                                                        <m:t>𝑋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zh-CN" sz="3200" i="1">
                                                          <a:latin typeface="Cambria Math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zh-CN" altLang="en-US" sz="3200" i="1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3200">
                                              <a:latin typeface="Cambria Math" charset="0"/>
                                            </a:rPr>
                                            <m:t>mod</m:t>
                                          </m:r>
                                          <m:r>
                                            <a:rPr lang="zh-CN" altLang="en-US" sz="3200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3200">
                                              <a:latin typeface="Cambria Math" charset="0"/>
                                            </a:rPr>
                                            <m:t>N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32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charset="0"/>
                                    </a:rPr>
                                    <m:t>mod</m:t>
                                  </m:r>
                                  <m:r>
                                    <a:rPr lang="zh-CN" altLang="en-US" sz="320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zh-CN" altLang="en-US" sz="3200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A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X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odd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6" y="1326368"/>
                <a:ext cx="10503516" cy="19491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8926" y="4491790"/>
                <a:ext cx="10987642" cy="210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" charset="0"/>
                    <a:ea typeface="Times" charset="0"/>
                    <a:cs typeface="Times" charset="0"/>
                  </a:rPr>
                  <a:t>This is pretty much the same as the </a:t>
                </a:r>
                <a:r>
                  <a:rPr lang="en-US" altLang="zh-CN" sz="3200" dirty="0">
                    <a:latin typeface="Times" charset="0"/>
                    <a:ea typeface="Times" charset="0"/>
                    <a:cs typeface="Times" charset="0"/>
                  </a:rPr>
                  <a:t>Fast</a:t>
                </a:r>
                <a:r>
                  <a:rPr lang="zh-CN" altLang="en-US" sz="32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latin typeface="Times" charset="0"/>
                    <a:ea typeface="Times" charset="0"/>
                    <a:cs typeface="Times" charset="0"/>
                  </a:rPr>
                  <a:t>Modular Exponentiation except that we are doing matrix multiplication.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𝑂</m:t>
                      </m:r>
                      <m:r>
                        <a:rPr lang="en-US" altLang="zh-CN" sz="32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zh-CN" altLang="en-US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𝑋</m:t>
                          </m:r>
                        </m:e>
                      </m:func>
                      <m:r>
                        <a:rPr lang="en-US" altLang="zh-CN" sz="32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6" y="4491790"/>
                <a:ext cx="10987642" cy="2104294"/>
              </a:xfrm>
              <a:prstGeom prst="rect">
                <a:avLst/>
              </a:prstGeom>
              <a:blipFill rotWithShape="0">
                <a:blip r:embed="rId4"/>
                <a:stretch>
                  <a:fillRect l="-1387" t="-3768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44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7727" y="930442"/>
                <a:ext cx="4042610" cy="467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np.eye(</a:t>
                </a:r>
                <a:r>
                  <a:rPr lang="en-US" sz="2800" dirty="0" err="1" smtClean="0"/>
                  <a:t>A.shape</a:t>
                </a:r>
                <a:r>
                  <a:rPr lang="en-US" sz="2800" dirty="0" smtClean="0"/>
                  <a:t>[0]) just returns an identity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k-UA" sz="2800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2800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8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uk-UA" sz="28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uk-UA" sz="2800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sz="28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8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</a:rPr>
                      <m:t>⋅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b="0" i="1" smtClean="0">
                        <a:latin typeface="Cambria Math" charset="0"/>
                      </a:rPr>
                      <m:t>⋅</m:t>
                    </m:r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np.dot</a:t>
                </a:r>
                <a:r>
                  <a:rPr lang="en-US" sz="2800" dirty="0" smtClean="0"/>
                  <a:t>(A, B) is a function to compute matrix multiplication.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27" y="930442"/>
                <a:ext cx="4042610" cy="4678845"/>
              </a:xfrm>
              <a:prstGeom prst="rect">
                <a:avLst/>
              </a:prstGeom>
              <a:blipFill rotWithShape="0">
                <a:blip r:embed="rId3"/>
                <a:stretch>
                  <a:fillRect l="-3167" t="-1304" r="-754" b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0" y="1049087"/>
            <a:ext cx="8030945" cy="42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8447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What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is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4882" y="1129334"/>
                <a:ext cx="415030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5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5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5400" b="0" i="1" smtClean="0">
                              <a:latin typeface="Cambria Math" charset="0"/>
                            </a:rPr>
                            <m:t>𝑌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5400" i="1" smtClean="0">
                          <a:latin typeface="Cambria Math" charset="0"/>
                        </a:rPr>
                        <m:t>mod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= 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82" y="1129334"/>
                <a:ext cx="415030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3686" y="5476027"/>
            <a:ext cx="32444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smtClean="0">
                <a:latin typeface="Times" charset="0"/>
                <a:ea typeface="Times" charset="0"/>
                <a:cs typeface="Times" charset="0"/>
              </a:rPr>
              <a:t>Python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:</a:t>
            </a:r>
            <a:r>
              <a:rPr lang="en-US" sz="3600" dirty="0" smtClean="0">
                <a:latin typeface="Times" charset="0"/>
                <a:ea typeface="Times" charset="0"/>
                <a:cs typeface="Times" charset="0"/>
              </a:rPr>
              <a:t>  </a:t>
            </a:r>
          </a:p>
          <a:p>
            <a:r>
              <a:rPr lang="en-US" sz="36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3600" dirty="0" smtClean="0">
                <a:latin typeface="Times" charset="0"/>
                <a:ea typeface="Times" charset="0"/>
                <a:cs typeface="Times" charset="0"/>
              </a:rPr>
              <a:t>        x**y % n ?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lang="en-US" sz="3600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4011" y="1883387"/>
                <a:ext cx="969659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/>
                  <a:t>Problem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1.</a:t>
                </a:r>
              </a:p>
              <a:p>
                <a:r>
                  <a:rPr lang="en-US" sz="2800" dirty="0" smtClean="0"/>
                  <a:t>Your </a:t>
                </a:r>
                <a:r>
                  <a:rPr lang="en-US" sz="2800" dirty="0"/>
                  <a:t>task is to calculate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 mod </a:t>
                </a:r>
                <a:r>
                  <a:rPr lang="en-US" altLang="zh-CN" sz="2800" dirty="0" smtClean="0"/>
                  <a:t>1000000007</a:t>
                </a:r>
                <a:r>
                  <a:rPr lang="zh-CN" altLang="en-US" sz="2800" dirty="0" smtClean="0"/>
                  <a:t> </a:t>
                </a:r>
                <a:r>
                  <a:rPr lang="en-US" sz="2800" dirty="0" smtClean="0"/>
                  <a:t>where</a:t>
                </a:r>
                <a:r>
                  <a:rPr lang="en-US" sz="2800" dirty="0"/>
                  <a:t> </a:t>
                </a:r>
                <a:r>
                  <a:rPr lang="en-US" altLang="zh-CN" sz="2800" dirty="0" smtClean="0"/>
                  <a:t>x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y</a:t>
                </a:r>
                <a:r>
                  <a:rPr lang="en-US" sz="2800" dirty="0"/>
                  <a:t> </a:t>
                </a:r>
                <a:r>
                  <a:rPr lang="en-US" altLang="zh-CN" sz="2800" dirty="0" smtClean="0"/>
                  <a:t>are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positive </a:t>
                </a:r>
                <a:r>
                  <a:rPr lang="en-US" sz="2800" dirty="0" smtClean="0"/>
                  <a:t>integer</a:t>
                </a:r>
                <a:r>
                  <a:rPr lang="en-US" altLang="zh-CN" sz="2800" dirty="0" smtClean="0"/>
                  <a:t>s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(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1&lt;=x&lt;=2^30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0&lt;=y&lt;=2^30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)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1" y="1883387"/>
                <a:ext cx="9696597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25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33686" y="3795612"/>
            <a:ext cx="10072694" cy="1895859"/>
            <a:chOff x="6179538" y="4271519"/>
            <a:chExt cx="10072694" cy="1895859"/>
          </a:xfrm>
        </p:grpSpPr>
        <p:grpSp>
          <p:nvGrpSpPr>
            <p:cNvPr id="12" name="Group 11"/>
            <p:cNvGrpSpPr/>
            <p:nvPr/>
          </p:nvGrpSpPr>
          <p:grpSpPr>
            <a:xfrm>
              <a:off x="6179538" y="4271519"/>
              <a:ext cx="10072694" cy="1308811"/>
              <a:chOff x="6179538" y="4271519"/>
              <a:chExt cx="10072694" cy="1308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179538" y="4271519"/>
                    <a:ext cx="1007269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zh-CN" sz="3600" dirty="0" smtClean="0">
                        <a:latin typeface="Times" charset="0"/>
                        <a:ea typeface="Times" charset="0"/>
                        <a:cs typeface="Times" charset="0"/>
                      </a:rPr>
                      <a:t>Brute</a:t>
                    </a:r>
                    <a:r>
                      <a:rPr lang="zh-CN" altLang="en-US" sz="3600" dirty="0" smtClean="0">
                        <a:latin typeface="Times" charset="0"/>
                        <a:ea typeface="Times" charset="0"/>
                        <a:cs typeface="Times" charset="0"/>
                      </a:rPr>
                      <a:t> </a:t>
                    </a:r>
                    <a:r>
                      <a:rPr lang="en-US" altLang="zh-CN" sz="3600" dirty="0" smtClean="0">
                        <a:latin typeface="Times" charset="0"/>
                        <a:ea typeface="Times" charset="0"/>
                        <a:cs typeface="Times" charset="0"/>
                      </a:rPr>
                      <a:t>force</a:t>
                    </a:r>
                    <a:r>
                      <a:rPr lang="en-US" altLang="zh-CN" sz="2400" dirty="0" smtClean="0">
                        <a:latin typeface="Times" charset="0"/>
                        <a:ea typeface="Times" charset="0"/>
                        <a:cs typeface="Times" charset="0"/>
                      </a:rPr>
                      <a:t>:</a:t>
                    </a:r>
                    <a:r>
                      <a:rPr lang="en-US" sz="2400" dirty="0" smtClean="0">
                        <a:latin typeface="Times" charset="0"/>
                        <a:ea typeface="Times" charset="0"/>
                        <a:cs typeface="Times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𝑌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mod</m:t>
                        </m:r>
                        <m:r>
                          <a:rPr lang="zh-CN" altLang="en-US" sz="24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𝑋</m:t>
                                        </m:r>
                                        <m:r>
                                          <a:rPr lang="zh-CN" altLang="en-US" sz="2400" b="0" i="1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mod</m:t>
                                        </m:r>
                                        <m:r>
                                          <a:rPr lang="zh-CN" altLang="en-US" sz="2400" b="0" i="0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N</m:t>
                                        </m:r>
                                      </m:e>
                                    </m:d>
                                    <m:r>
                                      <a:rPr lang="zh-CN" altLang="en-US" sz="2400" b="0" i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 ∗</m:t>
                                    </m:r>
                                    <m:r>
                                      <a:rPr lang="en-US" altLang="zh-CN" sz="2400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mod</m:t>
                                </m:r>
                                <m:r>
                                  <a:rPr lang="zh-CN" altLang="en-US" sz="240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N</m:t>
                                </m:r>
                                <m:r>
                                  <a:rPr lang="zh-CN" altLang="en-US" sz="2400" b="0" i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X</m:t>
                                </m:r>
                                <m:r>
                                  <a:rPr lang="en-US" altLang="zh-CN" sz="2400" b="0" i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…</m:t>
                                </m:r>
                              </m:e>
                            </m:d>
                            <m:r>
                              <a:rPr lang="zh-CN" altLang="en-US" sz="2400" b="0" i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mod</m:t>
                        </m:r>
                        <m:r>
                          <a:rPr lang="zh-CN" altLang="en-US" sz="2400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N</m:t>
                        </m:r>
                      </m:oMath>
                    </a14:m>
                    <a:endParaRPr lang="en-US" sz="2400" dirty="0">
                      <a:latin typeface="Times" charset="0"/>
                      <a:ea typeface="Times" charset="0"/>
                      <a:cs typeface="Times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9538" y="4271519"/>
                    <a:ext cx="10072694" cy="55399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785" t="-30769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ight Brace 8"/>
              <p:cNvSpPr/>
              <p:nvPr/>
            </p:nvSpPr>
            <p:spPr>
              <a:xfrm rot="5400000">
                <a:off x="12254111" y="2999586"/>
                <a:ext cx="685800" cy="4475688"/>
              </a:xfrm>
              <a:prstGeom prst="rightBrace">
                <a:avLst>
                  <a:gd name="adj1" fmla="val 13362"/>
                  <a:gd name="adj2" fmla="val 496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447369" y="5736491"/>
                  <a:ext cx="2299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𝑡𝑖𝑚𝑒𝑠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: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7369" y="5736491"/>
                  <a:ext cx="2299284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8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219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 (while-loop)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7207" y="1634330"/>
                <a:ext cx="6080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" y="1634330"/>
                <a:ext cx="608044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7207" y="2657572"/>
                <a:ext cx="10654520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⋅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charset="0"/>
                        <a:ea typeface="Times" charset="0"/>
                        <a:cs typeface="Times" charset="0"/>
                      </a:rPr>
                      <m:t>⋅ </m:t>
                    </m:r>
                  </m:oMath>
                </a14:m>
                <a:r>
                  <a:rPr lang="mr-IN" altLang="zh-CN" sz="3600" b="0" dirty="0" smtClean="0">
                    <a:latin typeface="Times" charset="0"/>
                    <a:ea typeface="Times" charset="0"/>
                    <a:cs typeface="Times" charset="0"/>
                  </a:rPr>
                  <a:t>…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charset="0"/>
                        <a:ea typeface="Times" charset="0"/>
                        <a:cs typeface="Times" charset="0"/>
                      </a:rPr>
                      <m:t>⋅ 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" y="2657572"/>
                <a:ext cx="10654520" cy="630044"/>
              </a:xfrm>
              <a:prstGeom prst="rect">
                <a:avLst/>
              </a:prstGeom>
              <a:blipFill rotWithShape="0">
                <a:blip r:embed="rId4"/>
                <a:stretch>
                  <a:fillRect l="-57" t="-9709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6335" y="3756860"/>
            <a:ext cx="103509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can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change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recursive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function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to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while-loop!</a:t>
            </a:r>
          </a:p>
        </p:txBody>
      </p:sp>
    </p:spTree>
    <p:extLst>
      <p:ext uri="{BB962C8B-B14F-4D97-AF65-F5344CB8AC3E}">
        <p14:creationId xmlns:p14="http://schemas.microsoft.com/office/powerpoint/2010/main" val="1138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219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Fast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Modular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with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 (while-loop)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33" y="1138990"/>
            <a:ext cx="8741609" cy="43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02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73768" y="1491461"/>
            <a:ext cx="10299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63238"/>
                </a:solidFill>
                <a:latin typeface="-apple-system" charset="0"/>
              </a:rPr>
              <a:t>You are climbing a stair case. It takes </a:t>
            </a:r>
            <a:r>
              <a:rPr lang="en-US" sz="3200" i="1" dirty="0">
                <a:solidFill>
                  <a:srgbClr val="263238"/>
                </a:solidFill>
                <a:latin typeface="-apple-system" charset="0"/>
              </a:rPr>
              <a:t>n</a:t>
            </a:r>
            <a:r>
              <a:rPr lang="en-US" sz="3200" dirty="0">
                <a:solidFill>
                  <a:srgbClr val="263238"/>
                </a:solidFill>
                <a:latin typeface="-apple-system" charset="0"/>
              </a:rPr>
              <a:t> steps to reach to the 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top.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Each </a:t>
            </a:r>
            <a:r>
              <a:rPr lang="en-US" sz="3200" dirty="0">
                <a:solidFill>
                  <a:srgbClr val="263238"/>
                </a:solidFill>
                <a:latin typeface="-apple-system" charset="0"/>
              </a:rPr>
              <a:t>time you can either climb 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1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,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2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or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3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sz="3200" dirty="0">
                <a:solidFill>
                  <a:srgbClr val="263238"/>
                </a:solidFill>
                <a:latin typeface="-apple-system" charset="0"/>
              </a:rPr>
              <a:t>steps. In how many distinct ways can you climb to the top</a:t>
            </a:r>
            <a:r>
              <a:rPr lang="en-US" sz="3200" dirty="0" smtClean="0">
                <a:solidFill>
                  <a:srgbClr val="263238"/>
                </a:solidFill>
                <a:latin typeface="-apple-system" charset="0"/>
              </a:rPr>
              <a:t>?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Since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the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number</a:t>
            </a:r>
            <a:r>
              <a:rPr lang="zh-CN" altLang="en-US" sz="3200" dirty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is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huge,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we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only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want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to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know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the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answer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mod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1000000007.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(1&lt;=n&lt;=2^30</a:t>
            </a:r>
            <a:r>
              <a:rPr lang="en-US" altLang="zh-CN" sz="3200" dirty="0">
                <a:solidFill>
                  <a:srgbClr val="263238"/>
                </a:solidFill>
                <a:latin typeface="-apple-system" charset="0"/>
              </a:rPr>
              <a:t>)</a:t>
            </a:r>
            <a:endParaRPr lang="en-US" altLang="zh-CN" sz="3200" dirty="0" smtClean="0">
              <a:solidFill>
                <a:srgbClr val="263238"/>
              </a:solidFill>
              <a:latin typeface="-apple-syste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Exercise-1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707886"/>
                <a:ext cx="10299031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You are climbing a stair case. It takes </a:t>
                </a:r>
                <a:r>
                  <a:rPr lang="en-US" sz="3200" i="1" dirty="0">
                    <a:solidFill>
                      <a:srgbClr val="263238"/>
                    </a:solidFill>
                    <a:latin typeface="-apple-system" charset="0"/>
                  </a:rPr>
                  <a:t>n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 steps to reach to the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top.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Each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time you can either climb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1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2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or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3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steps. In how many distinct ways can you climb to the top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?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Since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huge,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we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only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want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know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mod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1000000007.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(1&lt;=n&lt;=2^30)</a:t>
                </a: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Initial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values: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=1,</m:t>
                    </m:r>
                    <m:r>
                      <a:rPr lang="zh-CN" altLang="en-US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=1,</m:t>
                    </m:r>
                    <m:r>
                      <a:rPr lang="zh-CN" altLang="en-US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DP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equation: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07886"/>
                <a:ext cx="10299031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1480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809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Brute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Force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707886"/>
                <a:ext cx="1029903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Initial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values: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=1,</m:t>
                    </m:r>
                    <m:r>
                      <a:rPr lang="zh-CN" altLang="en-US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=1,</m:t>
                    </m:r>
                    <m:r>
                      <a:rPr lang="zh-CN" altLang="en-US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DP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equation: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07886"/>
                <a:ext cx="10299031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1480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45225"/>
            <a:ext cx="9906630" cy="2439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7215" y="50570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263238"/>
                </a:solidFill>
                <a:latin typeface="-apple-system" charset="0"/>
              </a:rPr>
              <a:t>O(n)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4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00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Use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Multiplication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to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Handle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DP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707886"/>
                <a:ext cx="10299031" cy="551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You are climbing a stair case. It takes </a:t>
                </a:r>
                <a:r>
                  <a:rPr lang="en-US" sz="2800" i="1" dirty="0">
                    <a:solidFill>
                      <a:srgbClr val="263238"/>
                    </a:solidFill>
                    <a:latin typeface="-apple-system" charset="0"/>
                  </a:rPr>
                  <a:t>n</a:t>
                </a:r>
                <a:r>
                  <a:rPr lang="en-US" sz="2800" dirty="0">
                    <a:solidFill>
                      <a:srgbClr val="263238"/>
                    </a:solidFill>
                    <a:latin typeface="-apple-system" charset="0"/>
                  </a:rPr>
                  <a:t> steps to reach to the 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top.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Each </a:t>
                </a:r>
                <a:r>
                  <a:rPr lang="en-US" sz="2800" dirty="0">
                    <a:solidFill>
                      <a:srgbClr val="263238"/>
                    </a:solidFill>
                    <a:latin typeface="-apple-system" charset="0"/>
                  </a:rPr>
                  <a:t>time you can either climb 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1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,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2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or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3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2800" dirty="0">
                    <a:solidFill>
                      <a:srgbClr val="263238"/>
                    </a:solidFill>
                    <a:latin typeface="-apple-system" charset="0"/>
                  </a:rPr>
                  <a:t>steps. In how many distinct ways can you climb to the top</a:t>
                </a:r>
                <a:r>
                  <a:rPr 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?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Since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28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huge,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we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only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want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know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mod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1000000007.</a:t>
                </a:r>
                <a:r>
                  <a:rPr lang="zh-CN" altLang="en-US" sz="28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2800" dirty="0" smtClean="0">
                    <a:solidFill>
                      <a:srgbClr val="263238"/>
                    </a:solidFill>
                    <a:latin typeface="-apple-system" charset="0"/>
                  </a:rPr>
                  <a:t>(1&lt;=n&lt;=2^30)</a:t>
                </a:r>
              </a:p>
              <a:p>
                <a:endParaRPr lang="en-US" altLang="zh-CN" sz="28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𝑣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mr-IN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CN" sz="3200" b="0" i="1" smtClean="0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mr-IN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</m:mr>
                    </m:m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	</a:t>
                </a:r>
              </a:p>
              <a:p>
                <a:endParaRPr lang="en-US" altLang="zh-CN" sz="3200" i="1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−2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	</a:t>
                </a:r>
              </a:p>
              <a:p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      </a:t>
                </a:r>
                <a:endParaRPr lang="en-US" altLang="zh-CN" sz="3200" b="0" i="1" dirty="0" smtClean="0">
                  <a:solidFill>
                    <a:srgbClr val="263238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altLang="zh-CN" sz="3200" b="0" i="1" smtClean="0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sz="3200" i="1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07886"/>
                <a:ext cx="10299031" cy="5518818"/>
              </a:xfrm>
              <a:prstGeom prst="rect">
                <a:avLst/>
              </a:prstGeom>
              <a:blipFill rotWithShape="0">
                <a:blip r:embed="rId3"/>
                <a:stretch>
                  <a:fillRect l="-1184" t="-1105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00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Use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Matrix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Multiplication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to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Handle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DP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707886"/>
                <a:ext cx="102990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𝑣</m:t>
                    </m:r>
                    <m:r>
                      <a:rPr lang="en-US" altLang="zh-CN" sz="20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mr-IN" altLang="zh-CN" sz="2000" i="1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sz="20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mr-IN" altLang="zh-CN" sz="20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</m:mr>
                    </m:m>
                    <m:r>
                      <a:rPr lang="en-US" altLang="zh-CN" sz="20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sz="2000" b="0" dirty="0" smtClean="0">
                    <a:solidFill>
                      <a:srgbClr val="263238"/>
                    </a:solidFill>
                    <a:latin typeface="-apple-system" charset="0"/>
                  </a:rPr>
                  <a:t>	</a:t>
                </a:r>
                <a:endParaRPr lang="en-US" altLang="zh-CN" sz="2000" i="1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263238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−2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263238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solidFill>
                      <a:srgbClr val="263238"/>
                    </a:solidFill>
                    <a:latin typeface="-apple-system" charset="0"/>
                  </a:rPr>
                  <a:t>	</a:t>
                </a:r>
                <a:endParaRPr lang="en-US" altLang="zh-CN" sz="2000" b="0" i="1" dirty="0" smtClean="0">
                  <a:solidFill>
                    <a:srgbClr val="263238"/>
                  </a:solidFill>
                  <a:latin typeface="Cambria Math" charset="0"/>
                </a:endParaRPr>
              </a:p>
              <a:p>
                <a:endParaRPr lang="en-US" altLang="zh-CN" sz="2000" b="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07886"/>
                <a:ext cx="10299031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4" y="1532792"/>
            <a:ext cx="9232900" cy="509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0765" y="643861"/>
                <a:ext cx="5376535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altLang="zh-CN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altLang="zh-CN" i="1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263238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rgbClr val="263238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i="1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65" y="643861"/>
                <a:ext cx="5376535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56731" y="3755976"/>
                <a:ext cx="15904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 smtClean="0">
                    <a:solidFill>
                      <a:srgbClr val="263238"/>
                    </a:solidFill>
                    <a:latin typeface="-apple-system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altLang="zh-CN" sz="3600" b="0" i="1" dirty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dirty="0" smtClean="0">
                        <a:solidFill>
                          <a:srgbClr val="263238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altLang="zh-CN" sz="3600" dirty="0" smtClean="0">
                    <a:solidFill>
                      <a:srgbClr val="263238"/>
                    </a:solidFill>
                    <a:latin typeface="-apple-system" charset="0"/>
                  </a:rPr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731" y="3755976"/>
                <a:ext cx="1590435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494" t="-16038" r="-10728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084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 </a:t>
            </a:r>
            <a:r>
              <a:rPr lang="mr-IN" altLang="zh-CN" sz="4000" b="1" dirty="0" smtClean="0">
                <a:latin typeface="Times" pitchFamily="2" charset="0"/>
              </a:rPr>
              <a:t>–</a:t>
            </a:r>
            <a:r>
              <a:rPr lang="en-US" altLang="zh-CN" sz="4000" b="1" dirty="0" smtClean="0">
                <a:latin typeface="Times" pitchFamily="2" charset="0"/>
              </a:rPr>
              <a:t> How to construct our matrix A and v?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610" y="707886"/>
                <a:ext cx="12159916" cy="2109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3200" i="1" dirty="0" smtClean="0">
                  <a:solidFill>
                    <a:srgbClr val="263238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Step1: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Derive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DP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equation: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−2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+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…+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	</a:t>
                </a:r>
              </a:p>
              <a:p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Step2: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Set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up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the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initial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vector: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endParaRPr lang="en-US" altLang="zh-CN" sz="3200" b="0" dirty="0" smtClean="0">
                  <a:solidFill>
                    <a:srgbClr val="263238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" y="707886"/>
                <a:ext cx="12159916" cy="2109745"/>
              </a:xfrm>
              <a:prstGeom prst="rect">
                <a:avLst/>
              </a:prstGeom>
              <a:blipFill rotWithShape="0">
                <a:blip r:embed="rId3"/>
                <a:stretch>
                  <a:fillRect l="-1304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38333" y="2232856"/>
                <a:ext cx="44404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altLang="zh-CN" sz="320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sz="3200" i="1">
                                  <a:solidFill>
                                    <a:srgbClr val="263238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, …,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33" y="2232856"/>
                <a:ext cx="44404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610" y="2769989"/>
                <a:ext cx="12224244" cy="3881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Step3: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Set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up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transformation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matrix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𝐴</m:t>
                    </m:r>
                    <m:r>
                      <a:rPr lang="en-US" altLang="zh-CN" sz="320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k-UA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altLang="zh-CN" sz="3200" i="1">
                                      <a:solidFill>
                                        <a:srgbClr val="263238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     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  </m:t>
                    </m:r>
                  </m:oMath>
                </a14:m>
                <a:endParaRPr lang="en-US" altLang="zh-CN" sz="3200" b="0" i="1" dirty="0" smtClean="0">
                  <a:solidFill>
                    <a:srgbClr val="263238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altLang="zh-CN" sz="3200" b="0" i="1" dirty="0" smtClean="0">
                  <a:solidFill>
                    <a:srgbClr val="263238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𝑣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⋅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𝐴</m:t>
                      </m:r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sz="3200" i="1">
                                  <a:solidFill>
                                    <a:srgbClr val="263238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,</m:t>
                                </m:r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 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  </m:t>
                                        </m:r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" y="2769989"/>
                <a:ext cx="12224244" cy="3881960"/>
              </a:xfrm>
              <a:prstGeom prst="rect">
                <a:avLst/>
              </a:prstGeom>
              <a:blipFill rotWithShape="0">
                <a:blip r:embed="rId5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3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Exercise-2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649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You are climbing a stair case. It takes </a:t>
                </a:r>
                <a:r>
                  <a:rPr lang="en-US" sz="3200" i="1" dirty="0">
                    <a:solidFill>
                      <a:srgbClr val="263238"/>
                    </a:solidFill>
                    <a:latin typeface="-apple-system" charset="0"/>
                  </a:rPr>
                  <a:t>n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 steps to reach to the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top.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Each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time you can either climb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steps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.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time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have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263238"/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questions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each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question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queries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about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how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many distinct ways can you climb to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263238"/>
                        </a:solidFill>
                        <a:latin typeface="Cambria Math" charset="0"/>
                      </a:rPr>
                      <m:t>tair</m:t>
                    </m:r>
                    <m:r>
                      <a:rPr lang="en-US" altLang="zh-CN" sz="3200" b="0" i="0" smtClean="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Since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huge,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only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need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mod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1&lt;=n&lt;=2^30,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q&lt;=100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≤100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𝑁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=1000000007</m:t>
                      </m:r>
                    </m:oMath>
                  </m:oMathPara>
                </a14:m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6494085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31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9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Exercise-2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1&lt;=n&lt;=2^30,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q&lt;=100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≤100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Apply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fast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matrix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exponentiation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times?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263238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altLang="zh-CN" sz="3200" i="1" dirty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altLang="zh-CN" sz="3200" i="1" dirty="0" smtClean="0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 smtClean="0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3200" i="1" dirty="0" smtClean="0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sz="3200" i="1" dirty="0" smtClean="0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 i="0" dirty="0" smtClean="0">
                                <a:solidFill>
                                  <a:srgbClr val="263238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3200" i="1" dirty="0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 dirty="0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transformation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matrix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large!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=100</m:t>
                        </m:r>
                      </m:e>
                    </m:d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Worst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b="0" dirty="0" smtClean="0">
                    <a:solidFill>
                      <a:srgbClr val="263238"/>
                    </a:solidFill>
                    <a:latin typeface="-apple-system" charset="0"/>
                  </a:rPr>
                  <a:t>Case</a:t>
                </a:r>
                <a:r>
                  <a:rPr lang="zh-CN" altLang="en-US" sz="3200" b="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Complexity: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100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zh-CN" altLang="en-US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∗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30=3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𝑒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9</m:t>
                    </m:r>
                  </m:oMath>
                </a14:m>
                <a:endParaRPr lang="en-US" altLang="zh-CN" sz="3200" b="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6001643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42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Why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do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need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4223" y="1307057"/>
                <a:ext cx="11628198" cy="6042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4000" dirty="0" smtClean="0"/>
                  <a:t>Fast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modular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exponentiation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is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heavily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related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to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number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theory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and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cryptography.</a:t>
                </a:r>
              </a:p>
              <a:p>
                <a:endParaRPr lang="en-US" sz="4000" dirty="0"/>
              </a:p>
              <a:p>
                <a:r>
                  <a:rPr lang="en-US" altLang="zh-CN" sz="4000" dirty="0" smtClean="0"/>
                  <a:t>e.g.</a:t>
                </a:r>
                <a:r>
                  <a:rPr lang="zh-CN" altLang="en-US" sz="4000" dirty="0" smtClean="0"/>
                  <a:t> </a:t>
                </a:r>
                <a:endParaRPr lang="en-US" altLang="zh-CN" sz="4000" dirty="0" smtClean="0"/>
              </a:p>
              <a:p>
                <a:r>
                  <a:rPr lang="en-US" altLang="zh-CN" sz="4000" dirty="0" smtClean="0"/>
                  <a:t>	</a:t>
                </a:r>
                <a:r>
                  <a:rPr lang="en-US" altLang="zh-CN" sz="3600" dirty="0" smtClean="0"/>
                  <a:t>Modular</a:t>
                </a:r>
                <a:r>
                  <a:rPr lang="zh-CN" altLang="en-US" sz="3600" dirty="0" smtClean="0"/>
                  <a:t> </a:t>
                </a:r>
                <a:r>
                  <a:rPr lang="en-US" sz="3600" dirty="0" smtClean="0"/>
                  <a:t>multiplicative</a:t>
                </a:r>
                <a:r>
                  <a:rPr lang="en-US" altLang="zh-CN" sz="3600" dirty="0" smtClean="0"/>
                  <a:t> </a:t>
                </a:r>
                <a:r>
                  <a:rPr lang="en-US" altLang="zh-CN" sz="3600" dirty="0"/>
                  <a:t>inverse</a:t>
                </a:r>
                <a:r>
                  <a:rPr lang="zh-CN" altLang="en-US" sz="36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altLang="zh-CN" sz="3600" b="0" i="1" smtClean="0">
                            <a:latin typeface="Cambria Math" charset="0"/>
                          </a:rPr>
                          <m:t>−2</m:t>
                        </m:r>
                      </m:sup>
                    </m:sSup>
                    <m:r>
                      <a:rPr lang="en-US" altLang="zh-CN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1/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</m:oMath>
                </a14:m>
                <a:r>
                  <a:rPr lang="zh-CN" alt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charset="0"/>
                      </a:rPr>
                      <m:t>𝑚𝑜𝑑</m:t>
                    </m:r>
                    <m:r>
                      <a:rPr lang="zh-CN" altLang="en-US" sz="3600" b="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</a:rPr>
                      <m:t>𝑃</m:t>
                    </m:r>
                  </m:oMath>
                </a14:m>
                <a:endParaRPr lang="en-US" altLang="zh-CN" sz="3600" dirty="0" smtClean="0"/>
              </a:p>
              <a:p>
                <a:r>
                  <a:rPr lang="en-US" altLang="zh-CN" sz="3600" dirty="0"/>
                  <a:t>	</a:t>
                </a:r>
                <a:r>
                  <a:rPr lang="en-US" altLang="zh-CN" sz="3600" dirty="0" smtClean="0"/>
                  <a:t>RSA:</a:t>
                </a:r>
                <a:r>
                  <a:rPr lang="zh-CN" altLang="en-US" sz="3600" dirty="0" smtClean="0"/>
                  <a:t> </a:t>
                </a:r>
                <a:r>
                  <a:rPr lang="en-US" altLang="zh-CN" sz="3600" dirty="0" smtClean="0"/>
                  <a:t>encryption:</a:t>
                </a:r>
                <a:r>
                  <a:rPr lang="zh-CN" altLang="en-US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600" i="1">
                            <a:latin typeface="Cambria Math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600" i="1" smtClean="0">
                        <a:latin typeface="Cambria Math" charset="0"/>
                      </a:rPr>
                      <m:t>mo</m:t>
                    </m:r>
                    <m:r>
                      <a:rPr lang="en-US" altLang="zh-CN" sz="3600" b="0" i="1" smtClean="0">
                        <a:latin typeface="Cambria Math" charset="0"/>
                      </a:rPr>
                      <m:t>𝑑</m:t>
                    </m:r>
                    <m:r>
                      <a:rPr lang="zh-CN" altLang="en-US" sz="3600" b="0" i="1" smtClean="0">
                        <a:latin typeface="Cambria Math" charset="0"/>
                      </a:rPr>
                      <m:t> </m:t>
                    </m:r>
                    <m:r>
                      <a:rPr lang="zh-CN" altLang="en-US" sz="3600" i="1">
                        <a:latin typeface="Cambria Math" charset="0"/>
                      </a:rPr>
                      <m:t> </m:t>
                    </m:r>
                    <m:r>
                      <a:rPr lang="en-US" altLang="zh-CN" sz="3600" b="0" i="1" smtClean="0">
                        <a:latin typeface="Cambria Math" charset="0"/>
                      </a:rPr>
                      <m:t>𝑁</m:t>
                    </m:r>
                    <m:r>
                      <a:rPr lang="en-US" altLang="zh-CN" sz="3600" i="1">
                        <a:latin typeface="Cambria Math" charset="0"/>
                      </a:rPr>
                      <m:t>, </m:t>
                    </m:r>
                  </m:oMath>
                </a14:m>
                <a:endParaRPr lang="en-US" altLang="zh-CN" sz="3600" dirty="0" smtClean="0"/>
              </a:p>
              <a:p>
                <a:r>
                  <a:rPr lang="zh-CN" altLang="en-US" sz="3600" dirty="0"/>
                  <a:t> </a:t>
                </a:r>
                <a:r>
                  <a:rPr lang="zh-CN" altLang="en-US" sz="3600" dirty="0" smtClean="0"/>
                  <a:t>               </a:t>
                </a:r>
                <a:r>
                  <a:rPr lang="zh-CN" altLang="en-US" sz="3600" dirty="0"/>
                  <a:t> </a:t>
                </a:r>
                <a:r>
                  <a:rPr lang="zh-CN" altLang="en-US" sz="3600" dirty="0" smtClean="0"/>
                  <a:t> </a:t>
                </a:r>
                <a:r>
                  <a:rPr lang="en-US" altLang="zh-CN" sz="3600" dirty="0" smtClean="0"/>
                  <a:t>decryption:</a:t>
                </a:r>
                <a:r>
                  <a:rPr lang="zh-CN" altLang="en-US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charset="0"/>
                          </a:rPr>
                          <m:t>(</m:t>
                        </m:r>
                        <m:r>
                          <a:rPr lang="en-US" altLang="zh-CN" sz="36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600" i="1">
                            <a:latin typeface="Cambria Math" charset="0"/>
                          </a:rPr>
                          <m:t>𝑒𝑑</m:t>
                        </m:r>
                      </m:sup>
                    </m:sSup>
                    <m:r>
                      <a:rPr lang="en-US" altLang="zh-CN" sz="3600" i="1">
                        <a:latin typeface="Cambria Math" charset="0"/>
                      </a:rPr>
                      <m:t>)</m:t>
                    </m:r>
                    <m:r>
                      <a:rPr lang="zh-CN" altLang="en-US" sz="3600" i="1">
                        <a:latin typeface="Cambria Math" charset="0"/>
                      </a:rPr>
                      <m:t> </m:t>
                    </m:r>
                    <m:r>
                      <a:rPr lang="en-US" altLang="zh-CN" sz="3600" i="1">
                        <a:latin typeface="Cambria Math" charset="0"/>
                      </a:rPr>
                      <m:t>𝑚𝑜𝑑</m:t>
                    </m:r>
                    <m:r>
                      <a:rPr lang="zh-CN" altLang="en-US" sz="3600" i="1">
                        <a:latin typeface="Cambria Math" charset="0"/>
                      </a:rPr>
                      <m:t> </m:t>
                    </m:r>
                    <m:r>
                      <a:rPr lang="en-US" altLang="zh-CN" sz="3600" i="1">
                        <a:latin typeface="Cambria Math" charset="0"/>
                      </a:rPr>
                      <m:t>𝑁</m:t>
                    </m:r>
                    <m:r>
                      <a:rPr lang="en-US" altLang="zh-CN" sz="3600" i="1">
                        <a:latin typeface="Cambria Math" charset="0"/>
                      </a:rPr>
                      <m:t>=</m:t>
                    </m:r>
                    <m:r>
                      <a:rPr lang="en-US" altLang="zh-CN" sz="3600" i="1">
                        <a:latin typeface="Cambria Math" charset="0"/>
                      </a:rPr>
                      <m:t>𝑚</m:t>
                    </m:r>
                    <m:r>
                      <a:rPr lang="zh-CN" altLang="en-US" sz="36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36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charset="0"/>
                      </a:rPr>
                      <m:t>𝑒𝑑</m:t>
                    </m:r>
                    <m:r>
                      <a:rPr lang="en-US" altLang="zh-CN" sz="3600" b="0" i="1" smtClean="0">
                        <a:latin typeface="Cambria Math" charset="0"/>
                      </a:rPr>
                      <m:t>=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altLang="zh-CN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endParaRPr lang="en-US" sz="3600" dirty="0"/>
              </a:p>
              <a:p>
                <a:endParaRPr lang="en-US" altLang="zh-CN" sz="4000" dirty="0" smtClean="0"/>
              </a:p>
              <a:p>
                <a:endParaRPr lang="en-US" altLang="zh-CN" sz="4000" dirty="0" smtClean="0"/>
              </a:p>
              <a:p>
                <a:endParaRPr lang="en-US" altLang="zh-CN" sz="4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3" y="1307057"/>
                <a:ext cx="11628198" cy="6042360"/>
              </a:xfrm>
              <a:prstGeom prst="rect">
                <a:avLst/>
              </a:prstGeom>
              <a:blipFill rotWithShape="0">
                <a:blip r:embed="rId3"/>
                <a:stretch>
                  <a:fillRect l="-2674" t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9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6974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Exercise-2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Can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do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it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faster?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37937" y="856357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dirty="0" smtClean="0">
              <a:solidFill>
                <a:srgbClr val="263238"/>
              </a:solidFill>
              <a:latin typeface="-apple-system" charset="0"/>
            </a:endParaRPr>
          </a:p>
          <a:p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endParaRPr lang="en-US" altLang="zh-CN" sz="3200" dirty="0" smtClean="0">
              <a:solidFill>
                <a:srgbClr val="263238"/>
              </a:solidFill>
              <a:latin typeface="-apple-system" charset="0"/>
            </a:endParaRPr>
          </a:p>
          <a:p>
            <a:endParaRPr lang="en-US" altLang="zh-CN" sz="3200" dirty="0" smtClean="0">
              <a:solidFill>
                <a:srgbClr val="263238"/>
              </a:solidFill>
              <a:latin typeface="-apple-system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7937" y="1446549"/>
                <a:ext cx="6080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𝑋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1446549"/>
                <a:ext cx="608044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7937" y="2259466"/>
                <a:ext cx="10654520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⋅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charset="0"/>
                        <a:ea typeface="Times" charset="0"/>
                        <a:cs typeface="Times" charset="0"/>
                      </a:rPr>
                      <m:t>⋅ </m:t>
                    </m:r>
                  </m:oMath>
                </a14:m>
                <a:r>
                  <a:rPr lang="mr-IN" altLang="zh-CN" sz="3600" b="0" dirty="0" smtClean="0">
                    <a:latin typeface="Times" charset="0"/>
                    <a:ea typeface="Times" charset="0"/>
                    <a:cs typeface="Times" charset="0"/>
                  </a:rPr>
                  <a:t>…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charset="0"/>
                        <a:ea typeface="Times" charset="0"/>
                        <a:cs typeface="Times" charset="0"/>
                      </a:rPr>
                      <m:t>⋅ 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2259466"/>
                <a:ext cx="10654520" cy="630044"/>
              </a:xfrm>
              <a:prstGeom prst="rect">
                <a:avLst/>
              </a:prstGeom>
              <a:blipFill rotWithShape="0">
                <a:blip r:embed="rId4"/>
                <a:stretch>
                  <a:fillRect l="-57" t="-9709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4758" y="3204493"/>
                <a:ext cx="10972800" cy="4102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We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can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store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all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matrices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decompose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into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most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many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Thus,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𝑣</m:t>
                    </m:r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…</m:t>
                        </m:r>
                        <m:d>
                          <m:dPr>
                            <m:ctrlP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𝑣</m:t>
                                </m:r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  <m: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𝐴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…⋅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𝐴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𝑚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8" y="3204493"/>
                <a:ext cx="10972800" cy="4102277"/>
              </a:xfrm>
              <a:prstGeom prst="rect">
                <a:avLst/>
              </a:prstGeom>
              <a:blipFill rotWithShape="0">
                <a:blip r:embed="rId5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4758" y="707886"/>
            <a:ext cx="1097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For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all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question,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we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have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the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same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A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but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different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r>
              <a:rPr lang="en-US" altLang="zh-CN" sz="3200" dirty="0" smtClean="0">
                <a:solidFill>
                  <a:srgbClr val="263238"/>
                </a:solidFill>
                <a:latin typeface="-apple-system" charset="0"/>
              </a:rPr>
              <a:t>X.</a:t>
            </a:r>
            <a:r>
              <a:rPr lang="zh-CN" altLang="en-US" sz="3200" dirty="0" smtClean="0">
                <a:solidFill>
                  <a:srgbClr val="263238"/>
                </a:solidFill>
                <a:latin typeface="-apple-system" charset="0"/>
              </a:rPr>
              <a:t> </a:t>
            </a:r>
            <a:endParaRPr lang="en-US" altLang="zh-CN" sz="3200" dirty="0" smtClean="0">
              <a:solidFill>
                <a:srgbClr val="263238"/>
              </a:solidFill>
              <a:latin typeface="-apple-system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683176" y="5185371"/>
            <a:ext cx="397466" cy="1593993"/>
          </a:xfrm>
          <a:prstGeom prst="rightBrace">
            <a:avLst>
              <a:gd name="adj1" fmla="val 39718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18658" y="6141673"/>
                <a:ext cx="23465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658" y="6141673"/>
                <a:ext cx="234653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5400000">
            <a:off x="4902656" y="2560146"/>
            <a:ext cx="397466" cy="6513095"/>
          </a:xfrm>
          <a:prstGeom prst="rightBrace">
            <a:avLst>
              <a:gd name="adj1" fmla="val 39718"/>
              <a:gd name="adj2" fmla="val 1065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72911" y="6123178"/>
                <a:ext cx="32921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log</m:t>
                      </m:r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⁡(</m:t>
                      </m:r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altLang="zh-CN" sz="36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11" y="6123178"/>
                <a:ext cx="329213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6974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Exercise-2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Can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we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do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it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faster?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6631" y="960438"/>
                <a:ext cx="10972800" cy="5353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Step 1: Preprocess all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matrices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altLang="zh-CN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𝑂</m:t>
                    </m:r>
                    <m:r>
                      <a:rPr lang="en-US" altLang="zh-CN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</m:e>
                      <m:sup>
                        <m:r>
                          <a:rPr lang="en-US" altLang="zh-CN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altLang="zh-CN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32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CN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)</m:t>
                    </m:r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Step2: For each question of </a:t>
                </a:r>
                <a:r>
                  <a:rPr lang="en-US" altLang="zh-CN" sz="3200" dirty="0">
                    <a:solidFill>
                      <a:srgbClr val="263238"/>
                    </a:solidFill>
                    <a:latin typeface="-apple-system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263238"/>
                        </a:solidFill>
                        <a:latin typeface="Cambria Math" charset="0"/>
                      </a:rPr>
                      <m:t>tair</m:t>
                    </m:r>
                    <m:r>
                      <a:rPr lang="en-US" altLang="zh-CN" sz="3200">
                        <a:solidFill>
                          <a:srgbClr val="263238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: </a:t>
                </a:r>
              </a:p>
              <a:p>
                <a:r>
                  <a:rPr lang="en-US" altLang="zh-CN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        </a:t>
                </a: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ea typeface="Times" charset="0"/>
                    <a:cs typeface="Times" charset="0"/>
                  </a:rPr>
                  <a:t>            Compute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𝑣</m:t>
                    </m:r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sup>
                    </m:sSup>
                    <m:r>
                      <a:rPr lang="en-US" altLang="zh-CN" sz="3200" i="1">
                        <a:solidFill>
                          <a:srgbClr val="263238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…</m:t>
                        </m:r>
                        <m:d>
                          <m:dPr>
                            <m:ctrlPr>
                              <a:rPr lang="en-US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𝑣</m:t>
                                </m:r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  <m:r>
                              <a:rPr lang="en-US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𝐴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solidFill>
                                              <a:srgbClr val="263238"/>
                                            </a:solidFill>
                                            <a:latin typeface="Cambria Math" charset="0"/>
                                            <a:ea typeface="Times" charset="0"/>
                                            <a:cs typeface="Times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solidFill>
                                          <a:srgbClr val="263238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…⋅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263238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𝐴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solidFill>
                                      <a:srgbClr val="263238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𝑚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𝑂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𝑞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263238"/>
                        </a:solidFill>
                        <a:latin typeface="Cambria Math" charset="0"/>
                      </a:rPr>
                      <m:t>log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⁡(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))</m:t>
                    </m:r>
                  </m:oMath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1" y="960438"/>
                <a:ext cx="10972800" cy="5353517"/>
              </a:xfrm>
              <a:prstGeom prst="rect">
                <a:avLst/>
              </a:prstGeom>
              <a:blipFill rotWithShape="0"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7349" y="2719457"/>
                <a:ext cx="5847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2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200" i="1" dirty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200" i="1" dirty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49" y="2719457"/>
                <a:ext cx="584775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47151" y="5287262"/>
                <a:ext cx="54917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altLang="zh-CN" sz="36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𝑞</m:t>
                      </m:r>
                      <m:sSup>
                        <m:sSupPr>
                          <m:ctrlPr>
                            <a:rPr lang="en-US" altLang="zh-CN" sz="3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600">
                          <a:solidFill>
                            <a:srgbClr val="FF0000"/>
                          </a:solidFill>
                          <a:latin typeface="Cambria Math" charset="0"/>
                        </a:rPr>
                        <m:t>log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⁡(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altLang="zh-CN" sz="3600" dirty="0">
                  <a:solidFill>
                    <a:srgbClr val="FF0000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51" y="5287262"/>
                <a:ext cx="549176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You are climbing a stair case. It takes </a:t>
                </a:r>
                <a:r>
                  <a:rPr lang="en-US" sz="3200" i="1" dirty="0">
                    <a:solidFill>
                      <a:srgbClr val="263238"/>
                    </a:solidFill>
                    <a:latin typeface="-apple-system" charset="0"/>
                  </a:rPr>
                  <a:t>n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 steps to reach to the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top.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Each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time you can either climb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steps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.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 want to know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how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many distinct ways can you climb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-apple-system" charset="0"/>
                  </a:rPr>
                  <a:t>top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Since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huge,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only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need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mod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2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1&lt;=n&lt;=2^30,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&lt;…&lt;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≤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500</m:t>
                    </m:r>
                  </m:oMath>
                </a14:m>
                <a:endParaRPr lang="en-US" altLang="zh-CN" sz="3200" dirty="0" smtClean="0">
                  <a:solidFill>
                    <a:srgbClr val="FF0000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You are climbing a stair case. It takes </a:t>
                </a:r>
                <a:r>
                  <a:rPr lang="en-US" sz="3200" i="1" dirty="0">
                    <a:solidFill>
                      <a:srgbClr val="263238"/>
                    </a:solidFill>
                    <a:latin typeface="-apple-system" charset="0"/>
                  </a:rPr>
                  <a:t>n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 steps to reach to the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top.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Each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time you can either climb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steps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.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 want to know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how </a:t>
                </a:r>
                <a:r>
                  <a:rPr lang="en-US" sz="3200" dirty="0">
                    <a:solidFill>
                      <a:srgbClr val="263238"/>
                    </a:solidFill>
                    <a:latin typeface="-apple-system" charset="0"/>
                  </a:rPr>
                  <a:t>many distinct ways can you climb </a:t>
                </a:r>
                <a:r>
                  <a:rPr 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to top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Since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huge,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you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only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need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to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answer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number</a:t>
                </a:r>
                <a:r>
                  <a:rPr lang="zh-CN" altLang="en-US" sz="3200" dirty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mod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2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.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1&lt;=n&lt;=2^30,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&lt;…&lt;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263238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263238"/>
                        </a:solidFill>
                        <a:latin typeface="Cambria Math" charset="0"/>
                      </a:rPr>
                      <m:t>≤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500</m:t>
                    </m:r>
                  </m:oMath>
                </a14:m>
                <a:endParaRPr lang="en-US" altLang="zh-CN" sz="3200" dirty="0" smtClean="0">
                  <a:solidFill>
                    <a:srgbClr val="FF0000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9975" y="5029416"/>
                <a:ext cx="41648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!</m:t>
                      </m:r>
                    </m:oMath>
                  </m:oMathPara>
                </a14:m>
                <a:endParaRPr lang="en-US" altLang="zh-CN" sz="3600" dirty="0">
                  <a:solidFill>
                    <a:srgbClr val="FF0000"/>
                  </a:solidFill>
                  <a:latin typeface="-apple-system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75" y="5029416"/>
                <a:ext cx="416485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1&lt;=n&lt;=2^30,</a:t>
                </a:r>
                <a:r>
                  <a:rPr lang="zh-CN" altLang="en-US" sz="3200" dirty="0" smtClean="0">
                    <a:solidFill>
                      <a:srgbClr val="263238"/>
                    </a:solidFill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263238"/>
                    </a:solidFill>
                    <a:latin typeface="-apple-system" charset="0"/>
                  </a:rPr>
                  <a:t>q&lt;=100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500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263238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263238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altLang="zh-CN" sz="3200" b="0" i="1" smtClean="0">
                          <a:solidFill>
                            <a:srgbClr val="263238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zh-CN" sz="3200" dirty="0" smtClean="0">
                  <a:solidFill>
                    <a:srgbClr val="263238"/>
                  </a:solidFill>
                  <a:latin typeface="-apple-system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 </a:t>
                </a:r>
              </a:p>
              <a:p>
                <a:endParaRPr lang="en-US" altLang="zh-CN" sz="3200" dirty="0" smtClean="0">
                  <a:solidFill>
                    <a:srgbClr val="FF0000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Note that we only need the answer mod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2</a:t>
                </a:r>
                <a:r>
                  <a:rPr lang="en-US" altLang="zh-CN" sz="3200" dirty="0" smtClean="0">
                    <a:latin typeface="-apple-system" charset="0"/>
                  </a:rPr>
                  <a:t>, which means all 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𝑋</m:t>
                        </m:r>
                      </m:sup>
                    </m:sSup>
                    <m:r>
                      <a:rPr lang="en-US" altLang="zh-CN" sz="3200" b="0" i="1" smtClean="0">
                        <a:latin typeface="Cambria Math" charset="0"/>
                      </a:rPr>
                      <m:t>[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𝑖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𝑗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are either 0 or 1. </a:t>
                </a:r>
              </a:p>
              <a:p>
                <a:r>
                  <a:rPr lang="en-US" altLang="zh-CN" sz="3200" dirty="0" smtClean="0">
                    <a:latin typeface="-apple-system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4031873"/>
              </a:xfrm>
              <a:prstGeom prst="rect">
                <a:avLst/>
              </a:prstGeom>
              <a:blipFill rotWithShape="0">
                <a:blip r:embed="rId3"/>
                <a:stretch>
                  <a:fillRect l="-1389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612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3200" dirty="0" smtClean="0">
                  <a:solidFill>
                    <a:srgbClr val="FF0000"/>
                  </a:solidFill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Note that we only need the answer mod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2</a:t>
                </a:r>
                <a:r>
                  <a:rPr lang="en-US" altLang="zh-CN" sz="3200" dirty="0" smtClean="0">
                    <a:latin typeface="-apple-system" charset="0"/>
                  </a:rPr>
                  <a:t>, which means all 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𝑋</m:t>
                        </m:r>
                      </m:sup>
                    </m:sSup>
                    <m:r>
                      <a:rPr lang="en-US" altLang="zh-CN" sz="3200" b="0" i="1" smtClean="0">
                        <a:latin typeface="Cambria Math" charset="0"/>
                      </a:rPr>
                      <m:t>[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𝑖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𝑗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are either 0 or 1. </a:t>
                </a:r>
              </a:p>
              <a:p>
                <a:endParaRPr lang="en-US" altLang="zh-CN" sz="3200" dirty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Recall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Matrix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Multiplication: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𝑖</m:t>
                          </m:r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3200" i="1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𝑘</m:t>
                          </m:r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32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𝑖</m:t>
                              </m:r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⋅</m:t>
                              </m:r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𝑘</m:t>
                              </m:r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3200" dirty="0" smtClean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are either 0 or 1, then </a:t>
                </a:r>
              </a:p>
              <a:p>
                <a:r>
                  <a:rPr lang="en-US" altLang="zh-CN" sz="3200" dirty="0">
                    <a:latin typeface="-apple-system" charset="0"/>
                  </a:rPr>
                  <a:t>	</a:t>
                </a:r>
                <a:r>
                  <a:rPr lang="en-US" altLang="zh-CN" sz="3200" dirty="0" smtClean="0">
                    <a:latin typeface="-apple-system" charset="0"/>
                  </a:rPr>
                  <a:t>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2=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𝑋𝑂</m:t>
                    </m:r>
                    <m:sSubSup>
                      <m:sSubSupPr>
                        <m:ctrlP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𝑚</m:t>
                        </m:r>
                      </m:sup>
                    </m:sSubSup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</m:sub>
                    </m:sSub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𝑎𝑛𝑑</m:t>
                    </m:r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)</m:t>
                    </m:r>
                  </m:oMath>
                </a14:m>
                <a:endParaRPr lang="en-US" altLang="zh-CN" sz="3200" dirty="0" smtClean="0">
                  <a:latin typeface="-apple-system" charset="0"/>
                </a:endParaRPr>
              </a:p>
              <a:p>
                <a:endParaRPr lang="en-US" altLang="zh-CN" sz="3200" dirty="0">
                  <a:latin typeface="-apple-system" charset="0"/>
                </a:endParaRPr>
              </a:p>
              <a:p>
                <a:endParaRPr lang="en-US" altLang="zh-CN" sz="3200" dirty="0" smtClean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6129820"/>
              </a:xfrm>
              <a:prstGeom prst="rect">
                <a:avLst/>
              </a:prstGeom>
              <a:blipFill rotWithShape="0"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245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Exercise-3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7937" y="856357"/>
                <a:ext cx="10972800" cy="6120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latin typeface="-apple-system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-apple-system" charset="0"/>
                  </a:rPr>
                  <a:t> are either 0 or 1, then </a:t>
                </a:r>
              </a:p>
              <a:p>
                <a:r>
                  <a:rPr lang="en-US" altLang="zh-CN" sz="3200" dirty="0">
                    <a:latin typeface="-apple-system" charset="0"/>
                  </a:rPr>
                  <a:t>	</a:t>
                </a:r>
                <a:r>
                  <a:rPr lang="en-US" altLang="zh-CN" sz="3200" dirty="0" smtClean="0">
                    <a:latin typeface="-apple-system" charset="0"/>
                  </a:rPr>
                  <a:t>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2=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𝑋𝑂</m:t>
                    </m:r>
                    <m:sSubSup>
                      <m:sSubSupPr>
                        <m:ctrlP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𝑚</m:t>
                        </m:r>
                      </m:sup>
                    </m:sSubSup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</m:sub>
                    </m:sSub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𝑎𝑛𝑑</m:t>
                    </m:r>
                    <m:r>
                      <a:rPr lang="en-US" altLang="zh-CN" sz="3200" i="1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)</m:t>
                    </m:r>
                  </m:oMath>
                </a14:m>
                <a:endParaRPr lang="en-US" altLang="zh-CN" sz="3200" dirty="0" smtClean="0">
                  <a:latin typeface="-apple-system" charset="0"/>
                </a:endParaRPr>
              </a:p>
              <a:p>
                <a:endParaRPr lang="en-US" altLang="zh-CN" sz="3200" dirty="0" smtClean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Thus,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we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can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compress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every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64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entries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of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matrix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into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64-bit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long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long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type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variable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such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that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𝑋𝑂𝑅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,: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𝑎𝑛𝑑</m:t>
                    </m:r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:,</m:t>
                        </m:r>
                        <m:r>
                          <a:rPr lang="en-US" altLang="zh-CN" sz="32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zh-CN" sz="32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)</m:t>
                    </m:r>
                  </m:oMath>
                </a14:m>
                <a:endParaRPr lang="en-US" altLang="zh-CN" sz="3200" dirty="0" smtClean="0">
                  <a:latin typeface="-apple-system" charset="0"/>
                </a:endParaRPr>
              </a:p>
              <a:p>
                <a:endParaRPr lang="en-US" altLang="zh-CN" sz="3200" dirty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We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can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facilitate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the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algorithm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by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factor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of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-apple-system" charset="0"/>
                  </a:rPr>
                  <a:t>64</a:t>
                </a:r>
                <a:r>
                  <a:rPr lang="en-US" altLang="zh-CN" sz="3200" dirty="0" smtClean="0">
                    <a:latin typeface="-apple-system" charset="0"/>
                  </a:rPr>
                  <a:t>.</a:t>
                </a:r>
                <a:r>
                  <a:rPr lang="zh-CN" altLang="en-US" sz="3200" dirty="0">
                    <a:latin typeface="-apple-system" charset="0"/>
                  </a:rPr>
                  <a:t> </a:t>
                </a:r>
                <a:endParaRPr lang="en-US" altLang="zh-CN" sz="3200" dirty="0" smtClean="0">
                  <a:latin typeface="-apple-system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charset="0"/>
                          </a:rPr>
                          <m:t>500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zh-CN" altLang="en-US" sz="3200" b="0" i="1" smtClean="0">
                        <a:latin typeface="Cambria Math" charset="0"/>
                      </a:rPr>
                      <m:t>∗</m:t>
                    </m:r>
                    <m:r>
                      <a:rPr lang="en-US" altLang="zh-CN" sz="3200" b="0" i="1" smtClean="0">
                        <a:latin typeface="Cambria Math" charset="0"/>
                      </a:rPr>
                      <m:t>30/64</m:t>
                    </m:r>
                  </m:oMath>
                </a14:m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is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r>
                  <a:rPr lang="en-US" altLang="zh-CN" sz="3200" dirty="0" smtClean="0">
                    <a:latin typeface="-apple-system" charset="0"/>
                  </a:rPr>
                  <a:t>acceptable!</a:t>
                </a:r>
                <a:r>
                  <a:rPr lang="zh-CN" altLang="en-US" sz="3200" dirty="0" smtClean="0">
                    <a:latin typeface="-apple-system" charset="0"/>
                  </a:rPr>
                  <a:t> </a:t>
                </a:r>
                <a:endParaRPr lang="en-US" altLang="zh-CN" sz="3200" dirty="0" smtClean="0">
                  <a:latin typeface="-apple-system" charset="0"/>
                </a:endParaRPr>
              </a:p>
              <a:p>
                <a:endParaRPr lang="en-US" altLang="zh-CN" sz="3200" dirty="0">
                  <a:latin typeface="-apple-system" charset="0"/>
                </a:endParaRPr>
              </a:p>
              <a:p>
                <a:r>
                  <a:rPr lang="en-US" altLang="zh-CN" sz="3200" dirty="0">
                    <a:latin typeface="-apple-system" charset="0"/>
                  </a:rPr>
                  <a:t>C++: Bitmap</a:t>
                </a:r>
              </a:p>
              <a:p>
                <a:endParaRPr lang="en-US" altLang="zh-CN" sz="3200" dirty="0" smtClean="0">
                  <a:latin typeface="-apple-system" charset="0"/>
                </a:endParaRPr>
              </a:p>
              <a:p>
                <a:r>
                  <a:rPr lang="en-US" altLang="zh-CN" sz="3200" dirty="0" smtClean="0">
                    <a:latin typeface="-apple-system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856357"/>
                <a:ext cx="10972800" cy="6120330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7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C035DB2E-A5A1-DA4B-8BAB-1AF7E03C80A6}"/>
              </a:ext>
            </a:extLst>
          </p:cNvPr>
          <p:cNvSpPr txBox="1">
            <a:spLocks/>
          </p:cNvSpPr>
          <p:nvPr/>
        </p:nvSpPr>
        <p:spPr>
          <a:xfrm>
            <a:off x="-9939" y="6333"/>
            <a:ext cx="122019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38C1D-90D9-AE45-9487-D4F593F3DA95}"/>
              </a:ext>
            </a:extLst>
          </p:cNvPr>
          <p:cNvSpPr txBox="1"/>
          <p:nvPr/>
        </p:nvSpPr>
        <p:spPr>
          <a:xfrm>
            <a:off x="4632930" y="1331896"/>
            <a:ext cx="2916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Q&amp;A</a:t>
            </a:r>
            <a:r>
              <a:rPr lang="zh-CN" altLang="en-US" sz="10000" dirty="0" smtClean="0"/>
              <a:t> </a:t>
            </a:r>
            <a:endParaRPr lang="en-US" sz="10000" dirty="0"/>
          </a:p>
        </p:txBody>
      </p:sp>
      <p:sp>
        <p:nvSpPr>
          <p:cNvPr id="4" name="Rectangle 3"/>
          <p:cNvSpPr/>
          <p:nvPr/>
        </p:nvSpPr>
        <p:spPr>
          <a:xfrm>
            <a:off x="2034852" y="4856487"/>
            <a:ext cx="811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18EFF"/>
                </a:solidFill>
                <a:latin typeface="HelveticaNeue" charset="0"/>
                <a:hlinkClick r:id="rId2"/>
              </a:rPr>
              <a:t>https://forms.gle/5V7Gcc4TuVPjKgyx9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E38C1D-90D9-AE45-9487-D4F593F3DA95}"/>
              </a:ext>
            </a:extLst>
          </p:cNvPr>
          <p:cNvSpPr txBox="1"/>
          <p:nvPr/>
        </p:nvSpPr>
        <p:spPr>
          <a:xfrm>
            <a:off x="1846269" y="3827010"/>
            <a:ext cx="848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/>
              <a:t>Feedback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Form: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15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743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Prerequisites: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Modulo O</a:t>
            </a:r>
            <a:r>
              <a:rPr lang="en-US" altLang="zh-CN" sz="4000" b="1" dirty="0" smtClean="0">
                <a:latin typeface="Times" pitchFamily="2" charset="0"/>
              </a:rPr>
              <a:t>peration</a:t>
            </a:r>
            <a:endParaRPr lang="en-US" altLang="zh-CN" sz="4000" b="1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5930" y="975360"/>
                <a:ext cx="467153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charset="0"/>
                        </a:rPr>
                        <m:t>𝑎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5400" i="1" smtClean="0">
                          <a:latin typeface="Cambria Math" charset="0"/>
                        </a:rPr>
                        <m:t>div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𝑏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𝑐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…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930" y="975360"/>
                <a:ext cx="467153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1912" y="3534907"/>
                <a:ext cx="63674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charset="0"/>
                        </a:rPr>
                        <m:t>𝑎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𝑏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∗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𝑐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+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𝑟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(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𝑟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&lt;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𝑏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12" y="3534907"/>
                <a:ext cx="6367449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41917" y="2672864"/>
            <a:ext cx="17403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remainder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7817907" y="1826449"/>
            <a:ext cx="294184" cy="846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1930" y="2670632"/>
            <a:ext cx="14443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dividend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02104" y="1777097"/>
            <a:ext cx="800996" cy="893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4199" y="2670632"/>
            <a:ext cx="11108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divisor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469640" y="1744608"/>
            <a:ext cx="751181" cy="92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5928" y="2670632"/>
            <a:ext cx="14357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quotient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393817" y="1703695"/>
            <a:ext cx="185676" cy="96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27288" y="5097781"/>
                <a:ext cx="328622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charset="0"/>
                        </a:rPr>
                        <m:t>𝑎</m:t>
                      </m:r>
                      <m:r>
                        <a:rPr lang="zh-CN" altLang="en-US" sz="54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5400" i="1" smtClean="0">
                          <a:latin typeface="Cambria Math" charset="0"/>
                        </a:rPr>
                        <m:t>mod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sz="54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88" y="5097781"/>
                <a:ext cx="3286220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5130888" y="2605267"/>
            <a:ext cx="455107" cy="92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130888" y="4333817"/>
            <a:ext cx="455107" cy="92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743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Prerequisites: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Modulo O</a:t>
            </a:r>
            <a:r>
              <a:rPr lang="en-US" altLang="zh-CN" sz="4000" b="1" dirty="0" smtClean="0">
                <a:latin typeface="Times" pitchFamily="2" charset="0"/>
              </a:rPr>
              <a:t>peration</a:t>
            </a:r>
            <a:endParaRPr lang="en-US" altLang="zh-CN" sz="4000" b="1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44408" y="1370557"/>
                <a:ext cx="37612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charset="0"/>
                        </a:rPr>
                        <m:t>12</m:t>
                      </m:r>
                      <m:r>
                        <a:rPr lang="zh-CN" altLang="en-US" sz="4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4800" i="1" smtClean="0">
                          <a:latin typeface="Cambria Math" charset="0"/>
                        </a:rPr>
                        <m:t>mod</m:t>
                      </m:r>
                      <m:r>
                        <a:rPr lang="en-US" altLang="zh-CN" sz="4800" b="0" i="1" smtClean="0">
                          <a:latin typeface="Cambria Math" charset="0"/>
                        </a:rPr>
                        <m:t> 4=0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08" y="1370557"/>
                <a:ext cx="3761222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44408" y="2418246"/>
                <a:ext cx="37612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charset="0"/>
                        </a:rPr>
                        <m:t>12</m:t>
                      </m:r>
                      <m:r>
                        <a:rPr lang="zh-CN" altLang="en-US" sz="4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4800" i="1" smtClean="0">
                          <a:latin typeface="Cambria Math" charset="0"/>
                        </a:rPr>
                        <m:t>mod</m:t>
                      </m:r>
                      <m:r>
                        <a:rPr lang="en-US" altLang="zh-CN" sz="4800" b="0" i="1" smtClean="0">
                          <a:latin typeface="Cambria Math" charset="0"/>
                        </a:rPr>
                        <m:t> 5=2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08" y="2418246"/>
                <a:ext cx="3761222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44408" y="3472390"/>
                <a:ext cx="37612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charset="0"/>
                        </a:rPr>
                        <m:t>10</m:t>
                      </m:r>
                      <m:r>
                        <a:rPr lang="zh-CN" altLang="en-US" sz="4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4800" i="1" smtClean="0">
                          <a:latin typeface="Cambria Math" charset="0"/>
                        </a:rPr>
                        <m:t>mod</m:t>
                      </m:r>
                      <m:r>
                        <a:rPr lang="en-US" altLang="zh-CN" sz="4800" b="0" i="1" smtClean="0">
                          <a:latin typeface="Cambria Math" charset="0"/>
                        </a:rPr>
                        <m:t> 3=1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08" y="3472390"/>
                <a:ext cx="3761222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02688" y="5265198"/>
                <a:ext cx="67807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88" y="5265198"/>
                <a:ext cx="678070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99010" y="932272"/>
            <a:ext cx="2064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>
                <a:latin typeface="Times" charset="0"/>
                <a:ea typeface="Times" charset="0"/>
                <a:cs typeface="Times" charset="0"/>
              </a:rPr>
              <a:t>Examples :</a:t>
            </a:r>
            <a:endParaRPr lang="en-US" sz="3600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4408" y="4526534"/>
                <a:ext cx="37612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charset="0"/>
                        </a:rPr>
                        <m:t>10</m:t>
                      </m:r>
                      <m:r>
                        <a:rPr lang="zh-CN" altLang="en-US" sz="4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4800" i="1" smtClean="0">
                          <a:latin typeface="Cambria Math" charset="0"/>
                        </a:rPr>
                        <m:t>mod</m:t>
                      </m:r>
                      <m:r>
                        <a:rPr lang="en-US" altLang="zh-CN" sz="4800" b="0" i="1" smtClean="0">
                          <a:latin typeface="Cambria Math" charset="0"/>
                        </a:rPr>
                        <m:t> 7=3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08" y="4526534"/>
                <a:ext cx="3761222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693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5643" y="2781128"/>
                <a:ext cx="10333983" cy="1836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charset="0"/>
                            </a:rPr>
                            <m:t>𝑌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200" i="1" smtClean="0">
                          <a:latin typeface="Cambria Math" charset="0"/>
                        </a:rPr>
                        <m:t>mod</m:t>
                      </m:r>
                      <m:r>
                        <a:rPr lang="zh-CN" alt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32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altLang="zh-C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zh-CN" sz="32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32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3200">
                                              <a:latin typeface="Cambria Math" charset="0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begChr m:val="⌊"/>
                                              <m:endChr m:val="⌋"/>
                                              <m:ctrlPr>
                                                <a:rPr lang="en-US" altLang="zh-CN" sz="320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32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CN" sz="3200" b="0" i="1" smtClean="0">
                                                      <a:latin typeface="Cambria Math" charset="0"/>
                                                    </a:rPr>
                                                    <m:t>𝑌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CN" sz="3200" b="0" i="1" smtClean="0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zh-CN" altLang="en-US" sz="3200" i="1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>
                                          <a:latin typeface="Cambria Math" charset="0"/>
                                        </a:rPr>
                                        <m:t>mod</m:t>
                                      </m:r>
                                      <m:r>
                                        <a:rPr lang="zh-CN" altLang="en-US" sz="3200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3200">
                                          <a:latin typeface="Cambria Math" charset="0"/>
                                        </a:rPr>
                                        <m:t>N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Y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even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3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32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3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32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3200">
                                                  <a:latin typeface="Cambria Math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begChr m:val="⌊"/>
                                                  <m:endChr m:val="⌋"/>
                                                  <m:ctrlPr>
                                                    <a:rPr lang="en-US" altLang="zh-CN" sz="3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altLang="zh-CN" sz="3200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CN" sz="3200" i="1">
                                                          <a:latin typeface="Cambria Math" charset="0"/>
                                                        </a:rPr>
                                                        <m:t>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zh-CN" sz="3200" i="1">
                                                          <a:latin typeface="Cambria Math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zh-CN" altLang="en-US" sz="3200" i="1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3200">
                                              <a:latin typeface="Cambria Math" charset="0"/>
                                            </a:rPr>
                                            <m:t>mod</m:t>
                                          </m:r>
                                          <m:r>
                                            <a:rPr lang="zh-CN" altLang="en-US" sz="3200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3200">
                                              <a:latin typeface="Cambria Math" charset="0"/>
                                            </a:rPr>
                                            <m:t>N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32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charset="0"/>
                                    </a:rPr>
                                    <m:t>mod</m:t>
                                  </m:r>
                                  <m:r>
                                    <a:rPr lang="zh-CN" altLang="en-US" sz="320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zh-CN" altLang="en-US" sz="3200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altLang="zh-CN" sz="32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32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Y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3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charset="0"/>
                                </a:rPr>
                                <m:t>odd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43" y="2781128"/>
                <a:ext cx="10333983" cy="1836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418" y="5294852"/>
                <a:ext cx="10501208" cy="1191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</a:rPr>
                  <a:t>We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can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save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the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of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charset="0"/>
                              </a:rPr>
                              <m:t>X</m:t>
                            </m:r>
                          </m:e>
                          <m:sup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CN" sz="3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32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3200" i="1">
                                        <a:latin typeface="Cambria Math" charset="0"/>
                                      </a:rPr>
                                      <m:t>𝑌</m:t>
                                    </m:r>
                                  </m:num>
                                  <m:den>
                                    <m:r>
                                      <a:rPr lang="en-US" altLang="zh-CN" sz="3200" i="1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zh-CN" altLang="en-US" sz="32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charset="0"/>
                          </a:rPr>
                          <m:t>mod</m:t>
                        </m:r>
                        <m:r>
                          <a:rPr lang="zh-CN" altLang="en-US" sz="32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to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compute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it</a:t>
                </a:r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twice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2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32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18" y="5294852"/>
                <a:ext cx="10501208" cy="1191416"/>
              </a:xfrm>
              <a:prstGeom prst="rect">
                <a:avLst/>
              </a:prstGeom>
              <a:blipFill rotWithShape="0">
                <a:blip r:embed="rId4"/>
                <a:stretch>
                  <a:fillRect l="-23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6590" y="1375175"/>
                <a:ext cx="88238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∗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</m:d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𝑚𝑜𝑑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=(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𝑚𝑜𝑑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)∗(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𝑚𝑜𝑑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222222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) 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𝑚𝑜𝑑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222222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90" y="1375175"/>
                <a:ext cx="882389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2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835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" pitchFamily="2" charset="0"/>
              </a:rPr>
              <a:t>Prerequisites:</a:t>
            </a:r>
            <a:r>
              <a:rPr lang="zh-CN" altLang="en-US" sz="4000" b="1" dirty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Modulo Operation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8815" y="1261477"/>
                <a:ext cx="11853185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Distrbutive:</a:t>
                </a: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  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𝑚𝑜𝑑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𝑚𝑜𝑑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</m:oMath>
                </a14:m>
                <a:endParaRPr lang="en-US" sz="280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  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∗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=(</m:t>
                    </m:r>
                    <m:d>
                      <m:dPr>
                        <m:ctrlP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)∗(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)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</m:oMath>
                </a14:m>
                <a:endParaRPr lang="en-US" sz="280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e.g. </a:t>
                </a: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(5 + 3) mod 4 = (5 mod 4 + 3 mod 4) mod 4 = (1 + 3) mod 4 = 0 = 8 mod 4 </a:t>
                </a: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(5 * 3) mod 4 = ((5 mod 4) * (3 mod 4)) mod 4 = (1 * 3) mod 4 = 3 = 15 mod 4</a:t>
                </a:r>
              </a:p>
              <a:p>
                <a:endParaRPr lang="en-US" sz="2800" dirty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Why?  </a:t>
                </a:r>
              </a:p>
              <a:p>
                <a:r>
                  <a:rPr lang="en-US" sz="2800" dirty="0" smtClean="0">
                    <a:solidFill>
                      <a:srgbClr val="222222"/>
                    </a:solidFill>
                    <a:ea typeface="Times" charset="0"/>
                    <a:cs typeface="Times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𝑠</m:t>
                    </m:r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∗</m:t>
                    </m:r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+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= </m:t>
                    </m:r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𝑡</m:t>
                    </m:r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∗</m:t>
                    </m:r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+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𝑎𝑏</m:t>
                    </m:r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𝑠𝑡</m:t>
                        </m:r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22222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22222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 </m:t>
                          </m:r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22222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22222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15" y="1261477"/>
                <a:ext cx="11853185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1080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9835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Prerequisites: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>
                <a:latin typeface="Times" pitchFamily="2" charset="0"/>
              </a:rPr>
              <a:t>Modulo Operation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1215" y="1101056"/>
                <a:ext cx="11243585" cy="5413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Identity</a:t>
                </a:r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:</a:t>
                </a:r>
              </a:p>
              <a:p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1.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(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𝑎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)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=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𝑎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</m:oMath>
                </a14:m>
                <a:endParaRPr lang="en-US" sz="240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=0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≥1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3.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is a prime number,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=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</m:oMath>
                </a14:m>
                <a:endParaRPr lang="en-US" sz="2400" b="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zh-CN" altLang="en-US" sz="24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zh-CN" alt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 </a:t>
                </a:r>
                <a:r>
                  <a:rPr lang="en-US" sz="2400" b="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(</a:t>
                </a:r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Fermat‘s </a:t>
                </a:r>
                <a:r>
                  <a:rPr lang="en-US" sz="2400" dirty="0">
                    <a:latin typeface="Times" charset="0"/>
                    <a:ea typeface="Times" charset="0"/>
                    <a:cs typeface="Times" charset="0"/>
                  </a:rPr>
                  <a:t>little </a:t>
                </a:r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theorem</a:t>
                </a:r>
                <a:r>
                  <a:rPr lang="en-US" altLang="zh-CN" sz="2400" dirty="0" smtClean="0">
                    <a:latin typeface="Times" charset="0"/>
                    <a:ea typeface="Times" charset="0"/>
                    <a:cs typeface="Times" charset="0"/>
                  </a:rPr>
                  <a:t>,</a:t>
                </a:r>
                <a:r>
                  <a:rPr lang="zh-CN" altLang="en-US" sz="24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  <m:r>
                      <a:rPr lang="zh-CN" altLang="en-US" sz="2400" b="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zh-CN" alt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=1</m:t>
                    </m:r>
                  </m:oMath>
                </a14:m>
                <a:r>
                  <a:rPr lang="zh-CN" altLang="en-US" sz="24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400" b="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)</a:t>
                </a:r>
              </a:p>
              <a:p>
                <a:endParaRPr lang="en-US" sz="2400" b="0" dirty="0" smtClean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b="1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sz="2400" b="1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nverse:</a:t>
                </a:r>
                <a:endParaRPr lang="en-US" sz="2400" b="1" dirty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dirty="0" smtClean="0">
                    <a:solidFill>
                      <a:srgbClr val="222222"/>
                    </a:solidFill>
                    <a:ea typeface="Times" charset="0"/>
                    <a:cs typeface="Times" charset="0"/>
                  </a:rPr>
                  <a:t>  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𝑚𝑜𝑑</m:t>
                            </m:r>
                            <m:r>
                              <a:rPr lang="en-US" sz="2400" i="1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22222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𝑚𝑜𝑑</m:t>
                        </m:r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 =0</m:t>
                    </m:r>
                  </m:oMath>
                </a14:m>
                <a:endParaRPr lang="en-US" sz="2400" dirty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b="0" dirty="0" smtClean="0">
                    <a:solidFill>
                      <a:srgbClr val="222222"/>
                    </a:solidFill>
                    <a:ea typeface="Times" charset="0"/>
                    <a:cs typeface="Times" charset="0"/>
                  </a:rPr>
                  <a:t> 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 denotes the modular multiplicative inverse, which is defined </a:t>
                </a:r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if and </a:t>
                </a:r>
                <a:r>
                  <a:rPr lang="en-US" sz="24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only if b and n are relatively prime, which is the case when the left hand side is defined: 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 mod n)(b mod n)] mod n = 1</a:t>
                </a:r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 special case: </a:t>
                </a:r>
                <a:endParaRPr lang="en-US" sz="2400" dirty="0">
                  <a:solidFill>
                    <a:srgbClr val="FF0000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400" dirty="0" smtClean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     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22222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=1)</m:t>
                    </m:r>
                  </m:oMath>
                </a14:m>
                <a:r>
                  <a:rPr lang="en-US" sz="28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  <a:t/>
                </a:r>
                <a:br>
                  <a:rPr lang="en-US" sz="2800" dirty="0">
                    <a:solidFill>
                      <a:srgbClr val="222222"/>
                    </a:solidFill>
                    <a:latin typeface="Times" charset="0"/>
                    <a:ea typeface="Times" charset="0"/>
                    <a:cs typeface="Times" charset="0"/>
                  </a:rPr>
                </a:br>
                <a:endParaRPr lang="en-US" sz="2800" dirty="0">
                  <a:solidFill>
                    <a:srgbClr val="222222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5" y="1101056"/>
                <a:ext cx="11243585" cy="5413470"/>
              </a:xfrm>
              <a:prstGeom prst="rect">
                <a:avLst/>
              </a:prstGeom>
              <a:blipFill rotWithShape="0">
                <a:blip r:embed="rId3"/>
                <a:stretch>
                  <a:fillRect l="-868" t="-2140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693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6610" y="5022354"/>
            <a:ext cx="307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Why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long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long?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" y="1311910"/>
            <a:ext cx="8763000" cy="3289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25880" y="1188720"/>
            <a:ext cx="1630680" cy="5638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05840" y="1749178"/>
            <a:ext cx="320040" cy="32731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7474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Exponentiation-V2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7207" y="1634330"/>
                <a:ext cx="6080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𝑌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" y="1634330"/>
                <a:ext cx="608044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7207" y="2657572"/>
                <a:ext cx="10530190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𝑌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∗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600" b="0" dirty="0" smtClean="0">
                    <a:latin typeface="Times" charset="0"/>
                    <a:ea typeface="Times" charset="0"/>
                    <a:cs typeface="Times" charset="0"/>
                  </a:rPr>
                  <a:t>*</a:t>
                </a:r>
                <a:r>
                  <a:rPr lang="mr-IN" altLang="zh-CN" sz="3600" b="0" dirty="0" smtClean="0">
                    <a:latin typeface="Times" charset="0"/>
                    <a:ea typeface="Times" charset="0"/>
                    <a:cs typeface="Times" charset="0"/>
                  </a:rPr>
                  <a:t>…</a:t>
                </a:r>
                <a:r>
                  <a:rPr lang="zh-CN" altLang="en-US" sz="3600" dirty="0">
                    <a:latin typeface="Times" charset="0"/>
                    <a:ea typeface="Times" charset="0"/>
                    <a:cs typeface="Times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" y="2657572"/>
                <a:ext cx="10530190" cy="630044"/>
              </a:xfrm>
              <a:prstGeom prst="rect">
                <a:avLst/>
              </a:prstGeom>
              <a:blipFill rotWithShape="0">
                <a:blip r:embed="rId4"/>
                <a:stretch>
                  <a:fillRect l="-116" t="-9709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37207" y="4960303"/>
            <a:ext cx="103509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can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change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recursive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function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to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zh-CN" altLang="en-US" sz="36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latin typeface="Times" charset="0"/>
                <a:ea typeface="Times" charset="0"/>
                <a:cs typeface="Times" charset="0"/>
              </a:rPr>
              <a:t>while-loop!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7207" y="3581951"/>
                <a:ext cx="7568162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𝑁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600" b="0" i="1" dirty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600" b="0" i="1" dirty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𝑋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𝑚𝑜𝑑</m:t>
                            </m:r>
                            <m:r>
                              <a:rPr lang="zh-CN" altLang="en-US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 </m:t>
                            </m:r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𝑁</m:t>
                    </m:r>
                  </m:oMath>
                </a14:m>
                <a:r>
                  <a:rPr lang="zh-CN" altLang="en-US" sz="3600" b="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" y="3581951"/>
                <a:ext cx="7568162" cy="782587"/>
              </a:xfrm>
              <a:prstGeom prst="rect">
                <a:avLst/>
              </a:prstGeom>
              <a:blipFill rotWithShape="0">
                <a:blip r:embed="rId5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7474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Exponentiation-V2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92" y="1446530"/>
            <a:ext cx="96901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1136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Rationale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Behind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the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5059" y="1054138"/>
                <a:ext cx="7747634" cy="13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𝑌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charset="0"/>
                        </a:rPr>
                        <m:t>mod</m:t>
                      </m:r>
                      <m:r>
                        <a:rPr lang="zh-CN" alt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altLang="zh-C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zh-CN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4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charset="0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begChr m:val="⌊"/>
                                              <m:endChr m:val="⌋"/>
                                              <m:ctrlPr>
                                                <a:rPr lang="en-US" altLang="zh-CN" sz="240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24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CN" sz="2400" b="0" i="1" smtClean="0">
                                                      <a:latin typeface="Cambria Math" charset="0"/>
                                                    </a:rPr>
                                                    <m:t>𝑌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CN" sz="2400" b="0" i="1" smtClean="0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zh-CN" altLang="en-US" sz="2400" i="1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charset="0"/>
                                        </a:rPr>
                                        <m:t>mod</m:t>
                                      </m:r>
                                      <m:r>
                                        <a:rPr lang="zh-CN" altLang="en-US" sz="2400"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charset="0"/>
                                        </a:rPr>
                                        <m:t>N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24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Y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even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4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400">
                                                  <a:latin typeface="Cambria Math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begChr m:val="⌊"/>
                                                  <m:endChr m:val="⌋"/>
                                                  <m:ctrlPr>
                                                    <a:rPr lang="en-US" altLang="zh-CN" sz="24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altLang="zh-CN" sz="2400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CN" sz="2400" i="1">
                                                          <a:latin typeface="Cambria Math" charset="0"/>
                                                        </a:rPr>
                                                        <m:t>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zh-CN" sz="2400" i="1">
                                                          <a:latin typeface="Cambria Math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zh-CN" altLang="en-US" sz="2400" i="1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charset="0"/>
                                            </a:rPr>
                                            <m:t>mod</m:t>
                                          </m:r>
                                          <m:r>
                                            <a:rPr lang="zh-CN" altLang="en-US" sz="2400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charset="0"/>
                                            </a:rPr>
                                            <m:t>N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charset="0"/>
                                    </a:rPr>
                                    <m:t>mod</m:t>
                                  </m:r>
                                  <m:r>
                                    <a:rPr lang="zh-CN" altLang="en-US" sz="240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zh-CN" altLang="en-US" sz="2400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zh-CN" altLang="en-US" sz="24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Y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a:rPr lang="zh-CN" alt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charset="0"/>
                                </a:rPr>
                                <m:t>odd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59" y="1054138"/>
                <a:ext cx="7747634" cy="13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5059" y="2651823"/>
                <a:ext cx="793371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We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can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save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the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of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charset="0"/>
                              </a:rPr>
                              <m:t>X</m:t>
                            </m:r>
                          </m:e>
                          <m:sup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CN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𝑌</m:t>
                                    </m:r>
                                  </m:num>
                                  <m:den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zh-CN" altLang="en-US" sz="24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charset="0"/>
                          </a:rPr>
                          <m:t>mod</m:t>
                        </m:r>
                        <m:r>
                          <a:rPr lang="zh-CN" altLang="en-US" sz="24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to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compute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it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twice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59" y="2651823"/>
                <a:ext cx="7933710" cy="524182"/>
              </a:xfrm>
              <a:prstGeom prst="rect">
                <a:avLst/>
              </a:prstGeom>
              <a:blipFill rotWithShape="0">
                <a:blip r:embed="rId4"/>
                <a:stretch>
                  <a:fillRect l="-2304" r="-53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997845" y="762744"/>
            <a:ext cx="9067800" cy="27432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0176" y="6196423"/>
            <a:ext cx="52193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</a:t>
            </a:r>
            <a:r>
              <a:rPr lang="zh-CN" alt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zh-CN" alt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just</a:t>
            </a:r>
            <a:r>
              <a:rPr lang="zh-CN" alt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</a:t>
            </a:r>
            <a:r>
              <a:rPr lang="zh-CN" alt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doubling</a:t>
            </a:r>
            <a:r>
              <a:rPr lang="zh-CN" alt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trick!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2303" y="3641670"/>
                <a:ext cx="6080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𝑌</m:t>
                      </m:r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dirty="0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03" y="3641670"/>
                <a:ext cx="6080447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62303" y="4305045"/>
                <a:ext cx="10530190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𝑌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∗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600" b="0" dirty="0" smtClean="0">
                    <a:latin typeface="Times" charset="0"/>
                    <a:ea typeface="Times" charset="0"/>
                    <a:cs typeface="Times" charset="0"/>
                  </a:rPr>
                  <a:t>*</a:t>
                </a:r>
                <a:r>
                  <a:rPr lang="mr-IN" altLang="zh-CN" sz="3600" b="0" dirty="0" smtClean="0">
                    <a:latin typeface="Times" charset="0"/>
                    <a:ea typeface="Times" charset="0"/>
                    <a:cs typeface="Times" charset="0"/>
                  </a:rPr>
                  <a:t>…</a:t>
                </a:r>
                <a:r>
                  <a:rPr lang="zh-CN" altLang="en-US" sz="3600" dirty="0">
                    <a:latin typeface="Times" charset="0"/>
                    <a:ea typeface="Times" charset="0"/>
                    <a:cs typeface="Times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03" y="4305045"/>
                <a:ext cx="10530190" cy="630044"/>
              </a:xfrm>
              <a:prstGeom prst="rect">
                <a:avLst/>
              </a:prstGeom>
              <a:blipFill rotWithShape="0">
                <a:blip r:embed="rId6"/>
                <a:stretch>
                  <a:fillRect l="-116" t="-9615" b="-4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2303" y="5044466"/>
                <a:ext cx="7568162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𝑋</m:t>
                        </m:r>
                      </m:e>
                      <m:sup>
                        <m:sSup>
                          <m:sSupPr>
                            <m:ctrlP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 dirty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𝑁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600" b="0" i="1" dirty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600" b="0" i="1" dirty="0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𝑋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3600" b="0" i="1" dirty="0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𝑚𝑜𝑑</m:t>
                            </m:r>
                            <m:r>
                              <a:rPr lang="zh-CN" altLang="en-US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 </m:t>
                            </m:r>
                            <m:r>
                              <a:rPr lang="en-US" altLang="zh-CN" sz="3600" b="0" i="1" dirty="0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altLang="zh-CN" sz="36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𝑚𝑜𝑑</m:t>
                    </m:r>
                    <m:r>
                      <a:rPr lang="zh-CN" altLang="en-US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𝑁</m:t>
                    </m:r>
                  </m:oMath>
                </a14:m>
                <a:r>
                  <a:rPr lang="zh-CN" altLang="en-US" sz="3600" b="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endParaRPr lang="en-US" altLang="zh-CN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03" y="5044466"/>
                <a:ext cx="7568162" cy="782587"/>
              </a:xfrm>
              <a:prstGeom prst="rect">
                <a:avLst/>
              </a:prstGeom>
              <a:blipFill rotWithShape="0">
                <a:blip r:embed="rId7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997845" y="3641670"/>
            <a:ext cx="10694648" cy="2414138"/>
          </a:xfrm>
          <a:prstGeom prst="roundRect">
            <a:avLst>
              <a:gd name="adj" fmla="val 10022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0" y="0"/>
            <a:ext cx="834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" pitchFamily="2" charset="0"/>
              </a:rPr>
              <a:t>Recall: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Fast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Modular</a:t>
            </a:r>
            <a:r>
              <a:rPr lang="zh-CN" altLang="en-US" sz="4000" b="1" dirty="0" smtClean="0">
                <a:latin typeface="Times" pitchFamily="2" charset="0"/>
              </a:rPr>
              <a:t> </a:t>
            </a:r>
            <a:r>
              <a:rPr lang="en-US" altLang="zh-CN" sz="4000" b="1" dirty="0" smtClean="0">
                <a:latin typeface="Times" pitchFamily="2" charset="0"/>
              </a:rPr>
              <a:t>Exponentiation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6610" y="5022354"/>
            <a:ext cx="3666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long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long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overflow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" y="1311910"/>
            <a:ext cx="8763000" cy="3289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80092" y="2773679"/>
            <a:ext cx="2707949" cy="354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51560" y="2956560"/>
            <a:ext cx="754380" cy="2065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29803</TotalTime>
  <Words>722</Words>
  <Application>Microsoft Macintosh PowerPoint</Application>
  <PresentationFormat>Widescreen</PresentationFormat>
  <Paragraphs>310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-apple-system</vt:lpstr>
      <vt:lpstr>Arial</vt:lpstr>
      <vt:lpstr>Calibri</vt:lpstr>
      <vt:lpstr>Calibri Light</vt:lpstr>
      <vt:lpstr>Cambria Math</vt:lpstr>
      <vt:lpstr>DengXian</vt:lpstr>
      <vt:lpstr>HelveticaNeue</vt:lpstr>
      <vt:lpstr>Mangal</vt:lpstr>
      <vt:lpstr>Times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Surprise Forecast</dc:title>
  <dc:creator>YADA ZHU</dc:creator>
  <cp:lastModifiedBy>Ni Haobin</cp:lastModifiedBy>
  <cp:revision>587</cp:revision>
  <cp:lastPrinted>2019-08-02T18:25:35Z</cp:lastPrinted>
  <dcterms:created xsi:type="dcterms:W3CDTF">2019-06-07T16:18:09Z</dcterms:created>
  <dcterms:modified xsi:type="dcterms:W3CDTF">2019-11-25T15:01:25Z</dcterms:modified>
</cp:coreProperties>
</file>