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5" r:id="rId2"/>
  </p:sldMasterIdLst>
  <p:notesMasterIdLst>
    <p:notesMasterId r:id="rId69"/>
  </p:notesMasterIdLst>
  <p:sldIdLst>
    <p:sldId id="374" r:id="rId3"/>
    <p:sldId id="608" r:id="rId4"/>
    <p:sldId id="593" r:id="rId5"/>
    <p:sldId id="594" r:id="rId6"/>
    <p:sldId id="595" r:id="rId7"/>
    <p:sldId id="596" r:id="rId8"/>
    <p:sldId id="597" r:id="rId9"/>
    <p:sldId id="599" r:id="rId10"/>
    <p:sldId id="600" r:id="rId11"/>
    <p:sldId id="601" r:id="rId12"/>
    <p:sldId id="602" r:id="rId13"/>
    <p:sldId id="603" r:id="rId14"/>
    <p:sldId id="604" r:id="rId15"/>
    <p:sldId id="605" r:id="rId16"/>
    <p:sldId id="606" r:id="rId17"/>
    <p:sldId id="607" r:id="rId18"/>
    <p:sldId id="609" r:id="rId19"/>
    <p:sldId id="496" r:id="rId20"/>
    <p:sldId id="571" r:id="rId21"/>
    <p:sldId id="572" r:id="rId22"/>
    <p:sldId id="630" r:id="rId23"/>
    <p:sldId id="629" r:id="rId24"/>
    <p:sldId id="411" r:id="rId25"/>
    <p:sldId id="538" r:id="rId26"/>
    <p:sldId id="498" r:id="rId27"/>
    <p:sldId id="389" r:id="rId28"/>
    <p:sldId id="390" r:id="rId29"/>
    <p:sldId id="391" r:id="rId30"/>
    <p:sldId id="410" r:id="rId31"/>
    <p:sldId id="499" r:id="rId32"/>
    <p:sldId id="518" r:id="rId33"/>
    <p:sldId id="519" r:id="rId34"/>
    <p:sldId id="501" r:id="rId35"/>
    <p:sldId id="502" r:id="rId36"/>
    <p:sldId id="521" r:id="rId37"/>
    <p:sldId id="503" r:id="rId38"/>
    <p:sldId id="451" r:id="rId39"/>
    <p:sldId id="457" r:id="rId40"/>
    <p:sldId id="505" r:id="rId41"/>
    <p:sldId id="414" r:id="rId42"/>
    <p:sldId id="412" r:id="rId43"/>
    <p:sldId id="507" r:id="rId44"/>
    <p:sldId id="508" r:id="rId45"/>
    <p:sldId id="509" r:id="rId46"/>
    <p:sldId id="413" r:id="rId47"/>
    <p:sldId id="452" r:id="rId48"/>
    <p:sldId id="399" r:id="rId49"/>
    <p:sldId id="400" r:id="rId50"/>
    <p:sldId id="585" r:id="rId51"/>
    <p:sldId id="586" r:id="rId52"/>
    <p:sldId id="589" r:id="rId53"/>
    <p:sldId id="590" r:id="rId54"/>
    <p:sldId id="591" r:id="rId55"/>
    <p:sldId id="592" r:id="rId56"/>
    <p:sldId id="615" r:id="rId57"/>
    <p:sldId id="616" r:id="rId58"/>
    <p:sldId id="623" r:id="rId59"/>
    <p:sldId id="624" r:id="rId60"/>
    <p:sldId id="625" r:id="rId61"/>
    <p:sldId id="626" r:id="rId62"/>
    <p:sldId id="627" r:id="rId63"/>
    <p:sldId id="618" r:id="rId64"/>
    <p:sldId id="619" r:id="rId65"/>
    <p:sldId id="620" r:id="rId66"/>
    <p:sldId id="621" r:id="rId67"/>
    <p:sldId id="622" r:id="rId68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3" autoAdjust="0"/>
    <p:restoredTop sz="92314" autoAdjust="0"/>
  </p:normalViewPr>
  <p:slideViewPr>
    <p:cSldViewPr>
      <p:cViewPr>
        <p:scale>
          <a:sx n="100" d="100"/>
          <a:sy n="100" d="100"/>
        </p:scale>
        <p:origin x="12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ags" Target="tags/tag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CF018C9-76CA-D74A-904F-0CAD721B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F029C-0E0A-044F-BC45-E732C1BB804E}" type="slidenum">
              <a:rPr lang="en-US"/>
              <a:pPr/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1C180-4790-674F-985F-055D482AD5BD}" type="slidenum">
              <a:rPr lang="en-US"/>
              <a:pPr/>
              <a:t>33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7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856A-C2E7-574E-A127-C2DA1A980265}" type="slidenum">
              <a:rPr lang="en-US"/>
              <a:pPr/>
              <a:t>34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Trivial Tree: Full tree with full depth, just label the nodes.</a:t>
            </a:r>
          </a:p>
        </p:txBody>
      </p:sp>
    </p:spTree>
    <p:extLst>
      <p:ext uri="{BB962C8B-B14F-4D97-AF65-F5344CB8AC3E}">
        <p14:creationId xmlns:p14="http://schemas.microsoft.com/office/powerpoint/2010/main" val="144694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012A4-DBF2-8647-9010-4146706359BD}" type="slidenum">
              <a:rPr lang="en-US"/>
              <a:pPr/>
              <a:t>58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r>
              <a:rPr lang="en-US"/>
              <a:t>Peeking – example of peeking:</a:t>
            </a:r>
          </a:p>
          <a:p>
            <a:endParaRPr lang="en-US"/>
          </a:p>
          <a:p>
            <a:r>
              <a:rPr lang="en-US"/>
              <a:t>We generate four different hypothesis – for example by using different criteria to pick the next attribute to branch on.</a:t>
            </a:r>
          </a:p>
          <a:p>
            <a:endParaRPr lang="en-US"/>
          </a:p>
          <a:p>
            <a:r>
              <a:rPr lang="en-US"/>
              <a:t>We test them on the test set and we select the best hypothesis  – voila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– there was picking since the hypothesis was selcted on the basis of its performance on the test set, so information about the test set has leaked into the learning algorithm.</a:t>
            </a:r>
          </a:p>
        </p:txBody>
      </p:sp>
    </p:spTree>
    <p:extLst>
      <p:ext uri="{BB962C8B-B14F-4D97-AF65-F5344CB8AC3E}">
        <p14:creationId xmlns:p14="http://schemas.microsoft.com/office/powerpoint/2010/main" val="134603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3995-BE1E-CE4F-B85C-54FC05E0CA86}" type="slidenum">
              <a:rPr lang="en-US"/>
              <a:pPr/>
              <a:t>59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Goal: Decouple algorithm testing from real-world process time constraints</a:t>
            </a:r>
          </a:p>
          <a:p>
            <a:r>
              <a:rPr lang="en-US"/>
              <a:t>Example: Drug effectiveness prediction (some problems with non iid for spam and stock)</a:t>
            </a:r>
          </a:p>
        </p:txBody>
      </p:sp>
    </p:spTree>
    <p:extLst>
      <p:ext uri="{BB962C8B-B14F-4D97-AF65-F5344CB8AC3E}">
        <p14:creationId xmlns:p14="http://schemas.microsoft.com/office/powerpoint/2010/main" val="1974835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928DE-4535-664D-A657-30A40ED16AC1}" type="slidenum">
              <a:rPr lang="en-US"/>
              <a:pPr/>
              <a:t>60</a:t>
            </a:fld>
            <a:endParaRPr lang="en-US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2E606-55D3-364F-AF55-8DD823EE5392}" type="slidenum">
              <a:rPr lang="en-US"/>
              <a:pPr/>
              <a:t>61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6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A4940-C790-8347-A00C-6FD0A09FC170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23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60F84-B8F5-4D48-938B-A5E2B4570CEF}" type="slidenum">
              <a:rPr lang="en-US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3600" dirty="0" smtClean="0"/>
          </a:p>
          <a:p>
            <a:r>
              <a:rPr lang="en-US" sz="2000" dirty="0" smtClean="0"/>
              <a:t>Citizen science plays a key role in</a:t>
            </a:r>
            <a:r>
              <a:rPr lang="en-US" sz="2000" baseline="0" dirty="0" smtClean="0"/>
              <a:t> conservation.</a:t>
            </a:r>
          </a:p>
          <a:p>
            <a:pPr algn="l"/>
            <a:r>
              <a:rPr lang="en-US" sz="2000" baseline="0" dirty="0" err="1" smtClean="0"/>
              <a:t>eBird</a:t>
            </a:r>
            <a:r>
              <a:rPr lang="en-US" sz="2000" baseline="0" dirty="0" smtClean="0"/>
              <a:t> is a citizen science program of  Cornell Lab of Ornithology with over 150 thousand volunteer birds who have submitted over 2M bird observations</a:t>
            </a:r>
            <a:endParaRPr lang="en-US" sz="2000" b="1" baseline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918C9-7136-1646-8DB3-C99260289B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9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16E27-3390-DA49-9ABC-B7AED05B164C}" type="slidenum">
              <a:rPr lang="en-US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94" tIns="44946" rIns="89894" bIns="44946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0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9FE490-6F30-024D-828F-1B80C1CFF05C}" type="datetime9">
              <a:rPr lang="en-US" sz="1200">
                <a:latin typeface="Calibri" charset="0"/>
              </a:rPr>
              <a:pPr eaLnBrk="1" hangingPunct="1"/>
              <a:t>11/6/17 6:22:16 PM</a:t>
            </a:fld>
            <a:endParaRPr lang="en-US" sz="1200">
              <a:latin typeface="Calibri" charset="0"/>
            </a:endParaRPr>
          </a:p>
        </p:txBody>
      </p:sp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81C4F5-B11D-7B40-8026-7B2A5371BBBF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0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6115DC-0D33-4C42-9288-A3830B0276E1}" type="datetime9">
              <a:rPr lang="en-US" sz="1200">
                <a:latin typeface="Calibri" charset="0"/>
              </a:rPr>
              <a:pPr eaLnBrk="1" hangingPunct="1"/>
              <a:t>11/6/17 6:22:16 PM</a:t>
            </a:fld>
            <a:endParaRPr lang="en-US" sz="1200">
              <a:latin typeface="Calibri" charset="0"/>
            </a:endParaRPr>
          </a:p>
        </p:txBody>
      </p:sp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E0D390-C526-6F4C-A86E-63A972568287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2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69848F-E10E-5F47-AF98-897EEC6DA323}" type="datetime9">
              <a:rPr lang="en-US" sz="1200">
                <a:latin typeface="Calibri" charset="0"/>
              </a:rPr>
              <a:pPr eaLnBrk="1" hangingPunct="1"/>
              <a:t>11/6/17 6:22:16 PM</a:t>
            </a:fld>
            <a:endParaRPr lang="en-US" sz="1200">
              <a:latin typeface="Calibri" charset="0"/>
            </a:endParaRPr>
          </a:p>
        </p:txBody>
      </p:sp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DB55F0-13B2-3944-901A-94D579AF98F0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3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071BD-ED82-4A47-BCCC-21C6C27723FC}" type="slidenum">
              <a:rPr lang="en-US"/>
              <a:pPr/>
              <a:t>24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6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28B83-5565-A245-A3D2-FBE1770221F3}" type="slidenum">
              <a:rPr lang="en-US"/>
              <a:pPr/>
              <a:t>25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Definition of components</a:t>
            </a:r>
          </a:p>
          <a:p>
            <a:pPr lvl="1">
              <a:buFontTx/>
              <a:buChar char="•"/>
            </a:pPr>
            <a:r>
              <a:rPr lang="en-US"/>
              <a:t>Internal nodes: tests on attributes</a:t>
            </a:r>
          </a:p>
          <a:p>
            <a:pPr lvl="1">
              <a:buFontTx/>
              <a:buChar char="•"/>
            </a:pPr>
            <a:r>
              <a:rPr lang="en-US"/>
              <a:t>Branches: attribute value (one branch for each value)</a:t>
            </a:r>
          </a:p>
          <a:p>
            <a:pPr lvl="1">
              <a:buFontTx/>
              <a:buChar char="•"/>
            </a:pPr>
            <a:r>
              <a:rPr lang="en-US"/>
              <a:t>Leaves: assign classification</a:t>
            </a:r>
          </a:p>
          <a:p>
            <a:pPr>
              <a:buFontTx/>
              <a:buChar char="•"/>
            </a:pPr>
            <a:r>
              <a:rPr lang="en-US"/>
              <a:t>Understanding example tree</a:t>
            </a:r>
          </a:p>
          <a:p>
            <a:pPr lvl="1">
              <a:buFontTx/>
              <a:buChar char="•"/>
            </a:pPr>
            <a:r>
              <a:rPr lang="en-US"/>
              <a:t>Classify Example 1: yes</a:t>
            </a:r>
          </a:p>
          <a:p>
            <a:pPr lvl="1">
              <a:buFontTx/>
              <a:buChar char="•"/>
            </a:pPr>
            <a:r>
              <a:rPr lang="en-US"/>
              <a:t>Classify Example 2: yes</a:t>
            </a:r>
          </a:p>
          <a:p>
            <a:pPr lvl="1">
              <a:buFontTx/>
              <a:buChar char="•"/>
            </a:pPr>
            <a:r>
              <a:rPr lang="en-US"/>
              <a:t>Classify Example 3: no</a:t>
            </a:r>
          </a:p>
          <a:p>
            <a:pPr lvl="1">
              <a:buFontTx/>
              <a:buChar char="•"/>
            </a:pPr>
            <a:r>
              <a:rPr lang="en-US"/>
              <a:t>Classify Example 4: yes</a:t>
            </a:r>
          </a:p>
          <a:p>
            <a:pPr lvl="1">
              <a:buFontTx/>
              <a:buChar char="•"/>
            </a:pPr>
            <a:r>
              <a:rPr lang="en-US"/>
              <a:t>Classify: $x_2=(Food=great, Chat=no, Fast=no, Price=adequate, Bar=no)$ $\rightarrow$ yes</a:t>
            </a:r>
          </a:p>
          <a:p>
            <a:pPr lvl="1">
              <a:buFontTx/>
              <a:buChar char="•"/>
            </a:pPr>
            <a:r>
              <a:rPr lang="en-US"/>
              <a:t>Example represents function: (Food=great) AND ((Fast=yes) OR ((Fast=no) AND (Price=adequate))) </a:t>
            </a:r>
            <a:br>
              <a:rPr lang="en-US"/>
            </a:br>
            <a:r>
              <a:rPr lang="en-US">
                <a:sym typeface="Wingdings" charset="0"/>
              </a:rPr>
              <a:t></a:t>
            </a:r>
            <a:r>
              <a:rPr lang="en-US"/>
              <a:t> Simplify to: (Food=great) AND ((Fast=yes) OR (Price=adequate))</a:t>
            </a:r>
          </a:p>
          <a:p>
            <a:pPr>
              <a:buFontTx/>
              <a:buChar char="•"/>
            </a:pPr>
            <a:r>
              <a:rPr lang="en-US"/>
              <a:t>How would you represent:</a:t>
            </a:r>
          </a:p>
          <a:p>
            <a:pPr lvl="1">
              <a:buFontTx/>
              <a:buChar char="•"/>
            </a:pPr>
            <a:r>
              <a:rPr lang="en-US"/>
              <a:t>A AND B</a:t>
            </a:r>
          </a:p>
          <a:p>
            <a:pPr lvl="1">
              <a:buFontTx/>
              <a:buChar char="•"/>
            </a:pPr>
            <a:r>
              <a:rPr lang="en-US"/>
              <a:t>A OR B</a:t>
            </a:r>
          </a:p>
          <a:p>
            <a:pPr lvl="1">
              <a:buFontTx/>
              <a:buChar char="•"/>
            </a:pPr>
            <a:r>
              <a:rPr lang="en-US"/>
              <a:t>A XOR B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7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330C1-535B-4845-8024-C143A8E44AE5}" type="slidenum">
              <a:rPr lang="en-US"/>
              <a:pPr/>
              <a:t>31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Definition of components</a:t>
            </a:r>
          </a:p>
          <a:p>
            <a:pPr lvl="1">
              <a:buFontTx/>
              <a:buChar char="•"/>
            </a:pPr>
            <a:r>
              <a:rPr lang="en-US"/>
              <a:t>Internal nodes: tests on attributes</a:t>
            </a:r>
          </a:p>
          <a:p>
            <a:pPr lvl="1">
              <a:buFontTx/>
              <a:buChar char="•"/>
            </a:pPr>
            <a:r>
              <a:rPr lang="en-US"/>
              <a:t>Branches: attribute value (one branch for each value)</a:t>
            </a:r>
          </a:p>
          <a:p>
            <a:pPr lvl="1">
              <a:buFontTx/>
              <a:buChar char="•"/>
            </a:pPr>
            <a:r>
              <a:rPr lang="en-US"/>
              <a:t>Leaves: assign classification</a:t>
            </a:r>
          </a:p>
          <a:p>
            <a:pPr>
              <a:buFontTx/>
              <a:buChar char="•"/>
            </a:pPr>
            <a:r>
              <a:rPr lang="en-US"/>
              <a:t>Understanding example tree</a:t>
            </a:r>
          </a:p>
          <a:p>
            <a:pPr lvl="1">
              <a:buFontTx/>
              <a:buChar char="•"/>
            </a:pPr>
            <a:r>
              <a:rPr lang="en-US"/>
              <a:t>Classify Example 1: yes</a:t>
            </a:r>
          </a:p>
          <a:p>
            <a:pPr lvl="1">
              <a:buFontTx/>
              <a:buChar char="•"/>
            </a:pPr>
            <a:r>
              <a:rPr lang="en-US"/>
              <a:t>Classify Example 2: yes</a:t>
            </a:r>
          </a:p>
          <a:p>
            <a:pPr lvl="1">
              <a:buFontTx/>
              <a:buChar char="•"/>
            </a:pPr>
            <a:r>
              <a:rPr lang="en-US"/>
              <a:t>Classify Example 3: no</a:t>
            </a:r>
          </a:p>
          <a:p>
            <a:pPr lvl="1">
              <a:buFontTx/>
              <a:buChar char="•"/>
            </a:pPr>
            <a:r>
              <a:rPr lang="en-US"/>
              <a:t>Classify Example 4: yes</a:t>
            </a:r>
          </a:p>
          <a:p>
            <a:pPr lvl="1">
              <a:buFontTx/>
              <a:buChar char="•"/>
            </a:pPr>
            <a:r>
              <a:rPr lang="en-US"/>
              <a:t>Classify: $x_2=(Food=great, Chat=no, Fast=no, Price=adequate, Bar=no)$ $\rightarrow$ yes</a:t>
            </a:r>
          </a:p>
          <a:p>
            <a:pPr lvl="1">
              <a:buFontTx/>
              <a:buChar char="•"/>
            </a:pPr>
            <a:r>
              <a:rPr lang="en-US"/>
              <a:t>Example represents function: (Food=great) AND ((Fast=yes) OR ((Fast=no) AND (Price=adequate))) </a:t>
            </a:r>
            <a:br>
              <a:rPr lang="en-US"/>
            </a:br>
            <a:r>
              <a:rPr lang="en-US">
                <a:sym typeface="Wingdings" charset="0"/>
              </a:rPr>
              <a:t></a:t>
            </a:r>
            <a:r>
              <a:rPr lang="en-US"/>
              <a:t> Simplify to: (Food=great) AND ((Fast=yes) OR (Price=adequate))</a:t>
            </a:r>
          </a:p>
          <a:p>
            <a:pPr>
              <a:buFontTx/>
              <a:buChar char="•"/>
            </a:pPr>
            <a:r>
              <a:rPr lang="en-US"/>
              <a:t>How would you represent:</a:t>
            </a:r>
          </a:p>
          <a:p>
            <a:pPr lvl="1">
              <a:buFontTx/>
              <a:buChar char="•"/>
            </a:pPr>
            <a:r>
              <a:rPr lang="en-US"/>
              <a:t>A AND B</a:t>
            </a:r>
          </a:p>
          <a:p>
            <a:pPr lvl="1">
              <a:buFontTx/>
              <a:buChar char="•"/>
            </a:pPr>
            <a:r>
              <a:rPr lang="en-US"/>
              <a:t>A OR B</a:t>
            </a:r>
          </a:p>
          <a:p>
            <a:pPr lvl="1">
              <a:buFontTx/>
              <a:buChar char="•"/>
            </a:pPr>
            <a:r>
              <a:rPr lang="en-US"/>
              <a:t>A XOR B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ACE9B-5545-6041-AE8A-A44C669347E0}" type="slidenum">
              <a:rPr lang="en-US"/>
              <a:pPr/>
              <a:t>32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Definition of components</a:t>
            </a:r>
          </a:p>
          <a:p>
            <a:pPr lvl="1">
              <a:buFontTx/>
              <a:buChar char="•"/>
            </a:pPr>
            <a:r>
              <a:rPr lang="en-US"/>
              <a:t>Internal nodes: tests on attributes</a:t>
            </a:r>
          </a:p>
          <a:p>
            <a:pPr lvl="1">
              <a:buFontTx/>
              <a:buChar char="•"/>
            </a:pPr>
            <a:r>
              <a:rPr lang="en-US"/>
              <a:t>Branches: attribute value (one branch for each value)</a:t>
            </a:r>
          </a:p>
          <a:p>
            <a:pPr lvl="1">
              <a:buFontTx/>
              <a:buChar char="•"/>
            </a:pPr>
            <a:r>
              <a:rPr lang="en-US"/>
              <a:t>Leaves: assign classification</a:t>
            </a:r>
          </a:p>
          <a:p>
            <a:pPr>
              <a:buFontTx/>
              <a:buChar char="•"/>
            </a:pPr>
            <a:r>
              <a:rPr lang="en-US"/>
              <a:t>Understanding example tree</a:t>
            </a:r>
          </a:p>
          <a:p>
            <a:pPr lvl="1">
              <a:buFontTx/>
              <a:buChar char="•"/>
            </a:pPr>
            <a:r>
              <a:rPr lang="en-US"/>
              <a:t>Classify Example 1: yes</a:t>
            </a:r>
          </a:p>
          <a:p>
            <a:pPr lvl="1">
              <a:buFontTx/>
              <a:buChar char="•"/>
            </a:pPr>
            <a:r>
              <a:rPr lang="en-US"/>
              <a:t>Classify Example 2: yes</a:t>
            </a:r>
          </a:p>
          <a:p>
            <a:pPr lvl="1">
              <a:buFontTx/>
              <a:buChar char="•"/>
            </a:pPr>
            <a:r>
              <a:rPr lang="en-US"/>
              <a:t>Classify Example 3: no</a:t>
            </a:r>
          </a:p>
          <a:p>
            <a:pPr lvl="1">
              <a:buFontTx/>
              <a:buChar char="•"/>
            </a:pPr>
            <a:r>
              <a:rPr lang="en-US"/>
              <a:t>Classify Example 4: yes</a:t>
            </a:r>
          </a:p>
          <a:p>
            <a:pPr lvl="1">
              <a:buFontTx/>
              <a:buChar char="•"/>
            </a:pPr>
            <a:r>
              <a:rPr lang="en-US"/>
              <a:t>Classify: $x_2=(Food=great, Chat=no, Fast=no, Price=adequate, Bar=no)$ $\rightarrow$ yes</a:t>
            </a:r>
          </a:p>
          <a:p>
            <a:pPr lvl="1">
              <a:buFontTx/>
              <a:buChar char="•"/>
            </a:pPr>
            <a:r>
              <a:rPr lang="en-US"/>
              <a:t>Example represents function: (Food=great) AND ((Fast=yes) OR ((Fast=no) AND (Price=adequate))) </a:t>
            </a:r>
            <a:br>
              <a:rPr lang="en-US"/>
            </a:br>
            <a:r>
              <a:rPr lang="en-US">
                <a:sym typeface="Wingdings" charset="0"/>
              </a:rPr>
              <a:t></a:t>
            </a:r>
            <a:r>
              <a:rPr lang="en-US"/>
              <a:t> Simplify to: (Food=great) AND ((Fast=yes) OR (Price=adequate))</a:t>
            </a:r>
          </a:p>
          <a:p>
            <a:pPr>
              <a:buFontTx/>
              <a:buChar char="•"/>
            </a:pPr>
            <a:r>
              <a:rPr lang="en-US"/>
              <a:t>How would you represent:</a:t>
            </a:r>
          </a:p>
          <a:p>
            <a:pPr lvl="1">
              <a:buFontTx/>
              <a:buChar char="•"/>
            </a:pPr>
            <a:r>
              <a:rPr lang="en-US"/>
              <a:t>A AND B</a:t>
            </a:r>
          </a:p>
          <a:p>
            <a:pPr lvl="1">
              <a:buFontTx/>
              <a:buChar char="•"/>
            </a:pPr>
            <a:r>
              <a:rPr lang="en-US"/>
              <a:t>A OR B</a:t>
            </a:r>
          </a:p>
          <a:p>
            <a:pPr lvl="1">
              <a:buFontTx/>
              <a:buChar char="•"/>
            </a:pPr>
            <a:r>
              <a:rPr lang="en-US"/>
              <a:t>A XOR B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58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95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28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08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438F-9260-429F-B4B2-3EDF9BD58B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5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279C-3307-44AE-A725-9B3F6E540A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9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D8B2-2753-4ABB-BDB2-C6DC94134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045D-987F-4C02-AC36-274FB8AB94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13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A28D-FB40-460B-A413-318FC9A6AB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6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9CBD-88A1-4CF7-BF82-0BCE7ADC89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45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FC51-E1C6-4023-AD25-0D31E414A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1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11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91C3-78F4-47C7-A00B-33861E766E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62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CF1F-965B-4AB0-9C42-688015480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56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093D-40D2-4E20-8F7F-C3FCC7FD1A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8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518E-A998-4882-A48F-8DF896F99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19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B68B-33BB-4F83-95A5-C519C8E0FE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213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2971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0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1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22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172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90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997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872466" y="6477000"/>
            <a:ext cx="423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fld id="{7B52D678-B397-134F-ADB5-6CAB2B706B44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D618DB35-7AD2-4491-A9F4-63AB74C2B75F}" type="slidenum"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371600"/>
            <a:ext cx="4953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elman@cs.cornell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0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39.wmf"/><Relationship Id="rId8" Type="http://schemas.openxmlformats.org/officeDocument/2006/relationships/image" Target="../media/image4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42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jpe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CS 4700: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Prof. Bart Selman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tx2"/>
                </a:solidFill>
                <a:hlinkClick r:id="rId3"/>
              </a:rPr>
              <a:t>selman@cs.cornell.edu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3333CC"/>
                </a:solidFill>
              </a:rPr>
              <a:t>Machine Learning: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3333CC"/>
                </a:solidFill>
              </a:rPr>
              <a:t>Decision </a:t>
            </a:r>
            <a:r>
              <a:rPr lang="en-US" sz="1800" b="1" dirty="0">
                <a:solidFill>
                  <a:srgbClr val="3333CC"/>
                </a:solidFill>
              </a:rPr>
              <a:t>Trees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3333CC"/>
                </a:solidFill>
              </a:rPr>
              <a:t>R&amp;N 18.3</a:t>
            </a:r>
            <a:endParaRPr lang="en-US" sz="18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Supervised learning: </a:t>
            </a:r>
            <a:r>
              <a:rPr lang="en-US" dirty="0">
                <a:latin typeface="Calibri" charset="0"/>
              </a:rPr>
              <a:t>curve </a:t>
            </a:r>
            <a:r>
              <a:rPr lang="en-US" dirty="0" smtClean="0">
                <a:latin typeface="Calibri" charset="0"/>
              </a:rPr>
              <a:t>fitting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Regression</a:t>
            </a:r>
            <a:br>
              <a:rPr lang="en-US" dirty="0" smtClean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pic>
        <p:nvPicPr>
          <p:cNvPr id="44034" name="Picture 2" descr="curve-fitting2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885950"/>
            <a:ext cx="4756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C7BF15-3991-A541-9B15-E3380531643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52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Supervised learning: curve fitting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Regression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pic>
        <p:nvPicPr>
          <p:cNvPr id="45058" name="Picture 2" descr="curve-fitting3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885950"/>
            <a:ext cx="4756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42ED7-3ECE-E846-B404-CE7E754423B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10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Supervised learning: curve fitting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Regression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pic>
        <p:nvPicPr>
          <p:cNvPr id="46082" name="Picture 2" descr="curve-fitting4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885950"/>
            <a:ext cx="4745038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66504F-22B8-E347-9BA9-C2737FDF45E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3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Supervised learning: curve fitting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Regression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pic>
        <p:nvPicPr>
          <p:cNvPr id="47106" name="Picture 2" descr="curve-fitting5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885950"/>
            <a:ext cx="4745038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B58F58-0B93-8747-A6CA-A13E816E4BC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70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Learning:</a:t>
            </a:r>
            <a:br>
              <a:rPr lang="en-US" dirty="0" smtClean="0"/>
            </a:br>
            <a:r>
              <a:rPr lang="en-US" dirty="0" smtClean="0"/>
              <a:t>Clustering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01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A59A98-248F-3E46-8EB5-92E2238BEC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400800" cy="4800600"/>
          </a:xfrm>
          <a:prstGeom prst="rect">
            <a:avLst/>
          </a:prstGeom>
        </p:spPr>
      </p:pic>
      <p:sp>
        <p:nvSpPr>
          <p:cNvPr id="5" name="Subtitle 5"/>
          <p:cNvSpPr txBox="1">
            <a:spLocks/>
          </p:cNvSpPr>
          <p:nvPr/>
        </p:nvSpPr>
        <p:spPr>
          <a:xfrm>
            <a:off x="152400" y="6019800"/>
            <a:ext cx="80772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 err="1" smtClean="0"/>
              <a:t>Ecoregion</a:t>
            </a:r>
            <a:r>
              <a:rPr lang="en-US" sz="1600" u="sng" dirty="0" smtClean="0"/>
              <a:t> Analysis of Alaska using clustering</a:t>
            </a:r>
          </a:p>
          <a:p>
            <a:pPr marL="0" indent="0">
              <a:buNone/>
            </a:pPr>
            <a:r>
              <a:rPr lang="en-US" sz="1200" dirty="0" smtClean="0"/>
              <a:t>“Representativeness-based Sampling Network Design for the State of Alaska.” Hoffman, Forrest M., </a:t>
            </a:r>
            <a:r>
              <a:rPr lang="en-US" sz="1200" dirty="0" err="1" smtClean="0"/>
              <a:t>Jitendra</a:t>
            </a:r>
            <a:r>
              <a:rPr lang="en-US" sz="1200" dirty="0" smtClean="0"/>
              <a:t> Kumar, Richard T. Mills, and William W. Hargrove. 2013. Landscape Ecology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0" y="2345532"/>
            <a:ext cx="3429000" cy="2678112"/>
            <a:chOff x="2895600" y="3570288"/>
            <a:chExt cx="3429000" cy="267811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276600" y="3570288"/>
              <a:ext cx="3048000" cy="2678112"/>
              <a:chOff x="2160" y="2544"/>
              <a:chExt cx="1920" cy="1687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2736" y="3696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2226" y="3696"/>
                <a:ext cx="510" cy="535"/>
              </a:xfrm>
              <a:custGeom>
                <a:avLst/>
                <a:gdLst>
                  <a:gd name="T0" fmla="*/ 510 w 510"/>
                  <a:gd name="T1" fmla="*/ 0 h 535"/>
                  <a:gd name="T2" fmla="*/ 0 w 510"/>
                  <a:gd name="T3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10" h="535">
                    <a:moveTo>
                      <a:pt x="510" y="0"/>
                    </a:moveTo>
                    <a:lnTo>
                      <a:pt x="0" y="53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9"/>
              <p:cNvSpPr>
                <a:spLocks noChangeArrowheads="1"/>
              </p:cNvSpPr>
              <p:nvPr/>
            </p:nvSpPr>
            <p:spPr bwMode="auto">
              <a:xfrm>
                <a:off x="3408" y="288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3360" y="302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3600" y="288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3504" y="278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3504" y="29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2160" y="32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2304" y="331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2304" y="34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20"/>
              <p:cNvSpPr>
                <a:spLocks noChangeArrowheads="1"/>
              </p:cNvSpPr>
              <p:nvPr/>
            </p:nvSpPr>
            <p:spPr bwMode="auto">
              <a:xfrm>
                <a:off x="2448" y="331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504" y="35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auto">
              <a:xfrm>
                <a:off x="3792" y="36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27"/>
              <p:cNvSpPr>
                <a:spLocks noChangeArrowheads="1"/>
              </p:cNvSpPr>
              <p:nvPr/>
            </p:nvSpPr>
            <p:spPr bwMode="auto">
              <a:xfrm>
                <a:off x="3504" y="379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28"/>
              <p:cNvSpPr>
                <a:spLocks noChangeArrowheads="1"/>
              </p:cNvSpPr>
              <p:nvPr/>
            </p:nvSpPr>
            <p:spPr bwMode="auto">
              <a:xfrm>
                <a:off x="3696" y="379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29"/>
              <p:cNvSpPr>
                <a:spLocks noChangeArrowheads="1"/>
              </p:cNvSpPr>
              <p:nvPr/>
            </p:nvSpPr>
            <p:spPr bwMode="auto">
              <a:xfrm flipV="1">
                <a:off x="3504" y="364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3696" y="350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2895600" y="3657600"/>
              <a:ext cx="3276600" cy="2286000"/>
              <a:chOff x="1824" y="2208"/>
              <a:chExt cx="2064" cy="1440"/>
            </a:xfrm>
          </p:grpSpPr>
          <p:sp>
            <p:nvSpPr>
              <p:cNvPr id="34" name="Oval 35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816" cy="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36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720" cy="62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37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672" cy="62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31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</a:t>
            </a:r>
            <a:r>
              <a:rPr lang="en-US" dirty="0" smtClean="0"/>
              <a:t>Learning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r>
              <a:rPr lang="en-US" dirty="0"/>
              <a:t> </a:t>
            </a:r>
            <a:r>
              <a:rPr lang="en-US" dirty="0" smtClean="0"/>
              <a:t>–   inputs belong two or more classes. </a:t>
            </a:r>
          </a:p>
          <a:p>
            <a:r>
              <a:rPr lang="en-US" dirty="0" smtClean="0"/>
              <a:t>Goal: the learner </a:t>
            </a:r>
            <a:r>
              <a:rPr lang="en-US" dirty="0"/>
              <a:t>must produce </a:t>
            </a:r>
            <a:r>
              <a:rPr lang="en-US" dirty="0">
                <a:solidFill>
                  <a:srgbClr val="FF0000"/>
                </a:solidFill>
              </a:rPr>
              <a:t>a model that assigns unseen inputs </a:t>
            </a:r>
            <a:r>
              <a:rPr lang="en-US" dirty="0"/>
              <a:t>to one (or </a:t>
            </a:r>
            <a:r>
              <a:rPr lang="en-US" dirty="0">
                <a:solidFill>
                  <a:srgbClr val="FF0000"/>
                </a:solidFill>
              </a:rPr>
              <a:t>multi-label classification</a:t>
            </a:r>
            <a:r>
              <a:rPr lang="en-US" dirty="0"/>
              <a:t>) or </a:t>
            </a:r>
            <a:r>
              <a:rPr lang="en-US" dirty="0">
                <a:solidFill>
                  <a:srgbClr val="FF0000"/>
                </a:solidFill>
              </a:rPr>
              <a:t>more of these classes</a:t>
            </a:r>
            <a:r>
              <a:rPr lang="en-US" dirty="0"/>
              <a:t>. T</a:t>
            </a:r>
            <a:r>
              <a:rPr lang="en-US" dirty="0" smtClean="0"/>
              <a:t>ypically supervised learning. </a:t>
            </a:r>
          </a:p>
          <a:p>
            <a:pPr lvl="1"/>
            <a:r>
              <a:rPr lang="en-US" sz="1600" dirty="0" smtClean="0"/>
              <a:t>Example – </a:t>
            </a:r>
          </a:p>
          <a:p>
            <a:pPr lvl="1"/>
            <a:r>
              <a:rPr lang="en-US" sz="1600" dirty="0" smtClean="0"/>
              <a:t>Spam </a:t>
            </a:r>
            <a:r>
              <a:rPr lang="en-US" sz="1600" dirty="0"/>
              <a:t>filtering is an example of classification, where the inputs are email (or other) messages and the classes are "spam" and "not spam</a:t>
            </a:r>
            <a:r>
              <a:rPr lang="en-US" sz="1600" dirty="0" smtClean="0"/>
              <a:t>".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regression</a:t>
            </a:r>
            <a:r>
              <a:rPr lang="en-US" dirty="0" smtClean="0"/>
              <a:t>, also typically  supervised,  the </a:t>
            </a:r>
            <a:r>
              <a:rPr lang="en-US" dirty="0"/>
              <a:t>outputs are continuous rather than discrete.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clustering</a:t>
            </a:r>
            <a:r>
              <a:rPr lang="en-US" dirty="0"/>
              <a:t>, a set of inputs is to be divided into groups. </a:t>
            </a:r>
            <a:r>
              <a:rPr lang="en-US" dirty="0" smtClean="0"/>
              <a:t>Typically done in an </a:t>
            </a:r>
            <a:r>
              <a:rPr lang="en-US" dirty="0" smtClean="0">
                <a:solidFill>
                  <a:srgbClr val="FF0000"/>
                </a:solidFill>
              </a:rPr>
              <a:t>unsupervised</a:t>
            </a:r>
            <a:r>
              <a:rPr lang="en-US" dirty="0" smtClean="0"/>
              <a:t> way (i.e., no labels, the </a:t>
            </a:r>
            <a:r>
              <a:rPr lang="en-US" dirty="0"/>
              <a:t>groups are not known </a:t>
            </a:r>
            <a:r>
              <a:rPr lang="en-US" dirty="0" smtClean="0"/>
              <a:t>beforehand).</a:t>
            </a:r>
          </a:p>
        </p:txBody>
      </p:sp>
    </p:spTree>
    <p:extLst>
      <p:ext uri="{BB962C8B-B14F-4D97-AF65-F5344CB8AC3E}">
        <p14:creationId xmlns:p14="http://schemas.microsoft.com/office/powerpoint/2010/main" val="1383917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Supervised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learning: Big Picture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Goal: To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learn an unknown </a:t>
            </a:r>
            <a:r>
              <a:rPr lang="en-US" sz="24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target function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Input: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training set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sz="24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labeled examples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baseline="-250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4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,y</a:t>
            </a:r>
            <a:r>
              <a:rPr lang="en-US" sz="2400" baseline="-250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400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where </a:t>
            </a:r>
            <a:r>
              <a:rPr lang="en-US" sz="2400" dirty="0" smtClean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sz="2400" baseline="-250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400" baseline="-25000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= f(</a:t>
            </a:r>
            <a:r>
              <a:rPr lang="en-US" sz="24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baseline="-250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400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E.g., </a:t>
            </a:r>
            <a:r>
              <a:rPr lang="en-US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baseline="-250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is an image, </a:t>
            </a:r>
            <a:r>
              <a:rPr lang="en-US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f(</a:t>
            </a:r>
            <a:r>
              <a:rPr lang="en-US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baseline="-250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)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is the label </a:t>
            </a:r>
            <a:r>
              <a:rPr lang="ja-JP" alt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“</a:t>
            </a:r>
            <a:r>
              <a:rPr lang="en-US" altLang="ja-JP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giraffe</a:t>
            </a:r>
            <a:r>
              <a:rPr lang="ja-JP" alt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”</a:t>
            </a:r>
            <a:endParaRPr lang="en-US" altLang="ja-JP" dirty="0">
              <a:latin typeface="Times New Roman" charset="0"/>
              <a:ea typeface="Times New Roman" charset="0"/>
              <a:cs typeface="Times New Roman" charset="0"/>
              <a:sym typeface="Symbo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E.g., </a:t>
            </a:r>
            <a:r>
              <a:rPr lang="en-US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baseline="-250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is a seismic signal, </a:t>
            </a:r>
            <a:r>
              <a:rPr lang="en-US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f(</a:t>
            </a:r>
            <a:r>
              <a:rPr lang="en-US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baseline="-25000" dirty="0" err="1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j</a:t>
            </a:r>
            <a:r>
              <a:rPr lang="en-US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)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is the label </a:t>
            </a:r>
            <a:r>
              <a:rPr lang="ja-JP" alt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“</a:t>
            </a:r>
            <a:r>
              <a:rPr lang="en-US" altLang="ja-JP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explosion</a:t>
            </a:r>
            <a:r>
              <a:rPr lang="ja-JP" altLang="en-US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”</a:t>
            </a:r>
            <a:endParaRPr lang="en-US" altLang="ja-JP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Output: </a:t>
            </a:r>
            <a:r>
              <a:rPr lang="en-US" sz="24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hypothesis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that is </a:t>
            </a:r>
            <a:r>
              <a:rPr lang="ja-JP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close</a:t>
            </a:r>
            <a:r>
              <a:rPr lang="ja-JP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”</a:t>
            </a:r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to </a:t>
            </a:r>
            <a:r>
              <a:rPr lang="en-US" altLang="ja-JP" sz="2400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f</a:t>
            </a:r>
            <a:r>
              <a:rPr lang="en-US" altLang="ja-JP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 i.e., predicts well on unseen examples (</a:t>
            </a:r>
            <a:r>
              <a:rPr lang="ja-JP" altLang="en-US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“</a:t>
            </a:r>
            <a:r>
              <a:rPr lang="en-US" altLang="ja-JP" sz="24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test set</a:t>
            </a:r>
            <a:r>
              <a:rPr lang="ja-JP" altLang="en-US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)</a:t>
            </a:r>
            <a:endParaRPr lang="en-US" altLang="ja-JP" sz="2400" dirty="0">
              <a:latin typeface="Times New Roman" charset="0"/>
              <a:ea typeface="Times New Roman" charset="0"/>
              <a:cs typeface="Times New Roman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Many possible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hypothesis families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for </a:t>
            </a:r>
            <a:r>
              <a:rPr lang="en-US" sz="2400" dirty="0">
                <a:solidFill>
                  <a:srgbClr val="C147B2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Linear models, logistic regression, neural networks,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support vector machines, decision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trees, examples (nearest-neighbor), grammars,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kernelized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separators,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etc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etc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88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of </a:t>
            </a:r>
            <a:r>
              <a:rPr lang="en-US" dirty="0" smtClean="0"/>
              <a:t>Supervised Learning   </a:t>
            </a:r>
            <a:endParaRPr lang="en-US" dirty="0"/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r>
              <a:rPr lang="en-US" dirty="0"/>
              <a:t>Learning can be seen as </a:t>
            </a:r>
            <a:r>
              <a:rPr lang="en-US" dirty="0">
                <a:solidFill>
                  <a:schemeClr val="accent2"/>
                </a:solidFill>
              </a:rPr>
              <a:t>fitting a function</a:t>
            </a:r>
            <a:r>
              <a:rPr lang="en-US" dirty="0"/>
              <a:t> to the data. We can consider </a:t>
            </a:r>
          </a:p>
          <a:p>
            <a:r>
              <a:rPr lang="en-US" dirty="0">
                <a:solidFill>
                  <a:schemeClr val="accent2"/>
                </a:solidFill>
              </a:rPr>
              <a:t>different  target functions</a:t>
            </a:r>
            <a:r>
              <a:rPr lang="en-US" dirty="0"/>
              <a:t> and therefore different </a:t>
            </a:r>
            <a:r>
              <a:rPr lang="en-US" dirty="0">
                <a:solidFill>
                  <a:srgbClr val="FF0000"/>
                </a:solidFill>
              </a:rPr>
              <a:t>hypothesis spaces</a:t>
            </a:r>
            <a:r>
              <a:rPr lang="en-US" dirty="0"/>
              <a:t>. </a:t>
            </a:r>
          </a:p>
          <a:p>
            <a:r>
              <a:rPr lang="en-US" dirty="0"/>
              <a:t>Examples:</a:t>
            </a:r>
          </a:p>
          <a:p>
            <a:r>
              <a:rPr lang="en-US" dirty="0"/>
              <a:t>Propositional if-then rules</a:t>
            </a:r>
          </a:p>
          <a:p>
            <a:r>
              <a:rPr lang="en-US" dirty="0"/>
              <a:t>Decision Trees</a:t>
            </a:r>
          </a:p>
          <a:p>
            <a:r>
              <a:rPr lang="en-US" dirty="0"/>
              <a:t>First-order if-then rules </a:t>
            </a:r>
          </a:p>
          <a:p>
            <a:r>
              <a:rPr lang="en-US" dirty="0"/>
              <a:t>First-order logic  theory</a:t>
            </a:r>
          </a:p>
          <a:p>
            <a:r>
              <a:rPr lang="en-US" dirty="0"/>
              <a:t>Linear functions</a:t>
            </a:r>
          </a:p>
          <a:p>
            <a:r>
              <a:rPr lang="en-US" dirty="0"/>
              <a:t>Polynomials of  degree at most k</a:t>
            </a:r>
          </a:p>
          <a:p>
            <a:r>
              <a:rPr lang="en-US" dirty="0"/>
              <a:t>Neural networks </a:t>
            </a:r>
          </a:p>
          <a:p>
            <a:r>
              <a:rPr lang="en-US" dirty="0"/>
              <a:t>Java programs</a:t>
            </a:r>
          </a:p>
          <a:p>
            <a:r>
              <a:rPr lang="en-US" dirty="0"/>
              <a:t>Turing machine</a:t>
            </a:r>
          </a:p>
          <a:p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3276600" y="5181600"/>
            <a:ext cx="54625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Tradeoff between expressiveness</a:t>
            </a:r>
            <a:r>
              <a:rPr lang="en-US" sz="2000" i="1" dirty="0"/>
              <a:t> of</a:t>
            </a:r>
          </a:p>
          <a:p>
            <a:pPr algn="ctr"/>
            <a:r>
              <a:rPr lang="en-US" sz="2000" i="1" dirty="0"/>
              <a:t> a hypothesis space and the 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complexity of finding simple, consistent hypotheses</a:t>
            </a:r>
          </a:p>
          <a:p>
            <a:pPr algn="ctr"/>
            <a:r>
              <a:rPr lang="en-US" sz="2000" i="1" dirty="0"/>
              <a:t> within the space</a:t>
            </a:r>
            <a:r>
              <a:rPr lang="en-US" i="1" dirty="0"/>
              <a:t>.</a:t>
            </a:r>
          </a:p>
        </p:txBody>
      </p:sp>
      <p:sp>
        <p:nvSpPr>
          <p:cNvPr id="961542" name="Rectangle 6"/>
          <p:cNvSpPr>
            <a:spLocks noChangeArrowheads="1"/>
          </p:cNvSpPr>
          <p:nvPr/>
        </p:nvSpPr>
        <p:spPr bwMode="auto">
          <a:xfrm>
            <a:off x="4419600" y="29718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A learning problem</a:t>
            </a:r>
          </a:p>
          <a:p>
            <a:pPr algn="ctr"/>
            <a:r>
              <a:rPr lang="en-US"/>
              <a:t>is </a:t>
            </a:r>
            <a:r>
              <a:rPr lang="en-US">
                <a:solidFill>
                  <a:schemeClr val="accent2"/>
                </a:solidFill>
              </a:rPr>
              <a:t>realizable</a:t>
            </a:r>
            <a:r>
              <a:rPr lang="en-US"/>
              <a:t>  if its </a:t>
            </a:r>
            <a:r>
              <a:rPr lang="en-US">
                <a:solidFill>
                  <a:schemeClr val="accent2"/>
                </a:solidFill>
              </a:rPr>
              <a:t>hypothesis space contains the true function.</a:t>
            </a: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406" y="295102"/>
            <a:ext cx="305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Today: Decision Trees!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60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1" grpId="0" build="allAtOnce"/>
      <p:bldP spid="96154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4319477" cy="6858000"/>
          </a:xfrm>
          <a:prstGeom prst="rect">
            <a:avLst/>
          </a:prstGeom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/>
              <a:t>New York Times</a:t>
            </a:r>
          </a:p>
          <a:p>
            <a:r>
              <a:rPr lang="en-US" sz="1800" b="1" dirty="0"/>
              <a:t>April 16, 2008</a:t>
            </a:r>
          </a:p>
        </p:txBody>
      </p:sp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Can we learn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how counties vote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13416" name="Rectangle 8"/>
          <p:cNvSpPr>
            <a:spLocks noChangeArrowheads="1"/>
          </p:cNvSpPr>
          <p:nvPr/>
        </p:nvSpPr>
        <p:spPr bwMode="auto">
          <a:xfrm>
            <a:off x="152400" y="3810000"/>
            <a:ext cx="3810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Decision Trees: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 sequence of </a:t>
            </a:r>
            <a:r>
              <a:rPr lang="en-US" sz="1800" b="1" dirty="0" smtClean="0">
                <a:solidFill>
                  <a:srgbClr val="FF0000"/>
                </a:solidFill>
              </a:rPr>
              <a:t>tests.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Representation very natural for </a:t>
            </a:r>
            <a:r>
              <a:rPr lang="en-US" sz="1800" b="1" dirty="0" smtClean="0">
                <a:solidFill>
                  <a:srgbClr val="FF0000"/>
                </a:solidFill>
              </a:rPr>
              <a:t>humans.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Style of many </a:t>
            </a:r>
            <a:r>
              <a:rPr lang="ja-JP" altLang="en-US" sz="1800" b="1" dirty="0">
                <a:solidFill>
                  <a:srgbClr val="FF0000"/>
                </a:solidFill>
              </a:rPr>
              <a:t>“</a:t>
            </a:r>
            <a:r>
              <a:rPr lang="en-US" sz="1800" b="1" dirty="0">
                <a:solidFill>
                  <a:srgbClr val="FF0000"/>
                </a:solidFill>
              </a:rPr>
              <a:t>How to</a:t>
            </a:r>
            <a:r>
              <a:rPr lang="ja-JP" altLang="en-US" sz="1800" b="1" dirty="0">
                <a:solidFill>
                  <a:srgbClr val="FF0000"/>
                </a:solidFill>
              </a:rPr>
              <a:t>”</a:t>
            </a:r>
            <a:r>
              <a:rPr lang="en-US" sz="1800" b="1" dirty="0">
                <a:solidFill>
                  <a:srgbClr val="FF0000"/>
                </a:solidFill>
              </a:rPr>
              <a:t> manuals </a:t>
            </a:r>
            <a:r>
              <a:rPr lang="en-US" sz="1800" b="1" dirty="0" smtClean="0">
                <a:solidFill>
                  <a:srgbClr val="FF0000"/>
                </a:solidFill>
              </a:rPr>
              <a:t>and trouble</a:t>
            </a:r>
            <a:r>
              <a:rPr lang="en-US" sz="1800" b="1" dirty="0">
                <a:solidFill>
                  <a:srgbClr val="FF0000"/>
                </a:solidFill>
              </a:rPr>
              <a:t>-shooting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procedures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40093"/>
            <a:ext cx="7810500" cy="12400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2514600"/>
            <a:ext cx="281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Note: order of tests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matters (in general)!</a:t>
            </a:r>
          </a:p>
        </p:txBody>
      </p:sp>
    </p:spTree>
    <p:extLst>
      <p:ext uri="{BB962C8B-B14F-4D97-AF65-F5344CB8AC3E}">
        <p14:creationId xmlns:p14="http://schemas.microsoft.com/office/powerpoint/2010/main" val="832470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Data:</a:t>
            </a:r>
            <a:br>
              <a:rPr lang="en-US" dirty="0" smtClean="0"/>
            </a:br>
            <a:r>
              <a:rPr lang="en-US" dirty="0" smtClean="0"/>
              <a:t>Sensors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28" y="1271988"/>
            <a:ext cx="7772400" cy="4114800"/>
          </a:xfrm>
        </p:spPr>
        <p:txBody>
          <a:bodyPr/>
          <a:lstStyle/>
          <a:p>
            <a:r>
              <a:rPr lang="en-US" dirty="0"/>
              <a:t>Data collected and stored at </a:t>
            </a:r>
            <a:br>
              <a:rPr lang="en-US" dirty="0"/>
            </a:br>
            <a:r>
              <a:rPr lang="en-US" dirty="0"/>
              <a:t>enormous speeds (GB/hour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Cars</a:t>
            </a:r>
          </a:p>
          <a:p>
            <a:r>
              <a:rPr lang="en-US" dirty="0" smtClean="0"/>
              <a:t>Cellphones</a:t>
            </a:r>
          </a:p>
          <a:p>
            <a:r>
              <a:rPr lang="en-US" dirty="0" smtClean="0"/>
              <a:t>Remote Controls</a:t>
            </a:r>
          </a:p>
          <a:p>
            <a:r>
              <a:rPr lang="en-US" dirty="0" smtClean="0"/>
              <a:t>Traffic lights,</a:t>
            </a:r>
          </a:p>
          <a:p>
            <a:r>
              <a:rPr lang="en-US" dirty="0" smtClean="0"/>
              <a:t>ATM machines</a:t>
            </a:r>
          </a:p>
          <a:p>
            <a:r>
              <a:rPr lang="en-US" dirty="0" smtClean="0"/>
              <a:t>Appliances</a:t>
            </a:r>
          </a:p>
          <a:p>
            <a:r>
              <a:rPr lang="en-US" dirty="0" smtClean="0"/>
              <a:t>Motion sensors</a:t>
            </a:r>
          </a:p>
          <a:p>
            <a:r>
              <a:rPr lang="en-US" dirty="0" smtClean="0"/>
              <a:t>Surveillance cameras</a:t>
            </a:r>
          </a:p>
          <a:p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36" y="2535745"/>
            <a:ext cx="1728788" cy="1150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41" y="2514600"/>
            <a:ext cx="2129857" cy="1192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91470"/>
            <a:ext cx="2525048" cy="1398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83" y="5288801"/>
            <a:ext cx="1989041" cy="1340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07" y="5617590"/>
            <a:ext cx="847770" cy="1001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54" y="4056901"/>
            <a:ext cx="1644650" cy="123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34" y="3891470"/>
            <a:ext cx="915311" cy="1613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54" y="5442858"/>
            <a:ext cx="1588000" cy="1056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971229"/>
            <a:ext cx="1193800" cy="894198"/>
          </a:xfrm>
          <a:prstGeom prst="rect">
            <a:avLst/>
          </a:prstGeom>
        </p:spPr>
      </p:pic>
      <p:pic>
        <p:nvPicPr>
          <p:cNvPr id="943108" name="Picture 4" descr="ngine-diagnostics-senso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47" y="2513520"/>
            <a:ext cx="1440953" cy="10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2941554"/>
            <a:ext cx="6172200" cy="9799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362200"/>
            <a:ext cx="32305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Decision tree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learning approach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 construct tree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(with test thresholds)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from example counties.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89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124200"/>
            <a:ext cx="3087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 Tree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2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Learning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352800"/>
            <a:ext cx="7924800" cy="4114800"/>
          </a:xfrm>
        </p:spPr>
        <p:txBody>
          <a:bodyPr/>
          <a:lstStyle/>
          <a:p>
            <a:r>
              <a:rPr lang="en-US"/>
              <a:t> </a:t>
            </a:r>
            <a:r>
              <a:rPr lang="en-US" sz="1800" b="1"/>
              <a:t>Input:</a:t>
            </a:r>
            <a:r>
              <a:rPr lang="en-US" sz="1800"/>
              <a:t> an object or situation described by a set of attributes (or features)</a:t>
            </a:r>
          </a:p>
          <a:p>
            <a:r>
              <a:rPr lang="en-US" sz="1800"/>
              <a:t> </a:t>
            </a:r>
            <a:r>
              <a:rPr lang="en-US" sz="1800" b="1"/>
              <a:t>Output:</a:t>
            </a:r>
            <a:r>
              <a:rPr lang="en-US" sz="1800"/>
              <a:t> a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decision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– the predicts output value for the input.</a:t>
            </a:r>
          </a:p>
          <a:p>
            <a:endParaRPr lang="en-US" sz="1800"/>
          </a:p>
          <a:p>
            <a:r>
              <a:rPr lang="en-US" sz="1800"/>
              <a:t>The </a:t>
            </a:r>
            <a:r>
              <a:rPr lang="en-US" sz="1800">
                <a:solidFill>
                  <a:schemeClr val="accent2"/>
                </a:solidFill>
              </a:rPr>
              <a:t>input</a:t>
            </a:r>
            <a:r>
              <a:rPr lang="en-US" sz="1800"/>
              <a:t> attributes and the </a:t>
            </a:r>
            <a:r>
              <a:rPr lang="en-US" sz="1800">
                <a:solidFill>
                  <a:schemeClr val="accent2"/>
                </a:solidFill>
              </a:rPr>
              <a:t>outputs</a:t>
            </a:r>
            <a:r>
              <a:rPr lang="en-US" sz="1800"/>
              <a:t> can be </a:t>
            </a:r>
            <a:r>
              <a:rPr lang="en-US" sz="1800">
                <a:solidFill>
                  <a:schemeClr val="accent2"/>
                </a:solidFill>
              </a:rPr>
              <a:t>discrete</a:t>
            </a:r>
            <a:r>
              <a:rPr lang="en-US" sz="1800"/>
              <a:t> or </a:t>
            </a:r>
            <a:r>
              <a:rPr lang="en-US" sz="1800">
                <a:solidFill>
                  <a:schemeClr val="accent2"/>
                </a:solidFill>
              </a:rPr>
              <a:t>continuous</a:t>
            </a:r>
            <a:r>
              <a:rPr lang="en-US" sz="1800"/>
              <a:t>.</a:t>
            </a:r>
          </a:p>
          <a:p>
            <a:endParaRPr lang="en-US" sz="1800"/>
          </a:p>
          <a:p>
            <a:r>
              <a:rPr lang="en-US" sz="1800"/>
              <a:t>We will focus on decision trees for </a:t>
            </a:r>
            <a:r>
              <a:rPr lang="en-US" sz="1800">
                <a:solidFill>
                  <a:srgbClr val="FF0000"/>
                </a:solidFill>
              </a:rPr>
              <a:t>Boolean classification</a:t>
            </a:r>
            <a:r>
              <a:rPr lang="en-US" sz="1800"/>
              <a:t>: </a:t>
            </a:r>
          </a:p>
          <a:p>
            <a:r>
              <a:rPr lang="en-US" sz="1800"/>
              <a:t>	each example is classified as </a:t>
            </a:r>
            <a:r>
              <a:rPr lang="en-US" sz="1800">
                <a:solidFill>
                  <a:schemeClr val="accent2"/>
                </a:solidFill>
              </a:rPr>
              <a:t>positive</a:t>
            </a:r>
            <a:r>
              <a:rPr lang="en-US" sz="1800"/>
              <a:t> or </a:t>
            </a:r>
            <a:r>
              <a:rPr lang="en-US" sz="1800">
                <a:solidFill>
                  <a:schemeClr val="accent2"/>
                </a:solidFill>
              </a:rPr>
              <a:t>negative.</a:t>
            </a:r>
          </a:p>
          <a:p>
            <a:endParaRPr lang="en-US" sz="1800"/>
          </a:p>
          <a:p>
            <a:r>
              <a:rPr lang="en-US" sz="1800"/>
              <a:t>	</a:t>
            </a:r>
            <a:endParaRPr lang="en-US" sz="1800">
              <a:solidFill>
                <a:srgbClr val="FF0000"/>
              </a:solidFill>
              <a:sym typeface="Wingdings" charset="0"/>
            </a:endParaRPr>
          </a:p>
        </p:txBody>
      </p:sp>
      <p:sp>
        <p:nvSpPr>
          <p:cNvPr id="764934" name="Rectangle 6"/>
          <p:cNvSpPr>
            <a:spLocks noChangeArrowheads="1"/>
          </p:cNvSpPr>
          <p:nvPr/>
        </p:nvSpPr>
        <p:spPr bwMode="auto">
          <a:xfrm>
            <a:off x="609600" y="1752600"/>
            <a:ext cx="71628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Task: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 Given</a:t>
            </a:r>
            <a:r>
              <a:rPr lang="en-US" sz="2000" dirty="0"/>
              <a:t>: collection of examples (x, f(x))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 Return</a:t>
            </a:r>
            <a:r>
              <a:rPr lang="en-US" sz="2000" dirty="0"/>
              <a:t>: a function </a:t>
            </a:r>
            <a:r>
              <a:rPr lang="en-US" sz="2000" i="1" dirty="0"/>
              <a:t>h </a:t>
            </a:r>
            <a:r>
              <a:rPr lang="en-US" sz="2000" dirty="0"/>
              <a:t>(</a:t>
            </a:r>
            <a:r>
              <a:rPr lang="en-US" sz="2000" i="1" dirty="0"/>
              <a:t>hypothesis</a:t>
            </a:r>
            <a:r>
              <a:rPr lang="en-US" sz="2000" dirty="0"/>
              <a:t>) that approximates </a:t>
            </a:r>
            <a:r>
              <a:rPr lang="en-US" sz="2000" i="1" dirty="0"/>
              <a:t>f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i="1" dirty="0" smtClean="0"/>
              <a:t> h </a:t>
            </a:r>
            <a:r>
              <a:rPr lang="en-US" sz="2000" i="1" dirty="0"/>
              <a:t>is a </a:t>
            </a:r>
            <a:r>
              <a:rPr lang="en-US" sz="2000" i="1" dirty="0">
                <a:solidFill>
                  <a:schemeClr val="accent2"/>
                </a:solidFill>
              </a:rPr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78788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571500"/>
          </a:xfrm>
        </p:spPr>
        <p:txBody>
          <a:bodyPr/>
          <a:lstStyle/>
          <a:p>
            <a:r>
              <a:rPr lang="en-US" sz="2800"/>
              <a:t>Decision Tree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038600" cy="4648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1600" b="1" dirty="0"/>
              <a:t>What is a decision tree?</a:t>
            </a:r>
          </a:p>
          <a:p>
            <a:pPr marL="0" indent="0"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A tree with two types of nodes: </a:t>
            </a:r>
          </a:p>
          <a:p>
            <a:pPr marL="0" indent="0"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	Decision </a:t>
            </a:r>
            <a:r>
              <a:rPr lang="en-US" sz="1600" b="1" dirty="0" smtClean="0"/>
              <a:t>nodes</a:t>
            </a: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	Leaf </a:t>
            </a:r>
            <a:r>
              <a:rPr lang="en-US" sz="1600" b="1" dirty="0" smtClean="0"/>
              <a:t>nodes</a:t>
            </a: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	</a:t>
            </a:r>
          </a:p>
          <a:p>
            <a:pPr marL="0" indent="0">
              <a:lnSpc>
                <a:spcPct val="9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Decision node:</a:t>
            </a:r>
            <a:r>
              <a:rPr lang="en-US" sz="1600" b="1" dirty="0"/>
              <a:t> Specifies a choice or  test of some attribute with 2 or more alternatives;</a:t>
            </a:r>
          </a:p>
          <a:p>
            <a:pPr marL="0" indent="0">
              <a:lnSpc>
                <a:spcPct val="90000"/>
              </a:lnSpc>
            </a:pPr>
            <a:r>
              <a:rPr lang="en-US" sz="1600" b="1" dirty="0">
                <a:sym typeface="Wingdings" charset="0"/>
              </a:rPr>
              <a:t> every </a:t>
            </a:r>
            <a:r>
              <a:rPr lang="en-US" sz="1600" b="1" dirty="0">
                <a:solidFill>
                  <a:schemeClr val="accent2"/>
                </a:solidFill>
              </a:rPr>
              <a:t>decision  node is  part of a path to a leaf node</a:t>
            </a:r>
          </a:p>
          <a:p>
            <a:pPr marL="0" indent="0"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Leaf node:</a:t>
            </a:r>
            <a:r>
              <a:rPr lang="en-US" sz="1600" b="1" dirty="0"/>
              <a:t> Indicates classification of an example</a:t>
            </a:r>
          </a:p>
        </p:txBody>
      </p:sp>
      <p:pic>
        <p:nvPicPr>
          <p:cNvPr id="769028" name="Picture 4" descr="dtdi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09800"/>
            <a:ext cx="4343400" cy="426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Big Tip Example</a:t>
            </a:r>
            <a:endParaRPr lang="en-US" dirty="0"/>
          </a:p>
        </p:txBody>
      </p:sp>
      <p:graphicFrame>
        <p:nvGraphicFramePr>
          <p:cNvPr id="919555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036913656"/>
              </p:ext>
            </p:extLst>
          </p:nvPr>
        </p:nvGraphicFramePr>
        <p:xfrm>
          <a:off x="609600" y="990600"/>
          <a:ext cx="8008938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Document" r:id="rId4" imgW="5607880" imgH="1615283" progId="Word.Document.8">
                  <p:embed/>
                </p:oleObj>
              </mc:Choice>
              <mc:Fallback>
                <p:oleObj name="Document" r:id="rId4" imgW="5607880" imgH="16152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8008938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6" name="Text Box 4"/>
          <p:cNvSpPr txBox="1">
            <a:spLocks noChangeArrowheads="1"/>
          </p:cNvSpPr>
          <p:nvPr/>
        </p:nvSpPr>
        <p:spPr bwMode="auto">
          <a:xfrm>
            <a:off x="381000" y="3429000"/>
            <a:ext cx="87630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Instance Space X:</a:t>
            </a:r>
            <a:r>
              <a:rPr lang="en-US" dirty="0"/>
              <a:t> Set of all possible objects described by attributes 			(often called features). 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Target Function f:</a:t>
            </a:r>
            <a:r>
              <a:rPr lang="en-US" dirty="0"/>
              <a:t> Mapping from Attributes to Target Feature  </a:t>
            </a:r>
            <a:br>
              <a:rPr lang="en-US" dirty="0"/>
            </a:br>
            <a:r>
              <a:rPr lang="en-US" dirty="0"/>
              <a:t>			(often called label)  (f is unknown)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Hypothesis Space H:</a:t>
            </a:r>
            <a:r>
              <a:rPr lang="en-US" dirty="0"/>
              <a:t> Set of all classification rules h</a:t>
            </a:r>
            <a:r>
              <a:rPr lang="en-US" baseline="-25000" dirty="0"/>
              <a:t>i</a:t>
            </a:r>
            <a:r>
              <a:rPr lang="en-US" dirty="0"/>
              <a:t> we allow.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Training Data D:</a:t>
            </a:r>
            <a:r>
              <a:rPr lang="en-US" dirty="0"/>
              <a:t> Set of instances labeled with Target Feature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2438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86600" y="2133600"/>
            <a:ext cx="70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Etc.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Decision Tree Example: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</a:rPr>
              <a:t>BigTip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34915" name="Group 3"/>
          <p:cNvGrpSpPr>
            <a:grpSpLocks/>
          </p:cNvGrpSpPr>
          <p:nvPr/>
        </p:nvGrpSpPr>
        <p:grpSpPr bwMode="auto">
          <a:xfrm>
            <a:off x="152400" y="762000"/>
            <a:ext cx="7848600" cy="2743200"/>
            <a:chOff x="192" y="960"/>
            <a:chExt cx="4944" cy="1728"/>
          </a:xfrm>
        </p:grpSpPr>
        <p:sp>
          <p:nvSpPr>
            <p:cNvPr id="934916" name="Rectangle 4"/>
            <p:cNvSpPr>
              <a:spLocks noChangeArrowheads="1"/>
            </p:cNvSpPr>
            <p:nvPr/>
          </p:nvSpPr>
          <p:spPr bwMode="auto">
            <a:xfrm>
              <a:off x="2256" y="960"/>
              <a:ext cx="720" cy="2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Food</a:t>
              </a:r>
            </a:p>
          </p:txBody>
        </p:sp>
        <p:sp>
          <p:nvSpPr>
            <p:cNvPr id="934917" name="Rectangle 5"/>
            <p:cNvSpPr>
              <a:spLocks noChangeArrowheads="1"/>
            </p:cNvSpPr>
            <p:nvPr/>
          </p:nvSpPr>
          <p:spPr bwMode="auto">
            <a:xfrm>
              <a:off x="1728" y="1920"/>
              <a:ext cx="1008" cy="2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Price</a:t>
              </a:r>
            </a:p>
          </p:txBody>
        </p:sp>
        <p:sp>
          <p:nvSpPr>
            <p:cNvPr id="934918" name="Rectangle 6"/>
            <p:cNvSpPr>
              <a:spLocks noChangeArrowheads="1"/>
            </p:cNvSpPr>
            <p:nvPr/>
          </p:nvSpPr>
          <p:spPr bwMode="auto">
            <a:xfrm>
              <a:off x="768" y="1392"/>
              <a:ext cx="720" cy="2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Speedy</a:t>
              </a:r>
            </a:p>
          </p:txBody>
        </p:sp>
        <p:sp>
          <p:nvSpPr>
            <p:cNvPr id="934919" name="Line 7"/>
            <p:cNvSpPr>
              <a:spLocks noChangeShapeType="1"/>
            </p:cNvSpPr>
            <p:nvPr/>
          </p:nvSpPr>
          <p:spPr bwMode="auto">
            <a:xfrm flipH="1">
              <a:off x="1152" y="1104"/>
              <a:ext cx="110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0" name="Line 8"/>
            <p:cNvSpPr>
              <a:spLocks noChangeShapeType="1"/>
            </p:cNvSpPr>
            <p:nvPr/>
          </p:nvSpPr>
          <p:spPr bwMode="auto">
            <a:xfrm>
              <a:off x="2640" y="1200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1" name="Line 9"/>
            <p:cNvSpPr>
              <a:spLocks noChangeShapeType="1"/>
            </p:cNvSpPr>
            <p:nvPr/>
          </p:nvSpPr>
          <p:spPr bwMode="auto">
            <a:xfrm flipH="1">
              <a:off x="624" y="1632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2" name="Line 10"/>
            <p:cNvSpPr>
              <a:spLocks noChangeShapeType="1"/>
            </p:cNvSpPr>
            <p:nvPr/>
          </p:nvSpPr>
          <p:spPr bwMode="auto">
            <a:xfrm flipH="1">
              <a:off x="1440" y="2160"/>
              <a:ext cx="52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3" name="Line 11"/>
            <p:cNvSpPr>
              <a:spLocks noChangeShapeType="1"/>
            </p:cNvSpPr>
            <p:nvPr/>
          </p:nvSpPr>
          <p:spPr bwMode="auto">
            <a:xfrm>
              <a:off x="1344" y="1632"/>
              <a:ext cx="91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4" name="Line 12"/>
            <p:cNvSpPr>
              <a:spLocks noChangeShapeType="1"/>
            </p:cNvSpPr>
            <p:nvPr/>
          </p:nvSpPr>
          <p:spPr bwMode="auto">
            <a:xfrm>
              <a:off x="2448" y="2160"/>
              <a:ext cx="52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5" name="Line 13"/>
            <p:cNvSpPr>
              <a:spLocks noChangeShapeType="1"/>
            </p:cNvSpPr>
            <p:nvPr/>
          </p:nvSpPr>
          <p:spPr bwMode="auto">
            <a:xfrm>
              <a:off x="2976" y="1104"/>
              <a:ext cx="182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6" name="Oval 14"/>
            <p:cNvSpPr>
              <a:spLocks noChangeArrowheads="1"/>
            </p:cNvSpPr>
            <p:nvPr/>
          </p:nvSpPr>
          <p:spPr bwMode="auto">
            <a:xfrm>
              <a:off x="3024" y="1488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no</a:t>
              </a:r>
            </a:p>
          </p:txBody>
        </p:sp>
        <p:sp>
          <p:nvSpPr>
            <p:cNvPr id="934927" name="Oval 15"/>
            <p:cNvSpPr>
              <a:spLocks noChangeArrowheads="1"/>
            </p:cNvSpPr>
            <p:nvPr/>
          </p:nvSpPr>
          <p:spPr bwMode="auto">
            <a:xfrm>
              <a:off x="1056" y="2400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yes</a:t>
              </a:r>
            </a:p>
          </p:txBody>
        </p:sp>
        <p:sp>
          <p:nvSpPr>
            <p:cNvPr id="934928" name="Oval 16"/>
            <p:cNvSpPr>
              <a:spLocks noChangeArrowheads="1"/>
            </p:cNvSpPr>
            <p:nvPr/>
          </p:nvSpPr>
          <p:spPr bwMode="auto">
            <a:xfrm>
              <a:off x="2832" y="2352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no</a:t>
              </a:r>
            </a:p>
          </p:txBody>
        </p:sp>
        <p:sp>
          <p:nvSpPr>
            <p:cNvPr id="934929" name="Oval 17"/>
            <p:cNvSpPr>
              <a:spLocks noChangeArrowheads="1"/>
            </p:cNvSpPr>
            <p:nvPr/>
          </p:nvSpPr>
          <p:spPr bwMode="auto">
            <a:xfrm>
              <a:off x="4560" y="1440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no</a:t>
              </a:r>
            </a:p>
          </p:txBody>
        </p:sp>
        <p:sp>
          <p:nvSpPr>
            <p:cNvPr id="934930" name="Oval 18"/>
            <p:cNvSpPr>
              <a:spLocks noChangeArrowheads="1"/>
            </p:cNvSpPr>
            <p:nvPr/>
          </p:nvSpPr>
          <p:spPr bwMode="auto">
            <a:xfrm>
              <a:off x="192" y="1920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yes</a:t>
              </a:r>
            </a:p>
          </p:txBody>
        </p:sp>
        <p:sp>
          <p:nvSpPr>
            <p:cNvPr id="934931" name="Text Box 19"/>
            <p:cNvSpPr txBox="1">
              <a:spLocks noChangeArrowheads="1"/>
            </p:cNvSpPr>
            <p:nvPr/>
          </p:nvSpPr>
          <p:spPr bwMode="auto">
            <a:xfrm>
              <a:off x="1248" y="960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great</a:t>
              </a:r>
            </a:p>
          </p:txBody>
        </p:sp>
        <p:sp>
          <p:nvSpPr>
            <p:cNvPr id="934932" name="Text Box 20"/>
            <p:cNvSpPr txBox="1">
              <a:spLocks noChangeArrowheads="1"/>
            </p:cNvSpPr>
            <p:nvPr/>
          </p:nvSpPr>
          <p:spPr bwMode="auto">
            <a:xfrm>
              <a:off x="2400" y="1248"/>
              <a:ext cx="8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mediocre</a:t>
              </a:r>
            </a:p>
          </p:txBody>
        </p:sp>
        <p:sp>
          <p:nvSpPr>
            <p:cNvPr id="934933" name="Text Box 21"/>
            <p:cNvSpPr txBox="1">
              <a:spLocks noChangeArrowheads="1"/>
            </p:cNvSpPr>
            <p:nvPr/>
          </p:nvSpPr>
          <p:spPr bwMode="auto">
            <a:xfrm>
              <a:off x="3686" y="1034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yuck</a:t>
              </a:r>
            </a:p>
          </p:txBody>
        </p:sp>
        <p:sp>
          <p:nvSpPr>
            <p:cNvPr id="934934" name="Text Box 22"/>
            <p:cNvSpPr txBox="1">
              <a:spLocks noChangeArrowheads="1"/>
            </p:cNvSpPr>
            <p:nvPr/>
          </p:nvSpPr>
          <p:spPr bwMode="auto">
            <a:xfrm>
              <a:off x="710" y="165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934935" name="Text Box 23"/>
            <p:cNvSpPr txBox="1">
              <a:spLocks noChangeArrowheads="1"/>
            </p:cNvSpPr>
            <p:nvPr/>
          </p:nvSpPr>
          <p:spPr bwMode="auto">
            <a:xfrm>
              <a:off x="1718" y="156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934936" name="Text Box 24"/>
            <p:cNvSpPr txBox="1">
              <a:spLocks noChangeArrowheads="1"/>
            </p:cNvSpPr>
            <p:nvPr/>
          </p:nvSpPr>
          <p:spPr bwMode="auto">
            <a:xfrm>
              <a:off x="1680" y="2160"/>
              <a:ext cx="7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adequate</a:t>
              </a:r>
            </a:p>
          </p:txBody>
        </p:sp>
        <p:sp>
          <p:nvSpPr>
            <p:cNvPr id="934937" name="Text Box 25"/>
            <p:cNvSpPr txBox="1">
              <a:spLocks noChangeArrowheads="1"/>
            </p:cNvSpPr>
            <p:nvPr/>
          </p:nvSpPr>
          <p:spPr bwMode="auto">
            <a:xfrm>
              <a:off x="2736" y="2064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high</a:t>
              </a:r>
            </a:p>
          </p:txBody>
        </p:sp>
      </p:grpSp>
      <p:sp>
        <p:nvSpPr>
          <p:cNvPr id="934941" name="Text Box 29"/>
          <p:cNvSpPr txBox="1">
            <a:spLocks noChangeArrowheads="1"/>
          </p:cNvSpPr>
          <p:nvPr/>
        </p:nvSpPr>
        <p:spPr bwMode="auto">
          <a:xfrm>
            <a:off x="76200" y="4038600"/>
            <a:ext cx="5666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 the decision tree we learned consistent?</a:t>
            </a:r>
          </a:p>
        </p:txBody>
      </p:sp>
      <p:sp>
        <p:nvSpPr>
          <p:cNvPr id="934942" name="Text Box 30"/>
          <p:cNvSpPr txBox="1">
            <a:spLocks noChangeArrowheads="1"/>
          </p:cNvSpPr>
          <p:nvPr/>
        </p:nvSpPr>
        <p:spPr bwMode="auto">
          <a:xfrm>
            <a:off x="381000" y="4648200"/>
            <a:ext cx="4820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Yes, it agrees with all the examples</a:t>
            </a:r>
            <a:r>
              <a:rPr lang="en-US" b="1" dirty="0" smtClean="0">
                <a:solidFill>
                  <a:srgbClr val="3333CC"/>
                </a:solidFill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8800" y="2129135"/>
            <a:ext cx="3346450" cy="4654252"/>
            <a:chOff x="5638800" y="2129135"/>
            <a:chExt cx="3346450" cy="4654252"/>
          </a:xfrm>
        </p:grpSpPr>
        <p:pic>
          <p:nvPicPr>
            <p:cNvPr id="934939" name="Picture 2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590800"/>
              <a:ext cx="3346450" cy="419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781800" y="2129135"/>
              <a:ext cx="1384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Our data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" y="5410200"/>
            <a:ext cx="40809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Not all 2x2x3 = 12 tuples</a:t>
            </a:r>
          </a:p>
          <a:p>
            <a:r>
              <a:rPr lang="en-US" dirty="0" smtClean="0"/>
              <a:t>Also, some repeats! These are</a:t>
            </a:r>
          </a:p>
          <a:p>
            <a:r>
              <a:rPr lang="en-US" dirty="0" smtClean="0"/>
              <a:t>literally “observations.”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41" grpId="0"/>
      <p:bldP spid="93494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decision trees:</a:t>
            </a:r>
            <a:br>
              <a:rPr lang="en-US" dirty="0"/>
            </a:br>
            <a:r>
              <a:rPr lang="en-US" dirty="0" smtClean="0"/>
              <a:t>Another  example (waiting at a restaurant)</a:t>
            </a:r>
            <a:endParaRPr lang="en-US" dirty="0"/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2672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sz="1800" b="1" dirty="0"/>
              <a:t>Problem: decide whether to wait for a table at a restaurant. What </a:t>
            </a:r>
            <a:r>
              <a:rPr lang="en-US" sz="1800" b="1" dirty="0">
                <a:solidFill>
                  <a:schemeClr val="accent2"/>
                </a:solidFill>
              </a:rPr>
              <a:t>attributes</a:t>
            </a:r>
            <a:r>
              <a:rPr lang="en-US" sz="1800" b="1" dirty="0"/>
              <a:t> would you use?</a:t>
            </a:r>
          </a:p>
          <a:p>
            <a:pPr marL="381000" indent="-381000">
              <a:lnSpc>
                <a:spcPct val="90000"/>
              </a:lnSpc>
            </a:pPr>
            <a:endParaRPr lang="en-US" sz="1600" b="1" dirty="0"/>
          </a:p>
          <a:p>
            <a:pPr marL="381000" indent="-381000">
              <a:lnSpc>
                <a:spcPct val="90000"/>
              </a:lnSpc>
            </a:pPr>
            <a:r>
              <a:rPr lang="en-US" sz="1600" dirty="0"/>
              <a:t>Attributes used by </a:t>
            </a:r>
            <a:r>
              <a:rPr lang="en-US" sz="1600" dirty="0" smtClean="0"/>
              <a:t>R&amp;N</a:t>
            </a:r>
            <a:endParaRPr lang="en-US" sz="1600" dirty="0"/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Alternate: is there an alternative restaurant nearby?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Bar: is there a comfortable bar area to wait in?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Fri/Sat: is today Friday or Saturday?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Hungry: are we hungry?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Patrons: number of people in the restaurant (None, Some, Full)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Price: price range ($, $$, $$$)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Raining: is it raining outside?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Reservation: have we made a reservation?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Type: kind of restaurant (French, Italian, Thai, Burger)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WaitEstimate</a:t>
            </a:r>
            <a:r>
              <a:rPr lang="en-US" sz="1600" dirty="0"/>
              <a:t>: estimated waiting time (0-10, 10-30, 30-60, &gt;60)</a:t>
            </a:r>
          </a:p>
        </p:txBody>
      </p:sp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2041525" y="5527675"/>
            <a:ext cx="339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Goal predicate: WillWait?</a:t>
            </a:r>
          </a:p>
        </p:txBody>
      </p:sp>
      <p:sp>
        <p:nvSpPr>
          <p:cNvPr id="742405" name="Text Box 5"/>
          <p:cNvSpPr txBox="1">
            <a:spLocks noChangeArrowheads="1"/>
          </p:cNvSpPr>
          <p:nvPr/>
        </p:nvSpPr>
        <p:spPr bwMode="auto">
          <a:xfrm>
            <a:off x="7086600" y="2895600"/>
            <a:ext cx="21870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chemeClr val="accent2"/>
                </a:solidFill>
              </a:rPr>
              <a:t>Aside: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What about using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b="1" dirty="0">
                <a:solidFill>
                  <a:schemeClr val="accent2"/>
                </a:solidFill>
              </a:rPr>
              <a:t> restaurant name?</a:t>
            </a:r>
          </a:p>
        </p:txBody>
      </p:sp>
      <p:sp>
        <p:nvSpPr>
          <p:cNvPr id="742406" name="Text Box 6"/>
          <p:cNvSpPr txBox="1">
            <a:spLocks noChangeArrowheads="1"/>
          </p:cNvSpPr>
          <p:nvPr/>
        </p:nvSpPr>
        <p:spPr bwMode="auto">
          <a:xfrm>
            <a:off x="7086600" y="3810000"/>
            <a:ext cx="22089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33CC"/>
                </a:solidFill>
              </a:rPr>
              <a:t>It could be great for </a:t>
            </a:r>
          </a:p>
          <a:p>
            <a:r>
              <a:rPr lang="en-US" sz="1800" b="1" dirty="0">
                <a:solidFill>
                  <a:srgbClr val="3333CC"/>
                </a:solidFill>
              </a:rPr>
              <a:t>generating a small </a:t>
            </a:r>
            <a:endParaRPr lang="en-US" sz="1800" b="1" dirty="0" smtClean="0">
              <a:solidFill>
                <a:srgbClr val="3333CC"/>
              </a:solidFill>
            </a:endParaRPr>
          </a:p>
          <a:p>
            <a:r>
              <a:rPr lang="en-US" sz="1800" b="1" dirty="0">
                <a:solidFill>
                  <a:srgbClr val="3333CC"/>
                </a:solidFill>
              </a:rPr>
              <a:t>t</a:t>
            </a:r>
            <a:r>
              <a:rPr lang="en-US" sz="1800" b="1" dirty="0" smtClean="0">
                <a:solidFill>
                  <a:srgbClr val="3333CC"/>
                </a:solidFill>
              </a:rPr>
              <a:t>ree</a:t>
            </a:r>
            <a:r>
              <a:rPr lang="en-US" sz="1800" b="1" dirty="0" smtClean="0">
                <a:solidFill>
                  <a:srgbClr val="3333CC"/>
                </a:solidFill>
              </a:rPr>
              <a:t> </a:t>
            </a:r>
            <a:r>
              <a:rPr lang="en-US" sz="1800" b="1" dirty="0" smtClean="0">
                <a:solidFill>
                  <a:srgbClr val="3333CC"/>
                </a:solidFill>
              </a:rPr>
              <a:t>…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2469" y="4572000"/>
            <a:ext cx="1713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But it </a:t>
            </a:r>
            <a:r>
              <a:rPr lang="en-US" sz="2000" b="1" smtClean="0">
                <a:solidFill>
                  <a:srgbClr val="FF0000"/>
                </a:solidFill>
              </a:rPr>
              <a:t>doesn</a:t>
            </a:r>
            <a:r>
              <a:rPr lang="en-US" sz="2000" b="1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000" b="1" smtClean="0">
                <a:solidFill>
                  <a:srgbClr val="FF0000"/>
                </a:solidFill>
              </a:rPr>
              <a:t>t </a:t>
            </a:r>
            <a:endParaRPr lang="en-US" sz="2000" b="1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generalize</a:t>
            </a:r>
            <a:r>
              <a:rPr lang="en-US" sz="2000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5" grpId="0"/>
      <p:bldP spid="74240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Attribute-based representations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Examples described by </a:t>
            </a:r>
            <a:r>
              <a:rPr lang="en-US" sz="1800">
                <a:solidFill>
                  <a:schemeClr val="accent2"/>
                </a:solidFill>
              </a:rPr>
              <a:t>attribute values </a:t>
            </a:r>
            <a:r>
              <a:rPr lang="en-US" sz="1800"/>
              <a:t>(Boolean, discrete, continuous)</a:t>
            </a:r>
          </a:p>
          <a:p>
            <a:pPr>
              <a:lnSpc>
                <a:spcPct val="90000"/>
              </a:lnSpc>
            </a:pPr>
            <a:r>
              <a:rPr lang="en-US" sz="1800"/>
              <a:t>E.g., situations where I will/won't wait for a table: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
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Classification</a:t>
            </a:r>
            <a:r>
              <a:rPr lang="en-US" sz="1800"/>
              <a:t> of examples is </a:t>
            </a:r>
            <a:r>
              <a:rPr lang="en-US" sz="1800">
                <a:solidFill>
                  <a:schemeClr val="accent2"/>
                </a:solidFill>
              </a:rPr>
              <a:t>positive</a:t>
            </a:r>
            <a:r>
              <a:rPr lang="en-US" sz="1800"/>
              <a:t> (T) or </a:t>
            </a:r>
            <a:r>
              <a:rPr lang="en-US" sz="1800">
                <a:solidFill>
                  <a:schemeClr val="accent2"/>
                </a:solidFill>
              </a:rPr>
              <a:t>negative</a:t>
            </a:r>
            <a:r>
              <a:rPr lang="en-US" sz="1800"/>
              <a:t> (F)
</a:t>
            </a:r>
          </a:p>
        </p:txBody>
      </p:sp>
      <p:pic>
        <p:nvPicPr>
          <p:cNvPr id="74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447800" y="2362200"/>
            <a:ext cx="60960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7527925" y="3546475"/>
            <a:ext cx="171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12 examples</a:t>
            </a:r>
          </a:p>
          <a:p>
            <a:r>
              <a:rPr lang="en-US"/>
              <a:t>6 +</a:t>
            </a:r>
          </a:p>
          <a:p>
            <a:r>
              <a:rPr lang="en-US"/>
              <a:t>6 -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50" name="Picture 2" descr="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791200" cy="415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114800"/>
          </a:xfrm>
        </p:spPr>
        <p:txBody>
          <a:bodyPr/>
          <a:lstStyle/>
          <a:p>
            <a:r>
              <a:rPr lang="en-US" sz="1600" dirty="0"/>
              <a:t>One possible representation for hypotheses</a:t>
            </a:r>
          </a:p>
          <a:p>
            <a:r>
              <a:rPr lang="en-US" sz="1600" dirty="0"/>
              <a:t>E.g., here is a tree for deciding whether to wait: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15400" cy="4724400"/>
          </a:xfrm>
        </p:spPr>
        <p:txBody>
          <a:bodyPr/>
          <a:lstStyle/>
          <a:p>
            <a:r>
              <a:rPr lang="en-US" b="1" dirty="0"/>
              <a:t>Decision trees can </a:t>
            </a:r>
            <a:r>
              <a:rPr lang="en-US" b="1" dirty="0">
                <a:solidFill>
                  <a:srgbClr val="FF0000"/>
                </a:solidFill>
              </a:rPr>
              <a:t>express any Boolean  function</a:t>
            </a:r>
            <a:r>
              <a:rPr lang="en-US" b="1" dirty="0"/>
              <a:t>. </a:t>
            </a:r>
          </a:p>
          <a:p>
            <a:r>
              <a:rPr lang="en-US" b="1" dirty="0"/>
              <a:t>Goal: Finding a </a:t>
            </a:r>
            <a:r>
              <a:rPr lang="en-US" b="1" dirty="0">
                <a:solidFill>
                  <a:schemeClr val="accent2"/>
                </a:solidFill>
              </a:rPr>
              <a:t>decision tree that agrees with training </a:t>
            </a:r>
            <a:r>
              <a:rPr lang="en-US" b="1" dirty="0" smtClean="0">
                <a:solidFill>
                  <a:schemeClr val="accent2"/>
                </a:solidFill>
              </a:rPr>
              <a:t>set</a:t>
            </a:r>
            <a:r>
              <a:rPr lang="en-US" b="1" dirty="0"/>
              <a:t>.</a:t>
            </a:r>
            <a:endParaRPr lang="en-US" b="1" dirty="0">
              <a:sym typeface="Wingdings" charset="0"/>
            </a:endParaRPr>
          </a:p>
          <a:p>
            <a:r>
              <a:rPr lang="en-US" b="1" dirty="0">
                <a:sym typeface="Wingdings" charset="0"/>
              </a:rPr>
              <a:t>	</a:t>
            </a:r>
            <a:r>
              <a:rPr lang="en-US" sz="1600" b="1" dirty="0">
                <a:sym typeface="Wingdings" charset="0"/>
              </a:rPr>
              <a:t>We could construct a decision tree that has </a:t>
            </a:r>
            <a:r>
              <a:rPr lang="en-US" sz="1600" b="1" dirty="0">
                <a:solidFill>
                  <a:schemeClr val="accent2"/>
                </a:solidFill>
                <a:sym typeface="Wingdings" charset="0"/>
              </a:rPr>
              <a:t>one path to a leaf for each example</a:t>
            </a:r>
            <a:r>
              <a:rPr lang="en-US" sz="1600" b="1" dirty="0">
                <a:sym typeface="Wingdings" charset="0"/>
              </a:rPr>
              <a:t>, where the </a:t>
            </a:r>
            <a:r>
              <a:rPr lang="en-US" sz="1600" b="1" dirty="0">
                <a:solidFill>
                  <a:schemeClr val="accent2"/>
                </a:solidFill>
                <a:sym typeface="Wingdings" charset="0"/>
              </a:rPr>
              <a:t>path tests sets</a:t>
            </a:r>
            <a:r>
              <a:rPr lang="en-US" sz="1600" b="1" dirty="0">
                <a:sym typeface="Wingdings" charset="0"/>
              </a:rPr>
              <a:t> each </a:t>
            </a:r>
            <a:r>
              <a:rPr lang="en-US" sz="1600" b="1" dirty="0">
                <a:solidFill>
                  <a:schemeClr val="accent2"/>
                </a:solidFill>
                <a:sym typeface="Wingdings" charset="0"/>
              </a:rPr>
              <a:t>attribute value</a:t>
            </a:r>
            <a:r>
              <a:rPr lang="en-US" sz="1600" b="1" dirty="0">
                <a:sym typeface="Wingdings" charset="0"/>
              </a:rPr>
              <a:t> to the </a:t>
            </a:r>
            <a:r>
              <a:rPr lang="en-US" sz="1600" b="1" dirty="0">
                <a:solidFill>
                  <a:schemeClr val="accent2"/>
                </a:solidFill>
                <a:sym typeface="Wingdings" charset="0"/>
              </a:rPr>
              <a:t>value of the example. </a:t>
            </a:r>
            <a:endParaRPr lang="en-US" sz="1600" b="1" dirty="0" smtClean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sym typeface="Wingdings" charset="0"/>
              </a:rPr>
              <a:t>Overall </a:t>
            </a:r>
            <a:r>
              <a:rPr lang="en-US" b="1" i="1" dirty="0">
                <a:solidFill>
                  <a:srgbClr val="FF0000"/>
                </a:solidFill>
                <a:sym typeface="Wingdings" charset="0"/>
              </a:rPr>
              <a:t>Goal:</a:t>
            </a:r>
            <a:r>
              <a:rPr lang="en-US" b="1" i="1" dirty="0">
                <a:sym typeface="Wingdings" charset="0"/>
              </a:rPr>
              <a:t> get a good  classification with a </a:t>
            </a:r>
            <a:r>
              <a:rPr lang="en-US" b="1" i="1" dirty="0">
                <a:solidFill>
                  <a:schemeClr val="accent2"/>
                </a:solidFill>
                <a:sym typeface="Wingdings" charset="0"/>
              </a:rPr>
              <a:t>small number of tests</a:t>
            </a:r>
            <a:r>
              <a:rPr lang="en-US" b="1" i="1" dirty="0">
                <a:sym typeface="Wingdings" charset="0"/>
              </a:rPr>
              <a:t>.</a:t>
            </a:r>
          </a:p>
          <a:p>
            <a:endParaRPr lang="en-US" b="1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/>
          </a:p>
        </p:txBody>
      </p:sp>
      <p:sp>
        <p:nvSpPr>
          <p:cNvPr id="7680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Decision tree learning Algorithm </a:t>
            </a:r>
          </a:p>
        </p:txBody>
      </p:sp>
      <p:sp>
        <p:nvSpPr>
          <p:cNvPr id="768006" name="Rectangle 6"/>
          <p:cNvSpPr>
            <a:spLocks noChangeArrowheads="1"/>
          </p:cNvSpPr>
          <p:nvPr/>
        </p:nvSpPr>
        <p:spPr bwMode="auto">
          <a:xfrm>
            <a:off x="1752600" y="3810000"/>
            <a:ext cx="6248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sym typeface="Wingdings" charset="0"/>
              </a:rPr>
              <a:t>Problem:</a:t>
            </a:r>
            <a:r>
              <a:rPr lang="en-US" sz="2000" b="1" dirty="0">
                <a:sym typeface="Wingdings" charset="0"/>
              </a:rPr>
              <a:t> This approach would just memorize example. How to deal with new examples? </a:t>
            </a:r>
            <a:r>
              <a:rPr lang="en-US" sz="2000" b="1" dirty="0">
                <a:solidFill>
                  <a:schemeClr val="accent2"/>
                </a:solidFill>
                <a:sym typeface="Wingdings" charset="0"/>
              </a:rPr>
              <a:t>It </a:t>
            </a:r>
            <a:r>
              <a:rPr lang="en-US" sz="2000" b="1" dirty="0" err="1">
                <a:solidFill>
                  <a:schemeClr val="accent2"/>
                </a:solidFill>
                <a:sym typeface="Wingdings" charset="0"/>
              </a:rPr>
              <a:t>doesn</a:t>
            </a:r>
            <a:r>
              <a:rPr lang="ja-JP" altLang="en-US" sz="2000" b="1" dirty="0">
                <a:solidFill>
                  <a:schemeClr val="accent2"/>
                </a:solidFill>
                <a:latin typeface="Arial"/>
                <a:sym typeface="Wingdings" charset="0"/>
              </a:rPr>
              <a:t>’</a:t>
            </a:r>
            <a:r>
              <a:rPr lang="en-US" sz="2000" b="1" dirty="0">
                <a:solidFill>
                  <a:schemeClr val="accent2"/>
                </a:solidFill>
                <a:sym typeface="Wingdings" charset="0"/>
              </a:rPr>
              <a:t>t generalize</a:t>
            </a:r>
            <a:r>
              <a:rPr lang="en-US" sz="2000" b="1" dirty="0">
                <a:sym typeface="Wingdings" charset="0"/>
              </a:rPr>
              <a:t>!</a:t>
            </a:r>
          </a:p>
          <a:p>
            <a:pPr>
              <a:spcBef>
                <a:spcPct val="50000"/>
              </a:spcBef>
            </a:pPr>
            <a:endParaRPr lang="en-US" sz="2000" b="1" dirty="0">
              <a:sym typeface="Wingdings" charset="0"/>
            </a:endParaRPr>
          </a:p>
        </p:txBody>
      </p:sp>
      <p:sp>
        <p:nvSpPr>
          <p:cNvPr id="768007" name="Text Box 7"/>
          <p:cNvSpPr txBox="1">
            <a:spLocks noChangeArrowheads="1"/>
          </p:cNvSpPr>
          <p:nvPr/>
        </p:nvSpPr>
        <p:spPr bwMode="auto">
          <a:xfrm>
            <a:off x="609600" y="5867400"/>
            <a:ext cx="7040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We want a compact/smallest tree.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But finding </a:t>
            </a:r>
            <a:r>
              <a:rPr lang="en-US" sz="1800" b="1" dirty="0">
                <a:solidFill>
                  <a:schemeClr val="accent2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smallest tree consistent with the examples is NP-hard!</a:t>
            </a:r>
          </a:p>
        </p:txBody>
      </p:sp>
      <p:sp>
        <p:nvSpPr>
          <p:cNvPr id="768008" name="Rectangle 8"/>
          <p:cNvSpPr>
            <a:spLocks noChangeArrowheads="1"/>
          </p:cNvSpPr>
          <p:nvPr/>
        </p:nvSpPr>
        <p:spPr bwMode="auto">
          <a:xfrm>
            <a:off x="1676400" y="4572001"/>
            <a:ext cx="7467600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/>
              <a:t>(</a:t>
            </a:r>
            <a:r>
              <a:rPr lang="en-US" sz="1800" b="1" dirty="0" smtClean="0"/>
              <a:t>But sometimes hard to avoid --- e.g. parity </a:t>
            </a:r>
            <a:r>
              <a:rPr lang="en-US" sz="1800" b="1" dirty="0"/>
              <a:t>function, 1, if an even number of inputs, or majority function, 1, if more than half of the inputs are 1)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272135"/>
            <a:ext cx="6808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What is the problem with this from a learning point of view?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6" grpId="0"/>
      <p:bldP spid="76800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2"/>
          <p:cNvGrpSpPr>
            <a:grpSpLocks/>
          </p:cNvGrpSpPr>
          <p:nvPr/>
        </p:nvGrpSpPr>
        <p:grpSpPr bwMode="auto">
          <a:xfrm>
            <a:off x="6705600" y="4953000"/>
            <a:ext cx="2360613" cy="1744663"/>
            <a:chOff x="4240" y="3165"/>
            <a:chExt cx="1487" cy="1099"/>
          </a:xfrm>
        </p:grpSpPr>
        <p:sp>
          <p:nvSpPr>
            <p:cNvPr id="8203" name="Rectangle 3"/>
            <p:cNvSpPr>
              <a:spLocks noChangeArrowheads="1"/>
            </p:cNvSpPr>
            <p:nvPr/>
          </p:nvSpPr>
          <p:spPr bwMode="auto">
            <a:xfrm>
              <a:off x="4240" y="3165"/>
              <a:ext cx="1487" cy="10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Rectangle 4"/>
            <p:cNvSpPr>
              <a:spLocks noChangeArrowheads="1"/>
            </p:cNvSpPr>
            <p:nvPr/>
          </p:nvSpPr>
          <p:spPr bwMode="auto">
            <a:xfrm>
              <a:off x="4240" y="3165"/>
              <a:ext cx="1487" cy="10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" y="3165"/>
              <a:ext cx="1487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Line 6"/>
            <p:cNvSpPr>
              <a:spLocks noChangeShapeType="1"/>
            </p:cNvSpPr>
            <p:nvPr/>
          </p:nvSpPr>
          <p:spPr bwMode="auto">
            <a:xfrm>
              <a:off x="4240" y="4263"/>
              <a:ext cx="14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7"/>
            <p:cNvSpPr>
              <a:spLocks/>
            </p:cNvSpPr>
            <p:nvPr/>
          </p:nvSpPr>
          <p:spPr bwMode="auto">
            <a:xfrm>
              <a:off x="4240" y="3165"/>
              <a:ext cx="1487" cy="1098"/>
            </a:xfrm>
            <a:custGeom>
              <a:avLst/>
              <a:gdLst>
                <a:gd name="T0" fmla="*/ 0 w 744"/>
                <a:gd name="T1" fmla="*/ 0 h 586"/>
                <a:gd name="T2" fmla="*/ 1487 w 744"/>
                <a:gd name="T3" fmla="*/ 0 h 586"/>
                <a:gd name="T4" fmla="*/ 1487 w 744"/>
                <a:gd name="T5" fmla="*/ 1098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744" y="0"/>
                  </a:lnTo>
                  <a:lnTo>
                    <a:pt x="744" y="5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8"/>
            <p:cNvSpPr>
              <a:spLocks/>
            </p:cNvSpPr>
            <p:nvPr/>
          </p:nvSpPr>
          <p:spPr bwMode="auto">
            <a:xfrm>
              <a:off x="4240" y="3165"/>
              <a:ext cx="1487" cy="1098"/>
            </a:xfrm>
            <a:custGeom>
              <a:avLst/>
              <a:gdLst>
                <a:gd name="T0" fmla="*/ 0 w 744"/>
                <a:gd name="T1" fmla="*/ 0 h 586"/>
                <a:gd name="T2" fmla="*/ 0 w 744"/>
                <a:gd name="T3" fmla="*/ 1098 h 586"/>
                <a:gd name="T4" fmla="*/ 1487 w 744"/>
                <a:gd name="T5" fmla="*/ 1098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0" y="586"/>
                  </a:lnTo>
                  <a:lnTo>
                    <a:pt x="744" y="5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9"/>
            <p:cNvSpPr>
              <a:spLocks/>
            </p:cNvSpPr>
            <p:nvPr/>
          </p:nvSpPr>
          <p:spPr bwMode="auto">
            <a:xfrm>
              <a:off x="4240" y="3165"/>
              <a:ext cx="1487" cy="1098"/>
            </a:xfrm>
            <a:custGeom>
              <a:avLst/>
              <a:gdLst>
                <a:gd name="T0" fmla="*/ 0 w 744"/>
                <a:gd name="T1" fmla="*/ 0 h 586"/>
                <a:gd name="T2" fmla="*/ 0 w 744"/>
                <a:gd name="T3" fmla="*/ 1098 h 586"/>
                <a:gd name="T4" fmla="*/ 1487 w 744"/>
                <a:gd name="T5" fmla="*/ 1098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0" y="586"/>
                  </a:lnTo>
                  <a:lnTo>
                    <a:pt x="744" y="5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0"/>
            <p:cNvSpPr>
              <a:spLocks/>
            </p:cNvSpPr>
            <p:nvPr/>
          </p:nvSpPr>
          <p:spPr bwMode="auto">
            <a:xfrm>
              <a:off x="4240" y="3165"/>
              <a:ext cx="1487" cy="1098"/>
            </a:xfrm>
            <a:custGeom>
              <a:avLst/>
              <a:gdLst>
                <a:gd name="T0" fmla="*/ 0 w 744"/>
                <a:gd name="T1" fmla="*/ 0 h 586"/>
                <a:gd name="T2" fmla="*/ 1487 w 744"/>
                <a:gd name="T3" fmla="*/ 0 h 586"/>
                <a:gd name="T4" fmla="*/ 1487 w 744"/>
                <a:gd name="T5" fmla="*/ 1098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744" y="0"/>
                  </a:lnTo>
                  <a:lnTo>
                    <a:pt x="744" y="5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1"/>
            <p:cNvSpPr>
              <a:spLocks noChangeShapeType="1"/>
            </p:cNvSpPr>
            <p:nvPr/>
          </p:nvSpPr>
          <p:spPr bwMode="auto">
            <a:xfrm>
              <a:off x="4240" y="3165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372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09600"/>
          </a:xfrm>
        </p:spPr>
        <p:txBody>
          <a:bodyPr lIns="0" rIns="0"/>
          <a:lstStyle/>
          <a:p>
            <a:pPr>
              <a:defRPr/>
            </a:pPr>
            <a:r>
              <a:rPr lang="en-US" sz="2800" dirty="0" smtClean="0"/>
              <a:t>Big Data:</a:t>
            </a:r>
            <a:br>
              <a:rPr lang="en-US" sz="2800" dirty="0" smtClean="0"/>
            </a:br>
            <a:r>
              <a:rPr lang="en-US" sz="2800" dirty="0" smtClean="0"/>
              <a:t>Scientific Domains</a:t>
            </a:r>
            <a:endParaRPr lang="en-US" sz="2800" dirty="0" smtClean="0">
              <a:cs typeface="+mj-cs"/>
            </a:endParaRPr>
          </a:p>
        </p:txBody>
      </p:sp>
      <p:sp>
        <p:nvSpPr>
          <p:cNvPr id="65537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477000" cy="5791200"/>
          </a:xfrm>
        </p:spPr>
        <p:txBody>
          <a:bodyPr/>
          <a:lstStyle/>
          <a:p>
            <a:pPr marL="342900" indent="-342900">
              <a:defRPr/>
            </a:pPr>
            <a:r>
              <a:rPr lang="en-US" sz="2000" dirty="0" smtClean="0"/>
              <a:t>Data collected and stored at </a:t>
            </a:r>
            <a:br>
              <a:rPr lang="en-US" sz="2000" dirty="0" smtClean="0"/>
            </a:br>
            <a:r>
              <a:rPr lang="en-US" sz="2000" dirty="0" smtClean="0"/>
              <a:t>enormous speeds (GB/hour)</a:t>
            </a:r>
          </a:p>
          <a:p>
            <a:pPr marL="742950" lvl="1" indent="-285750">
              <a:spcBef>
                <a:spcPct val="40000"/>
              </a:spcBef>
              <a:defRPr/>
            </a:pPr>
            <a:r>
              <a:rPr lang="en-US" dirty="0" smtClean="0"/>
              <a:t>remote sensors on a satellite</a:t>
            </a:r>
          </a:p>
          <a:p>
            <a:pPr marL="742950" lvl="1" indent="-285750">
              <a:spcBef>
                <a:spcPct val="40000"/>
              </a:spcBef>
              <a:defRPr/>
            </a:pPr>
            <a:r>
              <a:rPr lang="en-US" dirty="0" smtClean="0"/>
              <a:t>telescopes scanning the skies</a:t>
            </a:r>
          </a:p>
          <a:p>
            <a:pPr marL="742950" lvl="1" indent="-285750">
              <a:spcBef>
                <a:spcPct val="40000"/>
              </a:spcBef>
              <a:defRPr/>
            </a:pPr>
            <a:r>
              <a:rPr lang="en-US" dirty="0" smtClean="0"/>
              <a:t>microarrays generating gene </a:t>
            </a:r>
            <a:br>
              <a:rPr lang="en-US" dirty="0" smtClean="0"/>
            </a:br>
            <a:r>
              <a:rPr lang="en-US" dirty="0" smtClean="0"/>
              <a:t>expression data</a:t>
            </a:r>
          </a:p>
          <a:p>
            <a:pPr marL="742950" lvl="1" indent="-285750">
              <a:spcBef>
                <a:spcPct val="40000"/>
              </a:spcBef>
              <a:defRPr/>
            </a:pPr>
            <a:r>
              <a:rPr lang="en-US" dirty="0" smtClean="0"/>
              <a:t>scientific simulations </a:t>
            </a:r>
            <a:br>
              <a:rPr lang="en-US" dirty="0" smtClean="0"/>
            </a:br>
            <a:r>
              <a:rPr lang="en-US" dirty="0" smtClean="0"/>
              <a:t>generating terabytes of data</a:t>
            </a:r>
          </a:p>
          <a:p>
            <a:pPr marL="742950" lvl="1" indent="-285750">
              <a:spcBef>
                <a:spcPct val="40000"/>
              </a:spcBef>
              <a:defRPr/>
            </a:pPr>
            <a:endParaRPr lang="en-US" dirty="0"/>
          </a:p>
          <a:p>
            <a:pPr marL="742950" lvl="1" indent="-285750">
              <a:spcBef>
                <a:spcPct val="40000"/>
              </a:spcBef>
              <a:defRPr/>
            </a:pPr>
            <a:endParaRPr lang="en-US" dirty="0" smtClean="0"/>
          </a:p>
          <a:p>
            <a:pPr marL="342900" indent="-342900">
              <a:spcBef>
                <a:spcPct val="4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Traditional statistical techniques infeasible to deal with the data TUSNAMI  – they don’t scale up!!!</a:t>
            </a:r>
          </a:p>
          <a:p>
            <a:pPr marL="342900" indent="-342900">
              <a:spcBef>
                <a:spcPct val="4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Machine Learning Techniques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8197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2650" r="946" b="2745"/>
          <a:stretch>
            <a:fillRect/>
          </a:stretch>
        </p:blipFill>
        <p:spPr bwMode="auto">
          <a:xfrm>
            <a:off x="4548188" y="971550"/>
            <a:ext cx="200501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8" name="Object 18"/>
          <p:cNvGraphicFramePr>
            <a:graphicFrameLocks noChangeAspect="1"/>
          </p:cNvGraphicFramePr>
          <p:nvPr>
            <p:extLst/>
          </p:nvPr>
        </p:nvGraphicFramePr>
        <p:xfrm>
          <a:off x="6858000" y="1066800"/>
          <a:ext cx="1905000" cy="148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2" name="VISIO" r:id="rId6" imgW="2557272" imgH="1991868" progId="Visio.Drawing.6">
                  <p:embed/>
                </p:oleObj>
              </mc:Choice>
              <mc:Fallback>
                <p:oleObj name="VISIO" r:id="rId6" imgW="2557272" imgH="19918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066800"/>
                        <a:ext cx="1905000" cy="1481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9"/>
          <p:cNvGraphicFramePr>
            <a:graphicFrameLocks noChangeAspect="1"/>
          </p:cNvGraphicFramePr>
          <p:nvPr/>
        </p:nvGraphicFramePr>
        <p:xfrm>
          <a:off x="6705600" y="2667000"/>
          <a:ext cx="2209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3" name="VISIO" r:id="rId8" imgW="2401824" imgH="1491996" progId="Visio.Drawing.6">
                  <p:embed/>
                </p:oleObj>
              </mc:Choice>
              <mc:Fallback>
                <p:oleObj name="VISIO" r:id="rId8" imgW="2401824" imgH="14919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67000"/>
                        <a:ext cx="22098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20" descr="cro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851275"/>
            <a:ext cx="21669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626423"/>
            <a:ext cx="2238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(adapted from </a:t>
            </a:r>
            <a:r>
              <a:rPr lang="en-US" sz="1400" dirty="0" err="1" smtClean="0"/>
              <a:t>Vipin</a:t>
            </a:r>
            <a:r>
              <a:rPr lang="en-US" sz="1400" dirty="0" smtClean="0"/>
              <a:t> Kumar)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912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Basic DT Learning Algorithm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114800"/>
          </a:xfrm>
        </p:spPr>
        <p:txBody>
          <a:bodyPr/>
          <a:lstStyle/>
          <a:p>
            <a:r>
              <a:rPr lang="en-US" b="1" dirty="0"/>
              <a:t>Goal: find a </a:t>
            </a:r>
            <a:r>
              <a:rPr lang="en-US" b="1" i="1" dirty="0">
                <a:solidFill>
                  <a:schemeClr val="accent2"/>
                </a:solidFill>
              </a:rPr>
              <a:t>small</a:t>
            </a:r>
            <a:r>
              <a:rPr lang="en-US" b="1" dirty="0">
                <a:solidFill>
                  <a:schemeClr val="accent2"/>
                </a:solidFill>
              </a:rPr>
              <a:t> tree consistent</a:t>
            </a:r>
            <a:r>
              <a:rPr lang="en-US" b="1" dirty="0"/>
              <a:t> with the </a:t>
            </a:r>
            <a:r>
              <a:rPr lang="en-US" b="1" dirty="0">
                <a:solidFill>
                  <a:schemeClr val="accent2"/>
                </a:solidFill>
              </a:rPr>
              <a:t>training examples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2"/>
                </a:solidFill>
              </a:rPr>
              <a:t>Idea:</a:t>
            </a:r>
            <a:r>
              <a:rPr lang="en-US" b="1" dirty="0"/>
              <a:t> (recursively) choose </a:t>
            </a:r>
            <a:r>
              <a:rPr lang="en-US" b="1" dirty="0">
                <a:solidFill>
                  <a:schemeClr val="accent2"/>
                </a:solidFill>
              </a:rPr>
              <a:t>"most significant"</a:t>
            </a:r>
            <a:r>
              <a:rPr lang="en-US" b="1" dirty="0"/>
              <a:t> attribute as root of (sub)tree;</a:t>
            </a:r>
          </a:p>
          <a:p>
            <a:r>
              <a:rPr lang="en-US" b="1" dirty="0"/>
              <a:t>	Use  a </a:t>
            </a:r>
            <a:r>
              <a:rPr lang="en-US" b="1" dirty="0">
                <a:solidFill>
                  <a:schemeClr val="accent2"/>
                </a:solidFill>
              </a:rPr>
              <a:t>top-down greedy search</a:t>
            </a:r>
            <a:r>
              <a:rPr lang="en-US" b="1" dirty="0"/>
              <a:t> through the space of possible decision trees.</a:t>
            </a:r>
          </a:p>
          <a:p>
            <a:r>
              <a:rPr lang="en-US" b="1" dirty="0"/>
              <a:t>	Greedy because there is </a:t>
            </a:r>
            <a:r>
              <a:rPr lang="en-US" b="1" dirty="0">
                <a:solidFill>
                  <a:schemeClr val="accent2"/>
                </a:solidFill>
              </a:rPr>
              <a:t>no backtracking</a:t>
            </a:r>
            <a:r>
              <a:rPr lang="en-US" b="1" dirty="0"/>
              <a:t>. It picks highest values first.</a:t>
            </a:r>
          </a:p>
          <a:p>
            <a:endParaRPr lang="en-US" b="1" dirty="0"/>
          </a:p>
          <a:p>
            <a:r>
              <a:rPr lang="en-US" b="1" dirty="0"/>
              <a:t>Variations of  known algorithms ID3, C4.5 (Quinlan -86, -93)</a:t>
            </a:r>
          </a:p>
          <a:p>
            <a:endParaRPr lang="en-US" b="1" dirty="0"/>
          </a:p>
          <a:p>
            <a:r>
              <a:rPr lang="en-US" b="1" dirty="0"/>
              <a:t>Top-down greedy construction</a:t>
            </a:r>
          </a:p>
          <a:p>
            <a:pPr lvl="1"/>
            <a:r>
              <a:rPr lang="en-US" b="1" dirty="0"/>
              <a:t>Which </a:t>
            </a:r>
            <a:r>
              <a:rPr lang="en-US" b="1" dirty="0">
                <a:solidFill>
                  <a:schemeClr val="accent2"/>
                </a:solidFill>
              </a:rPr>
              <a:t>attribute should be tested</a:t>
            </a:r>
            <a:r>
              <a:rPr lang="en-US" b="1" dirty="0"/>
              <a:t>?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Heuristics and Statistical testing with current data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Repeat for descendants</a:t>
            </a:r>
          </a:p>
        </p:txBody>
      </p:sp>
      <p:sp>
        <p:nvSpPr>
          <p:cNvPr id="936964" name="Rectangle 4"/>
          <p:cNvSpPr>
            <a:spLocks noChangeArrowheads="1"/>
          </p:cNvSpPr>
          <p:nvPr/>
        </p:nvSpPr>
        <p:spPr bwMode="auto">
          <a:xfrm>
            <a:off x="5867400" y="5119687"/>
            <a:ext cx="3161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(ID3 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Iterative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Dichotomiser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3</a:t>
            </a:r>
            <a:r>
              <a:rPr lang="en-US" sz="1800" b="1" dirty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256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“most significant”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In what sense?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34645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65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Tip Example </a:t>
            </a:r>
          </a:p>
        </p:txBody>
      </p:sp>
      <p:sp>
        <p:nvSpPr>
          <p:cNvPr id="965684" name="Text Box 52"/>
          <p:cNvSpPr txBox="1">
            <a:spLocks noChangeArrowheads="1"/>
          </p:cNvSpPr>
          <p:nvPr/>
        </p:nvSpPr>
        <p:spPr bwMode="auto">
          <a:xfrm>
            <a:off x="685800" y="5486400"/>
            <a:ext cx="4106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build  our decision  tree </a:t>
            </a:r>
          </a:p>
          <a:p>
            <a:r>
              <a:rPr lang="en-US"/>
              <a:t>starting with the  attribute Food,</a:t>
            </a:r>
          </a:p>
          <a:p>
            <a:r>
              <a:rPr lang="en-US"/>
              <a:t>(3 possible values: g, m, y).</a:t>
            </a:r>
          </a:p>
        </p:txBody>
      </p:sp>
      <p:grpSp>
        <p:nvGrpSpPr>
          <p:cNvPr id="965685" name="Group 53"/>
          <p:cNvGrpSpPr>
            <a:grpSpLocks/>
          </p:cNvGrpSpPr>
          <p:nvPr/>
        </p:nvGrpSpPr>
        <p:grpSpPr bwMode="auto">
          <a:xfrm>
            <a:off x="1644650" y="2362200"/>
            <a:ext cx="2546350" cy="1066800"/>
            <a:chOff x="1564" y="576"/>
            <a:chExt cx="1604" cy="672"/>
          </a:xfrm>
        </p:grpSpPr>
        <p:grpSp>
          <p:nvGrpSpPr>
            <p:cNvPr id="965686" name="Group 54"/>
            <p:cNvGrpSpPr>
              <a:grpSpLocks/>
            </p:cNvGrpSpPr>
            <p:nvPr/>
          </p:nvGrpSpPr>
          <p:grpSpPr bwMode="auto">
            <a:xfrm>
              <a:off x="2860" y="576"/>
              <a:ext cx="308" cy="310"/>
              <a:chOff x="2438" y="2570"/>
              <a:chExt cx="308" cy="310"/>
            </a:xfrm>
          </p:grpSpPr>
          <p:sp>
            <p:nvSpPr>
              <p:cNvPr id="965687" name="Oval 5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88" name="Text Box 56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5689" name="Group 57"/>
            <p:cNvGrpSpPr>
              <a:grpSpLocks/>
            </p:cNvGrpSpPr>
            <p:nvPr/>
          </p:nvGrpSpPr>
          <p:grpSpPr bwMode="auto">
            <a:xfrm>
              <a:off x="2649" y="576"/>
              <a:ext cx="212" cy="310"/>
              <a:chOff x="2227" y="2570"/>
              <a:chExt cx="212" cy="310"/>
            </a:xfrm>
          </p:grpSpPr>
          <p:sp>
            <p:nvSpPr>
              <p:cNvPr id="965690" name="Oval 58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91" name="Text Box 59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5692" name="Group 60"/>
            <p:cNvGrpSpPr>
              <a:grpSpLocks/>
            </p:cNvGrpSpPr>
            <p:nvPr/>
          </p:nvGrpSpPr>
          <p:grpSpPr bwMode="auto">
            <a:xfrm>
              <a:off x="2390" y="576"/>
              <a:ext cx="212" cy="310"/>
              <a:chOff x="2227" y="2570"/>
              <a:chExt cx="212" cy="310"/>
            </a:xfrm>
          </p:grpSpPr>
          <p:sp>
            <p:nvSpPr>
              <p:cNvPr id="965693" name="Oval 61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94" name="Text Box 62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5695" name="Group 63"/>
            <p:cNvGrpSpPr>
              <a:grpSpLocks/>
            </p:cNvGrpSpPr>
            <p:nvPr/>
          </p:nvGrpSpPr>
          <p:grpSpPr bwMode="auto">
            <a:xfrm>
              <a:off x="2102" y="576"/>
              <a:ext cx="212" cy="310"/>
              <a:chOff x="2227" y="2570"/>
              <a:chExt cx="212" cy="310"/>
            </a:xfrm>
          </p:grpSpPr>
          <p:sp>
            <p:nvSpPr>
              <p:cNvPr id="965696" name="Oval 6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97" name="Text Box 6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5698" name="Group 66"/>
            <p:cNvGrpSpPr>
              <a:grpSpLocks/>
            </p:cNvGrpSpPr>
            <p:nvPr/>
          </p:nvGrpSpPr>
          <p:grpSpPr bwMode="auto">
            <a:xfrm>
              <a:off x="1862" y="576"/>
              <a:ext cx="212" cy="310"/>
              <a:chOff x="2227" y="2570"/>
              <a:chExt cx="212" cy="310"/>
            </a:xfrm>
          </p:grpSpPr>
          <p:sp>
            <p:nvSpPr>
              <p:cNvPr id="965699" name="Oval 6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0" name="Text Box 6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5701" name="Group 69"/>
            <p:cNvGrpSpPr>
              <a:grpSpLocks/>
            </p:cNvGrpSpPr>
            <p:nvPr/>
          </p:nvGrpSpPr>
          <p:grpSpPr bwMode="auto">
            <a:xfrm>
              <a:off x="1574" y="576"/>
              <a:ext cx="212" cy="310"/>
              <a:chOff x="2227" y="2570"/>
              <a:chExt cx="212" cy="310"/>
            </a:xfrm>
          </p:grpSpPr>
          <p:sp>
            <p:nvSpPr>
              <p:cNvPr id="965702" name="Oval 7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3" name="Text Box 7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965704" name="Group 72"/>
            <p:cNvGrpSpPr>
              <a:grpSpLocks/>
            </p:cNvGrpSpPr>
            <p:nvPr/>
          </p:nvGrpSpPr>
          <p:grpSpPr bwMode="auto">
            <a:xfrm>
              <a:off x="1564" y="938"/>
              <a:ext cx="212" cy="310"/>
              <a:chOff x="1564" y="890"/>
              <a:chExt cx="212" cy="310"/>
            </a:xfrm>
          </p:grpSpPr>
          <p:sp>
            <p:nvSpPr>
              <p:cNvPr id="965705" name="Oval 73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6" name="Text Box 74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  <p:grpSp>
          <p:nvGrpSpPr>
            <p:cNvPr id="965707" name="Group 75"/>
            <p:cNvGrpSpPr>
              <a:grpSpLocks/>
            </p:cNvGrpSpPr>
            <p:nvPr/>
          </p:nvGrpSpPr>
          <p:grpSpPr bwMode="auto">
            <a:xfrm>
              <a:off x="1852" y="938"/>
              <a:ext cx="212" cy="310"/>
              <a:chOff x="1564" y="890"/>
              <a:chExt cx="212" cy="310"/>
            </a:xfrm>
          </p:grpSpPr>
          <p:sp>
            <p:nvSpPr>
              <p:cNvPr id="965708" name="Oval 76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9" name="Text Box 77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965710" name="Group 78"/>
            <p:cNvGrpSpPr>
              <a:grpSpLocks/>
            </p:cNvGrpSpPr>
            <p:nvPr/>
          </p:nvGrpSpPr>
          <p:grpSpPr bwMode="auto">
            <a:xfrm>
              <a:off x="2140" y="938"/>
              <a:ext cx="260" cy="310"/>
              <a:chOff x="1564" y="890"/>
              <a:chExt cx="260" cy="310"/>
            </a:xfrm>
          </p:grpSpPr>
          <p:sp>
            <p:nvSpPr>
              <p:cNvPr id="965711" name="Oval 79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12" name="Text Box 80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6 </a:t>
                </a:r>
              </a:p>
            </p:txBody>
          </p:sp>
        </p:grpSp>
        <p:grpSp>
          <p:nvGrpSpPr>
            <p:cNvPr id="965713" name="Group 81"/>
            <p:cNvGrpSpPr>
              <a:grpSpLocks/>
            </p:cNvGrpSpPr>
            <p:nvPr/>
          </p:nvGrpSpPr>
          <p:grpSpPr bwMode="auto">
            <a:xfrm>
              <a:off x="2428" y="938"/>
              <a:ext cx="212" cy="310"/>
              <a:chOff x="1564" y="890"/>
              <a:chExt cx="212" cy="310"/>
            </a:xfrm>
          </p:grpSpPr>
          <p:sp>
            <p:nvSpPr>
              <p:cNvPr id="965714" name="Oval 82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15" name="Text Box 83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</p:grpSp>
      <p:sp>
        <p:nvSpPr>
          <p:cNvPr id="965716" name="Text Box 84"/>
          <p:cNvSpPr txBox="1">
            <a:spLocks noChangeArrowheads="1"/>
          </p:cNvSpPr>
          <p:nvPr/>
        </p:nvSpPr>
        <p:spPr bwMode="auto">
          <a:xfrm>
            <a:off x="228600" y="1524000"/>
            <a:ext cx="179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 examples:</a:t>
            </a:r>
          </a:p>
        </p:txBody>
      </p:sp>
      <p:sp>
        <p:nvSpPr>
          <p:cNvPr id="965717" name="Text Box 85"/>
          <p:cNvSpPr txBox="1">
            <a:spLocks noChangeArrowheads="1"/>
          </p:cNvSpPr>
          <p:nvPr/>
        </p:nvSpPr>
        <p:spPr bwMode="auto">
          <a:xfrm>
            <a:off x="717550" y="2403475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6+</a:t>
            </a:r>
          </a:p>
        </p:txBody>
      </p:sp>
      <p:sp>
        <p:nvSpPr>
          <p:cNvPr id="965718" name="Text Box 86"/>
          <p:cNvSpPr txBox="1">
            <a:spLocks noChangeArrowheads="1"/>
          </p:cNvSpPr>
          <p:nvPr/>
        </p:nvSpPr>
        <p:spPr bwMode="auto">
          <a:xfrm>
            <a:off x="752475" y="30130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4-</a:t>
            </a:r>
          </a:p>
        </p:txBody>
      </p:sp>
      <p:sp>
        <p:nvSpPr>
          <p:cNvPr id="965719" name="Text Box 87"/>
          <p:cNvSpPr txBox="1">
            <a:spLocks noChangeArrowheads="1"/>
          </p:cNvSpPr>
          <p:nvPr/>
        </p:nvSpPr>
        <p:spPr bwMode="auto">
          <a:xfrm>
            <a:off x="0" y="3733800"/>
            <a:ext cx="3251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Attributes:  </a:t>
            </a:r>
          </a:p>
          <a:p>
            <a:pPr>
              <a:buFontTx/>
              <a:buChar char="•"/>
            </a:pPr>
            <a:r>
              <a:rPr lang="en-US"/>
              <a:t>Food with values g,m,y</a:t>
            </a:r>
          </a:p>
          <a:p>
            <a:pPr>
              <a:buFontTx/>
              <a:buChar char="•"/>
            </a:pPr>
            <a:r>
              <a:rPr lang="en-US"/>
              <a:t>Speedy? with values y,n</a:t>
            </a:r>
          </a:p>
          <a:p>
            <a:pPr>
              <a:buFontTx/>
              <a:buChar char="•"/>
            </a:pPr>
            <a:r>
              <a:rPr lang="en-US"/>
              <a:t>Price, with values a, h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665413"/>
            <a:ext cx="3346450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67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/>
              <a:t>Top-Down Induction of Decision Tree:</a:t>
            </a:r>
            <a:br>
              <a:rPr lang="en-US"/>
            </a:br>
            <a:r>
              <a:rPr lang="en-US"/>
              <a:t>Big Tip Example </a:t>
            </a:r>
          </a:p>
        </p:txBody>
      </p:sp>
      <p:sp>
        <p:nvSpPr>
          <p:cNvPr id="967709" name="Text Box 29"/>
          <p:cNvSpPr txBox="1">
            <a:spLocks noChangeArrowheads="1"/>
          </p:cNvSpPr>
          <p:nvPr/>
        </p:nvSpPr>
        <p:spPr bwMode="auto">
          <a:xfrm>
            <a:off x="5791200" y="1524000"/>
            <a:ext cx="187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 examples: </a:t>
            </a:r>
          </a:p>
        </p:txBody>
      </p:sp>
      <p:sp>
        <p:nvSpPr>
          <p:cNvPr id="967710" name="Text Box 30"/>
          <p:cNvSpPr txBox="1">
            <a:spLocks noChangeArrowheads="1"/>
          </p:cNvSpPr>
          <p:nvPr/>
        </p:nvSpPr>
        <p:spPr bwMode="auto">
          <a:xfrm>
            <a:off x="1219200" y="2133600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Food</a:t>
            </a:r>
          </a:p>
        </p:txBody>
      </p:sp>
      <p:grpSp>
        <p:nvGrpSpPr>
          <p:cNvPr id="967728" name="Group 48"/>
          <p:cNvGrpSpPr>
            <a:grpSpLocks/>
          </p:cNvGrpSpPr>
          <p:nvPr/>
        </p:nvGrpSpPr>
        <p:grpSpPr bwMode="auto">
          <a:xfrm>
            <a:off x="6400800" y="1981200"/>
            <a:ext cx="1295400" cy="609600"/>
            <a:chOff x="4032" y="960"/>
            <a:chExt cx="816" cy="384"/>
          </a:xfrm>
        </p:grpSpPr>
        <p:sp>
          <p:nvSpPr>
            <p:cNvPr id="967711" name="Oval 31"/>
            <p:cNvSpPr>
              <a:spLocks noChangeArrowheads="1"/>
            </p:cNvSpPr>
            <p:nvPr/>
          </p:nvSpPr>
          <p:spPr bwMode="auto">
            <a:xfrm>
              <a:off x="4032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2" name="Oval 32"/>
            <p:cNvSpPr>
              <a:spLocks noChangeArrowheads="1"/>
            </p:cNvSpPr>
            <p:nvPr/>
          </p:nvSpPr>
          <p:spPr bwMode="auto">
            <a:xfrm>
              <a:off x="4176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3" name="Oval 33"/>
            <p:cNvSpPr>
              <a:spLocks noChangeArrowheads="1"/>
            </p:cNvSpPr>
            <p:nvPr/>
          </p:nvSpPr>
          <p:spPr bwMode="auto">
            <a:xfrm>
              <a:off x="4320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4" name="Oval 34"/>
            <p:cNvSpPr>
              <a:spLocks noChangeArrowheads="1"/>
            </p:cNvSpPr>
            <p:nvPr/>
          </p:nvSpPr>
          <p:spPr bwMode="auto">
            <a:xfrm>
              <a:off x="4464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5" name="Oval 35"/>
            <p:cNvSpPr>
              <a:spLocks noChangeArrowheads="1"/>
            </p:cNvSpPr>
            <p:nvPr/>
          </p:nvSpPr>
          <p:spPr bwMode="auto">
            <a:xfrm>
              <a:off x="4608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6" name="Oval 36"/>
            <p:cNvSpPr>
              <a:spLocks noChangeArrowheads="1"/>
            </p:cNvSpPr>
            <p:nvPr/>
          </p:nvSpPr>
          <p:spPr bwMode="auto">
            <a:xfrm>
              <a:off x="4752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7" name="Oval 37"/>
            <p:cNvSpPr>
              <a:spLocks noChangeArrowheads="1"/>
            </p:cNvSpPr>
            <p:nvPr/>
          </p:nvSpPr>
          <p:spPr bwMode="auto">
            <a:xfrm>
              <a:off x="4032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8" name="Oval 38"/>
            <p:cNvSpPr>
              <a:spLocks noChangeArrowheads="1"/>
            </p:cNvSpPr>
            <p:nvPr/>
          </p:nvSpPr>
          <p:spPr bwMode="auto">
            <a:xfrm>
              <a:off x="4176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9" name="Oval 39"/>
            <p:cNvSpPr>
              <a:spLocks noChangeArrowheads="1"/>
            </p:cNvSpPr>
            <p:nvPr/>
          </p:nvSpPr>
          <p:spPr bwMode="auto">
            <a:xfrm>
              <a:off x="4320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20" name="Oval 40"/>
            <p:cNvSpPr>
              <a:spLocks noChangeArrowheads="1"/>
            </p:cNvSpPr>
            <p:nvPr/>
          </p:nvSpPr>
          <p:spPr bwMode="auto">
            <a:xfrm>
              <a:off x="4464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7721" name="Line 41"/>
          <p:cNvSpPr>
            <a:spLocks noChangeShapeType="1"/>
          </p:cNvSpPr>
          <p:nvPr/>
        </p:nvSpPr>
        <p:spPr bwMode="auto">
          <a:xfrm flipH="1">
            <a:off x="152400" y="26670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22" name="Line 42"/>
          <p:cNvSpPr>
            <a:spLocks noChangeShapeType="1"/>
          </p:cNvSpPr>
          <p:nvPr/>
        </p:nvSpPr>
        <p:spPr bwMode="auto">
          <a:xfrm flipH="1">
            <a:off x="1143000" y="2667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23" name="Line 43"/>
          <p:cNvSpPr>
            <a:spLocks noChangeShapeType="1"/>
          </p:cNvSpPr>
          <p:nvPr/>
        </p:nvSpPr>
        <p:spPr bwMode="auto">
          <a:xfrm>
            <a:off x="1524000" y="26670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24" name="Text Box 44"/>
          <p:cNvSpPr txBox="1">
            <a:spLocks noChangeArrowheads="1"/>
          </p:cNvSpPr>
          <p:nvPr/>
        </p:nvSpPr>
        <p:spPr bwMode="auto">
          <a:xfrm>
            <a:off x="457200" y="2590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967726" name="Text Box 46"/>
          <p:cNvSpPr txBox="1">
            <a:spLocks noChangeArrowheads="1"/>
          </p:cNvSpPr>
          <p:nvPr/>
        </p:nvSpPr>
        <p:spPr bwMode="auto">
          <a:xfrm>
            <a:off x="25146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967727" name="Text Box 47"/>
          <p:cNvSpPr txBox="1">
            <a:spLocks noChangeArrowheads="1"/>
          </p:cNvSpPr>
          <p:nvPr/>
        </p:nvSpPr>
        <p:spPr bwMode="auto">
          <a:xfrm>
            <a:off x="1371600" y="27432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967751" name="Text Box 71"/>
          <p:cNvSpPr txBox="1">
            <a:spLocks noChangeArrowheads="1"/>
          </p:cNvSpPr>
          <p:nvPr/>
        </p:nvSpPr>
        <p:spPr bwMode="auto">
          <a:xfrm>
            <a:off x="228600" y="6216650"/>
            <a:ext cx="2878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How many + and - examples </a:t>
            </a:r>
          </a:p>
          <a:p>
            <a:r>
              <a:rPr lang="en-US" sz="1800"/>
              <a:t>per subclass, starting with y?</a:t>
            </a:r>
          </a:p>
        </p:txBody>
      </p:sp>
      <p:sp>
        <p:nvSpPr>
          <p:cNvPr id="967753" name="Text Box 73"/>
          <p:cNvSpPr txBox="1">
            <a:spLocks noChangeArrowheads="1"/>
          </p:cNvSpPr>
          <p:nvPr/>
        </p:nvSpPr>
        <p:spPr bwMode="auto">
          <a:xfrm>
            <a:off x="7985125" y="1793875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6+</a:t>
            </a:r>
          </a:p>
        </p:txBody>
      </p:sp>
      <p:sp>
        <p:nvSpPr>
          <p:cNvPr id="967754" name="Text Box 74"/>
          <p:cNvSpPr txBox="1">
            <a:spLocks noChangeArrowheads="1"/>
          </p:cNvSpPr>
          <p:nvPr/>
        </p:nvSpPr>
        <p:spPr bwMode="auto">
          <a:xfrm>
            <a:off x="8001000" y="2133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4-</a:t>
            </a:r>
          </a:p>
        </p:txBody>
      </p:sp>
      <p:grpSp>
        <p:nvGrpSpPr>
          <p:cNvPr id="967855" name="Group 175"/>
          <p:cNvGrpSpPr>
            <a:grpSpLocks/>
          </p:cNvGrpSpPr>
          <p:nvPr/>
        </p:nvGrpSpPr>
        <p:grpSpPr bwMode="auto">
          <a:xfrm>
            <a:off x="2482850" y="914400"/>
            <a:ext cx="2546350" cy="1066800"/>
            <a:chOff x="1564" y="576"/>
            <a:chExt cx="1604" cy="672"/>
          </a:xfrm>
        </p:grpSpPr>
        <p:grpSp>
          <p:nvGrpSpPr>
            <p:cNvPr id="967778" name="Group 98"/>
            <p:cNvGrpSpPr>
              <a:grpSpLocks/>
            </p:cNvGrpSpPr>
            <p:nvPr/>
          </p:nvGrpSpPr>
          <p:grpSpPr bwMode="auto">
            <a:xfrm>
              <a:off x="2860" y="576"/>
              <a:ext cx="308" cy="310"/>
              <a:chOff x="2438" y="2570"/>
              <a:chExt cx="308" cy="310"/>
            </a:xfrm>
          </p:grpSpPr>
          <p:sp>
            <p:nvSpPr>
              <p:cNvPr id="967777" name="Oval 97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76" name="Text Box 96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7782" name="Group 102"/>
            <p:cNvGrpSpPr>
              <a:grpSpLocks/>
            </p:cNvGrpSpPr>
            <p:nvPr/>
          </p:nvGrpSpPr>
          <p:grpSpPr bwMode="auto">
            <a:xfrm>
              <a:off x="2649" y="576"/>
              <a:ext cx="212" cy="310"/>
              <a:chOff x="2227" y="2570"/>
              <a:chExt cx="212" cy="310"/>
            </a:xfrm>
          </p:grpSpPr>
          <p:sp>
            <p:nvSpPr>
              <p:cNvPr id="967780" name="Oval 10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81" name="Text Box 10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7783" name="Group 103"/>
            <p:cNvGrpSpPr>
              <a:grpSpLocks/>
            </p:cNvGrpSpPr>
            <p:nvPr/>
          </p:nvGrpSpPr>
          <p:grpSpPr bwMode="auto">
            <a:xfrm>
              <a:off x="2390" y="576"/>
              <a:ext cx="212" cy="310"/>
              <a:chOff x="2227" y="2570"/>
              <a:chExt cx="212" cy="310"/>
            </a:xfrm>
          </p:grpSpPr>
          <p:sp>
            <p:nvSpPr>
              <p:cNvPr id="967784" name="Oval 10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85" name="Text Box 10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7786" name="Group 106"/>
            <p:cNvGrpSpPr>
              <a:grpSpLocks/>
            </p:cNvGrpSpPr>
            <p:nvPr/>
          </p:nvGrpSpPr>
          <p:grpSpPr bwMode="auto">
            <a:xfrm>
              <a:off x="2102" y="576"/>
              <a:ext cx="212" cy="310"/>
              <a:chOff x="2227" y="2570"/>
              <a:chExt cx="212" cy="310"/>
            </a:xfrm>
          </p:grpSpPr>
          <p:sp>
            <p:nvSpPr>
              <p:cNvPr id="967787" name="Oval 10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88" name="Text Box 10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7789" name="Group 109"/>
            <p:cNvGrpSpPr>
              <a:grpSpLocks/>
            </p:cNvGrpSpPr>
            <p:nvPr/>
          </p:nvGrpSpPr>
          <p:grpSpPr bwMode="auto">
            <a:xfrm>
              <a:off x="1862" y="576"/>
              <a:ext cx="212" cy="310"/>
              <a:chOff x="2227" y="2570"/>
              <a:chExt cx="212" cy="310"/>
            </a:xfrm>
          </p:grpSpPr>
          <p:sp>
            <p:nvSpPr>
              <p:cNvPr id="967790" name="Oval 11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91" name="Text Box 11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7792" name="Group 112"/>
            <p:cNvGrpSpPr>
              <a:grpSpLocks/>
            </p:cNvGrpSpPr>
            <p:nvPr/>
          </p:nvGrpSpPr>
          <p:grpSpPr bwMode="auto">
            <a:xfrm>
              <a:off x="1574" y="576"/>
              <a:ext cx="212" cy="310"/>
              <a:chOff x="2227" y="2570"/>
              <a:chExt cx="212" cy="310"/>
            </a:xfrm>
          </p:grpSpPr>
          <p:sp>
            <p:nvSpPr>
              <p:cNvPr id="967793" name="Oval 113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94" name="Text Box 114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967807" name="Group 127"/>
            <p:cNvGrpSpPr>
              <a:grpSpLocks/>
            </p:cNvGrpSpPr>
            <p:nvPr/>
          </p:nvGrpSpPr>
          <p:grpSpPr bwMode="auto">
            <a:xfrm>
              <a:off x="1564" y="938"/>
              <a:ext cx="212" cy="310"/>
              <a:chOff x="1564" y="890"/>
              <a:chExt cx="212" cy="310"/>
            </a:xfrm>
          </p:grpSpPr>
          <p:sp>
            <p:nvSpPr>
              <p:cNvPr id="967805" name="Oval 125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06" name="Text Box 126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  <p:grpSp>
          <p:nvGrpSpPr>
            <p:cNvPr id="967808" name="Group 128"/>
            <p:cNvGrpSpPr>
              <a:grpSpLocks/>
            </p:cNvGrpSpPr>
            <p:nvPr/>
          </p:nvGrpSpPr>
          <p:grpSpPr bwMode="auto">
            <a:xfrm>
              <a:off x="1852" y="938"/>
              <a:ext cx="212" cy="310"/>
              <a:chOff x="1564" y="890"/>
              <a:chExt cx="212" cy="310"/>
            </a:xfrm>
          </p:grpSpPr>
          <p:sp>
            <p:nvSpPr>
              <p:cNvPr id="967809" name="Oval 129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10" name="Text Box 130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967814" name="Group 134"/>
            <p:cNvGrpSpPr>
              <a:grpSpLocks/>
            </p:cNvGrpSpPr>
            <p:nvPr/>
          </p:nvGrpSpPr>
          <p:grpSpPr bwMode="auto">
            <a:xfrm>
              <a:off x="2140" y="938"/>
              <a:ext cx="260" cy="310"/>
              <a:chOff x="1564" y="890"/>
              <a:chExt cx="260" cy="310"/>
            </a:xfrm>
          </p:grpSpPr>
          <p:sp>
            <p:nvSpPr>
              <p:cNvPr id="967815" name="Oval 135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16" name="Text Box 136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6 </a:t>
                </a:r>
              </a:p>
            </p:txBody>
          </p:sp>
        </p:grpSp>
        <p:grpSp>
          <p:nvGrpSpPr>
            <p:cNvPr id="967817" name="Group 137"/>
            <p:cNvGrpSpPr>
              <a:grpSpLocks/>
            </p:cNvGrpSpPr>
            <p:nvPr/>
          </p:nvGrpSpPr>
          <p:grpSpPr bwMode="auto">
            <a:xfrm>
              <a:off x="2428" y="938"/>
              <a:ext cx="212" cy="310"/>
              <a:chOff x="1564" y="890"/>
              <a:chExt cx="212" cy="310"/>
            </a:xfrm>
          </p:grpSpPr>
          <p:sp>
            <p:nvSpPr>
              <p:cNvPr id="967818" name="Oval 138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19" name="Text Box 139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</p:grpSp>
      <p:grpSp>
        <p:nvGrpSpPr>
          <p:cNvPr id="967844" name="Group 164"/>
          <p:cNvGrpSpPr>
            <a:grpSpLocks/>
          </p:cNvGrpSpPr>
          <p:nvPr/>
        </p:nvGrpSpPr>
        <p:grpSpPr bwMode="auto">
          <a:xfrm>
            <a:off x="0" y="4038600"/>
            <a:ext cx="412750" cy="492125"/>
            <a:chOff x="1564" y="890"/>
            <a:chExt cx="260" cy="310"/>
          </a:xfrm>
        </p:grpSpPr>
        <p:sp>
          <p:nvSpPr>
            <p:cNvPr id="967845" name="Oval 165"/>
            <p:cNvSpPr>
              <a:spLocks noChangeArrowheads="1"/>
            </p:cNvSpPr>
            <p:nvPr/>
          </p:nvSpPr>
          <p:spPr bwMode="auto">
            <a:xfrm>
              <a:off x="1574" y="912"/>
              <a:ext cx="19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846" name="Text Box 166"/>
            <p:cNvSpPr txBox="1">
              <a:spLocks noChangeArrowheads="1"/>
            </p:cNvSpPr>
            <p:nvPr/>
          </p:nvSpPr>
          <p:spPr bwMode="auto">
            <a:xfrm>
              <a:off x="1564" y="890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 </a:t>
              </a:r>
            </a:p>
          </p:txBody>
        </p:sp>
      </p:grpSp>
      <p:grpSp>
        <p:nvGrpSpPr>
          <p:cNvPr id="967850" name="Group 170"/>
          <p:cNvGrpSpPr>
            <a:grpSpLocks/>
          </p:cNvGrpSpPr>
          <p:nvPr/>
        </p:nvGrpSpPr>
        <p:grpSpPr bwMode="auto">
          <a:xfrm>
            <a:off x="3200400" y="2590800"/>
            <a:ext cx="2546350" cy="1066800"/>
            <a:chOff x="96" y="1728"/>
            <a:chExt cx="1604" cy="672"/>
          </a:xfrm>
        </p:grpSpPr>
        <p:grpSp>
          <p:nvGrpSpPr>
            <p:cNvPr id="967820" name="Group 140"/>
            <p:cNvGrpSpPr>
              <a:grpSpLocks/>
            </p:cNvGrpSpPr>
            <p:nvPr/>
          </p:nvGrpSpPr>
          <p:grpSpPr bwMode="auto">
            <a:xfrm>
              <a:off x="1392" y="1728"/>
              <a:ext cx="308" cy="310"/>
              <a:chOff x="2438" y="2570"/>
              <a:chExt cx="308" cy="310"/>
            </a:xfrm>
          </p:grpSpPr>
          <p:sp>
            <p:nvSpPr>
              <p:cNvPr id="967821" name="Oval 141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22" name="Text Box 142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7823" name="Group 143"/>
            <p:cNvGrpSpPr>
              <a:grpSpLocks/>
            </p:cNvGrpSpPr>
            <p:nvPr/>
          </p:nvGrpSpPr>
          <p:grpSpPr bwMode="auto">
            <a:xfrm>
              <a:off x="1181" y="1728"/>
              <a:ext cx="212" cy="310"/>
              <a:chOff x="2227" y="2570"/>
              <a:chExt cx="212" cy="310"/>
            </a:xfrm>
          </p:grpSpPr>
          <p:sp>
            <p:nvSpPr>
              <p:cNvPr id="967824" name="Oval 14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25" name="Text Box 14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7826" name="Group 146"/>
            <p:cNvGrpSpPr>
              <a:grpSpLocks/>
            </p:cNvGrpSpPr>
            <p:nvPr/>
          </p:nvGrpSpPr>
          <p:grpSpPr bwMode="auto">
            <a:xfrm>
              <a:off x="922" y="1728"/>
              <a:ext cx="212" cy="310"/>
              <a:chOff x="2227" y="2570"/>
              <a:chExt cx="212" cy="310"/>
            </a:xfrm>
          </p:grpSpPr>
          <p:sp>
            <p:nvSpPr>
              <p:cNvPr id="967827" name="Oval 14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28" name="Text Box 14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7829" name="Group 149"/>
            <p:cNvGrpSpPr>
              <a:grpSpLocks/>
            </p:cNvGrpSpPr>
            <p:nvPr/>
          </p:nvGrpSpPr>
          <p:grpSpPr bwMode="auto">
            <a:xfrm>
              <a:off x="634" y="1728"/>
              <a:ext cx="212" cy="310"/>
              <a:chOff x="2227" y="2570"/>
              <a:chExt cx="212" cy="310"/>
            </a:xfrm>
          </p:grpSpPr>
          <p:sp>
            <p:nvSpPr>
              <p:cNvPr id="967830" name="Oval 15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31" name="Text Box 15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7832" name="Group 152"/>
            <p:cNvGrpSpPr>
              <a:grpSpLocks/>
            </p:cNvGrpSpPr>
            <p:nvPr/>
          </p:nvGrpSpPr>
          <p:grpSpPr bwMode="auto">
            <a:xfrm>
              <a:off x="394" y="1728"/>
              <a:ext cx="212" cy="310"/>
              <a:chOff x="2227" y="2570"/>
              <a:chExt cx="212" cy="310"/>
            </a:xfrm>
          </p:grpSpPr>
          <p:sp>
            <p:nvSpPr>
              <p:cNvPr id="967833" name="Oval 153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34" name="Text Box 154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7835" name="Group 155"/>
            <p:cNvGrpSpPr>
              <a:grpSpLocks/>
            </p:cNvGrpSpPr>
            <p:nvPr/>
          </p:nvGrpSpPr>
          <p:grpSpPr bwMode="auto">
            <a:xfrm>
              <a:off x="106" y="1728"/>
              <a:ext cx="212" cy="310"/>
              <a:chOff x="2227" y="2570"/>
              <a:chExt cx="212" cy="310"/>
            </a:xfrm>
          </p:grpSpPr>
          <p:sp>
            <p:nvSpPr>
              <p:cNvPr id="967836" name="Oval 156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37" name="Text Box 157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967838" name="Group 158"/>
            <p:cNvGrpSpPr>
              <a:grpSpLocks/>
            </p:cNvGrpSpPr>
            <p:nvPr/>
          </p:nvGrpSpPr>
          <p:grpSpPr bwMode="auto">
            <a:xfrm>
              <a:off x="96" y="2090"/>
              <a:ext cx="212" cy="310"/>
              <a:chOff x="1564" y="890"/>
              <a:chExt cx="212" cy="310"/>
            </a:xfrm>
          </p:grpSpPr>
          <p:sp>
            <p:nvSpPr>
              <p:cNvPr id="967839" name="Oval 159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40" name="Text Box 160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</p:grpSp>
      <p:grpSp>
        <p:nvGrpSpPr>
          <p:cNvPr id="967854" name="Group 174"/>
          <p:cNvGrpSpPr>
            <a:grpSpLocks/>
          </p:cNvGrpSpPr>
          <p:nvPr/>
        </p:nvGrpSpPr>
        <p:grpSpPr bwMode="auto">
          <a:xfrm>
            <a:off x="990600" y="4038600"/>
            <a:ext cx="717550" cy="492125"/>
            <a:chOff x="2016" y="2426"/>
            <a:chExt cx="452" cy="310"/>
          </a:xfrm>
        </p:grpSpPr>
        <p:grpSp>
          <p:nvGrpSpPr>
            <p:cNvPr id="967841" name="Group 161"/>
            <p:cNvGrpSpPr>
              <a:grpSpLocks/>
            </p:cNvGrpSpPr>
            <p:nvPr/>
          </p:nvGrpSpPr>
          <p:grpSpPr bwMode="auto">
            <a:xfrm>
              <a:off x="2016" y="2426"/>
              <a:ext cx="212" cy="310"/>
              <a:chOff x="1564" y="890"/>
              <a:chExt cx="212" cy="310"/>
            </a:xfrm>
          </p:grpSpPr>
          <p:sp>
            <p:nvSpPr>
              <p:cNvPr id="967842" name="Oval 162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43" name="Text Box 163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967847" name="Group 167"/>
            <p:cNvGrpSpPr>
              <a:grpSpLocks/>
            </p:cNvGrpSpPr>
            <p:nvPr/>
          </p:nvGrpSpPr>
          <p:grpSpPr bwMode="auto">
            <a:xfrm>
              <a:off x="2256" y="2426"/>
              <a:ext cx="212" cy="310"/>
              <a:chOff x="1564" y="890"/>
              <a:chExt cx="212" cy="310"/>
            </a:xfrm>
          </p:grpSpPr>
          <p:sp>
            <p:nvSpPr>
              <p:cNvPr id="967848" name="Oval 168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49" name="Text Box 169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</p:grpSp>
      <p:sp>
        <p:nvSpPr>
          <p:cNvPr id="967852" name="Text Box 172"/>
          <p:cNvSpPr txBox="1">
            <a:spLocks noChangeArrowheads="1"/>
          </p:cNvSpPr>
          <p:nvPr/>
        </p:nvSpPr>
        <p:spPr bwMode="auto">
          <a:xfrm>
            <a:off x="0" y="3505200"/>
            <a:ext cx="566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967853" name="Text Box 173"/>
          <p:cNvSpPr txBox="1">
            <a:spLocks noChangeArrowheads="1"/>
          </p:cNvSpPr>
          <p:nvPr/>
        </p:nvSpPr>
        <p:spPr bwMode="auto">
          <a:xfrm>
            <a:off x="990600" y="3505200"/>
            <a:ext cx="566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967856" name="Text Box 176"/>
          <p:cNvSpPr txBox="1">
            <a:spLocks noChangeArrowheads="1"/>
          </p:cNvSpPr>
          <p:nvPr/>
        </p:nvSpPr>
        <p:spPr bwMode="auto">
          <a:xfrm>
            <a:off x="3276600" y="629285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Let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s consider next </a:t>
            </a:r>
          </a:p>
          <a:p>
            <a:r>
              <a:rPr lang="en-US" sz="1800"/>
              <a:t>the attribute Speedy</a:t>
            </a:r>
          </a:p>
        </p:txBody>
      </p:sp>
      <p:grpSp>
        <p:nvGrpSpPr>
          <p:cNvPr id="967862" name="Group 182"/>
          <p:cNvGrpSpPr>
            <a:grpSpLocks/>
          </p:cNvGrpSpPr>
          <p:nvPr/>
        </p:nvGrpSpPr>
        <p:grpSpPr bwMode="auto">
          <a:xfrm>
            <a:off x="3108325" y="3733800"/>
            <a:ext cx="1555750" cy="955675"/>
            <a:chOff x="1958" y="2352"/>
            <a:chExt cx="980" cy="602"/>
          </a:xfrm>
        </p:grpSpPr>
        <p:sp>
          <p:nvSpPr>
            <p:cNvPr id="967857" name="Text Box 177"/>
            <p:cNvSpPr txBox="1">
              <a:spLocks noChangeArrowheads="1"/>
            </p:cNvSpPr>
            <p:nvPr/>
          </p:nvSpPr>
          <p:spPr bwMode="auto">
            <a:xfrm>
              <a:off x="2016" y="2352"/>
              <a:ext cx="68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Speedy</a:t>
              </a:r>
            </a:p>
          </p:txBody>
        </p:sp>
        <p:sp>
          <p:nvSpPr>
            <p:cNvPr id="967858" name="Line 178"/>
            <p:cNvSpPr>
              <a:spLocks noChangeShapeType="1"/>
            </p:cNvSpPr>
            <p:nvPr/>
          </p:nvSpPr>
          <p:spPr bwMode="auto">
            <a:xfrm flipH="1">
              <a:off x="2112" y="264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59" name="Line 179"/>
            <p:cNvSpPr>
              <a:spLocks noChangeShapeType="1"/>
            </p:cNvSpPr>
            <p:nvPr/>
          </p:nvSpPr>
          <p:spPr bwMode="auto">
            <a:xfrm>
              <a:off x="2352" y="264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60" name="Text Box 180"/>
            <p:cNvSpPr txBox="1">
              <a:spLocks noChangeArrowheads="1"/>
            </p:cNvSpPr>
            <p:nvPr/>
          </p:nvSpPr>
          <p:spPr bwMode="auto">
            <a:xfrm>
              <a:off x="1958" y="266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967861" name="Text Box 181"/>
            <p:cNvSpPr txBox="1">
              <a:spLocks noChangeArrowheads="1"/>
            </p:cNvSpPr>
            <p:nvPr/>
          </p:nvSpPr>
          <p:spPr bwMode="auto">
            <a:xfrm>
              <a:off x="2726" y="257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</a:p>
          </p:txBody>
        </p:sp>
      </p:grpSp>
      <p:grpSp>
        <p:nvGrpSpPr>
          <p:cNvPr id="967886" name="Group 206"/>
          <p:cNvGrpSpPr>
            <a:grpSpLocks/>
          </p:cNvGrpSpPr>
          <p:nvPr/>
        </p:nvGrpSpPr>
        <p:grpSpPr bwMode="auto">
          <a:xfrm>
            <a:off x="1158875" y="5146675"/>
            <a:ext cx="2133600" cy="492125"/>
            <a:chOff x="730" y="3242"/>
            <a:chExt cx="1344" cy="310"/>
          </a:xfrm>
        </p:grpSpPr>
        <p:grpSp>
          <p:nvGrpSpPr>
            <p:cNvPr id="967864" name="Group 184"/>
            <p:cNvGrpSpPr>
              <a:grpSpLocks/>
            </p:cNvGrpSpPr>
            <p:nvPr/>
          </p:nvGrpSpPr>
          <p:grpSpPr bwMode="auto">
            <a:xfrm>
              <a:off x="1766" y="3242"/>
              <a:ext cx="308" cy="310"/>
              <a:chOff x="2438" y="2570"/>
              <a:chExt cx="308" cy="310"/>
            </a:xfrm>
          </p:grpSpPr>
          <p:sp>
            <p:nvSpPr>
              <p:cNvPr id="967865" name="Oval 18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66" name="Text Box 186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7867" name="Group 187"/>
            <p:cNvGrpSpPr>
              <a:grpSpLocks/>
            </p:cNvGrpSpPr>
            <p:nvPr/>
          </p:nvGrpSpPr>
          <p:grpSpPr bwMode="auto">
            <a:xfrm>
              <a:off x="1555" y="3242"/>
              <a:ext cx="212" cy="310"/>
              <a:chOff x="2227" y="2570"/>
              <a:chExt cx="212" cy="310"/>
            </a:xfrm>
          </p:grpSpPr>
          <p:sp>
            <p:nvSpPr>
              <p:cNvPr id="967868" name="Oval 188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69" name="Text Box 189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7870" name="Group 190"/>
            <p:cNvGrpSpPr>
              <a:grpSpLocks/>
            </p:cNvGrpSpPr>
            <p:nvPr/>
          </p:nvGrpSpPr>
          <p:grpSpPr bwMode="auto">
            <a:xfrm>
              <a:off x="1296" y="3242"/>
              <a:ext cx="212" cy="310"/>
              <a:chOff x="2227" y="2570"/>
              <a:chExt cx="212" cy="310"/>
            </a:xfrm>
          </p:grpSpPr>
          <p:sp>
            <p:nvSpPr>
              <p:cNvPr id="967871" name="Oval 191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72" name="Text Box 192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7876" name="Group 196"/>
            <p:cNvGrpSpPr>
              <a:grpSpLocks/>
            </p:cNvGrpSpPr>
            <p:nvPr/>
          </p:nvGrpSpPr>
          <p:grpSpPr bwMode="auto">
            <a:xfrm>
              <a:off x="1018" y="3242"/>
              <a:ext cx="212" cy="310"/>
              <a:chOff x="2227" y="2570"/>
              <a:chExt cx="212" cy="310"/>
            </a:xfrm>
          </p:grpSpPr>
          <p:sp>
            <p:nvSpPr>
              <p:cNvPr id="967877" name="Oval 19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78" name="Text Box 19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7879" name="Group 199"/>
            <p:cNvGrpSpPr>
              <a:grpSpLocks/>
            </p:cNvGrpSpPr>
            <p:nvPr/>
          </p:nvGrpSpPr>
          <p:grpSpPr bwMode="auto">
            <a:xfrm>
              <a:off x="730" y="3242"/>
              <a:ext cx="212" cy="310"/>
              <a:chOff x="2227" y="2570"/>
              <a:chExt cx="212" cy="310"/>
            </a:xfrm>
          </p:grpSpPr>
          <p:sp>
            <p:nvSpPr>
              <p:cNvPr id="967880" name="Oval 20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81" name="Text Box 20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</p:grpSp>
      <p:grpSp>
        <p:nvGrpSpPr>
          <p:cNvPr id="967887" name="Group 207"/>
          <p:cNvGrpSpPr>
            <a:grpSpLocks/>
          </p:cNvGrpSpPr>
          <p:nvPr/>
        </p:nvGrpSpPr>
        <p:grpSpPr bwMode="auto">
          <a:xfrm>
            <a:off x="5073650" y="4079875"/>
            <a:ext cx="336550" cy="1025525"/>
            <a:chOff x="3072" y="2640"/>
            <a:chExt cx="212" cy="646"/>
          </a:xfrm>
        </p:grpSpPr>
        <p:grpSp>
          <p:nvGrpSpPr>
            <p:cNvPr id="967873" name="Group 193"/>
            <p:cNvGrpSpPr>
              <a:grpSpLocks/>
            </p:cNvGrpSpPr>
            <p:nvPr/>
          </p:nvGrpSpPr>
          <p:grpSpPr bwMode="auto">
            <a:xfrm>
              <a:off x="3072" y="2640"/>
              <a:ext cx="212" cy="310"/>
              <a:chOff x="2227" y="2570"/>
              <a:chExt cx="212" cy="310"/>
            </a:xfrm>
          </p:grpSpPr>
          <p:sp>
            <p:nvSpPr>
              <p:cNvPr id="967874" name="Oval 19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75" name="Text Box 19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7882" name="Group 202"/>
            <p:cNvGrpSpPr>
              <a:grpSpLocks/>
            </p:cNvGrpSpPr>
            <p:nvPr/>
          </p:nvGrpSpPr>
          <p:grpSpPr bwMode="auto">
            <a:xfrm>
              <a:off x="3072" y="2976"/>
              <a:ext cx="212" cy="310"/>
              <a:chOff x="1564" y="890"/>
              <a:chExt cx="212" cy="310"/>
            </a:xfrm>
          </p:grpSpPr>
          <p:sp>
            <p:nvSpPr>
              <p:cNvPr id="967883" name="Oval 203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84" name="Text Box 204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</p:grpSp>
      <p:sp>
        <p:nvSpPr>
          <p:cNvPr id="967885" name="Text Box 205"/>
          <p:cNvSpPr txBox="1">
            <a:spLocks noChangeArrowheads="1"/>
          </p:cNvSpPr>
          <p:nvPr/>
        </p:nvSpPr>
        <p:spPr bwMode="auto">
          <a:xfrm>
            <a:off x="2667000" y="4648200"/>
            <a:ext cx="744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Yes </a:t>
            </a:r>
          </a:p>
        </p:txBody>
      </p:sp>
      <p:grpSp>
        <p:nvGrpSpPr>
          <p:cNvPr id="967893" name="Group 213"/>
          <p:cNvGrpSpPr>
            <a:grpSpLocks/>
          </p:cNvGrpSpPr>
          <p:nvPr/>
        </p:nvGrpSpPr>
        <p:grpSpPr bwMode="auto">
          <a:xfrm>
            <a:off x="3641725" y="4572000"/>
            <a:ext cx="1250950" cy="879475"/>
            <a:chOff x="2294" y="2880"/>
            <a:chExt cx="788" cy="554"/>
          </a:xfrm>
        </p:grpSpPr>
        <p:sp>
          <p:nvSpPr>
            <p:cNvPr id="967888" name="Text Box 208"/>
            <p:cNvSpPr txBox="1">
              <a:spLocks noChangeArrowheads="1"/>
            </p:cNvSpPr>
            <p:nvPr/>
          </p:nvSpPr>
          <p:spPr bwMode="auto">
            <a:xfrm>
              <a:off x="2448" y="2880"/>
              <a:ext cx="5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Price</a:t>
              </a:r>
            </a:p>
          </p:txBody>
        </p:sp>
        <p:sp>
          <p:nvSpPr>
            <p:cNvPr id="967889" name="Line 209"/>
            <p:cNvSpPr>
              <a:spLocks noChangeShapeType="1"/>
            </p:cNvSpPr>
            <p:nvPr/>
          </p:nvSpPr>
          <p:spPr bwMode="auto">
            <a:xfrm flipH="1">
              <a:off x="2544" y="316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90" name="Line 210"/>
            <p:cNvSpPr>
              <a:spLocks noChangeShapeType="1"/>
            </p:cNvSpPr>
            <p:nvPr/>
          </p:nvSpPr>
          <p:spPr bwMode="auto">
            <a:xfrm>
              <a:off x="2688" y="316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91" name="Text Box 211"/>
            <p:cNvSpPr txBox="1">
              <a:spLocks noChangeArrowheads="1"/>
            </p:cNvSpPr>
            <p:nvPr/>
          </p:nvSpPr>
          <p:spPr bwMode="auto">
            <a:xfrm>
              <a:off x="2294" y="309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67892" name="Text Box 212"/>
            <p:cNvSpPr txBox="1">
              <a:spLocks noChangeArrowheads="1"/>
            </p:cNvSpPr>
            <p:nvPr/>
          </p:nvSpPr>
          <p:spPr bwMode="auto">
            <a:xfrm>
              <a:off x="2870" y="314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grpSp>
        <p:nvGrpSpPr>
          <p:cNvPr id="967895" name="Group 215"/>
          <p:cNvGrpSpPr>
            <a:grpSpLocks/>
          </p:cNvGrpSpPr>
          <p:nvPr/>
        </p:nvGrpSpPr>
        <p:grpSpPr bwMode="auto">
          <a:xfrm>
            <a:off x="3810000" y="5791200"/>
            <a:ext cx="336550" cy="492125"/>
            <a:chOff x="2227" y="2570"/>
            <a:chExt cx="212" cy="310"/>
          </a:xfrm>
        </p:grpSpPr>
        <p:sp>
          <p:nvSpPr>
            <p:cNvPr id="967896" name="Oval 216"/>
            <p:cNvSpPr>
              <a:spLocks noChangeArrowheads="1"/>
            </p:cNvSpPr>
            <p:nvPr/>
          </p:nvSpPr>
          <p:spPr bwMode="auto">
            <a:xfrm>
              <a:off x="2237" y="2592"/>
              <a:ext cx="192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897" name="Text Box 217"/>
            <p:cNvSpPr txBox="1">
              <a:spLocks noChangeArrowheads="1"/>
            </p:cNvSpPr>
            <p:nvPr/>
          </p:nvSpPr>
          <p:spPr bwMode="auto">
            <a:xfrm>
              <a:off x="2227" y="257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</p:grpSp>
      <p:grpSp>
        <p:nvGrpSpPr>
          <p:cNvPr id="967898" name="Group 218"/>
          <p:cNvGrpSpPr>
            <a:grpSpLocks/>
          </p:cNvGrpSpPr>
          <p:nvPr/>
        </p:nvGrpSpPr>
        <p:grpSpPr bwMode="auto">
          <a:xfrm>
            <a:off x="4724400" y="5867400"/>
            <a:ext cx="336550" cy="492125"/>
            <a:chOff x="1564" y="890"/>
            <a:chExt cx="212" cy="310"/>
          </a:xfrm>
        </p:grpSpPr>
        <p:sp>
          <p:nvSpPr>
            <p:cNvPr id="967899" name="Oval 219"/>
            <p:cNvSpPr>
              <a:spLocks noChangeArrowheads="1"/>
            </p:cNvSpPr>
            <p:nvPr/>
          </p:nvSpPr>
          <p:spPr bwMode="auto">
            <a:xfrm>
              <a:off x="1574" y="912"/>
              <a:ext cx="19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900" name="Text Box 220"/>
            <p:cNvSpPr txBox="1">
              <a:spLocks noChangeArrowheads="1"/>
            </p:cNvSpPr>
            <p:nvPr/>
          </p:nvSpPr>
          <p:spPr bwMode="auto">
            <a:xfrm>
              <a:off x="1564" y="89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967901" name="Text Box 221"/>
          <p:cNvSpPr txBox="1">
            <a:spLocks noChangeArrowheads="1"/>
          </p:cNvSpPr>
          <p:nvPr/>
        </p:nvSpPr>
        <p:spPr bwMode="auto">
          <a:xfrm>
            <a:off x="3675063" y="5400675"/>
            <a:ext cx="744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Yes </a:t>
            </a:r>
          </a:p>
        </p:txBody>
      </p:sp>
      <p:sp>
        <p:nvSpPr>
          <p:cNvPr id="967902" name="Text Box 222"/>
          <p:cNvSpPr txBox="1">
            <a:spLocks noChangeArrowheads="1"/>
          </p:cNvSpPr>
          <p:nvPr/>
        </p:nvSpPr>
        <p:spPr bwMode="auto">
          <a:xfrm>
            <a:off x="4614863" y="5400675"/>
            <a:ext cx="5667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Node “done” when uniform label, “no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further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Uncertainty,” or no features left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51" grpId="0"/>
      <p:bldP spid="967852" grpId="0" animBg="1"/>
      <p:bldP spid="967853" grpId="0" animBg="1"/>
      <p:bldP spid="967856" grpId="0"/>
      <p:bldP spid="967901" grpId="0" animBg="1"/>
      <p:bldP spid="967902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533400" y="1981200"/>
            <a:ext cx="8077200" cy="434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algn="l"/>
            <a:r>
              <a:rPr lang="en-US"/>
              <a:t>Top-Down Induction </a:t>
            </a:r>
            <a:br>
              <a:rPr lang="en-US"/>
            </a:br>
            <a:r>
              <a:rPr lang="en-US"/>
              <a:t>of DT (simplified)</a:t>
            </a:r>
          </a:p>
        </p:txBody>
      </p:sp>
      <p:sp>
        <p:nvSpPr>
          <p:cNvPr id="940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TDIDF(</a:t>
            </a:r>
            <a:r>
              <a:rPr lang="en-US" dirty="0" err="1"/>
              <a:t>D,c</a:t>
            </a:r>
            <a:r>
              <a:rPr lang="en-US" baseline="-25000" dirty="0" err="1"/>
              <a:t>def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IF(all examples in D have same class c)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leaf with class c (or class </a:t>
            </a:r>
            <a:r>
              <a:rPr lang="en-US" dirty="0" err="1"/>
              <a:t>c</a:t>
            </a:r>
            <a:r>
              <a:rPr lang="en-US" baseline="-25000" dirty="0" err="1"/>
              <a:t>def</a:t>
            </a:r>
            <a:r>
              <a:rPr lang="en-US" dirty="0"/>
              <a:t>, if D is empty)</a:t>
            </a:r>
          </a:p>
          <a:p>
            <a:pPr>
              <a:lnSpc>
                <a:spcPct val="90000"/>
              </a:lnSpc>
            </a:pPr>
            <a:r>
              <a:rPr lang="en-US" b="1" dirty="0"/>
              <a:t>ELSE IF(no attributes left to test)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leaf with class c of majority in D</a:t>
            </a:r>
          </a:p>
          <a:p>
            <a:pPr>
              <a:lnSpc>
                <a:spcPct val="90000"/>
              </a:lnSpc>
            </a:pPr>
            <a:r>
              <a:rPr lang="en-US" b="1" dirty="0"/>
              <a:t>ELSE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Pick A as the </a:t>
            </a:r>
            <a:r>
              <a:rPr lang="ja-JP" altLang="en-US" dirty="0">
                <a:solidFill>
                  <a:srgbClr val="FF0000"/>
                </a:solidFill>
                <a:latin typeface="Arial"/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ja-JP" altLang="en-US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decision attribute for next node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each value v</a:t>
            </a:r>
            <a:r>
              <a:rPr lang="en-US" baseline="-25000" dirty="0"/>
              <a:t>i</a:t>
            </a:r>
            <a:r>
              <a:rPr lang="en-US" dirty="0"/>
              <a:t> of A create a new descendent of node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Subtree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for v</a:t>
            </a:r>
            <a:r>
              <a:rPr lang="en-US" baseline="-25000" dirty="0"/>
              <a:t>i</a:t>
            </a:r>
            <a:r>
              <a:rPr lang="en-US" dirty="0"/>
              <a:t> is TDIDT(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 err="1"/>
              <a:t>,c</a:t>
            </a:r>
            <a:r>
              <a:rPr lang="en-US" baseline="-25000" dirty="0" err="1"/>
              <a:t>def</a:t>
            </a:r>
            <a:r>
              <a:rPr lang="en-US" dirty="0"/>
              <a:t>)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RETURN tree with A as root and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as </a:t>
            </a:r>
            <a:r>
              <a:rPr lang="en-US" dirty="0" err="1"/>
              <a:t>subtrees</a:t>
            </a:r>
            <a:endParaRPr lang="en-US" dirty="0"/>
          </a:p>
        </p:txBody>
      </p:sp>
      <p:graphicFrame>
        <p:nvGraphicFramePr>
          <p:cNvPr id="940037" name="Object 5"/>
          <p:cNvGraphicFramePr>
            <a:graphicFrameLocks noChangeAspect="1"/>
          </p:cNvGraphicFramePr>
          <p:nvPr/>
        </p:nvGraphicFramePr>
        <p:xfrm>
          <a:off x="1828800" y="5029200"/>
          <a:ext cx="4343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69" name="Equation" r:id="rId4" imgW="2806560" imgH="215640" progId="Equation.3">
                  <p:embed/>
                </p:oleObj>
              </mc:Choice>
              <mc:Fallback>
                <p:oleObj name="Equation" r:id="rId4" imgW="28065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0"/>
                        <a:ext cx="43434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8" name="Object 6"/>
          <p:cNvGraphicFramePr>
            <a:graphicFrameLocks noChangeAspect="1"/>
          </p:cNvGraphicFramePr>
          <p:nvPr/>
        </p:nvGraphicFramePr>
        <p:xfrm>
          <a:off x="2286000" y="6472238"/>
          <a:ext cx="28130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70" name="Equation" r:id="rId6" imgW="1574640" imgH="215640" progId="Equation.3">
                  <p:embed/>
                </p:oleObj>
              </mc:Choice>
              <mc:Fallback>
                <p:oleObj name="Equation" r:id="rId6" imgW="157464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472238"/>
                        <a:ext cx="28130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533400" y="6434138"/>
            <a:ext cx="4572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/>
              <a:t>Training Data: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/>
          </a:p>
        </p:txBody>
      </p:sp>
      <p:pic>
        <p:nvPicPr>
          <p:cNvPr id="940057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0"/>
            <a:ext cx="4656137" cy="2297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0059" name="Group 27"/>
          <p:cNvGrpSpPr>
            <a:grpSpLocks/>
          </p:cNvGrpSpPr>
          <p:nvPr/>
        </p:nvGrpSpPr>
        <p:grpSpPr bwMode="auto">
          <a:xfrm>
            <a:off x="533400" y="1905000"/>
            <a:ext cx="6477000" cy="1524000"/>
            <a:chOff x="336" y="1200"/>
            <a:chExt cx="4080" cy="960"/>
          </a:xfrm>
        </p:grpSpPr>
        <p:sp>
          <p:nvSpPr>
            <p:cNvPr id="940042" name="Rectangle 10"/>
            <p:cNvSpPr>
              <a:spLocks noChangeArrowheads="1"/>
            </p:cNvSpPr>
            <p:nvPr/>
          </p:nvSpPr>
          <p:spPr bwMode="auto">
            <a:xfrm>
              <a:off x="336" y="1680"/>
              <a:ext cx="4080" cy="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43" name="Line 11"/>
            <p:cNvSpPr>
              <a:spLocks noChangeShapeType="1"/>
            </p:cNvSpPr>
            <p:nvPr/>
          </p:nvSpPr>
          <p:spPr bwMode="auto">
            <a:xfrm flipV="1">
              <a:off x="2736" y="1200"/>
              <a:ext cx="28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058" name="Line 26"/>
            <p:cNvSpPr>
              <a:spLocks noChangeShapeType="1"/>
            </p:cNvSpPr>
            <p:nvPr/>
          </p:nvSpPr>
          <p:spPr bwMode="auto">
            <a:xfrm flipV="1">
              <a:off x="2736" y="1296"/>
              <a:ext cx="86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0061" name="Group 29"/>
          <p:cNvGrpSpPr>
            <a:grpSpLocks/>
          </p:cNvGrpSpPr>
          <p:nvPr/>
        </p:nvGrpSpPr>
        <p:grpSpPr bwMode="auto">
          <a:xfrm>
            <a:off x="609600" y="2133600"/>
            <a:ext cx="7010400" cy="3733800"/>
            <a:chOff x="384" y="1344"/>
            <a:chExt cx="4416" cy="2352"/>
          </a:xfrm>
        </p:grpSpPr>
        <p:sp>
          <p:nvSpPr>
            <p:cNvPr id="940054" name="Rectangle 22"/>
            <p:cNvSpPr>
              <a:spLocks noChangeArrowheads="1"/>
            </p:cNvSpPr>
            <p:nvPr/>
          </p:nvSpPr>
          <p:spPr bwMode="auto">
            <a:xfrm>
              <a:off x="384" y="2736"/>
              <a:ext cx="4320" cy="9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60" name="Line 28"/>
            <p:cNvSpPr>
              <a:spLocks noChangeShapeType="1"/>
            </p:cNvSpPr>
            <p:nvPr/>
          </p:nvSpPr>
          <p:spPr bwMode="auto">
            <a:xfrm flipV="1">
              <a:off x="4224" y="1344"/>
              <a:ext cx="576" cy="13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7010400" y="1295400"/>
            <a:ext cx="152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533400" y="3429000"/>
            <a:ext cx="6477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68" name="Line 36"/>
          <p:cNvSpPr>
            <a:spLocks noChangeShapeType="1"/>
          </p:cNvSpPr>
          <p:nvPr/>
        </p:nvSpPr>
        <p:spPr bwMode="auto">
          <a:xfrm flipV="1">
            <a:off x="6019800" y="1752600"/>
            <a:ext cx="114300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70" name="Text Box 38"/>
          <p:cNvSpPr txBox="1">
            <a:spLocks noChangeArrowheads="1"/>
          </p:cNvSpPr>
          <p:nvPr/>
        </p:nvSpPr>
        <p:spPr bwMode="auto">
          <a:xfrm>
            <a:off x="7162800" y="1371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62" grpId="0" animBg="1"/>
      <p:bldP spid="940065" grpId="0" animBg="1"/>
      <p:bldP spid="940068" grpId="0" animBg="1"/>
      <p:bldP spid="9400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Picking the Best Attribute to Split 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3352800"/>
          </a:xfrm>
        </p:spPr>
        <p:txBody>
          <a:bodyPr/>
          <a:lstStyle/>
          <a:p>
            <a:r>
              <a:rPr lang="en-US" b="1" dirty="0"/>
              <a:t>Ockham</a:t>
            </a:r>
            <a:r>
              <a:rPr lang="ja-JP" altLang="en-US" b="1" dirty="0">
                <a:latin typeface="Arial"/>
              </a:rPr>
              <a:t>’</a:t>
            </a:r>
            <a:r>
              <a:rPr lang="en-US" b="1" dirty="0"/>
              <a:t>s Razor:</a:t>
            </a:r>
          </a:p>
          <a:p>
            <a:pPr lvl="1"/>
            <a:r>
              <a:rPr lang="en-US" b="1" dirty="0"/>
              <a:t>All other things being equal, choose the </a:t>
            </a:r>
            <a:r>
              <a:rPr lang="en-US" b="1" dirty="0">
                <a:solidFill>
                  <a:schemeClr val="accent2"/>
                </a:solidFill>
              </a:rPr>
              <a:t>simplest explanation</a:t>
            </a:r>
          </a:p>
          <a:p>
            <a:r>
              <a:rPr lang="en-US" b="1" dirty="0"/>
              <a:t>Decision Tree Induction:</a:t>
            </a:r>
          </a:p>
          <a:p>
            <a:pPr lvl="1"/>
            <a:r>
              <a:rPr lang="en-US" b="1" dirty="0"/>
              <a:t>Find </a:t>
            </a:r>
            <a:r>
              <a:rPr lang="en-US" b="1" dirty="0">
                <a:solidFill>
                  <a:schemeClr val="accent2"/>
                </a:solidFill>
              </a:rPr>
              <a:t>the smallest tree</a:t>
            </a:r>
            <a:r>
              <a:rPr lang="en-US" b="1" dirty="0"/>
              <a:t> that classifies the training data correctly</a:t>
            </a:r>
          </a:p>
          <a:p>
            <a:r>
              <a:rPr lang="en-US" b="1" dirty="0"/>
              <a:t>Problem</a:t>
            </a:r>
          </a:p>
          <a:p>
            <a:pPr lvl="1"/>
            <a:r>
              <a:rPr lang="en-US" b="1" dirty="0"/>
              <a:t>Finding the smallest tree is </a:t>
            </a:r>
            <a:r>
              <a:rPr lang="en-US" b="1" dirty="0">
                <a:solidFill>
                  <a:schemeClr val="accent2"/>
                </a:solidFill>
              </a:rPr>
              <a:t>computationally hard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!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/>
              <a:t>Approach</a:t>
            </a:r>
          </a:p>
          <a:p>
            <a:pPr lvl="1"/>
            <a:r>
              <a:rPr lang="en-US" b="1" dirty="0"/>
              <a:t>Use heuristic search (</a:t>
            </a:r>
            <a:r>
              <a:rPr lang="en-US" b="1" dirty="0">
                <a:solidFill>
                  <a:schemeClr val="accent2"/>
                </a:solidFill>
              </a:rPr>
              <a:t>greedy search</a:t>
            </a:r>
            <a:r>
              <a:rPr lang="en-US" b="1" dirty="0"/>
              <a:t>)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381000" y="4267200"/>
            <a:ext cx="77724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Key Heuristics: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FF0000"/>
                </a:solidFill>
              </a:rPr>
              <a:t>Pick attribute that </a:t>
            </a:r>
            <a:r>
              <a:rPr lang="en-US" sz="2000" b="1" i="1" dirty="0">
                <a:solidFill>
                  <a:srgbClr val="FF0000"/>
                </a:solidFill>
              </a:rPr>
              <a:t>maximizes information (Information Gain</a:t>
            </a:r>
            <a:r>
              <a:rPr lang="en-US" sz="2000" b="1" i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i.e. “most informative”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/>
              <a:t>Other statistical tests</a:t>
            </a:r>
          </a:p>
        </p:txBody>
      </p:sp>
      <p:sp>
        <p:nvSpPr>
          <p:cNvPr id="942085" name="Line 5"/>
          <p:cNvSpPr>
            <a:spLocks noChangeShapeType="1"/>
          </p:cNvSpPr>
          <p:nvPr/>
        </p:nvSpPr>
        <p:spPr bwMode="auto">
          <a:xfrm flipH="1">
            <a:off x="8077200" y="4876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/>
      <p:bldP spid="9420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Attribute-based representations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Examples described by </a:t>
            </a:r>
            <a:r>
              <a:rPr lang="en-US" sz="1800">
                <a:solidFill>
                  <a:schemeClr val="accent2"/>
                </a:solidFill>
              </a:rPr>
              <a:t>attribute values </a:t>
            </a:r>
            <a:r>
              <a:rPr lang="en-US" sz="1800"/>
              <a:t>(Boolean, discrete, continuous)</a:t>
            </a:r>
          </a:p>
          <a:p>
            <a:pPr>
              <a:lnSpc>
                <a:spcPct val="90000"/>
              </a:lnSpc>
            </a:pPr>
            <a:r>
              <a:rPr lang="en-US" sz="1800"/>
              <a:t>E.g., situations where I will/won't wait for a table: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
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Classification</a:t>
            </a:r>
            <a:r>
              <a:rPr lang="en-US" sz="1800"/>
              <a:t> of examples is </a:t>
            </a:r>
            <a:r>
              <a:rPr lang="en-US" sz="1800">
                <a:solidFill>
                  <a:schemeClr val="accent2"/>
                </a:solidFill>
              </a:rPr>
              <a:t>positive</a:t>
            </a:r>
            <a:r>
              <a:rPr lang="en-US" sz="1800"/>
              <a:t> (T) or </a:t>
            </a:r>
            <a:r>
              <a:rPr lang="en-US" sz="1800">
                <a:solidFill>
                  <a:schemeClr val="accent2"/>
                </a:solidFill>
              </a:rPr>
              <a:t>negative</a:t>
            </a:r>
            <a:r>
              <a:rPr lang="en-US" sz="1800"/>
              <a:t> (F)
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447800" y="2362200"/>
            <a:ext cx="60960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79973" name="Text Box 5"/>
          <p:cNvSpPr txBox="1">
            <a:spLocks noChangeArrowheads="1"/>
          </p:cNvSpPr>
          <p:nvPr/>
        </p:nvSpPr>
        <p:spPr bwMode="auto">
          <a:xfrm>
            <a:off x="7527925" y="3546475"/>
            <a:ext cx="171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12 examples</a:t>
            </a:r>
          </a:p>
          <a:p>
            <a:r>
              <a:rPr lang="en-US"/>
              <a:t>6 +</a:t>
            </a:r>
          </a:p>
          <a:p>
            <a:r>
              <a:rPr lang="en-US"/>
              <a:t>6 -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r>
              <a:rPr lang="en-US" dirty="0"/>
              <a:t>Choosing an attribute:</a:t>
            </a:r>
            <a:br>
              <a:rPr lang="en-US" dirty="0"/>
            </a:br>
            <a:r>
              <a:rPr lang="en-US" dirty="0"/>
              <a:t>Information Gain</a:t>
            </a:r>
          </a:p>
        </p:txBody>
      </p:sp>
      <p:sp>
        <p:nvSpPr>
          <p:cNvPr id="944133" name="Text Box 5"/>
          <p:cNvSpPr txBox="1">
            <a:spLocks noChangeArrowheads="1"/>
          </p:cNvSpPr>
          <p:nvPr/>
        </p:nvSpPr>
        <p:spPr bwMode="auto">
          <a:xfrm>
            <a:off x="4038600" y="4648200"/>
            <a:ext cx="356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Which one should we pick?</a:t>
            </a:r>
          </a:p>
        </p:txBody>
      </p:sp>
      <p:pic>
        <p:nvPicPr>
          <p:cNvPr id="944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752725" cy="1457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4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600325" cy="146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136" name="Text Box 8"/>
          <p:cNvSpPr txBox="1">
            <a:spLocks noChangeArrowheads="1"/>
          </p:cNvSpPr>
          <p:nvPr/>
        </p:nvSpPr>
        <p:spPr bwMode="auto">
          <a:xfrm>
            <a:off x="573956" y="5486400"/>
            <a:ext cx="754365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 perfect attribute would </a:t>
            </a:r>
            <a:r>
              <a:rPr lang="en-US" dirty="0">
                <a:solidFill>
                  <a:srgbClr val="FF0000"/>
                </a:solidFill>
              </a:rPr>
              <a:t>ideally</a:t>
            </a:r>
            <a:r>
              <a:rPr lang="en-US" dirty="0"/>
              <a:t> divide the </a:t>
            </a:r>
          </a:p>
          <a:p>
            <a:r>
              <a:rPr lang="en-US" dirty="0"/>
              <a:t>examples into sub-sets that are </a:t>
            </a:r>
            <a:r>
              <a:rPr lang="en-US" dirty="0">
                <a:solidFill>
                  <a:srgbClr val="FF0000"/>
                </a:solidFill>
              </a:rPr>
              <a:t>all positive </a:t>
            </a:r>
            <a:r>
              <a:rPr lang="en-US" dirty="0" smtClean="0">
                <a:solidFill>
                  <a:srgbClr val="FF0000"/>
                </a:solidFill>
              </a:rPr>
              <a:t>or all negative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i.e. </a:t>
            </a:r>
            <a:r>
              <a:rPr lang="en-US" b="1" dirty="0" smtClean="0"/>
              <a:t>maximum information gain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44137" name="Text Box 9"/>
          <p:cNvSpPr txBox="1">
            <a:spLocks noChangeArrowheads="1"/>
          </p:cNvSpPr>
          <p:nvPr/>
        </p:nvSpPr>
        <p:spPr bwMode="auto">
          <a:xfrm>
            <a:off x="669925" y="4537075"/>
            <a:ext cx="2906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Is this a good attribute</a:t>
            </a:r>
          </a:p>
          <a:p>
            <a:pPr algn="ctr"/>
            <a:r>
              <a:rPr lang="en-US"/>
              <a:t>to split on?</a:t>
            </a: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593725" y="1870075"/>
            <a:ext cx="524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Goal: trees with short paths to leaf nodes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3" grpId="0"/>
      <p:bldP spid="944136" grpId="0"/>
      <p:bldP spid="9441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useful in classification</a:t>
            </a:r>
          </a:p>
          <a:p>
            <a:pPr lvl="1"/>
            <a:r>
              <a:rPr lang="en-US"/>
              <a:t>how to measure the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worth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of an attribute </a:t>
            </a:r>
            <a:r>
              <a:rPr lang="en-US" b="1" i="1">
                <a:solidFill>
                  <a:srgbClr val="FF0000"/>
                </a:solidFill>
              </a:rPr>
              <a:t>information gain</a:t>
            </a:r>
            <a:endParaRPr lang="en-US" b="1">
              <a:solidFill>
                <a:srgbClr val="FF0000"/>
              </a:solidFill>
            </a:endParaRPr>
          </a:p>
          <a:p>
            <a:pPr lvl="1"/>
            <a:r>
              <a:rPr lang="en-US"/>
              <a:t>how well attribute separates examples according to their classification</a:t>
            </a:r>
          </a:p>
          <a:p>
            <a:r>
              <a:rPr lang="en-US"/>
              <a:t>Next</a:t>
            </a:r>
          </a:p>
          <a:p>
            <a:pPr lvl="1"/>
            <a:r>
              <a:rPr lang="en-US"/>
              <a:t>precise definition for gain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105400" y="4724400"/>
            <a:ext cx="242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Shannon and Weaver 49</a:t>
            </a:r>
          </a:p>
        </p:txBody>
      </p:sp>
      <p:sp>
        <p:nvSpPr>
          <p:cNvPr id="845830" name="Rectangle 6"/>
          <p:cNvSpPr>
            <a:spLocks noChangeArrowheads="1"/>
          </p:cNvSpPr>
          <p:nvPr/>
        </p:nvSpPr>
        <p:spPr bwMode="auto">
          <a:xfrm>
            <a:off x="2057400" y="4267200"/>
            <a:ext cx="448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>
                <a:sym typeface="Wingdings" charset="0"/>
              </a:rPr>
              <a:t> </a:t>
            </a:r>
            <a:r>
              <a:rPr lang="en-US" sz="2000">
                <a:solidFill>
                  <a:schemeClr val="accent2"/>
                </a:solidFill>
                <a:sym typeface="Wingdings" charset="0"/>
              </a:rPr>
              <a:t>measure from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5410200"/>
            <a:ext cx="465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One of the most successful and impactful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mathematical theories known.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9" grpId="0"/>
      <p:bldP spid="8458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Information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/>
              <a:t> answers </a:t>
            </a:r>
            <a:r>
              <a:rPr lang="en-US" dirty="0">
                <a:solidFill>
                  <a:schemeClr val="accent2"/>
                </a:solidFill>
              </a:rPr>
              <a:t>questions.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Entropy</a:t>
            </a:r>
            <a:r>
              <a:rPr lang="en-US" dirty="0"/>
              <a:t> is a measure of </a:t>
            </a:r>
            <a:r>
              <a:rPr lang="en-US" i="1" dirty="0">
                <a:solidFill>
                  <a:srgbClr val="FF0000"/>
                </a:solidFill>
              </a:rPr>
              <a:t>unpredictability</a:t>
            </a:r>
            <a:r>
              <a:rPr lang="en-US" dirty="0">
                <a:solidFill>
                  <a:srgbClr val="FF0000"/>
                </a:solidFill>
              </a:rPr>
              <a:t> of </a:t>
            </a:r>
            <a:r>
              <a:rPr lang="en-US" i="1" dirty="0">
                <a:solidFill>
                  <a:srgbClr val="FF0000"/>
                </a:solidFill>
              </a:rPr>
              <a:t>information content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more clueless</a:t>
            </a:r>
            <a:r>
              <a:rPr lang="en-US" dirty="0"/>
              <a:t> I am about a question, the </a:t>
            </a:r>
            <a:r>
              <a:rPr lang="en-US" dirty="0">
                <a:solidFill>
                  <a:srgbClr val="FF0000"/>
                </a:solidFill>
              </a:rPr>
              <a:t>more information</a:t>
            </a:r>
            <a:r>
              <a:rPr lang="en-US" dirty="0"/>
              <a:t> 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 the </a:t>
            </a:r>
            <a:r>
              <a:rPr lang="en-US" b="1" dirty="0">
                <a:solidFill>
                  <a:srgbClr val="FF0000"/>
                </a:solidFill>
              </a:rPr>
              <a:t>answer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to the question </a:t>
            </a:r>
            <a:r>
              <a:rPr lang="en-US" dirty="0" smtClean="0"/>
              <a:t>contains</a:t>
            </a:r>
            <a:r>
              <a:rPr lang="en-US" dirty="0"/>
              <a:t>. </a:t>
            </a:r>
          </a:p>
          <a:p>
            <a:pPr algn="ctr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Example – fair coin </a:t>
            </a:r>
            <a:r>
              <a:rPr lang="en-US" dirty="0">
                <a:sym typeface="Wingdings" charset="0"/>
              </a:rPr>
              <a:t> prior &lt;0.5,0.5&gt;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/>
              <a:t>By definition </a:t>
            </a:r>
            <a:r>
              <a:rPr lang="en-US" dirty="0">
                <a:solidFill>
                  <a:schemeClr val="accent2"/>
                </a:solidFill>
              </a:rPr>
              <a:t>Information of the prior</a:t>
            </a:r>
            <a:r>
              <a:rPr lang="en-US" dirty="0"/>
              <a:t> (or </a:t>
            </a:r>
            <a:r>
              <a:rPr lang="en-US" dirty="0">
                <a:solidFill>
                  <a:schemeClr val="accent2"/>
                </a:solidFill>
              </a:rPr>
              <a:t>entropy of the prior</a:t>
            </a:r>
            <a:r>
              <a:rPr lang="en-US" dirty="0"/>
              <a:t>):</a:t>
            </a:r>
          </a:p>
          <a:p>
            <a:pPr>
              <a:lnSpc>
                <a:spcPct val="80000"/>
              </a:lnSpc>
            </a:pPr>
            <a:r>
              <a:rPr lang="en-US" dirty="0"/>
              <a:t>		I(P1,P2) =  - P1 log</a:t>
            </a:r>
            <a:r>
              <a:rPr lang="en-US" baseline="-25000" dirty="0"/>
              <a:t>2</a:t>
            </a:r>
            <a:r>
              <a:rPr lang="en-US" dirty="0"/>
              <a:t>(P1) –P2 log</a:t>
            </a:r>
            <a:r>
              <a:rPr lang="en-US" baseline="-25000" dirty="0"/>
              <a:t>2</a:t>
            </a:r>
            <a:r>
              <a:rPr lang="en-US" dirty="0"/>
              <a:t>(P2) = </a:t>
            </a:r>
          </a:p>
          <a:p>
            <a:pPr>
              <a:lnSpc>
                <a:spcPct val="80000"/>
              </a:lnSpc>
            </a:pPr>
            <a:r>
              <a:rPr lang="en-US" dirty="0"/>
              <a:t>		I(0.5,0.5) = -0.5 log</a:t>
            </a:r>
            <a:r>
              <a:rPr lang="en-US" baseline="-25000" dirty="0"/>
              <a:t>2</a:t>
            </a:r>
            <a:r>
              <a:rPr lang="en-US" dirty="0"/>
              <a:t>(0.5) </a:t>
            </a:r>
            <a:r>
              <a:rPr lang="en-US" dirty="0" smtClean="0"/>
              <a:t>– 0.5 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(0.5) = 1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</a:rPr>
              <a:t>We need 1 bit to convey the outcome of the flip of a fair coin.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oes a biased coin have more or less information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? Why?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854022" name="Rectangle 6"/>
          <p:cNvSpPr>
            <a:spLocks noChangeArrowheads="1"/>
          </p:cNvSpPr>
          <p:nvPr/>
        </p:nvSpPr>
        <p:spPr bwMode="auto">
          <a:xfrm>
            <a:off x="533400" y="5029200"/>
            <a:ext cx="7870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Scale:</a:t>
            </a:r>
            <a:r>
              <a:rPr lang="en-US" dirty="0"/>
              <a:t> 1 bit = answer to Boolean question with prior &lt;0.5, 0.5&gt;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248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91400" y="2686911"/>
            <a:ext cx="1600200" cy="1585034"/>
            <a:chOff x="7391400" y="2686911"/>
            <a:chExt cx="1600200" cy="1585034"/>
          </a:xfrm>
        </p:grpSpPr>
        <p:pic>
          <p:nvPicPr>
            <p:cNvPr id="945154" name="Picture 2" descr="https://upload.wikimedia.org/wikipedia/commons/thumb/1/17/Binary_logarithm_plot_with_ticks.svg/300px-Binary_logarithm_plot_with_ticks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997119"/>
              <a:ext cx="1600200" cy="127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902336" y="2686911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41049" y="2590800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E[-log</a:t>
            </a:r>
            <a:r>
              <a:rPr lang="en-US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(P(x))]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4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4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Information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(or Entropy)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Information in an answer  given possible answers 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947206" name="Rectangle 6"/>
          <p:cNvSpPr>
            <a:spLocks noChangeArrowheads="1"/>
          </p:cNvSpPr>
          <p:nvPr/>
        </p:nvSpPr>
        <p:spPr bwMode="auto">
          <a:xfrm>
            <a:off x="457200" y="3124200"/>
            <a:ext cx="8382000" cy="321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Example – biased coin </a:t>
            </a:r>
            <a:r>
              <a:rPr lang="en-US" sz="2000" dirty="0">
                <a:sym typeface="Wingdings" charset="0"/>
              </a:rPr>
              <a:t> prior &lt;1/100,99/100&gt;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ym typeface="Wingdings" charset="0"/>
              </a:rPr>
              <a:t> 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		I(1/100,99/100) = -1/100 log</a:t>
            </a:r>
            <a:r>
              <a:rPr lang="en-US" sz="2000" baseline="-25000" dirty="0"/>
              <a:t>2</a:t>
            </a:r>
            <a:r>
              <a:rPr lang="en-US" sz="2000" dirty="0"/>
              <a:t>(1/100) –99/100 log</a:t>
            </a:r>
            <a:r>
              <a:rPr lang="en-US" sz="2000" baseline="-25000" dirty="0"/>
              <a:t>2</a:t>
            </a:r>
            <a:r>
              <a:rPr lang="en-US" sz="2000" dirty="0"/>
              <a:t>(99/100) 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                     = </a:t>
            </a:r>
            <a:r>
              <a:rPr lang="en-US" sz="2000" dirty="0"/>
              <a:t>0.08 </a:t>
            </a:r>
            <a:r>
              <a:rPr lang="en-US" sz="2000" dirty="0" smtClean="0"/>
              <a:t>bits (so not much information gained from “answer.”)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Example – </a:t>
            </a:r>
            <a:r>
              <a:rPr lang="en-US" sz="2000" dirty="0" smtClean="0"/>
              <a:t>fully biased </a:t>
            </a:r>
            <a:r>
              <a:rPr lang="en-US" sz="2000" dirty="0"/>
              <a:t>coin </a:t>
            </a:r>
            <a:r>
              <a:rPr lang="en-US" sz="2000" dirty="0">
                <a:sym typeface="Wingdings" charset="0"/>
              </a:rPr>
              <a:t> prior &lt;1,0&gt;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		I(1,0) = -1 log</a:t>
            </a:r>
            <a:r>
              <a:rPr lang="en-US" sz="2000" baseline="-25000" dirty="0"/>
              <a:t>2</a:t>
            </a:r>
            <a:r>
              <a:rPr lang="en-US" sz="2000" dirty="0"/>
              <a:t>(1) – 0 log</a:t>
            </a:r>
            <a:r>
              <a:rPr lang="en-US" sz="2000" baseline="-25000" dirty="0"/>
              <a:t>2</a:t>
            </a:r>
            <a:r>
              <a:rPr lang="en-US" sz="2000" dirty="0"/>
              <a:t>(0) = 0 bits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47209" name="Rectangle 9"/>
          <p:cNvSpPr>
            <a:spLocks noChangeArrowheads="1"/>
          </p:cNvSpPr>
          <p:nvPr/>
        </p:nvSpPr>
        <p:spPr bwMode="auto">
          <a:xfrm>
            <a:off x="5562600" y="5715000"/>
            <a:ext cx="147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0 log</a:t>
            </a:r>
            <a:r>
              <a:rPr lang="en-US" sz="2000" baseline="-25000"/>
              <a:t>2</a:t>
            </a:r>
            <a:r>
              <a:rPr lang="en-US" sz="2000"/>
              <a:t>(0)  =0</a:t>
            </a:r>
          </a:p>
        </p:txBody>
      </p:sp>
      <p:sp>
        <p:nvSpPr>
          <p:cNvPr id="947210" name="Text Box 10"/>
          <p:cNvSpPr txBox="1">
            <a:spLocks noChangeArrowheads="1"/>
          </p:cNvSpPr>
          <p:nvPr/>
        </p:nvSpPr>
        <p:spPr bwMode="auto">
          <a:xfrm>
            <a:off x="3886200" y="6096000"/>
            <a:ext cx="354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i.e., no uncertainty left in source!</a:t>
            </a:r>
          </a:p>
        </p:txBody>
      </p:sp>
      <p:pic>
        <p:nvPicPr>
          <p:cNvPr id="9472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707063" cy="1155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7213" name="Rectangle 13"/>
          <p:cNvSpPr>
            <a:spLocks noChangeArrowheads="1"/>
          </p:cNvSpPr>
          <p:nvPr/>
        </p:nvSpPr>
        <p:spPr bwMode="auto">
          <a:xfrm>
            <a:off x="5486400" y="2571750"/>
            <a:ext cx="4572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(Also called </a:t>
            </a:r>
            <a:r>
              <a:rPr lang="en-US" sz="1800" dirty="0">
                <a:solidFill>
                  <a:srgbClr val="FF0000"/>
                </a:solidFill>
              </a:rPr>
              <a:t>entropy</a:t>
            </a:r>
            <a:r>
              <a:rPr lang="en-US" sz="1800" dirty="0"/>
              <a:t> of the prior.)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Machine </a:t>
            </a:r>
            <a:r>
              <a:rPr lang="en-US" sz="2000" dirty="0" smtClean="0"/>
              <a:t>Learning   Tasks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Prediction Methods</a:t>
            </a:r>
          </a:p>
          <a:p>
            <a:pPr lvl="1">
              <a:defRPr/>
            </a:pPr>
            <a:r>
              <a:rPr lang="en-US" dirty="0" smtClean="0"/>
              <a:t>Use some variables to predict unknown or future values of other variables.</a:t>
            </a:r>
          </a:p>
          <a:p>
            <a:pPr lvl="2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Description Methods</a:t>
            </a:r>
          </a:p>
          <a:p>
            <a:pPr lvl="1">
              <a:defRPr/>
            </a:pPr>
            <a:r>
              <a:rPr lang="en-US" dirty="0" smtClean="0"/>
              <a:t>Find human-interpretable patterns that describe the data.</a:t>
            </a:r>
          </a:p>
          <a:p>
            <a:pPr lvl="2">
              <a:buFont typeface="Wingdings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51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 of Entropy Function</a:t>
            </a:r>
          </a:p>
        </p:txBody>
      </p:sp>
      <p:sp>
        <p:nvSpPr>
          <p:cNvPr id="772105" name="Text Box 9"/>
          <p:cNvSpPr txBox="1">
            <a:spLocks noChangeArrowheads="1"/>
          </p:cNvSpPr>
          <p:nvPr/>
        </p:nvSpPr>
        <p:spPr bwMode="auto">
          <a:xfrm>
            <a:off x="3505200" y="19050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Roll of an unbiased die</a:t>
            </a:r>
          </a:p>
        </p:txBody>
      </p:sp>
      <p:sp>
        <p:nvSpPr>
          <p:cNvPr id="772106" name="Rectangle 10"/>
          <p:cNvSpPr>
            <a:spLocks noChangeArrowheads="1"/>
          </p:cNvSpPr>
          <p:nvPr/>
        </p:nvSpPr>
        <p:spPr bwMode="auto">
          <a:xfrm>
            <a:off x="1746138" y="5867400"/>
            <a:ext cx="5894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more uniform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probability distribution, </a:t>
            </a:r>
          </a:p>
          <a:p>
            <a:pPr algn="ctr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greater is its entropy</a:t>
            </a:r>
            <a:r>
              <a:rPr lang="en-US" dirty="0"/>
              <a:t>.</a:t>
            </a:r>
          </a:p>
        </p:txBody>
      </p:sp>
      <p:grpSp>
        <p:nvGrpSpPr>
          <p:cNvPr id="772110" name="Group 14"/>
          <p:cNvGrpSpPr>
            <a:grpSpLocks/>
          </p:cNvGrpSpPr>
          <p:nvPr/>
        </p:nvGrpSpPr>
        <p:grpSpPr bwMode="auto">
          <a:xfrm>
            <a:off x="1752600" y="2362200"/>
            <a:ext cx="5395913" cy="3541713"/>
            <a:chOff x="662" y="1418"/>
            <a:chExt cx="3942" cy="2645"/>
          </a:xfrm>
        </p:grpSpPr>
        <p:sp>
          <p:nvSpPr>
            <p:cNvPr id="772100" name="Text Box 4"/>
            <p:cNvSpPr txBox="1">
              <a:spLocks noChangeArrowheads="1"/>
            </p:cNvSpPr>
            <p:nvPr/>
          </p:nvSpPr>
          <p:spPr bwMode="auto">
            <a:xfrm>
              <a:off x="758" y="3386"/>
              <a:ext cx="24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772101" name="Text Box 5"/>
            <p:cNvSpPr txBox="1">
              <a:spLocks noChangeArrowheads="1"/>
            </p:cNvSpPr>
            <p:nvPr/>
          </p:nvSpPr>
          <p:spPr bwMode="auto">
            <a:xfrm>
              <a:off x="662" y="1418"/>
              <a:ext cx="24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grpSp>
          <p:nvGrpSpPr>
            <p:cNvPr id="772109" name="Group 13"/>
            <p:cNvGrpSpPr>
              <a:grpSpLocks/>
            </p:cNvGrpSpPr>
            <p:nvPr/>
          </p:nvGrpSpPr>
          <p:grpSpPr bwMode="auto">
            <a:xfrm>
              <a:off x="1440" y="1536"/>
              <a:ext cx="3164" cy="2527"/>
              <a:chOff x="1440" y="1536"/>
              <a:chExt cx="3164" cy="2527"/>
            </a:xfrm>
          </p:grpSpPr>
          <p:sp>
            <p:nvSpPr>
              <p:cNvPr id="772099" name="Freeform 3"/>
              <p:cNvSpPr>
                <a:spLocks/>
              </p:cNvSpPr>
              <p:nvPr/>
            </p:nvSpPr>
            <p:spPr bwMode="auto">
              <a:xfrm>
                <a:off x="1536" y="1536"/>
                <a:ext cx="2640" cy="2016"/>
              </a:xfrm>
              <a:custGeom>
                <a:avLst/>
                <a:gdLst>
                  <a:gd name="T0" fmla="*/ 0 w 2640"/>
                  <a:gd name="T1" fmla="*/ 2016 h 2016"/>
                  <a:gd name="T2" fmla="*/ 432 w 2640"/>
                  <a:gd name="T3" fmla="*/ 624 h 2016"/>
                  <a:gd name="T4" fmla="*/ 1344 w 2640"/>
                  <a:gd name="T5" fmla="*/ 0 h 2016"/>
                  <a:gd name="T6" fmla="*/ 2304 w 2640"/>
                  <a:gd name="T7" fmla="*/ 624 h 2016"/>
                  <a:gd name="T8" fmla="*/ 2640 w 2640"/>
                  <a:gd name="T9" fmla="*/ 2016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0" h="2016">
                    <a:moveTo>
                      <a:pt x="0" y="2016"/>
                    </a:moveTo>
                    <a:cubicBezTo>
                      <a:pt x="104" y="1488"/>
                      <a:pt x="208" y="960"/>
                      <a:pt x="432" y="624"/>
                    </a:cubicBezTo>
                    <a:cubicBezTo>
                      <a:pt x="656" y="288"/>
                      <a:pt x="1032" y="0"/>
                      <a:pt x="1344" y="0"/>
                    </a:cubicBezTo>
                    <a:cubicBezTo>
                      <a:pt x="1656" y="0"/>
                      <a:pt x="2088" y="288"/>
                      <a:pt x="2304" y="624"/>
                    </a:cubicBezTo>
                    <a:cubicBezTo>
                      <a:pt x="2520" y="960"/>
                      <a:pt x="2580" y="1488"/>
                      <a:pt x="2640" y="20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2102" name="Text Box 6"/>
              <p:cNvSpPr txBox="1">
                <a:spLocks noChangeArrowheads="1"/>
              </p:cNvSpPr>
              <p:nvPr/>
            </p:nvSpPr>
            <p:spPr bwMode="auto">
              <a:xfrm>
                <a:off x="1478" y="3722"/>
                <a:ext cx="24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0</a:t>
                </a:r>
              </a:p>
            </p:txBody>
          </p:sp>
          <p:sp>
            <p:nvSpPr>
              <p:cNvPr id="772103" name="Text Box 7"/>
              <p:cNvSpPr txBox="1">
                <a:spLocks noChangeArrowheads="1"/>
              </p:cNvSpPr>
              <p:nvPr/>
            </p:nvSpPr>
            <p:spPr bwMode="auto">
              <a:xfrm>
                <a:off x="2736" y="3696"/>
                <a:ext cx="418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1/2</a:t>
                </a:r>
              </a:p>
            </p:txBody>
          </p:sp>
          <p:sp>
            <p:nvSpPr>
              <p:cNvPr id="772104" name="Text Box 8"/>
              <p:cNvSpPr txBox="1">
                <a:spLocks noChangeArrowheads="1"/>
              </p:cNvSpPr>
              <p:nvPr/>
            </p:nvSpPr>
            <p:spPr bwMode="auto">
              <a:xfrm>
                <a:off x="4070" y="3674"/>
                <a:ext cx="246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1</a:t>
                </a:r>
              </a:p>
            </p:txBody>
          </p:sp>
          <p:sp>
            <p:nvSpPr>
              <p:cNvPr id="772107" name="Line 11"/>
              <p:cNvSpPr>
                <a:spLocks noChangeShapeType="1"/>
              </p:cNvSpPr>
              <p:nvPr/>
            </p:nvSpPr>
            <p:spPr bwMode="auto">
              <a:xfrm>
                <a:off x="1440" y="360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108" name="Text Box 12"/>
              <p:cNvSpPr txBox="1">
                <a:spLocks noChangeArrowheads="1"/>
              </p:cNvSpPr>
              <p:nvPr/>
            </p:nvSpPr>
            <p:spPr bwMode="auto">
              <a:xfrm>
                <a:off x="4358" y="3626"/>
                <a:ext cx="24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sz="2800"/>
              <a:t>Information or </a:t>
            </a:r>
            <a:br>
              <a:rPr lang="en-US" sz="2800"/>
            </a:br>
            <a:r>
              <a:rPr lang="en-US" sz="2800"/>
              <a:t>Entropy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accent2"/>
                </a:solidFill>
              </a:rPr>
              <a:t>Information or Entropy</a:t>
            </a:r>
            <a:r>
              <a:rPr lang="en-US" dirty="0"/>
              <a:t> measures the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randomness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/>
              <a:t> of an arbitrary collection of examples.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We </a:t>
            </a:r>
            <a:r>
              <a:rPr lang="en-US" dirty="0" smtClean="0"/>
              <a:t>don’t </a:t>
            </a:r>
            <a:r>
              <a:rPr lang="en-US" dirty="0"/>
              <a:t>have exact probabilities but our training </a:t>
            </a:r>
            <a:r>
              <a:rPr lang="en-US" b="1" dirty="0">
                <a:solidFill>
                  <a:schemeClr val="accent2"/>
                </a:solidFill>
              </a:rPr>
              <a:t>data provides an estimate of the probabilities of positive vs. negative examples given a set of values for the attributes.</a:t>
            </a:r>
          </a:p>
          <a:p>
            <a:pPr marL="0" indent="0"/>
            <a:r>
              <a:rPr lang="en-US" dirty="0"/>
              <a:t>For a collection S,  entropy is given as:</a:t>
            </a:r>
          </a:p>
          <a:p>
            <a:pPr marL="0" indent="0"/>
            <a:endParaRPr lang="en-US" dirty="0"/>
          </a:p>
          <a:p>
            <a:pPr marL="0" indent="0"/>
            <a:r>
              <a:rPr lang="en-US" sz="1800" dirty="0"/>
              <a:t>	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For a collection S having positive and negative examples</a:t>
            </a:r>
          </a:p>
          <a:p>
            <a:pPr marL="0" indent="0"/>
            <a:r>
              <a:rPr lang="en-US" dirty="0"/>
              <a:t>	</a:t>
            </a:r>
          </a:p>
          <a:p>
            <a:pPr marL="0" indent="0"/>
            <a:r>
              <a:rPr lang="en-US" dirty="0"/>
              <a:t>		p -   # positive examples;</a:t>
            </a:r>
          </a:p>
          <a:p>
            <a:pPr marL="0" indent="0"/>
            <a:r>
              <a:rPr lang="en-US" dirty="0"/>
              <a:t>		n -   # negative examples</a:t>
            </a:r>
          </a:p>
          <a:p>
            <a:pPr marL="0" indent="0"/>
            <a:r>
              <a:rPr lang="en-US" dirty="0"/>
              <a:t>	</a:t>
            </a:r>
          </a:p>
        </p:txBody>
      </p:sp>
      <p:pic>
        <p:nvPicPr>
          <p:cNvPr id="770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6551613" cy="84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0"/>
            <a:ext cx="5080000" cy="59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Attribute-based representations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Examples described by </a:t>
            </a:r>
            <a:r>
              <a:rPr lang="en-US" sz="1800" dirty="0">
                <a:solidFill>
                  <a:schemeClr val="accent2"/>
                </a:solidFill>
              </a:rPr>
              <a:t>attribute values </a:t>
            </a:r>
            <a:r>
              <a:rPr lang="en-US" sz="1800" dirty="0"/>
              <a:t>(Boolean, discrete, continuous)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E.g., situations where I will/won't wait for a table: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
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Classification</a:t>
            </a:r>
            <a:r>
              <a:rPr lang="en-US" sz="1800" dirty="0"/>
              <a:t> of examples is </a:t>
            </a:r>
            <a:r>
              <a:rPr lang="en-US" sz="1800" dirty="0">
                <a:solidFill>
                  <a:schemeClr val="accent2"/>
                </a:solidFill>
              </a:rPr>
              <a:t>positive</a:t>
            </a:r>
            <a:r>
              <a:rPr lang="en-US" sz="1800" dirty="0"/>
              <a:t> (T) or </a:t>
            </a:r>
            <a:r>
              <a:rPr lang="en-US" sz="1800" dirty="0">
                <a:solidFill>
                  <a:schemeClr val="accent2"/>
                </a:solidFill>
              </a:rPr>
              <a:t>negative</a:t>
            </a:r>
            <a:r>
              <a:rPr lang="en-US" sz="1800" dirty="0"/>
              <a:t> (F)
</a:t>
            </a:r>
          </a:p>
        </p:txBody>
      </p:sp>
      <p:pic>
        <p:nvPicPr>
          <p:cNvPr id="949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838200" y="1447800"/>
            <a:ext cx="548640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9253" name="Text Box 5"/>
          <p:cNvSpPr txBox="1">
            <a:spLocks noChangeArrowheads="1"/>
          </p:cNvSpPr>
          <p:nvPr/>
        </p:nvSpPr>
        <p:spPr bwMode="auto">
          <a:xfrm>
            <a:off x="6477000" y="1524000"/>
            <a:ext cx="171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12 examples</a:t>
            </a:r>
          </a:p>
          <a:p>
            <a:r>
              <a:rPr lang="en-US" dirty="0"/>
              <a:t>6 +</a:t>
            </a:r>
          </a:p>
          <a:p>
            <a:r>
              <a:rPr lang="en-US" dirty="0"/>
              <a:t>6 -</a:t>
            </a:r>
          </a:p>
          <a:p>
            <a:endParaRPr lang="en-US" dirty="0"/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1050925" y="5105400"/>
            <a:ext cx="6888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 = n = 6; I(0.5,0.5) = -0.5 log2(0.5) –0.5 log2(0.5) = 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 </a:t>
            </a:r>
          </a:p>
        </p:txBody>
      </p:sp>
      <p:sp>
        <p:nvSpPr>
          <p:cNvPr id="949255" name="Text Box 7"/>
          <p:cNvSpPr txBox="1">
            <a:spLocks noChangeArrowheads="1"/>
          </p:cNvSpPr>
          <p:nvPr/>
        </p:nvSpPr>
        <p:spPr bwMode="auto">
          <a:xfrm>
            <a:off x="914400" y="5715000"/>
            <a:ext cx="70775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So, </a:t>
            </a:r>
            <a:r>
              <a:rPr lang="en-US" sz="1800" dirty="0"/>
              <a:t>we need 1 bit of info to classify a randomly picked </a:t>
            </a:r>
            <a:r>
              <a:rPr lang="en-US" sz="1800" dirty="0" smtClean="0"/>
              <a:t>example,</a:t>
            </a:r>
          </a:p>
          <a:p>
            <a:r>
              <a:rPr lang="en-US" sz="1800" dirty="0" smtClean="0"/>
              <a:t>assuming no other information is given about the example. (Makes sense!)</a:t>
            </a:r>
            <a:endParaRPr lang="en-US" sz="1800" dirty="0"/>
          </a:p>
        </p:txBody>
      </p:sp>
      <p:sp>
        <p:nvSpPr>
          <p:cNvPr id="949256" name="Text Box 8"/>
          <p:cNvSpPr txBox="1">
            <a:spLocks noChangeArrowheads="1"/>
          </p:cNvSpPr>
          <p:nvPr/>
        </p:nvSpPr>
        <p:spPr bwMode="auto">
          <a:xfrm>
            <a:off x="6491288" y="2971800"/>
            <a:ext cx="263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the entropy</a:t>
            </a:r>
          </a:p>
          <a:p>
            <a:r>
              <a:rPr lang="en-US" dirty="0"/>
              <a:t>of this collection of </a:t>
            </a:r>
          </a:p>
          <a:p>
            <a:r>
              <a:rPr lang="en-US" dirty="0"/>
              <a:t>examples?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4" grpId="0"/>
      <p:bldP spid="949255" grpId="0"/>
      <p:bldP spid="9492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sz="2800" dirty="0"/>
              <a:t>Choosing an attribute: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Information Gain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43800" cy="1752600"/>
          </a:xfrm>
        </p:spPr>
        <p:txBody>
          <a:bodyPr/>
          <a:lstStyle/>
          <a:p>
            <a:r>
              <a:rPr lang="en-US" dirty="0"/>
              <a:t>Intuition: Pick the attribute that </a:t>
            </a:r>
            <a:r>
              <a:rPr lang="en-US" dirty="0">
                <a:solidFill>
                  <a:schemeClr val="accent2"/>
                </a:solidFill>
              </a:rPr>
              <a:t>reduces the entropy</a:t>
            </a:r>
            <a:r>
              <a:rPr lang="en-US" dirty="0"/>
              <a:t> </a:t>
            </a:r>
            <a:r>
              <a:rPr lang="en-US" dirty="0" smtClean="0"/>
              <a:t>(the uncertainty</a:t>
            </a:r>
            <a:r>
              <a:rPr lang="en-US" dirty="0"/>
              <a:t>) the </a:t>
            </a:r>
          </a:p>
          <a:p>
            <a:r>
              <a:rPr lang="en-US" dirty="0">
                <a:solidFill>
                  <a:schemeClr val="accent2"/>
                </a:solidFill>
              </a:rPr>
              <a:t>most.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So we measure the </a:t>
            </a:r>
            <a:r>
              <a:rPr lang="en-US" dirty="0">
                <a:solidFill>
                  <a:srgbClr val="FF0000"/>
                </a:solidFill>
              </a:rPr>
              <a:t>information gain</a:t>
            </a:r>
            <a:r>
              <a:rPr lang="en-US" dirty="0"/>
              <a:t> after </a:t>
            </a:r>
            <a:r>
              <a:rPr lang="en-US" dirty="0">
                <a:solidFill>
                  <a:srgbClr val="FF0000"/>
                </a:solidFill>
              </a:rPr>
              <a:t>testing a given attribute A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50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6257925" cy="82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0279" name="Group 7"/>
          <p:cNvGrpSpPr>
            <a:grpSpLocks/>
          </p:cNvGrpSpPr>
          <p:nvPr/>
        </p:nvGrpSpPr>
        <p:grpSpPr bwMode="auto">
          <a:xfrm>
            <a:off x="1447800" y="3581400"/>
            <a:ext cx="6629400" cy="1489139"/>
            <a:chOff x="912" y="2400"/>
            <a:chExt cx="4128" cy="1574"/>
          </a:xfrm>
        </p:grpSpPr>
        <p:sp>
          <p:nvSpPr>
            <p:cNvPr id="950277" name="Oval 5"/>
            <p:cNvSpPr>
              <a:spLocks noChangeArrowheads="1"/>
            </p:cNvSpPr>
            <p:nvPr/>
          </p:nvSpPr>
          <p:spPr bwMode="auto">
            <a:xfrm>
              <a:off x="3216" y="2400"/>
              <a:ext cx="1680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78" name="Rectangle 6"/>
            <p:cNvSpPr>
              <a:spLocks noChangeArrowheads="1"/>
            </p:cNvSpPr>
            <p:nvPr/>
          </p:nvSpPr>
          <p:spPr bwMode="auto">
            <a:xfrm>
              <a:off x="912" y="3168"/>
              <a:ext cx="4128" cy="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Remainder(A) </a:t>
              </a:r>
              <a:r>
                <a:rPr lang="en-US" dirty="0">
                  <a:sym typeface="Wingdings" charset="0"/>
                </a:rPr>
                <a:t> gives us </a:t>
              </a:r>
              <a:r>
                <a:rPr lang="en-US" dirty="0">
                  <a:solidFill>
                    <a:srgbClr val="FF0000"/>
                  </a:solidFill>
                  <a:sym typeface="Wingdings" charset="0"/>
                </a:rPr>
                <a:t>the remaining uncertainty</a:t>
              </a:r>
              <a:r>
                <a:rPr lang="en-US" dirty="0">
                  <a:sym typeface="Wingdings" charset="0"/>
                </a:rPr>
                <a:t> after getting info on attribute A.</a:t>
              </a:r>
              <a:endParaRPr lang="en-US" dirty="0"/>
            </a:p>
            <a:p>
              <a:pPr>
                <a:spcBef>
                  <a:spcPct val="50000"/>
                </a:spcBef>
              </a:pP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an attribute:</a:t>
            </a:r>
            <a:br>
              <a:rPr lang="en-US"/>
            </a:br>
            <a:r>
              <a:rPr lang="en-US"/>
              <a:t>Information Gain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114800"/>
          </a:xfrm>
        </p:spPr>
        <p:txBody>
          <a:bodyPr/>
          <a:lstStyle/>
          <a:p>
            <a:r>
              <a:rPr lang="en-US" dirty="0"/>
              <a:t>Remainder(A) </a:t>
            </a:r>
          </a:p>
          <a:p>
            <a:endParaRPr lang="en-US" dirty="0"/>
          </a:p>
          <a:p>
            <a:r>
              <a:rPr lang="en-US" dirty="0">
                <a:sym typeface="Wingdings" charset="0"/>
              </a:rPr>
              <a:t> </a:t>
            </a:r>
            <a:r>
              <a:rPr lang="en-US" b="1" dirty="0">
                <a:sym typeface="Wingdings" charset="0"/>
              </a:rPr>
              <a:t>gives us the amount information we still need after testing on A.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Assume A divides the training set E into E</a:t>
            </a:r>
            <a:r>
              <a:rPr lang="en-US" baseline="-25000" dirty="0"/>
              <a:t>1</a:t>
            </a:r>
            <a:r>
              <a:rPr lang="en-US" dirty="0"/>
              <a:t>, E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dirty="0" err="1"/>
              <a:t>E</a:t>
            </a:r>
            <a:r>
              <a:rPr lang="en-US" baseline="-25000" dirty="0" err="1"/>
              <a:t>v</a:t>
            </a:r>
            <a:r>
              <a:rPr lang="en-US" dirty="0"/>
              <a:t>, corresponding to the different v distinct values of A.</a:t>
            </a:r>
          </a:p>
          <a:p>
            <a:endParaRPr lang="en-US" dirty="0"/>
          </a:p>
          <a:p>
            <a:r>
              <a:rPr lang="en-US" dirty="0"/>
              <a:t>Each subset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has p</a:t>
            </a:r>
            <a:r>
              <a:rPr lang="en-US" baseline="-25000" dirty="0"/>
              <a:t>i</a:t>
            </a:r>
            <a:r>
              <a:rPr lang="en-US" dirty="0"/>
              <a:t> positive examples and 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negative examples.</a:t>
            </a:r>
          </a:p>
          <a:p>
            <a:endParaRPr lang="en-US" dirty="0"/>
          </a:p>
          <a:p>
            <a:r>
              <a:rPr lang="en-US" dirty="0"/>
              <a:t>So for total information content, </a:t>
            </a:r>
            <a:r>
              <a:rPr lang="en-US" dirty="0">
                <a:solidFill>
                  <a:schemeClr val="accent2"/>
                </a:solidFill>
              </a:rPr>
              <a:t>we need to weigh the contributions of the different subclasses induced by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951304" name="Group 8"/>
          <p:cNvGrpSpPr>
            <a:grpSpLocks/>
          </p:cNvGrpSpPr>
          <p:nvPr/>
        </p:nvGrpSpPr>
        <p:grpSpPr bwMode="auto">
          <a:xfrm>
            <a:off x="1371600" y="5257798"/>
            <a:ext cx="7469192" cy="1295399"/>
            <a:chOff x="864" y="3312"/>
            <a:chExt cx="4705" cy="816"/>
          </a:xfrm>
        </p:grpSpPr>
        <p:pic>
          <p:nvPicPr>
            <p:cNvPr id="9513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54"/>
              <a:ext cx="3828" cy="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1302" name="Text Box 6"/>
            <p:cNvSpPr txBox="1">
              <a:spLocks noChangeArrowheads="1"/>
            </p:cNvSpPr>
            <p:nvPr/>
          </p:nvSpPr>
          <p:spPr bwMode="auto">
            <a:xfrm>
              <a:off x="2976" y="3312"/>
              <a:ext cx="25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Weight </a:t>
              </a:r>
              <a:r>
                <a:rPr lang="en-US" sz="2000" dirty="0" smtClean="0">
                  <a:solidFill>
                    <a:srgbClr val="FF0000"/>
                  </a:solidFill>
                </a:rPr>
                <a:t>(relative size) of </a:t>
              </a:r>
              <a:r>
                <a:rPr lang="en-US" sz="2000" dirty="0">
                  <a:solidFill>
                    <a:srgbClr val="FF0000"/>
                  </a:solidFill>
                </a:rPr>
                <a:t>each subclass</a:t>
              </a:r>
            </a:p>
          </p:txBody>
        </p:sp>
        <p:sp>
          <p:nvSpPr>
            <p:cNvPr id="951303" name="Line 7"/>
            <p:cNvSpPr>
              <a:spLocks noChangeShapeType="1"/>
            </p:cNvSpPr>
            <p:nvPr/>
          </p:nvSpPr>
          <p:spPr bwMode="auto">
            <a:xfrm flipH="1">
              <a:off x="3120" y="3600"/>
              <a:ext cx="48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Choosing an attribute: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Information Gain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8839200" cy="5410200"/>
          </a:xfrm>
        </p:spPr>
        <p:txBody>
          <a:bodyPr/>
          <a:lstStyle/>
          <a:p>
            <a:r>
              <a:rPr lang="en-US"/>
              <a:t>Measures the </a:t>
            </a:r>
            <a:r>
              <a:rPr lang="en-US">
                <a:solidFill>
                  <a:schemeClr val="accent2"/>
                </a:solidFill>
              </a:rPr>
              <a:t>expected reduction in entropy</a:t>
            </a:r>
            <a:r>
              <a:rPr lang="en-US"/>
              <a:t>. The higher the Information Gain (IG), or just Gain, with respect to an attribute A , the more is the expected reduction in entropy.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	where </a:t>
            </a:r>
            <a:r>
              <a:rPr lang="en-US">
                <a:solidFill>
                  <a:srgbClr val="FF0000"/>
                </a:solidFill>
              </a:rPr>
              <a:t>Values(A)</a:t>
            </a:r>
            <a:r>
              <a:rPr lang="en-US"/>
              <a:t> is the set of all </a:t>
            </a:r>
            <a:r>
              <a:rPr lang="en-US">
                <a:solidFill>
                  <a:srgbClr val="FF0000"/>
                </a:solidFill>
              </a:rPr>
              <a:t>possible values for attribute A,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v</a:t>
            </a:r>
            <a:r>
              <a:rPr lang="en-US"/>
              <a:t> is the subset of S for which attribute A has value v.</a:t>
            </a:r>
          </a:p>
        </p:txBody>
      </p:sp>
      <p:graphicFrame>
        <p:nvGraphicFramePr>
          <p:cNvPr id="771076" name="Object 4"/>
          <p:cNvGraphicFramePr>
            <a:graphicFrameLocks noChangeAspect="1"/>
          </p:cNvGraphicFramePr>
          <p:nvPr/>
        </p:nvGraphicFramePr>
        <p:xfrm>
          <a:off x="1371600" y="2895600"/>
          <a:ext cx="655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43" name="Photo Editor Photo" r:id="rId3" imgW="4001058" imgH="485586" progId="MSPhotoEd.3">
                  <p:embed/>
                </p:oleObj>
              </mc:Choice>
              <mc:Fallback>
                <p:oleObj name="Photo Editor Photo" r:id="rId3" imgW="4001058" imgH="48558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0"/>
                        <a:ext cx="6553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1080" name="Group 8"/>
          <p:cNvGrpSpPr>
            <a:grpSpLocks/>
          </p:cNvGrpSpPr>
          <p:nvPr/>
        </p:nvGrpSpPr>
        <p:grpSpPr bwMode="auto">
          <a:xfrm>
            <a:off x="5638800" y="2514600"/>
            <a:ext cx="3287713" cy="1752600"/>
            <a:chOff x="3552" y="1584"/>
            <a:chExt cx="2071" cy="1104"/>
          </a:xfrm>
        </p:grpSpPr>
        <p:sp>
          <p:nvSpPr>
            <p:cNvPr id="771078" name="Oval 6"/>
            <p:cNvSpPr>
              <a:spLocks noChangeArrowheads="1"/>
            </p:cNvSpPr>
            <p:nvPr/>
          </p:nvSpPr>
          <p:spPr bwMode="auto">
            <a:xfrm>
              <a:off x="3552" y="1680"/>
              <a:ext cx="528" cy="10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079" name="Rectangle 7"/>
            <p:cNvSpPr>
              <a:spLocks noChangeArrowheads="1"/>
            </p:cNvSpPr>
            <p:nvPr/>
          </p:nvSpPr>
          <p:spPr bwMode="auto">
            <a:xfrm>
              <a:off x="3648" y="1584"/>
              <a:ext cx="19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Weight of each subclass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Interpretations of gain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Gain(S,A)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expected reduction in entropy caused by knowing 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information provided about the target function value given the value of 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number of bits saved in the coding a member of S knowing the value of A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915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Used in ID3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Iterative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Dichotomiser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3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) Ross Quinlan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For the training set, </a:t>
            </a:r>
            <a:r>
              <a:rPr lang="en-US" sz="1800" i="1" dirty="0">
                <a:latin typeface="Monotype Corsiva" charset="0"/>
              </a:rPr>
              <a:t>p</a:t>
            </a:r>
            <a:r>
              <a:rPr lang="en-US" sz="1800" i="1" dirty="0"/>
              <a:t> = </a:t>
            </a:r>
            <a:r>
              <a:rPr lang="en-US" sz="1800" i="1" dirty="0">
                <a:latin typeface="Monotype Corsiva" charset="0"/>
              </a:rPr>
              <a:t>n</a:t>
            </a:r>
            <a:r>
              <a:rPr lang="en-US" sz="1800" i="1" dirty="0"/>
              <a:t> = 6, I(6/12, 6/12) = 1</a:t>
            </a:r>
            <a:r>
              <a:rPr lang="en-US" sz="1800" dirty="0"/>
              <a:t> bit</a:t>
            </a:r>
          </a:p>
          <a:p>
            <a:endParaRPr lang="en-US" sz="1800" dirty="0"/>
          </a:p>
          <a:p>
            <a:r>
              <a:rPr lang="en-US" sz="1800" dirty="0"/>
              <a:t>Consider the attributes </a:t>
            </a:r>
            <a:r>
              <a:rPr lang="en-US" sz="1800" i="1" dirty="0"/>
              <a:t>Type</a:t>
            </a:r>
            <a:r>
              <a:rPr lang="en-US" sz="1800" dirty="0"/>
              <a:t> and </a:t>
            </a:r>
            <a:r>
              <a:rPr lang="en-US" sz="1800" i="1" dirty="0"/>
              <a:t>Patrons</a:t>
            </a:r>
            <a:r>
              <a:rPr lang="en-US" sz="1800" dirty="0"/>
              <a:t>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i="1" dirty="0"/>
          </a:p>
          <a:p>
            <a:r>
              <a:rPr lang="en-US" b="1" i="1" dirty="0">
                <a:solidFill>
                  <a:schemeClr val="accent2"/>
                </a:solidFill>
              </a:rPr>
              <a:t>Patrons</a:t>
            </a:r>
            <a:r>
              <a:rPr lang="en-US" b="1" dirty="0">
                <a:solidFill>
                  <a:schemeClr val="accent2"/>
                </a:solidFill>
              </a:rPr>
              <a:t> has the highest IG of all attributes and so is chosen by the DTL algorithm as the root.</a:t>
            </a:r>
          </a:p>
        </p:txBody>
      </p:sp>
      <p:pic>
        <p:nvPicPr>
          <p:cNvPr id="75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19300"/>
            <a:ext cx="1905000" cy="1008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7100"/>
            <a:ext cx="6238875" cy="64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828800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5781675" cy="5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2971800"/>
            <a:ext cx="144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 gain?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4648200"/>
            <a:ext cx="13987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0.541 bits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contd.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876800" cy="762000"/>
          </a:xfrm>
        </p:spPr>
        <p:txBody>
          <a:bodyPr/>
          <a:lstStyle/>
          <a:p>
            <a:r>
              <a:rPr lang="en-US" sz="1800" b="1" dirty="0">
                <a:solidFill>
                  <a:srgbClr val="3333CC"/>
                </a:solidFill>
              </a:rPr>
              <a:t>Decision tree learned from the 12 examples: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53668" name="Picture 4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895600" cy="2325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669" name="Picture 5" descr="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352800" cy="240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3670" name="Rectangle 6"/>
          <p:cNvSpPr>
            <a:spLocks noChangeArrowheads="1"/>
          </p:cNvSpPr>
          <p:nvPr/>
        </p:nvSpPr>
        <p:spPr bwMode="auto">
          <a:xfrm>
            <a:off x="228600" y="5181600"/>
            <a:ext cx="5792271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Substantially simpler than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true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 smtClean="0"/>
              <a:t>tree -</a:t>
            </a:r>
            <a:r>
              <a:rPr lang="en-US" dirty="0"/>
              <a:t>--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but a </a:t>
            </a:r>
            <a:r>
              <a:rPr lang="en-US" dirty="0"/>
              <a:t>more complex hypothesis </a:t>
            </a:r>
            <a:r>
              <a:rPr lang="en-US" dirty="0" smtClean="0"/>
              <a:t>isn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justified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from just the data.</a:t>
            </a:r>
            <a:endParaRPr lang="en-US" dirty="0"/>
          </a:p>
        </p:txBody>
      </p:sp>
      <p:sp>
        <p:nvSpPr>
          <p:cNvPr id="753671" name="Text Box 7"/>
          <p:cNvSpPr txBox="1">
            <a:spLocks noChangeArrowheads="1"/>
          </p:cNvSpPr>
          <p:nvPr/>
        </p:nvSpPr>
        <p:spPr bwMode="auto">
          <a:xfrm>
            <a:off x="6116568" y="2057400"/>
            <a:ext cx="3049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ial"/>
              </a:rPr>
              <a:t>“</a:t>
            </a:r>
            <a:r>
              <a:rPr lang="en-US" altLang="ja-JP" dirty="0" smtClean="0">
                <a:latin typeface="Arial"/>
              </a:rPr>
              <a:t>personal </a:t>
            </a:r>
            <a:r>
              <a:rPr lang="en-US" dirty="0" smtClean="0"/>
              <a:t>R&amp;N </a:t>
            </a:r>
            <a:r>
              <a:rPr lang="en-US" dirty="0"/>
              <a:t>Tree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70" grpId="0"/>
      <p:bldP spid="75367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 of Decision Trees</a:t>
            </a:r>
          </a:p>
        </p:txBody>
      </p:sp>
      <p:sp>
        <p:nvSpPr>
          <p:cNvPr id="745477" name="Text Box 5"/>
          <p:cNvSpPr txBox="1">
            <a:spLocks noChangeArrowheads="1"/>
          </p:cNvSpPr>
          <p:nvPr/>
        </p:nvSpPr>
        <p:spPr bwMode="auto">
          <a:xfrm>
            <a:off x="762000" y="2133600"/>
            <a:ext cx="836165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Any particular decision tree hypothesis for </a:t>
            </a:r>
            <a:r>
              <a:rPr lang="en-US" sz="2000" b="1" dirty="0" err="1">
                <a:solidFill>
                  <a:srgbClr val="FF0000"/>
                </a:solidFill>
              </a:rPr>
              <a:t>WillWait</a:t>
            </a:r>
            <a:r>
              <a:rPr lang="en-US" sz="2000" b="1" dirty="0">
                <a:solidFill>
                  <a:srgbClr val="FF0000"/>
                </a:solidFill>
              </a:rPr>
              <a:t> goal predicate </a:t>
            </a:r>
            <a:r>
              <a:rPr lang="en-US" sz="2000" b="1" dirty="0"/>
              <a:t>can  be </a:t>
            </a:r>
          </a:p>
          <a:p>
            <a:r>
              <a:rPr lang="en-US" sz="2000" b="1" dirty="0"/>
              <a:t>seen as </a:t>
            </a:r>
            <a:r>
              <a:rPr lang="en-US" sz="2000" b="1" dirty="0">
                <a:solidFill>
                  <a:schemeClr val="accent2"/>
                </a:solidFill>
              </a:rPr>
              <a:t>a disjunction of a conjunction of tests</a:t>
            </a:r>
            <a:r>
              <a:rPr lang="en-US" sz="2000" b="1" dirty="0"/>
              <a:t>, i.e., an assertion of the form:</a:t>
            </a:r>
          </a:p>
          <a:p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b="1" dirty="0">
                <a:sym typeface="Symbol" charset="0"/>
              </a:rPr>
              <a:t>s  </a:t>
            </a:r>
            <a:r>
              <a:rPr lang="en-US" sz="2000" b="1" dirty="0" err="1">
                <a:sym typeface="Symbol" charset="0"/>
              </a:rPr>
              <a:t>WillWait</a:t>
            </a:r>
            <a:r>
              <a:rPr lang="en-US" sz="2000" b="1" dirty="0">
                <a:sym typeface="Symbol" charset="0"/>
              </a:rPr>
              <a:t>(s)  (P1(s)  P2(s)  … </a:t>
            </a:r>
            <a:r>
              <a:rPr lang="en-US" b="1" dirty="0"/>
              <a:t> </a:t>
            </a:r>
            <a:r>
              <a:rPr lang="en-US" b="1" dirty="0" err="1"/>
              <a:t>Pn</a:t>
            </a:r>
            <a:r>
              <a:rPr lang="en-US" b="1" dirty="0"/>
              <a:t>(s))</a:t>
            </a:r>
          </a:p>
          <a:p>
            <a:endParaRPr lang="en-US" dirty="0"/>
          </a:p>
          <a:p>
            <a:r>
              <a:rPr lang="en-US" sz="2000" b="1" dirty="0"/>
              <a:t>Where each condition Pi(s) is a </a:t>
            </a:r>
            <a:r>
              <a:rPr lang="en-US" sz="2000" b="1" dirty="0">
                <a:solidFill>
                  <a:schemeClr val="accent2"/>
                </a:solidFill>
              </a:rPr>
              <a:t>conjunction of tests</a:t>
            </a:r>
            <a:r>
              <a:rPr lang="en-US" sz="2000" b="1" dirty="0"/>
              <a:t> corresponding </a:t>
            </a:r>
          </a:p>
          <a:p>
            <a:r>
              <a:rPr lang="en-US" sz="2000" b="1" dirty="0"/>
              <a:t>to the path from the root of the tree to a leaf with a positive outcome.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71800"/>
            <a:ext cx="5676900" cy="6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Machine </a:t>
            </a:r>
            <a:r>
              <a:rPr lang="en-US" sz="2000" dirty="0" smtClean="0"/>
              <a:t>Learning  Tasks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78800" cy="417195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Supervised learning: </a:t>
            </a:r>
            <a:endParaRPr lang="en-US" sz="24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We are given a set of examples with the correct answer  - classification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and  regression</a:t>
            </a:r>
          </a:p>
          <a:p>
            <a:pPr marL="0" indent="0" eaLnBrk="1" hangingPunct="1"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Unsupervised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learning: </a:t>
            </a:r>
            <a:r>
              <a:rPr lang="ja-JP" altLang="en-US" sz="2400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just make sense of the data</a:t>
            </a:r>
            <a:r>
              <a:rPr lang="ja-JP" altLang="en-US" sz="2400" dirty="0"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en-US" altLang="ja-JP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62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Decision trees can </a:t>
            </a:r>
            <a:r>
              <a:rPr lang="en-US" sz="1800">
                <a:solidFill>
                  <a:srgbClr val="FF0000"/>
                </a:solidFill>
              </a:rPr>
              <a:t>express any Boolean  function</a:t>
            </a:r>
            <a:r>
              <a:rPr lang="en-US" sz="1800"/>
              <a:t> of the input attributes.</a:t>
            </a:r>
          </a:p>
          <a:p>
            <a:pPr>
              <a:lnSpc>
                <a:spcPct val="80000"/>
              </a:lnSpc>
            </a:pPr>
            <a:r>
              <a:rPr lang="en-US" sz="1800"/>
              <a:t>E.g., for Boolean functions, truth table row </a:t>
            </a:r>
            <a:r>
              <a:rPr lang="en-US" sz="1800">
                <a:cs typeface="Arial" charset="0"/>
              </a:rPr>
              <a:t>→ </a:t>
            </a:r>
            <a:r>
              <a:rPr lang="en-US" sz="1800"/>
              <a:t>path to leaf: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766980" name="Picture 4" descr="xor-decision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5181600" cy="1731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77200" cy="1143000"/>
          </a:xfrm>
        </p:spPr>
        <p:txBody>
          <a:bodyPr/>
          <a:lstStyle/>
          <a:p>
            <a:r>
              <a:rPr lang="en-US"/>
              <a:t>Expressiveness:</a:t>
            </a:r>
            <a:br>
              <a:rPr lang="en-US"/>
            </a:br>
            <a:r>
              <a:rPr lang="en-US"/>
              <a:t>Boolean Function with 2 attributes </a:t>
            </a:r>
            <a:r>
              <a:rPr lang="en-US">
                <a:sym typeface="Wingdings" charset="0"/>
              </a:rPr>
              <a:t>    DTs        </a:t>
            </a:r>
            <a:endParaRPr lang="en-US" baseline="30000"/>
          </a:p>
        </p:txBody>
      </p:sp>
      <p:sp>
        <p:nvSpPr>
          <p:cNvPr id="993283" name="Text Box 3"/>
          <p:cNvSpPr txBox="1">
            <a:spLocks noChangeArrowheads="1"/>
          </p:cNvSpPr>
          <p:nvPr/>
        </p:nvSpPr>
        <p:spPr bwMode="auto">
          <a:xfrm>
            <a:off x="954088" y="2022475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3284" name="Text Box 4"/>
          <p:cNvSpPr txBox="1">
            <a:spLocks noChangeArrowheads="1"/>
          </p:cNvSpPr>
          <p:nvPr/>
        </p:nvSpPr>
        <p:spPr bwMode="auto">
          <a:xfrm>
            <a:off x="487363" y="2716213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3285" name="Text Box 5"/>
          <p:cNvSpPr txBox="1">
            <a:spLocks noChangeArrowheads="1"/>
          </p:cNvSpPr>
          <p:nvPr/>
        </p:nvSpPr>
        <p:spPr bwMode="auto">
          <a:xfrm>
            <a:off x="1379538" y="2716213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3286" name="Line 6"/>
          <p:cNvSpPr>
            <a:spLocks noChangeShapeType="1"/>
          </p:cNvSpPr>
          <p:nvPr/>
        </p:nvSpPr>
        <p:spPr bwMode="auto">
          <a:xfrm flipH="1">
            <a:off x="693738" y="2495550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87" name="Line 7"/>
          <p:cNvSpPr>
            <a:spLocks noChangeShapeType="1"/>
          </p:cNvSpPr>
          <p:nvPr/>
        </p:nvSpPr>
        <p:spPr bwMode="auto">
          <a:xfrm>
            <a:off x="1311275" y="2495550"/>
            <a:ext cx="204788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88" name="Text Box 8"/>
          <p:cNvSpPr txBox="1">
            <a:spLocks noChangeArrowheads="1"/>
          </p:cNvSpPr>
          <p:nvPr/>
        </p:nvSpPr>
        <p:spPr bwMode="auto">
          <a:xfrm>
            <a:off x="117316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89" name="Text Box 9"/>
          <p:cNvSpPr txBox="1">
            <a:spLocks noChangeArrowheads="1"/>
          </p:cNvSpPr>
          <p:nvPr/>
        </p:nvSpPr>
        <p:spPr bwMode="auto">
          <a:xfrm>
            <a:off x="180181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90" name="Text Box 10"/>
          <p:cNvSpPr txBox="1">
            <a:spLocks noChangeArrowheads="1"/>
          </p:cNvSpPr>
          <p:nvPr/>
        </p:nvSpPr>
        <p:spPr bwMode="auto">
          <a:xfrm>
            <a:off x="76200" y="3522663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291" name="Text Box 11"/>
          <p:cNvSpPr txBox="1">
            <a:spLocks noChangeArrowheads="1"/>
          </p:cNvSpPr>
          <p:nvPr/>
        </p:nvSpPr>
        <p:spPr bwMode="auto">
          <a:xfrm>
            <a:off x="70326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92" name="Line 12"/>
          <p:cNvSpPr>
            <a:spLocks noChangeShapeType="1"/>
          </p:cNvSpPr>
          <p:nvPr/>
        </p:nvSpPr>
        <p:spPr bwMode="auto">
          <a:xfrm flipH="1">
            <a:off x="212725" y="3155950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3" name="Line 13"/>
          <p:cNvSpPr>
            <a:spLocks noChangeShapeType="1"/>
          </p:cNvSpPr>
          <p:nvPr/>
        </p:nvSpPr>
        <p:spPr bwMode="auto">
          <a:xfrm>
            <a:off x="830263" y="3155950"/>
            <a:ext cx="1381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4" name="Line 14"/>
          <p:cNvSpPr>
            <a:spLocks noChangeShapeType="1"/>
          </p:cNvSpPr>
          <p:nvPr/>
        </p:nvSpPr>
        <p:spPr bwMode="auto">
          <a:xfrm flipH="1">
            <a:off x="1379538" y="3155950"/>
            <a:ext cx="136525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5" name="Line 15"/>
          <p:cNvSpPr>
            <a:spLocks noChangeShapeType="1"/>
          </p:cNvSpPr>
          <p:nvPr/>
        </p:nvSpPr>
        <p:spPr bwMode="auto">
          <a:xfrm>
            <a:off x="1654175" y="3155950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6" name="Text Box 16"/>
          <p:cNvSpPr txBox="1">
            <a:spLocks noChangeArrowheads="1"/>
          </p:cNvSpPr>
          <p:nvPr/>
        </p:nvSpPr>
        <p:spPr bwMode="auto">
          <a:xfrm>
            <a:off x="541338" y="2316163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297" name="Rectangle 17"/>
          <p:cNvSpPr>
            <a:spLocks noChangeArrowheads="1"/>
          </p:cNvSpPr>
          <p:nvPr/>
        </p:nvSpPr>
        <p:spPr bwMode="auto">
          <a:xfrm>
            <a:off x="1447800" y="23495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98" name="Rectangle 18"/>
          <p:cNvSpPr>
            <a:spLocks noChangeArrowheads="1"/>
          </p:cNvSpPr>
          <p:nvPr/>
        </p:nvSpPr>
        <p:spPr bwMode="auto">
          <a:xfrm>
            <a:off x="76200" y="3009900"/>
            <a:ext cx="3698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299" name="Rectangle 19"/>
          <p:cNvSpPr>
            <a:spLocks noChangeArrowheads="1"/>
          </p:cNvSpPr>
          <p:nvPr/>
        </p:nvSpPr>
        <p:spPr bwMode="auto">
          <a:xfrm>
            <a:off x="1816100" y="3082925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300" name="Rectangle 20"/>
          <p:cNvSpPr>
            <a:spLocks noChangeArrowheads="1"/>
          </p:cNvSpPr>
          <p:nvPr/>
        </p:nvSpPr>
        <p:spPr bwMode="auto">
          <a:xfrm>
            <a:off x="1173163" y="3082925"/>
            <a:ext cx="3714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301" name="Rectangle 21"/>
          <p:cNvSpPr>
            <a:spLocks noChangeArrowheads="1"/>
          </p:cNvSpPr>
          <p:nvPr/>
        </p:nvSpPr>
        <p:spPr bwMode="auto">
          <a:xfrm>
            <a:off x="900113" y="300990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grpSp>
        <p:nvGrpSpPr>
          <p:cNvPr id="993302" name="Group 22"/>
          <p:cNvGrpSpPr>
            <a:grpSpLocks/>
          </p:cNvGrpSpPr>
          <p:nvPr/>
        </p:nvGrpSpPr>
        <p:grpSpPr bwMode="auto">
          <a:xfrm>
            <a:off x="4876800" y="2057400"/>
            <a:ext cx="2092325" cy="1906218"/>
            <a:chOff x="48" y="1274"/>
            <a:chExt cx="1464" cy="1324"/>
          </a:xfrm>
        </p:grpSpPr>
        <p:sp>
          <p:nvSpPr>
            <p:cNvPr id="993303" name="Text Box 2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04" name="Text Box 2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05" name="Text Box 2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06" name="Line 2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7" name="Line 2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8" name="Text Box 28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09" name="Text Box 29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10" name="Text Box 30"/>
            <p:cNvSpPr txBox="1">
              <a:spLocks noChangeArrowheads="1"/>
            </p:cNvSpPr>
            <p:nvPr/>
          </p:nvSpPr>
          <p:spPr bwMode="auto">
            <a:xfrm>
              <a:off x="535" y="2280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993311" name="Text Box 31"/>
            <p:cNvSpPr txBox="1">
              <a:spLocks noChangeArrowheads="1"/>
            </p:cNvSpPr>
            <p:nvPr/>
          </p:nvSpPr>
          <p:spPr bwMode="auto">
            <a:xfrm>
              <a:off x="48" y="2280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993312" name="Line 3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3" name="Line 3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4" name="Line 3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5" name="Line 3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6" name="Text Box 3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17" name="Rectangle 3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18" name="Rectangle 3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19" name="Rectangle 3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20" name="Rectangle 4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21" name="Rectangle 4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22" name="Group 42"/>
          <p:cNvGrpSpPr>
            <a:grpSpLocks/>
          </p:cNvGrpSpPr>
          <p:nvPr/>
        </p:nvGrpSpPr>
        <p:grpSpPr bwMode="auto">
          <a:xfrm>
            <a:off x="2362200" y="1981200"/>
            <a:ext cx="2092325" cy="1957388"/>
            <a:chOff x="48" y="1274"/>
            <a:chExt cx="1464" cy="1281"/>
          </a:xfrm>
        </p:grpSpPr>
        <p:sp>
          <p:nvSpPr>
            <p:cNvPr id="993323" name="Text Box 4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24" name="Text Box 4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25" name="Text Box 4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26" name="Line 4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7" name="Line 4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8" name="Text Box 48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29" name="Text Box 49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30" name="Text Box 50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1" name="Text Box 51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2" name="Line 5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3" name="Line 5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4" name="Line 5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5" name="Line 5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6" name="Text Box 5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7" name="Rectangle 57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38" name="Rectangle 58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9" name="Rectangle 59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40" name="Rectangle 60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41" name="Rectangle 61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42" name="Group 62"/>
          <p:cNvGrpSpPr>
            <a:grpSpLocks/>
          </p:cNvGrpSpPr>
          <p:nvPr/>
        </p:nvGrpSpPr>
        <p:grpSpPr bwMode="auto">
          <a:xfrm>
            <a:off x="152400" y="4648200"/>
            <a:ext cx="2095500" cy="1871663"/>
            <a:chOff x="48" y="1274"/>
            <a:chExt cx="1466" cy="1300"/>
          </a:xfrm>
        </p:grpSpPr>
        <p:sp>
          <p:nvSpPr>
            <p:cNvPr id="993343" name="Text Box 6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44" name="Text Box 6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45" name="Text Box 6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46" name="Line 6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47" name="Line 6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48" name="Text Box 68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49" name="Text Box 6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0" name="Text Box 7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51" name="Text Box 71"/>
            <p:cNvSpPr txBox="1">
              <a:spLocks noChangeArrowheads="1"/>
            </p:cNvSpPr>
            <p:nvPr/>
          </p:nvSpPr>
          <p:spPr bwMode="auto">
            <a:xfrm>
              <a:off x="487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2" name="Line 7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3" name="Line 7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4" name="Line 7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5" name="Line 7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6" name="Text Box 7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7" name="Rectangle 7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58" name="Rectangle 7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9" name="Rectangle 7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60" name="Rectangle 8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61" name="Rectangle 8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62" name="Group 82"/>
          <p:cNvGrpSpPr>
            <a:grpSpLocks/>
          </p:cNvGrpSpPr>
          <p:nvPr/>
        </p:nvGrpSpPr>
        <p:grpSpPr bwMode="auto">
          <a:xfrm>
            <a:off x="7051675" y="1981200"/>
            <a:ext cx="2092325" cy="1957388"/>
            <a:chOff x="48" y="1274"/>
            <a:chExt cx="1464" cy="1281"/>
          </a:xfrm>
        </p:grpSpPr>
        <p:sp>
          <p:nvSpPr>
            <p:cNvPr id="993363" name="Text Box 8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64" name="Text Box 8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65" name="Text Box 8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66" name="Line 8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67" name="Line 8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68" name="Text Box 88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69" name="Text Box 89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70" name="Text Box 90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1" name="Text Box 91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2" name="Line 9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3" name="Line 9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4" name="Line 9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5" name="Line 9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6" name="Text Box 9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7" name="Rectangle 97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78" name="Rectangle 98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9" name="Rectangle 99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80" name="Rectangle 100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81" name="Rectangle 101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82" name="Group 102"/>
          <p:cNvGrpSpPr>
            <a:grpSpLocks/>
          </p:cNvGrpSpPr>
          <p:nvPr/>
        </p:nvGrpSpPr>
        <p:grpSpPr bwMode="auto">
          <a:xfrm>
            <a:off x="4648200" y="4648200"/>
            <a:ext cx="2095500" cy="1871663"/>
            <a:chOff x="48" y="1274"/>
            <a:chExt cx="1466" cy="1300"/>
          </a:xfrm>
        </p:grpSpPr>
        <p:sp>
          <p:nvSpPr>
            <p:cNvPr id="993383" name="Text Box 10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84" name="Text Box 10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85" name="Text Box 10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86" name="Line 10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87" name="Line 10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88" name="Text Box 108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89" name="Text Box 10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0" name="Text Box 11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91" name="Text Box 111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2" name="Line 11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3" name="Line 11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4" name="Line 11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5" name="Line 11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6" name="Text Box 11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7" name="Rectangle 11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98" name="Rectangle 11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9" name="Rectangle 11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00" name="Rectangle 12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01" name="Rectangle 12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402" name="Group 122"/>
          <p:cNvGrpSpPr>
            <a:grpSpLocks/>
          </p:cNvGrpSpPr>
          <p:nvPr/>
        </p:nvGrpSpPr>
        <p:grpSpPr bwMode="auto">
          <a:xfrm>
            <a:off x="2438400" y="4572000"/>
            <a:ext cx="2095500" cy="1957388"/>
            <a:chOff x="48" y="1274"/>
            <a:chExt cx="1466" cy="1281"/>
          </a:xfrm>
        </p:grpSpPr>
        <p:sp>
          <p:nvSpPr>
            <p:cNvPr id="993403" name="Text Box 12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404" name="Text Box 12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05" name="Text Box 12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06" name="Line 12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07" name="Line 12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08" name="Text Box 128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09" name="Text Box 12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10" name="Text Box 13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11" name="Text Box 131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12" name="Line 13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3" name="Line 13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4" name="Line 13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5" name="Line 13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6" name="Text Box 13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17" name="Rectangle 137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18" name="Rectangle 138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19" name="Rectangle 139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20" name="Rectangle 140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21" name="Rectangle 141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422" name="Group 142"/>
          <p:cNvGrpSpPr>
            <a:grpSpLocks/>
          </p:cNvGrpSpPr>
          <p:nvPr/>
        </p:nvGrpSpPr>
        <p:grpSpPr bwMode="auto">
          <a:xfrm>
            <a:off x="7048500" y="4572000"/>
            <a:ext cx="2095500" cy="1871663"/>
            <a:chOff x="48" y="1274"/>
            <a:chExt cx="1466" cy="1300"/>
          </a:xfrm>
        </p:grpSpPr>
        <p:sp>
          <p:nvSpPr>
            <p:cNvPr id="993423" name="Text Box 14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424" name="Text Box 14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25" name="Text Box 14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26" name="Line 14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27" name="Line 14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28" name="Text Box 148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29" name="Text Box 14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30" name="Text Box 15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31" name="Text Box 151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32" name="Line 15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3" name="Line 15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4" name="Line 15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5" name="Line 15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6" name="Text Box 15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37" name="Rectangle 15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38" name="Rectangle 15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39" name="Rectangle 15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40" name="Rectangle 16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41" name="Rectangle 16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3442" name="Text Box 162"/>
          <p:cNvSpPr txBox="1">
            <a:spLocks noChangeArrowheads="1"/>
          </p:cNvSpPr>
          <p:nvPr/>
        </p:nvSpPr>
        <p:spPr bwMode="auto">
          <a:xfrm>
            <a:off x="212725" y="18669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AND</a:t>
            </a:r>
          </a:p>
        </p:txBody>
      </p:sp>
      <p:sp>
        <p:nvSpPr>
          <p:cNvPr id="993443" name="Text Box 163"/>
          <p:cNvSpPr txBox="1">
            <a:spLocks noChangeArrowheads="1"/>
          </p:cNvSpPr>
          <p:nvPr/>
        </p:nvSpPr>
        <p:spPr bwMode="auto">
          <a:xfrm>
            <a:off x="2498725" y="19431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OR</a:t>
            </a:r>
          </a:p>
        </p:txBody>
      </p:sp>
      <p:sp>
        <p:nvSpPr>
          <p:cNvPr id="993444" name="Text Box 164"/>
          <p:cNvSpPr txBox="1">
            <a:spLocks noChangeArrowheads="1"/>
          </p:cNvSpPr>
          <p:nvPr/>
        </p:nvSpPr>
        <p:spPr bwMode="auto">
          <a:xfrm>
            <a:off x="4572000" y="1978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XOR</a:t>
            </a:r>
          </a:p>
        </p:txBody>
      </p:sp>
      <p:sp>
        <p:nvSpPr>
          <p:cNvPr id="993445" name="Text Box 165"/>
          <p:cNvSpPr txBox="1">
            <a:spLocks noChangeArrowheads="1"/>
          </p:cNvSpPr>
          <p:nvPr/>
        </p:nvSpPr>
        <p:spPr bwMode="auto">
          <a:xfrm>
            <a:off x="7239000" y="1905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</a:t>
            </a:r>
          </a:p>
        </p:txBody>
      </p:sp>
      <p:grpSp>
        <p:nvGrpSpPr>
          <p:cNvPr id="993446" name="Group 166"/>
          <p:cNvGrpSpPr>
            <a:grpSpLocks/>
          </p:cNvGrpSpPr>
          <p:nvPr/>
        </p:nvGrpSpPr>
        <p:grpSpPr bwMode="auto">
          <a:xfrm>
            <a:off x="0" y="4492625"/>
            <a:ext cx="7581900" cy="442913"/>
            <a:chOff x="0" y="2830"/>
            <a:chExt cx="4776" cy="279"/>
          </a:xfrm>
        </p:grpSpPr>
        <p:sp>
          <p:nvSpPr>
            <p:cNvPr id="993447" name="Text Box 167"/>
            <p:cNvSpPr txBox="1">
              <a:spLocks noChangeArrowheads="1"/>
            </p:cNvSpPr>
            <p:nvPr/>
          </p:nvSpPr>
          <p:spPr bwMode="auto">
            <a:xfrm>
              <a:off x="0" y="2830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NAND</a:t>
              </a:r>
            </a:p>
          </p:txBody>
        </p:sp>
        <p:sp>
          <p:nvSpPr>
            <p:cNvPr id="993448" name="Text Box 168"/>
            <p:cNvSpPr txBox="1">
              <a:spLocks noChangeArrowheads="1"/>
            </p:cNvSpPr>
            <p:nvPr/>
          </p:nvSpPr>
          <p:spPr bwMode="auto">
            <a:xfrm>
              <a:off x="1392" y="2830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NOR</a:t>
              </a:r>
            </a:p>
          </p:txBody>
        </p:sp>
        <p:sp>
          <p:nvSpPr>
            <p:cNvPr id="993449" name="Text Box 169"/>
            <p:cNvSpPr txBox="1">
              <a:spLocks noChangeArrowheads="1"/>
            </p:cNvSpPr>
            <p:nvPr/>
          </p:nvSpPr>
          <p:spPr bwMode="auto">
            <a:xfrm>
              <a:off x="2832" y="287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XNOR</a:t>
              </a:r>
            </a:p>
          </p:txBody>
        </p:sp>
        <p:sp>
          <p:nvSpPr>
            <p:cNvPr id="993450" name="Text Box 170"/>
            <p:cNvSpPr txBox="1">
              <a:spLocks noChangeArrowheads="1"/>
            </p:cNvSpPr>
            <p:nvPr/>
          </p:nvSpPr>
          <p:spPr bwMode="auto">
            <a:xfrm>
              <a:off x="4224" y="2878"/>
              <a:ext cx="5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NOT A</a:t>
              </a:r>
            </a:p>
          </p:txBody>
        </p:sp>
      </p:grpSp>
      <p:sp>
        <p:nvSpPr>
          <p:cNvPr id="993451" name="Rectangle 171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33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2" grpId="0"/>
      <p:bldP spid="993443" grpId="0"/>
      <p:bldP spid="993444" grpId="0"/>
      <p:bldP spid="9934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/>
              <a:t>Expressiveness:</a:t>
            </a:r>
            <a:br>
              <a:rPr lang="en-US"/>
            </a:br>
            <a:r>
              <a:rPr lang="en-US"/>
              <a:t>2 attribute </a:t>
            </a:r>
            <a:r>
              <a:rPr lang="en-US">
                <a:sym typeface="Wingdings" charset="0"/>
              </a:rPr>
              <a:t>    DTs        </a:t>
            </a:r>
            <a:endParaRPr lang="en-US" baseline="30000"/>
          </a:p>
        </p:txBody>
      </p:sp>
      <p:sp>
        <p:nvSpPr>
          <p:cNvPr id="994307" name="Text Box 3"/>
          <p:cNvSpPr txBox="1">
            <a:spLocks noChangeArrowheads="1"/>
          </p:cNvSpPr>
          <p:nvPr/>
        </p:nvSpPr>
        <p:spPr bwMode="auto">
          <a:xfrm>
            <a:off x="954088" y="2022475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08" name="Text Box 4"/>
          <p:cNvSpPr txBox="1">
            <a:spLocks noChangeArrowheads="1"/>
          </p:cNvSpPr>
          <p:nvPr/>
        </p:nvSpPr>
        <p:spPr bwMode="auto">
          <a:xfrm>
            <a:off x="487363" y="2716213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09" name="Line 5"/>
          <p:cNvSpPr>
            <a:spLocks noChangeShapeType="1"/>
          </p:cNvSpPr>
          <p:nvPr/>
        </p:nvSpPr>
        <p:spPr bwMode="auto">
          <a:xfrm flipH="1">
            <a:off x="693738" y="2495550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0" name="Line 6"/>
          <p:cNvSpPr>
            <a:spLocks noChangeShapeType="1"/>
          </p:cNvSpPr>
          <p:nvPr/>
        </p:nvSpPr>
        <p:spPr bwMode="auto">
          <a:xfrm>
            <a:off x="1311275" y="2495550"/>
            <a:ext cx="204788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1" name="Text Box 7"/>
          <p:cNvSpPr txBox="1">
            <a:spLocks noChangeArrowheads="1"/>
          </p:cNvSpPr>
          <p:nvPr/>
        </p:nvSpPr>
        <p:spPr bwMode="auto">
          <a:xfrm>
            <a:off x="1447800" y="27432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12" name="Text Box 8"/>
          <p:cNvSpPr txBox="1">
            <a:spLocks noChangeArrowheads="1"/>
          </p:cNvSpPr>
          <p:nvPr/>
        </p:nvSpPr>
        <p:spPr bwMode="auto">
          <a:xfrm>
            <a:off x="76200" y="3522663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13" name="Text Box 9"/>
          <p:cNvSpPr txBox="1">
            <a:spLocks noChangeArrowheads="1"/>
          </p:cNvSpPr>
          <p:nvPr/>
        </p:nvSpPr>
        <p:spPr bwMode="auto">
          <a:xfrm>
            <a:off x="70326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14" name="Line 10"/>
          <p:cNvSpPr>
            <a:spLocks noChangeShapeType="1"/>
          </p:cNvSpPr>
          <p:nvPr/>
        </p:nvSpPr>
        <p:spPr bwMode="auto">
          <a:xfrm flipH="1">
            <a:off x="212725" y="3155950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5" name="Line 11"/>
          <p:cNvSpPr>
            <a:spLocks noChangeShapeType="1"/>
          </p:cNvSpPr>
          <p:nvPr/>
        </p:nvSpPr>
        <p:spPr bwMode="auto">
          <a:xfrm>
            <a:off x="830263" y="3155950"/>
            <a:ext cx="1381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6" name="Text Box 12"/>
          <p:cNvSpPr txBox="1">
            <a:spLocks noChangeArrowheads="1"/>
          </p:cNvSpPr>
          <p:nvPr/>
        </p:nvSpPr>
        <p:spPr bwMode="auto">
          <a:xfrm>
            <a:off x="541338" y="2316163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17" name="Rectangle 13"/>
          <p:cNvSpPr>
            <a:spLocks noChangeArrowheads="1"/>
          </p:cNvSpPr>
          <p:nvPr/>
        </p:nvSpPr>
        <p:spPr bwMode="auto">
          <a:xfrm>
            <a:off x="1447800" y="23495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18" name="Rectangle 14"/>
          <p:cNvSpPr>
            <a:spLocks noChangeArrowheads="1"/>
          </p:cNvSpPr>
          <p:nvPr/>
        </p:nvSpPr>
        <p:spPr bwMode="auto">
          <a:xfrm>
            <a:off x="76200" y="3009900"/>
            <a:ext cx="3698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19" name="Rectangle 15"/>
          <p:cNvSpPr>
            <a:spLocks noChangeArrowheads="1"/>
          </p:cNvSpPr>
          <p:nvPr/>
        </p:nvSpPr>
        <p:spPr bwMode="auto">
          <a:xfrm>
            <a:off x="900113" y="300990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grpSp>
        <p:nvGrpSpPr>
          <p:cNvPr id="994320" name="Group 16"/>
          <p:cNvGrpSpPr>
            <a:grpSpLocks/>
          </p:cNvGrpSpPr>
          <p:nvPr/>
        </p:nvGrpSpPr>
        <p:grpSpPr bwMode="auto">
          <a:xfrm>
            <a:off x="4801053" y="2057400"/>
            <a:ext cx="2168072" cy="1906217"/>
            <a:chOff x="-5" y="1274"/>
            <a:chExt cx="1517" cy="1324"/>
          </a:xfrm>
        </p:grpSpPr>
        <p:sp>
          <p:nvSpPr>
            <p:cNvPr id="994321" name="Text Box 17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4322" name="Text Box 18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23" name="Text Box 19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24" name="Line 20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5" name="Line 21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6" name="Text Box 22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27" name="Text Box 23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28" name="Text Box 24"/>
            <p:cNvSpPr txBox="1">
              <a:spLocks noChangeArrowheads="1"/>
            </p:cNvSpPr>
            <p:nvPr/>
          </p:nvSpPr>
          <p:spPr bwMode="auto">
            <a:xfrm>
              <a:off x="482" y="2280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994329" name="Text Box 25"/>
            <p:cNvSpPr txBox="1">
              <a:spLocks noChangeArrowheads="1"/>
            </p:cNvSpPr>
            <p:nvPr/>
          </p:nvSpPr>
          <p:spPr bwMode="auto">
            <a:xfrm>
              <a:off x="-5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30" name="Line 26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1" name="Line 27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2" name="Line 28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3" name="Line 29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4" name="Text Box 30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35" name="Rectangle 31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36" name="Rectangle 32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37" name="Rectangle 33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38" name="Rectangle 34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39" name="Rectangle 35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4340" name="Text Box 36"/>
          <p:cNvSpPr txBox="1">
            <a:spLocks noChangeArrowheads="1"/>
          </p:cNvSpPr>
          <p:nvPr/>
        </p:nvSpPr>
        <p:spPr bwMode="auto">
          <a:xfrm>
            <a:off x="3240088" y="1981200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41" name="Text Box 37"/>
          <p:cNvSpPr txBox="1">
            <a:spLocks noChangeArrowheads="1"/>
          </p:cNvSpPr>
          <p:nvPr/>
        </p:nvSpPr>
        <p:spPr bwMode="auto">
          <a:xfrm>
            <a:off x="3665538" y="2674938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42" name="Line 38"/>
          <p:cNvSpPr>
            <a:spLocks noChangeShapeType="1"/>
          </p:cNvSpPr>
          <p:nvPr/>
        </p:nvSpPr>
        <p:spPr bwMode="auto">
          <a:xfrm flipH="1">
            <a:off x="2979738" y="2454275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3" name="Line 39"/>
          <p:cNvSpPr>
            <a:spLocks noChangeShapeType="1"/>
          </p:cNvSpPr>
          <p:nvPr/>
        </p:nvSpPr>
        <p:spPr bwMode="auto">
          <a:xfrm>
            <a:off x="3597275" y="2454275"/>
            <a:ext cx="204788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4" name="Text Box 40"/>
          <p:cNvSpPr txBox="1">
            <a:spLocks noChangeArrowheads="1"/>
          </p:cNvSpPr>
          <p:nvPr/>
        </p:nvSpPr>
        <p:spPr bwMode="auto">
          <a:xfrm>
            <a:off x="3459163" y="3481388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45" name="Text Box 41"/>
          <p:cNvSpPr txBox="1">
            <a:spLocks noChangeArrowheads="1"/>
          </p:cNvSpPr>
          <p:nvPr/>
        </p:nvSpPr>
        <p:spPr bwMode="auto">
          <a:xfrm>
            <a:off x="4087813" y="3481388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46" name="Text Box 42"/>
          <p:cNvSpPr txBox="1">
            <a:spLocks noChangeArrowheads="1"/>
          </p:cNvSpPr>
          <p:nvPr/>
        </p:nvSpPr>
        <p:spPr bwMode="auto">
          <a:xfrm>
            <a:off x="2743200" y="26670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47" name="Line 43"/>
          <p:cNvSpPr>
            <a:spLocks noChangeShapeType="1"/>
          </p:cNvSpPr>
          <p:nvPr/>
        </p:nvSpPr>
        <p:spPr bwMode="auto">
          <a:xfrm flipH="1">
            <a:off x="3665538" y="3114675"/>
            <a:ext cx="136525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8" name="Line 44"/>
          <p:cNvSpPr>
            <a:spLocks noChangeShapeType="1"/>
          </p:cNvSpPr>
          <p:nvPr/>
        </p:nvSpPr>
        <p:spPr bwMode="auto">
          <a:xfrm>
            <a:off x="3940175" y="3114675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9" name="Text Box 45"/>
          <p:cNvSpPr txBox="1">
            <a:spLocks noChangeArrowheads="1"/>
          </p:cNvSpPr>
          <p:nvPr/>
        </p:nvSpPr>
        <p:spPr bwMode="auto">
          <a:xfrm>
            <a:off x="2827338" y="2274888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50" name="Rectangle 46"/>
          <p:cNvSpPr>
            <a:spLocks noChangeArrowheads="1"/>
          </p:cNvSpPr>
          <p:nvPr/>
        </p:nvSpPr>
        <p:spPr bwMode="auto">
          <a:xfrm>
            <a:off x="3733800" y="23082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51" name="Rectangle 47"/>
          <p:cNvSpPr>
            <a:spLocks noChangeArrowheads="1"/>
          </p:cNvSpPr>
          <p:nvPr/>
        </p:nvSpPr>
        <p:spPr bwMode="auto">
          <a:xfrm>
            <a:off x="4102100" y="304165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52" name="Rectangle 48"/>
          <p:cNvSpPr>
            <a:spLocks noChangeArrowheads="1"/>
          </p:cNvSpPr>
          <p:nvPr/>
        </p:nvSpPr>
        <p:spPr bwMode="auto">
          <a:xfrm>
            <a:off x="3459163" y="3041650"/>
            <a:ext cx="3714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53" name="Text Box 49"/>
          <p:cNvSpPr txBox="1">
            <a:spLocks noChangeArrowheads="1"/>
          </p:cNvSpPr>
          <p:nvPr/>
        </p:nvSpPr>
        <p:spPr bwMode="auto">
          <a:xfrm>
            <a:off x="1030288" y="4648200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54" name="Text Box 50"/>
          <p:cNvSpPr txBox="1">
            <a:spLocks noChangeArrowheads="1"/>
          </p:cNvSpPr>
          <p:nvPr/>
        </p:nvSpPr>
        <p:spPr bwMode="auto">
          <a:xfrm>
            <a:off x="563563" y="5302250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55" name="Line 51"/>
          <p:cNvSpPr>
            <a:spLocks noChangeShapeType="1"/>
          </p:cNvSpPr>
          <p:nvPr/>
        </p:nvSpPr>
        <p:spPr bwMode="auto">
          <a:xfrm flipH="1">
            <a:off x="769938" y="5094288"/>
            <a:ext cx="274637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56" name="Line 52"/>
          <p:cNvSpPr>
            <a:spLocks noChangeShapeType="1"/>
          </p:cNvSpPr>
          <p:nvPr/>
        </p:nvSpPr>
        <p:spPr bwMode="auto">
          <a:xfrm>
            <a:off x="1387475" y="5094288"/>
            <a:ext cx="2063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57" name="Text Box 53"/>
          <p:cNvSpPr txBox="1">
            <a:spLocks noChangeArrowheads="1"/>
          </p:cNvSpPr>
          <p:nvPr/>
        </p:nvSpPr>
        <p:spPr bwMode="auto">
          <a:xfrm>
            <a:off x="1524000" y="52578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58" name="Text Box 54"/>
          <p:cNvSpPr txBox="1">
            <a:spLocks noChangeArrowheads="1"/>
          </p:cNvSpPr>
          <p:nvPr/>
        </p:nvSpPr>
        <p:spPr bwMode="auto">
          <a:xfrm>
            <a:off x="152400" y="6062663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59" name="Text Box 55"/>
          <p:cNvSpPr txBox="1">
            <a:spLocks noChangeArrowheads="1"/>
          </p:cNvSpPr>
          <p:nvPr/>
        </p:nvSpPr>
        <p:spPr bwMode="auto">
          <a:xfrm>
            <a:off x="779463" y="6062663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60" name="Line 56"/>
          <p:cNvSpPr>
            <a:spLocks noChangeShapeType="1"/>
          </p:cNvSpPr>
          <p:nvPr/>
        </p:nvSpPr>
        <p:spPr bwMode="auto">
          <a:xfrm flipH="1">
            <a:off x="288925" y="5716588"/>
            <a:ext cx="27463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61" name="Line 57"/>
          <p:cNvSpPr>
            <a:spLocks noChangeShapeType="1"/>
          </p:cNvSpPr>
          <p:nvPr/>
        </p:nvSpPr>
        <p:spPr bwMode="auto">
          <a:xfrm>
            <a:off x="906463" y="5716588"/>
            <a:ext cx="138112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62" name="Text Box 58"/>
          <p:cNvSpPr txBox="1">
            <a:spLocks noChangeArrowheads="1"/>
          </p:cNvSpPr>
          <p:nvPr/>
        </p:nvSpPr>
        <p:spPr bwMode="auto">
          <a:xfrm>
            <a:off x="617538" y="492442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63" name="Rectangle 59"/>
          <p:cNvSpPr>
            <a:spLocks noChangeArrowheads="1"/>
          </p:cNvSpPr>
          <p:nvPr/>
        </p:nvSpPr>
        <p:spPr bwMode="auto">
          <a:xfrm>
            <a:off x="1524000" y="4956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64" name="Rectangle 60"/>
          <p:cNvSpPr>
            <a:spLocks noChangeArrowheads="1"/>
          </p:cNvSpPr>
          <p:nvPr/>
        </p:nvSpPr>
        <p:spPr bwMode="auto">
          <a:xfrm>
            <a:off x="152400" y="55784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65" name="Rectangle 61"/>
          <p:cNvSpPr>
            <a:spLocks noChangeArrowheads="1"/>
          </p:cNvSpPr>
          <p:nvPr/>
        </p:nvSpPr>
        <p:spPr bwMode="auto">
          <a:xfrm>
            <a:off x="976313" y="55784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67600" y="1981200"/>
            <a:ext cx="1309688" cy="1066800"/>
            <a:chOff x="7467600" y="1981200"/>
            <a:chExt cx="1309688" cy="1066800"/>
          </a:xfrm>
        </p:grpSpPr>
        <p:sp>
          <p:nvSpPr>
            <p:cNvPr id="994366" name="Text Box 62"/>
            <p:cNvSpPr txBox="1">
              <a:spLocks noChangeArrowheads="1"/>
            </p:cNvSpPr>
            <p:nvPr/>
          </p:nvSpPr>
          <p:spPr bwMode="auto">
            <a:xfrm>
              <a:off x="7929563" y="1981200"/>
              <a:ext cx="414337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94367" name="Line 63"/>
            <p:cNvSpPr>
              <a:spLocks noChangeShapeType="1"/>
            </p:cNvSpPr>
            <p:nvPr/>
          </p:nvSpPr>
          <p:spPr bwMode="auto">
            <a:xfrm flipH="1">
              <a:off x="7669213" y="2454275"/>
              <a:ext cx="274637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68" name="Line 64"/>
            <p:cNvSpPr>
              <a:spLocks noChangeShapeType="1"/>
            </p:cNvSpPr>
            <p:nvPr/>
          </p:nvSpPr>
          <p:spPr bwMode="auto">
            <a:xfrm>
              <a:off x="8286750" y="2454275"/>
              <a:ext cx="204788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69" name="Text Box 65"/>
            <p:cNvSpPr txBox="1">
              <a:spLocks noChangeArrowheads="1"/>
            </p:cNvSpPr>
            <p:nvPr/>
          </p:nvSpPr>
          <p:spPr bwMode="auto">
            <a:xfrm>
              <a:off x="8382000" y="25908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70" name="Text Box 66"/>
            <p:cNvSpPr txBox="1">
              <a:spLocks noChangeArrowheads="1"/>
            </p:cNvSpPr>
            <p:nvPr/>
          </p:nvSpPr>
          <p:spPr bwMode="auto">
            <a:xfrm>
              <a:off x="7467600" y="25908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71" name="Text Box 67"/>
            <p:cNvSpPr txBox="1">
              <a:spLocks noChangeArrowheads="1"/>
            </p:cNvSpPr>
            <p:nvPr/>
          </p:nvSpPr>
          <p:spPr bwMode="auto">
            <a:xfrm>
              <a:off x="7516813" y="2274888"/>
              <a:ext cx="369887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72" name="Rectangle 68"/>
            <p:cNvSpPr>
              <a:spLocks noChangeArrowheads="1"/>
            </p:cNvSpPr>
            <p:nvPr/>
          </p:nvSpPr>
          <p:spPr bwMode="auto">
            <a:xfrm>
              <a:off x="8423275" y="230822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4373" name="Group 69"/>
          <p:cNvGrpSpPr>
            <a:grpSpLocks/>
          </p:cNvGrpSpPr>
          <p:nvPr/>
        </p:nvGrpSpPr>
        <p:grpSpPr bwMode="auto">
          <a:xfrm>
            <a:off x="4648200" y="4648200"/>
            <a:ext cx="2095500" cy="1871663"/>
            <a:chOff x="48" y="1274"/>
            <a:chExt cx="1466" cy="1300"/>
          </a:xfrm>
        </p:grpSpPr>
        <p:sp>
          <p:nvSpPr>
            <p:cNvPr id="994374" name="Text Box 70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4375" name="Text Box 71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76" name="Text Box 72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77" name="Line 73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78" name="Line 74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79" name="Text Box 75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80" name="Text Box 76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81" name="Text Box 77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82" name="Text Box 78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83" name="Line 79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4" name="Line 80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5" name="Line 81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6" name="Line 82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7" name="Text Box 83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88" name="Rectangle 84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89" name="Rectangle 85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90" name="Rectangle 86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91" name="Rectangle 87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92" name="Rectangle 88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4393" name="Text Box 89"/>
          <p:cNvSpPr txBox="1">
            <a:spLocks noChangeArrowheads="1"/>
          </p:cNvSpPr>
          <p:nvPr/>
        </p:nvSpPr>
        <p:spPr bwMode="auto">
          <a:xfrm>
            <a:off x="3316288" y="4572000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94" name="Text Box 90"/>
          <p:cNvSpPr txBox="1">
            <a:spLocks noChangeArrowheads="1"/>
          </p:cNvSpPr>
          <p:nvPr/>
        </p:nvSpPr>
        <p:spPr bwMode="auto">
          <a:xfrm>
            <a:off x="3741738" y="5265738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95" name="Line 91"/>
          <p:cNvSpPr>
            <a:spLocks noChangeShapeType="1"/>
          </p:cNvSpPr>
          <p:nvPr/>
        </p:nvSpPr>
        <p:spPr bwMode="auto">
          <a:xfrm flipH="1">
            <a:off x="3055938" y="5045075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96" name="Line 92"/>
          <p:cNvSpPr>
            <a:spLocks noChangeShapeType="1"/>
          </p:cNvSpPr>
          <p:nvPr/>
        </p:nvSpPr>
        <p:spPr bwMode="auto">
          <a:xfrm>
            <a:off x="3673475" y="5045075"/>
            <a:ext cx="206375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97" name="Text Box 93"/>
          <p:cNvSpPr txBox="1">
            <a:spLocks noChangeArrowheads="1"/>
          </p:cNvSpPr>
          <p:nvPr/>
        </p:nvSpPr>
        <p:spPr bwMode="auto">
          <a:xfrm>
            <a:off x="3536950" y="6072188"/>
            <a:ext cx="35242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98" name="Text Box 94"/>
          <p:cNvSpPr txBox="1">
            <a:spLocks noChangeArrowheads="1"/>
          </p:cNvSpPr>
          <p:nvPr/>
        </p:nvSpPr>
        <p:spPr bwMode="auto">
          <a:xfrm>
            <a:off x="4164013" y="6072188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99" name="Text Box 95"/>
          <p:cNvSpPr txBox="1">
            <a:spLocks noChangeArrowheads="1"/>
          </p:cNvSpPr>
          <p:nvPr/>
        </p:nvSpPr>
        <p:spPr bwMode="auto">
          <a:xfrm>
            <a:off x="2819400" y="52578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400" name="Line 96"/>
          <p:cNvSpPr>
            <a:spLocks noChangeShapeType="1"/>
          </p:cNvSpPr>
          <p:nvPr/>
        </p:nvSpPr>
        <p:spPr bwMode="auto">
          <a:xfrm flipH="1">
            <a:off x="3741738" y="5705475"/>
            <a:ext cx="1381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401" name="Line 97"/>
          <p:cNvSpPr>
            <a:spLocks noChangeShapeType="1"/>
          </p:cNvSpPr>
          <p:nvPr/>
        </p:nvSpPr>
        <p:spPr bwMode="auto">
          <a:xfrm>
            <a:off x="4016375" y="5705475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402" name="Text Box 98"/>
          <p:cNvSpPr txBox="1">
            <a:spLocks noChangeArrowheads="1"/>
          </p:cNvSpPr>
          <p:nvPr/>
        </p:nvSpPr>
        <p:spPr bwMode="auto">
          <a:xfrm>
            <a:off x="2903538" y="4865688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403" name="Rectangle 99"/>
          <p:cNvSpPr>
            <a:spLocks noChangeArrowheads="1"/>
          </p:cNvSpPr>
          <p:nvPr/>
        </p:nvSpPr>
        <p:spPr bwMode="auto">
          <a:xfrm>
            <a:off x="3810000" y="4899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404" name="Rectangle 100"/>
          <p:cNvSpPr>
            <a:spLocks noChangeArrowheads="1"/>
          </p:cNvSpPr>
          <p:nvPr/>
        </p:nvSpPr>
        <p:spPr bwMode="auto">
          <a:xfrm>
            <a:off x="4178300" y="563245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405" name="Rectangle 101"/>
          <p:cNvSpPr>
            <a:spLocks noChangeArrowheads="1"/>
          </p:cNvSpPr>
          <p:nvPr/>
        </p:nvSpPr>
        <p:spPr bwMode="auto">
          <a:xfrm>
            <a:off x="3536950" y="5632450"/>
            <a:ext cx="3698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67600" y="4572000"/>
            <a:ext cx="1306513" cy="1143000"/>
            <a:chOff x="7467600" y="4572000"/>
            <a:chExt cx="1306513" cy="1143000"/>
          </a:xfrm>
        </p:grpSpPr>
        <p:sp>
          <p:nvSpPr>
            <p:cNvPr id="994406" name="Text Box 102"/>
            <p:cNvSpPr txBox="1">
              <a:spLocks noChangeArrowheads="1"/>
            </p:cNvSpPr>
            <p:nvPr/>
          </p:nvSpPr>
          <p:spPr bwMode="auto">
            <a:xfrm>
              <a:off x="7926388" y="4572000"/>
              <a:ext cx="414337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4407" name="Line 103"/>
            <p:cNvSpPr>
              <a:spLocks noChangeShapeType="1"/>
            </p:cNvSpPr>
            <p:nvPr/>
          </p:nvSpPr>
          <p:spPr bwMode="auto">
            <a:xfrm flipH="1">
              <a:off x="7666038" y="5018088"/>
              <a:ext cx="274637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08" name="Line 104"/>
            <p:cNvSpPr>
              <a:spLocks noChangeShapeType="1"/>
            </p:cNvSpPr>
            <p:nvPr/>
          </p:nvSpPr>
          <p:spPr bwMode="auto">
            <a:xfrm>
              <a:off x="8283575" y="5018088"/>
              <a:ext cx="2063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09" name="Text Box 105"/>
            <p:cNvSpPr txBox="1">
              <a:spLocks noChangeArrowheads="1"/>
            </p:cNvSpPr>
            <p:nvPr/>
          </p:nvSpPr>
          <p:spPr bwMode="auto">
            <a:xfrm>
              <a:off x="8382000" y="51816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410" name="Text Box 106"/>
            <p:cNvSpPr txBox="1">
              <a:spLocks noChangeArrowheads="1"/>
            </p:cNvSpPr>
            <p:nvPr/>
          </p:nvSpPr>
          <p:spPr bwMode="auto">
            <a:xfrm>
              <a:off x="7467600" y="52578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411" name="Text Box 107"/>
            <p:cNvSpPr txBox="1">
              <a:spLocks noChangeArrowheads="1"/>
            </p:cNvSpPr>
            <p:nvPr/>
          </p:nvSpPr>
          <p:spPr bwMode="auto">
            <a:xfrm>
              <a:off x="7513638" y="4848225"/>
              <a:ext cx="369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412" name="Rectangle 108"/>
            <p:cNvSpPr>
              <a:spLocks noChangeArrowheads="1"/>
            </p:cNvSpPr>
            <p:nvPr/>
          </p:nvSpPr>
          <p:spPr bwMode="auto">
            <a:xfrm>
              <a:off x="8420100" y="487997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4413" name="Text Box 109"/>
          <p:cNvSpPr txBox="1">
            <a:spLocks noChangeArrowheads="1"/>
          </p:cNvSpPr>
          <p:nvPr/>
        </p:nvSpPr>
        <p:spPr bwMode="auto">
          <a:xfrm>
            <a:off x="212725" y="18669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AND</a:t>
            </a:r>
          </a:p>
        </p:txBody>
      </p:sp>
      <p:sp>
        <p:nvSpPr>
          <p:cNvPr id="994414" name="Text Box 110"/>
          <p:cNvSpPr txBox="1">
            <a:spLocks noChangeArrowheads="1"/>
          </p:cNvSpPr>
          <p:nvPr/>
        </p:nvSpPr>
        <p:spPr bwMode="auto">
          <a:xfrm>
            <a:off x="2498725" y="19431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OR</a:t>
            </a:r>
          </a:p>
        </p:txBody>
      </p:sp>
      <p:sp>
        <p:nvSpPr>
          <p:cNvPr id="994415" name="Text Box 111"/>
          <p:cNvSpPr txBox="1">
            <a:spLocks noChangeArrowheads="1"/>
          </p:cNvSpPr>
          <p:nvPr/>
        </p:nvSpPr>
        <p:spPr bwMode="auto">
          <a:xfrm>
            <a:off x="4572000" y="1978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XOR</a:t>
            </a:r>
          </a:p>
        </p:txBody>
      </p:sp>
      <p:sp>
        <p:nvSpPr>
          <p:cNvPr id="994416" name="Text Box 112"/>
          <p:cNvSpPr txBox="1">
            <a:spLocks noChangeArrowheads="1"/>
          </p:cNvSpPr>
          <p:nvPr/>
        </p:nvSpPr>
        <p:spPr bwMode="auto">
          <a:xfrm>
            <a:off x="0" y="44926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NAND</a:t>
            </a:r>
          </a:p>
        </p:txBody>
      </p:sp>
      <p:sp>
        <p:nvSpPr>
          <p:cNvPr id="994417" name="Text Box 113"/>
          <p:cNvSpPr txBox="1">
            <a:spLocks noChangeArrowheads="1"/>
          </p:cNvSpPr>
          <p:nvPr/>
        </p:nvSpPr>
        <p:spPr bwMode="auto">
          <a:xfrm>
            <a:off x="2209800" y="44926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NOR</a:t>
            </a:r>
          </a:p>
        </p:txBody>
      </p:sp>
      <p:sp>
        <p:nvSpPr>
          <p:cNvPr id="994418" name="Text Box 114"/>
          <p:cNvSpPr txBox="1">
            <a:spLocks noChangeArrowheads="1"/>
          </p:cNvSpPr>
          <p:nvPr/>
        </p:nvSpPr>
        <p:spPr bwMode="auto">
          <a:xfrm>
            <a:off x="7239000" y="1905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994419" name="Text Box 115"/>
          <p:cNvSpPr txBox="1">
            <a:spLocks noChangeArrowheads="1"/>
          </p:cNvSpPr>
          <p:nvPr/>
        </p:nvSpPr>
        <p:spPr bwMode="auto">
          <a:xfrm>
            <a:off x="4495800" y="45688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XNOR</a:t>
            </a:r>
          </a:p>
        </p:txBody>
      </p:sp>
      <p:sp>
        <p:nvSpPr>
          <p:cNvPr id="994420" name="Text Box 116"/>
          <p:cNvSpPr txBox="1">
            <a:spLocks noChangeArrowheads="1"/>
          </p:cNvSpPr>
          <p:nvPr/>
        </p:nvSpPr>
        <p:spPr bwMode="auto">
          <a:xfrm>
            <a:off x="6705600" y="4568825"/>
            <a:ext cx="87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A</a:t>
            </a:r>
          </a:p>
        </p:txBody>
      </p:sp>
      <p:sp>
        <p:nvSpPr>
          <p:cNvPr id="994421" name="Rectangle 117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18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995331" name="Group 3"/>
          <p:cNvGrpSpPr>
            <a:grpSpLocks/>
          </p:cNvGrpSpPr>
          <p:nvPr/>
        </p:nvGrpSpPr>
        <p:grpSpPr bwMode="auto">
          <a:xfrm>
            <a:off x="76200" y="2427288"/>
            <a:ext cx="2092325" cy="1957387"/>
            <a:chOff x="48" y="1274"/>
            <a:chExt cx="1464" cy="1281"/>
          </a:xfrm>
        </p:grpSpPr>
        <p:sp>
          <p:nvSpPr>
            <p:cNvPr id="995332" name="Text Box 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33" name="Text Box 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34" name="Text Box 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35" name="Line 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36" name="Line 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37" name="Text Box 9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38" name="Text Box 1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39" name="Text Box 1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40" name="Text Box 12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41" name="Line 1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2" name="Line 1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3" name="Line 1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4" name="Line 1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5" name="Text Box 1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46" name="Rectangle 1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47" name="Rectangle 1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48" name="Rectangle 2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49" name="Rectangle 2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50" name="Rectangle 2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351" name="Group 23"/>
          <p:cNvGrpSpPr>
            <a:grpSpLocks/>
          </p:cNvGrpSpPr>
          <p:nvPr/>
        </p:nvGrpSpPr>
        <p:grpSpPr bwMode="auto">
          <a:xfrm>
            <a:off x="4876800" y="2462213"/>
            <a:ext cx="2092325" cy="1871662"/>
            <a:chOff x="48" y="1274"/>
            <a:chExt cx="1464" cy="1300"/>
          </a:xfrm>
        </p:grpSpPr>
        <p:sp>
          <p:nvSpPr>
            <p:cNvPr id="995352" name="Text Box 2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53" name="Text Box 2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54" name="Text Box 2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55" name="Line 2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56" name="Line 2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57" name="Text Box 29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58" name="Text Box 3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59" name="Text Box 3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60" name="Text Box 3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61" name="Line 3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2" name="Line 3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3" name="Line 3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4" name="Line 3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5" name="Text Box 3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66" name="Rectangle 3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67" name="Rectangle 3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68" name="Rectangle 4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69" name="Rectangle 4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70" name="Rectangle 4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371" name="Group 43"/>
          <p:cNvGrpSpPr>
            <a:grpSpLocks/>
          </p:cNvGrpSpPr>
          <p:nvPr/>
        </p:nvGrpSpPr>
        <p:grpSpPr bwMode="auto">
          <a:xfrm>
            <a:off x="2362200" y="2386013"/>
            <a:ext cx="2092325" cy="1957387"/>
            <a:chOff x="48" y="1274"/>
            <a:chExt cx="1464" cy="1281"/>
          </a:xfrm>
        </p:grpSpPr>
        <p:sp>
          <p:nvSpPr>
            <p:cNvPr id="995372" name="Text Box 4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73" name="Text Box 4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74" name="Text Box 4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75" name="Line 4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76" name="Line 4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77" name="Text Box 49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78" name="Text Box 5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79" name="Text Box 5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0" name="Text Box 5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1" name="Line 5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2" name="Line 5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3" name="Line 5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4" name="Line 5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5" name="Text Box 5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86" name="Rectangle 5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7" name="Rectangle 5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88" name="Rectangle 6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9" name="Rectangle 6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90" name="Rectangle 6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391" name="Group 63"/>
          <p:cNvGrpSpPr>
            <a:grpSpLocks/>
          </p:cNvGrpSpPr>
          <p:nvPr/>
        </p:nvGrpSpPr>
        <p:grpSpPr bwMode="auto">
          <a:xfrm>
            <a:off x="152400" y="5053013"/>
            <a:ext cx="2095500" cy="1871662"/>
            <a:chOff x="48" y="1274"/>
            <a:chExt cx="1466" cy="1300"/>
          </a:xfrm>
        </p:grpSpPr>
        <p:sp>
          <p:nvSpPr>
            <p:cNvPr id="995392" name="Text Box 6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93" name="Text Box 6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94" name="Text Box 6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95" name="Line 6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96" name="Line 6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97" name="Text Box 69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98" name="Text Box 7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99" name="Text Box 7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00" name="Text Box 7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01" name="Line 7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2" name="Line 7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3" name="Line 7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4" name="Line 7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5" name="Text Box 7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06" name="Rectangle 7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07" name="Rectangle 7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08" name="Rectangle 8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09" name="Rectangle 8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10" name="Rectangle 8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11" name="Group 83"/>
          <p:cNvGrpSpPr>
            <a:grpSpLocks/>
          </p:cNvGrpSpPr>
          <p:nvPr/>
        </p:nvGrpSpPr>
        <p:grpSpPr bwMode="auto">
          <a:xfrm>
            <a:off x="4800600" y="4900613"/>
            <a:ext cx="2095500" cy="1957387"/>
            <a:chOff x="48" y="1274"/>
            <a:chExt cx="1466" cy="1281"/>
          </a:xfrm>
        </p:grpSpPr>
        <p:sp>
          <p:nvSpPr>
            <p:cNvPr id="995412" name="Text Box 8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13" name="Text Box 8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14" name="Text Box 8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15" name="Line 8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16" name="Line 8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17" name="Text Box 89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18" name="Text Box 9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19" name="Text Box 9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20" name="Text Box 92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21" name="Line 9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2" name="Line 9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3" name="Line 9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4" name="Line 9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5" name="Text Box 9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26" name="Rectangle 9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27" name="Rectangle 9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28" name="Rectangle 10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29" name="Rectangle 10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30" name="Rectangle 10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31" name="Group 103"/>
          <p:cNvGrpSpPr>
            <a:grpSpLocks/>
          </p:cNvGrpSpPr>
          <p:nvPr/>
        </p:nvGrpSpPr>
        <p:grpSpPr bwMode="auto">
          <a:xfrm>
            <a:off x="7048500" y="2462213"/>
            <a:ext cx="2095500" cy="1871662"/>
            <a:chOff x="48" y="1274"/>
            <a:chExt cx="1466" cy="1300"/>
          </a:xfrm>
        </p:grpSpPr>
        <p:sp>
          <p:nvSpPr>
            <p:cNvPr id="995432" name="Text Box 10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33" name="Text Box 10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34" name="Text Box 10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35" name="Line 10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36" name="Line 10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37" name="Text Box 109"/>
            <p:cNvSpPr txBox="1">
              <a:spLocks noChangeArrowheads="1"/>
            </p:cNvSpPr>
            <p:nvPr/>
          </p:nvSpPr>
          <p:spPr bwMode="auto">
            <a:xfrm>
              <a:off x="817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38" name="Text Box 11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39" name="Text Box 11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0" name="Text Box 112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1" name="Line 11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2" name="Line 11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3" name="Line 11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4" name="Line 11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5" name="Text Box 11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6" name="Rectangle 11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47" name="Rectangle 11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8" name="Rectangle 12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49" name="Rectangle 12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50" name="Rectangle 12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51" name="Group 123"/>
          <p:cNvGrpSpPr>
            <a:grpSpLocks/>
          </p:cNvGrpSpPr>
          <p:nvPr/>
        </p:nvGrpSpPr>
        <p:grpSpPr bwMode="auto">
          <a:xfrm>
            <a:off x="2438400" y="4976813"/>
            <a:ext cx="2095500" cy="1957387"/>
            <a:chOff x="48" y="1274"/>
            <a:chExt cx="1466" cy="1281"/>
          </a:xfrm>
        </p:grpSpPr>
        <p:sp>
          <p:nvSpPr>
            <p:cNvPr id="995452" name="Text Box 12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53" name="Text Box 12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54" name="Text Box 12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55" name="Line 12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56" name="Line 12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57" name="Text Box 129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58" name="Text Box 13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59" name="Text Box 13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0" name="Text Box 132"/>
            <p:cNvSpPr txBox="1">
              <a:spLocks noChangeArrowheads="1"/>
            </p:cNvSpPr>
            <p:nvPr/>
          </p:nvSpPr>
          <p:spPr bwMode="auto">
            <a:xfrm>
              <a:off x="487" y="2256"/>
              <a:ext cx="258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1" name="Line 13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2" name="Line 13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3" name="Line 13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4" name="Line 13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5" name="Text Box 13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6" name="Rectangle 13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67" name="Rectangle 13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8" name="Rectangle 14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69" name="Rectangle 14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70" name="Rectangle 14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71" name="Group 143"/>
          <p:cNvGrpSpPr>
            <a:grpSpLocks/>
          </p:cNvGrpSpPr>
          <p:nvPr/>
        </p:nvGrpSpPr>
        <p:grpSpPr bwMode="auto">
          <a:xfrm>
            <a:off x="7048500" y="4976813"/>
            <a:ext cx="2092325" cy="1871662"/>
            <a:chOff x="48" y="1274"/>
            <a:chExt cx="1464" cy="1300"/>
          </a:xfrm>
        </p:grpSpPr>
        <p:sp>
          <p:nvSpPr>
            <p:cNvPr id="995472" name="Text Box 14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73" name="Text Box 14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74" name="Text Box 14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75" name="Line 14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76" name="Line 14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77" name="Text Box 149"/>
            <p:cNvSpPr txBox="1">
              <a:spLocks noChangeArrowheads="1"/>
            </p:cNvSpPr>
            <p:nvPr/>
          </p:nvSpPr>
          <p:spPr bwMode="auto">
            <a:xfrm>
              <a:off x="81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78" name="Text Box 15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79" name="Text Box 15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0" name="Text Box 15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1" name="Line 15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2" name="Line 15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3" name="Line 15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4" name="Line 15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5" name="Text Box 15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86" name="Rectangle 15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7" name="Rectangle 15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88" name="Rectangle 16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9" name="Rectangle 16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90" name="Rectangle 16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5491" name="Text Box 163"/>
          <p:cNvSpPr txBox="1">
            <a:spLocks noChangeArrowheads="1"/>
          </p:cNvSpPr>
          <p:nvPr/>
        </p:nvSpPr>
        <p:spPr bwMode="auto">
          <a:xfrm>
            <a:off x="0" y="200183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AND-NOT B</a:t>
            </a:r>
          </a:p>
        </p:txBody>
      </p:sp>
      <p:sp>
        <p:nvSpPr>
          <p:cNvPr id="995492" name="Text Box 164"/>
          <p:cNvSpPr txBox="1">
            <a:spLocks noChangeArrowheads="1"/>
          </p:cNvSpPr>
          <p:nvPr/>
        </p:nvSpPr>
        <p:spPr bwMode="auto">
          <a:xfrm>
            <a:off x="2514600" y="2001838"/>
            <a:ext cx="163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A AND B</a:t>
            </a:r>
          </a:p>
        </p:txBody>
      </p:sp>
      <p:sp>
        <p:nvSpPr>
          <p:cNvPr id="995493" name="Text Box 165"/>
          <p:cNvSpPr txBox="1">
            <a:spLocks noChangeArrowheads="1"/>
          </p:cNvSpPr>
          <p:nvPr/>
        </p:nvSpPr>
        <p:spPr bwMode="auto">
          <a:xfrm>
            <a:off x="5334000" y="19256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95494" name="Text Box 166"/>
          <p:cNvSpPr txBox="1">
            <a:spLocks noChangeArrowheads="1"/>
          </p:cNvSpPr>
          <p:nvPr/>
        </p:nvSpPr>
        <p:spPr bwMode="auto">
          <a:xfrm>
            <a:off x="0" y="4668838"/>
            <a:ext cx="1460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OR NOT B</a:t>
            </a:r>
          </a:p>
        </p:txBody>
      </p:sp>
      <p:sp>
        <p:nvSpPr>
          <p:cNvPr id="995495" name="Text Box 167"/>
          <p:cNvSpPr txBox="1">
            <a:spLocks noChangeArrowheads="1"/>
          </p:cNvSpPr>
          <p:nvPr/>
        </p:nvSpPr>
        <p:spPr bwMode="auto">
          <a:xfrm>
            <a:off x="2286000" y="464820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NOR A OR B</a:t>
            </a:r>
          </a:p>
        </p:txBody>
      </p:sp>
      <p:sp>
        <p:nvSpPr>
          <p:cNvPr id="995496" name="Text Box 168"/>
          <p:cNvSpPr txBox="1">
            <a:spLocks noChangeArrowheads="1"/>
          </p:cNvSpPr>
          <p:nvPr/>
        </p:nvSpPr>
        <p:spPr bwMode="auto">
          <a:xfrm>
            <a:off x="6858000" y="20018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TRUE</a:t>
            </a:r>
          </a:p>
        </p:txBody>
      </p:sp>
      <p:sp>
        <p:nvSpPr>
          <p:cNvPr id="995497" name="Text Box 169"/>
          <p:cNvSpPr txBox="1">
            <a:spLocks noChangeArrowheads="1"/>
          </p:cNvSpPr>
          <p:nvPr/>
        </p:nvSpPr>
        <p:spPr bwMode="auto">
          <a:xfrm>
            <a:off x="6781800" y="48212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FALSE</a:t>
            </a:r>
          </a:p>
        </p:txBody>
      </p:sp>
      <p:sp>
        <p:nvSpPr>
          <p:cNvPr id="995498" name="Text Box 170"/>
          <p:cNvSpPr txBox="1">
            <a:spLocks noChangeArrowheads="1"/>
          </p:cNvSpPr>
          <p:nvPr/>
        </p:nvSpPr>
        <p:spPr bwMode="auto">
          <a:xfrm>
            <a:off x="4648200" y="46482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B</a:t>
            </a:r>
          </a:p>
        </p:txBody>
      </p:sp>
      <p:sp>
        <p:nvSpPr>
          <p:cNvPr id="995499" name="Rectangle 171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3200" b="1">
                <a:solidFill>
                  <a:schemeClr val="tx2"/>
                </a:solidFill>
              </a:rPr>
              <a:t>Expressiveness:</a:t>
            </a:r>
            <a:br>
              <a:rPr lang="en-US" sz="32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2 attribute </a:t>
            </a:r>
            <a:r>
              <a:rPr lang="en-US" sz="3200" b="1">
                <a:solidFill>
                  <a:schemeClr val="tx2"/>
                </a:solidFill>
                <a:sym typeface="Wingdings" charset="0"/>
              </a:rPr>
              <a:t>    DTs        </a:t>
            </a:r>
            <a:endParaRPr lang="en-US" sz="3200" b="1" baseline="30000">
              <a:solidFill>
                <a:schemeClr val="tx2"/>
              </a:solidFill>
            </a:endParaRPr>
          </a:p>
        </p:txBody>
      </p:sp>
      <p:sp>
        <p:nvSpPr>
          <p:cNvPr id="995500" name="Rectangle 172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62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96355" name="Text Box 3"/>
          <p:cNvSpPr txBox="1">
            <a:spLocks noChangeArrowheads="1"/>
          </p:cNvSpPr>
          <p:nvPr/>
        </p:nvSpPr>
        <p:spPr bwMode="auto">
          <a:xfrm>
            <a:off x="954088" y="2309813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356" name="Text Box 4"/>
          <p:cNvSpPr txBox="1">
            <a:spLocks noChangeArrowheads="1"/>
          </p:cNvSpPr>
          <p:nvPr/>
        </p:nvSpPr>
        <p:spPr bwMode="auto">
          <a:xfrm>
            <a:off x="487363" y="3003550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357" name="Line 5"/>
          <p:cNvSpPr>
            <a:spLocks noChangeShapeType="1"/>
          </p:cNvSpPr>
          <p:nvPr/>
        </p:nvSpPr>
        <p:spPr bwMode="auto">
          <a:xfrm flipH="1">
            <a:off x="693738" y="2782888"/>
            <a:ext cx="2746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58" name="Line 6"/>
          <p:cNvSpPr>
            <a:spLocks noChangeShapeType="1"/>
          </p:cNvSpPr>
          <p:nvPr/>
        </p:nvSpPr>
        <p:spPr bwMode="auto">
          <a:xfrm>
            <a:off x="1311275" y="2782888"/>
            <a:ext cx="204788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59" name="Text Box 7"/>
          <p:cNvSpPr txBox="1">
            <a:spLocks noChangeArrowheads="1"/>
          </p:cNvSpPr>
          <p:nvPr/>
        </p:nvSpPr>
        <p:spPr bwMode="auto">
          <a:xfrm>
            <a:off x="1371600" y="3006725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60" name="Text Box 8"/>
          <p:cNvSpPr txBox="1">
            <a:spLocks noChangeArrowheads="1"/>
          </p:cNvSpPr>
          <p:nvPr/>
        </p:nvSpPr>
        <p:spPr bwMode="auto">
          <a:xfrm>
            <a:off x="76200" y="38100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61" name="Text Box 9"/>
          <p:cNvSpPr txBox="1">
            <a:spLocks noChangeArrowheads="1"/>
          </p:cNvSpPr>
          <p:nvPr/>
        </p:nvSpPr>
        <p:spPr bwMode="auto">
          <a:xfrm>
            <a:off x="703263" y="3810000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62" name="Line 10"/>
          <p:cNvSpPr>
            <a:spLocks noChangeShapeType="1"/>
          </p:cNvSpPr>
          <p:nvPr/>
        </p:nvSpPr>
        <p:spPr bwMode="auto">
          <a:xfrm flipH="1">
            <a:off x="212725" y="3443288"/>
            <a:ext cx="2746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63" name="Line 11"/>
          <p:cNvSpPr>
            <a:spLocks noChangeShapeType="1"/>
          </p:cNvSpPr>
          <p:nvPr/>
        </p:nvSpPr>
        <p:spPr bwMode="auto">
          <a:xfrm>
            <a:off x="830263" y="3443288"/>
            <a:ext cx="138112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64" name="Text Box 12"/>
          <p:cNvSpPr txBox="1">
            <a:spLocks noChangeArrowheads="1"/>
          </p:cNvSpPr>
          <p:nvPr/>
        </p:nvSpPr>
        <p:spPr bwMode="auto">
          <a:xfrm>
            <a:off x="541338" y="2603500"/>
            <a:ext cx="3698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65" name="Rectangle 13"/>
          <p:cNvSpPr>
            <a:spLocks noChangeArrowheads="1"/>
          </p:cNvSpPr>
          <p:nvPr/>
        </p:nvSpPr>
        <p:spPr bwMode="auto">
          <a:xfrm>
            <a:off x="1447800" y="26368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66" name="Rectangle 14"/>
          <p:cNvSpPr>
            <a:spLocks noChangeArrowheads="1"/>
          </p:cNvSpPr>
          <p:nvPr/>
        </p:nvSpPr>
        <p:spPr bwMode="auto">
          <a:xfrm>
            <a:off x="76200" y="3297238"/>
            <a:ext cx="3698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67" name="Rectangle 15"/>
          <p:cNvSpPr>
            <a:spLocks noChangeArrowheads="1"/>
          </p:cNvSpPr>
          <p:nvPr/>
        </p:nvSpPr>
        <p:spPr bwMode="auto">
          <a:xfrm>
            <a:off x="900113" y="3297238"/>
            <a:ext cx="35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88" name="Text Box 36"/>
          <p:cNvSpPr txBox="1">
            <a:spLocks noChangeArrowheads="1"/>
          </p:cNvSpPr>
          <p:nvPr/>
        </p:nvSpPr>
        <p:spPr bwMode="auto">
          <a:xfrm>
            <a:off x="3240088" y="2268538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389" name="Text Box 37"/>
          <p:cNvSpPr txBox="1">
            <a:spLocks noChangeArrowheads="1"/>
          </p:cNvSpPr>
          <p:nvPr/>
        </p:nvSpPr>
        <p:spPr bwMode="auto">
          <a:xfrm>
            <a:off x="3665538" y="2962275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390" name="Line 38"/>
          <p:cNvSpPr>
            <a:spLocks noChangeShapeType="1"/>
          </p:cNvSpPr>
          <p:nvPr/>
        </p:nvSpPr>
        <p:spPr bwMode="auto">
          <a:xfrm flipH="1">
            <a:off x="2979738" y="2741613"/>
            <a:ext cx="2746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1" name="Line 39"/>
          <p:cNvSpPr>
            <a:spLocks noChangeShapeType="1"/>
          </p:cNvSpPr>
          <p:nvPr/>
        </p:nvSpPr>
        <p:spPr bwMode="auto">
          <a:xfrm>
            <a:off x="3597275" y="2741613"/>
            <a:ext cx="204788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2" name="Text Box 40"/>
          <p:cNvSpPr txBox="1">
            <a:spLocks noChangeArrowheads="1"/>
          </p:cNvSpPr>
          <p:nvPr/>
        </p:nvSpPr>
        <p:spPr bwMode="auto">
          <a:xfrm>
            <a:off x="3459163" y="3768725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93" name="Text Box 41"/>
          <p:cNvSpPr txBox="1">
            <a:spLocks noChangeArrowheads="1"/>
          </p:cNvSpPr>
          <p:nvPr/>
        </p:nvSpPr>
        <p:spPr bwMode="auto">
          <a:xfrm>
            <a:off x="4087813" y="3768725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94" name="Text Box 42"/>
          <p:cNvSpPr txBox="1">
            <a:spLocks noChangeArrowheads="1"/>
          </p:cNvSpPr>
          <p:nvPr/>
        </p:nvSpPr>
        <p:spPr bwMode="auto">
          <a:xfrm>
            <a:off x="2819400" y="2930525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95" name="Line 43"/>
          <p:cNvSpPr>
            <a:spLocks noChangeShapeType="1"/>
          </p:cNvSpPr>
          <p:nvPr/>
        </p:nvSpPr>
        <p:spPr bwMode="auto">
          <a:xfrm flipH="1">
            <a:off x="3665538" y="3402013"/>
            <a:ext cx="136525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6" name="Line 44"/>
          <p:cNvSpPr>
            <a:spLocks noChangeShapeType="1"/>
          </p:cNvSpPr>
          <p:nvPr/>
        </p:nvSpPr>
        <p:spPr bwMode="auto">
          <a:xfrm>
            <a:off x="3940175" y="3402013"/>
            <a:ext cx="2746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7" name="Text Box 45"/>
          <p:cNvSpPr txBox="1">
            <a:spLocks noChangeArrowheads="1"/>
          </p:cNvSpPr>
          <p:nvPr/>
        </p:nvSpPr>
        <p:spPr bwMode="auto">
          <a:xfrm>
            <a:off x="2827338" y="2562225"/>
            <a:ext cx="3698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98" name="Rectangle 46"/>
          <p:cNvSpPr>
            <a:spLocks noChangeArrowheads="1"/>
          </p:cNvSpPr>
          <p:nvPr/>
        </p:nvSpPr>
        <p:spPr bwMode="auto">
          <a:xfrm>
            <a:off x="3733800" y="2595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99" name="Rectangle 47"/>
          <p:cNvSpPr>
            <a:spLocks noChangeArrowheads="1"/>
          </p:cNvSpPr>
          <p:nvPr/>
        </p:nvSpPr>
        <p:spPr bwMode="auto">
          <a:xfrm>
            <a:off x="4102100" y="3328988"/>
            <a:ext cx="35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00" name="Rectangle 48"/>
          <p:cNvSpPr>
            <a:spLocks noChangeArrowheads="1"/>
          </p:cNvSpPr>
          <p:nvPr/>
        </p:nvSpPr>
        <p:spPr bwMode="auto">
          <a:xfrm>
            <a:off x="3459163" y="3328988"/>
            <a:ext cx="3714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01" name="Text Box 49"/>
          <p:cNvSpPr txBox="1">
            <a:spLocks noChangeArrowheads="1"/>
          </p:cNvSpPr>
          <p:nvPr/>
        </p:nvSpPr>
        <p:spPr bwMode="auto">
          <a:xfrm>
            <a:off x="1030288" y="4900613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402" name="Text Box 50"/>
          <p:cNvSpPr txBox="1">
            <a:spLocks noChangeArrowheads="1"/>
          </p:cNvSpPr>
          <p:nvPr/>
        </p:nvSpPr>
        <p:spPr bwMode="auto">
          <a:xfrm>
            <a:off x="563563" y="5554663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403" name="Line 51"/>
          <p:cNvSpPr>
            <a:spLocks noChangeShapeType="1"/>
          </p:cNvSpPr>
          <p:nvPr/>
        </p:nvSpPr>
        <p:spPr bwMode="auto">
          <a:xfrm flipH="1">
            <a:off x="769938" y="5346700"/>
            <a:ext cx="274637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4" name="Line 52"/>
          <p:cNvSpPr>
            <a:spLocks noChangeShapeType="1"/>
          </p:cNvSpPr>
          <p:nvPr/>
        </p:nvSpPr>
        <p:spPr bwMode="auto">
          <a:xfrm>
            <a:off x="1387475" y="5346700"/>
            <a:ext cx="206375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5" name="Text Box 53"/>
          <p:cNvSpPr txBox="1">
            <a:spLocks noChangeArrowheads="1"/>
          </p:cNvSpPr>
          <p:nvPr/>
        </p:nvSpPr>
        <p:spPr bwMode="auto">
          <a:xfrm>
            <a:off x="1524000" y="55626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06" name="Text Box 54"/>
          <p:cNvSpPr txBox="1">
            <a:spLocks noChangeArrowheads="1"/>
          </p:cNvSpPr>
          <p:nvPr/>
        </p:nvSpPr>
        <p:spPr bwMode="auto">
          <a:xfrm>
            <a:off x="152400" y="6315075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07" name="Text Box 55"/>
          <p:cNvSpPr txBox="1">
            <a:spLocks noChangeArrowheads="1"/>
          </p:cNvSpPr>
          <p:nvPr/>
        </p:nvSpPr>
        <p:spPr bwMode="auto">
          <a:xfrm>
            <a:off x="779463" y="6315075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08" name="Line 56"/>
          <p:cNvSpPr>
            <a:spLocks noChangeShapeType="1"/>
          </p:cNvSpPr>
          <p:nvPr/>
        </p:nvSpPr>
        <p:spPr bwMode="auto">
          <a:xfrm flipH="1">
            <a:off x="288925" y="5969000"/>
            <a:ext cx="27463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9" name="Line 57"/>
          <p:cNvSpPr>
            <a:spLocks noChangeShapeType="1"/>
          </p:cNvSpPr>
          <p:nvPr/>
        </p:nvSpPr>
        <p:spPr bwMode="auto">
          <a:xfrm>
            <a:off x="906463" y="5969000"/>
            <a:ext cx="138112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10" name="Text Box 58"/>
          <p:cNvSpPr txBox="1">
            <a:spLocks noChangeArrowheads="1"/>
          </p:cNvSpPr>
          <p:nvPr/>
        </p:nvSpPr>
        <p:spPr bwMode="auto">
          <a:xfrm>
            <a:off x="617538" y="51768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11" name="Rectangle 59"/>
          <p:cNvSpPr>
            <a:spLocks noChangeArrowheads="1"/>
          </p:cNvSpPr>
          <p:nvPr/>
        </p:nvSpPr>
        <p:spPr bwMode="auto">
          <a:xfrm>
            <a:off x="1524000" y="52085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12" name="Rectangle 60"/>
          <p:cNvSpPr>
            <a:spLocks noChangeArrowheads="1"/>
          </p:cNvSpPr>
          <p:nvPr/>
        </p:nvSpPr>
        <p:spPr bwMode="auto">
          <a:xfrm>
            <a:off x="152400" y="583088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13" name="Rectangle 61"/>
          <p:cNvSpPr>
            <a:spLocks noChangeArrowheads="1"/>
          </p:cNvSpPr>
          <p:nvPr/>
        </p:nvSpPr>
        <p:spPr bwMode="auto">
          <a:xfrm>
            <a:off x="976313" y="58308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34" name="Text Box 82"/>
          <p:cNvSpPr txBox="1">
            <a:spLocks noChangeArrowheads="1"/>
          </p:cNvSpPr>
          <p:nvPr/>
        </p:nvSpPr>
        <p:spPr bwMode="auto">
          <a:xfrm>
            <a:off x="7924800" y="2320925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35" name="Text Box 83"/>
          <p:cNvSpPr txBox="1">
            <a:spLocks noChangeArrowheads="1"/>
          </p:cNvSpPr>
          <p:nvPr/>
        </p:nvSpPr>
        <p:spPr bwMode="auto">
          <a:xfrm>
            <a:off x="3316288" y="4824413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436" name="Text Box 84"/>
          <p:cNvSpPr txBox="1">
            <a:spLocks noChangeArrowheads="1"/>
          </p:cNvSpPr>
          <p:nvPr/>
        </p:nvSpPr>
        <p:spPr bwMode="auto">
          <a:xfrm>
            <a:off x="3741738" y="5518150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437" name="Line 85"/>
          <p:cNvSpPr>
            <a:spLocks noChangeShapeType="1"/>
          </p:cNvSpPr>
          <p:nvPr/>
        </p:nvSpPr>
        <p:spPr bwMode="auto">
          <a:xfrm flipH="1">
            <a:off x="3055938" y="5297488"/>
            <a:ext cx="2746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38" name="Line 86"/>
          <p:cNvSpPr>
            <a:spLocks noChangeShapeType="1"/>
          </p:cNvSpPr>
          <p:nvPr/>
        </p:nvSpPr>
        <p:spPr bwMode="auto">
          <a:xfrm>
            <a:off x="3673475" y="5297488"/>
            <a:ext cx="206375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39" name="Text Box 87"/>
          <p:cNvSpPr txBox="1">
            <a:spLocks noChangeArrowheads="1"/>
          </p:cNvSpPr>
          <p:nvPr/>
        </p:nvSpPr>
        <p:spPr bwMode="auto">
          <a:xfrm>
            <a:off x="3536950" y="6324600"/>
            <a:ext cx="35242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0" name="Text Box 88"/>
          <p:cNvSpPr txBox="1">
            <a:spLocks noChangeArrowheads="1"/>
          </p:cNvSpPr>
          <p:nvPr/>
        </p:nvSpPr>
        <p:spPr bwMode="auto">
          <a:xfrm>
            <a:off x="4164013" y="6324600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1" name="Text Box 89"/>
          <p:cNvSpPr txBox="1">
            <a:spLocks noChangeArrowheads="1"/>
          </p:cNvSpPr>
          <p:nvPr/>
        </p:nvSpPr>
        <p:spPr bwMode="auto">
          <a:xfrm>
            <a:off x="2819400" y="54864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2" name="Line 90"/>
          <p:cNvSpPr>
            <a:spLocks noChangeShapeType="1"/>
          </p:cNvSpPr>
          <p:nvPr/>
        </p:nvSpPr>
        <p:spPr bwMode="auto">
          <a:xfrm flipH="1">
            <a:off x="3741738" y="5957888"/>
            <a:ext cx="138112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43" name="Line 91"/>
          <p:cNvSpPr>
            <a:spLocks noChangeShapeType="1"/>
          </p:cNvSpPr>
          <p:nvPr/>
        </p:nvSpPr>
        <p:spPr bwMode="auto">
          <a:xfrm>
            <a:off x="4016375" y="5957888"/>
            <a:ext cx="2746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44" name="Text Box 92"/>
          <p:cNvSpPr txBox="1">
            <a:spLocks noChangeArrowheads="1"/>
          </p:cNvSpPr>
          <p:nvPr/>
        </p:nvSpPr>
        <p:spPr bwMode="auto">
          <a:xfrm>
            <a:off x="2903538" y="5118100"/>
            <a:ext cx="3698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5" name="Rectangle 93"/>
          <p:cNvSpPr>
            <a:spLocks noChangeArrowheads="1"/>
          </p:cNvSpPr>
          <p:nvPr/>
        </p:nvSpPr>
        <p:spPr bwMode="auto">
          <a:xfrm>
            <a:off x="3810000" y="51514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6" name="Rectangle 94"/>
          <p:cNvSpPr>
            <a:spLocks noChangeArrowheads="1"/>
          </p:cNvSpPr>
          <p:nvPr/>
        </p:nvSpPr>
        <p:spPr bwMode="auto">
          <a:xfrm>
            <a:off x="4178300" y="5884863"/>
            <a:ext cx="35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7" name="Rectangle 95"/>
          <p:cNvSpPr>
            <a:spLocks noChangeArrowheads="1"/>
          </p:cNvSpPr>
          <p:nvPr/>
        </p:nvSpPr>
        <p:spPr bwMode="auto">
          <a:xfrm>
            <a:off x="3536950" y="5884863"/>
            <a:ext cx="3698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8" name="Text Box 96"/>
          <p:cNvSpPr txBox="1">
            <a:spLocks noChangeArrowheads="1"/>
          </p:cNvSpPr>
          <p:nvPr/>
        </p:nvSpPr>
        <p:spPr bwMode="auto">
          <a:xfrm>
            <a:off x="8001000" y="47244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9" name="Text Box 97"/>
          <p:cNvSpPr txBox="1">
            <a:spLocks noChangeArrowheads="1"/>
          </p:cNvSpPr>
          <p:nvPr/>
        </p:nvSpPr>
        <p:spPr bwMode="auto">
          <a:xfrm>
            <a:off x="0" y="188436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AND-NOT B</a:t>
            </a:r>
          </a:p>
        </p:txBody>
      </p:sp>
      <p:sp>
        <p:nvSpPr>
          <p:cNvPr id="996450" name="Text Box 98"/>
          <p:cNvSpPr txBox="1">
            <a:spLocks noChangeArrowheads="1"/>
          </p:cNvSpPr>
          <p:nvPr/>
        </p:nvSpPr>
        <p:spPr bwMode="auto">
          <a:xfrm>
            <a:off x="2514600" y="1884363"/>
            <a:ext cx="163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A AND B</a:t>
            </a:r>
          </a:p>
        </p:txBody>
      </p:sp>
      <p:sp>
        <p:nvSpPr>
          <p:cNvPr id="996451" name="Text Box 99"/>
          <p:cNvSpPr txBox="1">
            <a:spLocks noChangeArrowheads="1"/>
          </p:cNvSpPr>
          <p:nvPr/>
        </p:nvSpPr>
        <p:spPr bwMode="auto">
          <a:xfrm>
            <a:off x="5334000" y="18081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96452" name="Text Box 100"/>
          <p:cNvSpPr txBox="1">
            <a:spLocks noChangeArrowheads="1"/>
          </p:cNvSpPr>
          <p:nvPr/>
        </p:nvSpPr>
        <p:spPr bwMode="auto">
          <a:xfrm>
            <a:off x="0" y="4516438"/>
            <a:ext cx="1460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OR NOT B</a:t>
            </a:r>
          </a:p>
        </p:txBody>
      </p:sp>
      <p:sp>
        <p:nvSpPr>
          <p:cNvPr id="996453" name="Text Box 101"/>
          <p:cNvSpPr txBox="1">
            <a:spLocks noChangeArrowheads="1"/>
          </p:cNvSpPr>
          <p:nvPr/>
        </p:nvSpPr>
        <p:spPr bwMode="auto">
          <a:xfrm>
            <a:off x="2286000" y="449580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NOR A OR B</a:t>
            </a:r>
          </a:p>
        </p:txBody>
      </p:sp>
      <p:sp>
        <p:nvSpPr>
          <p:cNvPr id="996454" name="Text Box 102"/>
          <p:cNvSpPr txBox="1">
            <a:spLocks noChangeArrowheads="1"/>
          </p:cNvSpPr>
          <p:nvPr/>
        </p:nvSpPr>
        <p:spPr bwMode="auto">
          <a:xfrm>
            <a:off x="6858000" y="188436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TRUE</a:t>
            </a:r>
          </a:p>
        </p:txBody>
      </p:sp>
      <p:sp>
        <p:nvSpPr>
          <p:cNvPr id="996455" name="Text Box 103"/>
          <p:cNvSpPr txBox="1">
            <a:spLocks noChangeArrowheads="1"/>
          </p:cNvSpPr>
          <p:nvPr/>
        </p:nvSpPr>
        <p:spPr bwMode="auto">
          <a:xfrm>
            <a:off x="6781800" y="46688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FALSE</a:t>
            </a:r>
          </a:p>
        </p:txBody>
      </p:sp>
      <p:sp>
        <p:nvSpPr>
          <p:cNvPr id="996456" name="Text Box 104"/>
          <p:cNvSpPr txBox="1">
            <a:spLocks noChangeArrowheads="1"/>
          </p:cNvSpPr>
          <p:nvPr/>
        </p:nvSpPr>
        <p:spPr bwMode="auto">
          <a:xfrm>
            <a:off x="4648200" y="44958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B</a:t>
            </a:r>
          </a:p>
        </p:txBody>
      </p:sp>
      <p:sp>
        <p:nvSpPr>
          <p:cNvPr id="996457" name="Rectangle 105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3200" b="1">
                <a:solidFill>
                  <a:schemeClr val="tx2"/>
                </a:solidFill>
              </a:rPr>
              <a:t>Expressiveness:</a:t>
            </a:r>
            <a:br>
              <a:rPr lang="en-US" sz="32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2 attribute </a:t>
            </a:r>
            <a:r>
              <a:rPr lang="en-US" sz="3200" b="1">
                <a:solidFill>
                  <a:schemeClr val="tx2"/>
                </a:solidFill>
                <a:sym typeface="Wingdings" charset="0"/>
              </a:rPr>
              <a:t>    DTs        </a:t>
            </a:r>
            <a:endParaRPr lang="en-US" sz="3200" b="1" baseline="30000">
              <a:solidFill>
                <a:schemeClr val="tx2"/>
              </a:solidFill>
            </a:endParaRPr>
          </a:p>
        </p:txBody>
      </p:sp>
      <p:sp>
        <p:nvSpPr>
          <p:cNvPr id="996458" name="Rectangle 106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62512" y="2286000"/>
            <a:ext cx="1309688" cy="1066800"/>
            <a:chOff x="2514600" y="685800"/>
            <a:chExt cx="1309688" cy="1066800"/>
          </a:xfrm>
        </p:grpSpPr>
        <p:sp>
          <p:nvSpPr>
            <p:cNvPr id="108" name="Text Box 62"/>
            <p:cNvSpPr txBox="1">
              <a:spLocks noChangeArrowheads="1"/>
            </p:cNvSpPr>
            <p:nvPr/>
          </p:nvSpPr>
          <p:spPr bwMode="auto">
            <a:xfrm>
              <a:off x="2976563" y="685800"/>
              <a:ext cx="3899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9" name="Line 63"/>
            <p:cNvSpPr>
              <a:spLocks noChangeShapeType="1"/>
            </p:cNvSpPr>
            <p:nvPr/>
          </p:nvSpPr>
          <p:spPr bwMode="auto">
            <a:xfrm flipH="1">
              <a:off x="2716213" y="1158875"/>
              <a:ext cx="274637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64"/>
            <p:cNvSpPr>
              <a:spLocks noChangeShapeType="1"/>
            </p:cNvSpPr>
            <p:nvPr/>
          </p:nvSpPr>
          <p:spPr bwMode="auto">
            <a:xfrm>
              <a:off x="3333750" y="1158875"/>
              <a:ext cx="204788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65"/>
            <p:cNvSpPr txBox="1">
              <a:spLocks noChangeArrowheads="1"/>
            </p:cNvSpPr>
            <p:nvPr/>
          </p:nvSpPr>
          <p:spPr bwMode="auto">
            <a:xfrm>
              <a:off x="3429000" y="12954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112" name="Text Box 66"/>
            <p:cNvSpPr txBox="1">
              <a:spLocks noChangeArrowheads="1"/>
            </p:cNvSpPr>
            <p:nvPr/>
          </p:nvSpPr>
          <p:spPr bwMode="auto">
            <a:xfrm>
              <a:off x="2514600" y="12954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13" name="Text Box 67"/>
            <p:cNvSpPr txBox="1">
              <a:spLocks noChangeArrowheads="1"/>
            </p:cNvSpPr>
            <p:nvPr/>
          </p:nvSpPr>
          <p:spPr bwMode="auto">
            <a:xfrm>
              <a:off x="2563813" y="979488"/>
              <a:ext cx="369887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14" name="Rectangle 68"/>
            <p:cNvSpPr>
              <a:spLocks noChangeArrowheads="1"/>
            </p:cNvSpPr>
            <p:nvPr/>
          </p:nvSpPr>
          <p:spPr bwMode="auto">
            <a:xfrm>
              <a:off x="3470275" y="101282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05400" y="4953000"/>
            <a:ext cx="1306513" cy="1143000"/>
            <a:chOff x="7467600" y="4572000"/>
            <a:chExt cx="1306513" cy="1143000"/>
          </a:xfrm>
        </p:grpSpPr>
        <p:sp>
          <p:nvSpPr>
            <p:cNvPr id="117" name="Text Box 102"/>
            <p:cNvSpPr txBox="1">
              <a:spLocks noChangeArrowheads="1"/>
            </p:cNvSpPr>
            <p:nvPr/>
          </p:nvSpPr>
          <p:spPr bwMode="auto">
            <a:xfrm>
              <a:off x="7926388" y="4572000"/>
              <a:ext cx="3899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8" name="Line 103"/>
            <p:cNvSpPr>
              <a:spLocks noChangeShapeType="1"/>
            </p:cNvSpPr>
            <p:nvPr/>
          </p:nvSpPr>
          <p:spPr bwMode="auto">
            <a:xfrm flipH="1">
              <a:off x="7666038" y="5018088"/>
              <a:ext cx="274637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04"/>
            <p:cNvSpPr>
              <a:spLocks noChangeShapeType="1"/>
            </p:cNvSpPr>
            <p:nvPr/>
          </p:nvSpPr>
          <p:spPr bwMode="auto">
            <a:xfrm>
              <a:off x="8283575" y="5018088"/>
              <a:ext cx="2063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Text Box 105"/>
            <p:cNvSpPr txBox="1">
              <a:spLocks noChangeArrowheads="1"/>
            </p:cNvSpPr>
            <p:nvPr/>
          </p:nvSpPr>
          <p:spPr bwMode="auto">
            <a:xfrm>
              <a:off x="8382000" y="51816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21" name="Text Box 106"/>
            <p:cNvSpPr txBox="1">
              <a:spLocks noChangeArrowheads="1"/>
            </p:cNvSpPr>
            <p:nvPr/>
          </p:nvSpPr>
          <p:spPr bwMode="auto">
            <a:xfrm>
              <a:off x="7467600" y="52578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122" name="Text Box 107"/>
            <p:cNvSpPr txBox="1">
              <a:spLocks noChangeArrowheads="1"/>
            </p:cNvSpPr>
            <p:nvPr/>
          </p:nvSpPr>
          <p:spPr bwMode="auto">
            <a:xfrm>
              <a:off x="7513638" y="4848225"/>
              <a:ext cx="369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23" name="Rectangle 108"/>
            <p:cNvSpPr>
              <a:spLocks noChangeArrowheads="1"/>
            </p:cNvSpPr>
            <p:nvPr/>
          </p:nvSpPr>
          <p:spPr bwMode="auto">
            <a:xfrm>
              <a:off x="8420100" y="487997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5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Number of Distinct Decision Trees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114800"/>
          </a:xfrm>
        </p:spPr>
        <p:txBody>
          <a:bodyPr/>
          <a:lstStyle/>
          <a:p>
            <a:r>
              <a:rPr lang="en-US" sz="2400" u="sng" dirty="0">
                <a:solidFill>
                  <a:srgbClr val="CC0099"/>
                </a:solidFill>
              </a:rPr>
              <a:t>How many distinct decision trees with </a:t>
            </a:r>
            <a:r>
              <a:rPr lang="en-US" sz="2400" i="1" u="sng" dirty="0">
                <a:solidFill>
                  <a:srgbClr val="CC0099"/>
                </a:solidFill>
              </a:rPr>
              <a:t>10</a:t>
            </a:r>
            <a:r>
              <a:rPr lang="en-US" sz="2400" u="sng" dirty="0">
                <a:solidFill>
                  <a:srgbClr val="CC0099"/>
                </a:solidFill>
              </a:rPr>
              <a:t> Boolean attributes?</a:t>
            </a:r>
          </a:p>
          <a:p>
            <a:r>
              <a:rPr lang="en-US" dirty="0"/>
              <a:t>= number of Boolean functions with 10 propositional symbols</a:t>
            </a:r>
          </a:p>
          <a:p>
            <a:endParaRPr lang="en-US" dirty="0"/>
          </a:p>
          <a:p>
            <a:r>
              <a:rPr lang="en-US" dirty="0"/>
              <a:t>Input features		Output</a:t>
            </a:r>
          </a:p>
          <a:p>
            <a:endParaRPr lang="en-US" dirty="0"/>
          </a:p>
          <a:p>
            <a:r>
              <a:rPr lang="en-US" dirty="0"/>
              <a:t>0 0 0 0 0 0 0 0 0 0	0/1</a:t>
            </a:r>
          </a:p>
          <a:p>
            <a:r>
              <a:rPr lang="en-US" dirty="0"/>
              <a:t>0 0 0 0 0 0 0 0 0 1	0/1</a:t>
            </a:r>
          </a:p>
          <a:p>
            <a:r>
              <a:rPr lang="en-US" dirty="0"/>
              <a:t>0 0 0 0 0 0 0 0 1 0	0/1</a:t>
            </a:r>
          </a:p>
          <a:p>
            <a:r>
              <a:rPr lang="en-US" dirty="0"/>
              <a:t>0 0 0 0 0 0 0 1 0 0	0/1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1 1 1 1 1 1 1 1 1 1	0/1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64620" name="Group 12"/>
          <p:cNvGrpSpPr>
            <a:grpSpLocks/>
          </p:cNvGrpSpPr>
          <p:nvPr/>
        </p:nvGrpSpPr>
        <p:grpSpPr bwMode="auto">
          <a:xfrm>
            <a:off x="4800600" y="3657600"/>
            <a:ext cx="4298950" cy="2057400"/>
            <a:chOff x="3024" y="2496"/>
            <a:chExt cx="2708" cy="1296"/>
          </a:xfrm>
        </p:grpSpPr>
        <p:sp>
          <p:nvSpPr>
            <p:cNvPr id="964613" name="AutoShape 5"/>
            <p:cNvSpPr>
              <a:spLocks/>
            </p:cNvSpPr>
            <p:nvPr/>
          </p:nvSpPr>
          <p:spPr bwMode="auto">
            <a:xfrm>
              <a:off x="3024" y="2496"/>
              <a:ext cx="48" cy="1296"/>
            </a:xfrm>
            <a:prstGeom prst="rightBrace">
              <a:avLst>
                <a:gd name="adj1" fmla="val 2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4614" name="Text Box 6"/>
            <p:cNvSpPr txBox="1">
              <a:spLocks noChangeArrowheads="1"/>
            </p:cNvSpPr>
            <p:nvPr/>
          </p:nvSpPr>
          <p:spPr bwMode="auto">
            <a:xfrm>
              <a:off x="3168" y="2640"/>
              <a:ext cx="2564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How many entries does this table have?</a:t>
              </a:r>
            </a:p>
            <a:p>
              <a:endParaRPr lang="en-US" sz="1600" dirty="0"/>
            </a:p>
            <a:p>
              <a:endParaRPr lang="en-US" sz="1600" dirty="0"/>
            </a:p>
          </p:txBody>
        </p:sp>
      </p:grpSp>
      <p:sp>
        <p:nvSpPr>
          <p:cNvPr id="964615" name="Text Box 7"/>
          <p:cNvSpPr txBox="1">
            <a:spLocks noChangeArrowheads="1"/>
          </p:cNvSpPr>
          <p:nvPr/>
        </p:nvSpPr>
        <p:spPr bwMode="auto">
          <a:xfrm>
            <a:off x="6324600" y="42672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10</a:t>
            </a:r>
          </a:p>
        </p:txBody>
      </p:sp>
      <p:sp>
        <p:nvSpPr>
          <p:cNvPr id="964617" name="Text Box 9"/>
          <p:cNvSpPr txBox="1">
            <a:spLocks noChangeArrowheads="1"/>
          </p:cNvSpPr>
          <p:nvPr/>
        </p:nvSpPr>
        <p:spPr bwMode="auto">
          <a:xfrm>
            <a:off x="4800116" y="4876800"/>
            <a:ext cx="42427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So how many Boolean functions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 with 10 Boolean attributes are there,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given that each entry can be 0/1?</a:t>
            </a:r>
          </a:p>
        </p:txBody>
      </p:sp>
      <p:sp>
        <p:nvSpPr>
          <p:cNvPr id="964619" name="Rectangle 11"/>
          <p:cNvSpPr>
            <a:spLocks noChangeArrowheads="1"/>
          </p:cNvSpPr>
          <p:nvPr/>
        </p:nvSpPr>
        <p:spPr bwMode="auto">
          <a:xfrm>
            <a:off x="6096000" y="6019800"/>
            <a:ext cx="8986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/>
              <a:t>= 2</a:t>
            </a:r>
            <a:r>
              <a:rPr lang="en-US" b="1" baseline="30000" dirty="0"/>
              <a:t>2</a:t>
            </a:r>
            <a:r>
              <a:rPr lang="en-US" b="1" baseline="60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542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5" grpId="0"/>
      <p:bldP spid="964617" grpId="0"/>
      <p:bldP spid="9646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 spaces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>
                <a:solidFill>
                  <a:srgbClr val="CC0099"/>
                </a:solidFill>
              </a:rPr>
              <a:t>How many distinct decision trees with </a:t>
            </a:r>
            <a:r>
              <a:rPr lang="en-US" sz="2400" i="1" u="sng" dirty="0">
                <a:solidFill>
                  <a:srgbClr val="CC0099"/>
                </a:solidFill>
              </a:rPr>
              <a:t>n</a:t>
            </a:r>
            <a:r>
              <a:rPr lang="en-US" sz="2400" u="sng" dirty="0">
                <a:solidFill>
                  <a:srgbClr val="CC0099"/>
                </a:solidFill>
              </a:rPr>
              <a:t> Boolean attributes?</a:t>
            </a:r>
          </a:p>
          <a:p>
            <a:r>
              <a:rPr lang="en-US" dirty="0"/>
              <a:t>= number of Boolean functions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 number of distinct truth tables with 2</a:t>
            </a:r>
            <a:r>
              <a:rPr lang="en-US" baseline="30000" dirty="0"/>
              <a:t>n</a:t>
            </a:r>
            <a:r>
              <a:rPr lang="en-US" dirty="0"/>
              <a:t> rows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W</a:t>
            </a:r>
            <a:r>
              <a:rPr lang="en-US" b="1" dirty="0" smtClean="0">
                <a:solidFill>
                  <a:schemeClr val="accent2"/>
                </a:solidFill>
              </a:rPr>
              <a:t>ith </a:t>
            </a:r>
            <a:r>
              <a:rPr lang="en-US" b="1" dirty="0">
                <a:solidFill>
                  <a:schemeClr val="accent2"/>
                </a:solidFill>
              </a:rPr>
              <a:t>6 Boolean attributes, there are 18,446,744,073,709,551,616 </a:t>
            </a:r>
            <a:r>
              <a:rPr lang="en-US" b="1" dirty="0" smtClean="0">
                <a:solidFill>
                  <a:schemeClr val="accent2"/>
                </a:solidFill>
              </a:rPr>
              <a:t>possible trees!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46501" name="Rectangle 5"/>
          <p:cNvSpPr>
            <a:spLocks noChangeArrowheads="1"/>
          </p:cNvSpPr>
          <p:nvPr/>
        </p:nvSpPr>
        <p:spPr bwMode="auto">
          <a:xfrm>
            <a:off x="5943600" y="3505200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= 2</a:t>
            </a:r>
            <a:r>
              <a:rPr lang="en-US" sz="2000" baseline="30000"/>
              <a:t>2</a:t>
            </a:r>
            <a:r>
              <a:rPr lang="en-US" sz="2000" baseline="60000"/>
              <a:t>n</a:t>
            </a:r>
          </a:p>
        </p:txBody>
      </p:sp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2270125" y="5680075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/>
              <a:t>Googles</a:t>
            </a:r>
            <a:r>
              <a:rPr lang="en-US" dirty="0" smtClean="0"/>
              <a:t> </a:t>
            </a:r>
            <a:r>
              <a:rPr lang="en-US" dirty="0"/>
              <a:t>calculator could not handle 10 attributes </a:t>
            </a:r>
            <a:r>
              <a:rPr lang="en-US" dirty="0">
                <a:sym typeface="Wingdings" charset="0"/>
              </a:rPr>
              <a:t>!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4114800"/>
            <a:ext cx="7390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how many Boolean functions on 6 attributes? A lot…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1" grpId="0"/>
      <p:bldP spid="746502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4" name="Rectangle 4"/>
          <p:cNvSpPr>
            <a:spLocks noChangeArrowheads="1"/>
          </p:cNvSpPr>
          <p:nvPr/>
        </p:nvSpPr>
        <p:spPr bwMode="auto">
          <a:xfrm>
            <a:off x="914400" y="1905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b="1" dirty="0">
                <a:solidFill>
                  <a:srgbClr val="FF0000"/>
                </a:solidFill>
              </a:rPr>
              <a:t>Evaluation </a:t>
            </a:r>
            <a:r>
              <a:rPr lang="en-US" sz="2800" b="1" dirty="0" smtClean="0">
                <a:solidFill>
                  <a:srgbClr val="FF0000"/>
                </a:solidFill>
              </a:rPr>
              <a:t>Methodology</a:t>
            </a:r>
          </a:p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General for </a:t>
            </a:r>
            <a:r>
              <a:rPr lang="en-US" sz="2800" b="1" smtClean="0">
                <a:solidFill>
                  <a:srgbClr val="FF0000"/>
                </a:solidFill>
              </a:rPr>
              <a:t>Machine Learning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4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Evaluation Methodology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991600" cy="4495800"/>
          </a:xfrm>
        </p:spPr>
        <p:txBody>
          <a:bodyPr/>
          <a:lstStyle/>
          <a:p>
            <a:pPr marL="230188" indent="-230188"/>
            <a:r>
              <a:rPr lang="en-US" dirty="0"/>
              <a:t>Standard </a:t>
            </a:r>
            <a:r>
              <a:rPr lang="en-US" dirty="0" smtClean="0"/>
              <a:t>methodology </a:t>
            </a:r>
            <a:r>
              <a:rPr lang="en-US" b="1" dirty="0" smtClean="0">
                <a:solidFill>
                  <a:srgbClr val="FF0000"/>
                </a:solidFill>
              </a:rPr>
              <a:t>(“Holdout Cross-Validation”)</a:t>
            </a:r>
            <a:r>
              <a:rPr lang="en-US" dirty="0" smtClean="0"/>
              <a:t>:</a:t>
            </a:r>
            <a:endParaRPr lang="en-US" dirty="0"/>
          </a:p>
          <a:p>
            <a:pPr marL="571500" lvl="1" indent="-227013">
              <a:buFontTx/>
              <a:buNone/>
            </a:pPr>
            <a:r>
              <a:rPr lang="en-US" dirty="0"/>
              <a:t>1. Collect a </a:t>
            </a:r>
            <a:r>
              <a:rPr lang="en-US" dirty="0">
                <a:solidFill>
                  <a:schemeClr val="accent2"/>
                </a:solidFill>
              </a:rPr>
              <a:t>large set of examples</a:t>
            </a:r>
            <a:r>
              <a:rPr lang="en-US" dirty="0"/>
              <a:t>.</a:t>
            </a:r>
          </a:p>
          <a:p>
            <a:pPr marL="571500" lvl="1" indent="-227013">
              <a:buFontTx/>
              <a:buNone/>
            </a:pPr>
            <a:r>
              <a:rPr lang="en-US" dirty="0"/>
              <a:t>2. Randomly divide collection into two disjoint sets:  </a:t>
            </a:r>
            <a:r>
              <a:rPr lang="en-US" b="1" dirty="0">
                <a:solidFill>
                  <a:srgbClr val="FF0000"/>
                </a:solidFill>
              </a:rPr>
              <a:t>training set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test set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marL="571500" lvl="1" indent="-227013">
              <a:buFontTx/>
              <a:buNone/>
            </a:pPr>
            <a:r>
              <a:rPr lang="en-US" dirty="0"/>
              <a:t>3. Apply </a:t>
            </a:r>
            <a:r>
              <a:rPr lang="en-US" dirty="0">
                <a:solidFill>
                  <a:schemeClr val="accent2"/>
                </a:solidFill>
              </a:rPr>
              <a:t>learning algorithm</a:t>
            </a:r>
            <a:r>
              <a:rPr lang="en-US" dirty="0"/>
              <a:t> to training set generating </a:t>
            </a:r>
            <a:r>
              <a:rPr lang="en-US" dirty="0">
                <a:solidFill>
                  <a:schemeClr val="accent2"/>
                </a:solidFill>
              </a:rPr>
              <a:t>hypothesis </a:t>
            </a:r>
            <a:r>
              <a:rPr lang="en-US" i="1" dirty="0">
                <a:solidFill>
                  <a:schemeClr val="accent2"/>
                </a:solidFill>
              </a:rPr>
              <a:t>h</a:t>
            </a:r>
            <a:endParaRPr lang="en-US" i="1" dirty="0"/>
          </a:p>
          <a:p>
            <a:pPr marL="571500" lvl="1" indent="-227013">
              <a:buFontTx/>
              <a:buNone/>
            </a:pPr>
            <a:r>
              <a:rPr lang="en-US" dirty="0"/>
              <a:t>4. Measure </a:t>
            </a:r>
            <a:r>
              <a:rPr lang="en-US" dirty="0">
                <a:solidFill>
                  <a:schemeClr val="accent2"/>
                </a:solidFill>
              </a:rPr>
              <a:t>performance of </a:t>
            </a:r>
            <a:r>
              <a:rPr lang="en-US" i="1" dirty="0">
                <a:solidFill>
                  <a:schemeClr val="accent2"/>
                </a:solidFill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w.r.t</a:t>
            </a:r>
            <a:r>
              <a:rPr lang="en-US" dirty="0">
                <a:solidFill>
                  <a:schemeClr val="accent2"/>
                </a:solidFill>
              </a:rPr>
              <a:t>. test set</a:t>
            </a:r>
            <a:r>
              <a:rPr lang="en-US" dirty="0"/>
              <a:t> (a form of </a:t>
            </a:r>
            <a:r>
              <a:rPr lang="en-US" dirty="0">
                <a:solidFill>
                  <a:schemeClr val="accent2"/>
                </a:solidFill>
              </a:rPr>
              <a:t>cross-validation</a:t>
            </a:r>
            <a:r>
              <a:rPr lang="en-US" dirty="0"/>
              <a:t>)</a:t>
            </a:r>
          </a:p>
          <a:p>
            <a:pPr marL="571500" lvl="1" indent="-227013">
              <a:buFontTx/>
              <a:buNone/>
            </a:pPr>
            <a:r>
              <a:rPr lang="en-US" dirty="0">
                <a:solidFill>
                  <a:srgbClr val="FF0000"/>
                </a:solidFill>
                <a:sym typeface="Wingdings" charset="0"/>
              </a:rPr>
              <a:t>	 measures generalization to unseen data </a:t>
            </a:r>
          </a:p>
          <a:p>
            <a:pPr marL="571500" lvl="1" indent="-227013">
              <a:buFontTx/>
              <a:buNone/>
            </a:pPr>
            <a:endParaRPr lang="en-US" dirty="0"/>
          </a:p>
          <a:p>
            <a:pPr marL="230188" indent="-230188"/>
            <a:r>
              <a:rPr lang="en-US" dirty="0"/>
              <a:t>          </a:t>
            </a:r>
            <a:r>
              <a:rPr lang="en-US" b="1" dirty="0"/>
              <a:t>Important: keep the training and test sets disjoint! </a:t>
            </a:r>
            <a:r>
              <a:rPr lang="en-US" b="1" dirty="0" smtClean="0">
                <a:solidFill>
                  <a:srgbClr val="FF0000"/>
                </a:solidFill>
              </a:rPr>
              <a:t>“No peeking”!</a:t>
            </a:r>
          </a:p>
          <a:p>
            <a:pPr marL="230188" indent="-230188"/>
            <a:r>
              <a:rPr lang="en-US" b="1" i="1" dirty="0" smtClean="0">
                <a:solidFill>
                  <a:srgbClr val="FF0000"/>
                </a:solidFill>
              </a:rPr>
              <a:t>Note: The first two questions about any learning result: Can you describe</a:t>
            </a:r>
          </a:p>
          <a:p>
            <a:pPr marL="230188" indent="-230188"/>
            <a:r>
              <a:rPr lang="en-US" b="1" i="1" dirty="0" smtClean="0">
                <a:solidFill>
                  <a:srgbClr val="FF0000"/>
                </a:solidFill>
              </a:rPr>
              <a:t>your training and your test set? What’s your error on the test set?</a:t>
            </a:r>
            <a:endParaRPr lang="en-US" b="1" i="1" dirty="0">
              <a:solidFill>
                <a:srgbClr val="FF0000"/>
              </a:solidFill>
            </a:endParaRPr>
          </a:p>
          <a:p>
            <a:pPr marL="230188" indent="-230188"/>
            <a:endParaRPr lang="en-US" b="1" dirty="0">
              <a:solidFill>
                <a:srgbClr val="FF0000"/>
              </a:solidFill>
            </a:endParaRPr>
          </a:p>
          <a:p>
            <a:pPr marL="230188" indent="-230188"/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83086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How to evaluate the quality of a learning algorithm, i.e.,:</a:t>
            </a:r>
          </a:p>
          <a:p>
            <a:r>
              <a:rPr lang="en-US" sz="2000" dirty="0"/>
              <a:t>	</a:t>
            </a:r>
            <a:r>
              <a:rPr lang="en-US" sz="2000" b="1" dirty="0">
                <a:solidFill>
                  <a:schemeClr val="accent2"/>
                </a:solidFill>
              </a:rPr>
              <a:t>How good are  the hypotheses produce by the learning algorithm? 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	How good are they at classifying unseen examples?</a:t>
            </a:r>
          </a:p>
        </p:txBody>
      </p:sp>
    </p:spTree>
    <p:extLst>
      <p:ext uri="{BB962C8B-B14F-4D97-AF65-F5344CB8AC3E}">
        <p14:creationId xmlns:p14="http://schemas.microsoft.com/office/powerpoint/2010/main" val="17647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03238"/>
          </a:xfrm>
        </p:spPr>
        <p:txBody>
          <a:bodyPr/>
          <a:lstStyle/>
          <a:p>
            <a:r>
              <a:rPr lang="en-US" sz="2800"/>
              <a:t>Test/Training Split</a:t>
            </a:r>
          </a:p>
        </p:txBody>
      </p:sp>
      <p:sp>
        <p:nvSpPr>
          <p:cNvPr id="997379" name="Oval 3"/>
          <p:cNvSpPr>
            <a:spLocks noChangeArrowheads="1"/>
          </p:cNvSpPr>
          <p:nvPr/>
        </p:nvSpPr>
        <p:spPr bwMode="auto">
          <a:xfrm>
            <a:off x="3094038" y="2133600"/>
            <a:ext cx="3200400" cy="8001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Real-world Process</a:t>
            </a:r>
            <a:endParaRPr lang="en-US" i="1"/>
          </a:p>
        </p:txBody>
      </p:sp>
      <p:sp>
        <p:nvSpPr>
          <p:cNvPr id="997380" name="Rectangle 4"/>
          <p:cNvSpPr>
            <a:spLocks noChangeArrowheads="1"/>
          </p:cNvSpPr>
          <p:nvPr/>
        </p:nvSpPr>
        <p:spPr bwMode="auto">
          <a:xfrm>
            <a:off x="427038" y="4048125"/>
            <a:ext cx="28194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1"/>
              <a:t>(x</a:t>
            </a:r>
            <a:r>
              <a:rPr lang="en-US" i="1" baseline="-25000"/>
              <a:t>1</a:t>
            </a:r>
            <a:r>
              <a:rPr lang="en-US" i="1"/>
              <a:t>,y</a:t>
            </a:r>
            <a:r>
              <a:rPr lang="en-US" i="1" baseline="-25000"/>
              <a:t>1</a:t>
            </a:r>
            <a:r>
              <a:rPr lang="en-US" i="1"/>
              <a:t>), …, (x</a:t>
            </a:r>
            <a:r>
              <a:rPr lang="en-US" i="1" baseline="-25000"/>
              <a:t>n</a:t>
            </a:r>
            <a:r>
              <a:rPr lang="en-US" i="1"/>
              <a:t>,y</a:t>
            </a:r>
            <a:r>
              <a:rPr lang="en-US" i="1" baseline="-25000"/>
              <a:t>n</a:t>
            </a:r>
            <a:r>
              <a:rPr lang="en-US" i="1"/>
              <a:t>)</a:t>
            </a:r>
          </a:p>
        </p:txBody>
      </p:sp>
      <p:sp>
        <p:nvSpPr>
          <p:cNvPr id="997381" name="Rectangle 5"/>
          <p:cNvSpPr>
            <a:spLocks noChangeArrowheads="1"/>
          </p:cNvSpPr>
          <p:nvPr/>
        </p:nvSpPr>
        <p:spPr bwMode="auto">
          <a:xfrm>
            <a:off x="4176713" y="4276725"/>
            <a:ext cx="1295400" cy="59055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Learner</a:t>
            </a:r>
          </a:p>
        </p:txBody>
      </p:sp>
      <p:sp>
        <p:nvSpPr>
          <p:cNvPr id="997382" name="Rectangle 6"/>
          <p:cNvSpPr>
            <a:spLocks noChangeArrowheads="1"/>
          </p:cNvSpPr>
          <p:nvPr/>
        </p:nvSpPr>
        <p:spPr bwMode="auto">
          <a:xfrm>
            <a:off x="6370638" y="4048125"/>
            <a:ext cx="24384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1"/>
              <a:t>(x</a:t>
            </a:r>
            <a:r>
              <a:rPr lang="en-US" i="1" baseline="-25000"/>
              <a:t>1</a:t>
            </a:r>
            <a:r>
              <a:rPr lang="en-US" i="1"/>
              <a:t>,y</a:t>
            </a:r>
            <a:r>
              <a:rPr lang="en-US" i="1" baseline="-25000"/>
              <a:t>1</a:t>
            </a:r>
            <a:r>
              <a:rPr lang="en-US" i="1"/>
              <a:t>),…(x</a:t>
            </a:r>
            <a:r>
              <a:rPr lang="en-US" i="1" baseline="-25000"/>
              <a:t>k</a:t>
            </a:r>
            <a:r>
              <a:rPr lang="en-US" i="1"/>
              <a:t>,y</a:t>
            </a:r>
            <a:r>
              <a:rPr lang="en-US" i="1" baseline="-25000"/>
              <a:t>k</a:t>
            </a:r>
            <a:r>
              <a:rPr lang="en-US" i="1"/>
              <a:t>)</a:t>
            </a:r>
            <a:r>
              <a:rPr lang="en-US"/>
              <a:t> </a:t>
            </a:r>
          </a:p>
        </p:txBody>
      </p:sp>
      <p:sp>
        <p:nvSpPr>
          <p:cNvPr id="997383" name="Line 7"/>
          <p:cNvSpPr>
            <a:spLocks noChangeShapeType="1"/>
          </p:cNvSpPr>
          <p:nvPr/>
        </p:nvSpPr>
        <p:spPr bwMode="auto">
          <a:xfrm flipH="1">
            <a:off x="2713038" y="3575050"/>
            <a:ext cx="1385887" cy="396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4" name="Line 8"/>
          <p:cNvSpPr>
            <a:spLocks noChangeShapeType="1"/>
          </p:cNvSpPr>
          <p:nvPr/>
        </p:nvSpPr>
        <p:spPr bwMode="auto">
          <a:xfrm>
            <a:off x="3398838" y="4581525"/>
            <a:ext cx="762000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5" name="Line 9"/>
          <p:cNvSpPr>
            <a:spLocks noChangeShapeType="1"/>
          </p:cNvSpPr>
          <p:nvPr/>
        </p:nvSpPr>
        <p:spPr bwMode="auto">
          <a:xfrm>
            <a:off x="5532438" y="4581525"/>
            <a:ext cx="762000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6" name="Line 10"/>
          <p:cNvSpPr>
            <a:spLocks noChangeShapeType="1"/>
          </p:cNvSpPr>
          <p:nvPr/>
        </p:nvSpPr>
        <p:spPr bwMode="auto">
          <a:xfrm>
            <a:off x="5378450" y="3575050"/>
            <a:ext cx="1417638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7" name="Text Box 11"/>
          <p:cNvSpPr txBox="1">
            <a:spLocks noChangeArrowheads="1"/>
          </p:cNvSpPr>
          <p:nvPr/>
        </p:nvSpPr>
        <p:spPr bwMode="auto">
          <a:xfrm>
            <a:off x="427038" y="3971925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Training Data </a:t>
            </a:r>
            <a:r>
              <a:rPr lang="en-US" i="1"/>
              <a:t>D</a:t>
            </a:r>
            <a:r>
              <a:rPr lang="en-US" i="1" baseline="-25000"/>
              <a:t>train</a:t>
            </a:r>
          </a:p>
        </p:txBody>
      </p:sp>
      <p:sp>
        <p:nvSpPr>
          <p:cNvPr id="997388" name="Text Box 12"/>
          <p:cNvSpPr txBox="1">
            <a:spLocks noChangeArrowheads="1"/>
          </p:cNvSpPr>
          <p:nvPr/>
        </p:nvSpPr>
        <p:spPr bwMode="auto">
          <a:xfrm>
            <a:off x="6370638" y="3971925"/>
            <a:ext cx="230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Test Data </a:t>
            </a:r>
            <a:r>
              <a:rPr lang="en-US" i="1"/>
              <a:t>D</a:t>
            </a:r>
            <a:r>
              <a:rPr lang="en-US" i="1" baseline="-25000"/>
              <a:t>test</a:t>
            </a:r>
          </a:p>
        </p:txBody>
      </p:sp>
      <p:sp>
        <p:nvSpPr>
          <p:cNvPr id="997389" name="Text Box 13"/>
          <p:cNvSpPr txBox="1">
            <a:spLocks noChangeArrowheads="1"/>
          </p:cNvSpPr>
          <p:nvPr/>
        </p:nvSpPr>
        <p:spPr bwMode="auto">
          <a:xfrm>
            <a:off x="1042988" y="3362325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split randomly</a:t>
            </a:r>
          </a:p>
        </p:txBody>
      </p:sp>
      <p:sp>
        <p:nvSpPr>
          <p:cNvPr id="997390" name="Text Box 14"/>
          <p:cNvSpPr txBox="1">
            <a:spLocks noChangeArrowheads="1"/>
          </p:cNvSpPr>
          <p:nvPr/>
        </p:nvSpPr>
        <p:spPr bwMode="auto">
          <a:xfrm>
            <a:off x="5989638" y="3362325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split randomly</a:t>
            </a:r>
          </a:p>
        </p:txBody>
      </p:sp>
      <p:sp>
        <p:nvSpPr>
          <p:cNvPr id="997391" name="Text Box 15"/>
          <p:cNvSpPr txBox="1">
            <a:spLocks noChangeArrowheads="1"/>
          </p:cNvSpPr>
          <p:nvPr/>
        </p:nvSpPr>
        <p:spPr bwMode="auto">
          <a:xfrm>
            <a:off x="5608638" y="4124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h</a:t>
            </a:r>
          </a:p>
        </p:txBody>
      </p:sp>
      <p:sp>
        <p:nvSpPr>
          <p:cNvPr id="997392" name="Text Box 16"/>
          <p:cNvSpPr txBox="1">
            <a:spLocks noChangeArrowheads="1"/>
          </p:cNvSpPr>
          <p:nvPr/>
        </p:nvSpPr>
        <p:spPr bwMode="auto">
          <a:xfrm>
            <a:off x="3322638" y="4124325"/>
            <a:ext cx="801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D</a:t>
            </a:r>
            <a:r>
              <a:rPr lang="en-US" i="1" baseline="-25000"/>
              <a:t>train</a:t>
            </a:r>
          </a:p>
        </p:txBody>
      </p:sp>
      <p:sp>
        <p:nvSpPr>
          <p:cNvPr id="997393" name="Rectangle 17"/>
          <p:cNvSpPr>
            <a:spLocks noChangeArrowheads="1"/>
          </p:cNvSpPr>
          <p:nvPr/>
        </p:nvSpPr>
        <p:spPr bwMode="auto">
          <a:xfrm>
            <a:off x="4073525" y="3344863"/>
            <a:ext cx="1295400" cy="59055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Data </a:t>
            </a:r>
            <a:r>
              <a:rPr lang="en-US" i="1"/>
              <a:t>D</a:t>
            </a:r>
          </a:p>
        </p:txBody>
      </p:sp>
      <p:sp>
        <p:nvSpPr>
          <p:cNvPr id="997394" name="Text Box 18"/>
          <p:cNvSpPr txBox="1">
            <a:spLocks noChangeArrowheads="1"/>
          </p:cNvSpPr>
          <p:nvPr/>
        </p:nvSpPr>
        <p:spPr bwMode="auto">
          <a:xfrm>
            <a:off x="4730750" y="2874963"/>
            <a:ext cx="2189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drawn randomly</a:t>
            </a:r>
          </a:p>
        </p:txBody>
      </p:sp>
      <p:sp>
        <p:nvSpPr>
          <p:cNvPr id="997395" name="Line 19"/>
          <p:cNvSpPr>
            <a:spLocks noChangeShapeType="1"/>
          </p:cNvSpPr>
          <p:nvPr/>
        </p:nvSpPr>
        <p:spPr bwMode="auto">
          <a:xfrm>
            <a:off x="4676775" y="2933700"/>
            <a:ext cx="15875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96" name="Line 20"/>
          <p:cNvSpPr>
            <a:spLocks noChangeShapeType="1"/>
          </p:cNvSpPr>
          <p:nvPr/>
        </p:nvSpPr>
        <p:spPr bwMode="auto">
          <a:xfrm>
            <a:off x="238125" y="9302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22638" y="590579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Also validation set for meta-</a:t>
            </a:r>
            <a:r>
              <a:rPr lang="en-US" dirty="0" err="1" smtClean="0">
                <a:solidFill>
                  <a:srgbClr val="FF0000"/>
                </a:solidFill>
              </a:rPr>
              <a:t>parametres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1EC1CF-D9D7-C54E-926A-9F27DDBB743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2000" dirty="0"/>
              <a:t>Example: Supervised Learning</a:t>
            </a:r>
            <a:br>
              <a:rPr lang="en-US" sz="2000" dirty="0"/>
            </a:br>
            <a:r>
              <a:rPr lang="en-US" sz="2000" dirty="0"/>
              <a:t>object recognition</a:t>
            </a:r>
            <a:br>
              <a:rPr lang="en-US" sz="2000" dirty="0"/>
            </a:br>
            <a:r>
              <a:rPr lang="en-US" sz="2000" dirty="0"/>
              <a:t>Classification</a:t>
            </a:r>
          </a:p>
        </p:txBody>
      </p:sp>
      <p:pic>
        <p:nvPicPr>
          <p:cNvPr id="38915" name="Picture 5" descr="giraff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33550"/>
            <a:ext cx="11922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giraff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81150"/>
            <a:ext cx="8953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giraff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33550"/>
            <a:ext cx="13446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llam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33550"/>
            <a:ext cx="9953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llam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81150"/>
            <a:ext cx="8953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llama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85950"/>
            <a:ext cx="12096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212725" y="1798638"/>
            <a:ext cx="31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147B2"/>
                </a:solidFill>
                <a:latin typeface="Calibri" charset="0"/>
              </a:rPr>
              <a:t>x</a:t>
            </a:r>
            <a:endParaRPr lang="en-US">
              <a:latin typeface="Calibri" charset="0"/>
            </a:endParaRP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60325" y="3170238"/>
            <a:ext cx="12763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147B2"/>
                </a:solidFill>
                <a:latin typeface="Calibri" charset="0"/>
              </a:rPr>
              <a:t>f(x</a:t>
            </a:r>
            <a:r>
              <a:rPr lang="en-US" dirty="0" smtClean="0">
                <a:solidFill>
                  <a:srgbClr val="C147B2"/>
                </a:solidFill>
                <a:latin typeface="Calibri" charset="0"/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rgbClr val="C147B2"/>
                </a:solidFill>
                <a:latin typeface="Calibri" charset="0"/>
              </a:rPr>
              <a:t>Target</a:t>
            </a:r>
          </a:p>
          <a:p>
            <a:pPr eaLnBrk="1" hangingPunct="1"/>
            <a:r>
              <a:rPr lang="en-US" dirty="0" smtClean="0">
                <a:solidFill>
                  <a:srgbClr val="C147B2"/>
                </a:solidFill>
                <a:latin typeface="Calibri" charset="0"/>
              </a:rPr>
              <a:t>Function</a:t>
            </a:r>
            <a:endParaRPr lang="en-US" dirty="0">
              <a:latin typeface="Calibri" charset="0"/>
            </a:endParaRP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822325" y="3246438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giraffe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2057400" y="3257550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giraffe</a:t>
            </a:r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3352800" y="3257550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giraffe</a:t>
            </a:r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4953000" y="325755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llama</a:t>
            </a:r>
          </a:p>
        </p:txBody>
      </p:sp>
      <p:sp>
        <p:nvSpPr>
          <p:cNvPr id="38927" name="Text Box 17"/>
          <p:cNvSpPr txBox="1">
            <a:spLocks noChangeArrowheads="1"/>
          </p:cNvSpPr>
          <p:nvPr/>
        </p:nvSpPr>
        <p:spPr bwMode="auto">
          <a:xfrm>
            <a:off x="6096000" y="325755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llama</a:t>
            </a:r>
          </a:p>
        </p:txBody>
      </p:sp>
      <p:sp>
        <p:nvSpPr>
          <p:cNvPr id="38928" name="Text Box 18"/>
          <p:cNvSpPr txBox="1">
            <a:spLocks noChangeArrowheads="1"/>
          </p:cNvSpPr>
          <p:nvPr/>
        </p:nvSpPr>
        <p:spPr bwMode="auto">
          <a:xfrm>
            <a:off x="7391400" y="325755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llama</a:t>
            </a:r>
          </a:p>
        </p:txBody>
      </p:sp>
      <p:sp>
        <p:nvSpPr>
          <p:cNvPr id="38930" name="Footer Placeholder 19"/>
          <p:cNvSpPr>
            <a:spLocks noGrp="1"/>
          </p:cNvSpPr>
          <p:nvPr>
            <p:ph type="ftr" sz="quarter" idx="4294967295"/>
          </p:nvPr>
        </p:nvSpPr>
        <p:spPr bwMode="auto">
          <a:xfrm>
            <a:off x="5562600" y="6400800"/>
            <a:ext cx="2895600" cy="30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" charset="0"/>
              </a:rPr>
              <a:t>From: Stuart </a:t>
            </a:r>
            <a:r>
              <a:rPr lang="en-US" sz="1200" dirty="0">
                <a:latin typeface="Calibri" charset="0"/>
              </a:rPr>
              <a:t>Russell</a:t>
            </a:r>
          </a:p>
        </p:txBody>
      </p:sp>
    </p:spTree>
    <p:extLst>
      <p:ext uri="{BB962C8B-B14F-4D97-AF65-F5344CB8AC3E}">
        <p14:creationId xmlns:p14="http://schemas.microsoft.com/office/powerpoint/2010/main" val="12553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762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Measuring Prediction Performance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62463"/>
            <a:ext cx="7772400" cy="1633537"/>
          </a:xfrm>
        </p:spPr>
        <p:txBody>
          <a:bodyPr/>
          <a:lstStyle/>
          <a:p>
            <a:endParaRPr lang="en-US"/>
          </a:p>
        </p:txBody>
      </p:sp>
      <p:pic>
        <p:nvPicPr>
          <p:cNvPr id="9994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89888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9429" name="Rectangle 5"/>
          <p:cNvSpPr>
            <a:spLocks noChangeArrowheads="1"/>
          </p:cNvSpPr>
          <p:nvPr/>
        </p:nvSpPr>
        <p:spPr bwMode="auto">
          <a:xfrm>
            <a:off x="304800" y="5715000"/>
            <a:ext cx="83058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Screen Shot 2012-11-14 at 9.39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02" y="3452229"/>
            <a:ext cx="168698" cy="2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Measures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Error Rate</a:t>
            </a:r>
          </a:p>
          <a:p>
            <a:pPr lvl="1"/>
            <a:r>
              <a:rPr lang="en-US" dirty="0"/>
              <a:t>Fraction (or percentage) of false predictions</a:t>
            </a:r>
          </a:p>
          <a:p>
            <a:r>
              <a:rPr lang="en-US" dirty="0">
                <a:solidFill>
                  <a:schemeClr val="accent2"/>
                </a:solidFill>
              </a:rPr>
              <a:t>Accuracy</a:t>
            </a:r>
          </a:p>
          <a:p>
            <a:pPr lvl="1"/>
            <a:r>
              <a:rPr lang="en-US" dirty="0"/>
              <a:t>Fraction (or percentage) of correct predictions</a:t>
            </a:r>
          </a:p>
          <a:p>
            <a:r>
              <a:rPr lang="en-US" dirty="0">
                <a:solidFill>
                  <a:schemeClr val="accent2"/>
                </a:solidFill>
              </a:rPr>
              <a:t>Precision/Recall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Example: binary </a:t>
            </a:r>
            <a:r>
              <a:rPr lang="en-US" dirty="0">
                <a:solidFill>
                  <a:schemeClr val="accent2"/>
                </a:solidFill>
              </a:rPr>
              <a:t>classification</a:t>
            </a:r>
            <a:r>
              <a:rPr lang="en-US" dirty="0"/>
              <a:t> problems (classes </a:t>
            </a:r>
            <a:r>
              <a:rPr lang="en-US" dirty="0" err="1"/>
              <a:t>pos</a:t>
            </a:r>
            <a:r>
              <a:rPr lang="en-US" dirty="0"/>
              <a:t>/</a:t>
            </a:r>
            <a:r>
              <a:rPr lang="en-US" dirty="0" err="1"/>
              <a:t>neg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Precision:</a:t>
            </a:r>
            <a:r>
              <a:rPr lang="en-US" dirty="0"/>
              <a:t> Fraction (or percentage) of </a:t>
            </a:r>
            <a:r>
              <a:rPr lang="en-US" dirty="0">
                <a:solidFill>
                  <a:schemeClr val="accent2"/>
                </a:solidFill>
              </a:rPr>
              <a:t>correct predictions</a:t>
            </a:r>
            <a:r>
              <a:rPr lang="en-US" dirty="0"/>
              <a:t> among all examples </a:t>
            </a:r>
            <a:r>
              <a:rPr lang="en-US" dirty="0">
                <a:solidFill>
                  <a:schemeClr val="accent2"/>
                </a:solidFill>
              </a:rPr>
              <a:t>predicted to be positive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Recall</a:t>
            </a:r>
            <a:r>
              <a:rPr lang="en-US" dirty="0"/>
              <a:t>: Fraction (or percentage) of </a:t>
            </a:r>
            <a:r>
              <a:rPr lang="en-US" dirty="0">
                <a:solidFill>
                  <a:schemeClr val="accent2"/>
                </a:solidFill>
              </a:rPr>
              <a:t>correct predictions</a:t>
            </a:r>
            <a:r>
              <a:rPr lang="en-US" dirty="0"/>
              <a:t> among all </a:t>
            </a:r>
            <a:r>
              <a:rPr lang="en-US" dirty="0">
                <a:solidFill>
                  <a:schemeClr val="accent2"/>
                </a:solidFill>
              </a:rPr>
              <a:t>real positive </a:t>
            </a:r>
            <a:r>
              <a:rPr lang="en-US" dirty="0" smtClean="0">
                <a:solidFill>
                  <a:schemeClr val="accent2"/>
                </a:solidFill>
              </a:rPr>
              <a:t>examples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(Can be generalized  to multi-class case.)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Extensions of the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Decision Tree Learning Algorithm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Noisy data 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err="1" smtClean="0">
                <a:solidFill>
                  <a:schemeClr val="accent2"/>
                </a:solidFill>
              </a:rPr>
              <a:t>Overfitting</a:t>
            </a:r>
            <a:r>
              <a:rPr lang="en-US" b="1" dirty="0" smtClean="0">
                <a:solidFill>
                  <a:schemeClr val="accent2"/>
                </a:solidFill>
              </a:rPr>
              <a:t> and Model Selection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Cross Validation</a:t>
            </a:r>
          </a:p>
          <a:p>
            <a:r>
              <a:rPr lang="en-US" b="1" dirty="0">
                <a:solidFill>
                  <a:schemeClr val="accent2"/>
                </a:solidFill>
              </a:rPr>
              <a:t>Missing Data </a:t>
            </a:r>
            <a:r>
              <a:rPr lang="en-US" b="1" dirty="0" smtClean="0">
                <a:solidFill>
                  <a:schemeClr val="accent2"/>
                </a:solidFill>
              </a:rPr>
              <a:t>(R&amp;N, Section 18.3.6)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Using </a:t>
            </a:r>
            <a:r>
              <a:rPr lang="en-US" b="1" dirty="0">
                <a:solidFill>
                  <a:schemeClr val="accent2"/>
                </a:solidFill>
              </a:rPr>
              <a:t>gain ratios </a:t>
            </a:r>
            <a:r>
              <a:rPr lang="en-US" b="1" dirty="0" smtClean="0">
                <a:solidFill>
                  <a:schemeClr val="accent2"/>
                </a:solidFill>
              </a:rPr>
              <a:t>(R&amp;N, Section 18.3.6)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Real</a:t>
            </a:r>
            <a:r>
              <a:rPr lang="en-US" b="1" dirty="0">
                <a:solidFill>
                  <a:schemeClr val="accent2"/>
                </a:solidFill>
              </a:rPr>
              <a:t>-valued </a:t>
            </a:r>
            <a:r>
              <a:rPr lang="en-US" b="1" dirty="0" smtClean="0">
                <a:solidFill>
                  <a:schemeClr val="accent2"/>
                </a:solidFill>
              </a:rPr>
              <a:t>data (R&amp;N, Section 18.3.6)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Generation of </a:t>
            </a:r>
            <a:r>
              <a:rPr lang="en-US" b="1" dirty="0" smtClean="0">
                <a:solidFill>
                  <a:schemeClr val="accent2"/>
                </a:solidFill>
              </a:rPr>
              <a:t>rules and pruning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DT Ensembles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Regression DT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sz="2800"/>
              <a:t>How well does it work?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/>
            <a:r>
              <a:rPr lang="en-US" dirty="0"/>
              <a:t>Many case studies have shown that decision trees are at least as accurate as human experts. </a:t>
            </a:r>
          </a:p>
          <a:p>
            <a:pPr marL="338138" lvl="1" indent="-223838"/>
            <a:r>
              <a:rPr lang="en-US" sz="2400" dirty="0"/>
              <a:t>A study for </a:t>
            </a:r>
            <a:r>
              <a:rPr lang="en-US" sz="2400" dirty="0">
                <a:solidFill>
                  <a:srgbClr val="FF0000"/>
                </a:solidFill>
              </a:rPr>
              <a:t>diagnosing breast cancer</a:t>
            </a:r>
            <a:r>
              <a:rPr lang="en-US" sz="2400" dirty="0"/>
              <a:t> had </a:t>
            </a:r>
            <a:r>
              <a:rPr lang="en-US" sz="2400" dirty="0">
                <a:solidFill>
                  <a:srgbClr val="FF0000"/>
                </a:solidFill>
              </a:rPr>
              <a:t>humans</a:t>
            </a:r>
            <a:r>
              <a:rPr lang="en-US" sz="2400" dirty="0"/>
              <a:t> correctly classifying the examples </a:t>
            </a:r>
            <a:r>
              <a:rPr lang="en-US" sz="2400" dirty="0">
                <a:solidFill>
                  <a:srgbClr val="FF0000"/>
                </a:solidFill>
              </a:rPr>
              <a:t>65%</a:t>
            </a:r>
            <a:r>
              <a:rPr lang="en-US" sz="2400" dirty="0"/>
              <a:t> of the time, and the </a:t>
            </a:r>
            <a:r>
              <a:rPr lang="en-US" sz="2400" dirty="0">
                <a:solidFill>
                  <a:srgbClr val="FF0000"/>
                </a:solidFill>
              </a:rPr>
              <a:t>decision tree</a:t>
            </a:r>
            <a:r>
              <a:rPr lang="en-US" sz="2400" dirty="0"/>
              <a:t> classified </a:t>
            </a:r>
            <a:r>
              <a:rPr lang="en-US" sz="2400" dirty="0">
                <a:solidFill>
                  <a:srgbClr val="FF0000"/>
                </a:solidFill>
              </a:rPr>
              <a:t>72%</a:t>
            </a:r>
            <a:r>
              <a:rPr lang="en-US" sz="2400" dirty="0"/>
              <a:t> correct.</a:t>
            </a:r>
          </a:p>
          <a:p>
            <a:pPr marL="338138" lvl="1" indent="-223838"/>
            <a:r>
              <a:rPr lang="en-US" sz="2400" dirty="0">
                <a:solidFill>
                  <a:srgbClr val="FF0000"/>
                </a:solidFill>
              </a:rPr>
              <a:t>British Petroleum</a:t>
            </a:r>
            <a:r>
              <a:rPr lang="en-US" sz="2400" dirty="0"/>
              <a:t> designed a </a:t>
            </a:r>
            <a:r>
              <a:rPr lang="en-US" sz="2400" dirty="0">
                <a:solidFill>
                  <a:srgbClr val="FF0000"/>
                </a:solidFill>
              </a:rPr>
              <a:t>decision tree for gas-oil separation for offshore oil platforms</a:t>
            </a:r>
            <a:r>
              <a:rPr lang="en-US" sz="2400" dirty="0"/>
              <a:t> that  replaced an earlier  rule-based expert system.</a:t>
            </a:r>
          </a:p>
          <a:p>
            <a:pPr marL="338138" lvl="1" indent="-223838"/>
            <a:r>
              <a:rPr lang="en-US" sz="2400" dirty="0">
                <a:solidFill>
                  <a:srgbClr val="FF0000"/>
                </a:solidFill>
              </a:rPr>
              <a:t>Cessna</a:t>
            </a:r>
            <a:r>
              <a:rPr lang="en-US" sz="2400" dirty="0"/>
              <a:t> designed an </a:t>
            </a:r>
            <a:r>
              <a:rPr lang="en-US" sz="2400" dirty="0">
                <a:solidFill>
                  <a:srgbClr val="FF0000"/>
                </a:solidFill>
              </a:rPr>
              <a:t>airplane flight controller</a:t>
            </a:r>
            <a:r>
              <a:rPr lang="en-US" sz="2400" dirty="0"/>
              <a:t> using </a:t>
            </a:r>
            <a:r>
              <a:rPr lang="en-US" sz="2400" dirty="0">
                <a:solidFill>
                  <a:srgbClr val="FF0000"/>
                </a:solidFill>
              </a:rPr>
              <a:t>90,000 examples and 20 attributes</a:t>
            </a:r>
            <a:r>
              <a:rPr lang="en-US" sz="2400" dirty="0"/>
              <a:t> per example.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9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7"/>
          <p:cNvSpPr txBox="1">
            <a:spLocks/>
          </p:cNvSpPr>
          <p:nvPr/>
        </p:nvSpPr>
        <p:spPr>
          <a:xfrm>
            <a:off x="0" y="-254000"/>
            <a:ext cx="902546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endParaRPr lang="en-US" sz="2400" dirty="0" smtClean="0">
              <a:solidFill>
                <a:srgbClr val="FF0000"/>
              </a:solidFill>
              <a:latin typeface="Calibri"/>
            </a:endParaRPr>
          </a:p>
          <a:p>
            <a:pPr algn="r" fontAlgn="auto"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Bird Distributions </a:t>
            </a:r>
            <a:endParaRPr lang="en-US" sz="1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r" fontAlgn="auto"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Machine Learning and Citizen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Science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19453" y="3990003"/>
            <a:ext cx="304377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Calibri" pitchFamily="34" charset="0"/>
              <a:ea typeface="ＭＳ Ｐゴシック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Adaptive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Spatio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-Temporal  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Machine Learning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Models and Algorithms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(STEM Models)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0000"/>
              </a:solidFill>
              <a:latin typeface="Calibri" pitchFamily="34" charset="0"/>
              <a:ea typeface="ＭＳ Ｐゴシック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Arial" charset="0"/>
              <a:ea typeface="ＭＳ Ｐゴシック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Relate </a:t>
            </a:r>
            <a:r>
              <a:rPr lang="en-US" sz="1400" dirty="0">
                <a:solidFill>
                  <a:srgbClr val="000000">
                    <a:lumMod val="65000"/>
                  </a:srgbClr>
                </a:solidFill>
                <a:latin typeface="Arial" charset="0"/>
                <a:ea typeface="ＭＳ Ｐゴシック"/>
              </a:rPr>
              <a:t>environmental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 predictors to observed patterns of occurrences and absences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Calibri" pitchFamily="34" charset="0"/>
              <a:ea typeface="ＭＳ Ｐゴシック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 </a:t>
            </a:r>
            <a:endParaRPr lang="en-US" sz="28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0" name="Striped Right Arrow 29"/>
          <p:cNvSpPr/>
          <p:nvPr/>
        </p:nvSpPr>
        <p:spPr>
          <a:xfrm>
            <a:off x="3616376" y="3657600"/>
            <a:ext cx="565047" cy="219998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084" y="2182953"/>
            <a:ext cx="1496749" cy="3520411"/>
            <a:chOff x="105984" y="3029614"/>
            <a:chExt cx="1496749" cy="3520411"/>
          </a:xfrm>
        </p:grpSpPr>
        <p:grpSp>
          <p:nvGrpSpPr>
            <p:cNvPr id="4" name="Group 3"/>
            <p:cNvGrpSpPr/>
            <p:nvPr/>
          </p:nvGrpSpPr>
          <p:grpSpPr>
            <a:xfrm>
              <a:off x="105984" y="3029614"/>
              <a:ext cx="1361154" cy="3520411"/>
              <a:chOff x="105984" y="3029614"/>
              <a:chExt cx="1361154" cy="3520411"/>
            </a:xfrm>
          </p:grpSpPr>
          <p:sp>
            <p:nvSpPr>
              <p:cNvPr id="17" name="TextBox 32"/>
              <p:cNvSpPr txBox="1">
                <a:spLocks noChangeArrowheads="1"/>
              </p:cNvSpPr>
              <p:nvPr/>
            </p:nvSpPr>
            <p:spPr bwMode="auto">
              <a:xfrm>
                <a:off x="224829" y="3029614"/>
                <a:ext cx="984250" cy="27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</a:rPr>
                  <a:t>Land Cover</a:t>
                </a:r>
              </a:p>
            </p:txBody>
          </p:sp>
          <p:pic>
            <p:nvPicPr>
              <p:cNvPr id="21" name="Picture 4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6737" y="5551488"/>
                <a:ext cx="1198562" cy="998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47"/>
              <p:cNvPicPr>
                <a:picLocks/>
              </p:cNvPicPr>
              <p:nvPr/>
            </p:nvPicPr>
            <p:blipFill>
              <a:blip r:embed="rId4"/>
              <a:srcRect l="44640"/>
              <a:stretch>
                <a:fillRect/>
              </a:stretch>
            </p:blipFill>
            <p:spPr bwMode="auto">
              <a:xfrm>
                <a:off x="126737" y="3257550"/>
                <a:ext cx="1198562" cy="1004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Box 64"/>
              <p:cNvSpPr txBox="1">
                <a:spLocks noChangeArrowheads="1"/>
              </p:cNvSpPr>
              <p:nvPr/>
            </p:nvSpPr>
            <p:spPr bwMode="auto">
              <a:xfrm>
                <a:off x="363825" y="4187825"/>
                <a:ext cx="1103313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</a:rPr>
                  <a:t>Weather</a:t>
                </a:r>
              </a:p>
            </p:txBody>
          </p:sp>
          <p:sp>
            <p:nvSpPr>
              <p:cNvPr id="29" name="TextBox 65"/>
              <p:cNvSpPr txBox="1">
                <a:spLocks noChangeArrowheads="1"/>
              </p:cNvSpPr>
              <p:nvPr/>
            </p:nvSpPr>
            <p:spPr bwMode="auto">
              <a:xfrm>
                <a:off x="105984" y="5322655"/>
                <a:ext cx="13611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</a:rPr>
                  <a:t>Remote 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alibri" pitchFamily="34" charset="0"/>
                    <a:ea typeface="ＭＳ Ｐゴシック"/>
                  </a:rPr>
                  <a:t>Sensing</a:t>
                </a:r>
                <a:endParaRPr lang="en-US" sz="1200" b="1" dirty="0">
                  <a:solidFill>
                    <a:srgbClr val="000000"/>
                  </a:solidFill>
                  <a:latin typeface="Calibri" pitchFamily="34" charset="0"/>
                  <a:ea typeface="ＭＳ Ｐゴシック"/>
                </a:endParaRPr>
              </a:p>
            </p:txBody>
          </p:sp>
          <p:pic>
            <p:nvPicPr>
              <p:cNvPr id="32" name="Picture 74"/>
              <p:cNvPicPr>
                <a:picLocks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6737" y="4398963"/>
                <a:ext cx="1198562" cy="1006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 rot="16200000">
              <a:off x="568147" y="4297979"/>
              <a:ext cx="17613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Environmental Data</a:t>
              </a:r>
            </a:p>
          </p:txBody>
        </p:sp>
      </p:grp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4539541" y="5930602"/>
            <a:ext cx="45761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Patterns of occurrence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of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the Tree Swallow for different months of the year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Source : Daniel Fink</a:t>
            </a:r>
            <a:endParaRPr lang="en-US" sz="1600" dirty="0">
              <a:solidFill>
                <a:srgbClr val="FF0000"/>
              </a:solidFill>
              <a:latin typeface="Calibri" pitchFamily="34" charset="0"/>
              <a:ea typeface="ＭＳ Ｐゴシック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367588" y="2410889"/>
            <a:ext cx="1062623" cy="979507"/>
            <a:chOff x="2318944" y="4648200"/>
            <a:chExt cx="1062623" cy="979507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4100" y="4648200"/>
              <a:ext cx="1041400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2318944" y="4673600"/>
              <a:ext cx="10626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 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 smtClean="0">
                <a:solidFill>
                  <a:srgbClr val="000000"/>
                </a:solidFill>
                <a:latin typeface="Arial" charset="0"/>
                <a:ea typeface="ＭＳ Ｐゴシック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80,000</a:t>
              </a:r>
              <a:r>
                <a:rPr lang="en-US" sz="1000" b="1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+ 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CPU Hours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(~ 10  Years!!!)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85800" y="944315"/>
            <a:ext cx="77089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54" name="Picture 53" descr="models-bird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1" y="3085577"/>
            <a:ext cx="1089318" cy="1462373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489201" y="931341"/>
            <a:ext cx="1611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Bird Observations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98900" y="3683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59" name="Striped Right Arrow 58"/>
          <p:cNvSpPr/>
          <p:nvPr/>
        </p:nvSpPr>
        <p:spPr>
          <a:xfrm>
            <a:off x="1530132" y="3657600"/>
            <a:ext cx="565047" cy="219998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9" y="118535"/>
            <a:ext cx="606600" cy="56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56667" y="833299"/>
            <a:ext cx="396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rPr>
              <a:t>State of the Birds 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rPr>
              <a:t>Report</a:t>
            </a:r>
          </a:p>
          <a:p>
            <a:pPr algn="ctr" defTabSz="4572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(officially released by Secretary of Interior) </a:t>
            </a:r>
            <a:endParaRPr lang="en-US" sz="1400" b="1" dirty="0">
              <a:solidFill>
                <a:srgbClr val="000000"/>
              </a:solidFill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37" y="6497424"/>
            <a:ext cx="969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Bird Distribution Models,  Revealing, at a fine resolution,  Species’ Habitat Preferences</a:t>
            </a:r>
            <a:endParaRPr lang="en-US" b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-10036" y="78720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66887" y="855584"/>
            <a:ext cx="4572000" cy="0"/>
          </a:xfrm>
          <a:prstGeom prst="line">
            <a:avLst/>
          </a:prstGeom>
          <a:ln w="635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24467" y="1213710"/>
            <a:ext cx="1576883" cy="664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FF0000"/>
                </a:solidFill>
                <a:latin typeface="Arial"/>
                <a:ea typeface="ＭＳ Ｐゴシック"/>
              </a:rPr>
              <a:t>Novel Approaches </a:t>
            </a:r>
          </a:p>
          <a:p>
            <a:pPr algn="ctr" defTabSz="4572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FF0000"/>
                </a:solidFill>
                <a:latin typeface="Arial"/>
                <a:ea typeface="ＭＳ Ｐゴシック"/>
              </a:rPr>
              <a:t>To Conservation</a:t>
            </a:r>
          </a:p>
          <a:p>
            <a:pPr algn="ctr" defTabSz="4572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FF0000"/>
                </a:solidFill>
                <a:latin typeface="Arial"/>
                <a:ea typeface="ＭＳ Ｐゴシック"/>
              </a:rPr>
              <a:t>Based on </a:t>
            </a:r>
            <a:r>
              <a:rPr lang="en-US" sz="1050" dirty="0" err="1" smtClean="0">
                <a:solidFill>
                  <a:srgbClr val="FF0000"/>
                </a:solidFill>
                <a:latin typeface="Arial"/>
                <a:ea typeface="ＭＳ Ｐゴシック"/>
              </a:rPr>
              <a:t>eBird</a:t>
            </a:r>
            <a:r>
              <a:rPr lang="en-US" sz="1050" dirty="0" smtClean="0">
                <a:solidFill>
                  <a:srgbClr val="FF0000"/>
                </a:solidFill>
                <a:latin typeface="Arial"/>
                <a:ea typeface="ＭＳ Ｐゴシック"/>
              </a:rPr>
              <a:t> Models</a:t>
            </a:r>
            <a:endParaRPr lang="en-US" sz="105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210" y="892718"/>
            <a:ext cx="629690" cy="2256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3926" y="892718"/>
            <a:ext cx="400038" cy="37728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3237" y="1247780"/>
            <a:ext cx="5494251" cy="1012825"/>
            <a:chOff x="63237" y="1704980"/>
            <a:chExt cx="5494251" cy="1012825"/>
          </a:xfrm>
        </p:grpSpPr>
        <p:grpSp>
          <p:nvGrpSpPr>
            <p:cNvPr id="55" name="Group 54"/>
            <p:cNvGrpSpPr/>
            <p:nvPr/>
          </p:nvGrpSpPr>
          <p:grpSpPr>
            <a:xfrm>
              <a:off x="63237" y="1704980"/>
              <a:ext cx="4000763" cy="1012825"/>
              <a:chOff x="126737" y="2085975"/>
              <a:chExt cx="4000763" cy="1012825"/>
            </a:xfrm>
          </p:grpSpPr>
          <p:pic>
            <p:nvPicPr>
              <p:cNvPr id="63" name="Picture 8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26737" y="2085975"/>
                <a:ext cx="1198562" cy="1006475"/>
              </a:xfrm>
              <a:prstGeom prst="rect">
                <a:avLst/>
              </a:prstGeom>
              <a:noFill/>
              <a:ln w="3175" algn="ctr">
                <a:noFill/>
                <a:round/>
                <a:headEnd/>
                <a:tailEnd/>
              </a:ln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1397001" y="2108200"/>
                <a:ext cx="1206499" cy="990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300K+</a:t>
                </a:r>
                <a:endParaRPr lang="en-US" sz="1800" dirty="0">
                  <a:solidFill>
                    <a:srgbClr val="000000"/>
                  </a:solidFill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latin typeface="Calibri"/>
                  </a:rPr>
                  <a:t>volunteer birders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56964" y="2108200"/>
                <a:ext cx="1470536" cy="990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</a:rPr>
                  <a:t>300M+</a:t>
                </a: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libri"/>
                  </a:rPr>
                  <a:t>bird observations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4100777" y="1719212"/>
              <a:ext cx="1456711" cy="990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Calibri"/>
                </a:rPr>
                <a:t>22M+</a:t>
              </a:r>
              <a:endParaRPr lang="en-US" sz="1800" dirty="0">
                <a:solidFill>
                  <a:srgbClr val="000000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hours of field work 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</a:rPr>
                <a:t>(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2500+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years)</a:t>
              </a: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1319" y="1310353"/>
            <a:ext cx="1713148" cy="1202377"/>
          </a:xfrm>
          <a:prstGeom prst="rect">
            <a:avLst/>
          </a:prstGeom>
        </p:spPr>
      </p:pic>
      <p:pic>
        <p:nvPicPr>
          <p:cNvPr id="69" name="Picture 68" descr="TRES_0.7s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63" y="2608948"/>
            <a:ext cx="3321654" cy="332165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7597263" y="1893759"/>
            <a:ext cx="1536701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Distribution Models for 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400+ species with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weekly  </a:t>
            </a:r>
            <a:r>
              <a:rPr lang="en-US" sz="1200" b="1" dirty="0">
                <a:solidFill>
                  <a:srgbClr val="FFFFFF"/>
                </a:solidFill>
                <a:latin typeface="Arial" charset="0"/>
                <a:ea typeface="ＭＳ Ｐゴシック"/>
              </a:rPr>
              <a:t>estimates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at  fine spatial resolution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(3km</a:t>
            </a:r>
            <a:r>
              <a:rPr lang="en-US" sz="1200" b="1" baseline="30000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2</a:t>
            </a:r>
            <a:r>
              <a:rPr lang="en-US" sz="1200" b="1" dirty="0" smtClean="0">
                <a:solidFill>
                  <a:srgbClr val="FFFFFF"/>
                </a:solidFill>
                <a:latin typeface="Arial" charset="0"/>
                <a:ea typeface="ＭＳ Ｐゴシック"/>
              </a:rPr>
              <a:t>)</a:t>
            </a:r>
            <a:endParaRPr lang="en-US" sz="1200" b="1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8866" y="5329441"/>
            <a:ext cx="3041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Boosted Regression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DT Ensemble </a:t>
            </a:r>
            <a:endParaRPr lang="en-US" sz="1600" b="1" dirty="0">
              <a:solidFill>
                <a:srgbClr val="FF0000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851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88"/>
    </mc:Choice>
    <mc:Fallback xmlns="">
      <p:transition spd="slow" advTm="78688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</a:t>
            </a:r>
            <a:br>
              <a:rPr lang="en-US"/>
            </a:br>
            <a:r>
              <a:rPr lang="en-US"/>
              <a:t>When to use Decision Trees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 presented as </a:t>
            </a:r>
            <a:r>
              <a:rPr lang="en-US" dirty="0">
                <a:solidFill>
                  <a:schemeClr val="accent2"/>
                </a:solidFill>
              </a:rPr>
              <a:t>attribute-value pairs</a:t>
            </a:r>
          </a:p>
          <a:p>
            <a:r>
              <a:rPr lang="en-US" dirty="0"/>
              <a:t>Method of approximating discrete-valued functions</a:t>
            </a:r>
          </a:p>
          <a:p>
            <a:r>
              <a:rPr lang="en-US" dirty="0"/>
              <a:t>	Target function has discrete values: </a:t>
            </a:r>
            <a:r>
              <a:rPr lang="en-US" dirty="0">
                <a:solidFill>
                  <a:schemeClr val="accent2"/>
                </a:solidFill>
              </a:rPr>
              <a:t>classification problems</a:t>
            </a:r>
          </a:p>
          <a:p>
            <a:endParaRPr lang="en-US" dirty="0" smtClean="0"/>
          </a:p>
          <a:p>
            <a:r>
              <a:rPr lang="en-US" dirty="0" smtClean="0"/>
              <a:t>Robust </a:t>
            </a:r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noisy data</a:t>
            </a:r>
            <a:r>
              <a:rPr lang="en-US" dirty="0"/>
              <a:t>:</a:t>
            </a:r>
          </a:p>
          <a:p>
            <a:r>
              <a:rPr lang="en-US" dirty="0"/>
              <a:t>	Training data may contain 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missing attribute values</a:t>
            </a:r>
          </a:p>
          <a:p>
            <a:r>
              <a:rPr lang="en-US" dirty="0"/>
              <a:t>Typical bias: prefer smaller trees </a:t>
            </a:r>
            <a:r>
              <a:rPr lang="en-US" dirty="0">
                <a:solidFill>
                  <a:schemeClr val="accent2"/>
                </a:solidFill>
              </a:rPr>
              <a:t>(Ockham's razor )</a:t>
            </a:r>
          </a:p>
        </p:txBody>
      </p:sp>
      <p:sp>
        <p:nvSpPr>
          <p:cNvPr id="961540" name="Rectangle 4"/>
          <p:cNvSpPr>
            <a:spLocks noChangeArrowheads="1"/>
          </p:cNvSpPr>
          <p:nvPr/>
        </p:nvSpPr>
        <p:spPr bwMode="auto">
          <a:xfrm>
            <a:off x="1600200" y="5715000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3333CC"/>
                </a:solidFill>
              </a:rPr>
              <a:t>Widely used, practical and easy to interpret results</a:t>
            </a:r>
          </a:p>
        </p:txBody>
      </p:sp>
    </p:spTree>
    <p:extLst>
      <p:ext uri="{BB962C8B-B14F-4D97-AF65-F5344CB8AC3E}">
        <p14:creationId xmlns:p14="http://schemas.microsoft.com/office/powerpoint/2010/main" val="2910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Inducing decision trees is one of the </a:t>
            </a:r>
            <a:r>
              <a:rPr lang="en-US" dirty="0">
                <a:solidFill>
                  <a:schemeClr val="accent2"/>
                </a:solidFill>
              </a:rPr>
              <a:t>most widely used learning methods in practice </a:t>
            </a:r>
          </a:p>
          <a:p>
            <a:pPr>
              <a:lnSpc>
                <a:spcPct val="90000"/>
              </a:lnSpc>
            </a:pPr>
            <a:r>
              <a:rPr lang="en-US" dirty="0"/>
              <a:t>Can </a:t>
            </a:r>
            <a:r>
              <a:rPr lang="en-US" dirty="0">
                <a:solidFill>
                  <a:schemeClr val="accent2"/>
                </a:solidFill>
              </a:rPr>
              <a:t>outperform human experts</a:t>
            </a:r>
            <a:r>
              <a:rPr lang="en-US" dirty="0"/>
              <a:t> in many problems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Strengths </a:t>
            </a:r>
            <a:r>
              <a:rPr lang="en-US" dirty="0"/>
              <a:t>include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accent2"/>
                </a:solidFill>
              </a:rPr>
              <a:t>Fast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accent2"/>
                </a:solidFill>
              </a:rPr>
              <a:t>simple to </a:t>
            </a:r>
            <a:r>
              <a:rPr lang="en-US" dirty="0" smtClean="0">
                <a:solidFill>
                  <a:schemeClr val="accent2"/>
                </a:solidFill>
              </a:rPr>
              <a:t>implement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human readable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can convert result to a set of easily </a:t>
            </a:r>
            <a:r>
              <a:rPr lang="en-US" dirty="0">
                <a:solidFill>
                  <a:schemeClr val="accent2"/>
                </a:solidFill>
              </a:rPr>
              <a:t>interpretable rules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empirically valid in many </a:t>
            </a:r>
            <a:r>
              <a:rPr lang="en-US" dirty="0">
                <a:solidFill>
                  <a:schemeClr val="accent2"/>
                </a:solidFill>
              </a:rPr>
              <a:t>commercial products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handles </a:t>
            </a:r>
            <a:r>
              <a:rPr lang="en-US" dirty="0">
                <a:solidFill>
                  <a:schemeClr val="accent2"/>
                </a:solidFill>
              </a:rPr>
              <a:t>noisy data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Weaknesses </a:t>
            </a:r>
            <a:r>
              <a:rPr lang="en-US" dirty="0"/>
              <a:t>include: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"</a:t>
            </a:r>
            <a:r>
              <a:rPr lang="en-US" sz="1800" dirty="0" err="1"/>
              <a:t>Univariate</a:t>
            </a:r>
            <a:r>
              <a:rPr lang="en-US" sz="1800" dirty="0"/>
              <a:t>" splits/partitioning using only </a:t>
            </a:r>
            <a:r>
              <a:rPr lang="en-US" sz="1800" dirty="0">
                <a:solidFill>
                  <a:schemeClr val="accent2"/>
                </a:solidFill>
              </a:rPr>
              <a:t>one attribute at a time so limits types of possible trees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large decision trees may be hard to understand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requires </a:t>
            </a:r>
            <a:r>
              <a:rPr lang="en-US" sz="1800" dirty="0">
                <a:solidFill>
                  <a:schemeClr val="accent2"/>
                </a:solidFill>
              </a:rPr>
              <a:t>fixed-length feature vectors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non-incremental (i.e., </a:t>
            </a:r>
            <a:r>
              <a:rPr lang="en-US" sz="1800" dirty="0">
                <a:solidFill>
                  <a:schemeClr val="accent2"/>
                </a:solidFill>
              </a:rPr>
              <a:t>batch method)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2286000"/>
            <a:ext cx="440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be a legal requirement! Why?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A2688F-4017-B84E-ABD4-AEC6D14FBC6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Example: Supervised Learning</a:t>
            </a:r>
            <a:br>
              <a:rPr lang="en-US" sz="2000" dirty="0"/>
            </a:br>
            <a:r>
              <a:rPr lang="en-US" sz="2000" dirty="0"/>
              <a:t>object recognition</a:t>
            </a:r>
            <a:br>
              <a:rPr lang="en-US" sz="2000" dirty="0"/>
            </a:br>
            <a:r>
              <a:rPr lang="en-US" sz="2000" dirty="0"/>
              <a:t>Classification</a:t>
            </a:r>
          </a:p>
        </p:txBody>
      </p:sp>
      <p:pic>
        <p:nvPicPr>
          <p:cNvPr id="40963" name="Picture 5" descr="giraff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7350"/>
            <a:ext cx="11922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giraff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4950"/>
            <a:ext cx="8953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giraff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57350"/>
            <a:ext cx="13446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llam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57350"/>
            <a:ext cx="9953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llam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8953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llama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09750"/>
            <a:ext cx="12096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212725" y="1722438"/>
            <a:ext cx="31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147B2"/>
                </a:solidFill>
                <a:latin typeface="Calibri" charset="0"/>
              </a:rPr>
              <a:t>x</a:t>
            </a:r>
            <a:endParaRPr lang="en-US">
              <a:latin typeface="Calibri" charset="0"/>
            </a:endParaRP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822325" y="3170238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giraffe</a:t>
            </a: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2057400" y="3181350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giraffe</a:t>
            </a:r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3352800" y="3181350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giraffe</a:t>
            </a: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4953000" y="318135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llama</a:t>
            </a: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6096000" y="318135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llama</a:t>
            </a:r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7391400" y="318135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llama</a:t>
            </a:r>
          </a:p>
        </p:txBody>
      </p:sp>
      <p:pic>
        <p:nvPicPr>
          <p:cNvPr id="40977" name="Picture 17" descr="giraffe-tes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959470"/>
            <a:ext cx="2819400" cy="26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212725" y="4484688"/>
            <a:ext cx="446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147B2"/>
                </a:solidFill>
                <a:latin typeface="Calibri" charset="0"/>
              </a:rPr>
              <a:t>X=</a:t>
            </a:r>
            <a:endParaRPr lang="en-US" sz="2000">
              <a:latin typeface="Calibri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105400" y="4495800"/>
            <a:ext cx="893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147B2"/>
                </a:solidFill>
                <a:latin typeface="Calibri" charset="0"/>
              </a:rPr>
              <a:t>f(x)=?</a:t>
            </a:r>
            <a:endParaRPr lang="en-US">
              <a:latin typeface="Calibri" charset="0"/>
            </a:endParaRPr>
          </a:p>
        </p:txBody>
      </p:sp>
      <p:sp>
        <p:nvSpPr>
          <p:cNvPr id="23" name="Footer Placeholder 19"/>
          <p:cNvSpPr>
            <a:spLocks noGrp="1"/>
          </p:cNvSpPr>
          <p:nvPr>
            <p:ph type="ftr" sz="quarter" idx="4294967295"/>
          </p:nvPr>
        </p:nvSpPr>
        <p:spPr bwMode="auto">
          <a:xfrm>
            <a:off x="5562600" y="6400800"/>
            <a:ext cx="2895600" cy="30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" charset="0"/>
              </a:rPr>
              <a:t>From: Stuart </a:t>
            </a:r>
            <a:r>
              <a:rPr lang="en-US" sz="1200" dirty="0">
                <a:latin typeface="Calibri" charset="0"/>
              </a:rPr>
              <a:t>Russell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0325" y="3170238"/>
            <a:ext cx="12763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147B2"/>
                </a:solidFill>
                <a:latin typeface="Calibri" charset="0"/>
              </a:rPr>
              <a:t>f(x</a:t>
            </a:r>
            <a:r>
              <a:rPr lang="en-US" dirty="0" smtClean="0">
                <a:solidFill>
                  <a:srgbClr val="C147B2"/>
                </a:solidFill>
                <a:latin typeface="Calibri" charset="0"/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rgbClr val="C147B2"/>
                </a:solidFill>
                <a:latin typeface="Calibri" charset="0"/>
              </a:rPr>
              <a:t>Target</a:t>
            </a:r>
          </a:p>
          <a:p>
            <a:pPr eaLnBrk="1" hangingPunct="1"/>
            <a:r>
              <a:rPr lang="en-US" dirty="0" smtClean="0">
                <a:solidFill>
                  <a:srgbClr val="C147B2"/>
                </a:solidFill>
                <a:latin typeface="Calibri" charset="0"/>
              </a:rPr>
              <a:t>Function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Classifying Galaxies</a:t>
            </a:r>
          </a:p>
        </p:txBody>
      </p:sp>
      <p:pic>
        <p:nvPicPr>
          <p:cNvPr id="28674" name="Picture 3" descr="ea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590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intermedi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98925"/>
            <a:ext cx="26431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454" name="Text Box 6"/>
          <p:cNvSpPr txBox="1">
            <a:spLocks noChangeArrowheads="1"/>
          </p:cNvSpPr>
          <p:nvPr/>
        </p:nvSpPr>
        <p:spPr bwMode="auto">
          <a:xfrm>
            <a:off x="1447800" y="1676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cs typeface="+mn-cs"/>
              </a:rPr>
              <a:t>Early</a:t>
            </a:r>
            <a:endParaRPr lang="en-US" sz="2800">
              <a:cs typeface="+mn-cs"/>
            </a:endParaRPr>
          </a:p>
        </p:txBody>
      </p:sp>
      <p:sp>
        <p:nvSpPr>
          <p:cNvPr id="744455" name="Text Box 7"/>
          <p:cNvSpPr txBox="1">
            <a:spLocks noChangeArrowheads="1"/>
          </p:cNvSpPr>
          <p:nvPr/>
        </p:nvSpPr>
        <p:spPr bwMode="auto">
          <a:xfrm>
            <a:off x="3886200" y="27432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cs typeface="+mn-cs"/>
              </a:rPr>
              <a:t>Intermediate</a:t>
            </a:r>
            <a:endParaRPr lang="en-US" sz="2400" i="1">
              <a:cs typeface="+mn-cs"/>
            </a:endParaRPr>
          </a:p>
        </p:txBody>
      </p:sp>
      <p:sp>
        <p:nvSpPr>
          <p:cNvPr id="744456" name="Text Box 8"/>
          <p:cNvSpPr txBox="1">
            <a:spLocks noChangeArrowheads="1"/>
          </p:cNvSpPr>
          <p:nvPr/>
        </p:nvSpPr>
        <p:spPr bwMode="auto">
          <a:xfrm>
            <a:off x="7162800" y="37338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cs typeface="+mn-cs"/>
              </a:rPr>
              <a:t>Late</a:t>
            </a:r>
            <a:endParaRPr lang="en-US" sz="2800">
              <a:cs typeface="+mn-cs"/>
            </a:endParaRPr>
          </a:p>
        </p:txBody>
      </p:sp>
      <p:sp>
        <p:nvSpPr>
          <p:cNvPr id="744457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3986213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Tahoma" charset="0"/>
                <a:cs typeface="+mn-cs"/>
              </a:rPr>
              <a:t>Data Size: 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latin typeface="Tahoma" charset="0"/>
                <a:cs typeface="+mn-cs"/>
              </a:rPr>
              <a:t>72 million stars, 20 million galaxies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latin typeface="Tahoma" charset="0"/>
                <a:cs typeface="+mn-cs"/>
              </a:rPr>
              <a:t>Object Catalog: 9 GB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latin typeface="Tahoma" charset="0"/>
                <a:cs typeface="+mn-cs"/>
              </a:rPr>
              <a:t>Image Database: 150 GB</a:t>
            </a:r>
            <a:r>
              <a:rPr lang="en-US" sz="1800" smtClean="0">
                <a:latin typeface="Tahoma" charset="0"/>
                <a:cs typeface="+mn-cs"/>
              </a:rPr>
              <a:t> </a:t>
            </a:r>
            <a:endParaRPr lang="en-US" smtClean="0">
              <a:latin typeface="Tahoma" charset="0"/>
              <a:cs typeface="+mn-cs"/>
            </a:endParaRPr>
          </a:p>
        </p:txBody>
      </p:sp>
      <p:sp>
        <p:nvSpPr>
          <p:cNvPr id="744458" name="Text Box 10"/>
          <p:cNvSpPr txBox="1">
            <a:spLocks noChangeArrowheads="1"/>
          </p:cNvSpPr>
          <p:nvPr/>
        </p:nvSpPr>
        <p:spPr bwMode="auto">
          <a:xfrm>
            <a:off x="3581400" y="1676400"/>
            <a:ext cx="251618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Tahoma" charset="0"/>
                <a:cs typeface="+mn-cs"/>
              </a:rPr>
              <a:t>Class: 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latin typeface="Tahoma" charset="0"/>
                <a:cs typeface="+mn-cs"/>
              </a:rPr>
              <a:t>Stages of Formation</a:t>
            </a:r>
            <a:endParaRPr lang="en-US" sz="1800" smtClean="0">
              <a:latin typeface="Tahoma" charset="0"/>
              <a:cs typeface="+mn-cs"/>
            </a:endParaRPr>
          </a:p>
        </p:txBody>
      </p:sp>
      <p:sp>
        <p:nvSpPr>
          <p:cNvPr id="744459" name="Text Box 11"/>
          <p:cNvSpPr txBox="1">
            <a:spLocks noChangeArrowheads="1"/>
          </p:cNvSpPr>
          <p:nvPr/>
        </p:nvSpPr>
        <p:spPr bwMode="auto">
          <a:xfrm>
            <a:off x="6253163" y="1671638"/>
            <a:ext cx="2890837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Tahoma" charset="0"/>
                <a:cs typeface="+mn-cs"/>
              </a:rPr>
              <a:t>Attributes: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latin typeface="Tahoma" charset="0"/>
                <a:cs typeface="+mn-cs"/>
              </a:rPr>
              <a:t>Image features, 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latin typeface="Tahoma" charset="0"/>
                <a:cs typeface="+mn-cs"/>
              </a:rPr>
              <a:t>Characteristics of light waves received, etc.</a:t>
            </a:r>
          </a:p>
        </p:txBody>
      </p:sp>
      <p:sp>
        <p:nvSpPr>
          <p:cNvPr id="744460" name="Text Box 12"/>
          <p:cNvSpPr txBox="1">
            <a:spLocks noChangeArrowheads="1"/>
          </p:cNvSpPr>
          <p:nvPr/>
        </p:nvSpPr>
        <p:spPr bwMode="auto">
          <a:xfrm>
            <a:off x="6253163" y="1111250"/>
            <a:ext cx="2744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+mn-cs"/>
              </a:rPr>
              <a:t>Courtesy: http://aps.umn.edu</a:t>
            </a:r>
          </a:p>
        </p:txBody>
      </p:sp>
    </p:spTree>
    <p:extLst>
      <p:ext uri="{BB962C8B-B14F-4D97-AF65-F5344CB8AC3E}">
        <p14:creationId xmlns:p14="http://schemas.microsoft.com/office/powerpoint/2010/main" val="119679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Supervised learning: curve fitting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Regression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pic>
        <p:nvPicPr>
          <p:cNvPr id="43010" name="Picture 4" descr="curve-fitting1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885950"/>
            <a:ext cx="4756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3BC8B8-3938-AD44-BAD2-428332C0C26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39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ELMAN@C02GT4M7DJWT3PP7" val="4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textwidth11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\addtolength{\tabcolsep}{-2.0mm}&#10;\begin{tabular}{|cccc|c|} \hline&#10;        &amp; F &amp; S &amp; P &amp; BigTip \\ \hline&#10;$\x_1\!=\!($ &amp; g,      &amp; y,       &amp; a        $)$&amp; $f(\x_1)\!=\!1$        \\&#10;$\x_2\!=\!($ &amp; g,      &amp; n,       &amp; h        $)$&amp; $f(\x_2)\!=\!0$        \\&#10;$\x_3\!=\!($ &amp; g,      &amp; y,       &amp; h        $)$&amp; $f(\x_3)\!=\!1$        \\&#10;$\x_4\!=\!($ &amp; g,      &amp; n,       &amp; a        $)$&amp; $f(\x_4)\!=\!1$        \\&#10;$\x_5\!=\!($ &amp; m,      &amp; y,       &amp; a        $)$&amp; $f(\x_5)\!=\!0$        \\&#10;$\x_6\!=\!($ &amp; y,      &amp; y,       &amp; a        $)$&amp; $f(\x_6)\!=\!0$        \\&#10;$\x_7\!=\!($ &amp; g,      &amp; y,       &amp; a        $)$&amp; $f(\x_7)\!=\!1$        \\&#10;$\x_8\!=\!($ &amp; g,      &amp; y,       &amp; h        $)$&amp; $f(\x_8)\!=\!1$        \\&#10;$\x_9\!=\!($ &amp; m,      &amp; y,       &amp; a        $)$&amp; $f(\x_9)\!=\!0$        \\&#10;$\x_{10}\!=\!($&amp; g,      &amp; y,       &amp; a        $)$&amp; $f(\x_{10})\!=\!1$      \\ \hline&#10;\end{tabular}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06.875"/>
  <p:tag name="PICTUREFILESIZE" val="1250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textwidth11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\addtolength{\tabcolsep}{-2.0mm}&#10;\begin{tabular}{|cccc|c|} \hline&#10;        &amp; F &amp; S &amp; P &amp; BigTip \\ \hline&#10;$\x_1\!=\!($ &amp; g,      &amp; y,       &amp; a        $)$&amp; $f(\x_1)\!=\!1$        \\&#10;$\x_2\!=\!($ &amp; g,      &amp; n,       &amp; h        $)$&amp; $f(\x_2)\!=\!0$        \\&#10;$\x_3\!=\!($ &amp; g,      &amp; y,       &amp; h        $)$&amp; $f(\x_3)\!=\!1$        \\&#10;$\x_4\!=\!($ &amp; g,      &amp; n,       &amp; a        $)$&amp; $f(\x_4)\!=\!1$        \\&#10;$\x_5\!=\!($ &amp; m,      &amp; y,       &amp; a        $)$&amp; $f(\x_5)\!=\!0$        \\&#10;$\x_6\!=\!($ &amp; y,      &amp; y,       &amp; a        $)$&amp; $f(\x_6)\!=\!0$        \\&#10;$\x_7\!=\!($ &amp; g,      &amp; y,       &amp; a        $)$&amp; $f(\x_7)\!=\!1$        \\&#10;$\x_8\!=\!($ &amp; g,      &amp; y,       &amp; h        $)$&amp; $f(\x_8)\!=\!1$        \\&#10;$\x_9\!=\!($ &amp; m,      &amp; y,       &amp; a        $)$&amp; $f(\x_9)\!=\!0$        \\&#10;$\x_{10}\!=\!($&amp; g,      &amp; y,       &amp; a        $)$&amp; $f(\x_{10})\!=\!1$      \\ \hline&#10;\end{tabular}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06.875"/>
  <p:tag name="PICTUREFILESIZE" val="1250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textwidth11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\addtolength{\tabcolsep}{-2.0mm}&#10;\begin{tabular}{|cccc|c|} \hline&#10;        &amp; F &amp; S &amp; P &amp; BigTip \\ \hline&#10;$\x_1\!=\!($ &amp; g,      &amp; y,       &amp; a        $)$&amp; $f(\x_1)\!=\!1$        \\&#10;$\x_2\!=\!($ &amp; g,      &amp; n,       &amp; h        $)$&amp; $f(\x_2)\!=\!0$        \\&#10;$\x_3\!=\!($ &amp; g,      &amp; y,       &amp; h        $)$&amp; $f(\x_3)\!=\!1$        \\&#10;$\x_4\!=\!($ &amp; g,      &amp; n,       &amp; a        $)$&amp; $f(\x_4)\!=\!1$        \\&#10;$\x_5\!=\!($ &amp; m,      &amp; y,       &amp; a        $)$&amp; $f(\x_5)\!=\!0$        \\&#10;$\x_6\!=\!($ &amp; y,      &amp; y,       &amp; a        $)$&amp; $f(\x_6)\!=\!0$        \\&#10;$\x_7\!=\!($ &amp; g,      &amp; y,       &amp; a        $)$&amp; $f(\x_7)\!=\!1$        \\&#10;$\x_8\!=\!($ &amp; g,      &amp; y,       &amp; h        $)$&amp; $f(\x_8)\!=\!1$        \\&#10;$\x_9\!=\!($ &amp; m,      &amp; y,       &amp; a        $)$&amp; $f(\x_9)\!=\!0$        \\&#10;$\x_{10}\!=\!($&amp; g,      &amp; y,       &amp; a        $)$&amp; $f(\x_{10})\!=\!1$      \\ \hline&#10;\end{tabular}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06.875"/>
  <p:tag name="PICTUREFILESIZE" val="1250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textwidth20.5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&#10;\begin{definition}&#10;The {\bf training error $\Err_{D_{train}}(h)$} on training data $D_{train}=((\x_1,\y_1),...,(\x_n,\y_n))$  of a hypothesis $h$ is $\Err_{D_{train}}(h)=\frac{1}{\n}\sum_{i=1}^{\n} \Delta(h(\x_i),\y_i)$.&#10;\end{definition}&#10;\vspace*{-0.3cm}&#10;&#10;\begin{definition}&#10;The {\bf test error $\Err_{D_{test}}(h)$} on test data $D_{test}=((\x_1,\y_1),...,(\x_k,\y_k))$  of a hypothesis $h$ is \newline $\Err_{D_{test}}(h)=\frac{1}{\n}\sum_{i=1}^{k} \Delta(h(\x_i),\y_i)$.&#10;\end{definition}&#10;\vspace*{-0.3cm}&#10;&#10;\begin{definition}&#10;The {\bf prediction/generalization/true error $\Err_P(h)$} of a hypothesis $h$ for a learning task $P(X,Y)$ is &#10;\begin{eqnarray*}&#10;\Err_P(h)=\sum_{\x \in X,\y \in Y} \Delta(h(\x),\y) P(X=\x,Y=y).&#10;\end{eqnarray*}&#10;\end{definition}&#10;\vspace*{-1.2cm}&#10;&#10;\begin{definition}&#10;The {\em zero/one-loss function $\Delta(a,b)$} returns $1$ if $a \not= b$ and $0$ otherwise.&#10;\end{definition}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61"/>
  <p:tag name="BOXHEIGHT" val="571"/>
  <p:tag name="BOXFONT" val="10"/>
  <p:tag name="BOXWRAP" val="False"/>
  <p:tag name="WORKAROUNDTRANSPARENCYBUG" val="False"/>
  <p:tag name="ALLOWFONTSUBSTITUTION" val="False"/>
  <p:tag name="BITMAPFORMAT" val="bmpmono"/>
  <p:tag name="ORIGWIDTH" val="582"/>
  <p:tag name="PICTUREFILESIZE" val="19912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58640</TotalTime>
  <Words>3873</Words>
  <Application>Microsoft Macintosh PowerPoint</Application>
  <PresentationFormat>On-screen Show (4:3)</PresentationFormat>
  <Paragraphs>1197</Paragraphs>
  <Slides>66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Calibri</vt:lpstr>
      <vt:lpstr>Monotype Corsiva</vt:lpstr>
      <vt:lpstr>ＭＳ Ｐゴシック</vt:lpstr>
      <vt:lpstr>Symbol</vt:lpstr>
      <vt:lpstr>Tahoma</vt:lpstr>
      <vt:lpstr>Times New Roman</vt:lpstr>
      <vt:lpstr>Wingdings</vt:lpstr>
      <vt:lpstr>Arial</vt:lpstr>
      <vt:lpstr>Default Design</vt:lpstr>
      <vt:lpstr>1_Default Design</vt:lpstr>
      <vt:lpstr>VISIO</vt:lpstr>
      <vt:lpstr>Document</vt:lpstr>
      <vt:lpstr>Equation</vt:lpstr>
      <vt:lpstr>Photo Editor Photo</vt:lpstr>
      <vt:lpstr>CS 4700: Foundations of  Artificial Intelligence</vt:lpstr>
      <vt:lpstr>Big Data: Sensors Everywhere</vt:lpstr>
      <vt:lpstr>Big Data: Scientific Domains</vt:lpstr>
      <vt:lpstr>Machine Learning   Tasks  </vt:lpstr>
      <vt:lpstr>Machine Learning  Tasks</vt:lpstr>
      <vt:lpstr>Example: Supervised Learning object recognition Classification</vt:lpstr>
      <vt:lpstr>Example: Supervised Learning object recognition Classification</vt:lpstr>
      <vt:lpstr>Classifying Galaxies</vt:lpstr>
      <vt:lpstr>Supervised learning: curve fitting Regression </vt:lpstr>
      <vt:lpstr>Supervised learning: curve fitting Regression </vt:lpstr>
      <vt:lpstr>Supervised learning: curve fitting Regression </vt:lpstr>
      <vt:lpstr>Supervised learning: curve fitting Regression </vt:lpstr>
      <vt:lpstr>Supervised learning: curve fitting Regression </vt:lpstr>
      <vt:lpstr>Unsupervised Learning: Clustering </vt:lpstr>
      <vt:lpstr>Machine Learning  </vt:lpstr>
      <vt:lpstr>Supervised learning: Big Picture</vt:lpstr>
      <vt:lpstr>Big Picture of Supervised Learning   </vt:lpstr>
      <vt:lpstr>PowerPoint Presentation</vt:lpstr>
      <vt:lpstr>PowerPoint Presentation</vt:lpstr>
      <vt:lpstr>PowerPoint Presentation</vt:lpstr>
      <vt:lpstr>PowerPoint Presentation</vt:lpstr>
      <vt:lpstr>Decision Tree Learning</vt:lpstr>
      <vt:lpstr>Decision Tree</vt:lpstr>
      <vt:lpstr>Big Tip Example</vt:lpstr>
      <vt:lpstr>Decision Tree Example: “BigTip”</vt:lpstr>
      <vt:lpstr>Learning decision trees: Another  example (waiting at a restaurant)</vt:lpstr>
      <vt:lpstr>Attribute-based representations</vt:lpstr>
      <vt:lpstr>Decision trees</vt:lpstr>
      <vt:lpstr>Decision tree learning Algorithm </vt:lpstr>
      <vt:lpstr>Basic DT Learning Algorithm</vt:lpstr>
      <vt:lpstr>Big Tip Example </vt:lpstr>
      <vt:lpstr>Top-Down Induction of Decision Tree: Big Tip Example </vt:lpstr>
      <vt:lpstr>Top-Down Induction  of DT (simplified)</vt:lpstr>
      <vt:lpstr>Picking the Best Attribute to Split </vt:lpstr>
      <vt:lpstr>Attribute-based representations</vt:lpstr>
      <vt:lpstr>Choosing an attribute: Information Gain</vt:lpstr>
      <vt:lpstr>Information Gain</vt:lpstr>
      <vt:lpstr>Information</vt:lpstr>
      <vt:lpstr>Information (or Entropy)</vt:lpstr>
      <vt:lpstr>Shape of Entropy Function</vt:lpstr>
      <vt:lpstr>Information or  Entropy</vt:lpstr>
      <vt:lpstr>Attribute-based representations</vt:lpstr>
      <vt:lpstr>Choosing an attribute: Information Gain</vt:lpstr>
      <vt:lpstr>Choosing an attribute: Information Gain</vt:lpstr>
      <vt:lpstr>Choosing an attribute: Information Gain</vt:lpstr>
      <vt:lpstr>Interpretations of gain</vt:lpstr>
      <vt:lpstr>Information gain</vt:lpstr>
      <vt:lpstr>Example contd.</vt:lpstr>
      <vt:lpstr>Expressiveness of Decision Trees</vt:lpstr>
      <vt:lpstr>Expressiveness</vt:lpstr>
      <vt:lpstr>Expressiveness: Boolean Function with 2 attributes     DTs        </vt:lpstr>
      <vt:lpstr>Expressiveness: 2 attribute     DTs        </vt:lpstr>
      <vt:lpstr> </vt:lpstr>
      <vt:lpstr> </vt:lpstr>
      <vt:lpstr>Number of Distinct Decision Trees</vt:lpstr>
      <vt:lpstr>Hypothesis spaces</vt:lpstr>
      <vt:lpstr>PowerPoint Presentation</vt:lpstr>
      <vt:lpstr>Evaluation Methodology</vt:lpstr>
      <vt:lpstr>Test/Training Split</vt:lpstr>
      <vt:lpstr>Measuring Prediction Performance</vt:lpstr>
      <vt:lpstr>Performance Measures</vt:lpstr>
      <vt:lpstr>Extensions of the  Decision Tree Learning Algorithm  </vt:lpstr>
      <vt:lpstr>How well does it work?</vt:lpstr>
      <vt:lpstr>PowerPoint Presentation</vt:lpstr>
      <vt:lpstr>Summary: When to use Decision Trees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1073</cp:revision>
  <dcterms:created xsi:type="dcterms:W3CDTF">1601-01-01T00:00:00Z</dcterms:created>
  <dcterms:modified xsi:type="dcterms:W3CDTF">2017-11-07T00:07:34Z</dcterms:modified>
</cp:coreProperties>
</file>