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2" r:id="rId2"/>
    <p:sldId id="403" r:id="rId3"/>
    <p:sldId id="404" r:id="rId4"/>
    <p:sldId id="405" r:id="rId5"/>
    <p:sldId id="402" r:id="rId6"/>
    <p:sldId id="411" r:id="rId7"/>
    <p:sldId id="412" r:id="rId8"/>
    <p:sldId id="428" r:id="rId9"/>
    <p:sldId id="450" r:id="rId10"/>
    <p:sldId id="418" r:id="rId11"/>
    <p:sldId id="413" r:id="rId12"/>
    <p:sldId id="391" r:id="rId13"/>
    <p:sldId id="392" r:id="rId14"/>
    <p:sldId id="350" r:id="rId15"/>
    <p:sldId id="360" r:id="rId16"/>
    <p:sldId id="361" r:id="rId17"/>
    <p:sldId id="362" r:id="rId18"/>
    <p:sldId id="364" r:id="rId19"/>
    <p:sldId id="365" r:id="rId20"/>
    <p:sldId id="443" r:id="rId21"/>
    <p:sldId id="442" r:id="rId22"/>
    <p:sldId id="449" r:id="rId23"/>
    <p:sldId id="422" r:id="rId24"/>
    <p:sldId id="388" r:id="rId25"/>
    <p:sldId id="410" r:id="rId2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6666FF"/>
    <a:srgbClr val="000080"/>
    <a:srgbClr val="094895"/>
    <a:srgbClr val="083D7E"/>
    <a:srgbClr val="A8E5FE"/>
    <a:srgbClr val="E7B87F"/>
    <a:srgbClr val="DFC59B"/>
    <a:srgbClr val="46F0E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8" autoAdjust="0"/>
    <p:restoredTop sz="82933" autoAdjust="0"/>
  </p:normalViewPr>
  <p:slideViewPr>
    <p:cSldViewPr>
      <p:cViewPr>
        <p:scale>
          <a:sx n="141" d="100"/>
          <a:sy n="141" d="100"/>
        </p:scale>
        <p:origin x="248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notesViewPr>
    <p:cSldViewPr>
      <p:cViewPr varScale="1">
        <p:scale>
          <a:sx n="99" d="100"/>
          <a:sy n="99" d="100"/>
        </p:scale>
        <p:origin x="357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4148-D2BD-A84D-84E3-AC6A55E1AB0F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BD22C-107C-4B47-B691-65DFEBC2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6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5450C2A2-47DF-420F-9BC9-8E03C333D6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63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9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62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/>
              <a:t>AI BS (founded 2003) and AI cell science (founded 2014)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/>
              <a:t>mission is to contribute to humanity through high-impact AI research and engineering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/>
              <a:t>what are those projects? (next slide)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06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</a:pPr>
            <a:r>
              <a:rPr lang="en-US" dirty="0" smtClean="0"/>
              <a:t>Aristo: Aristo is an exciting, multidisciplinary project that aims to develop systems that have a deeper understanding of the world and can demonstrate that understanding through question answering and explanation.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-US" dirty="0" smtClean="0"/>
              <a:t>Euclid: 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lvl="0" indent="-317500" rtl="0">
              <a:spcBef>
                <a:spcPts val="0"/>
              </a:spcBef>
            </a:pPr>
            <a:r>
              <a:rPr lang="en-US" dirty="0" smtClean="0"/>
              <a:t>Semantic Scholar: Leverage AI To Combat Information Overload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-US" dirty="0" smtClean="0"/>
              <a:t>Plato:</a:t>
            </a:r>
            <a:r>
              <a:rPr lang="en-US" baseline="0" dirty="0" smtClean="0"/>
              <a:t> Visual Knowledge Extraction and Reasoning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-US" baseline="0" dirty="0" err="1" smtClean="0"/>
              <a:t>AllenNLP</a:t>
            </a:r>
            <a:r>
              <a:rPr lang="en-US" baseline="0" dirty="0" smtClean="0"/>
              <a:t>: Deep semantic NLP platform</a:t>
            </a:r>
            <a:endParaRPr lang="en-US" dirty="0" smtClean="0"/>
          </a:p>
          <a:p>
            <a:pPr marL="457200" lvl="0" indent="-317500" rtl="0">
              <a:spcBef>
                <a:spcPts val="0"/>
              </a:spcBef>
            </a:pPr>
            <a:endParaRPr lang="en-US" dirty="0" smtClean="0"/>
          </a:p>
          <a:p>
            <a:pPr marL="457200" lvl="0" indent="-317500" rtl="0">
              <a:spcBef>
                <a:spcPts val="0"/>
              </a:spcBef>
            </a:pPr>
            <a:r>
              <a:rPr lang="en" dirty="0" smtClean="0"/>
              <a:t>We </a:t>
            </a:r>
            <a:r>
              <a:rPr lang="en" dirty="0"/>
              <a:t>want to sure we are making progress, and not getting lost in the process of solving this very hard problem.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" dirty="0"/>
              <a:t>We evaluate our progress of research against human benchmarks - passing stadardized science (Aristo, plato), and math (euclid) exam. 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" dirty="0"/>
              <a:t>Some exam questions require understanding diagrams (plato). We are starting with 4th grade, then 8th..</a:t>
            </a:r>
          </a:p>
          <a:p>
            <a:pPr marL="457200" lvl="0" indent="-317500" rtl="0">
              <a:spcBef>
                <a:spcPts val="0"/>
              </a:spcBef>
            </a:pPr>
            <a:r>
              <a:rPr lang="en" dirty="0"/>
              <a:t>Also building tools to assist scientists in their daily research tasks (S2)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681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Idea being: If an agent truly understands a piece of text, it should be able to answer questions about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54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C2A2-47DF-420F-9BC9-8E03C333D62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93426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FBF330AE-1FA9-42CC-85D4-BE4AEF5A29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C85DD-5F45-44A6-A198-05529F43C1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219075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41985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466D8-4B47-4F72-93D4-6368A41DA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0F06C-DC55-49E8-966D-651E62CB7A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D8DBC-C2CE-481A-8363-D3D8E1361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4114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1148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5F975-A6D9-46B6-A904-F36D352CA7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D9FCE-DFA9-40DA-A680-3C78D285AB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883AC-7F85-4296-ABFD-DEB47A04F7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B34F3-3F23-421A-9C73-74D16BB404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CEBC2-C5EA-4CAD-9628-7C8CC4891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3591" y="6155301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4A02A-CC8E-4FB7-AF5B-6A28264C16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420" y="6332375"/>
            <a:ext cx="2584580" cy="494523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83D7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762000"/>
            <a:ext cx="83820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0664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61635A22-53B5-476F-890F-949082DFD7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gif"/><Relationship Id="rId12" Type="http://schemas.openxmlformats.org/officeDocument/2006/relationships/image" Target="../media/image41.png"/><Relationship Id="rId13" Type="http://schemas.openxmlformats.org/officeDocument/2006/relationships/image" Target="../media/image42.gif"/><Relationship Id="rId1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microsoft.com/office/2007/relationships/hdphoto" Target="../media/hdphoto2.wdp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30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risto-demo-internal.allenai.org" TargetMode="External"/><Relationship Id="rId4" Type="http://schemas.openxmlformats.org/officeDocument/2006/relationships/hyperlink" Target="http://tableviz.dev.ai2:8090" TargetMode="External"/><Relationship Id="rId5" Type="http://schemas.openxmlformats.org/officeDocument/2006/relationships/hyperlink" Target="http://aristo-controller.dev.ai2:808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isto-demo.allenai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hyperlink" Target="http://allenai.org/jobs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828800"/>
            <a:ext cx="8382000" cy="1470025"/>
          </a:xfrm>
          <a:solidFill>
            <a:srgbClr val="094895"/>
          </a:solidFill>
        </p:spPr>
        <p:txBody>
          <a:bodyPr/>
          <a:lstStyle/>
          <a:p>
            <a:r>
              <a:rPr lang="en-US" sz="2800" b="1" dirty="0" smtClean="0"/>
              <a:t>Global Reasoning over Semantic Abstractions</a:t>
            </a:r>
            <a:br>
              <a:rPr lang="en-US" sz="2800" b="1" dirty="0" smtClean="0"/>
            </a:br>
            <a:r>
              <a:rPr lang="en-US" sz="2800" b="1" dirty="0" smtClean="0"/>
              <a:t>and Semi-Formal Knowledge Bases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581400"/>
            <a:ext cx="7086600" cy="2133600"/>
          </a:xfrm>
        </p:spPr>
        <p:txBody>
          <a:bodyPr/>
          <a:lstStyle/>
          <a:p>
            <a:endParaRPr lang="en-US" sz="2000" b="1" dirty="0" smtClean="0"/>
          </a:p>
          <a:p>
            <a:r>
              <a:rPr lang="en-US" sz="2000" b="1" dirty="0" smtClean="0"/>
              <a:t>Ashish Sabharwal</a:t>
            </a:r>
            <a:endParaRPr lang="en-US" sz="1100" dirty="0"/>
          </a:p>
          <a:p>
            <a:r>
              <a:rPr lang="en-US" sz="2000" dirty="0" smtClean="0"/>
              <a:t>Allen Institute for Artificial Intelligence (AI2)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AI Seminar, Cornell</a:t>
            </a:r>
          </a:p>
          <a:p>
            <a:r>
              <a:rPr lang="en-US" sz="1600" dirty="0" smtClean="0"/>
              <a:t>November 3, </a:t>
            </a:r>
            <a:r>
              <a:rPr lang="en-US" sz="1600" dirty="0" smtClean="0"/>
              <a:t>2017</a:t>
            </a:r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INTRO ONLY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Bart Selman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logo_head_only_300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57" y="152400"/>
            <a:ext cx="1064243" cy="1057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95844"/>
            <a:ext cx="577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Intermezzo: Reflection on semantics and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“real” understanding of natural language, common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ense, and scientific knowledge.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6"/>
    </mc:Choice>
    <mc:Fallback xmlns="">
      <p:transition xmlns:p14="http://schemas.microsoft.com/office/powerpoint/2010/main" spd="slow" advTm="5546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Broad Domain Knowledge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95524" y="11598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tint val="66000"/>
                  <a:satMod val="160000"/>
                </a:schemeClr>
              </a:gs>
              <a:gs pos="50000">
                <a:schemeClr val="accent1">
                  <a:tint val="66000"/>
                  <a:satMod val="160000"/>
                  <a:tint val="44500"/>
                  <a:satMod val="160000"/>
                </a:schemeClr>
              </a:gs>
              <a:gs pos="100000">
                <a:schemeClr val="accent1">
                  <a:tint val="66000"/>
                  <a:satMod val="1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5524" y="26076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5524" y="40554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  <a:tint val="66000"/>
                  <a:satMod val="160000"/>
                </a:schemeClr>
              </a:gs>
              <a:gs pos="50000">
                <a:schemeClr val="accent2">
                  <a:lumMod val="20000"/>
                  <a:lumOff val="80000"/>
                  <a:shade val="30000"/>
                  <a:satMod val="115000"/>
                  <a:tint val="44500"/>
                  <a:satMod val="160000"/>
                </a:schemeClr>
              </a:gs>
              <a:gs pos="100000">
                <a:schemeClr val="accent2">
                  <a:lumMod val="20000"/>
                  <a:lumOff val="80000"/>
                  <a:shade val="30000"/>
                  <a:satMod val="11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29124" y="11598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F5FD8D">
                  <a:tint val="66000"/>
                  <a:satMod val="160000"/>
                </a:srgbClr>
              </a:gs>
              <a:gs pos="50000">
                <a:srgbClr val="F5FD8D">
                  <a:tint val="44500"/>
                  <a:satMod val="160000"/>
                </a:srgbClr>
              </a:gs>
              <a:gs pos="100000">
                <a:srgbClr val="F5FD8D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429124" y="26076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083D7E">
                  <a:tint val="66000"/>
                  <a:satMod val="160000"/>
                  <a:tint val="66000"/>
                  <a:satMod val="160000"/>
                </a:srgbClr>
              </a:gs>
              <a:gs pos="50000">
                <a:srgbClr val="083D7E">
                  <a:tint val="66000"/>
                  <a:satMod val="160000"/>
                  <a:tint val="44500"/>
                  <a:satMod val="160000"/>
                </a:srgbClr>
              </a:gs>
              <a:gs pos="100000">
                <a:srgbClr val="083D7E">
                  <a:tint val="66000"/>
                  <a:satMod val="16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29124" y="40554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562724" y="11598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E7B87F">
                  <a:tint val="66000"/>
                  <a:satMod val="160000"/>
                </a:srgbClr>
              </a:gs>
              <a:gs pos="50000">
                <a:srgbClr val="E7B87F">
                  <a:tint val="44500"/>
                  <a:satMod val="160000"/>
                </a:srgbClr>
              </a:gs>
              <a:gs pos="100000">
                <a:srgbClr val="E7B87F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62724" y="26076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62724" y="40554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696324" y="1159877"/>
            <a:ext cx="2133600" cy="1447800"/>
          </a:xfrm>
          <a:prstGeom prst="rect">
            <a:avLst/>
          </a:prstGeom>
          <a:gradFill flip="none" rotWithShape="1">
            <a:gsLst>
              <a:gs pos="0">
                <a:srgbClr val="F18683">
                  <a:tint val="66000"/>
                  <a:satMod val="160000"/>
                </a:srgbClr>
              </a:gs>
              <a:gs pos="50000">
                <a:srgbClr val="F18683">
                  <a:tint val="44500"/>
                  <a:satMod val="160000"/>
                </a:srgbClr>
              </a:gs>
              <a:gs pos="100000">
                <a:srgbClr val="F18683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696324" y="26076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696324" y="4055477"/>
            <a:ext cx="2133600" cy="1447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459" y="1143000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Celestial Phenomena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00257" y="1414007"/>
            <a:ext cx="1981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sun</a:t>
            </a:r>
          </a:p>
          <a:p>
            <a:r>
              <a:rPr lang="en-US" sz="1100" b="0" dirty="0" smtClean="0"/>
              <a:t>moon</a:t>
            </a:r>
          </a:p>
          <a:p>
            <a:r>
              <a:rPr lang="en-US" sz="1100" b="0" dirty="0" smtClean="0"/>
              <a:t>stars</a:t>
            </a:r>
          </a:p>
          <a:p>
            <a:r>
              <a:rPr lang="en-US" sz="1100" b="0" dirty="0" smtClean="0"/>
              <a:t>day/night,</a:t>
            </a:r>
          </a:p>
          <a:p>
            <a:r>
              <a:rPr lang="en-US" sz="1100" b="0" dirty="0" smtClean="0"/>
              <a:t>rotation</a:t>
            </a:r>
          </a:p>
          <a:p>
            <a:r>
              <a:rPr lang="en-US" sz="1100" b="0" dirty="0" smtClean="0"/>
              <a:t>revolution</a:t>
            </a:r>
          </a:p>
          <a:p>
            <a:endParaRPr lang="en-US" sz="1100" b="0" dirty="0"/>
          </a:p>
        </p:txBody>
      </p:sp>
      <p:sp>
        <p:nvSpPr>
          <p:cNvPr id="24" name="TextBox 23"/>
          <p:cNvSpPr txBox="1"/>
          <p:nvPr/>
        </p:nvSpPr>
        <p:spPr>
          <a:xfrm>
            <a:off x="2895600" y="1143000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Earth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401299" y="1421441"/>
            <a:ext cx="22463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air</a:t>
            </a:r>
          </a:p>
          <a:p>
            <a:r>
              <a:rPr lang="en-US" sz="1100" b="0" dirty="0" smtClean="0"/>
              <a:t>water</a:t>
            </a:r>
          </a:p>
          <a:p>
            <a:r>
              <a:rPr lang="en-US" sz="1100" b="0" dirty="0" smtClean="0"/>
              <a:t>land</a:t>
            </a:r>
          </a:p>
          <a:p>
            <a:r>
              <a:rPr lang="en-US" sz="1100" b="0" dirty="0" smtClean="0"/>
              <a:t>weather</a:t>
            </a:r>
          </a:p>
          <a:p>
            <a:r>
              <a:rPr lang="en-US" sz="1100" b="0" dirty="0" smtClean="0"/>
              <a:t>precipitation</a:t>
            </a:r>
          </a:p>
          <a:p>
            <a:r>
              <a:rPr lang="en-US" sz="1100" b="0" dirty="0" smtClean="0"/>
              <a:t>erosion</a:t>
            </a:r>
          </a:p>
          <a:p>
            <a:r>
              <a:rPr lang="en-US" sz="1100" b="0" dirty="0" smtClean="0"/>
              <a:t> </a:t>
            </a:r>
            <a:endParaRPr lang="en-US" sz="11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5009358" y="1153226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Matter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610391" y="1412674"/>
            <a:ext cx="2246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solid/liquid/gas</a:t>
            </a:r>
          </a:p>
          <a:p>
            <a:r>
              <a:rPr lang="en-US" sz="1100" b="0" dirty="0" smtClean="0"/>
              <a:t>properties</a:t>
            </a:r>
          </a:p>
          <a:p>
            <a:r>
              <a:rPr lang="en-US" sz="1100" b="0" dirty="0" smtClean="0"/>
              <a:t>conductivity</a:t>
            </a:r>
          </a:p>
          <a:p>
            <a:r>
              <a:rPr lang="en-US" sz="1100" b="0" dirty="0" smtClean="0"/>
              <a:t>texture</a:t>
            </a:r>
          </a:p>
          <a:p>
            <a:r>
              <a:rPr lang="en-US" sz="1100" b="0" dirty="0" smtClean="0"/>
              <a:t>temperature</a:t>
            </a:r>
          </a:p>
          <a:p>
            <a:r>
              <a:rPr lang="en-US" sz="1100" b="0" dirty="0" smtClean="0"/>
              <a:t>measuring tools</a:t>
            </a:r>
            <a:endParaRPr lang="en-US" sz="11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7153988" y="115322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832653" y="1421441"/>
            <a:ext cx="194020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forms</a:t>
            </a:r>
          </a:p>
          <a:p>
            <a:r>
              <a:rPr lang="en-US" sz="1100" b="0" dirty="0" smtClean="0"/>
              <a:t>energy transfer</a:t>
            </a:r>
          </a:p>
          <a:p>
            <a:r>
              <a:rPr lang="en-US" sz="1100" b="0" dirty="0" smtClean="0"/>
              <a:t>heat</a:t>
            </a:r>
          </a:p>
          <a:p>
            <a:r>
              <a:rPr lang="en-US" sz="1100" b="0" dirty="0" smtClean="0"/>
              <a:t>electricity</a:t>
            </a:r>
          </a:p>
          <a:p>
            <a:r>
              <a:rPr lang="en-US" sz="1100" b="0" dirty="0" smtClean="0"/>
              <a:t>chemical energy</a:t>
            </a:r>
          </a:p>
          <a:p>
            <a:r>
              <a:rPr lang="en-US" sz="1100" b="0" dirty="0" smtClean="0"/>
              <a:t>energy conversion</a:t>
            </a:r>
          </a:p>
          <a:p>
            <a:endParaRPr lang="en-US" sz="11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810254" y="2594375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Forces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76976" y="2838317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gravity</a:t>
            </a:r>
          </a:p>
          <a:p>
            <a:r>
              <a:rPr lang="en-US" sz="1100" b="0" dirty="0" smtClean="0"/>
              <a:t>magnetism</a:t>
            </a:r>
          </a:p>
          <a:p>
            <a:r>
              <a:rPr lang="en-US" sz="1100" b="0" dirty="0" smtClean="0"/>
              <a:t>force</a:t>
            </a:r>
          </a:p>
          <a:p>
            <a:r>
              <a:rPr lang="en-US" sz="1100" b="0" dirty="0" smtClean="0"/>
              <a:t>friction</a:t>
            </a:r>
          </a:p>
          <a:p>
            <a:r>
              <a:rPr lang="en-US" sz="1100" b="0" dirty="0" smtClean="0"/>
              <a:t>pull/pushing</a:t>
            </a:r>
          </a:p>
          <a:p>
            <a:r>
              <a:rPr lang="en-US" sz="1100" b="0" dirty="0" smtClean="0"/>
              <a:t>attraction</a:t>
            </a:r>
            <a:endParaRPr lang="en-US" sz="1100" b="0" dirty="0"/>
          </a:p>
        </p:txBody>
      </p:sp>
      <p:sp>
        <p:nvSpPr>
          <p:cNvPr id="34" name="TextBox 33"/>
          <p:cNvSpPr txBox="1"/>
          <p:nvPr/>
        </p:nvSpPr>
        <p:spPr>
          <a:xfrm>
            <a:off x="2762684" y="2607064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Living things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463123" y="2869241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living</a:t>
            </a:r>
          </a:p>
          <a:p>
            <a:r>
              <a:rPr lang="en-US" sz="1100" b="0" dirty="0" smtClean="0"/>
              <a:t>nonliving</a:t>
            </a:r>
          </a:p>
          <a:p>
            <a:r>
              <a:rPr lang="en-US" sz="1100" b="0" dirty="0" smtClean="0"/>
              <a:t>characteristics</a:t>
            </a:r>
          </a:p>
          <a:p>
            <a:r>
              <a:rPr lang="en-US" sz="1100" b="0" dirty="0" smtClean="0"/>
              <a:t>animals</a:t>
            </a:r>
          </a:p>
          <a:p>
            <a:r>
              <a:rPr lang="en-US" sz="1100" b="0" dirty="0" smtClean="0"/>
              <a:t>plants</a:t>
            </a:r>
          </a:p>
          <a:p>
            <a:r>
              <a:rPr lang="en-US" sz="1100" b="0" dirty="0" smtClean="0"/>
              <a:t>fish</a:t>
            </a:r>
            <a:endParaRPr lang="en-US" sz="1100" b="0" dirty="0"/>
          </a:p>
        </p:txBody>
      </p:sp>
      <p:sp>
        <p:nvSpPr>
          <p:cNvPr id="36" name="TextBox 35"/>
          <p:cNvSpPr txBox="1"/>
          <p:nvPr/>
        </p:nvSpPr>
        <p:spPr>
          <a:xfrm>
            <a:off x="4919351" y="2625800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Inheritance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619790" y="2887977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inherited traits</a:t>
            </a:r>
          </a:p>
          <a:p>
            <a:r>
              <a:rPr lang="en-US" sz="1100" b="0" dirty="0" smtClean="0"/>
              <a:t>resemblance</a:t>
            </a:r>
          </a:p>
          <a:p>
            <a:r>
              <a:rPr lang="en-US" sz="1100" b="0" dirty="0" smtClean="0"/>
              <a:t>acquired traits</a:t>
            </a:r>
          </a:p>
          <a:p>
            <a:r>
              <a:rPr lang="en-US" sz="1100" b="0" dirty="0" smtClean="0"/>
              <a:t>learned traits</a:t>
            </a:r>
          </a:p>
          <a:p>
            <a:r>
              <a:rPr lang="en-US" sz="1100" b="0" dirty="0" smtClean="0"/>
              <a:t>body features</a:t>
            </a:r>
          </a:p>
          <a:p>
            <a:r>
              <a:rPr lang="en-US" sz="1100" b="0" dirty="0" smtClean="0"/>
              <a:t>skills</a:t>
            </a:r>
            <a:endParaRPr lang="en-US" sz="1100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6902744" y="2647192"/>
            <a:ext cx="200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Environment and Adaptation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781496" y="3146945"/>
            <a:ext cx="22450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senses</a:t>
            </a:r>
          </a:p>
          <a:p>
            <a:r>
              <a:rPr lang="en-US" sz="1100" b="0" dirty="0" smtClean="0"/>
              <a:t>habitats</a:t>
            </a:r>
          </a:p>
          <a:p>
            <a:r>
              <a:rPr lang="en-US" sz="1100" b="0" dirty="0" smtClean="0"/>
              <a:t>behavior</a:t>
            </a:r>
          </a:p>
          <a:p>
            <a:r>
              <a:rPr lang="en-US" sz="1100" b="0" dirty="0" smtClean="0"/>
              <a:t>camouflage</a:t>
            </a:r>
          </a:p>
          <a:p>
            <a:r>
              <a:rPr lang="en-US" sz="1100" b="0" dirty="0" smtClean="0"/>
              <a:t>survival</a:t>
            </a:r>
            <a:endParaRPr lang="en-US" sz="1100" b="0" dirty="0"/>
          </a:p>
        </p:txBody>
      </p:sp>
      <p:sp>
        <p:nvSpPr>
          <p:cNvPr id="40" name="TextBox 39"/>
          <p:cNvSpPr txBox="1"/>
          <p:nvPr/>
        </p:nvSpPr>
        <p:spPr>
          <a:xfrm>
            <a:off x="416235" y="4088649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Continuity of Life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381628" y="4358324"/>
            <a:ext cx="224500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life cycle</a:t>
            </a:r>
          </a:p>
          <a:p>
            <a:r>
              <a:rPr lang="en-US" sz="1100" b="0" dirty="0" smtClean="0"/>
              <a:t>life span</a:t>
            </a:r>
          </a:p>
          <a:p>
            <a:r>
              <a:rPr lang="en-US" sz="1100" b="0" dirty="0" smtClean="0"/>
              <a:t>offspring</a:t>
            </a:r>
          </a:p>
          <a:p>
            <a:r>
              <a:rPr lang="en-US" sz="1100" b="0" dirty="0" smtClean="0"/>
              <a:t>reproduction</a:t>
            </a:r>
          </a:p>
          <a:p>
            <a:r>
              <a:rPr lang="en-US" sz="1100" b="0" dirty="0" smtClean="0"/>
              <a:t>coloration</a:t>
            </a:r>
          </a:p>
          <a:p>
            <a:r>
              <a:rPr lang="en-US" sz="1100" b="0" dirty="0" smtClean="0"/>
              <a:t>mating</a:t>
            </a:r>
          </a:p>
          <a:p>
            <a:endParaRPr lang="en-US" sz="1100" b="0" dirty="0"/>
          </a:p>
        </p:txBody>
      </p:sp>
      <p:sp>
        <p:nvSpPr>
          <p:cNvPr id="42" name="TextBox 41"/>
          <p:cNvSpPr txBox="1"/>
          <p:nvPr/>
        </p:nvSpPr>
        <p:spPr>
          <a:xfrm>
            <a:off x="2718843" y="4074355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Life Functions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499610" y="4358324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breathing</a:t>
            </a:r>
          </a:p>
          <a:p>
            <a:r>
              <a:rPr lang="en-US" sz="1100" b="0" dirty="0" smtClean="0"/>
              <a:t>growing</a:t>
            </a:r>
          </a:p>
          <a:p>
            <a:r>
              <a:rPr lang="en-US" sz="1100" b="0" dirty="0" smtClean="0"/>
              <a:t>eating</a:t>
            </a:r>
          </a:p>
          <a:p>
            <a:r>
              <a:rPr lang="en-US" sz="1100" b="0" dirty="0" smtClean="0"/>
              <a:t>food</a:t>
            </a:r>
          </a:p>
          <a:p>
            <a:r>
              <a:rPr lang="en-US" sz="1100" b="0" dirty="0" smtClean="0"/>
              <a:t>air</a:t>
            </a:r>
          </a:p>
          <a:p>
            <a:r>
              <a:rPr lang="en-US" sz="1100" b="0" dirty="0" smtClean="0"/>
              <a:t>water</a:t>
            </a:r>
            <a:endParaRPr lang="en-US" sz="1100" b="0" dirty="0"/>
          </a:p>
        </p:txBody>
      </p:sp>
      <p:sp>
        <p:nvSpPr>
          <p:cNvPr id="44" name="TextBox 43"/>
          <p:cNvSpPr txBox="1"/>
          <p:nvPr/>
        </p:nvSpPr>
        <p:spPr>
          <a:xfrm>
            <a:off x="4854152" y="4048043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Interdependence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4634919" y="4332012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food web</a:t>
            </a:r>
          </a:p>
          <a:p>
            <a:r>
              <a:rPr lang="en-US" sz="1100" b="0" dirty="0" smtClean="0"/>
              <a:t>producers</a:t>
            </a:r>
          </a:p>
          <a:p>
            <a:r>
              <a:rPr lang="en-US" sz="1100" b="0" dirty="0" smtClean="0"/>
              <a:t>consumers</a:t>
            </a:r>
          </a:p>
          <a:p>
            <a:r>
              <a:rPr lang="en-US" sz="1100" b="0" dirty="0" smtClean="0"/>
              <a:t>decomposers</a:t>
            </a:r>
          </a:p>
          <a:p>
            <a:r>
              <a:rPr lang="en-US" sz="1100" b="0" dirty="0" smtClean="0"/>
              <a:t>predators</a:t>
            </a:r>
          </a:p>
          <a:p>
            <a:r>
              <a:rPr lang="en-US" sz="1100" b="0" dirty="0" smtClean="0"/>
              <a:t>prey</a:t>
            </a:r>
            <a:endParaRPr lang="en-US" sz="1100" b="0" dirty="0"/>
          </a:p>
        </p:txBody>
      </p:sp>
      <p:sp>
        <p:nvSpPr>
          <p:cNvPr id="48" name="TextBox 47"/>
          <p:cNvSpPr txBox="1"/>
          <p:nvPr/>
        </p:nvSpPr>
        <p:spPr>
          <a:xfrm>
            <a:off x="6976368" y="406291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Human Impact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6757135" y="4346880"/>
            <a:ext cx="224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human activities</a:t>
            </a:r>
          </a:p>
          <a:p>
            <a:r>
              <a:rPr lang="en-US" sz="1100" b="0" dirty="0" smtClean="0"/>
              <a:t>environment</a:t>
            </a:r>
          </a:p>
          <a:p>
            <a:r>
              <a:rPr lang="en-US" sz="1100" b="0" dirty="0" smtClean="0"/>
              <a:t>ecosystem</a:t>
            </a:r>
          </a:p>
          <a:p>
            <a:r>
              <a:rPr lang="en-US" sz="1100" b="0" dirty="0" smtClean="0"/>
              <a:t>pollution</a:t>
            </a:r>
          </a:p>
          <a:p>
            <a:r>
              <a:rPr lang="en-US" sz="1100" b="0" dirty="0" smtClean="0"/>
              <a:t>conservation</a:t>
            </a:r>
          </a:p>
          <a:p>
            <a:r>
              <a:rPr lang="en-US" sz="1100" b="0" dirty="0" smtClean="0"/>
              <a:t>deforestation</a:t>
            </a:r>
            <a:endParaRPr lang="en-US" sz="1100" b="0" dirty="0"/>
          </a:p>
        </p:txBody>
      </p:sp>
      <p:pic>
        <p:nvPicPr>
          <p:cNvPr id="1030" name="Picture 6" descr="http://images.wisegeek.com/planet-earth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3"/>
          <a:stretch/>
        </p:blipFill>
        <p:spPr bwMode="auto">
          <a:xfrm>
            <a:off x="3333028" y="1454782"/>
            <a:ext cx="1074519" cy="981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oonblink.info/File/Graphics/diagrams/SolSysOv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/>
          <a:stretch/>
        </p:blipFill>
        <p:spPr bwMode="auto">
          <a:xfrm>
            <a:off x="1206439" y="1560228"/>
            <a:ext cx="1067508" cy="80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ducation-portal.com/cimages/multimages/16/friction_force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r="46778" b="38773"/>
          <a:stretch/>
        </p:blipFill>
        <p:spPr bwMode="auto">
          <a:xfrm>
            <a:off x="1050761" y="2933656"/>
            <a:ext cx="1387180" cy="1112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butlerrural.coopwebbuilder.com/sites/butlerrural.coopwebbuilder.com/files/page-images/bigstockphoto_isolated_tree_1220034_0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74" y="2945086"/>
            <a:ext cx="950149" cy="972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ache.desktopnexus.com/thumbnails/552425-bigthumbnail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4" b="7863"/>
          <a:stretch/>
        </p:blipFill>
        <p:spPr bwMode="auto">
          <a:xfrm>
            <a:off x="1220019" y="4434122"/>
            <a:ext cx="1200288" cy="970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ec.l.thumbs.canstockphoto.com/canstock1471841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6" y="4452810"/>
            <a:ext cx="870587" cy="932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meritnation.com/img/shared/userimages/mn_images/image/Grassland%20food%20chain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44" y="4267097"/>
            <a:ext cx="1283763" cy="129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tomatosphere.org/teachers/guide/images/transparency/human-input-and-output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30" y="4422669"/>
            <a:ext cx="1374218" cy="984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hasslefreeclipart.com/clipart_bodyparts/images/eye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10" y="3240911"/>
            <a:ext cx="991418" cy="732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clker.com/cliparts/J/5/3/9/Y/e/bigger-battery-m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06" y="1510739"/>
            <a:ext cx="692506" cy="911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cliparts.co/cliparts/Big/KEn/BigKEnbMT.gif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05" y="2938322"/>
            <a:ext cx="1032453" cy="1077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medsupplypartners.com/media/catalog/product/cache/1/image/9df78eab33525d08d6e5fb8d27136e95/2/0/20229_5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72" y="1472767"/>
            <a:ext cx="801181" cy="1054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7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3"/>
    </mc:Choice>
    <mc:Fallback xmlns="">
      <p:transition xmlns:p14="http://schemas.microsoft.com/office/powerpoint/2010/main" spd="slow" advTm="4996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Two Motivating QA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endParaRPr lang="en-US" sz="2000" dirty="0" smtClean="0"/>
          </a:p>
          <a:p>
            <a:pPr marL="457200" indent="-457200">
              <a:buFont typeface="+mj-lt"/>
              <a:buAutoNum type="alphaUcPeriod"/>
            </a:pPr>
            <a:endParaRPr lang="en-US" sz="2000" dirty="0"/>
          </a:p>
          <a:p>
            <a:pPr marL="457200" indent="-457200">
              <a:buFont typeface="+mj-lt"/>
              <a:buAutoNum type="alphaUcPeriod"/>
            </a:pPr>
            <a:endParaRPr lang="en-US" sz="20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Memorization / retrieval  vs.  </a:t>
            </a:r>
            <a:r>
              <a:rPr lang="en-US" sz="2000" b="1" dirty="0"/>
              <a:t>R</a:t>
            </a:r>
            <a:r>
              <a:rPr lang="en-US" sz="2000" b="1" dirty="0" smtClean="0"/>
              <a:t>easoning via general principles</a:t>
            </a:r>
          </a:p>
          <a:p>
            <a:pPr marL="857250" lvl="1" indent="-457200"/>
            <a:r>
              <a:rPr lang="en-US" sz="2000" dirty="0" smtClean="0"/>
              <a:t>Setup: Multiple-choice, requiring external knowledge</a:t>
            </a:r>
          </a:p>
          <a:p>
            <a:pPr marL="457200" indent="-457200">
              <a:buFont typeface="+mj-lt"/>
              <a:buAutoNum type="alphaUcPeriod"/>
            </a:pPr>
            <a:endParaRPr lang="en-US" sz="2000" dirty="0"/>
          </a:p>
          <a:p>
            <a:pPr marL="457200" indent="-457200">
              <a:buFont typeface="+mj-lt"/>
              <a:buAutoNum type="alphaUcPeriod"/>
            </a:pPr>
            <a:endParaRPr lang="en-US" sz="20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Brittleness of the best systems to </a:t>
            </a:r>
            <a:r>
              <a:rPr lang="en-US" sz="2000" b="1" dirty="0" smtClean="0"/>
              <a:t>linguistic variability</a:t>
            </a:r>
          </a:p>
          <a:p>
            <a:pPr marL="857250" lvl="1" indent="-457200"/>
            <a:r>
              <a:rPr lang="en-US" sz="2000" dirty="0" smtClean="0"/>
              <a:t>Setup: Paragraph comprehension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xmlns:p14="http://schemas.microsoft.com/office/powerpoint/2010/main" spd="slow" advTm="4050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Example A: Science Question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352800"/>
            <a:ext cx="8382000" cy="2895600"/>
          </a:xfrm>
        </p:spPr>
        <p:txBody>
          <a:bodyPr/>
          <a:lstStyle/>
          <a:p>
            <a:r>
              <a:rPr lang="en-US" sz="2000" b="1" dirty="0" smtClean="0"/>
              <a:t>Sophisticated physics model </a:t>
            </a:r>
            <a:r>
              <a:rPr lang="en-US" sz="2000" dirty="0" smtClean="0"/>
              <a:t>of planetary movement</a:t>
            </a:r>
          </a:p>
          <a:p>
            <a:pPr lvl="1"/>
            <a:r>
              <a:rPr lang="en-US" sz="1800" dirty="0" smtClean="0"/>
              <a:t>very powerful for complex reasoning</a:t>
            </a:r>
          </a:p>
          <a:p>
            <a:pPr lvl="1"/>
            <a:r>
              <a:rPr lang="en-US" sz="1800" dirty="0" smtClean="0"/>
              <a:t>but difficult to implement, scale up, or learn automatically</a:t>
            </a:r>
          </a:p>
          <a:p>
            <a:endParaRPr lang="en-US" sz="2000" dirty="0" smtClean="0"/>
          </a:p>
          <a:p>
            <a:r>
              <a:rPr lang="en-US" sz="2000" b="1" dirty="0" smtClean="0"/>
              <a:t>Information retrieval </a:t>
            </a:r>
            <a:r>
              <a:rPr lang="en-US" sz="2000" dirty="0" smtClean="0"/>
              <a:t>/ statistical association</a:t>
            </a:r>
          </a:p>
          <a:p>
            <a:pPr lvl="1"/>
            <a:r>
              <a:rPr lang="en-US" sz="1800" dirty="0" smtClean="0"/>
              <a:t>generalize </a:t>
            </a:r>
            <a:r>
              <a:rPr lang="en-US" sz="1800" dirty="0"/>
              <a:t>well, often </a:t>
            </a:r>
            <a:r>
              <a:rPr lang="en-US" sz="1800" dirty="0" smtClean="0"/>
              <a:t>effective</a:t>
            </a:r>
          </a:p>
          <a:p>
            <a:pPr lvl="1"/>
            <a:r>
              <a:rPr lang="en-US" sz="1800" dirty="0" smtClean="0"/>
              <a:t>but limited reasoning, expect answers explicitly written</a:t>
            </a:r>
            <a:endParaRPr lang="en-US" sz="1800" dirty="0"/>
          </a:p>
        </p:txBody>
      </p:sp>
      <p:sp>
        <p:nvSpPr>
          <p:cNvPr id="5" name="Folded Corner 4"/>
          <p:cNvSpPr/>
          <p:nvPr/>
        </p:nvSpPr>
        <p:spPr bwMode="auto">
          <a:xfrm>
            <a:off x="838200" y="1153592"/>
            <a:ext cx="5410200" cy="1828800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 smtClean="0">
                <a:solidFill>
                  <a:schemeClr val="dk1"/>
                </a:solidFill>
              </a:rPr>
              <a:t>In </a:t>
            </a:r>
            <a:r>
              <a:rPr lang="en-US" b="0" dirty="0">
                <a:solidFill>
                  <a:schemeClr val="dk1"/>
                </a:solidFill>
              </a:rPr>
              <a:t>New York State, the longest period of </a:t>
            </a:r>
            <a:r>
              <a:rPr lang="en-US" b="0" dirty="0" smtClean="0">
                <a:solidFill>
                  <a:schemeClr val="dk1"/>
                </a:solidFill>
              </a:rPr>
              <a:t>daylight</a:t>
            </a:r>
            <a:br>
              <a:rPr lang="en-US" b="0" dirty="0" smtClean="0">
                <a:solidFill>
                  <a:schemeClr val="dk1"/>
                </a:solidFill>
              </a:rPr>
            </a:br>
            <a:r>
              <a:rPr lang="en-US" b="0" dirty="0" smtClean="0">
                <a:solidFill>
                  <a:schemeClr val="dk1"/>
                </a:solidFill>
              </a:rPr>
              <a:t>occurs </a:t>
            </a:r>
            <a:r>
              <a:rPr lang="en-US" b="0" dirty="0">
                <a:solidFill>
                  <a:schemeClr val="dk1"/>
                </a:solidFill>
              </a:rPr>
              <a:t>during which month</a:t>
            </a:r>
            <a:r>
              <a:rPr lang="en-US" b="0" dirty="0" smtClean="0">
                <a:solidFill>
                  <a:schemeClr val="dk1"/>
                </a:solidFill>
              </a:rPr>
              <a:t>?</a:t>
            </a:r>
            <a:endParaRPr lang="en-US" b="0" dirty="0">
              <a:solidFill>
                <a:schemeClr val="dk1"/>
              </a:solidFill>
            </a:endParaRPr>
          </a:p>
          <a:p>
            <a:r>
              <a:rPr lang="en-US" b="0" dirty="0">
                <a:solidFill>
                  <a:schemeClr val="dk1"/>
                </a:solidFill>
              </a:rPr>
              <a:t>  (A) June</a:t>
            </a:r>
          </a:p>
          <a:p>
            <a:r>
              <a:rPr lang="en-US" b="0" dirty="0">
                <a:solidFill>
                  <a:schemeClr val="dk1"/>
                </a:solidFill>
              </a:rPr>
              <a:t>  (B) March</a:t>
            </a:r>
          </a:p>
          <a:p>
            <a:r>
              <a:rPr lang="en-US" b="0" dirty="0">
                <a:solidFill>
                  <a:schemeClr val="dk1"/>
                </a:solidFill>
              </a:rPr>
              <a:t>  (C) December</a:t>
            </a:r>
          </a:p>
          <a:p>
            <a:r>
              <a:rPr lang="en-US" b="0" dirty="0">
                <a:solidFill>
                  <a:schemeClr val="dk1"/>
                </a:solidFill>
              </a:rPr>
              <a:t>  (D) September</a:t>
            </a:r>
          </a:p>
          <a:p>
            <a:endParaRPr lang="en-US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Shape 60"/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3505200"/>
            <a:ext cx="1710502" cy="941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163269" y="685800"/>
            <a:ext cx="1595697" cy="772592"/>
            <a:chOff x="2077669" y="675208"/>
            <a:chExt cx="1595697" cy="772592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2209800" y="1219200"/>
              <a:ext cx="1371600" cy="2286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 rot="20972274">
              <a:off x="2077669" y="675208"/>
              <a:ext cx="1595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New Zealand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22373" y="775739"/>
            <a:ext cx="966931" cy="682653"/>
            <a:chOff x="4036773" y="765147"/>
            <a:chExt cx="966931" cy="682653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4114800" y="1295400"/>
              <a:ext cx="7620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20972274">
              <a:off x="4036773" y="76514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shortest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80201" y="794369"/>
            <a:ext cx="810999" cy="664023"/>
            <a:chOff x="5894601" y="783777"/>
            <a:chExt cx="810999" cy="664023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5943600" y="1295400"/>
              <a:ext cx="7620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 rot="20972274">
              <a:off x="5894601" y="78377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night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62800" y="5151120"/>
            <a:ext cx="1828800" cy="960120"/>
            <a:chOff x="7162800" y="5151120"/>
            <a:chExt cx="1828800" cy="9601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4800" y="5151120"/>
              <a:ext cx="1066800" cy="96012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0" y="5410200"/>
              <a:ext cx="762000" cy="68163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635814" y="1494472"/>
            <a:ext cx="2355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  <a:cs typeface="Bradley Hand Bold"/>
              </a:rPr>
              <a:t>Premise</a:t>
            </a: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:</a:t>
            </a:r>
            <a:r>
              <a:rPr lang="en-US" b="0" i="1" dirty="0">
                <a:solidFill>
                  <a:srgbClr val="008000"/>
                </a:solidFill>
                <a:latin typeface="+mn-lt"/>
                <a:cs typeface="Bradley Hand Bold"/>
              </a:rPr>
              <a:t> </a:t>
            </a: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 a system</a:t>
            </a:r>
            <a:b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</a:b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that “understands”</a:t>
            </a:r>
            <a:b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</a:b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this phenomenon</a:t>
            </a:r>
            <a:b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</a:b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can</a:t>
            </a:r>
            <a:r>
              <a:rPr lang="en-US" b="0" i="1" dirty="0">
                <a:solidFill>
                  <a:srgbClr val="008000"/>
                </a:solidFill>
                <a:latin typeface="+mn-lt"/>
                <a:cs typeface="Bradley Hand Bold"/>
              </a:rPr>
              <a:t> </a:t>
            </a: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correctly answer</a:t>
            </a:r>
            <a:b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</a:br>
            <a:r>
              <a:rPr lang="en-US" b="0" i="1" dirty="0" smtClean="0">
                <a:solidFill>
                  <a:srgbClr val="008000"/>
                </a:solidFill>
                <a:latin typeface="+mn-lt"/>
                <a:cs typeface="Bradley Hand Bold"/>
              </a:rPr>
              <a:t>many variations!</a:t>
            </a:r>
            <a:endParaRPr lang="en-US" b="0" i="1" dirty="0">
              <a:solidFill>
                <a:srgbClr val="008000"/>
              </a:solidFill>
              <a:latin typeface="+mn-lt"/>
              <a:cs typeface="Bradley Hand Bold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76200"/>
            <a:ext cx="914400" cy="1180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1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67"/>
    </mc:Choice>
    <mc:Fallback xmlns="">
      <p:transition xmlns:p14="http://schemas.microsoft.com/office/powerpoint/2010/main" spd="slow" advTm="12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Example A: Semi-Structured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352800"/>
            <a:ext cx="8382000" cy="2895600"/>
          </a:xfrm>
        </p:spPr>
        <p:txBody>
          <a:bodyPr/>
          <a:lstStyle/>
          <a:p>
            <a:r>
              <a:rPr lang="en-US" sz="2000" dirty="0" smtClean="0"/>
              <a:t>Structured, Multi-Step Reasoning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 smtClean="0">
                <a:solidFill>
                  <a:srgbClr val="000000"/>
                </a:solidFill>
              </a:rPr>
              <a:t>science</a:t>
            </a:r>
            <a:r>
              <a:rPr lang="en-US" sz="1800" dirty="0" smtClean="0">
                <a:solidFill>
                  <a:srgbClr val="008000"/>
                </a:solidFill>
              </a:rPr>
              <a:t> knowledge in small,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reusable, swappable pieces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/>
              <a:t>   </a:t>
            </a:r>
            <a:r>
              <a:rPr lang="en-US" sz="1800" i="1" dirty="0" smtClean="0"/>
              <a:t>regions, hemispheres, solstice</a:t>
            </a:r>
          </a:p>
          <a:p>
            <a:pPr lvl="3"/>
            <a:endParaRPr lang="en-US" sz="1200" dirty="0" smtClean="0"/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principled</a:t>
            </a:r>
            <a:r>
              <a:rPr lang="en-US" sz="1800" dirty="0" smtClean="0"/>
              <a:t> approach</a:t>
            </a:r>
            <a:endParaRPr lang="en-US" sz="1800" dirty="0"/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explainable</a:t>
            </a:r>
            <a:r>
              <a:rPr lang="en-US" sz="1800" dirty="0" smtClean="0"/>
              <a:t> answers</a:t>
            </a:r>
          </a:p>
          <a:p>
            <a:pPr lvl="1">
              <a:buFont typeface="Wingdings" charset="2"/>
              <a:buChar char="ü"/>
            </a:pPr>
            <a:r>
              <a:rPr lang="en-US" sz="1800" b="1" dirty="0"/>
              <a:t>r</a:t>
            </a:r>
            <a:r>
              <a:rPr lang="en-US" sz="1800" b="1" dirty="0" smtClean="0"/>
              <a:t>obust</a:t>
            </a:r>
            <a:r>
              <a:rPr lang="en-US" sz="1800" dirty="0" smtClean="0"/>
              <a:t> to variations</a:t>
            </a:r>
          </a:p>
        </p:txBody>
      </p:sp>
      <p:sp>
        <p:nvSpPr>
          <p:cNvPr id="5" name="Folded Corner 4"/>
          <p:cNvSpPr/>
          <p:nvPr/>
        </p:nvSpPr>
        <p:spPr bwMode="auto">
          <a:xfrm>
            <a:off x="838200" y="1153592"/>
            <a:ext cx="5410200" cy="1828800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 smtClean="0">
                <a:solidFill>
                  <a:schemeClr val="dk1"/>
                </a:solidFill>
              </a:rPr>
              <a:t>In </a:t>
            </a:r>
            <a:r>
              <a:rPr lang="en-US" b="0" dirty="0">
                <a:solidFill>
                  <a:schemeClr val="dk1"/>
                </a:solidFill>
              </a:rPr>
              <a:t>New York State, the longest period of </a:t>
            </a:r>
            <a:r>
              <a:rPr lang="en-US" b="0" dirty="0" smtClean="0">
                <a:solidFill>
                  <a:schemeClr val="dk1"/>
                </a:solidFill>
              </a:rPr>
              <a:t>daylight</a:t>
            </a:r>
            <a:br>
              <a:rPr lang="en-US" b="0" dirty="0" smtClean="0">
                <a:solidFill>
                  <a:schemeClr val="dk1"/>
                </a:solidFill>
              </a:rPr>
            </a:br>
            <a:r>
              <a:rPr lang="en-US" b="0" dirty="0" smtClean="0">
                <a:solidFill>
                  <a:schemeClr val="dk1"/>
                </a:solidFill>
              </a:rPr>
              <a:t>occurs </a:t>
            </a:r>
            <a:r>
              <a:rPr lang="en-US" b="0" dirty="0">
                <a:solidFill>
                  <a:schemeClr val="dk1"/>
                </a:solidFill>
              </a:rPr>
              <a:t>during which month</a:t>
            </a:r>
            <a:r>
              <a:rPr lang="en-US" b="0" dirty="0" smtClean="0">
                <a:solidFill>
                  <a:schemeClr val="dk1"/>
                </a:solidFill>
              </a:rPr>
              <a:t>?</a:t>
            </a:r>
            <a:endParaRPr lang="en-US" b="0" dirty="0">
              <a:solidFill>
                <a:schemeClr val="dk1"/>
              </a:solidFill>
            </a:endParaRPr>
          </a:p>
          <a:p>
            <a:r>
              <a:rPr lang="en-US" b="0" dirty="0">
                <a:solidFill>
                  <a:schemeClr val="dk1"/>
                </a:solidFill>
              </a:rPr>
              <a:t>  (A) June</a:t>
            </a:r>
          </a:p>
          <a:p>
            <a:r>
              <a:rPr lang="en-US" b="0" dirty="0">
                <a:solidFill>
                  <a:schemeClr val="dk1"/>
                </a:solidFill>
              </a:rPr>
              <a:t>  (B) March</a:t>
            </a:r>
          </a:p>
          <a:p>
            <a:r>
              <a:rPr lang="en-US" b="0" dirty="0">
                <a:solidFill>
                  <a:schemeClr val="dk1"/>
                </a:solidFill>
              </a:rPr>
              <a:t>  (C) December</a:t>
            </a:r>
          </a:p>
          <a:p>
            <a:r>
              <a:rPr lang="en-US" b="0" dirty="0">
                <a:solidFill>
                  <a:schemeClr val="dk1"/>
                </a:solidFill>
              </a:rPr>
              <a:t>  (D) September</a:t>
            </a:r>
          </a:p>
          <a:p>
            <a:endParaRPr lang="en-US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63269" y="685800"/>
            <a:ext cx="1595697" cy="772592"/>
            <a:chOff x="2077669" y="675208"/>
            <a:chExt cx="1595697" cy="772592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2209800" y="1219200"/>
              <a:ext cx="1371600" cy="2286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 rot="20972274">
              <a:off x="2077669" y="675208"/>
              <a:ext cx="1595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New Zealand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22373" y="775739"/>
            <a:ext cx="966931" cy="682653"/>
            <a:chOff x="4036773" y="765147"/>
            <a:chExt cx="966931" cy="682653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4114800" y="1295400"/>
              <a:ext cx="7620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20972274">
              <a:off x="4036773" y="76514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shortest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80201" y="794369"/>
            <a:ext cx="810999" cy="664023"/>
            <a:chOff x="5894601" y="783777"/>
            <a:chExt cx="810999" cy="664023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5943600" y="1295400"/>
              <a:ext cx="7620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 rot="20972274">
              <a:off x="5894601" y="78377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night</a:t>
              </a:r>
              <a:endParaRPr lang="en-US" b="0" dirty="0">
                <a:solidFill>
                  <a:srgbClr val="FF0000"/>
                </a:solidFill>
                <a:latin typeface="Bradley Hand Bold"/>
                <a:cs typeface="Bradley Hand Bold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371600"/>
            <a:ext cx="1426029" cy="124777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715000" y="3276600"/>
            <a:ext cx="3200400" cy="381000"/>
            <a:chOff x="5715000" y="3429000"/>
            <a:chExt cx="3200400" cy="381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7543800" y="3429000"/>
              <a:ext cx="1371600" cy="381000"/>
            </a:xfrm>
            <a:prstGeom prst="round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Longest Day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715000" y="3429000"/>
              <a:ext cx="1371600" cy="381000"/>
            </a:xfrm>
            <a:prstGeom prst="round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New York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715000" y="3733800"/>
            <a:ext cx="3200400" cy="990600"/>
            <a:chOff x="5715000" y="3886200"/>
            <a:chExt cx="3200400" cy="990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5715000" y="4343400"/>
              <a:ext cx="1371600" cy="533400"/>
            </a:xfrm>
            <a:prstGeom prst="round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Northern</a:t>
              </a:r>
              <a:b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Hemisphere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7543800" y="4343400"/>
              <a:ext cx="1371600" cy="533400"/>
            </a:xfrm>
            <a:prstGeom prst="round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Summer</a:t>
              </a:r>
              <a:b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Solstice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Down Arrow 24"/>
            <p:cNvSpPr/>
            <p:nvPr/>
          </p:nvSpPr>
          <p:spPr bwMode="auto">
            <a:xfrm>
              <a:off x="6286500" y="3886200"/>
              <a:ext cx="228600" cy="381000"/>
            </a:xfrm>
            <a:prstGeom prst="down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>
              <a:off x="8115300" y="3886200"/>
              <a:ext cx="228600" cy="381000"/>
            </a:xfrm>
            <a:prstGeom prst="down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47884" y="4724400"/>
            <a:ext cx="1934633" cy="1219200"/>
            <a:chOff x="6347884" y="4876800"/>
            <a:chExt cx="1934633" cy="1219200"/>
          </a:xfrm>
        </p:grpSpPr>
        <p:sp>
          <p:nvSpPr>
            <p:cNvPr id="31" name="Rectangle 30"/>
            <p:cNvSpPr/>
            <p:nvPr/>
          </p:nvSpPr>
          <p:spPr bwMode="auto">
            <a:xfrm rot="16200000">
              <a:off x="7262284" y="4442884"/>
              <a:ext cx="105833" cy="1676398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6858000" y="5753100"/>
              <a:ext cx="990600" cy="342900"/>
            </a:xfrm>
            <a:prstGeom prst="round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(A) June</a:t>
              </a:r>
            </a:p>
          </p:txBody>
        </p:sp>
        <p:sp>
          <p:nvSpPr>
            <p:cNvPr id="28" name="Down Arrow 27"/>
            <p:cNvSpPr/>
            <p:nvPr/>
          </p:nvSpPr>
          <p:spPr bwMode="auto">
            <a:xfrm>
              <a:off x="7239000" y="5334000"/>
              <a:ext cx="228600" cy="381000"/>
            </a:xfrm>
            <a:prstGeom prst="down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347884" y="4876800"/>
              <a:ext cx="105833" cy="4572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176684" y="4876800"/>
              <a:ext cx="105833" cy="4572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34200" y="4876800"/>
              <a:ext cx="8690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month?</a:t>
              </a:r>
              <a:endParaRPr lang="en-US" sz="1600" b="0" dirty="0"/>
            </a:p>
          </p:txBody>
        </p:sp>
      </p:grpSp>
      <p:sp>
        <p:nvSpPr>
          <p:cNvPr id="39" name="Rounded Rectangle 38"/>
          <p:cNvSpPr/>
          <p:nvPr/>
        </p:nvSpPr>
        <p:spPr bwMode="auto">
          <a:xfrm>
            <a:off x="5715000" y="3276600"/>
            <a:ext cx="13716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New Zealand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6858000" y="5600700"/>
            <a:ext cx="990600" cy="3429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7FD09"/>
                </a:solidFill>
                <a:effectLst/>
                <a:latin typeface="Arial" charset="0"/>
              </a:rPr>
              <a:t>(C) Dec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7543800" y="3276600"/>
            <a:ext cx="13716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Shortest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Day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7543800" y="3276600"/>
            <a:ext cx="13716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Shortest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Night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5715000" y="4191000"/>
            <a:ext cx="1371600" cy="5334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Southern</a:t>
            </a:r>
            <a:b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Hemisphere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7543800" y="4191000"/>
            <a:ext cx="1371600" cy="5334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DEADA"/>
                </a:solidFill>
                <a:latin typeface="Arial" charset="0"/>
              </a:rPr>
              <a:t>Winter</a:t>
            </a:r>
            <a:br>
              <a:rPr lang="en-US" sz="1400" dirty="0" smtClean="0">
                <a:solidFill>
                  <a:srgbClr val="FDEADA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FDEADA"/>
                </a:solidFill>
                <a:latin typeface="Arial" charset="0"/>
              </a:rPr>
              <a:t>Solstice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0600" y="5955268"/>
            <a:ext cx="30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can we achieve this?</a:t>
            </a:r>
            <a:endParaRPr lang="en-US" i="1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7"/>
    </mc:Choice>
    <mc:Fallback xmlns="">
      <p:transition xmlns:p14="http://schemas.microsoft.com/office/powerpoint/2010/main" spd="slow" advTm="99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0" grpId="1" animBg="1"/>
      <p:bldP spid="40" grpId="2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0" y="381000"/>
            <a:ext cx="1358900" cy="1204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Example B: Brittleness to Linguistic Variation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6670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Chelsea purchased </a:t>
            </a:r>
            <a:r>
              <a:rPr lang="en-US" b="0" dirty="0" err="1" smtClean="0"/>
              <a:t>Morata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dirty="0" smtClean="0"/>
              <a:t>Who did Chelsea purchase 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{Alvaro </a:t>
            </a:r>
            <a:r>
              <a:rPr lang="en-US" b="0" i="1" dirty="0" err="1" smtClean="0"/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32322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88"/>
    </mc:Choice>
    <mc:Fallback xmlns="">
      <p:transition xmlns:p14="http://schemas.microsoft.com/office/powerpoint/2010/main" spd="slow" advTm="5288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0" y="381000"/>
            <a:ext cx="1358900" cy="1204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Example B: Brittleness to Linguistic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6670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</a:t>
            </a:r>
            <a:r>
              <a:rPr lang="en-US" b="0" dirty="0" smtClean="0">
                <a:solidFill>
                  <a:srgbClr val="FF0000"/>
                </a:solidFill>
              </a:rPr>
              <a:t>Chelsea purchased </a:t>
            </a:r>
            <a:r>
              <a:rPr lang="en-US" b="0" dirty="0" err="1" smtClean="0">
                <a:solidFill>
                  <a:srgbClr val="FF0000"/>
                </a:solidFill>
              </a:rPr>
              <a:t>Morata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dirty="0" smtClean="0"/>
              <a:t>Who did Chelsea purchase 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</a:t>
            </a:r>
            <a:r>
              <a:rPr lang="en-US" b="0" i="1" dirty="0" smtClean="0">
                <a:solidFill>
                  <a:srgbClr val="008000"/>
                </a:solidFill>
              </a:rPr>
              <a:t>Alvaro </a:t>
            </a:r>
            <a:r>
              <a:rPr lang="en-US" b="0" i="1" dirty="0" err="1" smtClean="0">
                <a:solidFill>
                  <a:srgbClr val="008000"/>
                </a:solidFill>
              </a:rPr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840734"/>
            <a:ext cx="8024728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Simple “lookup” </a:t>
            </a:r>
            <a:r>
              <a:rPr lang="en-US" sz="2000" b="0" dirty="0" smtClean="0"/>
              <a:t>based on proximity to question words, answer type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/>
              <a:t>Basic word overlap suffices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Neural methods (e.g., </a:t>
            </a:r>
            <a:r>
              <a:rPr lang="en-US" sz="2000" b="0" dirty="0" err="1" smtClean="0"/>
              <a:t>BiDAF</a:t>
            </a:r>
            <a:r>
              <a:rPr lang="en-US" sz="2000" b="0" dirty="0" smtClean="0"/>
              <a:t>) excel at</a:t>
            </a:r>
          </a:p>
        </p:txBody>
      </p:sp>
    </p:spTree>
    <p:extLst>
      <p:ext uri="{BB962C8B-B14F-4D97-AF65-F5344CB8AC3E}">
        <p14:creationId xmlns:p14="http://schemas.microsoft.com/office/powerpoint/2010/main" val="25187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1"/>
    </mc:Choice>
    <mc:Fallback xmlns="">
      <p:transition xmlns:p14="http://schemas.microsoft.com/office/powerpoint/2010/main" spd="slow" advTm="1498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Example B: Brittleness to Linguistic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6670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</a:t>
            </a:r>
            <a:r>
              <a:rPr lang="en-US" b="0" dirty="0" err="1" smtClean="0">
                <a:solidFill>
                  <a:srgbClr val="FF0000"/>
                </a:solidFill>
              </a:rPr>
              <a:t>Morata</a:t>
            </a:r>
            <a:r>
              <a:rPr lang="en-US" b="0" dirty="0" smtClean="0">
                <a:solidFill>
                  <a:srgbClr val="FF0000"/>
                </a:solidFill>
              </a:rPr>
              <a:t> is the recent acquisition by Chelsea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dirty="0" smtClean="0"/>
              <a:t>Who did Chelsea purchase 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</a:t>
            </a:r>
            <a:r>
              <a:rPr lang="en-US" b="0" i="1" dirty="0" smtClean="0">
                <a:solidFill>
                  <a:srgbClr val="008000"/>
                </a:solidFill>
              </a:rPr>
              <a:t>Alvaro </a:t>
            </a:r>
            <a:r>
              <a:rPr lang="en-US" b="0" i="1" dirty="0" err="1" smtClean="0">
                <a:solidFill>
                  <a:srgbClr val="008000"/>
                </a:solidFill>
              </a:rPr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840734"/>
            <a:ext cx="6327373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Simple rewording can confuse solvers</a:t>
            </a:r>
            <a:endParaRPr lang="en-US" sz="2000" b="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E.g., </a:t>
            </a:r>
            <a:r>
              <a:rPr lang="en-US" sz="2000" b="0" dirty="0" err="1" smtClean="0"/>
              <a:t>BiDAF</a:t>
            </a:r>
            <a:r>
              <a:rPr lang="en-US" sz="2000" b="0" dirty="0" smtClean="0"/>
              <a:t> outputs </a:t>
            </a:r>
            <a:r>
              <a:rPr lang="en-US" sz="2000" b="0" i="1" dirty="0" smtClean="0"/>
              <a:t>“</a:t>
            </a:r>
            <a:r>
              <a:rPr lang="en-US" sz="2000" b="0" i="1" dirty="0" err="1" smtClean="0"/>
              <a:t>Neymar</a:t>
            </a:r>
            <a:r>
              <a:rPr lang="en-US" sz="2000" b="0" i="1" dirty="0"/>
              <a:t> </a:t>
            </a:r>
            <a:r>
              <a:rPr lang="en-US" sz="2000" b="0" i="1" dirty="0" smtClean="0"/>
              <a:t>this season. </a:t>
            </a:r>
            <a:r>
              <a:rPr lang="en-US" sz="2000" b="0" i="1" dirty="0" err="1" smtClean="0"/>
              <a:t>Morata</a:t>
            </a:r>
            <a:r>
              <a:rPr lang="en-US" sz="2000" b="0" i="1" dirty="0" smtClean="0"/>
              <a:t>”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endParaRPr lang="en-US" sz="20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58000" y="838200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Rephrasing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1"/>
    </mc:Choice>
    <mc:Fallback xmlns="">
      <p:transition xmlns:p14="http://schemas.microsoft.com/office/powerpoint/2010/main" spd="slow" advTm="259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Example B: Brittleness to Linguistic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6670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</a:t>
            </a:r>
            <a:r>
              <a:rPr lang="en-US" b="0" dirty="0" err="1" smtClean="0">
                <a:solidFill>
                  <a:srgbClr val="FF0000"/>
                </a:solidFill>
              </a:rPr>
              <a:t>Morata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u="sng" dirty="0" smtClean="0">
                <a:solidFill>
                  <a:srgbClr val="FF0000"/>
                </a:solidFill>
              </a:rPr>
              <a:t>is</a:t>
            </a:r>
            <a:r>
              <a:rPr lang="en-US" b="0" dirty="0" smtClean="0">
                <a:solidFill>
                  <a:srgbClr val="FF0000"/>
                </a:solidFill>
              </a:rPr>
              <a:t> the recent </a:t>
            </a:r>
            <a:r>
              <a:rPr lang="en-US" b="0" dirty="0" smtClean="0">
                <a:solidFill>
                  <a:srgbClr val="0000FF"/>
                </a:solidFill>
              </a:rPr>
              <a:t>acquisition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u="sng" dirty="0" smtClean="0">
                <a:solidFill>
                  <a:srgbClr val="FF0000"/>
                </a:solidFill>
              </a:rPr>
              <a:t>by</a:t>
            </a:r>
            <a:r>
              <a:rPr lang="en-US" b="0" dirty="0" smtClean="0">
                <a:solidFill>
                  <a:srgbClr val="FF0000"/>
                </a:solidFill>
              </a:rPr>
              <a:t> Chelsea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u="sng" dirty="0" smtClean="0"/>
              <a:t>Who</a:t>
            </a:r>
            <a:r>
              <a:rPr lang="en-US" b="0" i="1" dirty="0" smtClean="0"/>
              <a:t> did Chelsea </a:t>
            </a:r>
            <a:r>
              <a:rPr lang="en-US" b="0" i="1" dirty="0" smtClean="0">
                <a:solidFill>
                  <a:srgbClr val="0000FF"/>
                </a:solidFill>
              </a:rPr>
              <a:t>purchase </a:t>
            </a:r>
            <a:r>
              <a:rPr lang="en-US" b="0" i="1" dirty="0" smtClean="0"/>
              <a:t>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</a:t>
            </a:r>
            <a:r>
              <a:rPr lang="en-US" b="0" i="1" dirty="0" smtClean="0">
                <a:solidFill>
                  <a:srgbClr val="008000"/>
                </a:solidFill>
              </a:rPr>
              <a:t>Alvaro </a:t>
            </a:r>
            <a:r>
              <a:rPr lang="en-US" b="0" i="1" dirty="0" err="1" smtClean="0">
                <a:solidFill>
                  <a:srgbClr val="008000"/>
                </a:solidFill>
              </a:rPr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840734"/>
            <a:ext cx="6686446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Linguistic understanding can help!</a:t>
            </a:r>
            <a:endParaRPr lang="en-US" sz="2000" b="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Verbs and their nominalization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Domain agnostic =&gt; can use pre-trained NLP modules!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7100" y="3429000"/>
            <a:ext cx="342900" cy="8382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3733800" y="4267200"/>
            <a:ext cx="9144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verb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 flipH="1">
            <a:off x="3390900" y="1143000"/>
            <a:ext cx="571500" cy="6858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3962400" y="762000"/>
            <a:ext cx="10668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nominal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838200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Rephrasing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2"/>
    </mc:Choice>
    <mc:Fallback xmlns="">
      <p:transition xmlns:p14="http://schemas.microsoft.com/office/powerpoint/2010/main" spd="slow" advTm="4718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Example B: Brittleness to Linguistic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8956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</a:t>
            </a:r>
            <a:r>
              <a:rPr lang="en-US" b="0" dirty="0" err="1" smtClean="0">
                <a:solidFill>
                  <a:srgbClr val="FF0000"/>
                </a:solidFill>
              </a:rPr>
              <a:t>Morata</a:t>
            </a:r>
            <a:r>
              <a:rPr lang="en-US" b="0" dirty="0" smtClean="0">
                <a:solidFill>
                  <a:srgbClr val="FF0000"/>
                </a:solidFill>
              </a:rPr>
              <a:t>, the recent acquisition by Chelsea, will start for the team tomorrow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dirty="0" smtClean="0"/>
              <a:t>Who did Chelsea purchase 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</a:t>
            </a:r>
            <a:r>
              <a:rPr lang="en-US" b="0" i="1" dirty="0" smtClean="0">
                <a:solidFill>
                  <a:srgbClr val="008000"/>
                </a:solidFill>
              </a:rPr>
              <a:t>Alvaro </a:t>
            </a:r>
            <a:r>
              <a:rPr lang="en-US" b="0" i="1" dirty="0" err="1" smtClean="0">
                <a:solidFill>
                  <a:srgbClr val="008000"/>
                </a:solidFill>
              </a:rPr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993134"/>
            <a:ext cx="4873950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Simple rewording can confuse solvers</a:t>
            </a:r>
            <a:endParaRPr lang="en-US" sz="2000" b="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E.g., </a:t>
            </a:r>
            <a:r>
              <a:rPr lang="en-US" sz="2000" b="0" dirty="0" err="1" smtClean="0"/>
              <a:t>BiDAF</a:t>
            </a:r>
            <a:r>
              <a:rPr lang="en-US" sz="2000" b="0" dirty="0" smtClean="0"/>
              <a:t> outputs </a:t>
            </a:r>
            <a:r>
              <a:rPr lang="en-US" sz="2000" b="0" i="1" dirty="0" smtClean="0"/>
              <a:t>“</a:t>
            </a:r>
            <a:r>
              <a:rPr lang="en-US" sz="2000" b="0" i="1" dirty="0" err="1" smtClean="0"/>
              <a:t>Neymar</a:t>
            </a:r>
            <a:r>
              <a:rPr lang="en-US" sz="2000" b="0" i="1" dirty="0" smtClean="0"/>
              <a:t>”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endParaRPr lang="en-US" sz="2000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58000" y="838200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Rephrasing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5"/>
    </mc:Choice>
    <mc:Fallback xmlns="">
      <p:transition xmlns:p14="http://schemas.microsoft.com/office/powerpoint/2010/main" spd="slow" advTm="238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Example B: Brittleness to Linguistic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lded Corner 7">
            <a:extLst>
              <a:ext uri="{FF2B5EF4-FFF2-40B4-BE49-F238E27FC236}">
                <a16:creationId xmlns="" xmlns:a16="http://schemas.microsoft.com/office/drawing/2014/main" id="{98801FE3-5B65-4B76-9657-EB33F01DB122}"/>
              </a:ext>
            </a:extLst>
          </p:cNvPr>
          <p:cNvSpPr/>
          <p:nvPr/>
        </p:nvSpPr>
        <p:spPr bwMode="auto">
          <a:xfrm>
            <a:off x="609600" y="1447800"/>
            <a:ext cx="7848601" cy="28956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algn="just"/>
            <a:r>
              <a:rPr lang="en-US" b="0" dirty="0" smtClean="0"/>
              <a:t>P:  Teams are under pressure after PSG purchased </a:t>
            </a:r>
            <a:r>
              <a:rPr lang="en-US" b="0" dirty="0" err="1" smtClean="0"/>
              <a:t>Neymar</a:t>
            </a:r>
            <a:r>
              <a:rPr lang="en-US" b="0" dirty="0" smtClean="0"/>
              <a:t> this season. </a:t>
            </a:r>
            <a:r>
              <a:rPr lang="en-US" b="0" dirty="0" err="1" smtClean="0">
                <a:solidFill>
                  <a:srgbClr val="FF0000"/>
                </a:solidFill>
              </a:rPr>
              <a:t>Morata</a:t>
            </a:r>
            <a:r>
              <a:rPr lang="en-US" b="0" dirty="0" smtClean="0">
                <a:solidFill>
                  <a:srgbClr val="0000FF"/>
                </a:solidFill>
              </a:rPr>
              <a:t>,</a:t>
            </a:r>
            <a:r>
              <a:rPr lang="en-US" b="0" dirty="0" smtClean="0">
                <a:solidFill>
                  <a:srgbClr val="FF0000"/>
                </a:solidFill>
              </a:rPr>
              <a:t> the recent </a:t>
            </a:r>
            <a:r>
              <a:rPr lang="en-US" b="0" u="sng" dirty="0" smtClean="0">
                <a:solidFill>
                  <a:srgbClr val="FF0000"/>
                </a:solidFill>
              </a:rPr>
              <a:t>acquisition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>
                <a:solidFill>
                  <a:srgbClr val="0000FF"/>
                </a:solidFill>
              </a:rPr>
              <a:t>by</a:t>
            </a:r>
            <a:r>
              <a:rPr lang="en-US" b="0" dirty="0" smtClean="0">
                <a:solidFill>
                  <a:srgbClr val="FF0000"/>
                </a:solidFill>
              </a:rPr>
              <a:t> Chelsea</a:t>
            </a:r>
            <a:r>
              <a:rPr lang="en-US" b="0" dirty="0" smtClean="0">
                <a:solidFill>
                  <a:srgbClr val="0000FF"/>
                </a:solidFill>
              </a:rPr>
              <a:t>,</a:t>
            </a:r>
            <a:r>
              <a:rPr lang="en-US" b="0" dirty="0" smtClean="0">
                <a:solidFill>
                  <a:srgbClr val="FF0000"/>
                </a:solidFill>
              </a:rPr>
              <a:t> will start for the team tomorrow</a:t>
            </a:r>
            <a:r>
              <a:rPr lang="en-US" b="0" dirty="0" smtClean="0"/>
              <a:t>. The Spaniard looked like he was set for a move to Old Trafford for the majority of the summer only for Manchester United to sign </a:t>
            </a:r>
            <a:r>
              <a:rPr lang="en-US" b="0" dirty="0" err="1" smtClean="0"/>
              <a:t>Romelu</a:t>
            </a:r>
            <a:r>
              <a:rPr lang="en-US" b="0" dirty="0" smtClean="0"/>
              <a:t> </a:t>
            </a:r>
            <a:r>
              <a:rPr lang="en-US" b="0" dirty="0" err="1" smtClean="0"/>
              <a:t>Lukaku</a:t>
            </a:r>
            <a:r>
              <a:rPr lang="en-US" b="0" dirty="0" smtClean="0"/>
              <a:t> instead, paving the way for </a:t>
            </a:r>
            <a:r>
              <a:rPr lang="en-US" b="0" dirty="0" err="1" smtClean="0"/>
              <a:t>Morata</a:t>
            </a:r>
            <a:r>
              <a:rPr lang="en-US" b="0" dirty="0" smtClean="0"/>
              <a:t> to finally move to Chelsea for an initial £56m.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Q:  </a:t>
            </a:r>
            <a:r>
              <a:rPr lang="en-US" b="0" i="1" dirty="0" smtClean="0"/>
              <a:t>Who did Chelsea </a:t>
            </a:r>
            <a:r>
              <a:rPr lang="en-US" b="0" i="1" dirty="0" smtClean="0">
                <a:solidFill>
                  <a:srgbClr val="0000FF"/>
                </a:solidFill>
              </a:rPr>
              <a:t>purchase</a:t>
            </a:r>
            <a:r>
              <a:rPr lang="en-US" b="0" i="1" dirty="0" smtClean="0"/>
              <a:t> this season?</a:t>
            </a:r>
          </a:p>
          <a:p>
            <a:pPr algn="just"/>
            <a:endParaRPr lang="en-US" b="0" dirty="0" smtClean="0"/>
          </a:p>
          <a:p>
            <a:pPr algn="just"/>
            <a:r>
              <a:rPr lang="en-US" b="0" dirty="0" smtClean="0"/>
              <a:t>A:  </a:t>
            </a:r>
            <a:r>
              <a:rPr lang="en-US" b="0" i="1" dirty="0" smtClean="0"/>
              <a:t>{</a:t>
            </a:r>
            <a:r>
              <a:rPr lang="en-US" b="0" i="1" dirty="0" smtClean="0">
                <a:solidFill>
                  <a:srgbClr val="008000"/>
                </a:solidFill>
              </a:rPr>
              <a:t>Alvaro </a:t>
            </a:r>
            <a:r>
              <a:rPr lang="en-US" b="0" i="1" dirty="0" err="1" smtClean="0">
                <a:solidFill>
                  <a:srgbClr val="008000"/>
                </a:solidFill>
              </a:rPr>
              <a:t>Morata</a:t>
            </a:r>
            <a:r>
              <a:rPr lang="en-US" b="0" i="1" dirty="0" smtClean="0"/>
              <a:t>,  </a:t>
            </a:r>
            <a:r>
              <a:rPr lang="en-US" b="0" i="1" dirty="0" err="1" smtClean="0"/>
              <a:t>Neymar</a:t>
            </a:r>
            <a:r>
              <a:rPr lang="en-US" b="0" i="1" dirty="0" smtClean="0"/>
              <a:t>,  </a:t>
            </a:r>
            <a:r>
              <a:rPr lang="en-US" b="0" i="1" dirty="0" err="1" smtClean="0"/>
              <a:t>Romelu</a:t>
            </a:r>
            <a:r>
              <a:rPr lang="en-US" b="0" i="1" dirty="0" smtClean="0"/>
              <a:t> </a:t>
            </a:r>
            <a:r>
              <a:rPr lang="en-US" b="0" i="1" dirty="0" err="1" smtClean="0"/>
              <a:t>Lukaku</a:t>
            </a:r>
            <a:r>
              <a:rPr lang="en-US" b="0" i="1" dirty="0" smtClean="0"/>
              <a:t>}</a:t>
            </a:r>
            <a:endParaRPr lang="en-US" b="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993134"/>
            <a:ext cx="6801862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Linguistic understanding can help!</a:t>
            </a:r>
            <a:endParaRPr lang="en-US" sz="2000" b="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Verbs, preposition, punctuation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000" b="0" dirty="0" smtClean="0"/>
              <a:t>Domain agnostic =&gt; can use pre-trained NLP modules!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7100" y="3657600"/>
            <a:ext cx="342900" cy="8382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733800" y="4495800"/>
            <a:ext cx="9144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verb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2400" y="1143000"/>
            <a:ext cx="571500" cy="6858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Rounded Rectangle 10"/>
          <p:cNvSpPr/>
          <p:nvPr/>
        </p:nvSpPr>
        <p:spPr bwMode="auto">
          <a:xfrm>
            <a:off x="4533900" y="762000"/>
            <a:ext cx="14859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preposition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57400" y="762000"/>
            <a:ext cx="1066800" cy="381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comma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 flipH="1">
            <a:off x="1485900" y="1143000"/>
            <a:ext cx="571500" cy="6858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CEEFB98-1745-47B7-B148-0A5A19BB2E64}"/>
              </a:ext>
            </a:extLst>
          </p:cNvPr>
          <p:cNvCxnSpPr>
            <a:cxnSpLocks/>
          </p:cNvCxnSpPr>
          <p:nvPr/>
        </p:nvCxnSpPr>
        <p:spPr bwMode="auto">
          <a:xfrm>
            <a:off x="3086100" y="1143000"/>
            <a:ext cx="1866900" cy="68580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858000" y="838200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Rephrasing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4"/>
    </mc:Choice>
    <mc:Fallback xmlns="">
      <p:transition xmlns:p14="http://schemas.microsoft.com/office/powerpoint/2010/main" spd="slow" advTm="228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400" y="1342700"/>
            <a:ext cx="4505750" cy="8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488693"/>
            <a:ext cx="1490263" cy="5476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76600" y="3962400"/>
            <a:ext cx="2675283" cy="1722738"/>
            <a:chOff x="3352800" y="3962400"/>
            <a:chExt cx="2675283" cy="17227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2800" y="3962400"/>
              <a:ext cx="2675283" cy="8666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7971" t="18116" r="6521" b="17391"/>
            <a:stretch/>
          </p:blipFill>
          <p:spPr>
            <a:xfrm>
              <a:off x="3733800" y="5064071"/>
              <a:ext cx="762000" cy="5747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4400" y="5029200"/>
              <a:ext cx="990600" cy="65593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09600" y="4419600"/>
            <a:ext cx="1600200" cy="685800"/>
            <a:chOff x="609600" y="4495800"/>
            <a:chExt cx="1600200" cy="685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000" y="4495800"/>
              <a:ext cx="685800" cy="685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4572000"/>
              <a:ext cx="774167" cy="5334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 bwMode="auto">
          <a:xfrm>
            <a:off x="2286000" y="1295400"/>
            <a:ext cx="4724400" cy="10668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3555" t="28216" r="5456" b="4657"/>
          <a:stretch/>
        </p:blipFill>
        <p:spPr>
          <a:xfrm>
            <a:off x="5334000" y="2895600"/>
            <a:ext cx="1981200" cy="12304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18"/>
    </mc:Choice>
    <mc:Fallback xmlns="">
      <p:transition xmlns:p14="http://schemas.microsoft.com/office/powerpoint/2010/main" spd="slow" advTm="13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Reasoning over natural language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Question answering (QA) as an AI challenge</a:t>
            </a:r>
          </a:p>
          <a:p>
            <a:endParaRPr lang="en-US" sz="2000" dirty="0" smtClean="0"/>
          </a:p>
          <a:p>
            <a:r>
              <a:rPr lang="en-US" sz="2000" dirty="0" smtClean="0"/>
              <a:t>Reasoning with semi-formal knowledge bases</a:t>
            </a:r>
          </a:p>
          <a:p>
            <a:endParaRPr lang="en-US" sz="2000" dirty="0"/>
          </a:p>
          <a:p>
            <a:r>
              <a:rPr lang="en-US" sz="2000" dirty="0" smtClean="0"/>
              <a:t>Reasoning with semantic abstractions of </a:t>
            </a:r>
            <a:r>
              <a:rPr lang="en-US" sz="2000" dirty="0" smtClean="0"/>
              <a:t>language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[not </a:t>
            </a:r>
            <a:r>
              <a:rPr lang="en-US" sz="1800" b="1" dirty="0">
                <a:solidFill>
                  <a:srgbClr val="FF0000"/>
                </a:solidFill>
              </a:rPr>
              <a:t>here]</a:t>
            </a:r>
          </a:p>
          <a:p>
            <a:r>
              <a:rPr lang="en-US" sz="2000" dirty="0" smtClean="0"/>
              <a:t>The </a:t>
            </a:r>
            <a:r>
              <a:rPr lang="en-US" sz="2000" dirty="0" smtClean="0"/>
              <a:t>role of deep </a:t>
            </a:r>
            <a:r>
              <a:rPr lang="en-US" sz="2000" dirty="0"/>
              <a:t>l</a:t>
            </a:r>
            <a:r>
              <a:rPr lang="en-US" sz="2000" dirty="0" smtClean="0"/>
              <a:t>earning</a:t>
            </a:r>
          </a:p>
          <a:p>
            <a:endParaRPr lang="en-US" sz="2000" dirty="0"/>
          </a:p>
          <a:p>
            <a:r>
              <a:rPr lang="en-US" sz="2000" dirty="0" smtClean="0"/>
              <a:t>Efficiently assessing the quality of massive datasets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[</a:t>
            </a:r>
            <a:r>
              <a:rPr lang="en-US" sz="1600" b="1" dirty="0">
                <a:solidFill>
                  <a:srgbClr val="FF0000"/>
                </a:solidFill>
              </a:rPr>
              <a:t>not here</a:t>
            </a:r>
            <a:r>
              <a:rPr lang="en-US" sz="1600" b="1" dirty="0" smtClean="0">
                <a:solidFill>
                  <a:srgbClr val="FF0000"/>
                </a:solidFill>
              </a:rPr>
              <a:t>]</a:t>
            </a:r>
            <a:endParaRPr lang="en-US" sz="1600" b="1" dirty="0" smtClean="0"/>
          </a:p>
          <a:p>
            <a:r>
              <a:rPr lang="en-US" sz="2000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100781"/>
            <a:ext cx="1828800" cy="1194619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 bwMode="auto">
          <a:xfrm>
            <a:off x="7162800" y="2286000"/>
            <a:ext cx="1066800" cy="381000"/>
          </a:xfrm>
          <a:prstGeom prst="leftArrow">
            <a:avLst/>
          </a:prstGeom>
          <a:solidFill>
            <a:srgbClr val="9BBB59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264" y="25908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[not here]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57"/>
    </mc:Choice>
    <mc:Fallback xmlns="">
      <p:transition xmlns:p14="http://schemas.microsoft.com/office/powerpoint/2010/main" spd="slow" advTm="10855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The Role of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“Blind” end-to-end learning may not be the best option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Limited training data in “interesting” QA domains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Unclear how to incorporate </a:t>
            </a:r>
            <a:r>
              <a:rPr lang="en-US" sz="2000" dirty="0" smtClean="0">
                <a:solidFill>
                  <a:srgbClr val="008000"/>
                </a:solidFill>
              </a:rPr>
              <a:t>general principles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Very prominent in science: F </a:t>
            </a:r>
            <a:r>
              <a:rPr lang="en-US" sz="1800" dirty="0"/>
              <a:t>= </a:t>
            </a:r>
            <a:r>
              <a:rPr lang="en-US" sz="1800" dirty="0" smtClean="0"/>
              <a:t>m*a</a:t>
            </a:r>
            <a:r>
              <a:rPr lang="en-US" sz="1800" dirty="0"/>
              <a:t>, </a:t>
            </a:r>
            <a:r>
              <a:rPr lang="en-US" sz="1800" dirty="0" smtClean="0"/>
              <a:t>materials, camouflage, </a:t>
            </a:r>
            <a:r>
              <a:rPr lang="en-US" sz="1800" dirty="0"/>
              <a:t>etc</a:t>
            </a:r>
            <a:r>
              <a:rPr lang="en-US" sz="1800" dirty="0" smtClean="0"/>
              <a:t>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Succinctly summarize a wealth of human knowledge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Learning general principles from 100K examples appears:</a:t>
            </a:r>
            <a:br>
              <a:rPr lang="en-US" sz="1800" dirty="0" smtClean="0"/>
            </a:br>
            <a:r>
              <a:rPr lang="en-US" sz="1800" dirty="0" smtClean="0"/>
              <a:t>(a) challenging</a:t>
            </a:r>
            <a:br>
              <a:rPr lang="en-US" sz="1800" dirty="0" smtClean="0"/>
            </a:br>
            <a:r>
              <a:rPr lang="en-US" sz="1800" dirty="0" smtClean="0"/>
              <a:t>(b) not very human-like</a:t>
            </a:r>
          </a:p>
          <a:p>
            <a:pPr marL="914400" lvl="2" indent="0"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0"/>
    </mc:Choice>
    <mc:Fallback xmlns="">
      <p:transition xmlns:p14="http://schemas.microsoft.com/office/powerpoint/2010/main" spd="slow" advTm="1567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The Role of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3200400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Still </a:t>
            </a:r>
            <a:r>
              <a:rPr lang="en-US" sz="2000" b="1" dirty="0" smtClean="0">
                <a:solidFill>
                  <a:srgbClr val="008000"/>
                </a:solidFill>
              </a:rPr>
              <a:t>highly valuable for many pieces of the puzzle</a:t>
            </a:r>
            <a:r>
              <a:rPr lang="en-US" sz="2000" dirty="0" smtClean="0">
                <a:solidFill>
                  <a:srgbClr val="008000"/>
                </a:solidFill>
              </a:rPr>
              <a:t>!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I</a:t>
            </a:r>
            <a:r>
              <a:rPr lang="en-US" sz="2000" dirty="0" smtClean="0"/>
              <a:t>ndividual components (e.g., NLP modules) of an orchestrated system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Outer layer on top of the system: Training/tuning the ILP</a:t>
            </a:r>
          </a:p>
          <a:p>
            <a:pPr>
              <a:lnSpc>
                <a:spcPct val="130000"/>
              </a:lnSpc>
            </a:pPr>
            <a:endParaRPr lang="en-US" sz="2000" dirty="0" smtClean="0"/>
          </a:p>
          <a:p>
            <a:pPr>
              <a:lnSpc>
                <a:spcPct val="130000"/>
              </a:lnSpc>
            </a:pPr>
            <a:r>
              <a:rPr lang="en-US" sz="2000" b="1" dirty="0" err="1"/>
              <a:t>SciTail</a:t>
            </a:r>
            <a:r>
              <a:rPr lang="en-US" sz="2000" b="1" dirty="0"/>
              <a:t> </a:t>
            </a:r>
            <a:r>
              <a:rPr lang="en-US" sz="2000" b="1" dirty="0" smtClean="0"/>
              <a:t>Dataset</a:t>
            </a:r>
            <a:r>
              <a:rPr lang="en-US" sz="2000" dirty="0" smtClean="0"/>
              <a:t> (26K): </a:t>
            </a:r>
            <a:r>
              <a:rPr lang="en-US" sz="2000" dirty="0"/>
              <a:t>Sentence-to-sentence entailment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6841" y="3048000"/>
            <a:ext cx="128855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xxxx-2018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33600" y="3810000"/>
            <a:ext cx="4224759" cy="2300645"/>
            <a:chOff x="2133600" y="4114800"/>
            <a:chExt cx="4224759" cy="23006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3062" y="4114800"/>
              <a:ext cx="4105835" cy="19123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133600" y="6107668"/>
              <a:ext cx="4224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DGEM: Decomposable Graph Entailment Model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581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0"/>
    </mc:Choice>
    <mc:Fallback xmlns="">
      <p:transition xmlns:p14="http://schemas.microsoft.com/office/powerpoint/2010/main" spd="slow" advTm="1567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r>
              <a:rPr lang="en-US" sz="2000" dirty="0" smtClean="0"/>
              <a:t>It’s an exciting time to be doing research in AI,</a:t>
            </a:r>
            <a:br>
              <a:rPr lang="en-US" sz="2000" dirty="0" smtClean="0"/>
            </a:br>
            <a:r>
              <a:rPr lang="en-US" sz="2000" dirty="0" smtClean="0"/>
              <a:t>in particular in </a:t>
            </a:r>
            <a:r>
              <a:rPr lang="en-US" sz="2000" b="1" dirty="0" smtClean="0"/>
              <a:t>reasoning with natural language</a:t>
            </a:r>
          </a:p>
          <a:p>
            <a:endParaRPr lang="en-US" sz="2000" dirty="0"/>
          </a:p>
          <a:p>
            <a:r>
              <a:rPr lang="en-US" sz="2000" dirty="0" smtClean="0"/>
              <a:t>Many </a:t>
            </a:r>
            <a:r>
              <a:rPr lang="en-US" sz="2000" b="1" dirty="0" smtClean="0"/>
              <a:t>fascinating challenges</a:t>
            </a:r>
          </a:p>
          <a:p>
            <a:pPr lvl="1"/>
            <a:r>
              <a:rPr lang="en-US" sz="2000" dirty="0" smtClean="0"/>
              <a:t>In language understanding, knowledge representation, reasoning</a:t>
            </a:r>
          </a:p>
          <a:p>
            <a:pPr lvl="1"/>
            <a:r>
              <a:rPr lang="en-US" sz="2000" dirty="0" smtClean="0"/>
              <a:t>Not quite captured by popular large-scale QA datasets</a:t>
            </a:r>
          </a:p>
          <a:p>
            <a:endParaRPr lang="en-US" sz="2000" dirty="0"/>
          </a:p>
          <a:p>
            <a:r>
              <a:rPr lang="en-US" sz="2000" b="1" dirty="0" smtClean="0"/>
              <a:t>Deep learning</a:t>
            </a:r>
            <a:r>
              <a:rPr lang="en-US" sz="2000" dirty="0" smtClean="0"/>
              <a:t> has an important role to play,</a:t>
            </a:r>
            <a:br>
              <a:rPr lang="en-US" sz="2000" dirty="0" smtClean="0"/>
            </a:br>
            <a:r>
              <a:rPr lang="en-US" sz="2000" dirty="0" smtClean="0"/>
              <a:t>but </a:t>
            </a:r>
            <a:r>
              <a:rPr lang="en-US" sz="2000" b="1" dirty="0" smtClean="0"/>
              <a:t>is not everything </a:t>
            </a:r>
            <a:r>
              <a:rPr lang="en-US" sz="1600" dirty="0" smtClean="0"/>
              <a:t>(yet)</a:t>
            </a: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8894" b="31424"/>
          <a:stretch/>
        </p:blipFill>
        <p:spPr>
          <a:xfrm>
            <a:off x="5054600" y="4712823"/>
            <a:ext cx="3556000" cy="7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"/>
    </mc:Choice>
    <mc:Fallback xmlns="">
      <p:transition xmlns:p14="http://schemas.microsoft.com/office/powerpoint/2010/main" spd="slow" advTm="134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Aristo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>
                <a:hlinkClick r:id="rId2"/>
              </a:rPr>
              <a:t>http://aristo-</a:t>
            </a:r>
            <a:r>
              <a:rPr lang="en-US" sz="2000" dirty="0" smtClean="0">
                <a:hlinkClick r:id="rId2"/>
              </a:rPr>
              <a:t>demo.allenai.org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://aristo-demo-</a:t>
            </a:r>
            <a:r>
              <a:rPr lang="en-US" sz="2000" dirty="0" smtClean="0">
                <a:hlinkClick r:id="rId3"/>
              </a:rPr>
              <a:t>internal.allenai.org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hlinkClick r:id="rId4"/>
              </a:rPr>
              <a:t>http://tableviz.dev.ai2:</a:t>
            </a:r>
            <a:r>
              <a:rPr lang="en-US" sz="2000" dirty="0" smtClean="0">
                <a:hlinkClick r:id="rId4"/>
              </a:rPr>
              <a:t>8090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>
                <a:hlinkClick r:id="rId5"/>
              </a:rPr>
              <a:t>http://aristo-controller.dev.ai2:</a:t>
            </a:r>
            <a:r>
              <a:rPr lang="en-US" sz="2000" dirty="0" smtClean="0">
                <a:hlinkClick r:id="rId5"/>
              </a:rPr>
              <a:t>8080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"/>
    </mc:Choice>
    <mc:Fallback xmlns="">
      <p:transition xmlns:p14="http://schemas.microsoft.com/office/powerpoint/2010/main" spd="slow" advTm="3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07150"/>
            <a:ext cx="5712850" cy="37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850" y="3960353"/>
            <a:ext cx="3431150" cy="289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4850" y="83675"/>
            <a:ext cx="12954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50" y="-12"/>
            <a:ext cx="52959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151275" y="1051300"/>
            <a:ext cx="7442400" cy="20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800" b="0" dirty="0">
                <a:solidFill>
                  <a:schemeClr val="dk1"/>
                </a:solidFill>
              </a:rPr>
              <a:t>Founded in 2014 by Paul Allen (Microsoft co-founder)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800" b="0" dirty="0">
                <a:solidFill>
                  <a:schemeClr val="dk1"/>
                </a:solidFill>
              </a:rPr>
              <a:t>Non-profit research organization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800" b="0" dirty="0">
                <a:solidFill>
                  <a:schemeClr val="dk1"/>
                </a:solidFill>
              </a:rPr>
              <a:t>Mission: contribute to humanity through high-impact AI </a:t>
            </a:r>
            <a:r>
              <a:rPr lang="en" sz="1800" b="0" dirty="0" smtClean="0">
                <a:solidFill>
                  <a:schemeClr val="dk1"/>
                </a:solidFill>
              </a:rPr>
              <a:t>research</a:t>
            </a:r>
            <a:r>
              <a:rPr lang="en-US" sz="1800" b="0" dirty="0" smtClean="0">
                <a:solidFill>
                  <a:schemeClr val="dk1"/>
                </a:solidFill>
              </a:rPr>
              <a:t/>
            </a:r>
            <a:br>
              <a:rPr lang="en-US" sz="1800" b="0" dirty="0" smtClean="0">
                <a:solidFill>
                  <a:schemeClr val="dk1"/>
                </a:solidFill>
              </a:rPr>
            </a:br>
            <a:r>
              <a:rPr lang="en" sz="1800" b="0" dirty="0" smtClean="0">
                <a:solidFill>
                  <a:schemeClr val="dk1"/>
                </a:solidFill>
              </a:rPr>
              <a:t> </a:t>
            </a:r>
            <a:r>
              <a:rPr lang="en" sz="1800" b="0" dirty="0">
                <a:solidFill>
                  <a:schemeClr val="dk1"/>
                </a:solidFill>
              </a:rPr>
              <a:t>and engineering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800" b="0" dirty="0">
                <a:solidFill>
                  <a:schemeClr val="dk1"/>
                </a:solidFill>
              </a:rPr>
              <a:t>Hiring full-time researchers, postdocs, engineers and interns!                 </a:t>
            </a:r>
            <a:r>
              <a:rPr lang="en" sz="1800" b="0" u="sng" dirty="0" smtClean="0">
                <a:solidFill>
                  <a:srgbClr val="4F81BD"/>
                </a:solidFill>
              </a:rPr>
              <a:t>http</a:t>
            </a:r>
            <a:r>
              <a:rPr lang="en" sz="1800" b="0" u="sng" dirty="0">
                <a:solidFill>
                  <a:srgbClr val="4F81BD"/>
                </a:solidFill>
              </a:rPr>
              <a:t>://allenai.org/jobs.html</a:t>
            </a:r>
            <a:endParaRPr lang="en" sz="1800" b="0" u="sng" dirty="0">
              <a:solidFill>
                <a:srgbClr val="4F81BD"/>
              </a:solidFill>
              <a:hlinkClick r:id="rId7"/>
            </a:endParaRPr>
          </a:p>
          <a:p>
            <a:pPr lvl="0">
              <a:spcBef>
                <a:spcPts val="0"/>
              </a:spcBef>
              <a:buNone/>
            </a:pPr>
            <a:endParaRPr sz="1800" b="0" dirty="0"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68"/>
    </mc:Choice>
    <mc:Fallback xmlns="">
      <p:transition xmlns:p14="http://schemas.microsoft.com/office/powerpoint/2010/main" spd="slow" advTm="747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5" y="0"/>
            <a:ext cx="52959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457200"/>
            <a:ext cx="3738288" cy="20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1" y="4114800"/>
            <a:ext cx="3581400" cy="204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9512" y="2723841"/>
            <a:ext cx="3733800" cy="204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1371600"/>
            <a:ext cx="3581400" cy="2233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512" y="4969170"/>
            <a:ext cx="3733800" cy="1812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43"/>
    </mc:Choice>
    <mc:Fallback xmlns="">
      <p:transition xmlns:p14="http://schemas.microsoft.com/office/powerpoint/2010/main" spd="slow" advTm="12394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Reasoning over natural language</a:t>
            </a:r>
          </a:p>
          <a:p>
            <a:pPr lvl="1"/>
            <a:r>
              <a:rPr lang="en-US" sz="2000" dirty="0" smtClean="0"/>
              <a:t>Question answering (QA) as an AI challenge</a:t>
            </a:r>
          </a:p>
          <a:p>
            <a:endParaRPr lang="en-US" sz="2000" dirty="0" smtClean="0"/>
          </a:p>
          <a:p>
            <a:r>
              <a:rPr lang="en-US" sz="2000" dirty="0" smtClean="0"/>
              <a:t>Reasoning with semi-formal knowledge bases</a:t>
            </a:r>
          </a:p>
          <a:p>
            <a:endParaRPr lang="en-US" sz="2000" dirty="0"/>
          </a:p>
          <a:p>
            <a:r>
              <a:rPr lang="en-US" sz="2000" dirty="0" smtClean="0"/>
              <a:t>Reasoning with semantic abstractions of language</a:t>
            </a:r>
          </a:p>
          <a:p>
            <a:endParaRPr lang="en-US" sz="2000" dirty="0"/>
          </a:p>
          <a:p>
            <a:r>
              <a:rPr lang="en-US" sz="2000" dirty="0" smtClean="0"/>
              <a:t>The role of deep </a:t>
            </a:r>
            <a:r>
              <a:rPr lang="en-US" sz="2000" dirty="0"/>
              <a:t>l</a:t>
            </a:r>
            <a:r>
              <a:rPr lang="en-US" sz="2000" dirty="0" smtClean="0"/>
              <a:t>earning</a:t>
            </a:r>
          </a:p>
          <a:p>
            <a:endParaRPr lang="en-US" sz="2000" dirty="0"/>
          </a:p>
          <a:p>
            <a:r>
              <a:rPr lang="en-US" sz="2000" dirty="0" smtClean="0"/>
              <a:t>Efficiently assessing the quality of massive datasets</a:t>
            </a:r>
          </a:p>
          <a:p>
            <a:endParaRPr lang="en-US" sz="1600" dirty="0" smtClean="0"/>
          </a:p>
          <a:p>
            <a:r>
              <a:rPr lang="en-US" sz="2000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2057400"/>
            <a:ext cx="1365090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IJCAI-2016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296821" y="2438400"/>
            <a:ext cx="124944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ACL-2017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7277266" y="3059668"/>
            <a:ext cx="123671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xxxx-2018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7277266" y="3733800"/>
            <a:ext cx="123671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xxxx-2018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7335256" y="4431268"/>
            <a:ext cx="117257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UAI-2017</a:t>
            </a:r>
            <a:endParaRPr lang="en-US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100781"/>
            <a:ext cx="1828800" cy="1194619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5410200" y="1143000"/>
            <a:ext cx="1066800" cy="381000"/>
          </a:xfrm>
          <a:prstGeom prst="leftArrow">
            <a:avLst/>
          </a:prstGeom>
          <a:solidFill>
            <a:srgbClr val="9BBB59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57"/>
    </mc:Choice>
    <mc:Fallback xmlns="">
      <p:transition xmlns:p14="http://schemas.microsoft.com/office/powerpoint/2010/main" spd="slow" advTm="108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Reasoning over Natural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Remarkable feats of AI and ML, particularly deep learning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Huge surge in conversational “AI”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Interacting </a:t>
            </a:r>
            <a:r>
              <a:rPr lang="en-US" sz="2000" b="1" u="sng" dirty="0" smtClean="0">
                <a:solidFill>
                  <a:srgbClr val="FF0000"/>
                </a:solidFill>
              </a:rPr>
              <a:t>intelligently</a:t>
            </a:r>
            <a:r>
              <a:rPr lang="en-US" sz="2000" b="1" dirty="0" smtClean="0">
                <a:solidFill>
                  <a:srgbClr val="FF0000"/>
                </a:solidFill>
              </a:rPr>
              <a:t> with humans remains challenging!</a:t>
            </a:r>
          </a:p>
          <a:p>
            <a:pPr lvl="1"/>
            <a:r>
              <a:rPr lang="en-US" sz="2000" dirty="0" smtClean="0"/>
              <a:t>Requires rich linguistic understanding, common sense, domain knowledge, situational awareness, conversational memory, 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7200" y="1752600"/>
            <a:ext cx="8382000" cy="2104869"/>
            <a:chOff x="457200" y="1752600"/>
            <a:chExt cx="8382000" cy="21048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1752600"/>
              <a:ext cx="1376803" cy="9372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5599" y="1813251"/>
              <a:ext cx="1163345" cy="8537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2761933"/>
              <a:ext cx="685800" cy="10480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1752600"/>
              <a:ext cx="914400" cy="12016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600" y="3048000"/>
              <a:ext cx="1295400" cy="77293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500" y="2971800"/>
              <a:ext cx="685800" cy="685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2800" y="2251873"/>
              <a:ext cx="449751" cy="11009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67000" y="2868118"/>
              <a:ext cx="1676400" cy="9893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7600" y="2061632"/>
              <a:ext cx="1371600" cy="770467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 bwMode="auto">
          <a:xfrm>
            <a:off x="6858000" y="1752600"/>
            <a:ext cx="1981200" cy="22098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0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33"/>
    </mc:Choice>
    <mc:Fallback xmlns="">
      <p:transition xmlns:p14="http://schemas.microsoft.com/office/powerpoint/2010/main" spd="slow" advTm="12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Question Answering as an AI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Working hypothesis: </a:t>
            </a:r>
            <a:r>
              <a:rPr lang="en-US" sz="2000" dirty="0" smtClean="0">
                <a:solidFill>
                  <a:srgbClr val="008000"/>
                </a:solidFill>
              </a:rPr>
              <a:t>Real-world language and reasoning capabilities can be assessed via “well-designed” QA tasks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Surge of large scale QA datasets</a:t>
            </a:r>
          </a:p>
          <a:p>
            <a:pPr lvl="1"/>
            <a:r>
              <a:rPr lang="en-US" sz="2000" dirty="0" err="1" smtClean="0"/>
              <a:t>bAbI</a:t>
            </a:r>
            <a:r>
              <a:rPr lang="en-US" sz="2000" dirty="0" smtClean="0"/>
              <a:t>, </a:t>
            </a:r>
            <a:r>
              <a:rPr lang="en-US" sz="2000" dirty="0" err="1" smtClean="0"/>
              <a:t>SQuAD</a:t>
            </a:r>
            <a:r>
              <a:rPr lang="en-US" sz="2000" dirty="0" smtClean="0"/>
              <a:t>, Story Cloze, MC Test, </a:t>
            </a:r>
            <a:r>
              <a:rPr lang="en-US" sz="2000" dirty="0" err="1" smtClean="0"/>
              <a:t>TriviaQA</a:t>
            </a:r>
            <a:r>
              <a:rPr lang="en-US" sz="2000" dirty="0" smtClean="0"/>
              <a:t>, TQA,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 smtClean="0"/>
              <a:t>Corresponding surge of Deep Learning architectures</a:t>
            </a:r>
          </a:p>
          <a:p>
            <a:pPr lvl="1"/>
            <a:r>
              <a:rPr lang="en-US" sz="2000" dirty="0" err="1"/>
              <a:t>MemNet</a:t>
            </a:r>
            <a:r>
              <a:rPr lang="en-US" sz="2000" dirty="0"/>
              <a:t>, </a:t>
            </a:r>
            <a:r>
              <a:rPr lang="en-US" sz="2000" dirty="0" err="1" smtClean="0"/>
              <a:t>BiDAF</a:t>
            </a:r>
            <a:r>
              <a:rPr lang="en-US" sz="2000" dirty="0" smtClean="0"/>
              <a:t>, r-net, attention</a:t>
            </a:r>
            <a:r>
              <a:rPr lang="en-US" sz="2000" dirty="0"/>
              <a:t>-over-attention,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marL="0" lvl="1" indent="0">
              <a:buNone/>
            </a:pPr>
            <a:r>
              <a:rPr lang="en-US" sz="2000" dirty="0" smtClean="0"/>
              <a:t>Despite remarkable progress on these datasets,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best </a:t>
            </a:r>
            <a:r>
              <a:rPr lang="en-US" sz="2000" dirty="0">
                <a:solidFill>
                  <a:srgbClr val="FF0000"/>
                </a:solidFill>
              </a:rPr>
              <a:t>systems fail or barely pass (“D”) 4</a:t>
            </a:r>
            <a:r>
              <a:rPr lang="en-US" sz="2000" baseline="30000" dirty="0">
                <a:solidFill>
                  <a:srgbClr val="FF0000"/>
                </a:solidFill>
              </a:rPr>
              <a:t>th</a:t>
            </a:r>
            <a:r>
              <a:rPr lang="en-US" sz="2000" dirty="0">
                <a:solidFill>
                  <a:srgbClr val="FF0000"/>
                </a:solidFill>
              </a:rPr>
              <a:t> grade science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Real questions by which humans are assessed remain challenging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3934690"/>
            <a:ext cx="1143000" cy="1475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6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25"/>
    </mc:Choice>
    <mc:Fallback xmlns="">
      <p:transition xmlns:p14="http://schemas.microsoft.com/office/powerpoint/2010/main" spd="slow" advTm="17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Question Answering as an AI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5800" y="1447800"/>
            <a:ext cx="7924800" cy="990600"/>
            <a:chOff x="838200" y="2286000"/>
            <a:chExt cx="7924800" cy="990600"/>
          </a:xfrm>
        </p:grpSpPr>
        <p:sp>
          <p:nvSpPr>
            <p:cNvPr id="10" name="Folded Corner 9"/>
            <p:cNvSpPr/>
            <p:nvPr/>
          </p:nvSpPr>
          <p:spPr bwMode="auto">
            <a:xfrm>
              <a:off x="838200" y="2286000"/>
              <a:ext cx="6205751" cy="990600"/>
            </a:xfrm>
            <a:prstGeom prst="foldedCorner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/>
                <a:t>Which physical structure would best help a bear </a:t>
              </a:r>
              <a:r>
                <a:rPr lang="en-US" b="0" dirty="0" smtClean="0"/>
                <a:t>to</a:t>
              </a:r>
              <a:br>
                <a:rPr lang="en-US" b="0" dirty="0" smtClean="0"/>
              </a:br>
              <a:r>
                <a:rPr lang="en-US" dirty="0" smtClean="0"/>
                <a:t>survive </a:t>
              </a:r>
              <a:r>
                <a:rPr lang="en-US" dirty="0"/>
                <a:t>a winter </a:t>
              </a:r>
              <a:r>
                <a:rPr lang="en-US" b="0" dirty="0"/>
                <a:t>in New York State</a:t>
              </a:r>
              <a:r>
                <a:rPr lang="en-US" b="0" dirty="0" smtClean="0"/>
                <a:t>?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/>
                <a:t> </a:t>
              </a:r>
              <a:r>
                <a:rPr lang="en-US" b="0" dirty="0" smtClean="0"/>
                <a:t>   (</a:t>
              </a:r>
              <a:r>
                <a:rPr lang="en-US" b="0" dirty="0"/>
                <a:t>A) big ears (B) black nose (C</a:t>
              </a:r>
              <a:r>
                <a:rPr lang="en-US" dirty="0"/>
                <a:t>) thick fur </a:t>
              </a:r>
              <a:r>
                <a:rPr lang="en-US" b="0" dirty="0"/>
                <a:t>(D) brown eyes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00" y="2286000"/>
              <a:ext cx="1295400" cy="97155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1000" y="685800"/>
            <a:ext cx="8232793" cy="541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Science QA: Elementary and Middle-</a:t>
            </a:r>
            <a:r>
              <a:rPr lang="en-US" sz="2000" dirty="0"/>
              <a:t>S</a:t>
            </a:r>
            <a:r>
              <a:rPr lang="en-US" sz="2000" dirty="0" smtClean="0"/>
              <a:t>chool Level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b="0" dirty="0"/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en-US" sz="2000" b="0" dirty="0" smtClean="0"/>
          </a:p>
          <a:p>
            <a:pPr>
              <a:lnSpc>
                <a:spcPct val="120000"/>
              </a:lnSpc>
            </a:pPr>
            <a:endParaRPr lang="en-US" sz="1400" b="0" dirty="0" smtClean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Much more heterogeneous </a:t>
            </a:r>
            <a:r>
              <a:rPr lang="en-US" sz="2000" b="0" dirty="0" smtClean="0">
                <a:solidFill>
                  <a:srgbClr val="008000"/>
                </a:solidFill>
              </a:rPr>
              <a:t>than popular large-scale QA datasets!</a:t>
            </a:r>
            <a:endParaRPr lang="en-US" sz="2000" b="0" dirty="0"/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b="0" dirty="0" smtClean="0"/>
              <a:t>Appeal to a </a:t>
            </a:r>
            <a:r>
              <a:rPr lang="en-US" sz="2000" b="0" dirty="0" smtClean="0">
                <a:solidFill>
                  <a:srgbClr val="FF0000"/>
                </a:solidFill>
              </a:rPr>
              <a:t>wide variety of topics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</a:rPr>
              <a:t>Require various types of knowledge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b="0" dirty="0" smtClean="0">
                <a:solidFill>
                  <a:srgbClr val="000000"/>
                </a:solidFill>
              </a:rPr>
              <a:t>Taxonomic, cause-effect, </a:t>
            </a:r>
            <a:r>
              <a:rPr lang="en-US" b="0" dirty="0" smtClean="0"/>
              <a:t>common sense / </a:t>
            </a:r>
            <a:r>
              <a:rPr lang="en-US" b="0" dirty="0" smtClean="0">
                <a:solidFill>
                  <a:srgbClr val="FF0000"/>
                </a:solidFill>
              </a:rPr>
              <a:t>world knowledge</a:t>
            </a:r>
            <a:r>
              <a:rPr lang="en-US" b="0" dirty="0" smtClean="0">
                <a:solidFill>
                  <a:srgbClr val="000000"/>
                </a:solidFill>
              </a:rPr>
              <a:t>, </a:t>
            </a:r>
            <a:r>
              <a:rPr lang="mr-IN" b="0" dirty="0" smtClean="0">
                <a:solidFill>
                  <a:srgbClr val="000000"/>
                </a:solidFill>
              </a:rPr>
              <a:t>…</a:t>
            </a:r>
            <a:endParaRPr lang="en-US" b="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b="0" dirty="0" smtClean="0">
                <a:solidFill>
                  <a:srgbClr val="000000"/>
                </a:solidFill>
              </a:rPr>
              <a:t>Involve </a:t>
            </a:r>
            <a:r>
              <a:rPr lang="en-US" sz="2000" b="0" dirty="0" smtClean="0">
                <a:solidFill>
                  <a:srgbClr val="FF0000"/>
                </a:solidFill>
              </a:rPr>
              <a:t>diverse linguistic constructs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Even the best systems are easily fooled by simple textual </a:t>
            </a:r>
            <a:r>
              <a:rPr lang="en-US" b="0" dirty="0" smtClean="0">
                <a:solidFill>
                  <a:srgbClr val="000000"/>
                </a:solidFill>
              </a:rPr>
              <a:t>variations</a:t>
            </a:r>
          </a:p>
          <a:p>
            <a:pPr marL="1657350" lvl="3" indent="-285750">
              <a:lnSpc>
                <a:spcPct val="120000"/>
              </a:lnSpc>
              <a:buFont typeface="Wingdings" charset="2"/>
              <a:buChar char="§"/>
            </a:pPr>
            <a:endParaRPr lang="en-US" sz="1400" b="0" dirty="0" smtClean="0"/>
          </a:p>
          <a:p>
            <a:pPr>
              <a:lnSpc>
                <a:spcPct val="120000"/>
              </a:lnSpc>
            </a:pPr>
            <a:r>
              <a:rPr lang="en-US" sz="2000" b="0" dirty="0" smtClean="0"/>
              <a:t>Afford </a:t>
            </a:r>
            <a:r>
              <a:rPr lang="en-US" sz="2000" dirty="0" smtClean="0">
                <a:solidFill>
                  <a:srgbClr val="FF0000"/>
                </a:solidFill>
              </a:rPr>
              <a:t>little training data </a:t>
            </a:r>
            <a:r>
              <a:rPr lang="en-US" sz="2000" b="0" dirty="0" smtClean="0"/>
              <a:t>--- generating good quality questions is hard!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b="0" dirty="0" smtClean="0"/>
              <a:t>Limits the viability of popular end-to-end learning approaches</a:t>
            </a:r>
            <a:endParaRPr lang="en-US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0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32"/>
    </mc:Choice>
    <mc:Fallback xmlns="">
      <p:transition xmlns:p14="http://schemas.microsoft.com/office/powerpoint/2010/main" spd="slow" advTm="22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556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Would an IBM Watson (Jeopardy!) style system work?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Jeopardy: Questions ask for a factual piece of information (a factoid) or combination of factoids. </a:t>
            </a:r>
          </a:p>
          <a:p>
            <a:pPr marL="400050" lvl="1" indent="0">
              <a:buNone/>
            </a:pPr>
            <a:r>
              <a:rPr lang="en-US" sz="2000" dirty="0" smtClean="0"/>
              <a:t>Example: What is the capital of country X? Or combination of factual pieces of information: What US airport is named after a US general?</a:t>
            </a:r>
          </a:p>
          <a:p>
            <a:pPr marL="400050" lvl="1" indent="0">
              <a:buNone/>
            </a:pPr>
            <a:r>
              <a:rPr lang="en-US" sz="2000" dirty="0" smtClean="0"/>
              <a:t>Jeopardy! Is hard for humans because they need to know an enormous amount of factual knowledge. </a:t>
            </a:r>
            <a:r>
              <a:rPr lang="en-US" sz="2000" i="1" dirty="0" smtClean="0"/>
              <a:t>Looking up facts is easy for a machine.</a:t>
            </a:r>
            <a:r>
              <a:rPr lang="en-US" sz="2000" dirty="0" smtClean="0"/>
              <a:t> The hard part for the Watson team was understanding the questions. Luckily, a limited set of question types.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Science test: requires deeper understanding of information.</a:t>
            </a:r>
            <a:r>
              <a:rPr lang="en-US" dirty="0" smtClean="0"/>
              <a:t> </a:t>
            </a:r>
            <a:r>
              <a:rPr lang="en-US" sz="2000" dirty="0"/>
              <a:t>Generally, not </a:t>
            </a:r>
            <a:r>
              <a:rPr lang="en-US" sz="2000" dirty="0" smtClean="0"/>
              <a:t>factoids you can look up. You need to build “reasoning chains” from more basic understanding.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F06C-DC55-49E8-966D-651E62CB7A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7.1|5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14.1|6|1|5.8|3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3.2|9.6|17|6.3|1.4|2.6"/>
</p:tagLst>
</file>

<file path=ppt/theme/theme1.xml><?xml version="1.0" encoding="utf-8"?>
<a:theme xmlns:a="http://schemas.openxmlformats.org/drawingml/2006/main" name="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19112</TotalTime>
  <Words>1828</Words>
  <Application>Microsoft Macintosh PowerPoint</Application>
  <PresentationFormat>On-screen Show (4:3)</PresentationFormat>
  <Paragraphs>382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Bradley Hand Bold</vt:lpstr>
      <vt:lpstr>Mangal</vt:lpstr>
      <vt:lpstr>Wingdings</vt:lpstr>
      <vt:lpstr>Arial</vt:lpstr>
      <vt:lpstr>Default Design</vt:lpstr>
      <vt:lpstr>Global Reasoning over Semantic Abstractions and Semi-Formal Knowledge Bases</vt:lpstr>
      <vt:lpstr>PowerPoint Presentation</vt:lpstr>
      <vt:lpstr>PowerPoint Presentation</vt:lpstr>
      <vt:lpstr>PowerPoint Presentation</vt:lpstr>
      <vt:lpstr> Roadmap</vt:lpstr>
      <vt:lpstr> Reasoning over Natural Language</vt:lpstr>
      <vt:lpstr> Question Answering as an AI Challenge</vt:lpstr>
      <vt:lpstr> Question Answering as an AI Challenge</vt:lpstr>
      <vt:lpstr>Discuss</vt:lpstr>
      <vt:lpstr> Broad Domain Knowledge</vt:lpstr>
      <vt:lpstr> Two Motivating QA Examples</vt:lpstr>
      <vt:lpstr> Example A: Science Question Answering</vt:lpstr>
      <vt:lpstr> Example A: Semi-Structured Inference</vt:lpstr>
      <vt:lpstr> Example B: Brittleness to Linguistic Variation</vt:lpstr>
      <vt:lpstr> Example B: Brittleness to Linguistic Variation</vt:lpstr>
      <vt:lpstr> Example B: Brittleness to Linguistic Variation</vt:lpstr>
      <vt:lpstr> Example B: Brittleness to Linguistic Variation</vt:lpstr>
      <vt:lpstr> Example B: Brittleness to Linguistic Variation</vt:lpstr>
      <vt:lpstr> Example B: Brittleness to Linguistic Variation</vt:lpstr>
      <vt:lpstr> Roadmap</vt:lpstr>
      <vt:lpstr> The Role of Deep Learning</vt:lpstr>
      <vt:lpstr> The Role of Deep Learning</vt:lpstr>
      <vt:lpstr> Summary</vt:lpstr>
      <vt:lpstr>EXTRA SLIDES</vt:lpstr>
      <vt:lpstr> Aristo Demo</vt:lpstr>
    </vt:vector>
  </TitlesOfParts>
  <Company>SRI International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AIC</dc:creator>
  <cp:lastModifiedBy>Microsoft Office User</cp:lastModifiedBy>
  <cp:revision>874</cp:revision>
  <dcterms:created xsi:type="dcterms:W3CDTF">2004-06-21T21:41:43Z</dcterms:created>
  <dcterms:modified xsi:type="dcterms:W3CDTF">2017-11-08T08:07:40Z</dcterms:modified>
</cp:coreProperties>
</file>