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42"/>
  </p:notesMasterIdLst>
  <p:handoutMasterIdLst>
    <p:handoutMasterId r:id="rId43"/>
  </p:handoutMasterIdLst>
  <p:sldIdLst>
    <p:sldId id="374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5" r:id="rId17"/>
    <p:sldId id="532" r:id="rId18"/>
    <p:sldId id="536" r:id="rId19"/>
    <p:sldId id="550" r:id="rId20"/>
    <p:sldId id="551" r:id="rId21"/>
    <p:sldId id="552" r:id="rId22"/>
    <p:sldId id="533" r:id="rId23"/>
    <p:sldId id="534" r:id="rId24"/>
    <p:sldId id="538" r:id="rId25"/>
    <p:sldId id="540" r:id="rId26"/>
    <p:sldId id="537" r:id="rId27"/>
    <p:sldId id="539" r:id="rId28"/>
    <p:sldId id="542" r:id="rId29"/>
    <p:sldId id="553" r:id="rId30"/>
    <p:sldId id="543" r:id="rId31"/>
    <p:sldId id="593" r:id="rId32"/>
    <p:sldId id="594" r:id="rId33"/>
    <p:sldId id="595" r:id="rId34"/>
    <p:sldId id="596" r:id="rId35"/>
    <p:sldId id="597" r:id="rId36"/>
    <p:sldId id="599" r:id="rId37"/>
    <p:sldId id="598" r:id="rId38"/>
    <p:sldId id="600" r:id="rId39"/>
    <p:sldId id="577" r:id="rId40"/>
    <p:sldId id="60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A91008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/>
    <p:restoredTop sz="93089"/>
  </p:normalViewPr>
  <p:slideViewPr>
    <p:cSldViewPr>
      <p:cViewPr>
        <p:scale>
          <a:sx n="108" d="100"/>
          <a:sy n="108" d="100"/>
        </p:scale>
        <p:origin x="64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2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9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1E30E-3E1E-CD4F-92A1-6FAE36B1D7D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cave consisting of rooms connected by passageways: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 lurking somewhere in the cave is the wumpus, a beast that eats anyone who enters its room; 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the wumpus can be shot by an agent, but the agent has only one arrow;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Some rooms contain bottomless pits that will trp anyone who wanders into these rooms – except the wumpus which is too big to fall;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Mitigating feature of living in this environment: finding gold (Michael Genesereth);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Agent always starts in square (1,1) facing to the right; locations of gold and the wumpus are chosen randomly, with uniform distribution, from the squares other than the start square; each square other than the start can be a pit with probability 0.2</a:t>
            </a:r>
          </a:p>
          <a:p>
            <a:pPr lvl="1">
              <a:buFontTx/>
              <a:buChar char="•"/>
              <a:defRPr/>
            </a:pPr>
            <a:endParaRPr lang="en-US" smtClean="0"/>
          </a:p>
          <a:p>
            <a:pPr>
              <a:defRPr/>
            </a:pPr>
            <a:r>
              <a:rPr lang="en-US" smtClean="0"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14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1517-99D3-B84B-91FD-1B16B6C421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18BF69-9ACF-CC43-8134-86224C4CD06E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0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18BF69-9ACF-CC43-8134-86224C4CD06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7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1517-99D3-B84B-91FD-1B16B6C421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11/9/16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Part </a:t>
            </a:r>
            <a:r>
              <a:rPr lang="en-US" sz="2400" b="1" dirty="0">
                <a:solidFill>
                  <a:srgbClr val="3333CC"/>
                </a:solidFill>
                <a:cs typeface="+mn-cs"/>
              </a:rPr>
              <a:t>2</a:t>
            </a: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Logical Agents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KB 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= </a:t>
            </a:r>
            <a:r>
              <a:rPr lang="en-US" sz="2400" b="1" dirty="0" err="1">
                <a:solidFill>
                  <a:srgbClr val="3333CC"/>
                </a:solidFill>
                <a:cs typeface="+mn-cs"/>
              </a:rPr>
              <a:t>W</a:t>
            </a:r>
            <a:r>
              <a:rPr lang="en-US" sz="2400" b="1" dirty="0" err="1" smtClean="0">
                <a:solidFill>
                  <a:srgbClr val="3333CC"/>
                </a:solidFill>
                <a:cs typeface="+mn-cs"/>
              </a:rPr>
              <a:t>umpus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-world rules + observations  (T=1)
</a:t>
            </a:r>
          </a:p>
        </p:txBody>
      </p:sp>
      <p:sp>
        <p:nvSpPr>
          <p:cNvPr id="182784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Is KB consistent with all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8 possible worlds?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2200" y="1447800"/>
            <a:ext cx="4800606" cy="3124200"/>
            <a:chOff x="2514600" y="1364397"/>
            <a:chExt cx="4800606" cy="3124200"/>
          </a:xfrm>
        </p:grpSpPr>
        <p:pic>
          <p:nvPicPr>
            <p:cNvPr id="86019" name="Picture 4" descr="wumpus-models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371600"/>
              <a:ext cx="4191000" cy="311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7845" name="Freeform 5"/>
            <p:cNvSpPr>
              <a:spLocks/>
            </p:cNvSpPr>
            <p:nvPr/>
          </p:nvSpPr>
          <p:spPr bwMode="auto">
            <a:xfrm>
              <a:off x="4191000" y="1364397"/>
              <a:ext cx="2743200" cy="3124200"/>
            </a:xfrm>
            <a:custGeom>
              <a:avLst/>
              <a:gdLst>
                <a:gd name="T0" fmla="*/ 401 w 1945"/>
                <a:gd name="T1" fmla="*/ 229 h 2149"/>
                <a:gd name="T2" fmla="*/ 409 w 1945"/>
                <a:gd name="T3" fmla="*/ 253 h 2149"/>
                <a:gd name="T4" fmla="*/ 305 w 1945"/>
                <a:gd name="T5" fmla="*/ 757 h 2149"/>
                <a:gd name="T6" fmla="*/ 169 w 1945"/>
                <a:gd name="T7" fmla="*/ 901 h 2149"/>
                <a:gd name="T8" fmla="*/ 105 w 1945"/>
                <a:gd name="T9" fmla="*/ 933 h 2149"/>
                <a:gd name="T10" fmla="*/ 41 w 1945"/>
                <a:gd name="T11" fmla="*/ 949 h 2149"/>
                <a:gd name="T12" fmla="*/ 25 w 1945"/>
                <a:gd name="T13" fmla="*/ 1133 h 2149"/>
                <a:gd name="T14" fmla="*/ 41 w 1945"/>
                <a:gd name="T15" fmla="*/ 1333 h 2149"/>
                <a:gd name="T16" fmla="*/ 57 w 1945"/>
                <a:gd name="T17" fmla="*/ 1357 h 2149"/>
                <a:gd name="T18" fmla="*/ 105 w 1945"/>
                <a:gd name="T19" fmla="*/ 1365 h 2149"/>
                <a:gd name="T20" fmla="*/ 177 w 1945"/>
                <a:gd name="T21" fmla="*/ 1493 h 2149"/>
                <a:gd name="T22" fmla="*/ 185 w 1945"/>
                <a:gd name="T23" fmla="*/ 1733 h 2149"/>
                <a:gd name="T24" fmla="*/ 129 w 1945"/>
                <a:gd name="T25" fmla="*/ 1973 h 2149"/>
                <a:gd name="T26" fmla="*/ 137 w 1945"/>
                <a:gd name="T27" fmla="*/ 2061 h 2149"/>
                <a:gd name="T28" fmla="*/ 185 w 1945"/>
                <a:gd name="T29" fmla="*/ 2093 h 2149"/>
                <a:gd name="T30" fmla="*/ 345 w 1945"/>
                <a:gd name="T31" fmla="*/ 2149 h 2149"/>
                <a:gd name="T32" fmla="*/ 457 w 1945"/>
                <a:gd name="T33" fmla="*/ 2117 h 2149"/>
                <a:gd name="T34" fmla="*/ 889 w 1945"/>
                <a:gd name="T35" fmla="*/ 2125 h 2149"/>
                <a:gd name="T36" fmla="*/ 969 w 1945"/>
                <a:gd name="T37" fmla="*/ 1973 h 2149"/>
                <a:gd name="T38" fmla="*/ 985 w 1945"/>
                <a:gd name="T39" fmla="*/ 1941 h 2149"/>
                <a:gd name="T40" fmla="*/ 993 w 1945"/>
                <a:gd name="T41" fmla="*/ 1909 h 2149"/>
                <a:gd name="T42" fmla="*/ 1049 w 1945"/>
                <a:gd name="T43" fmla="*/ 1893 h 2149"/>
                <a:gd name="T44" fmla="*/ 1465 w 1945"/>
                <a:gd name="T45" fmla="*/ 1925 h 2149"/>
                <a:gd name="T46" fmla="*/ 1737 w 1945"/>
                <a:gd name="T47" fmla="*/ 1861 h 2149"/>
                <a:gd name="T48" fmla="*/ 1793 w 1945"/>
                <a:gd name="T49" fmla="*/ 1757 h 2149"/>
                <a:gd name="T50" fmla="*/ 1921 w 1945"/>
                <a:gd name="T51" fmla="*/ 1501 h 2149"/>
                <a:gd name="T52" fmla="*/ 1889 w 1945"/>
                <a:gd name="T53" fmla="*/ 813 h 2149"/>
                <a:gd name="T54" fmla="*/ 1849 w 1945"/>
                <a:gd name="T55" fmla="*/ 469 h 2149"/>
                <a:gd name="T56" fmla="*/ 1793 w 1945"/>
                <a:gd name="T57" fmla="*/ 373 h 2149"/>
                <a:gd name="T58" fmla="*/ 1737 w 1945"/>
                <a:gd name="T59" fmla="*/ 245 h 2149"/>
                <a:gd name="T60" fmla="*/ 1665 w 1945"/>
                <a:gd name="T61" fmla="*/ 205 h 2149"/>
                <a:gd name="T62" fmla="*/ 1601 w 1945"/>
                <a:gd name="T63" fmla="*/ 149 h 2149"/>
                <a:gd name="T64" fmla="*/ 1577 w 1945"/>
                <a:gd name="T65" fmla="*/ 117 h 2149"/>
                <a:gd name="T66" fmla="*/ 1537 w 1945"/>
                <a:gd name="T67" fmla="*/ 101 h 2149"/>
                <a:gd name="T68" fmla="*/ 1489 w 1945"/>
                <a:gd name="T69" fmla="*/ 69 h 2149"/>
                <a:gd name="T70" fmla="*/ 1457 w 1945"/>
                <a:gd name="T71" fmla="*/ 53 h 2149"/>
                <a:gd name="T72" fmla="*/ 1441 w 1945"/>
                <a:gd name="T73" fmla="*/ 21 h 2149"/>
                <a:gd name="T74" fmla="*/ 1217 w 1945"/>
                <a:gd name="T75" fmla="*/ 29 h 2149"/>
                <a:gd name="T76" fmla="*/ 937 w 1945"/>
                <a:gd name="T77" fmla="*/ 85 h 2149"/>
                <a:gd name="T78" fmla="*/ 801 w 1945"/>
                <a:gd name="T79" fmla="*/ 133 h 2149"/>
                <a:gd name="T80" fmla="*/ 489 w 1945"/>
                <a:gd name="T81" fmla="*/ 165 h 2149"/>
                <a:gd name="T82" fmla="*/ 449 w 1945"/>
                <a:gd name="T83" fmla="*/ 173 h 2149"/>
                <a:gd name="T84" fmla="*/ 425 w 1945"/>
                <a:gd name="T85" fmla="*/ 229 h 2149"/>
                <a:gd name="T86" fmla="*/ 401 w 1945"/>
                <a:gd name="T87" fmla="*/ 2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5" h="2149">
                  <a:moveTo>
                    <a:pt x="401" y="229"/>
                  </a:moveTo>
                  <a:cubicBezTo>
                    <a:pt x="404" y="237"/>
                    <a:pt x="409" y="245"/>
                    <a:pt x="409" y="253"/>
                  </a:cubicBezTo>
                  <a:cubicBezTo>
                    <a:pt x="408" y="316"/>
                    <a:pt x="451" y="684"/>
                    <a:pt x="305" y="757"/>
                  </a:cubicBezTo>
                  <a:cubicBezTo>
                    <a:pt x="279" y="863"/>
                    <a:pt x="257" y="861"/>
                    <a:pt x="169" y="901"/>
                  </a:cubicBezTo>
                  <a:cubicBezTo>
                    <a:pt x="147" y="911"/>
                    <a:pt x="126" y="922"/>
                    <a:pt x="105" y="933"/>
                  </a:cubicBezTo>
                  <a:cubicBezTo>
                    <a:pt x="85" y="943"/>
                    <a:pt x="41" y="949"/>
                    <a:pt x="41" y="949"/>
                  </a:cubicBezTo>
                  <a:cubicBezTo>
                    <a:pt x="0" y="1031"/>
                    <a:pt x="0" y="1034"/>
                    <a:pt x="25" y="1133"/>
                  </a:cubicBezTo>
                  <a:cubicBezTo>
                    <a:pt x="29" y="1200"/>
                    <a:pt x="23" y="1268"/>
                    <a:pt x="41" y="1333"/>
                  </a:cubicBezTo>
                  <a:cubicBezTo>
                    <a:pt x="44" y="1342"/>
                    <a:pt x="48" y="1353"/>
                    <a:pt x="57" y="1357"/>
                  </a:cubicBezTo>
                  <a:cubicBezTo>
                    <a:pt x="72" y="1364"/>
                    <a:pt x="89" y="1362"/>
                    <a:pt x="105" y="1365"/>
                  </a:cubicBezTo>
                  <a:cubicBezTo>
                    <a:pt x="145" y="1391"/>
                    <a:pt x="162" y="1449"/>
                    <a:pt x="177" y="1493"/>
                  </a:cubicBezTo>
                  <a:cubicBezTo>
                    <a:pt x="188" y="1579"/>
                    <a:pt x="197" y="1643"/>
                    <a:pt x="185" y="1733"/>
                  </a:cubicBezTo>
                  <a:cubicBezTo>
                    <a:pt x="174" y="1814"/>
                    <a:pt x="142" y="1892"/>
                    <a:pt x="129" y="1973"/>
                  </a:cubicBezTo>
                  <a:cubicBezTo>
                    <a:pt x="132" y="2002"/>
                    <a:pt x="131" y="2032"/>
                    <a:pt x="137" y="2061"/>
                  </a:cubicBezTo>
                  <a:cubicBezTo>
                    <a:pt x="144" y="2093"/>
                    <a:pt x="161" y="2084"/>
                    <a:pt x="185" y="2093"/>
                  </a:cubicBezTo>
                  <a:cubicBezTo>
                    <a:pt x="237" y="2112"/>
                    <a:pt x="291" y="2136"/>
                    <a:pt x="345" y="2149"/>
                  </a:cubicBezTo>
                  <a:cubicBezTo>
                    <a:pt x="382" y="2131"/>
                    <a:pt x="418" y="2127"/>
                    <a:pt x="457" y="2117"/>
                  </a:cubicBezTo>
                  <a:cubicBezTo>
                    <a:pt x="603" y="2122"/>
                    <a:pt x="745" y="2136"/>
                    <a:pt x="889" y="2125"/>
                  </a:cubicBezTo>
                  <a:cubicBezTo>
                    <a:pt x="915" y="2073"/>
                    <a:pt x="943" y="2025"/>
                    <a:pt x="969" y="1973"/>
                  </a:cubicBezTo>
                  <a:cubicBezTo>
                    <a:pt x="974" y="1962"/>
                    <a:pt x="982" y="1953"/>
                    <a:pt x="985" y="1941"/>
                  </a:cubicBezTo>
                  <a:cubicBezTo>
                    <a:pt x="988" y="1930"/>
                    <a:pt x="986" y="1918"/>
                    <a:pt x="993" y="1909"/>
                  </a:cubicBezTo>
                  <a:cubicBezTo>
                    <a:pt x="1005" y="1894"/>
                    <a:pt x="1030" y="1898"/>
                    <a:pt x="1049" y="1893"/>
                  </a:cubicBezTo>
                  <a:cubicBezTo>
                    <a:pt x="1190" y="1898"/>
                    <a:pt x="1325" y="1913"/>
                    <a:pt x="1465" y="1925"/>
                  </a:cubicBezTo>
                  <a:cubicBezTo>
                    <a:pt x="1618" y="1913"/>
                    <a:pt x="1653" y="1945"/>
                    <a:pt x="1737" y="1861"/>
                  </a:cubicBezTo>
                  <a:cubicBezTo>
                    <a:pt x="1747" y="1820"/>
                    <a:pt x="1770" y="1792"/>
                    <a:pt x="1793" y="1757"/>
                  </a:cubicBezTo>
                  <a:cubicBezTo>
                    <a:pt x="1845" y="1679"/>
                    <a:pt x="1891" y="1590"/>
                    <a:pt x="1921" y="1501"/>
                  </a:cubicBezTo>
                  <a:cubicBezTo>
                    <a:pt x="1939" y="1272"/>
                    <a:pt x="1945" y="1037"/>
                    <a:pt x="1889" y="813"/>
                  </a:cubicBezTo>
                  <a:cubicBezTo>
                    <a:pt x="1877" y="698"/>
                    <a:pt x="1875" y="581"/>
                    <a:pt x="1849" y="469"/>
                  </a:cubicBezTo>
                  <a:cubicBezTo>
                    <a:pt x="1841" y="436"/>
                    <a:pt x="1807" y="404"/>
                    <a:pt x="1793" y="373"/>
                  </a:cubicBezTo>
                  <a:cubicBezTo>
                    <a:pt x="1685" y="136"/>
                    <a:pt x="1858" y="488"/>
                    <a:pt x="1737" y="245"/>
                  </a:cubicBezTo>
                  <a:cubicBezTo>
                    <a:pt x="1725" y="220"/>
                    <a:pt x="1689" y="219"/>
                    <a:pt x="1665" y="205"/>
                  </a:cubicBezTo>
                  <a:cubicBezTo>
                    <a:pt x="1628" y="150"/>
                    <a:pt x="1677" y="217"/>
                    <a:pt x="1601" y="149"/>
                  </a:cubicBezTo>
                  <a:cubicBezTo>
                    <a:pt x="1591" y="140"/>
                    <a:pt x="1588" y="125"/>
                    <a:pt x="1577" y="117"/>
                  </a:cubicBezTo>
                  <a:cubicBezTo>
                    <a:pt x="1566" y="108"/>
                    <a:pt x="1550" y="108"/>
                    <a:pt x="1537" y="101"/>
                  </a:cubicBezTo>
                  <a:cubicBezTo>
                    <a:pt x="1520" y="92"/>
                    <a:pt x="1506" y="78"/>
                    <a:pt x="1489" y="69"/>
                  </a:cubicBezTo>
                  <a:cubicBezTo>
                    <a:pt x="1478" y="64"/>
                    <a:pt x="1468" y="58"/>
                    <a:pt x="1457" y="53"/>
                  </a:cubicBezTo>
                  <a:cubicBezTo>
                    <a:pt x="1452" y="42"/>
                    <a:pt x="1452" y="25"/>
                    <a:pt x="1441" y="21"/>
                  </a:cubicBezTo>
                  <a:cubicBezTo>
                    <a:pt x="1377" y="0"/>
                    <a:pt x="1278" y="20"/>
                    <a:pt x="1217" y="29"/>
                  </a:cubicBezTo>
                  <a:cubicBezTo>
                    <a:pt x="1125" y="42"/>
                    <a:pt x="1025" y="52"/>
                    <a:pt x="937" y="85"/>
                  </a:cubicBezTo>
                  <a:cubicBezTo>
                    <a:pt x="895" y="101"/>
                    <a:pt x="846" y="126"/>
                    <a:pt x="801" y="133"/>
                  </a:cubicBezTo>
                  <a:cubicBezTo>
                    <a:pt x="699" y="150"/>
                    <a:pt x="592" y="156"/>
                    <a:pt x="489" y="165"/>
                  </a:cubicBezTo>
                  <a:cubicBezTo>
                    <a:pt x="476" y="168"/>
                    <a:pt x="460" y="165"/>
                    <a:pt x="449" y="173"/>
                  </a:cubicBezTo>
                  <a:cubicBezTo>
                    <a:pt x="432" y="184"/>
                    <a:pt x="439" y="215"/>
                    <a:pt x="425" y="229"/>
                  </a:cubicBezTo>
                  <a:cubicBezTo>
                    <a:pt x="398" y="256"/>
                    <a:pt x="401" y="240"/>
                    <a:pt x="401" y="229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6023" name="Group 10"/>
            <p:cNvGrpSpPr>
              <a:grpSpLocks/>
            </p:cNvGrpSpPr>
            <p:nvPr/>
          </p:nvGrpSpPr>
          <p:grpSpPr bwMode="auto">
            <a:xfrm>
              <a:off x="4495803" y="1440598"/>
              <a:ext cx="2819403" cy="2895600"/>
              <a:chOff x="2688" y="1248"/>
              <a:chExt cx="1776" cy="1824"/>
            </a:xfrm>
          </p:grpSpPr>
          <p:sp>
            <p:nvSpPr>
              <p:cNvPr id="1827848" name="Line 8"/>
              <p:cNvSpPr>
                <a:spLocks noChangeShapeType="1"/>
              </p:cNvSpPr>
              <p:nvPr/>
            </p:nvSpPr>
            <p:spPr bwMode="auto">
              <a:xfrm>
                <a:off x="2688" y="1248"/>
                <a:ext cx="1776" cy="17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849" name="Line 9"/>
              <p:cNvSpPr>
                <a:spLocks noChangeShapeType="1"/>
              </p:cNvSpPr>
              <p:nvPr/>
            </p:nvSpPr>
            <p:spPr bwMode="auto">
              <a:xfrm flipH="1">
                <a:off x="2832" y="1296"/>
                <a:ext cx="1392" cy="17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827851" name="Text Box 11"/>
          <p:cNvSpPr txBox="1">
            <a:spLocks noChangeArrowheads="1"/>
          </p:cNvSpPr>
          <p:nvPr/>
        </p:nvSpPr>
        <p:spPr bwMode="auto">
          <a:xfrm>
            <a:off x="6865935" y="534135"/>
            <a:ext cx="235426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Worlds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that violate KB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(are inconsistent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with what we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know)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13" name="Picture 6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3429000" cy="25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2-10-28 at 11.4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6096000"/>
            <a:ext cx="1016000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507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Why does world             violate KB?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1700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43" grpId="0" build="p"/>
      <p:bldP spid="182785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wumpus-model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3429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8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Entailment in </a:t>
            </a:r>
            <a:r>
              <a:rPr lang="en-US" dirty="0" err="1" smtClean="0">
                <a:cs typeface="+mj-cs"/>
              </a:rPr>
              <a:t>Wumpus</a:t>
            </a:r>
            <a:r>
              <a:rPr lang="en-US" dirty="0" smtClean="0">
                <a:cs typeface="+mj-cs"/>
              </a:rPr>
              <a:t> World</a:t>
            </a:r>
          </a:p>
        </p:txBody>
      </p:sp>
      <p:sp>
        <p:nvSpPr>
          <p:cNvPr id="182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cs typeface="+mn-cs"/>
              </a:rPr>
              <a:t>KB </a:t>
            </a:r>
            <a:r>
              <a:rPr lang="en-US" sz="2400" b="1" dirty="0" smtClean="0">
                <a:cs typeface="+mn-cs"/>
              </a:rPr>
              <a:t>= </a:t>
            </a:r>
            <a:r>
              <a:rPr lang="en-US" sz="2400" b="1" dirty="0" err="1">
                <a:cs typeface="+mn-cs"/>
              </a:rPr>
              <a:t>W</a:t>
            </a:r>
            <a:r>
              <a:rPr lang="en-US" sz="2400" b="1" dirty="0" err="1" smtClean="0">
                <a:cs typeface="+mn-cs"/>
              </a:rPr>
              <a:t>umpus</a:t>
            </a:r>
            <a:r>
              <a:rPr lang="en-US" sz="2400" b="1" dirty="0" smtClean="0">
                <a:cs typeface="+mn-cs"/>
              </a:rPr>
              <a:t>-world rules + observations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α</a:t>
            </a:r>
            <a:r>
              <a:rPr lang="en-US" sz="2400" b="1" baseline="-25000" dirty="0" smtClean="0">
                <a:cs typeface="+mn-cs"/>
              </a:rPr>
              <a:t>1</a:t>
            </a:r>
            <a:r>
              <a:rPr lang="en-US" sz="2400" b="1" dirty="0" smtClean="0">
                <a:cs typeface="+mn-cs"/>
              </a:rPr>
              <a:t>  = "[1,2] has no pit", </a:t>
            </a:r>
            <a:r>
              <a:rPr lang="en-US" sz="2400" b="1" i="1" dirty="0" smtClean="0">
                <a:cs typeface="+mn-cs"/>
              </a:rPr>
              <a:t>KB</a:t>
            </a:r>
            <a:r>
              <a:rPr lang="en-US" sz="2400" b="1" dirty="0" smtClean="0">
                <a:cs typeface="+mn-cs"/>
              </a:rPr>
              <a:t> ╞ α</a:t>
            </a:r>
            <a:r>
              <a:rPr lang="en-US" sz="2400" b="1" baseline="-25000" dirty="0" smtClean="0">
                <a:cs typeface="+mn-cs"/>
              </a:rPr>
              <a:t>1</a:t>
            </a:r>
            <a:r>
              <a:rPr lang="en-US" sz="2400" b="1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b="1" dirty="0" smtClean="0"/>
              <a:t>In every model in which KB is true, α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is True (proved by “</a:t>
            </a:r>
            <a:r>
              <a:rPr lang="en-US" sz="2400" b="1" dirty="0" smtClean="0">
                <a:solidFill>
                  <a:srgbClr val="FF0000"/>
                </a:solidFill>
              </a:rPr>
              <a:t>model checking”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  <a:endParaRPr lang="en-US" sz="2400" b="1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828869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335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Models of the KB and α1 </a:t>
            </a:r>
          </a:p>
        </p:txBody>
      </p:sp>
      <p:sp>
        <p:nvSpPr>
          <p:cNvPr id="1828870" name="Line 6"/>
          <p:cNvSpPr>
            <a:spLocks noChangeShapeType="1"/>
          </p:cNvSpPr>
          <p:nvPr/>
        </p:nvSpPr>
        <p:spPr bwMode="auto">
          <a:xfrm>
            <a:off x="2286000" y="30480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7650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So, KB defines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all worlds that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we hold possible.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Queries: we want to know the properties of those worlds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That’s how the semantics of logical entailment is defined.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2819400"/>
            <a:ext cx="2471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\alpha_1</a:t>
            </a:r>
          </a:p>
          <a:p>
            <a:r>
              <a:rPr lang="en-US" dirty="0" smtClean="0"/>
              <a:t>holds in more </a:t>
            </a:r>
          </a:p>
          <a:p>
            <a:r>
              <a:rPr lang="en-US" dirty="0" smtClean="0"/>
              <a:t>models than KB.</a:t>
            </a:r>
          </a:p>
          <a:p>
            <a:r>
              <a:rPr lang="en-US" dirty="0" smtClean="0"/>
              <a:t>That’s OK, but we </a:t>
            </a:r>
          </a:p>
          <a:p>
            <a:r>
              <a:rPr lang="en-US" dirty="0" smtClean="0"/>
              <a:t>don’t care about</a:t>
            </a:r>
          </a:p>
          <a:p>
            <a:r>
              <a:rPr lang="en-US" dirty="0" smtClean="0"/>
              <a:t>those worlds.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4042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5" descr="wumpus-model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743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Wumpus</a:t>
            </a:r>
            <a:r>
              <a:rPr lang="en-US" dirty="0" smtClean="0">
                <a:cs typeface="+mj-cs"/>
              </a:rPr>
              <a:t> models</a:t>
            </a:r>
          </a:p>
        </p:txBody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KB =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-world rules + observations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α2 = "[2,2] has no pit", this is only True in some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of the models for which KB is True, therefore  KB ╞ α2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  <a:sym typeface="Wingdings" charset="0"/>
              </a:rPr>
              <a:t>			</a:t>
            </a:r>
            <a:r>
              <a:rPr lang="en-US" sz="1800" dirty="0" smtClean="0">
                <a:solidFill>
                  <a:srgbClr val="FF0000"/>
                </a:solidFill>
                <a:cs typeface="+mn-cs"/>
                <a:sym typeface="Wingdings" charset="0"/>
              </a:rPr>
              <a:t>Model Checking</a:t>
            </a:r>
          </a:p>
        </p:txBody>
      </p:sp>
      <p:sp>
        <p:nvSpPr>
          <p:cNvPr id="1829892" name="Line 4"/>
          <p:cNvSpPr>
            <a:spLocks noChangeShapeType="1"/>
          </p:cNvSpPr>
          <p:nvPr/>
        </p:nvSpPr>
        <p:spPr bwMode="auto">
          <a:xfrm flipV="1">
            <a:off x="6096000" y="11430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3962400" y="2133600"/>
            <a:ext cx="1833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Models of </a:t>
            </a:r>
            <a:r>
              <a:rPr lang="en-US" dirty="0" smtClean="0">
                <a:cs typeface="+mn-cs"/>
              </a:rPr>
              <a:t>α2 </a:t>
            </a:r>
            <a:endParaRPr lang="en-US" dirty="0">
              <a:cs typeface="+mn-cs"/>
            </a:endParaRPr>
          </a:p>
        </p:txBody>
      </p:sp>
      <p:sp>
        <p:nvSpPr>
          <p:cNvPr id="1829895" name="Line 7"/>
          <p:cNvSpPr>
            <a:spLocks noChangeShapeType="1"/>
          </p:cNvSpPr>
          <p:nvPr/>
        </p:nvSpPr>
        <p:spPr bwMode="auto">
          <a:xfrm flipH="1">
            <a:off x="2743200" y="2514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1143000" y="37338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105400"/>
            <a:ext cx="6653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model of KB where   </a:t>
            </a:r>
            <a:r>
              <a:rPr lang="en-US" sz="3200" b="1" dirty="0" smtClean="0"/>
              <a:t>   </a:t>
            </a:r>
            <a:r>
              <a:rPr lang="en-US" sz="2800" b="1" dirty="0" smtClean="0"/>
              <a:t>  does NOT hold! 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91000" y="5177135"/>
            <a:ext cx="57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α2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1362"/>
      </p:ext>
    </p:extLst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  <a:sym typeface="Wingdings" charset="0"/>
              </a:rPr>
              <a:t>Entailment via</a:t>
            </a:r>
            <a:br>
              <a:rPr lang="en-US" dirty="0" smtClean="0">
                <a:cs typeface="+mj-cs"/>
                <a:sym typeface="Wingdings" charset="0"/>
              </a:rPr>
            </a:br>
            <a:r>
              <a:rPr lang="en-US" dirty="0" smtClean="0">
                <a:cs typeface="+mj-cs"/>
                <a:sym typeface="Wingdings" charset="0"/>
              </a:rPr>
              <a:t>“Model Checking”</a:t>
            </a:r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Inference by Model checking – </a:t>
            </a:r>
          </a:p>
          <a:p>
            <a:pPr eaLnBrk="1" hangingPunct="1">
              <a:defRPr/>
            </a:pPr>
            <a:r>
              <a:rPr lang="en-US" sz="2400" b="1" dirty="0" smtClean="0">
                <a:sym typeface="Wingdings" charset="0"/>
              </a:rPr>
              <a:t>We enumerate all the KB models and check if 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and α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are </a:t>
            </a:r>
          </a:p>
          <a:p>
            <a:pPr eaLnBrk="1" hangingPunct="1">
              <a:defRPr/>
            </a:pPr>
            <a:r>
              <a:rPr lang="en-US" sz="2600" b="1" dirty="0" smtClean="0"/>
              <a:t>True </a:t>
            </a:r>
            <a:r>
              <a:rPr lang="en-US" sz="2400" b="1" dirty="0" smtClean="0"/>
              <a:t>in all the models (which implies that we can only use it </a:t>
            </a:r>
          </a:p>
          <a:p>
            <a:pPr eaLnBrk="1" hangingPunct="1">
              <a:defRPr/>
            </a:pPr>
            <a:r>
              <a:rPr lang="en-US" sz="2400" b="1" dirty="0" smtClean="0"/>
              <a:t>when we have a finite number of models).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 smtClean="0"/>
              <a:t>I.e. using semantics directly.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lvl="2" eaLnBrk="1" hangingPunct="1"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0" y="4876800"/>
            <a:ext cx="5410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800" b="1" dirty="0" smtClean="0">
                <a:solidFill>
                  <a:srgbClr val="3333CC"/>
                </a:solidFill>
              </a:rPr>
              <a:t>Models(KB</a:t>
            </a:r>
            <a:r>
              <a:rPr lang="en-US" sz="2800" b="1" dirty="0">
                <a:solidFill>
                  <a:srgbClr val="3333CC"/>
                </a:solidFill>
              </a:rPr>
              <a:t>)        Models(  </a:t>
            </a:r>
            <a:r>
              <a:rPr lang="en-US" sz="2800" b="1" dirty="0" smtClean="0">
                <a:solidFill>
                  <a:srgbClr val="3333CC"/>
                </a:solidFill>
              </a:rPr>
              <a:t>    )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6" name="Picture 5" descr="Screen Shot 2012-10-24 at 1.3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53000"/>
            <a:ext cx="355600" cy="431800"/>
          </a:xfrm>
          <a:prstGeom prst="rect">
            <a:avLst/>
          </a:prstGeom>
        </p:spPr>
      </p:pic>
      <p:pic>
        <p:nvPicPr>
          <p:cNvPr id="7" name="Picture 6" descr="Screen Shot 2012-10-24 at 1.3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39" y="4953000"/>
            <a:ext cx="377032" cy="457200"/>
          </a:xfrm>
          <a:prstGeom prst="rect">
            <a:avLst/>
          </a:prstGeom>
        </p:spPr>
      </p:pic>
      <p:pic>
        <p:nvPicPr>
          <p:cNvPr id="8" name="Picture 7" descr="Screen Shot 2012-10-26 at 2.42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2" y="5867400"/>
            <a:ext cx="1736271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9156"/>
      </p:ext>
    </p:extLst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err="1">
                <a:solidFill>
                  <a:srgbClr val="FF0000"/>
                </a:solidFill>
              </a:rPr>
              <a:t>redux</a:t>
            </a:r>
            <a:r>
              <a:rPr lang="en-US" dirty="0">
                <a:solidFill>
                  <a:srgbClr val="FF0000"/>
                </a:solidFill>
              </a:rPr>
              <a:t>: More formal</a:t>
            </a:r>
            <a:endParaRPr lang="en-US" dirty="0" smtClean="0">
              <a:solidFill>
                <a:srgbClr val="3333CC"/>
              </a:solidFill>
              <a:cs typeface="+mj-cs"/>
            </a:endParaRPr>
          </a:p>
        </p:txBody>
      </p:sp>
      <p:pic>
        <p:nvPicPr>
          <p:cNvPr id="81923" name="Picture 4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152400" y="42672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Stench, Breeze, Glitter, Bump, Scream</a:t>
            </a:r>
          </a:p>
        </p:txBody>
      </p:sp>
      <p:pic>
        <p:nvPicPr>
          <p:cNvPr id="81928" name="Picture 9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49" name="Text Box 5"/>
          <p:cNvSpPr txBox="1">
            <a:spLocks noChangeArrowheads="1"/>
          </p:cNvSpPr>
          <p:nvPr/>
        </p:nvSpPr>
        <p:spPr bwMode="auto">
          <a:xfrm>
            <a:off x="8223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228600" y="3886200"/>
            <a:ext cx="337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None, none, none, none, none</a:t>
            </a:r>
          </a:p>
        </p:txBody>
      </p:sp>
      <p:sp>
        <p:nvSpPr>
          <p:cNvPr id="1823752" name="Line 8"/>
          <p:cNvSpPr>
            <a:spLocks noChangeShapeType="1"/>
          </p:cNvSpPr>
          <p:nvPr/>
        </p:nvSpPr>
        <p:spPr bwMode="auto">
          <a:xfrm>
            <a:off x="7620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4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5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1823756" name="Text Box 12"/>
          <p:cNvSpPr txBox="1">
            <a:spLocks noChangeArrowheads="1"/>
          </p:cNvSpPr>
          <p:nvPr/>
        </p:nvSpPr>
        <p:spPr bwMode="auto">
          <a:xfrm>
            <a:off x="6689725" y="4156075"/>
            <a:ext cx="15641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 –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agent</a:t>
            </a:r>
            <a:endParaRPr lang="en-US" b="1" dirty="0">
              <a:solidFill>
                <a:srgbClr val="3333CC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V – visited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B -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 breeze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3757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A/B</a:t>
            </a:r>
          </a:p>
        </p:txBody>
      </p:sp>
      <p:sp>
        <p:nvSpPr>
          <p:cNvPr id="1823758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59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5562600" y="3810000"/>
            <a:ext cx="3557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None, breeze, none, none, none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334000"/>
            <a:ext cx="6052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do we actually encode background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knowledge and percepts in formal language?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58" grpId="0"/>
      <p:bldP spid="182375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Wumpus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World KB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8392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Define propositions: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Let </a:t>
            </a:r>
            <a:r>
              <a:rPr lang="en-US" sz="2400" b="1" dirty="0" err="1">
                <a:solidFill>
                  <a:schemeClr val="accent2"/>
                </a:solidFill>
              </a:rPr>
              <a:t>P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i,j</a:t>
            </a:r>
            <a:r>
              <a:rPr lang="en-US" sz="2400" b="1" dirty="0">
                <a:solidFill>
                  <a:schemeClr val="accent2"/>
                </a:solidFill>
              </a:rPr>
              <a:t> be true if there is a pit in [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, j].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Let </a:t>
            </a:r>
            <a:r>
              <a:rPr lang="en-US" sz="2400" b="1" dirty="0" err="1">
                <a:solidFill>
                  <a:schemeClr val="accent2"/>
                </a:solidFill>
              </a:rPr>
              <a:t>B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i,j</a:t>
            </a:r>
            <a:r>
              <a:rPr lang="en-US" sz="2400" b="1" dirty="0">
                <a:solidFill>
                  <a:schemeClr val="accent2"/>
                </a:solidFill>
              </a:rPr>
              <a:t> be true if there is a breeze in [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, j]</a:t>
            </a:r>
            <a:r>
              <a:rPr lang="en-US" sz="2400" b="1" dirty="0" smtClean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Sentence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1 (R1): 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   </a:t>
            </a:r>
            <a:r>
              <a:rPr lang="en-US" sz="2400" b="1" dirty="0" smtClean="0">
                <a:solidFill>
                  <a:schemeClr val="accent2"/>
                </a:solidFill>
              </a:rPr>
              <a:t> P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        </a:t>
            </a:r>
            <a:endParaRPr lang="en-US" sz="2400" b="1" baseline="-25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Sentence 2 (R2)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:     </a:t>
            </a:r>
            <a:r>
              <a:rPr lang="en-US" sz="2400" b="1" dirty="0" smtClean="0">
                <a:solidFill>
                  <a:schemeClr val="accent2"/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</a:t>
            </a:r>
            <a:endParaRPr lang="en-US" sz="2400" b="1" baseline="-25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3 (R3): </a:t>
            </a:r>
            <a:r>
              <a:rPr lang="en-US" sz="2400" b="1" dirty="0" smtClean="0">
                <a:solidFill>
                  <a:schemeClr val="accent2"/>
                </a:solidFill>
              </a:rPr>
              <a:t>    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2,1</a:t>
            </a:r>
            <a:endParaRPr lang="en-US" sz="2400" b="1" dirty="0">
              <a:solidFill>
                <a:schemeClr val="accent2"/>
              </a:solidFill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"Pits cause breezes in adjacent </a:t>
            </a:r>
            <a:r>
              <a:rPr lang="en-US" sz="2400" b="1" dirty="0" smtClean="0">
                <a:solidFill>
                  <a:schemeClr val="accent2"/>
                </a:solidFill>
              </a:rPr>
              <a:t>squares”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4 (R4): </a:t>
            </a:r>
            <a:r>
              <a:rPr lang="en-US" sz="2400" b="1" dirty="0" smtClean="0">
                <a:solidFill>
                  <a:schemeClr val="accent2"/>
                </a:solidFill>
              </a:rPr>
              <a:t>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 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</a:t>
            </a:r>
            <a:r>
              <a:rPr lang="en-US" sz="2400" b="1" baseline="-25000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(</a:t>
            </a:r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baseline="-25000" dirty="0">
                <a:solidFill>
                  <a:schemeClr val="accent2"/>
                </a:solidFill>
              </a:rPr>
              <a:t>1,2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2,1</a:t>
            </a:r>
            <a:r>
              <a:rPr lang="en-US" sz="2400" b="1" dirty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5 (R5): </a:t>
            </a:r>
            <a:r>
              <a:rPr lang="en-US" sz="2400" b="1" dirty="0" smtClean="0">
                <a:solidFill>
                  <a:schemeClr val="accent2"/>
                </a:solidFill>
              </a:rPr>
              <a:t>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2,1  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  </a:t>
            </a:r>
            <a:r>
              <a:rPr lang="en-US" sz="2400" b="1" dirty="0" smtClean="0">
                <a:solidFill>
                  <a:schemeClr val="accent2"/>
                </a:solidFill>
              </a:rPr>
              <a:t>(</a:t>
            </a:r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baseline="-25000" dirty="0">
                <a:solidFill>
                  <a:schemeClr val="accent2"/>
                </a:solidFill>
              </a:rPr>
              <a:t>1,1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2,2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3,1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</a:t>
            </a:r>
            <a:r>
              <a:rPr lang="en-US" sz="2400" b="1" dirty="0" smtClean="0">
                <a:solidFill>
                  <a:schemeClr val="accent2"/>
                </a:solidFill>
              </a:rPr>
              <a:t>tc.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Notes: (1) one such statement about Breeze for each square.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(2) similar statements about </a:t>
            </a:r>
            <a:r>
              <a:rPr lang="en-US" sz="2400" b="1" dirty="0" err="1" smtClean="0">
                <a:solidFill>
                  <a:srgbClr val="008000"/>
                </a:solidFill>
              </a:rPr>
              <a:t>Wumpus</a:t>
            </a:r>
            <a:r>
              <a:rPr lang="en-US" sz="2400" b="1" dirty="0" smtClean="0">
                <a:solidFill>
                  <a:srgbClr val="008000"/>
                </a:solidFill>
              </a:rPr>
              <a:t>, and stench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     and Gold and glitter. </a:t>
            </a:r>
            <a:r>
              <a:rPr lang="en-US" sz="2400" b="1" dirty="0" smtClean="0">
                <a:solidFill>
                  <a:srgbClr val="FF0000"/>
                </a:solidFill>
              </a:rPr>
              <a:t>(Need more propositional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letters.)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1923872"/>
            <a:ext cx="27060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[Given.]</a:t>
            </a:r>
          </a:p>
          <a:p>
            <a:r>
              <a:rPr lang="en-US" dirty="0" smtClean="0"/>
              <a:t>[Observation T = 0.]</a:t>
            </a:r>
          </a:p>
          <a:p>
            <a:r>
              <a:rPr lang="en-US" dirty="0" smtClean="0"/>
              <a:t>[Observation T = 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731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about Time? What about Actions?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923" y="533400"/>
            <a:ext cx="8682677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Is Time represented?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No!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Can include time in propositions: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Explicit time    </a:t>
            </a:r>
            <a:r>
              <a:rPr lang="en-US" sz="2400" b="1" dirty="0" err="1">
                <a:solidFill>
                  <a:srgbClr val="3333CC"/>
                </a:solidFill>
              </a:rPr>
              <a:t>P</a:t>
            </a:r>
            <a:r>
              <a:rPr lang="en-US" sz="3600" b="1" baseline="-25000" dirty="0" err="1">
                <a:solidFill>
                  <a:srgbClr val="3333CC"/>
                </a:solidFill>
              </a:rPr>
              <a:t>i,j,t</a:t>
            </a:r>
            <a:r>
              <a:rPr lang="en-US" sz="3600" b="1" baseline="-25000" dirty="0">
                <a:solidFill>
                  <a:srgbClr val="3333CC"/>
                </a:solidFill>
              </a:rPr>
              <a:t>   </a:t>
            </a:r>
            <a:r>
              <a:rPr lang="en-US" sz="2400" b="1" dirty="0" err="1">
                <a:solidFill>
                  <a:srgbClr val="3333CC"/>
                </a:solidFill>
              </a:rPr>
              <a:t>B</a:t>
            </a:r>
            <a:r>
              <a:rPr lang="en-US" sz="3600" b="1" baseline="-25000" dirty="0" err="1">
                <a:solidFill>
                  <a:srgbClr val="3333CC"/>
                </a:solidFill>
              </a:rPr>
              <a:t>i,j,t</a:t>
            </a:r>
            <a:r>
              <a:rPr lang="en-US" sz="3600" b="1" baseline="-25000" dirty="0">
                <a:solidFill>
                  <a:srgbClr val="3333CC"/>
                </a:solidFill>
              </a:rPr>
              <a:t>    </a:t>
            </a:r>
            <a:r>
              <a:rPr lang="en-US" sz="2400" b="1" dirty="0" err="1">
                <a:solidFill>
                  <a:srgbClr val="3333CC"/>
                </a:solidFill>
              </a:rPr>
              <a:t>L</a:t>
            </a:r>
            <a:r>
              <a:rPr lang="en-US" sz="2400" b="1" baseline="-25000" dirty="0" err="1" smtClean="0">
                <a:solidFill>
                  <a:srgbClr val="3333CC"/>
                </a:solidFill>
              </a:rPr>
              <a:t>i</a:t>
            </a:r>
            <a:r>
              <a:rPr lang="en-US" sz="2400" b="1" baseline="-25000" dirty="0" err="1">
                <a:solidFill>
                  <a:srgbClr val="3333CC"/>
                </a:solidFill>
              </a:rPr>
              <a:t>,j,t</a:t>
            </a:r>
            <a:r>
              <a:rPr lang="en-US" sz="2400" b="1" dirty="0" smtClean="0">
                <a:solidFill>
                  <a:srgbClr val="3333CC"/>
                </a:solidFill>
              </a:rPr>
              <a:t>    etc.</a:t>
            </a:r>
            <a:endParaRPr lang="en-US" sz="3600" b="1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Many more props: O(TN</a:t>
            </a:r>
            <a:r>
              <a:rPr lang="en-US" sz="2400" b="1" baseline="30000" dirty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)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</a:rPr>
              <a:t>L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i,j,t</a:t>
            </a:r>
            <a:r>
              <a:rPr lang="en-US" b="1" dirty="0" smtClean="0">
                <a:solidFill>
                  <a:srgbClr val="008000"/>
                </a:solidFill>
              </a:rPr>
              <a:t> for agent at (</a:t>
            </a:r>
            <a:r>
              <a:rPr lang="en-US" b="1" dirty="0" err="1" smtClean="0">
                <a:solidFill>
                  <a:srgbClr val="008000"/>
                </a:solidFill>
              </a:rPr>
              <a:t>i,j</a:t>
            </a:r>
            <a:r>
              <a:rPr lang="en-US" b="1" dirty="0" smtClean="0">
                <a:solidFill>
                  <a:srgbClr val="008000"/>
                </a:solidFill>
              </a:rPr>
              <a:t>) at time t)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Now, we can also model actions, use props: Move(</a:t>
            </a:r>
            <a:r>
              <a:rPr lang="en-US" sz="2400" b="1" dirty="0" err="1" smtClean="0">
                <a:solidFill>
                  <a:srgbClr val="008000"/>
                </a:solidFill>
              </a:rPr>
              <a:t>i</a:t>
            </a:r>
            <a:r>
              <a:rPr lang="en-US" sz="2400" b="1" dirty="0" smtClean="0">
                <a:solidFill>
                  <a:srgbClr val="008000"/>
                </a:solidFill>
              </a:rPr>
              <a:t>, j, k, l ,t)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E.g.  Move(1, 1, 2, 1, 0)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What knowledge axiom(s) capture(s) the effect of an Agent move?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       </a:t>
            </a: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Is this it?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What about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, j, k, and l?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What about Agent location at time t?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67200"/>
            <a:ext cx="7086600" cy="6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3084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7630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Improved: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For all tuples (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, j, k, l) that represent legitimate possible moves.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  E.g.  (1, 1, 2, 1)  or (1, 1, 1, 2)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Still, some remaining subtleties when representing time and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actions.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="1" dirty="0" smtClean="0">
                <a:solidFill>
                  <a:schemeClr val="accent2"/>
                </a:solidFill>
              </a:rPr>
              <a:t>hat happens to propositions at time t+1 compared to at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time t, that are *not* involved in any action?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E.g. P(1, 3, 3) is derived at some point.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What about P(1, 3, 4), True or False?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accent2"/>
                </a:solidFill>
              </a:rPr>
              <a:t>R&amp;N suggests having P as an “</a:t>
            </a:r>
            <a:r>
              <a:rPr lang="en-US" b="1" dirty="0" err="1" smtClean="0">
                <a:solidFill>
                  <a:schemeClr val="accent2"/>
                </a:solidFill>
              </a:rPr>
              <a:t>atemporal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var</a:t>
            </a:r>
            <a:r>
              <a:rPr lang="en-US" b="1" dirty="0" smtClean="0">
                <a:solidFill>
                  <a:schemeClr val="accent2"/>
                </a:solidFill>
              </a:rPr>
              <a:t>” since it cannot change over    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time. Nevertheless, we have many other </a:t>
            </a:r>
            <a:r>
              <a:rPr lang="en-US" b="1" dirty="0" err="1" smtClean="0">
                <a:solidFill>
                  <a:schemeClr val="accent2"/>
                </a:solidFill>
              </a:rPr>
              <a:t>vars</a:t>
            </a:r>
            <a:r>
              <a:rPr lang="en-US" b="1" dirty="0" smtClean="0">
                <a:solidFill>
                  <a:schemeClr val="accent2"/>
                </a:solidFill>
              </a:rPr>
              <a:t> that can change over time,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called “</a:t>
            </a:r>
            <a:r>
              <a:rPr lang="en-US" b="1" dirty="0" err="1" smtClean="0">
                <a:solidFill>
                  <a:schemeClr val="accent2"/>
                </a:solidFill>
              </a:rPr>
              <a:t>fluents</a:t>
            </a:r>
            <a:r>
              <a:rPr lang="en-US" b="1" dirty="0" smtClean="0">
                <a:solidFill>
                  <a:schemeClr val="accent2"/>
                </a:solidFill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Values of propositions not involved in any action should not change! </a:t>
            </a:r>
            <a:r>
              <a:rPr lang="en-US" sz="2400" b="1" dirty="0" smtClean="0">
                <a:solidFill>
                  <a:srgbClr val="FF0000"/>
                </a:solidFill>
              </a:rPr>
              <a:t>“The Frame Problem” / Frame Axioms  R&amp;N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7.7.1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504" y="0"/>
            <a:ext cx="692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Move implies a change in the world state;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a change in the world state, implies a move occurred!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07397"/>
            <a:ext cx="7620000" cy="4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0075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Successor-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tate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xioms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51732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Axiom schema: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F is a fluent (prop. that can change over time)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154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example:</a:t>
            </a:r>
            <a:endParaRPr lang="en-US" sz="2000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352800"/>
            <a:ext cx="4546600" cy="355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3429000" cy="33020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241800"/>
            <a:ext cx="3352800" cy="33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5105400"/>
            <a:ext cx="797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i.e. L_1,1 was “as before” with [no movement action or bump into wall]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or </a:t>
            </a:r>
            <a:r>
              <a:rPr lang="en-US" sz="2000" b="1" dirty="0" smtClean="0">
                <a:solidFill>
                  <a:srgbClr val="3333CC"/>
                </a:solidFill>
              </a:rPr>
              <a:t>resulted from some action (movement into L_1,1).</a:t>
            </a:r>
          </a:p>
        </p:txBody>
      </p:sp>
    </p:spTree>
    <p:extLst>
      <p:ext uri="{BB962C8B-B14F-4D97-AF65-F5344CB8AC3E}">
        <p14:creationId xmlns:p14="http://schemas.microsoft.com/office/powerpoint/2010/main" val="346105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example inferences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Section 7.7.1 R&amp;N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2-10-31 at 12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3543300" cy="444500"/>
          </a:xfrm>
          <a:prstGeom prst="rect">
            <a:avLst/>
          </a:prstGeom>
        </p:spPr>
      </p:pic>
      <p:pic>
        <p:nvPicPr>
          <p:cNvPr id="4" name="Picture 3" descr="Screen Shot 2012-10-31 at 12.07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715000"/>
            <a:ext cx="3810000" cy="368300"/>
          </a:xfrm>
          <a:prstGeom prst="rect">
            <a:avLst/>
          </a:prstGeom>
        </p:spPr>
      </p:pic>
      <p:pic>
        <p:nvPicPr>
          <p:cNvPr id="5" name="Picture 4" descr="Screen Shot 2012-10-31 at 12.07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3683000" cy="520700"/>
          </a:xfrm>
          <a:prstGeom prst="rect">
            <a:avLst/>
          </a:prstGeom>
        </p:spPr>
      </p:pic>
      <p:pic>
        <p:nvPicPr>
          <p:cNvPr id="6" name="Picture 5" descr="Screen Shot 2012-10-31 at 12.07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0600"/>
            <a:ext cx="7023100" cy="571500"/>
          </a:xfrm>
          <a:prstGeom prst="rect">
            <a:avLst/>
          </a:prstGeom>
        </p:spPr>
      </p:pic>
      <p:pic>
        <p:nvPicPr>
          <p:cNvPr id="7" name="Picture 6" descr="Screen Shot 2012-10-31 at 12.07.0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3289300" cy="431800"/>
          </a:xfrm>
          <a:prstGeom prst="rect">
            <a:avLst/>
          </a:prstGeom>
        </p:spPr>
      </p:pic>
      <p:pic>
        <p:nvPicPr>
          <p:cNvPr id="8" name="Picture 7" descr="Screen Shot 2012-10-31 at 12.04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1" y="762000"/>
            <a:ext cx="9144000" cy="327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2344"/>
            <a:ext cx="428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Actions and inputs up to time 6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Note: includes turns!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19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Define “OK”: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248400"/>
            <a:ext cx="529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milliseconds, with modern SAT solver.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0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Illustrative example: </a:t>
            </a:r>
            <a:r>
              <a:rPr lang="en-US" sz="2800" dirty="0" err="1" smtClean="0">
                <a:solidFill>
                  <a:schemeClr val="accent2"/>
                </a:solidFill>
                <a:cs typeface="+mj-cs"/>
              </a:rPr>
              <a:t>Wumpus</a:t>
            </a:r>
            <a:r>
              <a:rPr lang="en-US" sz="2800" dirty="0" smtClean="0">
                <a:solidFill>
                  <a:schemeClr val="accent2"/>
                </a:solidFill>
                <a:cs typeface="+mj-cs"/>
              </a:rPr>
              <a:t> World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9916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Performance measure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gold +1000,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death -1000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/>
              <a:t>(falling into a pit or being eaten by the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-1 per step, -10 for using the arrow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Environment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Rooms / squares connected by doors.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Squares adjacent to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 are smelly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Squares adjacent to pit are breezy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Glitter </a:t>
            </a:r>
            <a:r>
              <a:rPr lang="en-US" sz="2000" b="1" dirty="0" err="1" smtClean="0"/>
              <a:t>iff</a:t>
            </a:r>
            <a:r>
              <a:rPr lang="en-US" sz="2000" b="1" dirty="0" smtClean="0"/>
              <a:t> gold is in the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Shooting kills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 if you are facing 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Shooting uses up the only arrow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Grabbing picks up gold if in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Releasing drops the gold in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Randomly generated at start of game.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 only senses current room.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Sensors:</a:t>
            </a:r>
            <a:r>
              <a:rPr lang="en-US" sz="2000" b="1" dirty="0" smtClean="0">
                <a:cs typeface="+mn-cs"/>
              </a:rPr>
              <a:t>     Stench, Breeze, Glitter, Bump, Scream   [perceptual inputs]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Actuators:</a:t>
            </a:r>
            <a:r>
              <a:rPr lang="en-US" sz="2000" b="1" dirty="0" smtClean="0">
                <a:cs typeface="+mn-cs"/>
              </a:rPr>
              <a:t> Left turn, Right turn, Forward, Grab, Release, Shoot</a:t>
            </a:r>
          </a:p>
        </p:txBody>
      </p:sp>
      <p:pic>
        <p:nvPicPr>
          <p:cNvPr id="74755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573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914400"/>
            <a:ext cx="313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(Somewhat whimsical!)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0-31 at 12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213600" cy="424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Alternative formulation: Situation Calculus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R&amp;N 10.4.2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7738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 explicit time. Actions are what changes the world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from “situation” to “situation”. More elegant, but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still need frame axioms to capture what stays the same.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Inherent with many representation formalisms: “physical”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</a:rPr>
              <a:t>ersistance</a:t>
            </a:r>
            <a:r>
              <a:rPr lang="en-US" dirty="0" smtClean="0">
                <a:solidFill>
                  <a:schemeClr val="accent2"/>
                </a:solidFill>
              </a:rPr>
              <a:t> does not come for free! (and probably shouldn’t)</a:t>
            </a:r>
          </a:p>
        </p:txBody>
      </p:sp>
      <p:sp>
        <p:nvSpPr>
          <p:cNvPr id="8" name="Oval 7"/>
          <p:cNvSpPr/>
          <p:nvPr/>
        </p:nvSpPr>
        <p:spPr>
          <a:xfrm>
            <a:off x="3048000" y="3581400"/>
            <a:ext cx="2362200" cy="9144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667000"/>
            <a:ext cx="2590800" cy="9144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Inference by </a:t>
            </a:r>
            <a:r>
              <a:rPr lang="en-US" sz="2800" dirty="0" smtClean="0">
                <a:solidFill>
                  <a:srgbClr val="FF0000"/>
                </a:solidFill>
              </a:rPr>
              <a:t>enumeration / “model checking”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Style 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4191000"/>
          </a:xfrm>
        </p:spPr>
        <p:txBody>
          <a:bodyPr/>
          <a:lstStyle/>
          <a:p>
            <a:pPr marL="0" indent="0"/>
            <a:r>
              <a:rPr lang="en-US" b="1" dirty="0"/>
              <a:t>The goal of logical inference is to decide whether </a:t>
            </a:r>
            <a:r>
              <a:rPr lang="en-US" sz="2400" b="1" i="1" dirty="0"/>
              <a:t>KB</a:t>
            </a:r>
            <a:r>
              <a:rPr lang="en-US" sz="2400" b="1" dirty="0"/>
              <a:t>╞ α, for </a:t>
            </a:r>
            <a:r>
              <a:rPr lang="en-US" sz="2400" b="1" dirty="0" smtClean="0"/>
              <a:t>some </a:t>
            </a:r>
            <a:r>
              <a:rPr lang="en-US" sz="2400" b="1" dirty="0">
                <a:sym typeface="Symbol" charset="0"/>
              </a:rPr>
              <a:t>.</a:t>
            </a:r>
          </a:p>
          <a:p>
            <a:pPr marL="0" indent="0"/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For example, given  the rules of the </a:t>
            </a:r>
            <a:r>
              <a:rPr lang="en-US" sz="2400" b="1" dirty="0" err="1">
                <a:solidFill>
                  <a:srgbClr val="FF0000"/>
                </a:solidFill>
                <a:sym typeface="Symbol" charset="0"/>
              </a:rPr>
              <a:t>Wumpus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World, 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is P</a:t>
            </a:r>
            <a:r>
              <a:rPr lang="en-US" sz="2400" b="1" baseline="-25000" dirty="0">
                <a:solidFill>
                  <a:srgbClr val="FF0000"/>
                </a:solidFill>
                <a:sym typeface="Symbol" charset="0"/>
              </a:rPr>
              <a:t>22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 entailed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?</a:t>
            </a:r>
            <a:r>
              <a:rPr lang="en-US" sz="2400" b="1" dirty="0">
                <a:sym typeface="Symbol" charset="0"/>
              </a:rPr>
              <a:t> </a:t>
            </a:r>
            <a:r>
              <a:rPr lang="en-US" sz="1600" dirty="0" smtClean="0">
                <a:sym typeface="Symbol" charset="0"/>
              </a:rPr>
              <a:t>Relevant </a:t>
            </a:r>
            <a:r>
              <a:rPr lang="en-US" sz="1600" dirty="0">
                <a:sym typeface="Symbol" charset="0"/>
              </a:rPr>
              <a:t>propositional symbols:</a:t>
            </a:r>
            <a:endParaRPr lang="en-US" sz="1600" baseline="-25000" dirty="0">
              <a:sym typeface="Symbol" charset="0"/>
            </a:endParaRPr>
          </a:p>
          <a:p>
            <a:endParaRPr lang="en-US" sz="1600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	</a:t>
            </a:r>
            <a:endParaRPr lang="en-US" sz="2400" dirty="0">
              <a:sym typeface="Symbol" charset="0"/>
            </a:endParaRPr>
          </a:p>
        </p:txBody>
      </p:sp>
      <p:sp>
        <p:nvSpPr>
          <p:cNvPr id="1876996" name="Rectangle 4"/>
          <p:cNvSpPr>
            <a:spLocks noChangeArrowheads="1"/>
          </p:cNvSpPr>
          <p:nvPr/>
        </p:nvSpPr>
        <p:spPr bwMode="auto">
          <a:xfrm>
            <a:off x="685800" y="2209800"/>
            <a:ext cx="4572000" cy="1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>R1: </a:t>
            </a:r>
            <a:r>
              <a:rPr lang="en-US" sz="1600" dirty="0"/>
              <a:t> P</a:t>
            </a:r>
            <a:r>
              <a:rPr lang="en-US" sz="1600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>R2: </a:t>
            </a:r>
            <a:r>
              <a:rPr lang="en-US" sz="1600" dirty="0"/>
              <a:t>B</a:t>
            </a:r>
            <a:r>
              <a:rPr lang="en-US" sz="1600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R3: 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2,1</a:t>
            </a:r>
            <a:endParaRPr lang="en-US" sz="1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"Pits cause breezes in adjacent squares"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R4: B</a:t>
            </a:r>
            <a:r>
              <a:rPr lang="en-US" sz="1600" baseline="-25000" dirty="0"/>
              <a:t>1,1  </a:t>
            </a:r>
            <a:r>
              <a:rPr lang="en-US" sz="1600" dirty="0">
                <a:sym typeface="Symbol" charset="0"/>
              </a:rPr>
              <a:t></a:t>
            </a:r>
            <a:r>
              <a:rPr lang="en-US" sz="1600" baseline="-25000" dirty="0"/>
              <a:t> 	</a:t>
            </a:r>
            <a:r>
              <a:rPr lang="en-US" sz="1600" dirty="0"/>
              <a:t>(P</a:t>
            </a:r>
            <a:r>
              <a:rPr lang="en-US" sz="1600" baseline="-25000" dirty="0"/>
              <a:t>1,2</a:t>
            </a:r>
            <a:r>
              <a:rPr lang="en-US" sz="1600" dirty="0"/>
              <a:t>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2,1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R5: B</a:t>
            </a:r>
            <a:r>
              <a:rPr lang="en-US" sz="1600" baseline="-25000" dirty="0"/>
              <a:t>2,1  </a:t>
            </a:r>
            <a:r>
              <a:rPr lang="en-US" sz="1600" dirty="0">
                <a:sym typeface="Symbol" charset="0"/>
              </a:rPr>
              <a:t></a:t>
            </a:r>
            <a:r>
              <a:rPr lang="en-US" sz="1600" dirty="0"/>
              <a:t>	(P</a:t>
            </a:r>
            <a:r>
              <a:rPr lang="en-US" sz="1600" baseline="-25000" dirty="0"/>
              <a:t>1,1</a:t>
            </a:r>
            <a:r>
              <a:rPr lang="en-US" sz="1600" dirty="0"/>
              <a:t>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2,2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3,1</a:t>
            </a:r>
            <a:r>
              <a:rPr lang="en-US" sz="1600" dirty="0"/>
              <a:t>)
</a:t>
            </a:r>
          </a:p>
        </p:txBody>
      </p:sp>
      <p:sp>
        <p:nvSpPr>
          <p:cNvPr id="1876997" name="Text Box 5"/>
          <p:cNvSpPr txBox="1">
            <a:spLocks noChangeArrowheads="1"/>
          </p:cNvSpPr>
          <p:nvPr/>
        </p:nvSpPr>
        <p:spPr bwMode="auto">
          <a:xfrm>
            <a:off x="711482" y="3962400"/>
            <a:ext cx="7441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Inference by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enumeration. We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have 7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relevant symbols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Therefore 2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7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= 128 interpretations.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Need to check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if P</a:t>
            </a:r>
            <a:r>
              <a:rPr lang="en-US" sz="3200" b="1" baseline="-25000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22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true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all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of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KB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models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(interpretations that satisfy KB sentences).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715000"/>
            <a:ext cx="8425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Q.: KB has many more symbols. Why can we restrict ourselves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to these symbols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728" y="6172200"/>
            <a:ext cx="463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be careful, typically we can’t!!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3333CC"/>
                </a:solidFill>
              </a:rPr>
              <a:t>Models(KB</a:t>
            </a:r>
            <a:r>
              <a:rPr lang="en-US" b="1" dirty="0">
                <a:solidFill>
                  <a:srgbClr val="3333CC"/>
                </a:solidFill>
              </a:rPr>
              <a:t>)        Models( </a:t>
            </a:r>
            <a:r>
              <a:rPr lang="en-US" b="1" dirty="0" smtClean="0">
                <a:solidFill>
                  <a:srgbClr val="3333CC"/>
                </a:solidFill>
              </a:rPr>
              <a:t>P</a:t>
            </a:r>
            <a:r>
              <a:rPr lang="en-US" sz="3200" b="1" baseline="-25000" dirty="0" smtClean="0">
                <a:solidFill>
                  <a:srgbClr val="3333CC"/>
                </a:solidFill>
              </a:rPr>
              <a:t>22</a:t>
            </a:r>
            <a:r>
              <a:rPr lang="en-US" b="1" dirty="0" smtClean="0">
                <a:solidFill>
                  <a:srgbClr val="3333CC"/>
                </a:solidFill>
              </a:rPr>
              <a:t> )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9" name="Picture 8" descr="Screen Shot 2012-10-24 at 1.3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616200"/>
            <a:ext cx="355600" cy="35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2133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935700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All equivalent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Prop. / FO Logic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29135"/>
            <a:ext cx="340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eduction </a:t>
            </a:r>
            <a:r>
              <a:rPr lang="en-US" b="1" dirty="0" err="1" smtClean="0">
                <a:solidFill>
                  <a:schemeClr val="accent2"/>
                </a:solidFill>
              </a:rPr>
              <a:t>thm</a:t>
            </a:r>
            <a:r>
              <a:rPr lang="en-US" b="1" dirty="0" smtClean="0">
                <a:solidFill>
                  <a:schemeClr val="accent2"/>
                </a:solidFill>
              </a:rPr>
              <a:t>. R&amp;N 7.5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09472"/>
            <a:ext cx="53257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946A"/>
                </a:solidFill>
              </a:rPr>
              <a:t>by </a:t>
            </a:r>
            <a:r>
              <a:rPr lang="en-US" b="1" dirty="0" err="1" smtClean="0">
                <a:solidFill>
                  <a:srgbClr val="32946A"/>
                </a:solidFill>
              </a:rPr>
              <a:t>defn</a:t>
            </a:r>
            <a:r>
              <a:rPr lang="en-US" b="1" dirty="0" smtClean="0">
                <a:solidFill>
                  <a:srgbClr val="32946A"/>
                </a:solidFill>
              </a:rPr>
              <a:t>. / semantic proofs / truth tables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“model checking” /enumeration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 (style I, R&amp;N 7.4.4)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717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oundness and completeness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proof by inference rules (style II)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e.g. modus ponens (R&amp;N 7.5.1)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7484" y="452735"/>
            <a:ext cx="158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entailment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461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most effective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62" y="421869"/>
            <a:ext cx="2859438" cy="314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5" y="4413814"/>
            <a:ext cx="3800355" cy="341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0" y="996280"/>
            <a:ext cx="8153409" cy="1132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5934" y="2148279"/>
            <a:ext cx="8153409" cy="594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0501" y="2782179"/>
            <a:ext cx="8153409" cy="146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8662" y="4287563"/>
            <a:ext cx="8153409" cy="1960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 techniques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2403" y="1295400"/>
            <a:ext cx="50053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defn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/ semantic proofs / truth tables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“model checking”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(style I, R&amp;N 7.4.4)  Done.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51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oundness and completeness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proof by inference rules (style II)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e.g. modus ponens (R&amp;N 7.5.1)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3737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chemeClr val="accent2"/>
                </a:solidFill>
              </a:rPr>
              <a:t> most effective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3" y="1305871"/>
            <a:ext cx="27813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65854"/>
            <a:ext cx="14478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51" y="4324528"/>
            <a:ext cx="3505200" cy="4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Aside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6560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Standard syntax and semantics for propositional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logic. (CS-2800; see 7.4.1 and 7.4.2.)</a:t>
            </a:r>
          </a:p>
        </p:txBody>
      </p:sp>
      <p:pic>
        <p:nvPicPr>
          <p:cNvPr id="8" name="Picture 7" descr="Screen Shot 2012-10-29 at 2.1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391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5740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6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Semantics</a:t>
            </a:r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/>
              <a:t>: Truth value of a sentence is built from its </a:t>
            </a:r>
            <a:r>
              <a:rPr lang="en-US" dirty="0" smtClean="0"/>
              <a:t>parts </a:t>
            </a:r>
            <a:r>
              <a:rPr lang="en-US" dirty="0"/>
              <a:t>“compositional semantics”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685800" y="27432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9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524000" y="1447800"/>
            <a:ext cx="65532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457200"/>
            <a:ext cx="28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Logical equivalences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862" y="3048000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(*)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29535"/>
            <a:ext cx="6404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(*</a:t>
            </a:r>
            <a:r>
              <a:rPr lang="en-US" sz="2000" b="1" dirty="0" smtClean="0">
                <a:solidFill>
                  <a:srgbClr val="FF0000"/>
                </a:solidFill>
              </a:rPr>
              <a:t>)  </a:t>
            </a:r>
            <a:r>
              <a:rPr lang="en-US" sz="2000" b="1" dirty="0" smtClean="0">
                <a:solidFill>
                  <a:schemeClr val="accent2"/>
                </a:solidFill>
              </a:rPr>
              <a:t>key to go to clausal (Conjunctive Normal Form)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Implication for “humans”; clauses for machines.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de Morgan laws also very useful in going to clausal form.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Style II: Proof </a:t>
            </a:r>
            <a:r>
              <a:rPr lang="en-US" sz="2800" dirty="0">
                <a:solidFill>
                  <a:srgbClr val="FF0000"/>
                </a:solidFill>
              </a:rPr>
              <a:t>by inference </a:t>
            </a:r>
            <a:r>
              <a:rPr lang="en-US" sz="2800" dirty="0" smtClean="0">
                <a:solidFill>
                  <a:srgbClr val="FF0000"/>
                </a:solidFill>
              </a:rPr>
              <a:t>rules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Modus Ponens  (MP)</a:t>
            </a:r>
            <a:endParaRPr lang="en-US" sz="2800" dirty="0"/>
          </a:p>
        </p:txBody>
      </p:sp>
      <p:pic>
        <p:nvPicPr>
          <p:cNvPr id="3" name="Picture 9" descr="wumpus-seq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3810000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Wumpus</a:t>
            </a:r>
            <a:r>
              <a:rPr lang="en-US" dirty="0" smtClean="0"/>
              <a:t> world</a:t>
            </a:r>
          </a:p>
          <a:p>
            <a:r>
              <a:rPr lang="en-US" dirty="0"/>
              <a:t>a</a:t>
            </a:r>
            <a:r>
              <a:rPr lang="en-US" dirty="0" smtClean="0"/>
              <a:t>t T = 1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A/B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4572000" cy="22021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sym typeface="Symbol" charset="0"/>
              </a:rPr>
              <a:t>KB at T = 1: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ym typeface="Symbol" charset="0"/>
              </a:rPr>
              <a:t>R1</a:t>
            </a:r>
            <a:r>
              <a:rPr lang="en-US" sz="1800" b="1" dirty="0">
                <a:sym typeface="Symbol" charset="0"/>
              </a:rPr>
              <a:t>: </a:t>
            </a:r>
            <a:r>
              <a:rPr lang="en-US" sz="1800" b="1" dirty="0" smtClean="0">
                <a:sym typeface="Symbol" charset="0"/>
              </a:rPr>
              <a:t> 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1,1</a:t>
            </a:r>
            <a:endParaRPr lang="en-US" sz="1800" b="1" baseline="-25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ym typeface="Symbol" charset="0"/>
              </a:rPr>
              <a:t>R2</a:t>
            </a:r>
            <a:r>
              <a:rPr lang="en-US" sz="1800" b="1" dirty="0" smtClean="0">
                <a:sym typeface="Symbol" charset="0"/>
              </a:rPr>
              <a:t>:  </a:t>
            </a:r>
            <a:r>
              <a:rPr lang="en-US" sz="1800" b="1" dirty="0">
                <a:sym typeface="Symbol" charset="0"/>
              </a:rPr>
              <a:t></a:t>
            </a:r>
            <a:r>
              <a:rPr lang="en-US" sz="1800" b="1" dirty="0"/>
              <a:t>B</a:t>
            </a:r>
            <a:r>
              <a:rPr lang="en-US" sz="1800" b="1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R3: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2,1</a:t>
            </a:r>
            <a:endParaRPr lang="en-US" sz="1050" b="1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R4</a:t>
            </a:r>
            <a:r>
              <a:rPr lang="en-US" sz="1800" b="1" dirty="0"/>
              <a:t>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1,1  </a:t>
            </a:r>
            <a:r>
              <a:rPr lang="en-US" sz="1800" b="1" dirty="0" smtClean="0">
                <a:sym typeface="Symbol" charset="0"/>
              </a:rPr>
              <a:t></a:t>
            </a:r>
            <a:r>
              <a:rPr lang="en-US" sz="1800" b="1" baseline="-25000" dirty="0" smtClean="0">
                <a:sym typeface="Symbol" charset="0"/>
              </a:rPr>
              <a:t> </a:t>
            </a:r>
            <a:r>
              <a:rPr lang="en-US" sz="1800" b="1" dirty="0" smtClean="0"/>
              <a:t>(</a:t>
            </a:r>
            <a:r>
              <a:rPr lang="en-US" sz="1800" b="1" dirty="0"/>
              <a:t>P</a:t>
            </a:r>
            <a:r>
              <a:rPr lang="en-US" sz="1800" b="1" baseline="-25000" dirty="0"/>
              <a:t>1,2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2,1</a:t>
            </a:r>
            <a:r>
              <a:rPr lang="en-US" sz="1800" b="1" dirty="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R5: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2,1  </a:t>
            </a:r>
            <a:r>
              <a:rPr lang="en-US" sz="1800" b="1" dirty="0" smtClean="0">
                <a:sym typeface="Symbol" charset="0"/>
              </a:rPr>
              <a:t> </a:t>
            </a:r>
            <a:r>
              <a:rPr lang="en-US" sz="1800" b="1" dirty="0" smtClean="0"/>
              <a:t>(</a:t>
            </a:r>
            <a:r>
              <a:rPr lang="en-US" sz="1800" b="1" dirty="0"/>
              <a:t>P</a:t>
            </a:r>
            <a:r>
              <a:rPr lang="en-US" sz="1800" b="1" baseline="-25000" dirty="0"/>
              <a:t>1,1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2,2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3,1</a:t>
            </a:r>
            <a:r>
              <a:rPr lang="en-US" sz="1800" b="1" dirty="0"/>
              <a:t>)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5023" y="4640997"/>
            <a:ext cx="29665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In formal proof,</a:t>
            </a:r>
          </a:p>
          <a:p>
            <a:r>
              <a:rPr lang="en-US" dirty="0" smtClean="0"/>
              <a:t>every step needs to be</a:t>
            </a:r>
          </a:p>
          <a:p>
            <a:r>
              <a:rPr lang="en-US" dirty="0" smtClean="0"/>
              <a:t>justified.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617568"/>
            <a:ext cx="4495800" cy="41048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6437" y="2609910"/>
            <a:ext cx="4510290" cy="29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6437" y="2943062"/>
            <a:ext cx="4510290" cy="562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437" y="3511098"/>
            <a:ext cx="4510290" cy="603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6437" y="4122458"/>
            <a:ext cx="4510290" cy="6781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799" y="4778514"/>
            <a:ext cx="4510290" cy="631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2799" y="5417858"/>
            <a:ext cx="4510290" cy="648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0612" y="6066256"/>
            <a:ext cx="4510290" cy="605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2171348"/>
            <a:ext cx="4362450" cy="4330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5009" y="5864741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So, we used R2 and R4.</a:t>
            </a:r>
            <a:endParaRPr lang="en-US"/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>
          <a:xfrm>
            <a:off x="4775200" y="2387886"/>
            <a:ext cx="1625600" cy="229682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7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imes New Roman" charset="0"/>
              </a:rPr>
              <a:t>Length of Proofs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a typeface="+mn-ea"/>
              </a:rPr>
              <a:t>Why bother with inference rules? We could always use a truth table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a typeface="+mn-ea"/>
              </a:rPr>
              <a:t>to check the validity of a conclusion from a set of premises.</a:t>
            </a:r>
          </a:p>
        </p:txBody>
      </p:sp>
      <p:sp>
        <p:nvSpPr>
          <p:cNvPr id="123904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221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But,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resulting proof can be much shorter than truth table method.</a:t>
            </a:r>
          </a:p>
        </p:txBody>
      </p:sp>
      <p:sp>
        <p:nvSpPr>
          <p:cNvPr id="1239045" name="Text Box 5"/>
          <p:cNvSpPr txBox="1">
            <a:spLocks noChangeArrowheads="1"/>
          </p:cNvSpPr>
          <p:nvPr/>
        </p:nvSpPr>
        <p:spPr bwMode="auto">
          <a:xfrm>
            <a:off x="1125538" y="2057400"/>
            <a:ext cx="63277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Consider </a:t>
            </a:r>
            <a:r>
              <a:rPr lang="en-US" dirty="0" smtClean="0"/>
              <a:t>KB: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p_1,  p_1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 p_2,  p_2  p_3, …, p_(n-1) 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pPr eaLnBrk="1" hangingPunct="1"/>
            <a:endParaRPr lang="en-US" dirty="0">
              <a:sym typeface="Symbol" charset="0"/>
            </a:endParaRPr>
          </a:p>
          <a:p>
            <a:pPr eaLnBrk="1" hangingPunct="1"/>
            <a:r>
              <a:rPr lang="en-US" dirty="0">
                <a:sym typeface="Symbol" charset="0"/>
              </a:rPr>
              <a:t>To prove conclusion: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135063" y="3810000"/>
            <a:ext cx="579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Inference rules:                           </a:t>
            </a:r>
            <a:r>
              <a:rPr lang="en-US" dirty="0" smtClean="0"/>
              <a:t>   Truth </a:t>
            </a:r>
            <a:r>
              <a:rPr lang="en-US" dirty="0"/>
              <a:t>table:   </a:t>
            </a:r>
            <a:endParaRPr lang="en-US" sz="3600" baseline="30000" dirty="0"/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311525" y="38100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n-1 MP steps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697865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600" baseline="30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31800" y="4648200"/>
            <a:ext cx="828138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open question: Is there always a short proof for any valid</a:t>
            </a:r>
          </a:p>
          <a:p>
            <a:pPr eaLnBrk="1" hangingPunct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conclusion? Probably not. The NP vs. co-NP question.</a:t>
            </a:r>
          </a:p>
          <a:p>
            <a:pPr eaLnBrk="1" hangingPunct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(The closely related: P vs. NP question carries a $1M prize.)</a:t>
            </a:r>
          </a:p>
        </p:txBody>
      </p:sp>
    </p:spTree>
    <p:extLst>
      <p:ext uri="{BB962C8B-B14F-4D97-AF65-F5344CB8AC3E}">
        <p14:creationId xmlns:p14="http://schemas.microsoft.com/office/powerpoint/2010/main" val="4146911963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/>
      <p:bldP spid="1239045" grpId="0"/>
      <p:bldP spid="1239046" grpId="0"/>
      <p:bldP spid="1239047" grpId="0"/>
      <p:bldP spid="1239048" grpId="0"/>
      <p:bldP spid="12390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Style III: Resolution</a:t>
            </a:r>
            <a:endParaRPr lang="en-US" sz="2800" dirty="0"/>
          </a:p>
        </p:txBody>
      </p:sp>
      <p:pic>
        <p:nvPicPr>
          <p:cNvPr id="3" name="Picture 9" descr="wumpus-seq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3810000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Wumpus</a:t>
            </a:r>
            <a:r>
              <a:rPr lang="en-US" dirty="0" smtClean="0"/>
              <a:t> world</a:t>
            </a:r>
          </a:p>
          <a:p>
            <a:r>
              <a:rPr lang="en-US" dirty="0"/>
              <a:t>a</a:t>
            </a:r>
            <a:r>
              <a:rPr lang="en-US" dirty="0" smtClean="0"/>
              <a:t>t T = 1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A/B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52400"/>
            <a:ext cx="6324600" cy="704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First, we need a conversion to Conjunctive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Normal Form (CNF) or Clausal Form.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Let’s consider converting R4 in clausal form: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  R4</a:t>
            </a:r>
            <a:r>
              <a:rPr lang="en-US" sz="1800" b="1" dirty="0"/>
              <a:t>:  B</a:t>
            </a:r>
            <a:r>
              <a:rPr lang="en-US" sz="1800" b="1" baseline="-25000" dirty="0"/>
              <a:t>1,1  </a:t>
            </a:r>
            <a:r>
              <a:rPr lang="en-US" sz="1800" b="1" dirty="0">
                <a:sym typeface="Symbol" charset="0"/>
              </a:rPr>
              <a:t></a:t>
            </a:r>
            <a:r>
              <a:rPr lang="en-US" sz="1800" b="1" baseline="-25000" dirty="0">
                <a:sym typeface="Symbol" charset="0"/>
              </a:rPr>
              <a:t> </a:t>
            </a:r>
            <a:r>
              <a:rPr lang="en-US" sz="1800" b="1" dirty="0"/>
              <a:t>(P</a:t>
            </a:r>
            <a:r>
              <a:rPr lang="en-US" sz="1800" b="1" baseline="-25000" dirty="0"/>
              <a:t>1,2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2,1</a:t>
            </a:r>
            <a:r>
              <a:rPr lang="en-US" sz="1800" b="1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We have: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Times New Roman"/>
              </a:rPr>
              <a:t>          B</a:t>
            </a:r>
            <a:r>
              <a:rPr lang="en-US" sz="1800" b="1" baseline="-25000" dirty="0" smtClean="0">
                <a:latin typeface="Times New Roman"/>
              </a:rPr>
              <a:t>1,1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1800" b="1" dirty="0" smtClean="0"/>
              <a:t> (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1,2</a:t>
            </a:r>
            <a:r>
              <a:rPr lang="en-US" sz="1800" b="1" dirty="0" smtClean="0"/>
              <a:t> </a:t>
            </a:r>
            <a:r>
              <a:rPr lang="en-US" sz="1800" b="1" dirty="0" err="1" smtClean="0"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2,1</a:t>
            </a:r>
            <a:r>
              <a:rPr lang="en-US" sz="1800" b="1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w</a:t>
            </a:r>
            <a:r>
              <a:rPr lang="en-US" sz="1800" b="1" dirty="0" smtClean="0"/>
              <a:t>hich gives (implication elimination):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</a:t>
            </a:r>
            <a:r>
              <a:rPr lang="en-US" sz="1800" b="1" dirty="0" smtClean="0">
                <a:solidFill>
                  <a:srgbClr val="FF0000"/>
                </a:solidFill>
              </a:rPr>
              <a:t> (</a:t>
            </a:r>
            <a:r>
              <a:rPr lang="en-US" sz="1800" b="1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</a:rPr>
              <a:t>B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1,1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sz="1800" b="1" baseline="-50000" dirty="0" smtClean="0">
                <a:solidFill>
                  <a:srgbClr val="FF0000"/>
                </a:solidFill>
                <a:latin typeface="Times New Roman"/>
              </a:rPr>
              <a:t>1,2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2,1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Also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(</a:t>
            </a:r>
            <a:r>
              <a:rPr lang="en-US" sz="1800" b="1" dirty="0"/>
              <a:t>P</a:t>
            </a:r>
            <a:r>
              <a:rPr lang="en-US" sz="1800" b="1" baseline="-25000" dirty="0"/>
              <a:t>1,2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2,1</a:t>
            </a:r>
            <a:r>
              <a:rPr lang="en-US" sz="1800" b="1" dirty="0" smtClean="0"/>
              <a:t>) </a:t>
            </a:r>
            <a:r>
              <a:rPr lang="en-US" sz="1800" b="1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1800" b="1" dirty="0" smtClean="0"/>
              <a:t>  </a:t>
            </a:r>
            <a:r>
              <a:rPr lang="en-US" sz="1800" b="1" dirty="0"/>
              <a:t>B</a:t>
            </a:r>
            <a:r>
              <a:rPr lang="en-US" sz="1800" b="1" baseline="-25000" dirty="0"/>
              <a:t>1,1 </a:t>
            </a:r>
            <a:endParaRPr lang="en-US" sz="1800" b="1" baseline="-250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which gives: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(</a:t>
            </a:r>
            <a:r>
              <a:rPr lang="en-US" sz="1800" b="1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/>
              <a:t> (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1,2</a:t>
            </a:r>
            <a:r>
              <a:rPr lang="en-US" sz="1800" b="1" dirty="0" smtClean="0"/>
              <a:t> </a:t>
            </a:r>
            <a:r>
              <a:rPr lang="en-US" sz="1800" b="1" dirty="0" err="1" smtClean="0"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2,1</a:t>
            </a:r>
            <a:r>
              <a:rPr lang="en-US" sz="1800" b="1" dirty="0" smtClean="0"/>
              <a:t>) </a:t>
            </a:r>
            <a:r>
              <a:rPr lang="en-US" sz="1800" b="1" dirty="0" err="1" smtClean="0"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B</a:t>
            </a:r>
            <a:r>
              <a:rPr lang="en-US" sz="1800" b="1" baseline="-25000" dirty="0" smtClean="0">
                <a:latin typeface="Times New Roman"/>
              </a:rPr>
              <a:t>1,1</a:t>
            </a:r>
            <a:r>
              <a:rPr lang="en-US" sz="1800" b="1" dirty="0" smtClean="0"/>
              <a:t>)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Thus,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(</a:t>
            </a:r>
            <a:r>
              <a:rPr lang="en-US" sz="1800" b="1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1,2</a:t>
            </a:r>
            <a:r>
              <a:rPr lang="en-US" sz="1800" b="1" dirty="0" smtClean="0"/>
              <a:t> </a:t>
            </a:r>
            <a:r>
              <a:rPr lang="en-US" sz="1800" b="1" dirty="0" err="1" smtClean="0">
                <a:latin typeface="cmsy10"/>
                <a:ea typeface="cmsy10"/>
                <a:cs typeface="cmsy10"/>
              </a:rPr>
              <a:t>Æ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P</a:t>
            </a:r>
            <a:r>
              <a:rPr lang="en-US" sz="1800" b="1" baseline="-25000" dirty="0" smtClean="0">
                <a:latin typeface="Times New Roman"/>
              </a:rPr>
              <a:t>2,1</a:t>
            </a:r>
            <a:r>
              <a:rPr lang="en-US" sz="1800" b="1" dirty="0" smtClean="0"/>
              <a:t>) </a:t>
            </a:r>
            <a:r>
              <a:rPr lang="en-US" sz="1800" b="1" dirty="0" err="1" smtClean="0"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Times New Roman"/>
              </a:rPr>
              <a:t>B</a:t>
            </a:r>
            <a:r>
              <a:rPr lang="en-US" sz="1800" b="1" baseline="-25000" dirty="0" smtClean="0">
                <a:latin typeface="Times New Roman"/>
              </a:rPr>
              <a:t>1,1</a:t>
            </a:r>
            <a:r>
              <a:rPr lang="en-US" sz="1800" b="1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leaving,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        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1,2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B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1,1</a:t>
            </a:r>
            <a:r>
              <a:rPr lang="en-US" sz="1800" b="1" dirty="0" smtClean="0">
                <a:solidFill>
                  <a:srgbClr val="FF0000"/>
                </a:solidFill>
              </a:rPr>
              <a:t> )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         (</a:t>
            </a:r>
            <a:r>
              <a:rPr lang="en-US" sz="1800" b="1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2,1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</a:rPr>
              <a:t>B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/>
              </a:rPr>
              <a:t>1,1</a:t>
            </a:r>
            <a:r>
              <a:rPr lang="en-US" sz="1800" b="1" dirty="0" smtClean="0">
                <a:solidFill>
                  <a:srgbClr val="FF0000"/>
                </a:solidFill>
              </a:rPr>
              <a:t> )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(note: clauses in red)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34426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Wumpus world characterization</a:t>
            </a: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Fully</a:t>
            </a:r>
            <a:r>
              <a:rPr lang="en-US" b="1" u="sng" dirty="0" smtClean="0">
                <a:cs typeface="+mn-cs"/>
              </a:rPr>
              <a:t> </a:t>
            </a: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Observable    </a:t>
            </a:r>
            <a:r>
              <a:rPr lang="en-US" b="1" dirty="0" smtClean="0">
                <a:cs typeface="+mn-cs"/>
              </a:rPr>
              <a:t> No – only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local</a:t>
            </a:r>
            <a:r>
              <a:rPr lang="en-US" b="1" dirty="0" smtClean="0">
                <a:cs typeface="+mn-cs"/>
              </a:rPr>
              <a:t> perception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Deterministic</a:t>
            </a:r>
            <a:r>
              <a:rPr lang="en-US" b="1" dirty="0" smtClean="0">
                <a:cs typeface="+mn-cs"/>
              </a:rPr>
              <a:t>           Yes – outcomes exactly specified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Static</a:t>
            </a:r>
            <a:r>
              <a:rPr lang="en-US" b="1" dirty="0" smtClean="0">
                <a:cs typeface="+mn-cs"/>
              </a:rPr>
              <a:t>                        Yes –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 and Pits do not move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Discrete</a:t>
            </a:r>
            <a:r>
              <a:rPr lang="en-US" b="1" dirty="0" smtClean="0">
                <a:cs typeface="+mn-cs"/>
              </a:rPr>
              <a:t>                    Yes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Single-agent?</a:t>
            </a:r>
            <a:r>
              <a:rPr lang="en-US" b="1" dirty="0" smtClean="0">
                <a:cs typeface="+mn-cs"/>
              </a:rPr>
              <a:t>           Yes –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 is essentially a “natural feature.”
</a:t>
            </a:r>
          </a:p>
        </p:txBody>
      </p:sp>
    </p:spTree>
    <p:extLst>
      <p:ext uri="{BB962C8B-B14F-4D97-AF65-F5344CB8AC3E}">
        <p14:creationId xmlns:p14="http://schemas.microsoft.com/office/powerpoint/2010/main" val="27102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0645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9700" y="5943600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9"/>
            <a:ext cx="9144000" cy="68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2302" y="6243935"/>
            <a:ext cx="4154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248400" cy="53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339916" cy="6313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5715000"/>
            <a:ext cx="4154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2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5"/>
            <a:ext cx="9144000" cy="6744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64008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57200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example</a:t>
            </a:r>
          </a:p>
          <a:p>
            <a:r>
              <a:rPr lang="en-US" dirty="0"/>
              <a:t>r</a:t>
            </a:r>
            <a:r>
              <a:rPr lang="en-US" dirty="0" smtClean="0"/>
              <a:t>esolution proof</a:t>
            </a:r>
          </a:p>
        </p:txBody>
      </p:sp>
    </p:spTree>
    <p:extLst>
      <p:ext uri="{BB962C8B-B14F-4D97-AF65-F5344CB8AC3E}">
        <p14:creationId xmlns:p14="http://schemas.microsoft.com/office/powerpoint/2010/main" val="204026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imes New Roman" charset="0"/>
              </a:rPr>
              <a:t>Length of Proofs</a:t>
            </a:r>
          </a:p>
        </p:txBody>
      </p:sp>
      <p:sp>
        <p:nvSpPr>
          <p:cNvPr id="1239045" name="Text Box 5"/>
          <p:cNvSpPr txBox="1">
            <a:spLocks noChangeArrowheads="1"/>
          </p:cNvSpPr>
          <p:nvPr/>
        </p:nvSpPr>
        <p:spPr bwMode="auto">
          <a:xfrm>
            <a:off x="1025236" y="76200"/>
            <a:ext cx="6325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Consider </a:t>
            </a:r>
            <a:r>
              <a:rPr lang="en-US" dirty="0" smtClean="0"/>
              <a:t>KB: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p_1,  p_1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 p_2,  p_2  p_3, …, p_(n-1) 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pPr eaLnBrk="1" hangingPunct="1"/>
            <a:endParaRPr lang="en-US" dirty="0">
              <a:sym typeface="Symbol" charset="0"/>
            </a:endParaRPr>
          </a:p>
          <a:p>
            <a:pPr eaLnBrk="1" hangingPunct="1"/>
            <a:r>
              <a:rPr lang="en-US" dirty="0">
                <a:sym typeface="Symbol" charset="0"/>
              </a:rPr>
              <a:t>To prove conclusion: </a:t>
            </a:r>
            <a:r>
              <a:rPr lang="en-US" dirty="0" err="1" smtClean="0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 smtClean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046018" y="5029201"/>
            <a:ext cx="71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Inference rules:                           </a:t>
            </a:r>
            <a:r>
              <a:rPr lang="en-US" dirty="0" smtClean="0"/>
              <a:t>       Truth </a:t>
            </a:r>
            <a:r>
              <a:rPr lang="en-US" dirty="0"/>
              <a:t>table:   </a:t>
            </a:r>
            <a:endParaRPr lang="en-US" sz="3600" baseline="30000" dirty="0"/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044820" y="5024735"/>
            <a:ext cx="2337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resolution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6978650" y="502920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2</a:t>
            </a:r>
            <a:r>
              <a:rPr lang="en-US" sz="3600" baseline="30000" dirty="0" smtClean="0">
                <a:solidFill>
                  <a:srgbClr val="FF0000"/>
                </a:solidFill>
              </a:rPr>
              <a:t>n</a:t>
            </a:r>
            <a:endParaRPr 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820" y="1645860"/>
            <a:ext cx="6985580" cy="315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Resolution. Assert  (¬ </a:t>
            </a:r>
            <a:r>
              <a:rPr lang="en-US" b="1" dirty="0" err="1" smtClean="0"/>
              <a:t>p_n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with (¬ p_(n-1) ∨ </a:t>
            </a:r>
            <a:r>
              <a:rPr lang="en-US" b="1" dirty="0" err="1" smtClean="0"/>
              <a:t>p_n</a:t>
            </a:r>
            <a:r>
              <a:rPr lang="en-US" b="1" dirty="0" smtClean="0"/>
              <a:t>) gives (¬ p_(n-1))</a:t>
            </a:r>
          </a:p>
          <a:p>
            <a:r>
              <a:rPr lang="en-US" b="1" dirty="0"/>
              <a:t>w</a:t>
            </a:r>
            <a:r>
              <a:rPr lang="en-US" b="1" dirty="0" smtClean="0"/>
              <a:t>ith (¬ p_(n-2) ∨ p_(n-1) gives (¬ p_(n-2))</a:t>
            </a:r>
          </a:p>
          <a:p>
            <a:r>
              <a:rPr lang="en-US" b="1" dirty="0" smtClean="0"/>
              <a:t>…</a:t>
            </a:r>
          </a:p>
          <a:p>
            <a:r>
              <a:rPr lang="en-US" b="1" dirty="0"/>
              <a:t>with (¬ </a:t>
            </a:r>
            <a:r>
              <a:rPr lang="en-US" b="1" dirty="0" smtClean="0"/>
              <a:t>p_1) </a:t>
            </a:r>
            <a:r>
              <a:rPr lang="en-US" b="1" dirty="0"/>
              <a:t>∨ </a:t>
            </a:r>
            <a:r>
              <a:rPr lang="en-US" b="1" dirty="0" smtClean="0"/>
              <a:t>p_2) </a:t>
            </a:r>
            <a:r>
              <a:rPr lang="en-US" b="1" dirty="0"/>
              <a:t>gives (¬ </a:t>
            </a:r>
            <a:r>
              <a:rPr lang="en-US" b="1" dirty="0" smtClean="0"/>
              <a:t>p_1)</a:t>
            </a:r>
            <a:endParaRPr lang="en-US" b="1" dirty="0"/>
          </a:p>
          <a:p>
            <a:r>
              <a:rPr lang="en-US" b="1" dirty="0" smtClean="0"/>
              <a:t>with (p_1) gives empty clause (contradiction).</a:t>
            </a:r>
          </a:p>
          <a:p>
            <a:r>
              <a:rPr lang="en-US" b="1" dirty="0" smtClean="0"/>
              <a:t>QED</a:t>
            </a:r>
            <a:endParaRPr lang="en-US" b="1" dirty="0"/>
          </a:p>
          <a:p>
            <a:r>
              <a:rPr lang="en-US" b="1" dirty="0" smtClean="0"/>
              <a:t>Note how resolution mimics Modus Ponens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5867400"/>
            <a:ext cx="38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So, efficient on these proofs!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311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5" grpId="0"/>
      <p:bldP spid="1239046" grpId="0"/>
      <p:bldP spid="1239047" grpId="0"/>
      <p:bldP spid="1239048" grpId="0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7345"/>
            <a:ext cx="9144000" cy="667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64008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9" y="228600"/>
            <a:ext cx="9144000" cy="667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28800"/>
            <a:ext cx="3568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737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209800"/>
            <a:ext cx="3670300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SAT SOLVERS CAN</a:t>
            </a:r>
          </a:p>
          <a:p>
            <a:r>
              <a:rPr lang="en-US" dirty="0" smtClean="0"/>
              <a:t>BE VIEWED AS DOING A</a:t>
            </a:r>
          </a:p>
          <a:p>
            <a:r>
              <a:rPr lang="en-US" dirty="0" smtClean="0"/>
              <a:t>SPECIAL</a:t>
            </a:r>
          </a:p>
          <a:p>
            <a:r>
              <a:rPr lang="en-US" dirty="0" smtClean="0"/>
              <a:t>FORM OF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DPLL improvements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Component analysis (disjoint sets of constraints? Problem decomposition?)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Clever variable and value ordering (e.g. degree heuristics)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Intelligent backtracking and clause learning (conflict learning)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Random restarts (heavy tails in search spaces…)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Clever data structures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246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Backtracking +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7896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1+ Million Boolean </a:t>
            </a:r>
            <a:r>
              <a:rPr lang="en-US" b="1" dirty="0" err="1" smtClean="0">
                <a:solidFill>
                  <a:srgbClr val="FF0000"/>
                </a:solidFill>
              </a:rPr>
              <a:t>vars</a:t>
            </a:r>
            <a:r>
              <a:rPr lang="en-US" b="1" dirty="0" smtClean="0">
                <a:solidFill>
                  <a:srgbClr val="FF0000"/>
                </a:solidFill>
              </a:rPr>
              <a:t> &amp; 10+ Million clause/constraints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feasible nowadays. (e.g. </a:t>
            </a:r>
            <a:r>
              <a:rPr lang="en-US" b="1" dirty="0" err="1" smtClean="0">
                <a:solidFill>
                  <a:srgbClr val="FF0000"/>
                </a:solidFill>
              </a:rPr>
              <a:t>Minisat</a:t>
            </a:r>
            <a:r>
              <a:rPr lang="en-US" b="1" dirty="0" smtClean="0">
                <a:solidFill>
                  <a:srgbClr val="FF0000"/>
                </a:solidFill>
              </a:rPr>
              <a:t> solver)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Has changed the world of verification (hardware/software)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over the last decade (incl. Turing award for Clarke).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Widely used in industry, Intel, Microsoft, IBM 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5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All equivalent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Prop. / FO Logic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29135"/>
            <a:ext cx="340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eduction </a:t>
            </a:r>
            <a:r>
              <a:rPr lang="en-US" b="1" dirty="0" err="1" smtClean="0">
                <a:solidFill>
                  <a:schemeClr val="accent2"/>
                </a:solidFill>
              </a:rPr>
              <a:t>thm</a:t>
            </a:r>
            <a:r>
              <a:rPr lang="en-US" b="1" dirty="0" smtClean="0">
                <a:solidFill>
                  <a:schemeClr val="accent2"/>
                </a:solidFill>
              </a:rPr>
              <a:t>. R&amp;N 7.5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09472"/>
            <a:ext cx="53257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946A"/>
                </a:solidFill>
              </a:rPr>
              <a:t>by </a:t>
            </a:r>
            <a:r>
              <a:rPr lang="en-US" b="1" dirty="0" err="1" smtClean="0">
                <a:solidFill>
                  <a:srgbClr val="32946A"/>
                </a:solidFill>
              </a:rPr>
              <a:t>defn</a:t>
            </a:r>
            <a:r>
              <a:rPr lang="en-US" b="1" dirty="0" smtClean="0">
                <a:solidFill>
                  <a:srgbClr val="32946A"/>
                </a:solidFill>
              </a:rPr>
              <a:t>. / semantic proofs / truth tables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“model checking” /enumeration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 (style I, R&amp;N 7.4.4)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717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oundness and completeness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proof by inference rules (style II)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e.g. modus ponens (R&amp;N 7.5.1)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7484" y="452735"/>
            <a:ext cx="158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entailment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461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most effective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62" y="421869"/>
            <a:ext cx="2859438" cy="314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5" y="4413814"/>
            <a:ext cx="3800355" cy="341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0" y="996280"/>
            <a:ext cx="8153409" cy="1132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5934" y="2148279"/>
            <a:ext cx="8153409" cy="594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0501" y="2782179"/>
            <a:ext cx="8153409" cy="146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8662" y="4287563"/>
            <a:ext cx="8153409" cy="1960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76200"/>
            <a:ext cx="29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ENDS LOGIC PART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9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j-cs"/>
              </a:rPr>
              <a:t>Exploring a </a:t>
            </a:r>
            <a:r>
              <a:rPr lang="en-US" dirty="0" err="1" smtClean="0">
                <a:solidFill>
                  <a:srgbClr val="3333CC"/>
                </a:solidFill>
                <a:cs typeface="+mj-cs"/>
              </a:rPr>
              <a:t>wumpus</a:t>
            </a:r>
            <a:r>
              <a:rPr lang="en-US" dirty="0" smtClean="0">
                <a:solidFill>
                  <a:srgbClr val="3333CC"/>
                </a:solidFill>
                <a:cs typeface="+mj-cs"/>
              </a:rPr>
              <a:t> world</a:t>
            </a:r>
          </a:p>
        </p:txBody>
      </p:sp>
      <p:pic>
        <p:nvPicPr>
          <p:cNvPr id="79874" name="Picture 3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1700" name="Text Box 4"/>
          <p:cNvSpPr txBox="1">
            <a:spLocks noChangeArrowheads="1"/>
          </p:cNvSpPr>
          <p:nvPr/>
        </p:nvSpPr>
        <p:spPr bwMode="auto">
          <a:xfrm>
            <a:off x="8223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1701" name="Rectangle 5"/>
          <p:cNvSpPr>
            <a:spLocks noChangeArrowheads="1"/>
          </p:cNvSpPr>
          <p:nvPr/>
        </p:nvSpPr>
        <p:spPr bwMode="auto">
          <a:xfrm>
            <a:off x="949325" y="56388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Stench, Breeze, Glitter, Bump, Scream</a:t>
            </a:r>
          </a:p>
        </p:txBody>
      </p:sp>
      <p:sp>
        <p:nvSpPr>
          <p:cNvPr id="1821702" name="Rectangle 6"/>
          <p:cNvSpPr>
            <a:spLocks noChangeArrowheads="1"/>
          </p:cNvSpPr>
          <p:nvPr/>
        </p:nvSpPr>
        <p:spPr bwMode="auto">
          <a:xfrm>
            <a:off x="914400" y="5029200"/>
            <a:ext cx="401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None, none, none, none, none</a:t>
            </a:r>
          </a:p>
        </p:txBody>
      </p:sp>
      <p:sp>
        <p:nvSpPr>
          <p:cNvPr id="1821703" name="Line 7"/>
          <p:cNvSpPr>
            <a:spLocks noChangeShapeType="1"/>
          </p:cNvSpPr>
          <p:nvPr/>
        </p:nvSpPr>
        <p:spPr bwMode="auto">
          <a:xfrm>
            <a:off x="16764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4419600" y="1600200"/>
            <a:ext cx="449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The </a:t>
            </a:r>
            <a:r>
              <a:rPr lang="en-US" b="1" u="sng" dirty="0">
                <a:solidFill>
                  <a:srgbClr val="3333CC"/>
                </a:solidFill>
                <a:cs typeface="+mn-cs"/>
              </a:rPr>
              <a:t>knowledge base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 of the agent 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consists of the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rules of the </a:t>
            </a:r>
          </a:p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cs typeface="+mn-cs"/>
              </a:rPr>
              <a:t>Wumpus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world 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plus the percept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“nothing” 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in [1,1]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038600"/>
            <a:ext cx="231345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Boolean percept</a:t>
            </a:r>
          </a:p>
          <a:p>
            <a:r>
              <a:rPr lang="en-US" b="1" dirty="0">
                <a:solidFill>
                  <a:srgbClr val="008000"/>
                </a:solidFill>
              </a:rPr>
              <a:t>f</a:t>
            </a:r>
            <a:r>
              <a:rPr lang="en-US" b="1" dirty="0" smtClean="0">
                <a:solidFill>
                  <a:srgbClr val="008000"/>
                </a:solidFill>
              </a:rPr>
              <a:t>eature values: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&lt;0, 0, 0, 0, 0&gt;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wumpus-seq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25" name="Text Box 5"/>
          <p:cNvSpPr txBox="1">
            <a:spLocks noChangeArrowheads="1"/>
          </p:cNvSpPr>
          <p:nvPr/>
        </p:nvSpPr>
        <p:spPr bwMode="auto">
          <a:xfrm>
            <a:off x="8223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6" name="Rectangle 6"/>
          <p:cNvSpPr>
            <a:spLocks noChangeArrowheads="1"/>
          </p:cNvSpPr>
          <p:nvPr/>
        </p:nvSpPr>
        <p:spPr bwMode="auto">
          <a:xfrm>
            <a:off x="76200" y="4953000"/>
            <a:ext cx="4162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Stench, Breeze, Glitter, Bump, Scream</a:t>
            </a:r>
          </a:p>
        </p:txBody>
      </p:sp>
      <p:sp>
        <p:nvSpPr>
          <p:cNvPr id="1822727" name="Rectangle 7"/>
          <p:cNvSpPr>
            <a:spLocks noChangeArrowheads="1"/>
          </p:cNvSpPr>
          <p:nvPr/>
        </p:nvSpPr>
        <p:spPr bwMode="auto">
          <a:xfrm>
            <a:off x="152400" y="4343400"/>
            <a:ext cx="3262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None, none, none, none, none</a:t>
            </a:r>
          </a:p>
        </p:txBody>
      </p:sp>
      <p:sp>
        <p:nvSpPr>
          <p:cNvPr id="1822728" name="Line 8"/>
          <p:cNvSpPr>
            <a:spLocks noChangeShapeType="1"/>
          </p:cNvSpPr>
          <p:nvPr/>
        </p:nvSpPr>
        <p:spPr bwMode="auto">
          <a:xfrm>
            <a:off x="16764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9" name="Text Box 9"/>
          <p:cNvSpPr txBox="1">
            <a:spLocks noChangeArrowheads="1"/>
          </p:cNvSpPr>
          <p:nvPr/>
        </p:nvSpPr>
        <p:spPr bwMode="auto">
          <a:xfrm>
            <a:off x="4191000" y="3940076"/>
            <a:ext cx="548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T=0 The KB of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the agent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consists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of </a:t>
            </a: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rules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of the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Wumpus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world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plus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percept “nothing”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in [1,1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].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B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y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inference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, the agent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knowledge </a:t>
            </a: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base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also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has the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information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that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[1,2]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[2,1] are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okay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Added as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propositions.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228600"/>
            <a:ext cx="344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World “known” to agent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at time = 0.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j-cs"/>
              </a:rPr>
              <a:t>Further exploration</a:t>
            </a:r>
          </a:p>
        </p:txBody>
      </p:sp>
      <p:pic>
        <p:nvPicPr>
          <p:cNvPr id="81923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152400" y="48006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Stench, Breeze, Glitter, Bump, Scream</a:t>
            </a:r>
          </a:p>
        </p:txBody>
      </p:sp>
      <p:pic>
        <p:nvPicPr>
          <p:cNvPr id="81928" name="Picture 9" descr="wumpus-seq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61" name="Text Box 17"/>
          <p:cNvSpPr txBox="1">
            <a:spLocks noChangeArrowheads="1"/>
          </p:cNvSpPr>
          <p:nvPr/>
        </p:nvSpPr>
        <p:spPr bwMode="auto">
          <a:xfrm>
            <a:off x="5181600" y="5493603"/>
            <a:ext cx="3186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@ T = 1 What follows?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Pit(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2,2)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or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Pit(3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,1)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81922" name="Picture 3" descr="wumpus-seq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49" name="Text Box 5"/>
          <p:cNvSpPr txBox="1">
            <a:spLocks noChangeArrowheads="1"/>
          </p:cNvSpPr>
          <p:nvPr/>
        </p:nvSpPr>
        <p:spPr bwMode="auto">
          <a:xfrm>
            <a:off x="8223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228600" y="41116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None, none, none, none, none</a:t>
            </a:r>
          </a:p>
        </p:txBody>
      </p:sp>
      <p:sp>
        <p:nvSpPr>
          <p:cNvPr id="1823752" name="Line 8"/>
          <p:cNvSpPr>
            <a:spLocks noChangeShapeType="1"/>
          </p:cNvSpPr>
          <p:nvPr/>
        </p:nvSpPr>
        <p:spPr bwMode="auto">
          <a:xfrm>
            <a:off x="7620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4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5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1823756" name="Text Box 12"/>
          <p:cNvSpPr txBox="1">
            <a:spLocks noChangeArrowheads="1"/>
          </p:cNvSpPr>
          <p:nvPr/>
        </p:nvSpPr>
        <p:spPr bwMode="auto">
          <a:xfrm>
            <a:off x="6689725" y="4156075"/>
            <a:ext cx="15641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 –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agent</a:t>
            </a:r>
            <a:endParaRPr lang="en-US" b="1" dirty="0">
              <a:solidFill>
                <a:srgbClr val="3333CC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V – visited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B -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 breeze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3757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A/B</a:t>
            </a:r>
          </a:p>
        </p:txBody>
      </p:sp>
      <p:sp>
        <p:nvSpPr>
          <p:cNvPr id="1823758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59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5943600" y="3886200"/>
            <a:ext cx="2747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None, breeze, none, none, none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715000"/>
            <a:ext cx="187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next?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84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609600"/>
            <a:ext cx="84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1</a:t>
            </a:r>
          </a:p>
        </p:txBody>
      </p:sp>
    </p:spTree>
    <p:extLst>
      <p:ext uri="{BB962C8B-B14F-4D97-AF65-F5344CB8AC3E}">
        <p14:creationId xmlns:p14="http://schemas.microsoft.com/office/powerpoint/2010/main" val="31204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58" grpId="0"/>
      <p:bldP spid="182375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wumpus-seq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609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4772" name="Rectangle 4"/>
          <p:cNvSpPr>
            <a:spLocks noChangeArrowheads="1"/>
          </p:cNvSpPr>
          <p:nvPr/>
        </p:nvSpPr>
        <p:spPr bwMode="auto">
          <a:xfrm>
            <a:off x="1995487" y="1900237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73" name="Text Box 5"/>
          <p:cNvSpPr txBox="1">
            <a:spLocks noChangeArrowheads="1"/>
          </p:cNvSpPr>
          <p:nvPr/>
        </p:nvSpPr>
        <p:spPr bwMode="auto">
          <a:xfrm>
            <a:off x="1919287" y="19002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1824774" name="Text Box 6"/>
          <p:cNvSpPr txBox="1">
            <a:spLocks noChangeArrowheads="1"/>
          </p:cNvSpPr>
          <p:nvPr/>
        </p:nvSpPr>
        <p:spPr bwMode="auto">
          <a:xfrm>
            <a:off x="2130421" y="4491335"/>
            <a:ext cx="2780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Where is </a:t>
            </a:r>
            <a:r>
              <a:rPr lang="en-US" b="1" dirty="0" err="1" smtClean="0">
                <a:solidFill>
                  <a:srgbClr val="3333CC"/>
                </a:solidFill>
                <a:cs typeface="+mn-cs"/>
                <a:sym typeface="Wingdings" charset="0"/>
              </a:rPr>
              <a:t>Wumpus</a:t>
            </a: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?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4775" name="Text Box 7"/>
          <p:cNvSpPr txBox="1">
            <a:spLocks noChangeArrowheads="1"/>
          </p:cNvSpPr>
          <p:nvPr/>
        </p:nvSpPr>
        <p:spPr bwMode="auto">
          <a:xfrm>
            <a:off x="193145" y="5105400"/>
            <a:ext cx="884033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1"/>
                </a:solidFill>
                <a:cs typeface="+mn-cs"/>
              </a:rPr>
              <a:t>Wumpus</a:t>
            </a:r>
            <a:r>
              <a:rPr lang="en-US" b="1" dirty="0">
                <a:solidFill>
                  <a:schemeClr val="accent1"/>
                </a:solidFill>
                <a:cs typeface="+mn-cs"/>
              </a:rPr>
              <a:t> cannot be in (1,1) or  in (2,2) (Why?)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 </a:t>
            </a:r>
            <a:r>
              <a:rPr lang="en-US" b="1" dirty="0" err="1">
                <a:solidFill>
                  <a:schemeClr val="accent1"/>
                </a:solidFill>
                <a:cs typeface="+mn-cs"/>
                <a:sym typeface="Wingdings" charset="0"/>
              </a:rPr>
              <a:t>Wumpus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 in (1,3)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Not breeze in (1,2)  no pit in (2,2)</a:t>
            </a: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; but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we know there is </a:t>
            </a:r>
            <a:endParaRPr lang="en-US" b="1" dirty="0" smtClean="0">
              <a:solidFill>
                <a:schemeClr val="accent1"/>
              </a:solidFill>
              <a:cs typeface="+mn-cs"/>
              <a:sym typeface="Wingdings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pit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in (2,2</a:t>
            </a: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) or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(3,1)  pit in (3,1)</a:t>
            </a:r>
            <a:endParaRPr lang="en-US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824776" name="Text Box 8"/>
          <p:cNvSpPr txBox="1">
            <a:spLocks noChangeArrowheads="1"/>
          </p:cNvSpPr>
          <p:nvPr/>
        </p:nvSpPr>
        <p:spPr bwMode="auto">
          <a:xfrm>
            <a:off x="2681287" y="197643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P?</a:t>
            </a:r>
          </a:p>
        </p:txBody>
      </p:sp>
      <p:sp>
        <p:nvSpPr>
          <p:cNvPr id="1824777" name="Text Box 9"/>
          <p:cNvSpPr txBox="1">
            <a:spLocks noChangeArrowheads="1"/>
          </p:cNvSpPr>
          <p:nvPr/>
        </p:nvSpPr>
        <p:spPr bwMode="auto">
          <a:xfrm>
            <a:off x="3367087" y="266223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P?</a:t>
            </a:r>
          </a:p>
        </p:txBody>
      </p:sp>
      <p:sp>
        <p:nvSpPr>
          <p:cNvPr id="1824778" name="Text Box 10"/>
          <p:cNvSpPr txBox="1">
            <a:spLocks noChangeArrowheads="1"/>
          </p:cNvSpPr>
          <p:nvPr/>
        </p:nvSpPr>
        <p:spPr bwMode="auto">
          <a:xfrm>
            <a:off x="2132012" y="3160712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1       2      3       4</a:t>
            </a:r>
          </a:p>
        </p:txBody>
      </p:sp>
      <p:sp>
        <p:nvSpPr>
          <p:cNvPr id="1824779" name="Text Box 11"/>
          <p:cNvSpPr txBox="1">
            <a:spLocks noChangeArrowheads="1"/>
          </p:cNvSpPr>
          <p:nvPr/>
        </p:nvSpPr>
        <p:spPr bwMode="auto">
          <a:xfrm>
            <a:off x="1370012" y="26273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824780" name="Text Box 12"/>
          <p:cNvSpPr txBox="1">
            <a:spLocks noChangeArrowheads="1"/>
          </p:cNvSpPr>
          <p:nvPr/>
        </p:nvSpPr>
        <p:spPr bwMode="auto">
          <a:xfrm>
            <a:off x="1370012" y="20177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824781" name="Text Box 13"/>
          <p:cNvSpPr txBox="1">
            <a:spLocks noChangeArrowheads="1"/>
          </p:cNvSpPr>
          <p:nvPr/>
        </p:nvSpPr>
        <p:spPr bwMode="auto">
          <a:xfrm>
            <a:off x="1370012" y="13319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824782" name="Text Box 14"/>
          <p:cNvSpPr txBox="1">
            <a:spLocks noChangeArrowheads="1"/>
          </p:cNvSpPr>
          <p:nvPr/>
        </p:nvSpPr>
        <p:spPr bwMode="auto">
          <a:xfrm>
            <a:off x="1370012" y="7223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824783" name="Rectangle 15"/>
          <p:cNvSpPr>
            <a:spLocks noChangeArrowheads="1"/>
          </p:cNvSpPr>
          <p:nvPr/>
        </p:nvSpPr>
        <p:spPr bwMode="auto">
          <a:xfrm>
            <a:off x="1981200" y="3657600"/>
            <a:ext cx="3288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cs typeface="+mn-cs"/>
              </a:rPr>
              <a:t>Stench</a:t>
            </a:r>
            <a:r>
              <a:rPr lang="en-US" sz="1800" b="1" dirty="0">
                <a:cs typeface="+mn-cs"/>
              </a:rPr>
              <a:t>, none, none, none, </a:t>
            </a:r>
            <a:r>
              <a:rPr lang="en-US" sz="1800" b="1" dirty="0" smtClean="0">
                <a:cs typeface="+mn-cs"/>
              </a:rPr>
              <a:t>none</a:t>
            </a:r>
            <a:endParaRPr lang="en-US" sz="1800" b="1" dirty="0">
              <a:cs typeface="+mn-cs"/>
            </a:endParaRPr>
          </a:p>
        </p:txBody>
      </p:sp>
      <p:pic>
        <p:nvPicPr>
          <p:cNvPr id="82963" name="Picture 16" descr="wumpus-seq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646112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4785" name="Text Box 17"/>
          <p:cNvSpPr txBox="1">
            <a:spLocks noChangeArrowheads="1"/>
          </p:cNvSpPr>
          <p:nvPr/>
        </p:nvSpPr>
        <p:spPr bwMode="auto">
          <a:xfrm>
            <a:off x="7847012" y="262731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</a:t>
            </a:r>
          </a:p>
        </p:txBody>
      </p:sp>
      <p:sp>
        <p:nvSpPr>
          <p:cNvPr id="1824786" name="Text Box 18"/>
          <p:cNvSpPr txBox="1">
            <a:spLocks noChangeArrowheads="1"/>
          </p:cNvSpPr>
          <p:nvPr/>
        </p:nvSpPr>
        <p:spPr bwMode="auto">
          <a:xfrm>
            <a:off x="6535737" y="1373187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W</a:t>
            </a:r>
          </a:p>
        </p:txBody>
      </p:sp>
      <p:sp>
        <p:nvSpPr>
          <p:cNvPr id="1824787" name="Text Box 19"/>
          <p:cNvSpPr txBox="1">
            <a:spLocks noChangeArrowheads="1"/>
          </p:cNvSpPr>
          <p:nvPr/>
        </p:nvSpPr>
        <p:spPr bwMode="auto">
          <a:xfrm>
            <a:off x="7237412" y="201771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</a:t>
            </a:r>
          </a:p>
        </p:txBody>
      </p:sp>
      <p:sp>
        <p:nvSpPr>
          <p:cNvPr id="1824788" name="Line 20"/>
          <p:cNvSpPr>
            <a:spLocks noChangeShapeType="1"/>
          </p:cNvSpPr>
          <p:nvPr/>
        </p:nvSpPr>
        <p:spPr bwMode="auto">
          <a:xfrm>
            <a:off x="7237412" y="209391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89" name="Line 21"/>
          <p:cNvSpPr>
            <a:spLocks noChangeShapeType="1"/>
          </p:cNvSpPr>
          <p:nvPr/>
        </p:nvSpPr>
        <p:spPr bwMode="auto">
          <a:xfrm flipH="1">
            <a:off x="7237412" y="209391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91" name="Text Box 23"/>
          <p:cNvSpPr txBox="1">
            <a:spLocks noChangeArrowheads="1"/>
          </p:cNvSpPr>
          <p:nvPr/>
        </p:nvSpPr>
        <p:spPr bwMode="auto">
          <a:xfrm>
            <a:off x="6551612" y="186531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304800"/>
            <a:ext cx="7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T=3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04532" y="4019490"/>
            <a:ext cx="4162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Stench, Breeze, Glitter, Bump, Scream</a:t>
            </a:r>
          </a:p>
        </p:txBody>
      </p:sp>
    </p:spTree>
    <p:extLst>
      <p:ext uri="{BB962C8B-B14F-4D97-AF65-F5344CB8AC3E}">
        <p14:creationId xmlns:p14="http://schemas.microsoft.com/office/powerpoint/2010/main" val="22381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785" grpId="0"/>
      <p:bldP spid="1824786" grpId="0"/>
      <p:bldP spid="1824788" grpId="0" animBg="1"/>
      <p:bldP spid="1824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2" name="Group 9"/>
          <p:cNvGrpSpPr>
            <a:grpSpLocks/>
          </p:cNvGrpSpPr>
          <p:nvPr/>
        </p:nvGrpSpPr>
        <p:grpSpPr bwMode="auto">
          <a:xfrm>
            <a:off x="6572250" y="25400"/>
            <a:ext cx="2571750" cy="2581275"/>
            <a:chOff x="3984" y="1152"/>
            <a:chExt cx="1620" cy="1626"/>
          </a:xfrm>
        </p:grpSpPr>
        <p:pic>
          <p:nvPicPr>
            <p:cNvPr id="83974" name="Picture 10" descr="wumpus-seq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152"/>
              <a:ext cx="1620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4283" name="Text Box 11"/>
            <p:cNvSpPr txBox="1">
              <a:spLocks noChangeArrowheads="1"/>
            </p:cNvSpPr>
            <p:nvPr/>
          </p:nvSpPr>
          <p:spPr bwMode="auto">
            <a:xfrm>
              <a:off x="4896" y="240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</a:t>
              </a:r>
            </a:p>
          </p:txBody>
        </p:sp>
        <p:sp>
          <p:nvSpPr>
            <p:cNvPr id="1974284" name="Text Box 12"/>
            <p:cNvSpPr txBox="1">
              <a:spLocks noChangeArrowheads="1"/>
            </p:cNvSpPr>
            <p:nvPr/>
          </p:nvSpPr>
          <p:spPr bwMode="auto">
            <a:xfrm>
              <a:off x="4070" y="161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1974285" name="Text Box 13"/>
            <p:cNvSpPr txBox="1">
              <a:spLocks noChangeArrowheads="1"/>
            </p:cNvSpPr>
            <p:nvPr/>
          </p:nvSpPr>
          <p:spPr bwMode="auto">
            <a:xfrm>
              <a:off x="4512" y="20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</a:t>
              </a:r>
            </a:p>
          </p:txBody>
        </p:sp>
        <p:sp>
          <p:nvSpPr>
            <p:cNvPr id="1974286" name="Line 14"/>
            <p:cNvSpPr>
              <a:spLocks noChangeShapeType="1"/>
            </p:cNvSpPr>
            <p:nvPr/>
          </p:nvSpPr>
          <p:spPr bwMode="auto">
            <a:xfrm>
              <a:off x="4512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74277" name="Text Box 5"/>
          <p:cNvSpPr txBox="1">
            <a:spLocks noChangeArrowheads="1"/>
          </p:cNvSpPr>
          <p:nvPr/>
        </p:nvSpPr>
        <p:spPr bwMode="auto">
          <a:xfrm>
            <a:off x="16933" y="381000"/>
            <a:ext cx="63212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We reasoned about the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possible states 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the </a:t>
            </a:r>
            <a:r>
              <a:rPr lang="en-US" sz="2800" b="1" dirty="0" err="1" smtClean="0">
                <a:solidFill>
                  <a:schemeClr val="accent1"/>
                </a:solidFill>
                <a:cs typeface="+mn-cs"/>
              </a:rPr>
              <a:t>Wumpus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 world can be in, given our percepts and our knowledge of the rules of the </a:t>
            </a:r>
            <a:r>
              <a:rPr lang="en-US" sz="2800" b="1" dirty="0" err="1" smtClean="0">
                <a:solidFill>
                  <a:schemeClr val="accent1"/>
                </a:solidFill>
                <a:cs typeface="+mn-cs"/>
              </a:rPr>
              <a:t>Wumpus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 world.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I.e., the content of KB at T=3.</a:t>
            </a:r>
          </a:p>
        </p:txBody>
      </p:sp>
      <p:sp>
        <p:nvSpPr>
          <p:cNvPr id="1974278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8001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Essence of logical reasoning: </a:t>
            </a:r>
          </a:p>
          <a:p>
            <a:pPr algn="ctr">
              <a:defRPr/>
            </a:pPr>
            <a:r>
              <a:rPr lang="en-US" b="1" dirty="0" smtClean="0">
                <a:cs typeface="+mn-cs"/>
              </a:rPr>
              <a:t>Given </a:t>
            </a:r>
            <a:r>
              <a:rPr lang="en-US" b="1" i="1" dirty="0" smtClean="0">
                <a:cs typeface="+mn-cs"/>
              </a:rPr>
              <a:t>all we know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err="1" smtClean="0">
                <a:cs typeface="+mn-cs"/>
              </a:rPr>
              <a:t>Pit_in</a:t>
            </a:r>
            <a:r>
              <a:rPr lang="en-US" b="1" dirty="0" smtClean="0">
                <a:cs typeface="+mn-cs"/>
              </a:rPr>
              <a:t>_(3,1) holds.</a:t>
            </a:r>
          </a:p>
          <a:p>
            <a:pPr algn="ctr">
              <a:defRPr/>
            </a:pPr>
            <a:r>
              <a:rPr lang="en-US" b="1" dirty="0" smtClean="0">
                <a:cs typeface="+mn-cs"/>
              </a:rPr>
              <a:t>(“The world cannot be different.”)</a:t>
            </a:r>
          </a:p>
        </p:txBody>
      </p:sp>
      <p:sp>
        <p:nvSpPr>
          <p:cNvPr id="1974287" name="Line 15"/>
          <p:cNvSpPr>
            <a:spLocks noChangeShapeType="1"/>
          </p:cNvSpPr>
          <p:nvPr/>
        </p:nvSpPr>
        <p:spPr bwMode="auto">
          <a:xfrm flipH="1">
            <a:off x="7391400" y="1524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895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What follows is what holds </a:t>
            </a:r>
            <a:r>
              <a:rPr lang="en-US" b="1" dirty="0" smtClean="0">
                <a:solidFill>
                  <a:srgbClr val="FF0000"/>
                </a:solidFill>
              </a:rPr>
              <a:t>true </a:t>
            </a:r>
            <a:r>
              <a:rPr lang="en-US" b="1" dirty="0">
                <a:solidFill>
                  <a:srgbClr val="FF0000"/>
                </a:solidFill>
              </a:rPr>
              <a:t>in all those worlds that satisfy what is known </a:t>
            </a:r>
            <a:r>
              <a:rPr lang="en-US" b="1" dirty="0" smtClean="0">
                <a:solidFill>
                  <a:srgbClr val="FF0000"/>
                </a:solidFill>
              </a:rPr>
              <a:t>at that time T=3 about </a:t>
            </a:r>
            <a:r>
              <a:rPr lang="en-US" b="1" dirty="0">
                <a:solidFill>
                  <a:srgbClr val="FF0000"/>
                </a:solidFill>
              </a:rPr>
              <a:t>the particular </a:t>
            </a:r>
            <a:r>
              <a:rPr lang="en-US" b="1" dirty="0" err="1">
                <a:solidFill>
                  <a:srgbClr val="FF0000"/>
                </a:solidFill>
              </a:rPr>
              <a:t>Wumpus</a:t>
            </a:r>
            <a:r>
              <a:rPr lang="en-US" b="1" dirty="0">
                <a:solidFill>
                  <a:srgbClr val="FF0000"/>
                </a:solidFill>
              </a:rPr>
              <a:t> world we are in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289" y="4643735"/>
            <a:ext cx="4911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Models(KB)        Models</a:t>
            </a:r>
            <a:r>
              <a:rPr lang="en-US" b="1" dirty="0" smtClean="0">
                <a:solidFill>
                  <a:srgbClr val="3333CC"/>
                </a:solidFill>
              </a:rPr>
              <a:t>(</a:t>
            </a:r>
            <a:r>
              <a:rPr lang="en-US" b="1" dirty="0" err="1" smtClean="0">
                <a:solidFill>
                  <a:srgbClr val="3333CC"/>
                </a:solidFill>
              </a:rPr>
              <a:t>P_in</a:t>
            </a:r>
            <a:r>
              <a:rPr lang="en-US" b="1" dirty="0" smtClean="0">
                <a:solidFill>
                  <a:srgbClr val="3333CC"/>
                </a:solidFill>
              </a:rPr>
              <a:t>_(3,1))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14" name="Picture 13" descr="Screen Shot 2012-10-24 at 1.3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673600"/>
            <a:ext cx="3556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386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property: </a:t>
            </a:r>
            <a:r>
              <a:rPr lang="en-US" dirty="0" err="1" smtClean="0"/>
              <a:t>P_in</a:t>
            </a:r>
            <a:r>
              <a:rPr lang="en-US" dirty="0" smtClean="0"/>
              <a:t>_(3,1)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78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6822" name="Picture 6" descr="wumpus-mode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599"/>
            <a:ext cx="3429000" cy="25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Formally: Entailment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667" y="1447800"/>
            <a:ext cx="6443133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Situation after detecting nothing in [1,1], moving right, breeze in [2,1]. I.e. T=1.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Consider possible models for </a:t>
            </a:r>
            <a:r>
              <a:rPr lang="en-US" sz="2400" b="1" i="1" dirty="0" smtClean="0">
                <a:cs typeface="+mn-cs"/>
              </a:rPr>
              <a:t>KB</a:t>
            </a:r>
            <a:r>
              <a:rPr lang="en-US" sz="2400" b="1" dirty="0" smtClean="0">
                <a:cs typeface="+mn-cs"/>
              </a:rPr>
              <a:t> with respect to the cells (1,2),  (2,2) and (3,1), with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respect to the existence or non existence of  pits </a:t>
            </a:r>
          </a:p>
          <a:p>
            <a:pPr eaLnBrk="1" hangingPunct="1">
              <a:defRPr/>
            </a:pPr>
            <a:endParaRPr lang="en-US" sz="1800" u="sng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    3 Boolean choices </a:t>
            </a:r>
            <a:r>
              <a:rPr lang="en-US" sz="2400" b="1" dirty="0" smtClean="0">
                <a:cs typeface="+mn-cs"/>
                <a:sym typeface="Symbol" charset="0"/>
              </a:rPr>
              <a:t>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  <a:sym typeface="Symbol" charset="0"/>
              </a:rPr>
              <a:t>	</a:t>
            </a:r>
            <a:r>
              <a:rPr lang="en-US" sz="2400" b="1" dirty="0" smtClean="0">
                <a:cs typeface="+mn-cs"/>
              </a:rPr>
              <a:t>8 possible interpretations 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(enumerate all the models or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“possible worlds” </a:t>
            </a:r>
            <a:r>
              <a:rPr lang="en-US" sz="2400" b="1" dirty="0" err="1" smtClean="0">
                <a:cs typeface="+mn-cs"/>
              </a:rPr>
              <a:t>wrt</a:t>
            </a:r>
            <a:r>
              <a:rPr lang="en-US" sz="2400" b="1" dirty="0" smtClean="0">
                <a:cs typeface="+mn-cs"/>
              </a:rPr>
              <a:t> Pit location)</a:t>
            </a:r>
          </a:p>
        </p:txBody>
      </p:sp>
      <p:pic>
        <p:nvPicPr>
          <p:cNvPr id="84995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762000"/>
            <a:ext cx="1822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6821" name="Text Box 5"/>
          <p:cNvSpPr txBox="1">
            <a:spLocks noChangeArrowheads="1"/>
          </p:cNvSpPr>
          <p:nvPr/>
        </p:nvSpPr>
        <p:spPr bwMode="auto">
          <a:xfrm>
            <a:off x="259454" y="609600"/>
            <a:ext cx="64461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Knowledge Base </a:t>
            </a:r>
            <a:r>
              <a:rPr lang="en-US" b="1" dirty="0" smtClean="0">
                <a:cs typeface="+mn-cs"/>
              </a:rPr>
              <a:t>(KB) in </a:t>
            </a:r>
            <a:r>
              <a:rPr lang="en-US" b="1" dirty="0">
                <a:cs typeface="+mn-cs"/>
              </a:rPr>
              <a:t>the </a:t>
            </a:r>
            <a:r>
              <a:rPr lang="en-US" b="1" dirty="0" err="1">
                <a:cs typeface="+mn-cs"/>
              </a:rPr>
              <a:t>Wumpus</a:t>
            </a:r>
            <a:r>
              <a:rPr lang="en-US" b="1" dirty="0">
                <a:cs typeface="+mn-cs"/>
              </a:rPr>
              <a:t> World </a:t>
            </a:r>
            <a:r>
              <a:rPr lang="en-US" b="1" dirty="0">
                <a:cs typeface="+mn-cs"/>
                <a:sym typeface="Wingdings" charset="0"/>
              </a:rPr>
              <a:t></a:t>
            </a:r>
            <a:endParaRPr lang="en-US" b="1" dirty="0">
              <a:cs typeface="+mn-cs"/>
            </a:endParaRPr>
          </a:p>
          <a:p>
            <a:pPr>
              <a:defRPr/>
            </a:pPr>
            <a:r>
              <a:rPr lang="en-US" b="1" dirty="0">
                <a:cs typeface="+mn-cs"/>
              </a:rPr>
              <a:t>Rules of the </a:t>
            </a:r>
            <a:r>
              <a:rPr lang="en-US" b="1" dirty="0" err="1">
                <a:cs typeface="+mn-cs"/>
              </a:rPr>
              <a:t>wumpus</a:t>
            </a:r>
            <a:r>
              <a:rPr lang="en-US" b="1" dirty="0">
                <a:cs typeface="+mn-cs"/>
              </a:rPr>
              <a:t> world + new percepts</a:t>
            </a:r>
          </a:p>
          <a:p>
            <a:pPr>
              <a:defRPr/>
            </a:pPr>
            <a:endParaRPr lang="en-US" sz="2000" dirty="0" smtClean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2400" y="2743200"/>
            <a:ext cx="84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0623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L_{1,1}^{t+1} = (L_{1,1}^{t} \wedge (\neg Forward^{t} \vee Bump^{t+1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16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\vee (L_{1,2}^{t} \wedge (South^{t} \wedge Forward^{t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10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\vee (L_{2,1}^{t} \wedge (West^{t} \wedge Forward^{t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2"/>
  <p:tag name="PICTUREFILESIZE" val="101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87172</TotalTime>
  <Words>2703</Words>
  <Application>Microsoft Macintosh PowerPoint</Application>
  <PresentationFormat>On-screen Show (4:3)</PresentationFormat>
  <Paragraphs>437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cmsy10</vt:lpstr>
      <vt:lpstr>Comic Sans MS</vt:lpstr>
      <vt:lpstr>ＭＳ Ｐゴシック</vt:lpstr>
      <vt:lpstr>Symbol</vt:lpstr>
      <vt:lpstr>Times New Roman</vt:lpstr>
      <vt:lpstr>Wingdings</vt:lpstr>
      <vt:lpstr>Arial</vt:lpstr>
      <vt:lpstr>Default Design</vt:lpstr>
      <vt:lpstr>Office Theme</vt:lpstr>
      <vt:lpstr>CS 4700: Foundations of  Artificial Intelligence</vt:lpstr>
      <vt:lpstr>Illustrative example: Wumpus World</vt:lpstr>
      <vt:lpstr>Wumpus world characterization</vt:lpstr>
      <vt:lpstr>Exploring a wumpus world</vt:lpstr>
      <vt:lpstr>PowerPoint Presentation</vt:lpstr>
      <vt:lpstr>Further exploration</vt:lpstr>
      <vt:lpstr>PowerPoint Presentation</vt:lpstr>
      <vt:lpstr>PowerPoint Presentation</vt:lpstr>
      <vt:lpstr>Formally: Entailment</vt:lpstr>
      <vt:lpstr>PowerPoint Presentation</vt:lpstr>
      <vt:lpstr>Entailment in Wumpus World</vt:lpstr>
      <vt:lpstr>Wumpus models</vt:lpstr>
      <vt:lpstr>Entailment via “Model Checking”</vt:lpstr>
      <vt:lpstr>Example redux: More formal</vt:lpstr>
      <vt:lpstr>Wumpus World KB</vt:lpstr>
      <vt:lpstr>What about Time? What about Actions?</vt:lpstr>
      <vt:lpstr>PowerPoint Presentation</vt:lpstr>
      <vt:lpstr>Successor-State Axioms</vt:lpstr>
      <vt:lpstr>Some example inferences Section 7.7.1 R&amp;N</vt:lpstr>
      <vt:lpstr>Alternative formulation: Situation Calculus R&amp;N 10.4.2</vt:lpstr>
      <vt:lpstr>Inference by enumeration / “model checking” Style I</vt:lpstr>
      <vt:lpstr>All equivalent Prop. / FO Logic</vt:lpstr>
      <vt:lpstr>Proof techniques</vt:lpstr>
      <vt:lpstr>Aside</vt:lpstr>
      <vt:lpstr>PowerPoint Presentation</vt:lpstr>
      <vt:lpstr>PowerPoint Presentation</vt:lpstr>
      <vt:lpstr>Style II: Proof by inference rules Modus Ponens  (MP)</vt:lpstr>
      <vt:lpstr>Length of Proofs</vt:lpstr>
      <vt:lpstr>Style III: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Length of Proofs</vt:lpstr>
      <vt:lpstr>PowerPoint Presentation</vt:lpstr>
      <vt:lpstr>PowerPoint Presentation</vt:lpstr>
      <vt:lpstr>DPLL improvements</vt:lpstr>
      <vt:lpstr>All equivalent Prop. / FO Logic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1572</cp:revision>
  <dcterms:created xsi:type="dcterms:W3CDTF">1601-01-01T00:00:00Z</dcterms:created>
  <dcterms:modified xsi:type="dcterms:W3CDTF">2016-11-09T06:51:38Z</dcterms:modified>
</cp:coreProperties>
</file>