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374" r:id="rId2"/>
    <p:sldId id="529" r:id="rId3"/>
    <p:sldId id="530" r:id="rId4"/>
    <p:sldId id="558" r:id="rId5"/>
    <p:sldId id="554" r:id="rId6"/>
    <p:sldId id="557" r:id="rId7"/>
    <p:sldId id="531" r:id="rId8"/>
    <p:sldId id="53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2" autoAdjust="0"/>
  </p:normalViewPr>
  <p:slideViewPr>
    <p:cSldViewPr>
      <p:cViewPr>
        <p:scale>
          <a:sx n="112" d="100"/>
          <a:sy n="112" d="100"/>
        </p:scale>
        <p:origin x="-368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5DBD01D-6097-B34A-B5EC-E29BF8EC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2825127-C903-8748-B48A-D7FB9D83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46A21-1BED-FB46-A1F2-510BE20D952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913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161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324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616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74862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140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447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065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7140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9417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84230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bart.selman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Instructor: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Prof. Selman  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 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Admin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Course Administration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143000"/>
            <a:ext cx="7010400" cy="2133600"/>
          </a:xfrm>
        </p:spPr>
        <p:txBody>
          <a:bodyPr/>
          <a:lstStyle/>
          <a:p>
            <a:pPr marL="457200" indent="-457200" algn="l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Office hours and web page next week</a:t>
            </a:r>
          </a:p>
          <a:p>
            <a:pPr algn="l">
              <a:defRPr/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marL="457200" indent="-457200" algn="l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Text book: Russell &amp; </a:t>
            </a:r>
            <a:r>
              <a:rPr lang="en-US" sz="2800" b="1" dirty="0" err="1" smtClean="0">
                <a:solidFill>
                  <a:srgbClr val="3333CC"/>
                </a:solidFill>
              </a:rPr>
              <a:t>Norvig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</a:rPr>
              <a:t>--- </a:t>
            </a:r>
            <a:r>
              <a:rPr lang="en-US" sz="2800" b="1" dirty="0">
                <a:solidFill>
                  <a:srgbClr val="3333CC"/>
                </a:solidFill>
              </a:rPr>
              <a:t>Artificial Intelligence: A Modern Approach (AIMA)</a:t>
            </a:r>
          </a:p>
          <a:p>
            <a:pPr marL="457200" indent="-457200" algn="l">
              <a:buFontTx/>
              <a:buAutoNum type="arabicParenR"/>
              <a:defRPr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402106"/>
            <a:ext cx="2438400" cy="32272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Grading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1219200" y="990600"/>
            <a:ext cx="7162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Homework            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(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20%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)</a:t>
            </a:r>
            <a:endParaRPr lang="en-US" sz="2800" b="1" dirty="0">
              <a:solidFill>
                <a:srgbClr val="3333CC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Prelim/Midterm             (35%)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Final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                     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(45%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066800" y="3342144"/>
            <a:ext cx="73358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Late policy: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one-day extensions to be used however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you want during the term</a:t>
            </a:r>
            <a:r>
              <a:rPr lang="en-US" b="1" dirty="0" smtClean="0">
                <a:solidFill>
                  <a:srgbClr val="FF0000"/>
                </a:solidFill>
              </a:rPr>
              <a:t>. (Count weekend as 1 day.)</a:t>
            </a: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2D2DB9"/>
                </a:solidFill>
              </a:rPr>
              <a:t>Prelim/exam date &amp; time: See university schedule.</a:t>
            </a:r>
          </a:p>
          <a:p>
            <a:pPr eaLnBrk="1" hangingPunct="1"/>
            <a:r>
              <a:rPr lang="en-US" b="1" dirty="0">
                <a:solidFill>
                  <a:srgbClr val="2D2DB9"/>
                </a:solidFill>
              </a:rPr>
              <a:t> </a:t>
            </a:r>
            <a:r>
              <a:rPr lang="en-US" b="1" dirty="0" smtClean="0">
                <a:solidFill>
                  <a:srgbClr val="2D2DB9"/>
                </a:solidFill>
              </a:rPr>
              <a:t>      (Google: “exam roster Cornell”</a:t>
            </a:r>
          </a:p>
          <a:p>
            <a:pPr eaLnBrk="1" hangingPunct="1"/>
            <a:r>
              <a:rPr lang="en-US" b="1" dirty="0">
                <a:solidFill>
                  <a:srgbClr val="2D2DB9"/>
                </a:solidFill>
              </a:rPr>
              <a:t> </a:t>
            </a:r>
            <a:r>
              <a:rPr lang="en-US" b="1" dirty="0" smtClean="0">
                <a:solidFill>
                  <a:srgbClr val="2D2DB9"/>
                </a:solidFill>
              </a:rPr>
              <a:t>      Out mid Sept. or before.)</a:t>
            </a: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Grading, cont.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457200" y="0"/>
            <a:ext cx="8458200" cy="692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In-class participation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ts val="24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Previously, 5% part regular grade.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</a:t>
            </a:r>
            <a:r>
              <a:rPr lang="en-US" b="1" i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Impossible to manage with this size class.</a:t>
            </a:r>
          </a:p>
          <a:p>
            <a:pPr eaLnBrk="0" hangingPunct="0">
              <a:spcBef>
                <a:spcPts val="240"/>
              </a:spcBef>
              <a:defRPr/>
            </a:pPr>
            <a:endParaRPr lang="en-US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New: Extra credit option. 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5% max.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(Experiment / subject to change.)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Required minimum to get (partial) extra credit: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in-class participation events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(in-class question/comment/remark, 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answer to in-class question, </a:t>
            </a:r>
            <a:r>
              <a:rPr lang="en-US" b="1" dirty="0" err="1" smtClean="0">
                <a:solidFill>
                  <a:srgbClr val="3333CC"/>
                </a:solidFill>
                <a:latin typeface="Arial" charset="0"/>
                <a:cs typeface="Arial" charset="0"/>
              </a:rPr>
              <a:t>hwk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suggestion,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help with </a:t>
            </a:r>
            <a:r>
              <a:rPr lang="en-US" b="1" dirty="0" err="1" smtClean="0">
                <a:solidFill>
                  <a:srgbClr val="3333CC"/>
                </a:solidFill>
                <a:latin typeface="Arial" charset="0"/>
                <a:cs typeface="Arial" charset="0"/>
              </a:rPr>
              <a:t>progr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. assign. prep., topic   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suggestion, news item suggestion)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Reporting: Honor system. </a:t>
            </a:r>
            <a:r>
              <a:rPr lang="en-US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Keep track yourself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(use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google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doc). I will ask for an interim report during the term and a final report.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mail to: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  <a:hlinkClick r:id="rId2"/>
              </a:rPr>
              <a:t>bart.selman@gmail.com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Include your full name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netid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00674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Admin details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8212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is a large course. </a:t>
            </a:r>
            <a:r>
              <a:rPr lang="en-US" b="1" dirty="0" smtClean="0">
                <a:solidFill>
                  <a:srgbClr val="2D2DB9"/>
                </a:solidFill>
              </a:rPr>
              <a:t>That’s why there is much less flexibility</a:t>
            </a:r>
          </a:p>
          <a:p>
            <a:r>
              <a:rPr lang="en-US" b="1" dirty="0" smtClean="0">
                <a:solidFill>
                  <a:srgbClr val="2D2DB9"/>
                </a:solidFill>
              </a:rPr>
              <a:t>than in a small or mid-size course.</a:t>
            </a:r>
            <a:endParaRPr lang="en-US" b="1" dirty="0">
              <a:solidFill>
                <a:srgbClr val="2D2DB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369" y="1395948"/>
            <a:ext cx="8035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 signing up, make sure that</a:t>
            </a:r>
            <a:endParaRPr lang="en-US" b="1" dirty="0"/>
          </a:p>
          <a:p>
            <a:r>
              <a:rPr lang="en-US" b="1" dirty="0" smtClean="0"/>
              <a:t>--- you can attend the midterm (don’t schedule interview</a:t>
            </a:r>
          </a:p>
          <a:p>
            <a:r>
              <a:rPr lang="en-US" b="1" dirty="0" smtClean="0"/>
              <a:t>travel for that date). </a:t>
            </a:r>
            <a:r>
              <a:rPr lang="en-US" b="1" i="1" dirty="0" smtClean="0">
                <a:solidFill>
                  <a:srgbClr val="FF0000"/>
                </a:solidFill>
              </a:rPr>
              <a:t>There is no make-up</a:t>
            </a:r>
            <a:r>
              <a:rPr lang="en-US" b="1" i="1" dirty="0" smtClean="0"/>
              <a:t>. </a:t>
            </a:r>
            <a:endParaRPr lang="en-US" b="1" i="1" dirty="0"/>
          </a:p>
          <a:p>
            <a:endParaRPr lang="en-US" b="1" dirty="0" smtClean="0"/>
          </a:p>
          <a:p>
            <a:r>
              <a:rPr lang="en-US" b="1" dirty="0" smtClean="0"/>
              <a:t>--- you can attend the final exam </a:t>
            </a:r>
            <a:r>
              <a:rPr lang="en-US" b="1" dirty="0" smtClean="0">
                <a:solidFill>
                  <a:srgbClr val="FF0000"/>
                </a:solidFill>
              </a:rPr>
              <a:t>(don’t travel home before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final.)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There is no make-up</a:t>
            </a:r>
            <a:r>
              <a:rPr lang="en-US" b="1" i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--- late days on homework are there to give you needed</a:t>
            </a:r>
          </a:p>
          <a:p>
            <a:r>
              <a:rPr lang="en-US" b="1" dirty="0" smtClean="0"/>
              <a:t>flexibility. Use them wisely.</a:t>
            </a:r>
            <a:endParaRPr lang="en-US" b="1" dirty="0"/>
          </a:p>
          <a:p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8243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cannot attend midterm or exam, do not sign up for the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course! </a:t>
            </a:r>
            <a:r>
              <a:rPr lang="en-US" b="1" dirty="0" smtClean="0"/>
              <a:t>(Otherwise need to withdraw later.)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096000"/>
            <a:ext cx="706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Exams date &amp; time: See University schedule on web.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34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dirty="0" smtClean="0"/>
              <a:t>Admin details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5029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D2DB9"/>
                </a:solidFill>
              </a:rPr>
              <a:t>Grading and re-grades check with TAs!</a:t>
            </a:r>
          </a:p>
          <a:p>
            <a:endParaRPr lang="en-US" sz="2400" b="1" dirty="0" smtClean="0">
              <a:solidFill>
                <a:srgbClr val="2D2DB9"/>
              </a:solidFill>
            </a:endParaRPr>
          </a:p>
          <a:p>
            <a:r>
              <a:rPr lang="en-US" sz="2400" b="1" dirty="0" smtClean="0">
                <a:solidFill>
                  <a:srgbClr val="2D2DB9"/>
                </a:solidFill>
              </a:rPr>
              <a:t>Check office hours.</a:t>
            </a:r>
          </a:p>
          <a:p>
            <a:endParaRPr lang="en-US" sz="2400" b="1" dirty="0">
              <a:solidFill>
                <a:srgbClr val="2D2DB9"/>
              </a:solidFill>
            </a:endParaRPr>
          </a:p>
          <a:p>
            <a:r>
              <a:rPr lang="en-US" sz="2400" b="1" dirty="0" smtClean="0">
                <a:solidFill>
                  <a:srgbClr val="2D2DB9"/>
                </a:solidFill>
              </a:rPr>
              <a:t>Use email for urgent questions and/or office hours. See TA contact email.</a:t>
            </a:r>
            <a:endParaRPr lang="en-US" sz="2400" b="1" dirty="0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81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Other remarks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962400"/>
          </a:xfrm>
        </p:spPr>
        <p:txBody>
          <a:bodyPr/>
          <a:lstStyle/>
          <a:p>
            <a:pPr marL="514350" indent="-514350">
              <a:buAutoNum type="arabicParenR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Class is over-subscribed with many folks on a waiting list. So, if you intend to drop the course (or have </a:t>
            </a:r>
            <a:r>
              <a:rPr lang="en-US" sz="2800" b="1" dirty="0" smtClean="0">
                <a:solidFill>
                  <a:srgbClr val="FF0000"/>
                </a:solidFill>
              </a:rPr>
              <a:t>signed up by mistake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 ), please de-enroll </a:t>
            </a:r>
            <a:r>
              <a:rPr lang="en-US" sz="2800" b="1" dirty="0" err="1" smtClean="0">
                <a:solidFill>
                  <a:srgbClr val="FF0000"/>
                </a:solidFill>
                <a:sym typeface="Wingdings"/>
              </a:rPr>
              <a:t>asap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. Thanks!! </a:t>
            </a:r>
          </a:p>
          <a:p>
            <a:pPr marL="514350" indent="-514350"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CS-4701 is a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project course. We will have brief organizational meeting next week. TBA</a:t>
            </a:r>
          </a:p>
          <a:p>
            <a:pPr marL="0" indent="0">
              <a:defRPr/>
            </a:pPr>
            <a:r>
              <a:rPr lang="en-US" sz="28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     All announcements for CS-4701 made in</a:t>
            </a:r>
          </a:p>
          <a:p>
            <a:pPr marL="0" indent="0">
              <a:defRPr/>
            </a:pPr>
            <a:r>
              <a:rPr lang="en-US" sz="28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     CS4700 class,  web page, and via CMS email.</a:t>
            </a:r>
          </a:p>
          <a:p>
            <a:pPr>
              <a:defRPr/>
            </a:pP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72400" cy="3962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Homework is very important. It is the best way </a:t>
            </a:r>
            <a:r>
              <a:rPr lang="en-US" sz="2800" b="1" dirty="0" smtClean="0">
                <a:solidFill>
                  <a:schemeClr val="accent2"/>
                </a:solidFill>
              </a:rPr>
              <a:t>for you </a:t>
            </a:r>
            <a:r>
              <a:rPr lang="en-US" sz="2800" b="1" dirty="0">
                <a:solidFill>
                  <a:schemeClr val="accent2"/>
                </a:solidFill>
              </a:rPr>
              <a:t>to learn the </a:t>
            </a:r>
            <a:r>
              <a:rPr lang="en-US" sz="2800" b="1" dirty="0" smtClean="0">
                <a:solidFill>
                  <a:schemeClr val="accent2"/>
                </a:solidFill>
              </a:rPr>
              <a:t>material</a:t>
            </a:r>
            <a:r>
              <a:rPr lang="en-US" sz="2800" b="1" dirty="0">
                <a:solidFill>
                  <a:schemeClr val="accent2"/>
                </a:solidFill>
              </a:rPr>
              <a:t>. You are encouraged to </a:t>
            </a:r>
            <a:r>
              <a:rPr lang="en-US" sz="2800" b="1" dirty="0">
                <a:solidFill>
                  <a:srgbClr val="FF0000"/>
                </a:solidFill>
              </a:rPr>
              <a:t>discuss</a:t>
            </a:r>
            <a:r>
              <a:rPr lang="en-US" sz="2800" b="1" dirty="0">
                <a:solidFill>
                  <a:schemeClr val="accent2"/>
                </a:solidFill>
              </a:rPr>
              <a:t> the problems with your </a:t>
            </a:r>
            <a:r>
              <a:rPr lang="en-US" sz="2800" b="1" dirty="0" smtClean="0">
                <a:solidFill>
                  <a:schemeClr val="accent2"/>
                </a:solidFill>
              </a:rPr>
              <a:t>classmates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but all work handed in </a:t>
            </a:r>
            <a:r>
              <a:rPr lang="en-US" sz="2800" b="1" i="1" dirty="0">
                <a:solidFill>
                  <a:srgbClr val="FF0000"/>
                </a:solidFill>
              </a:rPr>
              <a:t>should be original</a:t>
            </a:r>
            <a:r>
              <a:rPr lang="en-US" sz="2800" b="1" i="1" dirty="0" smtClean="0">
                <a:solidFill>
                  <a:srgbClr val="FF0000"/>
                </a:solidFill>
              </a:rPr>
              <a:t>, and written </a:t>
            </a:r>
            <a:r>
              <a:rPr lang="en-US" sz="2800" b="1" i="1" dirty="0">
                <a:solidFill>
                  <a:srgbClr val="FF0000"/>
                </a:solidFill>
              </a:rPr>
              <a:t>by you in </a:t>
            </a:r>
            <a:r>
              <a:rPr lang="en-US" sz="2800" b="1" i="1" dirty="0" smtClean="0">
                <a:solidFill>
                  <a:srgbClr val="FF0000"/>
                </a:solidFill>
              </a:rPr>
              <a:t>your </a:t>
            </a:r>
            <a:r>
              <a:rPr lang="en-US" sz="2800" b="1" i="1" dirty="0">
                <a:solidFill>
                  <a:srgbClr val="FF0000"/>
                </a:solidFill>
              </a:rPr>
              <a:t>own words</a:t>
            </a:r>
            <a:r>
              <a:rPr lang="en-US" sz="2800" i="1" dirty="0">
                <a:solidFill>
                  <a:srgbClr val="FF0000"/>
                </a:solidFill>
              </a:rPr>
              <a:t>. </a:t>
            </a:r>
          </a:p>
          <a:p>
            <a:pPr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1554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435C"/>
      </a:hlink>
      <a:folHlink>
        <a:srgbClr val="274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54394</TotalTime>
  <Words>539</Words>
  <Application>Microsoft Macintosh PowerPoint</Application>
  <PresentationFormat>On-screen Show (4:3)</PresentationFormat>
  <Paragraphs>62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CS 4700: Foundations of  Artificial Intelligence</vt:lpstr>
      <vt:lpstr>Course Administration</vt:lpstr>
      <vt:lpstr>Grading</vt:lpstr>
      <vt:lpstr>Grading, cont.</vt:lpstr>
      <vt:lpstr>Admin details</vt:lpstr>
      <vt:lpstr>Admin details continued</vt:lpstr>
      <vt:lpstr>Other remarks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Jonathan</cp:lastModifiedBy>
  <cp:revision>1435</cp:revision>
  <dcterms:created xsi:type="dcterms:W3CDTF">1601-01-01T00:00:00Z</dcterms:created>
  <dcterms:modified xsi:type="dcterms:W3CDTF">2016-08-31T04:18:33Z</dcterms:modified>
</cp:coreProperties>
</file>