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374" r:id="rId3"/>
    <p:sldId id="484" r:id="rId4"/>
    <p:sldId id="485" r:id="rId5"/>
    <p:sldId id="499" r:id="rId6"/>
    <p:sldId id="486" r:id="rId7"/>
    <p:sldId id="488" r:id="rId8"/>
    <p:sldId id="487" r:id="rId9"/>
    <p:sldId id="489" r:id="rId10"/>
    <p:sldId id="490" r:id="rId11"/>
    <p:sldId id="491" r:id="rId12"/>
    <p:sldId id="492" r:id="rId13"/>
    <p:sldId id="493" r:id="rId14"/>
    <p:sldId id="496" r:id="rId15"/>
    <p:sldId id="494" r:id="rId16"/>
    <p:sldId id="497" r:id="rId17"/>
    <p:sldId id="498" r:id="rId18"/>
    <p:sldId id="50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4"/>
    <p:restoredTop sz="93317"/>
  </p:normalViewPr>
  <p:slideViewPr>
    <p:cSldViewPr>
      <p:cViewPr>
        <p:scale>
          <a:sx n="88" d="100"/>
          <a:sy n="88" d="100"/>
        </p:scale>
        <p:origin x="256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2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66DF353-0396-9B49-9BF0-6D84388D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0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1697AD-F339-4444-8564-62FEF048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A1D30-2B57-D044-A742-9EF23F4C22D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58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19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532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02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386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842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2182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12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45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19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220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2354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7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1654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8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82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177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7229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39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3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8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951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6850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5149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18400" y="6473825"/>
            <a:ext cx="904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cs typeface="+mn-cs"/>
              </a:rPr>
              <a:t>Carla P. Gomes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CS4700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89838" y="647382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</a:rPr>
              <a:t>Bart Selman</a:t>
            </a:r>
          </a:p>
          <a:p>
            <a:pPr algn="ctr">
              <a:defRPr/>
            </a:pPr>
            <a:r>
              <a:rPr lang="en-US" sz="900" dirty="0">
                <a:solidFill>
                  <a:srgbClr val="000000"/>
                </a:solidFill>
              </a:rPr>
              <a:t>CS4700</a:t>
            </a:r>
          </a:p>
        </p:txBody>
      </p:sp>
      <p:sp>
        <p:nvSpPr>
          <p:cNvPr id="1029" name="TextBox 1"/>
          <p:cNvSpPr txBox="1">
            <a:spLocks noChangeArrowheads="1"/>
          </p:cNvSpPr>
          <p:nvPr userDrawn="1"/>
        </p:nvSpPr>
        <p:spPr bwMode="auto">
          <a:xfrm>
            <a:off x="8534400" y="62484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785472A-1937-304B-B722-8CBECB920A1B}" type="slidenum">
              <a:rPr lang="en-US" sz="1800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CS 4700: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5532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Reinforcement Learning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cs typeface="+mn-cs"/>
              </a:rPr>
              <a:t>R&amp;N – Chapter 21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Note: in the next two parts of RL, some of the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figure/section numbers refer to an earlier edition of R&amp;N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with a more basic description of the techniques.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smtClean="0">
                <a:cs typeface="+mn-cs"/>
              </a:rPr>
              <a:t>The slides </a:t>
            </a:r>
            <a:r>
              <a:rPr lang="en-US" b="1" dirty="0" smtClean="0">
                <a:cs typeface="+mn-cs"/>
              </a:rPr>
              <a:t>provide a self-contained description.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Each match box has a number of colored “beads” in it, each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color represents a valid move for cross on that board.</a:t>
            </a:r>
          </a:p>
        </p:txBody>
      </p:sp>
      <p:pic>
        <p:nvPicPr>
          <p:cNvPr id="4" name="Picture 3" descr="Screen Shot 2014-10-08 at 3.2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600200"/>
            <a:ext cx="5067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2828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E.g. start with ten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beads of each color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for each valid move.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971800"/>
            <a:ext cx="3675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1) To make a move,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pick up box with label of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current state, shake it,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Pick random bead. Check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color and make that move.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5029200"/>
            <a:ext cx="3897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/>
              <a:t>2) New state, wait for</a:t>
            </a:r>
          </a:p>
          <a:p>
            <a:pPr eaLnBrk="1" hangingPunct="1"/>
            <a:r>
              <a:rPr lang="en-US" sz="2800" b="1"/>
              <a:t>human counter-move.</a:t>
            </a:r>
          </a:p>
          <a:p>
            <a:pPr eaLnBrk="1" hangingPunct="1"/>
            <a:r>
              <a:rPr lang="en-US" sz="2800" b="1"/>
              <a:t>New state, repeat above.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Game ends when one of the parties has a win /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loss or no more open spaces.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This is how the machine plays. How well will it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play? What is is doing initially?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cs typeface="+mn-cs"/>
              </a:rPr>
              <a:t>Machine needs to learn! How? Can you think of a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cs typeface="+mn-cs"/>
              </a:rPr>
              <a:t>strategy? The first successful machine learning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cs typeface="+mn-cs"/>
              </a:rPr>
              <a:t>program in history (not involving search)…</a:t>
            </a:r>
          </a:p>
          <a:p>
            <a:pPr eaLnBrk="1" hangingPunct="1">
              <a:defRPr/>
            </a:pPr>
            <a:endParaRPr lang="en-US" sz="2800" b="1" i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Let’s try to come up with a strategy…What do we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need to do?</a:t>
            </a:r>
          </a:p>
          <a:p>
            <a:pPr eaLnBrk="1" hangingPunct="1">
              <a:defRPr/>
            </a:pPr>
            <a:endParaRPr lang="en-US" sz="2800" b="1" i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sz="2800" b="1" i="1" dirty="0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Reinforcement Learning</a:t>
            </a:r>
          </a:p>
        </p:txBody>
      </p:sp>
      <p:pic>
        <p:nvPicPr>
          <p:cNvPr id="16386" name="Picture 5" descr="Screen Shot 2014-10-08 at 3.47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627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Screen Shot 2014-10-08 at 3.4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458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Reinforcement Learning</a:t>
            </a:r>
          </a:p>
        </p:txBody>
      </p:sp>
      <p:pic>
        <p:nvPicPr>
          <p:cNvPr id="7" name="Content Placeholder 6" descr="Screen Shot 2014-10-08 at 3.49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 b="10655"/>
          <a:stretch>
            <a:fillRect/>
          </a:stretch>
        </p:blipFill>
        <p:spPr>
          <a:xfrm>
            <a:off x="838200" y="685800"/>
            <a:ext cx="7772400" cy="411480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5029200"/>
            <a:ext cx="722293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Works!!! </a:t>
            </a:r>
            <a:r>
              <a:rPr lang="en-US" sz="2800" b="1" dirty="0">
                <a:solidFill>
                  <a:srgbClr val="FF0000"/>
                </a:solidFill>
                <a:sym typeface="Wingdings" charset="0"/>
              </a:rPr>
              <a:t> Don’t need that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sym typeface="Wingdings" charset="0"/>
              </a:rPr>
              <a:t>many </a:t>
            </a:r>
            <a:r>
              <a:rPr lang="en-US" sz="2800" b="1" dirty="0" smtClean="0">
                <a:solidFill>
                  <a:srgbClr val="FF0000"/>
                </a:solidFill>
                <a:sym typeface="Wingdings" charset="0"/>
              </a:rPr>
              <a:t>games. </a:t>
            </a:r>
            <a:r>
              <a:rPr lang="en-US" sz="2800" b="1" dirty="0">
                <a:solidFill>
                  <a:srgbClr val="FF0000"/>
                </a:solidFill>
                <a:sym typeface="Wingdings" charset="0"/>
              </a:rPr>
              <a:t>Quite surprising</a:t>
            </a:r>
            <a:r>
              <a:rPr lang="en-US" sz="2800" b="1" dirty="0" smtClean="0">
                <a:solidFill>
                  <a:srgbClr val="FF0000"/>
                </a:solidFill>
                <a:sym typeface="Wingdings" charset="0"/>
              </a:rPr>
              <a:t>!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sym typeface="Wingdings" charset="0"/>
              </a:rPr>
              <a:t>(approx. 220 against human player)</a:t>
            </a:r>
          </a:p>
          <a:p>
            <a:pPr eaLnBrk="1" hangingPunct="1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sym typeface="Wingdings" charset="0"/>
              </a:rPr>
              <a:t>How many against random? Against optimal?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sym typeface="Wingding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924800" cy="2438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Learning in this case took “advantage of”:</a:t>
            </a:r>
          </a:p>
          <a:p>
            <a:pPr>
              <a:defRPr/>
            </a:pPr>
            <a:endParaRPr lang="en-US" sz="2800" b="1" dirty="0">
              <a:solidFill>
                <a:schemeClr val="accent2"/>
              </a:solidFill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State space is manageable. Further reduced by using 1 state to represent all isomorphic states (through board rotations and symmetries).</a:t>
            </a:r>
          </a:p>
          <a:p>
            <a:pPr marL="514350" indent="-514350">
              <a:buFontTx/>
              <a:buAutoNum type="arabicParenR"/>
              <a:defRPr/>
            </a:pPr>
            <a:endParaRPr lang="en-US" sz="2800" b="1" dirty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0723" name="Picture 3" descr="Screen Shot 2014-10-10 at 12.3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800"/>
            <a:ext cx="8953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21256" y="5715000"/>
            <a:ext cx="60511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We </a:t>
            </a:r>
            <a:r>
              <a:rPr lang="en-US" sz="2800" b="1" dirty="0" smtClean="0">
                <a:solidFill>
                  <a:srgbClr val="FF0000"/>
                </a:solidFill>
              </a:rPr>
              <a:t>“quietly” </a:t>
            </a:r>
            <a:r>
              <a:rPr lang="en-US" sz="2800" b="1" dirty="0">
                <a:solidFill>
                  <a:srgbClr val="FF0000"/>
                </a:solidFill>
              </a:rPr>
              <a:t>encoded some </a:t>
            </a:r>
            <a:r>
              <a:rPr lang="en-US" sz="2800" b="1" dirty="0" smtClean="0">
                <a:solidFill>
                  <a:srgbClr val="FF0000"/>
                </a:solidFill>
              </a:rPr>
              <a:t>important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knowledge </a:t>
            </a:r>
            <a:r>
              <a:rPr lang="en-US" sz="2800" b="1" dirty="0">
                <a:solidFill>
                  <a:srgbClr val="FF0000"/>
                </a:solidFill>
              </a:rPr>
              <a:t>about tic-tac-toe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2) What if state space is MUCH larger? As for any interesting game…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84860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Options: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US" sz="2800" b="1" dirty="0"/>
              <a:t>Represent board by “features.” I.e., number of various pieces on chess board but not their position.. It’s like having each matchbox represent a large collection of states. Notion of “valid moves” becomes a bit trickier.</a:t>
            </a:r>
          </a:p>
          <a:p>
            <a:pPr marL="514350" indent="-514350">
              <a:buFontTx/>
              <a:buAutoNum type="alphaLcParenR" startAt="2"/>
              <a:defRPr/>
            </a:pPr>
            <a:r>
              <a:rPr lang="en-US" sz="2800" b="1" dirty="0"/>
              <a:t>Don’t store “match boxes” / states explicitly, instead learn a function (e.g. neural net) that computes the right move directly when given some representation of the state as input.</a:t>
            </a:r>
          </a:p>
          <a:p>
            <a:pPr marL="514350" indent="-514350">
              <a:buFontTx/>
              <a:buAutoNum type="alphaLcParenR" startAt="2"/>
              <a:defRPr/>
            </a:pPr>
            <a:r>
              <a:rPr lang="en-US" sz="2800" b="1" dirty="0"/>
              <a:t>Combination of a) and b).</a:t>
            </a:r>
          </a:p>
          <a:p>
            <a:pPr marL="514350" indent="-514350">
              <a:buFontTx/>
              <a:buAutoNum type="alphaLcParenR" startAt="2"/>
              <a:defRPr/>
            </a:pPr>
            <a:r>
              <a:rPr lang="en-US" sz="2800" b="1" dirty="0"/>
              <a:t>Combine a), b), and c) with some form of “look-ahead” search.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966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09800"/>
            <a:ext cx="3429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In our discussion of Search methods (developed for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problem solving), we assumed a given State Space and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operators that lead from one State to one or more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Successor states with a possible operator Cost.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The State space can be exponentially large but is in principle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k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nown. The difficulty was finding the right path (sequence of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moves). This problem solved by searching through the various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alternative sequences of  moves. In tough spaces, this leads to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exponential searches.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Can we do something  totally different?? Avoid search…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8153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Why don’t we “just learn” how to make the right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move in each possible state?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In principle, need to know very little about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environment at the start. Simply observe another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agent / human / program make steps (go from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state to state) and mimic!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Reinforcement learning: Some of the earliest AI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research (1960s). It works! Principles and ideas still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applicable today… Led to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AlphaGo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 by Google.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(World’s best Go player, 2016.)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381918"/>
            <a:ext cx="6019800" cy="344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4394401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5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077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Environment we consider is a basic game (the simplest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non-trivial game):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664D"/>
                </a:solidFill>
                <a:cs typeface="+mn-cs"/>
              </a:rPr>
              <a:t>Tic-Tac-Toe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</a:rPr>
              <a:t>The question: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Can you write a program that learns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                      to play Tic-Tac-Toe?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Let’s try to re-discover what Donald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Michie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did in 1962. He did not even use a computer! He hand-simulated one.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The first non-trivial machine learning program!</a:t>
            </a:r>
          </a:p>
        </p:txBody>
      </p:sp>
      <p:pic>
        <p:nvPicPr>
          <p:cNvPr id="9218" name="Picture 4" descr="Tic_Tac_To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4191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5531" y="420188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Ideas?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Now, we don’t want…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242" name="Group 23"/>
          <p:cNvGrpSpPr>
            <a:grpSpLocks/>
          </p:cNvGrpSpPr>
          <p:nvPr/>
        </p:nvGrpSpPr>
        <p:grpSpPr bwMode="auto">
          <a:xfrm>
            <a:off x="3932238" y="1627188"/>
            <a:ext cx="1025525" cy="927100"/>
            <a:chOff x="3764286" y="1902436"/>
            <a:chExt cx="1646559" cy="149159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3" name="Group 28"/>
          <p:cNvGrpSpPr>
            <a:grpSpLocks/>
          </p:cNvGrpSpPr>
          <p:nvPr/>
        </p:nvGrpSpPr>
        <p:grpSpPr bwMode="auto">
          <a:xfrm>
            <a:off x="4356100" y="1989138"/>
            <a:ext cx="220663" cy="196850"/>
            <a:chOff x="6497150" y="2569673"/>
            <a:chExt cx="354390" cy="31690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4019550" y="196691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0245" name="Group 32"/>
          <p:cNvGrpSpPr>
            <a:grpSpLocks/>
          </p:cNvGrpSpPr>
          <p:nvPr/>
        </p:nvGrpSpPr>
        <p:grpSpPr bwMode="auto">
          <a:xfrm>
            <a:off x="4006850" y="2317750"/>
            <a:ext cx="220663" cy="196850"/>
            <a:chOff x="6497150" y="2569673"/>
            <a:chExt cx="354390" cy="31690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4718050" y="1631950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0247" name="Group 37"/>
          <p:cNvGrpSpPr>
            <a:grpSpLocks/>
          </p:cNvGrpSpPr>
          <p:nvPr/>
        </p:nvGrpSpPr>
        <p:grpSpPr bwMode="auto">
          <a:xfrm>
            <a:off x="4035425" y="1676400"/>
            <a:ext cx="220663" cy="196850"/>
            <a:chOff x="6497150" y="2569673"/>
            <a:chExt cx="354390" cy="31690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4706938" y="2301875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0249" name="TextBox 41"/>
          <p:cNvSpPr txBox="1">
            <a:spLocks noChangeArrowheads="1"/>
          </p:cNvSpPr>
          <p:nvPr/>
        </p:nvSpPr>
        <p:spPr bwMode="auto">
          <a:xfrm>
            <a:off x="2362200" y="2133600"/>
            <a:ext cx="1106488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X’s turn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932238" y="3154363"/>
            <a:ext cx="1025525" cy="927100"/>
            <a:chOff x="3764286" y="1902436"/>
            <a:chExt cx="1646559" cy="149159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356100" y="3516313"/>
            <a:ext cx="220663" cy="196850"/>
            <a:chOff x="6497150" y="2569673"/>
            <a:chExt cx="354390" cy="31690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4019550" y="3494088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4006850" y="3844925"/>
            <a:ext cx="220663" cy="196850"/>
            <a:chOff x="6497150" y="2569673"/>
            <a:chExt cx="354390" cy="31690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54"/>
          <p:cNvSpPr/>
          <p:nvPr/>
        </p:nvSpPr>
        <p:spPr>
          <a:xfrm>
            <a:off x="4718050" y="31591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035425" y="3203575"/>
            <a:ext cx="220663" cy="196850"/>
            <a:chOff x="6497150" y="2569673"/>
            <a:chExt cx="354390" cy="316901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4706938" y="382905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352550" y="3159125"/>
            <a:ext cx="1025525" cy="927100"/>
            <a:chOff x="3764286" y="1902436"/>
            <a:chExt cx="1646559" cy="1491592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764286" y="2380053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764286" y="2885764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776413" y="3521075"/>
            <a:ext cx="220662" cy="196850"/>
            <a:chOff x="6497150" y="2569673"/>
            <a:chExt cx="354390" cy="316901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/>
          <p:cNvSpPr/>
          <p:nvPr/>
        </p:nvSpPr>
        <p:spPr>
          <a:xfrm>
            <a:off x="1439863" y="3498850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427163" y="3849688"/>
            <a:ext cx="220662" cy="196850"/>
            <a:chOff x="6497150" y="2569673"/>
            <a:chExt cx="354390" cy="31690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/>
          <p:cNvSpPr/>
          <p:nvPr/>
        </p:nvSpPr>
        <p:spPr>
          <a:xfrm>
            <a:off x="2139950" y="3163888"/>
            <a:ext cx="230188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455738" y="3208338"/>
            <a:ext cx="220662" cy="196850"/>
            <a:chOff x="6497150" y="2569673"/>
            <a:chExt cx="354390" cy="316901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75"/>
          <p:cNvSpPr/>
          <p:nvPr/>
        </p:nvSpPr>
        <p:spPr>
          <a:xfrm>
            <a:off x="2127250" y="383381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545263" y="3154363"/>
            <a:ext cx="1023937" cy="927100"/>
            <a:chOff x="3764286" y="1902436"/>
            <a:chExt cx="1646559" cy="1491592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6969125" y="3516313"/>
            <a:ext cx="220663" cy="196850"/>
            <a:chOff x="6497150" y="2569673"/>
            <a:chExt cx="354390" cy="316901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Oval 84"/>
          <p:cNvSpPr/>
          <p:nvPr/>
        </p:nvSpPr>
        <p:spPr>
          <a:xfrm>
            <a:off x="6632575" y="3494088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6619875" y="3844925"/>
            <a:ext cx="220663" cy="196850"/>
            <a:chOff x="6497150" y="2569673"/>
            <a:chExt cx="354390" cy="316901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/>
          <p:cNvSpPr/>
          <p:nvPr/>
        </p:nvSpPr>
        <p:spPr>
          <a:xfrm>
            <a:off x="7331075" y="31591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6648450" y="3203575"/>
            <a:ext cx="220663" cy="196850"/>
            <a:chOff x="6497150" y="2569673"/>
            <a:chExt cx="354390" cy="316901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/>
          <p:cNvSpPr/>
          <p:nvPr/>
        </p:nvSpPr>
        <p:spPr>
          <a:xfrm>
            <a:off x="7319963" y="382905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01613" y="3714750"/>
            <a:ext cx="11080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O’s turn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1782763" y="3203575"/>
            <a:ext cx="220662" cy="196850"/>
            <a:chOff x="6497150" y="2569673"/>
            <a:chExt cx="354390" cy="316901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4706938" y="3516313"/>
            <a:ext cx="220662" cy="196850"/>
            <a:chOff x="6497150" y="2569673"/>
            <a:chExt cx="354390" cy="316901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6975475" y="3852863"/>
            <a:ext cx="220663" cy="196850"/>
            <a:chOff x="6497150" y="2569673"/>
            <a:chExt cx="354390" cy="316901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715963" y="4454525"/>
            <a:ext cx="1023937" cy="928688"/>
            <a:chOff x="3764286" y="1902436"/>
            <a:chExt cx="1646559" cy="1491592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1139825" y="4818063"/>
            <a:ext cx="219075" cy="196850"/>
            <a:chOff x="6497150" y="2569673"/>
            <a:chExt cx="354390" cy="316901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/>
          <p:cNvSpPr/>
          <p:nvPr/>
        </p:nvSpPr>
        <p:spPr>
          <a:xfrm>
            <a:off x="803275" y="4794250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13" name="Group 112"/>
          <p:cNvGrpSpPr>
            <a:grpSpLocks/>
          </p:cNvGrpSpPr>
          <p:nvPr/>
        </p:nvGrpSpPr>
        <p:grpSpPr bwMode="auto">
          <a:xfrm>
            <a:off x="788988" y="5146675"/>
            <a:ext cx="220662" cy="196850"/>
            <a:chOff x="6497150" y="2569673"/>
            <a:chExt cx="354390" cy="316901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Oval 115"/>
          <p:cNvSpPr/>
          <p:nvPr/>
        </p:nvSpPr>
        <p:spPr>
          <a:xfrm>
            <a:off x="1501775" y="44592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819150" y="4503738"/>
            <a:ext cx="220663" cy="198437"/>
            <a:chOff x="6497150" y="2569673"/>
            <a:chExt cx="354390" cy="316901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Oval 119"/>
          <p:cNvSpPr/>
          <p:nvPr/>
        </p:nvSpPr>
        <p:spPr>
          <a:xfrm>
            <a:off x="1490663" y="5129213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1146175" y="4498975"/>
            <a:ext cx="220663" cy="198438"/>
            <a:chOff x="6497150" y="2569673"/>
            <a:chExt cx="354390" cy="316901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>
            <a:grpSpLocks/>
          </p:cNvGrpSpPr>
          <p:nvPr/>
        </p:nvGrpSpPr>
        <p:grpSpPr bwMode="auto">
          <a:xfrm>
            <a:off x="2087563" y="4478338"/>
            <a:ext cx="1025525" cy="927100"/>
            <a:chOff x="3764286" y="1902436"/>
            <a:chExt cx="1646559" cy="1491592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2511425" y="4840288"/>
            <a:ext cx="220663" cy="196850"/>
            <a:chOff x="6497150" y="2569673"/>
            <a:chExt cx="354390" cy="316901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Oval 131"/>
          <p:cNvSpPr/>
          <p:nvPr/>
        </p:nvSpPr>
        <p:spPr>
          <a:xfrm>
            <a:off x="2174875" y="481806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33" name="Group 132"/>
          <p:cNvGrpSpPr>
            <a:grpSpLocks/>
          </p:cNvGrpSpPr>
          <p:nvPr/>
        </p:nvGrpSpPr>
        <p:grpSpPr bwMode="auto">
          <a:xfrm>
            <a:off x="2162175" y="5168900"/>
            <a:ext cx="220663" cy="196850"/>
            <a:chOff x="6497150" y="2569673"/>
            <a:chExt cx="354390" cy="316901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Oval 135"/>
          <p:cNvSpPr/>
          <p:nvPr/>
        </p:nvSpPr>
        <p:spPr>
          <a:xfrm>
            <a:off x="2874963" y="448310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2190750" y="4527550"/>
            <a:ext cx="220663" cy="196850"/>
            <a:chOff x="6497150" y="2569673"/>
            <a:chExt cx="354390" cy="316901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Oval 139"/>
          <p:cNvSpPr/>
          <p:nvPr/>
        </p:nvSpPr>
        <p:spPr>
          <a:xfrm>
            <a:off x="2862263" y="51530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41" name="Group 140"/>
          <p:cNvGrpSpPr>
            <a:grpSpLocks/>
          </p:cNvGrpSpPr>
          <p:nvPr/>
        </p:nvGrpSpPr>
        <p:grpSpPr bwMode="auto">
          <a:xfrm>
            <a:off x="2519363" y="4522788"/>
            <a:ext cx="219075" cy="196850"/>
            <a:chOff x="6497150" y="2569673"/>
            <a:chExt cx="354390" cy="316901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>
            <a:grpSpLocks/>
          </p:cNvGrpSpPr>
          <p:nvPr/>
        </p:nvGrpSpPr>
        <p:grpSpPr bwMode="auto">
          <a:xfrm>
            <a:off x="3279775" y="4483100"/>
            <a:ext cx="1023938" cy="927100"/>
            <a:chOff x="3764286" y="1902436"/>
            <a:chExt cx="1646559" cy="1491592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4361642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91304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764286" y="2380053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764286" y="2885764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>
            <a:grpSpLocks/>
          </p:cNvGrpSpPr>
          <p:nvPr/>
        </p:nvGrpSpPr>
        <p:grpSpPr bwMode="auto">
          <a:xfrm>
            <a:off x="3702050" y="4845050"/>
            <a:ext cx="220663" cy="196850"/>
            <a:chOff x="6497150" y="2569673"/>
            <a:chExt cx="354390" cy="316901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Oval 151"/>
          <p:cNvSpPr/>
          <p:nvPr/>
        </p:nvSpPr>
        <p:spPr>
          <a:xfrm>
            <a:off x="3367088" y="4821238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53" name="Group 152"/>
          <p:cNvGrpSpPr>
            <a:grpSpLocks/>
          </p:cNvGrpSpPr>
          <p:nvPr/>
        </p:nvGrpSpPr>
        <p:grpSpPr bwMode="auto">
          <a:xfrm>
            <a:off x="3352800" y="5173663"/>
            <a:ext cx="220663" cy="196850"/>
            <a:chOff x="6497150" y="2569673"/>
            <a:chExt cx="354390" cy="316901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Oval 155"/>
          <p:cNvSpPr/>
          <p:nvPr/>
        </p:nvSpPr>
        <p:spPr>
          <a:xfrm>
            <a:off x="4065588" y="4487863"/>
            <a:ext cx="230187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3382963" y="4532313"/>
            <a:ext cx="220662" cy="196850"/>
            <a:chOff x="6497150" y="2569673"/>
            <a:chExt cx="354390" cy="316901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Oval 159"/>
          <p:cNvSpPr/>
          <p:nvPr/>
        </p:nvSpPr>
        <p:spPr>
          <a:xfrm>
            <a:off x="4052888" y="5156200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4052888" y="4845050"/>
            <a:ext cx="220662" cy="196850"/>
            <a:chOff x="6497150" y="2569673"/>
            <a:chExt cx="354390" cy="316901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>
            <a:grpSpLocks/>
          </p:cNvGrpSpPr>
          <p:nvPr/>
        </p:nvGrpSpPr>
        <p:grpSpPr bwMode="auto">
          <a:xfrm>
            <a:off x="4646613" y="4478338"/>
            <a:ext cx="1025525" cy="927100"/>
            <a:chOff x="3764286" y="1902436"/>
            <a:chExt cx="1646559" cy="149159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764286" y="238005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764286" y="288576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>
            <a:grpSpLocks/>
          </p:cNvGrpSpPr>
          <p:nvPr/>
        </p:nvGrpSpPr>
        <p:grpSpPr bwMode="auto">
          <a:xfrm>
            <a:off x="5070475" y="4840288"/>
            <a:ext cx="220663" cy="196850"/>
            <a:chOff x="6497150" y="2569673"/>
            <a:chExt cx="354390" cy="316901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/>
          <p:cNvSpPr/>
          <p:nvPr/>
        </p:nvSpPr>
        <p:spPr>
          <a:xfrm>
            <a:off x="4733925" y="4818063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73" name="Group 172"/>
          <p:cNvGrpSpPr>
            <a:grpSpLocks/>
          </p:cNvGrpSpPr>
          <p:nvPr/>
        </p:nvGrpSpPr>
        <p:grpSpPr bwMode="auto">
          <a:xfrm>
            <a:off x="4721225" y="5168900"/>
            <a:ext cx="220663" cy="196850"/>
            <a:chOff x="6497150" y="2569673"/>
            <a:chExt cx="354390" cy="316901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Oval 175"/>
          <p:cNvSpPr/>
          <p:nvPr/>
        </p:nvSpPr>
        <p:spPr>
          <a:xfrm>
            <a:off x="5434013" y="4483100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77" name="Group 176"/>
          <p:cNvGrpSpPr>
            <a:grpSpLocks/>
          </p:cNvGrpSpPr>
          <p:nvPr/>
        </p:nvGrpSpPr>
        <p:grpSpPr bwMode="auto">
          <a:xfrm>
            <a:off x="4749800" y="4527550"/>
            <a:ext cx="220663" cy="196850"/>
            <a:chOff x="6497150" y="2569673"/>
            <a:chExt cx="354390" cy="316901"/>
          </a:xfrm>
        </p:grpSpPr>
        <p:cxnSp>
          <p:nvCxnSpPr>
            <p:cNvPr id="178" name="Straight Connector 17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Oval 179"/>
          <p:cNvSpPr/>
          <p:nvPr/>
        </p:nvSpPr>
        <p:spPr>
          <a:xfrm>
            <a:off x="5421313" y="51530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81" name="Group 180"/>
          <p:cNvGrpSpPr>
            <a:grpSpLocks/>
          </p:cNvGrpSpPr>
          <p:nvPr/>
        </p:nvGrpSpPr>
        <p:grpSpPr bwMode="auto">
          <a:xfrm>
            <a:off x="5421313" y="4840288"/>
            <a:ext cx="220662" cy="196850"/>
            <a:chOff x="6497150" y="2569673"/>
            <a:chExt cx="354390" cy="316901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>
            <a:grpSpLocks/>
          </p:cNvGrpSpPr>
          <p:nvPr/>
        </p:nvGrpSpPr>
        <p:grpSpPr bwMode="auto">
          <a:xfrm>
            <a:off x="5919788" y="4473575"/>
            <a:ext cx="1023937" cy="928688"/>
            <a:chOff x="3764286" y="1902436"/>
            <a:chExt cx="1646559" cy="1491592"/>
          </a:xfrm>
        </p:grpSpPr>
        <p:cxnSp>
          <p:nvCxnSpPr>
            <p:cNvPr id="185" name="Straight Connector 184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>
            <a:grpSpLocks/>
          </p:cNvGrpSpPr>
          <p:nvPr/>
        </p:nvGrpSpPr>
        <p:grpSpPr bwMode="auto">
          <a:xfrm>
            <a:off x="6343650" y="4837113"/>
            <a:ext cx="220663" cy="196850"/>
            <a:chOff x="6497150" y="2569673"/>
            <a:chExt cx="354390" cy="316901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Oval 191"/>
          <p:cNvSpPr/>
          <p:nvPr/>
        </p:nvSpPr>
        <p:spPr>
          <a:xfrm>
            <a:off x="6007100" y="4813300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93" name="Group 192"/>
          <p:cNvGrpSpPr>
            <a:grpSpLocks/>
          </p:cNvGrpSpPr>
          <p:nvPr/>
        </p:nvGrpSpPr>
        <p:grpSpPr bwMode="auto">
          <a:xfrm>
            <a:off x="5994400" y="5164138"/>
            <a:ext cx="219075" cy="198437"/>
            <a:chOff x="6497150" y="2569673"/>
            <a:chExt cx="354390" cy="316901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Oval 195"/>
          <p:cNvSpPr/>
          <p:nvPr/>
        </p:nvSpPr>
        <p:spPr>
          <a:xfrm>
            <a:off x="6705600" y="447833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6022975" y="4522788"/>
            <a:ext cx="220663" cy="196850"/>
            <a:chOff x="6497150" y="2569673"/>
            <a:chExt cx="354390" cy="316901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Oval 199"/>
          <p:cNvSpPr/>
          <p:nvPr/>
        </p:nvSpPr>
        <p:spPr>
          <a:xfrm>
            <a:off x="6694488" y="5148263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01" name="Group 200"/>
          <p:cNvGrpSpPr>
            <a:grpSpLocks/>
          </p:cNvGrpSpPr>
          <p:nvPr/>
        </p:nvGrpSpPr>
        <p:grpSpPr bwMode="auto">
          <a:xfrm>
            <a:off x="6350000" y="5172075"/>
            <a:ext cx="220663" cy="196850"/>
            <a:chOff x="6497150" y="2569673"/>
            <a:chExt cx="354390" cy="316901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>
            <a:grpSpLocks/>
          </p:cNvGrpSpPr>
          <p:nvPr/>
        </p:nvGrpSpPr>
        <p:grpSpPr bwMode="auto">
          <a:xfrm>
            <a:off x="7278688" y="4473575"/>
            <a:ext cx="1025525" cy="928688"/>
            <a:chOff x="3764286" y="1902436"/>
            <a:chExt cx="1646559" cy="1491592"/>
          </a:xfrm>
        </p:grpSpPr>
        <p:cxnSp>
          <p:nvCxnSpPr>
            <p:cNvPr id="205" name="Straight Connector 204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>
            <a:grpSpLocks/>
          </p:cNvGrpSpPr>
          <p:nvPr/>
        </p:nvGrpSpPr>
        <p:grpSpPr bwMode="auto">
          <a:xfrm>
            <a:off x="7702550" y="4837113"/>
            <a:ext cx="220663" cy="196850"/>
            <a:chOff x="6497150" y="2569673"/>
            <a:chExt cx="354390" cy="316901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Oval 211"/>
          <p:cNvSpPr/>
          <p:nvPr/>
        </p:nvSpPr>
        <p:spPr>
          <a:xfrm>
            <a:off x="7366000" y="4813300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13" name="Group 212"/>
          <p:cNvGrpSpPr>
            <a:grpSpLocks/>
          </p:cNvGrpSpPr>
          <p:nvPr/>
        </p:nvGrpSpPr>
        <p:grpSpPr bwMode="auto">
          <a:xfrm>
            <a:off x="7353300" y="5165725"/>
            <a:ext cx="220663" cy="196850"/>
            <a:chOff x="6497150" y="2569673"/>
            <a:chExt cx="354390" cy="316901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Oval 215"/>
          <p:cNvSpPr/>
          <p:nvPr/>
        </p:nvSpPr>
        <p:spPr>
          <a:xfrm>
            <a:off x="8066088" y="4478338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17" name="Group 216"/>
          <p:cNvGrpSpPr>
            <a:grpSpLocks/>
          </p:cNvGrpSpPr>
          <p:nvPr/>
        </p:nvGrpSpPr>
        <p:grpSpPr bwMode="auto">
          <a:xfrm>
            <a:off x="7381875" y="4522788"/>
            <a:ext cx="220663" cy="198437"/>
            <a:chOff x="6497150" y="2569673"/>
            <a:chExt cx="354390" cy="316901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Oval 219"/>
          <p:cNvSpPr/>
          <p:nvPr/>
        </p:nvSpPr>
        <p:spPr>
          <a:xfrm>
            <a:off x="8053388" y="5148263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21" name="Group 220"/>
          <p:cNvGrpSpPr>
            <a:grpSpLocks/>
          </p:cNvGrpSpPr>
          <p:nvPr/>
        </p:nvGrpSpPr>
        <p:grpSpPr bwMode="auto">
          <a:xfrm>
            <a:off x="7708900" y="5172075"/>
            <a:ext cx="220663" cy="196850"/>
            <a:chOff x="6497150" y="2569673"/>
            <a:chExt cx="354390" cy="316901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TextBox 223"/>
          <p:cNvSpPr txBox="1">
            <a:spLocks noChangeArrowheads="1"/>
          </p:cNvSpPr>
          <p:nvPr/>
        </p:nvSpPr>
        <p:spPr bwMode="auto">
          <a:xfrm>
            <a:off x="103188" y="4724400"/>
            <a:ext cx="3825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5" name="Oval 224"/>
          <p:cNvSpPr/>
          <p:nvPr/>
        </p:nvSpPr>
        <p:spPr>
          <a:xfrm>
            <a:off x="1493838" y="4794250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513013" y="5146675"/>
            <a:ext cx="230187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3703638" y="44973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5070475" y="514667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350000" y="4483100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8066088" y="4821238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231" name="Straight Connector 230"/>
          <p:cNvCxnSpPr/>
          <p:nvPr/>
        </p:nvCxnSpPr>
        <p:spPr>
          <a:xfrm>
            <a:off x="1603375" y="4451350"/>
            <a:ext cx="0" cy="928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181975" y="4437063"/>
            <a:ext cx="0" cy="928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>
            <a:grpSpLocks/>
          </p:cNvGrpSpPr>
          <p:nvPr/>
        </p:nvGrpSpPr>
        <p:grpSpPr bwMode="auto">
          <a:xfrm>
            <a:off x="2066925" y="5861050"/>
            <a:ext cx="1025525" cy="928688"/>
            <a:chOff x="3764286" y="1902436"/>
            <a:chExt cx="1646559" cy="1491592"/>
          </a:xfrm>
        </p:grpSpPr>
        <p:cxnSp>
          <p:nvCxnSpPr>
            <p:cNvPr id="234" name="Straight Connector 233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>
            <a:grpSpLocks/>
          </p:cNvGrpSpPr>
          <p:nvPr/>
        </p:nvGrpSpPr>
        <p:grpSpPr bwMode="auto">
          <a:xfrm>
            <a:off x="2490788" y="6224588"/>
            <a:ext cx="220662" cy="196850"/>
            <a:chOff x="6497150" y="2569673"/>
            <a:chExt cx="354390" cy="316901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Oval 240"/>
          <p:cNvSpPr/>
          <p:nvPr/>
        </p:nvSpPr>
        <p:spPr>
          <a:xfrm>
            <a:off x="2155825" y="6200775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42" name="Group 241"/>
          <p:cNvGrpSpPr>
            <a:grpSpLocks/>
          </p:cNvGrpSpPr>
          <p:nvPr/>
        </p:nvGrpSpPr>
        <p:grpSpPr bwMode="auto">
          <a:xfrm>
            <a:off x="2141538" y="6553200"/>
            <a:ext cx="220662" cy="196850"/>
            <a:chOff x="6497150" y="2569673"/>
            <a:chExt cx="354390" cy="316901"/>
          </a:xfrm>
        </p:grpSpPr>
        <p:cxnSp>
          <p:nvCxnSpPr>
            <p:cNvPr id="243" name="Straight Connector 24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Oval 244"/>
          <p:cNvSpPr/>
          <p:nvPr/>
        </p:nvSpPr>
        <p:spPr>
          <a:xfrm>
            <a:off x="2854325" y="5865813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46" name="Group 245"/>
          <p:cNvGrpSpPr>
            <a:grpSpLocks/>
          </p:cNvGrpSpPr>
          <p:nvPr/>
        </p:nvGrpSpPr>
        <p:grpSpPr bwMode="auto">
          <a:xfrm>
            <a:off x="2170113" y="5910263"/>
            <a:ext cx="220662" cy="198437"/>
            <a:chOff x="6497150" y="2569673"/>
            <a:chExt cx="354390" cy="316901"/>
          </a:xfrm>
        </p:grpSpPr>
        <p:cxnSp>
          <p:nvCxnSpPr>
            <p:cNvPr id="247" name="Straight Connector 24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Oval 248"/>
          <p:cNvSpPr/>
          <p:nvPr/>
        </p:nvSpPr>
        <p:spPr>
          <a:xfrm>
            <a:off x="2841625" y="653573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50" name="Group 249"/>
          <p:cNvGrpSpPr>
            <a:grpSpLocks/>
          </p:cNvGrpSpPr>
          <p:nvPr/>
        </p:nvGrpSpPr>
        <p:grpSpPr bwMode="auto">
          <a:xfrm>
            <a:off x="2498725" y="5905500"/>
            <a:ext cx="220663" cy="198438"/>
            <a:chOff x="6497150" y="2569673"/>
            <a:chExt cx="354390" cy="316901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" name="Oval 252"/>
          <p:cNvSpPr/>
          <p:nvPr/>
        </p:nvSpPr>
        <p:spPr>
          <a:xfrm>
            <a:off x="2492375" y="65293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54" name="Group 253"/>
          <p:cNvGrpSpPr>
            <a:grpSpLocks/>
          </p:cNvGrpSpPr>
          <p:nvPr/>
        </p:nvGrpSpPr>
        <p:grpSpPr bwMode="auto">
          <a:xfrm>
            <a:off x="3276600" y="5872163"/>
            <a:ext cx="1023938" cy="928687"/>
            <a:chOff x="3764286" y="1902436"/>
            <a:chExt cx="1646559" cy="1491592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4361642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491304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764286" y="2379235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764286" y="288663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>
            <a:grpSpLocks/>
          </p:cNvGrpSpPr>
          <p:nvPr/>
        </p:nvGrpSpPr>
        <p:grpSpPr bwMode="auto">
          <a:xfrm>
            <a:off x="3700463" y="6234113"/>
            <a:ext cx="220662" cy="198437"/>
            <a:chOff x="6497150" y="2569673"/>
            <a:chExt cx="354390" cy="316901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Oval 261"/>
          <p:cNvSpPr/>
          <p:nvPr/>
        </p:nvSpPr>
        <p:spPr>
          <a:xfrm>
            <a:off x="3363913" y="6211888"/>
            <a:ext cx="230187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63" name="Group 262"/>
          <p:cNvGrpSpPr>
            <a:grpSpLocks/>
          </p:cNvGrpSpPr>
          <p:nvPr/>
        </p:nvGrpSpPr>
        <p:grpSpPr bwMode="auto">
          <a:xfrm>
            <a:off x="3349625" y="6562725"/>
            <a:ext cx="220663" cy="198438"/>
            <a:chOff x="6497150" y="2569673"/>
            <a:chExt cx="354390" cy="316901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Oval 265"/>
          <p:cNvSpPr/>
          <p:nvPr/>
        </p:nvSpPr>
        <p:spPr>
          <a:xfrm>
            <a:off x="4062413" y="5876925"/>
            <a:ext cx="231775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67" name="Group 266"/>
          <p:cNvGrpSpPr>
            <a:grpSpLocks/>
          </p:cNvGrpSpPr>
          <p:nvPr/>
        </p:nvGrpSpPr>
        <p:grpSpPr bwMode="auto">
          <a:xfrm>
            <a:off x="3379788" y="5921375"/>
            <a:ext cx="220662" cy="196850"/>
            <a:chOff x="6497150" y="2569673"/>
            <a:chExt cx="354390" cy="316901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Oval 269"/>
          <p:cNvSpPr/>
          <p:nvPr/>
        </p:nvSpPr>
        <p:spPr>
          <a:xfrm>
            <a:off x="4051300" y="6546850"/>
            <a:ext cx="230188" cy="230188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71" name="Group 270"/>
          <p:cNvGrpSpPr>
            <a:grpSpLocks/>
          </p:cNvGrpSpPr>
          <p:nvPr/>
        </p:nvGrpSpPr>
        <p:grpSpPr bwMode="auto">
          <a:xfrm>
            <a:off x="4049713" y="6234113"/>
            <a:ext cx="220662" cy="198437"/>
            <a:chOff x="6497150" y="2569673"/>
            <a:chExt cx="354390" cy="316901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Oval 273"/>
          <p:cNvSpPr/>
          <p:nvPr/>
        </p:nvSpPr>
        <p:spPr>
          <a:xfrm>
            <a:off x="3702050" y="5888038"/>
            <a:ext cx="230188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75" name="Group 274"/>
          <p:cNvGrpSpPr>
            <a:grpSpLocks/>
          </p:cNvGrpSpPr>
          <p:nvPr/>
        </p:nvGrpSpPr>
        <p:grpSpPr bwMode="auto">
          <a:xfrm>
            <a:off x="4646613" y="5861050"/>
            <a:ext cx="1025525" cy="928688"/>
            <a:chOff x="3764286" y="1902436"/>
            <a:chExt cx="1646559" cy="1491592"/>
          </a:xfrm>
        </p:grpSpPr>
        <p:cxnSp>
          <p:nvCxnSpPr>
            <p:cNvPr id="276" name="Straight Connector 275"/>
            <p:cNvCxnSpPr/>
            <p:nvPr/>
          </p:nvCxnSpPr>
          <p:spPr>
            <a:xfrm>
              <a:off x="4360718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4911270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3764286" y="2379236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3764286" y="2886631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>
            <a:grpSpLocks/>
          </p:cNvGrpSpPr>
          <p:nvPr/>
        </p:nvGrpSpPr>
        <p:grpSpPr bwMode="auto">
          <a:xfrm>
            <a:off x="5070475" y="6224588"/>
            <a:ext cx="220663" cy="196850"/>
            <a:chOff x="6497150" y="2569673"/>
            <a:chExt cx="354390" cy="316901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3" name="Oval 282"/>
          <p:cNvSpPr/>
          <p:nvPr/>
        </p:nvSpPr>
        <p:spPr>
          <a:xfrm>
            <a:off x="4735513" y="6200775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84" name="Group 283"/>
          <p:cNvGrpSpPr>
            <a:grpSpLocks/>
          </p:cNvGrpSpPr>
          <p:nvPr/>
        </p:nvGrpSpPr>
        <p:grpSpPr bwMode="auto">
          <a:xfrm>
            <a:off x="4721225" y="6551613"/>
            <a:ext cx="220663" cy="198437"/>
            <a:chOff x="6497150" y="2569673"/>
            <a:chExt cx="354390" cy="316901"/>
          </a:xfrm>
        </p:grpSpPr>
        <p:cxnSp>
          <p:nvCxnSpPr>
            <p:cNvPr id="285" name="Straight Connector 284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Oval 286"/>
          <p:cNvSpPr/>
          <p:nvPr/>
        </p:nvSpPr>
        <p:spPr>
          <a:xfrm>
            <a:off x="5434013" y="5865813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88" name="Group 287"/>
          <p:cNvGrpSpPr>
            <a:grpSpLocks/>
          </p:cNvGrpSpPr>
          <p:nvPr/>
        </p:nvGrpSpPr>
        <p:grpSpPr bwMode="auto">
          <a:xfrm>
            <a:off x="4749800" y="5910263"/>
            <a:ext cx="220663" cy="196850"/>
            <a:chOff x="6497150" y="2569673"/>
            <a:chExt cx="354390" cy="316901"/>
          </a:xfrm>
        </p:grpSpPr>
        <p:cxnSp>
          <p:nvCxnSpPr>
            <p:cNvPr id="289" name="Straight Connector 288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1" name="Oval 290"/>
          <p:cNvSpPr/>
          <p:nvPr/>
        </p:nvSpPr>
        <p:spPr>
          <a:xfrm>
            <a:off x="5421313" y="653573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292" name="Group 291"/>
          <p:cNvGrpSpPr>
            <a:grpSpLocks/>
          </p:cNvGrpSpPr>
          <p:nvPr/>
        </p:nvGrpSpPr>
        <p:grpSpPr bwMode="auto">
          <a:xfrm>
            <a:off x="5421313" y="6224588"/>
            <a:ext cx="220662" cy="196850"/>
            <a:chOff x="6497150" y="2569673"/>
            <a:chExt cx="354390" cy="316901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5" name="Oval 294"/>
          <p:cNvSpPr/>
          <p:nvPr/>
        </p:nvSpPr>
        <p:spPr>
          <a:xfrm>
            <a:off x="5070475" y="6529388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12" name="Group 311"/>
          <p:cNvGrpSpPr>
            <a:grpSpLocks/>
          </p:cNvGrpSpPr>
          <p:nvPr/>
        </p:nvGrpSpPr>
        <p:grpSpPr bwMode="auto">
          <a:xfrm>
            <a:off x="5919788" y="5865813"/>
            <a:ext cx="1023937" cy="928687"/>
            <a:chOff x="3764286" y="1902436"/>
            <a:chExt cx="1646559" cy="1491592"/>
          </a:xfrm>
        </p:grpSpPr>
        <p:cxnSp>
          <p:nvCxnSpPr>
            <p:cNvPr id="313" name="Straight Connector 312"/>
            <p:cNvCxnSpPr/>
            <p:nvPr/>
          </p:nvCxnSpPr>
          <p:spPr>
            <a:xfrm>
              <a:off x="4361643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4913049" y="1902436"/>
              <a:ext cx="0" cy="14915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3764286" y="2379235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3764286" y="2886632"/>
              <a:ext cx="16465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>
            <a:grpSpLocks/>
          </p:cNvGrpSpPr>
          <p:nvPr/>
        </p:nvGrpSpPr>
        <p:grpSpPr bwMode="auto">
          <a:xfrm>
            <a:off x="6343650" y="6229350"/>
            <a:ext cx="220663" cy="196850"/>
            <a:chOff x="6497150" y="2569673"/>
            <a:chExt cx="354390" cy="316901"/>
          </a:xfrm>
        </p:grpSpPr>
        <p:cxnSp>
          <p:nvCxnSpPr>
            <p:cNvPr id="318" name="Straight Connector 317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0" name="Oval 319"/>
          <p:cNvSpPr/>
          <p:nvPr/>
        </p:nvSpPr>
        <p:spPr>
          <a:xfrm>
            <a:off x="6007100" y="6205538"/>
            <a:ext cx="230188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21" name="Group 320"/>
          <p:cNvGrpSpPr>
            <a:grpSpLocks/>
          </p:cNvGrpSpPr>
          <p:nvPr/>
        </p:nvGrpSpPr>
        <p:grpSpPr bwMode="auto">
          <a:xfrm>
            <a:off x="5994400" y="6557963"/>
            <a:ext cx="219075" cy="196850"/>
            <a:chOff x="6497150" y="2569673"/>
            <a:chExt cx="354390" cy="316901"/>
          </a:xfrm>
        </p:grpSpPr>
        <p:cxnSp>
          <p:nvCxnSpPr>
            <p:cNvPr id="322" name="Straight Connector 321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4" name="Oval 323"/>
          <p:cNvSpPr/>
          <p:nvPr/>
        </p:nvSpPr>
        <p:spPr>
          <a:xfrm>
            <a:off x="6705600" y="5870575"/>
            <a:ext cx="231775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25" name="Group 324"/>
          <p:cNvGrpSpPr>
            <a:grpSpLocks/>
          </p:cNvGrpSpPr>
          <p:nvPr/>
        </p:nvGrpSpPr>
        <p:grpSpPr bwMode="auto">
          <a:xfrm>
            <a:off x="6022975" y="5915025"/>
            <a:ext cx="220663" cy="198438"/>
            <a:chOff x="6497150" y="2569673"/>
            <a:chExt cx="354390" cy="316901"/>
          </a:xfrm>
        </p:grpSpPr>
        <p:cxnSp>
          <p:nvCxnSpPr>
            <p:cNvPr id="326" name="Straight Connector 325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8" name="Oval 327"/>
          <p:cNvSpPr/>
          <p:nvPr/>
        </p:nvSpPr>
        <p:spPr>
          <a:xfrm>
            <a:off x="6694488" y="6540500"/>
            <a:ext cx="230187" cy="231775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29" name="Group 328"/>
          <p:cNvGrpSpPr>
            <a:grpSpLocks/>
          </p:cNvGrpSpPr>
          <p:nvPr/>
        </p:nvGrpSpPr>
        <p:grpSpPr bwMode="auto">
          <a:xfrm>
            <a:off x="6350000" y="6564313"/>
            <a:ext cx="220663" cy="196850"/>
            <a:chOff x="6497150" y="2569673"/>
            <a:chExt cx="354390" cy="316901"/>
          </a:xfrm>
        </p:grpSpPr>
        <p:cxnSp>
          <p:nvCxnSpPr>
            <p:cNvPr id="330" name="Straight Connector 32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2" name="Oval 331"/>
          <p:cNvSpPr/>
          <p:nvPr/>
        </p:nvSpPr>
        <p:spPr>
          <a:xfrm>
            <a:off x="6350000" y="5875338"/>
            <a:ext cx="231775" cy="230187"/>
          </a:xfrm>
          <a:prstGeom prst="ellipse">
            <a:avLst/>
          </a:prstGeom>
          <a:noFill/>
          <a:ln w="571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333" name="Group 332"/>
          <p:cNvGrpSpPr>
            <a:grpSpLocks/>
          </p:cNvGrpSpPr>
          <p:nvPr/>
        </p:nvGrpSpPr>
        <p:grpSpPr bwMode="auto">
          <a:xfrm>
            <a:off x="2841625" y="6211888"/>
            <a:ext cx="220663" cy="196850"/>
            <a:chOff x="6497150" y="2569673"/>
            <a:chExt cx="354390" cy="316901"/>
          </a:xfrm>
        </p:grpSpPr>
        <p:cxnSp>
          <p:nvCxnSpPr>
            <p:cNvPr id="334" name="Straight Connector 333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6" name="Group 335"/>
          <p:cNvGrpSpPr>
            <a:grpSpLocks/>
          </p:cNvGrpSpPr>
          <p:nvPr/>
        </p:nvGrpSpPr>
        <p:grpSpPr bwMode="auto">
          <a:xfrm>
            <a:off x="3711575" y="6564313"/>
            <a:ext cx="220663" cy="196850"/>
            <a:chOff x="6497150" y="2569673"/>
            <a:chExt cx="354390" cy="316901"/>
          </a:xfrm>
        </p:grpSpPr>
        <p:cxnSp>
          <p:nvCxnSpPr>
            <p:cNvPr id="337" name="Straight Connector 336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9" name="Group 338"/>
          <p:cNvGrpSpPr>
            <a:grpSpLocks/>
          </p:cNvGrpSpPr>
          <p:nvPr/>
        </p:nvGrpSpPr>
        <p:grpSpPr bwMode="auto">
          <a:xfrm>
            <a:off x="5070475" y="5902325"/>
            <a:ext cx="220663" cy="196850"/>
            <a:chOff x="6497150" y="2569673"/>
            <a:chExt cx="354390" cy="316901"/>
          </a:xfrm>
        </p:grpSpPr>
        <p:cxnSp>
          <p:nvCxnSpPr>
            <p:cNvPr id="340" name="Straight Connector 339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Group 341"/>
          <p:cNvGrpSpPr>
            <a:grpSpLocks/>
          </p:cNvGrpSpPr>
          <p:nvPr/>
        </p:nvGrpSpPr>
        <p:grpSpPr bwMode="auto">
          <a:xfrm>
            <a:off x="6694488" y="6224588"/>
            <a:ext cx="220662" cy="196850"/>
            <a:chOff x="6497150" y="2569673"/>
            <a:chExt cx="354390" cy="316901"/>
          </a:xfrm>
        </p:grpSpPr>
        <p:cxnSp>
          <p:nvCxnSpPr>
            <p:cNvPr id="343" name="Straight Connector 342"/>
            <p:cNvCxnSpPr/>
            <p:nvPr/>
          </p:nvCxnSpPr>
          <p:spPr>
            <a:xfrm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flipV="1">
              <a:off x="6497150" y="2569673"/>
              <a:ext cx="354390" cy="31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1" name="Straight Arrow Connector 370"/>
          <p:cNvCxnSpPr/>
          <p:nvPr/>
        </p:nvCxnSpPr>
        <p:spPr>
          <a:xfrm flipH="1">
            <a:off x="1997075" y="2554288"/>
            <a:ext cx="1924050" cy="473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4473575" y="2554288"/>
            <a:ext cx="0" cy="600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>
            <a:off x="5070475" y="2554288"/>
            <a:ext cx="1905000" cy="4730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 flipH="1">
            <a:off x="1249363" y="4119563"/>
            <a:ext cx="536575" cy="2444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>
            <a:off x="1997075" y="4119563"/>
            <a:ext cx="522288" cy="2444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 flipH="1">
            <a:off x="3819525" y="4127500"/>
            <a:ext cx="536575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/>
          <p:nvPr/>
        </p:nvCxnSpPr>
        <p:spPr>
          <a:xfrm>
            <a:off x="4567238" y="4127500"/>
            <a:ext cx="520700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 flipH="1">
            <a:off x="6438900" y="4127500"/>
            <a:ext cx="536575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7186613" y="4127500"/>
            <a:ext cx="520700" cy="242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/>
          <p:nvPr/>
        </p:nvCxnSpPr>
        <p:spPr>
          <a:xfrm>
            <a:off x="2606675" y="5497513"/>
            <a:ext cx="0" cy="3635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/>
          <p:nvPr/>
        </p:nvCxnSpPr>
        <p:spPr>
          <a:xfrm>
            <a:off x="3816350" y="5483225"/>
            <a:ext cx="0" cy="363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5176838" y="5483225"/>
            <a:ext cx="0" cy="363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/>
          <p:nvPr/>
        </p:nvCxnSpPr>
        <p:spPr>
          <a:xfrm>
            <a:off x="6450013" y="5467350"/>
            <a:ext cx="0" cy="3635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85" name="TextBox 2"/>
          <p:cNvSpPr txBox="1">
            <a:spLocks noChangeArrowheads="1"/>
          </p:cNvSpPr>
          <p:nvPr/>
        </p:nvSpPr>
        <p:spPr bwMode="auto">
          <a:xfrm>
            <a:off x="6400800" y="1371600"/>
            <a:ext cx="2279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3x3 Tic-Tac-Toe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optimal play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838200"/>
            <a:ext cx="430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We start 3 moves per player in:</a:t>
            </a:r>
          </a:p>
        </p:txBody>
      </p:sp>
      <p:sp>
        <p:nvSpPr>
          <p:cNvPr id="10387" name="TextBox 2"/>
          <p:cNvSpPr txBox="1">
            <a:spLocks noChangeArrowheads="1"/>
          </p:cNvSpPr>
          <p:nvPr/>
        </p:nvSpPr>
        <p:spPr bwMode="auto">
          <a:xfrm>
            <a:off x="38100" y="0"/>
            <a:ext cx="4076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CC"/>
                </a:solidFill>
              </a:rPr>
              <a:t>Tic-tac-toe (or Noughts and crosses, Xs and Os)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0425" y="55626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loss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55626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loss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9" grpId="0" animBg="1"/>
      <p:bldP spid="68" grpId="0" animBg="1"/>
      <p:bldP spid="72" grpId="0" animBg="1"/>
      <p:bldP spid="76" grpId="0" animBg="1"/>
      <p:bldP spid="85" grpId="0" animBg="1"/>
      <p:bldP spid="89" grpId="0" animBg="1"/>
      <p:bldP spid="93" grpId="0" animBg="1"/>
      <p:bldP spid="94" grpId="0" animBg="1"/>
      <p:bldP spid="112" grpId="0" animBg="1"/>
      <p:bldP spid="116" grpId="0" animBg="1"/>
      <p:bldP spid="120" grpId="0" animBg="1"/>
      <p:bldP spid="132" grpId="0" animBg="1"/>
      <p:bldP spid="136" grpId="0" animBg="1"/>
      <p:bldP spid="140" grpId="0" animBg="1"/>
      <p:bldP spid="152" grpId="0" animBg="1"/>
      <p:bldP spid="156" grpId="0" animBg="1"/>
      <p:bldP spid="160" grpId="0" animBg="1"/>
      <p:bldP spid="172" grpId="0" animBg="1"/>
      <p:bldP spid="176" grpId="0" animBg="1"/>
      <p:bldP spid="180" grpId="0" animBg="1"/>
      <p:bldP spid="192" grpId="0" animBg="1"/>
      <p:bldP spid="196" grpId="0" animBg="1"/>
      <p:bldP spid="200" grpId="0" animBg="1"/>
      <p:bldP spid="212" grpId="0" animBg="1"/>
      <p:bldP spid="216" grpId="0" animBg="1"/>
      <p:bldP spid="220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41" grpId="0" animBg="1"/>
      <p:bldP spid="245" grpId="0" animBg="1"/>
      <p:bldP spid="249" grpId="0" animBg="1"/>
      <p:bldP spid="253" grpId="0" animBg="1"/>
      <p:bldP spid="262" grpId="0" animBg="1"/>
      <p:bldP spid="266" grpId="0" animBg="1"/>
      <p:bldP spid="270" grpId="0" animBg="1"/>
      <p:bldP spid="274" grpId="0" animBg="1"/>
      <p:bldP spid="283" grpId="0" animBg="1"/>
      <p:bldP spid="287" grpId="0" animBg="1"/>
      <p:bldP spid="291" grpId="0" animBg="1"/>
      <p:bldP spid="295" grpId="0" animBg="1"/>
      <p:bldP spid="320" grpId="0" animBg="1"/>
      <p:bldP spid="324" grpId="0" animBg="1"/>
      <p:bldP spid="328" grpId="0" animBg="1"/>
      <p:bldP spid="332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What else can we think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962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+mn-cs"/>
              </a:rPr>
              <a:t>Basic ingredients needed: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+mn-cs"/>
              </a:rPr>
              <a:t>We need to represent board states.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chemeClr val="accent6"/>
                </a:solidFill>
                <a:cs typeface="+mn-cs"/>
              </a:rPr>
              <a:t>What moves to make in different states</a:t>
            </a:r>
            <a:r>
              <a:rPr lang="en-US" dirty="0" smtClean="0">
                <a:cs typeface="+mn-cs"/>
              </a:rPr>
              <a:t>.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It may help to think a bit probabilistically … pick moves with some probability and adjust probabilities through a learning procedure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Learn from human opponent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848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We could try to learn directly from human what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moves to make…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But, some issues: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Human may be a weak player.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 We want to learn how to beat him/her!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Human may play “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  <a:sym typeface="Wingdings"/>
              </a:rPr>
              <a:t>nought</a:t>
            </a: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” (second player) and computer wants to learn how to play “cross” (first player).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/>
              </a:rPr>
              <a:t>Answer:</a:t>
            </a: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Wingdings"/>
              </a:rPr>
              <a:t>Let’s try to “just play” human against machine and learn something from wins and losses.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To start: some basics of the “machine”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For each board state where cross is on-move,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have a “match box” labeled with that state.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Requires a few hundred matchboxes (304).</a:t>
            </a:r>
          </a:p>
        </p:txBody>
      </p:sp>
      <p:pic>
        <p:nvPicPr>
          <p:cNvPr id="13315" name="Picture 3" descr="Screen Shot 2014-10-08 at 3.2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124200"/>
            <a:ext cx="42306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Screen Shot 2014-10-08 at 3.22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106738"/>
            <a:ext cx="5156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43" y="2971800"/>
            <a:ext cx="3949700" cy="280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37FF"/>
      </a:hlink>
      <a:folHlink>
        <a:srgbClr val="B21C47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62225</TotalTime>
  <Words>863</Words>
  <Application>Microsoft Macintosh PowerPoint</Application>
  <PresentationFormat>On-screen Show (4:3)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Times New Roman</vt:lpstr>
      <vt:lpstr>Wingdings</vt:lpstr>
      <vt:lpstr>Default Design</vt:lpstr>
      <vt:lpstr>1_Default Design</vt:lpstr>
      <vt:lpstr>CS 4700: Foundations of  Artificial Intelligence</vt:lpstr>
      <vt:lpstr>Reinforcement Learning</vt:lpstr>
      <vt:lpstr>PowerPoint Presentation</vt:lpstr>
      <vt:lpstr>PowerPoint Presentation</vt:lpstr>
      <vt:lpstr>PowerPoint Presentation</vt:lpstr>
      <vt:lpstr>Now, we don’t want…</vt:lpstr>
      <vt:lpstr>What else can we think of?</vt:lpstr>
      <vt:lpstr>Learn from human opponent</vt:lpstr>
      <vt:lpstr>To start: some basics of the “machine”</vt:lpstr>
      <vt:lpstr>PowerPoint Presentation</vt:lpstr>
      <vt:lpstr>PowerPoint Presentation</vt:lpstr>
      <vt:lpstr>Reinforcement Learning</vt:lpstr>
      <vt:lpstr>PowerPoint Presentation</vt:lpstr>
      <vt:lpstr>Reinforcement Learning</vt:lpstr>
      <vt:lpstr>Comments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1384</cp:revision>
  <dcterms:created xsi:type="dcterms:W3CDTF">1601-01-01T00:00:00Z</dcterms:created>
  <dcterms:modified xsi:type="dcterms:W3CDTF">2016-11-09T06:55:58Z</dcterms:modified>
</cp:coreProperties>
</file>