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mp4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752" r:id="rId2"/>
    <p:sldMasterId id="2147483783" r:id="rId3"/>
    <p:sldMasterId id="2147483798" r:id="rId4"/>
    <p:sldMasterId id="2147483814" r:id="rId5"/>
    <p:sldMasterId id="2147483830" r:id="rId6"/>
    <p:sldMasterId id="2147483845" r:id="rId7"/>
  </p:sldMasterIdLst>
  <p:notesMasterIdLst>
    <p:notesMasterId r:id="rId40"/>
  </p:notesMasterIdLst>
  <p:handoutMasterIdLst>
    <p:handoutMasterId r:id="rId41"/>
  </p:handoutMasterIdLst>
  <p:sldIdLst>
    <p:sldId id="374" r:id="rId8"/>
    <p:sldId id="488" r:id="rId9"/>
    <p:sldId id="375" r:id="rId10"/>
    <p:sldId id="491" r:id="rId11"/>
    <p:sldId id="475" r:id="rId12"/>
    <p:sldId id="492" r:id="rId13"/>
    <p:sldId id="500" r:id="rId14"/>
    <p:sldId id="501" r:id="rId15"/>
    <p:sldId id="616" r:id="rId16"/>
    <p:sldId id="617" r:id="rId17"/>
    <p:sldId id="549" r:id="rId18"/>
    <p:sldId id="620" r:id="rId19"/>
    <p:sldId id="619" r:id="rId20"/>
    <p:sldId id="621" r:id="rId21"/>
    <p:sldId id="622" r:id="rId22"/>
    <p:sldId id="625" r:id="rId23"/>
    <p:sldId id="626" r:id="rId24"/>
    <p:sldId id="627" r:id="rId25"/>
    <p:sldId id="628" r:id="rId26"/>
    <p:sldId id="623" r:id="rId27"/>
    <p:sldId id="618" r:id="rId28"/>
    <p:sldId id="561" r:id="rId29"/>
    <p:sldId id="562" r:id="rId30"/>
    <p:sldId id="590" r:id="rId31"/>
    <p:sldId id="624" r:id="rId32"/>
    <p:sldId id="591" r:id="rId33"/>
    <p:sldId id="592" r:id="rId34"/>
    <p:sldId id="593" r:id="rId35"/>
    <p:sldId id="594" r:id="rId36"/>
    <p:sldId id="595" r:id="rId37"/>
    <p:sldId id="596" r:id="rId38"/>
    <p:sldId id="5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A91008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33CC"/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3225"/>
  </p:normalViewPr>
  <p:slideViewPr>
    <p:cSldViewPr>
      <p:cViewPr varScale="1">
        <p:scale>
          <a:sx n="109" d="100"/>
          <a:sy n="109" d="100"/>
        </p:scale>
        <p:origin x="21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6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image" Target="../media/image15.w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3A9788-B701-0F4A-B08D-856A69CC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1531517-99D3-B84B-91FD-1B16B6C42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5C624-9755-FB4D-A6DA-867A3E5133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8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57C8F-8C49-E546-A217-5911E361FD64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806450"/>
            <a:ext cx="4249738" cy="3187700"/>
          </a:xfrm>
          <a:ln w="12700" cap="flat"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46" tIns="46023" rIns="92046" bIns="46023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40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24712-603B-4EA5-A8CF-5BDED66AAEE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9">
              <a:defRPr sz="2400" b="1">
                <a:solidFill>
                  <a:srgbClr val="063DE8"/>
                </a:solidFill>
                <a:latin typeface="Arial" pitchFamily="34" charset="0"/>
              </a:defRPr>
            </a:lvl1pPr>
            <a:lvl2pPr marL="730079" indent="-280800" defTabSz="900119">
              <a:defRPr sz="2400" b="1">
                <a:solidFill>
                  <a:srgbClr val="063DE8"/>
                </a:solidFill>
                <a:latin typeface="Arial" pitchFamily="34" charset="0"/>
              </a:defRPr>
            </a:lvl2pPr>
            <a:lvl3pPr marL="1123197" indent="-224639" defTabSz="900119">
              <a:defRPr sz="2400" b="1">
                <a:solidFill>
                  <a:srgbClr val="063DE8"/>
                </a:solidFill>
                <a:latin typeface="Arial" pitchFamily="34" charset="0"/>
              </a:defRPr>
            </a:lvl3pPr>
            <a:lvl4pPr marL="1572476" indent="-224639" defTabSz="900119">
              <a:defRPr sz="2400" b="1">
                <a:solidFill>
                  <a:srgbClr val="063DE8"/>
                </a:solidFill>
                <a:latin typeface="Arial" pitchFamily="34" charset="0"/>
              </a:defRPr>
            </a:lvl4pPr>
            <a:lvl5pPr marL="2021756" indent="-224639" defTabSz="900119">
              <a:defRPr sz="2400" b="1">
                <a:solidFill>
                  <a:srgbClr val="063DE8"/>
                </a:solidFill>
                <a:latin typeface="Arial" pitchFamily="34" charset="0"/>
              </a:defRPr>
            </a:lvl5pPr>
            <a:lvl6pPr marL="2471035" indent="-224639" algn="ctr" defTabSz="900119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itchFamily="34" charset="0"/>
              </a:defRPr>
            </a:lvl6pPr>
            <a:lvl7pPr marL="2920314" indent="-224639" algn="ctr" defTabSz="900119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itchFamily="34" charset="0"/>
              </a:defRPr>
            </a:lvl7pPr>
            <a:lvl8pPr marL="3369593" indent="-224639" algn="ctr" defTabSz="900119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itchFamily="34" charset="0"/>
              </a:defRPr>
            </a:lvl8pPr>
            <a:lvl9pPr marL="3818872" indent="-224639" algn="ctr" defTabSz="900119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63DE8"/>
                </a:solidFill>
                <a:latin typeface="Arial" pitchFamily="34" charset="0"/>
              </a:defRPr>
            </a:lvl9pPr>
          </a:lstStyle>
          <a:p>
            <a:fld id="{79F37002-729F-45FE-B968-FCEBEE4105F0}" type="slidenum">
              <a:rPr lang="en-US" sz="1000" b="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en-US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292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76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37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65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B50623-F715-4449-A542-976C80618F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440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0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7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62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1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3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7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8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96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03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9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2118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7707C7-CC56-B146-BB38-B39C57EEFA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9359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AB4EFF-67E0-3244-AB14-AD1D8F9EE7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1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4134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F391F2-5CC5-F943-9729-9BB4A95815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1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973C3D-E50D-2A4D-B9EF-EBCF491E05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6416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52148E-7489-7C40-958C-18212418D7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5266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40C06D-B750-9B42-A1B4-E8A8359B14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367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568C69-39E8-8C4C-B214-637470C652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4644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800719-87C9-6D4B-9E21-290922202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991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B976A2-DC65-AC46-A460-D1431C440E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950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769D69-535A-B34E-83BE-4B7BD20ADD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5210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046F1-F223-F74B-9AF6-F621C8FF71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2308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B50623-F715-4449-A542-976C80618F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3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06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CD2FF4-F680-C444-969E-F1D44FBF58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3482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7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92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0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8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2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94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9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81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6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20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64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89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4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58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39099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A71D-AEE5-4F18-A361-E7C0A104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57286-03F0-4F54-8A43-4BCEC5233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24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1F9-C70F-4335-8A8E-DB703CDFC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A993F-381E-4CBE-8C84-A5419FE91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936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68D8-FF1C-4835-A7E8-C13C0DDB0E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BAB8-3D43-4A2D-9844-A10EFFA32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67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9023-4D6C-4C7E-84F2-365D05399D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F4A7-4EAE-4FA8-B70F-E7C484237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7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857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AA87-A1A8-4309-BBB5-4CBA7C75BB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7D452-1E11-48A4-870F-7E17833127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08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D02CF-F115-490C-BD3C-4FE75B9B8F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F37C-1432-4334-98BB-367C92DF57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085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2D4F-CDE3-47D5-BD04-C4F450724C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2645-8B56-4852-82E7-C6AA3226A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29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15FB-EC8F-4E9C-B68B-A4F4D8C96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E278-C512-4BF1-B229-E9FA00292E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3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EAB9-F80C-4578-976C-38E9A5E6A6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7E2D-1382-473A-AF52-90F9DA151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74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3E4E-EDE7-419D-87F3-9F3C5CD5BB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F4D5D-2B91-4E2D-A3F6-87CFDA862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61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96A3-94F1-4CBE-B6FC-5C82521CB5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D777-1934-4AD8-92F6-1A83F42E08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4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3522-9C75-4A20-BE88-4C0B56812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74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364B0DE4-D9AF-4CBE-B405-62B9E184796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487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06513"/>
            <a:ext cx="4495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06513"/>
            <a:ext cx="4495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67500"/>
            <a:ext cx="5791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Daniel S. Weld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B726B8B6-B4C3-492B-A75C-39BB0C0493D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3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5641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538" y="284163"/>
            <a:ext cx="7304087" cy="842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540125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9325" y="1143000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9325" y="3667125"/>
            <a:ext cx="3540125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85D85-2BD4-4E50-843A-BB2C83D8B2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50267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438F-9260-429F-B4B2-3EDF9BD58B35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89236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279C-3307-44AE-A725-9B3F6E540AB8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624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D8B2-2753-4ABB-BDB2-C6DC9413467A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1924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045D-987F-4C02-AC36-274FB8AB94CE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95743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A28D-FB40-460B-A413-318FC9A6AB28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3259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9CBD-88A1-4CF7-BF82-0BCE7ADC8931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600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FC51-E1C6-4023-AD25-0D31E414A9EB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0558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91C3-78F4-47C7-A00B-33861E766E24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775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CF1F-965B-4AB0-9C42-68801548038F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65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84279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093D-40D2-4E20-8F7F-C3FCC7FD1A08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21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518E-A998-4882-A48F-8DF896F997E7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419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68B-33BB-4F83-95A5-C519C8E0FE56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339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95005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July 20,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AAAI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1981200" cy="244475"/>
          </a:xfrm>
        </p:spPr>
        <p:txBody>
          <a:bodyPr/>
          <a:lstStyle>
            <a:lvl1pPr>
              <a:defRPr/>
            </a:lvl1pPr>
          </a:lstStyle>
          <a:p>
            <a:fld id="{FC626373-EB58-0D45-B747-8926B9F8BF4F}" type="slidenum">
              <a:rPr lang="en-US">
                <a:solidFill>
                  <a:srgbClr val="000000"/>
                </a:solidFill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53317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438F-9260-429F-B4B2-3EDF9BD58B35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195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279C-3307-44AE-A725-9B3F6E540AB8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6442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D8B2-2753-4ABB-BDB2-C6DC9413467A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4664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045D-987F-4C02-AC36-274FB8AB94CE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027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FA28D-FB40-460B-A413-318FC9A6AB28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28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6815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79CBD-88A1-4CF7-BF82-0BCE7ADC8931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467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FC51-E1C6-4023-AD25-0D31E414A9EB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9784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91C3-78F4-47C7-A00B-33861E766E24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0096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CF1F-965B-4AB0-9C42-68801548038F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6342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093D-40D2-4E20-8F7F-C3FCC7FD1A08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8299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518E-A998-4882-A48F-8DF896F997E7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4098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68B-33BB-4F83-95A5-C519C8E0FE56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1662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239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11958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2496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<Relationship Id="rId15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8.xml"/><Relationship Id="rId15" Type="http://schemas.openxmlformats.org/officeDocument/2006/relationships/theme" Target="../theme/theme7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8524875" y="6181725"/>
            <a:ext cx="48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fld id="{D6DBCA8B-DB34-D340-84E9-1CE2A0D79EF6}" type="slidenum">
              <a:rPr lang="en-US" sz="2000">
                <a:cs typeface="+mn-cs"/>
              </a:rPr>
              <a:pPr algn="ctr">
                <a:defRPr/>
              </a:pPr>
              <a:t>‹#›</a:t>
            </a:fld>
            <a:endParaRPr lang="en-US" sz="200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97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10/16/16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EAFC69D-2CCA-B14B-A25F-C93EAB34F965}" type="slidenum"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814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</a:rPr>
              <a:pPr eaLnBrk="0" hangingPunct="0">
                <a:defRPr/>
              </a:pPr>
              <a:t>10/16/16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64EA966-35E4-46D8-B2A3-866DA46FF4B2}" type="datetimeFigureOut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</a:rPr>
              <a:pPr eaLnBrk="0" hangingPunct="0">
                <a:defRPr/>
              </a:pPr>
              <a:t>10/16/16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17A72267-4B42-494E-BB38-B723FB6482BD}" type="slidenum">
              <a:rPr lang="en-US" b="1">
                <a:solidFill>
                  <a:prstClr val="black">
                    <a:tint val="75000"/>
                  </a:prstClr>
                </a:solidFill>
                <a:latin typeface="Comic Sans MS" charset="0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0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618DB35-7AD2-4491-A9F4-63AB74C2B75F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371600"/>
            <a:ext cx="4953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3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618DB35-7AD2-4491-A9F4-63AB74C2B75F}" type="slidenum">
              <a:rPr lang="en-US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371600"/>
            <a:ext cx="49530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85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lman@cs.cornell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1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2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image" Target="../media/image14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5" Type="http://schemas.openxmlformats.org/officeDocument/2006/relationships/image" Target="../media/image18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media" Target="file:///C:\IISI\TALKS\qcp-40-1820.avi" TargetMode="External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10" Type="http://schemas.openxmlformats.org/officeDocument/2006/relationships/video" Target="file:///C:\IISI\TALKS\qcp-40-1820.avi" TargetMode="External"/><Relationship Id="rId11" Type="http://schemas.microsoft.com/office/2007/relationships/media" Target="file:///C:\IISI\TALKS\qcp-50-165.avi" TargetMode="External"/><Relationship Id="rId12" Type="http://schemas.openxmlformats.org/officeDocument/2006/relationships/video" Target="file:///C:\IISI\TALKS\qcp-50-165.avi" TargetMode="External"/><Relationship Id="rId13" Type="http://schemas.openxmlformats.org/officeDocument/2006/relationships/slideLayout" Target="../slideLayouts/slideLayout90.xml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19.png"/><Relationship Id="rId19" Type="http://schemas.openxmlformats.org/officeDocument/2006/relationships/image" Target="../media/image26.png"/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microsoft.com/office/2007/relationships/media" Target="file:///C:\IISI\TALKS\qcp-35-150.avi" TargetMode="External"/><Relationship Id="rId8" Type="http://schemas.openxmlformats.org/officeDocument/2006/relationships/video" Target="file:///C:\IISI\TALKS\qcp-35-150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705600" cy="289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Bart Selman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  <a:hlinkClick r:id="rId3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3333CC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Logical Agents ---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Intro </a:t>
            </a:r>
            <a:r>
              <a:rPr lang="en-US" sz="2400" b="1" smtClean="0">
                <a:solidFill>
                  <a:srgbClr val="FF0000"/>
                </a:solidFill>
                <a:cs typeface="+mn-cs"/>
              </a:rPr>
              <a:t>Knowledge Representation</a:t>
            </a: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&amp; SAT encodings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3333CC"/>
                </a:solidFill>
                <a:cs typeface="+mn-cs"/>
              </a:rPr>
              <a:t>R&amp;N: Chapter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4475" y="476250"/>
            <a:ext cx="4821238" cy="457200"/>
          </a:xfrm>
          <a:noFill/>
          <a:ln/>
        </p:spPr>
        <p:txBody>
          <a:bodyPr wrap="none" lIns="92075" tIns="46038" rIns="92075" bIns="46038" anchor="b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</a:rPr>
              <a:t>Propositional Satisfiability problem</a:t>
            </a:r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763000" cy="3810000"/>
          </a:xfrm>
          <a:noFill/>
          <a:ln/>
        </p:spPr>
        <p:txBody>
          <a:bodyPr lIns="92075" tIns="46038" rIns="92075" bIns="46038"/>
          <a:lstStyle/>
          <a:p>
            <a:pPr marL="233363" indent="-233363"/>
            <a:endParaRPr lang="en-US" altLang="en-US" sz="1800"/>
          </a:p>
          <a:p>
            <a:pPr marL="233363" indent="-233363"/>
            <a:r>
              <a:rPr lang="en-US" altLang="en-US">
                <a:solidFill>
                  <a:srgbClr val="FF0000"/>
                </a:solidFill>
              </a:rPr>
              <a:t>Satifiability (SAT):</a:t>
            </a:r>
            <a:r>
              <a:rPr lang="en-US" altLang="en-US"/>
              <a:t> Given a formula in propositional calculus, is there a model</a:t>
            </a:r>
          </a:p>
          <a:p>
            <a:pPr marL="233363" indent="-233363"/>
            <a:r>
              <a:rPr lang="en-US" altLang="en-US"/>
              <a:t>(i.e., a satisfying interpretation, an assignment to its variables) making it true?</a:t>
            </a:r>
          </a:p>
          <a:p>
            <a:pPr marL="233363" indent="-233363"/>
            <a:endParaRPr lang="en-US" altLang="en-US"/>
          </a:p>
          <a:p>
            <a:pPr marL="233363" indent="-233363"/>
            <a:r>
              <a:rPr lang="en-US" altLang="en-US"/>
              <a:t>We consider clausal form, e.g.:</a:t>
            </a:r>
          </a:p>
          <a:p>
            <a:pPr marL="233363" indent="-233363"/>
            <a:r>
              <a:rPr lang="en-US" altLang="en-US"/>
              <a:t>			(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="1"/>
              <a:t>  </a:t>
            </a:r>
            <a:r>
              <a:rPr lang="en-US" altLang="en-US" sz="1600">
                <a:sym typeface="Symbol" charset="2"/>
              </a:rPr>
              <a:t></a:t>
            </a:r>
            <a:r>
              <a:rPr lang="en-US" altLang="en-US"/>
              <a:t>   </a:t>
            </a:r>
            <a:r>
              <a:rPr lang="en-US" altLang="en-US">
                <a:solidFill>
                  <a:srgbClr val="FF0000"/>
                </a:solidFill>
                <a:sym typeface="Symbol" charset="2"/>
              </a:rPr>
              <a:t></a:t>
            </a:r>
            <a:r>
              <a:rPr lang="en-US" altLang="en-US" i="1">
                <a:solidFill>
                  <a:srgbClr val="FF0000"/>
                </a:solidFill>
              </a:rPr>
              <a:t>b</a:t>
            </a:r>
            <a:r>
              <a:rPr lang="en-US" altLang="en-US"/>
              <a:t> </a:t>
            </a:r>
            <a:r>
              <a:rPr lang="en-US" altLang="en-US" sz="1600">
                <a:sym typeface="Symbol" charset="2"/>
              </a:rPr>
              <a:t>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  <a:sym typeface="Symbol" charset="2"/>
              </a:rPr>
              <a:t></a:t>
            </a:r>
            <a:r>
              <a:rPr lang="en-US" altLang="en-US">
                <a:solidFill>
                  <a:srgbClr val="FF0000"/>
                </a:solidFill>
              </a:rPr>
              <a:t> c</a:t>
            </a:r>
            <a:r>
              <a:rPr lang="en-US" altLang="en-US"/>
              <a:t> ) </a:t>
            </a:r>
            <a:r>
              <a:rPr lang="en-US" altLang="en-US" sz="1600"/>
              <a:t>AND </a:t>
            </a:r>
            <a:r>
              <a:rPr lang="en-US" altLang="en-US"/>
              <a:t> ( 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 </a:t>
            </a:r>
            <a:r>
              <a:rPr lang="en-US" altLang="en-US" sz="1600">
                <a:sym typeface="Symbol" charset="2"/>
              </a:rPr>
              <a:t>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  <a:sym typeface="Symbol" charset="2"/>
              </a:rPr>
              <a:t></a:t>
            </a:r>
            <a:r>
              <a:rPr lang="en-US" altLang="en-US">
                <a:solidFill>
                  <a:srgbClr val="FF0000"/>
                </a:solidFill>
              </a:rPr>
              <a:t> c</a:t>
            </a:r>
            <a:r>
              <a:rPr lang="en-US" altLang="en-US"/>
              <a:t>) </a:t>
            </a:r>
            <a:r>
              <a:rPr lang="en-US" altLang="en-US" sz="1600"/>
              <a:t>AND</a:t>
            </a:r>
            <a:r>
              <a:rPr lang="en-US" altLang="en-US"/>
              <a:t> (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/>
              <a:t> </a:t>
            </a:r>
            <a:r>
              <a:rPr lang="en-US" altLang="en-US" sz="1600">
                <a:sym typeface="Symbol" charset="2"/>
              </a:rPr>
              <a:t>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)</a:t>
            </a:r>
          </a:p>
        </p:txBody>
      </p:sp>
      <p:graphicFrame>
        <p:nvGraphicFramePr>
          <p:cNvPr id="1673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4648200"/>
          <a:ext cx="4746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164880" imgH="190440" progId="Equation.3">
                  <p:embed/>
                </p:oleObj>
              </mc:Choice>
              <mc:Fallback>
                <p:oleObj name="Equation" r:id="rId4" imgW="164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48200"/>
                        <a:ext cx="4746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3221" name="Text Box 5"/>
          <p:cNvSpPr txBox="1">
            <a:spLocks noChangeArrowheads="1"/>
          </p:cNvSpPr>
          <p:nvPr/>
        </p:nvSpPr>
        <p:spPr bwMode="auto">
          <a:xfrm>
            <a:off x="6172200" y="4572000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possible assignments</a:t>
            </a:r>
          </a:p>
        </p:txBody>
      </p:sp>
      <p:sp>
        <p:nvSpPr>
          <p:cNvPr id="1673222" name="Rectangle 6"/>
          <p:cNvSpPr>
            <a:spLocks noChangeArrowheads="1"/>
          </p:cNvSpPr>
          <p:nvPr/>
        </p:nvSpPr>
        <p:spPr bwMode="auto">
          <a:xfrm>
            <a:off x="990600" y="5410200"/>
            <a:ext cx="7010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000000"/>
                </a:solidFill>
                <a:ea typeface=""/>
                <a:cs typeface=""/>
              </a:rPr>
              <a:t>SAT: prototypical hard combinatorial search and reasoning problem. Problem is NP-Complete. (Cook 1971)</a:t>
            </a:r>
          </a:p>
          <a:p>
            <a:pPr algn="ctr"/>
            <a:r>
              <a:rPr lang="en-US" altLang="en-US" sz="2000" dirty="0" smtClean="0">
                <a:solidFill>
                  <a:srgbClr val="FF0000"/>
                </a:solidFill>
                <a:ea typeface=""/>
                <a:cs typeface=""/>
              </a:rPr>
              <a:t>Surprising “power” of SAT for encoding computational problems </a:t>
            </a:r>
          </a:p>
          <a:p>
            <a:pPr algn="ctr"/>
            <a:r>
              <a:rPr lang="en-US" altLang="en-US" sz="2000" dirty="0" smtClean="0">
                <a:solidFill>
                  <a:srgbClr val="FF0000"/>
                </a:solidFill>
                <a:ea typeface=""/>
                <a:cs typeface=""/>
              </a:rPr>
              <a:t>Modern SAT Solvers use this </a:t>
            </a:r>
            <a:r>
              <a:rPr lang="en-US" altLang="en-US" sz="2000" dirty="0" err="1" smtClean="0">
                <a:solidFill>
                  <a:srgbClr val="FF0000"/>
                </a:solidFill>
                <a:ea typeface=""/>
                <a:cs typeface=""/>
              </a:rPr>
              <a:t>langauge</a:t>
            </a:r>
            <a:r>
              <a:rPr lang="en-US" altLang="en-US" sz="2000" dirty="0" smtClean="0">
                <a:solidFill>
                  <a:srgbClr val="FF0000"/>
                </a:solidFill>
                <a:ea typeface=""/>
                <a:cs typeface=""/>
              </a:rPr>
              <a:t>. </a:t>
            </a:r>
          </a:p>
          <a:p>
            <a:pPr algn="ctr"/>
            <a:r>
              <a:rPr lang="en-US" altLang="en-US" sz="2000" dirty="0" smtClean="0">
                <a:solidFill>
                  <a:srgbClr val="000000"/>
                </a:solidFill>
                <a:ea typeface=""/>
                <a:cs typeface=""/>
              </a:rPr>
              <a:t>	</a:t>
            </a:r>
            <a:r>
              <a:rPr lang="en-US" altLang="en-US" dirty="0" smtClean="0">
                <a:solidFill>
                  <a:srgbClr val="000000"/>
                </a:solidFill>
                <a:ea typeface=""/>
                <a:cs typeface=""/>
              </a:rPr>
              <a:t>			</a:t>
            </a:r>
          </a:p>
          <a:p>
            <a:r>
              <a:rPr lang="en-US" altLang="en-US" dirty="0" smtClean="0">
                <a:solidFill>
                  <a:srgbClr val="000000"/>
                </a:solidFill>
                <a:ea typeface=""/>
                <a:cs typeface="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951670718"/>
      </p:ext>
    </p:extLst>
  </p:cSld>
  <p:clrMapOvr>
    <a:masterClrMapping/>
  </p:clrMapOvr>
  <p:transition spd="med" advTm="1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3810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 SAT Solvers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1295400"/>
            <a:ext cx="5029200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14400"/>
            <a:ext cx="92552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odern </a:t>
            </a:r>
            <a:r>
              <a:rPr lang="en-US" dirty="0" err="1" smtClean="0">
                <a:solidFill>
                  <a:schemeClr val="accent2"/>
                </a:solidFill>
              </a:rPr>
              <a:t>Satisfiability</a:t>
            </a:r>
            <a:r>
              <a:rPr lang="en-US" dirty="0" smtClean="0">
                <a:solidFill>
                  <a:schemeClr val="accent2"/>
                </a:solidFill>
              </a:rPr>
              <a:t> (SAT) solvers operating on the clausal form</a:t>
            </a:r>
          </a:p>
          <a:p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re surprisingly  *much* more efficient than other logic-based approaches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(e.g., pure resolution that will be discussed later)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7772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The SAT solvers treat the set of clauses as a set of constraints (disjunctions) on Boolean variables, i.e., a CSP problem! Current solvers are very powerful. Can handle 1 Million+ variables and several millions of clauses.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Systematic: Davis Putnam (DPLL) + </a:t>
            </a:r>
            <a:r>
              <a:rPr lang="en-US" i="1" dirty="0" smtClean="0">
                <a:solidFill>
                  <a:srgbClr val="FF0000"/>
                </a:solidFill>
              </a:rPr>
              <a:t>series of improvements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Stochastic local search: </a:t>
            </a:r>
            <a:r>
              <a:rPr lang="en-US" dirty="0" err="1" smtClean="0">
                <a:solidFill>
                  <a:schemeClr val="accent2"/>
                </a:solidFill>
              </a:rPr>
              <a:t>WalkSAT</a:t>
            </a:r>
            <a:r>
              <a:rPr lang="en-US" dirty="0" smtClean="0">
                <a:solidFill>
                  <a:schemeClr val="accent2"/>
                </a:solidFill>
              </a:rPr>
              <a:t>  (issue?)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See R&amp;N 7.6. “Ironically,” we are back to semantic model checking, but way more clever than basic truth assignment enumeration (exponentially faster)!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7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EF83-5387-D947-AA9E-42A04E9665E9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r"/>
            <a:r>
              <a:rPr lang="en-US" altLang="en-US" sz="3200"/>
              <a:t>Satisfiability </a:t>
            </a:r>
            <a:br>
              <a:rPr lang="en-US" altLang="en-US" sz="3200"/>
            </a:br>
            <a:r>
              <a:rPr lang="en-US" altLang="en-US" sz="3200"/>
              <a:t>as an Encoding Language</a:t>
            </a:r>
          </a:p>
        </p:txBody>
      </p:sp>
    </p:spTree>
    <p:extLst>
      <p:ext uri="{BB962C8B-B14F-4D97-AF65-F5344CB8AC3E}">
        <p14:creationId xmlns:p14="http://schemas.microsoft.com/office/powerpoint/2010/main" val="1884973915"/>
      </p:ext>
    </p:extLst>
  </p:cSld>
  <p:clrMapOvr>
    <a:masterClrMapping/>
  </p:clrMapOvr>
  <p:transition spd="med" advTm="1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-228600"/>
            <a:ext cx="4114800" cy="1295400"/>
          </a:xfrm>
        </p:spPr>
        <p:txBody>
          <a:bodyPr/>
          <a:lstStyle/>
          <a:p>
            <a:pPr algn="r"/>
            <a:r>
              <a:rPr lang="en-US" sz="3200" dirty="0" smtClean="0"/>
              <a:t>SAT </a:t>
            </a:r>
            <a:r>
              <a:rPr lang="en-US" sz="3200" dirty="0"/>
              <a:t>Translation of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Graph Coloring</a:t>
            </a:r>
            <a:endParaRPr lang="en-US" sz="32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46104"/>
            <a:ext cx="6181062" cy="485469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2"/>
                </a:solidFill>
              </a:rPr>
              <a:t>At least one </a:t>
            </a:r>
            <a:r>
              <a:rPr lang="en-US" sz="2800" dirty="0" smtClean="0">
                <a:solidFill>
                  <a:schemeClr val="accent2"/>
                </a:solidFill>
              </a:rPr>
              <a:t>of K colors per node </a:t>
            </a:r>
            <a:r>
              <a:rPr lang="en-US" sz="2800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smtClean="0">
                <a:solidFill>
                  <a:schemeClr val="accent2"/>
                </a:solidFill>
              </a:rPr>
              <a:t> :</a:t>
            </a:r>
            <a:endParaRPr lang="en-US" sz="2800" dirty="0">
              <a:solidFill>
                <a:schemeClr val="accent2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/>
              <a:t>(</a:t>
            </a:r>
            <a:r>
              <a:rPr lang="en-US" dirty="0" smtClean="0"/>
              <a:t>C</a:t>
            </a:r>
            <a:r>
              <a:rPr lang="en-US" sz="3600" baseline="-25000" dirty="0" smtClean="0"/>
              <a:t>i,1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smtClean="0"/>
              <a:t>C</a:t>
            </a:r>
            <a:r>
              <a:rPr lang="en-US" sz="3600" baseline="-25000" dirty="0" smtClean="0"/>
              <a:t>i,2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smtClean="0"/>
              <a:t>C</a:t>
            </a:r>
            <a:r>
              <a:rPr lang="en-US" sz="3600" baseline="-25000" dirty="0" smtClean="0"/>
              <a:t>i,3</a:t>
            </a:r>
            <a:r>
              <a:rPr lang="en-US" dirty="0" smtClean="0"/>
              <a:t> </a:t>
            </a:r>
            <a:r>
              <a:rPr lang="en-US" dirty="0" smtClean="0"/>
              <a:t>v </a:t>
            </a:r>
            <a:r>
              <a:rPr lang="en-US" dirty="0"/>
              <a:t>... </a:t>
            </a:r>
            <a:r>
              <a:rPr lang="en-US" dirty="0" smtClean="0"/>
              <a:t>V </a:t>
            </a:r>
            <a:r>
              <a:rPr lang="en-US" dirty="0" err="1" smtClean="0"/>
              <a:t>C</a:t>
            </a:r>
            <a:r>
              <a:rPr lang="en-US" sz="3600" baseline="-25000" dirty="0" err="1" smtClean="0"/>
              <a:t>i,K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sz="2800" dirty="0" smtClean="0">
              <a:solidFill>
                <a:srgbClr val="C0504D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At most </a:t>
            </a:r>
            <a:r>
              <a:rPr lang="en-US" sz="2800" dirty="0">
                <a:solidFill>
                  <a:srgbClr val="C0504D"/>
                </a:solidFill>
              </a:rPr>
              <a:t>one color per </a:t>
            </a:r>
            <a:r>
              <a:rPr lang="en-US" sz="2800" dirty="0" smtClean="0">
                <a:solidFill>
                  <a:srgbClr val="C0504D"/>
                </a:solidFill>
              </a:rPr>
              <a:t>node </a:t>
            </a:r>
            <a:r>
              <a:rPr lang="en-US" sz="2800" dirty="0" err="1" smtClean="0">
                <a:solidFill>
                  <a:srgbClr val="C0504D"/>
                </a:solidFill>
              </a:rPr>
              <a:t>i</a:t>
            </a:r>
            <a:r>
              <a:rPr lang="en-US" sz="2800" dirty="0" smtClean="0">
                <a:solidFill>
                  <a:srgbClr val="C0504D"/>
                </a:solidFill>
              </a:rPr>
              <a:t>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(~</a:t>
            </a:r>
            <a:r>
              <a:rPr lang="en-US" dirty="0" err="1" smtClean="0"/>
              <a:t>C</a:t>
            </a:r>
            <a:r>
              <a:rPr lang="en-US" sz="3600" baseline="-25000" dirty="0" err="1" smtClean="0"/>
              <a:t>i,k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smtClean="0"/>
              <a:t>~</a:t>
            </a:r>
            <a:r>
              <a:rPr lang="en-US" dirty="0" err="1" smtClean="0"/>
              <a:t>C</a:t>
            </a:r>
            <a:r>
              <a:rPr lang="en-US" sz="3600" baseline="-25000" dirty="0" err="1" smtClean="0"/>
              <a:t>i,k</a:t>
            </a:r>
            <a:r>
              <a:rPr lang="en-US" sz="3600" baseline="-25000" dirty="0" smtClean="0"/>
              <a:t>’ </a:t>
            </a:r>
            <a:r>
              <a:rPr lang="en-US" dirty="0" smtClean="0"/>
              <a:t>)    </a:t>
            </a:r>
            <a:r>
              <a:rPr lang="en-US" dirty="0" smtClean="0"/>
              <a:t>for all k =/= k’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37609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If node </a:t>
            </a:r>
            <a:r>
              <a:rPr lang="en-US" sz="2800" dirty="0" err="1" smtClean="0">
                <a:solidFill>
                  <a:srgbClr val="C0504D"/>
                </a:solidFill>
              </a:rPr>
              <a:t>i</a:t>
            </a:r>
            <a:r>
              <a:rPr lang="en-US" sz="2800" dirty="0" smtClean="0">
                <a:solidFill>
                  <a:srgbClr val="C0504D"/>
                </a:solidFill>
              </a:rPr>
              <a:t> and node j (=/= </a:t>
            </a:r>
            <a:r>
              <a:rPr lang="en-US" sz="2800" dirty="0" err="1" smtClean="0">
                <a:solidFill>
                  <a:srgbClr val="C0504D"/>
                </a:solidFill>
              </a:rPr>
              <a:t>i</a:t>
            </a:r>
            <a:r>
              <a:rPr lang="en-US" sz="2800" dirty="0" smtClean="0">
                <a:solidFill>
                  <a:srgbClr val="C0504D"/>
                </a:solidFill>
              </a:rPr>
              <a:t>) share </a:t>
            </a:r>
            <a:r>
              <a:rPr lang="en-US" sz="2800" dirty="0" smtClean="0">
                <a:solidFill>
                  <a:srgbClr val="C0504D"/>
                </a:solidFill>
              </a:rPr>
              <a:t>an edge</a:t>
            </a:r>
            <a:r>
              <a:rPr lang="en-US" sz="2800" dirty="0" smtClean="0">
                <a:solidFill>
                  <a:srgbClr val="C0504D"/>
                </a:solidFill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C0504D"/>
                </a:solidFill>
              </a:rPr>
              <a:t>need to have different colors:</a:t>
            </a:r>
            <a:endParaRPr lang="en-US" sz="2800" dirty="0">
              <a:solidFill>
                <a:srgbClr val="C0504D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(</a:t>
            </a:r>
            <a:r>
              <a:rPr lang="en-US" dirty="0" smtClean="0"/>
              <a:t>~</a:t>
            </a:r>
            <a:r>
              <a:rPr lang="en-US" dirty="0" err="1" smtClean="0"/>
              <a:t>C</a:t>
            </a:r>
            <a:r>
              <a:rPr lang="en-US" sz="3600" baseline="-25000" dirty="0" err="1" smtClean="0"/>
              <a:t>i,l</a:t>
            </a:r>
            <a:r>
              <a:rPr lang="en-US" dirty="0" smtClean="0"/>
              <a:t> </a:t>
            </a:r>
            <a:r>
              <a:rPr lang="en-US" dirty="0" smtClean="0"/>
              <a:t>v ~</a:t>
            </a:r>
            <a:r>
              <a:rPr lang="en-US" dirty="0" err="1" smtClean="0"/>
              <a:t>C</a:t>
            </a:r>
            <a:r>
              <a:rPr lang="en-US" sz="3600" baseline="-25000" dirty="0" err="1" smtClean="0"/>
              <a:t>j,l</a:t>
            </a:r>
            <a:r>
              <a:rPr lang="en-US" dirty="0" smtClean="0"/>
              <a:t>)   </a:t>
            </a:r>
            <a:r>
              <a:rPr lang="en-US" dirty="0" smtClean="0"/>
              <a:t>   for </a:t>
            </a:r>
            <a:r>
              <a:rPr lang="en-US" dirty="0" smtClean="0"/>
              <a:t>all 1 &lt;= I &lt;= </a:t>
            </a:r>
            <a:r>
              <a:rPr lang="en-US" dirty="0" smtClean="0"/>
              <a:t>K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5715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468" y="533400"/>
            <a:ext cx="4730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376092"/>
                </a:solidFill>
              </a:rPr>
              <a:t>C</a:t>
            </a:r>
            <a:r>
              <a:rPr lang="en-US" sz="3200" b="1" baseline="-25000" dirty="0" err="1" smtClean="0">
                <a:solidFill>
                  <a:srgbClr val="376092"/>
                </a:solidFill>
              </a:rPr>
              <a:t>i,k</a:t>
            </a:r>
            <a:r>
              <a:rPr lang="en-US" b="1" dirty="0" smtClean="0">
                <a:solidFill>
                  <a:srgbClr val="376092"/>
                </a:solidFill>
              </a:rPr>
              <a:t>  </a:t>
            </a:r>
            <a:r>
              <a:rPr lang="en-US" b="1" dirty="0" smtClean="0">
                <a:solidFill>
                  <a:srgbClr val="376092"/>
                </a:solidFill>
              </a:rPr>
              <a:t>node </a:t>
            </a:r>
            <a:r>
              <a:rPr lang="en-US" b="1" dirty="0" err="1" smtClean="0">
                <a:solidFill>
                  <a:srgbClr val="376092"/>
                </a:solidFill>
              </a:rPr>
              <a:t>i</a:t>
            </a:r>
            <a:r>
              <a:rPr lang="en-US" b="1" dirty="0" smtClean="0">
                <a:solidFill>
                  <a:srgbClr val="376092"/>
                </a:solidFill>
              </a:rPr>
              <a:t> has color k</a:t>
            </a:r>
          </a:p>
          <a:p>
            <a:r>
              <a:rPr lang="en-US" b="1" dirty="0" smtClean="0">
                <a:solidFill>
                  <a:srgbClr val="376092"/>
                </a:solidFill>
              </a:rPr>
              <a:t>Total # colors: K. Total # nodes: N.</a:t>
            </a:r>
            <a:endParaRPr lang="en-US" b="1" dirty="0">
              <a:solidFill>
                <a:srgbClr val="376092"/>
              </a:solidFill>
            </a:endParaRPr>
          </a:p>
        </p:txBody>
      </p:sp>
      <p:pic>
        <p:nvPicPr>
          <p:cNvPr id="10" name="Picture 4" descr="australia-c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743200" cy="235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3462" y="3505200"/>
            <a:ext cx="273433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Note: Translation from</a:t>
            </a:r>
          </a:p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“problem” into SAT.</a:t>
            </a:r>
          </a:p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Reverse of usual</a:t>
            </a:r>
          </a:p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</a:rPr>
              <a:t>t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ranslation to show </a:t>
            </a:r>
          </a:p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NP-completeness.</a:t>
            </a:r>
          </a:p>
          <a:p>
            <a:endParaRPr lang="en-US" sz="2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Works also for (easy)</a:t>
            </a:r>
          </a:p>
          <a:p>
            <a:r>
              <a:rPr lang="en-US" sz="2000" b="1" dirty="0" err="1" smtClean="0">
                <a:solidFill>
                  <a:srgbClr val="4F81BD">
                    <a:lumMod val="75000"/>
                  </a:srgbClr>
                </a:solidFill>
              </a:rPr>
              <a:t>polytime</a:t>
            </a:r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 problems!</a:t>
            </a:r>
            <a:endParaRPr lang="en-US" sz="20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132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04800"/>
            <a:ext cx="138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NxK</a:t>
            </a:r>
            <a:r>
              <a:rPr lang="en-US" dirty="0" smtClean="0"/>
              <a:t> </a:t>
            </a:r>
            <a:r>
              <a:rPr lang="en-US" dirty="0" err="1" smtClean="0"/>
              <a:t>vars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74063" cy="842963"/>
          </a:xfrm>
        </p:spPr>
        <p:txBody>
          <a:bodyPr/>
          <a:lstStyle/>
          <a:p>
            <a:r>
              <a:rPr lang="en-US" altLang="en-US" sz="2800"/>
              <a:t>Encoding Latin Square Problems in </a:t>
            </a:r>
            <a:br>
              <a:rPr lang="en-US" altLang="en-US" sz="2800"/>
            </a:br>
            <a:r>
              <a:rPr lang="en-US" altLang="en-US" sz="2800"/>
              <a:t>Propositional Logic</a:t>
            </a: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895850"/>
          </a:xfrm>
        </p:spPr>
        <p:txBody>
          <a:bodyPr/>
          <a:lstStyle/>
          <a:p>
            <a:r>
              <a:rPr lang="en-US" altLang="en-US" sz="2400"/>
              <a:t>Variables:</a:t>
            </a:r>
          </a:p>
          <a:p>
            <a:endParaRPr lang="en-US" altLang="en-US"/>
          </a:p>
          <a:p>
            <a:r>
              <a:rPr lang="en-US" altLang="en-US"/>
              <a:t>Each variables represents a color assigned to a cell.</a:t>
            </a:r>
          </a:p>
          <a:p>
            <a:r>
              <a:rPr lang="en-US" altLang="en-US" sz="2400"/>
              <a:t>Clauses:</a:t>
            </a:r>
          </a:p>
          <a:p>
            <a:pPr>
              <a:buFontTx/>
              <a:buChar char="•"/>
            </a:pPr>
            <a:r>
              <a:rPr lang="en-US" altLang="en-US"/>
              <a:t>Some color must be assigned to each  cell </a:t>
            </a:r>
            <a:endParaRPr lang="en-US" altLang="en-US" sz="2400" baseline="30000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No color is repeated in the same row </a:t>
            </a:r>
          </a:p>
          <a:p>
            <a:pPr>
              <a:buFontTx/>
              <a:buChar char="•"/>
            </a:pPr>
            <a:endParaRPr lang="en-US" altLang="en-US" sz="2800"/>
          </a:p>
          <a:p>
            <a:pPr>
              <a:buFontTx/>
              <a:buChar char="•"/>
            </a:pPr>
            <a:endParaRPr lang="en-US" altLang="en-US" sz="2800"/>
          </a:p>
          <a:p>
            <a:pPr>
              <a:buFontTx/>
              <a:buChar char="•"/>
            </a:pPr>
            <a:r>
              <a:rPr lang="en-US" altLang="en-US"/>
              <a:t>No color is repeated in the same column </a:t>
            </a:r>
            <a:endParaRPr lang="en-US" altLang="en-US" sz="3200"/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45582"/>
              </p:ext>
            </p:extLst>
          </p:nvPr>
        </p:nvGraphicFramePr>
        <p:xfrm>
          <a:off x="1828800" y="990600"/>
          <a:ext cx="33607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" name="Equation" r:id="rId3" imgW="368280" imgH="380880" progId="Equation.3">
                  <p:embed/>
                </p:oleObj>
              </mc:Choice>
              <mc:Fallback>
                <p:oleObj name="Equation" r:id="rId3" imgW="368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336073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76293" name="Picture 5" descr="quasi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62200"/>
            <a:ext cx="758825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6294" name="Object 6"/>
          <p:cNvGraphicFramePr>
            <a:graphicFrameLocks noChangeAspect="1"/>
          </p:cNvGraphicFramePr>
          <p:nvPr/>
        </p:nvGraphicFramePr>
        <p:xfrm>
          <a:off x="2209800" y="3124200"/>
          <a:ext cx="2324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7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2324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6295" name="Object 7"/>
          <p:cNvGraphicFramePr>
            <a:graphicFrameLocks noChangeAspect="1"/>
          </p:cNvGraphicFramePr>
          <p:nvPr/>
        </p:nvGraphicFramePr>
        <p:xfrm>
          <a:off x="685800" y="1447800"/>
          <a:ext cx="51704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8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517048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6296" name="Object 8"/>
          <p:cNvGraphicFramePr>
            <a:graphicFrameLocks noChangeAspect="1"/>
          </p:cNvGraphicFramePr>
          <p:nvPr/>
        </p:nvGraphicFramePr>
        <p:xfrm>
          <a:off x="1143000" y="4038600"/>
          <a:ext cx="739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9" name="Equation" r:id="rId10" imgW="7365960" imgH="1091880" progId="Equation.3">
                  <p:embed/>
                </p:oleObj>
              </mc:Choice>
              <mc:Fallback>
                <p:oleObj name="Equation" r:id="rId10" imgW="736596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7391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6297" name="Object 9"/>
          <p:cNvGraphicFramePr>
            <a:graphicFrameLocks noChangeAspect="1"/>
          </p:cNvGraphicFramePr>
          <p:nvPr/>
        </p:nvGraphicFramePr>
        <p:xfrm>
          <a:off x="1295400" y="5638800"/>
          <a:ext cx="66929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0" name="Equation" r:id="rId12" imgW="7797600" imgH="1143000" progId="Equation.3">
                  <p:embed/>
                </p:oleObj>
              </mc:Choice>
              <mc:Fallback>
                <p:oleObj name="Equation" r:id="rId12" imgW="77976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38800"/>
                        <a:ext cx="66929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6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6490"/>
              </p:ext>
            </p:extLst>
          </p:nvPr>
        </p:nvGraphicFramePr>
        <p:xfrm>
          <a:off x="1828800" y="2286000"/>
          <a:ext cx="762000" cy="42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1" name="Equation" r:id="rId14" imgW="914400" imgH="469800" progId="Equation.3">
                  <p:embed/>
                </p:oleObj>
              </mc:Choice>
              <mc:Fallback>
                <p:oleObj name="Equation" r:id="rId14" imgW="914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762000" cy="427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6299" name="Object 11"/>
          <p:cNvGraphicFramePr>
            <a:graphicFrameLocks noChangeAspect="1"/>
          </p:cNvGraphicFramePr>
          <p:nvPr/>
        </p:nvGraphicFramePr>
        <p:xfrm>
          <a:off x="7239000" y="1739900"/>
          <a:ext cx="146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2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739900"/>
                        <a:ext cx="1460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6300" name="Text Box 12"/>
          <p:cNvSpPr txBox="1">
            <a:spLocks noChangeArrowheads="1"/>
          </p:cNvSpPr>
          <p:nvPr/>
        </p:nvSpPr>
        <p:spPr bwMode="auto">
          <a:xfrm>
            <a:off x="0" y="4191000"/>
            <a:ext cx="754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  <a:ea typeface=""/>
                <a:cs typeface=""/>
              </a:rPr>
              <a:t>(example</a:t>
            </a:r>
          </a:p>
          <a:p>
            <a:r>
              <a:rPr lang="en-US" altLang="en-US" sz="1200" smtClean="0">
                <a:solidFill>
                  <a:srgbClr val="000000"/>
                </a:solidFill>
                <a:ea typeface=""/>
                <a:cs typeface=""/>
              </a:rPr>
              <a:t>Row i </a:t>
            </a:r>
          </a:p>
          <a:p>
            <a:r>
              <a:rPr lang="en-US" altLang="en-US" sz="1200" smtClean="0">
                <a:solidFill>
                  <a:srgbClr val="000000"/>
                </a:solidFill>
                <a:ea typeface=""/>
                <a:cs typeface=""/>
              </a:rPr>
              <a:t>Color k)</a:t>
            </a:r>
          </a:p>
        </p:txBody>
      </p:sp>
      <p:sp>
        <p:nvSpPr>
          <p:cNvPr id="1676301" name="Text Box 13"/>
          <p:cNvSpPr txBox="1">
            <a:spLocks noChangeArrowheads="1"/>
          </p:cNvSpPr>
          <p:nvPr/>
        </p:nvSpPr>
        <p:spPr bwMode="auto">
          <a:xfrm>
            <a:off x="304800" y="5943600"/>
            <a:ext cx="754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smtClean="0">
                <a:solidFill>
                  <a:srgbClr val="000000"/>
                </a:solidFill>
                <a:ea typeface=""/>
                <a:cs typeface=""/>
              </a:rPr>
              <a:t>(example</a:t>
            </a:r>
          </a:p>
          <a:p>
            <a:r>
              <a:rPr lang="en-US" altLang="en-US" sz="1200" smtClean="0">
                <a:solidFill>
                  <a:srgbClr val="000000"/>
                </a:solidFill>
                <a:ea typeface=""/>
                <a:cs typeface=""/>
              </a:rPr>
              <a:t>Colum j </a:t>
            </a:r>
          </a:p>
          <a:p>
            <a:r>
              <a:rPr lang="en-US" altLang="en-US" sz="1200" smtClean="0">
                <a:solidFill>
                  <a:srgbClr val="000000"/>
                </a:solidFill>
                <a:ea typeface=""/>
                <a:cs typeface=""/>
              </a:rPr>
              <a:t>Color k)</a:t>
            </a:r>
          </a:p>
        </p:txBody>
      </p:sp>
      <p:sp>
        <p:nvSpPr>
          <p:cNvPr id="1676302" name="Rectangle 14"/>
          <p:cNvSpPr>
            <a:spLocks noChangeArrowheads="1"/>
          </p:cNvSpPr>
          <p:nvPr/>
        </p:nvSpPr>
        <p:spPr bwMode="auto">
          <a:xfrm>
            <a:off x="5029200" y="2667000"/>
            <a:ext cx="255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smtClean="0">
                <a:solidFill>
                  <a:srgbClr val="000000"/>
                </a:solidFill>
                <a:ea typeface=""/>
                <a:cs typeface=""/>
              </a:rPr>
              <a:t>(clause of length n);  n</a:t>
            </a:r>
            <a:r>
              <a:rPr lang="en-US" altLang="en-US" sz="2000" baseline="30000" smtClean="0">
                <a:solidFill>
                  <a:srgbClr val="000000"/>
                </a:solidFill>
                <a:ea typeface=""/>
                <a:cs typeface=""/>
              </a:rPr>
              <a:t>2</a:t>
            </a:r>
          </a:p>
        </p:txBody>
      </p:sp>
      <p:sp>
        <p:nvSpPr>
          <p:cNvPr id="1676303" name="Rectangle 15"/>
          <p:cNvSpPr>
            <a:spLocks noChangeArrowheads="1"/>
          </p:cNvSpPr>
          <p:nvPr/>
        </p:nvSpPr>
        <p:spPr bwMode="auto">
          <a:xfrm>
            <a:off x="4364038" y="3429000"/>
            <a:ext cx="4779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smtClean="0">
                <a:solidFill>
                  <a:srgbClr val="000000"/>
                </a:solidFill>
                <a:ea typeface=""/>
                <a:cs typeface=""/>
              </a:rPr>
              <a:t>(sets of negative binary clauses); n(n-1)/2 n n</a:t>
            </a:r>
          </a:p>
        </p:txBody>
      </p:sp>
      <p:sp>
        <p:nvSpPr>
          <p:cNvPr id="1676304" name="Rectangle 16"/>
          <p:cNvSpPr>
            <a:spLocks noChangeArrowheads="1"/>
          </p:cNvSpPr>
          <p:nvPr/>
        </p:nvSpPr>
        <p:spPr bwMode="auto">
          <a:xfrm>
            <a:off x="4724400" y="4773613"/>
            <a:ext cx="35687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smtClean="0">
                <a:solidFill>
                  <a:srgbClr val="000000"/>
                </a:solidFill>
                <a:ea typeface=""/>
                <a:cs typeface=""/>
              </a:rPr>
              <a:t>(sets of negative binary clauses); </a:t>
            </a:r>
          </a:p>
          <a:p>
            <a:r>
              <a:rPr lang="en-US" altLang="en-US" sz="2000" smtClean="0">
                <a:solidFill>
                  <a:srgbClr val="000000"/>
                </a:solidFill>
                <a:ea typeface=""/>
                <a:cs typeface=""/>
              </a:rPr>
              <a:t>n(n-1)/2</a:t>
            </a:r>
            <a:r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ea typeface=""/>
                <a:cs typeface=""/>
              </a:rPr>
              <a:t>n n</a:t>
            </a:r>
          </a:p>
          <a:p>
            <a:endParaRPr lang="en-US" alt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168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n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9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6300" grpId="0"/>
      <p:bldP spid="1676301" grpId="0"/>
      <p:bldP spid="1676302" grpId="0"/>
      <p:bldP spid="1676303" grpId="0"/>
      <p:bldP spid="16763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3D Encoding or Full Encoding</a:t>
            </a:r>
          </a:p>
        </p:txBody>
      </p:sp>
      <p:sp>
        <p:nvSpPr>
          <p:cNvPr id="167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229600" cy="3048000"/>
          </a:xfrm>
        </p:spPr>
        <p:txBody>
          <a:bodyPr/>
          <a:lstStyle/>
          <a:p>
            <a:pPr marL="0" indent="0"/>
            <a:r>
              <a:rPr lang="en-US" altLang="en-US" sz="1800"/>
              <a:t>This encoding is based on the cubic representation of the quasigroup: each line of the cube  contains exactly one true variable;</a:t>
            </a:r>
            <a:r>
              <a:rPr lang="en-US" altLang="en-US" sz="2400"/>
              <a:t> </a:t>
            </a:r>
          </a:p>
          <a:p>
            <a:pPr marL="0" indent="0"/>
            <a:r>
              <a:rPr lang="en-US" altLang="en-US" sz="1800"/>
              <a:t>Variables:</a:t>
            </a:r>
          </a:p>
          <a:p>
            <a:pPr marL="0" indent="0"/>
            <a:r>
              <a:rPr lang="en-US" altLang="en-US" sz="1800"/>
              <a:t>		Same as 2D encoding.</a:t>
            </a:r>
          </a:p>
          <a:p>
            <a:pPr marL="0" indent="0"/>
            <a:r>
              <a:rPr lang="en-US" altLang="en-US" sz="1800"/>
              <a:t>Clauses:</a:t>
            </a:r>
          </a:p>
          <a:p>
            <a:pPr marL="0" indent="0"/>
            <a:endParaRPr lang="en-US" altLang="en-US" sz="1800"/>
          </a:p>
          <a:p>
            <a:pPr marL="0" indent="0">
              <a:buFontTx/>
              <a:buChar char="•"/>
            </a:pPr>
            <a:r>
              <a:rPr lang="en-US" altLang="en-US" sz="1800"/>
              <a:t>Same as the 2 D encoding plus:</a:t>
            </a:r>
          </a:p>
          <a:p>
            <a:pPr lvl="1"/>
            <a:r>
              <a:rPr lang="en-US" altLang="en-US"/>
              <a:t>Each color must appear at least once in each row;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 sz="1600"/>
              <a:t>Each color must appear at least once in each column;</a:t>
            </a:r>
          </a:p>
          <a:p>
            <a:pPr lvl="1"/>
            <a:endParaRPr lang="en-US" altLang="en-US" sz="1600"/>
          </a:p>
          <a:p>
            <a:pPr lvl="1"/>
            <a:endParaRPr lang="en-US" altLang="en-US" sz="1600"/>
          </a:p>
          <a:p>
            <a:pPr lvl="1"/>
            <a:r>
              <a:rPr lang="en-US" altLang="en-US" sz="1600"/>
              <a:t>No two colors are assigned to the same cell;</a:t>
            </a:r>
          </a:p>
          <a:p>
            <a:pPr lvl="1"/>
            <a:endParaRPr lang="en-US" altLang="en-US" sz="1600"/>
          </a:p>
          <a:p>
            <a:pPr lvl="1"/>
            <a:endParaRPr lang="en-US" altLang="en-US" sz="1600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 sz="1600"/>
          </a:p>
        </p:txBody>
      </p:sp>
      <p:graphicFrame>
        <p:nvGraphicFramePr>
          <p:cNvPr id="16773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66988" y="5973763"/>
          <a:ext cx="37893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3" name="Equation" r:id="rId3" imgW="8191440" imgH="1396800" progId="Equation.3">
                  <p:embed/>
                </p:oleObj>
              </mc:Choice>
              <mc:Fallback>
                <p:oleObj name="Equation" r:id="rId3" imgW="81914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5973763"/>
                        <a:ext cx="378936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77317" name="Picture 5" descr="quasi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219200" cy="120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77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12308"/>
              </p:ext>
            </p:extLst>
          </p:nvPr>
        </p:nvGraphicFramePr>
        <p:xfrm>
          <a:off x="1371600" y="2057400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4" name="Equation" r:id="rId6" imgW="914400" imgH="469800" progId="Equation.3">
                  <p:embed/>
                </p:oleObj>
              </mc:Choice>
              <mc:Fallback>
                <p:oleObj name="Equation" r:id="rId6" imgW="914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731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4114800"/>
          <a:ext cx="34798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5" name="Equation" r:id="rId8" imgW="3568680" imgH="609480" progId="Equation.3">
                  <p:embed/>
                </p:oleObj>
              </mc:Choice>
              <mc:Fallback>
                <p:oleObj name="Equation" r:id="rId8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14800"/>
                        <a:ext cx="34798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7320" name="Object 8"/>
          <p:cNvGraphicFramePr>
            <a:graphicFrameLocks noChangeAspect="1"/>
          </p:cNvGraphicFramePr>
          <p:nvPr/>
        </p:nvGraphicFramePr>
        <p:xfrm>
          <a:off x="2590800" y="5029200"/>
          <a:ext cx="350361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6" name="Equation" r:id="rId10" imgW="3860640" imgH="698400" progId="Equation.3">
                  <p:embed/>
                </p:oleObj>
              </mc:Choice>
              <mc:Fallback>
                <p:oleObj name="Equation" r:id="rId10" imgW="3860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503613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46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94EF-91CF-0B40-8C1E-05BDC5EE02DC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Dimacs format</a:t>
            </a:r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 the top of the file is a simple header.</a:t>
            </a:r>
          </a:p>
          <a:p>
            <a:endParaRPr lang="en-US" altLang="en-US"/>
          </a:p>
          <a:p>
            <a:r>
              <a:rPr lang="en-US" altLang="en-US"/>
              <a:t>p cnf &lt;variables&gt; &lt;clauses&gt;</a:t>
            </a:r>
          </a:p>
          <a:p>
            <a:endParaRPr lang="en-US" altLang="en-US"/>
          </a:p>
          <a:p>
            <a:r>
              <a:rPr lang="en-US" altLang="en-US"/>
              <a:t>Each variable should be assigned an integer index. Start at 1, as 0 is used to indicate the end of a clause. The positive integer a positive literal, whereas a negative interger represents a negative literal.</a:t>
            </a:r>
          </a:p>
          <a:p>
            <a:endParaRPr lang="en-US" altLang="en-US"/>
          </a:p>
          <a:p>
            <a:r>
              <a:rPr lang="en-US" altLang="en-US"/>
              <a:t>Example</a:t>
            </a:r>
          </a:p>
          <a:p>
            <a:endParaRPr lang="en-US" altLang="en-US"/>
          </a:p>
          <a:p>
            <a:r>
              <a:rPr lang="en-US" altLang="en-US"/>
              <a:t>-1 7 0   </a:t>
            </a:r>
            <a:r>
              <a:rPr lang="en-US" altLang="en-US">
                <a:sym typeface="Wingdings" charset="2"/>
              </a:rPr>
              <a:t> (</a:t>
            </a:r>
            <a:r>
              <a:rPr lang="en-US" altLang="en-US">
                <a:sym typeface="Symbol" charset="2"/>
              </a:rPr>
              <a:t> x1  x7)</a:t>
            </a:r>
          </a:p>
        </p:txBody>
      </p:sp>
    </p:spTree>
    <p:extLst>
      <p:ext uri="{BB962C8B-B14F-4D97-AF65-F5344CB8AC3E}">
        <p14:creationId xmlns:p14="http://schemas.microsoft.com/office/powerpoint/2010/main" val="3181612198"/>
      </p:ext>
    </p:extLst>
  </p:cSld>
  <p:clrMapOvr>
    <a:masterClrMapping/>
  </p:clrMapOvr>
  <p:transition spd="med" advTm="1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4BE7F-08E1-664A-9852-CC01EAE3AC9D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Latin Square 2x2</a:t>
            </a:r>
          </a:p>
        </p:txBody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1000"/>
              <a:t>p cnf 8 24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-1      -2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-3      -4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-5      -6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-7      -8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-1      -5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-2      -6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-3      -7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-4      -8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-1      -3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-2      -4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-5      -7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-6      -8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1       2       0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3       4       0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5       6       0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7       8       0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1       5       0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2       6       0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3       7       0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4       8       0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1       3       0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2       4       0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5       7       0</a:t>
            </a:r>
          </a:p>
          <a:p>
            <a:pPr>
              <a:lnSpc>
                <a:spcPct val="80000"/>
              </a:lnSpc>
            </a:pPr>
            <a:r>
              <a:rPr lang="pl-PL" altLang="en-US" sz="1000"/>
              <a:t>       6       8       0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</p:txBody>
      </p:sp>
      <p:sp>
        <p:nvSpPr>
          <p:cNvPr id="1679364" name="Rectangle 4"/>
          <p:cNvSpPr>
            <a:spLocks noChangeArrowheads="1"/>
          </p:cNvSpPr>
          <p:nvPr/>
        </p:nvSpPr>
        <p:spPr bwMode="auto">
          <a:xfrm>
            <a:off x="6858000" y="21336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t>order 2</a:t>
            </a:r>
          </a:p>
          <a:p>
            <a:r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t>  -1  -1</a:t>
            </a:r>
          </a:p>
          <a:p>
            <a:r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t>  -1  -1</a:t>
            </a:r>
          </a:p>
        </p:txBody>
      </p:sp>
      <p:sp>
        <p:nvSpPr>
          <p:cNvPr id="1679365" name="Text Box 5"/>
          <p:cNvSpPr txBox="1">
            <a:spLocks noChangeArrowheads="1"/>
          </p:cNvSpPr>
          <p:nvPr/>
        </p:nvSpPr>
        <p:spPr bwMode="auto">
          <a:xfrm>
            <a:off x="6934200" y="3581400"/>
            <a:ext cx="1190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t>1/2   3/4</a:t>
            </a:r>
          </a:p>
          <a:p>
            <a:r>
              <a:rPr lang="en-US" altLang="en-US" smtClean="0">
                <a:solidFill>
                  <a:srgbClr val="000000"/>
                </a:solidFill>
                <a:ea typeface=""/>
                <a:cs typeface=""/>
              </a:rPr>
              <a:t>5/6   7/8</a:t>
            </a:r>
          </a:p>
        </p:txBody>
      </p:sp>
      <p:grpSp>
        <p:nvGrpSpPr>
          <p:cNvPr id="1679366" name="Group 6"/>
          <p:cNvGrpSpPr>
            <a:grpSpLocks/>
          </p:cNvGrpSpPr>
          <p:nvPr/>
        </p:nvGrpSpPr>
        <p:grpSpPr bwMode="auto">
          <a:xfrm>
            <a:off x="1676400" y="2362200"/>
            <a:ext cx="3651250" cy="609600"/>
            <a:chOff x="1056" y="1488"/>
            <a:chExt cx="2300" cy="384"/>
          </a:xfrm>
        </p:grpSpPr>
        <p:sp>
          <p:nvSpPr>
            <p:cNvPr id="1679367" name="Text Box 7"/>
            <p:cNvSpPr txBox="1">
              <a:spLocks noChangeArrowheads="1"/>
            </p:cNvSpPr>
            <p:nvPr/>
          </p:nvSpPr>
          <p:spPr bwMode="auto">
            <a:xfrm>
              <a:off x="1238" y="1514"/>
              <a:ext cx="21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  <a:ea typeface=""/>
                  <a:cs typeface=""/>
                </a:rPr>
                <a:t>A cell gets at most a color</a:t>
              </a:r>
            </a:p>
          </p:txBody>
        </p:sp>
        <p:sp>
          <p:nvSpPr>
            <p:cNvPr id="1679368" name="AutoShape 8"/>
            <p:cNvSpPr>
              <a:spLocks/>
            </p:cNvSpPr>
            <p:nvPr/>
          </p:nvSpPr>
          <p:spPr bwMode="auto">
            <a:xfrm>
              <a:off x="1056" y="1488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ea typeface=""/>
                <a:cs typeface=""/>
              </a:endParaRPr>
            </a:p>
          </p:txBody>
        </p:sp>
      </p:grpSp>
      <p:sp>
        <p:nvSpPr>
          <p:cNvPr id="1679369" name="Text Box 9"/>
          <p:cNvSpPr txBox="1">
            <a:spLocks noChangeArrowheads="1"/>
          </p:cNvSpPr>
          <p:nvPr/>
        </p:nvSpPr>
        <p:spPr bwMode="auto">
          <a:xfrm>
            <a:off x="3108325" y="3013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grpSp>
        <p:nvGrpSpPr>
          <p:cNvPr id="1679370" name="Group 10"/>
          <p:cNvGrpSpPr>
            <a:grpSpLocks/>
          </p:cNvGrpSpPr>
          <p:nvPr/>
        </p:nvGrpSpPr>
        <p:grpSpPr bwMode="auto">
          <a:xfrm>
            <a:off x="1676400" y="2971800"/>
            <a:ext cx="4708525" cy="609600"/>
            <a:chOff x="1056" y="1872"/>
            <a:chExt cx="2966" cy="384"/>
          </a:xfrm>
        </p:grpSpPr>
        <p:sp>
          <p:nvSpPr>
            <p:cNvPr id="1679371" name="Text Box 11"/>
            <p:cNvSpPr txBox="1">
              <a:spLocks noChangeArrowheads="1"/>
            </p:cNvSpPr>
            <p:nvPr/>
          </p:nvSpPr>
          <p:spPr bwMode="auto">
            <a:xfrm>
              <a:off x="1238" y="1898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  <a:ea typeface=""/>
                  <a:cs typeface=""/>
                </a:rPr>
                <a:t>No repetition of color in a column </a:t>
              </a:r>
            </a:p>
          </p:txBody>
        </p:sp>
        <p:sp>
          <p:nvSpPr>
            <p:cNvPr id="1679372" name="AutoShape 12"/>
            <p:cNvSpPr>
              <a:spLocks/>
            </p:cNvSpPr>
            <p:nvPr/>
          </p:nvSpPr>
          <p:spPr bwMode="auto">
            <a:xfrm>
              <a:off x="1056" y="1872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ea typeface=""/>
                <a:cs typeface=""/>
              </a:endParaRPr>
            </a:p>
          </p:txBody>
        </p:sp>
      </p:grpSp>
      <p:grpSp>
        <p:nvGrpSpPr>
          <p:cNvPr id="1679373" name="Group 13"/>
          <p:cNvGrpSpPr>
            <a:grpSpLocks/>
          </p:cNvGrpSpPr>
          <p:nvPr/>
        </p:nvGrpSpPr>
        <p:grpSpPr bwMode="auto">
          <a:xfrm>
            <a:off x="1676400" y="3581400"/>
            <a:ext cx="4286250" cy="609600"/>
            <a:chOff x="1056" y="2256"/>
            <a:chExt cx="2700" cy="384"/>
          </a:xfrm>
        </p:grpSpPr>
        <p:sp>
          <p:nvSpPr>
            <p:cNvPr id="1679374" name="Text Box 14"/>
            <p:cNvSpPr txBox="1">
              <a:spLocks noChangeArrowheads="1"/>
            </p:cNvSpPr>
            <p:nvPr/>
          </p:nvSpPr>
          <p:spPr bwMode="auto">
            <a:xfrm>
              <a:off x="1248" y="2352"/>
              <a:ext cx="25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  <a:ea typeface=""/>
                  <a:cs typeface=""/>
                </a:rPr>
                <a:t>No repetition of color in a row </a:t>
              </a:r>
            </a:p>
          </p:txBody>
        </p:sp>
        <p:sp>
          <p:nvSpPr>
            <p:cNvPr id="1679375" name="AutoShape 15"/>
            <p:cNvSpPr>
              <a:spLocks/>
            </p:cNvSpPr>
            <p:nvPr/>
          </p:nvSpPr>
          <p:spPr bwMode="auto">
            <a:xfrm>
              <a:off x="1056" y="2256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ea typeface=""/>
                <a:cs typeface=""/>
              </a:endParaRPr>
            </a:p>
          </p:txBody>
        </p:sp>
      </p:grpSp>
      <p:grpSp>
        <p:nvGrpSpPr>
          <p:cNvPr id="1679376" name="Group 16"/>
          <p:cNvGrpSpPr>
            <a:grpSpLocks/>
          </p:cNvGrpSpPr>
          <p:nvPr/>
        </p:nvGrpSpPr>
        <p:grpSpPr bwMode="auto">
          <a:xfrm>
            <a:off x="1676400" y="4191000"/>
            <a:ext cx="2703513" cy="609600"/>
            <a:chOff x="1056" y="2640"/>
            <a:chExt cx="1703" cy="384"/>
          </a:xfrm>
        </p:grpSpPr>
        <p:sp>
          <p:nvSpPr>
            <p:cNvPr id="1679377" name="Text Box 17"/>
            <p:cNvSpPr txBox="1">
              <a:spLocks noChangeArrowheads="1"/>
            </p:cNvSpPr>
            <p:nvPr/>
          </p:nvSpPr>
          <p:spPr bwMode="auto">
            <a:xfrm>
              <a:off x="1248" y="2736"/>
              <a:ext cx="1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  <a:ea typeface=""/>
                  <a:cs typeface=""/>
                </a:rPr>
                <a:t>A cell gets a color</a:t>
              </a:r>
            </a:p>
          </p:txBody>
        </p:sp>
        <p:sp>
          <p:nvSpPr>
            <p:cNvPr id="1679378" name="AutoShape 18"/>
            <p:cNvSpPr>
              <a:spLocks/>
            </p:cNvSpPr>
            <p:nvPr/>
          </p:nvSpPr>
          <p:spPr bwMode="auto">
            <a:xfrm>
              <a:off x="1056" y="2640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ea typeface=""/>
                <a:cs typeface=""/>
              </a:endParaRPr>
            </a:p>
          </p:txBody>
        </p:sp>
      </p:grpSp>
      <p:grpSp>
        <p:nvGrpSpPr>
          <p:cNvPr id="1679379" name="Group 19"/>
          <p:cNvGrpSpPr>
            <a:grpSpLocks/>
          </p:cNvGrpSpPr>
          <p:nvPr/>
        </p:nvGrpSpPr>
        <p:grpSpPr bwMode="auto">
          <a:xfrm>
            <a:off x="1676400" y="4800600"/>
            <a:ext cx="4886325" cy="609600"/>
            <a:chOff x="1056" y="3024"/>
            <a:chExt cx="3078" cy="384"/>
          </a:xfrm>
        </p:grpSpPr>
        <p:sp>
          <p:nvSpPr>
            <p:cNvPr id="1679380" name="Text Box 20"/>
            <p:cNvSpPr txBox="1">
              <a:spLocks noChangeArrowheads="1"/>
            </p:cNvSpPr>
            <p:nvPr/>
          </p:nvSpPr>
          <p:spPr bwMode="auto">
            <a:xfrm>
              <a:off x="1296" y="3072"/>
              <a:ext cx="28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  <a:ea typeface=""/>
                  <a:cs typeface=""/>
                </a:rPr>
                <a:t>A given color  goes in each column</a:t>
              </a:r>
            </a:p>
          </p:txBody>
        </p:sp>
        <p:sp>
          <p:nvSpPr>
            <p:cNvPr id="1679381" name="AutoShape 21"/>
            <p:cNvSpPr>
              <a:spLocks/>
            </p:cNvSpPr>
            <p:nvPr/>
          </p:nvSpPr>
          <p:spPr bwMode="auto">
            <a:xfrm>
              <a:off x="1056" y="3024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ea typeface=""/>
                <a:cs typeface=""/>
              </a:endParaRPr>
            </a:p>
          </p:txBody>
        </p:sp>
      </p:grpSp>
      <p:grpSp>
        <p:nvGrpSpPr>
          <p:cNvPr id="1679382" name="Group 22"/>
          <p:cNvGrpSpPr>
            <a:grpSpLocks/>
          </p:cNvGrpSpPr>
          <p:nvPr/>
        </p:nvGrpSpPr>
        <p:grpSpPr bwMode="auto">
          <a:xfrm>
            <a:off x="1676400" y="5410200"/>
            <a:ext cx="4448175" cy="609600"/>
            <a:chOff x="1056" y="3408"/>
            <a:chExt cx="2802" cy="384"/>
          </a:xfrm>
        </p:grpSpPr>
        <p:sp>
          <p:nvSpPr>
            <p:cNvPr id="1679383" name="Text Box 23"/>
            <p:cNvSpPr txBox="1">
              <a:spLocks noChangeArrowheads="1"/>
            </p:cNvSpPr>
            <p:nvPr/>
          </p:nvSpPr>
          <p:spPr bwMode="auto">
            <a:xfrm>
              <a:off x="1296" y="3504"/>
              <a:ext cx="2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mtClean="0">
                  <a:solidFill>
                    <a:srgbClr val="000000"/>
                  </a:solidFill>
                  <a:ea typeface=""/>
                  <a:cs typeface=""/>
                </a:rPr>
                <a:t>A given color  goes in each row</a:t>
              </a:r>
            </a:p>
          </p:txBody>
        </p:sp>
        <p:sp>
          <p:nvSpPr>
            <p:cNvPr id="1679384" name="AutoShape 24"/>
            <p:cNvSpPr>
              <a:spLocks/>
            </p:cNvSpPr>
            <p:nvPr/>
          </p:nvSpPr>
          <p:spPr bwMode="auto">
            <a:xfrm>
              <a:off x="1056" y="3408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ea typeface=""/>
                <a:cs typeface=""/>
              </a:endParaRPr>
            </a:p>
          </p:txBody>
        </p:sp>
      </p:grpSp>
      <p:sp>
        <p:nvSpPr>
          <p:cNvPr id="1679385" name="Text Box 25"/>
          <p:cNvSpPr txBox="1">
            <a:spLocks noChangeArrowheads="1"/>
          </p:cNvSpPr>
          <p:nvPr/>
        </p:nvSpPr>
        <p:spPr bwMode="auto">
          <a:xfrm>
            <a:off x="6842125" y="4572000"/>
            <a:ext cx="157797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1 – cell 11 is red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2 – cell 11 is green 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3 – cell 12 is red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4 – cell 12 is green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5 – cell 21 is red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6 – cell 21 is green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7 – cell 22 is red</a:t>
            </a:r>
          </a:p>
          <a:p>
            <a:r>
              <a:rPr lang="en-US" altLang="en-US" sz="1400" smtClean="0">
                <a:solidFill>
                  <a:srgbClr val="000000"/>
                </a:solidFill>
                <a:ea typeface=""/>
                <a:cs typeface=""/>
              </a:rPr>
              <a:t>8 – cell 22 is green</a:t>
            </a:r>
          </a:p>
        </p:txBody>
      </p:sp>
    </p:spTree>
    <p:extLst>
      <p:ext uri="{BB962C8B-B14F-4D97-AF65-F5344CB8AC3E}">
        <p14:creationId xmlns:p14="http://schemas.microsoft.com/office/powerpoint/2010/main" val="3311383531"/>
      </p:ext>
    </p:extLst>
  </p:cSld>
  <p:clrMapOvr>
    <a:masterClrMapping/>
  </p:clrMapOvr>
  <p:transition spd="med"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65" grpId="0"/>
      <p:bldP spid="16793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324600" y="5715000"/>
            <a:ext cx="255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cs typeface="Arial"/>
              </a:rPr>
              <a:t>Routing in</a:t>
            </a:r>
          </a:p>
          <a:p>
            <a:pPr algn="ctr" eaLnBrk="0" hangingPunct="0"/>
            <a:r>
              <a:rPr lang="en-US" sz="2000" b="1" smtClean="0">
                <a:solidFill>
                  <a:srgbClr val="FF0000"/>
                </a:solidFill>
                <a:cs typeface="Arial"/>
              </a:rPr>
              <a:t>Fiber Optic Networks</a:t>
            </a:r>
          </a:p>
        </p:txBody>
      </p:sp>
      <p:grpSp>
        <p:nvGrpSpPr>
          <p:cNvPr id="433155" name="Group 3"/>
          <p:cNvGrpSpPr>
            <a:grpSpLocks/>
          </p:cNvGrpSpPr>
          <p:nvPr/>
        </p:nvGrpSpPr>
        <p:grpSpPr bwMode="auto">
          <a:xfrm>
            <a:off x="1676400" y="5822950"/>
            <a:ext cx="1031875" cy="1035050"/>
            <a:chOff x="2649" y="2506"/>
            <a:chExt cx="1514" cy="1496"/>
          </a:xfrm>
        </p:grpSpPr>
        <p:pic>
          <p:nvPicPr>
            <p:cNvPr id="433156" name="Picture 4" descr="10x1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" y="2506"/>
              <a:ext cx="1514" cy="14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3157" name="Rectangle 5"/>
            <p:cNvSpPr>
              <a:spLocks noChangeArrowheads="1"/>
            </p:cNvSpPr>
            <p:nvPr/>
          </p:nvSpPr>
          <p:spPr bwMode="auto">
            <a:xfrm>
              <a:off x="2650" y="2511"/>
              <a:ext cx="1504" cy="148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433158" name="Group 6"/>
          <p:cNvGrpSpPr>
            <a:grpSpLocks/>
          </p:cNvGrpSpPr>
          <p:nvPr/>
        </p:nvGrpSpPr>
        <p:grpSpPr bwMode="auto">
          <a:xfrm>
            <a:off x="0" y="1149350"/>
            <a:ext cx="4443413" cy="2508250"/>
            <a:chOff x="994" y="1165"/>
            <a:chExt cx="4172" cy="2733"/>
          </a:xfrm>
        </p:grpSpPr>
        <p:sp>
          <p:nvSpPr>
            <p:cNvPr id="433159" name="Rectangle 7"/>
            <p:cNvSpPr>
              <a:spLocks noChangeArrowheads="1"/>
            </p:cNvSpPr>
            <p:nvPr/>
          </p:nvSpPr>
          <p:spPr bwMode="auto">
            <a:xfrm>
              <a:off x="2084" y="1994"/>
              <a:ext cx="3062" cy="1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800" smtClean="0">
                  <a:solidFill>
                    <a:srgbClr val="000000"/>
                  </a:solidFill>
                  <a:cs typeface="Arial"/>
                </a:rPr>
                <a:t>      </a:t>
              </a:r>
            </a:p>
          </p:txBody>
        </p:sp>
        <p:sp>
          <p:nvSpPr>
            <p:cNvPr id="433160" name="Rectangle 8"/>
            <p:cNvSpPr>
              <a:spLocks noChangeArrowheads="1"/>
            </p:cNvSpPr>
            <p:nvPr/>
          </p:nvSpPr>
          <p:spPr bwMode="auto">
            <a:xfrm>
              <a:off x="1392" y="2016"/>
              <a:ext cx="728" cy="188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pPr algn="ctr">
                <a:spcBef>
                  <a:spcPct val="25000"/>
                </a:spcBef>
                <a:buFontTx/>
                <a:buChar char="•"/>
              </a:pPr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1</a:t>
              </a:r>
            </a:p>
            <a:p>
              <a:pPr algn="ctr">
                <a:spcBef>
                  <a:spcPct val="25000"/>
                </a:spcBef>
                <a:buFontTx/>
                <a:buChar char="•"/>
              </a:pPr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2</a:t>
              </a:r>
            </a:p>
            <a:p>
              <a:pPr algn="ctr">
                <a:spcBef>
                  <a:spcPct val="25000"/>
                </a:spcBef>
                <a:buFontTx/>
                <a:buChar char="•"/>
              </a:pPr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3</a:t>
              </a:r>
            </a:p>
            <a:p>
              <a:pPr algn="ctr">
                <a:spcBef>
                  <a:spcPct val="25000"/>
                </a:spcBef>
                <a:buFontTx/>
                <a:buChar char="•"/>
              </a:pPr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4</a:t>
              </a:r>
            </a:p>
            <a:p>
              <a:pPr algn="ctr">
                <a:spcBef>
                  <a:spcPct val="25000"/>
                </a:spcBef>
                <a:buFontTx/>
                <a:buChar char="•"/>
              </a:pPr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5</a:t>
              </a:r>
            </a:p>
            <a:p>
              <a:pPr algn="ctr">
                <a:spcBef>
                  <a:spcPct val="25000"/>
                </a:spcBef>
                <a:buFontTx/>
                <a:buChar char="•"/>
              </a:pPr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6</a:t>
              </a:r>
            </a:p>
          </p:txBody>
        </p:sp>
        <p:sp>
          <p:nvSpPr>
            <p:cNvPr id="433161" name="Rectangle 9"/>
            <p:cNvSpPr>
              <a:spLocks noChangeArrowheads="1"/>
            </p:cNvSpPr>
            <p:nvPr/>
          </p:nvSpPr>
          <p:spPr bwMode="auto">
            <a:xfrm>
              <a:off x="2084" y="1534"/>
              <a:ext cx="3062" cy="46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en-US" sz="800" smtClean="0">
                  <a:solidFill>
                    <a:srgbClr val="000000"/>
                  </a:solidFill>
                  <a:cs typeface="Arial"/>
                </a:rPr>
                <a:t> </a:t>
              </a:r>
              <a:r>
                <a:rPr lang="en-US" sz="1800" smtClean="0">
                  <a:solidFill>
                    <a:srgbClr val="000000"/>
                  </a:solidFill>
                  <a:cs typeface="Arial"/>
                </a:rPr>
                <a:t>1        2         3        4         5         6</a:t>
              </a:r>
            </a:p>
          </p:txBody>
        </p:sp>
        <p:sp>
          <p:nvSpPr>
            <p:cNvPr id="433162" name="Rectangle 10"/>
            <p:cNvSpPr>
              <a:spLocks noChangeArrowheads="1"/>
            </p:cNvSpPr>
            <p:nvPr/>
          </p:nvSpPr>
          <p:spPr bwMode="auto">
            <a:xfrm>
              <a:off x="1404" y="1534"/>
              <a:ext cx="68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lang="en-US" sz="8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3" name="Line 11"/>
            <p:cNvSpPr>
              <a:spLocks noChangeShapeType="1"/>
            </p:cNvSpPr>
            <p:nvPr/>
          </p:nvSpPr>
          <p:spPr bwMode="auto">
            <a:xfrm>
              <a:off x="1404" y="1994"/>
              <a:ext cx="374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4" name="Line 12"/>
            <p:cNvSpPr>
              <a:spLocks noChangeShapeType="1"/>
            </p:cNvSpPr>
            <p:nvPr/>
          </p:nvSpPr>
          <p:spPr bwMode="auto">
            <a:xfrm>
              <a:off x="2084" y="1534"/>
              <a:ext cx="0" cy="234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5" name="Line 13"/>
            <p:cNvSpPr>
              <a:spLocks noChangeShapeType="1"/>
            </p:cNvSpPr>
            <p:nvPr/>
          </p:nvSpPr>
          <p:spPr bwMode="auto">
            <a:xfrm>
              <a:off x="1404" y="1534"/>
              <a:ext cx="3742" cy="0"/>
            </a:xfrm>
            <a:prstGeom prst="line">
              <a:avLst/>
            </a:prstGeom>
            <a:noFill/>
            <a:ln w="28575" cap="sq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6" name="Line 14"/>
            <p:cNvSpPr>
              <a:spLocks noChangeShapeType="1"/>
            </p:cNvSpPr>
            <p:nvPr/>
          </p:nvSpPr>
          <p:spPr bwMode="auto">
            <a:xfrm>
              <a:off x="1404" y="1534"/>
              <a:ext cx="0" cy="2342"/>
            </a:xfrm>
            <a:prstGeom prst="line">
              <a:avLst/>
            </a:prstGeom>
            <a:noFill/>
            <a:ln w="28575" cap="sq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7" name="Line 15"/>
            <p:cNvSpPr>
              <a:spLocks noChangeShapeType="1"/>
            </p:cNvSpPr>
            <p:nvPr/>
          </p:nvSpPr>
          <p:spPr bwMode="auto">
            <a:xfrm>
              <a:off x="5146" y="1534"/>
              <a:ext cx="0" cy="2342"/>
            </a:xfrm>
            <a:prstGeom prst="line">
              <a:avLst/>
            </a:prstGeom>
            <a:noFill/>
            <a:ln w="28575" cap="sq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8" name="Line 16"/>
            <p:cNvSpPr>
              <a:spLocks noChangeShapeType="1"/>
            </p:cNvSpPr>
            <p:nvPr/>
          </p:nvSpPr>
          <p:spPr bwMode="auto">
            <a:xfrm>
              <a:off x="1404" y="3876"/>
              <a:ext cx="3742" cy="0"/>
            </a:xfrm>
            <a:prstGeom prst="line">
              <a:avLst/>
            </a:prstGeom>
            <a:noFill/>
            <a:ln w="28575" cap="sq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4" tIns="45707" rIns="91414" bIns="45707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169" name="Rectangle 17"/>
            <p:cNvSpPr>
              <a:spLocks noChangeArrowheads="1"/>
            </p:cNvSpPr>
            <p:nvPr/>
          </p:nvSpPr>
          <p:spPr bwMode="auto">
            <a:xfrm>
              <a:off x="4125" y="3533"/>
              <a:ext cx="511" cy="32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R2</a:t>
              </a:r>
            </a:p>
          </p:txBody>
        </p:sp>
        <p:sp>
          <p:nvSpPr>
            <p:cNvPr id="433170" name="Rectangle 18"/>
            <p:cNvSpPr>
              <a:spLocks noChangeArrowheads="1"/>
            </p:cNvSpPr>
            <p:nvPr/>
          </p:nvSpPr>
          <p:spPr bwMode="auto">
            <a:xfrm>
              <a:off x="4125" y="3184"/>
              <a:ext cx="511" cy="349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en-US" sz="1800" smtClean="0">
                  <a:solidFill>
                    <a:srgbClr val="FFFFFF"/>
                  </a:solidFill>
                  <a:cs typeface="Arial"/>
                </a:rPr>
                <a:t>X</a:t>
              </a:r>
            </a:p>
          </p:txBody>
        </p:sp>
        <p:sp>
          <p:nvSpPr>
            <p:cNvPr id="433171" name="Rectangle 19"/>
            <p:cNvSpPr>
              <a:spLocks noChangeArrowheads="1"/>
            </p:cNvSpPr>
            <p:nvPr/>
          </p:nvSpPr>
          <p:spPr bwMode="auto">
            <a:xfrm>
              <a:off x="4125" y="2873"/>
              <a:ext cx="511" cy="311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R4</a:t>
              </a:r>
            </a:p>
          </p:txBody>
        </p:sp>
        <p:sp>
          <p:nvSpPr>
            <p:cNvPr id="433172" name="Rectangle 20"/>
            <p:cNvSpPr>
              <a:spLocks noChangeArrowheads="1"/>
            </p:cNvSpPr>
            <p:nvPr/>
          </p:nvSpPr>
          <p:spPr bwMode="auto">
            <a:xfrm>
              <a:off x="4163" y="2564"/>
              <a:ext cx="511" cy="30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R1</a:t>
              </a:r>
            </a:p>
          </p:txBody>
        </p:sp>
        <p:sp>
          <p:nvSpPr>
            <p:cNvPr id="433173" name="Rectangle 21"/>
            <p:cNvSpPr>
              <a:spLocks noChangeArrowheads="1"/>
            </p:cNvSpPr>
            <p:nvPr/>
          </p:nvSpPr>
          <p:spPr bwMode="auto">
            <a:xfrm>
              <a:off x="4163" y="2285"/>
              <a:ext cx="511" cy="279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R3</a:t>
              </a:r>
              <a:endParaRPr lang="en-US" sz="1800" b="1" smtClean="0">
                <a:solidFill>
                  <a:srgbClr val="0066FF"/>
                </a:solidFill>
                <a:cs typeface="Arial"/>
              </a:endParaRPr>
            </a:p>
          </p:txBody>
        </p:sp>
        <p:sp>
          <p:nvSpPr>
            <p:cNvPr id="433174" name="Rectangle 22"/>
            <p:cNvSpPr>
              <a:spLocks noChangeArrowheads="1"/>
            </p:cNvSpPr>
            <p:nvPr/>
          </p:nvSpPr>
          <p:spPr bwMode="auto">
            <a:xfrm>
              <a:off x="4163" y="1976"/>
              <a:ext cx="511" cy="30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R5</a:t>
              </a:r>
            </a:p>
          </p:txBody>
        </p:sp>
        <p:sp>
          <p:nvSpPr>
            <p:cNvPr id="433175" name="Rectangle 23"/>
            <p:cNvSpPr>
              <a:spLocks noChangeArrowheads="1"/>
            </p:cNvSpPr>
            <p:nvPr/>
          </p:nvSpPr>
          <p:spPr bwMode="auto">
            <a:xfrm>
              <a:off x="4636" y="3533"/>
              <a:ext cx="510" cy="325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en-US" sz="1800" smtClean="0">
                  <a:solidFill>
                    <a:srgbClr val="FFFFFF"/>
                  </a:solidFill>
                  <a:cs typeface="Arial"/>
                </a:rPr>
                <a:t>X</a:t>
              </a:r>
            </a:p>
          </p:txBody>
        </p:sp>
        <p:sp>
          <p:nvSpPr>
            <p:cNvPr id="433176" name="Rectangle 24"/>
            <p:cNvSpPr>
              <a:spLocks noChangeArrowheads="1"/>
            </p:cNvSpPr>
            <p:nvPr/>
          </p:nvSpPr>
          <p:spPr bwMode="auto">
            <a:xfrm>
              <a:off x="3615" y="3533"/>
              <a:ext cx="510" cy="325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R1</a:t>
              </a:r>
            </a:p>
          </p:txBody>
        </p:sp>
        <p:sp>
          <p:nvSpPr>
            <p:cNvPr id="433177" name="Rectangle 25"/>
            <p:cNvSpPr>
              <a:spLocks noChangeArrowheads="1"/>
            </p:cNvSpPr>
            <p:nvPr/>
          </p:nvSpPr>
          <p:spPr bwMode="auto">
            <a:xfrm>
              <a:off x="3105" y="3533"/>
              <a:ext cx="510" cy="325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R5</a:t>
              </a:r>
            </a:p>
          </p:txBody>
        </p:sp>
        <p:sp>
          <p:nvSpPr>
            <p:cNvPr id="433178" name="Rectangle 26"/>
            <p:cNvSpPr>
              <a:spLocks noChangeArrowheads="1"/>
            </p:cNvSpPr>
            <p:nvPr/>
          </p:nvSpPr>
          <p:spPr bwMode="auto">
            <a:xfrm>
              <a:off x="2594" y="3533"/>
              <a:ext cx="511" cy="325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R4</a:t>
              </a:r>
            </a:p>
          </p:txBody>
        </p:sp>
        <p:sp>
          <p:nvSpPr>
            <p:cNvPr id="433179" name="Rectangle 27"/>
            <p:cNvSpPr>
              <a:spLocks noChangeArrowheads="1"/>
            </p:cNvSpPr>
            <p:nvPr/>
          </p:nvSpPr>
          <p:spPr bwMode="auto">
            <a:xfrm>
              <a:off x="2084" y="3533"/>
              <a:ext cx="510" cy="325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R3</a:t>
              </a:r>
            </a:p>
          </p:txBody>
        </p:sp>
        <p:sp>
          <p:nvSpPr>
            <p:cNvPr id="433180" name="Rectangle 28"/>
            <p:cNvSpPr>
              <a:spLocks noChangeArrowheads="1"/>
            </p:cNvSpPr>
            <p:nvPr/>
          </p:nvSpPr>
          <p:spPr bwMode="auto">
            <a:xfrm>
              <a:off x="4636" y="3184"/>
              <a:ext cx="510" cy="34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R2</a:t>
              </a:r>
            </a:p>
          </p:txBody>
        </p:sp>
        <p:sp>
          <p:nvSpPr>
            <p:cNvPr id="433181" name="Rectangle 29"/>
            <p:cNvSpPr>
              <a:spLocks noChangeArrowheads="1"/>
            </p:cNvSpPr>
            <p:nvPr/>
          </p:nvSpPr>
          <p:spPr bwMode="auto">
            <a:xfrm>
              <a:off x="3615" y="3184"/>
              <a:ext cx="510" cy="349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R4</a:t>
              </a:r>
            </a:p>
          </p:txBody>
        </p:sp>
        <p:sp>
          <p:nvSpPr>
            <p:cNvPr id="433182" name="Rectangle 30"/>
            <p:cNvSpPr>
              <a:spLocks noChangeArrowheads="1"/>
            </p:cNvSpPr>
            <p:nvPr/>
          </p:nvSpPr>
          <p:spPr bwMode="auto">
            <a:xfrm>
              <a:off x="3105" y="3184"/>
              <a:ext cx="510" cy="34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R1</a:t>
              </a:r>
            </a:p>
          </p:txBody>
        </p:sp>
        <p:sp>
          <p:nvSpPr>
            <p:cNvPr id="433183" name="Rectangle 31"/>
            <p:cNvSpPr>
              <a:spLocks noChangeArrowheads="1"/>
            </p:cNvSpPr>
            <p:nvPr/>
          </p:nvSpPr>
          <p:spPr bwMode="auto">
            <a:xfrm>
              <a:off x="2594" y="3184"/>
              <a:ext cx="511" cy="349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R3</a:t>
              </a:r>
            </a:p>
          </p:txBody>
        </p:sp>
        <p:sp>
          <p:nvSpPr>
            <p:cNvPr id="433184" name="Rectangle 32"/>
            <p:cNvSpPr>
              <a:spLocks noChangeArrowheads="1"/>
            </p:cNvSpPr>
            <p:nvPr/>
          </p:nvSpPr>
          <p:spPr bwMode="auto">
            <a:xfrm>
              <a:off x="2084" y="3184"/>
              <a:ext cx="510" cy="34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R5</a:t>
              </a:r>
            </a:p>
          </p:txBody>
        </p:sp>
        <p:sp>
          <p:nvSpPr>
            <p:cNvPr id="433185" name="Rectangle 33"/>
            <p:cNvSpPr>
              <a:spLocks noChangeArrowheads="1"/>
            </p:cNvSpPr>
            <p:nvPr/>
          </p:nvSpPr>
          <p:spPr bwMode="auto">
            <a:xfrm>
              <a:off x="4636" y="2873"/>
              <a:ext cx="510" cy="311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R1</a:t>
              </a:r>
            </a:p>
          </p:txBody>
        </p:sp>
        <p:sp>
          <p:nvSpPr>
            <p:cNvPr id="433186" name="Rectangle 34"/>
            <p:cNvSpPr>
              <a:spLocks noChangeArrowheads="1"/>
            </p:cNvSpPr>
            <p:nvPr/>
          </p:nvSpPr>
          <p:spPr bwMode="auto">
            <a:xfrm>
              <a:off x="3615" y="2873"/>
              <a:ext cx="510" cy="311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en-US" sz="1800" smtClean="0">
                  <a:solidFill>
                    <a:srgbClr val="FFFFFF"/>
                  </a:solidFill>
                  <a:cs typeface="Arial"/>
                </a:rPr>
                <a:t>X</a:t>
              </a:r>
            </a:p>
          </p:txBody>
        </p:sp>
        <p:sp>
          <p:nvSpPr>
            <p:cNvPr id="433187" name="Rectangle 35"/>
            <p:cNvSpPr>
              <a:spLocks noChangeArrowheads="1"/>
            </p:cNvSpPr>
            <p:nvPr/>
          </p:nvSpPr>
          <p:spPr bwMode="auto">
            <a:xfrm>
              <a:off x="3105" y="2873"/>
              <a:ext cx="510" cy="31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R3</a:t>
              </a:r>
            </a:p>
          </p:txBody>
        </p:sp>
        <p:sp>
          <p:nvSpPr>
            <p:cNvPr id="433188" name="Rectangle 36"/>
            <p:cNvSpPr>
              <a:spLocks noChangeArrowheads="1"/>
            </p:cNvSpPr>
            <p:nvPr/>
          </p:nvSpPr>
          <p:spPr bwMode="auto">
            <a:xfrm>
              <a:off x="2594" y="2873"/>
              <a:ext cx="511" cy="311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R5</a:t>
              </a:r>
            </a:p>
          </p:txBody>
        </p:sp>
        <p:sp>
          <p:nvSpPr>
            <p:cNvPr id="433189" name="Rectangle 37"/>
            <p:cNvSpPr>
              <a:spLocks noChangeArrowheads="1"/>
            </p:cNvSpPr>
            <p:nvPr/>
          </p:nvSpPr>
          <p:spPr bwMode="auto">
            <a:xfrm>
              <a:off x="2084" y="2873"/>
              <a:ext cx="510" cy="311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R2</a:t>
              </a:r>
            </a:p>
          </p:txBody>
        </p:sp>
        <p:sp>
          <p:nvSpPr>
            <p:cNvPr id="433190" name="Rectangle 38"/>
            <p:cNvSpPr>
              <a:spLocks noChangeArrowheads="1"/>
            </p:cNvSpPr>
            <p:nvPr/>
          </p:nvSpPr>
          <p:spPr bwMode="auto">
            <a:xfrm>
              <a:off x="4636" y="2564"/>
              <a:ext cx="510" cy="30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R5</a:t>
              </a:r>
            </a:p>
          </p:txBody>
        </p:sp>
        <p:sp>
          <p:nvSpPr>
            <p:cNvPr id="433191" name="Rectangle 39"/>
            <p:cNvSpPr>
              <a:spLocks noChangeArrowheads="1"/>
            </p:cNvSpPr>
            <p:nvPr/>
          </p:nvSpPr>
          <p:spPr bwMode="auto">
            <a:xfrm>
              <a:off x="3653" y="2564"/>
              <a:ext cx="510" cy="309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R3</a:t>
              </a:r>
            </a:p>
          </p:txBody>
        </p:sp>
        <p:sp>
          <p:nvSpPr>
            <p:cNvPr id="433192" name="Rectangle 40"/>
            <p:cNvSpPr>
              <a:spLocks noChangeArrowheads="1"/>
            </p:cNvSpPr>
            <p:nvPr/>
          </p:nvSpPr>
          <p:spPr bwMode="auto">
            <a:xfrm>
              <a:off x="3120" y="2544"/>
              <a:ext cx="528" cy="35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en-US" sz="1800" smtClean="0">
                  <a:solidFill>
                    <a:srgbClr val="FFFFFF"/>
                  </a:solidFill>
                  <a:cs typeface="Arial"/>
                </a:rPr>
                <a:t>X</a:t>
              </a:r>
            </a:p>
          </p:txBody>
        </p:sp>
        <p:sp>
          <p:nvSpPr>
            <p:cNvPr id="433193" name="Rectangle 41"/>
            <p:cNvSpPr>
              <a:spLocks noChangeArrowheads="1"/>
            </p:cNvSpPr>
            <p:nvPr/>
          </p:nvSpPr>
          <p:spPr bwMode="auto">
            <a:xfrm>
              <a:off x="2592" y="2564"/>
              <a:ext cx="551" cy="30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R2</a:t>
              </a:r>
            </a:p>
          </p:txBody>
        </p:sp>
        <p:sp>
          <p:nvSpPr>
            <p:cNvPr id="433194" name="Rectangle 42"/>
            <p:cNvSpPr>
              <a:spLocks noChangeArrowheads="1"/>
            </p:cNvSpPr>
            <p:nvPr/>
          </p:nvSpPr>
          <p:spPr bwMode="auto">
            <a:xfrm>
              <a:off x="2058" y="2567"/>
              <a:ext cx="534" cy="309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R4</a:t>
              </a:r>
            </a:p>
          </p:txBody>
        </p:sp>
        <p:sp>
          <p:nvSpPr>
            <p:cNvPr id="433195" name="Rectangle 43"/>
            <p:cNvSpPr>
              <a:spLocks noChangeArrowheads="1"/>
            </p:cNvSpPr>
            <p:nvPr/>
          </p:nvSpPr>
          <p:spPr bwMode="auto">
            <a:xfrm>
              <a:off x="4656" y="2304"/>
              <a:ext cx="510" cy="279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R4</a:t>
              </a:r>
            </a:p>
          </p:txBody>
        </p:sp>
        <p:sp>
          <p:nvSpPr>
            <p:cNvPr id="433196" name="Rectangle 44"/>
            <p:cNvSpPr>
              <a:spLocks noChangeArrowheads="1"/>
            </p:cNvSpPr>
            <p:nvPr/>
          </p:nvSpPr>
          <p:spPr bwMode="auto">
            <a:xfrm>
              <a:off x="3653" y="2285"/>
              <a:ext cx="510" cy="27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R5</a:t>
              </a:r>
            </a:p>
          </p:txBody>
        </p:sp>
        <p:sp>
          <p:nvSpPr>
            <p:cNvPr id="433197" name="Rectangle 45"/>
            <p:cNvSpPr>
              <a:spLocks noChangeArrowheads="1"/>
            </p:cNvSpPr>
            <p:nvPr/>
          </p:nvSpPr>
          <p:spPr bwMode="auto">
            <a:xfrm>
              <a:off x="3120" y="2285"/>
              <a:ext cx="533" cy="27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R2</a:t>
              </a:r>
            </a:p>
          </p:txBody>
        </p:sp>
        <p:sp>
          <p:nvSpPr>
            <p:cNvPr id="433198" name="Rectangle 46"/>
            <p:cNvSpPr>
              <a:spLocks noChangeArrowheads="1"/>
            </p:cNvSpPr>
            <p:nvPr/>
          </p:nvSpPr>
          <p:spPr bwMode="auto">
            <a:xfrm>
              <a:off x="2592" y="2256"/>
              <a:ext cx="528" cy="32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en-US" sz="1800" smtClean="0">
                  <a:solidFill>
                    <a:srgbClr val="FFFFFF"/>
                  </a:solidFill>
                  <a:cs typeface="Arial"/>
                </a:rPr>
                <a:t>X</a:t>
              </a:r>
            </a:p>
          </p:txBody>
        </p:sp>
        <p:sp>
          <p:nvSpPr>
            <p:cNvPr id="433199" name="Rectangle 47"/>
            <p:cNvSpPr>
              <a:spLocks noChangeArrowheads="1"/>
            </p:cNvSpPr>
            <p:nvPr/>
          </p:nvSpPr>
          <p:spPr bwMode="auto">
            <a:xfrm>
              <a:off x="2112" y="2304"/>
              <a:ext cx="480" cy="293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R1</a:t>
              </a:r>
            </a:p>
          </p:txBody>
        </p:sp>
        <p:sp>
          <p:nvSpPr>
            <p:cNvPr id="433200" name="Rectangle 48"/>
            <p:cNvSpPr>
              <a:spLocks noChangeArrowheads="1"/>
            </p:cNvSpPr>
            <p:nvPr/>
          </p:nvSpPr>
          <p:spPr bwMode="auto">
            <a:xfrm>
              <a:off x="4656" y="1968"/>
              <a:ext cx="510" cy="336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R3</a:t>
              </a:r>
            </a:p>
          </p:txBody>
        </p:sp>
        <p:sp>
          <p:nvSpPr>
            <p:cNvPr id="433201" name="Rectangle 49"/>
            <p:cNvSpPr>
              <a:spLocks noChangeArrowheads="1"/>
            </p:cNvSpPr>
            <p:nvPr/>
          </p:nvSpPr>
          <p:spPr bwMode="auto">
            <a:xfrm>
              <a:off x="3648" y="1968"/>
              <a:ext cx="510" cy="33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R2</a:t>
              </a:r>
            </a:p>
          </p:txBody>
        </p:sp>
        <p:sp>
          <p:nvSpPr>
            <p:cNvPr id="433202" name="Rectangle 50"/>
            <p:cNvSpPr>
              <a:spLocks noChangeArrowheads="1"/>
            </p:cNvSpPr>
            <p:nvPr/>
          </p:nvSpPr>
          <p:spPr bwMode="auto">
            <a:xfrm>
              <a:off x="3072" y="1968"/>
              <a:ext cx="576" cy="336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R4</a:t>
              </a:r>
            </a:p>
          </p:txBody>
        </p:sp>
        <p:sp>
          <p:nvSpPr>
            <p:cNvPr id="433203" name="Rectangle 51"/>
            <p:cNvSpPr>
              <a:spLocks noChangeArrowheads="1"/>
            </p:cNvSpPr>
            <p:nvPr/>
          </p:nvSpPr>
          <p:spPr bwMode="auto">
            <a:xfrm>
              <a:off x="2592" y="1976"/>
              <a:ext cx="551" cy="30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r>
                <a:rPr lang="en-US" sz="1800" b="1" smtClean="0">
                  <a:solidFill>
                    <a:srgbClr val="FFFFFF"/>
                  </a:solidFill>
                  <a:cs typeface="Arial"/>
                </a:rPr>
                <a:t>R1</a:t>
              </a:r>
            </a:p>
          </p:txBody>
        </p:sp>
        <p:sp>
          <p:nvSpPr>
            <p:cNvPr id="433204" name="Rectangle 52"/>
            <p:cNvSpPr>
              <a:spLocks noChangeArrowheads="1"/>
            </p:cNvSpPr>
            <p:nvPr/>
          </p:nvSpPr>
          <p:spPr bwMode="auto">
            <a:xfrm>
              <a:off x="2064" y="1968"/>
              <a:ext cx="528" cy="336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en-US" sz="1800" smtClean="0">
                  <a:solidFill>
                    <a:srgbClr val="FFFFFF"/>
                  </a:solidFill>
                  <a:cs typeface="Arial"/>
                </a:rPr>
                <a:t>X</a:t>
              </a:r>
            </a:p>
          </p:txBody>
        </p:sp>
        <p:sp>
          <p:nvSpPr>
            <p:cNvPr id="433205" name="Line 53"/>
            <p:cNvSpPr>
              <a:spLocks noChangeShapeType="1"/>
            </p:cNvSpPr>
            <p:nvPr/>
          </p:nvSpPr>
          <p:spPr bwMode="auto">
            <a:xfrm>
              <a:off x="2064" y="2304"/>
              <a:ext cx="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06" name="Line 54"/>
            <p:cNvSpPr>
              <a:spLocks noChangeShapeType="1"/>
            </p:cNvSpPr>
            <p:nvPr/>
          </p:nvSpPr>
          <p:spPr bwMode="auto">
            <a:xfrm>
              <a:off x="2084" y="2564"/>
              <a:ext cx="10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07" name="Line 55"/>
            <p:cNvSpPr>
              <a:spLocks noChangeShapeType="1"/>
            </p:cNvSpPr>
            <p:nvPr/>
          </p:nvSpPr>
          <p:spPr bwMode="auto">
            <a:xfrm>
              <a:off x="2084" y="2873"/>
              <a:ext cx="10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08" name="Line 56"/>
            <p:cNvSpPr>
              <a:spLocks noChangeShapeType="1"/>
            </p:cNvSpPr>
            <p:nvPr/>
          </p:nvSpPr>
          <p:spPr bwMode="auto">
            <a:xfrm>
              <a:off x="2084" y="3184"/>
              <a:ext cx="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09" name="Line 57"/>
            <p:cNvSpPr>
              <a:spLocks noChangeShapeType="1"/>
            </p:cNvSpPr>
            <p:nvPr/>
          </p:nvSpPr>
          <p:spPr bwMode="auto">
            <a:xfrm>
              <a:off x="2084" y="3533"/>
              <a:ext cx="3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0" name="Line 58"/>
            <p:cNvSpPr>
              <a:spLocks noChangeShapeType="1"/>
            </p:cNvSpPr>
            <p:nvPr/>
          </p:nvSpPr>
          <p:spPr bwMode="auto">
            <a:xfrm>
              <a:off x="2594" y="1976"/>
              <a:ext cx="0" cy="18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1" name="Line 59"/>
            <p:cNvSpPr>
              <a:spLocks noChangeShapeType="1"/>
            </p:cNvSpPr>
            <p:nvPr/>
          </p:nvSpPr>
          <p:spPr bwMode="auto">
            <a:xfrm>
              <a:off x="3105" y="1976"/>
              <a:ext cx="0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2" name="Line 60"/>
            <p:cNvSpPr>
              <a:spLocks noChangeShapeType="1"/>
            </p:cNvSpPr>
            <p:nvPr/>
          </p:nvSpPr>
          <p:spPr bwMode="auto">
            <a:xfrm>
              <a:off x="3615" y="1976"/>
              <a:ext cx="0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3" name="Line 61"/>
            <p:cNvSpPr>
              <a:spLocks noChangeShapeType="1"/>
            </p:cNvSpPr>
            <p:nvPr/>
          </p:nvSpPr>
          <p:spPr bwMode="auto">
            <a:xfrm>
              <a:off x="4125" y="1976"/>
              <a:ext cx="0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4" name="Line 62"/>
            <p:cNvSpPr>
              <a:spLocks noChangeShapeType="1"/>
            </p:cNvSpPr>
            <p:nvPr/>
          </p:nvSpPr>
          <p:spPr bwMode="auto">
            <a:xfrm>
              <a:off x="4636" y="1976"/>
              <a:ext cx="0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5" name="Line 63"/>
            <p:cNvSpPr>
              <a:spLocks noChangeShapeType="1"/>
            </p:cNvSpPr>
            <p:nvPr/>
          </p:nvSpPr>
          <p:spPr bwMode="auto">
            <a:xfrm>
              <a:off x="4636" y="2564"/>
              <a:ext cx="5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6" name="Line 64"/>
            <p:cNvSpPr>
              <a:spLocks noChangeShapeType="1"/>
            </p:cNvSpPr>
            <p:nvPr/>
          </p:nvSpPr>
          <p:spPr bwMode="auto">
            <a:xfrm>
              <a:off x="4125" y="2564"/>
              <a:ext cx="51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7" name="Line 65"/>
            <p:cNvSpPr>
              <a:spLocks noChangeShapeType="1"/>
            </p:cNvSpPr>
            <p:nvPr/>
          </p:nvSpPr>
          <p:spPr bwMode="auto">
            <a:xfrm>
              <a:off x="4125" y="2873"/>
              <a:ext cx="0" cy="9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8" name="Line 66"/>
            <p:cNvSpPr>
              <a:spLocks noChangeShapeType="1"/>
            </p:cNvSpPr>
            <p:nvPr/>
          </p:nvSpPr>
          <p:spPr bwMode="auto">
            <a:xfrm>
              <a:off x="4125" y="2564"/>
              <a:ext cx="0" cy="30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19" name="Line 67"/>
            <p:cNvSpPr>
              <a:spLocks noChangeShapeType="1"/>
            </p:cNvSpPr>
            <p:nvPr/>
          </p:nvSpPr>
          <p:spPr bwMode="auto">
            <a:xfrm>
              <a:off x="4636" y="2873"/>
              <a:ext cx="0" cy="9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0" name="Line 68"/>
            <p:cNvSpPr>
              <a:spLocks noChangeShapeType="1"/>
            </p:cNvSpPr>
            <p:nvPr/>
          </p:nvSpPr>
          <p:spPr bwMode="auto">
            <a:xfrm>
              <a:off x="4636" y="2873"/>
              <a:ext cx="5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1" name="Line 69"/>
            <p:cNvSpPr>
              <a:spLocks noChangeShapeType="1"/>
            </p:cNvSpPr>
            <p:nvPr/>
          </p:nvSpPr>
          <p:spPr bwMode="auto">
            <a:xfrm>
              <a:off x="3615" y="2564"/>
              <a:ext cx="5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2" name="Line 70"/>
            <p:cNvSpPr>
              <a:spLocks noChangeShapeType="1"/>
            </p:cNvSpPr>
            <p:nvPr/>
          </p:nvSpPr>
          <p:spPr bwMode="auto">
            <a:xfrm>
              <a:off x="3105" y="2564"/>
              <a:ext cx="5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3" name="Line 71"/>
            <p:cNvSpPr>
              <a:spLocks noChangeShapeType="1"/>
            </p:cNvSpPr>
            <p:nvPr/>
          </p:nvSpPr>
          <p:spPr bwMode="auto">
            <a:xfrm>
              <a:off x="3105" y="2873"/>
              <a:ext cx="0" cy="9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4" name="Line 72"/>
            <p:cNvSpPr>
              <a:spLocks noChangeShapeType="1"/>
            </p:cNvSpPr>
            <p:nvPr/>
          </p:nvSpPr>
          <p:spPr bwMode="auto">
            <a:xfrm>
              <a:off x="3105" y="2564"/>
              <a:ext cx="0" cy="30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5" name="Line 73"/>
            <p:cNvSpPr>
              <a:spLocks noChangeShapeType="1"/>
            </p:cNvSpPr>
            <p:nvPr/>
          </p:nvSpPr>
          <p:spPr bwMode="auto">
            <a:xfrm>
              <a:off x="3615" y="2873"/>
              <a:ext cx="0" cy="9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6" name="Line 74"/>
            <p:cNvSpPr>
              <a:spLocks noChangeShapeType="1"/>
            </p:cNvSpPr>
            <p:nvPr/>
          </p:nvSpPr>
          <p:spPr bwMode="auto">
            <a:xfrm>
              <a:off x="3615" y="2564"/>
              <a:ext cx="0" cy="30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7" name="Line 75"/>
            <p:cNvSpPr>
              <a:spLocks noChangeShapeType="1"/>
            </p:cNvSpPr>
            <p:nvPr/>
          </p:nvSpPr>
          <p:spPr bwMode="auto">
            <a:xfrm>
              <a:off x="3615" y="2873"/>
              <a:ext cx="5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8" name="Line 76"/>
            <p:cNvSpPr>
              <a:spLocks noChangeShapeType="1"/>
            </p:cNvSpPr>
            <p:nvPr/>
          </p:nvSpPr>
          <p:spPr bwMode="auto">
            <a:xfrm>
              <a:off x="3105" y="2873"/>
              <a:ext cx="51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29" name="Line 77"/>
            <p:cNvSpPr>
              <a:spLocks noChangeShapeType="1"/>
            </p:cNvSpPr>
            <p:nvPr/>
          </p:nvSpPr>
          <p:spPr bwMode="auto">
            <a:xfrm>
              <a:off x="4125" y="2873"/>
              <a:ext cx="511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30" name="Line 78"/>
            <p:cNvSpPr>
              <a:spLocks noChangeShapeType="1"/>
            </p:cNvSpPr>
            <p:nvPr/>
          </p:nvSpPr>
          <p:spPr bwMode="auto">
            <a:xfrm>
              <a:off x="4636" y="2564"/>
              <a:ext cx="0" cy="30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31" name="Text Box 79"/>
            <p:cNvSpPr txBox="1">
              <a:spLocks noChangeArrowheads="1"/>
            </p:cNvSpPr>
            <p:nvPr/>
          </p:nvSpPr>
          <p:spPr bwMode="auto">
            <a:xfrm>
              <a:off x="2970" y="1165"/>
              <a:ext cx="547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Arial Narrow" charset="0"/>
                  <a:cs typeface="Arial"/>
                </a:rPr>
                <a:t>teams</a:t>
              </a:r>
            </a:p>
          </p:txBody>
        </p:sp>
        <p:sp>
          <p:nvSpPr>
            <p:cNvPr id="433232" name="Rectangle 80"/>
            <p:cNvSpPr>
              <a:spLocks noChangeArrowheads="1"/>
            </p:cNvSpPr>
            <p:nvPr/>
          </p:nvSpPr>
          <p:spPr bwMode="auto">
            <a:xfrm rot="-5400000">
              <a:off x="819" y="2423"/>
              <a:ext cx="63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latin typeface="Arial Narrow" charset="0"/>
                  <a:cs typeface="Arial"/>
                </a:rPr>
                <a:t>teams</a:t>
              </a:r>
            </a:p>
          </p:txBody>
        </p:sp>
      </p:grpSp>
      <p:sp>
        <p:nvSpPr>
          <p:cNvPr id="433233" name="Text Box 81"/>
          <p:cNvSpPr txBox="1">
            <a:spLocks noChangeArrowheads="1"/>
          </p:cNvSpPr>
          <p:nvPr/>
        </p:nvSpPr>
        <p:spPr bwMode="auto">
          <a:xfrm>
            <a:off x="1219200" y="3641725"/>
            <a:ext cx="3157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cs typeface="Arial"/>
              </a:rPr>
              <a:t>Scheduling and timetabling</a:t>
            </a:r>
          </a:p>
        </p:txBody>
      </p:sp>
      <p:sp>
        <p:nvSpPr>
          <p:cNvPr id="433234" name="Line 82"/>
          <p:cNvSpPr>
            <a:spLocks noChangeShapeType="1"/>
          </p:cNvSpPr>
          <p:nvPr/>
        </p:nvSpPr>
        <p:spPr bwMode="auto">
          <a:xfrm flipH="1" flipV="1">
            <a:off x="914400" y="5715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33235" name="Line 83"/>
          <p:cNvSpPr>
            <a:spLocks noChangeShapeType="1"/>
          </p:cNvSpPr>
          <p:nvPr/>
        </p:nvSpPr>
        <p:spPr bwMode="auto">
          <a:xfrm flipV="1">
            <a:off x="3048000" y="4876800"/>
            <a:ext cx="2590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smtClean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33236" name="Group 84"/>
          <p:cNvGrpSpPr>
            <a:grpSpLocks/>
          </p:cNvGrpSpPr>
          <p:nvPr/>
        </p:nvGrpSpPr>
        <p:grpSpPr bwMode="auto">
          <a:xfrm>
            <a:off x="5334000" y="1238250"/>
            <a:ext cx="5738813" cy="2343150"/>
            <a:chOff x="1536" y="1728"/>
            <a:chExt cx="3615" cy="1476"/>
          </a:xfrm>
        </p:grpSpPr>
        <p:sp>
          <p:nvSpPr>
            <p:cNvPr id="433237" name="Rectangle 85"/>
            <p:cNvSpPr>
              <a:spLocks noChangeArrowheads="1"/>
            </p:cNvSpPr>
            <p:nvPr/>
          </p:nvSpPr>
          <p:spPr bwMode="auto">
            <a:xfrm>
              <a:off x="1536" y="1728"/>
              <a:ext cx="2256" cy="1152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38" name="Rectangle 86"/>
            <p:cNvSpPr>
              <a:spLocks noChangeArrowheads="1"/>
            </p:cNvSpPr>
            <p:nvPr/>
          </p:nvSpPr>
          <p:spPr bwMode="auto">
            <a:xfrm>
              <a:off x="1585" y="1766"/>
              <a:ext cx="356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A                D                 E       </a:t>
              </a:r>
              <a:r>
                <a:rPr lang="en-US" sz="1200" smtClean="0">
                  <a:solidFill>
                    <a:srgbClr val="FFFF00"/>
                  </a:solidFill>
                  <a:cs typeface="Arial"/>
                </a:rPr>
                <a:t>           </a:t>
              </a:r>
              <a:r>
                <a:rPr lang="en-US" sz="1200" b="1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/>
                </a:rPr>
                <a:t>B</a:t>
              </a:r>
              <a:r>
                <a:rPr lang="en-US" sz="1200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/>
                </a:rPr>
                <a:t> </a:t>
              </a:r>
              <a:r>
                <a:rPr lang="en-US" sz="1200" smtClean="0">
                  <a:solidFill>
                    <a:srgbClr val="66FF33"/>
                  </a:solidFill>
                  <a:cs typeface="Arial"/>
                </a:rPr>
                <a:t> </a:t>
              </a:r>
              <a:r>
                <a:rPr lang="en-US" sz="1200" smtClean="0">
                  <a:solidFill>
                    <a:srgbClr val="FFFF00"/>
                  </a:solidFill>
                  <a:cs typeface="Arial"/>
                </a:rPr>
                <a:t>               </a:t>
              </a:r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C</a:t>
              </a:r>
            </a:p>
            <a:p>
              <a:pPr eaLnBrk="0" hangingPunct="0"/>
              <a:endParaRPr lang="en-US" sz="1200" b="1" smtClean="0">
                <a:solidFill>
                  <a:srgbClr val="FFFF00"/>
                </a:solidFill>
                <a:cs typeface="Arial"/>
              </a:endParaRPr>
            </a:p>
            <a:p>
              <a:pPr eaLnBrk="0" hangingPunct="0"/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C                 B                A                  E                  D</a:t>
              </a:r>
            </a:p>
            <a:p>
              <a:pPr eaLnBrk="0" hangingPunct="0"/>
              <a:endParaRPr lang="en-US" sz="1200" b="1" smtClean="0">
                <a:solidFill>
                  <a:srgbClr val="FFFF00"/>
                </a:solidFill>
                <a:cs typeface="Arial"/>
              </a:endParaRPr>
            </a:p>
            <a:p>
              <a:pPr eaLnBrk="0" hangingPunct="0"/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D                C                </a:t>
              </a:r>
              <a:r>
                <a:rPr lang="en-US" sz="1200" b="1" smtClean="0">
                  <a:solidFill>
                    <a:srgbClr val="66FF33"/>
                  </a:solidFill>
                  <a:cs typeface="Arial"/>
                </a:rPr>
                <a:t> </a:t>
              </a:r>
              <a:r>
                <a:rPr lang="en-US" sz="1200" b="1" smtClean="0">
                  <a:solidFill>
                    <a:srgbClr val="66FF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Arial"/>
                </a:rPr>
                <a:t>B</a:t>
              </a:r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                  A                 E</a:t>
              </a:r>
            </a:p>
            <a:p>
              <a:pPr eaLnBrk="0" hangingPunct="0"/>
              <a:endParaRPr lang="en-US" sz="1200" b="1" smtClean="0">
                <a:solidFill>
                  <a:srgbClr val="FFFF00"/>
                </a:solidFill>
                <a:cs typeface="Arial"/>
              </a:endParaRPr>
            </a:p>
            <a:p>
              <a:pPr eaLnBrk="0" hangingPunct="0"/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E               </a:t>
              </a:r>
              <a:r>
                <a:rPr lang="en-US" sz="1200" b="1" smtClean="0">
                  <a:solidFill>
                    <a:srgbClr val="66FF33"/>
                  </a:solidFill>
                  <a:cs typeface="Arial"/>
                </a:rPr>
                <a:t> A </a:t>
              </a:r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                C                  D                 B</a:t>
              </a:r>
            </a:p>
            <a:p>
              <a:pPr eaLnBrk="0" hangingPunct="0"/>
              <a:endParaRPr lang="en-US" sz="1200" b="1" smtClean="0">
                <a:solidFill>
                  <a:srgbClr val="FFFF00"/>
                </a:solidFill>
                <a:cs typeface="Arial"/>
              </a:endParaRPr>
            </a:p>
            <a:p>
              <a:pPr eaLnBrk="0" hangingPunct="0"/>
              <a:r>
                <a:rPr lang="en-US" sz="1200" b="1" smtClean="0">
                  <a:solidFill>
                    <a:srgbClr val="FFFF00"/>
                  </a:solidFill>
                  <a:cs typeface="Arial"/>
                </a:rPr>
                <a:t>B                E                   D                 C                 A</a:t>
              </a:r>
            </a:p>
            <a:p>
              <a:pPr eaLnBrk="0" hangingPunct="0"/>
              <a:endParaRPr lang="en-US" sz="1200" smtClean="0">
                <a:solidFill>
                  <a:srgbClr val="FFFF00"/>
                </a:solidFill>
                <a:cs typeface="Arial"/>
              </a:endParaRPr>
            </a:p>
            <a:p>
              <a:pPr eaLnBrk="0" hangingPunct="0"/>
              <a:endParaRPr lang="en-US" sz="1200" smtClean="0">
                <a:solidFill>
                  <a:srgbClr val="000000"/>
                </a:solidFill>
                <a:cs typeface="Arial"/>
              </a:endParaRPr>
            </a:p>
            <a:p>
              <a:pPr eaLnBrk="0" hangingPunct="0"/>
              <a:endParaRPr lang="en-US" sz="12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433239" name="Line 87"/>
          <p:cNvSpPr>
            <a:spLocks noChangeShapeType="1"/>
          </p:cNvSpPr>
          <p:nvPr/>
        </p:nvSpPr>
        <p:spPr bwMode="auto">
          <a:xfrm flipV="1">
            <a:off x="2895600" y="3657600"/>
            <a:ext cx="2514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33240" name="Text Box 88"/>
          <p:cNvSpPr txBox="1">
            <a:spLocks noChangeArrowheads="1"/>
          </p:cNvSpPr>
          <p:nvPr/>
        </p:nvSpPr>
        <p:spPr bwMode="auto">
          <a:xfrm>
            <a:off x="5445125" y="3260725"/>
            <a:ext cx="369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cs typeface="Arial"/>
              </a:rPr>
              <a:t>Design of Scientific Experiments</a:t>
            </a:r>
          </a:p>
        </p:txBody>
      </p:sp>
      <p:sp>
        <p:nvSpPr>
          <p:cNvPr id="433241" name="Text Box 89"/>
          <p:cNvSpPr txBox="1">
            <a:spLocks noChangeArrowheads="1"/>
          </p:cNvSpPr>
          <p:nvPr/>
        </p:nvSpPr>
        <p:spPr bwMode="auto">
          <a:xfrm>
            <a:off x="4038600" y="6400800"/>
            <a:ext cx="365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smtClean="0">
                <a:solidFill>
                  <a:srgbClr val="000000"/>
                </a:solidFill>
                <a:cs typeface="Arial"/>
              </a:rPr>
              <a:t>Many more applications…</a:t>
            </a:r>
          </a:p>
        </p:txBody>
      </p:sp>
      <p:grpSp>
        <p:nvGrpSpPr>
          <p:cNvPr id="433242" name="Group 90"/>
          <p:cNvGrpSpPr>
            <a:grpSpLocks/>
          </p:cNvGrpSpPr>
          <p:nvPr/>
        </p:nvGrpSpPr>
        <p:grpSpPr bwMode="auto">
          <a:xfrm>
            <a:off x="5715000" y="3832225"/>
            <a:ext cx="3181350" cy="2187575"/>
            <a:chOff x="3600" y="2160"/>
            <a:chExt cx="2004" cy="1378"/>
          </a:xfrm>
        </p:grpSpPr>
        <p:grpSp>
          <p:nvGrpSpPr>
            <p:cNvPr id="433243" name="Group 91"/>
            <p:cNvGrpSpPr>
              <a:grpSpLocks/>
            </p:cNvGrpSpPr>
            <p:nvPr/>
          </p:nvGrpSpPr>
          <p:grpSpPr bwMode="auto">
            <a:xfrm>
              <a:off x="4031" y="3040"/>
              <a:ext cx="485" cy="458"/>
              <a:chOff x="2544" y="1488"/>
              <a:chExt cx="1968" cy="1104"/>
            </a:xfrm>
          </p:grpSpPr>
          <p:sp>
            <p:nvSpPr>
              <p:cNvPr id="433244" name="Line 92"/>
              <p:cNvSpPr>
                <a:spLocks noChangeShapeType="1"/>
              </p:cNvSpPr>
              <p:nvPr/>
            </p:nvSpPr>
            <p:spPr bwMode="auto">
              <a:xfrm flipV="1">
                <a:off x="2679" y="1659"/>
                <a:ext cx="1833" cy="933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smtClean="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433245" name="Group 93"/>
              <p:cNvGrpSpPr>
                <a:grpSpLocks/>
              </p:cNvGrpSpPr>
              <p:nvPr/>
            </p:nvGrpSpPr>
            <p:grpSpPr bwMode="auto">
              <a:xfrm>
                <a:off x="2544" y="1488"/>
                <a:ext cx="1794" cy="1063"/>
                <a:chOff x="2544" y="1488"/>
                <a:chExt cx="1794" cy="1063"/>
              </a:xfrm>
            </p:grpSpPr>
            <p:sp>
              <p:nvSpPr>
                <p:cNvPr id="43324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557" y="1605"/>
                  <a:ext cx="1588" cy="768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4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618" y="1605"/>
                  <a:ext cx="1650" cy="822"/>
                </a:xfrm>
                <a:prstGeom prst="line">
                  <a:avLst/>
                </a:prstGeom>
                <a:noFill/>
                <a:ln w="57150">
                  <a:solidFill>
                    <a:srgbClr val="063DE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4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679" y="1659"/>
                  <a:ext cx="1650" cy="823"/>
                </a:xfrm>
                <a:prstGeom prst="line">
                  <a:avLst/>
                </a:prstGeom>
                <a:noFill/>
                <a:ln w="57150">
                  <a:solidFill>
                    <a:srgbClr val="FE9B0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4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544" y="1488"/>
                  <a:ext cx="1649" cy="823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50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688" y="1728"/>
                  <a:ext cx="1650" cy="823"/>
                </a:xfrm>
                <a:prstGeom prst="line">
                  <a:avLst/>
                </a:prstGeom>
                <a:noFill/>
                <a:ln w="57150">
                  <a:solidFill>
                    <a:srgbClr val="FFC06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51" name="Oval 99"/>
                <p:cNvSpPr>
                  <a:spLocks noChangeArrowheads="1"/>
                </p:cNvSpPr>
                <p:nvPr/>
              </p:nvSpPr>
              <p:spPr bwMode="auto">
                <a:xfrm>
                  <a:off x="3360" y="1776"/>
                  <a:ext cx="192" cy="52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</p:grpSp>
        </p:grpSp>
        <p:sp>
          <p:nvSpPr>
            <p:cNvPr id="433252" name="Line 100"/>
            <p:cNvSpPr>
              <a:spLocks noChangeShapeType="1"/>
            </p:cNvSpPr>
            <p:nvPr/>
          </p:nvSpPr>
          <p:spPr bwMode="auto">
            <a:xfrm flipH="1">
              <a:off x="4031" y="2940"/>
              <a:ext cx="390" cy="3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53" name="Line 101"/>
            <p:cNvSpPr>
              <a:spLocks noChangeShapeType="1"/>
            </p:cNvSpPr>
            <p:nvPr/>
          </p:nvSpPr>
          <p:spPr bwMode="auto">
            <a:xfrm flipH="1">
              <a:off x="4055" y="2960"/>
              <a:ext cx="378" cy="3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54" name="Oval 102"/>
            <p:cNvSpPr>
              <a:spLocks noChangeArrowheads="1"/>
            </p:cNvSpPr>
            <p:nvPr/>
          </p:nvSpPr>
          <p:spPr bwMode="auto">
            <a:xfrm>
              <a:off x="3984" y="3279"/>
              <a:ext cx="154" cy="2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55" name="Oval 103"/>
            <p:cNvSpPr>
              <a:spLocks noChangeArrowheads="1"/>
            </p:cNvSpPr>
            <p:nvPr/>
          </p:nvSpPr>
          <p:spPr bwMode="auto">
            <a:xfrm>
              <a:off x="4398" y="2880"/>
              <a:ext cx="153" cy="25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3256" name="Text Box 104"/>
            <p:cNvSpPr txBox="1">
              <a:spLocks noChangeArrowheads="1"/>
            </p:cNvSpPr>
            <p:nvPr/>
          </p:nvSpPr>
          <p:spPr bwMode="auto">
            <a:xfrm>
              <a:off x="4848" y="3024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000" b="1" smtClean="0">
                  <a:solidFill>
                    <a:srgbClr val="000000"/>
                  </a:solidFill>
                  <a:latin typeface="Arial" pitchFamily="34" charset="0"/>
                  <a:cs typeface="Arial"/>
                </a:rPr>
                <a:t>CONFLICT FREE</a:t>
              </a:r>
            </a:p>
            <a:p>
              <a:pPr algn="ctr" eaLnBrk="0" hangingPunct="0"/>
              <a:r>
                <a:rPr lang="en-US" sz="1000" b="1" smtClean="0">
                  <a:solidFill>
                    <a:srgbClr val="000000"/>
                  </a:solidFill>
                  <a:latin typeface="Arial" pitchFamily="34" charset="0"/>
                  <a:cs typeface="Arial"/>
                </a:rPr>
                <a:t>LATIN ROUTER</a:t>
              </a:r>
              <a:endParaRPr lang="en-US" sz="1000" smtClean="0">
                <a:solidFill>
                  <a:srgbClr val="000000"/>
                </a:solidFill>
                <a:latin typeface="Arial" pitchFamily="34" charset="0"/>
                <a:cs typeface="Arial"/>
              </a:endParaRPr>
            </a:p>
          </p:txBody>
        </p:sp>
        <p:grpSp>
          <p:nvGrpSpPr>
            <p:cNvPr id="433257" name="Group 105"/>
            <p:cNvGrpSpPr>
              <a:grpSpLocks/>
            </p:cNvGrpSpPr>
            <p:nvPr/>
          </p:nvGrpSpPr>
          <p:grpSpPr bwMode="auto">
            <a:xfrm>
              <a:off x="4704" y="2160"/>
              <a:ext cx="821" cy="813"/>
              <a:chOff x="2654" y="2630"/>
              <a:chExt cx="1515" cy="1234"/>
            </a:xfrm>
          </p:grpSpPr>
          <p:grpSp>
            <p:nvGrpSpPr>
              <p:cNvPr id="433258" name="Group 106"/>
              <p:cNvGrpSpPr>
                <a:grpSpLocks/>
              </p:cNvGrpSpPr>
              <p:nvPr/>
            </p:nvGrpSpPr>
            <p:grpSpPr bwMode="auto">
              <a:xfrm>
                <a:off x="3072" y="2928"/>
                <a:ext cx="1097" cy="936"/>
                <a:chOff x="1633" y="3286"/>
                <a:chExt cx="741" cy="626"/>
              </a:xfrm>
            </p:grpSpPr>
            <p:sp>
              <p:nvSpPr>
                <p:cNvPr id="43325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633" y="3286"/>
                  <a:ext cx="180" cy="150"/>
                </a:xfrm>
                <a:prstGeom prst="rect">
                  <a:avLst/>
                </a:prstGeom>
                <a:solidFill>
                  <a:srgbClr val="063DE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21" y="3286"/>
                  <a:ext cx="179" cy="150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1" name="Rectangle 109"/>
                <p:cNvSpPr>
                  <a:spLocks noChangeArrowheads="1"/>
                </p:cNvSpPr>
                <p:nvPr/>
              </p:nvSpPr>
              <p:spPr bwMode="auto">
                <a:xfrm>
                  <a:off x="2008" y="3286"/>
                  <a:ext cx="179" cy="15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195" y="3286"/>
                  <a:ext cx="179" cy="15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633" y="3444"/>
                  <a:ext cx="180" cy="15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21" y="3444"/>
                  <a:ext cx="179" cy="15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008" y="3444"/>
                  <a:ext cx="179" cy="151"/>
                </a:xfrm>
                <a:prstGeom prst="rect">
                  <a:avLst/>
                </a:prstGeom>
                <a:solidFill>
                  <a:srgbClr val="063DE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195" y="3444"/>
                  <a:ext cx="179" cy="151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633" y="3603"/>
                  <a:ext cx="180" cy="151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821" y="3603"/>
                  <a:ext cx="179" cy="151"/>
                </a:xfrm>
                <a:prstGeom prst="rect">
                  <a:avLst/>
                </a:prstGeom>
                <a:solidFill>
                  <a:srgbClr val="063DE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69" name="Rectangle 117"/>
                <p:cNvSpPr>
                  <a:spLocks noChangeArrowheads="1"/>
                </p:cNvSpPr>
                <p:nvPr/>
              </p:nvSpPr>
              <p:spPr bwMode="auto">
                <a:xfrm>
                  <a:off x="2008" y="3603"/>
                  <a:ext cx="179" cy="15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7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195" y="3603"/>
                  <a:ext cx="179" cy="15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7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633" y="3762"/>
                  <a:ext cx="180" cy="15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21" y="3762"/>
                  <a:ext cx="179" cy="15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73" name="Rectangle 121"/>
                <p:cNvSpPr>
                  <a:spLocks noChangeArrowheads="1"/>
                </p:cNvSpPr>
                <p:nvPr/>
              </p:nvSpPr>
              <p:spPr bwMode="auto">
                <a:xfrm>
                  <a:off x="2008" y="3762"/>
                  <a:ext cx="179" cy="150"/>
                </a:xfrm>
                <a:prstGeom prst="rect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sp>
              <p:nvSpPr>
                <p:cNvPr id="43327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195" y="3762"/>
                  <a:ext cx="179" cy="150"/>
                </a:xfrm>
                <a:prstGeom prst="rect">
                  <a:avLst/>
                </a:prstGeom>
                <a:solidFill>
                  <a:srgbClr val="063DE8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</p:grpSp>
          <p:sp>
            <p:nvSpPr>
              <p:cNvPr id="433275" name="Text Box 123"/>
              <p:cNvSpPr txBox="1">
                <a:spLocks noChangeArrowheads="1"/>
              </p:cNvSpPr>
              <p:nvPr/>
            </p:nvSpPr>
            <p:spPr bwMode="auto">
              <a:xfrm rot="-5400000">
                <a:off x="2391" y="3224"/>
                <a:ext cx="810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 smtClean="0">
                    <a:solidFill>
                      <a:srgbClr val="000000"/>
                    </a:solidFill>
                    <a:latin typeface="Arial" pitchFamily="34" charset="0"/>
                    <a:cs typeface="Arial"/>
                  </a:rPr>
                  <a:t>Input ports</a:t>
                </a:r>
                <a:endParaRPr lang="en-US" sz="1000" smtClean="0">
                  <a:solidFill>
                    <a:srgbClr val="CCCCFF"/>
                  </a:solidFill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433276" name="Text Box 124"/>
              <p:cNvSpPr txBox="1">
                <a:spLocks noChangeArrowheads="1"/>
              </p:cNvSpPr>
              <p:nvPr/>
            </p:nvSpPr>
            <p:spPr bwMode="auto">
              <a:xfrm>
                <a:off x="3060" y="2630"/>
                <a:ext cx="11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 smtClean="0">
                    <a:solidFill>
                      <a:srgbClr val="000000"/>
                    </a:solidFill>
                    <a:latin typeface="Arial" pitchFamily="34" charset="0"/>
                    <a:cs typeface="Arial"/>
                  </a:rPr>
                  <a:t>Output ports</a:t>
                </a:r>
                <a:endParaRPr lang="en-US" sz="1000" smtClean="0">
                  <a:solidFill>
                    <a:srgbClr val="CCCCFF"/>
                  </a:solidFill>
                  <a:latin typeface="Arial" pitchFamily="34" charset="0"/>
                  <a:cs typeface="Arial"/>
                </a:endParaRPr>
              </a:p>
            </p:txBody>
          </p:sp>
        </p:grpSp>
        <p:grpSp>
          <p:nvGrpSpPr>
            <p:cNvPr id="433277" name="Group 125"/>
            <p:cNvGrpSpPr>
              <a:grpSpLocks/>
            </p:cNvGrpSpPr>
            <p:nvPr/>
          </p:nvGrpSpPr>
          <p:grpSpPr bwMode="auto">
            <a:xfrm>
              <a:off x="3600" y="2256"/>
              <a:ext cx="1022" cy="655"/>
              <a:chOff x="-196" y="2525"/>
              <a:chExt cx="2481" cy="1219"/>
            </a:xfrm>
          </p:grpSpPr>
          <p:sp>
            <p:nvSpPr>
              <p:cNvPr id="433278" name="Line 126"/>
              <p:cNvSpPr>
                <a:spLocks noChangeShapeType="1"/>
              </p:cNvSpPr>
              <p:nvPr/>
            </p:nvSpPr>
            <p:spPr bwMode="auto">
              <a:xfrm>
                <a:off x="1344" y="33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smtClean="0">
                  <a:solidFill>
                    <a:srgbClr val="000000"/>
                  </a:solidFill>
                  <a:cs typeface="Arial"/>
                </a:endParaRPr>
              </a:p>
            </p:txBody>
          </p:sp>
          <p:grpSp>
            <p:nvGrpSpPr>
              <p:cNvPr id="433279" name="Group 127"/>
              <p:cNvGrpSpPr>
                <a:grpSpLocks/>
              </p:cNvGrpSpPr>
              <p:nvPr/>
            </p:nvGrpSpPr>
            <p:grpSpPr bwMode="auto">
              <a:xfrm>
                <a:off x="-196" y="2525"/>
                <a:ext cx="2481" cy="1219"/>
                <a:chOff x="-196" y="2525"/>
                <a:chExt cx="2481" cy="1219"/>
              </a:xfrm>
            </p:grpSpPr>
            <p:sp>
              <p:nvSpPr>
                <p:cNvPr id="433280" name="Oval 128"/>
                <p:cNvSpPr>
                  <a:spLocks noChangeArrowheads="1"/>
                </p:cNvSpPr>
                <p:nvPr/>
              </p:nvSpPr>
              <p:spPr bwMode="auto">
                <a:xfrm>
                  <a:off x="576" y="2736"/>
                  <a:ext cx="768" cy="100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grpSp>
              <p:nvGrpSpPr>
                <p:cNvPr id="433281" name="Group 129"/>
                <p:cNvGrpSpPr>
                  <a:grpSpLocks/>
                </p:cNvGrpSpPr>
                <p:nvPr/>
              </p:nvGrpSpPr>
              <p:grpSpPr bwMode="auto">
                <a:xfrm>
                  <a:off x="-196" y="2525"/>
                  <a:ext cx="2481" cy="1093"/>
                  <a:chOff x="-196" y="2525"/>
                  <a:chExt cx="2481" cy="1093"/>
                </a:xfrm>
              </p:grpSpPr>
              <p:sp>
                <p:nvSpPr>
                  <p:cNvPr id="43328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2928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3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31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3504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0" y="3312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928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7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6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8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3504"/>
                    <a:ext cx="3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89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2928"/>
                    <a:ext cx="57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63DE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0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768" cy="192"/>
                  </a:xfrm>
                  <a:prstGeom prst="line">
                    <a:avLst/>
                  </a:prstGeom>
                  <a:noFill/>
                  <a:ln w="50800">
                    <a:solidFill>
                      <a:srgbClr val="063DE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1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3168"/>
                    <a:ext cx="768" cy="144"/>
                  </a:xfrm>
                  <a:prstGeom prst="line">
                    <a:avLst/>
                  </a:prstGeom>
                  <a:noFill/>
                  <a:ln w="50800">
                    <a:solidFill>
                      <a:srgbClr val="063DE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2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624" y="3504"/>
                    <a:ext cx="672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63DE8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2928"/>
                    <a:ext cx="672" cy="240"/>
                  </a:xfrm>
                  <a:prstGeom prst="line">
                    <a:avLst/>
                  </a:prstGeom>
                  <a:noFill/>
                  <a:ln w="50800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720" cy="336"/>
                  </a:xfrm>
                  <a:prstGeom prst="line">
                    <a:avLst/>
                  </a:prstGeom>
                  <a:noFill/>
                  <a:ln w="50800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5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2928"/>
                    <a:ext cx="624" cy="384"/>
                  </a:xfrm>
                  <a:prstGeom prst="line">
                    <a:avLst/>
                  </a:prstGeom>
                  <a:noFill/>
                  <a:ln w="50800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6" name="Line 1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" y="3360"/>
                    <a:ext cx="720" cy="144"/>
                  </a:xfrm>
                  <a:prstGeom prst="line">
                    <a:avLst/>
                  </a:prstGeom>
                  <a:noFill/>
                  <a:ln w="50800">
                    <a:solidFill>
                      <a:srgbClr val="FFCC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7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2928"/>
                    <a:ext cx="672" cy="432"/>
                  </a:xfrm>
                  <a:prstGeom prst="line">
                    <a:avLst/>
                  </a:prstGeom>
                  <a:noFill/>
                  <a:ln w="508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8" name="Line 1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928"/>
                    <a:ext cx="720" cy="240"/>
                  </a:xfrm>
                  <a:prstGeom prst="line">
                    <a:avLst/>
                  </a:prstGeom>
                  <a:noFill/>
                  <a:ln w="508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299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312"/>
                    <a:ext cx="720" cy="192"/>
                  </a:xfrm>
                  <a:prstGeom prst="line">
                    <a:avLst/>
                  </a:prstGeom>
                  <a:noFill/>
                  <a:ln w="508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300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3168"/>
                    <a:ext cx="672" cy="336"/>
                  </a:xfrm>
                  <a:prstGeom prst="line">
                    <a:avLst/>
                  </a:prstGeom>
                  <a:noFill/>
                  <a:ln w="5080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301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2928"/>
                    <a:ext cx="576" cy="576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302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7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30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360"/>
                    <a:ext cx="7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304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2928"/>
                    <a:ext cx="624" cy="576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 smtClean="0">
                      <a:solidFill>
                        <a:srgbClr val="000000"/>
                      </a:solidFill>
                      <a:cs typeface="Arial"/>
                    </a:endParaRPr>
                  </a:p>
                </p:txBody>
              </p:sp>
              <p:sp>
                <p:nvSpPr>
                  <p:cNvPr id="433305" name="Text 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" y="3069"/>
                    <a:ext cx="432" cy="3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400" smtClean="0">
                        <a:solidFill>
                          <a:srgbClr val="000000"/>
                        </a:solidFill>
                        <a:latin typeface="Arial" pitchFamily="34" charset="0"/>
                        <a:cs typeface="Arial"/>
                      </a:rPr>
                      <a:t>3</a:t>
                    </a:r>
                  </a:p>
                </p:txBody>
              </p:sp>
              <p:grpSp>
                <p:nvGrpSpPr>
                  <p:cNvPr id="433306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74" y="2683"/>
                    <a:ext cx="431" cy="935"/>
                    <a:chOff x="174" y="2683"/>
                    <a:chExt cx="431" cy="935"/>
                  </a:xfrm>
                </p:grpSpPr>
                <p:sp>
                  <p:nvSpPr>
                    <p:cNvPr id="433307" name="Text Box 1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" y="2683"/>
                      <a:ext cx="431" cy="3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1</a:t>
                      </a:r>
                    </a:p>
                  </p:txBody>
                </p:sp>
                <p:sp>
                  <p:nvSpPr>
                    <p:cNvPr id="433308" name="Text Box 1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" y="2923"/>
                      <a:ext cx="431" cy="3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2</a:t>
                      </a:r>
                    </a:p>
                  </p:txBody>
                </p:sp>
                <p:sp>
                  <p:nvSpPr>
                    <p:cNvPr id="433309" name="Text Box 1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4" y="3260"/>
                      <a:ext cx="431" cy="3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4</a:t>
                      </a:r>
                    </a:p>
                  </p:txBody>
                </p:sp>
              </p:grpSp>
              <p:sp>
                <p:nvSpPr>
                  <p:cNvPr id="433310" name="Text 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96" y="2527"/>
                    <a:ext cx="1199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000" b="1" smtClean="0">
                        <a:solidFill>
                          <a:srgbClr val="000000"/>
                        </a:solidFill>
                        <a:latin typeface="Arial" pitchFamily="34" charset="0"/>
                        <a:cs typeface="Arial"/>
                      </a:rPr>
                      <a:t>Input Port</a:t>
                    </a:r>
                    <a:endParaRPr lang="en-US" sz="1000" smtClean="0">
                      <a:solidFill>
                        <a:srgbClr val="CCCCFF"/>
                      </a:solidFill>
                      <a:latin typeface="Arial" pitchFamily="34" charset="0"/>
                      <a:cs typeface="Arial"/>
                    </a:endParaRPr>
                  </a:p>
                </p:txBody>
              </p:sp>
              <p:sp>
                <p:nvSpPr>
                  <p:cNvPr id="433311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3" y="2525"/>
                    <a:ext cx="1362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000" b="1" smtClean="0">
                        <a:solidFill>
                          <a:srgbClr val="000000"/>
                        </a:solidFill>
                        <a:latin typeface="Arial" pitchFamily="34" charset="0"/>
                        <a:cs typeface="Arial"/>
                      </a:rPr>
                      <a:t>Output Port</a:t>
                    </a:r>
                    <a:endParaRPr lang="en-US" sz="1000" smtClean="0">
                      <a:solidFill>
                        <a:srgbClr val="CCCCFF"/>
                      </a:solidFill>
                      <a:latin typeface="Arial" pitchFamily="34" charset="0"/>
                      <a:cs typeface="Arial"/>
                    </a:endParaRPr>
                  </a:p>
                </p:txBody>
              </p:sp>
              <p:grpSp>
                <p:nvGrpSpPr>
                  <p:cNvPr id="433312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1278" y="2683"/>
                    <a:ext cx="429" cy="929"/>
                    <a:chOff x="368" y="2681"/>
                    <a:chExt cx="45" cy="938"/>
                  </a:xfrm>
                </p:grpSpPr>
                <p:sp>
                  <p:nvSpPr>
                    <p:cNvPr id="433313" name="Text Box 1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" y="2681"/>
                      <a:ext cx="45" cy="3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1</a:t>
                      </a:r>
                    </a:p>
                  </p:txBody>
                </p:sp>
                <p:sp>
                  <p:nvSpPr>
                    <p:cNvPr id="433314" name="Text Box 1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" y="2921"/>
                      <a:ext cx="45" cy="3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2</a:t>
                      </a:r>
                    </a:p>
                  </p:txBody>
                </p:sp>
                <p:sp>
                  <p:nvSpPr>
                    <p:cNvPr id="433315" name="Text Box 1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8" y="3258"/>
                      <a:ext cx="45" cy="36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4</a:t>
                      </a:r>
                    </a:p>
                  </p:txBody>
                </p:sp>
              </p:grpSp>
              <p:sp>
                <p:nvSpPr>
                  <p:cNvPr id="433316" name="Text 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8" y="3115"/>
                    <a:ext cx="282" cy="3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400" smtClean="0">
                        <a:solidFill>
                          <a:srgbClr val="000000"/>
                        </a:solidFill>
                        <a:latin typeface="Arial" pitchFamily="34" charset="0"/>
                        <a:cs typeface="Arial"/>
                      </a:rPr>
                      <a:t>3</a:t>
                    </a:r>
                  </a:p>
                </p:txBody>
              </p:sp>
            </p:grpSp>
          </p:grpSp>
        </p:grpSp>
      </p:grpSp>
      <p:pic>
        <p:nvPicPr>
          <p:cNvPr id="433317" name="Picture 165" descr="sudoku_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3318" name="Picture 166" descr="sudoku_ex_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3319" name="Text Box 167"/>
          <p:cNvSpPr txBox="1">
            <a:spLocks noChangeArrowheads="1"/>
          </p:cNvSpPr>
          <p:nvPr/>
        </p:nvSpPr>
        <p:spPr bwMode="auto">
          <a:xfrm>
            <a:off x="1066800" y="5334000"/>
            <a:ext cx="1017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cs typeface="Arial"/>
              </a:rPr>
              <a:t>Sudoku</a:t>
            </a:r>
          </a:p>
        </p:txBody>
      </p:sp>
      <p:sp>
        <p:nvSpPr>
          <p:cNvPr id="433320" name="Rectangle 168"/>
          <p:cNvSpPr>
            <a:spLocks noChangeArrowheads="1"/>
          </p:cNvSpPr>
          <p:nvPr/>
        </p:nvSpPr>
        <p:spPr bwMode="auto">
          <a:xfrm>
            <a:off x="2095500" y="193675"/>
            <a:ext cx="6896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0000"/>
                </a:solidFill>
                <a:cs typeface="Arial"/>
              </a:rPr>
              <a:t>Underlying Latin Square structure</a:t>
            </a:r>
          </a:p>
          <a:p>
            <a:r>
              <a:rPr lang="en-US" sz="2800" b="1" smtClean="0">
                <a:solidFill>
                  <a:srgbClr val="000000"/>
                </a:solidFill>
                <a:cs typeface="Arial"/>
              </a:rPr>
              <a:t>characterizes  many real world applications </a:t>
            </a:r>
          </a:p>
        </p:txBody>
      </p:sp>
    </p:spTree>
    <p:extLst>
      <p:ext uri="{BB962C8B-B14F-4D97-AF65-F5344CB8AC3E}">
        <p14:creationId xmlns:p14="http://schemas.microsoft.com/office/powerpoint/2010/main" val="7577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350" name="Text Box 126"/>
          <p:cNvSpPr txBox="1">
            <a:spLocks noChangeArrowheads="1"/>
          </p:cNvSpPr>
          <p:nvPr/>
        </p:nvSpPr>
        <p:spPr bwMode="auto">
          <a:xfrm>
            <a:off x="2948517" y="2683933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Better 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cs typeface="Arial"/>
              </a:rPr>
              <a:t>characterization</a:t>
            </a:r>
          </a:p>
          <a:p>
            <a:pPr algn="ctr"/>
            <a:r>
              <a:rPr lang="en-US" sz="2000" b="1" dirty="0" smtClean="0">
                <a:solidFill>
                  <a:srgbClr val="FF3300"/>
                </a:solidFill>
                <a:cs typeface="Arial"/>
              </a:rPr>
              <a:t>beyond worst case?</a:t>
            </a:r>
          </a:p>
        </p:txBody>
      </p:sp>
      <p:sp>
        <p:nvSpPr>
          <p:cNvPr id="436351" name="Text Box 127"/>
          <p:cNvSpPr txBox="1">
            <a:spLocks noChangeArrowheads="1"/>
          </p:cNvSpPr>
          <p:nvPr/>
        </p:nvSpPr>
        <p:spPr bwMode="auto">
          <a:xfrm>
            <a:off x="4937125" y="4384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 smtClean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36377" name="Group 153"/>
          <p:cNvGrpSpPr>
            <a:grpSpLocks/>
          </p:cNvGrpSpPr>
          <p:nvPr/>
        </p:nvGrpSpPr>
        <p:grpSpPr bwMode="auto">
          <a:xfrm>
            <a:off x="381000" y="5562600"/>
            <a:ext cx="2487613" cy="1295400"/>
            <a:chOff x="240" y="3504"/>
            <a:chExt cx="1567" cy="816"/>
          </a:xfrm>
        </p:grpSpPr>
        <p:grpSp>
          <p:nvGrpSpPr>
            <p:cNvPr id="436378" name="Group 154"/>
            <p:cNvGrpSpPr>
              <a:grpSpLocks/>
            </p:cNvGrpSpPr>
            <p:nvPr/>
          </p:nvGrpSpPr>
          <p:grpSpPr bwMode="auto">
            <a:xfrm>
              <a:off x="240" y="3504"/>
              <a:ext cx="1567" cy="576"/>
              <a:chOff x="192" y="3552"/>
              <a:chExt cx="1567" cy="576"/>
            </a:xfrm>
          </p:grpSpPr>
          <p:pic>
            <p:nvPicPr>
              <p:cNvPr id="436379" name="qcp-35-150.avi">
                <a:hlinkClick r:id="" action="ppaction://media"/>
              </p:cNvPr>
              <p:cNvPicPr>
                <a:picLocks noRot="1" noChangeAspect="1" noChangeArrowheads="1"/>
              </p:cNvPicPr>
              <p:nvPr>
                <a:videoFile r:link="rId8"/>
                <p:extLst>
                  <p:ext uri="{DAA4B4D4-6D71-4841-9C94-3DE7FCFB9230}">
                    <p14:media xmlns:p14="http://schemas.microsoft.com/office/powerpoint/2010/main" r:link="rId7"/>
                  </p:ext>
                </p:ext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552"/>
                <a:ext cx="427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380" name="qcp-40-1820.avi">
                <a:hlinkClick r:id="" action="ppaction://media"/>
              </p:cNvPr>
              <p:cNvPicPr>
                <a:picLocks noRot="1" noChangeAspect="1" noChangeArrowheads="1"/>
              </p:cNvPicPr>
              <p:nvPr>
                <a:videoFile r:link="rId10"/>
                <p:extLst>
                  <p:ext uri="{DAA4B4D4-6D71-4841-9C94-3DE7FCFB9230}">
                    <p14:media xmlns:p14="http://schemas.microsoft.com/office/powerpoint/2010/main" r:link="rId9"/>
                  </p:ext>
                </p:extLst>
              </p:nvPr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3552"/>
                <a:ext cx="410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6381" name="qcp-50-165.avi">
                <a:hlinkClick r:id="" action="ppaction://media"/>
              </p:cNvPr>
              <p:cNvPicPr>
                <a:picLocks noRot="1" noChangeAspect="1" noChangeArrowheads="1"/>
              </p:cNvPicPr>
              <p:nvPr>
                <a:videoFile r:link="rId12"/>
                <p:extLst>
                  <p:ext uri="{DAA4B4D4-6D71-4841-9C94-3DE7FCFB9230}">
                    <p14:media xmlns:p14="http://schemas.microsoft.com/office/powerpoint/2010/main" r:link="rId11"/>
                  </p:ext>
                </p:ext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3552"/>
                <a:ext cx="415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6382" name="Group 158"/>
            <p:cNvGrpSpPr>
              <a:grpSpLocks/>
            </p:cNvGrpSpPr>
            <p:nvPr/>
          </p:nvGrpSpPr>
          <p:grpSpPr bwMode="auto">
            <a:xfrm>
              <a:off x="336" y="4128"/>
              <a:ext cx="1425" cy="192"/>
              <a:chOff x="336" y="4128"/>
              <a:chExt cx="1425" cy="192"/>
            </a:xfrm>
          </p:grpSpPr>
          <p:sp>
            <p:nvSpPr>
              <p:cNvPr id="436383" name="Text Box 159"/>
              <p:cNvSpPr txBox="1">
                <a:spLocks noChangeArrowheads="1"/>
              </p:cNvSpPr>
              <p:nvPr/>
            </p:nvSpPr>
            <p:spPr bwMode="auto">
              <a:xfrm>
                <a:off x="336" y="4128"/>
                <a:ext cx="32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smtClean="0">
                    <a:solidFill>
                      <a:srgbClr val="000000"/>
                    </a:solidFill>
                    <a:cs typeface="Arial"/>
                  </a:rPr>
                  <a:t>35%</a:t>
                </a:r>
              </a:p>
            </p:txBody>
          </p:sp>
          <p:sp>
            <p:nvSpPr>
              <p:cNvPr id="436384" name="Text Box 160"/>
              <p:cNvSpPr txBox="1">
                <a:spLocks noChangeArrowheads="1"/>
              </p:cNvSpPr>
              <p:nvPr/>
            </p:nvSpPr>
            <p:spPr bwMode="auto">
              <a:xfrm>
                <a:off x="864" y="4128"/>
                <a:ext cx="32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smtClean="0">
                    <a:solidFill>
                      <a:srgbClr val="000000"/>
                    </a:solidFill>
                    <a:cs typeface="Arial"/>
                  </a:rPr>
                  <a:t>42%</a:t>
                </a:r>
              </a:p>
            </p:txBody>
          </p:sp>
          <p:sp>
            <p:nvSpPr>
              <p:cNvPr id="436385" name="Text Box 161"/>
              <p:cNvSpPr txBox="1">
                <a:spLocks noChangeArrowheads="1"/>
              </p:cNvSpPr>
              <p:nvPr/>
            </p:nvSpPr>
            <p:spPr bwMode="auto">
              <a:xfrm>
                <a:off x="1440" y="4128"/>
                <a:ext cx="32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smtClean="0">
                    <a:solidFill>
                      <a:srgbClr val="000000"/>
                    </a:solidFill>
                    <a:cs typeface="Arial"/>
                  </a:rPr>
                  <a:t>50%</a:t>
                </a:r>
              </a:p>
            </p:txBody>
          </p:sp>
        </p:grpSp>
      </p:grpSp>
      <p:grpSp>
        <p:nvGrpSpPr>
          <p:cNvPr id="436386" name="Group 162"/>
          <p:cNvGrpSpPr>
            <a:grpSpLocks/>
          </p:cNvGrpSpPr>
          <p:nvPr/>
        </p:nvGrpSpPr>
        <p:grpSpPr bwMode="auto">
          <a:xfrm>
            <a:off x="0" y="5257800"/>
            <a:ext cx="2813050" cy="304800"/>
            <a:chOff x="0" y="3312"/>
            <a:chExt cx="1772" cy="192"/>
          </a:xfrm>
        </p:grpSpPr>
        <p:sp>
          <p:nvSpPr>
            <p:cNvPr id="436387" name="Text Box 163"/>
            <p:cNvSpPr txBox="1">
              <a:spLocks noChangeArrowheads="1"/>
            </p:cNvSpPr>
            <p:nvPr/>
          </p:nvSpPr>
          <p:spPr bwMode="auto">
            <a:xfrm>
              <a:off x="0" y="3312"/>
              <a:ext cx="5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Time: 150</a:t>
              </a:r>
            </a:p>
          </p:txBody>
        </p:sp>
        <p:sp>
          <p:nvSpPr>
            <p:cNvPr id="436388" name="Text Box 164"/>
            <p:cNvSpPr txBox="1">
              <a:spLocks noChangeArrowheads="1"/>
            </p:cNvSpPr>
            <p:nvPr/>
          </p:nvSpPr>
          <p:spPr bwMode="auto">
            <a:xfrm>
              <a:off x="806" y="3312"/>
              <a:ext cx="4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1820</a:t>
              </a:r>
            </a:p>
          </p:txBody>
        </p:sp>
        <p:sp>
          <p:nvSpPr>
            <p:cNvPr id="436389" name="Text Box 165"/>
            <p:cNvSpPr txBox="1">
              <a:spLocks noChangeArrowheads="1"/>
            </p:cNvSpPr>
            <p:nvPr/>
          </p:nvSpPr>
          <p:spPr bwMode="auto">
            <a:xfrm>
              <a:off x="1440" y="331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  <a:cs typeface="Arial"/>
                </a:rPr>
                <a:t>165</a:t>
              </a:r>
            </a:p>
          </p:txBody>
        </p:sp>
      </p:grpSp>
      <p:grpSp>
        <p:nvGrpSpPr>
          <p:cNvPr id="436524" name="Group 300"/>
          <p:cNvGrpSpPr>
            <a:grpSpLocks/>
          </p:cNvGrpSpPr>
          <p:nvPr/>
        </p:nvGrpSpPr>
        <p:grpSpPr bwMode="auto">
          <a:xfrm>
            <a:off x="304800" y="762000"/>
            <a:ext cx="871538" cy="765175"/>
            <a:chOff x="288" y="1152"/>
            <a:chExt cx="549" cy="482"/>
          </a:xfrm>
        </p:grpSpPr>
        <p:sp>
          <p:nvSpPr>
            <p:cNvPr id="436525" name="Rectangle 301"/>
            <p:cNvSpPr>
              <a:spLocks noChangeArrowheads="1"/>
            </p:cNvSpPr>
            <p:nvPr/>
          </p:nvSpPr>
          <p:spPr bwMode="auto">
            <a:xfrm>
              <a:off x="288" y="1152"/>
              <a:ext cx="133" cy="115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26" name="Rectangle 302"/>
            <p:cNvSpPr>
              <a:spLocks noChangeArrowheads="1"/>
            </p:cNvSpPr>
            <p:nvPr/>
          </p:nvSpPr>
          <p:spPr bwMode="auto">
            <a:xfrm>
              <a:off x="427" y="1152"/>
              <a:ext cx="133" cy="115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27" name="Rectangle 303"/>
            <p:cNvSpPr>
              <a:spLocks noChangeArrowheads="1"/>
            </p:cNvSpPr>
            <p:nvPr/>
          </p:nvSpPr>
          <p:spPr bwMode="auto">
            <a:xfrm>
              <a:off x="566" y="1152"/>
              <a:ext cx="132" cy="11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28" name="Rectangle 304"/>
            <p:cNvSpPr>
              <a:spLocks noChangeArrowheads="1"/>
            </p:cNvSpPr>
            <p:nvPr/>
          </p:nvSpPr>
          <p:spPr bwMode="auto">
            <a:xfrm>
              <a:off x="704" y="1152"/>
              <a:ext cx="133" cy="1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29" name="Rectangle 305"/>
            <p:cNvSpPr>
              <a:spLocks noChangeArrowheads="1"/>
            </p:cNvSpPr>
            <p:nvPr/>
          </p:nvSpPr>
          <p:spPr bwMode="auto">
            <a:xfrm>
              <a:off x="288" y="1274"/>
              <a:ext cx="133" cy="11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0" name="Rectangle 306"/>
            <p:cNvSpPr>
              <a:spLocks noChangeArrowheads="1"/>
            </p:cNvSpPr>
            <p:nvPr/>
          </p:nvSpPr>
          <p:spPr bwMode="auto">
            <a:xfrm>
              <a:off x="427" y="1274"/>
              <a:ext cx="133" cy="11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1" name="Rectangle 307"/>
            <p:cNvSpPr>
              <a:spLocks noChangeArrowheads="1"/>
            </p:cNvSpPr>
            <p:nvPr/>
          </p:nvSpPr>
          <p:spPr bwMode="auto">
            <a:xfrm>
              <a:off x="566" y="1274"/>
              <a:ext cx="132" cy="11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2" name="Rectangle 308"/>
            <p:cNvSpPr>
              <a:spLocks noChangeArrowheads="1"/>
            </p:cNvSpPr>
            <p:nvPr/>
          </p:nvSpPr>
          <p:spPr bwMode="auto">
            <a:xfrm>
              <a:off x="704" y="1274"/>
              <a:ext cx="133" cy="11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3" name="Rectangle 309"/>
            <p:cNvSpPr>
              <a:spLocks noChangeArrowheads="1"/>
            </p:cNvSpPr>
            <p:nvPr/>
          </p:nvSpPr>
          <p:spPr bwMode="auto">
            <a:xfrm>
              <a:off x="288" y="1396"/>
              <a:ext cx="133" cy="116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4" name="Rectangle 310"/>
            <p:cNvSpPr>
              <a:spLocks noChangeArrowheads="1"/>
            </p:cNvSpPr>
            <p:nvPr/>
          </p:nvSpPr>
          <p:spPr bwMode="auto">
            <a:xfrm>
              <a:off x="427" y="1396"/>
              <a:ext cx="133" cy="11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5" name="Rectangle 311"/>
            <p:cNvSpPr>
              <a:spLocks noChangeArrowheads="1"/>
            </p:cNvSpPr>
            <p:nvPr/>
          </p:nvSpPr>
          <p:spPr bwMode="auto">
            <a:xfrm>
              <a:off x="566" y="1396"/>
              <a:ext cx="132" cy="11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6" name="Rectangle 312"/>
            <p:cNvSpPr>
              <a:spLocks noChangeArrowheads="1"/>
            </p:cNvSpPr>
            <p:nvPr/>
          </p:nvSpPr>
          <p:spPr bwMode="auto">
            <a:xfrm>
              <a:off x="704" y="1396"/>
              <a:ext cx="133" cy="11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7" name="Rectangle 313"/>
            <p:cNvSpPr>
              <a:spLocks noChangeArrowheads="1"/>
            </p:cNvSpPr>
            <p:nvPr/>
          </p:nvSpPr>
          <p:spPr bwMode="auto">
            <a:xfrm>
              <a:off x="288" y="1519"/>
              <a:ext cx="133" cy="11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8" name="Rectangle 314"/>
            <p:cNvSpPr>
              <a:spLocks noChangeArrowheads="1"/>
            </p:cNvSpPr>
            <p:nvPr/>
          </p:nvSpPr>
          <p:spPr bwMode="auto">
            <a:xfrm>
              <a:off x="427" y="1519"/>
              <a:ext cx="133" cy="115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39" name="Rectangle 315"/>
            <p:cNvSpPr>
              <a:spLocks noChangeArrowheads="1"/>
            </p:cNvSpPr>
            <p:nvPr/>
          </p:nvSpPr>
          <p:spPr bwMode="auto">
            <a:xfrm>
              <a:off x="566" y="1519"/>
              <a:ext cx="132" cy="115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436540" name="Rectangle 316"/>
            <p:cNvSpPr>
              <a:spLocks noChangeArrowheads="1"/>
            </p:cNvSpPr>
            <p:nvPr/>
          </p:nvSpPr>
          <p:spPr bwMode="auto">
            <a:xfrm>
              <a:off x="704" y="1519"/>
              <a:ext cx="133" cy="115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smtClea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436541" name="Text Box 317"/>
          <p:cNvSpPr txBox="1">
            <a:spLocks noChangeArrowheads="1"/>
          </p:cNvSpPr>
          <p:nvPr/>
        </p:nvSpPr>
        <p:spPr bwMode="auto">
          <a:xfrm>
            <a:off x="2298700" y="944563"/>
            <a:ext cx="1471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 smtClean="0">
                <a:solidFill>
                  <a:srgbClr val="CCCCFF"/>
                </a:solidFill>
                <a:latin typeface="Arial" pitchFamily="34" charset="0"/>
                <a:cs typeface="Arial"/>
              </a:rPr>
              <a:t> </a:t>
            </a:r>
            <a:r>
              <a:rPr lang="en-US" sz="1600" b="1" smtClean="0">
                <a:solidFill>
                  <a:srgbClr val="000000"/>
                </a:solidFill>
                <a:latin typeface="Arial" pitchFamily="34" charset="0"/>
                <a:cs typeface="Arial"/>
              </a:rPr>
              <a:t>Latin Square</a:t>
            </a:r>
          </a:p>
          <a:p>
            <a:pPr algn="ctr" eaLnBrk="0" hangingPunct="0"/>
            <a:r>
              <a:rPr lang="en-US" sz="1600" b="1" smtClean="0">
                <a:solidFill>
                  <a:srgbClr val="000000"/>
                </a:solidFill>
                <a:latin typeface="Arial" pitchFamily="34" charset="0"/>
                <a:cs typeface="Arial"/>
              </a:rPr>
              <a:t>(Order 4)</a:t>
            </a:r>
            <a:endParaRPr lang="en-US" sz="1600" smtClean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981200"/>
            <a:ext cx="4830763" cy="1066800"/>
            <a:chOff x="228600" y="1981200"/>
            <a:chExt cx="4830763" cy="1066800"/>
          </a:xfrm>
        </p:grpSpPr>
        <p:grpSp>
          <p:nvGrpSpPr>
            <p:cNvPr id="436542" name="Group 318"/>
            <p:cNvGrpSpPr>
              <a:grpSpLocks/>
            </p:cNvGrpSpPr>
            <p:nvPr/>
          </p:nvGrpSpPr>
          <p:grpSpPr bwMode="auto">
            <a:xfrm>
              <a:off x="228600" y="1981200"/>
              <a:ext cx="1066800" cy="1066800"/>
              <a:chOff x="1051" y="2510"/>
              <a:chExt cx="1526" cy="1516"/>
            </a:xfrm>
          </p:grpSpPr>
          <p:pic>
            <p:nvPicPr>
              <p:cNvPr id="436543" name="Picture 319" descr="10x10p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" y="2510"/>
                <a:ext cx="1516" cy="1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6544" name="Rectangle 320"/>
              <p:cNvSpPr>
                <a:spLocks noChangeArrowheads="1"/>
              </p:cNvSpPr>
              <p:nvPr/>
            </p:nvSpPr>
            <p:spPr bwMode="auto">
              <a:xfrm>
                <a:off x="1051" y="2511"/>
                <a:ext cx="1505" cy="150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smtClea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grpSp>
          <p:nvGrpSpPr>
            <p:cNvPr id="436545" name="Group 321"/>
            <p:cNvGrpSpPr>
              <a:grpSpLocks/>
            </p:cNvGrpSpPr>
            <p:nvPr/>
          </p:nvGrpSpPr>
          <p:grpSpPr bwMode="auto">
            <a:xfrm>
              <a:off x="1828800" y="1981200"/>
              <a:ext cx="1143000" cy="1066800"/>
              <a:chOff x="2649" y="2506"/>
              <a:chExt cx="1514" cy="1496"/>
            </a:xfrm>
          </p:grpSpPr>
          <p:pic>
            <p:nvPicPr>
              <p:cNvPr id="436546" name="Picture 322" descr="10x10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9" y="2506"/>
                <a:ext cx="1514" cy="1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6547" name="Rectangle 323"/>
              <p:cNvSpPr>
                <a:spLocks noChangeArrowheads="1"/>
              </p:cNvSpPr>
              <p:nvPr/>
            </p:nvSpPr>
            <p:spPr bwMode="auto">
              <a:xfrm>
                <a:off x="2650" y="2511"/>
                <a:ext cx="1504" cy="1486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smtClea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436548" name="Text Box 324"/>
            <p:cNvSpPr txBox="1">
              <a:spLocks noChangeArrowheads="1"/>
            </p:cNvSpPr>
            <p:nvPr/>
          </p:nvSpPr>
          <p:spPr bwMode="auto">
            <a:xfrm>
              <a:off x="3200400" y="2133600"/>
              <a:ext cx="1858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smtClean="0">
                  <a:solidFill>
                    <a:srgbClr val="000000"/>
                  </a:solidFill>
                  <a:cs typeface="Arial"/>
                </a:rPr>
                <a:t>NP-Complete</a:t>
              </a:r>
            </a:p>
          </p:txBody>
        </p:sp>
      </p:grpSp>
      <p:sp>
        <p:nvSpPr>
          <p:cNvPr id="436549" name="Rectangle 325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r>
              <a:rPr lang="en-US"/>
              <a:t>Latin Square Completion</a:t>
            </a:r>
          </a:p>
        </p:txBody>
      </p:sp>
      <p:grpSp>
        <p:nvGrpSpPr>
          <p:cNvPr id="436563" name="Group 339"/>
          <p:cNvGrpSpPr>
            <a:grpSpLocks/>
          </p:cNvGrpSpPr>
          <p:nvPr/>
        </p:nvGrpSpPr>
        <p:grpSpPr bwMode="auto">
          <a:xfrm>
            <a:off x="2895600" y="1295400"/>
            <a:ext cx="5516563" cy="5349875"/>
            <a:chOff x="1824" y="816"/>
            <a:chExt cx="3475" cy="3370"/>
          </a:xfrm>
        </p:grpSpPr>
        <p:grpSp>
          <p:nvGrpSpPr>
            <p:cNvPr id="436560" name="Group 336"/>
            <p:cNvGrpSpPr>
              <a:grpSpLocks/>
            </p:cNvGrpSpPr>
            <p:nvPr/>
          </p:nvGrpSpPr>
          <p:grpSpPr bwMode="auto">
            <a:xfrm>
              <a:off x="1824" y="816"/>
              <a:ext cx="3475" cy="3370"/>
              <a:chOff x="1824" y="816"/>
              <a:chExt cx="3475" cy="3370"/>
            </a:xfrm>
          </p:grpSpPr>
          <p:grpSp>
            <p:nvGrpSpPr>
              <p:cNvPr id="436352" name="Group 128"/>
              <p:cNvGrpSpPr>
                <a:grpSpLocks/>
              </p:cNvGrpSpPr>
              <p:nvPr/>
            </p:nvGrpSpPr>
            <p:grpSpPr bwMode="auto">
              <a:xfrm>
                <a:off x="1824" y="816"/>
                <a:ext cx="3475" cy="3370"/>
                <a:chOff x="1824" y="816"/>
                <a:chExt cx="3475" cy="3370"/>
              </a:xfrm>
            </p:grpSpPr>
            <p:sp>
              <p:nvSpPr>
                <p:cNvPr id="436353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824" y="912"/>
                  <a:ext cx="656" cy="216"/>
                </a:xfrm>
                <a:prstGeom prst="rightArrow">
                  <a:avLst>
                    <a:gd name="adj1" fmla="val 50000"/>
                    <a:gd name="adj2" fmla="val 75926"/>
                  </a:avLst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smtClean="0">
                    <a:solidFill>
                      <a:srgbClr val="000000"/>
                    </a:solidFill>
                    <a:cs typeface="Arial"/>
                  </a:endParaRPr>
                </a:p>
              </p:txBody>
            </p:sp>
            <p:grpSp>
              <p:nvGrpSpPr>
                <p:cNvPr id="436354" name="Group 130"/>
                <p:cNvGrpSpPr>
                  <a:grpSpLocks/>
                </p:cNvGrpSpPr>
                <p:nvPr/>
              </p:nvGrpSpPr>
              <p:grpSpPr bwMode="auto">
                <a:xfrm>
                  <a:off x="3024" y="816"/>
                  <a:ext cx="2275" cy="3370"/>
                  <a:chOff x="3024" y="816"/>
                  <a:chExt cx="2275" cy="3370"/>
                </a:xfrm>
              </p:grpSpPr>
              <p:grpSp>
                <p:nvGrpSpPr>
                  <p:cNvPr id="436355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024" y="816"/>
                    <a:ext cx="2275" cy="3370"/>
                    <a:chOff x="3024" y="816"/>
                    <a:chExt cx="2275" cy="3370"/>
                  </a:xfrm>
                </p:grpSpPr>
                <p:pic>
                  <p:nvPicPr>
                    <p:cNvPr id="436356" name="Picture 132" descr="cmgr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16" y="1008"/>
                      <a:ext cx="1776" cy="125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436357" name="Picture 133" descr="ph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>
                      <a:lum bright="8000" contrast="100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64" y="2448"/>
                      <a:ext cx="1788" cy="12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36358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8" y="816"/>
                      <a:ext cx="88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Critically </a:t>
                      </a:r>
                    </a:p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constrained area</a:t>
                      </a:r>
                    </a:p>
                  </p:txBody>
                </p:sp>
                <p:sp>
                  <p:nvSpPr>
                    <p:cNvPr id="43635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1104"/>
                      <a:ext cx="0" cy="230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sz="2000" smtClean="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grpSp>
                  <p:nvGrpSpPr>
                    <p:cNvPr id="436360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3744"/>
                      <a:ext cx="1283" cy="442"/>
                      <a:chOff x="3648" y="3696"/>
                      <a:chExt cx="1283" cy="442"/>
                    </a:xfrm>
                  </p:grpSpPr>
                  <p:pic>
                    <p:nvPicPr>
                      <p:cNvPr id="436361" name="Picture 137" descr="qcp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" y="3696"/>
                        <a:ext cx="198" cy="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36362" name="Picture 138" descr="qcp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" y="3696"/>
                        <a:ext cx="185" cy="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436363" name="Group 1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8" y="3984"/>
                        <a:ext cx="1283" cy="154"/>
                        <a:chOff x="3552" y="3984"/>
                        <a:chExt cx="1283" cy="154"/>
                      </a:xfrm>
                    </p:grpSpPr>
                    <p:sp>
                      <p:nvSpPr>
                        <p:cNvPr id="436364" name="Text Box 1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76" y="3984"/>
                          <a:ext cx="27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1000" b="1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/>
                            </a:rPr>
                            <a:t>42%</a:t>
                          </a:r>
                          <a:endParaRPr lang="en-US" sz="1000" smtClean="0">
                            <a:solidFill>
                              <a:srgbClr val="CCCCFF"/>
                            </a:solidFill>
                            <a:latin typeface="Arial" pitchFamily="34" charset="0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436365" name="Text Box 1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60" y="3984"/>
                          <a:ext cx="27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1000" b="1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/>
                            </a:rPr>
                            <a:t>50%</a:t>
                          </a:r>
                          <a:endParaRPr lang="en-US" sz="1000" smtClean="0">
                            <a:solidFill>
                              <a:srgbClr val="CCCCFF"/>
                            </a:solidFill>
                            <a:latin typeface="Arial" pitchFamily="34" charset="0"/>
                            <a:cs typeface="Arial"/>
                          </a:endParaRPr>
                        </a:p>
                      </p:txBody>
                    </p:sp>
                    <p:sp>
                      <p:nvSpPr>
                        <p:cNvPr id="436366" name="Text Box 1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3984"/>
                          <a:ext cx="27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lang="en-US" sz="1000" b="1" smtClean="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/>
                            </a:rPr>
                            <a:t>20%</a:t>
                          </a:r>
                          <a:endParaRPr lang="en-US" sz="1000" smtClean="0">
                            <a:solidFill>
                              <a:srgbClr val="CCCCFF"/>
                            </a:solidFill>
                            <a:latin typeface="Arial" pitchFamily="34" charset="0"/>
                            <a:cs typeface="Arial"/>
                          </a:endParaRPr>
                        </a:p>
                      </p:txBody>
                    </p:sp>
                  </p:grpSp>
                  <p:pic>
                    <p:nvPicPr>
                      <p:cNvPr id="436367" name="Picture 143" descr="qcp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" y="3696"/>
                        <a:ext cx="192" cy="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sp>
                  <p:nvSpPr>
                    <p:cNvPr id="436368" name="Rectangle 14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120" y="2160"/>
                      <a:ext cx="2160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 smtClean="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436369" name="Text Box 1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2" y="2160"/>
                      <a:ext cx="1764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200" b="1" smtClean="0">
                          <a:solidFill>
                            <a:srgbClr val="FF3300"/>
                          </a:solidFill>
                          <a:cs typeface="Arial"/>
                        </a:rPr>
                        <a:t>Complexity of Latin Square Completion</a:t>
                      </a:r>
                    </a:p>
                  </p:txBody>
                </p:sp>
                <p:sp>
                  <p:nvSpPr>
                    <p:cNvPr id="436370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1728"/>
                      <a:ext cx="883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EASY   AREA</a:t>
                      </a:r>
                    </a:p>
                  </p:txBody>
                </p:sp>
                <p:sp>
                  <p:nvSpPr>
                    <p:cNvPr id="43637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6" y="1728"/>
                      <a:ext cx="883" cy="1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/>
                      <a:r>
                        <a:rPr lang="en-US" sz="1200" b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/>
                        </a:rPr>
                        <a:t>EASY  AREA</a:t>
                      </a:r>
                    </a:p>
                  </p:txBody>
                </p:sp>
              </p:grpSp>
              <p:grpSp>
                <p:nvGrpSpPr>
                  <p:cNvPr id="436372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4080" y="1200"/>
                    <a:ext cx="238" cy="220"/>
                    <a:chOff x="1109" y="1171"/>
                    <a:chExt cx="1645" cy="924"/>
                  </a:xfrm>
                </p:grpSpPr>
                <p:sp>
                  <p:nvSpPr>
                    <p:cNvPr id="436373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1110" y="1174"/>
                      <a:ext cx="952" cy="607"/>
                    </a:xfrm>
                    <a:custGeom>
                      <a:avLst/>
                      <a:gdLst>
                        <a:gd name="T0" fmla="*/ 0 w 952"/>
                        <a:gd name="T1" fmla="*/ 0 h 607"/>
                        <a:gd name="T2" fmla="*/ 0 w 952"/>
                        <a:gd name="T3" fmla="*/ 45 h 607"/>
                        <a:gd name="T4" fmla="*/ 69 w 952"/>
                        <a:gd name="T5" fmla="*/ 57 h 607"/>
                        <a:gd name="T6" fmla="*/ 132 w 952"/>
                        <a:gd name="T7" fmla="*/ 72 h 607"/>
                        <a:gd name="T8" fmla="*/ 189 w 952"/>
                        <a:gd name="T9" fmla="*/ 90 h 607"/>
                        <a:gd name="T10" fmla="*/ 248 w 952"/>
                        <a:gd name="T11" fmla="*/ 108 h 607"/>
                        <a:gd name="T12" fmla="*/ 298 w 952"/>
                        <a:gd name="T13" fmla="*/ 126 h 607"/>
                        <a:gd name="T14" fmla="*/ 340 w 952"/>
                        <a:gd name="T15" fmla="*/ 144 h 607"/>
                        <a:gd name="T16" fmla="*/ 379 w 952"/>
                        <a:gd name="T17" fmla="*/ 160 h 607"/>
                        <a:gd name="T18" fmla="*/ 424 w 952"/>
                        <a:gd name="T19" fmla="*/ 181 h 607"/>
                        <a:gd name="T20" fmla="*/ 463 w 952"/>
                        <a:gd name="T21" fmla="*/ 205 h 607"/>
                        <a:gd name="T22" fmla="*/ 508 w 952"/>
                        <a:gd name="T23" fmla="*/ 235 h 607"/>
                        <a:gd name="T24" fmla="*/ 544 w 952"/>
                        <a:gd name="T25" fmla="*/ 262 h 607"/>
                        <a:gd name="T26" fmla="*/ 580 w 952"/>
                        <a:gd name="T27" fmla="*/ 289 h 607"/>
                        <a:gd name="T28" fmla="*/ 613 w 952"/>
                        <a:gd name="T29" fmla="*/ 319 h 607"/>
                        <a:gd name="T30" fmla="*/ 655 w 952"/>
                        <a:gd name="T31" fmla="*/ 355 h 607"/>
                        <a:gd name="T32" fmla="*/ 700 w 952"/>
                        <a:gd name="T33" fmla="*/ 397 h 607"/>
                        <a:gd name="T34" fmla="*/ 726 w 952"/>
                        <a:gd name="T35" fmla="*/ 427 h 607"/>
                        <a:gd name="T36" fmla="*/ 753 w 952"/>
                        <a:gd name="T37" fmla="*/ 459 h 607"/>
                        <a:gd name="T38" fmla="*/ 780 w 952"/>
                        <a:gd name="T39" fmla="*/ 490 h 607"/>
                        <a:gd name="T40" fmla="*/ 804 w 952"/>
                        <a:gd name="T41" fmla="*/ 520 h 607"/>
                        <a:gd name="T42" fmla="*/ 834 w 952"/>
                        <a:gd name="T43" fmla="*/ 568 h 607"/>
                        <a:gd name="T44" fmla="*/ 852 w 952"/>
                        <a:gd name="T45" fmla="*/ 607 h 607"/>
                        <a:gd name="T46" fmla="*/ 952 w 952"/>
                        <a:gd name="T47" fmla="*/ 595 h 607"/>
                        <a:gd name="T48" fmla="*/ 919 w 952"/>
                        <a:gd name="T49" fmla="*/ 529 h 607"/>
                        <a:gd name="T50" fmla="*/ 870 w 952"/>
                        <a:gd name="T51" fmla="*/ 459 h 607"/>
                        <a:gd name="T52" fmla="*/ 819 w 952"/>
                        <a:gd name="T53" fmla="*/ 400 h 607"/>
                        <a:gd name="T54" fmla="*/ 753 w 952"/>
                        <a:gd name="T55" fmla="*/ 337 h 607"/>
                        <a:gd name="T56" fmla="*/ 664 w 952"/>
                        <a:gd name="T57" fmla="*/ 247 h 607"/>
                        <a:gd name="T58" fmla="*/ 565 w 952"/>
                        <a:gd name="T59" fmla="*/ 172 h 607"/>
                        <a:gd name="T60" fmla="*/ 460 w 952"/>
                        <a:gd name="T61" fmla="*/ 108 h 607"/>
                        <a:gd name="T62" fmla="*/ 367 w 952"/>
                        <a:gd name="T63" fmla="*/ 69 h 607"/>
                        <a:gd name="T64" fmla="*/ 251 w 952"/>
                        <a:gd name="T65" fmla="*/ 30 h 607"/>
                        <a:gd name="T66" fmla="*/ 156 w 952"/>
                        <a:gd name="T67" fmla="*/ 15 h 607"/>
                        <a:gd name="T68" fmla="*/ 0 w 952"/>
                        <a:gd name="T69" fmla="*/ 0 h 6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952" h="607">
                          <a:moveTo>
                            <a:pt x="0" y="0"/>
                          </a:moveTo>
                          <a:lnTo>
                            <a:pt x="0" y="45"/>
                          </a:lnTo>
                          <a:lnTo>
                            <a:pt x="69" y="57"/>
                          </a:lnTo>
                          <a:lnTo>
                            <a:pt x="132" y="72"/>
                          </a:lnTo>
                          <a:lnTo>
                            <a:pt x="189" y="90"/>
                          </a:lnTo>
                          <a:lnTo>
                            <a:pt x="248" y="108"/>
                          </a:lnTo>
                          <a:lnTo>
                            <a:pt x="298" y="126"/>
                          </a:lnTo>
                          <a:lnTo>
                            <a:pt x="340" y="144"/>
                          </a:lnTo>
                          <a:lnTo>
                            <a:pt x="379" y="160"/>
                          </a:lnTo>
                          <a:lnTo>
                            <a:pt x="424" y="181"/>
                          </a:lnTo>
                          <a:lnTo>
                            <a:pt x="463" y="205"/>
                          </a:lnTo>
                          <a:lnTo>
                            <a:pt x="508" y="235"/>
                          </a:lnTo>
                          <a:lnTo>
                            <a:pt x="544" y="262"/>
                          </a:lnTo>
                          <a:lnTo>
                            <a:pt x="580" y="289"/>
                          </a:lnTo>
                          <a:lnTo>
                            <a:pt x="613" y="319"/>
                          </a:lnTo>
                          <a:lnTo>
                            <a:pt x="655" y="355"/>
                          </a:lnTo>
                          <a:lnTo>
                            <a:pt x="700" y="397"/>
                          </a:lnTo>
                          <a:lnTo>
                            <a:pt x="726" y="427"/>
                          </a:lnTo>
                          <a:lnTo>
                            <a:pt x="753" y="459"/>
                          </a:lnTo>
                          <a:lnTo>
                            <a:pt x="780" y="490"/>
                          </a:lnTo>
                          <a:lnTo>
                            <a:pt x="804" y="520"/>
                          </a:lnTo>
                          <a:lnTo>
                            <a:pt x="834" y="568"/>
                          </a:lnTo>
                          <a:lnTo>
                            <a:pt x="852" y="607"/>
                          </a:lnTo>
                          <a:lnTo>
                            <a:pt x="952" y="595"/>
                          </a:lnTo>
                          <a:lnTo>
                            <a:pt x="919" y="529"/>
                          </a:lnTo>
                          <a:lnTo>
                            <a:pt x="870" y="459"/>
                          </a:lnTo>
                          <a:lnTo>
                            <a:pt x="819" y="400"/>
                          </a:lnTo>
                          <a:lnTo>
                            <a:pt x="753" y="337"/>
                          </a:lnTo>
                          <a:lnTo>
                            <a:pt x="664" y="247"/>
                          </a:lnTo>
                          <a:lnTo>
                            <a:pt x="565" y="172"/>
                          </a:lnTo>
                          <a:lnTo>
                            <a:pt x="460" y="108"/>
                          </a:lnTo>
                          <a:lnTo>
                            <a:pt x="367" y="69"/>
                          </a:lnTo>
                          <a:lnTo>
                            <a:pt x="251" y="30"/>
                          </a:lnTo>
                          <a:lnTo>
                            <a:pt x="156" y="1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2000" smtClean="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436374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261" y="1661"/>
                      <a:ext cx="493" cy="434"/>
                    </a:xfrm>
                    <a:custGeom>
                      <a:avLst/>
                      <a:gdLst>
                        <a:gd name="T0" fmla="*/ 0 w 493"/>
                        <a:gd name="T1" fmla="*/ 335 h 434"/>
                        <a:gd name="T2" fmla="*/ 0 w 493"/>
                        <a:gd name="T3" fmla="*/ 434 h 434"/>
                        <a:gd name="T4" fmla="*/ 20 w 493"/>
                        <a:gd name="T5" fmla="*/ 409 h 434"/>
                        <a:gd name="T6" fmla="*/ 42 w 493"/>
                        <a:gd name="T7" fmla="*/ 383 h 434"/>
                        <a:gd name="T8" fmla="*/ 71 w 493"/>
                        <a:gd name="T9" fmla="*/ 356 h 434"/>
                        <a:gd name="T10" fmla="*/ 107 w 493"/>
                        <a:gd name="T11" fmla="*/ 325 h 434"/>
                        <a:gd name="T12" fmla="*/ 142 w 493"/>
                        <a:gd name="T13" fmla="*/ 291 h 434"/>
                        <a:gd name="T14" fmla="*/ 178 w 493"/>
                        <a:gd name="T15" fmla="*/ 259 h 434"/>
                        <a:gd name="T16" fmla="*/ 211 w 493"/>
                        <a:gd name="T17" fmla="*/ 232 h 434"/>
                        <a:gd name="T18" fmla="*/ 241 w 493"/>
                        <a:gd name="T19" fmla="*/ 208 h 434"/>
                        <a:gd name="T20" fmla="*/ 274 w 493"/>
                        <a:gd name="T21" fmla="*/ 186 h 434"/>
                        <a:gd name="T22" fmla="*/ 308 w 493"/>
                        <a:gd name="T23" fmla="*/ 164 h 434"/>
                        <a:gd name="T24" fmla="*/ 348 w 493"/>
                        <a:gd name="T25" fmla="*/ 141 h 434"/>
                        <a:gd name="T26" fmla="*/ 385 w 493"/>
                        <a:gd name="T27" fmla="*/ 123 h 434"/>
                        <a:gd name="T28" fmla="*/ 423 w 493"/>
                        <a:gd name="T29" fmla="*/ 107 h 434"/>
                        <a:gd name="T30" fmla="*/ 463 w 493"/>
                        <a:gd name="T31" fmla="*/ 90 h 434"/>
                        <a:gd name="T32" fmla="*/ 493 w 493"/>
                        <a:gd name="T33" fmla="*/ 76 h 434"/>
                        <a:gd name="T34" fmla="*/ 493 w 493"/>
                        <a:gd name="T35" fmla="*/ 0 h 434"/>
                        <a:gd name="T36" fmla="*/ 439 w 493"/>
                        <a:gd name="T37" fmla="*/ 15 h 434"/>
                        <a:gd name="T38" fmla="*/ 360 w 493"/>
                        <a:gd name="T39" fmla="*/ 49 h 434"/>
                        <a:gd name="T40" fmla="*/ 259 w 493"/>
                        <a:gd name="T41" fmla="*/ 92 h 434"/>
                        <a:gd name="T42" fmla="*/ 185 w 493"/>
                        <a:gd name="T43" fmla="*/ 138 h 434"/>
                        <a:gd name="T44" fmla="*/ 117 w 493"/>
                        <a:gd name="T45" fmla="*/ 204 h 434"/>
                        <a:gd name="T46" fmla="*/ 50 w 493"/>
                        <a:gd name="T47" fmla="*/ 259 h 434"/>
                        <a:gd name="T48" fmla="*/ 0 w 493"/>
                        <a:gd name="T49" fmla="*/ 312 h 434"/>
                        <a:gd name="T50" fmla="*/ 0 w 493"/>
                        <a:gd name="T51" fmla="*/ 433 h 434"/>
                        <a:gd name="T52" fmla="*/ 0 w 493"/>
                        <a:gd name="T53" fmla="*/ 431 h 434"/>
                        <a:gd name="T54" fmla="*/ 0 w 493"/>
                        <a:gd name="T55" fmla="*/ 335 h 4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493" h="434">
                          <a:moveTo>
                            <a:pt x="0" y="335"/>
                          </a:moveTo>
                          <a:lnTo>
                            <a:pt x="0" y="434"/>
                          </a:lnTo>
                          <a:lnTo>
                            <a:pt x="20" y="409"/>
                          </a:lnTo>
                          <a:lnTo>
                            <a:pt x="42" y="383"/>
                          </a:lnTo>
                          <a:lnTo>
                            <a:pt x="71" y="356"/>
                          </a:lnTo>
                          <a:lnTo>
                            <a:pt x="107" y="325"/>
                          </a:lnTo>
                          <a:lnTo>
                            <a:pt x="142" y="291"/>
                          </a:lnTo>
                          <a:lnTo>
                            <a:pt x="178" y="259"/>
                          </a:lnTo>
                          <a:lnTo>
                            <a:pt x="211" y="232"/>
                          </a:lnTo>
                          <a:lnTo>
                            <a:pt x="241" y="208"/>
                          </a:lnTo>
                          <a:lnTo>
                            <a:pt x="274" y="186"/>
                          </a:lnTo>
                          <a:lnTo>
                            <a:pt x="308" y="164"/>
                          </a:lnTo>
                          <a:lnTo>
                            <a:pt x="348" y="141"/>
                          </a:lnTo>
                          <a:lnTo>
                            <a:pt x="385" y="123"/>
                          </a:lnTo>
                          <a:lnTo>
                            <a:pt x="423" y="107"/>
                          </a:lnTo>
                          <a:lnTo>
                            <a:pt x="463" y="90"/>
                          </a:lnTo>
                          <a:lnTo>
                            <a:pt x="493" y="76"/>
                          </a:lnTo>
                          <a:lnTo>
                            <a:pt x="493" y="0"/>
                          </a:lnTo>
                          <a:lnTo>
                            <a:pt x="439" y="15"/>
                          </a:lnTo>
                          <a:lnTo>
                            <a:pt x="360" y="49"/>
                          </a:lnTo>
                          <a:lnTo>
                            <a:pt x="259" y="92"/>
                          </a:lnTo>
                          <a:lnTo>
                            <a:pt x="185" y="138"/>
                          </a:lnTo>
                          <a:lnTo>
                            <a:pt x="117" y="204"/>
                          </a:lnTo>
                          <a:lnTo>
                            <a:pt x="50" y="259"/>
                          </a:lnTo>
                          <a:lnTo>
                            <a:pt x="0" y="312"/>
                          </a:lnTo>
                          <a:lnTo>
                            <a:pt x="0" y="433"/>
                          </a:lnTo>
                          <a:lnTo>
                            <a:pt x="0" y="431"/>
                          </a:lnTo>
                          <a:lnTo>
                            <a:pt x="0" y="335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2000" smtClean="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436375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1670" y="1824"/>
                      <a:ext cx="589" cy="270"/>
                    </a:xfrm>
                    <a:custGeom>
                      <a:avLst/>
                      <a:gdLst>
                        <a:gd name="T0" fmla="*/ 0 w 589"/>
                        <a:gd name="T1" fmla="*/ 0 h 270"/>
                        <a:gd name="T2" fmla="*/ 0 w 589"/>
                        <a:gd name="T3" fmla="*/ 83 h 270"/>
                        <a:gd name="T4" fmla="*/ 38 w 589"/>
                        <a:gd name="T5" fmla="*/ 90 h 270"/>
                        <a:gd name="T6" fmla="*/ 77 w 589"/>
                        <a:gd name="T7" fmla="*/ 97 h 270"/>
                        <a:gd name="T8" fmla="*/ 114 w 589"/>
                        <a:gd name="T9" fmla="*/ 106 h 270"/>
                        <a:gd name="T10" fmla="*/ 152 w 589"/>
                        <a:gd name="T11" fmla="*/ 115 h 270"/>
                        <a:gd name="T12" fmla="*/ 196 w 589"/>
                        <a:gd name="T13" fmla="*/ 126 h 270"/>
                        <a:gd name="T14" fmla="*/ 244 w 589"/>
                        <a:gd name="T15" fmla="*/ 138 h 270"/>
                        <a:gd name="T16" fmla="*/ 304 w 589"/>
                        <a:gd name="T17" fmla="*/ 156 h 270"/>
                        <a:gd name="T18" fmla="*/ 362 w 589"/>
                        <a:gd name="T19" fmla="*/ 172 h 270"/>
                        <a:gd name="T20" fmla="*/ 400 w 589"/>
                        <a:gd name="T21" fmla="*/ 185 h 270"/>
                        <a:gd name="T22" fmla="*/ 445 w 589"/>
                        <a:gd name="T23" fmla="*/ 203 h 270"/>
                        <a:gd name="T24" fmla="*/ 494 w 589"/>
                        <a:gd name="T25" fmla="*/ 223 h 270"/>
                        <a:gd name="T26" fmla="*/ 538 w 589"/>
                        <a:gd name="T27" fmla="*/ 243 h 270"/>
                        <a:gd name="T28" fmla="*/ 570 w 589"/>
                        <a:gd name="T29" fmla="*/ 259 h 270"/>
                        <a:gd name="T30" fmla="*/ 589 w 589"/>
                        <a:gd name="T31" fmla="*/ 270 h 270"/>
                        <a:gd name="T32" fmla="*/ 589 w 589"/>
                        <a:gd name="T33" fmla="*/ 167 h 270"/>
                        <a:gd name="T34" fmla="*/ 552 w 589"/>
                        <a:gd name="T35" fmla="*/ 141 h 270"/>
                        <a:gd name="T36" fmla="*/ 478 w 589"/>
                        <a:gd name="T37" fmla="*/ 105 h 270"/>
                        <a:gd name="T38" fmla="*/ 392 w 589"/>
                        <a:gd name="T39" fmla="*/ 69 h 270"/>
                        <a:gd name="T40" fmla="*/ 315 w 589"/>
                        <a:gd name="T41" fmla="*/ 49 h 270"/>
                        <a:gd name="T42" fmla="*/ 226 w 589"/>
                        <a:gd name="T43" fmla="*/ 24 h 270"/>
                        <a:gd name="T44" fmla="*/ 137 w 589"/>
                        <a:gd name="T45" fmla="*/ 7 h 270"/>
                        <a:gd name="T46" fmla="*/ 74 w 589"/>
                        <a:gd name="T47" fmla="*/ 1 h 270"/>
                        <a:gd name="T48" fmla="*/ 0 w 589"/>
                        <a:gd name="T49" fmla="*/ 0 h 2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589" h="270">
                          <a:moveTo>
                            <a:pt x="0" y="0"/>
                          </a:moveTo>
                          <a:lnTo>
                            <a:pt x="0" y="83"/>
                          </a:lnTo>
                          <a:lnTo>
                            <a:pt x="38" y="90"/>
                          </a:lnTo>
                          <a:lnTo>
                            <a:pt x="77" y="97"/>
                          </a:lnTo>
                          <a:lnTo>
                            <a:pt x="114" y="106"/>
                          </a:lnTo>
                          <a:lnTo>
                            <a:pt x="152" y="115"/>
                          </a:lnTo>
                          <a:lnTo>
                            <a:pt x="196" y="126"/>
                          </a:lnTo>
                          <a:lnTo>
                            <a:pt x="244" y="138"/>
                          </a:lnTo>
                          <a:lnTo>
                            <a:pt x="304" y="156"/>
                          </a:lnTo>
                          <a:lnTo>
                            <a:pt x="362" y="172"/>
                          </a:lnTo>
                          <a:lnTo>
                            <a:pt x="400" y="185"/>
                          </a:lnTo>
                          <a:lnTo>
                            <a:pt x="445" y="203"/>
                          </a:lnTo>
                          <a:lnTo>
                            <a:pt x="494" y="223"/>
                          </a:lnTo>
                          <a:lnTo>
                            <a:pt x="538" y="243"/>
                          </a:lnTo>
                          <a:lnTo>
                            <a:pt x="570" y="259"/>
                          </a:lnTo>
                          <a:lnTo>
                            <a:pt x="589" y="270"/>
                          </a:lnTo>
                          <a:lnTo>
                            <a:pt x="589" y="167"/>
                          </a:lnTo>
                          <a:lnTo>
                            <a:pt x="552" y="141"/>
                          </a:lnTo>
                          <a:lnTo>
                            <a:pt x="478" y="105"/>
                          </a:lnTo>
                          <a:lnTo>
                            <a:pt x="392" y="69"/>
                          </a:lnTo>
                          <a:lnTo>
                            <a:pt x="315" y="49"/>
                          </a:lnTo>
                          <a:lnTo>
                            <a:pt x="226" y="24"/>
                          </a:lnTo>
                          <a:lnTo>
                            <a:pt x="137" y="7"/>
                          </a:lnTo>
                          <a:lnTo>
                            <a:pt x="7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2000" smtClean="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  <p:sp>
                  <p:nvSpPr>
                    <p:cNvPr id="436376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109" y="1171"/>
                      <a:ext cx="1645" cy="823"/>
                    </a:xfrm>
                    <a:custGeom>
                      <a:avLst/>
                      <a:gdLst>
                        <a:gd name="T0" fmla="*/ 90 w 1645"/>
                        <a:gd name="T1" fmla="*/ 0 h 823"/>
                        <a:gd name="T2" fmla="*/ 189 w 1645"/>
                        <a:gd name="T3" fmla="*/ 0 h 823"/>
                        <a:gd name="T4" fmla="*/ 291 w 1645"/>
                        <a:gd name="T5" fmla="*/ 6 h 823"/>
                        <a:gd name="T6" fmla="*/ 386 w 1645"/>
                        <a:gd name="T7" fmla="*/ 21 h 823"/>
                        <a:gd name="T8" fmla="*/ 496 w 1645"/>
                        <a:gd name="T9" fmla="*/ 45 h 823"/>
                        <a:gd name="T10" fmla="*/ 601 w 1645"/>
                        <a:gd name="T11" fmla="*/ 78 h 823"/>
                        <a:gd name="T12" fmla="*/ 712 w 1645"/>
                        <a:gd name="T13" fmla="*/ 123 h 823"/>
                        <a:gd name="T14" fmla="*/ 811 w 1645"/>
                        <a:gd name="T15" fmla="*/ 170 h 823"/>
                        <a:gd name="T16" fmla="*/ 905 w 1645"/>
                        <a:gd name="T17" fmla="*/ 217 h 823"/>
                        <a:gd name="T18" fmla="*/ 1001 w 1645"/>
                        <a:gd name="T19" fmla="*/ 271 h 823"/>
                        <a:gd name="T20" fmla="*/ 1091 w 1645"/>
                        <a:gd name="T21" fmla="*/ 331 h 823"/>
                        <a:gd name="T22" fmla="*/ 1178 w 1645"/>
                        <a:gd name="T23" fmla="*/ 400 h 823"/>
                        <a:gd name="T24" fmla="*/ 1249 w 1645"/>
                        <a:gd name="T25" fmla="*/ 469 h 823"/>
                        <a:gd name="T26" fmla="*/ 1297 w 1645"/>
                        <a:gd name="T27" fmla="*/ 533 h 823"/>
                        <a:gd name="T28" fmla="*/ 1596 w 1645"/>
                        <a:gd name="T29" fmla="*/ 512 h 823"/>
                        <a:gd name="T30" fmla="*/ 1494 w 1645"/>
                        <a:gd name="T31" fmla="*/ 557 h 823"/>
                        <a:gd name="T32" fmla="*/ 1423 w 1645"/>
                        <a:gd name="T33" fmla="*/ 593 h 823"/>
                        <a:gd name="T34" fmla="*/ 1364 w 1645"/>
                        <a:gd name="T35" fmla="*/ 630 h 823"/>
                        <a:gd name="T36" fmla="*/ 1307 w 1645"/>
                        <a:gd name="T37" fmla="*/ 676 h 823"/>
                        <a:gd name="T38" fmla="*/ 1240 w 1645"/>
                        <a:gd name="T39" fmla="*/ 736 h 823"/>
                        <a:gd name="T40" fmla="*/ 1178 w 1645"/>
                        <a:gd name="T41" fmla="*/ 796 h 823"/>
                        <a:gd name="T42" fmla="*/ 1124 w 1645"/>
                        <a:gd name="T43" fmla="*/ 811 h 823"/>
                        <a:gd name="T44" fmla="*/ 1068 w 1645"/>
                        <a:gd name="T45" fmla="*/ 783 h 823"/>
                        <a:gd name="T46" fmla="*/ 999 w 1645"/>
                        <a:gd name="T47" fmla="*/ 755 h 823"/>
                        <a:gd name="T48" fmla="*/ 936 w 1645"/>
                        <a:gd name="T49" fmla="*/ 735 h 823"/>
                        <a:gd name="T50" fmla="*/ 864 w 1645"/>
                        <a:gd name="T51" fmla="*/ 715 h 823"/>
                        <a:gd name="T52" fmla="*/ 791 w 1645"/>
                        <a:gd name="T53" fmla="*/ 696 h 823"/>
                        <a:gd name="T54" fmla="*/ 720 w 1645"/>
                        <a:gd name="T55" fmla="*/ 681 h 823"/>
                        <a:gd name="T56" fmla="*/ 652 w 1645"/>
                        <a:gd name="T57" fmla="*/ 666 h 823"/>
                        <a:gd name="T58" fmla="*/ 560 w 1645"/>
                        <a:gd name="T59" fmla="*/ 652 h 823"/>
                        <a:gd name="T60" fmla="*/ 896 w 1645"/>
                        <a:gd name="T61" fmla="*/ 542 h 823"/>
                        <a:gd name="T62" fmla="*/ 817 w 1645"/>
                        <a:gd name="T63" fmla="*/ 439 h 823"/>
                        <a:gd name="T64" fmla="*/ 757 w 1645"/>
                        <a:gd name="T65" fmla="*/ 379 h 823"/>
                        <a:gd name="T66" fmla="*/ 670 w 1645"/>
                        <a:gd name="T67" fmla="*/ 298 h 823"/>
                        <a:gd name="T68" fmla="*/ 595 w 1645"/>
                        <a:gd name="T69" fmla="*/ 235 h 823"/>
                        <a:gd name="T70" fmla="*/ 535 w 1645"/>
                        <a:gd name="T71" fmla="*/ 188 h 823"/>
                        <a:gd name="T72" fmla="*/ 460 w 1645"/>
                        <a:gd name="T73" fmla="*/ 141 h 823"/>
                        <a:gd name="T74" fmla="*/ 383 w 1645"/>
                        <a:gd name="T75" fmla="*/ 102 h 823"/>
                        <a:gd name="T76" fmla="*/ 291 w 1645"/>
                        <a:gd name="T77" fmla="*/ 69 h 823"/>
                        <a:gd name="T78" fmla="*/ 192 w 1645"/>
                        <a:gd name="T79" fmla="*/ 45 h 823"/>
                        <a:gd name="T80" fmla="*/ 87 w 1645"/>
                        <a:gd name="T81" fmla="*/ 24 h 8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</a:cxnLst>
                      <a:rect l="0" t="0" r="r" b="b"/>
                      <a:pathLst>
                        <a:path w="1645" h="823">
                          <a:moveTo>
                            <a:pt x="0" y="6"/>
                          </a:moveTo>
                          <a:lnTo>
                            <a:pt x="90" y="0"/>
                          </a:lnTo>
                          <a:lnTo>
                            <a:pt x="135" y="0"/>
                          </a:lnTo>
                          <a:lnTo>
                            <a:pt x="189" y="0"/>
                          </a:lnTo>
                          <a:lnTo>
                            <a:pt x="240" y="3"/>
                          </a:lnTo>
                          <a:lnTo>
                            <a:pt x="291" y="6"/>
                          </a:lnTo>
                          <a:lnTo>
                            <a:pt x="341" y="12"/>
                          </a:lnTo>
                          <a:lnTo>
                            <a:pt x="386" y="21"/>
                          </a:lnTo>
                          <a:lnTo>
                            <a:pt x="436" y="30"/>
                          </a:lnTo>
                          <a:lnTo>
                            <a:pt x="496" y="45"/>
                          </a:lnTo>
                          <a:lnTo>
                            <a:pt x="550" y="63"/>
                          </a:lnTo>
                          <a:lnTo>
                            <a:pt x="601" y="78"/>
                          </a:lnTo>
                          <a:lnTo>
                            <a:pt x="658" y="99"/>
                          </a:lnTo>
                          <a:lnTo>
                            <a:pt x="712" y="123"/>
                          </a:lnTo>
                          <a:lnTo>
                            <a:pt x="766" y="147"/>
                          </a:lnTo>
                          <a:lnTo>
                            <a:pt x="811" y="170"/>
                          </a:lnTo>
                          <a:lnTo>
                            <a:pt x="862" y="194"/>
                          </a:lnTo>
                          <a:lnTo>
                            <a:pt x="905" y="217"/>
                          </a:lnTo>
                          <a:lnTo>
                            <a:pt x="953" y="244"/>
                          </a:lnTo>
                          <a:lnTo>
                            <a:pt x="1001" y="271"/>
                          </a:lnTo>
                          <a:lnTo>
                            <a:pt x="1049" y="304"/>
                          </a:lnTo>
                          <a:lnTo>
                            <a:pt x="1091" y="331"/>
                          </a:lnTo>
                          <a:lnTo>
                            <a:pt x="1136" y="367"/>
                          </a:lnTo>
                          <a:lnTo>
                            <a:pt x="1178" y="400"/>
                          </a:lnTo>
                          <a:lnTo>
                            <a:pt x="1217" y="433"/>
                          </a:lnTo>
                          <a:lnTo>
                            <a:pt x="1249" y="469"/>
                          </a:lnTo>
                          <a:lnTo>
                            <a:pt x="1276" y="500"/>
                          </a:lnTo>
                          <a:lnTo>
                            <a:pt x="1297" y="533"/>
                          </a:lnTo>
                          <a:lnTo>
                            <a:pt x="1645" y="489"/>
                          </a:lnTo>
                          <a:lnTo>
                            <a:pt x="1596" y="512"/>
                          </a:lnTo>
                          <a:lnTo>
                            <a:pt x="1539" y="536"/>
                          </a:lnTo>
                          <a:lnTo>
                            <a:pt x="1494" y="557"/>
                          </a:lnTo>
                          <a:lnTo>
                            <a:pt x="1460" y="573"/>
                          </a:lnTo>
                          <a:lnTo>
                            <a:pt x="1423" y="593"/>
                          </a:lnTo>
                          <a:lnTo>
                            <a:pt x="1393" y="611"/>
                          </a:lnTo>
                          <a:lnTo>
                            <a:pt x="1364" y="630"/>
                          </a:lnTo>
                          <a:lnTo>
                            <a:pt x="1335" y="653"/>
                          </a:lnTo>
                          <a:lnTo>
                            <a:pt x="1307" y="676"/>
                          </a:lnTo>
                          <a:lnTo>
                            <a:pt x="1273" y="705"/>
                          </a:lnTo>
                          <a:lnTo>
                            <a:pt x="1240" y="736"/>
                          </a:lnTo>
                          <a:lnTo>
                            <a:pt x="1211" y="762"/>
                          </a:lnTo>
                          <a:lnTo>
                            <a:pt x="1178" y="796"/>
                          </a:lnTo>
                          <a:lnTo>
                            <a:pt x="1151" y="823"/>
                          </a:lnTo>
                          <a:lnTo>
                            <a:pt x="1124" y="811"/>
                          </a:lnTo>
                          <a:lnTo>
                            <a:pt x="1097" y="796"/>
                          </a:lnTo>
                          <a:lnTo>
                            <a:pt x="1068" y="783"/>
                          </a:lnTo>
                          <a:lnTo>
                            <a:pt x="1034" y="769"/>
                          </a:lnTo>
                          <a:lnTo>
                            <a:pt x="999" y="755"/>
                          </a:lnTo>
                          <a:lnTo>
                            <a:pt x="967" y="744"/>
                          </a:lnTo>
                          <a:lnTo>
                            <a:pt x="936" y="735"/>
                          </a:lnTo>
                          <a:lnTo>
                            <a:pt x="901" y="724"/>
                          </a:lnTo>
                          <a:lnTo>
                            <a:pt x="864" y="715"/>
                          </a:lnTo>
                          <a:lnTo>
                            <a:pt x="826" y="705"/>
                          </a:lnTo>
                          <a:lnTo>
                            <a:pt x="791" y="696"/>
                          </a:lnTo>
                          <a:lnTo>
                            <a:pt x="757" y="687"/>
                          </a:lnTo>
                          <a:lnTo>
                            <a:pt x="720" y="681"/>
                          </a:lnTo>
                          <a:lnTo>
                            <a:pt x="685" y="673"/>
                          </a:lnTo>
                          <a:lnTo>
                            <a:pt x="652" y="666"/>
                          </a:lnTo>
                          <a:lnTo>
                            <a:pt x="613" y="658"/>
                          </a:lnTo>
                          <a:lnTo>
                            <a:pt x="560" y="652"/>
                          </a:lnTo>
                          <a:lnTo>
                            <a:pt x="920" y="590"/>
                          </a:lnTo>
                          <a:lnTo>
                            <a:pt x="896" y="542"/>
                          </a:lnTo>
                          <a:lnTo>
                            <a:pt x="868" y="506"/>
                          </a:lnTo>
                          <a:lnTo>
                            <a:pt x="817" y="439"/>
                          </a:lnTo>
                          <a:lnTo>
                            <a:pt x="787" y="409"/>
                          </a:lnTo>
                          <a:lnTo>
                            <a:pt x="757" y="379"/>
                          </a:lnTo>
                          <a:lnTo>
                            <a:pt x="703" y="328"/>
                          </a:lnTo>
                          <a:lnTo>
                            <a:pt x="670" y="298"/>
                          </a:lnTo>
                          <a:lnTo>
                            <a:pt x="631" y="262"/>
                          </a:lnTo>
                          <a:lnTo>
                            <a:pt x="595" y="235"/>
                          </a:lnTo>
                          <a:lnTo>
                            <a:pt x="565" y="211"/>
                          </a:lnTo>
                          <a:lnTo>
                            <a:pt x="535" y="188"/>
                          </a:lnTo>
                          <a:lnTo>
                            <a:pt x="499" y="164"/>
                          </a:lnTo>
                          <a:lnTo>
                            <a:pt x="460" y="141"/>
                          </a:lnTo>
                          <a:lnTo>
                            <a:pt x="421" y="123"/>
                          </a:lnTo>
                          <a:lnTo>
                            <a:pt x="383" y="102"/>
                          </a:lnTo>
                          <a:lnTo>
                            <a:pt x="335" y="84"/>
                          </a:lnTo>
                          <a:lnTo>
                            <a:pt x="291" y="69"/>
                          </a:lnTo>
                          <a:lnTo>
                            <a:pt x="240" y="57"/>
                          </a:lnTo>
                          <a:lnTo>
                            <a:pt x="192" y="45"/>
                          </a:lnTo>
                          <a:lnTo>
                            <a:pt x="141" y="33"/>
                          </a:lnTo>
                          <a:lnTo>
                            <a:pt x="87" y="24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sz="2000" smtClean="0">
                        <a:solidFill>
                          <a:srgbClr val="000000"/>
                        </a:solidFill>
                        <a:cs typeface="Arial"/>
                      </a:endParaRPr>
                    </a:p>
                  </p:txBody>
                </p:sp>
              </p:grpSp>
            </p:grpSp>
          </p:grpSp>
          <p:sp>
            <p:nvSpPr>
              <p:cNvPr id="436559" name="Freeform 335"/>
              <p:cNvSpPr>
                <a:spLocks/>
              </p:cNvSpPr>
              <p:nvPr/>
            </p:nvSpPr>
            <p:spPr bwMode="auto">
              <a:xfrm>
                <a:off x="3408" y="2488"/>
                <a:ext cx="1536" cy="968"/>
              </a:xfrm>
              <a:custGeom>
                <a:avLst/>
                <a:gdLst>
                  <a:gd name="T0" fmla="*/ 1536 w 1536"/>
                  <a:gd name="T1" fmla="*/ 24 h 968"/>
                  <a:gd name="T2" fmla="*/ 1104 w 1536"/>
                  <a:gd name="T3" fmla="*/ 24 h 968"/>
                  <a:gd name="T4" fmla="*/ 912 w 1536"/>
                  <a:gd name="T5" fmla="*/ 168 h 968"/>
                  <a:gd name="T6" fmla="*/ 672 w 1536"/>
                  <a:gd name="T7" fmla="*/ 840 h 968"/>
                  <a:gd name="T8" fmla="*/ 0 w 1536"/>
                  <a:gd name="T9" fmla="*/ 936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6" h="968">
                    <a:moveTo>
                      <a:pt x="1536" y="24"/>
                    </a:moveTo>
                    <a:cubicBezTo>
                      <a:pt x="1372" y="12"/>
                      <a:pt x="1208" y="0"/>
                      <a:pt x="1104" y="24"/>
                    </a:cubicBezTo>
                    <a:cubicBezTo>
                      <a:pt x="1000" y="48"/>
                      <a:pt x="984" y="32"/>
                      <a:pt x="912" y="168"/>
                    </a:cubicBezTo>
                    <a:cubicBezTo>
                      <a:pt x="840" y="304"/>
                      <a:pt x="824" y="712"/>
                      <a:pt x="672" y="840"/>
                    </a:cubicBezTo>
                    <a:cubicBezTo>
                      <a:pt x="520" y="968"/>
                      <a:pt x="112" y="920"/>
                      <a:pt x="0" y="936"/>
                    </a:cubicBezTo>
                  </a:path>
                </a:pathLst>
              </a:custGeom>
              <a:noFill/>
              <a:ln w="38100" cap="rnd" cmpd="sng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smtClea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436562" name="Text Box 338"/>
            <p:cNvSpPr txBox="1">
              <a:spLocks noChangeArrowheads="1"/>
            </p:cNvSpPr>
            <p:nvPr/>
          </p:nvSpPr>
          <p:spPr bwMode="auto">
            <a:xfrm rot="16200000">
              <a:off x="2674" y="2977"/>
              <a:ext cx="123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cs typeface="Arial"/>
                </a:rPr>
                <a:t>Percentage of unsolvable instances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8534" y="3860798"/>
            <a:ext cx="3099683" cy="1202269"/>
            <a:chOff x="152400" y="3505198"/>
            <a:chExt cx="3099683" cy="1202269"/>
          </a:xfrm>
        </p:grpSpPr>
        <p:pic>
          <p:nvPicPr>
            <p:cNvPr id="2" name="QCP-35-150.AVI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24"/>
            <a:stretch>
              <a:fillRect/>
            </a:stretch>
          </p:blipFill>
          <p:spPr>
            <a:xfrm>
              <a:off x="152400" y="3523557"/>
              <a:ext cx="842942" cy="1183908"/>
            </a:xfrm>
            <a:prstGeom prst="rect">
              <a:avLst/>
            </a:prstGeom>
          </p:spPr>
        </p:pic>
        <p:pic>
          <p:nvPicPr>
            <p:cNvPr id="3" name="QCP-40-1820.AVI">
              <a:hlinkClick r:id="" action="ppaction://media"/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25"/>
            <a:stretch>
              <a:fillRect/>
            </a:stretch>
          </p:blipFill>
          <p:spPr>
            <a:xfrm>
              <a:off x="1312334" y="3530220"/>
              <a:ext cx="838200" cy="1177247"/>
            </a:xfrm>
            <a:prstGeom prst="rect">
              <a:avLst/>
            </a:prstGeom>
          </p:spPr>
        </p:pic>
        <p:pic>
          <p:nvPicPr>
            <p:cNvPr id="4" name="QCP-50-165.AVI">
              <a:hlinkClick r:id="" action="ppaction://media"/>
            </p:cNvPr>
            <p:cNvPicPr>
              <a:picLocks noChangeAspect="1"/>
            </p:cNvPicPr>
            <p:nvPr>
              <a:vide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6"/>
            <a:stretch>
              <a:fillRect/>
            </a:stretch>
          </p:blipFill>
          <p:spPr>
            <a:xfrm>
              <a:off x="2396067" y="3505198"/>
              <a:ext cx="856016" cy="1202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7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4363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al-based-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391400" cy="470535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124200" y="304800"/>
            <a:ext cx="3992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A Model-Based Agent</a:t>
            </a:r>
          </a:p>
        </p:txBody>
      </p:sp>
      <p:sp>
        <p:nvSpPr>
          <p:cNvPr id="4" name="TextBox 3"/>
          <p:cNvSpPr txBox="1"/>
          <p:nvPr/>
        </p:nvSpPr>
        <p:spPr>
          <a:xfrm rot="2300757">
            <a:off x="2192914" y="4897914"/>
            <a:ext cx="50038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Requires: Knowledge and Reasoning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EF83-5387-D947-AA9E-42A04E9665E9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r"/>
            <a:r>
              <a:rPr lang="en-US" altLang="en-US" sz="3200" dirty="0" smtClean="0"/>
              <a:t>SAT Solvers in the Real World </a:t>
            </a:r>
            <a:endParaRPr lang="en-US" altLang="en-US" sz="3200" dirty="0"/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5167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"/>
    </mc:Choice>
    <mc:Fallback xmlns="">
      <p:transition xmlns:p14="http://schemas.microsoft.com/office/powerpoint/2010/main" spd="slow" advTm="1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Deep Space </a:t>
            </a:r>
            <a:r>
              <a:rPr lang="en-US" dirty="0" smtClean="0"/>
              <a:t>One Spacecraft:</a:t>
            </a:r>
            <a:br>
              <a:rPr lang="en-US" dirty="0" smtClean="0"/>
            </a:br>
            <a:r>
              <a:rPr lang="en-US" dirty="0" smtClean="0"/>
              <a:t> Remote Agent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828800"/>
            <a:ext cx="5257800" cy="4525963"/>
          </a:xfrm>
        </p:spPr>
        <p:txBody>
          <a:bodyPr/>
          <a:lstStyle/>
          <a:p>
            <a:r>
              <a:rPr lang="en-US" sz="2400" dirty="0"/>
              <a:t>Remote Agent (remote intelligent self-repair software) (RAX), developed at NASA </a:t>
            </a:r>
            <a:r>
              <a:rPr lang="en-US" sz="2400" dirty="0" smtClean="0"/>
              <a:t> </a:t>
            </a:r>
            <a:r>
              <a:rPr lang="en-US" sz="2400" dirty="0"/>
              <a:t>and JPL, was </a:t>
            </a:r>
            <a:r>
              <a:rPr lang="en-US" sz="2400" dirty="0">
                <a:solidFill>
                  <a:srgbClr val="FF0000"/>
                </a:solidFill>
              </a:rPr>
              <a:t>the first artificial-intelligence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control system to control a spacecraft without human </a:t>
            </a:r>
            <a:r>
              <a:rPr lang="en-US" sz="2400" dirty="0" smtClean="0">
                <a:solidFill>
                  <a:srgbClr val="FF0000"/>
                </a:solidFill>
              </a:rPr>
              <a:t>supervision</a:t>
            </a:r>
            <a:r>
              <a:rPr lang="en-US" sz="2400" dirty="0" smtClean="0"/>
              <a:t>.</a:t>
            </a:r>
            <a:endParaRPr lang="en-US" sz="2400" baseline="30000" dirty="0"/>
          </a:p>
          <a:p>
            <a:r>
              <a:rPr lang="en-US" sz="2400" dirty="0" smtClean="0"/>
              <a:t>Remote </a:t>
            </a:r>
            <a:r>
              <a:rPr lang="en-US" sz="2400" dirty="0"/>
              <a:t>Agent successfully demonstrated the ability </a:t>
            </a:r>
            <a:r>
              <a:rPr lang="en-US" sz="2400" dirty="0">
                <a:solidFill>
                  <a:srgbClr val="FF0000"/>
                </a:solidFill>
              </a:rPr>
              <a:t>to plan onboard activities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correctly diagnose and respond to </a:t>
            </a:r>
            <a:r>
              <a:rPr lang="en-US" sz="2400" dirty="0" smtClean="0">
                <a:solidFill>
                  <a:srgbClr val="FF0000"/>
                </a:solidFill>
              </a:rPr>
              <a:t> faults </a:t>
            </a:r>
            <a:r>
              <a:rPr lang="en-US" sz="2400" dirty="0">
                <a:solidFill>
                  <a:srgbClr val="FF0000"/>
                </a:solidFill>
              </a:rPr>
              <a:t>in spacecraft components through its built-in REPL environment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633073" cy="24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Deep Space One: Remote Agent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431940"/>
            <a:ext cx="7366000" cy="15875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Autonomous diagnosis &amp; repair “Remote Agent”</a:t>
            </a:r>
          </a:p>
          <a:p>
            <a:pPr>
              <a:buFontTx/>
              <a:buChar char="•"/>
            </a:pPr>
            <a:r>
              <a:rPr lang="en-US" smtClean="0"/>
              <a:t>Compiled systems schematic to 7,000 var SAT problem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513"/>
            <a:ext cx="4616450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5638800"/>
            <a:ext cx="304323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EAEC5E"/>
                </a:solidFill>
                <a:latin typeface="Times" pitchFamily="18" charset="0"/>
                <a:ea typeface="+mn-ea"/>
                <a:cs typeface="+mn-cs"/>
              </a:rPr>
              <a:t>Started:  January 1996</a:t>
            </a:r>
          </a:p>
          <a:p>
            <a:pPr eaLnBrk="0" hangingPunct="0"/>
            <a:r>
              <a:rPr lang="en-US" altLang="en-US" sz="2000">
                <a:solidFill>
                  <a:srgbClr val="EAEC5E"/>
                </a:solidFill>
                <a:latin typeface="Times" pitchFamily="18" charset="0"/>
                <a:ea typeface="+mn-ea"/>
                <a:cs typeface="+mn-cs"/>
              </a:rPr>
              <a:t>Launch: October 15th, 1998</a:t>
            </a:r>
          </a:p>
          <a:p>
            <a:pPr eaLnBrk="0" hangingPunct="0"/>
            <a:r>
              <a:rPr lang="en-US" altLang="en-US" sz="2000">
                <a:solidFill>
                  <a:srgbClr val="EAEC5E"/>
                </a:solidFill>
                <a:latin typeface="Times" pitchFamily="18" charset="0"/>
                <a:ea typeface="+mn-ea"/>
                <a:cs typeface="+mn-cs"/>
              </a:rPr>
              <a:t>Experiment: May 17-21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97263"/>
            <a:ext cx="3657600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Space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780" cy="4525963"/>
          </a:xfrm>
        </p:spPr>
        <p:txBody>
          <a:bodyPr/>
          <a:lstStyle/>
          <a:p>
            <a:r>
              <a:rPr lang="en-US" sz="2400" dirty="0">
                <a:solidFill>
                  <a:srgbClr val="0000FF"/>
                </a:solidFill>
              </a:rPr>
              <a:t>a failed electronics </a:t>
            </a:r>
            <a:r>
              <a:rPr lang="en-US" sz="2400" dirty="0" smtClean="0">
                <a:solidFill>
                  <a:srgbClr val="0000FF"/>
                </a:solidFill>
              </a:rPr>
              <a:t>unit</a:t>
            </a:r>
          </a:p>
          <a:p>
            <a:pPr lvl="1"/>
            <a:r>
              <a:rPr lang="en-US" sz="2000" dirty="0" smtClean="0"/>
              <a:t>Remote </a:t>
            </a:r>
            <a:r>
              <a:rPr lang="en-US" sz="2000" dirty="0"/>
              <a:t>Agent fixed by reactivating the unit</a:t>
            </a:r>
            <a:r>
              <a:rPr lang="en-US" sz="2000" dirty="0" smtClean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a failed sensor providing false </a:t>
            </a:r>
            <a:r>
              <a:rPr lang="en-US" sz="2400" dirty="0" smtClean="0">
                <a:solidFill>
                  <a:srgbClr val="0000FF"/>
                </a:solidFill>
              </a:rPr>
              <a:t>information</a:t>
            </a:r>
          </a:p>
          <a:p>
            <a:pPr lvl="1"/>
            <a:r>
              <a:rPr lang="en-US" sz="2000" dirty="0" smtClean="0"/>
              <a:t>Remote </a:t>
            </a:r>
            <a:r>
              <a:rPr lang="en-US" sz="2000" dirty="0"/>
              <a:t>Agent recognized as unreliable and therefore correctly ignored</a:t>
            </a:r>
            <a:r>
              <a:rPr lang="en-US" sz="2000" dirty="0" smtClean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altitude </a:t>
            </a:r>
            <a:r>
              <a:rPr lang="en-US" sz="2400" dirty="0">
                <a:solidFill>
                  <a:srgbClr val="0000FF"/>
                </a:solidFill>
              </a:rPr>
              <a:t>control thruster (a small engine for controlling the spacecraft's orientation) stuck in the "off" </a:t>
            </a:r>
            <a:r>
              <a:rPr lang="en-US" sz="2400" dirty="0" smtClean="0">
                <a:solidFill>
                  <a:srgbClr val="0000FF"/>
                </a:solidFill>
              </a:rPr>
              <a:t>position </a:t>
            </a:r>
          </a:p>
          <a:p>
            <a:pPr lvl="1"/>
            <a:r>
              <a:rPr lang="en-US" sz="2000" dirty="0" smtClean="0"/>
              <a:t>Remote </a:t>
            </a:r>
            <a:r>
              <a:rPr lang="en-US" sz="2000" dirty="0"/>
              <a:t>Agent detected and compensated for by switching to a mode that did not rely on that thruster.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28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0A-AE7F-9A44-9A0D-0BD941BA8E33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438"/>
            <a:ext cx="8302625" cy="842962"/>
          </a:xfrm>
        </p:spPr>
        <p:txBody>
          <a:bodyPr/>
          <a:lstStyle/>
          <a:p>
            <a:r>
              <a:rPr lang="en-US" altLang="en-US" sz="2800"/>
              <a:t>Significant progress in </a:t>
            </a:r>
            <a:br>
              <a:rPr lang="en-US" altLang="en-US" sz="2800"/>
            </a:br>
            <a:r>
              <a:rPr lang="en-US" altLang="en-US" sz="2800" u="sng"/>
              <a:t>Satisfiability Methods</a:t>
            </a:r>
            <a:endParaRPr lang="en-US" altLang="en-US" sz="2800"/>
          </a:p>
        </p:txBody>
      </p:sp>
      <p:sp>
        <p:nvSpPr>
          <p:cNvPr id="168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1680388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487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Software and hardware verification – complete methods are critical  - e.g. for verifying the correctness of chip design, using SAT encodings</a:t>
            </a:r>
          </a:p>
        </p:txBody>
      </p:sp>
      <p:pic>
        <p:nvPicPr>
          <p:cNvPr id="1680389" name="Picture 5" descr="c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667000" cy="185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0391" name="Text Box 7"/>
          <p:cNvSpPr txBox="1">
            <a:spLocks noChangeArrowheads="1"/>
          </p:cNvSpPr>
          <p:nvPr/>
        </p:nvSpPr>
        <p:spPr bwMode="auto">
          <a:xfrm>
            <a:off x="3489325" y="620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1400" i="1" smtClean="0">
              <a:solidFill>
                <a:srgbClr val="CCCCFF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680392" name="Rectangle 8"/>
          <p:cNvSpPr>
            <a:spLocks noChangeArrowheads="1"/>
          </p:cNvSpPr>
          <p:nvPr/>
        </p:nvSpPr>
        <p:spPr bwMode="auto">
          <a:xfrm>
            <a:off x="76200" y="4495800"/>
            <a:ext cx="6477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1" dirty="0" smtClean="0">
                <a:solidFill>
                  <a:srgbClr val="063DE8"/>
                </a:solidFill>
                <a:latin typeface="Arial" charset="0"/>
                <a:ea typeface=""/>
                <a:cs typeface=""/>
              </a:rPr>
              <a:t> 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Going from 50 variable in, 200 constraints</a:t>
            </a:r>
          </a:p>
          <a:p>
            <a:pPr eaLnBrk="0" hangingPunct="0"/>
            <a:r>
              <a:rPr lang="en-US" altLang="en-US" sz="1800" dirty="0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  to 1,000,000+ variables  and 5,000,000+ constraints</a:t>
            </a:r>
          </a:p>
          <a:p>
            <a:pPr eaLnBrk="0" hangingPunct="0"/>
            <a:r>
              <a:rPr lang="en-US" altLang="en-US" sz="1800" dirty="0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  in the last 20 years</a:t>
            </a:r>
          </a:p>
          <a:p>
            <a:pPr eaLnBrk="0" hangingPunct="0"/>
            <a:endParaRPr lang="en-US" altLang="en-US" sz="1800" dirty="0">
              <a:solidFill>
                <a:srgbClr val="000000"/>
              </a:solidFill>
              <a:latin typeface="Arial" charset="0"/>
              <a:ea typeface=""/>
              <a:cs typeface=""/>
            </a:endParaRPr>
          </a:p>
          <a:p>
            <a:pPr eaLnBrk="0" hangingPunct="0"/>
            <a:r>
              <a:rPr lang="en-US" altLang="en-US" dirty="0" smtClean="0">
                <a:solidFill>
                  <a:srgbClr val="000000"/>
                </a:solidFill>
                <a:ea typeface=""/>
                <a:cs typeface=""/>
              </a:rPr>
              <a:t>  </a:t>
            </a:r>
          </a:p>
        </p:txBody>
      </p:sp>
      <p:sp>
        <p:nvSpPr>
          <p:cNvPr id="1680393" name="Rectangle 9"/>
          <p:cNvSpPr>
            <a:spLocks noChangeArrowheads="1"/>
          </p:cNvSpPr>
          <p:nvPr/>
        </p:nvSpPr>
        <p:spPr bwMode="auto">
          <a:xfrm>
            <a:off x="4876800" y="2057400"/>
            <a:ext cx="3276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800" b="1" smtClean="0">
                <a:solidFill>
                  <a:srgbClr val="000000"/>
                </a:solidFill>
                <a:ea typeface=""/>
                <a:cs typeface=""/>
              </a:rPr>
              <a:t>Applications:</a:t>
            </a:r>
          </a:p>
          <a:p>
            <a:pPr algn="r"/>
            <a:r>
              <a:rPr lang="en-US" altLang="en-US" sz="1800" b="1" smtClean="0">
                <a:solidFill>
                  <a:srgbClr val="000000"/>
                </a:solidFill>
                <a:ea typeface=""/>
                <a:cs typeface=""/>
              </a:rPr>
              <a:t> Hardware and </a:t>
            </a:r>
          </a:p>
          <a:p>
            <a:pPr algn="r"/>
            <a:r>
              <a:rPr lang="en-US" altLang="en-US" sz="1800" b="1" smtClean="0">
                <a:solidFill>
                  <a:srgbClr val="000000"/>
                </a:solidFill>
                <a:ea typeface=""/>
                <a:cs typeface=""/>
              </a:rPr>
              <a:t>Software Verification </a:t>
            </a:r>
          </a:p>
          <a:p>
            <a:pPr algn="r"/>
            <a:r>
              <a:rPr lang="en-US" altLang="en-US" sz="1800" b="1" smtClean="0">
                <a:solidFill>
                  <a:srgbClr val="000000"/>
                </a:solidFill>
                <a:ea typeface=""/>
                <a:cs typeface=""/>
              </a:rPr>
              <a:t>Planning, </a:t>
            </a:r>
          </a:p>
          <a:p>
            <a:pPr algn="r"/>
            <a:r>
              <a:rPr lang="en-US" altLang="en-US" sz="1800" b="1" smtClean="0">
                <a:solidFill>
                  <a:srgbClr val="000000"/>
                </a:solidFill>
                <a:ea typeface=""/>
                <a:cs typeface=""/>
              </a:rPr>
              <a:t>Protocol Design, etc.</a:t>
            </a:r>
          </a:p>
        </p:txBody>
      </p:sp>
    </p:spTree>
    <p:extLst>
      <p:ext uri="{BB962C8B-B14F-4D97-AF65-F5344CB8AC3E}">
        <p14:creationId xmlns:p14="http://schemas.microsoft.com/office/powerpoint/2010/main" val="1813602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Progress in Last 20 years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376092"/>
                </a:solidFill>
              </a:rPr>
              <a:t>Search </a:t>
            </a:r>
            <a:r>
              <a:rPr lang="en-US" sz="2000" b="1" dirty="0">
                <a:solidFill>
                  <a:srgbClr val="376092"/>
                </a:solidFill>
              </a:rPr>
              <a:t>space: from 10^30 to 10^300,000.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376092"/>
                </a:solidFill>
              </a:rPr>
              <a:t>	[</a:t>
            </a:r>
            <a:r>
              <a:rPr lang="en-US" sz="2000" b="1" dirty="0">
                <a:solidFill>
                  <a:srgbClr val="376092"/>
                </a:solidFill>
              </a:rPr>
              <a:t>Aside: “one can encode quite a bit in 1M variables.”]</a:t>
            </a:r>
          </a:p>
          <a:p>
            <a:endParaRPr lang="en-US" sz="2000" b="1" dirty="0" smtClean="0">
              <a:solidFill>
                <a:srgbClr val="376092"/>
              </a:solidFill>
            </a:endParaRPr>
          </a:p>
          <a:p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008000"/>
                </a:solidFill>
              </a:rPr>
              <a:t>Is this just Moore’s Law? It helped, but not much…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       – 2x </a:t>
            </a:r>
            <a:r>
              <a:rPr lang="en-US" sz="2000" b="1" dirty="0">
                <a:solidFill>
                  <a:srgbClr val="008000"/>
                </a:solidFill>
              </a:rPr>
              <a:t>faster computers does </a:t>
            </a:r>
            <a:r>
              <a:rPr lang="en-US" sz="2000" b="1" i="1" dirty="0">
                <a:solidFill>
                  <a:srgbClr val="008000"/>
                </a:solidFill>
              </a:rPr>
              <a:t>not </a:t>
            </a:r>
            <a:r>
              <a:rPr lang="en-US" sz="2000" b="1" dirty="0">
                <a:solidFill>
                  <a:srgbClr val="008000"/>
                </a:solidFill>
              </a:rPr>
              <a:t>mean can solve 2x larger </a:t>
            </a:r>
            <a:r>
              <a:rPr lang="en-US" sz="2000" b="1" dirty="0" smtClean="0">
                <a:solidFill>
                  <a:srgbClr val="008000"/>
                </a:solidFill>
              </a:rPr>
              <a:t>instances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       –  search </a:t>
            </a:r>
            <a:r>
              <a:rPr lang="en-US" sz="2000" b="1" dirty="0">
                <a:solidFill>
                  <a:srgbClr val="008000"/>
                </a:solidFill>
              </a:rPr>
              <a:t>difficulty does </a:t>
            </a:r>
            <a:r>
              <a:rPr lang="en-US" sz="2000" b="1" dirty="0" smtClean="0">
                <a:solidFill>
                  <a:srgbClr val="008000"/>
                </a:solidFill>
              </a:rPr>
              <a:t>*not* </a:t>
            </a:r>
            <a:r>
              <a:rPr lang="en-US" sz="2000" b="1" dirty="0">
                <a:solidFill>
                  <a:srgbClr val="008000"/>
                </a:solidFill>
              </a:rPr>
              <a:t>scale linearly with problem size</a:t>
            </a:r>
            <a:r>
              <a:rPr lang="en-US" sz="2000" b="1" dirty="0" smtClean="0">
                <a:solidFill>
                  <a:srgbClr val="008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                 In </a:t>
            </a:r>
            <a:r>
              <a:rPr lang="en-US" sz="2000" b="1" dirty="0">
                <a:solidFill>
                  <a:srgbClr val="008000"/>
                </a:solidFill>
              </a:rPr>
              <a:t>fact, </a:t>
            </a:r>
            <a:r>
              <a:rPr lang="en-US" sz="2000" b="1" dirty="0" smtClean="0">
                <a:solidFill>
                  <a:srgbClr val="008000"/>
                </a:solidFill>
              </a:rPr>
              <a:t>for </a:t>
            </a:r>
            <a:r>
              <a:rPr lang="en-US" sz="2000" b="1" dirty="0">
                <a:solidFill>
                  <a:srgbClr val="008000"/>
                </a:solidFill>
              </a:rPr>
              <a:t>O(2^n), 2x faster, </a:t>
            </a:r>
            <a:r>
              <a:rPr lang="en-US" sz="2000" b="1" dirty="0" smtClean="0">
                <a:solidFill>
                  <a:srgbClr val="008000"/>
                </a:solidFill>
              </a:rPr>
              <a:t>how many more </a:t>
            </a:r>
            <a:r>
              <a:rPr lang="en-US" sz="2000" b="1" dirty="0" err="1" smtClean="0">
                <a:solidFill>
                  <a:srgbClr val="008000"/>
                </a:solidFill>
              </a:rPr>
              <a:t>vars</a:t>
            </a:r>
            <a:r>
              <a:rPr lang="en-US" sz="2000" b="1" dirty="0" smtClean="0">
                <a:solidFill>
                  <a:srgbClr val="008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8000"/>
                </a:solidFill>
              </a:rPr>
              <a:t>	</a:t>
            </a:r>
            <a:r>
              <a:rPr lang="en-US" sz="2000" b="1" dirty="0" smtClean="0">
                <a:solidFill>
                  <a:srgbClr val="008000"/>
                </a:solidFill>
              </a:rPr>
              <a:t>		handles </a:t>
            </a:r>
            <a:r>
              <a:rPr lang="en-US" sz="2000" b="1" dirty="0">
                <a:solidFill>
                  <a:srgbClr val="008000"/>
                </a:solidFill>
              </a:rPr>
              <a:t>1 more variable!</a:t>
            </a:r>
            <a:r>
              <a:rPr lang="en-US" sz="2000" b="1" dirty="0" smtClean="0">
                <a:solidFill>
                  <a:srgbClr val="008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       Mainly algorithmic progress. Memory growth also key.</a:t>
            </a:r>
          </a:p>
          <a:p>
            <a:pPr marL="0" indent="0">
              <a:buNone/>
            </a:pPr>
            <a:endParaRPr lang="en-US" sz="2000" b="1" dirty="0">
              <a:solidFill>
                <a:srgbClr val="008000"/>
              </a:solidFill>
            </a:endParaRPr>
          </a:p>
          <a:p>
            <a:r>
              <a:rPr lang="en-US" sz="2000" b="1" dirty="0"/>
              <a:t> Tools: 50+ competitive SAT solvers </a:t>
            </a:r>
            <a:r>
              <a:rPr lang="en-US" sz="2000" b="1" dirty="0" smtClean="0"/>
              <a:t>available (e.g. </a:t>
            </a:r>
            <a:r>
              <a:rPr lang="en-US" sz="2000" b="1" dirty="0" err="1" smtClean="0"/>
              <a:t>Minisat</a:t>
            </a:r>
            <a:r>
              <a:rPr lang="en-US" sz="2000" b="1" dirty="0" smtClean="0"/>
              <a:t> solver)</a:t>
            </a:r>
          </a:p>
          <a:p>
            <a:r>
              <a:rPr lang="en-US" sz="2000" b="1" dirty="0"/>
              <a:t>See http://</a:t>
            </a:r>
            <a:r>
              <a:rPr lang="en-US" sz="2000" b="1" dirty="0" err="1"/>
              <a:t>www.satcompetition.org</a:t>
            </a:r>
            <a:r>
              <a:rPr lang="en-US" sz="2000" b="1" dirty="0"/>
              <a:t>/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926" y="762000"/>
            <a:ext cx="8763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Significant progress since the 1990’s.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How much?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 size: 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 went from 100 variables, 200 constraints (early 90’s)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to 1,000,000+ variables and 5,000,000+ constraints in 20 years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3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1852-6023-634C-8908-C285D1CE43F9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124200"/>
            <a:ext cx="7772400" cy="1143000"/>
          </a:xfrm>
        </p:spPr>
        <p:txBody>
          <a:bodyPr/>
          <a:lstStyle/>
          <a:p>
            <a:r>
              <a:rPr lang="en-US" altLang="en-US"/>
              <a:t>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977445809"/>
      </p:ext>
    </p:extLst>
  </p:cSld>
  <p:clrMapOvr>
    <a:masterClrMapping/>
  </p:clrMapOvr>
  <p:transition spd="med" advTm="1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Turing Award</a:t>
            </a:r>
          </a:p>
        </p:txBody>
      </p:sp>
      <p:pic>
        <p:nvPicPr>
          <p:cNvPr id="1708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10400" cy="4948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8036" name="Text Box 4"/>
          <p:cNvSpPr txBox="1">
            <a:spLocks noChangeArrowheads="1"/>
          </p:cNvSpPr>
          <p:nvPr/>
        </p:nvSpPr>
        <p:spPr bwMode="auto">
          <a:xfrm>
            <a:off x="685800" y="6491288"/>
            <a:ext cx="192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Source: Slashdot</a:t>
            </a:r>
          </a:p>
        </p:txBody>
      </p:sp>
    </p:spTree>
    <p:extLst>
      <p:ext uri="{BB962C8B-B14F-4D97-AF65-F5344CB8AC3E}">
        <p14:creationId xmlns:p14="http://schemas.microsoft.com/office/powerpoint/2010/main" val="474790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0D191-BDEB-C847-97E5-1D5F2BDB76A0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6824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833563"/>
          <a:ext cx="5791200" cy="494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3" name="Bitmap Image" r:id="rId3" imgW="4695238" imgH="4191585" progId="Paint.Picture">
                  <p:embed/>
                </p:oleObj>
              </mc:Choice>
              <mc:Fallback>
                <p:oleObj name="Bitmap Image" r:id="rId3" imgW="4695238" imgH="419158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33563"/>
                        <a:ext cx="5791200" cy="494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2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“real world” example</a:t>
            </a:r>
          </a:p>
        </p:txBody>
      </p:sp>
      <p:sp>
        <p:nvSpPr>
          <p:cNvPr id="1682436" name="Line 4"/>
          <p:cNvSpPr>
            <a:spLocks noChangeShapeType="1"/>
          </p:cNvSpPr>
          <p:nvPr/>
        </p:nvSpPr>
        <p:spPr bwMode="auto">
          <a:xfrm>
            <a:off x="3276600" y="4043363"/>
            <a:ext cx="3200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2437" name="Line 5"/>
          <p:cNvSpPr>
            <a:spLocks noChangeShapeType="1"/>
          </p:cNvSpPr>
          <p:nvPr/>
        </p:nvSpPr>
        <p:spPr bwMode="auto">
          <a:xfrm>
            <a:off x="3733800" y="2900363"/>
            <a:ext cx="29718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2438" name="Line 6"/>
          <p:cNvSpPr>
            <a:spLocks noChangeShapeType="1"/>
          </p:cNvSpPr>
          <p:nvPr/>
        </p:nvSpPr>
        <p:spPr bwMode="auto">
          <a:xfrm>
            <a:off x="2514600" y="4271963"/>
            <a:ext cx="38862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2439" name="Line 7"/>
          <p:cNvSpPr>
            <a:spLocks noChangeShapeType="1"/>
          </p:cNvSpPr>
          <p:nvPr/>
        </p:nvSpPr>
        <p:spPr bwMode="auto">
          <a:xfrm>
            <a:off x="2438400" y="4576763"/>
            <a:ext cx="4038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2440" name="Line 8"/>
          <p:cNvSpPr>
            <a:spLocks noChangeShapeType="1"/>
          </p:cNvSpPr>
          <p:nvPr/>
        </p:nvSpPr>
        <p:spPr bwMode="auto">
          <a:xfrm>
            <a:off x="2438400" y="4805363"/>
            <a:ext cx="2286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08756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3458" name="Object 2"/>
          <p:cNvGraphicFramePr>
            <a:graphicFrameLocks noChangeAspect="1"/>
          </p:cNvGraphicFramePr>
          <p:nvPr/>
        </p:nvGraphicFramePr>
        <p:xfrm>
          <a:off x="2057400" y="1371600"/>
          <a:ext cx="5638800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Bitmap Image" r:id="rId3" imgW="4676190" imgH="4133333" progId="Paint.Picture">
                  <p:embed/>
                </p:oleObj>
              </mc:Choice>
              <mc:Fallback>
                <p:oleObj name="Bitmap Image" r:id="rId3" imgW="4676190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638800" cy="506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3459" name="Text Box 3"/>
          <p:cNvSpPr txBox="1">
            <a:spLocks noChangeArrowheads="1"/>
          </p:cNvSpPr>
          <p:nvPr/>
        </p:nvSpPr>
        <p:spPr bwMode="auto">
          <a:xfrm>
            <a:off x="3892550" y="2667000"/>
            <a:ext cx="2927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i="1" smtClean="0">
                <a:solidFill>
                  <a:srgbClr val="FF0000"/>
                </a:solidFill>
                <a:ea typeface=""/>
                <a:cs typeface=""/>
              </a:rPr>
              <a:t>i.e.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 ((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Mathematica1" charset="0"/>
              </a:rPr>
              <a:t>not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Mathematica1" charset="0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)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7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)</a:t>
            </a:r>
          </a:p>
          <a:p>
            <a:pPr algn="ctr" eaLnBrk="0" hangingPunct="0"/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       and ((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Mathematica1" charset="0"/>
              </a:rPr>
              <a:t>not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)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6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)</a:t>
            </a:r>
          </a:p>
          <a:p>
            <a:pPr algn="ctr" eaLnBrk="0" hangingPunct="0"/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and …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etc.</a:t>
            </a:r>
          </a:p>
        </p:txBody>
      </p:sp>
      <p:sp>
        <p:nvSpPr>
          <p:cNvPr id="1683460" name="Text Box 4"/>
          <p:cNvSpPr txBox="1">
            <a:spLocks noChangeArrowheads="1"/>
          </p:cNvSpPr>
          <p:nvPr/>
        </p:nvSpPr>
        <p:spPr bwMode="auto">
          <a:xfrm>
            <a:off x="5427663" y="1828800"/>
            <a:ext cx="184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000" b="1" smtClean="0">
              <a:solidFill>
                <a:srgbClr val="CCCCFF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683461" name="Text Box 5"/>
          <p:cNvSpPr txBox="1">
            <a:spLocks noChangeArrowheads="1"/>
          </p:cNvSpPr>
          <p:nvPr/>
        </p:nvSpPr>
        <p:spPr bwMode="auto">
          <a:xfrm>
            <a:off x="914400" y="457200"/>
            <a:ext cx="7696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00"/>
                </a:solidFill>
                <a:ea typeface=""/>
                <a:cs typeface=""/>
              </a:rPr>
              <a:t>Bounded Model Checking instance:</a:t>
            </a:r>
          </a:p>
        </p:txBody>
      </p:sp>
      <p:sp>
        <p:nvSpPr>
          <p:cNvPr id="1683462" name="Text Box 6"/>
          <p:cNvSpPr txBox="1">
            <a:spLocks noChangeArrowheads="1"/>
          </p:cNvSpPr>
          <p:nvPr/>
        </p:nvSpPr>
        <p:spPr bwMode="auto">
          <a:xfrm>
            <a:off x="3009900" y="1905000"/>
            <a:ext cx="13271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i="1" smtClean="0">
                <a:solidFill>
                  <a:srgbClr val="CCCCFF"/>
                </a:solidFill>
                <a:latin typeface="Arial" charset="0"/>
                <a:ea typeface=""/>
                <a:cs typeface="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8633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33CC"/>
                </a:solidFill>
                <a:cs typeface="+mj-cs"/>
              </a:rPr>
              <a:t>Knowledge and Reasoning </a:t>
            </a:r>
            <a:br>
              <a:rPr lang="en-US" dirty="0" smtClean="0">
                <a:solidFill>
                  <a:srgbClr val="3333CC"/>
                </a:solidFill>
                <a:cs typeface="+mj-cs"/>
              </a:rPr>
            </a:br>
            <a:endParaRPr lang="en-US" dirty="0" smtClean="0">
              <a:solidFill>
                <a:srgbClr val="3333CC"/>
              </a:solidFill>
              <a:cs typeface="+mj-cs"/>
            </a:endParaRPr>
          </a:p>
        </p:txBody>
      </p:sp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296400" cy="518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Knowledge and Reasoning: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ym typeface="Wingdings" charset="0"/>
              </a:rPr>
              <a:t>     humans are very good at acquiring new  information by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ym typeface="Wingdings" charset="0"/>
              </a:rPr>
              <a:t> </a:t>
            </a:r>
            <a:r>
              <a:rPr lang="en-US" sz="2400" b="1" dirty="0" smtClean="0">
                <a:sym typeface="Wingdings" charset="0"/>
              </a:rPr>
              <a:t>    combining </a:t>
            </a:r>
            <a:r>
              <a:rPr lang="en-US" sz="2400" b="1" dirty="0" smtClean="0">
                <a:solidFill>
                  <a:srgbClr val="FF0000"/>
                </a:solidFill>
                <a:sym typeface="Wingdings" charset="0"/>
              </a:rPr>
              <a:t>raw knowledge, experience with  reasoning.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Wingdings" charset="0"/>
              </a:rPr>
              <a:t>  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AI-slogan:  “Knowledge is power” (or “Data is power”?)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solidFill>
                <a:srgbClr val="FF0000"/>
              </a:solidFill>
              <a:sym typeface="Wingdings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Examples: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ym typeface="Wingdings" charset="0"/>
              </a:rPr>
              <a:t> </a:t>
            </a:r>
            <a:r>
              <a:rPr lang="en-US" sz="2400" dirty="0" smtClean="0">
                <a:sym typeface="Wingdings" charset="0"/>
              </a:rPr>
              <a:t>   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Medical </a:t>
            </a:r>
            <a:r>
              <a:rPr lang="en-US" sz="2400" b="1" dirty="0" smtClean="0">
                <a:solidFill>
                  <a:schemeClr val="accent2"/>
                </a:solidFill>
                <a:sym typeface="Wingdings" charset="0"/>
              </a:rPr>
              <a:t>diagnosis --- physician diagnosing a patient</a:t>
            </a:r>
            <a:endParaRPr lang="en-US" sz="2400" b="1" dirty="0">
              <a:solidFill>
                <a:schemeClr val="accent2"/>
              </a:solidFill>
              <a:sym typeface="Wingdings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  <a:sym typeface="Wingdings" charset="0"/>
              </a:rPr>
              <a:t>          infers what disease, based on the knowledge he/she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sym typeface="Wingdings" charset="0"/>
              </a:rPr>
              <a:t>         acquired as a student, textbooks, prior cases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sym typeface="Wingdings" charset="0"/>
              </a:rPr>
              <a:t>   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Common sense knowledge / reasoning ---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         common everyday assumptions / inferences. e.g.,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         (1) “lecture starts at four” infer pm not am;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         (2) when traveling, I assume there is some way to get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         from the airport to the hotel.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       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sym typeface="Wingdings" charset="0"/>
              </a:rPr>
              <a:t>        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sym typeface="Wingdings" charset="0"/>
            </a:endParaRPr>
          </a:p>
          <a:p>
            <a:pPr lvl="1" algn="ctr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1800" dirty="0" smtClean="0">
              <a:sym typeface="Wingdings" charset="0"/>
            </a:endParaRPr>
          </a:p>
          <a:p>
            <a:pPr lvl="1" algn="ctr"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</p:spTree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9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9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4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9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4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4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94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4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4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4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4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4482" name="Picture 2" descr="p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4819650" cy="240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4483" name="Text Box 3"/>
          <p:cNvSpPr txBox="1">
            <a:spLocks noChangeArrowheads="1"/>
          </p:cNvSpPr>
          <p:nvPr/>
        </p:nvSpPr>
        <p:spPr bwMode="auto">
          <a:xfrm>
            <a:off x="1954213" y="4495800"/>
            <a:ext cx="6372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(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177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169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161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153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…</a:t>
            </a:r>
          </a:p>
          <a:p>
            <a:pPr algn="ctr" eaLnBrk="0" hangingPunct="0"/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                 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17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9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or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 or (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  <a:sym typeface="Mathematica1" charset="0"/>
              </a:rPr>
              <a:t>not </a:t>
            </a: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x</a:t>
            </a:r>
            <a:r>
              <a:rPr lang="en-US" altLang="en-US" sz="2000" b="1" baseline="-25000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185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)) </a:t>
            </a:r>
          </a:p>
          <a:p>
            <a:pPr algn="ctr" eaLnBrk="0" hangingPunct="0"/>
            <a:endParaRPr lang="en-US" altLang="en-US" sz="2000" b="1" smtClean="0">
              <a:solidFill>
                <a:srgbClr val="FF0000"/>
              </a:solidFill>
              <a:latin typeface="Arial" charset="0"/>
              <a:ea typeface=""/>
              <a:cs typeface=""/>
            </a:endParaRPr>
          </a:p>
          <a:p>
            <a:pPr algn="ctr" eaLnBrk="0" hangingPunct="0"/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clauses / constraints are getting more interesting…</a:t>
            </a:r>
          </a:p>
        </p:txBody>
      </p:sp>
      <p:sp>
        <p:nvSpPr>
          <p:cNvPr id="1684484" name="Line 4"/>
          <p:cNvSpPr>
            <a:spLocks noChangeShapeType="1"/>
          </p:cNvSpPr>
          <p:nvPr/>
        </p:nvSpPr>
        <p:spPr bwMode="auto">
          <a:xfrm>
            <a:off x="3048000" y="3657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4485" name="Text Box 5"/>
          <p:cNvSpPr txBox="1">
            <a:spLocks noChangeArrowheads="1"/>
          </p:cNvSpPr>
          <p:nvPr/>
        </p:nvSpPr>
        <p:spPr bwMode="auto">
          <a:xfrm>
            <a:off x="5867400" y="457200"/>
            <a:ext cx="2713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en-US" sz="3200" b="1" smtClean="0">
                <a:solidFill>
                  <a:srgbClr val="000000"/>
                </a:solidFill>
                <a:ea typeface=""/>
                <a:cs typeface=""/>
              </a:rPr>
              <a:t>10 pages later:</a:t>
            </a:r>
          </a:p>
        </p:txBody>
      </p:sp>
      <p:sp>
        <p:nvSpPr>
          <p:cNvPr id="1684486" name="Text Box 6"/>
          <p:cNvSpPr txBox="1">
            <a:spLocks noChangeArrowheads="1"/>
          </p:cNvSpPr>
          <p:nvPr/>
        </p:nvSpPr>
        <p:spPr bwMode="auto">
          <a:xfrm>
            <a:off x="1676400" y="1828800"/>
            <a:ext cx="12319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smtClean="0">
                <a:solidFill>
                  <a:srgbClr val="CCCCFF"/>
                </a:solidFill>
                <a:latin typeface="Arial" charset="0"/>
                <a:ea typeface=""/>
                <a:cs typeface=""/>
              </a:rPr>
              <a:t>               </a:t>
            </a:r>
          </a:p>
        </p:txBody>
      </p:sp>
      <p:sp>
        <p:nvSpPr>
          <p:cNvPr id="1684487" name="Text Box 7"/>
          <p:cNvSpPr txBox="1">
            <a:spLocks noChangeArrowheads="1"/>
          </p:cNvSpPr>
          <p:nvPr/>
        </p:nvSpPr>
        <p:spPr bwMode="auto">
          <a:xfrm>
            <a:off x="1533525" y="404971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616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B065-32F0-694F-A527-DB398A297F5C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85506" name="Picture 2" descr="pag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66725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5507" name="Text Box 3"/>
          <p:cNvSpPr txBox="1">
            <a:spLocks noChangeArrowheads="1"/>
          </p:cNvSpPr>
          <p:nvPr/>
        </p:nvSpPr>
        <p:spPr bwMode="auto">
          <a:xfrm>
            <a:off x="5562600" y="533400"/>
            <a:ext cx="311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 smtClean="0">
                <a:solidFill>
                  <a:srgbClr val="000000"/>
                </a:solidFill>
                <a:ea typeface=""/>
                <a:cs typeface=""/>
              </a:rPr>
              <a:t>4000 pages later:</a:t>
            </a:r>
          </a:p>
        </p:txBody>
      </p:sp>
      <p:pic>
        <p:nvPicPr>
          <p:cNvPr id="1685508" name="Picture 4" descr="page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4810125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5509" name="Text Box 5"/>
          <p:cNvSpPr txBox="1">
            <a:spLocks noChangeArrowheads="1"/>
          </p:cNvSpPr>
          <p:nvPr/>
        </p:nvSpPr>
        <p:spPr bwMode="auto">
          <a:xfrm>
            <a:off x="2209800" y="1905000"/>
            <a:ext cx="2209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smtClean="0">
                <a:solidFill>
                  <a:srgbClr val="CCCCFF"/>
                </a:solidFill>
                <a:latin typeface="Arial" charset="0"/>
                <a:ea typeface=""/>
                <a:cs typeface=""/>
              </a:rPr>
              <a:t>                             </a:t>
            </a:r>
          </a:p>
        </p:txBody>
      </p:sp>
      <p:sp>
        <p:nvSpPr>
          <p:cNvPr id="1685510" name="Text Box 6"/>
          <p:cNvSpPr txBox="1">
            <a:spLocks noChangeArrowheads="1"/>
          </p:cNvSpPr>
          <p:nvPr/>
        </p:nvSpPr>
        <p:spPr bwMode="auto">
          <a:xfrm>
            <a:off x="2752725" y="587851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…</a:t>
            </a:r>
          </a:p>
        </p:txBody>
      </p:sp>
      <p:sp>
        <p:nvSpPr>
          <p:cNvPr id="1685511" name="Line 7"/>
          <p:cNvSpPr>
            <a:spLocks noChangeShapeType="1"/>
          </p:cNvSpPr>
          <p:nvPr/>
        </p:nvSpPr>
        <p:spPr bwMode="auto">
          <a:xfrm flipV="1">
            <a:off x="1219200" y="3886200"/>
            <a:ext cx="1066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5512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"/>
                <a:cs typeface=""/>
              </a:rPr>
              <a:t>!!!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000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a 59-cnf clause…</a:t>
            </a:r>
          </a:p>
        </p:txBody>
      </p:sp>
    </p:spTree>
    <p:extLst>
      <p:ext uri="{BB962C8B-B14F-4D97-AF65-F5344CB8AC3E}">
        <p14:creationId xmlns:p14="http://schemas.microsoft.com/office/powerpoint/2010/main" val="170338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6530" name="Object 2"/>
          <p:cNvGraphicFramePr>
            <a:graphicFrameLocks noChangeAspect="1"/>
          </p:cNvGraphicFramePr>
          <p:nvPr/>
        </p:nvGraphicFramePr>
        <p:xfrm>
          <a:off x="2362200" y="5081588"/>
          <a:ext cx="48006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Bitmap Image" r:id="rId3" imgW="3010320" imgH="552527" progId="Paint.Picture">
                  <p:embed/>
                </p:oleObj>
              </mc:Choice>
              <mc:Fallback>
                <p:oleObj name="Bitmap Image" r:id="rId3" imgW="3010320" imgH="5525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81588"/>
                        <a:ext cx="48006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86531" name="Picture 3" descr="page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343275" cy="359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6532" name="Text Box 4"/>
          <p:cNvSpPr txBox="1">
            <a:spLocks noChangeArrowheads="1"/>
          </p:cNvSpPr>
          <p:nvPr/>
        </p:nvSpPr>
        <p:spPr bwMode="auto">
          <a:xfrm>
            <a:off x="3886200" y="457200"/>
            <a:ext cx="484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 smtClean="0">
                <a:solidFill>
                  <a:srgbClr val="000000"/>
                </a:solidFill>
                <a:ea typeface=""/>
                <a:cs typeface=""/>
              </a:rPr>
              <a:t>Finally, 15,000 pages later:</a:t>
            </a:r>
          </a:p>
        </p:txBody>
      </p:sp>
      <p:sp>
        <p:nvSpPr>
          <p:cNvPr id="1686533" name="Text Box 5"/>
          <p:cNvSpPr txBox="1">
            <a:spLocks noChangeArrowheads="1"/>
          </p:cNvSpPr>
          <p:nvPr/>
        </p:nvSpPr>
        <p:spPr bwMode="auto">
          <a:xfrm>
            <a:off x="2263775" y="5918200"/>
            <a:ext cx="4697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MiniSAT solver solves </a:t>
            </a:r>
          </a:p>
          <a:p>
            <a:pPr algn="ctr" eaLnBrk="0" hangingPunct="0"/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"/>
                <a:cs typeface=""/>
              </a:rPr>
              <a:t>this instance in less than one minute.</a:t>
            </a:r>
          </a:p>
        </p:txBody>
      </p:sp>
      <p:sp>
        <p:nvSpPr>
          <p:cNvPr id="1686534" name="Text Box 6"/>
          <p:cNvSpPr txBox="1">
            <a:spLocks noChangeArrowheads="1"/>
          </p:cNvSpPr>
          <p:nvPr/>
        </p:nvSpPr>
        <p:spPr bwMode="auto">
          <a:xfrm>
            <a:off x="685800" y="52578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Note that:</a:t>
            </a:r>
          </a:p>
        </p:txBody>
      </p:sp>
      <p:sp>
        <p:nvSpPr>
          <p:cNvPr id="1686535" name="Text Box 7"/>
          <p:cNvSpPr txBox="1">
            <a:spLocks noChangeArrowheads="1"/>
          </p:cNvSpPr>
          <p:nvPr/>
        </p:nvSpPr>
        <p:spPr bwMode="auto">
          <a:xfrm>
            <a:off x="2971800" y="13716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sz="1600" i="1" smtClean="0">
              <a:solidFill>
                <a:srgbClr val="CCCCFF"/>
              </a:solidFill>
              <a:latin typeface="Arial" charset="0"/>
              <a:ea typeface=""/>
              <a:cs typeface=""/>
            </a:endParaRPr>
          </a:p>
        </p:txBody>
      </p:sp>
      <p:sp>
        <p:nvSpPr>
          <p:cNvPr id="1686536" name="Rectangle 8"/>
          <p:cNvSpPr>
            <a:spLocks noChangeArrowheads="1"/>
          </p:cNvSpPr>
          <p:nvPr/>
        </p:nvSpPr>
        <p:spPr bwMode="auto">
          <a:xfrm>
            <a:off x="2743200" y="1371600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1686537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 i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… 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  <a:ea typeface=""/>
                <a:cs typeface="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44172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2590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Logical agents: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400" b="1" dirty="0" smtClean="0">
                <a:solidFill>
                  <a:srgbClr val="3333CC"/>
                </a:solidFill>
              </a:rPr>
              <a:t>Agents with some representation of the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    complex </a:t>
            </a:r>
            <a:r>
              <a:rPr lang="en-US" sz="2400" b="1" dirty="0" smtClean="0">
                <a:solidFill>
                  <a:srgbClr val="FF0000"/>
                </a:solidFill>
              </a:rPr>
              <a:t>knowledge about the world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/ its environment,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    and uses </a:t>
            </a:r>
            <a:r>
              <a:rPr lang="en-US" sz="2400" b="1" dirty="0" smtClean="0">
                <a:solidFill>
                  <a:srgbClr val="FF0000"/>
                </a:solidFill>
              </a:rPr>
              <a:t>inference</a:t>
            </a:r>
            <a:r>
              <a:rPr lang="en-US" sz="2400" b="1" dirty="0" smtClean="0">
                <a:solidFill>
                  <a:srgbClr val="3333CC"/>
                </a:solidFill>
              </a:rPr>
              <a:t> to </a:t>
            </a:r>
            <a:r>
              <a:rPr lang="en-US" sz="2400" b="1" dirty="0" smtClean="0">
                <a:solidFill>
                  <a:srgbClr val="FF0000"/>
                </a:solidFill>
              </a:rPr>
              <a:t>derive new information </a:t>
            </a:r>
            <a:r>
              <a:rPr lang="en-US" sz="2400" b="1" dirty="0" smtClean="0">
                <a:solidFill>
                  <a:srgbClr val="3333CC"/>
                </a:solidFill>
              </a:rPr>
              <a:t>from that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3333CC"/>
                </a:solidFill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</a:rPr>
              <a:t>    knowledge combined with new inputs (e.g. via perception).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solidFill>
                <a:srgbClr val="FF0000"/>
              </a:solidFill>
              <a:sym typeface="Wingdings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1800" dirty="0" smtClean="0">
              <a:sym typeface="Wingdings" charset="0"/>
            </a:endParaRPr>
          </a:p>
          <a:p>
            <a:pPr lvl="1" algn="ctr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1800" dirty="0" smtClean="0">
              <a:sym typeface="Wingdings" charset="0"/>
            </a:endParaRPr>
          </a:p>
          <a:p>
            <a:pPr lvl="1" algn="ctr"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  <p:sp>
        <p:nvSpPr>
          <p:cNvPr id="1794052" name="Rectangle 4"/>
          <p:cNvSpPr>
            <a:spLocks noChangeArrowheads="1"/>
          </p:cNvSpPr>
          <p:nvPr/>
        </p:nvSpPr>
        <p:spPr bwMode="auto">
          <a:xfrm>
            <a:off x="1600200" y="3352800"/>
            <a:ext cx="6324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Key issues: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1- Representation of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knowledge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         What form? Meaning / semantics?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2- Reasoning and inference 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processes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             Efficiency.</a:t>
            </a:r>
            <a:endParaRPr lang="en-US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794053" name="Rectangle 5"/>
          <p:cNvSpPr>
            <a:spLocks noChangeArrowheads="1"/>
          </p:cNvSpPr>
          <p:nvPr/>
        </p:nvSpPr>
        <p:spPr bwMode="auto">
          <a:xfrm>
            <a:off x="1295400" y="3352800"/>
            <a:ext cx="7162800" cy="213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50167"/>
      </p:ext>
    </p:extLst>
  </p:cSld>
  <p:clrMapOvr>
    <a:masterClrMapping/>
  </p:clrMapOvr>
  <p:transition advTm="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4052" grpId="0"/>
      <p:bldP spid="17940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Knowledge-base Agents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4114800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Key issues:</a:t>
            </a:r>
          </a:p>
          <a:p>
            <a:pPr lvl="1" eaLnBrk="1" hangingPunct="1">
              <a:defRPr/>
            </a:pPr>
            <a:r>
              <a:rPr lang="en-US" sz="2400" dirty="0" smtClean="0"/>
              <a:t>Representation of knowledge </a:t>
            </a:r>
            <a:r>
              <a:rPr lang="en-US" sz="2400" dirty="0" smtClean="0">
                <a:sym typeface="Wingdings" charset="0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charset="0"/>
              </a:rPr>
              <a:t>knowledge base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/>
              <a:t>Reasoning processes </a:t>
            </a:r>
            <a:r>
              <a:rPr lang="en-US" sz="2400" dirty="0" smtClean="0">
                <a:sym typeface="Wingdings" charset="0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 charset="0"/>
              </a:rPr>
              <a:t>inference/reasoning 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	</a:t>
            </a:r>
          </a:p>
        </p:txBody>
      </p:sp>
      <p:sp>
        <p:nvSpPr>
          <p:cNvPr id="1960964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5878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33CC"/>
                </a:solidFill>
                <a:cs typeface="+mn-cs"/>
              </a:rPr>
              <a:t>(*) called </a:t>
            </a:r>
            <a:r>
              <a:rPr lang="en-US" sz="2000" b="1" dirty="0" smtClean="0">
                <a:solidFill>
                  <a:srgbClr val="3333CC"/>
                </a:solidFill>
                <a:cs typeface="+mn-cs"/>
              </a:rPr>
              <a:t>Knowledge </a:t>
            </a:r>
            <a:r>
              <a:rPr lang="en-US" sz="2000" b="1" dirty="0">
                <a:solidFill>
                  <a:srgbClr val="3333CC"/>
                </a:solidFill>
                <a:cs typeface="+mn-cs"/>
              </a:rPr>
              <a:t>R</a:t>
            </a:r>
            <a:r>
              <a:rPr lang="en-US" sz="2000" b="1" dirty="0" smtClean="0">
                <a:solidFill>
                  <a:srgbClr val="3333CC"/>
                </a:solidFill>
                <a:cs typeface="+mn-cs"/>
              </a:rPr>
              <a:t>epresentation (KR) language</a:t>
            </a:r>
            <a:endParaRPr lang="en-US" sz="2000" b="1" dirty="0">
              <a:solidFill>
                <a:srgbClr val="3333CC"/>
              </a:solidFill>
              <a:cs typeface="+mn-cs"/>
            </a:endParaRP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990600" y="3200400"/>
            <a:ext cx="7239000" cy="1265238"/>
            <a:chOff x="624" y="2592"/>
            <a:chExt cx="4560" cy="797"/>
          </a:xfrm>
        </p:grpSpPr>
        <p:sp>
          <p:nvSpPr>
            <p:cNvPr id="1960966" name="Rectangle 6"/>
            <p:cNvSpPr>
              <a:spLocks noChangeArrowheads="1"/>
            </p:cNvSpPr>
            <p:nvPr/>
          </p:nvSpPr>
          <p:spPr bwMode="auto">
            <a:xfrm>
              <a:off x="624" y="2592"/>
              <a:ext cx="4416" cy="6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0967" name="Rectangle 7"/>
            <p:cNvSpPr>
              <a:spLocks noChangeArrowheads="1"/>
            </p:cNvSpPr>
            <p:nvPr/>
          </p:nvSpPr>
          <p:spPr bwMode="auto">
            <a:xfrm>
              <a:off x="624" y="2640"/>
              <a:ext cx="45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cs typeface="+mn-cs"/>
                </a:rPr>
                <a:t>Knowledge base = set of </a:t>
              </a:r>
              <a:r>
                <a:rPr lang="en-US" dirty="0">
                  <a:solidFill>
                    <a:srgbClr val="FF0000"/>
                  </a:solidFill>
                  <a:cs typeface="+mn-cs"/>
                </a:rPr>
                <a:t>sentences</a:t>
              </a:r>
              <a:r>
                <a:rPr lang="en-US" dirty="0">
                  <a:cs typeface="+mn-cs"/>
                </a:rPr>
                <a:t> in a </a:t>
              </a:r>
              <a:r>
                <a:rPr lang="en-US" dirty="0">
                  <a:solidFill>
                    <a:srgbClr val="FF0000"/>
                  </a:solidFill>
                  <a:cs typeface="+mn-cs"/>
                </a:rPr>
                <a:t>formal </a:t>
              </a:r>
              <a:r>
                <a:rPr lang="en-US" dirty="0">
                  <a:cs typeface="+mn-cs"/>
                </a:rPr>
                <a:t>language  representing facts about the </a:t>
              </a:r>
              <a:r>
                <a:rPr lang="en-US" dirty="0" smtClean="0">
                  <a:cs typeface="+mn-cs"/>
                </a:rPr>
                <a:t>world (</a:t>
              </a:r>
              <a:r>
                <a:rPr lang="en-US" dirty="0">
                  <a:cs typeface="+mn-cs"/>
                </a:rPr>
                <a:t>*)</a:t>
              </a:r>
            </a:p>
            <a:p>
              <a:pPr lvl="1" algn="ctr">
                <a:spcBef>
                  <a:spcPct val="50000"/>
                </a:spcBef>
                <a:buFontTx/>
                <a:buChar char="–"/>
                <a:defRPr/>
              </a:pPr>
              <a:endParaRPr lang="en-US" sz="1600" dirty="0">
                <a:cs typeface="+mn-cs"/>
              </a:endParaRPr>
            </a:p>
          </p:txBody>
        </p:sp>
      </p:grpSp>
    </p:spTree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572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Knowledge Representation  language candidate</a:t>
            </a:r>
            <a:r>
              <a:rPr lang="en-US" b="1" dirty="0">
                <a:solidFill>
                  <a:schemeClr val="accent2"/>
                </a:solidFill>
              </a:rPr>
              <a:t>: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logical </a:t>
            </a:r>
            <a:r>
              <a:rPr lang="en-US" b="1" dirty="0">
                <a:solidFill>
                  <a:srgbClr val="FF0000"/>
                </a:solidFill>
              </a:rPr>
              <a:t>language </a:t>
            </a:r>
            <a:r>
              <a:rPr lang="en-US" b="1" dirty="0" smtClean="0">
                <a:solidFill>
                  <a:schemeClr val="accent2"/>
                </a:solidFill>
              </a:rPr>
              <a:t>(</a:t>
            </a:r>
            <a:r>
              <a:rPr lang="en-US" b="1" dirty="0">
                <a:solidFill>
                  <a:schemeClr val="accent2"/>
                </a:solidFill>
              </a:rPr>
              <a:t>propositional / first-order</a:t>
            </a:r>
            <a:r>
              <a:rPr lang="en-US" b="1" dirty="0" smtClean="0">
                <a:solidFill>
                  <a:schemeClr val="accent2"/>
                </a:solidFill>
              </a:rPr>
              <a:t>) 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     combined with </a:t>
            </a:r>
            <a:r>
              <a:rPr lang="en-US" b="1" dirty="0">
                <a:solidFill>
                  <a:schemeClr val="accent2"/>
                </a:solidFill>
              </a:rPr>
              <a:t>a logical inference </a:t>
            </a:r>
            <a:r>
              <a:rPr lang="en-US" b="1" dirty="0" smtClean="0">
                <a:solidFill>
                  <a:schemeClr val="accent2"/>
                </a:solidFill>
              </a:rPr>
              <a:t>mechanism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i="1" dirty="0" smtClean="0">
              <a:solidFill>
                <a:schemeClr val="accent2"/>
              </a:solidFill>
            </a:endParaRPr>
          </a:p>
          <a:p>
            <a:r>
              <a:rPr lang="en-US" b="1" i="1" dirty="0" smtClean="0">
                <a:solidFill>
                  <a:schemeClr val="accent2"/>
                </a:solidFill>
              </a:rPr>
              <a:t>Why not use natural language (e.g. English)?</a:t>
            </a:r>
          </a:p>
          <a:p>
            <a:endParaRPr lang="en-US" b="1" i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5814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 want clear syntax &amp; semantics (well-defined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meaning), and, mechanism to infer new information.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Soln.: Use a formal language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9144000" cy="40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12.2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" y="1717110"/>
            <a:ext cx="9144000" cy="399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5297269"/>
            <a:ext cx="1278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True!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28600"/>
            <a:ext cx="1962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Semantics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16" y="826698"/>
            <a:ext cx="7427584" cy="313570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848600" y="1143000"/>
            <a:ext cx="1160315" cy="461665"/>
            <a:chOff x="7848600" y="1143000"/>
            <a:chExt cx="1160315" cy="461665"/>
          </a:xfrm>
        </p:grpSpPr>
        <p:grpSp>
          <p:nvGrpSpPr>
            <p:cNvPr id="18" name="Group 17"/>
            <p:cNvGrpSpPr/>
            <p:nvPr/>
          </p:nvGrpSpPr>
          <p:grpSpPr>
            <a:xfrm>
              <a:off x="7848600" y="1295400"/>
              <a:ext cx="228600" cy="152400"/>
              <a:chOff x="6553200" y="533400"/>
              <a:chExt cx="228600" cy="152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553200" y="533400"/>
                <a:ext cx="228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781800" y="533400"/>
                <a:ext cx="0" cy="152400"/>
              </a:xfrm>
              <a:prstGeom prst="line">
                <a:avLst/>
              </a:prstGeom>
              <a:ln>
                <a:solidFill>
                  <a:srgbClr val="60606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8077200" y="1143000"/>
              <a:ext cx="931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75000"/>
                    </a:schemeClr>
                  </a:solidFill>
                </a:rPr>
                <a:t>P V Q</a:t>
              </a:r>
              <a:endParaRPr lang="en-US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51340" y="1752600"/>
            <a:ext cx="75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51340" y="2286000"/>
            <a:ext cx="75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11591" y="2819400"/>
            <a:ext cx="8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False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51340" y="3429000"/>
            <a:ext cx="75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92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2C3E5C0-CE92-C444-BABE-2AC503F7F3FE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r"/>
            <a:r>
              <a:rPr lang="en-US" altLang="en-US" sz="3200"/>
              <a:t>Satisfiability</a:t>
            </a:r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608985612"/>
      </p:ext>
    </p:extLst>
  </p:cSld>
  <p:clrMapOvr>
    <a:masterClrMapping/>
  </p:clrMapOvr>
  <p:transition advTm="1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87883</TotalTime>
  <Words>1586</Words>
  <Application>Microsoft Macintosh PowerPoint</Application>
  <PresentationFormat>On-screen Show (4:3)</PresentationFormat>
  <Paragraphs>398</Paragraphs>
  <Slides>32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Arial Narrow</vt:lpstr>
      <vt:lpstr>Calibri</vt:lpstr>
      <vt:lpstr>Comic Sans MS</vt:lpstr>
      <vt:lpstr>Mathematica1</vt:lpstr>
      <vt:lpstr>ＭＳ Ｐゴシック</vt:lpstr>
      <vt:lpstr>Symbol</vt:lpstr>
      <vt:lpstr>Times</vt:lpstr>
      <vt:lpstr>Times New Roman</vt:lpstr>
      <vt:lpstr>Wingdings</vt:lpstr>
      <vt:lpstr>Arial</vt:lpstr>
      <vt:lpstr>Default Design</vt:lpstr>
      <vt:lpstr>Office Theme</vt:lpstr>
      <vt:lpstr>2_Default Design</vt:lpstr>
      <vt:lpstr>1_Office Theme</vt:lpstr>
      <vt:lpstr>2_Office Theme</vt:lpstr>
      <vt:lpstr>1_Default Design</vt:lpstr>
      <vt:lpstr>3_Default Design</vt:lpstr>
      <vt:lpstr>Equation</vt:lpstr>
      <vt:lpstr>Bitmap Image</vt:lpstr>
      <vt:lpstr>CS 4700: Foundations of  Artificial Intelligence</vt:lpstr>
      <vt:lpstr>PowerPoint Presentation</vt:lpstr>
      <vt:lpstr>Knowledge and Reasoning  </vt:lpstr>
      <vt:lpstr>PowerPoint Presentation</vt:lpstr>
      <vt:lpstr>Knowledge-base Agents</vt:lpstr>
      <vt:lpstr>PowerPoint Presentation</vt:lpstr>
      <vt:lpstr>PowerPoint Presentation</vt:lpstr>
      <vt:lpstr>PowerPoint Presentation</vt:lpstr>
      <vt:lpstr>Satisfiability</vt:lpstr>
      <vt:lpstr>Propositional Satisfiability problem</vt:lpstr>
      <vt:lpstr> SAT Solvers</vt:lpstr>
      <vt:lpstr>Satisfiability  as an Encoding Language</vt:lpstr>
      <vt:lpstr>SAT Translation of  Graph Coloring</vt:lpstr>
      <vt:lpstr>Encoding Latin Square Problems in  Propositional Logic</vt:lpstr>
      <vt:lpstr>3D Encoding or Full Encoding</vt:lpstr>
      <vt:lpstr>Dimacs format</vt:lpstr>
      <vt:lpstr>Extended Latin Square 2x2</vt:lpstr>
      <vt:lpstr>PowerPoint Presentation</vt:lpstr>
      <vt:lpstr>Latin Square Completion</vt:lpstr>
      <vt:lpstr>SAT Solvers in the Real World </vt:lpstr>
      <vt:lpstr>NASA Deep Space One Spacecraft:  Remote Agent </vt:lpstr>
      <vt:lpstr>NASA Deep Space One: Remote Agent </vt:lpstr>
      <vt:lpstr>Deep Space One</vt:lpstr>
      <vt:lpstr>Significant progress in  Satisfiability Methods</vt:lpstr>
      <vt:lpstr>Progress in Last 20 years</vt:lpstr>
      <vt:lpstr>Model Checking</vt:lpstr>
      <vt:lpstr>Turing Award</vt:lpstr>
      <vt:lpstr>A “real world” example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Bart Selman</cp:lastModifiedBy>
  <cp:revision>1588</cp:revision>
  <cp:lastPrinted>2016-10-07T07:35:05Z</cp:lastPrinted>
  <dcterms:created xsi:type="dcterms:W3CDTF">1601-01-01T00:00:00Z</dcterms:created>
  <dcterms:modified xsi:type="dcterms:W3CDTF">2016-10-16T05:23:42Z</dcterms:modified>
</cp:coreProperties>
</file>