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10"/>
  </p:notesMasterIdLst>
  <p:handoutMasterIdLst>
    <p:handoutMasterId r:id="rId11"/>
  </p:handoutMasterIdLst>
  <p:sldIdLst>
    <p:sldId id="374" r:id="rId2"/>
    <p:sldId id="529" r:id="rId3"/>
    <p:sldId id="530" r:id="rId4"/>
    <p:sldId id="558" r:id="rId5"/>
    <p:sldId id="554" r:id="rId6"/>
    <p:sldId id="557" r:id="rId7"/>
    <p:sldId id="531" r:id="rId8"/>
    <p:sldId id="53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00CC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12" autoAdjust="0"/>
  </p:normalViewPr>
  <p:slideViewPr>
    <p:cSldViewPr>
      <p:cViewPr>
        <p:scale>
          <a:sx n="112" d="100"/>
          <a:sy n="112" d="100"/>
        </p:scale>
        <p:origin x="-83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8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5DBD01D-6097-B34A-B5EC-E29BF8EC7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19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2825127-C903-8748-B48A-D7FB9D836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79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B46A21-1BED-FB46-A1F2-510BE20D9521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39130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41614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9324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26160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74862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71408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14475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5065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7140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59417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284230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68676" name="Line 4"/>
          <p:cNvSpPr>
            <a:spLocks noChangeShapeType="1"/>
          </p:cNvSpPr>
          <p:nvPr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8677" name="Line 5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bart.selman@gmail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063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CS 4700:</a:t>
            </a:r>
            <a:br>
              <a:rPr lang="en-US" dirty="0" smtClean="0">
                <a:solidFill>
                  <a:srgbClr val="FF0000"/>
                </a:solidFill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Foundations of  Artificial Intelligence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7432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  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Instructor: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Prof. Selman  </a:t>
            </a:r>
          </a:p>
          <a:p>
            <a:pPr eaLnBrk="1" hangingPunct="1">
              <a:defRPr/>
            </a:pPr>
            <a:r>
              <a:rPr lang="en-US" sz="2400" b="1" dirty="0" err="1" smtClean="0">
                <a:solidFill>
                  <a:schemeClr val="accent2"/>
                </a:solidFill>
                <a:cs typeface="+mn-cs"/>
              </a:rPr>
              <a:t>selman@cs.cornell.edu</a:t>
            </a: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 </a:t>
            </a: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Admin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Course Administration</a:t>
            </a:r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143000"/>
            <a:ext cx="7010400" cy="2133600"/>
          </a:xfrm>
        </p:spPr>
        <p:txBody>
          <a:bodyPr/>
          <a:lstStyle/>
          <a:p>
            <a:pPr marL="457200" indent="-457200" algn="l">
              <a:buFontTx/>
              <a:buAutoNum type="arabicParenR"/>
              <a:defRPr/>
            </a:pPr>
            <a:r>
              <a:rPr lang="en-US" sz="2800" b="1" dirty="0" smtClean="0">
                <a:solidFill>
                  <a:srgbClr val="3333CC"/>
                </a:solidFill>
              </a:rPr>
              <a:t>Office hours and web page next week</a:t>
            </a:r>
          </a:p>
          <a:p>
            <a:pPr algn="l">
              <a:defRPr/>
            </a:pPr>
            <a:endParaRPr lang="en-US" sz="2800" b="1" dirty="0" smtClean="0">
              <a:solidFill>
                <a:srgbClr val="3333CC"/>
              </a:solidFill>
            </a:endParaRPr>
          </a:p>
          <a:p>
            <a:pPr marL="457200" indent="-457200" algn="l">
              <a:buFontTx/>
              <a:buAutoNum type="arabicParenR"/>
              <a:defRPr/>
            </a:pPr>
            <a:r>
              <a:rPr lang="en-US" sz="2800" b="1" dirty="0" smtClean="0">
                <a:solidFill>
                  <a:srgbClr val="3333CC"/>
                </a:solidFill>
              </a:rPr>
              <a:t>Text book: Russell &amp; </a:t>
            </a:r>
            <a:r>
              <a:rPr lang="en-US" sz="2800" b="1" dirty="0" err="1" smtClean="0">
                <a:solidFill>
                  <a:srgbClr val="3333CC"/>
                </a:solidFill>
              </a:rPr>
              <a:t>Norvig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smtClean="0">
                <a:solidFill>
                  <a:srgbClr val="3333CC"/>
                </a:solidFill>
              </a:rPr>
              <a:t>--- </a:t>
            </a:r>
            <a:r>
              <a:rPr lang="en-US" sz="2800" b="1" dirty="0">
                <a:solidFill>
                  <a:srgbClr val="3333CC"/>
                </a:solidFill>
              </a:rPr>
              <a:t>Artificial Intelligence: A Modern Approach (AIMA)</a:t>
            </a:r>
          </a:p>
          <a:p>
            <a:pPr marL="457200" indent="-457200" algn="l">
              <a:buFontTx/>
              <a:buAutoNum type="arabicParenR"/>
              <a:defRPr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402106"/>
            <a:ext cx="2438400" cy="322729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Grading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30499" name="Rectangle 3"/>
          <p:cNvSpPr>
            <a:spLocks noChangeArrowheads="1"/>
          </p:cNvSpPr>
          <p:nvPr/>
        </p:nvSpPr>
        <p:spPr bwMode="auto">
          <a:xfrm>
            <a:off x="1219200" y="990600"/>
            <a:ext cx="7162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Homework            </a:t>
            </a:r>
            <a:r>
              <a:rPr lang="en-US" sz="2800" b="1" dirty="0">
                <a:solidFill>
                  <a:srgbClr val="3333CC"/>
                </a:solidFill>
                <a:latin typeface="Arial" charset="0"/>
                <a:cs typeface="Arial" charset="0"/>
              </a:rPr>
              <a:t>        (20%</a:t>
            </a:r>
            <a:r>
              <a:rPr lang="en-US" sz="28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)</a:t>
            </a:r>
            <a:endParaRPr lang="en-US" sz="2800" b="1" dirty="0">
              <a:solidFill>
                <a:srgbClr val="3333CC"/>
              </a:solidFill>
              <a:latin typeface="Arial" charset="0"/>
              <a:cs typeface="Arial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Prelim/Midterm             (35%)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Final</a:t>
            </a:r>
            <a:r>
              <a:rPr lang="en-US" sz="2800" b="1" dirty="0">
                <a:solidFill>
                  <a:srgbClr val="3333CC"/>
                </a:solidFill>
                <a:latin typeface="Arial" charset="0"/>
                <a:cs typeface="Arial" charset="0"/>
              </a:rPr>
              <a:t>                             </a:t>
            </a:r>
            <a:r>
              <a:rPr lang="en-US" sz="28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 (45%</a:t>
            </a:r>
            <a:r>
              <a:rPr lang="en-US" sz="2800" b="1" dirty="0">
                <a:solidFill>
                  <a:srgbClr val="3333CC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130501" name="Text Box 5"/>
          <p:cNvSpPr txBox="1">
            <a:spLocks noChangeArrowheads="1"/>
          </p:cNvSpPr>
          <p:nvPr/>
        </p:nvSpPr>
        <p:spPr bwMode="auto">
          <a:xfrm>
            <a:off x="152400" y="56388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200"/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1066800" y="2819400"/>
            <a:ext cx="733583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Late policy: </a:t>
            </a:r>
            <a:r>
              <a:rPr lang="en-US" b="1" dirty="0" smtClean="0">
                <a:solidFill>
                  <a:srgbClr val="FF0000"/>
                </a:solidFill>
              </a:rPr>
              <a:t>4 </a:t>
            </a:r>
            <a:r>
              <a:rPr lang="en-US" b="1" dirty="0">
                <a:solidFill>
                  <a:srgbClr val="FF0000"/>
                </a:solidFill>
              </a:rPr>
              <a:t>one-day extensions to be used however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you want during the term</a:t>
            </a:r>
            <a:r>
              <a:rPr lang="en-US" b="1" dirty="0" smtClean="0">
                <a:solidFill>
                  <a:srgbClr val="FF0000"/>
                </a:solidFill>
              </a:rPr>
              <a:t>. (Count weekend as 1 day.)</a:t>
            </a:r>
          </a:p>
          <a:p>
            <a:pPr eaLnBrk="1" hangingPunct="1"/>
            <a:endParaRPr lang="en-US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2D2DB9"/>
                </a:solidFill>
              </a:rPr>
              <a:t>Prelim/exam date &amp; time: See university schedule.</a:t>
            </a:r>
          </a:p>
          <a:p>
            <a:pPr eaLnBrk="1" hangingPunct="1"/>
            <a:r>
              <a:rPr lang="en-US" b="1" dirty="0">
                <a:solidFill>
                  <a:srgbClr val="2D2DB9"/>
                </a:solidFill>
              </a:rPr>
              <a:t> </a:t>
            </a:r>
            <a:r>
              <a:rPr lang="en-US" b="1" dirty="0" smtClean="0">
                <a:solidFill>
                  <a:srgbClr val="2D2DB9"/>
                </a:solidFill>
              </a:rPr>
              <a:t>      (Google: exam roster Cornell.</a:t>
            </a:r>
          </a:p>
          <a:p>
            <a:pPr eaLnBrk="1" hangingPunct="1"/>
            <a:r>
              <a:rPr lang="en-US" b="1" dirty="0">
                <a:solidFill>
                  <a:srgbClr val="2D2DB9"/>
                </a:solidFill>
              </a:rPr>
              <a:t> </a:t>
            </a:r>
            <a:r>
              <a:rPr lang="en-US" b="1" dirty="0" smtClean="0">
                <a:solidFill>
                  <a:srgbClr val="2D2DB9"/>
                </a:solidFill>
              </a:rPr>
              <a:t>      Out mid Sept. or before.)</a:t>
            </a:r>
          </a:p>
          <a:p>
            <a:pPr eaLnBrk="1" hangingPunct="1"/>
            <a:endParaRPr lang="en-US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Final grades:</a:t>
            </a:r>
            <a:endParaRPr lang="en-US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	Median class grade: B+   </a:t>
            </a:r>
            <a:endParaRPr lang="en-US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	Around 30% in A range.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-762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Grading, cont.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30499" name="Rectangle 3"/>
          <p:cNvSpPr>
            <a:spLocks noChangeArrowheads="1"/>
          </p:cNvSpPr>
          <p:nvPr/>
        </p:nvSpPr>
        <p:spPr bwMode="auto">
          <a:xfrm>
            <a:off x="457200" y="0"/>
            <a:ext cx="8458200" cy="692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In-class participation</a:t>
            </a:r>
            <a:endParaRPr lang="en-US" sz="2800" b="1" dirty="0" smtClean="0">
              <a:solidFill>
                <a:srgbClr val="3333CC"/>
              </a:solidFill>
              <a:latin typeface="Arial" charset="0"/>
              <a:cs typeface="Arial" charset="0"/>
            </a:endParaRPr>
          </a:p>
          <a:p>
            <a:pPr eaLnBrk="0" hangingPunct="0">
              <a:spcBef>
                <a:spcPts val="240"/>
              </a:spcBef>
              <a:defRPr/>
            </a:pPr>
            <a:r>
              <a:rPr lang="en-US" sz="2800" b="1" dirty="0">
                <a:solidFill>
                  <a:srgbClr val="3333CC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    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Previously, 5% part regular grade.</a:t>
            </a:r>
          </a:p>
          <a:p>
            <a:pPr eaLnBrk="0" hangingPunct="0">
              <a:spcBef>
                <a:spcPts val="24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     </a:t>
            </a:r>
            <a:r>
              <a:rPr lang="en-US" b="1" i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Impossible to manage with this size class.</a:t>
            </a:r>
          </a:p>
          <a:p>
            <a:pPr eaLnBrk="0" hangingPunct="0">
              <a:spcBef>
                <a:spcPts val="240"/>
              </a:spcBef>
              <a:defRPr/>
            </a:pPr>
            <a:endParaRPr lang="en-US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0" hangingPunct="0">
              <a:spcBef>
                <a:spcPts val="240"/>
              </a:spcBef>
              <a:defRPr/>
            </a:pPr>
            <a: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New: Extra credit option.  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5% max.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(Experiment / subject to change.)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Required minimum to get (partial) extra credit: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7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in-class participation events</a:t>
            </a:r>
          </a:p>
          <a:p>
            <a:pPr eaLnBrk="0" hangingPunct="0">
              <a:spcBef>
                <a:spcPts val="24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     (in-class question/comment/remark, </a:t>
            </a:r>
          </a:p>
          <a:p>
            <a:pPr eaLnBrk="0" hangingPunct="0">
              <a:spcBef>
                <a:spcPts val="24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     answer to in-class question, </a:t>
            </a:r>
            <a:r>
              <a:rPr lang="en-US" b="1" dirty="0" err="1" smtClean="0">
                <a:solidFill>
                  <a:srgbClr val="3333CC"/>
                </a:solidFill>
                <a:latin typeface="Arial" charset="0"/>
                <a:cs typeface="Arial" charset="0"/>
              </a:rPr>
              <a:t>hwk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 suggestion,</a:t>
            </a:r>
          </a:p>
          <a:p>
            <a:pPr eaLnBrk="0" hangingPunct="0">
              <a:spcBef>
                <a:spcPts val="24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     help with </a:t>
            </a:r>
            <a:r>
              <a:rPr lang="en-US" b="1" dirty="0" err="1" smtClean="0">
                <a:solidFill>
                  <a:srgbClr val="3333CC"/>
                </a:solidFill>
                <a:latin typeface="Arial" charset="0"/>
                <a:cs typeface="Arial" charset="0"/>
              </a:rPr>
              <a:t>progr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. assign. prep., topic   </a:t>
            </a:r>
          </a:p>
          <a:p>
            <a:pPr eaLnBrk="0" hangingPunct="0">
              <a:spcBef>
                <a:spcPts val="24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3333CC"/>
                </a:solidFill>
                <a:latin typeface="Arial" charset="0"/>
                <a:cs typeface="Arial" charset="0"/>
              </a:rPr>
              <a:t>     suggestion, news item suggestion)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Reporting: Honor system. Keep track yourself (use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google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doc). If you feel you have </a:t>
            </a:r>
            <a:r>
              <a:rPr lang="en-US" b="1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earned </a:t>
            </a:r>
            <a:r>
              <a:rPr lang="en-US" b="1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some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credit, share your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google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doc with me at the end of term. (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  <a:hlinkClick r:id="rId2"/>
              </a:rPr>
              <a:t>bart.selman@gmail.com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) Include your full name &amp;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netid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130501" name="Text Box 5"/>
          <p:cNvSpPr txBox="1">
            <a:spLocks noChangeArrowheads="1"/>
          </p:cNvSpPr>
          <p:nvPr/>
        </p:nvSpPr>
        <p:spPr bwMode="auto">
          <a:xfrm>
            <a:off x="152400" y="56388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100674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0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0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0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0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0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0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0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30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30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30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30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28600"/>
            <a:ext cx="7772400" cy="1143000"/>
          </a:xfrm>
        </p:spPr>
        <p:txBody>
          <a:bodyPr/>
          <a:lstStyle/>
          <a:p>
            <a:r>
              <a:rPr lang="en-US" dirty="0" smtClean="0"/>
              <a:t>Admin details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533400"/>
            <a:ext cx="8212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This is a large course. </a:t>
            </a:r>
            <a:r>
              <a:rPr lang="en-US" b="1" dirty="0" smtClean="0">
                <a:solidFill>
                  <a:srgbClr val="2D2DB9"/>
                </a:solidFill>
              </a:rPr>
              <a:t>That’s why there is much less flexibility</a:t>
            </a:r>
          </a:p>
          <a:p>
            <a:r>
              <a:rPr lang="en-US" b="1" dirty="0" smtClean="0">
                <a:solidFill>
                  <a:srgbClr val="2D2DB9"/>
                </a:solidFill>
              </a:rPr>
              <a:t>than in a small or mid-size course.</a:t>
            </a:r>
            <a:endParaRPr lang="en-US" b="1" dirty="0">
              <a:solidFill>
                <a:srgbClr val="2D2DB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369" y="1395948"/>
            <a:ext cx="80354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Before signing up, make sure that</a:t>
            </a:r>
            <a:endParaRPr lang="en-US" b="1" dirty="0"/>
          </a:p>
          <a:p>
            <a:r>
              <a:rPr lang="en-US" b="1" dirty="0" smtClean="0"/>
              <a:t>--- you can attend the midterm (don’t schedule interview</a:t>
            </a:r>
          </a:p>
          <a:p>
            <a:r>
              <a:rPr lang="en-US" b="1" dirty="0" smtClean="0"/>
              <a:t>travel for that date). There is no make-up. 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--- you can attend the final exam </a:t>
            </a:r>
            <a:r>
              <a:rPr lang="en-US" b="1" dirty="0" smtClean="0">
                <a:solidFill>
                  <a:srgbClr val="FF0000"/>
                </a:solidFill>
              </a:rPr>
              <a:t>(don’t travel home before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 final.)</a:t>
            </a:r>
            <a:r>
              <a:rPr lang="en-US" b="1" dirty="0" smtClean="0"/>
              <a:t> There is no make-up.</a:t>
            </a:r>
          </a:p>
          <a:p>
            <a:endParaRPr lang="en-US" b="1" dirty="0" smtClean="0"/>
          </a:p>
          <a:p>
            <a:r>
              <a:rPr lang="en-US" b="1" dirty="0" smtClean="0"/>
              <a:t>--- late days on homework are there to give you needed</a:t>
            </a:r>
          </a:p>
          <a:p>
            <a:r>
              <a:rPr lang="en-US" b="1" dirty="0" smtClean="0"/>
              <a:t>flexibility. Use them wisely.</a:t>
            </a:r>
            <a:endParaRPr lang="en-US" b="1" dirty="0"/>
          </a:p>
          <a:p>
            <a:endParaRPr lang="en-US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85800" y="5105400"/>
            <a:ext cx="8243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If you cannot attend midterm or exam, do not sign up for the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course! </a:t>
            </a:r>
            <a:r>
              <a:rPr lang="en-US" b="1" dirty="0" smtClean="0"/>
              <a:t>(Otherwise need to withdraw later.)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6096000"/>
            <a:ext cx="7066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Exams date &amp; time: See University schedule on web.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340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r>
              <a:rPr lang="en-US" dirty="0" smtClean="0"/>
              <a:t>Admin details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848600" cy="50292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2D2DB9"/>
                </a:solidFill>
              </a:rPr>
              <a:t>Grading and re-grades check with TAs!</a:t>
            </a:r>
          </a:p>
          <a:p>
            <a:endParaRPr lang="en-US" sz="2400" b="1" dirty="0" smtClean="0">
              <a:solidFill>
                <a:srgbClr val="2D2DB9"/>
              </a:solidFill>
            </a:endParaRPr>
          </a:p>
          <a:p>
            <a:r>
              <a:rPr lang="en-US" sz="2400" b="1" dirty="0" smtClean="0">
                <a:solidFill>
                  <a:srgbClr val="2D2DB9"/>
                </a:solidFill>
              </a:rPr>
              <a:t>Check office hours.</a:t>
            </a:r>
          </a:p>
          <a:p>
            <a:endParaRPr lang="en-US" sz="2400" b="1" dirty="0">
              <a:solidFill>
                <a:srgbClr val="2D2DB9"/>
              </a:solidFill>
            </a:endParaRPr>
          </a:p>
          <a:p>
            <a:r>
              <a:rPr lang="en-US" sz="2400" b="1" dirty="0" smtClean="0">
                <a:solidFill>
                  <a:srgbClr val="2D2DB9"/>
                </a:solidFill>
              </a:rPr>
              <a:t>Use email for urgent questions and/or office hours. See TA contact email.</a:t>
            </a:r>
            <a:endParaRPr lang="en-US" sz="2400" b="1" dirty="0">
              <a:solidFill>
                <a:srgbClr val="2D2D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813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Other remarks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772400" cy="3962400"/>
          </a:xfrm>
        </p:spPr>
        <p:txBody>
          <a:bodyPr/>
          <a:lstStyle/>
          <a:p>
            <a:pPr marL="514350" indent="-514350">
              <a:buAutoNum type="arabicParenR"/>
              <a:defRPr/>
            </a:pPr>
            <a:r>
              <a:rPr lang="en-US" sz="2800" b="1" dirty="0" smtClean="0">
                <a:solidFill>
                  <a:schemeClr val="accent2"/>
                </a:solidFill>
              </a:rPr>
              <a:t>Class is over-subscribed with many folks on a waiting list. So, if you intend to drop the course (or have </a:t>
            </a:r>
            <a:r>
              <a:rPr lang="en-US" sz="2800" b="1" dirty="0" smtClean="0">
                <a:solidFill>
                  <a:srgbClr val="FF0000"/>
                </a:solidFill>
              </a:rPr>
              <a:t>signed up by mistake </a:t>
            </a:r>
            <a:r>
              <a:rPr lang="en-US" sz="2800" b="1" dirty="0" smtClean="0">
                <a:solidFill>
                  <a:srgbClr val="FF0000"/>
                </a:solidFill>
                <a:sym typeface="Wingdings"/>
              </a:rPr>
              <a:t> ), please de-enroll </a:t>
            </a:r>
            <a:r>
              <a:rPr lang="en-US" sz="2800" b="1" dirty="0" err="1" smtClean="0">
                <a:solidFill>
                  <a:srgbClr val="FF0000"/>
                </a:solidFill>
                <a:sym typeface="Wingdings"/>
              </a:rPr>
              <a:t>asap</a:t>
            </a:r>
            <a:r>
              <a:rPr lang="en-US" sz="2800" b="1" dirty="0" smtClean="0">
                <a:solidFill>
                  <a:srgbClr val="FF0000"/>
                </a:solidFill>
                <a:sym typeface="Wingdings"/>
              </a:rPr>
              <a:t>. Thanks!! </a:t>
            </a:r>
          </a:p>
          <a:p>
            <a:pPr marL="514350" indent="-514350">
              <a:buAutoNum type="arabicParenR"/>
              <a:defRPr/>
            </a:pPr>
            <a:r>
              <a:rPr lang="en-US" sz="2800" b="1" dirty="0" smtClean="0">
                <a:solidFill>
                  <a:srgbClr val="FF0000"/>
                </a:solidFill>
                <a:sym typeface="Wingdings"/>
              </a:rPr>
              <a:t>CS-4701 is a </a:t>
            </a:r>
            <a:r>
              <a:rPr lang="en-US" sz="2800" b="1" dirty="0" smtClean="0">
                <a:solidFill>
                  <a:schemeClr val="accent2"/>
                </a:solidFill>
                <a:sym typeface="Wingdings"/>
              </a:rPr>
              <a:t>project course. We will have brief organizational meeting next week. TBA</a:t>
            </a:r>
          </a:p>
          <a:p>
            <a:pPr marL="0" indent="0">
              <a:defRPr/>
            </a:pPr>
            <a:r>
              <a:rPr lang="en-US" sz="2800" b="1" dirty="0">
                <a:solidFill>
                  <a:schemeClr val="accent2"/>
                </a:solidFill>
                <a:sym typeface="Wingdings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sym typeface="Wingdings"/>
              </a:rPr>
              <a:t>     All announcements for CS-4701 made in</a:t>
            </a:r>
          </a:p>
          <a:p>
            <a:pPr marL="0" indent="0">
              <a:defRPr/>
            </a:pPr>
            <a:r>
              <a:rPr lang="en-US" sz="2800" b="1" dirty="0">
                <a:solidFill>
                  <a:schemeClr val="accent2"/>
                </a:solidFill>
                <a:sym typeface="Wingdings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sym typeface="Wingdings"/>
              </a:rPr>
              <a:t>     CS4700 class,  web page, and via CMS email.</a:t>
            </a:r>
          </a:p>
          <a:p>
            <a:pPr>
              <a:defRPr/>
            </a:pPr>
            <a:endParaRPr lang="en-US" sz="2800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3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3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133600"/>
            <a:ext cx="7772400" cy="39624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accent2"/>
                </a:solidFill>
              </a:rPr>
              <a:t>Homework is very important. It is the best way </a:t>
            </a:r>
            <a:r>
              <a:rPr lang="en-US" sz="2800" b="1" dirty="0" smtClean="0">
                <a:solidFill>
                  <a:schemeClr val="accent2"/>
                </a:solidFill>
              </a:rPr>
              <a:t>for you </a:t>
            </a:r>
            <a:r>
              <a:rPr lang="en-US" sz="2800" b="1" dirty="0">
                <a:solidFill>
                  <a:schemeClr val="accent2"/>
                </a:solidFill>
              </a:rPr>
              <a:t>to learn the </a:t>
            </a:r>
            <a:r>
              <a:rPr lang="en-US" sz="2800" b="1" dirty="0" smtClean="0">
                <a:solidFill>
                  <a:schemeClr val="accent2"/>
                </a:solidFill>
              </a:rPr>
              <a:t>material</a:t>
            </a:r>
            <a:r>
              <a:rPr lang="en-US" sz="2800" b="1" dirty="0">
                <a:solidFill>
                  <a:schemeClr val="accent2"/>
                </a:solidFill>
              </a:rPr>
              <a:t>. You are encouraged to </a:t>
            </a:r>
            <a:r>
              <a:rPr lang="en-US" sz="2800" b="1" dirty="0">
                <a:solidFill>
                  <a:srgbClr val="FF0000"/>
                </a:solidFill>
              </a:rPr>
              <a:t>discuss</a:t>
            </a:r>
            <a:r>
              <a:rPr lang="en-US" sz="2800" b="1" dirty="0">
                <a:solidFill>
                  <a:schemeClr val="accent2"/>
                </a:solidFill>
              </a:rPr>
              <a:t> the problems with your </a:t>
            </a:r>
            <a:r>
              <a:rPr lang="en-US" sz="2800" b="1" dirty="0" smtClean="0">
                <a:solidFill>
                  <a:schemeClr val="accent2"/>
                </a:solidFill>
              </a:rPr>
              <a:t>classmates</a:t>
            </a:r>
            <a:r>
              <a:rPr lang="en-US" sz="2800" b="1" dirty="0">
                <a:solidFill>
                  <a:schemeClr val="accent2"/>
                </a:solidFill>
              </a:rPr>
              <a:t>, </a:t>
            </a:r>
            <a:r>
              <a:rPr lang="en-US" sz="2800" i="1" dirty="0">
                <a:solidFill>
                  <a:srgbClr val="FF0000"/>
                </a:solidFill>
              </a:rPr>
              <a:t>but all work handed in </a:t>
            </a:r>
            <a:r>
              <a:rPr lang="en-US" sz="2800" b="1" i="1" dirty="0">
                <a:solidFill>
                  <a:srgbClr val="FF0000"/>
                </a:solidFill>
              </a:rPr>
              <a:t>should be original</a:t>
            </a:r>
            <a:r>
              <a:rPr lang="en-US" sz="2800" b="1" i="1" dirty="0" smtClean="0">
                <a:solidFill>
                  <a:srgbClr val="FF0000"/>
                </a:solidFill>
              </a:rPr>
              <a:t>, and written </a:t>
            </a:r>
            <a:r>
              <a:rPr lang="en-US" sz="2800" b="1" i="1" dirty="0">
                <a:solidFill>
                  <a:srgbClr val="FF0000"/>
                </a:solidFill>
              </a:rPr>
              <a:t>by you in </a:t>
            </a:r>
            <a:r>
              <a:rPr lang="en-US" sz="2800" b="1" i="1" dirty="0" smtClean="0">
                <a:solidFill>
                  <a:srgbClr val="FF0000"/>
                </a:solidFill>
              </a:rPr>
              <a:t>your </a:t>
            </a:r>
            <a:r>
              <a:rPr lang="en-US" sz="2800" b="1" i="1" dirty="0">
                <a:solidFill>
                  <a:srgbClr val="FF0000"/>
                </a:solidFill>
              </a:rPr>
              <a:t>own words</a:t>
            </a:r>
            <a:r>
              <a:rPr lang="en-US" sz="2800" i="1" dirty="0">
                <a:solidFill>
                  <a:srgbClr val="FF0000"/>
                </a:solidFill>
              </a:rPr>
              <a:t>. </a:t>
            </a:r>
          </a:p>
          <a:p>
            <a:pPr>
              <a:defRPr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615541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435C"/>
      </a:hlink>
      <a:folHlink>
        <a:srgbClr val="274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54389</TotalTime>
  <Words>546</Words>
  <Application>Microsoft Macintosh PowerPoint</Application>
  <PresentationFormat>On-screen Show (4:3)</PresentationFormat>
  <Paragraphs>66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CS 4700: Foundations of  Artificial Intelligence</vt:lpstr>
      <vt:lpstr>Course Administration</vt:lpstr>
      <vt:lpstr>Grading</vt:lpstr>
      <vt:lpstr>Grading, cont.</vt:lpstr>
      <vt:lpstr>Admin details</vt:lpstr>
      <vt:lpstr>Admin details continued</vt:lpstr>
      <vt:lpstr>Other remarks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Jonathan</cp:lastModifiedBy>
  <cp:revision>1434</cp:revision>
  <dcterms:created xsi:type="dcterms:W3CDTF">1601-01-01T00:00:00Z</dcterms:created>
  <dcterms:modified xsi:type="dcterms:W3CDTF">2015-08-28T13:22:00Z</dcterms:modified>
</cp:coreProperties>
</file>