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2" r:id="rId1"/>
    <p:sldMasterId id="2147483653" r:id="rId2"/>
    <p:sldMasterId id="2147483677" r:id="rId3"/>
    <p:sldMasterId id="2147484074" r:id="rId4"/>
    <p:sldMasterId id="2147484086" r:id="rId5"/>
  </p:sldMasterIdLst>
  <p:notesMasterIdLst>
    <p:notesMasterId r:id="rId42"/>
  </p:notesMasterIdLst>
  <p:handoutMasterIdLst>
    <p:handoutMasterId r:id="rId43"/>
  </p:handoutMasterIdLst>
  <p:sldIdLst>
    <p:sldId id="374" r:id="rId6"/>
    <p:sldId id="552" r:id="rId7"/>
    <p:sldId id="375" r:id="rId8"/>
    <p:sldId id="383" r:id="rId9"/>
    <p:sldId id="384" r:id="rId10"/>
    <p:sldId id="388" r:id="rId11"/>
    <p:sldId id="398" r:id="rId12"/>
    <p:sldId id="392" r:id="rId13"/>
    <p:sldId id="480" r:id="rId14"/>
    <p:sldId id="390" r:id="rId15"/>
    <p:sldId id="484" r:id="rId16"/>
    <p:sldId id="485" r:id="rId17"/>
    <p:sldId id="544" r:id="rId18"/>
    <p:sldId id="553" r:id="rId19"/>
    <p:sldId id="402" r:id="rId20"/>
    <p:sldId id="395" r:id="rId21"/>
    <p:sldId id="535" r:id="rId22"/>
    <p:sldId id="536" r:id="rId23"/>
    <p:sldId id="537" r:id="rId24"/>
    <p:sldId id="538" r:id="rId25"/>
    <p:sldId id="539" r:id="rId26"/>
    <p:sldId id="540" r:id="rId27"/>
    <p:sldId id="541" r:id="rId28"/>
    <p:sldId id="545" r:id="rId29"/>
    <p:sldId id="547" r:id="rId30"/>
    <p:sldId id="548" r:id="rId31"/>
    <p:sldId id="550" r:id="rId32"/>
    <p:sldId id="551" r:id="rId33"/>
    <p:sldId id="403" r:id="rId34"/>
    <p:sldId id="468" r:id="rId35"/>
    <p:sldId id="542" r:id="rId36"/>
    <p:sldId id="546" r:id="rId37"/>
    <p:sldId id="554" r:id="rId38"/>
    <p:sldId id="406" r:id="rId39"/>
    <p:sldId id="408" r:id="rId40"/>
    <p:sldId id="534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CC00CC"/>
    <a:srgbClr val="66FF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12" autoAdjust="0"/>
  </p:normalViewPr>
  <p:slideViewPr>
    <p:cSldViewPr>
      <p:cViewPr>
        <p:scale>
          <a:sx n="90" d="100"/>
          <a:sy n="90" d="100"/>
        </p:scale>
        <p:origin x="-1760" y="-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8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notesMaster" Target="notesMasters/notesMaster1.xml"/><Relationship Id="rId43" Type="http://schemas.openxmlformats.org/officeDocument/2006/relationships/handoutMaster" Target="handoutMasters/handoutMaster1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5DBD01D-6097-B34A-B5EC-E29BF8EC7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219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cs typeface="+mn-cs"/>
              </a:defRPr>
            </a:lvl1pPr>
          </a:lstStyle>
          <a:p>
            <a:pPr>
              <a:defRPr/>
            </a:pPr>
            <a:fld id="{F2825127-C903-8748-B48A-D7FB9D83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798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B46A21-1BED-FB46-A1F2-510BE20D9521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DC13C3-D86B-5C41-A0E2-6B7A5F0169C1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1155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5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8842BC3-5FF6-C849-A37A-EC082A1B4057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1126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3400"/>
            <a:ext cx="5026025" cy="4114800"/>
          </a:xfrm>
        </p:spPr>
        <p:txBody>
          <a:bodyPr lIns="86621" tIns="43311" rIns="86621" bIns="43311"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958A27-B7BA-9044-805A-EE67A09382C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141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1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40BFD9-E6A8-E24E-B344-A9F9B7039C3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147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1400" dirty="0" smtClean="0">
                <a:cs typeface="+mn-cs"/>
              </a:rPr>
              <a:t>In 1936 Alan Turing introduce a very </a:t>
            </a:r>
            <a:r>
              <a:rPr lang="en-US" sz="1400" u="sng" dirty="0" smtClean="0">
                <a:cs typeface="+mn-cs"/>
              </a:rPr>
              <a:t>elegant and powerful model </a:t>
            </a:r>
            <a:r>
              <a:rPr lang="en-US" sz="1400" dirty="0" smtClean="0">
                <a:cs typeface="+mn-cs"/>
              </a:rPr>
              <a:t>to formally define the notion of computation</a:t>
            </a:r>
            <a:endParaRPr lang="en-US" sz="1400" dirty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EBE02DB-9C63-9D43-9FF6-9E09DE384D4B}" type="slidenum">
              <a:rPr lang="en-US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044F71-F810-494D-8BC7-B0DCE2D8B63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144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4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DBF5B0-02AE-0B4C-A07B-A304F66F074B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167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6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075C8-7199-8545-B228-0DD57AE681F4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E075C8-7199-8545-B228-0DD57AE681F4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1173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73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n-cs"/>
              </a:rPr>
              <a:t>A system is intelligent if it does the right thing given what it knows.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39130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41614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7050" y="304800"/>
            <a:ext cx="19621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304800"/>
            <a:ext cx="57340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493241"/>
      </p:ext>
    </p:extLst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63433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7897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4381638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97839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236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369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249964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1088655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6160"/>
      </p:ext>
    </p:extLst>
  </p:cSld>
  <p:clrMapOvr>
    <a:masterClrMapping/>
  </p:clrMapOvr>
  <p:transition xmlns:p14="http://schemas.microsoft.com/office/powerpoint/2010/main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6058039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224741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6626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710188157"/>
      </p:ext>
    </p:extLst>
  </p:cSld>
  <p:clrMapOvr>
    <a:masterClrMapping/>
  </p:clrMapOvr>
  <p:transition xmlns:p14="http://schemas.microsoft.com/office/powerpoint/2010/main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8B9932D0-DADD-9948-85D7-18AAD5B108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374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AB6FE51-E357-924E-8774-6BA8AD0076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162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A0D12B47-7067-674E-97E6-CFDE51CBA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265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C0CDC52-D4A4-AA4B-ADA4-44AA0448DC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1989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D01C1CC1-0A24-0A41-BA9C-E6CE8DF6D8F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772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AF6A566-1BDC-3045-AFD9-282D0BA15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185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7748629"/>
      </p:ext>
    </p:extLst>
  </p:cSld>
  <p:clrMapOvr>
    <a:masterClrMapping/>
  </p:clrMapOvr>
  <p:transition xmlns:p14="http://schemas.microsoft.com/office/powerpoint/2010/main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65730489-AFA4-5944-8ABE-648F2D0C9F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24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2E4CCA1-4A9E-9544-AB6D-390FD4FE04F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9FABCD28-122E-EF47-BAD4-C4DC844E55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8365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E0A3C41E-67EF-F248-980E-C23B94D804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4702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imes New Roman" charset="0"/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F14D4823-6E8E-1A40-BB56-353472DA8F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6056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484776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42128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077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0481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09890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71408"/>
      </p:ext>
    </p:extLst>
  </p:cSld>
  <p:clrMapOvr>
    <a:masterClrMapping/>
  </p:clrMapOvr>
  <p:transition xmlns:p14="http://schemas.microsoft.com/office/powerpoint/2010/main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86936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61173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5055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96714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0585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39844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64F0B-D36D-E445-98E3-69D8FE7534F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2579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EEA5-0E53-BC4F-8538-86B3A46AFE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1949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3C90C-180F-9F4C-BB1A-86DB8ABA15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2302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8415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01084-E273-1D4A-8F6B-7E37505AFC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030052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14475"/>
      </p:ext>
    </p:extLst>
  </p:cSld>
  <p:clrMapOvr>
    <a:masterClrMapping/>
  </p:clrMapOvr>
  <p:transition xmlns:p14="http://schemas.microsoft.com/office/powerpoint/2010/main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FEAFFB-A171-E249-810C-9753F286A53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11441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FCFD9D-F2C1-604C-9B5E-DA7EA60F7A6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18297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A5B2B-B034-CA4A-80DD-66DB1D0464F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46759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36902B-05B7-7D40-B14D-2E27B4F17B8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97693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1533-2057-3141-AD87-17998E231D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2231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02EC5-82A9-9D4B-B809-4884FA0D27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298618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91275" y="230188"/>
            <a:ext cx="1797050" cy="5726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6950" y="230188"/>
            <a:ext cx="5241925" cy="5726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618005-6A7F-F545-B801-B28BDD541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3915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50655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1405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30594173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2842304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2.xml"/><Relationship Id="rId8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668676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68677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73A083-0E27-1047-ACBF-F6C30DAF574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ransition xmlns:p14="http://schemas.microsoft.com/office/powerpoint/2010/main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3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53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3028" name="Line 4"/>
          <p:cNvSpPr>
            <a:spLocks noChangeShapeType="1"/>
          </p:cNvSpPr>
          <p:nvPr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29" name="Line 5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3030" name="Text Box 6"/>
          <p:cNvSpPr txBox="1">
            <a:spLocks noChangeArrowheads="1"/>
          </p:cNvSpPr>
          <p:nvPr userDrawn="1"/>
        </p:nvSpPr>
        <p:spPr bwMode="auto">
          <a:xfrm>
            <a:off x="7518400" y="6473825"/>
            <a:ext cx="90487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900">
                <a:cs typeface="+mn-cs"/>
              </a:rPr>
              <a:t>Carla P. Gomes</a:t>
            </a:r>
          </a:p>
          <a:p>
            <a:pPr algn="ctr">
              <a:defRPr/>
            </a:pPr>
            <a:r>
              <a:rPr lang="en-US" sz="900">
                <a:cs typeface="+mn-cs"/>
              </a:rPr>
              <a:t>INFO372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1" r:id="rId1"/>
    <p:sldLayoutId id="2147484052" r:id="rId2"/>
    <p:sldLayoutId id="2147484053" r:id="rId3"/>
    <p:sldLayoutId id="2147484054" r:id="rId4"/>
    <p:sldLayoutId id="2147484055" r:id="rId5"/>
    <p:sldLayoutId id="2147484056" r:id="rId6"/>
    <p:sldLayoutId id="2147484057" r:id="rId7"/>
    <p:sldLayoutId id="2147484058" r:id="rId8"/>
    <p:sldLayoutId id="2147484059" r:id="rId9"/>
    <p:sldLayoutId id="2147484060" r:id="rId10"/>
    <p:sldLayoutId id="2147484061" r:id="rId11"/>
    <p:sldLayoutId id="2147484062" r:id="rId12"/>
  </p:sldLayoutIdLst>
  <p:transition xmlns:p14="http://schemas.microsoft.com/office/powerpoint/2010/main"/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  <a:cs typeface="ＭＳ Ｐゴシック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A44ADCE1-DCDB-464B-B731-5A710F1E8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3" r:id="rId1"/>
    <p:sldLayoutId id="2147484064" r:id="rId2"/>
    <p:sldLayoutId id="2147484065" r:id="rId3"/>
    <p:sldLayoutId id="2147484066" r:id="rId4"/>
    <p:sldLayoutId id="2147484067" r:id="rId5"/>
    <p:sldLayoutId id="2147484068" r:id="rId6"/>
    <p:sldLayoutId id="2147484069" r:id="rId7"/>
    <p:sldLayoutId id="2147484070" r:id="rId8"/>
    <p:sldLayoutId id="2147484071" r:id="rId9"/>
    <p:sldLayoutId id="2147484072" r:id="rId10"/>
    <p:sldLayoutId id="214748407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105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 u="none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</a:lstStyle>
          <a:p>
            <a:pPr algn="ctr"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 u="none" smtClean="0">
                <a:solidFill>
                  <a:schemeClr val="tx1"/>
                </a:solidFill>
                <a:latin typeface="Times New Roman" charset="0"/>
                <a:cs typeface="+mn-cs"/>
              </a:defRPr>
            </a:lvl1pPr>
          </a:lstStyle>
          <a:p>
            <a:pPr eaLnBrk="0" hangingPunct="0">
              <a:defRPr/>
            </a:pPr>
            <a:fld id="{0D96E3AD-7809-384A-B73F-4C249EF65666}" type="slidenum">
              <a:rPr lang="en-US">
                <a:solidFill>
                  <a:srgbClr val="000000"/>
                </a:solidFill>
              </a:rPr>
              <a:pPr eaLnBrk="0" hangingPunct="0"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0" y="1227138"/>
            <a:ext cx="9131300" cy="0"/>
          </a:xfrm>
          <a:prstGeom prst="line">
            <a:avLst/>
          </a:prstGeom>
          <a:noFill/>
          <a:ln w="25400">
            <a:solidFill>
              <a:srgbClr val="001F7E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en-US" b="1" u="sng">
              <a:solidFill>
                <a:srgbClr val="063DE8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96950" y="230188"/>
            <a:ext cx="7191375" cy="901700"/>
          </a:xfrm>
          <a:prstGeom prst="rect">
            <a:avLst/>
          </a:prstGeom>
          <a:noFill/>
          <a:ln>
            <a:noFill/>
          </a:ln>
          <a:effectLst>
            <a:outerShdw dist="17961" dir="18900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16000" y="1841500"/>
            <a:ext cx="7162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5071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7" r:id="rId1"/>
    <p:sldLayoutId id="2147484088" r:id="rId2"/>
    <p:sldLayoutId id="2147484089" r:id="rId3"/>
    <p:sldLayoutId id="2147484090" r:id="rId4"/>
    <p:sldLayoutId id="2147484091" r:id="rId5"/>
    <p:sldLayoutId id="2147484092" r:id="rId6"/>
    <p:sldLayoutId id="2147484093" r:id="rId7"/>
    <p:sldLayoutId id="2147484094" r:id="rId8"/>
    <p:sldLayoutId id="2147484095" r:id="rId9"/>
    <p:sldLayoutId id="2147484096" r:id="rId10"/>
    <p:sldLayoutId id="2147484097" r:id="rId11"/>
  </p:sldLayoutIdLst>
  <p:transition xmlns:p14="http://schemas.microsoft.com/office/powerpoint/2010/main">
    <p:wipe dir="r"/>
  </p:transition>
  <p:hf hdr="0" ftr="0" dt="0"/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6pPr>
      <a:lvl7pPr marL="9144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7pPr>
      <a:lvl8pPr marL="13716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8pPr>
      <a:lvl9pPr marL="1828800"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2400" b="1">
          <a:solidFill>
            <a:srgbClr val="063DE8"/>
          </a:solidFill>
          <a:latin typeface="+mn-lt"/>
          <a:ea typeface="ＭＳ Ｐゴシック" charset="0"/>
          <a:cs typeface="ＭＳ Ｐゴシック" charset="0"/>
        </a:defRPr>
      </a:lvl1pPr>
      <a:lvl2pPr marL="9175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400" b="1">
          <a:solidFill>
            <a:srgbClr val="063DE8"/>
          </a:solidFill>
          <a:latin typeface="+mn-lt"/>
          <a:ea typeface="ＭＳ Ｐゴシック" charset="0"/>
        </a:defRPr>
      </a:lvl2pPr>
      <a:lvl3pPr marL="1260475" indent="-22860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b="1">
          <a:solidFill>
            <a:srgbClr val="063DE8"/>
          </a:solidFill>
          <a:latin typeface="+mn-lt"/>
          <a:ea typeface="ＭＳ Ｐゴシック" charset="0"/>
        </a:defRPr>
      </a:lvl3pPr>
      <a:lvl4pPr marL="1546225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+"/>
        <a:defRPr sz="1600" b="1">
          <a:solidFill>
            <a:srgbClr val="063DE8"/>
          </a:solidFill>
          <a:latin typeface="+mn-lt"/>
          <a:ea typeface="ＭＳ Ｐゴシック" charset="0"/>
        </a:defRPr>
      </a:lvl4pPr>
      <a:lvl5pPr marL="20002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  <a:ea typeface="ＭＳ Ｐゴシック" charset="0"/>
        </a:defRPr>
      </a:lvl5pPr>
      <a:lvl6pPr marL="24574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6pPr>
      <a:lvl7pPr marL="29146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7pPr>
      <a:lvl8pPr marL="33718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8pPr>
      <a:lvl9pPr marL="3829050" indent="-171450" algn="l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defRPr sz="1600" b="1">
          <a:solidFill>
            <a:srgbClr val="063DE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hyperlink" Target="http://www.computer50.org/kgill/people/turpic.gif" TargetMode="External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www.newyorker.com/magazine/bios/gary_marcus/search?contributorName=Gary%20Marcu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hyperlink" Target="http://mobile.nytimes.com/blogs/bits/2014/08/27/looking-to-the-future-of-data-science/?smid=tw-share" TargetMode="External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2.png"/><Relationship Id="rId3" Type="http://schemas.openxmlformats.org/officeDocument/2006/relationships/hyperlink" Target="http://www.scientificamerican.com/blog/post.cfm?id=are-whales-smarter-than-we-ar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Relationship Id="rId2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hyperlink" Target="http://www.humanbrainproject.eu/introduction.html" TargetMode="External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13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0637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CS 4700: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Foundations of  Artificial Intelligence</a:t>
            </a:r>
          </a:p>
        </p:txBody>
      </p:sp>
      <p:sp>
        <p:nvSpPr>
          <p:cNvPr id="19046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27432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1800" dirty="0" smtClean="0">
                <a:cs typeface="+mn-cs"/>
              </a:rPr>
              <a:t> 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Instructor: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Prof. Selman  </a:t>
            </a:r>
          </a:p>
          <a:p>
            <a:pPr eaLnBrk="1" hangingPunct="1">
              <a:defRPr/>
            </a:pPr>
            <a:r>
              <a:rPr lang="en-US" sz="2400" b="1" dirty="0" err="1" smtClean="0">
                <a:solidFill>
                  <a:schemeClr val="accent2"/>
                </a:solidFill>
                <a:cs typeface="+mn-cs"/>
              </a:rPr>
              <a:t>selman@cs.cornell.edu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chemeClr val="accent2"/>
                </a:solidFill>
                <a:cs typeface="+mn-cs"/>
              </a:rPr>
              <a:t> </a:t>
            </a:r>
            <a:endParaRPr lang="en-US" sz="2400" b="1" dirty="0" smtClean="0">
              <a:solidFill>
                <a:schemeClr val="accent2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Introduction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(Reading R&amp;N: Chapter 1)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3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Acting humanly: Turing Test</a:t>
            </a:r>
          </a:p>
        </p:txBody>
      </p:sp>
      <p:sp>
        <p:nvSpPr>
          <p:cNvPr id="1143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dirty="0" smtClean="0">
                <a:cs typeface="+mn-cs"/>
              </a:rPr>
              <a:t>	"Can machines think?</a:t>
            </a:r>
            <a:r>
              <a:rPr lang="ja-JP" altLang="en-US" dirty="0" smtClean="0">
                <a:latin typeface="Arial"/>
                <a:cs typeface="+mn-cs"/>
              </a:rPr>
              <a:t>“</a:t>
            </a:r>
            <a:r>
              <a:rPr lang="en-US" dirty="0" smtClean="0">
                <a:cs typeface="+mn-cs"/>
              </a:rPr>
              <a:t>  "Can machines behave intelligently?"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>
                <a:solidFill>
                  <a:srgbClr val="FF0000"/>
                </a:solidFill>
              </a:rPr>
              <a:t>Operational test for intelligent behavior: the Imitation Game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Predicted that by 2000, a machine might have a 30% chance of fooling a lay person for 5 minutes.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But, by scientific consensus, we are still several decades away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>
                <a:cs typeface="+mn-cs"/>
              </a:rPr>
              <a:t>from truly passing the Turing test (as the test was intended).</a:t>
            </a:r>
          </a:p>
        </p:txBody>
      </p:sp>
      <p:pic>
        <p:nvPicPr>
          <p:cNvPr id="37891" name="Picture 4" descr="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418015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3" name="Text Box 5"/>
          <p:cNvSpPr txBox="1">
            <a:spLocks noChangeArrowheads="1"/>
          </p:cNvSpPr>
          <p:nvPr/>
        </p:nvSpPr>
        <p:spPr bwMode="auto">
          <a:xfrm>
            <a:off x="6248400" y="2514600"/>
            <a:ext cx="301326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AI system passes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if interrogator </a:t>
            </a:r>
          </a:p>
          <a:p>
            <a:pPr>
              <a:defRPr/>
            </a:pPr>
            <a:r>
              <a:rPr lang="en-US" b="1" i="1" dirty="0">
                <a:solidFill>
                  <a:schemeClr val="accent2"/>
                </a:solidFill>
                <a:cs typeface="+mn-cs"/>
              </a:rPr>
              <a:t>cannot tell which one</a:t>
            </a:r>
          </a:p>
          <a:p>
            <a:pPr>
              <a:defRPr/>
            </a:pP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is </a:t>
            </a:r>
            <a:r>
              <a:rPr lang="en-US" b="1" i="1" dirty="0">
                <a:solidFill>
                  <a:schemeClr val="accent2"/>
                </a:solidFill>
                <a:cs typeface="+mn-cs"/>
              </a:rPr>
              <a:t>the </a:t>
            </a:r>
            <a:r>
              <a:rPr lang="en-US" b="1" i="1" dirty="0" smtClean="0">
                <a:solidFill>
                  <a:schemeClr val="accent2"/>
                </a:solidFill>
                <a:cs typeface="+mn-cs"/>
              </a:rPr>
              <a:t>machine.</a:t>
            </a:r>
            <a:endParaRPr lang="en-US" b="1" i="1" dirty="0">
              <a:solidFill>
                <a:schemeClr val="accent2"/>
              </a:solidFill>
              <a:cs typeface="+mn-cs"/>
            </a:endParaRPr>
          </a:p>
        </p:txBody>
      </p:sp>
      <p:pic>
        <p:nvPicPr>
          <p:cNvPr id="37893" name="Picture 6" descr="turpic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445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3815" name="Text Box 7"/>
          <p:cNvSpPr txBox="1">
            <a:spLocks noChangeArrowheads="1"/>
          </p:cNvSpPr>
          <p:nvPr/>
        </p:nvSpPr>
        <p:spPr bwMode="auto">
          <a:xfrm>
            <a:off x="0" y="12954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sz="1800">
                <a:cs typeface="+mn-cs"/>
              </a:rPr>
              <a:t>Alan Turing</a:t>
            </a:r>
          </a:p>
        </p:txBody>
      </p:sp>
      <p:sp>
        <p:nvSpPr>
          <p:cNvPr id="1143816" name="Text Box 8"/>
          <p:cNvSpPr txBox="1">
            <a:spLocks noChangeArrowheads="1"/>
          </p:cNvSpPr>
          <p:nvPr/>
        </p:nvSpPr>
        <p:spPr bwMode="auto">
          <a:xfrm>
            <a:off x="228600" y="3657600"/>
            <a:ext cx="315382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b="1" dirty="0">
                <a:cs typeface="+mn-cs"/>
              </a:rPr>
              <a:t>(interaction via written questions)</a:t>
            </a:r>
          </a:p>
        </p:txBody>
      </p:sp>
      <p:sp>
        <p:nvSpPr>
          <p:cNvPr id="37896" name="Rectangle 1"/>
          <p:cNvSpPr>
            <a:spLocks noChangeArrowheads="1"/>
          </p:cNvSpPr>
          <p:nvPr/>
        </p:nvSpPr>
        <p:spPr bwMode="auto">
          <a:xfrm>
            <a:off x="1447800" y="914400"/>
            <a:ext cx="769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FF0000"/>
                </a:solidFill>
              </a:rPr>
              <a:t>Turing (1950) "Computing machinery and intelligence”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4191000"/>
            <a:ext cx="8212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3333CC"/>
                </a:solidFill>
              </a:rPr>
              <a:t>No computer vision or robotics or physical presence required!</a:t>
            </a:r>
            <a:endParaRPr lang="en-US" b="1" dirty="0">
              <a:solidFill>
                <a:srgbClr val="3333CC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67000" y="6324600"/>
            <a:ext cx="1846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62600" y="5257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Achieved. (</a:t>
            </a:r>
            <a:r>
              <a:rPr lang="en-US" b="1" dirty="0" err="1">
                <a:solidFill>
                  <a:srgbClr val="FF0000"/>
                </a:solidFill>
              </a:rPr>
              <a:t>Siri</a:t>
            </a:r>
            <a:r>
              <a:rPr lang="en-US" b="1" dirty="0">
                <a:solidFill>
                  <a:srgbClr val="FF0000"/>
                </a:solidFill>
              </a:rPr>
              <a:t>!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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3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3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438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4381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381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Trying to pass the Turing test: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Some Famous Human Imitation “Games”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3276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1960s	ELIZA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 smtClean="0"/>
              <a:t> </a:t>
            </a:r>
            <a:r>
              <a:rPr lang="en-US" b="1" dirty="0"/>
              <a:t>Joseph </a:t>
            </a:r>
            <a:r>
              <a:rPr lang="en-US" b="1" dirty="0" err="1"/>
              <a:t>Weizenbaum</a:t>
            </a:r>
            <a:endParaRPr lang="en-US" b="1" dirty="0"/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 </a:t>
            </a:r>
            <a:r>
              <a:rPr lang="en-US" b="1" dirty="0" err="1" smtClean="0"/>
              <a:t>Rogerian</a:t>
            </a:r>
            <a:r>
              <a:rPr lang="en-US" b="1" dirty="0" smtClean="0"/>
              <a:t> psychotherapist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 smtClean="0">
                <a:cs typeface="+mn-cs"/>
              </a:rPr>
              <a:t>1990s	 </a:t>
            </a:r>
            <a:r>
              <a:rPr lang="en-US" sz="2800" b="1" dirty="0">
                <a:cs typeface="+mn-cs"/>
              </a:rPr>
              <a:t>ALICE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2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b="1" dirty="0" err="1" smtClean="0">
                <a:cs typeface="+mn-cs"/>
              </a:rPr>
              <a:t>Loebner</a:t>
            </a:r>
            <a:r>
              <a:rPr lang="en-US" sz="3200" b="1" dirty="0" smtClean="0">
                <a:cs typeface="+mn-cs"/>
              </a:rPr>
              <a:t> prize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win $100,000 if you pass the test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4800600"/>
            <a:ext cx="8153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3333CC"/>
                </a:solidFill>
              </a:rPr>
              <a:t>Still, passing Turing test </a:t>
            </a:r>
            <a:r>
              <a:rPr lang="en-US" b="1" dirty="0" smtClean="0">
                <a:solidFill>
                  <a:srgbClr val="3333CC"/>
                </a:solidFill>
              </a:rPr>
              <a:t>is of somewhat questionable </a:t>
            </a:r>
            <a:r>
              <a:rPr lang="en-US" b="1" dirty="0">
                <a:solidFill>
                  <a:srgbClr val="3333CC"/>
                </a:solidFill>
              </a:rPr>
              <a:t>value.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54864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Because, deception appears </a:t>
            </a:r>
            <a:r>
              <a:rPr lang="en-US" b="1" i="1" dirty="0" smtClean="0">
                <a:solidFill>
                  <a:srgbClr val="FF0000"/>
                </a:solidFill>
              </a:rPr>
              <a:t>required</a:t>
            </a:r>
            <a:r>
              <a:rPr lang="en-US" b="1" dirty="0" smtClean="0">
                <a:solidFill>
                  <a:srgbClr val="FF0000"/>
                </a:solidFill>
              </a:rPr>
              <a:t> and </a:t>
            </a:r>
            <a:r>
              <a:rPr lang="en-US" b="1" i="1" dirty="0" smtClean="0">
                <a:solidFill>
                  <a:srgbClr val="FF0000"/>
                </a:solidFill>
              </a:rPr>
              <a:t>allowed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6096000"/>
            <a:ext cx="82698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Consider questions: Where were you born? How tall are you?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ELIZA: </a:t>
            </a:r>
            <a:br>
              <a:rPr lang="en-US" smtClean="0">
                <a:solidFill>
                  <a:schemeClr val="tx1"/>
                </a:solidFill>
                <a:cs typeface="+mj-cs"/>
              </a:rPr>
            </a:br>
            <a:r>
              <a:rPr lang="en-US" smtClean="0">
                <a:solidFill>
                  <a:schemeClr val="tx1"/>
                </a:solidFill>
                <a:cs typeface="+mj-cs"/>
              </a:rPr>
              <a:t>impersonating a </a:t>
            </a:r>
            <a:r>
              <a:rPr lang="en-US" smtClean="0">
                <a:cs typeface="+mj-cs"/>
              </a:rPr>
              <a:t>Rogerian psychotherapist</a:t>
            </a:r>
            <a:endParaRPr lang="en-US" smtClean="0">
              <a:solidFill>
                <a:schemeClr val="tx1"/>
              </a:solidFill>
              <a:cs typeface="+mj-cs"/>
            </a:endParaRPr>
          </a:p>
        </p:txBody>
      </p:sp>
      <p:sp>
        <p:nvSpPr>
          <p:cNvPr id="1162246" name="Rectangle 6"/>
          <p:cNvSpPr>
            <a:spLocks noChangeArrowheads="1"/>
          </p:cNvSpPr>
          <p:nvPr/>
        </p:nvSpPr>
        <p:spPr bwMode="auto">
          <a:xfrm>
            <a:off x="1295400" y="2057400"/>
            <a:ext cx="48136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b="1" dirty="0">
                <a:cs typeface="+mn-cs"/>
              </a:rPr>
              <a:t>1960s	ELIZA </a:t>
            </a:r>
            <a:r>
              <a:rPr kumimoji="1" lang="en-US" b="1" dirty="0">
                <a:solidFill>
                  <a:srgbClr val="000000"/>
                </a:solidFill>
                <a:cs typeface="+mn-cs"/>
              </a:rPr>
              <a:t>Joseph </a:t>
            </a:r>
            <a:r>
              <a:rPr kumimoji="1" lang="en-US" b="1" dirty="0" err="1">
                <a:solidFill>
                  <a:srgbClr val="000000"/>
                </a:solidFill>
                <a:cs typeface="+mn-cs"/>
              </a:rPr>
              <a:t>Weizenbaum</a:t>
            </a:r>
            <a:endParaRPr kumimoji="1" lang="en-US" b="1" dirty="0">
              <a:solidFill>
                <a:srgbClr val="000000"/>
              </a:solidFill>
              <a:cs typeface="+mn-cs"/>
            </a:endParaRPr>
          </a:p>
        </p:txBody>
      </p:sp>
      <p:pic>
        <p:nvPicPr>
          <p:cNvPr id="40964" name="Picture 1" descr="eliz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0"/>
            <a:ext cx="7467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2245" name="Rectangle 5"/>
          <p:cNvSpPr>
            <a:spLocks noChangeArrowheads="1"/>
          </p:cNvSpPr>
          <p:nvPr/>
        </p:nvSpPr>
        <p:spPr bwMode="auto">
          <a:xfrm>
            <a:off x="3886200" y="4390310"/>
            <a:ext cx="454298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Well, 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I feel sad  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cs typeface="+mn-cs"/>
              </a:rPr>
              <a:t>Eliza: Do you often feel sad?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You</a:t>
            </a:r>
            <a:r>
              <a:rPr lang="en-US" sz="2800" b="1" dirty="0">
                <a:solidFill>
                  <a:srgbClr val="FF0000"/>
                </a:solidFill>
                <a:cs typeface="+mn-cs"/>
              </a:rPr>
              <a:t>: not very often.</a:t>
            </a:r>
          </a:p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cs typeface="+mn-cs"/>
              </a:rPr>
              <a:t>Eliza: Please go on.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772400" y="5867400"/>
            <a:ext cx="6172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8000"/>
                </a:solidFill>
                <a:sym typeface="Wingdings"/>
              </a:rPr>
              <a:t></a:t>
            </a:r>
            <a:endParaRPr lang="en-US" sz="4000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62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62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62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62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8800" y="609600"/>
            <a:ext cx="338646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Recent alternative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800" y="2286000"/>
            <a:ext cx="589406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See: </a:t>
            </a:r>
            <a:r>
              <a:rPr lang="en-US" dirty="0" smtClean="0"/>
              <a:t>The New Yorker, August </a:t>
            </a:r>
            <a:r>
              <a:rPr lang="en-US" dirty="0"/>
              <a:t>16, 2013</a:t>
            </a:r>
          </a:p>
          <a:p>
            <a:r>
              <a:rPr lang="en-US" b="1" dirty="0"/>
              <a:t>Why Can’t My Computer Understand Me?</a:t>
            </a:r>
          </a:p>
          <a:p>
            <a:r>
              <a:rPr lang="en-US" dirty="0"/>
              <a:t>Posted by </a:t>
            </a:r>
            <a:r>
              <a:rPr lang="en-US" i="1" dirty="0">
                <a:hlinkClick r:id="rId2" tooltip="search site for content by Gary Marcus"/>
              </a:rPr>
              <a:t>Gary Marcus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19200" y="3657600"/>
            <a:ext cx="61722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www.newyorker.com</a:t>
            </a:r>
            <a:r>
              <a:rPr lang="en-US" dirty="0"/>
              <a:t>/online/blogs/elements/2013/08/why-cant-my-computer-understand-</a:t>
            </a:r>
            <a:r>
              <a:rPr lang="en-US" dirty="0" err="1"/>
              <a:t>me.html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5181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Discusses alternative test by Hector Levesque:</a:t>
            </a:r>
          </a:p>
          <a:p>
            <a:r>
              <a:rPr lang="en-US" dirty="0" smtClean="0"/>
              <a:t>http</a:t>
            </a:r>
            <a:r>
              <a:rPr lang="en-US" dirty="0"/>
              <a:t>://</a:t>
            </a:r>
            <a:r>
              <a:rPr lang="en-US" dirty="0" err="1"/>
              <a:t>www.cs.toronto.edu</a:t>
            </a:r>
            <a:r>
              <a:rPr lang="en-US" dirty="0" smtClean="0"/>
              <a:t>/~hector</a:t>
            </a:r>
            <a:r>
              <a:rPr lang="en-US" dirty="0"/>
              <a:t>/Papers/ijcai-13-paper.pdf</a:t>
            </a:r>
          </a:p>
        </p:txBody>
      </p:sp>
    </p:spTree>
    <p:extLst>
      <p:ext uri="{BB962C8B-B14F-4D97-AF65-F5344CB8AC3E}">
        <p14:creationId xmlns:p14="http://schemas.microsoft.com/office/powerpoint/2010/main" val="2134210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Shot 2014-08-29 at 3.13.1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882900" cy="546100"/>
          </a:xfrm>
          <a:prstGeom prst="rect">
            <a:avLst/>
          </a:prstGeom>
        </p:spPr>
      </p:pic>
      <p:pic>
        <p:nvPicPr>
          <p:cNvPr id="6" name="Picture 5" descr="Screen Shot 2014-08-29 at 3.12.1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95300"/>
            <a:ext cx="6261100" cy="1714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772400" cy="1143000"/>
          </a:xfrm>
        </p:spPr>
        <p:txBody>
          <a:bodyPr/>
          <a:lstStyle/>
          <a:p>
            <a:r>
              <a:rPr lang="en-US" dirty="0" smtClean="0"/>
              <a:t>News item ---  Big Data vs. Semantics </a:t>
            </a:r>
            <a:endParaRPr lang="en-US" dirty="0"/>
          </a:p>
        </p:txBody>
      </p:sp>
      <p:pic>
        <p:nvPicPr>
          <p:cNvPr id="8" name="Picture 7" descr="Screen Shot 2014-08-29 at 3.14.22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244" y="3124201"/>
            <a:ext cx="9404844" cy="287031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200" y="3810000"/>
            <a:ext cx="8991600" cy="914400"/>
          </a:xfrm>
          <a:prstGeom prst="ellipse">
            <a:avLst/>
          </a:prstGeom>
          <a:solidFill>
            <a:schemeClr val="accent1">
              <a:lumMod val="60000"/>
              <a:lumOff val="40000"/>
              <a:alpha val="21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76400" y="60198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hlinkClick r:id="rId5"/>
              </a:rPr>
              <a:t>Link NYT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11" name="Picture 10" descr="Screen Shot 2014-08-29 at 3.20.54 A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46300"/>
            <a:ext cx="9041814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518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2. Thinking Humanly</a:t>
            </a:r>
          </a:p>
        </p:txBody>
      </p:sp>
      <p:graphicFrame>
        <p:nvGraphicFramePr>
          <p:cNvPr id="1166356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973398"/>
              </p:ext>
            </p:extLst>
          </p:nvPr>
        </p:nvGraphicFramePr>
        <p:xfrm>
          <a:off x="2743200" y="3284538"/>
          <a:ext cx="4038600" cy="227331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2435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Cognitive Modeling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97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6350" name="Text Box 14"/>
          <p:cNvSpPr txBox="1">
            <a:spLocks noChangeArrowheads="1"/>
          </p:cNvSpPr>
          <p:nvPr/>
        </p:nvSpPr>
        <p:spPr bwMode="auto">
          <a:xfrm>
            <a:off x="1143000" y="342900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66351" name="Text Box 15"/>
          <p:cNvSpPr txBox="1">
            <a:spLocks noChangeArrowheads="1"/>
          </p:cNvSpPr>
          <p:nvPr/>
        </p:nvSpPr>
        <p:spPr bwMode="auto">
          <a:xfrm>
            <a:off x="1143000" y="4648200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66352" name="Text Box 16"/>
          <p:cNvSpPr txBox="1">
            <a:spLocks noChangeArrowheads="1"/>
          </p:cNvSpPr>
          <p:nvPr/>
        </p:nvSpPr>
        <p:spPr bwMode="auto">
          <a:xfrm>
            <a:off x="2971800" y="2514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66353" name="Text Box 17"/>
          <p:cNvSpPr txBox="1">
            <a:spLocks noChangeArrowheads="1"/>
          </p:cNvSpPr>
          <p:nvPr/>
        </p:nvSpPr>
        <p:spPr bwMode="auto">
          <a:xfrm>
            <a:off x="4876800" y="2541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1524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cs typeface="+mj-cs"/>
              </a:rPr>
              <a:t/>
            </a:r>
            <a:br>
              <a:rPr lang="en-US" sz="2800" dirty="0" smtClean="0"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Thinking humanly:</a:t>
            </a:r>
            <a:br>
              <a:rPr lang="en-US" dirty="0" smtClean="0">
                <a:solidFill>
                  <a:srgbClr val="FF0000"/>
                </a:solidFill>
                <a:cs typeface="+mj-cs"/>
              </a:rPr>
            </a:br>
            <a:r>
              <a:rPr lang="en-US" dirty="0" smtClean="0">
                <a:solidFill>
                  <a:srgbClr val="FF0000"/>
                </a:solidFill>
                <a:cs typeface="+mj-cs"/>
              </a:rPr>
              <a:t> modeling cognitive processes</a:t>
            </a:r>
            <a:endParaRPr lang="en-US" sz="36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156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915400" cy="44958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Requires scientific theories of </a:t>
            </a:r>
            <a:r>
              <a:rPr lang="en-US" sz="2400" b="1" u="sng" dirty="0" smtClean="0">
                <a:solidFill>
                  <a:srgbClr val="0000FF"/>
                </a:solidFill>
                <a:cs typeface="+mn-cs"/>
              </a:rPr>
              <a:t>internal activities of the brain.</a:t>
            </a:r>
            <a:r>
              <a:rPr lang="en-US" sz="2400" b="1" dirty="0" smtClean="0">
                <a:solidFill>
                  <a:srgbClr val="0000FF"/>
                </a:solidFill>
                <a:cs typeface="+mn-cs"/>
              </a:rPr>
              <a:t> 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1) </a:t>
            </a:r>
            <a:r>
              <a:rPr lang="en-US" sz="2400" b="1" dirty="0">
                <a:solidFill>
                  <a:srgbClr val="FF0000"/>
                </a:solidFill>
                <a:cs typeface="+mn-cs"/>
              </a:rPr>
              <a:t>Cognitive Science (top-down)</a:t>
            </a:r>
            <a:r>
              <a:rPr lang="en-US" sz="2400" b="1" dirty="0">
                <a:solidFill>
                  <a:srgbClr val="FF0000"/>
                </a:solidFill>
                <a:cs typeface="+mn-cs"/>
                <a:sym typeface="Wingdings" charset="0"/>
              </a:rPr>
              <a:t> </a:t>
            </a:r>
            <a:r>
              <a:rPr lang="en-US" sz="2800" b="1" dirty="0" smtClean="0">
                <a:cs typeface="+mn-cs"/>
              </a:rPr>
              <a:t>computer models + experimental techniques from psychology</a:t>
            </a:r>
          </a:p>
          <a:p>
            <a:pPr eaLnBrk="1" hangingPunct="1">
              <a:defRPr/>
            </a:pPr>
            <a:r>
              <a:rPr lang="en-US" sz="2800" b="1" dirty="0" smtClean="0">
                <a:cs typeface="+mn-cs"/>
                <a:sym typeface="Wingdings" charset="0"/>
              </a:rPr>
              <a:t>     </a:t>
            </a:r>
            <a:r>
              <a:rPr lang="en-US" sz="2800" b="1" dirty="0" smtClean="0">
                <a:cs typeface="+mn-cs"/>
              </a:rPr>
              <a:t>Predicting and testing behavior of human subjects</a:t>
            </a: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2)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Cognitive Neuroscience (bottom-up) </a:t>
            </a:r>
          </a:p>
          <a:p>
            <a:pPr eaLnBrk="1" hangingPunct="1">
              <a:defRPr/>
            </a:pPr>
            <a:r>
              <a:rPr lang="en-US" sz="2800" b="1" dirty="0" smtClean="0">
                <a:sym typeface="Wingdings" charset="0"/>
              </a:rPr>
              <a:t>     </a:t>
            </a:r>
            <a:r>
              <a:rPr lang="en-US" sz="2800" b="1" dirty="0" smtClean="0"/>
              <a:t>Direct identification from neurological data</a:t>
            </a:r>
          </a:p>
          <a:p>
            <a:pPr lvl="1" eaLnBrk="1" hangingPunct="1">
              <a:buFontTx/>
              <a:buNone/>
              <a:defRPr/>
            </a:pPr>
            <a:endParaRPr lang="en-US" sz="2800" dirty="0" smtClean="0"/>
          </a:p>
        </p:txBody>
      </p:sp>
      <p:sp>
        <p:nvSpPr>
          <p:cNvPr id="1156101" name="Rectangle 5"/>
          <p:cNvSpPr>
            <a:spLocks noChangeArrowheads="1"/>
          </p:cNvSpPr>
          <p:nvPr/>
        </p:nvSpPr>
        <p:spPr bwMode="auto">
          <a:xfrm>
            <a:off x="533400" y="5334000"/>
            <a:ext cx="8001000" cy="138499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Distinct disciplines but especially 2) has become very active. Connection to AI: Neural Nets. (Large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0000FF"/>
                </a:solidFill>
                <a:cs typeface="+mn-cs"/>
              </a:rPr>
              <a:t>Google / MSR / Facebook AI Lab efforts.)</a:t>
            </a:r>
            <a:endParaRPr lang="en-US" dirty="0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6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6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56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56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56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610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Neuroscience: The Hardware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524000"/>
            <a:ext cx="7772400" cy="4876800"/>
          </a:xfrm>
          <a:noFill/>
        </p:spPr>
        <p:txBody>
          <a:bodyPr/>
          <a:lstStyle/>
          <a:p>
            <a:pPr marL="0" indent="0"/>
            <a:r>
              <a:rPr lang="en-US" dirty="0">
                <a:solidFill>
                  <a:schemeClr val="hlink"/>
                </a:solidFill>
                <a:latin typeface="Arial" charset="0"/>
              </a:rPr>
              <a:t>The brain</a:t>
            </a:r>
          </a:p>
          <a:p>
            <a:pPr lvl="1"/>
            <a:r>
              <a:rPr lang="en-US" sz="2000" dirty="0">
                <a:latin typeface="Arial" charset="0"/>
              </a:rPr>
              <a:t>a neuron, or nerve cell, is the basic information</a:t>
            </a:r>
          </a:p>
          <a:p>
            <a:pPr lvl="1"/>
            <a:r>
              <a:rPr lang="en-US" sz="2000" dirty="0">
                <a:latin typeface="Arial" charset="0"/>
              </a:rPr>
              <a:t>processing unit (10^11 )</a:t>
            </a:r>
          </a:p>
          <a:p>
            <a:pPr lvl="1"/>
            <a:r>
              <a:rPr lang="en-US" sz="2000" dirty="0">
                <a:latin typeface="Arial" charset="0"/>
              </a:rPr>
              <a:t>many more synapses (10^14) connect the neurons</a:t>
            </a:r>
          </a:p>
          <a:p>
            <a:pPr lvl="1"/>
            <a:r>
              <a:rPr lang="en-US" sz="2000" dirty="0">
                <a:latin typeface="Arial" charset="0"/>
              </a:rPr>
              <a:t>cycle time: 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10^(-3) seconds (1 millisecond)</a:t>
            </a:r>
          </a:p>
          <a:p>
            <a:pPr marL="0" indent="0"/>
            <a:endParaRPr lang="en-US" sz="2000" dirty="0"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How complex can we make computers?</a:t>
            </a:r>
          </a:p>
          <a:p>
            <a:pPr lvl="1"/>
            <a:r>
              <a:rPr lang="en-US" sz="2000" dirty="0">
                <a:latin typeface="Arial" charset="0"/>
              </a:rPr>
              <a:t>10</a:t>
            </a:r>
            <a:r>
              <a:rPr lang="en-US" sz="2000" dirty="0" smtClean="0">
                <a:latin typeface="Arial" charset="0"/>
              </a:rPr>
              <a:t>^9 </a:t>
            </a:r>
            <a:r>
              <a:rPr lang="en-US" sz="2000" dirty="0">
                <a:latin typeface="Arial" charset="0"/>
              </a:rPr>
              <a:t>or more transistors per CPU</a:t>
            </a:r>
          </a:p>
          <a:p>
            <a:pPr lvl="1"/>
            <a:r>
              <a:rPr lang="en-US" sz="2000" dirty="0" smtClean="0">
                <a:latin typeface="Arial" charset="0"/>
              </a:rPr>
              <a:t>Ten of thousands of cores, 10</a:t>
            </a:r>
            <a:r>
              <a:rPr lang="en-US" sz="2000" dirty="0">
                <a:latin typeface="Arial" charset="0"/>
              </a:rPr>
              <a:t>^10 bits of RAM</a:t>
            </a:r>
          </a:p>
          <a:p>
            <a:pPr lvl="1"/>
            <a:r>
              <a:rPr lang="en-US" sz="2000" dirty="0">
                <a:latin typeface="Arial" charset="0"/>
              </a:rPr>
              <a:t>cycle times: </a:t>
            </a:r>
            <a:r>
              <a:rPr lang="en-US" sz="2000" dirty="0">
                <a:solidFill>
                  <a:srgbClr val="FF0000"/>
                </a:solidFill>
                <a:latin typeface="Arial" charset="0"/>
              </a:rPr>
              <a:t>order of  10^(-9) </a:t>
            </a:r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seconds</a:t>
            </a:r>
          </a:p>
          <a:p>
            <a:pPr marL="688975" lvl="1" indent="0">
              <a:buNone/>
            </a:pPr>
            <a:endParaRPr lang="en-US" sz="2000" dirty="0">
              <a:solidFill>
                <a:srgbClr val="FF0000"/>
              </a:solidFill>
              <a:latin typeface="Arial" charset="0"/>
            </a:endParaRPr>
          </a:p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Numbers are getting close! Hardware will surpass human brain within next 20 yrs.</a:t>
            </a:r>
            <a:endParaRPr lang="en-US" sz="20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2981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Computer vs. Brain</a:t>
            </a:r>
          </a:p>
        </p:txBody>
      </p:sp>
      <p:pic>
        <p:nvPicPr>
          <p:cNvPr id="24579" name="Picture 1028" descr="t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066800"/>
            <a:ext cx="6848475" cy="524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6858000" y="1981200"/>
            <a:ext cx="2047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 dirty="0"/>
              <a:t>approx. </a:t>
            </a:r>
            <a:r>
              <a:rPr lang="en-US" u="none" dirty="0" smtClean="0"/>
              <a:t>2025</a:t>
            </a:r>
            <a:endParaRPr lang="en-US" u="none" dirty="0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7277100" y="2514600"/>
            <a:ext cx="189865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sz="1800" u="none"/>
              <a:t>Current:</a:t>
            </a:r>
          </a:p>
          <a:p>
            <a:pPr algn="ctr" eaLnBrk="0" hangingPunct="0"/>
            <a:r>
              <a:rPr lang="en-US" sz="1800" u="none"/>
              <a:t>Nvidia: tesla</a:t>
            </a:r>
          </a:p>
          <a:p>
            <a:pPr algn="ctr" eaLnBrk="0" hangingPunct="0"/>
            <a:r>
              <a:rPr lang="en-US" sz="1800" u="none"/>
              <a:t>personal super-</a:t>
            </a:r>
          </a:p>
          <a:p>
            <a:pPr algn="ctr" eaLnBrk="0" hangingPunct="0"/>
            <a:r>
              <a:rPr lang="en-US" sz="1800" u="none"/>
              <a:t>computer</a:t>
            </a:r>
          </a:p>
          <a:p>
            <a:pPr algn="ctr" eaLnBrk="0" hangingPunct="0"/>
            <a:r>
              <a:rPr lang="en-US" sz="1800" u="none"/>
              <a:t>1000 cores</a:t>
            </a:r>
          </a:p>
          <a:p>
            <a:pPr algn="ctr" eaLnBrk="0" hangingPunct="0"/>
            <a:r>
              <a:rPr lang="en-US" sz="1800" u="none"/>
              <a:t>4 teraflop</a:t>
            </a:r>
          </a:p>
        </p:txBody>
      </p:sp>
      <p:sp>
        <p:nvSpPr>
          <p:cNvPr id="2" name="Dodecagon 1"/>
          <p:cNvSpPr/>
          <p:nvPr/>
        </p:nvSpPr>
        <p:spPr bwMode="auto">
          <a:xfrm>
            <a:off x="3962400" y="1828800"/>
            <a:ext cx="1752600" cy="1143000"/>
          </a:xfrm>
          <a:prstGeom prst="dodecagon">
            <a:avLst/>
          </a:prstGeom>
          <a:solidFill>
            <a:schemeClr val="accent1">
              <a:alpha val="2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sng" strike="noStrike" cap="none" normalizeH="0" baseline="0" smtClean="0">
              <a:ln>
                <a:noFill/>
              </a:ln>
              <a:solidFill>
                <a:srgbClr val="063DE8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6324600"/>
            <a:ext cx="3929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Aside: </a:t>
            </a:r>
            <a:r>
              <a:rPr lang="en-US" dirty="0" smtClean="0">
                <a:hlinkClick r:id="rId3"/>
              </a:rPr>
              <a:t>Whale vs. human brain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48830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  <p:bldP spid="11271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"/>
            <a:ext cx="8077200" cy="4114800"/>
          </a:xfrm>
          <a:noFill/>
        </p:spPr>
        <p:txBody>
          <a:bodyPr/>
          <a:lstStyle/>
          <a:p>
            <a:pPr marL="114300" indent="0"/>
            <a:r>
              <a:rPr lang="en-US" sz="2000" dirty="0" smtClean="0">
                <a:solidFill>
                  <a:srgbClr val="FF0000"/>
                </a:solidFill>
                <a:latin typeface="Arial" charset="0"/>
              </a:rPr>
              <a:t>So,</a:t>
            </a:r>
          </a:p>
          <a:p>
            <a:pPr lvl="1"/>
            <a:r>
              <a:rPr lang="en-US" sz="2000" dirty="0" smtClean="0">
                <a:latin typeface="Arial" charset="0"/>
              </a:rPr>
              <a:t>In </a:t>
            </a:r>
            <a:r>
              <a:rPr lang="en-US" sz="2000" dirty="0">
                <a:latin typeface="Arial" charset="0"/>
              </a:rPr>
              <a:t>near </a:t>
            </a:r>
            <a:r>
              <a:rPr lang="en-US" sz="2000" dirty="0" smtClean="0">
                <a:latin typeface="Arial" charset="0"/>
              </a:rPr>
              <a:t>future, </a:t>
            </a:r>
            <a:r>
              <a:rPr lang="en-US" sz="2000" dirty="0">
                <a:latin typeface="Arial" charset="0"/>
              </a:rPr>
              <a:t>we can have computers with as many processing elements as our brain, but: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far fewer interconnections (wires or synapses)</a:t>
            </a:r>
          </a:p>
          <a:p>
            <a:pPr lvl="1">
              <a:buFontTx/>
              <a:buNone/>
            </a:pPr>
            <a:r>
              <a:rPr lang="en-US" sz="2000" dirty="0">
                <a:latin typeface="Arial" charset="0"/>
              </a:rPr>
              <a:t>   </a:t>
            </a:r>
            <a:r>
              <a:rPr lang="en-US" sz="2000" dirty="0" smtClean="0">
                <a:latin typeface="Arial" charset="0"/>
              </a:rPr>
              <a:t>then again, much </a:t>
            </a:r>
            <a:r>
              <a:rPr lang="en-US" sz="2000" dirty="0">
                <a:latin typeface="Arial" charset="0"/>
              </a:rPr>
              <a:t>faster updates.</a:t>
            </a:r>
          </a:p>
          <a:p>
            <a:pPr marL="0" indent="0"/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Fundamentally different hardware may</a:t>
            </a:r>
          </a:p>
          <a:p>
            <a:pPr marL="0" indent="0"/>
            <a:r>
              <a:rPr lang="en-US" sz="2000" dirty="0">
                <a:solidFill>
                  <a:schemeClr val="hlink"/>
                </a:solidFill>
                <a:latin typeface="Arial" charset="0"/>
              </a:rPr>
              <a:t>require fundamentally different algorithms</a:t>
            </a:r>
            <a:r>
              <a:rPr lang="en-US" sz="2000" dirty="0" smtClean="0">
                <a:solidFill>
                  <a:schemeClr val="hlink"/>
                </a:solidFill>
                <a:latin typeface="Arial" charset="0"/>
              </a:rPr>
              <a:t>!</a:t>
            </a:r>
            <a:endParaRPr lang="en-US" sz="2000" dirty="0">
              <a:solidFill>
                <a:schemeClr val="hlink"/>
              </a:solidFill>
              <a:latin typeface="Arial" charset="0"/>
            </a:endParaRPr>
          </a:p>
          <a:p>
            <a:pPr lvl="1"/>
            <a:r>
              <a:rPr lang="en-US" sz="2000" dirty="0">
                <a:latin typeface="Arial" charset="0"/>
              </a:rPr>
              <a:t> </a:t>
            </a:r>
            <a:r>
              <a:rPr lang="en-US" sz="2000" dirty="0" smtClean="0">
                <a:latin typeface="Arial" charset="0"/>
              </a:rPr>
              <a:t>Still an </a:t>
            </a:r>
            <a:r>
              <a:rPr lang="en-US" sz="2000" dirty="0">
                <a:latin typeface="Arial" charset="0"/>
              </a:rPr>
              <a:t>open question.</a:t>
            </a:r>
          </a:p>
          <a:p>
            <a:pPr lvl="1"/>
            <a:r>
              <a:rPr lang="en-US" sz="2000" dirty="0">
                <a:latin typeface="Arial" charset="0"/>
              </a:rPr>
              <a:t> Neural net research</a:t>
            </a:r>
            <a:r>
              <a:rPr lang="en-US" sz="2000" dirty="0" smtClean="0">
                <a:latin typeface="Arial" charset="0"/>
              </a:rPr>
              <a:t>.</a:t>
            </a:r>
          </a:p>
          <a:p>
            <a:pPr lvl="1"/>
            <a:r>
              <a:rPr lang="en-US" sz="2000" dirty="0" smtClean="0">
                <a:latin typeface="Arial" charset="0"/>
              </a:rPr>
              <a:t> Can a digital computer simulate our brain?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00400" y="4343400"/>
            <a:ext cx="582773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Likely: Church-Turing Thesis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(But, might we need quantum computing?)</a:t>
            </a:r>
          </a:p>
          <a:p>
            <a:r>
              <a:rPr lang="en-US" b="1" dirty="0" smtClean="0">
                <a:solidFill>
                  <a:srgbClr val="008000"/>
                </a:solidFill>
              </a:rPr>
              <a:t>(Penrose</a:t>
            </a:r>
            <a:r>
              <a:rPr lang="en-US" b="1" dirty="0">
                <a:solidFill>
                  <a:srgbClr val="008000"/>
                </a:solidFill>
              </a:rPr>
              <a:t>; </a:t>
            </a:r>
            <a:r>
              <a:rPr lang="en-US" b="1" dirty="0" smtClean="0">
                <a:solidFill>
                  <a:srgbClr val="008000"/>
                </a:solidFill>
              </a:rPr>
              <a:t>consciousness; free will)</a:t>
            </a:r>
            <a:endParaRPr lang="en-US" b="1" dirty="0">
              <a:solidFill>
                <a:srgbClr val="008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00849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676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2425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A Neuron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0" y="1593850"/>
            <a:ext cx="6261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68322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An Artificial Neural Network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(</a:t>
            </a:r>
            <a:r>
              <a:rPr lang="en-US" dirty="0" err="1" smtClean="0">
                <a:ea typeface="+mj-ea"/>
                <a:cs typeface="+mj-cs"/>
              </a:rPr>
              <a:t>Perceptrons</a:t>
            </a:r>
            <a:r>
              <a:rPr lang="en-US" dirty="0" smtClean="0">
                <a:ea typeface="+mj-ea"/>
                <a:cs typeface="+mj-cs"/>
              </a:rPr>
              <a:t>)</a:t>
            </a:r>
          </a:p>
        </p:txBody>
      </p:sp>
      <p:pic>
        <p:nvPicPr>
          <p:cNvPr id="27651" name="Picture 4" descr="f19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400"/>
            <a:ext cx="7391400" cy="347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5029200" y="1447800"/>
            <a:ext cx="1857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Output Unit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5181600" y="6019800"/>
            <a:ext cx="177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 u="sng">
                <a:solidFill>
                  <a:srgbClr val="063DE8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0" hangingPunct="0"/>
            <a:r>
              <a:rPr lang="en-US" u="none"/>
              <a:t>Input Units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672239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016000" y="990600"/>
            <a:ext cx="7162800" cy="4114800"/>
          </a:xfrm>
        </p:spPr>
        <p:txBody>
          <a:bodyPr/>
          <a:lstStyle/>
          <a:p>
            <a:pPr marL="0" indent="0"/>
            <a:r>
              <a:rPr lang="en-US" dirty="0">
                <a:latin typeface="Arial" charset="0"/>
              </a:rPr>
              <a:t>An artificial neural network is an abstraction (well, really, a </a:t>
            </a:r>
            <a:r>
              <a:rPr lang="ja-JP" altLang="en-US" dirty="0">
                <a:latin typeface="Arial" charset="0"/>
              </a:rPr>
              <a:t>“</a:t>
            </a:r>
            <a:r>
              <a:rPr lang="en-US" altLang="ja-JP" dirty="0">
                <a:latin typeface="Arial" charset="0"/>
              </a:rPr>
              <a:t>drastic simplification</a:t>
            </a:r>
            <a:r>
              <a:rPr lang="ja-JP" altLang="en-US" dirty="0">
                <a:latin typeface="Arial" charset="0"/>
              </a:rPr>
              <a:t>”</a:t>
            </a:r>
            <a:r>
              <a:rPr lang="en-US" altLang="ja-JP" dirty="0">
                <a:latin typeface="Arial" charset="0"/>
              </a:rPr>
              <a:t>) of a real neural network.</a:t>
            </a: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r>
              <a:rPr lang="en-US" dirty="0">
                <a:latin typeface="Arial" charset="0"/>
              </a:rPr>
              <a:t>Start out with random connection weights on the links between units. Then train from input examples and environment, by changing network weights</a:t>
            </a:r>
            <a:r>
              <a:rPr lang="en-US" dirty="0" smtClean="0">
                <a:latin typeface="Arial" charset="0"/>
              </a:rPr>
              <a:t>.</a:t>
            </a:r>
          </a:p>
          <a:p>
            <a:pPr marL="0" indent="0"/>
            <a:endParaRPr lang="en-US" dirty="0" smtClean="0">
              <a:latin typeface="Arial" charset="0"/>
            </a:endParaRPr>
          </a:p>
          <a:p>
            <a:pPr marL="0" indent="0"/>
            <a:r>
              <a:rPr lang="en-US" dirty="0" smtClean="0">
                <a:latin typeface="Arial" charset="0"/>
              </a:rPr>
              <a:t>Recent breakthrough: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Deep Learning</a:t>
            </a:r>
          </a:p>
          <a:p>
            <a:pPr marL="0" indent="0"/>
            <a:r>
              <a:rPr lang="en-US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     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(automatic discovery of “deep” features</a:t>
            </a:r>
          </a:p>
          <a:p>
            <a:pPr marL="0" indent="0"/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      by a large neural network.)</a:t>
            </a:r>
          </a:p>
          <a:p>
            <a:pPr marL="0" indent="0"/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Deep learning is bringing perception (hearing &amp;</a:t>
            </a:r>
          </a:p>
          <a:p>
            <a:pPr marL="0" indent="0"/>
            <a:r>
              <a:rPr lang="en-US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v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ision) within reach.</a:t>
            </a:r>
            <a:endParaRPr lang="en-US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marL="0" indent="0"/>
            <a:endParaRPr lang="en-US" dirty="0">
              <a:latin typeface="Arial" charset="0"/>
            </a:endParaRPr>
          </a:p>
          <a:p>
            <a:pPr marL="0" indent="0"/>
            <a:endParaRPr lang="en-US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483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86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6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4191000" cy="762000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Neurons in</a:t>
            </a:r>
            <a:br>
              <a:rPr lang="en-US" dirty="0" smtClean="0">
                <a:ea typeface="+mj-ea"/>
                <a:cs typeface="+mj-cs"/>
              </a:rPr>
            </a:br>
            <a:r>
              <a:rPr lang="en-US" dirty="0" smtClean="0">
                <a:ea typeface="+mj-ea"/>
                <a:cs typeface="+mj-cs"/>
              </a:rPr>
              <a:t>the News</a:t>
            </a:r>
          </a:p>
        </p:txBody>
      </p:sp>
      <p:pic>
        <p:nvPicPr>
          <p:cNvPr id="26627" name="Picture 4" descr="f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-26894"/>
            <a:ext cx="3359150" cy="1969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752600"/>
            <a:ext cx="8636000" cy="246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4343400"/>
            <a:ext cx="77060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The Human Brain Project</a:t>
            </a:r>
          </a:p>
          <a:p>
            <a:pPr eaLnBrk="0" hangingPunct="0"/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European investment: 1B Euro (</a:t>
            </a:r>
            <a:r>
              <a:rPr lang="en-US" b="1" dirty="0" err="1" smtClean="0">
                <a:solidFill>
                  <a:srgbClr val="063DE8"/>
                </a:solidFill>
                <a:latin typeface="Arial" charset="0"/>
              </a:rPr>
              <a:t>yeap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, with a “b”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  <a:sym typeface="Wingdings"/>
              </a:rPr>
              <a:t> </a:t>
            </a:r>
            <a:r>
              <a:rPr lang="en-US" b="1" dirty="0" smtClean="0">
                <a:solidFill>
                  <a:srgbClr val="063DE8"/>
                </a:solidFill>
                <a:latin typeface="Arial" charset="0"/>
              </a:rPr>
              <a:t>)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  <a:hlinkClick r:id="rId4"/>
              </a:rPr>
              <a:t>http://www.humanbrainproject.eu/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  <a:hlinkClick r:id="rId4"/>
              </a:rPr>
              <a:t>introduction.html</a:t>
            </a:r>
            <a:endParaRPr lang="en-US" sz="2000" b="1" dirty="0" smtClean="0">
              <a:solidFill>
                <a:srgbClr val="063DE8"/>
              </a:solidFill>
              <a:latin typeface="Arial" charset="0"/>
            </a:endParaRPr>
          </a:p>
          <a:p>
            <a:pPr eaLnBrk="0" hangingPunct="0"/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“</a:t>
            </a:r>
            <a:r>
              <a:rPr lang="en-US" sz="2000" b="1" i="1" dirty="0" smtClean="0">
                <a:solidFill>
                  <a:srgbClr val="063DE8"/>
                </a:solidFill>
                <a:latin typeface="Arial" charset="0"/>
              </a:rPr>
              <a:t>… to </a:t>
            </a:r>
            <a:r>
              <a:rPr lang="en-US" sz="2000" b="1" i="1" dirty="0">
                <a:solidFill>
                  <a:srgbClr val="063DE8"/>
                </a:solidFill>
                <a:latin typeface="Arial" charset="0"/>
              </a:rPr>
              <a:t>simulate the actual working of the brain. 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Ultimately, it will attempt to simulate the complete human brain</a:t>
            </a:r>
            <a:r>
              <a:rPr lang="en-US" sz="2000" b="1" dirty="0" smtClean="0">
                <a:solidFill>
                  <a:srgbClr val="063DE8"/>
                </a:solidFill>
                <a:latin typeface="Arial" charset="0"/>
              </a:rPr>
              <a:t>.”</a:t>
            </a:r>
          </a:p>
          <a:p>
            <a:pPr eaLnBrk="0" hangingPunct="0"/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http://</a:t>
            </a:r>
            <a:r>
              <a:rPr lang="en-US" sz="2000" b="1" dirty="0" err="1">
                <a:solidFill>
                  <a:srgbClr val="063DE8"/>
                </a:solidFill>
                <a:latin typeface="Arial" charset="0"/>
              </a:rPr>
              <a:t>www.newscientist.com</a:t>
            </a:r>
            <a:r>
              <a:rPr lang="en-US" sz="2000" b="1" dirty="0">
                <a:solidFill>
                  <a:srgbClr val="063DE8"/>
                </a:solidFill>
                <a:latin typeface="Arial" charset="0"/>
              </a:rPr>
              <a:t>/article/dn23111-human-brain-model-and-graphene-win-sciences-x-factor.html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CEEA5-0E53-BC4F-8538-86B3A46AFE0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4039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0"/>
            <a:ext cx="2667000" cy="304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" y="228600"/>
            <a:ext cx="8382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Bottom-line: </a:t>
            </a:r>
            <a:r>
              <a:rPr lang="en-US" b="1" dirty="0" smtClean="0">
                <a:solidFill>
                  <a:srgbClr val="0000FF"/>
                </a:solidFill>
              </a:rPr>
              <a:t>Neural networks with machine learning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techniques are providing new insights in to how to achieve AI. So, </a:t>
            </a:r>
            <a:r>
              <a:rPr lang="en-US" b="1" dirty="0" smtClean="0">
                <a:solidFill>
                  <a:srgbClr val="FF0000"/>
                </a:solidFill>
              </a:rPr>
              <a:t>studying the brain </a:t>
            </a:r>
            <a:r>
              <a:rPr lang="en-US" b="1" dirty="0" smtClean="0">
                <a:solidFill>
                  <a:srgbClr val="0000FF"/>
                </a:solidFill>
              </a:rPr>
              <a:t>seems to helps AI research.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524000"/>
            <a:ext cx="59583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Obviously?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Consider the following </a:t>
            </a:r>
            <a:r>
              <a:rPr lang="en-US" b="1" i="1" dirty="0" err="1" smtClean="0">
                <a:solidFill>
                  <a:schemeClr val="accent2">
                    <a:lumMod val="75000"/>
                  </a:schemeClr>
                </a:solidFill>
              </a:rPr>
              <a:t>gedankenexperiment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4384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1) Consider a laptop running “something.” You have no idea what the laptop is doing, although 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it is getting pretty warm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…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sym typeface="Wingdings"/>
              </a:rPr>
              <a:t>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429000"/>
            <a:ext cx="74793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2) I give you voltage and current meter and microscope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to study the chips and the wiring inside the laptop.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Could </a:t>
            </a:r>
            <a:r>
              <a:rPr lang="en-US" b="1" dirty="0">
                <a:solidFill>
                  <a:srgbClr val="FF0000"/>
                </a:solidFill>
              </a:rPr>
              <a:t>you figure out what the laptop was doing</a:t>
            </a:r>
            <a:r>
              <a:rPr lang="en-US" b="1" dirty="0" smtClean="0">
                <a:solidFill>
                  <a:srgbClr val="FF0000"/>
                </a:solidFill>
              </a:rPr>
              <a:t>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4648200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3) E.g. is it running a quicksort or merge sort</a:t>
            </a:r>
            <a:r>
              <a:rPr lang="en-US" b="1" dirty="0"/>
              <a:t>?</a:t>
            </a:r>
            <a:r>
              <a:rPr lang="en-US" b="1" dirty="0" smtClean="0"/>
              <a:t> </a:t>
            </a:r>
            <a:r>
              <a:rPr lang="en-US" b="1" i="1" dirty="0" smtClean="0">
                <a:solidFill>
                  <a:schemeClr val="accent2">
                    <a:lumMod val="50000"/>
                  </a:schemeClr>
                </a:solidFill>
              </a:rPr>
              <a:t>Could studying the running hardware ever reveal that?</a:t>
            </a:r>
          </a:p>
        </p:txBody>
      </p:sp>
      <p:sp>
        <p:nvSpPr>
          <p:cNvPr id="9" name="Rectangle 8"/>
          <p:cNvSpPr/>
          <p:nvPr/>
        </p:nvSpPr>
        <p:spPr>
          <a:xfrm>
            <a:off x="838200" y="5638800"/>
            <a:ext cx="7848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Seems </a:t>
            </a:r>
            <a:r>
              <a:rPr lang="en-US" b="1" dirty="0" smtClean="0">
                <a:solidFill>
                  <a:srgbClr val="FF0000"/>
                </a:solidFill>
              </a:rPr>
              <a:t>difficult…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It’s </a:t>
            </a:r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challenge of neuroscience.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14598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381000"/>
            <a:ext cx="8085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So, consider I/O behavior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000FF"/>
                </a:solidFill>
              </a:rPr>
              <a:t>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066800"/>
            <a:ext cx="851161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B52FC"/>
                </a:solidFill>
              </a:rPr>
              <a:t>This is a general strategy driving much of current AI: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Discover underlying </a:t>
            </a:r>
            <a:r>
              <a:rPr lang="en-US" b="1" i="1" dirty="0" smtClean="0">
                <a:solidFill>
                  <a:srgbClr val="FF0000"/>
                </a:solidFill>
              </a:rPr>
              <a:t>computational process that mimics desired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I/O behavior.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345353"/>
            <a:ext cx="79248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E.g.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3, -4, 5 , 9 , 6, 20    Out: -4, 3, 5, 6, 9, 20</a:t>
            </a:r>
          </a:p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In: 8, 5, -9, 7, 1, 4, 3    Out: -9, 1, 3, 4, 5, 7, 8</a:t>
            </a:r>
          </a:p>
          <a:p>
            <a:endParaRPr lang="en-US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Now, consider hundreds of such examples.</a:t>
            </a:r>
          </a:p>
          <a:p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A machine learning technique, called </a:t>
            </a:r>
            <a:r>
              <a:rPr lang="en-US" b="1" dirty="0" smtClean="0">
                <a:solidFill>
                  <a:srgbClr val="FF0000"/>
                </a:solidFill>
              </a:rPr>
              <a:t>Inductive Logic Programming</a:t>
            </a:r>
            <a:r>
              <a:rPr lang="en-US" b="1" dirty="0" smtClean="0">
                <a:solidFill>
                  <a:srgbClr val="0B52FC"/>
                </a:solidFill>
              </a:rPr>
              <a:t>, can uncover a sorting algorithm that provides this kind of I/O behavior. So, it learns the underlying </a:t>
            </a:r>
            <a:r>
              <a:rPr lang="en-US" b="1" dirty="0" smtClean="0">
                <a:solidFill>
                  <a:srgbClr val="FF0000"/>
                </a:solidFill>
              </a:rPr>
              <a:t>information processing</a:t>
            </a:r>
            <a:r>
              <a:rPr lang="en-US" b="1" dirty="0" smtClean="0">
                <a:solidFill>
                  <a:srgbClr val="0B52FC"/>
                </a:solidFill>
              </a:rPr>
              <a:t> task.  (Also, </a:t>
            </a:r>
            <a:r>
              <a:rPr lang="en-US" b="1" dirty="0" smtClean="0">
                <a:solidFill>
                  <a:srgbClr val="FF0000"/>
                </a:solidFill>
              </a:rPr>
              <a:t>Genetic Genetic programming</a:t>
            </a:r>
            <a:r>
              <a:rPr lang="en-US" b="1" dirty="0" smtClean="0">
                <a:solidFill>
                  <a:srgbClr val="0B52FC"/>
                </a:solidFill>
              </a:rPr>
              <a:t>.</a:t>
            </a:r>
            <a:r>
              <a:rPr lang="en-US" dirty="0"/>
              <a:t>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407071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1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But, sorting numbers doesn’t have much to do with general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intelligence… However many related scenarios.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724" y="990600"/>
            <a:ext cx="8891276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E.g., consider the area of </a:t>
            </a:r>
            <a:r>
              <a:rPr lang="en-US" b="1" dirty="0" smtClean="0">
                <a:solidFill>
                  <a:srgbClr val="FF0000"/>
                </a:solidFill>
              </a:rPr>
              <a:t>activity recognition and planning.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Setting: </a:t>
            </a:r>
            <a:r>
              <a:rPr lang="en-US" b="1" dirty="0" smtClean="0">
                <a:solidFill>
                  <a:srgbClr val="0B52FC"/>
                </a:solidFill>
              </a:rPr>
              <a:t>A robot observes a human performing a series of actions</a:t>
            </a:r>
            <a:r>
              <a:rPr lang="en-US" b="1" dirty="0" smtClean="0">
                <a:solidFill>
                  <a:srgbClr val="FF0000"/>
                </a:solidFill>
              </a:rPr>
              <a:t>.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Goal: </a:t>
            </a:r>
            <a:r>
              <a:rPr lang="en-US" b="1" i="1" dirty="0" smtClean="0">
                <a:solidFill>
                  <a:srgbClr val="0B52FC"/>
                </a:solidFill>
              </a:rPr>
              <a:t>Build a computational model of how to generate such</a:t>
            </a:r>
          </a:p>
          <a:p>
            <a:r>
              <a:rPr lang="en-US" b="1" i="1" dirty="0" smtClean="0">
                <a:solidFill>
                  <a:srgbClr val="0B52FC"/>
                </a:solidFill>
              </a:rPr>
              <a:t>action sequences for related tasks.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Concrete example domain: </a:t>
            </a:r>
            <a:r>
              <a:rPr lang="en-US" b="1" dirty="0" smtClean="0">
                <a:solidFill>
                  <a:srgbClr val="0B52FC"/>
                </a:solidFill>
              </a:rPr>
              <a:t>Cooking. Goal: Build household robot.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Robot observe a set of actions (e.g., boiling water, rinsing, 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chopping, etc.). Robot can learn which actions are required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for what type of meal.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But, how do we get the right sequence of actions?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Certain orderings are dictated by domain, e.g. “fill pot with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water, before boiling.” </a:t>
            </a:r>
            <a:r>
              <a:rPr lang="en-US" b="1" dirty="0" smtClean="0">
                <a:solidFill>
                  <a:srgbClr val="FF0000"/>
                </a:solidFill>
              </a:rPr>
              <a:t>Knowledge-based component (e.g. learn).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8118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76200"/>
            <a:ext cx="8610600" cy="6370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But how should robot decide on actions that can be ordered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 different ways? Is there a </a:t>
            </a:r>
            <a:r>
              <a:rPr lang="en-US" b="1" i="1" dirty="0" smtClean="0">
                <a:solidFill>
                  <a:srgbClr val="FF0000"/>
                </a:solidFill>
              </a:rPr>
              <a:t>general</a:t>
            </a:r>
            <a:r>
              <a:rPr lang="en-US" b="1" dirty="0" smtClean="0">
                <a:solidFill>
                  <a:srgbClr val="FF0000"/>
                </a:solidFill>
              </a:rPr>
              <a:t> principle to do so? 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Answer: </a:t>
            </a:r>
            <a:r>
              <a:rPr lang="en-US" b="1" dirty="0" smtClean="0">
                <a:solidFill>
                  <a:schemeClr val="accent2"/>
                </a:solidFill>
              </a:rPr>
              <a:t>Yes, minimize time for meal preparation.</a:t>
            </a: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Planning and scheduling algorithms </a:t>
            </a:r>
            <a:r>
              <a:rPr lang="en-US" b="1" dirty="0" smtClean="0">
                <a:solidFill>
                  <a:srgbClr val="0B52FC"/>
                </a:solidFill>
              </a:rPr>
              <a:t>will do so. Works quite well </a:t>
            </a:r>
            <a:r>
              <a:rPr lang="en-US" b="1" i="1" dirty="0" smtClean="0">
                <a:solidFill>
                  <a:srgbClr val="0B52FC"/>
                </a:solidFill>
              </a:rPr>
              <a:t>even though but we have no idea of how a human brain actually creates such sequences</a:t>
            </a:r>
            <a:r>
              <a:rPr lang="en-US" b="1" dirty="0" smtClean="0">
                <a:solidFill>
                  <a:srgbClr val="0B52FC"/>
                </a:solidFill>
              </a:rPr>
              <a:t>. I.e., we viewed the task of generating the sequence of actions as an </a:t>
            </a:r>
            <a:r>
              <a:rPr lang="en-US" b="1" dirty="0" smtClean="0">
                <a:solidFill>
                  <a:srgbClr val="FF0000"/>
                </a:solidFill>
              </a:rPr>
              <a:t>information processing task</a:t>
            </a:r>
            <a:r>
              <a:rPr lang="en-US" b="1" dirty="0" smtClean="0">
                <a:solidFill>
                  <a:srgbClr val="0B52FC"/>
                </a:solidFill>
              </a:rPr>
              <a:t> optimizing a certain </a:t>
            </a:r>
            <a:r>
              <a:rPr lang="en-US" b="1" dirty="0" smtClean="0">
                <a:solidFill>
                  <a:srgbClr val="FF0000"/>
                </a:solidFill>
              </a:rPr>
              <a:t>objective or “utility” function </a:t>
            </a:r>
            <a:r>
              <a:rPr lang="en-US" b="1" dirty="0" smtClean="0">
                <a:solidFill>
                  <a:srgbClr val="0B52FC"/>
                </a:solidFill>
              </a:rPr>
              <a:t>(i.e., the overall duration). AI: </a:t>
            </a:r>
            <a:r>
              <a:rPr lang="en-US" b="1" dirty="0" smtClean="0">
                <a:solidFill>
                  <a:srgbClr val="FF0000"/>
                </a:solidFill>
              </a:rPr>
              <a:t>We </a:t>
            </a:r>
            <a:r>
              <a:rPr lang="en-US" b="1" dirty="0">
                <a:solidFill>
                  <a:srgbClr val="FF0000"/>
                </a:solidFill>
              </a:rPr>
              <a:t>want to discover such principles</a:t>
            </a:r>
            <a:r>
              <a:rPr lang="en-US" b="1" dirty="0" smtClean="0">
                <a:solidFill>
                  <a:srgbClr val="FF0000"/>
                </a:solidFill>
              </a:rPr>
              <a:t>!</a:t>
            </a:r>
            <a:endParaRPr lang="en-US" b="1" dirty="0" smtClean="0">
              <a:solidFill>
                <a:srgbClr val="0B52FC"/>
              </a:solidFill>
            </a:endParaRPr>
          </a:p>
          <a:p>
            <a:endParaRPr lang="en-US" b="1" dirty="0">
              <a:solidFill>
                <a:srgbClr val="0B52FC"/>
              </a:solidFill>
            </a:endParaRPr>
          </a:p>
          <a:p>
            <a:r>
              <a:rPr lang="en-US" b="1" dirty="0" smtClean="0">
                <a:solidFill>
                  <a:srgbClr val="0B52FC"/>
                </a:solidFill>
              </a:rPr>
              <a:t>General area: </a:t>
            </a:r>
            <a:r>
              <a:rPr lang="en-US" b="1" dirty="0" smtClean="0">
                <a:solidFill>
                  <a:srgbClr val="FF0000"/>
                </a:solidFill>
              </a:rPr>
              <a:t>sequential decision making in uncertain environments. (Markov Decision Processes.)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Analogously:</a:t>
            </a:r>
            <a:r>
              <a:rPr lang="en-US" b="1" dirty="0" smtClean="0">
                <a:solidFill>
                  <a:srgbClr val="FF0000"/>
                </a:solidFill>
              </a:rPr>
              <a:t> Game theory tells us how to make good decision in multi-agent settings. Gives powerful game playing agents (for chess, poker, video games, etc.).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19980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7200" y="-228600"/>
            <a:ext cx="3810000" cy="381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81000" y="3276600"/>
            <a:ext cx="3810000" cy="381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1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Wonderful (little) book:</a:t>
            </a:r>
          </a:p>
          <a:p>
            <a:r>
              <a:rPr lang="en-US" b="1" dirty="0" smtClean="0">
                <a:solidFill>
                  <a:schemeClr val="accent2"/>
                </a:solidFill>
              </a:rPr>
              <a:t>The </a:t>
            </a:r>
            <a:r>
              <a:rPr lang="en-US" b="1" dirty="0">
                <a:solidFill>
                  <a:schemeClr val="accent2"/>
                </a:solidFill>
              </a:rPr>
              <a:t>Sciences of the </a:t>
            </a:r>
            <a:r>
              <a:rPr lang="en-US" b="1" dirty="0" smtClean="0">
                <a:solidFill>
                  <a:schemeClr val="accent2"/>
                </a:solidFill>
              </a:rPr>
              <a:t>Artificial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Herb Simon</a:t>
            </a:r>
          </a:p>
          <a:p>
            <a:endParaRPr lang="en-US" b="1" dirty="0" smtClean="0"/>
          </a:p>
          <a:p>
            <a:r>
              <a:rPr lang="en-US" b="1" dirty="0" smtClean="0"/>
              <a:t>One of the founders of AI.</a:t>
            </a:r>
            <a:r>
              <a:rPr lang="en-US" b="1" dirty="0"/>
              <a:t> </a:t>
            </a:r>
            <a:r>
              <a:rPr lang="en-US" b="1" dirty="0" smtClean="0"/>
              <a:t>Nobel Prize in economics. How to build decision making machines operating in complex environments. Theory of Information Processing Systems. </a:t>
            </a:r>
            <a:r>
              <a:rPr lang="en-US" b="1" dirty="0" smtClean="0">
                <a:solidFill>
                  <a:srgbClr val="FF0000"/>
                </a:solidFill>
              </a:rPr>
              <a:t>First to move computers from “number crunchers” (fancy calculators) to “symbolic processing.”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00400" y="4549676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Another absolute classic:</a:t>
            </a:r>
            <a:endParaRPr lang="en-US" b="1" dirty="0" smtClean="0">
              <a:solidFill>
                <a:srgbClr val="00AE00"/>
              </a:solidFill>
            </a:endParaRPr>
          </a:p>
          <a:p>
            <a:r>
              <a:rPr lang="en-US" b="1" dirty="0" smtClean="0">
                <a:solidFill>
                  <a:srgbClr val="00AE00"/>
                </a:solidFill>
              </a:rPr>
              <a:t>The </a:t>
            </a:r>
            <a:r>
              <a:rPr lang="en-US" b="1" dirty="0">
                <a:solidFill>
                  <a:srgbClr val="00AE00"/>
                </a:solidFill>
              </a:rPr>
              <a:t>Computer and the </a:t>
            </a:r>
            <a:r>
              <a:rPr lang="en-US" b="1" dirty="0" smtClean="0">
                <a:solidFill>
                  <a:srgbClr val="00AE00"/>
                </a:solidFill>
              </a:rPr>
              <a:t>Brain</a:t>
            </a:r>
            <a:r>
              <a:rPr lang="en-US" b="1" dirty="0" smtClean="0"/>
              <a:t> </a:t>
            </a:r>
          </a:p>
          <a:p>
            <a:r>
              <a:rPr lang="en-US" b="1" dirty="0" smtClean="0"/>
              <a:t>by </a:t>
            </a:r>
            <a:r>
              <a:rPr lang="en-US" b="1" dirty="0" smtClean="0">
                <a:solidFill>
                  <a:srgbClr val="FF0000"/>
                </a:solidFill>
              </a:rPr>
              <a:t>John von Neumann</a:t>
            </a:r>
            <a:r>
              <a:rPr lang="en-US" b="1" dirty="0" smtClean="0"/>
              <a:t>.</a:t>
            </a:r>
          </a:p>
          <a:p>
            <a:endParaRPr lang="en-US" b="1" dirty="0"/>
          </a:p>
          <a:p>
            <a:r>
              <a:rPr lang="en-US" b="1" dirty="0" smtClean="0"/>
              <a:t>Renowned mathematician and the father of modern computing.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4A5B2B-B034-CA4A-80DD-66DB1D0464F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306611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3. Thinking Rationally</a:t>
            </a:r>
          </a:p>
        </p:txBody>
      </p:sp>
      <p:graphicFrame>
        <p:nvGraphicFramePr>
          <p:cNvPr id="117250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930549"/>
              </p:ext>
            </p:extLst>
          </p:nvPr>
        </p:nvGraphicFramePr>
        <p:xfrm>
          <a:off x="2743200" y="3436938"/>
          <a:ext cx="4038600" cy="260350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57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Cognitive Modeling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formalizing </a:t>
                      </a: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Thought</a:t>
                      </a:r>
                      <a:r>
                        <a:rPr kumimoji="0" lang="ja-JP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494" name="Text Box 14"/>
          <p:cNvSpPr txBox="1">
            <a:spLocks noChangeArrowheads="1"/>
          </p:cNvSpPr>
          <p:nvPr/>
        </p:nvSpPr>
        <p:spPr bwMode="auto">
          <a:xfrm>
            <a:off x="1319212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2495" name="Text Box 15"/>
          <p:cNvSpPr txBox="1">
            <a:spLocks noChangeArrowheads="1"/>
          </p:cNvSpPr>
          <p:nvPr/>
        </p:nvSpPr>
        <p:spPr bwMode="auto">
          <a:xfrm>
            <a:off x="1323975" y="51212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2496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2497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81200"/>
            <a:ext cx="8305800" cy="5105400"/>
          </a:xfrm>
          <a:extLst>
            <a:ext uri="{91240B29-F687-4f45-9708-019B960494DF}">
              <a14:hiddenLine xmlns:a14="http://schemas.microsoft.com/office/drawing/2010/main" w="12699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0" indent="0">
              <a:spcBef>
                <a:spcPct val="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Administration (separate slides)</a:t>
            </a:r>
            <a:endParaRPr lang="en-US" sz="4400" b="1" kern="1200" dirty="0">
              <a:solidFill>
                <a:srgbClr val="000000"/>
              </a:solidFill>
              <a:latin typeface="Arial" charset="0"/>
              <a:ea typeface="ＭＳ Ｐゴシック" charset="0"/>
              <a:sym typeface="Wingdings" charset="0"/>
            </a:endParaRPr>
          </a:p>
          <a:p>
            <a:pPr eaLnBrk="1" hangingPunct="1">
              <a:defRPr/>
            </a:pPr>
            <a:endParaRPr lang="en-US" sz="2800" b="1" dirty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What is Artificial Intelligence? </a:t>
            </a:r>
          </a:p>
          <a:p>
            <a:pPr eaLnBrk="1" hangingPunct="1">
              <a:defRPr/>
            </a:pPr>
            <a:endParaRPr lang="en-US" sz="2800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Course Themes,  Goals, and Syllabus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239000" y="1676400"/>
            <a:ext cx="60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000000"/>
                </a:solidFill>
                <a:latin typeface="Arial" charset="0"/>
                <a:sym typeface="Wingdings" charset="0"/>
              </a:rPr>
              <a:t>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>
                <a:solidFill>
                  <a:srgbClr val="FF0000"/>
                </a:solidFill>
                <a:cs typeface="+mj-cs"/>
              </a:rPr>
              <a:t>Thinking rationally: </a:t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r>
              <a:rPr lang="en-US" sz="2800" dirty="0" smtClean="0">
                <a:solidFill>
                  <a:srgbClr val="FF0000"/>
                </a:solidFill>
                <a:cs typeface="+mj-cs"/>
              </a:rPr>
              <a:t>formalizing the "laws of thought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+mj-cs"/>
              </a:rPr>
              <a:t>”</a:t>
            </a:r>
            <a:r>
              <a:rPr lang="en-US" sz="2800" dirty="0" smtClean="0">
                <a:solidFill>
                  <a:srgbClr val="FF0000"/>
                </a:solidFill>
                <a:cs typeface="+mj-cs"/>
              </a:rPr>
              <a:t/>
            </a:r>
            <a:br>
              <a:rPr lang="en-US" sz="2800" dirty="0" smtClean="0">
                <a:solidFill>
                  <a:srgbClr val="FF0000"/>
                </a:solidFill>
                <a:cs typeface="+mj-cs"/>
              </a:rPr>
            </a:br>
            <a:endParaRPr lang="en-US" sz="2800" dirty="0" smtClean="0">
              <a:solidFill>
                <a:srgbClr val="FF0000"/>
              </a:solidFill>
              <a:cs typeface="+mj-cs"/>
            </a:endParaRPr>
          </a:p>
        </p:txBody>
      </p:sp>
      <p:sp>
        <p:nvSpPr>
          <p:cNvPr id="1259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5344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Long and rich history! </a:t>
            </a:r>
          </a:p>
          <a:p>
            <a:pPr eaLnBrk="1" hangingPunct="1">
              <a:defRPr/>
            </a:pPr>
            <a:r>
              <a:rPr lang="en-US" sz="2400" b="1" dirty="0" smtClean="0">
                <a:cs typeface="+mn-cs"/>
              </a:rPr>
              <a:t>Logic:</a:t>
            </a:r>
            <a:r>
              <a:rPr lang="en-US" sz="2400" b="1" dirty="0" smtClean="0">
                <a:cs typeface="+mn-cs"/>
                <a:sym typeface="Wingdings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Making the right inferences!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            Remarkably effective in </a:t>
            </a:r>
            <a:r>
              <a:rPr lang="en-US" sz="2400" b="1" dirty="0">
                <a:solidFill>
                  <a:schemeClr val="accent2"/>
                </a:solidFill>
              </a:rPr>
              <a:t>science, </a:t>
            </a:r>
            <a:r>
              <a:rPr lang="en-US" sz="2400" b="1" dirty="0" smtClean="0">
                <a:solidFill>
                  <a:schemeClr val="accent2"/>
                </a:solidFill>
              </a:rPr>
              <a:t>math, and engineering.</a:t>
            </a:r>
            <a:endParaRPr lang="en-US" sz="2400" b="1" dirty="0">
              <a:solidFill>
                <a:schemeClr val="accent2"/>
              </a:solidFill>
            </a:endParaRPr>
          </a:p>
          <a:p>
            <a:pPr eaLnBrk="1" hangingPunct="1">
              <a:defRPr/>
            </a:pPr>
            <a:endParaRPr lang="en-US" b="1" dirty="0" smtClean="0">
              <a:solidFill>
                <a:srgbClr val="FF0000"/>
              </a:solidFill>
              <a:cs typeface="+mn-cs"/>
            </a:endParaRP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Several Greek schools developed various forms of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logic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: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notation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and </a:t>
            </a:r>
            <a:r>
              <a:rPr lang="en-US" sz="2400" b="1" i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rules of derivation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 for thoughts.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Aristotle: what are correct arguments/thought processes? (characterization of 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“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right thinking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Arial"/>
                <a:cs typeface="+mn-cs"/>
              </a:rPr>
              <a:t>”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cs typeface="+mn-cs"/>
              </a:rPr>
              <a:t>). 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				Socrates </a:t>
            </a:r>
            <a:r>
              <a:rPr lang="en-US" sz="2400" b="1" dirty="0">
                <a:solidFill>
                  <a:schemeClr val="accent2"/>
                </a:solidFill>
                <a:cs typeface="+mn-cs"/>
              </a:rPr>
              <a:t>is </a:t>
            </a:r>
            <a:r>
              <a:rPr lang="en-US" sz="2400" b="1" dirty="0" smtClean="0">
                <a:solidFill>
                  <a:schemeClr val="accent2"/>
                </a:solidFill>
                <a:cs typeface="+mn-cs"/>
              </a:rPr>
              <a:t>a man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2"/>
                </a:solidFill>
              </a:rPr>
              <a:t>			All men are mortal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			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--------------------------</a:t>
            </a:r>
          </a:p>
          <a:p>
            <a:pPr lvl="2" eaLnBrk="1" hangingPunct="1">
              <a:buFontTx/>
              <a:buNone/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</a:rPr>
              <a:t>			Therefore, Socrates is mortal</a:t>
            </a:r>
          </a:p>
          <a:p>
            <a:pPr lvl="2" eaLnBrk="1" hangingPunct="1">
              <a:buNone/>
              <a:defRPr/>
            </a:pPr>
            <a:r>
              <a:rPr lang="en-US" sz="2400" b="1" i="1" dirty="0">
                <a:solidFill>
                  <a:srgbClr val="FF0000"/>
                </a:solidFill>
              </a:rPr>
              <a:t>Can we mechanize it? (strip </a:t>
            </a:r>
            <a:r>
              <a:rPr lang="en-US" sz="2400" b="1" i="1" dirty="0" smtClean="0">
                <a:solidFill>
                  <a:srgbClr val="FF0000"/>
                </a:solidFill>
              </a:rPr>
              <a:t>interpretation)</a:t>
            </a:r>
          </a:p>
          <a:p>
            <a:pPr lvl="2" eaLnBrk="1" hangingPunct="1">
              <a:buNone/>
              <a:defRPr/>
            </a:pPr>
            <a:r>
              <a:rPr lang="en-US" sz="2400" b="1" i="1" dirty="0" smtClean="0">
                <a:solidFill>
                  <a:srgbClr val="FF0000"/>
                </a:solidFill>
              </a:rPr>
              <a:t>Use: legal cases, diplomacy, ethics etc. (?)</a:t>
            </a:r>
            <a:endParaRPr lang="en-US" sz="2400" b="1" i="1" dirty="0">
              <a:solidFill>
                <a:srgbClr val="FF0000"/>
              </a:solidFill>
            </a:endParaRPr>
          </a:p>
          <a:p>
            <a:pPr lvl="2" eaLnBrk="1" hangingPunct="1">
              <a:buFontTx/>
              <a:buNone/>
              <a:defRPr/>
            </a:pPr>
            <a:endParaRPr lang="en-US" sz="2400" b="1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800" y="4419600"/>
            <a:ext cx="1569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Syllogisms</a:t>
            </a:r>
          </a:p>
          <a:p>
            <a:r>
              <a:rPr lang="en-US" b="1" dirty="0" smtClean="0"/>
              <a:t>Aristotle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595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595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59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59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59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595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595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595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595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4" name="Rectangle 4"/>
          <p:cNvSpPr>
            <a:spLocks noChangeArrowheads="1"/>
          </p:cNvSpPr>
          <p:nvPr/>
        </p:nvSpPr>
        <p:spPr bwMode="auto">
          <a:xfrm>
            <a:off x="152400" y="0"/>
            <a:ext cx="8610600" cy="3570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More contemporary logicians (e.g. Boole, </a:t>
            </a:r>
            <a:r>
              <a:rPr lang="en-US" b="1" dirty="0" err="1" smtClean="0">
                <a:cs typeface="+mn-cs"/>
              </a:rPr>
              <a:t>Frege</a:t>
            </a:r>
            <a:r>
              <a:rPr lang="en-US" b="1" dirty="0" smtClean="0">
                <a:cs typeface="+mn-cs"/>
              </a:rPr>
              <a:t>, and </a:t>
            </a:r>
            <a:r>
              <a:rPr lang="en-US" b="1" dirty="0" err="1" smtClean="0">
                <a:cs typeface="+mn-cs"/>
              </a:rPr>
              <a:t>Tarski</a:t>
            </a:r>
            <a:r>
              <a:rPr lang="en-US" b="1" dirty="0" smtClean="0">
                <a:cs typeface="+mn-cs"/>
              </a:rPr>
              <a:t>).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Ambition:</a:t>
            </a:r>
            <a:r>
              <a:rPr lang="en-US" b="1" dirty="0" smtClean="0">
                <a:cs typeface="+mn-cs"/>
              </a:rPr>
              <a:t> Developing the “language of thought.”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  <a:cs typeface="+mn-cs"/>
              </a:rPr>
              <a:t>Direct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line through mathematics and philosophy to modern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AI.</a:t>
            </a:r>
            <a:endParaRPr lang="en-US" b="1" dirty="0">
              <a:solidFill>
                <a:srgbClr val="FF0000"/>
              </a:solidFill>
              <a:cs typeface="+mn-cs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Key notion: 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Inference derives new information from</a:t>
            </a:r>
            <a:r>
              <a:rPr lang="en-US" sz="2800" b="1" i="1" dirty="0">
                <a:solidFill>
                  <a:srgbClr val="008000"/>
                </a:solidFill>
                <a:cs typeface="+mn-cs"/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  <a:cs typeface="+mn-cs"/>
              </a:rPr>
              <a:t>stored facts</a:t>
            </a:r>
            <a:r>
              <a:rPr lang="en-US" sz="2800" i="1" dirty="0" smtClean="0">
                <a:cs typeface="+mn-cs"/>
              </a:rPr>
              <a:t>.</a:t>
            </a:r>
          </a:p>
          <a:p>
            <a:pPr>
              <a:spcBef>
                <a:spcPct val="50000"/>
              </a:spcBef>
              <a:defRPr/>
            </a:pPr>
            <a:r>
              <a:rPr lang="en-US" sz="2800" dirty="0" smtClean="0">
                <a:cs typeface="+mn-cs"/>
              </a:rPr>
              <a:t>Axioms can be very compact. E.g. much of mathematics can be derived from the logical axioms of Set Theory.</a:t>
            </a:r>
            <a:endParaRPr lang="en-US" sz="2800" dirty="0">
              <a:cs typeface="+mn-cs"/>
            </a:endParaRPr>
          </a:p>
        </p:txBody>
      </p:sp>
      <p:pic>
        <p:nvPicPr>
          <p:cNvPr id="4" name="Picture 3" descr="Screen Shot 2013-08-30 at 3.32.12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6845300" cy="3441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3581401"/>
            <a:ext cx="693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Zermelo-Fraenkel</a:t>
            </a:r>
            <a:r>
              <a:rPr lang="en-US" dirty="0"/>
              <a:t> </a:t>
            </a:r>
            <a:r>
              <a:rPr lang="en-US" dirty="0" smtClean="0"/>
              <a:t>with axiom of choice.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3657600"/>
            <a:ext cx="2133600" cy="152261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58000" y="5486400"/>
            <a:ext cx="224487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Also,</a:t>
            </a:r>
          </a:p>
          <a:p>
            <a:r>
              <a:rPr lang="en-US" b="1" dirty="0" err="1" smtClean="0"/>
              <a:t>Godel’s</a:t>
            </a:r>
            <a:endParaRPr lang="en-US" b="1" dirty="0" smtClean="0"/>
          </a:p>
          <a:p>
            <a:r>
              <a:rPr lang="en-US" b="1" dirty="0"/>
              <a:t>i</a:t>
            </a:r>
            <a:r>
              <a:rPr lang="en-US" b="1" dirty="0" smtClean="0"/>
              <a:t>ncompleteness.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579650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595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595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595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595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25" name="Rectangle 5"/>
          <p:cNvSpPr>
            <a:spLocks noChangeArrowheads="1"/>
          </p:cNvSpPr>
          <p:nvPr/>
        </p:nvSpPr>
        <p:spPr bwMode="auto">
          <a:xfrm>
            <a:off x="381000" y="762000"/>
            <a:ext cx="8458200" cy="480131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cs typeface="+mn-cs"/>
              </a:rPr>
              <a:t>Limitations</a:t>
            </a:r>
            <a:r>
              <a:rPr lang="en-US" b="1" dirty="0" smtClean="0">
                <a:cs typeface="+mn-cs"/>
              </a:rPr>
              <a:t>:</a:t>
            </a:r>
            <a:endParaRPr lang="en-US" b="1" dirty="0">
              <a:cs typeface="+mn-cs"/>
            </a:endParaRPr>
          </a:p>
          <a:p>
            <a:pPr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Not </a:t>
            </a:r>
            <a:r>
              <a:rPr lang="en-US" b="1" dirty="0">
                <a:cs typeface="+mn-cs"/>
              </a:rPr>
              <a:t>all intelligent behavior is mediated by logical </a:t>
            </a:r>
            <a:r>
              <a:rPr lang="en-US" b="1" dirty="0" smtClean="0">
                <a:cs typeface="+mn-cs"/>
              </a:rPr>
              <a:t>deliberation (much appears not…)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 smtClean="0">
                <a:cs typeface="+mn-cs"/>
              </a:rPr>
              <a:t> (Logical) representation of knowledge underlying intelligence is quite non-trivial. Studied in the area of “knowledge representation.” Also brings in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probabilistic representations. </a:t>
            </a:r>
            <a:r>
              <a:rPr lang="en-US" b="1" dirty="0" smtClean="0">
                <a:cs typeface="+mn-cs"/>
              </a:rPr>
              <a:t>E.g. </a:t>
            </a:r>
            <a:r>
              <a:rPr lang="en-US" b="1" dirty="0" smtClean="0">
                <a:solidFill>
                  <a:srgbClr val="0000FF"/>
                </a:solidFill>
                <a:cs typeface="+mn-cs"/>
              </a:rPr>
              <a:t>Bayesian networks</a:t>
            </a:r>
            <a:r>
              <a:rPr lang="en-US" b="1" dirty="0" smtClean="0">
                <a:cs typeface="+mn-cs"/>
              </a:rPr>
              <a:t>.</a:t>
            </a:r>
          </a:p>
          <a:p>
            <a:pPr lvl="1">
              <a:buFontTx/>
              <a:buChar char="•"/>
              <a:defRPr/>
            </a:pPr>
            <a:endParaRPr lang="en-US" b="1" dirty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 dirty="0">
                <a:cs typeface="+mn-cs"/>
              </a:rPr>
              <a:t> What is the purpose of thinking? </a:t>
            </a:r>
            <a:endParaRPr lang="en-US" b="1" dirty="0" smtClean="0">
              <a:cs typeface="+mn-cs"/>
            </a:endParaRPr>
          </a:p>
          <a:p>
            <a:pPr lvl="1">
              <a:buFontTx/>
              <a:buChar char="•"/>
              <a:defRPr/>
            </a:pPr>
            <a:r>
              <a:rPr lang="en-US" b="1">
                <a:cs typeface="+mn-cs"/>
              </a:rPr>
              <a:t> </a:t>
            </a:r>
            <a:r>
              <a:rPr lang="en-US" b="1" smtClean="0">
                <a:cs typeface="+mn-cs"/>
              </a:rPr>
              <a:t>What </a:t>
            </a:r>
            <a:r>
              <a:rPr lang="en-US" b="1" dirty="0">
                <a:cs typeface="+mn-cs"/>
              </a:rPr>
              <a:t>thoughts should I have?</a:t>
            </a:r>
            <a:r>
              <a:rPr lang="en-US" sz="1800" dirty="0">
                <a:cs typeface="+mn-cs"/>
              </a:rPr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35541867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  <a:cs typeface="+mj-cs"/>
              </a:rPr>
              <a:t>4</a:t>
            </a:r>
            <a:r>
              <a:rPr lang="en-US" dirty="0" smtClean="0">
                <a:solidFill>
                  <a:srgbClr val="FF0000"/>
                </a:solidFill>
                <a:cs typeface="+mj-cs"/>
              </a:rPr>
              <a:t>. Acting Rationally</a:t>
            </a:r>
          </a:p>
        </p:txBody>
      </p:sp>
      <p:graphicFrame>
        <p:nvGraphicFramePr>
          <p:cNvPr id="1172500" name="Group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171624"/>
              </p:ext>
            </p:extLst>
          </p:nvPr>
        </p:nvGraphicFramePr>
        <p:xfrm>
          <a:off x="2743200" y="3436938"/>
          <a:ext cx="4038600" cy="260350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15730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 Cognitive Modeling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formalizing </a:t>
                      </a: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Laws of Thought</a:t>
                      </a:r>
                      <a:r>
                        <a:rPr kumimoji="0" lang="ja-JP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charset="0"/>
                          <a:sym typeface="Wingdings" charset="0"/>
                        </a:rPr>
                        <a:t>”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4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72494" name="Text Box 14"/>
          <p:cNvSpPr txBox="1">
            <a:spLocks noChangeArrowheads="1"/>
          </p:cNvSpPr>
          <p:nvPr/>
        </p:nvSpPr>
        <p:spPr bwMode="auto">
          <a:xfrm>
            <a:off x="1319212" y="3651250"/>
            <a:ext cx="12674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Reasoning</a:t>
            </a:r>
          </a:p>
        </p:txBody>
      </p:sp>
      <p:sp>
        <p:nvSpPr>
          <p:cNvPr id="1172495" name="Text Box 15"/>
          <p:cNvSpPr txBox="1">
            <a:spLocks noChangeArrowheads="1"/>
          </p:cNvSpPr>
          <p:nvPr/>
        </p:nvSpPr>
        <p:spPr bwMode="auto">
          <a:xfrm>
            <a:off x="1323975" y="5121275"/>
            <a:ext cx="119776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Actions</a:t>
            </a:r>
          </a:p>
        </p:txBody>
      </p:sp>
      <p:sp>
        <p:nvSpPr>
          <p:cNvPr id="1172496" name="Text Box 16"/>
          <p:cNvSpPr txBox="1">
            <a:spLocks noChangeArrowheads="1"/>
          </p:cNvSpPr>
          <p:nvPr/>
        </p:nvSpPr>
        <p:spPr bwMode="auto">
          <a:xfrm>
            <a:off x="2971800" y="26670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dirty="0">
                <a:cs typeface="+mn-cs"/>
              </a:rPr>
              <a:t>Intelligence</a:t>
            </a:r>
          </a:p>
        </p:txBody>
      </p:sp>
      <p:sp>
        <p:nvSpPr>
          <p:cNvPr id="1172497" name="Text Box 17"/>
          <p:cNvSpPr txBox="1">
            <a:spLocks noChangeArrowheads="1"/>
          </p:cNvSpPr>
          <p:nvPr/>
        </p:nvSpPr>
        <p:spPr bwMode="auto">
          <a:xfrm>
            <a:off x="4876800" y="26939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  <p:extLst>
      <p:ext uri="{BB962C8B-B14F-4D97-AF65-F5344CB8AC3E}">
        <p14:creationId xmlns:p14="http://schemas.microsoft.com/office/powerpoint/2010/main" val="1471463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Rational agents</a:t>
            </a:r>
          </a:p>
        </p:txBody>
      </p:sp>
      <p:sp>
        <p:nvSpPr>
          <p:cNvPr id="1181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09600"/>
            <a:ext cx="8382000" cy="4191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An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</a:t>
            </a:r>
            <a:r>
              <a:rPr lang="en-US" sz="2800" b="1" dirty="0" smtClean="0">
                <a:cs typeface="+mn-cs"/>
              </a:rPr>
              <a:t> is an entity that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perceives and acts in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 the world (i.e. an “autonomous system” (e.g.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self-driving cars) / physical robot or software robot </a:t>
            </a:r>
          </a:p>
          <a:p>
            <a:pPr marL="0" indent="0"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   (e.g. an electronic trading system))</a:t>
            </a:r>
            <a:r>
              <a:rPr lang="en-US" sz="2800" b="1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cs typeface="+mn-cs"/>
              </a:rPr>
              <a:t>	</a:t>
            </a:r>
            <a:r>
              <a:rPr lang="en-US" sz="2800" b="1" u="sng" dirty="0" smtClean="0">
                <a:solidFill>
                  <a:schemeClr val="accent2"/>
                </a:solidFill>
                <a:cs typeface="+mn-cs"/>
              </a:rPr>
              <a:t>This course is about designing rational agents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dirty="0" smtClean="0">
              <a:cs typeface="+mn-cs"/>
            </a:endParaRP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b="1" dirty="0" smtClean="0">
                <a:cs typeface="+mn-cs"/>
              </a:rPr>
              <a:t>For any given class of environments and tasks, we seek the </a:t>
            </a: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agent (or class of agents) with the best performance</a:t>
            </a:r>
            <a:r>
              <a:rPr lang="en-US" sz="2800" dirty="0" smtClean="0">
                <a:cs typeface="+mn-cs"/>
              </a:rPr>
              <a:t>
</a:t>
            </a:r>
          </a:p>
          <a:p>
            <a:pPr eaLnBrk="1" hangingPunct="1">
              <a:lnSpc>
                <a:spcPct val="80000"/>
              </a:lnSpc>
              <a:buFontTx/>
              <a:buChar char="•"/>
              <a:defRPr/>
            </a:pPr>
            <a:r>
              <a:rPr lang="en-US" sz="2800" dirty="0" smtClean="0">
                <a:cs typeface="+mn-cs"/>
              </a:rPr>
              <a:t>Caveat: computational limitations may make perfect rationality unachievable</a:t>
            </a:r>
          </a:p>
          <a:p>
            <a:pPr lvl="1" eaLnBrk="1" hangingPunct="1">
              <a:lnSpc>
                <a:spcPct val="80000"/>
              </a:lnSpc>
              <a:buFontTx/>
              <a:buNone/>
              <a:defRPr/>
            </a:pPr>
            <a:r>
              <a:rPr lang="en-US" sz="2800" dirty="0" smtClean="0">
                <a:cs typeface="Arial" charset="0"/>
                <a:sym typeface="Wingdings" charset="0"/>
              </a:rPr>
              <a:t> </a:t>
            </a:r>
            <a:r>
              <a:rPr lang="en-US" sz="2800" dirty="0" smtClean="0"/>
              <a:t>design </a:t>
            </a:r>
            <a:r>
              <a:rPr lang="en-US" sz="2800" b="1" i="1" dirty="0" smtClean="0">
                <a:solidFill>
                  <a:srgbClr val="3333CC"/>
                </a:solidFill>
              </a:rPr>
              <a:t>best</a:t>
            </a:r>
            <a:r>
              <a:rPr lang="en-US" sz="2800" dirty="0" smtClean="0"/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program</a:t>
            </a:r>
            <a:r>
              <a:rPr lang="en-US" sz="2800" dirty="0" smtClean="0"/>
              <a:t> for given machine resources
</a:t>
            </a:r>
          </a:p>
        </p:txBody>
      </p:sp>
      <p:sp>
        <p:nvSpPr>
          <p:cNvPr id="1181702" name="Text Box 6"/>
          <p:cNvSpPr txBox="1">
            <a:spLocks noChangeArrowheads="1"/>
          </p:cNvSpPr>
          <p:nvPr/>
        </p:nvSpPr>
        <p:spPr bwMode="auto">
          <a:xfrm>
            <a:off x="4876800" y="64008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8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81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1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81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81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81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Building Intelligent Machines</a:t>
            </a:r>
          </a:p>
        </p:txBody>
      </p:sp>
      <p:sp>
        <p:nvSpPr>
          <p:cNvPr id="1185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57400"/>
            <a:ext cx="9144000" cy="4648200"/>
          </a:xfrm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I </a:t>
            </a:r>
            <a:r>
              <a:rPr lang="en-US" sz="1800" dirty="0" smtClean="0">
                <a:solidFill>
                  <a:srgbClr val="3366FF"/>
                </a:solidFill>
                <a:cs typeface="+mn-cs"/>
              </a:rPr>
              <a:t> </a:t>
            </a:r>
            <a:r>
              <a:rPr lang="en-US" dirty="0" smtClean="0">
                <a:cs typeface="+mn-cs"/>
              </a:rPr>
              <a:t> </a:t>
            </a:r>
            <a:r>
              <a:rPr lang="en-US" sz="2400" b="1" dirty="0" smtClean="0">
                <a:solidFill>
                  <a:srgbClr val="3366FF"/>
                </a:solidFill>
                <a:cs typeface="+mn-cs"/>
              </a:rPr>
              <a:t>Building exact models of human cognition</a:t>
            </a:r>
          </a:p>
          <a:p>
            <a:pPr lvl="1" eaLnBrk="1" hangingPunct="1">
              <a:buFontTx/>
              <a:buNone/>
              <a:defRPr/>
            </a:pPr>
            <a:r>
              <a:rPr lang="en-US" sz="2400" b="1" dirty="0" smtClean="0">
                <a:solidFill>
                  <a:srgbClr val="3366FF"/>
                </a:solidFill>
              </a:rPr>
              <a:t>    view from psychology, cognitive science, and neuroscience</a:t>
            </a:r>
          </a:p>
          <a:p>
            <a:pPr lvl="1" eaLnBrk="1" hangingPunct="1">
              <a:buFontTx/>
              <a:buNone/>
              <a:defRPr/>
            </a:pPr>
            <a:endParaRPr lang="en-US" sz="2400" b="1" dirty="0" smtClean="0"/>
          </a:p>
          <a:p>
            <a:pPr eaLnBrk="1" hangingPunct="1">
              <a:defRPr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II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Developing methods to match or exceed human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performance in certain domains, possibly by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    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very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cs typeface="+mn-cs"/>
              </a:rPr>
              <a:t>different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means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cs typeface="+mn-cs"/>
              </a:rPr>
              <a:t>  </a:t>
            </a:r>
          </a:p>
        </p:txBody>
      </p:sp>
      <p:grpSp>
        <p:nvGrpSpPr>
          <p:cNvPr id="1185796" name="Group 4"/>
          <p:cNvGrpSpPr>
            <a:grpSpLocks/>
          </p:cNvGrpSpPr>
          <p:nvPr/>
        </p:nvGrpSpPr>
        <p:grpSpPr bwMode="auto">
          <a:xfrm>
            <a:off x="381000" y="3200400"/>
            <a:ext cx="8229600" cy="2209800"/>
            <a:chOff x="528" y="1728"/>
            <a:chExt cx="5088" cy="1248"/>
          </a:xfrm>
        </p:grpSpPr>
        <p:sp>
          <p:nvSpPr>
            <p:cNvPr id="1185797" name="Rectangle 5"/>
            <p:cNvSpPr>
              <a:spLocks noChangeArrowheads="1"/>
            </p:cNvSpPr>
            <p:nvPr/>
          </p:nvSpPr>
          <p:spPr bwMode="auto">
            <a:xfrm>
              <a:off x="528" y="1728"/>
              <a:ext cx="5088" cy="124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185798" name="Rectangle 6"/>
            <p:cNvSpPr>
              <a:spLocks noChangeArrowheads="1"/>
            </p:cNvSpPr>
            <p:nvPr/>
          </p:nvSpPr>
          <p:spPr bwMode="auto">
            <a:xfrm>
              <a:off x="2112" y="2688"/>
              <a:ext cx="2177" cy="2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 dirty="0" smtClean="0">
                  <a:cs typeface="+mn-cs"/>
                </a:rPr>
                <a:t>Main focus </a:t>
              </a:r>
              <a:r>
                <a:rPr lang="en-US" b="1" dirty="0">
                  <a:cs typeface="+mn-cs"/>
                </a:rPr>
                <a:t>of </a:t>
              </a:r>
              <a:r>
                <a:rPr lang="en-US" b="1" dirty="0" smtClean="0">
                  <a:cs typeface="+mn-cs"/>
                </a:rPr>
                <a:t>current AI.</a:t>
              </a:r>
              <a:endParaRPr lang="en-US" b="1" dirty="0"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62000" y="5791200"/>
            <a:ext cx="81244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But, I) often provides inspiration for II). Also, Neural Nets</a:t>
            </a:r>
          </a:p>
          <a:p>
            <a:r>
              <a:rPr lang="en-US" b="1" dirty="0" smtClean="0"/>
              <a:t>blur the separation.</a:t>
            </a:r>
            <a:endParaRPr lang="en-US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5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85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85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85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85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8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0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0000"/>
                </a:solidFill>
              </a:rPr>
              <a:t>Key research areas in </a:t>
            </a:r>
            <a:r>
              <a:rPr lang="en-US" dirty="0" smtClean="0">
                <a:solidFill>
                  <a:srgbClr val="FF0000"/>
                </a:solidFill>
              </a:rPr>
              <a:t>AI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 smtClean="0">
              <a:cs typeface="+mj-cs"/>
            </a:endParaRPr>
          </a:p>
        </p:txBody>
      </p:sp>
      <p:sp>
        <p:nvSpPr>
          <p:cNvPr id="115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458200" cy="60960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Problem solving, planning, and search </a:t>
            </a:r>
            <a:r>
              <a:rPr lang="en-US" sz="2400" b="1" dirty="0" smtClean="0">
                <a:cs typeface="+mn-cs"/>
              </a:rPr>
              <a:t>--- generic problem solving architecture based on ideas from cognitive science (game playing, robotics).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Knowledge Representation </a:t>
            </a:r>
            <a:r>
              <a:rPr lang="en-US" sz="2400" b="1" dirty="0" smtClean="0">
                <a:cs typeface="+mn-cs"/>
              </a:rPr>
              <a:t>– to store and manipulate information (logical and probabilistic representations)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Automated reasoning / Inference </a:t>
            </a:r>
            <a:r>
              <a:rPr lang="en-US" sz="2400" b="1" dirty="0" smtClean="0">
                <a:cs typeface="+mn-cs"/>
              </a:rPr>
              <a:t>– to use the stored information to answer questions and draw new conclusions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cs typeface="+mn-cs"/>
              </a:rPr>
              <a:t>Machine  Learning </a:t>
            </a:r>
            <a:r>
              <a:rPr lang="en-US" sz="2400" b="1" dirty="0" smtClean="0">
                <a:cs typeface="+mn-cs"/>
              </a:rPr>
              <a:t>– intelligence from data; to adapt to new circumstances and to detect and extrapolate patterns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Natural Language Processing </a:t>
            </a:r>
            <a:r>
              <a:rPr lang="en-US" sz="2400" b="1" dirty="0"/>
              <a:t>– to communicate with the </a:t>
            </a:r>
            <a:r>
              <a:rPr lang="en-US" sz="2400" b="1" dirty="0" smtClean="0"/>
              <a:t>machine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Computer Vision </a:t>
            </a:r>
            <a:r>
              <a:rPr lang="en-US" sz="2400" b="1" dirty="0" smtClean="0"/>
              <a:t>--- processing visual information</a:t>
            </a:r>
          </a:p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</a:rPr>
              <a:t>Robotics</a:t>
            </a:r>
            <a:r>
              <a:rPr lang="en-US" sz="2400" b="1" dirty="0" smtClean="0"/>
              <a:t> --- Autonomy, manipulation, full integration of AI capabilities</a:t>
            </a:r>
            <a:endParaRPr lang="en-US" sz="2400" b="1" dirty="0"/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316792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54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54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54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54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54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54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54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5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AI: Goals</a:t>
            </a:r>
          </a:p>
        </p:txBody>
      </p:sp>
      <p:sp>
        <p:nvSpPr>
          <p:cNvPr id="1135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  <a:cs typeface="+mn-cs"/>
              </a:rPr>
              <a:t>Ambitious goals: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understand 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behavior</a:t>
            </a:r>
          </a:p>
          <a:p>
            <a:pPr lvl="1" eaLnBrk="1" hangingPunct="1"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	build 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“</a:t>
            </a:r>
            <a:r>
              <a:rPr lang="en-US" sz="2800" b="1" dirty="0" smtClean="0">
                <a:solidFill>
                  <a:srgbClr val="3333CC"/>
                </a:solidFill>
              </a:rPr>
              <a:t>intelligent</a:t>
            </a:r>
            <a:r>
              <a:rPr lang="ja-JP" altLang="en-US" sz="2800" b="1" dirty="0" smtClean="0">
                <a:solidFill>
                  <a:srgbClr val="3333CC"/>
                </a:solidFill>
                <a:latin typeface="Arial"/>
              </a:rPr>
              <a:t>”</a:t>
            </a:r>
            <a:r>
              <a:rPr lang="en-US" sz="2800" b="1" dirty="0" smtClean="0">
                <a:solidFill>
                  <a:srgbClr val="3333CC"/>
                </a:solidFill>
              </a:rPr>
              <a:t> agents / artifacts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                                      autonomous systems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dirty="0" smtClean="0">
                <a:solidFill>
                  <a:srgbClr val="3333CC"/>
                </a:solidFill>
              </a:rPr>
              <a:t>     </a:t>
            </a:r>
            <a:r>
              <a:rPr lang="en-US" sz="2800" b="1" dirty="0" smtClean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understand human cognition (learning,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     reasoning, planning, and decision making)</a:t>
            </a:r>
          </a:p>
          <a:p>
            <a:pPr marL="457200" lvl="1" indent="0" eaLnBrk="1" hangingPunct="1">
              <a:buNone/>
              <a:defRPr/>
            </a:pPr>
            <a:r>
              <a:rPr lang="en-US" sz="2800" b="1" i="1" dirty="0">
                <a:solidFill>
                  <a:srgbClr val="008000"/>
                </a:solidFill>
              </a:rPr>
              <a:t> </a:t>
            </a:r>
            <a:r>
              <a:rPr lang="en-US" sz="2800" b="1" i="1" dirty="0" smtClean="0">
                <a:solidFill>
                  <a:srgbClr val="008000"/>
                </a:solidFill>
              </a:rPr>
              <a:t>     as a computational process.</a:t>
            </a:r>
          </a:p>
          <a:p>
            <a:pPr lvl="1" eaLnBrk="1" hangingPunct="1">
              <a:spcBef>
                <a:spcPct val="50000"/>
              </a:spcBef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5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5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5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4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0"/>
            <a:ext cx="7191375" cy="901700"/>
          </a:xfrm>
          <a:effectLst>
            <a:outerShdw blurRad="63500" dist="17961" dir="18900000" algn="ctr" rotWithShape="0">
              <a:schemeClr val="tx1">
                <a:alpha val="74998"/>
              </a:schemeClr>
            </a:outerShdw>
          </a:effectLst>
        </p:spPr>
        <p:txBody>
          <a:bodyPr lIns="92075" tIns="46038" rIns="92075" bIns="46038"/>
          <a:lstStyle/>
          <a:p>
            <a:pPr eaLnBrk="1" hangingPunct="1">
              <a:defRPr/>
            </a:pPr>
            <a:r>
              <a:rPr lang="en-US" smtClean="0">
                <a:solidFill>
                  <a:schemeClr val="tx1"/>
                </a:solidFill>
                <a:cs typeface="+mj-cs"/>
              </a:rPr>
              <a:t>What is Intelligence?</a:t>
            </a:r>
          </a:p>
        </p:txBody>
      </p:sp>
      <p:sp>
        <p:nvSpPr>
          <p:cNvPr id="1136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38400"/>
            <a:ext cx="7670800" cy="41021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b="1" dirty="0" smtClean="0">
                <a:solidFill>
                  <a:srgbClr val="FF0000"/>
                </a:solidFill>
                <a:cs typeface="+mn-cs"/>
              </a:rPr>
              <a:t>Intelligence: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capacity to learn and solve problems</a:t>
            </a:r>
            <a:r>
              <a:rPr lang="ja-JP" altLang="en-US" sz="2800" b="1" dirty="0" smtClean="0">
                <a:latin typeface="Arial"/>
              </a:rPr>
              <a:t>”</a:t>
            </a:r>
            <a:endParaRPr lang="en-US" sz="2800" b="1" dirty="0" smtClean="0"/>
          </a:p>
          <a:p>
            <a:pPr lvl="2"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/>
              <a:t>(Webster dictionary)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the ability to act rationally</a:t>
            </a:r>
          </a:p>
          <a:p>
            <a:pPr marL="57150" indent="0" eaLnBrk="1" hangingPunct="1">
              <a:lnSpc>
                <a:spcPct val="90000"/>
              </a:lnSpc>
              <a:defRPr/>
            </a:pPr>
            <a:endParaRPr lang="en-US" sz="2800" b="1" dirty="0" smtClean="0"/>
          </a:p>
          <a:p>
            <a:pPr marL="57150" indent="0" eaLnBrk="1" hangingPunct="1">
              <a:lnSpc>
                <a:spcPct val="90000"/>
              </a:lnSpc>
              <a:defRPr/>
            </a:pPr>
            <a:r>
              <a:rPr lang="en-US" sz="2800" b="1" dirty="0" smtClean="0"/>
              <a:t>Hmm… Not so easy to define.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6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4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0741" name="Rectangle 5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What is AI?</a:t>
            </a:r>
          </a:p>
        </p:txBody>
      </p:sp>
      <p:graphicFrame>
        <p:nvGraphicFramePr>
          <p:cNvPr id="1140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3117884"/>
              </p:ext>
            </p:extLst>
          </p:nvPr>
        </p:nvGraphicFramePr>
        <p:xfrm>
          <a:off x="2743200" y="4495800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Thinking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 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Acting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 Humanly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.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r>
                        <a:rPr kumimoji="0" lang="en-US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+mn-cs"/>
                        </a:rPr>
                        <a:t>Acting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   Rationally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0753" name="Text Box 17"/>
          <p:cNvSpPr txBox="1">
            <a:spLocks noChangeArrowheads="1"/>
          </p:cNvSpPr>
          <p:nvPr/>
        </p:nvSpPr>
        <p:spPr bwMode="auto">
          <a:xfrm>
            <a:off x="214066" y="4343400"/>
            <a:ext cx="2236798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Thought/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Reasoning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(“modeling thought /</a:t>
            </a:r>
          </a:p>
          <a:p>
            <a:pPr>
              <a:defRPr/>
            </a:pPr>
            <a:r>
              <a:rPr lang="en-US" sz="1800" b="1" dirty="0" smtClean="0">
                <a:cs typeface="+mn-cs"/>
              </a:rPr>
              <a:t> brain)</a:t>
            </a:r>
            <a:endParaRPr lang="en-US" sz="1800" b="1" dirty="0">
              <a:cs typeface="+mn-cs"/>
            </a:endParaRPr>
          </a:p>
        </p:txBody>
      </p:sp>
      <p:sp>
        <p:nvSpPr>
          <p:cNvPr id="1140754" name="Text Box 18"/>
          <p:cNvSpPr txBox="1">
            <a:spLocks noChangeArrowheads="1"/>
          </p:cNvSpPr>
          <p:nvPr/>
        </p:nvSpPr>
        <p:spPr bwMode="auto">
          <a:xfrm>
            <a:off x="228600" y="5562600"/>
            <a:ext cx="22846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Behavior/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Actions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“behaviorism”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0000"/>
                </a:solidFill>
                <a:cs typeface="+mn-cs"/>
              </a:rPr>
              <a:t>“mimics behavior”</a:t>
            </a:r>
            <a:endParaRPr lang="en-US" sz="2000" b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40755" name="Text Box 19"/>
          <p:cNvSpPr txBox="1">
            <a:spLocks noChangeArrowheads="1"/>
          </p:cNvSpPr>
          <p:nvPr/>
        </p:nvSpPr>
        <p:spPr bwMode="auto">
          <a:xfrm>
            <a:off x="2971800" y="3505200"/>
            <a:ext cx="149574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 b="1" dirty="0">
                <a:cs typeface="+mn-cs"/>
              </a:rPr>
              <a:t>Intelligence</a:t>
            </a:r>
          </a:p>
        </p:txBody>
      </p:sp>
      <p:sp>
        <p:nvSpPr>
          <p:cNvPr id="1140756" name="Text Box 20"/>
          <p:cNvSpPr txBox="1">
            <a:spLocks noChangeArrowheads="1"/>
          </p:cNvSpPr>
          <p:nvPr/>
        </p:nvSpPr>
        <p:spPr bwMode="auto">
          <a:xfrm>
            <a:off x="4876800" y="3505200"/>
            <a:ext cx="22749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 b="1" dirty="0">
                <a:latin typeface="Arial"/>
                <a:cs typeface="+mn-cs"/>
              </a:rPr>
              <a:t>“</a:t>
            </a:r>
            <a:r>
              <a:rPr lang="en-US" sz="2000" b="1" dirty="0">
                <a:cs typeface="+mn-cs"/>
              </a:rPr>
              <a:t>Ideal</a:t>
            </a:r>
            <a:r>
              <a:rPr lang="ja-JP" altLang="en-US" sz="2000" b="1" dirty="0">
                <a:latin typeface="Arial"/>
                <a:cs typeface="+mn-cs"/>
              </a:rPr>
              <a:t>”</a:t>
            </a:r>
            <a:r>
              <a:rPr lang="en-US" sz="2000" b="1" dirty="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 b="1" dirty="0" smtClean="0">
                <a:cs typeface="+mn-cs"/>
              </a:rPr>
              <a:t>Pure Rationality</a:t>
            </a:r>
            <a:endParaRPr lang="en-US" sz="2000" b="1" dirty="0">
              <a:cs typeface="+mn-cs"/>
            </a:endParaRPr>
          </a:p>
        </p:txBody>
      </p:sp>
      <p:sp>
        <p:nvSpPr>
          <p:cNvPr id="1140757" name="Rectangle 21"/>
          <p:cNvSpPr>
            <a:spLocks noChangeArrowheads="1"/>
          </p:cNvSpPr>
          <p:nvPr/>
        </p:nvSpPr>
        <p:spPr bwMode="auto">
          <a:xfrm>
            <a:off x="1524000" y="1295400"/>
            <a:ext cx="744296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cs typeface="+mn-cs"/>
              </a:rPr>
              <a:t>Views of AI fall into four different </a:t>
            </a:r>
            <a:r>
              <a:rPr lang="en-US" b="1" dirty="0" smtClean="0">
                <a:solidFill>
                  <a:schemeClr val="accent2"/>
                </a:solidFill>
                <a:cs typeface="+mn-cs"/>
              </a:rPr>
              <a:t>perspectives</a:t>
            </a:r>
          </a:p>
          <a:p>
            <a:pPr>
              <a:defRPr/>
            </a:pPr>
            <a:r>
              <a:rPr lang="en-US" b="1" dirty="0" smtClean="0">
                <a:solidFill>
                  <a:schemeClr val="accent2"/>
                </a:solidFill>
                <a:cs typeface="+mn-cs"/>
              </a:rPr>
              <a:t>--- two dimensions:</a:t>
            </a:r>
            <a:endParaRPr lang="en-US" b="1" dirty="0">
              <a:solidFill>
                <a:schemeClr val="accent2"/>
              </a:solidFill>
              <a:cs typeface="+mn-cs"/>
            </a:endParaRPr>
          </a:p>
          <a:p>
            <a:pPr>
              <a:defRPr/>
            </a:pPr>
            <a:endParaRPr lang="en-US" dirty="0">
              <a:solidFill>
                <a:schemeClr val="tx2"/>
              </a:solidFill>
              <a:cs typeface="+mn-cs"/>
            </a:endParaRPr>
          </a:p>
          <a:p>
            <a:pPr lvl="1">
              <a:defRPr/>
            </a:pPr>
            <a:r>
              <a:rPr lang="en-US" dirty="0">
                <a:solidFill>
                  <a:schemeClr val="tx2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1)</a:t>
            </a:r>
            <a:r>
              <a:rPr lang="en-US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Thinking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Acting</a:t>
            </a:r>
          </a:p>
          <a:p>
            <a:pPr lvl="1">
              <a:defRPr/>
            </a:pPr>
            <a:r>
              <a:rPr lang="en-US" b="1" dirty="0">
                <a:solidFill>
                  <a:srgbClr val="FF0000"/>
                </a:solidFill>
                <a:cs typeface="+mn-cs"/>
              </a:rPr>
              <a:t>	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2) Human </a:t>
            </a:r>
            <a:r>
              <a:rPr lang="en-US" b="1" dirty="0">
                <a:solidFill>
                  <a:srgbClr val="FF0000"/>
                </a:solidFill>
                <a:cs typeface="+mn-cs"/>
              </a:rPr>
              <a:t>versus </a:t>
            </a:r>
            <a:r>
              <a:rPr lang="en-US" b="1" dirty="0" smtClean="0">
                <a:solidFill>
                  <a:srgbClr val="FF0000"/>
                </a:solidFill>
                <a:cs typeface="+mn-cs"/>
              </a:rPr>
              <a:t>Rational    (which is “easier”?)</a:t>
            </a:r>
            <a:r>
              <a:rPr lang="en-US" dirty="0">
                <a:cs typeface="+mn-cs"/>
              </a:rPr>
              <a:t>
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40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4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0753" grpId="0"/>
      <p:bldP spid="1140754" grpId="0"/>
      <p:bldP spid="1140755" grpId="0"/>
      <p:bldP spid="11407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-2286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Different AI Perspectives</a:t>
            </a:r>
          </a:p>
        </p:txBody>
      </p:sp>
      <p:sp>
        <p:nvSpPr>
          <p:cNvPr id="1159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9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900" smtClean="0">
                <a:cs typeface="+mn-cs"/>
              </a:rPr>
              <a:t>Human Acting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600" smtClean="0">
              <a:cs typeface="+mn-cs"/>
            </a:endParaRPr>
          </a:p>
        </p:txBody>
      </p:sp>
      <p:sp>
        <p:nvSpPr>
          <p:cNvPr id="11591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1524000"/>
            <a:ext cx="3810000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8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endParaRPr lang="en-US" sz="1000" smtClean="0">
              <a:cs typeface="+mn-cs"/>
            </a:endParaRP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Thinking</a:t>
            </a:r>
          </a:p>
          <a:p>
            <a:pPr marL="0" indent="0" eaLnBrk="1" hangingPunct="1">
              <a:lnSpc>
                <a:spcPct val="90000"/>
              </a:lnSpc>
              <a:defRPr/>
            </a:pPr>
            <a:r>
              <a:rPr lang="en-US" sz="1000" smtClean="0">
                <a:cs typeface="+mn-cs"/>
              </a:rPr>
              <a:t>Rational Acting</a:t>
            </a:r>
          </a:p>
        </p:txBody>
      </p:sp>
      <p:pic>
        <p:nvPicPr>
          <p:cNvPr id="30724" name="Picture 5" descr="fig01-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71600"/>
            <a:ext cx="8153400" cy="384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59174" name="Text Box 6"/>
          <p:cNvSpPr txBox="1">
            <a:spLocks noChangeArrowheads="1"/>
          </p:cNvSpPr>
          <p:nvPr/>
        </p:nvSpPr>
        <p:spPr bwMode="auto">
          <a:xfrm>
            <a:off x="914400" y="5257800"/>
            <a:ext cx="36188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dirty="0">
                <a:cs typeface="+mn-cs"/>
              </a:rPr>
              <a:t>1. 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act like humans</a:t>
            </a:r>
          </a:p>
        </p:txBody>
      </p:sp>
      <p:sp>
        <p:nvSpPr>
          <p:cNvPr id="1159175" name="Text Box 7"/>
          <p:cNvSpPr txBox="1">
            <a:spLocks noChangeArrowheads="1"/>
          </p:cNvSpPr>
          <p:nvPr/>
        </p:nvSpPr>
        <p:spPr bwMode="auto">
          <a:xfrm>
            <a:off x="1066800" y="838200"/>
            <a:ext cx="376489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2.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think like humans</a:t>
            </a:r>
            <a:endParaRPr lang="en-US" sz="1800" b="1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59176" name="Text Box 8"/>
          <p:cNvSpPr txBox="1">
            <a:spLocks noChangeArrowheads="1"/>
          </p:cNvSpPr>
          <p:nvPr/>
        </p:nvSpPr>
        <p:spPr bwMode="auto">
          <a:xfrm>
            <a:off x="5181600" y="685800"/>
            <a:ext cx="349697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dirty="0">
                <a:cs typeface="+mn-cs"/>
              </a:rPr>
              <a:t>3. </a:t>
            </a:r>
            <a:r>
              <a:rPr lang="en-US" sz="2000" dirty="0"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think </a:t>
            </a: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rationally</a:t>
            </a:r>
          </a:p>
          <a:p>
            <a:pPr>
              <a:defRPr/>
            </a:pPr>
            <a:r>
              <a:rPr lang="en-US" sz="2000" b="1" i="1" dirty="0" smtClean="0">
                <a:solidFill>
                  <a:srgbClr val="FF0000"/>
                </a:solidFill>
                <a:cs typeface="+mn-cs"/>
              </a:rPr>
              <a:t>(optimally)</a:t>
            </a:r>
            <a:endParaRPr lang="en-US" sz="2000" b="1" i="1" dirty="0">
              <a:solidFill>
                <a:srgbClr val="FF0000"/>
              </a:solidFill>
              <a:cs typeface="+mn-cs"/>
            </a:endParaRPr>
          </a:p>
        </p:txBody>
      </p:sp>
      <p:sp>
        <p:nvSpPr>
          <p:cNvPr id="1159177" name="Text Box 9"/>
          <p:cNvSpPr txBox="1">
            <a:spLocks noChangeArrowheads="1"/>
          </p:cNvSpPr>
          <p:nvPr/>
        </p:nvSpPr>
        <p:spPr bwMode="auto">
          <a:xfrm>
            <a:off x="5105400" y="5257800"/>
            <a:ext cx="33276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FF0000"/>
                </a:solidFill>
                <a:cs typeface="+mn-cs"/>
              </a:rPr>
              <a:t>4. </a:t>
            </a:r>
            <a:r>
              <a:rPr lang="en-US" sz="2000" b="1" dirty="0">
                <a:solidFill>
                  <a:srgbClr val="FF0000"/>
                </a:solidFill>
                <a:cs typeface="+mn-cs"/>
              </a:rPr>
              <a:t>Systems that </a:t>
            </a:r>
            <a:r>
              <a:rPr lang="en-US" sz="2000" b="1" i="1" dirty="0">
                <a:solidFill>
                  <a:srgbClr val="FF0000"/>
                </a:solidFill>
                <a:cs typeface="+mn-cs"/>
              </a:rPr>
              <a:t>act rationa</a:t>
            </a:r>
            <a:r>
              <a:rPr lang="en-US" sz="1800" b="1" i="1" dirty="0">
                <a:solidFill>
                  <a:srgbClr val="FF0000"/>
                </a:solidFill>
                <a:cs typeface="+mn-cs"/>
              </a:rPr>
              <a:t>lly</a:t>
            </a:r>
          </a:p>
        </p:txBody>
      </p:sp>
      <p:sp>
        <p:nvSpPr>
          <p:cNvPr id="1159179" name="Line 11"/>
          <p:cNvSpPr>
            <a:spLocks noChangeShapeType="1"/>
          </p:cNvSpPr>
          <p:nvPr/>
        </p:nvSpPr>
        <p:spPr bwMode="auto">
          <a:xfrm>
            <a:off x="2819400" y="17526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0" name="Line 12"/>
          <p:cNvSpPr>
            <a:spLocks noChangeShapeType="1"/>
          </p:cNvSpPr>
          <p:nvPr/>
        </p:nvSpPr>
        <p:spPr bwMode="auto">
          <a:xfrm>
            <a:off x="762000" y="23622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1" name="Line 13"/>
          <p:cNvSpPr>
            <a:spLocks noChangeShapeType="1"/>
          </p:cNvSpPr>
          <p:nvPr/>
        </p:nvSpPr>
        <p:spPr bwMode="auto">
          <a:xfrm>
            <a:off x="1676400" y="1981200"/>
            <a:ext cx="1600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2" name="Line 14"/>
          <p:cNvSpPr>
            <a:spLocks noChangeShapeType="1"/>
          </p:cNvSpPr>
          <p:nvPr/>
        </p:nvSpPr>
        <p:spPr bwMode="auto">
          <a:xfrm>
            <a:off x="2514600" y="4572000"/>
            <a:ext cx="1905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3" name="Line 15"/>
          <p:cNvSpPr>
            <a:spLocks noChangeShapeType="1"/>
          </p:cNvSpPr>
          <p:nvPr/>
        </p:nvSpPr>
        <p:spPr bwMode="auto">
          <a:xfrm>
            <a:off x="762000" y="4876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4" name="Line 16"/>
          <p:cNvSpPr>
            <a:spLocks noChangeShapeType="1"/>
          </p:cNvSpPr>
          <p:nvPr/>
        </p:nvSpPr>
        <p:spPr bwMode="auto">
          <a:xfrm>
            <a:off x="762000" y="5105400"/>
            <a:ext cx="53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5" name="Line 17"/>
          <p:cNvSpPr>
            <a:spLocks noChangeShapeType="1"/>
          </p:cNvSpPr>
          <p:nvPr/>
        </p:nvSpPr>
        <p:spPr bwMode="auto">
          <a:xfrm>
            <a:off x="4876800" y="17526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6" name="Line 18"/>
          <p:cNvSpPr>
            <a:spLocks noChangeShapeType="1"/>
          </p:cNvSpPr>
          <p:nvPr/>
        </p:nvSpPr>
        <p:spPr bwMode="auto">
          <a:xfrm>
            <a:off x="4876800" y="19812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7" name="Line 19"/>
          <p:cNvSpPr>
            <a:spLocks noChangeShapeType="1"/>
          </p:cNvSpPr>
          <p:nvPr/>
        </p:nvSpPr>
        <p:spPr bwMode="auto">
          <a:xfrm>
            <a:off x="6096000" y="4876800"/>
            <a:ext cx="2362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59188" name="Line 20"/>
          <p:cNvSpPr>
            <a:spLocks noChangeShapeType="1"/>
          </p:cNvSpPr>
          <p:nvPr/>
        </p:nvSpPr>
        <p:spPr bwMode="auto">
          <a:xfrm>
            <a:off x="4800600" y="51054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867400"/>
            <a:ext cx="86489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Note: A system may be able to </a:t>
            </a:r>
            <a:r>
              <a:rPr lang="en-US" b="1" i="1" dirty="0" smtClean="0">
                <a:solidFill>
                  <a:srgbClr val="FF0000"/>
                </a:solidFill>
              </a:rPr>
              <a:t>act like a human without thinking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l</a:t>
            </a:r>
            <a:r>
              <a:rPr lang="en-US" b="1" i="1" dirty="0" smtClean="0">
                <a:solidFill>
                  <a:srgbClr val="FF0000"/>
                </a:solidFill>
              </a:rPr>
              <a:t>ike a human! </a:t>
            </a:r>
            <a:r>
              <a:rPr lang="en-US" b="1" dirty="0" smtClean="0">
                <a:solidFill>
                  <a:schemeClr val="accent2"/>
                </a:solidFill>
              </a:rPr>
              <a:t>Could easily “fool” us into thinking it was human!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0000"/>
                </a:solidFill>
                <a:cs typeface="+mj-cs"/>
              </a:rPr>
              <a:t>1. Acting Humanly</a:t>
            </a:r>
          </a:p>
        </p:txBody>
      </p:sp>
      <p:graphicFrame>
        <p:nvGraphicFramePr>
          <p:cNvPr id="1146883" name="Group 3"/>
          <p:cNvGraphicFramePr>
            <a:graphicFrameLocks noGrp="1"/>
          </p:cNvGraphicFramePr>
          <p:nvPr/>
        </p:nvGraphicFramePr>
        <p:xfrm>
          <a:off x="2743200" y="3665538"/>
          <a:ext cx="4038600" cy="1924050"/>
        </p:xfrm>
        <a:graphic>
          <a:graphicData uri="http://schemas.openxmlformats.org/drawingml/2006/table">
            <a:tbl>
              <a:tblPr/>
              <a:tblGrid>
                <a:gridCol w="2065338"/>
                <a:gridCol w="1973262"/>
              </a:tblGrid>
              <a:tr h="893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2. Thinking humanly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3. Thinking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302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Humanly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  <a:sym typeface="Wingdings" charset="0"/>
                        </a:rPr>
                        <a:t>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Turing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4. Acting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Rationally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46894" name="Text Box 14"/>
          <p:cNvSpPr txBox="1">
            <a:spLocks noChangeArrowheads="1"/>
          </p:cNvSpPr>
          <p:nvPr/>
        </p:nvSpPr>
        <p:spPr bwMode="auto">
          <a:xfrm>
            <a:off x="974725" y="3879850"/>
            <a:ext cx="10429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>
                <a:cs typeface="+mn-cs"/>
              </a:rPr>
              <a:t>Thought/</a:t>
            </a:r>
          </a:p>
          <a:p>
            <a:pPr>
              <a:defRPr/>
            </a:pPr>
            <a:r>
              <a:rPr lang="en-US" sz="1600">
                <a:cs typeface="+mn-cs"/>
              </a:rPr>
              <a:t>Reasoning</a:t>
            </a:r>
          </a:p>
        </p:txBody>
      </p:sp>
      <p:sp>
        <p:nvSpPr>
          <p:cNvPr id="1146895" name="Text Box 15"/>
          <p:cNvSpPr txBox="1">
            <a:spLocks noChangeArrowheads="1"/>
          </p:cNvSpPr>
          <p:nvPr/>
        </p:nvSpPr>
        <p:spPr bwMode="auto">
          <a:xfrm>
            <a:off x="974725" y="5083175"/>
            <a:ext cx="8858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>
                <a:cs typeface="+mn-cs"/>
              </a:rPr>
              <a:t>Behavior/</a:t>
            </a:r>
          </a:p>
          <a:p>
            <a:pPr>
              <a:defRPr/>
            </a:pPr>
            <a:r>
              <a:rPr lang="en-US" sz="1400">
                <a:cs typeface="+mn-cs"/>
              </a:rPr>
              <a:t>Actions</a:t>
            </a:r>
          </a:p>
        </p:txBody>
      </p:sp>
      <p:sp>
        <p:nvSpPr>
          <p:cNvPr id="1146896" name="Text Box 16"/>
          <p:cNvSpPr txBox="1">
            <a:spLocks noChangeArrowheads="1"/>
          </p:cNvSpPr>
          <p:nvPr/>
        </p:nvSpPr>
        <p:spPr bwMode="auto">
          <a:xfrm>
            <a:off x="2971800" y="2895600"/>
            <a:ext cx="13954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>
                <a:cs typeface="+mn-cs"/>
              </a:rPr>
              <a:t>Human-like</a:t>
            </a:r>
          </a:p>
          <a:p>
            <a:pPr>
              <a:defRPr/>
            </a:pPr>
            <a:r>
              <a:rPr lang="en-US" sz="2000">
                <a:cs typeface="+mn-cs"/>
              </a:rPr>
              <a:t>Intelligence</a:t>
            </a:r>
          </a:p>
        </p:txBody>
      </p:sp>
      <p:sp>
        <p:nvSpPr>
          <p:cNvPr id="1146897" name="Text Box 17"/>
          <p:cNvSpPr txBox="1">
            <a:spLocks noChangeArrowheads="1"/>
          </p:cNvSpPr>
          <p:nvPr/>
        </p:nvSpPr>
        <p:spPr bwMode="auto">
          <a:xfrm>
            <a:off x="4876800" y="2922588"/>
            <a:ext cx="2089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ja-JP" altLang="en-US" sz="2000">
                <a:latin typeface="Arial"/>
                <a:cs typeface="+mn-cs"/>
              </a:rPr>
              <a:t>“</a:t>
            </a:r>
            <a:r>
              <a:rPr lang="en-US" sz="2000">
                <a:cs typeface="+mn-cs"/>
              </a:rPr>
              <a:t>Ideal</a:t>
            </a:r>
            <a:r>
              <a:rPr lang="ja-JP" altLang="en-US" sz="2000">
                <a:latin typeface="Arial"/>
                <a:cs typeface="+mn-cs"/>
              </a:rPr>
              <a:t>”</a:t>
            </a:r>
            <a:r>
              <a:rPr lang="en-US" sz="2000">
                <a:cs typeface="+mn-cs"/>
              </a:rPr>
              <a:t> Intelligent/</a:t>
            </a:r>
          </a:p>
          <a:p>
            <a:pPr>
              <a:defRPr/>
            </a:pPr>
            <a:r>
              <a:rPr lang="en-US" sz="2000">
                <a:cs typeface="+mn-cs"/>
              </a:rPr>
              <a:t>Rationally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838200"/>
            <a:ext cx="7467600" cy="1143000"/>
          </a:xfrm>
        </p:spPr>
        <p:txBody>
          <a:bodyPr rtlCol="0">
            <a:normAutofit fontScale="90000"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 </a:t>
            </a:r>
            <a:r>
              <a:rPr lang="en-US" sz="3100" dirty="0" smtClean="0">
                <a:ea typeface="+mj-ea"/>
                <a:cs typeface="+mj-cs"/>
              </a:rPr>
              <a:t>Mathematical Formulation of  </a:t>
            </a:r>
            <a:br>
              <a:rPr lang="en-US" sz="3100" dirty="0" smtClean="0">
                <a:ea typeface="+mj-ea"/>
                <a:cs typeface="+mj-cs"/>
              </a:rPr>
            </a:br>
            <a:r>
              <a:rPr lang="en-US" sz="3100" dirty="0" smtClean="0">
                <a:ea typeface="+mj-ea"/>
                <a:cs typeface="+mj-cs"/>
              </a:rPr>
              <a:t>notion of  </a:t>
            </a:r>
            <a:r>
              <a:rPr lang="en-US" sz="3100" dirty="0">
                <a:solidFill>
                  <a:srgbClr val="FF0000"/>
                </a:solidFill>
                <a:ea typeface="+mj-ea"/>
                <a:cs typeface="+mj-cs"/>
              </a:rPr>
              <a:t>Computation</a:t>
            </a:r>
            <a: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  <a:t> and Computability</a:t>
            </a:r>
            <a:br>
              <a:rPr lang="en-US" sz="31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en-US" sz="3100" dirty="0">
                <a:ea typeface="+mj-ea"/>
                <a:cs typeface="+mj-cs"/>
              </a:rPr>
              <a:t/>
            </a:r>
            <a:br>
              <a:rPr lang="en-US" sz="3100" dirty="0">
                <a:ea typeface="+mj-ea"/>
                <a:cs typeface="+mj-cs"/>
              </a:rPr>
            </a:br>
            <a:endParaRPr lang="en-US" sz="3100" dirty="0">
              <a:ea typeface="+mj-ea"/>
              <a:cs typeface="+mj-cs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94150"/>
            <a:ext cx="62658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971800" y="1630740"/>
            <a:ext cx="5105400" cy="1569660"/>
          </a:xfrm>
          <a:prstGeom prst="rect">
            <a:avLst/>
          </a:prstGeom>
          <a:noFill/>
          <a:ln w="952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Abstract model of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 computer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rich </a:t>
            </a:r>
            <a:r>
              <a:rPr lang="en-US" dirty="0">
                <a:solidFill>
                  <a:prstClr val="black"/>
                </a:solidFill>
                <a:latin typeface="Times New Roman" pitchFamily="18" charset="0"/>
                <a:ea typeface="+mn-ea"/>
                <a:cs typeface="Arial" charset="0"/>
              </a:rPr>
              <a:t>enough to capture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any computational process. 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ea typeface="+mn-ea"/>
                <a:cs typeface="Arial" charset="0"/>
              </a:rPr>
              <a:t>Church-Turing Thesis (1936)</a:t>
            </a:r>
            <a:endParaRPr lang="en-US" b="1" dirty="0">
              <a:solidFill>
                <a:srgbClr val="FF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pic>
        <p:nvPicPr>
          <p:cNvPr id="33796" name="Picture 9" descr="tur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88900"/>
            <a:ext cx="25400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075" y="2147888"/>
            <a:ext cx="2301875" cy="7080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23 June 2012</a:t>
            </a:r>
          </a:p>
          <a:p>
            <a:pPr algn="r">
              <a:defRPr/>
            </a:pPr>
            <a:r>
              <a:rPr lang="en-US" sz="2000" b="1" dirty="0">
                <a:solidFill>
                  <a:srgbClr val="FF0000"/>
                </a:solidFill>
                <a:latin typeface="Arial" charset="0"/>
                <a:ea typeface="+mn-ea"/>
                <a:cs typeface="Arial" charset="0"/>
              </a:rPr>
              <a:t>Turing Centenary</a:t>
            </a:r>
          </a:p>
        </p:txBody>
      </p:sp>
      <p:sp>
        <p:nvSpPr>
          <p:cNvPr id="33798" name="Title 1"/>
          <p:cNvSpPr txBox="1">
            <a:spLocks/>
          </p:cNvSpPr>
          <p:nvPr/>
        </p:nvSpPr>
        <p:spPr bwMode="auto">
          <a:xfrm>
            <a:off x="1676400" y="-228601"/>
            <a:ext cx="74676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3200">
                <a:solidFill>
                  <a:srgbClr val="FF0000"/>
                </a:solidFill>
                <a:latin typeface="Calibri" charset="0"/>
              </a:rPr>
              <a:t>Universality of  Computation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1400" y="3657600"/>
            <a:ext cx="5410200" cy="3046988"/>
          </a:xfrm>
          <a:prstGeom prst="rect">
            <a:avLst/>
          </a:prstGeom>
          <a:solidFill>
            <a:schemeClr val="bg1"/>
          </a:solidFill>
          <a:ln w="50800">
            <a:solidFill>
              <a:schemeClr val="tx2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Hypotheses:</a:t>
            </a:r>
          </a:p>
          <a:p>
            <a:endParaRPr lang="en-US" b="1" dirty="0" smtClean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1) The brain performs some kind of computation.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2) Thinking is a computational process.</a:t>
            </a:r>
          </a:p>
          <a:p>
            <a:endParaRPr lang="en-US" b="1" dirty="0">
              <a:solidFill>
                <a:schemeClr val="tx2"/>
              </a:solidFill>
            </a:endParaRPr>
          </a:p>
          <a:p>
            <a:r>
              <a:rPr lang="en-US" b="1" dirty="0" smtClean="0">
                <a:solidFill>
                  <a:schemeClr val="tx2"/>
                </a:solidFill>
              </a:rPr>
              <a:t>3) The brain is a computer.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6FE51-E357-924E-8774-6BA8AD00769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Custom 9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FF435C"/>
      </a:hlink>
      <a:folHlink>
        <a:srgbClr val="2742B2"/>
      </a:folHlink>
    </a:clrScheme>
    <a:fontScheme name="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ITAS Slides(WB)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2CCE51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ITAS Slides(WB)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ITAS Slides(WB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rgbClr val="063DE8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TAS Slides(WB)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TAS Slides(WB)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AS Slides(WB)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54412</TotalTime>
  <Words>2344</Words>
  <Application>Microsoft Macintosh PowerPoint</Application>
  <PresentationFormat>On-screen Show (4:3)</PresentationFormat>
  <Paragraphs>436</Paragraphs>
  <Slides>36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36</vt:i4>
      </vt:variant>
    </vt:vector>
  </HeadingPairs>
  <TitlesOfParts>
    <vt:vector size="41" baseType="lpstr">
      <vt:lpstr>Default Design</vt:lpstr>
      <vt:lpstr>1_Default Design</vt:lpstr>
      <vt:lpstr>2_Office Theme</vt:lpstr>
      <vt:lpstr>ITAS Slides(WB)</vt:lpstr>
      <vt:lpstr>1_ITAS Slides(WB)</vt:lpstr>
      <vt:lpstr>CS 4700: Foundations of  Artificial Intelligence</vt:lpstr>
      <vt:lpstr>PowerPoint Presentation</vt:lpstr>
      <vt:lpstr>PowerPoint Presentation</vt:lpstr>
      <vt:lpstr>AI: Goals</vt:lpstr>
      <vt:lpstr>What is Intelligence?</vt:lpstr>
      <vt:lpstr>What is AI?</vt:lpstr>
      <vt:lpstr>Different AI Perspectives</vt:lpstr>
      <vt:lpstr>1. Acting Humanly</vt:lpstr>
      <vt:lpstr> Mathematical Formulation of   notion of  Computation and Computability  </vt:lpstr>
      <vt:lpstr>Acting humanly: Turing Test</vt:lpstr>
      <vt:lpstr>Trying to pass the Turing test: Some Famous Human Imitation “Games”</vt:lpstr>
      <vt:lpstr>ELIZA:  impersonating a Rogerian psychotherapist</vt:lpstr>
      <vt:lpstr>PowerPoint Presentation</vt:lpstr>
      <vt:lpstr>News item ---  Big Data vs. Semantics </vt:lpstr>
      <vt:lpstr>2. Thinking Humanly</vt:lpstr>
      <vt:lpstr> Thinking humanly:  modeling cognitive processes</vt:lpstr>
      <vt:lpstr>Neuroscience: The Hardware</vt:lpstr>
      <vt:lpstr>Computer vs. Brain</vt:lpstr>
      <vt:lpstr>PowerPoint Presentation</vt:lpstr>
      <vt:lpstr>A Neuron</vt:lpstr>
      <vt:lpstr>An Artificial Neural Network (Perceptrons)</vt:lpstr>
      <vt:lpstr>PowerPoint Presentation</vt:lpstr>
      <vt:lpstr>Neurons in the News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Thinking Rationally</vt:lpstr>
      <vt:lpstr>Thinking rationally:  formalizing the "laws of thought” </vt:lpstr>
      <vt:lpstr>PowerPoint Presentation</vt:lpstr>
      <vt:lpstr>PowerPoint Presentation</vt:lpstr>
      <vt:lpstr>4. Acting Rationally</vt:lpstr>
      <vt:lpstr>Rational agents</vt:lpstr>
      <vt:lpstr>Building Intelligent Machines</vt:lpstr>
      <vt:lpstr>Key research areas in AI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Jonathan</cp:lastModifiedBy>
  <cp:revision>1433</cp:revision>
  <dcterms:created xsi:type="dcterms:W3CDTF">1601-01-01T00:00:00Z</dcterms:created>
  <dcterms:modified xsi:type="dcterms:W3CDTF">2015-08-31T06:17:52Z</dcterms:modified>
</cp:coreProperties>
</file>