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0" r:id="rId3"/>
    <p:sldId id="261" r:id="rId4"/>
    <p:sldId id="262" r:id="rId5"/>
    <p:sldId id="259" r:id="rId6"/>
    <p:sldId id="258" r:id="rId7"/>
    <p:sldId id="256" r:id="rId8"/>
    <p:sldId id="25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E83951-C14F-2A40-9D67-718D0A3435E7}"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344044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83951-C14F-2A40-9D67-718D0A3435E7}"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75952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83951-C14F-2A40-9D67-718D0A3435E7}"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136499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83951-C14F-2A40-9D67-718D0A3435E7}"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22485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E83951-C14F-2A40-9D67-718D0A3435E7}"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332347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E83951-C14F-2A40-9D67-718D0A3435E7}"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49864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E83951-C14F-2A40-9D67-718D0A3435E7}" type="datetimeFigureOut">
              <a:rPr lang="en-US" smtClean="0"/>
              <a:t>12/16/14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50699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E83951-C14F-2A40-9D67-718D0A3435E7}" type="datetimeFigureOut">
              <a:rPr lang="en-US" smtClean="0"/>
              <a:t>12/16/14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159541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83951-C14F-2A40-9D67-718D0A3435E7}" type="datetimeFigureOut">
              <a:rPr lang="en-US" smtClean="0"/>
              <a:t>12/16/14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108533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83951-C14F-2A40-9D67-718D0A3435E7}"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200612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83951-C14F-2A40-9D67-718D0A3435E7}"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71762-4B2E-7B4A-84B4-5F2267847167}" type="slidenum">
              <a:rPr lang="en-US" smtClean="0"/>
              <a:t>‹#›</a:t>
            </a:fld>
            <a:endParaRPr lang="en-US"/>
          </a:p>
        </p:txBody>
      </p:sp>
    </p:spTree>
    <p:extLst>
      <p:ext uri="{BB962C8B-B14F-4D97-AF65-F5344CB8AC3E}">
        <p14:creationId xmlns:p14="http://schemas.microsoft.com/office/powerpoint/2010/main" val="35638345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83951-C14F-2A40-9D67-718D0A3435E7}" type="datetimeFigureOut">
              <a:rPr lang="en-US" smtClean="0"/>
              <a:t>12/16/14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71762-4B2E-7B4A-84B4-5F2267847167}" type="slidenum">
              <a:rPr lang="en-US" smtClean="0"/>
              <a:t>‹#›</a:t>
            </a:fld>
            <a:endParaRPr lang="en-US"/>
          </a:p>
        </p:txBody>
      </p:sp>
    </p:spTree>
    <p:extLst>
      <p:ext uri="{BB962C8B-B14F-4D97-AF65-F5344CB8AC3E}">
        <p14:creationId xmlns:p14="http://schemas.microsoft.com/office/powerpoint/2010/main" val="26954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ojects.csail.mit.edu/films/aifilms/AIFilm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ornell.edu/courses/cs4700/2014f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ornell.edu/courses/cs4700/2014fa/" TargetMode="External"/><Relationship Id="rId3" Type="http://schemas.openxmlformats.org/officeDocument/2006/relationships/hyperlink" Target="mailto:Laurie.buck@cornell.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r>
              <a:rPr lang="en-US" dirty="0" smtClean="0"/>
              <a:t>/10/14</a:t>
            </a:r>
            <a:endParaRPr lang="en-US" dirty="0"/>
          </a:p>
        </p:txBody>
      </p:sp>
      <p:sp>
        <p:nvSpPr>
          <p:cNvPr id="3" name="Content Placeholder 2"/>
          <p:cNvSpPr>
            <a:spLocks noGrp="1"/>
          </p:cNvSpPr>
          <p:nvPr>
            <p:ph idx="1"/>
          </p:nvPr>
        </p:nvSpPr>
        <p:spPr>
          <a:xfrm>
            <a:off x="363004" y="1439601"/>
            <a:ext cx="8780996" cy="4525963"/>
          </a:xfrm>
        </p:spPr>
        <p:txBody>
          <a:bodyPr>
            <a:normAutofit fontScale="70000" lnSpcReduction="20000"/>
          </a:bodyPr>
          <a:lstStyle/>
          <a:p>
            <a:pPr marL="0" indent="0">
              <a:buNone/>
            </a:pPr>
            <a:r>
              <a:rPr lang="en-US" sz="3300" b="1" dirty="0" smtClean="0">
                <a:solidFill>
                  <a:srgbClr val="FF0000"/>
                </a:solidFill>
              </a:rPr>
              <a:t>Exam</a:t>
            </a:r>
            <a:endParaRPr lang="en-US" sz="3300" b="1" dirty="0">
              <a:solidFill>
                <a:srgbClr val="FF0000"/>
              </a:solidFill>
            </a:endParaRPr>
          </a:p>
          <a:p>
            <a:pPr marL="0" indent="0">
              <a:buNone/>
            </a:pPr>
            <a:r>
              <a:rPr lang="en-US" b="1" dirty="0" err="1" smtClean="0">
                <a:solidFill>
                  <a:srgbClr val="FF0000"/>
                </a:solidFill>
              </a:rPr>
              <a:t>Wedn</a:t>
            </a:r>
            <a:r>
              <a:rPr lang="en-US" b="1" dirty="0" smtClean="0">
                <a:solidFill>
                  <a:srgbClr val="FF0000"/>
                </a:solidFill>
              </a:rPr>
              <a:t>.</a:t>
            </a:r>
            <a:r>
              <a:rPr lang="en-US" b="1" dirty="0" smtClean="0">
                <a:solidFill>
                  <a:srgbClr val="FF0000"/>
                </a:solidFill>
              </a:rPr>
              <a:t>, 12</a:t>
            </a:r>
            <a:r>
              <a:rPr lang="en-US" b="1" dirty="0" smtClean="0">
                <a:solidFill>
                  <a:srgbClr val="FF0000"/>
                </a:solidFill>
              </a:rPr>
              <a:t>/17/</a:t>
            </a:r>
            <a:r>
              <a:rPr lang="en-US" b="1" dirty="0" smtClean="0">
                <a:solidFill>
                  <a:srgbClr val="FF0000"/>
                </a:solidFill>
              </a:rPr>
              <a:t>13, 2pm-4:30pm, </a:t>
            </a:r>
          </a:p>
          <a:p>
            <a:pPr marL="0" indent="0">
              <a:buNone/>
            </a:pPr>
            <a:r>
              <a:rPr lang="en-US" b="1" dirty="0">
                <a:solidFill>
                  <a:srgbClr val="FF0000"/>
                </a:solidFill>
              </a:rPr>
              <a:t>	</a:t>
            </a:r>
            <a:r>
              <a:rPr lang="en-US" b="1" dirty="0" smtClean="0">
                <a:solidFill>
                  <a:srgbClr val="FF0000"/>
                </a:solidFill>
              </a:rPr>
              <a:t>   Baker Laboratory 200</a:t>
            </a:r>
            <a:endParaRPr lang="en-US" b="1" dirty="0" smtClean="0">
              <a:solidFill>
                <a:srgbClr val="FF0000"/>
              </a:solidFill>
            </a:endParaRPr>
          </a:p>
          <a:p>
            <a:pPr marL="0" indent="0">
              <a:buNone/>
            </a:pPr>
            <a:r>
              <a:rPr lang="en-US" b="1" dirty="0" smtClean="0">
                <a:solidFill>
                  <a:schemeClr val="tx2"/>
                </a:solidFill>
              </a:rPr>
              <a:t>          (http:</a:t>
            </a:r>
            <a:r>
              <a:rPr lang="en-US" b="1" dirty="0" smtClean="0">
                <a:solidFill>
                  <a:schemeClr val="tx2"/>
                </a:solidFill>
              </a:rPr>
              <a:t>/</a:t>
            </a:r>
            <a:r>
              <a:rPr lang="en-US" b="1" dirty="0">
                <a:solidFill>
                  <a:schemeClr val="tx2"/>
                </a:solidFill>
              </a:rPr>
              <a:t>/</a:t>
            </a:r>
            <a:r>
              <a:rPr lang="en-US" b="1" dirty="0" err="1">
                <a:solidFill>
                  <a:schemeClr val="tx2"/>
                </a:solidFill>
              </a:rPr>
              <a:t>registrar.sas.cornell.edu</a:t>
            </a:r>
            <a:r>
              <a:rPr lang="en-US" b="1" dirty="0">
                <a:solidFill>
                  <a:schemeClr val="tx2"/>
                </a:solidFill>
              </a:rPr>
              <a:t>/</a:t>
            </a:r>
            <a:r>
              <a:rPr lang="en-US" b="1" dirty="0" err="1">
                <a:solidFill>
                  <a:schemeClr val="tx2"/>
                </a:solidFill>
              </a:rPr>
              <a:t>Sched</a:t>
            </a:r>
            <a:r>
              <a:rPr lang="en-US" b="1" dirty="0">
                <a:solidFill>
                  <a:schemeClr val="tx2"/>
                </a:solidFill>
              </a:rPr>
              <a:t>/</a:t>
            </a:r>
            <a:r>
              <a:rPr lang="en-US" b="1" dirty="0" err="1">
                <a:solidFill>
                  <a:schemeClr val="tx2"/>
                </a:solidFill>
              </a:rPr>
              <a:t>EXFA.html</a:t>
            </a:r>
            <a:r>
              <a:rPr lang="en-US" b="1" dirty="0">
                <a:solidFill>
                  <a:schemeClr val="tx2"/>
                </a:solidFill>
              </a:rPr>
              <a:t>)</a:t>
            </a:r>
            <a:endParaRPr lang="en-US" b="1" dirty="0" smtClean="0">
              <a:solidFill>
                <a:schemeClr val="tx2"/>
              </a:solidFill>
            </a:endParaRPr>
          </a:p>
          <a:p>
            <a:pPr marL="0" indent="0">
              <a:buNone/>
            </a:pPr>
            <a:endParaRPr lang="en-US" b="1" dirty="0">
              <a:solidFill>
                <a:srgbClr val="FF0000"/>
              </a:solidFill>
            </a:endParaRPr>
          </a:p>
          <a:p>
            <a:pPr marL="0" indent="0">
              <a:buNone/>
            </a:pPr>
            <a:endParaRPr lang="en-US" b="1" dirty="0" smtClean="0">
              <a:solidFill>
                <a:schemeClr val="tx2"/>
              </a:solidFill>
            </a:endParaRPr>
          </a:p>
          <a:p>
            <a:pPr marL="0" indent="0">
              <a:buNone/>
            </a:pPr>
            <a:r>
              <a:rPr lang="en-US" b="1" dirty="0" smtClean="0">
                <a:solidFill>
                  <a:schemeClr val="tx2"/>
                </a:solidFill>
              </a:rPr>
              <a:t>Material:</a:t>
            </a:r>
            <a:endParaRPr lang="en-US" b="1" dirty="0">
              <a:solidFill>
                <a:schemeClr val="tx2"/>
              </a:solidFill>
            </a:endParaRPr>
          </a:p>
          <a:p>
            <a:pPr marL="0" indent="0">
              <a:buNone/>
            </a:pPr>
            <a:r>
              <a:rPr lang="en-US" b="1" dirty="0" smtClean="0">
                <a:solidFill>
                  <a:schemeClr val="tx2"/>
                </a:solidFill>
              </a:rPr>
              <a:t>    </a:t>
            </a:r>
            <a:r>
              <a:rPr lang="en-US" b="1" i="1" dirty="0" smtClean="0">
                <a:solidFill>
                  <a:schemeClr val="tx2"/>
                </a:solidFill>
              </a:rPr>
              <a:t>Cumulative. Covers all material.</a:t>
            </a:r>
          </a:p>
          <a:p>
            <a:pPr marL="0" indent="0">
              <a:buNone/>
            </a:pPr>
            <a:r>
              <a:rPr lang="en-US" b="1" dirty="0" smtClean="0">
                <a:solidFill>
                  <a:schemeClr val="tx2"/>
                </a:solidFill>
              </a:rPr>
              <a:t>    Study: Slides complemented by R&amp;N.</a:t>
            </a:r>
          </a:p>
          <a:p>
            <a:pPr marL="0" indent="0">
              <a:buNone/>
            </a:pPr>
            <a:r>
              <a:rPr lang="en-US" b="1" dirty="0" smtClean="0">
                <a:solidFill>
                  <a:schemeClr val="tx2"/>
                </a:solidFill>
              </a:rPr>
              <a:t>    Study: </a:t>
            </a:r>
            <a:r>
              <a:rPr lang="en-US" b="1" dirty="0" err="1" smtClean="0">
                <a:solidFill>
                  <a:schemeClr val="tx2"/>
                </a:solidFill>
              </a:rPr>
              <a:t>Hwks</a:t>
            </a:r>
            <a:r>
              <a:rPr lang="en-US" b="1" dirty="0">
                <a:solidFill>
                  <a:schemeClr val="tx2"/>
                </a:solidFill>
              </a:rPr>
              <a:t> </a:t>
            </a:r>
            <a:r>
              <a:rPr lang="en-US" b="1" dirty="0" err="1" smtClean="0">
                <a:solidFill>
                  <a:schemeClr val="tx2"/>
                </a:solidFill>
              </a:rPr>
              <a:t>solns</a:t>
            </a:r>
            <a:r>
              <a:rPr lang="en-US" b="1" dirty="0" smtClean="0">
                <a:solidFill>
                  <a:schemeClr val="tx2"/>
                </a:solidFill>
              </a:rPr>
              <a:t>. &amp; midterm.</a:t>
            </a:r>
          </a:p>
          <a:p>
            <a:pPr marL="0" indent="0">
              <a:buNone/>
            </a:pPr>
            <a:endParaRPr lang="en-US" b="1" dirty="0">
              <a:solidFill>
                <a:schemeClr val="tx2"/>
              </a:solidFill>
            </a:endParaRPr>
          </a:p>
          <a:p>
            <a:pPr marL="0" indent="0">
              <a:buNone/>
            </a:pPr>
            <a:r>
              <a:rPr lang="en-US" b="1" dirty="0" smtClean="0">
                <a:solidFill>
                  <a:schemeClr val="tx2"/>
                </a:solidFill>
              </a:rPr>
              <a:t>Allowed</a:t>
            </a:r>
            <a:r>
              <a:rPr lang="en-US" b="1" smtClean="0">
                <a:solidFill>
                  <a:schemeClr val="tx2"/>
                </a:solidFill>
              </a:rPr>
              <a:t>: </a:t>
            </a:r>
            <a:r>
              <a:rPr lang="en-US" b="1" smtClean="0">
                <a:solidFill>
                  <a:schemeClr val="tx2"/>
                </a:solidFill>
              </a:rPr>
              <a:t>1 </a:t>
            </a:r>
            <a:r>
              <a:rPr lang="en-US" b="1" dirty="0" smtClean="0">
                <a:solidFill>
                  <a:schemeClr val="tx2"/>
                </a:solidFill>
              </a:rPr>
              <a:t>double-</a:t>
            </a:r>
            <a:r>
              <a:rPr lang="en-US" b="1" smtClean="0">
                <a:solidFill>
                  <a:schemeClr val="tx2"/>
                </a:solidFill>
              </a:rPr>
              <a:t>sided </a:t>
            </a:r>
            <a:r>
              <a:rPr lang="en-US" b="1" smtClean="0">
                <a:solidFill>
                  <a:schemeClr val="tx2"/>
                </a:solidFill>
              </a:rPr>
              <a:t>sheet </a:t>
            </a:r>
            <a:r>
              <a:rPr lang="en-US" b="1" dirty="0" smtClean="0">
                <a:solidFill>
                  <a:schemeClr val="tx2"/>
                </a:solidFill>
              </a:rPr>
              <a:t>of notes &amp; calculator.</a:t>
            </a:r>
          </a:p>
        </p:txBody>
      </p:sp>
    </p:spTree>
    <p:extLst>
      <p:ext uri="{BB962C8B-B14F-4D97-AF65-F5344CB8AC3E}">
        <p14:creationId xmlns:p14="http://schemas.microsoft.com/office/powerpoint/2010/main" val="9397976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Observations on Shimon Edelman’s talk.     11/13/14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Valid criticism of the claim that </a:t>
            </a:r>
            <a:r>
              <a:rPr lang="en-US" dirty="0" smtClean="0">
                <a:solidFill>
                  <a:srgbClr val="FF0000"/>
                </a:solidFill>
              </a:rPr>
              <a:t>Deep Learning </a:t>
            </a:r>
            <a:r>
              <a:rPr lang="en-US" dirty="0" smtClean="0"/>
              <a:t>(multi-layer neural nets) and </a:t>
            </a:r>
            <a:r>
              <a:rPr lang="en-US" dirty="0" smtClean="0">
                <a:solidFill>
                  <a:srgbClr val="FF0000"/>
                </a:solidFill>
              </a:rPr>
              <a:t>Reinforcement Learning (RL) </a:t>
            </a:r>
            <a:r>
              <a:rPr lang="en-US" dirty="0" smtClean="0"/>
              <a:t>come close to capturing full cognition/AI. </a:t>
            </a:r>
            <a:r>
              <a:rPr lang="en-US" dirty="0" smtClean="0">
                <a:solidFill>
                  <a:srgbClr val="FF0000"/>
                </a:solidFill>
              </a:rPr>
              <a:t>The brain is much more complex!</a:t>
            </a:r>
          </a:p>
          <a:p>
            <a:r>
              <a:rPr lang="en-US" dirty="0" smtClean="0">
                <a:solidFill>
                  <a:srgbClr val="FF0000"/>
                </a:solidFill>
              </a:rPr>
              <a:t>Need to move beyond input-output view </a:t>
            </a:r>
            <a:r>
              <a:rPr lang="en-US" dirty="0" smtClean="0"/>
              <a:t>of machine learning /AI. (Beyond the “Google query.”) It’s the stimulus-response view of actions. </a:t>
            </a:r>
            <a:r>
              <a:rPr lang="en-US" dirty="0" smtClean="0">
                <a:solidFill>
                  <a:srgbClr val="FF0000"/>
                </a:solidFill>
              </a:rPr>
              <a:t>Captures only the most basic reflex agent behaviors.</a:t>
            </a:r>
          </a:p>
          <a:p>
            <a:r>
              <a:rPr lang="en-US" dirty="0" smtClean="0"/>
              <a:t>Need </a:t>
            </a:r>
            <a:r>
              <a:rPr lang="en-US" dirty="0" smtClean="0">
                <a:solidFill>
                  <a:srgbClr val="FF0000"/>
                </a:solidFill>
              </a:rPr>
              <a:t>richer internal representations of the world. Knowledge representation. Causality. </a:t>
            </a:r>
            <a:r>
              <a:rPr lang="en-US" dirty="0" smtClean="0"/>
              <a:t>Can explain </a:t>
            </a:r>
            <a:r>
              <a:rPr lang="en-US" dirty="0" err="1" smtClean="0"/>
              <a:t>eg</a:t>
            </a:r>
            <a:r>
              <a:rPr lang="en-US" dirty="0" smtClean="0"/>
              <a:t> learning new behaviors from just one or two examples (contrast with RL).</a:t>
            </a:r>
            <a:endParaRPr lang="en-US" dirty="0"/>
          </a:p>
        </p:txBody>
      </p:sp>
    </p:spTree>
    <p:extLst>
      <p:ext uri="{BB962C8B-B14F-4D97-AF65-F5344CB8AC3E}">
        <p14:creationId xmlns:p14="http://schemas.microsoft.com/office/powerpoint/2010/main" val="965784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18241"/>
            <a:ext cx="8539067" cy="5879651"/>
          </a:xfrm>
        </p:spPr>
        <p:txBody>
          <a:bodyPr>
            <a:normAutofit fontScale="85000" lnSpcReduction="20000"/>
          </a:bodyPr>
          <a:lstStyle/>
          <a:p>
            <a:pPr marL="0" indent="0">
              <a:buNone/>
            </a:pPr>
            <a:r>
              <a:rPr lang="en-US" dirty="0" smtClean="0"/>
              <a:t>But, there is also some validity behind the excitement for deep learning and RL using Big Data:</a:t>
            </a:r>
          </a:p>
          <a:p>
            <a:pPr marL="0" indent="0">
              <a:buNone/>
            </a:pPr>
            <a:r>
              <a:rPr lang="en-US" dirty="0"/>
              <a:t> </a:t>
            </a:r>
            <a:r>
              <a:rPr lang="en-US" dirty="0" smtClean="0"/>
              <a:t>   </a:t>
            </a:r>
            <a:r>
              <a:rPr lang="en-US" dirty="0" smtClean="0">
                <a:solidFill>
                  <a:srgbClr val="FF0000"/>
                </a:solidFill>
              </a:rPr>
              <a:t>the success on vision tasks (image recognition) and</a:t>
            </a:r>
          </a:p>
          <a:p>
            <a:pPr marL="0" indent="0">
              <a:buNone/>
            </a:pPr>
            <a:r>
              <a:rPr lang="en-US" dirty="0">
                <a:solidFill>
                  <a:srgbClr val="FF0000"/>
                </a:solidFill>
              </a:rPr>
              <a:t> </a:t>
            </a:r>
            <a:r>
              <a:rPr lang="en-US" dirty="0" smtClean="0">
                <a:solidFill>
                  <a:srgbClr val="FF0000"/>
                </a:solidFill>
              </a:rPr>
              <a:t>   speech recognition. I.e. “sensory processing.”</a:t>
            </a:r>
          </a:p>
          <a:p>
            <a:pPr marL="0" indent="0">
              <a:buNone/>
            </a:pPr>
            <a:endParaRPr lang="en-US" dirty="0" smtClean="0"/>
          </a:p>
          <a:p>
            <a:pPr marL="0" indent="0">
              <a:buNone/>
            </a:pPr>
            <a:r>
              <a:rPr lang="en-US" b="1" dirty="0" smtClean="0">
                <a:solidFill>
                  <a:srgbClr val="FF0000"/>
                </a:solidFill>
              </a:rPr>
              <a:t>These tasks have frustrated AI researchers for decades. </a:t>
            </a:r>
          </a:p>
          <a:p>
            <a:pPr marL="0" indent="0">
              <a:buNone/>
            </a:pPr>
            <a:endParaRPr lang="en-US" dirty="0"/>
          </a:p>
          <a:p>
            <a:pPr marL="0" indent="0">
              <a:buNone/>
            </a:pPr>
            <a:r>
              <a:rPr lang="en-US" b="1" dirty="0" smtClean="0">
                <a:solidFill>
                  <a:srgbClr val="008000"/>
                </a:solidFill>
              </a:rPr>
              <a:t>Famously underestimated</a:t>
            </a:r>
            <a:r>
              <a:rPr lang="en-US" b="1" smtClean="0">
                <a:solidFill>
                  <a:srgbClr val="008000"/>
                </a:solidFill>
              </a:rPr>
              <a:t>: </a:t>
            </a:r>
            <a:r>
              <a:rPr lang="en-US" smtClean="0"/>
              <a:t>1966 </a:t>
            </a:r>
            <a:r>
              <a:rPr lang="en-US" dirty="0" smtClean="0"/>
              <a:t>--- “solving image recognition (objects etc.) was assigned as a *part time* </a:t>
            </a:r>
            <a:r>
              <a:rPr lang="en-US" dirty="0" err="1" smtClean="0"/>
              <a:t>ugrad</a:t>
            </a:r>
            <a:r>
              <a:rPr lang="en-US" dirty="0" smtClean="0"/>
              <a:t> project at MIT!</a:t>
            </a:r>
          </a:p>
          <a:p>
            <a:pPr marL="0" indent="0">
              <a:buNone/>
            </a:pPr>
            <a:endParaRPr lang="en-US" dirty="0" smtClean="0"/>
          </a:p>
          <a:p>
            <a:pPr marL="0" indent="0">
              <a:buNone/>
            </a:pPr>
            <a:r>
              <a:rPr lang="en-US" dirty="0">
                <a:hlinkClick r:id="rId2"/>
              </a:rPr>
              <a:t>http://projects.csail.mit.edu/films/aifilms/</a:t>
            </a:r>
            <a:r>
              <a:rPr lang="en-US" dirty="0" smtClean="0">
                <a:hlinkClick r:id="rId2"/>
              </a:rPr>
              <a:t>AIFilms.html</a:t>
            </a:r>
            <a:endParaRPr lang="en-US" dirty="0" smtClean="0"/>
          </a:p>
          <a:p>
            <a:pPr marL="0" indent="0">
              <a:buNone/>
            </a:pPr>
            <a:endParaRPr lang="en-US" dirty="0"/>
          </a:p>
          <a:p>
            <a:pPr marL="0" indent="0">
              <a:buNone/>
            </a:pPr>
            <a:r>
              <a:rPr lang="en-US" b="1" dirty="0" smtClean="0"/>
              <a:t>Finally, 5 decades later, real progress!</a:t>
            </a:r>
          </a:p>
        </p:txBody>
      </p:sp>
    </p:spTree>
    <p:extLst>
      <p:ext uri="{BB962C8B-B14F-4D97-AF65-F5344CB8AC3E}">
        <p14:creationId xmlns:p14="http://schemas.microsoft.com/office/powerpoint/2010/main" val="3204847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9336"/>
            <a:ext cx="8229600" cy="5896828"/>
          </a:xfrm>
        </p:spPr>
        <p:txBody>
          <a:bodyPr>
            <a:normAutofit fontScale="92500"/>
          </a:bodyPr>
          <a:lstStyle/>
          <a:p>
            <a:pPr marL="0" indent="0">
              <a:buNone/>
            </a:pPr>
            <a:r>
              <a:rPr lang="en-US" b="1" dirty="0" smtClean="0">
                <a:solidFill>
                  <a:schemeClr val="accent2"/>
                </a:solidFill>
              </a:rPr>
              <a:t>Can we combine these advances with advances in the symbolic/probabilistic arena, i.e., knowledge representation, reasoning, and search? </a:t>
            </a:r>
          </a:p>
          <a:p>
            <a:pPr marL="0" indent="0">
              <a:buNone/>
            </a:pPr>
            <a:r>
              <a:rPr lang="en-US" dirty="0" smtClean="0"/>
              <a:t>E.g., use deep learning and RL to get the sensory inputs into symbolic representation and proceed from there. This will not model the brain in any detail but the overall performance could be impressive nevertheless.</a:t>
            </a:r>
          </a:p>
          <a:p>
            <a:pPr marL="0" indent="0">
              <a:buNone/>
            </a:pPr>
            <a:endParaRPr lang="en-US" dirty="0"/>
          </a:p>
          <a:p>
            <a:pPr marL="0" indent="0">
              <a:buNone/>
            </a:pPr>
            <a:r>
              <a:rPr lang="en-US" b="1" dirty="0" smtClean="0">
                <a:solidFill>
                  <a:schemeClr val="tx2"/>
                </a:solidFill>
              </a:rPr>
              <a:t>Systems like Watson and self-driving cars suggest that system integration of many “weak” and distinct components can be very powerful overall.</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84166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9742"/>
            <a:ext cx="8395748" cy="5482883"/>
          </a:xfrm>
        </p:spPr>
        <p:txBody>
          <a:bodyPr>
            <a:normAutofit fontScale="85000" lnSpcReduction="20000"/>
          </a:bodyPr>
          <a:lstStyle/>
          <a:p>
            <a:pPr marL="0" indent="0">
              <a:buNone/>
            </a:pPr>
            <a:endParaRPr lang="en-US" b="1" dirty="0" smtClean="0">
              <a:solidFill>
                <a:srgbClr val="0000FF"/>
              </a:solidFill>
            </a:endParaRPr>
          </a:p>
          <a:p>
            <a:r>
              <a:rPr lang="en-US" b="1" i="1" dirty="0" smtClean="0">
                <a:solidFill>
                  <a:schemeClr val="accent2"/>
                </a:solidFill>
              </a:rPr>
              <a:t>Midterm: Material up-to-and-including Adversarial Search (Game trees, </a:t>
            </a:r>
            <a:r>
              <a:rPr lang="en-US" b="1" i="1" dirty="0" err="1" smtClean="0">
                <a:solidFill>
                  <a:schemeClr val="accent2"/>
                </a:solidFill>
              </a:rPr>
              <a:t>minimax</a:t>
            </a:r>
            <a:r>
              <a:rPr lang="en-US" b="1" i="1" dirty="0" smtClean="0">
                <a:solidFill>
                  <a:schemeClr val="accent2"/>
                </a:solidFill>
              </a:rPr>
              <a:t>, &amp; alpha-beta, </a:t>
            </a:r>
            <a:r>
              <a:rPr lang="en-US" b="1" i="1" dirty="0" err="1" smtClean="0">
                <a:solidFill>
                  <a:schemeClr val="accent2"/>
                </a:solidFill>
              </a:rPr>
              <a:t>expectiminimax</a:t>
            </a:r>
            <a:r>
              <a:rPr lang="en-US" b="1" i="1" dirty="0" smtClean="0">
                <a:solidFill>
                  <a:schemeClr val="accent2"/>
                </a:solidFill>
              </a:rPr>
              <a:t>; slides #10)</a:t>
            </a:r>
          </a:p>
          <a:p>
            <a:endParaRPr lang="en-US" b="1" i="1" dirty="0" smtClean="0">
              <a:solidFill>
                <a:schemeClr val="accent2"/>
              </a:solidFill>
            </a:endParaRPr>
          </a:p>
          <a:p>
            <a:pPr marL="0" indent="0">
              <a:buNone/>
            </a:pPr>
            <a:r>
              <a:rPr lang="en-US" b="1" i="1" dirty="0">
                <a:solidFill>
                  <a:schemeClr val="accent2"/>
                </a:solidFill>
              </a:rPr>
              <a:t>	</a:t>
            </a:r>
            <a:r>
              <a:rPr lang="en-US" b="1" i="1" dirty="0" smtClean="0">
                <a:solidFill>
                  <a:schemeClr val="accent2"/>
                </a:solidFill>
              </a:rPr>
              <a:t> </a:t>
            </a:r>
            <a:r>
              <a:rPr lang="en-US" b="1" i="1" dirty="0" smtClean="0">
                <a:solidFill>
                  <a:schemeClr val="tx2"/>
                </a:solidFill>
              </a:rPr>
              <a:t>1) See lecture slides on web.</a:t>
            </a:r>
          </a:p>
          <a:p>
            <a:pPr marL="0" indent="0">
              <a:buNone/>
            </a:pPr>
            <a:r>
              <a:rPr lang="en-US" b="1" i="1" dirty="0">
                <a:solidFill>
                  <a:schemeClr val="tx2"/>
                </a:solidFill>
              </a:rPr>
              <a:t> </a:t>
            </a:r>
            <a:r>
              <a:rPr lang="en-US" b="1" i="1" dirty="0" smtClean="0">
                <a:solidFill>
                  <a:schemeClr val="tx2"/>
                </a:solidFill>
              </a:rPr>
              <a:t>     2) Study sections in R&amp;N.</a:t>
            </a:r>
          </a:p>
          <a:p>
            <a:pPr marL="0" indent="0">
              <a:buNone/>
            </a:pPr>
            <a:r>
              <a:rPr lang="en-US" b="1" i="1" dirty="0" smtClean="0">
                <a:solidFill>
                  <a:schemeClr val="tx2"/>
                </a:solidFill>
              </a:rPr>
              <a:t>      3) Consider </a:t>
            </a:r>
            <a:r>
              <a:rPr lang="en-US" b="1" i="1" dirty="0" err="1" smtClean="0">
                <a:solidFill>
                  <a:schemeClr val="tx2"/>
                </a:solidFill>
              </a:rPr>
              <a:t>hkw</a:t>
            </a:r>
            <a:r>
              <a:rPr lang="en-US" b="1" i="1" dirty="0" smtClean="0">
                <a:solidFill>
                  <a:schemeClr val="tx2"/>
                </a:solidFill>
              </a:rPr>
              <a:t> problems and </a:t>
            </a:r>
            <a:r>
              <a:rPr lang="en-US" b="1" i="1" dirty="0" err="1" smtClean="0">
                <a:solidFill>
                  <a:schemeClr val="tx2"/>
                </a:solidFill>
              </a:rPr>
              <a:t>solns</a:t>
            </a:r>
            <a:r>
              <a:rPr lang="en-US" b="1" i="1" dirty="0" smtClean="0">
                <a:solidFill>
                  <a:schemeClr val="tx2"/>
                </a:solidFill>
              </a:rPr>
              <a:t>.</a:t>
            </a:r>
          </a:p>
          <a:p>
            <a:pPr marL="0" indent="0">
              <a:buNone/>
            </a:pPr>
            <a:endParaRPr lang="en-US" b="1" dirty="0" smtClean="0">
              <a:solidFill>
                <a:schemeClr val="tx2"/>
              </a:solidFill>
            </a:endParaRPr>
          </a:p>
          <a:p>
            <a:r>
              <a:rPr lang="en-US" b="1" i="1" dirty="0" smtClean="0">
                <a:solidFill>
                  <a:srgbClr val="008000"/>
                </a:solidFill>
              </a:rPr>
              <a:t>Midterm: closed book but 1 two-sided sheet of notes allowed. (typed / hand written  / any way </a:t>
            </a:r>
            <a:r>
              <a:rPr lang="en-US" b="1" i="1" smtClean="0">
                <a:solidFill>
                  <a:srgbClr val="008000"/>
                </a:solidFill>
              </a:rPr>
              <a:t>you like)</a:t>
            </a:r>
            <a:endParaRPr lang="en-US" b="1" i="1" dirty="0" smtClean="0">
              <a:solidFill>
                <a:srgbClr val="008000"/>
              </a:solidFill>
            </a:endParaRPr>
          </a:p>
          <a:p>
            <a:r>
              <a:rPr lang="en-US" b="1" i="1" dirty="0" smtClean="0">
                <a:solidFill>
                  <a:srgbClr val="008000"/>
                </a:solidFill>
              </a:rPr>
              <a:t>Re: reinforcement learning, focus on slides. R&amp;N</a:t>
            </a:r>
          </a:p>
          <a:p>
            <a:pPr marL="0" indent="0">
              <a:buNone/>
            </a:pPr>
            <a:r>
              <a:rPr lang="en-US" b="1" i="1" dirty="0">
                <a:solidFill>
                  <a:srgbClr val="008000"/>
                </a:solidFill>
              </a:rPr>
              <a:t> </a:t>
            </a:r>
            <a:r>
              <a:rPr lang="en-US" b="1" i="1" dirty="0" smtClean="0">
                <a:solidFill>
                  <a:srgbClr val="008000"/>
                </a:solidFill>
              </a:rPr>
              <a:t>   chapter 21 too much depth.</a:t>
            </a:r>
          </a:p>
          <a:p>
            <a:pPr marL="0" indent="0">
              <a:buNone/>
            </a:pPr>
            <a:endParaRPr lang="en-US" b="1" dirty="0" smtClean="0">
              <a:solidFill>
                <a:srgbClr val="008000"/>
              </a:solidFill>
            </a:endParaRPr>
          </a:p>
        </p:txBody>
      </p:sp>
      <p:sp>
        <p:nvSpPr>
          <p:cNvPr id="4" name="TextBox 3"/>
          <p:cNvSpPr txBox="1"/>
          <p:nvPr/>
        </p:nvSpPr>
        <p:spPr>
          <a:xfrm>
            <a:off x="7015818" y="302366"/>
            <a:ext cx="1787669" cy="584776"/>
          </a:xfrm>
          <a:prstGeom prst="rect">
            <a:avLst/>
          </a:prstGeom>
          <a:noFill/>
        </p:spPr>
        <p:txBody>
          <a:bodyPr wrap="none" rtlCol="0">
            <a:spAutoFit/>
          </a:bodyPr>
          <a:lstStyle/>
          <a:p>
            <a:r>
              <a:rPr lang="en-US" sz="3200" b="1" dirty="0" smtClean="0"/>
              <a:t>10/22/14</a:t>
            </a:r>
            <a:endParaRPr lang="en-US" sz="3200" b="1" dirty="0"/>
          </a:p>
        </p:txBody>
      </p:sp>
    </p:spTree>
    <p:extLst>
      <p:ext uri="{BB962C8B-B14F-4D97-AF65-F5344CB8AC3E}">
        <p14:creationId xmlns:p14="http://schemas.microsoft.com/office/powerpoint/2010/main" val="704677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How do we search for “longest path” on a map? 09/26/14</a:t>
            </a:r>
            <a:endParaRPr lang="en-US" b="1" dirty="0">
              <a:solidFill>
                <a:srgbClr val="FF0000"/>
              </a:solidFill>
            </a:endParaRPr>
          </a:p>
        </p:txBody>
      </p:sp>
      <p:sp>
        <p:nvSpPr>
          <p:cNvPr id="3" name="Content Placeholder 2"/>
          <p:cNvSpPr>
            <a:spLocks noGrp="1"/>
          </p:cNvSpPr>
          <p:nvPr>
            <p:ph idx="1"/>
          </p:nvPr>
        </p:nvSpPr>
        <p:spPr>
          <a:xfrm>
            <a:off x="457200" y="1529058"/>
            <a:ext cx="8411060" cy="4376287"/>
          </a:xfrm>
        </p:spPr>
        <p:txBody>
          <a:bodyPr>
            <a:normAutofit/>
          </a:bodyPr>
          <a:lstStyle/>
          <a:p>
            <a:pPr marL="0" indent="0">
              <a:buNone/>
            </a:pPr>
            <a:r>
              <a:rPr lang="en-US" dirty="0" smtClean="0"/>
              <a:t>Uniform cost search with highest cost first? NO (missing “</a:t>
            </a:r>
            <a:r>
              <a:rPr lang="en-US" dirty="0" err="1" smtClean="0"/>
              <a:t>Markovian</a:t>
            </a:r>
            <a:r>
              <a:rPr lang="en-US" dirty="0" smtClean="0"/>
              <a:t>” property of shortest path.</a:t>
            </a:r>
          </a:p>
          <a:p>
            <a:pPr marL="0" indent="0">
              <a:buNone/>
            </a:pPr>
            <a:r>
              <a:rPr lang="en-US" dirty="0" smtClean="0"/>
              <a:t>Other approach? General tree search. No repeating states down a single branch (limits depth to n nodes). What if you reach the goal? Keep going! (Stop only after full space is searched and return longest found path to goal.</a:t>
            </a:r>
          </a:p>
          <a:p>
            <a:pPr marL="0" indent="0">
              <a:buNone/>
            </a:pPr>
            <a:r>
              <a:rPr lang="en-US" dirty="0" smtClean="0"/>
              <a:t>Can we do better? If so, how? If not, why not?</a:t>
            </a:r>
          </a:p>
        </p:txBody>
      </p:sp>
      <p:sp>
        <p:nvSpPr>
          <p:cNvPr id="4" name="TextBox 3"/>
          <p:cNvSpPr txBox="1"/>
          <p:nvPr/>
        </p:nvSpPr>
        <p:spPr>
          <a:xfrm>
            <a:off x="1983103" y="5883067"/>
            <a:ext cx="4074503" cy="523220"/>
          </a:xfrm>
          <a:prstGeom prst="rect">
            <a:avLst/>
          </a:prstGeom>
          <a:noFill/>
        </p:spPr>
        <p:txBody>
          <a:bodyPr wrap="none" rtlCol="0">
            <a:spAutoFit/>
          </a:bodyPr>
          <a:lstStyle/>
          <a:p>
            <a:r>
              <a:rPr lang="en-US" sz="2800" b="1" dirty="0" smtClean="0">
                <a:solidFill>
                  <a:srgbClr val="FF0000"/>
                </a:solidFill>
              </a:rPr>
              <a:t>Not significantly. P =/= NP</a:t>
            </a:r>
            <a:endParaRPr lang="en-US" sz="2800" b="1" dirty="0">
              <a:solidFill>
                <a:srgbClr val="FF0000"/>
              </a:solidFill>
            </a:endParaRPr>
          </a:p>
        </p:txBody>
      </p:sp>
    </p:spTree>
    <p:extLst>
      <p:ext uri="{BB962C8B-B14F-4D97-AF65-F5344CB8AC3E}">
        <p14:creationId xmlns:p14="http://schemas.microsoft.com/office/powerpoint/2010/main" val="1407321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41"/>
            <a:ext cx="8229600" cy="1143000"/>
          </a:xfrm>
        </p:spPr>
        <p:txBody>
          <a:bodyPr/>
          <a:lstStyle/>
          <a:p>
            <a:r>
              <a:rPr lang="en-US" dirty="0" smtClean="0"/>
              <a:t>Notes </a:t>
            </a:r>
            <a:r>
              <a:rPr lang="en-US" dirty="0" err="1" smtClean="0"/>
              <a:t>Wedn</a:t>
            </a:r>
            <a:r>
              <a:rPr lang="en-US" dirty="0" smtClean="0"/>
              <a:t>. 09/10/14</a:t>
            </a:r>
            <a:endParaRPr lang="en-US" dirty="0"/>
          </a:p>
        </p:txBody>
      </p:sp>
      <p:sp>
        <p:nvSpPr>
          <p:cNvPr id="5" name="Content Placeholder 4"/>
          <p:cNvSpPr>
            <a:spLocks noGrp="1"/>
          </p:cNvSpPr>
          <p:nvPr>
            <p:ph idx="1"/>
          </p:nvPr>
        </p:nvSpPr>
        <p:spPr>
          <a:xfrm>
            <a:off x="457200" y="1430870"/>
            <a:ext cx="8229600" cy="4936067"/>
          </a:xfrm>
        </p:spPr>
        <p:txBody>
          <a:bodyPr>
            <a:normAutofit fontScale="85000" lnSpcReduction="10000"/>
          </a:bodyPr>
          <a:lstStyle/>
          <a:p>
            <a:r>
              <a:rPr lang="en-US" dirty="0" smtClean="0"/>
              <a:t>Course </a:t>
            </a:r>
            <a:r>
              <a:rPr lang="en-US" dirty="0" err="1" smtClean="0"/>
              <a:t>url</a:t>
            </a:r>
            <a:r>
              <a:rPr lang="en-US" dirty="0" smtClean="0"/>
              <a:t>:</a:t>
            </a:r>
          </a:p>
          <a:p>
            <a:pPr marL="0" indent="0">
              <a:buNone/>
            </a:pPr>
            <a:r>
              <a:rPr lang="en-US" dirty="0" err="1" smtClean="0">
                <a:hlinkClick r:id="rId2"/>
              </a:rPr>
              <a:t>www.cs.cornell.edu</a:t>
            </a:r>
            <a:r>
              <a:rPr lang="en-US" dirty="0" smtClean="0">
                <a:hlinkClick r:id="rId2"/>
              </a:rPr>
              <a:t>/</a:t>
            </a:r>
            <a:r>
              <a:rPr lang="fr-FR" dirty="0" smtClean="0">
                <a:hlinkClick r:id="rId2"/>
              </a:rPr>
              <a:t>courses/cs4700/2014fa/</a:t>
            </a:r>
            <a:endParaRPr lang="fr-FR" dirty="0" smtClean="0"/>
          </a:p>
          <a:p>
            <a:pPr marL="0" indent="0">
              <a:buNone/>
            </a:pPr>
            <a:endParaRPr lang="fr-FR" dirty="0"/>
          </a:p>
          <a:p>
            <a:pPr marL="0" indent="0">
              <a:buNone/>
            </a:pPr>
            <a:r>
              <a:rPr lang="fr-FR" dirty="0" err="1" smtClean="0"/>
              <a:t>Enrollment</a:t>
            </a:r>
            <a:r>
              <a:rPr lang="fr-FR" dirty="0" smtClean="0"/>
              <a:t> </a:t>
            </a:r>
            <a:r>
              <a:rPr lang="fr-FR" dirty="0" err="1" smtClean="0"/>
              <a:t>is</a:t>
            </a:r>
            <a:r>
              <a:rPr lang="fr-FR" dirty="0" smtClean="0"/>
              <a:t> </a:t>
            </a:r>
            <a:r>
              <a:rPr lang="fr-FR" dirty="0" err="1" smtClean="0"/>
              <a:t>finalized</a:t>
            </a:r>
            <a:r>
              <a:rPr lang="fr-FR" dirty="0" smtClean="0"/>
              <a:t>. </a:t>
            </a:r>
            <a:r>
              <a:rPr lang="fr-FR" dirty="0" err="1" smtClean="0"/>
              <a:t>Everyone</a:t>
            </a:r>
            <a:r>
              <a:rPr lang="fr-FR" dirty="0" smtClean="0"/>
              <a:t> </a:t>
            </a:r>
            <a:r>
              <a:rPr lang="fr-FR" dirty="0" err="1" smtClean="0"/>
              <a:t>now</a:t>
            </a:r>
            <a:r>
              <a:rPr lang="fr-FR" dirty="0" smtClean="0"/>
              <a:t> in CMS.</a:t>
            </a:r>
          </a:p>
          <a:p>
            <a:pPr marL="0" indent="0">
              <a:buNone/>
            </a:pPr>
            <a:endParaRPr lang="fr-FR" dirty="0"/>
          </a:p>
          <a:p>
            <a:pPr marL="0" indent="0">
              <a:buNone/>
            </a:pPr>
            <a:r>
              <a:rPr lang="fr-FR" b="1" dirty="0" smtClean="0"/>
              <a:t>This Friday 09/12/14: 11:25am </a:t>
            </a:r>
            <a:r>
              <a:rPr lang="fr-FR" b="1" dirty="0" err="1" smtClean="0"/>
              <a:t>this</a:t>
            </a:r>
            <a:r>
              <a:rPr lang="fr-FR" b="1" dirty="0" smtClean="0"/>
              <a:t> room</a:t>
            </a:r>
          </a:p>
          <a:p>
            <a:pPr marL="0" indent="0">
              <a:buNone/>
            </a:pPr>
            <a:r>
              <a:rPr lang="fr-FR" b="1" dirty="0"/>
              <a:t> </a:t>
            </a:r>
            <a:r>
              <a:rPr lang="fr-FR" b="1" dirty="0" smtClean="0"/>
              <a:t>    CS 4701 --- </a:t>
            </a:r>
            <a:r>
              <a:rPr lang="fr-FR" b="1" dirty="0" err="1" smtClean="0"/>
              <a:t>Organizational</a:t>
            </a:r>
            <a:r>
              <a:rPr lang="fr-FR" b="1" dirty="0"/>
              <a:t> </a:t>
            </a:r>
            <a:r>
              <a:rPr lang="fr-FR" b="1" dirty="0" smtClean="0"/>
              <a:t>meeting.</a:t>
            </a:r>
          </a:p>
          <a:p>
            <a:pPr marL="0" indent="0">
              <a:buNone/>
            </a:pPr>
            <a:endParaRPr lang="fr-FR" dirty="0"/>
          </a:p>
          <a:p>
            <a:pPr marL="0" indent="0">
              <a:buNone/>
            </a:pPr>
            <a:r>
              <a:rPr lang="fr-FR" b="1" dirty="0" smtClean="0">
                <a:solidFill>
                  <a:srgbClr val="FF0000"/>
                </a:solidFill>
              </a:rPr>
              <a:t>News item: CNN --- </a:t>
            </a:r>
            <a:r>
              <a:rPr lang="fr-FR" b="1" dirty="0" err="1" smtClean="0">
                <a:solidFill>
                  <a:srgbClr val="FF0000"/>
                </a:solidFill>
              </a:rPr>
              <a:t>When</a:t>
            </a:r>
            <a:r>
              <a:rPr lang="fr-FR" b="1" dirty="0" smtClean="0">
                <a:solidFill>
                  <a:srgbClr val="FF0000"/>
                </a:solidFill>
              </a:rPr>
              <a:t> Machines </a:t>
            </a:r>
            <a:r>
              <a:rPr lang="fr-FR" b="1" dirty="0" err="1" smtClean="0">
                <a:solidFill>
                  <a:srgbClr val="FF0000"/>
                </a:solidFill>
              </a:rPr>
              <a:t>Outsmart</a:t>
            </a:r>
            <a:r>
              <a:rPr lang="fr-FR" b="1" dirty="0" smtClean="0">
                <a:solidFill>
                  <a:srgbClr val="FF0000"/>
                </a:solidFill>
              </a:rPr>
              <a:t> </a:t>
            </a:r>
            <a:r>
              <a:rPr lang="fr-FR" b="1" dirty="0" err="1" smtClean="0">
                <a:solidFill>
                  <a:srgbClr val="FF0000"/>
                </a:solidFill>
              </a:rPr>
              <a:t>Humans</a:t>
            </a:r>
            <a:r>
              <a:rPr lang="fr-FR" b="1" dirty="0" smtClean="0">
                <a:solidFill>
                  <a:srgbClr val="FF0000"/>
                </a:solidFill>
              </a:rPr>
              <a:t> (</a:t>
            </a:r>
            <a:r>
              <a:rPr lang="fr-FR" b="1" dirty="0" err="1" smtClean="0">
                <a:solidFill>
                  <a:srgbClr val="FF0000"/>
                </a:solidFill>
              </a:rPr>
              <a:t>link</a:t>
            </a:r>
            <a:r>
              <a:rPr lang="fr-FR" b="1" dirty="0" smtClean="0">
                <a:solidFill>
                  <a:srgbClr val="FF0000"/>
                </a:solidFill>
              </a:rPr>
              <a:t> on course page) </a:t>
            </a:r>
          </a:p>
          <a:p>
            <a:pPr marL="0" indent="0">
              <a:buNone/>
            </a:pPr>
            <a:r>
              <a:rPr lang="fr-FR" b="1" smtClean="0">
                <a:solidFill>
                  <a:srgbClr val="008000"/>
                </a:solidFill>
              </a:rPr>
              <a:t>--- Superintelligence</a:t>
            </a:r>
            <a:r>
              <a:rPr lang="fr-FR" b="1" dirty="0" smtClean="0">
                <a:solidFill>
                  <a:srgbClr val="008000"/>
                </a:solidFill>
              </a:rPr>
              <a:t> by Nick </a:t>
            </a:r>
            <a:r>
              <a:rPr lang="fr-FR" b="1" dirty="0" err="1" smtClean="0">
                <a:solidFill>
                  <a:srgbClr val="008000"/>
                </a:solidFill>
              </a:rPr>
              <a:t>Bostrom</a:t>
            </a:r>
            <a:endParaRPr lang="fr-FR" b="1" dirty="0" smtClean="0">
              <a:solidFill>
                <a:srgbClr val="008000"/>
              </a:solidFill>
            </a:endParaRPr>
          </a:p>
          <a:p>
            <a:pPr marL="0" indent="0">
              <a:buNone/>
            </a:pPr>
            <a:endParaRPr lang="fr-FR" dirty="0" smtClean="0"/>
          </a:p>
          <a:p>
            <a:pPr marL="0" indent="0">
              <a:buNone/>
            </a:pPr>
            <a:endParaRPr lang="fr-FR" dirty="0" smtClean="0"/>
          </a:p>
        </p:txBody>
      </p:sp>
    </p:spTree>
    <p:extLst>
      <p:ext uri="{BB962C8B-B14F-4D97-AF65-F5344CB8AC3E}">
        <p14:creationId xmlns:p14="http://schemas.microsoft.com/office/powerpoint/2010/main" val="266212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7705"/>
            <a:ext cx="8229600" cy="1143000"/>
          </a:xfrm>
        </p:spPr>
        <p:txBody>
          <a:bodyPr/>
          <a:lstStyle/>
          <a:p>
            <a:r>
              <a:rPr lang="en-US" dirty="0" smtClean="0"/>
              <a:t>Notes Fri. 09/05/14</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Course </a:t>
            </a:r>
            <a:r>
              <a:rPr lang="en-US" dirty="0" err="1" smtClean="0"/>
              <a:t>url</a:t>
            </a:r>
            <a:r>
              <a:rPr lang="en-US" dirty="0" smtClean="0"/>
              <a:t>:</a:t>
            </a:r>
          </a:p>
          <a:p>
            <a:pPr marL="0" indent="0">
              <a:buNone/>
            </a:pPr>
            <a:r>
              <a:rPr lang="en-US" dirty="0" err="1" smtClean="0">
                <a:hlinkClick r:id="rId2"/>
              </a:rPr>
              <a:t>www.cs.cornell.edu</a:t>
            </a:r>
            <a:r>
              <a:rPr lang="en-US" dirty="0" smtClean="0">
                <a:hlinkClick r:id="rId2"/>
              </a:rPr>
              <a:t>/</a:t>
            </a:r>
            <a:r>
              <a:rPr lang="fr-FR" dirty="0" smtClean="0">
                <a:hlinkClick r:id="rId2"/>
              </a:rPr>
              <a:t>courses/cs4700/2014fa/</a:t>
            </a:r>
            <a:endParaRPr lang="fr-FR" dirty="0" smtClean="0"/>
          </a:p>
          <a:p>
            <a:pPr marL="0" indent="0">
              <a:buNone/>
            </a:pPr>
            <a:endParaRPr lang="fr-FR" dirty="0"/>
          </a:p>
          <a:p>
            <a:pPr marL="0" indent="0">
              <a:buNone/>
            </a:pPr>
            <a:r>
              <a:rPr lang="fr-FR" dirty="0" smtClean="0"/>
              <a:t>CMS </a:t>
            </a:r>
            <a:r>
              <a:rPr lang="fr-FR" dirty="0" err="1" smtClean="0"/>
              <a:t>will</a:t>
            </a:r>
            <a:r>
              <a:rPr lang="fr-FR" dirty="0" smtClean="0"/>
              <a:t> </a:t>
            </a:r>
            <a:r>
              <a:rPr lang="fr-FR" dirty="0" err="1" smtClean="0"/>
              <a:t>be</a:t>
            </a:r>
            <a:r>
              <a:rPr lang="fr-FR" dirty="0" smtClean="0"/>
              <a:t> </a:t>
            </a:r>
            <a:r>
              <a:rPr lang="fr-FR" dirty="0" err="1" smtClean="0"/>
              <a:t>populated</a:t>
            </a:r>
            <a:r>
              <a:rPr lang="fr-FR" dirty="0" smtClean="0"/>
              <a:t> by </a:t>
            </a:r>
            <a:r>
              <a:rPr lang="fr-FR" smtClean="0"/>
              <a:t>Monday.</a:t>
            </a:r>
            <a:endParaRPr lang="fr-FR" dirty="0" smtClean="0"/>
          </a:p>
          <a:p>
            <a:pPr marL="0" indent="0">
              <a:buNone/>
            </a:pPr>
            <a:endParaRPr lang="fr-FR" dirty="0" smtClean="0"/>
          </a:p>
          <a:p>
            <a:pPr marL="0" indent="0">
              <a:buNone/>
            </a:pPr>
            <a:r>
              <a:rPr lang="fr-FR" dirty="0" err="1" smtClean="0"/>
              <a:t>Enrollment</a:t>
            </a:r>
            <a:r>
              <a:rPr lang="fr-FR" dirty="0" smtClean="0"/>
              <a:t>: how </a:t>
            </a:r>
            <a:r>
              <a:rPr lang="fr-FR" dirty="0" err="1" smtClean="0"/>
              <a:t>many</a:t>
            </a:r>
            <a:r>
              <a:rPr lang="fr-FR" dirty="0"/>
              <a:t> </a:t>
            </a:r>
            <a:r>
              <a:rPr lang="fr-FR" dirty="0" smtClean="0"/>
              <a:t>*not* </a:t>
            </a:r>
            <a:r>
              <a:rPr lang="fr-FR" dirty="0" err="1" smtClean="0"/>
              <a:t>enrolled</a:t>
            </a:r>
            <a:r>
              <a:rPr lang="fr-FR" dirty="0" smtClean="0"/>
              <a:t>?</a:t>
            </a:r>
          </a:p>
          <a:p>
            <a:pPr marL="0" indent="0">
              <a:buNone/>
            </a:pPr>
            <a:endParaRPr lang="fr-FR" dirty="0" smtClean="0"/>
          </a:p>
          <a:p>
            <a:pPr marL="0" indent="0">
              <a:buNone/>
            </a:pPr>
            <a:r>
              <a:rPr lang="fr-FR" dirty="0" err="1" smtClean="0"/>
              <a:t>Hopefully</a:t>
            </a:r>
            <a:r>
              <a:rPr lang="fr-FR" dirty="0" smtClean="0"/>
              <a:t>, </a:t>
            </a:r>
            <a:r>
              <a:rPr lang="fr-FR" dirty="0" err="1" smtClean="0"/>
              <a:t>resolved</a:t>
            </a:r>
            <a:r>
              <a:rPr lang="fr-FR" dirty="0" smtClean="0"/>
              <a:t> by </a:t>
            </a:r>
            <a:r>
              <a:rPr lang="fr-FR" dirty="0" err="1" smtClean="0"/>
              <a:t>today</a:t>
            </a:r>
            <a:r>
              <a:rPr lang="fr-FR" dirty="0" smtClean="0"/>
              <a:t>.</a:t>
            </a:r>
            <a:endParaRPr lang="en-US" dirty="0"/>
          </a:p>
          <a:p>
            <a:pPr marL="0" indent="0">
              <a:buNone/>
            </a:pPr>
            <a:r>
              <a:rPr lang="en-US" dirty="0" smtClean="0">
                <a:hlinkClick r:id="rId3"/>
              </a:rPr>
              <a:t>L</a:t>
            </a:r>
            <a:r>
              <a:rPr lang="fr-FR" dirty="0" smtClean="0">
                <a:hlinkClick r:id="rId3"/>
              </a:rPr>
              <a:t>aurie.buck@cornell.edu</a:t>
            </a:r>
            <a:r>
              <a:rPr lang="fr-FR" dirty="0" smtClean="0"/>
              <a:t> --- CS </a:t>
            </a:r>
            <a:r>
              <a:rPr lang="fr-FR" dirty="0" err="1" smtClean="0"/>
              <a:t>ugrad</a:t>
            </a:r>
            <a:r>
              <a:rPr lang="fr-FR" dirty="0" smtClean="0"/>
              <a:t> </a:t>
            </a:r>
            <a:r>
              <a:rPr lang="fr-FR" dirty="0" err="1" smtClean="0"/>
              <a:t>admin</a:t>
            </a:r>
            <a:endParaRPr lang="fr-FR" dirty="0" smtClean="0"/>
          </a:p>
          <a:p>
            <a:pPr marL="0" indent="0">
              <a:buNone/>
            </a:pPr>
            <a:endParaRPr lang="fr-FR" dirty="0" smtClean="0"/>
          </a:p>
        </p:txBody>
      </p:sp>
    </p:spTree>
    <p:extLst>
      <p:ext uri="{BB962C8B-B14F-4D97-AF65-F5344CB8AC3E}">
        <p14:creationId xmlns:p14="http://schemas.microsoft.com/office/powerpoint/2010/main" val="40217295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578</Words>
  <Application>Microsoft Macintosh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12/10/14</vt:lpstr>
      <vt:lpstr>A Few Observations on Shimon Edelman’s talk.     11/13/14</vt:lpstr>
      <vt:lpstr>PowerPoint Presentation</vt:lpstr>
      <vt:lpstr>PowerPoint Presentation</vt:lpstr>
      <vt:lpstr>PowerPoint Presentation</vt:lpstr>
      <vt:lpstr>How do we search for “longest path” on a map? 09/26/14</vt:lpstr>
      <vt:lpstr>Notes Wedn. 09/10/14</vt:lpstr>
      <vt:lpstr>Notes Fri. 09/05/14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09/05/14</dc:title>
  <dc:creator>Bart Selman</dc:creator>
  <cp:lastModifiedBy>Bart Selman</cp:lastModifiedBy>
  <cp:revision>31</cp:revision>
  <dcterms:created xsi:type="dcterms:W3CDTF">2014-09-05T06:45:29Z</dcterms:created>
  <dcterms:modified xsi:type="dcterms:W3CDTF">2014-12-16T09:19:49Z</dcterms:modified>
</cp:coreProperties>
</file>