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52"/>
  </p:notesMasterIdLst>
  <p:sldIdLst>
    <p:sldId id="374" r:id="rId2"/>
    <p:sldId id="376" r:id="rId3"/>
    <p:sldId id="377" r:id="rId4"/>
    <p:sldId id="378" r:id="rId5"/>
    <p:sldId id="379" r:id="rId6"/>
    <p:sldId id="381" r:id="rId7"/>
    <p:sldId id="382" r:id="rId8"/>
    <p:sldId id="383" r:id="rId9"/>
    <p:sldId id="385" r:id="rId10"/>
    <p:sldId id="384" r:id="rId11"/>
    <p:sldId id="386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6" r:id="rId38"/>
    <p:sldId id="417" r:id="rId39"/>
    <p:sldId id="418" r:id="rId40"/>
    <p:sldId id="431" r:id="rId41"/>
    <p:sldId id="419" r:id="rId42"/>
    <p:sldId id="420" r:id="rId43"/>
    <p:sldId id="421" r:id="rId44"/>
    <p:sldId id="422" r:id="rId45"/>
    <p:sldId id="413" r:id="rId46"/>
    <p:sldId id="425" r:id="rId47"/>
    <p:sldId id="426" r:id="rId48"/>
    <p:sldId id="427" r:id="rId49"/>
    <p:sldId id="428" r:id="rId50"/>
    <p:sldId id="429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92276" autoAdjust="0"/>
  </p:normalViewPr>
  <p:slideViewPr>
    <p:cSldViewPr>
      <p:cViewPr varScale="1">
        <p:scale>
          <a:sx n="90" d="100"/>
          <a:sy n="90" d="100"/>
        </p:scale>
        <p:origin x="-1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tags" Target="tags/tag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CF018C9-76CA-D74A-904F-0CAD721B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029C-0E0A-044F-BC45-E732C1BB804E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588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958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283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089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3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97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0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137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228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721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06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9719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872466" y="6477000"/>
            <a:ext cx="423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7B52D678-B397-134F-ADB5-6CAB2B706B44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lman@cs.cornel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CS 4700: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Prof. Bart Selman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hlinkClick r:id="rId3"/>
              </a:rPr>
              <a:t>selman@cs.cornell.edu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Machine Learning: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The Theory of Learning</a:t>
            </a:r>
            <a:endParaRPr lang="en-US" b="1" dirty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R&amp;N 18.5</a:t>
            </a:r>
            <a:endParaRPr lang="en-US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604000" cy="2540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2400" y="2895600"/>
            <a:ext cx="41148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Wow!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609600"/>
            <a:ext cx="221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# of “heads”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67200"/>
            <a:ext cx="7815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So, when flipping a fair coin 10,000 times, you’ll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“never, ever” see more than 5,500 heads. And, no one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ever will… I.e., with enough data, we can be very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certain that if coin is fair, we won’t see a “large” deviation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 terms of #heads vs. #tails.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667000"/>
            <a:ext cx="2209800" cy="304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3048000"/>
            <a:ext cx="2209800" cy="304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9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45" y="1765029"/>
            <a:ext cx="5740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6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9900"/>
            <a:ext cx="77724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81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193800"/>
            <a:ext cx="77343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057400"/>
            <a:ext cx="76835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648200"/>
            <a:ext cx="709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Also, makes interesting learning algorithms possible!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36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39800"/>
            <a:ext cx="8788400" cy="462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1752600"/>
            <a:ext cx="7772400" cy="11430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9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28600"/>
            <a:ext cx="8191500" cy="462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381000"/>
            <a:ext cx="6781800" cy="12192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1905000"/>
            <a:ext cx="6934200" cy="1371600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91000"/>
            <a:ext cx="8225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Two issues: (1) (Re: High prob.) May get a “bad” sequence of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training examples (many “relatively short </a:t>
            </a:r>
            <a:r>
              <a:rPr lang="en-US" b="1" dirty="0" smtClean="0">
                <a:solidFill>
                  <a:srgbClr val="FF0000"/>
                </a:solidFill>
              </a:rPr>
              <a:t>men). </a:t>
            </a:r>
            <a:r>
              <a:rPr lang="en-US" b="1" dirty="0" smtClean="0">
                <a:solidFill>
                  <a:srgbClr val="FF0000"/>
                </a:solidFill>
              </a:rPr>
              <a:t>Small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risk but still small risk of getting wrong hypothesis.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(2) We only use a small set of all examples (otherwise not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real learning). So, we may not get hypothesis exactly correct.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172200"/>
            <a:ext cx="573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Finally, want efficient learning --- </a:t>
            </a:r>
            <a:r>
              <a:rPr lang="en-US" dirty="0" err="1" smtClean="0"/>
              <a:t>polytime</a:t>
            </a:r>
            <a:r>
              <a:rPr lang="en-US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85800"/>
            <a:ext cx="7289800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648200"/>
            <a:ext cx="8076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Valiant’s</a:t>
            </a:r>
            <a:r>
              <a:rPr lang="en-US" b="1" dirty="0" smtClean="0">
                <a:solidFill>
                  <a:srgbClr val="FF0000"/>
                </a:solidFill>
              </a:rPr>
              <a:t> genius was to focus in on the “simplest” models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that still captured all the key aspects we want in a “learning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machine.</a:t>
            </a:r>
            <a:r>
              <a:rPr lang="en-US" b="1" smtClean="0">
                <a:solidFill>
                  <a:srgbClr val="FF0000"/>
                </a:solidFill>
              </a:rPr>
              <a:t>” </a:t>
            </a:r>
            <a:r>
              <a:rPr lang="en-US" b="1" smtClean="0">
                <a:solidFill>
                  <a:srgbClr val="FF0000"/>
                </a:solidFill>
              </a:rPr>
              <a:t>PAC </a:t>
            </a:r>
            <a:r>
              <a:rPr lang="en-US" b="1" dirty="0" smtClean="0">
                <a:solidFill>
                  <a:srgbClr val="FF0000"/>
                </a:solidFill>
              </a:rPr>
              <a:t>role has been profound even though mainly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shine a “theoretical” </a:t>
            </a:r>
            <a:r>
              <a:rPr lang="en-US" b="1" dirty="0" smtClean="0">
                <a:solidFill>
                  <a:srgbClr val="FF0000"/>
                </a:solidFill>
              </a:rPr>
              <a:t>light.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609600"/>
            <a:ext cx="6781800" cy="12192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22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079500"/>
            <a:ext cx="78613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02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13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0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Machine Learning Theory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42" y="990600"/>
            <a:ext cx="8305800" cy="5562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Central question in machine learning: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How can we be sure that the hypothesis produced by a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learning alg. will produce the correct answer on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previously unseen examples?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Question in some sense too vague… Leads to the general problem of inductive inference: How can we generalize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from data?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Major advance: </a:t>
            </a:r>
            <a:r>
              <a:rPr lang="en-US" sz="2400" b="1" dirty="0" smtClean="0">
                <a:solidFill>
                  <a:srgbClr val="FF0000"/>
                </a:solidFill>
              </a:rPr>
              <a:t>Computational Learning Theory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Valiant 1984; Turing Award 2010.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95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143000"/>
            <a:ext cx="7988300" cy="334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328" y="4038600"/>
            <a:ext cx="79816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 our learning algorithm, we simply use a method that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keeps the hypothesis consistent with all examples seen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so far. Can start out with an hypothesis that says “No”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to all examples. Then when first positive example comes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in, minimally modify hypothesis to make it consistent with that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example. Proceed doing that for every new </a:t>
            </a:r>
            <a:r>
              <a:rPr lang="en-US" dirty="0" err="1" smtClean="0">
                <a:solidFill>
                  <a:schemeClr val="accent2"/>
                </a:solidFill>
              </a:rPr>
              <a:t>pos</a:t>
            </a:r>
            <a:r>
              <a:rPr lang="en-US" dirty="0" smtClean="0">
                <a:solidFill>
                  <a:schemeClr val="accent2"/>
                </a:solidFill>
              </a:rPr>
              <a:t> example. </a:t>
            </a:r>
          </a:p>
        </p:txBody>
      </p:sp>
    </p:spTree>
    <p:extLst>
      <p:ext uri="{BB962C8B-B14F-4D97-AF65-F5344CB8AC3E}">
        <p14:creationId xmlns:p14="http://schemas.microsoft.com/office/powerpoint/2010/main" val="2796935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0" y="935869"/>
            <a:ext cx="76581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048000"/>
            <a:ext cx="502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So, </a:t>
            </a:r>
            <a:r>
              <a:rPr lang="en-US" b="1" dirty="0" err="1" smtClean="0">
                <a:solidFill>
                  <a:srgbClr val="3333CC"/>
                </a:solidFill>
              </a:rPr>
              <a:t>h_b</a:t>
            </a:r>
            <a:r>
              <a:rPr lang="en-US" b="1" dirty="0" smtClean="0">
                <a:solidFill>
                  <a:srgbClr val="3333CC"/>
                </a:solidFill>
              </a:rPr>
              <a:t> could mistakenly be learned!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83320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Note: we want to make it likely that all consistent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hypotheses are approximately correct. So, no “bad” consistent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hypothesis occur at all.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69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9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0899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4648200"/>
            <a:ext cx="5074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73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b="1" dirty="0" smtClean="0">
                <a:solidFill>
                  <a:srgbClr val="009973"/>
                </a:solidFill>
              </a:rPr>
              <a:t> and </a:t>
            </a:r>
            <a:r>
              <a:rPr lang="en-US" b="1" dirty="0" smtClean="0">
                <a:solidFill>
                  <a:srgbClr val="009973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b="1" dirty="0" smtClean="0">
                <a:solidFill>
                  <a:srgbClr val="009973"/>
                </a:solidFill>
              </a:rPr>
              <a:t> are assumed given</a:t>
            </a:r>
          </a:p>
          <a:p>
            <a:r>
              <a:rPr lang="en-US" b="1" dirty="0" smtClean="0">
                <a:solidFill>
                  <a:srgbClr val="009973"/>
                </a:solidFill>
              </a:rPr>
              <a:t>(set as desired)</a:t>
            </a:r>
          </a:p>
          <a:p>
            <a:r>
              <a:rPr lang="en-US" b="1" dirty="0" smtClean="0">
                <a:solidFill>
                  <a:srgbClr val="009973"/>
                </a:solidFill>
              </a:rPr>
              <a:t>Keep size hypothesis class H down.</a:t>
            </a:r>
          </a:p>
          <a:p>
            <a:r>
              <a:rPr lang="en-US" b="1" dirty="0" smtClean="0">
                <a:solidFill>
                  <a:srgbClr val="009973"/>
                </a:solidFill>
              </a:rPr>
              <a:t>Another showing of Ockham’s razor!</a:t>
            </a:r>
            <a:endParaRPr lang="en-US" b="1" dirty="0">
              <a:solidFill>
                <a:srgbClr val="009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76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3.5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9" y="1177774"/>
            <a:ext cx="8089900" cy="4127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3276600"/>
            <a:ext cx="4038600" cy="7620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4038600"/>
            <a:ext cx="6324600" cy="8382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81600"/>
            <a:ext cx="74915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So, in this setting the requirements on our learning</a:t>
            </a:r>
          </a:p>
          <a:p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b="1" dirty="0" smtClean="0">
                <a:solidFill>
                  <a:schemeClr val="accent2"/>
                </a:solidFill>
              </a:rPr>
              <a:t>lgorithm are quite minimal. We do also want poly time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though.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0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001000" cy="485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105400"/>
            <a:ext cx="6727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Aside: Shannon already noted that the vast majority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Boolean functions on N letters look “random”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cannot be compressed. (No structure!)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62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0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09600"/>
            <a:ext cx="873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4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206500"/>
            <a:ext cx="7721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0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20800"/>
            <a:ext cx="87503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7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6500"/>
            <a:ext cx="7493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4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410126"/>
            <a:ext cx="7429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9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8115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2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98" y="1780086"/>
            <a:ext cx="7112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26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3" y="1183790"/>
            <a:ext cx="627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6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8128000" cy="2146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3352800"/>
            <a:ext cx="6324600" cy="8382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0"/>
            <a:ext cx="5886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Still need </a:t>
            </a:r>
            <a:r>
              <a:rPr lang="en-US" b="1" dirty="0" err="1" smtClean="0">
                <a:solidFill>
                  <a:schemeClr val="accent2"/>
                </a:solidFill>
              </a:rPr>
              <a:t>polytime</a:t>
            </a:r>
            <a:r>
              <a:rPr lang="en-US" b="1" dirty="0" smtClean="0">
                <a:solidFill>
                  <a:schemeClr val="accent2"/>
                </a:solidFill>
              </a:rPr>
              <a:t> learning alg. to generate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 consistent decision list with m examples.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8" y="2514600"/>
            <a:ext cx="7239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8864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9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9" y="565448"/>
            <a:ext cx="75057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8994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56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6 at 4.0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543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3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743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97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18 at 11.1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838200"/>
            <a:ext cx="8293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0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9317"/>
            <a:ext cx="8255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2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4676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Some more PAC learnability examples.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05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8800"/>
            <a:ext cx="85344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3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216744"/>
            <a:ext cx="8585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6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47700"/>
            <a:ext cx="8128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45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931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00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11300"/>
            <a:ext cx="72771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2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6900"/>
            <a:ext cx="8928100" cy="54229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685800"/>
            <a:ext cx="7924800" cy="7620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99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054100"/>
            <a:ext cx="84328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25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2200"/>
            <a:ext cx="7823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9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0300"/>
            <a:ext cx="7950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7" y="495300"/>
            <a:ext cx="8115300" cy="5372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3400" y="1447800"/>
            <a:ext cx="7391400" cy="11430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11.1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41400"/>
            <a:ext cx="81026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8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6868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800600"/>
            <a:ext cx="715231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Probabilities to the rescue: certain “bad” events (e.g.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learner learns the wrong hypothesis)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become exponentially rare with enough data.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1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5168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74700"/>
            <a:ext cx="82042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7590" y="3124200"/>
            <a:ext cx="156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(or higher.)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33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3.2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384300"/>
            <a:ext cx="7950200" cy="341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953000"/>
            <a:ext cx="221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# of “heads”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48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ELMAN@C02GT4M7DJWT3PP7" val="470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53476</TotalTime>
  <Words>540</Words>
  <Application>Microsoft Macintosh PowerPoint</Application>
  <PresentationFormat>On-screen Show (4:3)</PresentationFormat>
  <Paragraphs>66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CS 4700: Foundations of  Artificial Intelligence</vt:lpstr>
      <vt:lpstr>Machine Learning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1036</cp:revision>
  <dcterms:created xsi:type="dcterms:W3CDTF">1601-01-01T00:00:00Z</dcterms:created>
  <dcterms:modified xsi:type="dcterms:W3CDTF">2013-11-20T07:47:18Z</dcterms:modified>
</cp:coreProperties>
</file>