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541" r:id="rId3"/>
    <p:sldId id="542" r:id="rId4"/>
    <p:sldId id="543" r:id="rId5"/>
    <p:sldId id="544" r:id="rId6"/>
    <p:sldId id="545" r:id="rId7"/>
    <p:sldId id="546" r:id="rId8"/>
    <p:sldId id="547" r:id="rId9"/>
    <p:sldId id="267" r:id="rId10"/>
    <p:sldId id="268" r:id="rId11"/>
    <p:sldId id="548" r:id="rId12"/>
    <p:sldId id="549" r:id="rId13"/>
    <p:sldId id="550" r:id="rId14"/>
    <p:sldId id="561" r:id="rId15"/>
    <p:sldId id="551" r:id="rId16"/>
    <p:sldId id="562" r:id="rId17"/>
    <p:sldId id="553" r:id="rId18"/>
    <p:sldId id="563" r:id="rId19"/>
    <p:sldId id="554" r:id="rId20"/>
    <p:sldId id="555" r:id="rId21"/>
    <p:sldId id="309" r:id="rId22"/>
    <p:sldId id="312" r:id="rId23"/>
    <p:sldId id="313" r:id="rId24"/>
    <p:sldId id="314" r:id="rId25"/>
    <p:sldId id="315" r:id="rId26"/>
    <p:sldId id="316" r:id="rId27"/>
    <p:sldId id="317" r:id="rId28"/>
    <p:sldId id="324" r:id="rId29"/>
    <p:sldId id="325" r:id="rId30"/>
    <p:sldId id="320" r:id="rId31"/>
    <p:sldId id="564" r:id="rId32"/>
    <p:sldId id="5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9"/>
  </p:normalViewPr>
  <p:slideViewPr>
    <p:cSldViewPr snapToGrid="0" snapToObjects="1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104E4-F25B-E649-AFF9-480FE9647C3C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C36D9-DF42-814F-B749-2402867F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7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27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3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9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FFB6-5A40-804A-BE21-86935C094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4FF34-F17F-EB42-8710-FD93D9301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7752A-E0E9-9C4C-9CE5-AD055D6F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0740A-8999-1A4E-9035-A345E1FA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6172B-2301-5940-85CD-3478B3CB3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9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1E9E-6881-CF46-B0BE-3336E1AE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E7BF79-2423-F34D-9E78-F2F4C6A13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31388-B0E3-D04D-986F-123771F82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D155D-C7D8-864A-86BD-E28D250D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E58B1-8A27-2640-A721-E32EC136E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4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140E2F-22F4-5C49-A85C-492A414E5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595D2-7650-F440-B02C-AEE149805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B49A2-9360-594E-B4DC-48407623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44059-4F28-874D-99BE-7DA640FD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A2EB7-B4F3-BB4A-B8FD-137BA756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4264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CC7B-FA27-354A-9F68-98326B997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6F650-4BDD-5540-B231-8D1BCDAF9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5E93B-B0FA-D343-9B3F-63D4E0AE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F1E03-9DCF-9A42-BA8D-73849D5B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2394F-8F64-B54F-B41A-D92194F2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7EFA-0FBB-1948-9955-AF95A3CC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7BBE3-814B-1D4A-A641-EEB7CFBB2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FE90-A957-A448-9192-A15A7BE0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4ADEB-0D54-4543-9084-36F6D098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72E2B-3801-FA4C-B844-4729A739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7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7300-9E23-5D45-88B0-E8EADCDD0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F9554-935B-EF40-8183-5A2F0C57C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B6059-11B7-024A-BC21-9C145893F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6891-C7EA-5D45-A10C-E444D746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B6598-6CEB-B24B-9CFF-2D515A74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7A52-B086-2949-9825-88304168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6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38BA-4C47-E249-B536-32C9A2A7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D118A-9F14-1946-87CC-BA1A332FB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7D59E-57E2-9E4C-9587-C7C26B2EA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5BEF7A-BEA4-4A42-9B9C-68739D92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6FFCD3-99BE-8748-A527-BB9E6D5D3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1E1D91-F635-9C41-B2A1-CD857C82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7C451-FD7A-F045-B063-06A30C2A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9D019-460E-B74B-9AFE-E6AC448F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4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C25AF-B031-5C4D-AE2F-14A996CE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71A6-1BD3-C747-BD18-4F66672C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63DCC-DE00-AB4E-B7A6-5E161C61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38936-4B16-A449-8BB4-D330F2D6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8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91ED7-5B0A-6444-9653-5EB370B9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6EAF78-DAA5-F74B-88F1-FBBFF9FC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42E3E-6B94-7D45-85BF-72B8EB71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6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734D5-E7E7-3946-9237-AAB60A91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69F4C-8377-6C4B-9D48-6DA58358B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1DD0C-D0A0-1A49-B9D8-69C772BB2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010FF-B8BE-AF4D-AA22-C1A97B4F7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E1F78-2FBC-0742-9C1B-6382BA47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5A0D7-8566-604A-B5FE-D13772A6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5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D45B-441C-F94D-90AF-AF2EF2D6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DB98A1-AD26-0243-B745-4105AFF822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5BE68-2DD2-D149-B1E8-9DBC2177F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AA3A0-3263-2B42-9AF0-B94597859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92236-067D-5944-908C-B78C20F2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C98E6-45B9-AA4F-9A91-2F71E832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5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D2A23-5CBB-0F40-B71C-45A93A2E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35240-5C2B-3847-AD12-3C06E728E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F513C-64E5-B24D-9CB7-4E9263F06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731F3-1EE3-704E-ACD1-A1CA9C370E65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A83F8-8563-6B4D-A704-417289651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CB58-9A8E-924B-9534-9C506766B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TX4U9QRbviA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Vxq9yj2pVWk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UkotZy3lQqo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9AB75F-07CF-D64D-B45A-1B1C580B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Till now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A8D0A2-64F1-E24B-9987-345754AB6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  <a:p>
            <a:r>
              <a:rPr lang="en-US" dirty="0"/>
              <a:t>Fourier transforms</a:t>
            </a:r>
          </a:p>
        </p:txBody>
      </p:sp>
    </p:spTree>
    <p:extLst>
      <p:ext uri="{BB962C8B-B14F-4D97-AF65-F5344CB8AC3E}">
        <p14:creationId xmlns:p14="http://schemas.microsoft.com/office/powerpoint/2010/main" val="271207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in time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51402"/>
            <a:ext cx="9144000" cy="51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08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8F84-75D2-9544-938F-56C61804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aliasing happen?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6D077-A150-334C-BAE0-FEA6B6AD6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”miss” things between samples</a:t>
            </a:r>
          </a:p>
          <a:p>
            <a:r>
              <a:rPr lang="en-US" dirty="0"/>
              <a:t>High frequency signals might appear as low frequency signals</a:t>
            </a:r>
          </a:p>
          <a:p>
            <a:r>
              <a:rPr lang="en-US" dirty="0"/>
              <a:t>Called “aliasing”</a:t>
            </a:r>
          </a:p>
          <a:p>
            <a:endParaRPr lang="en-US" dirty="0"/>
          </a:p>
        </p:txBody>
      </p:sp>
      <p:sp>
        <p:nvSpPr>
          <p:cNvPr id="4" name="Shape 814">
            <a:extLst>
              <a:ext uri="{FF2B5EF4-FFF2-40B4-BE49-F238E27FC236}">
                <a16:creationId xmlns:a16="http://schemas.microsoft.com/office/drawing/2014/main" id="{74316147-0DE8-754F-BEC6-C3C68DF0C985}"/>
              </a:ext>
            </a:extLst>
          </p:cNvPr>
          <p:cNvSpPr/>
          <p:nvPr/>
        </p:nvSpPr>
        <p:spPr>
          <a:xfrm>
            <a:off x="3513136" y="6351587"/>
            <a:ext cx="400509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39" marR="40639" defTabSz="914400">
              <a:buClr>
                <a:srgbClr val="FFFC79"/>
              </a:buClr>
              <a:buFont typeface="Helvetica"/>
              <a:defRPr>
                <a:solidFill>
                  <a:srgbClr val="53D5FD"/>
                </a:solidFill>
                <a:uFill>
                  <a:solidFill>
                    <a:srgbClr val="53D5FD"/>
                  </a:solidFill>
                </a:uFill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>
                <a:latin typeface="+mj-lt"/>
                <a:ea typeface="+mj-ea"/>
                <a:cs typeface="+mj-cs"/>
                <a:sym typeface="Helvetica"/>
              </a:rPr>
              <a:t>© Kavita Bala, Computer Science, Cornell University</a:t>
            </a:r>
          </a:p>
        </p:txBody>
      </p:sp>
      <p:pic>
        <p:nvPicPr>
          <p:cNvPr id="5" name="aliasing.png">
            <a:extLst>
              <a:ext uri="{FF2B5EF4-FFF2-40B4-BE49-F238E27FC236}">
                <a16:creationId xmlns:a16="http://schemas.microsoft.com/office/drawing/2014/main" id="{E6847FED-0970-E946-8C5D-DBFF8D7B3845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5933" y="3989387"/>
            <a:ext cx="8263891" cy="23225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44135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C977E-3585-744C-822D-A5A79516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it mathematically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A2F30E2-5458-7441-B13D-D418A7D34B2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Fourier basis signals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/>
                  <a:t>, time period N/k, frequency k/N</a:t>
                </a:r>
              </a:p>
              <a:p>
                <a:r>
                  <a:rPr lang="en-US" dirty="0"/>
                  <a:t>Suppose we sample every P pixels. Then we are only looking at the values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 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Consider two basis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𝑘𝑃𝑛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)(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𝑘𝑃𝑛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br>
                  <a:rPr lang="en-US" b="0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𝑘𝑃𝑛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A2F30E2-5458-7441-B13D-D418A7D34B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965" t="-2632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551193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4C87D-46D2-404A-A449-52A691BE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it mathematically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47DBB2-0339-AE43-83C6-32A527CA226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The two basis vectors look identical if we sample every P pixels</a:t>
                </a:r>
              </a:p>
              <a:p>
                <a:r>
                  <a:rPr lang="en-US" dirty="0"/>
                  <a:t>Our eyes see the lower frequency: aliasing</a:t>
                </a:r>
              </a:p>
              <a:p>
                <a:r>
                  <a:rPr lang="en-US" dirty="0"/>
                  <a:t>How do we avoid aliasing? </a:t>
                </a:r>
              </a:p>
              <a:p>
                <a:pPr lvl="1"/>
                <a:r>
                  <a:rPr lang="en-US" i="1" dirty="0"/>
                  <a:t>Remove high frequencies that may be aliased</a:t>
                </a:r>
              </a:p>
              <a:p>
                <a:pPr lvl="1"/>
                <a:r>
                  <a:rPr lang="en-US" i="1" dirty="0"/>
                  <a:t>Sample at a high enough rate (lower P)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47DBB2-0339-AE43-83C6-32A527CA22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965" t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02290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C15F-F7C4-394B-8E3B-D7843E0A7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Fourier basis</a:t>
            </a:r>
          </a:p>
        </p:txBody>
      </p:sp>
      <p:pic>
        <p:nvPicPr>
          <p:cNvPr id="5" name="Picture 4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C12E65BB-80BE-E34D-B103-03FB4405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4168775" cy="3126581"/>
          </a:xfrm>
          <a:prstGeom prst="rect">
            <a:avLst/>
          </a:prstGeom>
        </p:spPr>
      </p:pic>
      <p:pic>
        <p:nvPicPr>
          <p:cNvPr id="7" name="Picture 6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F7B81023-95AB-FF44-8AA1-6B0C1DA9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27" y="1409700"/>
            <a:ext cx="4168775" cy="3126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C408F8-E70C-AB40-8E8E-DF31E4159C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24" r="10720"/>
          <a:stretch/>
        </p:blipFill>
        <p:spPr>
          <a:xfrm>
            <a:off x="4471988" y="3606800"/>
            <a:ext cx="3228975" cy="312658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5DE22E-E7A5-EA41-9FFE-E50261CD1EDB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429000" y="2814638"/>
            <a:ext cx="1042988" cy="23554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EFFA0-E2D7-9B45-B9A4-9584B3835224}"/>
              </a:ext>
            </a:extLst>
          </p:cNvPr>
          <p:cNvCxnSpPr>
            <a:cxnSpLocks/>
          </p:cNvCxnSpPr>
          <p:nvPr/>
        </p:nvCxnSpPr>
        <p:spPr>
          <a:xfrm flipH="1">
            <a:off x="7597775" y="2814638"/>
            <a:ext cx="1100140" cy="23554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62F360A-1EF2-D249-8461-68A73A7C371A}"/>
              </a:ext>
            </a:extLst>
          </p:cNvPr>
          <p:cNvSpPr txBox="1"/>
          <p:nvPr/>
        </p:nvSpPr>
        <p:spPr>
          <a:xfrm rot="17664445">
            <a:off x="6897857" y="3679126"/>
            <a:ext cx="2457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Subsampling by factor of 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90A27F-6A74-384E-8C59-799B1666F45B}"/>
              </a:ext>
            </a:extLst>
          </p:cNvPr>
          <p:cNvSpPr txBox="1"/>
          <p:nvPr/>
        </p:nvSpPr>
        <p:spPr>
          <a:xfrm rot="3936407">
            <a:off x="2758399" y="3576866"/>
            <a:ext cx="2457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Subsampling by factor of 16</a:t>
            </a:r>
          </a:p>
        </p:txBody>
      </p:sp>
    </p:spTree>
    <p:extLst>
      <p:ext uri="{BB962C8B-B14F-4D97-AF65-F5344CB8AC3E}">
        <p14:creationId xmlns:p14="http://schemas.microsoft.com/office/powerpoint/2010/main" val="25596296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D913-082E-0249-8388-5912CE4E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aliasing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D6D554-6DD9-2649-840C-F16C35C3FF2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825625"/>
                <a:ext cx="4505325" cy="4351338"/>
              </a:xfrm>
            </p:spPr>
            <p:txBody>
              <a:bodyPr/>
              <a:lstStyle/>
              <a:p>
                <a:r>
                  <a:rPr lang="en-US" dirty="0"/>
                  <a:t>Suppose image has limited high frequency components</a:t>
                </a:r>
              </a:p>
              <a:p>
                <a:r>
                  <a:rPr lang="en-US" dirty="0"/>
                  <a:t>Fourier transform of x is X </a:t>
                </a:r>
              </a:p>
              <a:p>
                <a:r>
                  <a:rPr lang="en-US" dirty="0"/>
                  <a:t>Suppose X is non-zero only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D6D554-6DD9-2649-840C-F16C35C3F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825625"/>
                <a:ext cx="4505325" cy="4351338"/>
              </a:xfrm>
              <a:blipFill>
                <a:blip r:embed="rId2"/>
                <a:stretch>
                  <a:fillRect l="-2247" t="-2632" r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B8B39C89-9137-1049-82B0-876A4583554E}"/>
              </a:ext>
            </a:extLst>
          </p:cNvPr>
          <p:cNvGrpSpPr/>
          <p:nvPr/>
        </p:nvGrpSpPr>
        <p:grpSpPr>
          <a:xfrm>
            <a:off x="7255610" y="2003619"/>
            <a:ext cx="3534937" cy="3144644"/>
            <a:chOff x="3869473" y="3601844"/>
            <a:chExt cx="3534937" cy="314464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DC412A0-3657-CA4B-BFFC-E70C7DE8CE61}"/>
                </a:ext>
              </a:extLst>
            </p:cNvPr>
            <p:cNvSpPr/>
            <p:nvPr/>
          </p:nvSpPr>
          <p:spPr>
            <a:xfrm>
              <a:off x="3869473" y="3601844"/>
              <a:ext cx="3534937" cy="31446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4-Point Star 5">
              <a:extLst>
                <a:ext uri="{FF2B5EF4-FFF2-40B4-BE49-F238E27FC236}">
                  <a16:creationId xmlns:a16="http://schemas.microsoft.com/office/drawing/2014/main" id="{62A1DFFD-DFE1-9348-9D3D-3D3AB46C2074}"/>
                </a:ext>
              </a:extLst>
            </p:cNvPr>
            <p:cNvSpPr/>
            <p:nvPr/>
          </p:nvSpPr>
          <p:spPr>
            <a:xfrm>
              <a:off x="4265341" y="4053468"/>
              <a:ext cx="2743200" cy="2241395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0EB4C3-5124-614E-B779-0C2EAB92C90A}"/>
              </a:ext>
            </a:extLst>
          </p:cNvPr>
          <p:cNvCxnSpPr/>
          <p:nvPr/>
        </p:nvCxnSpPr>
        <p:spPr>
          <a:xfrm flipV="1">
            <a:off x="8315324" y="1985963"/>
            <a:ext cx="0" cy="315753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D85E96-3698-CC44-A9B0-0C53FF6E1E6C}"/>
              </a:ext>
            </a:extLst>
          </p:cNvPr>
          <p:cNvCxnSpPr/>
          <p:nvPr/>
        </p:nvCxnSpPr>
        <p:spPr>
          <a:xfrm flipV="1">
            <a:off x="9739312" y="2003619"/>
            <a:ext cx="0" cy="315753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BC0AFF-E6C4-AD44-95C4-46F23CAB65BA}"/>
              </a:ext>
            </a:extLst>
          </p:cNvPr>
          <p:cNvCxnSpPr>
            <a:cxnSpLocks/>
          </p:cNvCxnSpPr>
          <p:nvPr/>
        </p:nvCxnSpPr>
        <p:spPr>
          <a:xfrm flipH="1">
            <a:off x="7255610" y="2914650"/>
            <a:ext cx="3534936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1485B2-2E46-2346-AAE5-4B0B0F598F0B}"/>
              </a:ext>
            </a:extLst>
          </p:cNvPr>
          <p:cNvCxnSpPr>
            <a:cxnSpLocks/>
          </p:cNvCxnSpPr>
          <p:nvPr/>
        </p:nvCxnSpPr>
        <p:spPr>
          <a:xfrm flipH="1">
            <a:off x="7255610" y="4238625"/>
            <a:ext cx="3534936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94278C0-1444-7342-9D97-6BA6EF432ED3}"/>
                  </a:ext>
                </a:extLst>
              </p:cNvPr>
              <p:cNvSpPr/>
              <p:nvPr/>
            </p:nvSpPr>
            <p:spPr>
              <a:xfrm>
                <a:off x="9369050" y="1578014"/>
                <a:ext cx="7405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94278C0-1444-7342-9D97-6BA6EF432E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050" y="1578014"/>
                <a:ext cx="7405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A1D428B-465B-0D40-8872-CB1ECFA9B465}"/>
                  </a:ext>
                </a:extLst>
              </p:cNvPr>
              <p:cNvSpPr/>
              <p:nvPr/>
            </p:nvSpPr>
            <p:spPr>
              <a:xfrm>
                <a:off x="7945062" y="1556757"/>
                <a:ext cx="913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A1D428B-465B-0D40-8872-CB1ECFA9B4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062" y="1556757"/>
                <a:ext cx="91364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990238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D913-082E-0249-8388-5912CE4E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aliasing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D6D554-6DD9-2649-840C-F16C35C3FF2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825625"/>
                <a:ext cx="6302938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When sampling once every P pixels,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is indistinguishable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If image has both coefficients, they will get mixed</a:t>
                </a:r>
              </a:p>
              <a:p>
                <a:r>
                  <a:rPr lang="en-US" dirty="0"/>
                  <a:t>So we want that 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&lt;−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⇒ 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D6D554-6DD9-2649-840C-F16C35C3F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825625"/>
                <a:ext cx="6302938" cy="4351338"/>
              </a:xfrm>
              <a:blipFill>
                <a:blip r:embed="rId2"/>
                <a:stretch>
                  <a:fillRect l="-16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B8B39C89-9137-1049-82B0-876A4583554E}"/>
              </a:ext>
            </a:extLst>
          </p:cNvPr>
          <p:cNvGrpSpPr/>
          <p:nvPr/>
        </p:nvGrpSpPr>
        <p:grpSpPr>
          <a:xfrm>
            <a:off x="7255610" y="2003619"/>
            <a:ext cx="3534937" cy="3144644"/>
            <a:chOff x="3869473" y="3601844"/>
            <a:chExt cx="3534937" cy="314464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DC412A0-3657-CA4B-BFFC-E70C7DE8CE61}"/>
                </a:ext>
              </a:extLst>
            </p:cNvPr>
            <p:cNvSpPr/>
            <p:nvPr/>
          </p:nvSpPr>
          <p:spPr>
            <a:xfrm>
              <a:off x="3869473" y="3601844"/>
              <a:ext cx="3534937" cy="31446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4-Point Star 5">
              <a:extLst>
                <a:ext uri="{FF2B5EF4-FFF2-40B4-BE49-F238E27FC236}">
                  <a16:creationId xmlns:a16="http://schemas.microsoft.com/office/drawing/2014/main" id="{62A1DFFD-DFE1-9348-9D3D-3D3AB46C2074}"/>
                </a:ext>
              </a:extLst>
            </p:cNvPr>
            <p:cNvSpPr/>
            <p:nvPr/>
          </p:nvSpPr>
          <p:spPr>
            <a:xfrm>
              <a:off x="4265341" y="4053468"/>
              <a:ext cx="2743200" cy="2241395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0EB4C3-5124-614E-B779-0C2EAB92C90A}"/>
              </a:ext>
            </a:extLst>
          </p:cNvPr>
          <p:cNvCxnSpPr/>
          <p:nvPr/>
        </p:nvCxnSpPr>
        <p:spPr>
          <a:xfrm flipV="1">
            <a:off x="8315324" y="1985963"/>
            <a:ext cx="0" cy="315753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D85E96-3698-CC44-A9B0-0C53FF6E1E6C}"/>
              </a:ext>
            </a:extLst>
          </p:cNvPr>
          <p:cNvCxnSpPr/>
          <p:nvPr/>
        </p:nvCxnSpPr>
        <p:spPr>
          <a:xfrm flipV="1">
            <a:off x="9739312" y="2003619"/>
            <a:ext cx="0" cy="315753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BC0AFF-E6C4-AD44-95C4-46F23CAB65BA}"/>
              </a:ext>
            </a:extLst>
          </p:cNvPr>
          <p:cNvCxnSpPr>
            <a:cxnSpLocks/>
          </p:cNvCxnSpPr>
          <p:nvPr/>
        </p:nvCxnSpPr>
        <p:spPr>
          <a:xfrm flipH="1">
            <a:off x="7255610" y="2914650"/>
            <a:ext cx="3534936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1485B2-2E46-2346-AAE5-4B0B0F598F0B}"/>
              </a:ext>
            </a:extLst>
          </p:cNvPr>
          <p:cNvCxnSpPr>
            <a:cxnSpLocks/>
          </p:cNvCxnSpPr>
          <p:nvPr/>
        </p:nvCxnSpPr>
        <p:spPr>
          <a:xfrm flipH="1">
            <a:off x="7255610" y="4238625"/>
            <a:ext cx="3534936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94278C0-1444-7342-9D97-6BA6EF432ED3}"/>
                  </a:ext>
                </a:extLst>
              </p:cNvPr>
              <p:cNvSpPr/>
              <p:nvPr/>
            </p:nvSpPr>
            <p:spPr>
              <a:xfrm>
                <a:off x="9369050" y="1578014"/>
                <a:ext cx="7405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94278C0-1444-7342-9D97-6BA6EF432E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050" y="1578014"/>
                <a:ext cx="7405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A1D428B-465B-0D40-8872-CB1ECFA9B465}"/>
                  </a:ext>
                </a:extLst>
              </p:cNvPr>
              <p:cNvSpPr/>
              <p:nvPr/>
            </p:nvSpPr>
            <p:spPr>
              <a:xfrm>
                <a:off x="7945062" y="1556757"/>
                <a:ext cx="913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A1D428B-465B-0D40-8872-CB1ECFA9B4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062" y="1556757"/>
                <a:ext cx="91364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005288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2F69-54B1-594C-BA91-2F0F49093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Nyquist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69F4379-B881-CB46-956E-853D3EF45F5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has a time period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/>
                  <a:t> or frequency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dirty="0"/>
              </a:p>
              <a:p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𝑠𝑎𝑚𝑝𝑙𝑒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b="1" dirty="0"/>
                  <a:t>Need to sample at at least twice the rate of the highest frequency component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69F4379-B881-CB46-956E-853D3EF45F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965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27527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3492-E334-5646-B245-28AC3156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aliasing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2109A-1047-7843-8CD1-8D2F9E6B0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to avoid aliasing?</a:t>
            </a:r>
          </a:p>
          <a:p>
            <a:r>
              <a:rPr lang="en-US" dirty="0"/>
              <a:t>Make sure we don’t subsample too much</a:t>
            </a:r>
          </a:p>
          <a:p>
            <a:pPr lvl="1"/>
            <a:r>
              <a:rPr lang="en-US" dirty="0"/>
              <a:t>Sample at at least twice maximum frequency</a:t>
            </a:r>
          </a:p>
          <a:p>
            <a:r>
              <a:rPr lang="en-US" i="1" dirty="0"/>
              <a:t>Or remove high frequency components before subsampling</a:t>
            </a:r>
          </a:p>
          <a:p>
            <a:pPr lvl="1"/>
            <a:r>
              <a:rPr lang="en-US" dirty="0"/>
              <a:t>We lose details, but acceptable consequence of reducing image size</a:t>
            </a:r>
          </a:p>
          <a:p>
            <a:r>
              <a:rPr lang="en-US" dirty="0"/>
              <a:t>How do we remove high frequency components?</a:t>
            </a:r>
          </a:p>
          <a:p>
            <a:pPr lvl="1"/>
            <a:r>
              <a:rPr lang="en-US" i="1" dirty="0"/>
              <a:t>Low-pass filtering: blur !</a:t>
            </a:r>
          </a:p>
          <a:p>
            <a:r>
              <a:rPr lang="en-US" b="1" i="1" dirty="0"/>
              <a:t>Blur with Gaussian, then subsample!</a:t>
            </a:r>
          </a:p>
        </p:txBody>
      </p:sp>
    </p:spTree>
    <p:extLst>
      <p:ext uri="{BB962C8B-B14F-4D97-AF65-F5344CB8AC3E}">
        <p14:creationId xmlns:p14="http://schemas.microsoft.com/office/powerpoint/2010/main" val="41903810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9C653-8890-8247-8625-ECECFCA5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the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77415D-DA1A-F444-A96E-D7A493A5F99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825625"/>
                <a:ext cx="5576888" cy="4351338"/>
              </a:xfrm>
            </p:spPr>
            <p:txBody>
              <a:bodyPr/>
              <a:lstStyle/>
              <a:p>
                <a:r>
                  <a:rPr lang="en-US" dirty="0"/>
                  <a:t>First smooth the image to remove high frequency components</a:t>
                </a:r>
              </a:p>
              <a:p>
                <a:r>
                  <a:rPr lang="en-US" dirty="0"/>
                  <a:t>How should we smooth?</a:t>
                </a:r>
              </a:p>
              <a:p>
                <a:r>
                  <a:rPr lang="en-US" dirty="0"/>
                  <a:t>One simple answer: blur with Gaussian</a:t>
                </a:r>
              </a:p>
              <a:p>
                <a:pPr lvl="1"/>
                <a:r>
                  <a:rPr lang="en-US" dirty="0"/>
                  <a:t>Recall that Fourier transform of Gaussian is Gaussian</a:t>
                </a:r>
              </a:p>
              <a:p>
                <a:pPr lvl="1"/>
                <a:r>
                  <a:rPr lang="en-US" dirty="0"/>
                  <a:t>Choose sigma so that frequencies above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𝑠𝑎𝑚𝑝𝑙𝑒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get killed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77415D-DA1A-F444-A96E-D7A493A5F9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825625"/>
                <a:ext cx="5576888" cy="4351338"/>
              </a:xfrm>
              <a:blipFill>
                <a:blip r:embed="rId2"/>
                <a:stretch>
                  <a:fillRect l="-181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C9705B9-682A-4947-AAA7-84687CFD9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95425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8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E205D0-4ACB-6847-AB2B-FAFF2AB3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resizing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C2EE3-74B6-C34F-AFDB-B7742CB1B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64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81CE-1565-8E4B-A142-AF2DF302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before and after smoothing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59AED-575C-0D48-B2DF-FA6A986E5FC0}"/>
              </a:ext>
            </a:extLst>
          </p:cNvPr>
          <p:cNvSpPr txBox="1"/>
          <p:nvPr/>
        </p:nvSpPr>
        <p:spPr>
          <a:xfrm>
            <a:off x="838199" y="5643561"/>
            <a:ext cx="5059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AD84E-590E-9C4A-A775-A80B48C169B0}"/>
              </a:ext>
            </a:extLst>
          </p:cNvPr>
          <p:cNvSpPr txBox="1"/>
          <p:nvPr/>
        </p:nvSpPr>
        <p:spPr>
          <a:xfrm>
            <a:off x="6508750" y="5643561"/>
            <a:ext cx="505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</a:t>
            </a:r>
          </a:p>
        </p:txBody>
      </p:sp>
      <p:pic>
        <p:nvPicPr>
          <p:cNvPr id="8" name="Picture 7" descr="The roof of a building&#13;&#10;&#13;&#10;Description automatically generated">
            <a:extLst>
              <a:ext uri="{FF2B5EF4-FFF2-40B4-BE49-F238E27FC236}">
                <a16:creationId xmlns:a16="http://schemas.microsoft.com/office/drawing/2014/main" id="{7C9F0782-CCD7-504A-A35F-A21D0D5CC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64" y="1690688"/>
            <a:ext cx="5301960" cy="3976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880945-6AC8-3B48-881A-51282E0AC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49" y="1690687"/>
            <a:ext cx="5270498" cy="39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9784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15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15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Another example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257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8458201" y="5638814"/>
            <a:ext cx="16547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1/16 </a:t>
            </a:r>
            <a:r>
              <a:rPr lang="en-US">
                <a:cs typeface="Arial" charset="0"/>
              </a:rPr>
              <a:t>(</a:t>
            </a:r>
            <a:r>
              <a:rPr lang="en-US" dirty="0">
                <a:cs typeface="Arial" charset="0"/>
              </a:rPr>
              <a:t>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133600" y="6178076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Why does this look so </a:t>
            </a:r>
            <a:r>
              <a:rPr lang="en-US" sz="2000" dirty="0" err="1">
                <a:cs typeface="Arial" charset="0"/>
              </a:rPr>
              <a:t>crufty</a:t>
            </a:r>
            <a:r>
              <a:rPr lang="en-US" sz="2000" dirty="0">
                <a:cs typeface="Arial" charset="0"/>
              </a:rPr>
              <a:t>? Aliasing!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819401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  <p:extLst>
      <p:ext uri="{BB962C8B-B14F-4D97-AF65-F5344CB8AC3E}">
        <p14:creationId xmlns:p14="http://schemas.microsoft.com/office/powerpoint/2010/main" val="3009154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2389188"/>
            <a:ext cx="7889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6" y="1895476"/>
            <a:ext cx="15652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dirty="0"/>
              <a:t>Subsampling images correctly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919914" y="40132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8596314" y="34163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429000" y="51054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1828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499355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sz="320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791201" y="5105400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8901114" y="51054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057400" y="51054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1828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Solution:  filter the image, </a:t>
            </a:r>
            <a:r>
              <a:rPr lang="en-US" sz="3200" i="1"/>
              <a:t>then</a:t>
            </a:r>
            <a:r>
              <a:rPr lang="en-US" sz="320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677219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11725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Compare with...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2578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  </a:t>
            </a:r>
            <a:r>
              <a:rPr lang="en-US" sz="1600">
                <a:latin typeface="Arial" charset="0"/>
                <a:cs typeface="Arial" charset="0"/>
              </a:rPr>
              <a:t>(2x zoom)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84582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  </a:t>
            </a:r>
            <a:r>
              <a:rPr lang="en-US" sz="1600">
                <a:latin typeface="Arial" charset="0"/>
                <a:cs typeface="Arial" charset="0"/>
              </a:rPr>
              <a:t>(4x zoom)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257094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114" y="43544"/>
            <a:ext cx="288471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pre-filtering</a:t>
            </a:r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65515" y="1295400"/>
            <a:ext cx="2656115" cy="5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filter 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6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310744" y="3799118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898087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77386" y="1200841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Gaussian pyramid</a:t>
            </a:r>
          </a:p>
        </p:txBody>
      </p:sp>
    </p:spTree>
    <p:extLst>
      <p:ext uri="{BB962C8B-B14F-4D97-AF65-F5344CB8AC3E}">
        <p14:creationId xmlns:p14="http://schemas.microsoft.com/office/powerpoint/2010/main" val="1641523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2209800" y="239490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pyramids </a:t>
            </a:r>
            <a:br>
              <a:rPr lang="en-US" dirty="0"/>
            </a:br>
            <a:r>
              <a:rPr lang="en-US" dirty="0"/>
              <a:t>[Burt and </a:t>
            </a:r>
            <a:r>
              <a:rPr lang="en-US" dirty="0" err="1"/>
              <a:t>Adelson</a:t>
            </a:r>
            <a:r>
              <a:rPr lang="en-US" dirty="0"/>
              <a:t>, 1983]</a:t>
            </a:r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743200" y="1295401"/>
          <a:ext cx="5715000" cy="3990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4700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95401"/>
                        <a:ext cx="5715000" cy="3990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28800" y="5127172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In computer graphics, a </a:t>
            </a:r>
            <a:r>
              <a:rPr lang="en-US" i="1" dirty="0" err="1"/>
              <a:t>mip</a:t>
            </a:r>
            <a:r>
              <a:rPr lang="en-US" i="1" dirty="0"/>
              <a:t> map </a:t>
            </a:r>
            <a:r>
              <a:rPr lang="en-US" dirty="0"/>
              <a:t>[Williams, 1983]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Gaussian Pyramids have all sorts of applications in computer vision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  <p:sp>
        <p:nvSpPr>
          <p:cNvPr id="2" name="Rectangle 1"/>
          <p:cNvSpPr/>
          <p:nvPr/>
        </p:nvSpPr>
        <p:spPr>
          <a:xfrm>
            <a:off x="6553200" y="2057400"/>
            <a:ext cx="25146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10200" y="4451928"/>
            <a:ext cx="1981200" cy="805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5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pyramids - Searching over scales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338" y="1920976"/>
            <a:ext cx="5092262" cy="2834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20945" y="4014927"/>
            <a:ext cx="666844" cy="5482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04084" y="2977878"/>
            <a:ext cx="294288" cy="2382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041" y="2874580"/>
            <a:ext cx="1334814" cy="1334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46124" y="3541988"/>
            <a:ext cx="536028" cy="388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61083" y="3618002"/>
            <a:ext cx="536028" cy="388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pyramids - Searching over scales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62105" y="3617975"/>
            <a:ext cx="5092262" cy="2834560"/>
            <a:chOff x="138105" y="3617975"/>
            <a:chExt cx="5092262" cy="28345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105" y="3617975"/>
              <a:ext cx="5092262" cy="28345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37277" y="4640361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243" y="1881352"/>
            <a:ext cx="1334814" cy="13348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16220" y="1966627"/>
            <a:ext cx="2470912" cy="1375410"/>
            <a:chOff x="5933200" y="3617975"/>
            <a:chExt cx="2470912" cy="13754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200" y="3617975"/>
              <a:ext cx="2470912" cy="137541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471595" y="4426427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33943" y="4597191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89077" y="3098452"/>
            <a:ext cx="3641344" cy="2026920"/>
            <a:chOff x="5462876" y="4889785"/>
            <a:chExt cx="3641344" cy="20269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876" y="4889785"/>
              <a:ext cx="3641344" cy="202692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168656" y="6087125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980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756461-9432-D64E-85AA-450C26416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to talk about resizing?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364E36-02F6-D743-8607-10A2204A9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6756" cy="4351338"/>
          </a:xfrm>
        </p:spPr>
        <p:txBody>
          <a:bodyPr/>
          <a:lstStyle/>
          <a:p>
            <a:r>
              <a:rPr lang="en-US" dirty="0"/>
              <a:t>Need to zoom in to a region to get more details</a:t>
            </a:r>
          </a:p>
          <a:p>
            <a:r>
              <a:rPr lang="en-US" dirty="0"/>
              <a:t>Can we get more details?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BB4A42-9988-CB48-B31F-5E0C3F4DB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343" y="1515837"/>
            <a:ext cx="6763657" cy="4861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B4F761-8E09-F344-B698-9AD09056BAB2}"/>
              </a:ext>
            </a:extLst>
          </p:cNvPr>
          <p:cNvSpPr txBox="1"/>
          <p:nvPr/>
        </p:nvSpPr>
        <p:spPr>
          <a:xfrm>
            <a:off x="9013371" y="6377215"/>
            <a:ext cx="317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Louis Daguerre, 1838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40C81-5BAB-B04D-AA39-BC5BB38B1531}"/>
              </a:ext>
            </a:extLst>
          </p:cNvPr>
          <p:cNvSpPr/>
          <p:nvPr/>
        </p:nvSpPr>
        <p:spPr>
          <a:xfrm>
            <a:off x="6657975" y="5057775"/>
            <a:ext cx="442913" cy="471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26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Memory Usage</a:t>
            </a:r>
          </a:p>
        </p:txBody>
      </p:sp>
      <p:sp>
        <p:nvSpPr>
          <p:cNvPr id="411" name="Shape 411"/>
          <p:cNvSpPr>
            <a:spLocks noGrp="1"/>
          </p:cNvSpPr>
          <p:nvPr>
            <p:ph type="body" idx="1"/>
          </p:nvPr>
        </p:nvSpPr>
        <p:spPr>
          <a:xfrm>
            <a:off x="1828800" y="1219200"/>
            <a:ext cx="8534400" cy="5486400"/>
          </a:xfrm>
          <a:prstGeom prst="rect">
            <a:avLst/>
          </a:prstGeom>
        </p:spPr>
        <p:txBody>
          <a:bodyPr/>
          <a:lstStyle>
            <a:lvl1pPr marL="384175">
              <a:buFont typeface="Helvetica"/>
            </a:lvl1pPr>
          </a:lstStyle>
          <a:p>
            <a:pPr lvl="0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What </a:t>
            </a:r>
            <a:r>
              <a:rPr lang="en-US" sz="2600" dirty="0">
                <a:uFill>
                  <a:solidFill/>
                </a:uFill>
              </a:rPr>
              <a:t>is the size of the pyramid</a:t>
            </a:r>
            <a:r>
              <a:rPr sz="2600" dirty="0">
                <a:uFill>
                  <a:solidFill/>
                </a:uFill>
              </a:rPr>
              <a:t>?</a:t>
            </a:r>
            <a:r>
              <a:rPr lang="en-US" sz="2600" dirty="0">
                <a:uFill>
                  <a:solidFill/>
                </a:uFill>
              </a:rPr>
              <a:t> </a:t>
            </a:r>
          </a:p>
          <a:p>
            <a:pPr lvl="1">
              <a:defRPr sz="1800">
                <a:uFillTx/>
              </a:defRPr>
            </a:pPr>
            <a:r>
              <a:rPr lang="en-US" sz="2200" dirty="0">
                <a:uFill>
                  <a:solidFill/>
                </a:uFill>
              </a:rPr>
              <a:t>Each color below is one pyramid</a:t>
            </a:r>
          </a:p>
          <a:p>
            <a:pPr lvl="1">
              <a:defRPr sz="1800">
                <a:uFillTx/>
              </a:defRPr>
            </a:pPr>
            <a:r>
              <a:rPr lang="en-US" sz="2200" dirty="0">
                <a:uFill>
                  <a:solidFill/>
                </a:uFill>
              </a:rPr>
              <a:t>Together they are twice the original image in each dimension</a:t>
            </a:r>
          </a:p>
          <a:p>
            <a:pPr lvl="1">
              <a:defRPr sz="1800">
                <a:uFillTx/>
              </a:defRPr>
            </a:pPr>
            <a:endParaRPr lang="en-US" sz="2200" dirty="0">
              <a:uFill>
                <a:solidFill/>
              </a:uFill>
            </a:endParaRPr>
          </a:p>
          <a:p>
            <a:pPr marL="155575" lvl="0" indent="0">
              <a:buNone/>
              <a:defRPr sz="1800">
                <a:uFillTx/>
              </a:defRPr>
            </a:pPr>
            <a:endParaRPr sz="2600" dirty="0">
              <a:uFill>
                <a:solidFill/>
              </a:uFill>
            </a:endParaRPr>
          </a:p>
        </p:txBody>
      </p:sp>
      <p:pic>
        <p:nvPicPr>
          <p:cNvPr id="412" name="mipmap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5235" y="2686050"/>
            <a:ext cx="4066978" cy="3803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dragonvtoc_sample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350" y="2713037"/>
            <a:ext cx="2009775" cy="1901826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>
            <a:spLocks noGrp="1"/>
          </p:cNvSpPr>
          <p:nvPr>
            <p:ph type="sldNum" sz="quarter" idx="2"/>
          </p:nvPr>
        </p:nvSpPr>
        <p:spPr>
          <a:xfrm>
            <a:off x="10367011" y="6477000"/>
            <a:ext cx="30734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30</a:t>
            </a:fld>
            <a:endParaRPr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92899604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6BA6-A194-7C46-B683-2676F3E7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the other way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50E6714-55BC-A44B-96FB-668927E8476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2467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Need to zoom in to a region to get more details</a:t>
            </a:r>
          </a:p>
          <a:p>
            <a:r>
              <a:rPr lang="en-US" dirty="0"/>
              <a:t>Can we get more details?</a:t>
            </a:r>
          </a:p>
          <a:p>
            <a:r>
              <a:rPr lang="en-US" dirty="0"/>
              <a:t>When we reduced size, we had to remove high frequency components</a:t>
            </a:r>
          </a:p>
          <a:p>
            <a:r>
              <a:rPr lang="en-US" dirty="0"/>
              <a:t>Unlikely we can get those back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2CC2C-AEC0-BE48-95DB-CB8AF1C34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343" y="1515837"/>
            <a:ext cx="6763657" cy="4861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7EFA6-ED7C-C541-AA81-8A3C89A3853B}"/>
              </a:ext>
            </a:extLst>
          </p:cNvPr>
          <p:cNvSpPr txBox="1"/>
          <p:nvPr/>
        </p:nvSpPr>
        <p:spPr>
          <a:xfrm>
            <a:off x="9013371" y="6377215"/>
            <a:ext cx="317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Louis Daguerre, 1838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88BB39-ACD3-8C42-8FF4-3BB124DDCCC0}"/>
              </a:ext>
            </a:extLst>
          </p:cNvPr>
          <p:cNvSpPr/>
          <p:nvPr/>
        </p:nvSpPr>
        <p:spPr>
          <a:xfrm>
            <a:off x="6657975" y="5057775"/>
            <a:ext cx="442913" cy="471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1740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wall, person, man&#13;&#10;&#13;&#10;Description automatically generated">
            <a:hlinkClick r:id="rId2"/>
            <a:extLst>
              <a:ext uri="{FF2B5EF4-FFF2-40B4-BE49-F238E27FC236}">
                <a16:creationId xmlns:a16="http://schemas.microsoft.com/office/drawing/2014/main" id="{7DFC33B0-8024-1447-BCF5-BEB9328C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685800"/>
            <a:ext cx="9956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99FF-F53D-F94F-B50B-0EFCE709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to talk about resizing?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4075-2907-1641-B9E7-051353558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70502" cy="4351338"/>
          </a:xfrm>
        </p:spPr>
        <p:txBody>
          <a:bodyPr/>
          <a:lstStyle/>
          <a:p>
            <a:r>
              <a:rPr lang="en-US" dirty="0"/>
              <a:t>Far away objects appear small, nearby objects appear larger</a:t>
            </a:r>
          </a:p>
          <a:p>
            <a:r>
              <a:rPr lang="en-US" dirty="0"/>
              <a:t>Need to recognize objects at multiple scales</a:t>
            </a:r>
          </a:p>
          <a:p>
            <a:r>
              <a:rPr lang="en-US" dirty="0"/>
              <a:t>Resizing images to same size helps recognition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57193-D4FC-3842-A10E-AC1334C7B8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798" y="1865312"/>
            <a:ext cx="5308601" cy="29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6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5BE4-307D-9E41-9301-E00775C6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resizing hard?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5D172-1714-FE4A-AEDF-F0199E55F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E.g</a:t>
            </a:r>
            <a:r>
              <a:rPr lang="en-US" dirty="0"/>
              <a:t>, consider reducing size by a factor of 2</a:t>
            </a:r>
          </a:p>
          <a:p>
            <a:r>
              <a:rPr lang="en-US" dirty="0"/>
              <a:t>Simple solution: subsampling</a:t>
            </a:r>
          </a:p>
          <a:p>
            <a:r>
              <a:rPr lang="en-US" dirty="0"/>
              <a:t>Example: subsampling by a factor of 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CC1983-2F11-654F-946F-F8724DC9A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082414"/>
              </p:ext>
            </p:extLst>
          </p:nvPr>
        </p:nvGraphicFramePr>
        <p:xfrm>
          <a:off x="838199" y="3574377"/>
          <a:ext cx="9142140" cy="291849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23690">
                  <a:extLst>
                    <a:ext uri="{9D8B030D-6E8A-4147-A177-3AD203B41FA5}">
                      <a16:colId xmlns:a16="http://schemas.microsoft.com/office/drawing/2014/main" val="2161736479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1084979218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2653264241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2576305253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3198907690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4141845933"/>
                    </a:ext>
                  </a:extLst>
                </a:gridCol>
              </a:tblGrid>
              <a:tr h="4864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198220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872646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158286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21908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224317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10153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6B2A2CC-60D2-6A4E-ADD8-B828EECFC578}"/>
              </a:ext>
            </a:extLst>
          </p:cNvPr>
          <p:cNvSpPr/>
          <p:nvPr/>
        </p:nvSpPr>
        <p:spPr>
          <a:xfrm>
            <a:off x="2352907" y="3543503"/>
            <a:ext cx="1527717" cy="29493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0834A2-9E55-B747-BB2E-634A418FFBAA}"/>
              </a:ext>
            </a:extLst>
          </p:cNvPr>
          <p:cNvSpPr/>
          <p:nvPr/>
        </p:nvSpPr>
        <p:spPr>
          <a:xfrm>
            <a:off x="5409269" y="3574375"/>
            <a:ext cx="1527717" cy="29184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0EF59-C1D2-D44F-B8E2-3090C1EA1BED}"/>
              </a:ext>
            </a:extLst>
          </p:cNvPr>
          <p:cNvSpPr/>
          <p:nvPr/>
        </p:nvSpPr>
        <p:spPr>
          <a:xfrm>
            <a:off x="8451693" y="3574375"/>
            <a:ext cx="1527717" cy="29493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032EF-4347-7A45-BD5B-B8E543216A78}"/>
              </a:ext>
            </a:extLst>
          </p:cNvPr>
          <p:cNvSpPr/>
          <p:nvPr/>
        </p:nvSpPr>
        <p:spPr>
          <a:xfrm>
            <a:off x="837271" y="4059044"/>
            <a:ext cx="9142139" cy="5018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D6535F-C7A3-C646-B41F-71B12987BEA2}"/>
              </a:ext>
            </a:extLst>
          </p:cNvPr>
          <p:cNvSpPr/>
          <p:nvPr/>
        </p:nvSpPr>
        <p:spPr>
          <a:xfrm>
            <a:off x="837271" y="5025055"/>
            <a:ext cx="9142139" cy="5018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249CA-1AD3-464C-BF9F-329E1C06E7E7}"/>
              </a:ext>
            </a:extLst>
          </p:cNvPr>
          <p:cNvSpPr/>
          <p:nvPr/>
        </p:nvSpPr>
        <p:spPr>
          <a:xfrm>
            <a:off x="837271" y="6003140"/>
            <a:ext cx="9142139" cy="5018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9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4B3E-449A-BA49-B52E-73913D8D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resizing hard?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EDDDE-117D-1041-A339-217ACFD25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Dropping pixels causes problems</a:t>
            </a:r>
          </a:p>
        </p:txBody>
      </p:sp>
    </p:spTree>
    <p:extLst>
      <p:ext uri="{BB962C8B-B14F-4D97-AF65-F5344CB8AC3E}">
        <p14:creationId xmlns:p14="http://schemas.microsoft.com/office/powerpoint/2010/main" val="419333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&#13;&#10;&#13;&#10;Description automatically generated">
            <a:extLst>
              <a:ext uri="{FF2B5EF4-FFF2-40B4-BE49-F238E27FC236}">
                <a16:creationId xmlns:a16="http://schemas.microsoft.com/office/drawing/2014/main" id="{5DFAA857-59A7-8044-AF8F-C31631E88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256" y="955042"/>
            <a:ext cx="7891656" cy="5902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74C24E-DB45-4D40-9469-F70CEE31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951C7-3396-9045-993B-57C63C0EE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90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roof of a building&#13;&#10;&#13;&#10;Description automatically generated">
            <a:extLst>
              <a:ext uri="{FF2B5EF4-FFF2-40B4-BE49-F238E27FC236}">
                <a16:creationId xmlns:a16="http://schemas.microsoft.com/office/drawing/2014/main" id="{1110006B-CD62-5A46-B44E-4E786D2C5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67" y="780816"/>
            <a:ext cx="8087733" cy="60657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EAA60D-1A88-A743-B3AF-2B519E0D0B25}"/>
              </a:ext>
            </a:extLst>
          </p:cNvPr>
          <p:cNvSpPr/>
          <p:nvPr/>
        </p:nvSpPr>
        <p:spPr>
          <a:xfrm>
            <a:off x="4493934" y="2141031"/>
            <a:ext cx="2609386" cy="13381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7F2EF1-DF66-DA42-A556-0EA46AFF7FBC}"/>
              </a:ext>
            </a:extLst>
          </p:cNvPr>
          <p:cNvSpPr txBox="1"/>
          <p:nvPr/>
        </p:nvSpPr>
        <p:spPr>
          <a:xfrm>
            <a:off x="10504442" y="2252544"/>
            <a:ext cx="1929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Aliasing!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FA703C-C687-8140-BB68-5F3C54EF6E34}"/>
              </a:ext>
            </a:extLst>
          </p:cNvPr>
          <p:cNvCxnSpPr>
            <a:stCxn id="5" idx="6"/>
            <a:endCxn id="6" idx="1"/>
          </p:cNvCxnSpPr>
          <p:nvPr/>
        </p:nvCxnSpPr>
        <p:spPr>
          <a:xfrm flipV="1">
            <a:off x="7103320" y="2544932"/>
            <a:ext cx="3401122" cy="2651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8CE1451-DBB6-DE41-8D2C-ACA8FF21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47" y="-169590"/>
            <a:ext cx="10515600" cy="1325563"/>
          </a:xfrm>
        </p:spPr>
        <p:txBody>
          <a:bodyPr/>
          <a:lstStyle/>
          <a:p>
            <a:r>
              <a:rPr lang="en-US" dirty="0"/>
              <a:t>After subsampling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0C8DB-4A18-B94D-AF14-4BB5F5681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</a:t>
            </a:r>
            <a:r>
              <a:rPr lang="en-US"/>
              <a:t>in time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50454"/>
            <a:ext cx="9144000" cy="51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57857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710</Words>
  <Application>Microsoft Macintosh PowerPoint</Application>
  <PresentationFormat>Widescreen</PresentationFormat>
  <Paragraphs>164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Photo Editor Photo</vt:lpstr>
      <vt:lpstr>Till now</vt:lpstr>
      <vt:lpstr>Image resizing</vt:lpstr>
      <vt:lpstr>Why do we need to talk about resizing?</vt:lpstr>
      <vt:lpstr>Why do we need to talk about resizing?</vt:lpstr>
      <vt:lpstr>Why is resizing hard?</vt:lpstr>
      <vt:lpstr>Why is resizing hard?</vt:lpstr>
      <vt:lpstr>Before</vt:lpstr>
      <vt:lpstr>After subsampling</vt:lpstr>
      <vt:lpstr>Aliasing in time</vt:lpstr>
      <vt:lpstr>Aliasing in time</vt:lpstr>
      <vt:lpstr>Why does aliasing happen?</vt:lpstr>
      <vt:lpstr>Let’s look at it mathematically</vt:lpstr>
      <vt:lpstr>Let’s look at it mathematically</vt:lpstr>
      <vt:lpstr>Subsampling Fourier basis</vt:lpstr>
      <vt:lpstr>Avoiding aliasing</vt:lpstr>
      <vt:lpstr>Avoiding aliasing</vt:lpstr>
      <vt:lpstr>Nyquist Sampling Theorem</vt:lpstr>
      <vt:lpstr>Avoiding aliasing</vt:lpstr>
      <vt:lpstr>Subsampling the image</vt:lpstr>
      <vt:lpstr>Subsampling before and after smoothing</vt:lpstr>
      <vt:lpstr>Another example</vt:lpstr>
      <vt:lpstr>Subsampling images correctly</vt:lpstr>
      <vt:lpstr>Subsampling with Gaussian pre-filtering</vt:lpstr>
      <vt:lpstr>Compare with...</vt:lpstr>
      <vt:lpstr>Gaussian pre-filtering</vt:lpstr>
      <vt:lpstr>PowerPoint Presentation</vt:lpstr>
      <vt:lpstr>Gaussian pyramids  [Burt and Adelson, 1983]</vt:lpstr>
      <vt:lpstr>Gaussian pyramids - Searching over scales</vt:lpstr>
      <vt:lpstr>Gaussian pyramids - Searching over scales</vt:lpstr>
      <vt:lpstr>Memory Usage</vt:lpstr>
      <vt:lpstr>Going the other way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34</cp:revision>
  <cp:lastPrinted>2019-02-04T16:41:04Z</cp:lastPrinted>
  <dcterms:created xsi:type="dcterms:W3CDTF">2019-02-03T18:19:38Z</dcterms:created>
  <dcterms:modified xsi:type="dcterms:W3CDTF">2020-02-05T16:55:55Z</dcterms:modified>
</cp:coreProperties>
</file>