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311" r:id="rId4"/>
    <p:sldId id="312" r:id="rId5"/>
    <p:sldId id="329" r:id="rId6"/>
    <p:sldId id="280" r:id="rId7"/>
    <p:sldId id="281" r:id="rId8"/>
    <p:sldId id="282" r:id="rId9"/>
    <p:sldId id="283" r:id="rId10"/>
    <p:sldId id="284" r:id="rId11"/>
    <p:sldId id="308" r:id="rId12"/>
    <p:sldId id="294" r:id="rId13"/>
    <p:sldId id="325" r:id="rId14"/>
    <p:sldId id="295" r:id="rId15"/>
    <p:sldId id="300" r:id="rId16"/>
    <p:sldId id="301" r:id="rId17"/>
    <p:sldId id="302" r:id="rId18"/>
    <p:sldId id="330" r:id="rId19"/>
    <p:sldId id="298" r:id="rId20"/>
    <p:sldId id="331" r:id="rId21"/>
    <p:sldId id="332" r:id="rId22"/>
    <p:sldId id="303" r:id="rId23"/>
    <p:sldId id="333" r:id="rId24"/>
    <p:sldId id="305" r:id="rId25"/>
    <p:sldId id="306" r:id="rId26"/>
    <p:sldId id="314" r:id="rId27"/>
    <p:sldId id="317" r:id="rId28"/>
    <p:sldId id="316" r:id="rId29"/>
    <p:sldId id="318" r:id="rId30"/>
    <p:sldId id="324" r:id="rId31"/>
    <p:sldId id="322" r:id="rId32"/>
    <p:sldId id="320" r:id="rId33"/>
    <p:sldId id="323" r:id="rId34"/>
    <p:sldId id="340" r:id="rId35"/>
    <p:sldId id="341" r:id="rId36"/>
    <p:sldId id="342" r:id="rId37"/>
    <p:sldId id="273" r:id="rId38"/>
    <p:sldId id="274" r:id="rId39"/>
    <p:sldId id="275" r:id="rId40"/>
    <p:sldId id="276" r:id="rId41"/>
    <p:sldId id="286" r:id="rId42"/>
    <p:sldId id="278" r:id="rId43"/>
    <p:sldId id="279" r:id="rId44"/>
    <p:sldId id="335" r:id="rId45"/>
    <p:sldId id="336" r:id="rId46"/>
    <p:sldId id="337" r:id="rId47"/>
    <p:sldId id="338" r:id="rId48"/>
    <p:sldId id="339" r:id="rId49"/>
    <p:sldId id="285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29"/>
  </p:normalViewPr>
  <p:slideViewPr>
    <p:cSldViewPr snapToGrid="0" snapToObjects="1">
      <p:cViewPr varScale="1">
        <p:scale>
          <a:sx n="90" d="100"/>
          <a:sy n="90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42A73-1658-1A42-9D62-CCEDEB3B824A}" type="datetimeFigureOut">
              <a:rPr lang="en-US" smtClean="0"/>
              <a:t>2/17/19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61053-F9CD-9D4A-A52C-825D286BC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1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3185C5F-47ED-024D-9192-998DA676146D}" type="slidenum">
              <a:rPr lang="en-US"/>
              <a:pPr/>
              <a:t>3</a:t>
            </a:fld>
            <a:endParaRPr lang="en-US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653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F3CD5-5F33-4E00-8631-D02E0087863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918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F3CD5-5F33-4E00-8631-D02E0087863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38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F356B-C23D-4938-AA88-87895EC5400D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09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951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15993BA-1AE4-2C4C-9054-6C49B2DF17A8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77538" name="Rectangle 7"/>
          <p:cNvSpPr txBox="1">
            <a:spLocks noGrp="1" noChangeArrowheads="1"/>
          </p:cNvSpPr>
          <p:nvPr/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4" tIns="46581" rIns="93164" bIns="46581" anchor="b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/>
            <a:fld id="{FACFD742-3B85-1447-9D81-04EAEEF1180C}" type="slidenum">
              <a:rPr lang="en-US" sz="1300">
                <a:solidFill>
                  <a:srgbClr val="000000"/>
                </a:solidFill>
              </a:rPr>
              <a:pPr algn="r"/>
              <a:t>4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65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8200" cy="3486150"/>
          </a:xfrm>
          <a:ln/>
        </p:spPr>
      </p:sp>
      <p:sp>
        <p:nvSpPr>
          <p:cNvPr id="165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4" tIns="46581" rIns="93164" bIns="46581"/>
          <a:lstStyle/>
          <a:p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662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B0AB4C1-EF15-D04E-BE1E-1812D4446329}" type="slidenum">
              <a:rPr lang="en-US"/>
              <a:pPr/>
              <a:t>12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25975" cy="3470275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61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30C4D-B644-4BF1-B862-380B3F44348A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40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5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7A8BB85-718B-4547-B72F-7B87ECE13253}" type="slidenum">
              <a:rPr lang="en-US"/>
              <a:pPr/>
              <a:t>19</a:t>
            </a:fld>
            <a:endParaRPr lang="en-US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5325"/>
            <a:ext cx="6169025" cy="3470275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770" y="4396116"/>
            <a:ext cx="5160433" cy="4240868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40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3E569AD-BE3B-1F4E-B6F8-50C694353342}" type="slidenum">
              <a:rPr lang="en-US"/>
              <a:pPr/>
              <a:t>22</a:t>
            </a:fld>
            <a:endParaRPr lang="en-US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475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6130" indent="-275434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73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2433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3128" indent="-220348" defTabSz="931887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3E569AD-BE3B-1F4E-B6F8-50C694353342}" type="slidenum">
              <a:rPr lang="en-US"/>
              <a:pPr/>
              <a:t>23</a:t>
            </a:fld>
            <a:endParaRPr lang="en-US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694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F3CD5-5F33-4E00-8631-D02E0087863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26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3D8E2-816A-7342-9D07-B303F6DAE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280DA1-0CA0-5A4E-9F35-4F8C6A51B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B6B5B-9CDE-CA4C-B2D3-4EDF6DC35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071A-E08A-484C-96B9-1B68F32C403B}" type="datetimeFigureOut">
              <a:rPr lang="en-US" smtClean="0"/>
              <a:t>2/17/19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A4D2B-CB4D-8C4C-B77F-F9CBBC6FE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20306-9C05-C84F-AD52-FA39B6A6A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78A-D44B-214D-AFAD-EA883916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9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EE6E-908E-FA41-B1EE-DC5D63E62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FC5F8-DA60-C345-835D-9CBAC1CC3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2A91B-9944-D245-B008-74C1DB90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071A-E08A-484C-96B9-1B68F32C403B}" type="datetimeFigureOut">
              <a:rPr lang="en-US" smtClean="0"/>
              <a:t>2/17/19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2CAAA-D283-E54A-8EF0-18724775D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13AB3-0306-054F-A7B4-CF723F77B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78A-D44B-214D-AFAD-EA883916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6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47BE7E-A613-884A-8006-91548B6D0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43DB5-D0A0-D445-B370-7E2E9112C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D31BA-4063-D24B-AD54-728AF3AE1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071A-E08A-484C-96B9-1B68F32C403B}" type="datetimeFigureOut">
              <a:rPr lang="en-US" smtClean="0"/>
              <a:t>2/17/19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3A878-CE18-024B-A820-7BEDDD20D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CED73-2E70-6B42-A6EE-9D7F194A8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78A-D44B-214D-AFAD-EA883916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9753600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689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2400" y="1219200"/>
            <a:ext cx="5689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02400" y="3543300"/>
            <a:ext cx="5689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8174D5-6B2C-2D42-A241-F9712B6542BD}" type="slidenum">
              <a:rPr lang="de-DE"/>
              <a:pPr/>
              <a:t>‹#›</a:t>
            </a:fld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  <p:extLst>
      <p:ext uri="{BB962C8B-B14F-4D97-AF65-F5344CB8AC3E}">
        <p14:creationId xmlns:p14="http://schemas.microsoft.com/office/powerpoint/2010/main" val="51254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64004-11E7-544A-9B53-6CF8A75BB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D3CC6-EBC4-7B48-98DB-1BE4467F2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E9AB5-8DFD-1642-BC50-C9B29449A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071A-E08A-484C-96B9-1B68F32C403B}" type="datetimeFigureOut">
              <a:rPr lang="en-US" smtClean="0"/>
              <a:t>2/17/19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C5BC8-3D8A-6B45-BFE4-6EE87940D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ED870-067A-DE45-991D-67004ECFB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78A-D44B-214D-AFAD-EA883916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0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2D344-BC41-CD44-9D8C-DE9B9E38D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077DD-044A-614A-88DE-3F423F4E4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61816-CF67-E14D-9315-23F1F242A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071A-E08A-484C-96B9-1B68F32C403B}" type="datetimeFigureOut">
              <a:rPr lang="en-US" smtClean="0"/>
              <a:t>2/17/19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ED333-7134-D546-9C23-82BD1DD65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BA897-9686-C24E-B4AE-B3DD9FB1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78A-D44B-214D-AFAD-EA883916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4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0ABFF-1499-AB43-9C18-D8155E37B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840C3-F6F7-8646-B822-D283152BE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23469D-39B3-EB40-B7B7-CD758DE78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0A94B-A74E-5347-8E77-072766DE6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071A-E08A-484C-96B9-1B68F32C403B}" type="datetimeFigureOut">
              <a:rPr lang="en-US" smtClean="0"/>
              <a:t>2/17/19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626E0-431E-514A-A72F-59F876C4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4988D-DB14-5D4C-80F9-0909184AB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78A-D44B-214D-AFAD-EA883916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4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D3E8-0243-1147-90D0-76F1E184D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848DB-A5B7-0646-8FB8-8C84518B9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79773-2209-D14B-A90C-C6BE058EE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E52569-4D44-124F-B6BC-B15806827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CF7218-BF21-C247-A8F3-BF99D35EBA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A46FBD-2A58-9C4B-B3B7-1FCDF7C28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071A-E08A-484C-96B9-1B68F32C403B}" type="datetimeFigureOut">
              <a:rPr lang="en-US" smtClean="0"/>
              <a:t>2/17/19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59E937-2699-2F45-9A2C-F5D8C585E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1BD2BD-4F27-BF47-BCEE-CF24DB59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78A-D44B-214D-AFAD-EA883916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05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24672-6C96-6B40-90E9-8922186E9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16DE53-A2C6-4946-9068-39320928C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071A-E08A-484C-96B9-1B68F32C403B}" type="datetimeFigureOut">
              <a:rPr lang="en-US" smtClean="0"/>
              <a:t>2/17/19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78AEC-3D81-F743-9530-71DC61C64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C25DF-ADF1-3548-892F-58CE05E46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78A-D44B-214D-AFAD-EA883916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2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274B31-584E-EF48-94D3-F582A7B2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071A-E08A-484C-96B9-1B68F32C403B}" type="datetimeFigureOut">
              <a:rPr lang="en-US" smtClean="0"/>
              <a:t>2/17/19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27261D-7134-0B4D-98BB-96C9A0E6A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7F866-C320-C541-992E-CBD471BDD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78A-D44B-214D-AFAD-EA883916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F17BD-EA3B-794A-83C2-2A5399F92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B97B5-EBE3-784E-8D3A-46F083336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BFD59-0DD8-2042-B499-1305A4A7E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12E4B-4F8E-4E4F-A775-8B61A7BC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071A-E08A-484C-96B9-1B68F32C403B}" type="datetimeFigureOut">
              <a:rPr lang="en-US" smtClean="0"/>
              <a:t>2/17/19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0EBFA-76C9-0946-BD0F-22502D230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A8104-C63D-6D4D-A86E-2A095AF3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78A-D44B-214D-AFAD-EA883916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3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7D703-FED8-2344-9F13-485B28EAB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0CCBC1-EE32-6D45-99CC-BE0452C3F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463CC-37E7-2B40-9574-766A05703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3C755-A93D-764A-A86D-A2F8C0729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C071A-E08A-484C-96B9-1B68F32C403B}" type="datetimeFigureOut">
              <a:rPr lang="en-US" smtClean="0"/>
              <a:t>2/17/19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1E0BC-4862-0245-B7E7-FA1C5416A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39165-8B06-C04F-A0F8-B02BDBD1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EA78A-D44B-214D-AFAD-EA883916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2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3B1A41-20DF-204B-84B1-6BE09E4D2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E936D-25E3-514D-A31E-9A5679019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C9F3-ABA0-D74A-805B-DEC989167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C071A-E08A-484C-96B9-1B68F32C403B}" type="datetimeFigureOut">
              <a:rPr lang="en-US" smtClean="0"/>
              <a:t>2/17/19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152FE-B131-DF44-A5E6-C5B1E8B5D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DDF7B-CB88-FB4C-BB00-9D3DEFE85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EA78A-D44B-214D-AFAD-EA88391685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9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tags" Target="../tags/tag4.xml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2.emf"/><Relationship Id="rId5" Type="http://schemas.openxmlformats.org/officeDocument/2006/relationships/image" Target="../media/image19.png"/><Relationship Id="rId10" Type="http://schemas.openxmlformats.org/officeDocument/2006/relationships/image" Target="../media/image31.emf"/><Relationship Id="rId4" Type="http://schemas.openxmlformats.org/officeDocument/2006/relationships/image" Target="../media/image18.png"/><Relationship Id="rId9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35.emf"/><Relationship Id="rId4" Type="http://schemas.openxmlformats.org/officeDocument/2006/relationships/image" Target="../media/image18.png"/><Relationship Id="rId9" Type="http://schemas.openxmlformats.org/officeDocument/2006/relationships/image" Target="../media/image34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38.emf"/><Relationship Id="rId4" Type="http://schemas.openxmlformats.org/officeDocument/2006/relationships/image" Target="../media/image18.png"/><Relationship Id="rId9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2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3.png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3.pn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4.png"/><Relationship Id="rId5" Type="http://schemas.openxmlformats.org/officeDocument/2006/relationships/image" Target="../media/image61.png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67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66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oleObject" Target="../embeddings/oleObject5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75.wmf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73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4.bin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2.wmf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19" Type="http://schemas.openxmlformats.org/officeDocument/2006/relationships/image" Target="../media/image74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8322E-31CA-CA42-A197-7D68FB8408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Correspondence: Feature detection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846AF5-6C26-204E-8AA9-1864959AEE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01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aperture problem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2466976"/>
            <a:ext cx="50292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58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idea: Translating window should cause large differences in patch appearance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94746" y="3672101"/>
            <a:ext cx="1740090" cy="1817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rame 4"/>
          <p:cNvSpPr/>
          <p:nvPr/>
        </p:nvSpPr>
        <p:spPr>
          <a:xfrm>
            <a:off x="4860878" y="3416206"/>
            <a:ext cx="481084" cy="522027"/>
          </a:xfrm>
          <a:prstGeom prst="fram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6094294" y="3416206"/>
            <a:ext cx="481084" cy="522027"/>
          </a:xfrm>
          <a:prstGeom prst="fram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4860878" y="4453089"/>
            <a:ext cx="481084" cy="522027"/>
          </a:xfrm>
          <a:prstGeom prst="fram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4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C 3.95833E-6 0.0331 0.01002 0.05995 0.02239 0.05995 C 0.03698 0.05995 0.04218 0.03009 0.0444 0.01204 L 0.04674 -0.01204 C 0.04895 -0.03009 0.05455 -0.05996 0.07096 -0.05996 C 0.08151 -0.05996 0.09349 -0.0331 0.09349 1.48148E-6 C 0.09349 0.0331 0.08151 0.05995 0.07096 0.05995 C 0.05455 0.05995 0.04895 0.03009 0.04674 0.01204 L 0.0444 -0.01204 C 0.04218 -0.03009 0.03698 -0.05996 0.02239 -0.05996 C 0.01002 -0.05996 3.95833E-6 -0.0331 3.95833E-6 1.48148E-6 Z " pathEditMode="relative" rAng="0" ptsTypes="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08229 -0.00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5334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charset="0"/>
              </a:rPr>
              <a:t>Corner Detection: Basic Idea</a:t>
            </a:r>
            <a:endParaRPr lang="ru-RU" sz="4000" dirty="0">
              <a:latin typeface="Arial" charset="0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990600"/>
            <a:ext cx="7467600" cy="182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>
                <a:latin typeface="Arial" charset="0"/>
              </a:rPr>
              <a:t>We should easily recognize the point by looking through a small window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>
                <a:latin typeface="Arial" charset="0"/>
              </a:rPr>
              <a:t>Shifting a window in </a:t>
            </a:r>
            <a:r>
              <a:rPr lang="en-US" sz="2400" i="1" dirty="0">
                <a:latin typeface="Arial" charset="0"/>
              </a:rPr>
              <a:t>any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i="1" dirty="0">
                <a:latin typeface="Arial" charset="0"/>
              </a:rPr>
              <a:t>direction</a:t>
            </a:r>
            <a:r>
              <a:rPr lang="en-US" sz="2400" dirty="0">
                <a:latin typeface="Arial" charset="0"/>
              </a:rPr>
              <a:t> should give </a:t>
            </a:r>
            <a:r>
              <a:rPr lang="en-US" sz="2400" i="1" dirty="0">
                <a:latin typeface="Arial" charset="0"/>
              </a:rPr>
              <a:t>a large change</a:t>
            </a:r>
            <a:r>
              <a:rPr lang="en-US" sz="2400" dirty="0">
                <a:latin typeface="Arial" charset="0"/>
              </a:rPr>
              <a:t> in intensity</a:t>
            </a:r>
            <a:endParaRPr lang="ru-RU" sz="2400" dirty="0">
              <a:latin typeface="Arial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953000" y="2895600"/>
            <a:ext cx="2438400" cy="3887788"/>
            <a:chOff x="2160" y="1824"/>
            <a:chExt cx="1536" cy="2449"/>
          </a:xfrm>
        </p:grpSpPr>
        <p:pic>
          <p:nvPicPr>
            <p:cNvPr id="121878" name="Picture 8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879" name="Text Box 11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>
                  <a:solidFill>
                    <a:srgbClr val="003399"/>
                  </a:solidFill>
                  <a:latin typeface="Arial Unicode MS" charset="0"/>
                  <a:cs typeface="Times New Roman" charset="0"/>
                </a:rPr>
                <a:t>“edge”</a:t>
              </a:r>
              <a:r>
                <a:rPr lang="en-US" sz="2400">
                  <a:latin typeface="Arial Unicode MS" charset="0"/>
                  <a:cs typeface="Times New Roman" charset="0"/>
                </a:rPr>
                <a:t>:</a:t>
              </a:r>
              <a:br>
                <a:rPr lang="en-US" sz="2400">
                  <a:latin typeface="Arial Unicode MS" charset="0"/>
                  <a:cs typeface="Times New Roman" charset="0"/>
                </a:rPr>
              </a:br>
              <a:r>
                <a:rPr lang="en-US" sz="2400">
                  <a:latin typeface="Arial Unicode MS" charset="0"/>
                  <a:cs typeface="Times New Roman" charset="0"/>
                </a:rPr>
                <a:t>no change along the edge direction</a:t>
              </a:r>
              <a:endParaRPr lang="ru-RU" sz="2400">
                <a:latin typeface="Arial Unicode MS" charset="0"/>
                <a:cs typeface="Times New Roman" charset="0"/>
              </a:endParaRPr>
            </a:p>
          </p:txBody>
        </p:sp>
        <p:sp>
          <p:nvSpPr>
            <p:cNvPr id="121880" name="Rectangle 14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1881" name="Line 16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7543800" y="2895600"/>
            <a:ext cx="2667000" cy="3887788"/>
            <a:chOff x="3792" y="1824"/>
            <a:chExt cx="1680" cy="2449"/>
          </a:xfrm>
        </p:grpSpPr>
        <p:pic>
          <p:nvPicPr>
            <p:cNvPr id="121871" name="Picture 9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872" name="Text Box 12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>
                  <a:solidFill>
                    <a:srgbClr val="003399"/>
                  </a:solidFill>
                  <a:latin typeface="Arial Unicode MS" charset="0"/>
                  <a:cs typeface="Times New Roman" charset="0"/>
                </a:rPr>
                <a:t>“corner”</a:t>
              </a:r>
              <a:r>
                <a:rPr lang="en-US" sz="2400">
                  <a:latin typeface="Arial Unicode MS" charset="0"/>
                  <a:cs typeface="Times New Roman" charset="0"/>
                </a:rPr>
                <a:t>:</a:t>
              </a:r>
              <a:br>
                <a:rPr lang="en-US" sz="2400">
                  <a:latin typeface="Arial Unicode MS" charset="0"/>
                  <a:cs typeface="Times New Roman" charset="0"/>
                </a:rPr>
              </a:br>
              <a:r>
                <a:rPr lang="en-US" sz="2400">
                  <a:latin typeface="Arial Unicode MS" charset="0"/>
                  <a:cs typeface="Times New Roman" charset="0"/>
                </a:rPr>
                <a:t>significant change in all directions</a:t>
              </a:r>
              <a:endParaRPr lang="ru-RU" sz="2400">
                <a:latin typeface="Arial Unicode MS" charset="0"/>
                <a:cs typeface="Times New Roman" charset="0"/>
              </a:endParaRPr>
            </a:p>
          </p:txBody>
        </p:sp>
        <p:sp>
          <p:nvSpPr>
            <p:cNvPr id="121873" name="Rectangle 17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1874" name="Line 18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5" name="Line 20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6" name="Line 21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7" name="Line 22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286000" y="2895600"/>
            <a:ext cx="2362200" cy="3517900"/>
            <a:chOff x="480" y="1824"/>
            <a:chExt cx="1488" cy="2216"/>
          </a:xfrm>
        </p:grpSpPr>
        <p:pic>
          <p:nvPicPr>
            <p:cNvPr id="121864" name="Picture 7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865" name="Text Box 10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srgbClr val="003399"/>
                  </a:solidFill>
                  <a:latin typeface="Arial Unicode MS" charset="0"/>
                  <a:cs typeface="Times New Roman" charset="0"/>
                </a:rPr>
                <a:t>“flat”</a:t>
              </a:r>
              <a:r>
                <a:rPr lang="en-US" sz="2400" dirty="0">
                  <a:latin typeface="Arial Unicode MS" charset="0"/>
                  <a:cs typeface="Times New Roman" charset="0"/>
                </a:rPr>
                <a:t> region:</a:t>
              </a:r>
              <a:br>
                <a:rPr lang="en-US" sz="2400" dirty="0">
                  <a:latin typeface="Arial Unicode MS" charset="0"/>
                  <a:cs typeface="Times New Roman" charset="0"/>
                </a:rPr>
              </a:br>
              <a:r>
                <a:rPr lang="en-US" sz="2400" dirty="0">
                  <a:latin typeface="Arial Unicode MS" charset="0"/>
                  <a:cs typeface="Times New Roman" charset="0"/>
                </a:rPr>
                <a:t>no change in all directions</a:t>
              </a:r>
              <a:endParaRPr lang="ru-RU" sz="2400" dirty="0">
                <a:latin typeface="Arial Unicode MS" charset="0"/>
                <a:cs typeface="Times New Roman" charset="0"/>
              </a:endParaRPr>
            </a:p>
          </p:txBody>
        </p:sp>
        <p:sp>
          <p:nvSpPr>
            <p:cNvPr id="121866" name="Rectangle 13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1867" name="Line 23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8" name="Line 24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69" name="Line 25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70" name="Line 26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863" name="Text Box 27"/>
          <p:cNvSpPr txBox="1">
            <a:spLocks noChangeArrowheads="1"/>
          </p:cNvSpPr>
          <p:nvPr/>
        </p:nvSpPr>
        <p:spPr bwMode="auto">
          <a:xfrm>
            <a:off x="1571626" y="6553200"/>
            <a:ext cx="1476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1400"/>
              <a:t>Source: A. Efros</a:t>
            </a:r>
          </a:p>
        </p:txBody>
      </p:sp>
    </p:spTree>
    <p:extLst>
      <p:ext uri="{BB962C8B-B14F-4D97-AF65-F5344CB8AC3E}">
        <p14:creationId xmlns:p14="http://schemas.microsoft.com/office/powerpoint/2010/main" val="122184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 the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1" y="1825625"/>
            <a:ext cx="5519487" cy="4351338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Consider shifting the window </a:t>
            </a:r>
            <a:r>
              <a:rPr lang="en-US" i="1" dirty="0"/>
              <a:t>W</a:t>
            </a:r>
            <a:r>
              <a:rPr lang="en-US" dirty="0"/>
              <a:t> by (</a:t>
            </a:r>
            <a:r>
              <a:rPr lang="en-US" i="1" dirty="0" err="1"/>
              <a:t>u,v</a:t>
            </a:r>
            <a:r>
              <a:rPr lang="en-US" dirty="0"/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how do the pixels in W change?</a:t>
            </a:r>
          </a:p>
          <a:p>
            <a:pPr marL="285750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Write pixels in window as a vector: </a:t>
            </a:r>
          </a:p>
          <a:p>
            <a:endParaRPr lang="en-US" dirty="0"/>
          </a:p>
        </p:txBody>
      </p: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8077200" y="2057400"/>
            <a:ext cx="2362200" cy="2209800"/>
            <a:chOff x="2208" y="1104"/>
            <a:chExt cx="1488" cy="1392"/>
          </a:xfrm>
        </p:grpSpPr>
        <p:sp>
          <p:nvSpPr>
            <p:cNvPr id="5" name="Rectangle 43"/>
            <p:cNvSpPr>
              <a:spLocks noChangeArrowheads="1"/>
            </p:cNvSpPr>
            <p:nvPr/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44"/>
            <p:cNvSpPr>
              <a:spLocks/>
            </p:cNvSpPr>
            <p:nvPr/>
          </p:nvSpPr>
          <p:spPr bwMode="auto">
            <a:xfrm>
              <a:off x="2592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8413751" y="30083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10601" y="3263900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8384382" y="3037682"/>
            <a:ext cx="255587" cy="196850"/>
          </a:xfrm>
          <a:prstGeom prst="straightConnector1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077200" y="2982686"/>
            <a:ext cx="38985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i="1" dirty="0"/>
              <a:t>W</a:t>
            </a:r>
            <a:endParaRPr lang="en-US" sz="2000" i="1" baseline="-25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644" y="3964510"/>
            <a:ext cx="4439988" cy="329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644" y="4511363"/>
            <a:ext cx="7616324" cy="3209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7186" y="5317541"/>
            <a:ext cx="5859714" cy="126419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27187" y="5751096"/>
            <a:ext cx="6258761" cy="986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0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4818" name="Rectangle 10"/>
              <p:cNvSpPr>
                <a:spLocks noChangeArrowheads="1"/>
              </p:cNvSpPr>
              <p:nvPr/>
            </p:nvSpPr>
            <p:spPr bwMode="auto">
              <a:xfrm>
                <a:off x="1676400" y="1981200"/>
                <a:ext cx="6172200" cy="5257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2800" dirty="0"/>
                  <a:t>Consider shifting the window </a:t>
                </a:r>
                <a:r>
                  <a:rPr lang="en-US" sz="2800" i="1" dirty="0"/>
                  <a:t>W</a:t>
                </a:r>
                <a:r>
                  <a:rPr lang="en-US" sz="2800" dirty="0"/>
                  <a:t> by (</a:t>
                </a:r>
                <a:r>
                  <a:rPr lang="en-US" sz="2800" i="1" dirty="0" err="1"/>
                  <a:t>u,v</a:t>
                </a:r>
                <a:r>
                  <a:rPr lang="en-US" sz="2800" dirty="0"/>
                  <a:t>)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•"/>
                </a:pPr>
                <a:r>
                  <a:rPr lang="en-US" sz="2400" dirty="0"/>
                  <a:t>how do the pixels in W change?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•"/>
                </a:pPr>
                <a:r>
                  <a:rPr lang="en-US" sz="2400" dirty="0"/>
                  <a:t>compare each pixel before and after by</a:t>
                </a:r>
                <a:br>
                  <a:rPr lang="en-US" sz="2400" dirty="0"/>
                </a:br>
                <a:r>
                  <a:rPr lang="en-US" sz="2400" dirty="0"/>
                  <a:t>summing up the squared differences (SSD)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•"/>
                </a:pPr>
                <a:r>
                  <a:rPr lang="en-US" sz="2400" dirty="0"/>
                  <a:t>this defines an SSD “error” </a:t>
                </a:r>
                <a:r>
                  <a:rPr lang="en-US" sz="2400" i="1" dirty="0"/>
                  <a:t>E</a:t>
                </a:r>
                <a:r>
                  <a:rPr lang="en-US" sz="2400" dirty="0"/>
                  <a:t>(</a:t>
                </a:r>
                <a:r>
                  <a:rPr lang="en-US" sz="2400" i="1" dirty="0" err="1"/>
                  <a:t>u,v</a:t>
                </a:r>
                <a:r>
                  <a:rPr lang="en-US" sz="2400" dirty="0"/>
                  <a:t>):</a:t>
                </a:r>
                <a:br>
                  <a:rPr lang="en-US" sz="24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400" dirty="0"/>
              </a:p>
              <a:p>
                <a:pPr marL="742950" lvl="1" indent="-285750">
                  <a:spcBef>
                    <a:spcPct val="20000"/>
                  </a:spcBef>
                  <a:buFontTx/>
                  <a:buChar char="•"/>
                </a:pPr>
                <a:r>
                  <a:rPr lang="en-US" sz="2400" dirty="0"/>
                  <a:t>We want E(</a:t>
                </a:r>
                <a:r>
                  <a:rPr lang="en-US" sz="2400" dirty="0" err="1"/>
                  <a:t>u,v</a:t>
                </a:r>
                <a:r>
                  <a:rPr lang="en-US" sz="2400" dirty="0"/>
                  <a:t>) to be </a:t>
                </a:r>
                <a:r>
                  <a:rPr lang="en-US" sz="2400" i="1" dirty="0"/>
                  <a:t>as high as possible for all u, v!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•"/>
                </a:pPr>
                <a:endParaRPr lang="en-US" sz="2800" dirty="0"/>
              </a:p>
            </p:txBody>
          </p:sp>
        </mc:Choice>
        <mc:Fallback>
          <p:sp>
            <p:nvSpPr>
              <p:cNvPr id="34818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1981200"/>
                <a:ext cx="6172200" cy="5257800"/>
              </a:xfrm>
              <a:prstGeom prst="rect">
                <a:avLst/>
              </a:prstGeom>
              <a:blipFill>
                <a:blip r:embed="rId3"/>
                <a:stretch>
                  <a:fillRect l="-2263" t="-1449" r="-12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 the math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8077200" y="2057400"/>
            <a:ext cx="2362200" cy="2209800"/>
            <a:chOff x="2208" y="1104"/>
            <a:chExt cx="1488" cy="1392"/>
          </a:xfrm>
        </p:grpSpPr>
        <p:sp>
          <p:nvSpPr>
            <p:cNvPr id="34826" name="Rectangle 43"/>
            <p:cNvSpPr>
              <a:spLocks noChangeArrowheads="1"/>
            </p:cNvSpPr>
            <p:nvPr/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7" name="Freeform 44"/>
            <p:cNvSpPr>
              <a:spLocks/>
            </p:cNvSpPr>
            <p:nvPr/>
          </p:nvSpPr>
          <p:spPr bwMode="auto">
            <a:xfrm>
              <a:off x="2592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2" name="Rectangle 46"/>
          <p:cNvSpPr>
            <a:spLocks noChangeArrowheads="1"/>
          </p:cNvSpPr>
          <p:nvPr/>
        </p:nvSpPr>
        <p:spPr bwMode="auto">
          <a:xfrm>
            <a:off x="8413751" y="30083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8610601" y="3263900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4824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8384382" y="3037682"/>
            <a:ext cx="255587" cy="196850"/>
          </a:xfrm>
          <a:prstGeom prst="straightConnector1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</p:cxn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8077200" y="2982686"/>
            <a:ext cx="38985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i="1" dirty="0"/>
              <a:t>W</a:t>
            </a:r>
            <a:endParaRPr lang="en-US" sz="2000" i="1" baseline="-25000" dirty="0"/>
          </a:p>
        </p:txBody>
      </p:sp>
    </p:spTree>
    <p:extLst>
      <p:ext uri="{BB962C8B-B14F-4D97-AF65-F5344CB8AC3E}">
        <p14:creationId xmlns:p14="http://schemas.microsoft.com/office/powerpoint/2010/main" val="278524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>
            <a:spLocks noChangeArrowheads="1"/>
          </p:cNvSpPr>
          <p:nvPr/>
        </p:nvSpPr>
        <p:spPr bwMode="auto">
          <a:xfrm>
            <a:off x="2209800" y="1295400"/>
            <a:ext cx="815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Taylor Series expansion of </a:t>
            </a:r>
            <a:r>
              <a:rPr lang="en-US" sz="2000" i="1" dirty="0"/>
              <a:t>I</a:t>
            </a:r>
            <a:r>
              <a:rPr lang="en-US" sz="2000" dirty="0"/>
              <a:t>: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  <a:p>
            <a:pPr marL="342900" indent="-342900">
              <a:spcBef>
                <a:spcPct val="20000"/>
              </a:spcBef>
            </a:pPr>
            <a:r>
              <a:rPr lang="en-US" sz="2000" dirty="0"/>
              <a:t>If the motion (</a:t>
            </a:r>
            <a:r>
              <a:rPr lang="en-US" sz="2000" dirty="0" err="1"/>
              <a:t>u,v</a:t>
            </a:r>
            <a:r>
              <a:rPr lang="en-US" sz="2000" dirty="0"/>
              <a:t>) is small, then first order approximation is good</a:t>
            </a:r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  <a:p>
            <a:pPr marL="342900" indent="-342900">
              <a:spcBef>
                <a:spcPct val="20000"/>
              </a:spcBef>
            </a:pPr>
            <a:endParaRPr lang="en-US" sz="2000" dirty="0"/>
          </a:p>
          <a:p>
            <a:pPr marL="342900" indent="-342900">
              <a:spcBef>
                <a:spcPct val="20000"/>
              </a:spcBef>
            </a:pPr>
            <a:r>
              <a:rPr lang="en-US" sz="2000" dirty="0"/>
              <a:t>Plugging this into the formula on the previous slide…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dirty="0"/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/>
              <a:t>Small motion assumption</a:t>
            </a:r>
          </a:p>
        </p:txBody>
      </p:sp>
      <p:pic>
        <p:nvPicPr>
          <p:cNvPr id="36868" name="Content Placeholder 10" descr="Edittex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60172" y="2895600"/>
            <a:ext cx="5257800" cy="471488"/>
          </a:xfrm>
        </p:spPr>
      </p:pic>
      <p:pic>
        <p:nvPicPr>
          <p:cNvPr id="36869" name="Picture 14" descr="Edittex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77914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22" descr="Edittex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0426" y="3352800"/>
            <a:ext cx="32543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7126" y="4267200"/>
            <a:ext cx="26574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318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 the math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905000" y="1981200"/>
            <a:ext cx="601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/>
              <a:t>Consider shifting the window </a:t>
            </a:r>
            <a:r>
              <a:rPr lang="en-US" sz="2800" i="1" dirty="0"/>
              <a:t>W</a:t>
            </a:r>
            <a:r>
              <a:rPr lang="en-US" sz="2800" dirty="0"/>
              <a:t> by (</a:t>
            </a:r>
            <a:r>
              <a:rPr lang="en-US" sz="2800" i="1" dirty="0" err="1"/>
              <a:t>u,v</a:t>
            </a:r>
            <a:r>
              <a:rPr lang="en-US" sz="2800" dirty="0"/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define an SSD “error” </a:t>
            </a:r>
            <a:r>
              <a:rPr lang="en-US" sz="2400" i="1" dirty="0"/>
              <a:t>E(</a:t>
            </a:r>
            <a:r>
              <a:rPr lang="en-US" sz="2400" i="1" dirty="0" err="1"/>
              <a:t>u,v</a:t>
            </a:r>
            <a:r>
              <a:rPr lang="en-US" sz="2400" i="1" dirty="0"/>
              <a:t>)</a:t>
            </a:r>
            <a:r>
              <a:rPr lang="en-US" sz="2400" dirty="0"/>
              <a:t>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800" dirty="0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8077200" y="1371600"/>
            <a:ext cx="2362200" cy="2209800"/>
            <a:chOff x="2208" y="1104"/>
            <a:chExt cx="1488" cy="1392"/>
          </a:xfrm>
        </p:grpSpPr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44"/>
            <p:cNvSpPr>
              <a:spLocks/>
            </p:cNvSpPr>
            <p:nvPr/>
          </p:nvSpPr>
          <p:spPr bwMode="auto">
            <a:xfrm>
              <a:off x="2592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46"/>
          <p:cNvSpPr>
            <a:spLocks noChangeArrowheads="1"/>
          </p:cNvSpPr>
          <p:nvPr/>
        </p:nvSpPr>
        <p:spPr bwMode="auto">
          <a:xfrm>
            <a:off x="8413751" y="23225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8610601" y="2578100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8384382" y="2351882"/>
            <a:ext cx="255587" cy="196850"/>
          </a:xfrm>
          <a:prstGeom prst="straightConnector1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</p:cxn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8077200" y="2296886"/>
            <a:ext cx="38985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i="1" dirty="0"/>
              <a:t>W</a:t>
            </a:r>
            <a:endParaRPr lang="en-US" sz="2000" i="1" baseline="-25000" dirty="0"/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1" y="3886201"/>
            <a:ext cx="7251653" cy="90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800600"/>
            <a:ext cx="6278398" cy="93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3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2916" y="5730968"/>
            <a:ext cx="3719512" cy="89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422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 the math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905000" y="1981200"/>
            <a:ext cx="601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/>
              <a:t>Consider shifting the window </a:t>
            </a:r>
            <a:r>
              <a:rPr lang="en-US" sz="2800" i="1" dirty="0"/>
              <a:t>W</a:t>
            </a:r>
            <a:r>
              <a:rPr lang="en-US" sz="2800" dirty="0"/>
              <a:t> by (</a:t>
            </a:r>
            <a:r>
              <a:rPr lang="en-US" sz="2800" i="1" dirty="0" err="1"/>
              <a:t>u,v</a:t>
            </a:r>
            <a:r>
              <a:rPr lang="en-US" sz="2800" dirty="0"/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define an “error” </a:t>
            </a:r>
            <a:r>
              <a:rPr lang="en-US" sz="2400" i="1" dirty="0"/>
              <a:t>E(</a:t>
            </a:r>
            <a:r>
              <a:rPr lang="en-US" sz="2400" i="1" dirty="0" err="1"/>
              <a:t>u,v</a:t>
            </a:r>
            <a:r>
              <a:rPr lang="en-US" sz="2400" i="1" dirty="0"/>
              <a:t>)</a:t>
            </a:r>
            <a:r>
              <a:rPr lang="en-US" sz="2400" dirty="0"/>
              <a:t>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800" dirty="0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8077200" y="1371600"/>
            <a:ext cx="2362200" cy="2209800"/>
            <a:chOff x="2208" y="1104"/>
            <a:chExt cx="1488" cy="1392"/>
          </a:xfrm>
        </p:grpSpPr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2208" y="1104"/>
              <a:ext cx="1488" cy="13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44"/>
            <p:cNvSpPr>
              <a:spLocks/>
            </p:cNvSpPr>
            <p:nvPr/>
          </p:nvSpPr>
          <p:spPr bwMode="auto">
            <a:xfrm>
              <a:off x="2592" y="1344"/>
              <a:ext cx="1008" cy="912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46"/>
          <p:cNvSpPr>
            <a:spLocks noChangeArrowheads="1"/>
          </p:cNvSpPr>
          <p:nvPr/>
        </p:nvSpPr>
        <p:spPr bwMode="auto">
          <a:xfrm>
            <a:off x="8413751" y="23225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8610601" y="2578100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8384382" y="2351882"/>
            <a:ext cx="255587" cy="196850"/>
          </a:xfrm>
          <a:prstGeom prst="straightConnector1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</p:spPr>
      </p:cxn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8077200" y="2296886"/>
            <a:ext cx="38985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i="1" dirty="0"/>
              <a:t>W</a:t>
            </a:r>
            <a:endParaRPr lang="en-US" sz="2000" i="1" baseline="-25000" dirty="0"/>
          </a:p>
        </p:txBody>
      </p:sp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5015192"/>
            <a:ext cx="2072528" cy="81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9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8577" y="5015192"/>
            <a:ext cx="2385174" cy="85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97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015192"/>
            <a:ext cx="2057400" cy="79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524001" y="6167736"/>
            <a:ext cx="8855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/>
              <a:t>Thus, </a:t>
            </a:r>
            <a:r>
              <a:rPr lang="en-US" sz="2400" i="1" dirty="0"/>
              <a:t>E</a:t>
            </a:r>
            <a:r>
              <a:rPr lang="en-US" sz="2400" dirty="0"/>
              <a:t>(</a:t>
            </a:r>
            <a:r>
              <a:rPr lang="en-US" sz="2400" i="1" dirty="0" err="1"/>
              <a:t>u</a:t>
            </a:r>
            <a:r>
              <a:rPr lang="en-US" sz="2400" dirty="0" err="1"/>
              <a:t>,</a:t>
            </a:r>
            <a:r>
              <a:rPr lang="en-US" sz="2400" i="1" dirty="0" err="1"/>
              <a:t>v</a:t>
            </a:r>
            <a:r>
              <a:rPr lang="en-US" sz="2400" dirty="0"/>
              <a:t>) is locally approximated as a quadratic error function</a:t>
            </a:r>
          </a:p>
        </p:txBody>
      </p:sp>
      <p:pic>
        <p:nvPicPr>
          <p:cNvPr id="212998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742" y="3195640"/>
            <a:ext cx="5638659" cy="15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008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06923-4962-CA43-80EF-B27B9666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general formulation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6A5A33-4E2D-E747-84C1-859D6D2BA4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Maybe all pixels in the patch are not equally important</a:t>
                </a:r>
              </a:p>
              <a:p>
                <a:r>
                  <a:rPr lang="en-US" dirty="0"/>
                  <a:t>Consider a “window function”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that acts as weights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Case till now:</a:t>
                </a:r>
              </a:p>
              <a:p>
                <a:pPr lvl="1"/>
                <a:r>
                  <a:rPr lang="en-US" dirty="0"/>
                  <a:t>w(</a:t>
                </a:r>
                <a:r>
                  <a:rPr lang="en-US" dirty="0" err="1"/>
                  <a:t>x,y</a:t>
                </a:r>
                <a:r>
                  <a:rPr lang="en-US" dirty="0"/>
                  <a:t>) = 1 inside the window, 0 otherwise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6A5A33-4E2D-E747-84C1-859D6D2BA4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755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charset="0"/>
              </a:rPr>
              <a:t>Using a window function</a:t>
            </a:r>
            <a:endParaRPr lang="ru-RU" dirty="0">
              <a:latin typeface="Arial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C66C34-4CB7-134E-A1EC-C9F35CE61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in appearance of window w(</a:t>
            </a:r>
            <a:r>
              <a:rPr lang="en-US" dirty="0" err="1"/>
              <a:t>x,y</a:t>
            </a:r>
            <a:r>
              <a:rPr lang="en-US" dirty="0"/>
              <a:t>)  for the shift [</a:t>
            </a:r>
            <a:r>
              <a:rPr lang="en-US" dirty="0" err="1"/>
              <a:t>u,v</a:t>
            </a:r>
            <a:r>
              <a:rPr lang="en-US" dirty="0"/>
              <a:t>]:</a:t>
            </a:r>
          </a:p>
          <a:p>
            <a:endParaRPr lang="en-US" dirty="0"/>
          </a:p>
        </p:txBody>
      </p:sp>
      <p:graphicFrame>
        <p:nvGraphicFramePr>
          <p:cNvPr id="1259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835206"/>
              </p:ext>
            </p:extLst>
          </p:nvPr>
        </p:nvGraphicFramePr>
        <p:xfrm>
          <a:off x="2743200" y="238264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4" imgW="2768600" imgH="381000" progId="Equation.3">
                  <p:embed/>
                </p:oleObj>
              </mc:Choice>
              <mc:Fallback>
                <p:oleObj name="Equation" r:id="rId4" imgW="2768600" imgH="381000" progId="Equation.3">
                  <p:embed/>
                  <p:pic>
                    <p:nvPicPr>
                      <p:cNvPr id="1259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38264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001000" y="2916040"/>
            <a:ext cx="1371600" cy="1371600"/>
            <a:chOff x="4080" y="1920"/>
            <a:chExt cx="864" cy="864"/>
          </a:xfrm>
        </p:grpSpPr>
        <p:sp>
          <p:nvSpPr>
            <p:cNvPr id="125985" name="Line 6"/>
            <p:cNvSpPr>
              <a:spLocks noChangeShapeType="1"/>
            </p:cNvSpPr>
            <p:nvPr/>
          </p:nvSpPr>
          <p:spPr bwMode="auto">
            <a:xfrm flipH="1" flipV="1">
              <a:off x="4368" y="1920"/>
              <a:ext cx="9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6" name="AutoShape 7"/>
            <p:cNvSpPr>
              <a:spLocks noChangeArrowheads="1"/>
            </p:cNvSpPr>
            <p:nvPr/>
          </p:nvSpPr>
          <p:spPr bwMode="auto">
            <a:xfrm>
              <a:off x="4080" y="2448"/>
              <a:ext cx="864" cy="336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5987" name="Text Box 8"/>
            <p:cNvSpPr txBox="1">
              <a:spLocks noChangeArrowheads="1"/>
            </p:cNvSpPr>
            <p:nvPr/>
          </p:nvSpPr>
          <p:spPr bwMode="auto">
            <a:xfrm>
              <a:off x="4080" y="2486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charset="0"/>
                  <a:cs typeface="Tahoma" charset="0"/>
                </a:rPr>
                <a:t>Intensity</a:t>
              </a:r>
              <a:endParaRPr lang="ru-RU" sz="2000">
                <a:latin typeface="Tahoma" charset="0"/>
                <a:cs typeface="Tahoma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638800" y="3068440"/>
            <a:ext cx="1385888" cy="1371600"/>
            <a:chOff x="2592" y="2016"/>
            <a:chExt cx="873" cy="864"/>
          </a:xfrm>
        </p:grpSpPr>
        <p:sp>
          <p:nvSpPr>
            <p:cNvPr id="125982" name="AutoShape 10"/>
            <p:cNvSpPr>
              <a:spLocks noChangeArrowheads="1"/>
            </p:cNvSpPr>
            <p:nvPr/>
          </p:nvSpPr>
          <p:spPr bwMode="auto">
            <a:xfrm>
              <a:off x="2592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5983" name="Text Box 11"/>
            <p:cNvSpPr txBox="1">
              <a:spLocks noChangeArrowheads="1"/>
            </p:cNvSpPr>
            <p:nvPr/>
          </p:nvSpPr>
          <p:spPr bwMode="auto">
            <a:xfrm>
              <a:off x="2601" y="2427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charset="0"/>
                  <a:cs typeface="Tahoma" charset="0"/>
                </a:rPr>
                <a:t>Shifted intensity</a:t>
              </a:r>
              <a:endParaRPr lang="ru-RU" sz="2000">
                <a:latin typeface="Tahoma" charset="0"/>
                <a:cs typeface="Tahoma" charset="0"/>
              </a:endParaRPr>
            </a:p>
          </p:txBody>
        </p:sp>
        <p:sp>
          <p:nvSpPr>
            <p:cNvPr id="125984" name="Line 12"/>
            <p:cNvSpPr>
              <a:spLocks noChangeShapeType="1"/>
            </p:cNvSpPr>
            <p:nvPr/>
          </p:nvSpPr>
          <p:spPr bwMode="auto">
            <a:xfrm flipH="1" flipV="1">
              <a:off x="2928" y="2016"/>
              <a:ext cx="4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429000" y="2992240"/>
            <a:ext cx="1385888" cy="1447800"/>
            <a:chOff x="1200" y="1968"/>
            <a:chExt cx="873" cy="912"/>
          </a:xfrm>
        </p:grpSpPr>
        <p:sp>
          <p:nvSpPr>
            <p:cNvPr id="125979" name="AutoShape 14"/>
            <p:cNvSpPr>
              <a:spLocks noChangeArrowheads="1"/>
            </p:cNvSpPr>
            <p:nvPr/>
          </p:nvSpPr>
          <p:spPr bwMode="auto">
            <a:xfrm>
              <a:off x="1200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5980" name="Text Box 15"/>
            <p:cNvSpPr txBox="1">
              <a:spLocks noChangeArrowheads="1"/>
            </p:cNvSpPr>
            <p:nvPr/>
          </p:nvSpPr>
          <p:spPr bwMode="auto">
            <a:xfrm>
              <a:off x="1209" y="2427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latin typeface="Tahoma" charset="0"/>
                  <a:cs typeface="Tahoma" charset="0"/>
                </a:rPr>
                <a:t>Window function</a:t>
              </a:r>
              <a:endParaRPr lang="ru-RU" sz="2000">
                <a:latin typeface="Tahoma" charset="0"/>
                <a:cs typeface="Tahoma" charset="0"/>
              </a:endParaRPr>
            </a:p>
          </p:txBody>
        </p:sp>
        <p:sp>
          <p:nvSpPr>
            <p:cNvPr id="125981" name="Line 16"/>
            <p:cNvSpPr>
              <a:spLocks noChangeShapeType="1"/>
            </p:cNvSpPr>
            <p:nvPr/>
          </p:nvSpPr>
          <p:spPr bwMode="auto">
            <a:xfrm flipV="1">
              <a:off x="1728" y="1968"/>
              <a:ext cx="336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676400" y="4876801"/>
            <a:ext cx="8758238" cy="1281113"/>
            <a:chOff x="99" y="3312"/>
            <a:chExt cx="5517" cy="807"/>
          </a:xfrm>
        </p:grpSpPr>
        <p:grpSp>
          <p:nvGrpSpPr>
            <p:cNvPr id="125962" name="Group 18"/>
            <p:cNvGrpSpPr>
              <a:grpSpLocks/>
            </p:cNvGrpSpPr>
            <p:nvPr/>
          </p:nvGrpSpPr>
          <p:grpSpPr bwMode="auto">
            <a:xfrm>
              <a:off x="4128" y="3312"/>
              <a:ext cx="1488" cy="432"/>
              <a:chOff x="3696" y="3264"/>
              <a:chExt cx="1920" cy="624"/>
            </a:xfrm>
          </p:grpSpPr>
          <p:grpSp>
            <p:nvGrpSpPr>
              <p:cNvPr id="125972" name="Group 19"/>
              <p:cNvGrpSpPr>
                <a:grpSpLocks/>
              </p:cNvGrpSpPr>
              <p:nvPr/>
            </p:nvGrpSpPr>
            <p:grpSpPr bwMode="auto">
              <a:xfrm>
                <a:off x="3696" y="3648"/>
                <a:ext cx="1920" cy="240"/>
                <a:chOff x="3408" y="3648"/>
                <a:chExt cx="1920" cy="240"/>
              </a:xfrm>
            </p:grpSpPr>
            <p:sp>
              <p:nvSpPr>
                <p:cNvPr id="125977" name="AutoShape 20"/>
                <p:cNvSpPr>
                  <a:spLocks noChangeArrowheads="1"/>
                </p:cNvSpPr>
                <p:nvPr/>
              </p:nvSpPr>
              <p:spPr bwMode="auto">
                <a:xfrm>
                  <a:off x="3408" y="3648"/>
                  <a:ext cx="1920" cy="240"/>
                </a:xfrm>
                <a:prstGeom prst="parallelogram">
                  <a:avLst>
                    <a:gd name="adj" fmla="val 200000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25978" name="Freeform 21"/>
                <p:cNvSpPr>
                  <a:spLocks/>
                </p:cNvSpPr>
                <p:nvPr/>
              </p:nvSpPr>
              <p:spPr bwMode="auto">
                <a:xfrm>
                  <a:off x="3840" y="3696"/>
                  <a:ext cx="960" cy="144"/>
                </a:xfrm>
                <a:custGeom>
                  <a:avLst/>
                  <a:gdLst>
                    <a:gd name="T0" fmla="*/ 0 w 960"/>
                    <a:gd name="T1" fmla="*/ 144 h 144"/>
                    <a:gd name="T2" fmla="*/ 240 w 960"/>
                    <a:gd name="T3" fmla="*/ 0 h 144"/>
                    <a:gd name="T4" fmla="*/ 960 w 960"/>
                    <a:gd name="T5" fmla="*/ 96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960" y="9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5973" name="Group 22"/>
              <p:cNvGrpSpPr>
                <a:grpSpLocks/>
              </p:cNvGrpSpPr>
              <p:nvPr/>
            </p:nvGrpSpPr>
            <p:grpSpPr bwMode="auto">
              <a:xfrm>
                <a:off x="3744" y="3264"/>
                <a:ext cx="1824" cy="528"/>
                <a:chOff x="1680" y="3312"/>
                <a:chExt cx="2640" cy="816"/>
              </a:xfrm>
            </p:grpSpPr>
            <p:sp>
              <p:nvSpPr>
                <p:cNvPr id="125974" name="Freeform 23"/>
                <p:cNvSpPr>
                  <a:spLocks/>
                </p:cNvSpPr>
                <p:nvPr/>
              </p:nvSpPr>
              <p:spPr bwMode="auto">
                <a:xfrm>
                  <a:off x="1680" y="3312"/>
                  <a:ext cx="1248" cy="816"/>
                </a:xfrm>
                <a:custGeom>
                  <a:avLst/>
                  <a:gdLst>
                    <a:gd name="T0" fmla="*/ 0 w 1248"/>
                    <a:gd name="T1" fmla="*/ 816 h 816"/>
                    <a:gd name="T2" fmla="*/ 336 w 1248"/>
                    <a:gd name="T3" fmla="*/ 720 h 816"/>
                    <a:gd name="T4" fmla="*/ 768 w 1248"/>
                    <a:gd name="T5" fmla="*/ 288 h 816"/>
                    <a:gd name="T6" fmla="*/ 1008 w 1248"/>
                    <a:gd name="T7" fmla="*/ 96 h 816"/>
                    <a:gd name="T8" fmla="*/ 1248 w 1248"/>
                    <a:gd name="T9" fmla="*/ 0 h 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16"/>
                    <a:gd name="T17" fmla="*/ 1248 w 1248"/>
                    <a:gd name="T18" fmla="*/ 816 h 8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16">
                      <a:moveTo>
                        <a:pt x="0" y="816"/>
                      </a:moveTo>
                      <a:cubicBezTo>
                        <a:pt x="104" y="812"/>
                        <a:pt x="208" y="808"/>
                        <a:pt x="336" y="720"/>
                      </a:cubicBezTo>
                      <a:cubicBezTo>
                        <a:pt x="464" y="632"/>
                        <a:pt x="656" y="392"/>
                        <a:pt x="768" y="288"/>
                      </a:cubicBezTo>
                      <a:cubicBezTo>
                        <a:pt x="880" y="184"/>
                        <a:pt x="928" y="144"/>
                        <a:pt x="1008" y="96"/>
                      </a:cubicBezTo>
                      <a:cubicBezTo>
                        <a:pt x="1088" y="48"/>
                        <a:pt x="1208" y="16"/>
                        <a:pt x="1248" y="0"/>
                      </a:cubicBez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975" name="Freeform 24"/>
                <p:cNvSpPr>
                  <a:spLocks/>
                </p:cNvSpPr>
                <p:nvPr/>
              </p:nvSpPr>
              <p:spPr bwMode="auto">
                <a:xfrm flipH="1">
                  <a:off x="3072" y="3312"/>
                  <a:ext cx="1248" cy="816"/>
                </a:xfrm>
                <a:custGeom>
                  <a:avLst/>
                  <a:gdLst>
                    <a:gd name="T0" fmla="*/ 0 w 1248"/>
                    <a:gd name="T1" fmla="*/ 816 h 816"/>
                    <a:gd name="T2" fmla="*/ 336 w 1248"/>
                    <a:gd name="T3" fmla="*/ 720 h 816"/>
                    <a:gd name="T4" fmla="*/ 768 w 1248"/>
                    <a:gd name="T5" fmla="*/ 288 h 816"/>
                    <a:gd name="T6" fmla="*/ 1008 w 1248"/>
                    <a:gd name="T7" fmla="*/ 96 h 816"/>
                    <a:gd name="T8" fmla="*/ 1248 w 1248"/>
                    <a:gd name="T9" fmla="*/ 0 h 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16"/>
                    <a:gd name="T17" fmla="*/ 1248 w 1248"/>
                    <a:gd name="T18" fmla="*/ 816 h 8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16">
                      <a:moveTo>
                        <a:pt x="0" y="816"/>
                      </a:moveTo>
                      <a:cubicBezTo>
                        <a:pt x="104" y="812"/>
                        <a:pt x="208" y="808"/>
                        <a:pt x="336" y="720"/>
                      </a:cubicBezTo>
                      <a:cubicBezTo>
                        <a:pt x="464" y="632"/>
                        <a:pt x="656" y="392"/>
                        <a:pt x="768" y="288"/>
                      </a:cubicBezTo>
                      <a:cubicBezTo>
                        <a:pt x="880" y="184"/>
                        <a:pt x="928" y="144"/>
                        <a:pt x="1008" y="96"/>
                      </a:cubicBezTo>
                      <a:cubicBezTo>
                        <a:pt x="1088" y="48"/>
                        <a:pt x="1208" y="16"/>
                        <a:pt x="1248" y="0"/>
                      </a:cubicBez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976" name="Line 25"/>
                <p:cNvSpPr>
                  <a:spLocks noChangeShapeType="1"/>
                </p:cNvSpPr>
                <p:nvPr/>
              </p:nvSpPr>
              <p:spPr bwMode="auto">
                <a:xfrm>
                  <a:off x="2928" y="3312"/>
                  <a:ext cx="144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5963" name="Group 26"/>
            <p:cNvGrpSpPr>
              <a:grpSpLocks/>
            </p:cNvGrpSpPr>
            <p:nvPr/>
          </p:nvGrpSpPr>
          <p:grpSpPr bwMode="auto">
            <a:xfrm>
              <a:off x="2208" y="3360"/>
              <a:ext cx="1632" cy="432"/>
              <a:chOff x="1296" y="3360"/>
              <a:chExt cx="2112" cy="528"/>
            </a:xfrm>
          </p:grpSpPr>
          <p:grpSp>
            <p:nvGrpSpPr>
              <p:cNvPr id="125968" name="Group 27"/>
              <p:cNvGrpSpPr>
                <a:grpSpLocks/>
              </p:cNvGrpSpPr>
              <p:nvPr/>
            </p:nvGrpSpPr>
            <p:grpSpPr bwMode="auto">
              <a:xfrm>
                <a:off x="1488" y="3648"/>
                <a:ext cx="1920" cy="240"/>
                <a:chOff x="3408" y="3648"/>
                <a:chExt cx="1920" cy="240"/>
              </a:xfrm>
            </p:grpSpPr>
            <p:sp>
              <p:nvSpPr>
                <p:cNvPr id="125970" name="AutoShape 28"/>
                <p:cNvSpPr>
                  <a:spLocks noChangeArrowheads="1"/>
                </p:cNvSpPr>
                <p:nvPr/>
              </p:nvSpPr>
              <p:spPr bwMode="auto">
                <a:xfrm>
                  <a:off x="3408" y="3648"/>
                  <a:ext cx="1920" cy="240"/>
                </a:xfrm>
                <a:prstGeom prst="parallelogram">
                  <a:avLst>
                    <a:gd name="adj" fmla="val 200000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125971" name="Freeform 29"/>
                <p:cNvSpPr>
                  <a:spLocks/>
                </p:cNvSpPr>
                <p:nvPr/>
              </p:nvSpPr>
              <p:spPr bwMode="auto">
                <a:xfrm>
                  <a:off x="3840" y="3696"/>
                  <a:ext cx="960" cy="144"/>
                </a:xfrm>
                <a:custGeom>
                  <a:avLst/>
                  <a:gdLst>
                    <a:gd name="T0" fmla="*/ 0 w 960"/>
                    <a:gd name="T1" fmla="*/ 144 h 144"/>
                    <a:gd name="T2" fmla="*/ 240 w 960"/>
                    <a:gd name="T3" fmla="*/ 0 h 144"/>
                    <a:gd name="T4" fmla="*/ 960 w 960"/>
                    <a:gd name="T5" fmla="*/ 96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960" y="9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5969" name="Freeform 30"/>
              <p:cNvSpPr>
                <a:spLocks/>
              </p:cNvSpPr>
              <p:nvPr/>
            </p:nvSpPr>
            <p:spPr bwMode="auto">
              <a:xfrm>
                <a:off x="1296" y="3360"/>
                <a:ext cx="2064" cy="432"/>
              </a:xfrm>
              <a:custGeom>
                <a:avLst/>
                <a:gdLst>
                  <a:gd name="T0" fmla="*/ 0 w 2064"/>
                  <a:gd name="T1" fmla="*/ 432 h 432"/>
                  <a:gd name="T2" fmla="*/ 384 w 2064"/>
                  <a:gd name="T3" fmla="*/ 432 h 432"/>
                  <a:gd name="T4" fmla="*/ 384 w 2064"/>
                  <a:gd name="T5" fmla="*/ 0 h 432"/>
                  <a:gd name="T6" fmla="*/ 1824 w 2064"/>
                  <a:gd name="T7" fmla="*/ 0 h 432"/>
                  <a:gd name="T8" fmla="*/ 1824 w 2064"/>
                  <a:gd name="T9" fmla="*/ 432 h 432"/>
                  <a:gd name="T10" fmla="*/ 2064 w 2064"/>
                  <a:gd name="T11" fmla="*/ 432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4"/>
                  <a:gd name="T19" fmla="*/ 0 h 432"/>
                  <a:gd name="T20" fmla="*/ 2064 w 2064"/>
                  <a:gd name="T21" fmla="*/ 432 h 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4" h="432">
                    <a:moveTo>
                      <a:pt x="0" y="432"/>
                    </a:moveTo>
                    <a:lnTo>
                      <a:pt x="384" y="432"/>
                    </a:lnTo>
                    <a:lnTo>
                      <a:pt x="384" y="0"/>
                    </a:lnTo>
                    <a:lnTo>
                      <a:pt x="1824" y="0"/>
                    </a:lnTo>
                    <a:lnTo>
                      <a:pt x="1824" y="432"/>
                    </a:lnTo>
                    <a:lnTo>
                      <a:pt x="2064" y="432"/>
                    </a:ln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5964" name="Text Box 31"/>
            <p:cNvSpPr txBox="1">
              <a:spLocks noChangeArrowheads="1"/>
            </p:cNvSpPr>
            <p:nvPr/>
          </p:nvSpPr>
          <p:spPr bwMode="auto">
            <a:xfrm>
              <a:off x="3923" y="3389"/>
              <a:ext cx="2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cs typeface="Times New Roman" charset="0"/>
                </a:rPr>
                <a:t>or</a:t>
              </a:r>
              <a:endParaRPr lang="ru-RU" sz="2000">
                <a:cs typeface="Times New Roman" charset="0"/>
              </a:endParaRPr>
            </a:p>
          </p:txBody>
        </p:sp>
        <p:sp>
          <p:nvSpPr>
            <p:cNvPr id="125965" name="Text Box 32"/>
            <p:cNvSpPr txBox="1">
              <a:spLocks noChangeArrowheads="1"/>
            </p:cNvSpPr>
            <p:nvPr/>
          </p:nvSpPr>
          <p:spPr bwMode="auto">
            <a:xfrm>
              <a:off x="99" y="3360"/>
              <a:ext cx="20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cs typeface="Times New Roman" charset="0"/>
                </a:rPr>
                <a:t>Window function </a:t>
              </a:r>
              <a:r>
                <a:rPr lang="en-US" i="1">
                  <a:latin typeface="Times New Roman" charset="0"/>
                  <a:cs typeface="Times New Roman" charset="0"/>
                </a:rPr>
                <a:t>w(x,y)</a:t>
              </a:r>
              <a:r>
                <a:rPr lang="en-US" sz="2000">
                  <a:latin typeface="Times New Roman" charset="0"/>
                  <a:cs typeface="Times New Roman" charset="0"/>
                </a:rPr>
                <a:t> =</a:t>
              </a:r>
              <a:endParaRPr lang="ru-RU" sz="2000">
                <a:latin typeface="Times New Roman" charset="0"/>
                <a:cs typeface="Times New Roman" charset="0"/>
              </a:endParaRPr>
            </a:p>
          </p:txBody>
        </p:sp>
        <p:sp>
          <p:nvSpPr>
            <p:cNvPr id="125966" name="Text Box 33"/>
            <p:cNvSpPr txBox="1">
              <a:spLocks noChangeArrowheads="1"/>
            </p:cNvSpPr>
            <p:nvPr/>
          </p:nvSpPr>
          <p:spPr bwMode="auto">
            <a:xfrm>
              <a:off x="4478" y="3869"/>
              <a:ext cx="7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cs typeface="Times New Roman" charset="0"/>
                </a:rPr>
                <a:t>Gaussian</a:t>
              </a:r>
              <a:endParaRPr lang="ru-RU" sz="2000">
                <a:cs typeface="Times New Roman" charset="0"/>
              </a:endParaRPr>
            </a:p>
          </p:txBody>
        </p:sp>
        <p:sp>
          <p:nvSpPr>
            <p:cNvPr id="125967" name="Text Box 34"/>
            <p:cNvSpPr txBox="1">
              <a:spLocks noChangeArrowheads="1"/>
            </p:cNvSpPr>
            <p:nvPr/>
          </p:nvSpPr>
          <p:spPr bwMode="auto">
            <a:xfrm>
              <a:off x="2154" y="3869"/>
              <a:ext cx="16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cs typeface="Times New Roman" charset="0"/>
                </a:rPr>
                <a:t>1 in window, 0 outside</a:t>
              </a:r>
              <a:endParaRPr lang="ru-RU" sz="2000">
                <a:cs typeface="Times New Roman" charset="0"/>
              </a:endParaRPr>
            </a:p>
          </p:txBody>
        </p:sp>
      </p:grpSp>
      <p:sp>
        <p:nvSpPr>
          <p:cNvPr id="125960" name="Text Box 35"/>
          <p:cNvSpPr txBox="1">
            <a:spLocks noChangeArrowheads="1"/>
          </p:cNvSpPr>
          <p:nvPr/>
        </p:nvSpPr>
        <p:spPr bwMode="auto">
          <a:xfrm>
            <a:off x="9028113" y="6477000"/>
            <a:ext cx="1674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1400"/>
              <a:t>Source: R. Szeliski</a:t>
            </a:r>
          </a:p>
        </p:txBody>
      </p:sp>
    </p:spTree>
    <p:extLst>
      <p:ext uri="{BB962C8B-B14F-4D97-AF65-F5344CB8AC3E}">
        <p14:creationId xmlns:p14="http://schemas.microsoft.com/office/powerpoint/2010/main" val="1750613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general pipeline for correspondence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If sparse correspondences are enough, </a:t>
            </a:r>
            <a:r>
              <a:rPr lang="en-US" i="1" dirty="0">
                <a:solidFill>
                  <a:srgbClr val="FF0000"/>
                </a:solidFill>
              </a:rPr>
              <a:t>choose points for which we will search for correspondences (feature points)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each point (or every pixel if dense correspondence), describe point using a </a:t>
            </a:r>
            <a:r>
              <a:rPr lang="en-US" i="1" dirty="0"/>
              <a:t>feature descriptor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best matching descriptors across two images (</a:t>
            </a:r>
            <a:r>
              <a:rPr lang="en-US" i="1" dirty="0"/>
              <a:t>feature matching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feature matches to perform downstream task, e.g., pose estimation </a:t>
            </a:r>
          </a:p>
        </p:txBody>
      </p:sp>
    </p:spTree>
    <p:extLst>
      <p:ext uri="{BB962C8B-B14F-4D97-AF65-F5344CB8AC3E}">
        <p14:creationId xmlns:p14="http://schemas.microsoft.com/office/powerpoint/2010/main" val="2466490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C074-1450-1C47-A15D-82F6A2FFB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Redoing the derivation using a window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35034A-8985-C145-9E55-D495A67C0D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9516"/>
                <a:ext cx="10515600" cy="57384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𝑢𝑣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br>
                  <a:rPr lang="en-US" b="0" dirty="0"/>
                </a:b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35034A-8985-C145-9E55-D495A67C0D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9516"/>
                <a:ext cx="10515600" cy="5738484"/>
              </a:xfrm>
              <a:blipFill>
                <a:blip r:embed="rId2"/>
                <a:stretch>
                  <a:fillRect l="-3498" t="-20309" b="-1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397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C4C56-DB96-4E42-9059-A83B9ACB8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Redoing the derivation using a window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6B05DA-F752-104D-AB04-5DEAB5F92C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𝑢𝑣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𝐵𝑢𝑣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m:rPr>
                        <m:nor/>
                      </m:rPr>
                      <a:rPr lang="en-US" dirty="0"/>
                      <m:t> 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6B05DA-F752-104D-AB04-5DEAB5F92C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24269" b="-35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788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7"/>
          <p:cNvSpPr>
            <a:spLocks noGrp="1" noChangeArrowheads="1"/>
          </p:cNvSpPr>
          <p:nvPr>
            <p:ph type="title"/>
          </p:nvPr>
        </p:nvSpPr>
        <p:spPr>
          <a:xfrm>
            <a:off x="1600200" y="122238"/>
            <a:ext cx="89154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The second moment matrix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6259949" y="-247721"/>
            <a:ext cx="527031" cy="9478540"/>
          </a:xfrm>
          <a:prstGeom prst="rightBrace">
            <a:avLst>
              <a:gd name="adj1" fmla="val 9964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34328" y="4755063"/>
            <a:ext cx="456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Second moment matrix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0CB3A37-A3E7-7346-939C-AC047C8F8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2950" y="938684"/>
            <a:ext cx="6053407" cy="97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eft Brace 17">
            <a:extLst>
              <a:ext uri="{FF2B5EF4-FFF2-40B4-BE49-F238E27FC236}">
                <a16:creationId xmlns:a16="http://schemas.microsoft.com/office/drawing/2014/main" id="{6BED36D1-336D-2740-97F9-D3299B1CD238}"/>
              </a:ext>
            </a:extLst>
          </p:cNvPr>
          <p:cNvSpPr>
            <a:spLocks/>
          </p:cNvSpPr>
          <p:nvPr/>
        </p:nvSpPr>
        <p:spPr bwMode="auto">
          <a:xfrm rot="-5400000">
            <a:off x="6824239" y="1438774"/>
            <a:ext cx="304800" cy="1536700"/>
          </a:xfrm>
          <a:prstGeom prst="leftBrace">
            <a:avLst>
              <a:gd name="adj1" fmla="val 83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C1FB20-3B5A-2942-BF8F-9DD4CC03B207}"/>
              </a:ext>
            </a:extLst>
          </p:cNvPr>
          <p:cNvSpPr txBox="1"/>
          <p:nvPr/>
        </p:nvSpPr>
        <p:spPr>
          <a:xfrm>
            <a:off x="6741690" y="2445904"/>
            <a:ext cx="49244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/>
              <a:t>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51512-0B7F-4247-AAB8-BD3D124DD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0" y="2977083"/>
            <a:ext cx="105410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91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7"/>
          <p:cNvSpPr>
            <a:spLocks noGrp="1" noChangeArrowheads="1"/>
          </p:cNvSpPr>
          <p:nvPr>
            <p:ph type="title"/>
          </p:nvPr>
        </p:nvSpPr>
        <p:spPr>
          <a:xfrm>
            <a:off x="1600200" y="122238"/>
            <a:ext cx="89154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The second moment matrix</a:t>
            </a:r>
          </a:p>
        </p:txBody>
      </p:sp>
      <p:sp>
        <p:nvSpPr>
          <p:cNvPr id="2" name="Right Brace 1"/>
          <p:cNvSpPr/>
          <p:nvPr/>
        </p:nvSpPr>
        <p:spPr>
          <a:xfrm rot="5400000">
            <a:off x="6362011" y="-249425"/>
            <a:ext cx="527031" cy="9481945"/>
          </a:xfrm>
          <a:prstGeom prst="rightBrace">
            <a:avLst>
              <a:gd name="adj1" fmla="val 9964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34328" y="4755063"/>
            <a:ext cx="4561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Second moment matrix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0CB3A37-A3E7-7346-939C-AC047C8F8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2950" y="938684"/>
            <a:ext cx="6053407" cy="97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eft Brace 17">
            <a:extLst>
              <a:ext uri="{FF2B5EF4-FFF2-40B4-BE49-F238E27FC236}">
                <a16:creationId xmlns:a16="http://schemas.microsoft.com/office/drawing/2014/main" id="{6BED36D1-336D-2740-97F9-D3299B1CD238}"/>
              </a:ext>
            </a:extLst>
          </p:cNvPr>
          <p:cNvSpPr>
            <a:spLocks/>
          </p:cNvSpPr>
          <p:nvPr/>
        </p:nvSpPr>
        <p:spPr bwMode="auto">
          <a:xfrm rot="-5400000">
            <a:off x="6824239" y="1438774"/>
            <a:ext cx="304800" cy="1536700"/>
          </a:xfrm>
          <a:prstGeom prst="leftBrace">
            <a:avLst>
              <a:gd name="adj1" fmla="val 83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C1FB20-3B5A-2942-BF8F-9DD4CC03B207}"/>
              </a:ext>
            </a:extLst>
          </p:cNvPr>
          <p:cNvSpPr txBox="1"/>
          <p:nvPr/>
        </p:nvSpPr>
        <p:spPr>
          <a:xfrm>
            <a:off x="6741690" y="2445904"/>
            <a:ext cx="49244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/>
              <a:t>M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C58C1F55-72AA-3446-B933-90573B3A9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962" y="5282094"/>
            <a:ext cx="865608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Recall that we want E(</a:t>
            </a:r>
            <a:r>
              <a:rPr lang="en-US" dirty="0" err="1"/>
              <a:t>u,v</a:t>
            </a:r>
            <a:r>
              <a:rPr lang="en-US" dirty="0"/>
              <a:t>) to be as large as possible for all </a:t>
            </a:r>
            <a:r>
              <a:rPr lang="en-US" dirty="0" err="1"/>
              <a:t>u,v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What does this mean in terms of 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6B864-9BF4-BB4A-A01D-877E90F49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0" y="2969124"/>
            <a:ext cx="105410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98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2950" y="938684"/>
            <a:ext cx="6053407" cy="97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133" y="2906291"/>
            <a:ext cx="1811772" cy="71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3889689"/>
            <a:ext cx="2085084" cy="7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9181" y="4876800"/>
            <a:ext cx="1798548" cy="69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eft Brace 17"/>
          <p:cNvSpPr>
            <a:spLocks/>
          </p:cNvSpPr>
          <p:nvPr/>
        </p:nvSpPr>
        <p:spPr bwMode="auto">
          <a:xfrm rot="-5400000">
            <a:off x="6824239" y="1438774"/>
            <a:ext cx="304800" cy="1536700"/>
          </a:xfrm>
          <a:prstGeom prst="leftBrace">
            <a:avLst>
              <a:gd name="adj1" fmla="val 83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772704" y="3048000"/>
            <a:ext cx="2362200" cy="2209800"/>
            <a:chOff x="3429000" y="2413000"/>
            <a:chExt cx="2362200" cy="2209800"/>
          </a:xfrm>
        </p:grpSpPr>
        <p:grpSp>
          <p:nvGrpSpPr>
            <p:cNvPr id="21" name="Group 42"/>
            <p:cNvGrpSpPr>
              <a:grpSpLocks/>
            </p:cNvGrpSpPr>
            <p:nvPr/>
          </p:nvGrpSpPr>
          <p:grpSpPr bwMode="auto">
            <a:xfrm>
              <a:off x="3429000" y="2413000"/>
              <a:ext cx="2362200" cy="2209800"/>
              <a:chOff x="2208" y="1104"/>
              <a:chExt cx="1488" cy="1392"/>
            </a:xfrm>
          </p:grpSpPr>
          <p:sp>
            <p:nvSpPr>
              <p:cNvPr id="23" name="Rectangle 43"/>
              <p:cNvSpPr>
                <a:spLocks noChangeArrowheads="1"/>
              </p:cNvSpPr>
              <p:nvPr/>
            </p:nvSpPr>
            <p:spPr bwMode="auto">
              <a:xfrm>
                <a:off x="2208" y="1104"/>
                <a:ext cx="1488" cy="13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2496" y="1344"/>
                <a:ext cx="1008" cy="912"/>
              </a:xfrm>
              <a:custGeom>
                <a:avLst/>
                <a:gdLst>
                  <a:gd name="T0" fmla="*/ 0 w 1008"/>
                  <a:gd name="T1" fmla="*/ 912 h 912"/>
                  <a:gd name="T2" fmla="*/ 0 w 1008"/>
                  <a:gd name="T3" fmla="*/ 0 h 912"/>
                  <a:gd name="T4" fmla="*/ 1008 w 1008"/>
                  <a:gd name="T5" fmla="*/ 528 h 912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912"/>
                  <a:gd name="T11" fmla="*/ 1008 w 1008"/>
                  <a:gd name="T12" fmla="*/ 912 h 912"/>
                  <a:gd name="connsiteX0" fmla="*/ 0 w 1008"/>
                  <a:gd name="connsiteY0" fmla="*/ 912 h 912"/>
                  <a:gd name="connsiteX1" fmla="*/ 0 w 1008"/>
                  <a:gd name="connsiteY1" fmla="*/ 0 h 912"/>
                  <a:gd name="connsiteX2" fmla="*/ 1008 w 1008"/>
                  <a:gd name="connsiteY2" fmla="*/ 0 h 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8" h="912">
                    <a:moveTo>
                      <a:pt x="0" y="912"/>
                    </a:moveTo>
                    <a:lnTo>
                      <a:pt x="0" y="0"/>
                    </a:lnTo>
                    <a:lnTo>
                      <a:pt x="1008" y="0"/>
                    </a:lnTo>
                  </a:path>
                </a:pathLst>
              </a:cu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4419600" y="3252346"/>
              <a:ext cx="485775" cy="469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46621" y="5410200"/>
            <a:ext cx="122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Flat patch: </a:t>
            </a:r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5410200"/>
            <a:ext cx="106624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6741690" y="2445904"/>
            <a:ext cx="49244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/>
              <a:t>M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1592" y="5825302"/>
            <a:ext cx="1114426" cy="43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8909" y="2877819"/>
            <a:ext cx="2525963" cy="985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7236" y="4891889"/>
            <a:ext cx="3283654" cy="418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88908" y="3904073"/>
            <a:ext cx="2747054" cy="8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7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1" y="457201"/>
            <a:ext cx="6053407" cy="97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133" y="1991889"/>
            <a:ext cx="1811772" cy="71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2975287"/>
            <a:ext cx="2085084" cy="7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9181" y="3962398"/>
            <a:ext cx="1798548" cy="69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eft Brace 17"/>
          <p:cNvSpPr>
            <a:spLocks/>
          </p:cNvSpPr>
          <p:nvPr/>
        </p:nvSpPr>
        <p:spPr bwMode="auto">
          <a:xfrm rot="-5400000">
            <a:off x="6864350" y="908050"/>
            <a:ext cx="304800" cy="1536700"/>
          </a:xfrm>
          <a:prstGeom prst="leftBrace">
            <a:avLst>
              <a:gd name="adj1" fmla="val 83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9"/>
          <p:cNvGrpSpPr/>
          <p:nvPr/>
        </p:nvGrpSpPr>
        <p:grpSpPr>
          <a:xfrm>
            <a:off x="4710361" y="2481551"/>
            <a:ext cx="2362200" cy="2209800"/>
            <a:chOff x="3429000" y="2413000"/>
            <a:chExt cx="2362200" cy="2209800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3429000" y="2413000"/>
              <a:ext cx="2362200" cy="2209800"/>
              <a:chOff x="2208" y="1104"/>
              <a:chExt cx="1488" cy="1392"/>
            </a:xfrm>
          </p:grpSpPr>
          <p:sp>
            <p:nvSpPr>
              <p:cNvPr id="23" name="Rectangle 43"/>
              <p:cNvSpPr>
                <a:spLocks noChangeArrowheads="1"/>
              </p:cNvSpPr>
              <p:nvPr/>
            </p:nvSpPr>
            <p:spPr bwMode="auto">
              <a:xfrm>
                <a:off x="2208" y="1104"/>
                <a:ext cx="1488" cy="13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2496" y="1344"/>
                <a:ext cx="1008" cy="912"/>
              </a:xfrm>
              <a:custGeom>
                <a:avLst/>
                <a:gdLst>
                  <a:gd name="T0" fmla="*/ 0 w 1008"/>
                  <a:gd name="T1" fmla="*/ 912 h 912"/>
                  <a:gd name="T2" fmla="*/ 0 w 1008"/>
                  <a:gd name="T3" fmla="*/ 0 h 912"/>
                  <a:gd name="T4" fmla="*/ 1008 w 1008"/>
                  <a:gd name="T5" fmla="*/ 528 h 912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912"/>
                  <a:gd name="T11" fmla="*/ 1008 w 1008"/>
                  <a:gd name="T12" fmla="*/ 912 h 912"/>
                  <a:gd name="connsiteX0" fmla="*/ 0 w 1008"/>
                  <a:gd name="connsiteY0" fmla="*/ 912 h 912"/>
                  <a:gd name="connsiteX1" fmla="*/ 0 w 1008"/>
                  <a:gd name="connsiteY1" fmla="*/ 0 h 912"/>
                  <a:gd name="connsiteX2" fmla="*/ 1008 w 1008"/>
                  <a:gd name="connsiteY2" fmla="*/ 0 h 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8" h="912">
                    <a:moveTo>
                      <a:pt x="0" y="912"/>
                    </a:moveTo>
                    <a:lnTo>
                      <a:pt x="0" y="0"/>
                    </a:lnTo>
                    <a:lnTo>
                      <a:pt x="1008" y="0"/>
                    </a:lnTo>
                  </a:path>
                </a:pathLst>
              </a:cu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3635270" y="3338286"/>
              <a:ext cx="485775" cy="469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710362" y="4832812"/>
            <a:ext cx="1517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Vertical edge: </a:t>
            </a: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4888" y="4803042"/>
            <a:ext cx="1114426" cy="43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1" y="2819401"/>
            <a:ext cx="2582779" cy="105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81801" y="1915180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/>
              <a:t>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43801" y="3048000"/>
            <a:ext cx="49244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/>
              <a:t>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6968" y="5260967"/>
            <a:ext cx="2492542" cy="399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4562" y="4090094"/>
            <a:ext cx="2367211" cy="77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2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1" y="457201"/>
            <a:ext cx="6053407" cy="97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133" y="2617527"/>
            <a:ext cx="1811772" cy="71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3600925"/>
            <a:ext cx="2085084" cy="7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9181" y="4588036"/>
            <a:ext cx="1798548" cy="69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eft Brace 17"/>
          <p:cNvSpPr>
            <a:spLocks/>
          </p:cNvSpPr>
          <p:nvPr/>
        </p:nvSpPr>
        <p:spPr bwMode="auto">
          <a:xfrm rot="-5400000">
            <a:off x="6864350" y="908050"/>
            <a:ext cx="304800" cy="1536700"/>
          </a:xfrm>
          <a:prstGeom prst="leftBrace">
            <a:avLst>
              <a:gd name="adj1" fmla="val 8324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4772704" y="2759236"/>
            <a:ext cx="2362200" cy="2209800"/>
            <a:chOff x="3429000" y="2413000"/>
            <a:chExt cx="2362200" cy="2209800"/>
          </a:xfrm>
        </p:grpSpPr>
        <p:grpSp>
          <p:nvGrpSpPr>
            <p:cNvPr id="21" name="Group 42"/>
            <p:cNvGrpSpPr>
              <a:grpSpLocks/>
            </p:cNvGrpSpPr>
            <p:nvPr/>
          </p:nvGrpSpPr>
          <p:grpSpPr bwMode="auto">
            <a:xfrm>
              <a:off x="3429000" y="2413000"/>
              <a:ext cx="2362200" cy="2209800"/>
              <a:chOff x="2208" y="1104"/>
              <a:chExt cx="1488" cy="1392"/>
            </a:xfrm>
          </p:grpSpPr>
          <p:sp>
            <p:nvSpPr>
              <p:cNvPr id="23" name="Rectangle 43"/>
              <p:cNvSpPr>
                <a:spLocks noChangeArrowheads="1"/>
              </p:cNvSpPr>
              <p:nvPr/>
            </p:nvSpPr>
            <p:spPr bwMode="auto">
              <a:xfrm>
                <a:off x="2208" y="1104"/>
                <a:ext cx="1488" cy="13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2496" y="1344"/>
                <a:ext cx="1008" cy="912"/>
              </a:xfrm>
              <a:custGeom>
                <a:avLst/>
                <a:gdLst>
                  <a:gd name="T0" fmla="*/ 0 w 1008"/>
                  <a:gd name="T1" fmla="*/ 912 h 912"/>
                  <a:gd name="T2" fmla="*/ 0 w 1008"/>
                  <a:gd name="T3" fmla="*/ 0 h 912"/>
                  <a:gd name="T4" fmla="*/ 1008 w 1008"/>
                  <a:gd name="T5" fmla="*/ 528 h 912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912"/>
                  <a:gd name="T11" fmla="*/ 1008 w 1008"/>
                  <a:gd name="T12" fmla="*/ 912 h 912"/>
                  <a:gd name="connsiteX0" fmla="*/ 0 w 1008"/>
                  <a:gd name="connsiteY0" fmla="*/ 912 h 912"/>
                  <a:gd name="connsiteX1" fmla="*/ 0 w 1008"/>
                  <a:gd name="connsiteY1" fmla="*/ 0 h 912"/>
                  <a:gd name="connsiteX2" fmla="*/ 1008 w 1008"/>
                  <a:gd name="connsiteY2" fmla="*/ 0 h 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8" h="912">
                    <a:moveTo>
                      <a:pt x="0" y="912"/>
                    </a:moveTo>
                    <a:lnTo>
                      <a:pt x="0" y="0"/>
                    </a:lnTo>
                    <a:lnTo>
                      <a:pt x="1008" y="0"/>
                    </a:lnTo>
                  </a:path>
                </a:pathLst>
              </a:cu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4419600" y="2554514"/>
              <a:ext cx="485775" cy="469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572000" y="5121436"/>
            <a:ext cx="1777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Horizontal edge: </a:t>
            </a:r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1390" y="5110550"/>
            <a:ext cx="106624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70" name="Picture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1" y="2606836"/>
            <a:ext cx="28687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7543801" y="2845616"/>
            <a:ext cx="49244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/>
              <a:t>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43801" y="2759236"/>
            <a:ext cx="49244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/>
              <a:t>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81801" y="1915180"/>
            <a:ext cx="49244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i="1" dirty="0"/>
              <a:t>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0" y="3924134"/>
            <a:ext cx="2225508" cy="7197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00" y="4969037"/>
            <a:ext cx="2169204" cy="35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8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edges in arbitrary orientation?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25092" y="2843457"/>
            <a:ext cx="2362200" cy="2209800"/>
            <a:chOff x="3481388" y="2413000"/>
            <a:chExt cx="2362200" cy="2209800"/>
          </a:xfrm>
        </p:grpSpPr>
        <p:sp>
          <p:nvSpPr>
            <p:cNvPr id="7" name="Rectangle 43"/>
            <p:cNvSpPr>
              <a:spLocks noChangeArrowheads="1"/>
            </p:cNvSpPr>
            <p:nvPr/>
          </p:nvSpPr>
          <p:spPr bwMode="auto">
            <a:xfrm>
              <a:off x="3481388" y="2413000"/>
              <a:ext cx="2362200" cy="220980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4509408" y="3048000"/>
              <a:ext cx="485775" cy="469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>
          <a:xfrm flipV="1">
            <a:off x="5350042" y="3212432"/>
            <a:ext cx="1311442" cy="13114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384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053" y="602583"/>
            <a:ext cx="4922253" cy="9821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7361" y="2731168"/>
            <a:ext cx="6477000" cy="1104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4474" y="4982461"/>
            <a:ext cx="8746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Solutions to </a:t>
            </a:r>
            <a:r>
              <a:rPr lang="en-US" sz="3600" dirty="0" err="1"/>
              <a:t>Mx</a:t>
            </a:r>
            <a:r>
              <a:rPr lang="en-US" sz="3600" dirty="0"/>
              <a:t> = 0 are directions for which E is 0: window can slide in this direction without changing appearance</a:t>
            </a:r>
          </a:p>
        </p:txBody>
      </p:sp>
    </p:spTree>
    <p:extLst>
      <p:ext uri="{BB962C8B-B14F-4D97-AF65-F5344CB8AC3E}">
        <p14:creationId xmlns:p14="http://schemas.microsoft.com/office/powerpoint/2010/main" val="239686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5053" y="602583"/>
            <a:ext cx="4922253" cy="9821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8537" y="1709871"/>
            <a:ext cx="8746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Solutions to </a:t>
            </a:r>
            <a:r>
              <a:rPr lang="en-US" sz="3600" dirty="0" err="1"/>
              <a:t>Mx</a:t>
            </a:r>
            <a:r>
              <a:rPr lang="en-US" sz="3600" dirty="0"/>
              <a:t> = 0 are directions for which E is 0: window can slide in this direction without changing appearance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8537" y="3589294"/>
            <a:ext cx="8746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/>
              <a:t>For corners, we want no such directions to exist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32100" y="4927456"/>
            <a:ext cx="1759953" cy="1584159"/>
            <a:chOff x="3429000" y="2413000"/>
            <a:chExt cx="2362200" cy="2209800"/>
          </a:xfrm>
        </p:grpSpPr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3429000" y="2413000"/>
              <a:ext cx="2362200" cy="2209800"/>
              <a:chOff x="2208" y="1104"/>
              <a:chExt cx="1488" cy="1392"/>
            </a:xfrm>
          </p:grpSpPr>
          <p:sp>
            <p:nvSpPr>
              <p:cNvPr id="10" name="Rectangle 43"/>
              <p:cNvSpPr>
                <a:spLocks noChangeArrowheads="1"/>
              </p:cNvSpPr>
              <p:nvPr/>
            </p:nvSpPr>
            <p:spPr bwMode="auto">
              <a:xfrm>
                <a:off x="2208" y="1104"/>
                <a:ext cx="1488" cy="13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44"/>
              <p:cNvSpPr>
                <a:spLocks/>
              </p:cNvSpPr>
              <p:nvPr/>
            </p:nvSpPr>
            <p:spPr bwMode="auto">
              <a:xfrm>
                <a:off x="2496" y="1344"/>
                <a:ext cx="1008" cy="912"/>
              </a:xfrm>
              <a:custGeom>
                <a:avLst/>
                <a:gdLst>
                  <a:gd name="T0" fmla="*/ 0 w 1008"/>
                  <a:gd name="T1" fmla="*/ 912 h 912"/>
                  <a:gd name="T2" fmla="*/ 0 w 1008"/>
                  <a:gd name="T3" fmla="*/ 0 h 912"/>
                  <a:gd name="T4" fmla="*/ 1008 w 1008"/>
                  <a:gd name="T5" fmla="*/ 528 h 912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912"/>
                  <a:gd name="T11" fmla="*/ 1008 w 1008"/>
                  <a:gd name="T12" fmla="*/ 912 h 912"/>
                  <a:gd name="connsiteX0" fmla="*/ 0 w 1008"/>
                  <a:gd name="connsiteY0" fmla="*/ 912 h 912"/>
                  <a:gd name="connsiteX1" fmla="*/ 0 w 1008"/>
                  <a:gd name="connsiteY1" fmla="*/ 0 h 912"/>
                  <a:gd name="connsiteX2" fmla="*/ 1008 w 1008"/>
                  <a:gd name="connsiteY2" fmla="*/ 0 h 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8" h="912">
                    <a:moveTo>
                      <a:pt x="0" y="912"/>
                    </a:moveTo>
                    <a:lnTo>
                      <a:pt x="0" y="0"/>
                    </a:lnTo>
                    <a:lnTo>
                      <a:pt x="1008" y="0"/>
                    </a:lnTo>
                  </a:path>
                </a:pathLst>
              </a:cu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419600" y="3252346"/>
              <a:ext cx="485775" cy="469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37362" y="4889243"/>
            <a:ext cx="1880808" cy="1609635"/>
            <a:chOff x="3613362" y="4889242"/>
            <a:chExt cx="1880808" cy="1609635"/>
          </a:xfrm>
        </p:grpSpPr>
        <p:sp>
          <p:nvSpPr>
            <p:cNvPr id="23" name="Rectangle 43"/>
            <p:cNvSpPr>
              <a:spLocks noChangeArrowheads="1"/>
            </p:cNvSpPr>
            <p:nvPr/>
          </p:nvSpPr>
          <p:spPr bwMode="auto">
            <a:xfrm>
              <a:off x="3613362" y="4889242"/>
              <a:ext cx="1880808" cy="160963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44"/>
            <p:cNvSpPr>
              <a:spLocks/>
            </p:cNvSpPr>
            <p:nvPr/>
          </p:nvSpPr>
          <p:spPr bwMode="auto">
            <a:xfrm>
              <a:off x="4098732" y="5166765"/>
              <a:ext cx="1274096" cy="1054588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3994751" y="5527749"/>
              <a:ext cx="354229" cy="3326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816394" y="4901980"/>
            <a:ext cx="1880808" cy="1609635"/>
            <a:chOff x="3613362" y="4889242"/>
            <a:chExt cx="1880808" cy="1609635"/>
          </a:xfrm>
        </p:grpSpPr>
        <p:sp>
          <p:nvSpPr>
            <p:cNvPr id="28" name="Rectangle 43"/>
            <p:cNvSpPr>
              <a:spLocks noChangeArrowheads="1"/>
            </p:cNvSpPr>
            <p:nvPr/>
          </p:nvSpPr>
          <p:spPr bwMode="auto">
            <a:xfrm>
              <a:off x="3613362" y="4889242"/>
              <a:ext cx="1880808" cy="160963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44"/>
            <p:cNvSpPr>
              <a:spLocks/>
            </p:cNvSpPr>
            <p:nvPr/>
          </p:nvSpPr>
          <p:spPr bwMode="auto">
            <a:xfrm>
              <a:off x="4098732" y="5166765"/>
              <a:ext cx="1274096" cy="1054588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3977390" y="5054408"/>
              <a:ext cx="354229" cy="3326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749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</a:rPr>
              <a:t>Characteristics of good feature points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3276600"/>
            <a:ext cx="8001000" cy="3581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>
                <a:latin typeface="Arial" charset="0"/>
              </a:rPr>
              <a:t>Repeatability / invariance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The same feature point can be found in several images despite geometric and photometric transformations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>
                <a:latin typeface="Arial" charset="0"/>
              </a:rPr>
              <a:t>Saliency / distinctiveness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Each feature point is distinctive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Fewer ”false” matches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sz="1800" dirty="0">
              <a:latin typeface="Arial" charset="0"/>
            </a:endParaRPr>
          </a:p>
        </p:txBody>
      </p:sp>
      <p:grpSp>
        <p:nvGrpSpPr>
          <p:cNvPr id="115716" name="Group 11"/>
          <p:cNvGrpSpPr>
            <a:grpSpLocks/>
          </p:cNvGrpSpPr>
          <p:nvPr/>
        </p:nvGrpSpPr>
        <p:grpSpPr bwMode="auto">
          <a:xfrm>
            <a:off x="3581400" y="1219200"/>
            <a:ext cx="4876800" cy="1796716"/>
            <a:chOff x="528" y="624"/>
            <a:chExt cx="4715" cy="1678"/>
          </a:xfrm>
        </p:grpSpPr>
        <p:pic>
          <p:nvPicPr>
            <p:cNvPr id="115717" name="Picture 9" descr="SIFT2"/>
            <p:cNvPicPr>
              <a:picLocks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624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718" name="Picture 10" descr="SIFT1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624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1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1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7384" y="572025"/>
            <a:ext cx="1759953" cy="1584159"/>
            <a:chOff x="3429000" y="2413000"/>
            <a:chExt cx="2362200" cy="2209800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3429000" y="2413000"/>
              <a:ext cx="2362200" cy="2209800"/>
              <a:chOff x="2208" y="1104"/>
              <a:chExt cx="1488" cy="1392"/>
            </a:xfrm>
          </p:grpSpPr>
          <p:sp>
            <p:nvSpPr>
              <p:cNvPr id="5" name="Rectangle 43"/>
              <p:cNvSpPr>
                <a:spLocks noChangeArrowheads="1"/>
              </p:cNvSpPr>
              <p:nvPr/>
            </p:nvSpPr>
            <p:spPr bwMode="auto">
              <a:xfrm>
                <a:off x="2208" y="1104"/>
                <a:ext cx="1488" cy="139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" name="Freeform 44"/>
              <p:cNvSpPr>
                <a:spLocks/>
              </p:cNvSpPr>
              <p:nvPr/>
            </p:nvSpPr>
            <p:spPr bwMode="auto">
              <a:xfrm>
                <a:off x="2496" y="1344"/>
                <a:ext cx="1008" cy="912"/>
              </a:xfrm>
              <a:custGeom>
                <a:avLst/>
                <a:gdLst>
                  <a:gd name="T0" fmla="*/ 0 w 1008"/>
                  <a:gd name="T1" fmla="*/ 912 h 912"/>
                  <a:gd name="T2" fmla="*/ 0 w 1008"/>
                  <a:gd name="T3" fmla="*/ 0 h 912"/>
                  <a:gd name="T4" fmla="*/ 1008 w 1008"/>
                  <a:gd name="T5" fmla="*/ 528 h 912"/>
                  <a:gd name="T6" fmla="*/ 0 60000 65536"/>
                  <a:gd name="T7" fmla="*/ 0 60000 65536"/>
                  <a:gd name="T8" fmla="*/ 0 60000 65536"/>
                  <a:gd name="T9" fmla="*/ 0 w 1008"/>
                  <a:gd name="T10" fmla="*/ 0 h 912"/>
                  <a:gd name="T11" fmla="*/ 1008 w 1008"/>
                  <a:gd name="T12" fmla="*/ 912 h 912"/>
                  <a:gd name="connsiteX0" fmla="*/ 0 w 1008"/>
                  <a:gd name="connsiteY0" fmla="*/ 912 h 912"/>
                  <a:gd name="connsiteX1" fmla="*/ 0 w 1008"/>
                  <a:gd name="connsiteY1" fmla="*/ 0 h 912"/>
                  <a:gd name="connsiteX2" fmla="*/ 1008 w 1008"/>
                  <a:gd name="connsiteY2" fmla="*/ 0 h 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8" h="912">
                    <a:moveTo>
                      <a:pt x="0" y="912"/>
                    </a:moveTo>
                    <a:lnTo>
                      <a:pt x="0" y="0"/>
                    </a:lnTo>
                    <a:lnTo>
                      <a:pt x="1008" y="0"/>
                    </a:lnTo>
                  </a:path>
                </a:pathLst>
              </a:custGeom>
              <a:noFill/>
              <a:ln w="412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" name="Rectangle 9"/>
            <p:cNvSpPr>
              <a:spLocks noChangeArrowheads="1"/>
            </p:cNvSpPr>
            <p:nvPr/>
          </p:nvSpPr>
          <p:spPr bwMode="auto">
            <a:xfrm>
              <a:off x="4419600" y="3252346"/>
              <a:ext cx="485775" cy="4699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38741" y="572025"/>
            <a:ext cx="1880808" cy="1609635"/>
            <a:chOff x="3613362" y="4889242"/>
            <a:chExt cx="1880808" cy="1609635"/>
          </a:xfrm>
        </p:grpSpPr>
        <p:sp>
          <p:nvSpPr>
            <p:cNvPr id="8" name="Rectangle 43"/>
            <p:cNvSpPr>
              <a:spLocks noChangeArrowheads="1"/>
            </p:cNvSpPr>
            <p:nvPr/>
          </p:nvSpPr>
          <p:spPr bwMode="auto">
            <a:xfrm>
              <a:off x="3613362" y="4889242"/>
              <a:ext cx="1880808" cy="160963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44"/>
            <p:cNvSpPr>
              <a:spLocks/>
            </p:cNvSpPr>
            <p:nvPr/>
          </p:nvSpPr>
          <p:spPr bwMode="auto">
            <a:xfrm>
              <a:off x="4098732" y="5166765"/>
              <a:ext cx="1274096" cy="1054588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94751" y="5527749"/>
              <a:ext cx="354229" cy="3326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83577" y="572025"/>
            <a:ext cx="1880808" cy="1609635"/>
            <a:chOff x="3613362" y="4889242"/>
            <a:chExt cx="1880808" cy="1609635"/>
          </a:xfrm>
        </p:grpSpPr>
        <p:sp>
          <p:nvSpPr>
            <p:cNvPr id="12" name="Rectangle 43"/>
            <p:cNvSpPr>
              <a:spLocks noChangeArrowheads="1"/>
            </p:cNvSpPr>
            <p:nvPr/>
          </p:nvSpPr>
          <p:spPr bwMode="auto">
            <a:xfrm>
              <a:off x="3613362" y="4889242"/>
              <a:ext cx="1880808" cy="160963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098732" y="5166765"/>
              <a:ext cx="1274096" cy="1054588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553766" y="5307939"/>
              <a:ext cx="354229" cy="3326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628413" y="572025"/>
            <a:ext cx="1880808" cy="1609635"/>
            <a:chOff x="3613362" y="4889242"/>
            <a:chExt cx="1880808" cy="1609635"/>
          </a:xfrm>
        </p:grpSpPr>
        <p:sp>
          <p:nvSpPr>
            <p:cNvPr id="16" name="Rectangle 43"/>
            <p:cNvSpPr>
              <a:spLocks noChangeArrowheads="1"/>
            </p:cNvSpPr>
            <p:nvPr/>
          </p:nvSpPr>
          <p:spPr bwMode="auto">
            <a:xfrm>
              <a:off x="3613362" y="4889242"/>
              <a:ext cx="1880808" cy="160963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44"/>
            <p:cNvSpPr>
              <a:spLocks/>
            </p:cNvSpPr>
            <p:nvPr/>
          </p:nvSpPr>
          <p:spPr bwMode="auto">
            <a:xfrm>
              <a:off x="4098732" y="5166765"/>
              <a:ext cx="1274096" cy="1054588"/>
            </a:xfrm>
            <a:custGeom>
              <a:avLst/>
              <a:gdLst>
                <a:gd name="T0" fmla="*/ 0 w 1008"/>
                <a:gd name="T1" fmla="*/ 912 h 912"/>
                <a:gd name="T2" fmla="*/ 0 w 1008"/>
                <a:gd name="T3" fmla="*/ 0 h 912"/>
                <a:gd name="T4" fmla="*/ 1008 w 1008"/>
                <a:gd name="T5" fmla="*/ 528 h 912"/>
                <a:gd name="T6" fmla="*/ 0 60000 65536"/>
                <a:gd name="T7" fmla="*/ 0 60000 65536"/>
                <a:gd name="T8" fmla="*/ 0 60000 65536"/>
                <a:gd name="T9" fmla="*/ 0 w 1008"/>
                <a:gd name="T10" fmla="*/ 0 h 912"/>
                <a:gd name="T11" fmla="*/ 1008 w 1008"/>
                <a:gd name="T12" fmla="*/ 912 h 9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8" h="912">
                  <a:moveTo>
                    <a:pt x="0" y="912"/>
                  </a:moveTo>
                  <a:lnTo>
                    <a:pt x="0" y="0"/>
                  </a:lnTo>
                  <a:lnTo>
                    <a:pt x="1008" y="528"/>
                  </a:lnTo>
                </a:path>
              </a:pathLst>
            </a:custGeom>
            <a:noFill/>
            <a:ln w="412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3977390" y="5054408"/>
              <a:ext cx="354229" cy="3326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108854"/>
            <a:ext cx="2334182" cy="17519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736" y="2820166"/>
            <a:ext cx="2584819" cy="1940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321" y="2978774"/>
            <a:ext cx="2507496" cy="18819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6584" y="3059961"/>
            <a:ext cx="2399327" cy="180079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138020" y="4491424"/>
            <a:ext cx="3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44544" y="4390850"/>
            <a:ext cx="3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87316" y="3211402"/>
            <a:ext cx="73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E(</a:t>
            </a:r>
            <a:r>
              <a:rPr lang="en-US" dirty="0" err="1"/>
              <a:t>u,v</a:t>
            </a:r>
            <a:r>
              <a:rPr lang="en-US" dirty="0"/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36987" y="2978774"/>
            <a:ext cx="73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E(</a:t>
            </a:r>
            <a:r>
              <a:rPr lang="en-US" dirty="0" err="1"/>
              <a:t>u,v</a:t>
            </a:r>
            <a:r>
              <a:rPr lang="en-US" dirty="0"/>
              <a:t>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30233" y="3108853"/>
            <a:ext cx="73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E(</a:t>
            </a:r>
            <a:r>
              <a:rPr lang="en-US" dirty="0" err="1"/>
              <a:t>u,v</a:t>
            </a:r>
            <a:r>
              <a:rPr lang="en-US" dirty="0"/>
              <a:t>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42728" y="3126316"/>
            <a:ext cx="73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E(</a:t>
            </a:r>
            <a:r>
              <a:rPr lang="en-US" dirty="0" err="1"/>
              <a:t>u,v</a:t>
            </a:r>
            <a:r>
              <a:rPr lang="en-US" dirty="0"/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73311" y="4256471"/>
            <a:ext cx="3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00725" y="4296655"/>
            <a:ext cx="3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858259" y="4373950"/>
            <a:ext cx="3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31606" y="4373950"/>
            <a:ext cx="3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55184" y="4481321"/>
            <a:ext cx="3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913142" y="4499029"/>
            <a:ext cx="38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055444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Eigenvalues and eigenvectors of 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33074" y="1825625"/>
                <a:ext cx="8734926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i="1">
                        <a:latin typeface="Cambria Math" charset="0"/>
                      </a:rPr>
                      <m:t>𝑀𝑥</m:t>
                    </m:r>
                    <m:r>
                      <a:rPr lang="en-US" sz="2600" i="1">
                        <a:latin typeface="Cambria Math" charset="0"/>
                      </a:rPr>
                      <m:t>=0⇒</m:t>
                    </m:r>
                    <m:r>
                      <a:rPr lang="en-US" sz="2600" i="1">
                        <a:latin typeface="Cambria Math" charset="0"/>
                      </a:rPr>
                      <m:t>𝑀𝑥</m:t>
                    </m:r>
                    <m:r>
                      <a:rPr lang="en-US" sz="2600" i="1">
                        <a:latin typeface="Cambria Math" charset="0"/>
                      </a:rPr>
                      <m:t>=</m:t>
                    </m:r>
                    <m:r>
                      <a:rPr lang="en-US" sz="2600" i="1">
                        <a:latin typeface="Cambria Math" charset="0"/>
                      </a:rPr>
                      <m:t>𝜆</m:t>
                    </m:r>
                    <m:r>
                      <a:rPr lang="en-US" sz="2600" i="1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sz="2600" dirty="0"/>
                  <a:t>: x is an eigenvector of M with eigenvalue 0</a:t>
                </a:r>
              </a:p>
              <a:p>
                <a:r>
                  <a:rPr lang="en-US" sz="2600" dirty="0"/>
                  <a:t>M is 2 x 2, so it has 2 eigenvalues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600" i="1">
                            <a:latin typeface="Cambria Math" charset="0"/>
                          </a:rPr>
                          <m:t>𝑚𝑎𝑥</m:t>
                        </m:r>
                      </m:sub>
                    </m:sSub>
                    <m:r>
                      <a:rPr lang="en-US" sz="2600" i="1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600" i="1">
                            <a:latin typeface="Cambria Math" charset="0"/>
                          </a:rPr>
                          <m:t>𝑚𝑖𝑛</m:t>
                        </m:r>
                      </m:sub>
                    </m:sSub>
                    <m:r>
                      <a:rPr lang="en-US" sz="26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600" dirty="0"/>
                  <a:t> with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charset="0"/>
                          </a:rPr>
                          <m:t>(</m:t>
                        </m:r>
                        <m:r>
                          <a:rPr lang="en-US" sz="26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 charset="0"/>
                          </a:rPr>
                          <m:t>𝑚𝑎𝑥</m:t>
                        </m:r>
                      </m:sub>
                    </m:sSub>
                    <m:r>
                      <a:rPr lang="en-US" sz="2600" i="1">
                        <a:latin typeface="Cambria Math" charset="0"/>
                      </a:rPr>
                      <m:t>, 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 charset="0"/>
                          </a:rPr>
                          <m:t>𝑚𝑖𝑛</m:t>
                        </m:r>
                      </m:sub>
                    </m:sSub>
                    <m:r>
                      <a:rPr lang="en-US" sz="2600" i="1">
                        <a:latin typeface="Cambria Math" charset="0"/>
                      </a:rPr>
                      <m:t>)</m:t>
                    </m:r>
                  </m:oMath>
                </a14:m>
                <a:endParaRPr lang="en-US" sz="2600" dirty="0"/>
              </a:p>
              <a:p>
                <a14:m>
                  <m:oMath xmlns:m="http://schemas.openxmlformats.org/officeDocument/2006/math">
                    <m:r>
                      <a:rPr lang="en-US" sz="2600" i="1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 charset="0"/>
                              </a:rPr>
                              <m:t>𝑚𝑎𝑥</m:t>
                            </m:r>
                          </m:sub>
                        </m:sSub>
                      </m:e>
                    </m:d>
                    <m:r>
                      <a:rPr lang="en-US" sz="2600" i="1">
                        <a:latin typeface="Cambria Math" charset="0"/>
                      </a:rPr>
                      <m:t>=  </m:t>
                    </m:r>
                    <m:sSubSup>
                      <m:sSub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 charset="0"/>
                          </a:rPr>
                          <m:t>𝑚𝑎𝑥</m:t>
                        </m:r>
                      </m:sub>
                      <m:sup>
                        <m:r>
                          <a:rPr lang="en-US" sz="2600" i="1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sz="2600" i="1">
                        <a:latin typeface="Cambria Math" charset="0"/>
                      </a:rPr>
                      <m:t>𝑀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 charset="0"/>
                          </a:rPr>
                          <m:t>𝑚𝑎𝑥</m:t>
                        </m:r>
                      </m:sub>
                    </m:sSub>
                    <m:r>
                      <a:rPr lang="en-US" sz="26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600" i="1">
                            <a:latin typeface="Cambria Math" charset="0"/>
                          </a:rPr>
                          <m:t>𝑚𝑎𝑥</m:t>
                        </m:r>
                      </m:sub>
                    </m:sSub>
                    <m:r>
                      <m:rPr>
                        <m:lit/>
                      </m:rPr>
                      <a:rPr lang="en-US" sz="2600" i="1">
                        <a:latin typeface="Cambria Math" charset="0"/>
                      </a:rPr>
                      <m:t>||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 charset="0"/>
                          </a:rPr>
                          <m:t>𝑚𝑎𝑥</m:t>
                        </m:r>
                      </m:sub>
                    </m:sSub>
                    <m:r>
                      <m:rPr>
                        <m:lit/>
                      </m:rPr>
                      <a:rPr lang="en-US" sz="2600" i="1">
                        <a:latin typeface="Cambria Math" charset="0"/>
                      </a:rPr>
                      <m:t>|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600" i="1">
                            <a:latin typeface="Cambria Math" charset="0"/>
                          </a:rPr>
                          <m:t>|</m:t>
                        </m:r>
                      </m:e>
                      <m:sup>
                        <m:r>
                          <a:rPr lang="en-US" sz="2600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600" i="1">
                            <a:latin typeface="Cambria Math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2600" dirty="0"/>
                  <a:t> (eigenvectors have unit norm)</a:t>
                </a:r>
              </a:p>
              <a:p>
                <a14:m>
                  <m:oMath xmlns:m="http://schemas.openxmlformats.org/officeDocument/2006/math">
                    <m:r>
                      <a:rPr lang="en-US" sz="2600" i="1">
                        <a:latin typeface="Cambria Math" charset="0"/>
                      </a:rPr>
                      <m:t>𝐸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00" i="1">
                                <a:latin typeface="Cambria Math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  <m:r>
                      <a:rPr lang="en-US" sz="2600" i="1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 charset="0"/>
                          </a:rPr>
                          <m:t>𝑚𝑖𝑛</m:t>
                        </m:r>
                      </m:sub>
                      <m:sup>
                        <m:r>
                          <a:rPr lang="en-US" sz="2600" i="1">
                            <a:latin typeface="Cambria Math" charset="0"/>
                          </a:rPr>
                          <m:t>𝑇</m:t>
                        </m:r>
                      </m:sup>
                    </m:sSubSup>
                    <m:r>
                      <a:rPr lang="en-US" sz="2600" i="1">
                        <a:latin typeface="Cambria Math" charset="0"/>
                      </a:rPr>
                      <m:t>𝑀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 charset="0"/>
                          </a:rPr>
                          <m:t>𝑚𝑖𝑛</m:t>
                        </m:r>
                      </m:sub>
                    </m:sSub>
                    <m:r>
                      <a:rPr lang="en-US" sz="26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600" i="1">
                            <a:latin typeface="Cambria Math" charset="0"/>
                          </a:rPr>
                          <m:t>𝑚𝑖𝑛</m:t>
                        </m:r>
                      </m:sub>
                    </m:sSub>
                    <m:r>
                      <m:rPr>
                        <m:lit/>
                      </m:rPr>
                      <a:rPr lang="en-US" sz="2600" i="1">
                        <a:latin typeface="Cambria Math" charset="0"/>
                      </a:rPr>
                      <m:t>||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600" i="1">
                            <a:latin typeface="Cambria Math" charset="0"/>
                          </a:rPr>
                          <m:t>𝑚𝑖𝑛</m:t>
                        </m:r>
                      </m:sub>
                    </m:sSub>
                    <m:r>
                      <m:rPr>
                        <m:lit/>
                      </m:rPr>
                      <a:rPr lang="en-US" sz="2600" i="1">
                        <a:latin typeface="Cambria Math" charset="0"/>
                      </a:rPr>
                      <m:t>|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600" i="1">
                            <a:latin typeface="Cambria Math" charset="0"/>
                          </a:rPr>
                          <m:t>|</m:t>
                        </m:r>
                      </m:e>
                      <m:sup>
                        <m:r>
                          <a:rPr lang="en-US" sz="2600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charset="0"/>
                          </a:rPr>
                          <m:t>𝜆</m:t>
                        </m:r>
                      </m:e>
                      <m:sub>
                        <m:r>
                          <a:rPr lang="en-US" sz="2600" i="1">
                            <a:latin typeface="Cambria Math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33074" y="1825625"/>
                <a:ext cx="8734926" cy="4351338"/>
              </a:xfrm>
              <a:blipFill>
                <a:blip r:embed="rId2"/>
                <a:stretch>
                  <a:fillRect l="-1016" t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9191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44"/>
          <p:cNvSpPr>
            <a:spLocks/>
          </p:cNvSpPr>
          <p:nvPr/>
        </p:nvSpPr>
        <p:spPr bwMode="auto">
          <a:xfrm>
            <a:off x="4267200" y="2667000"/>
            <a:ext cx="1600200" cy="1447800"/>
          </a:xfrm>
          <a:custGeom>
            <a:avLst/>
            <a:gdLst>
              <a:gd name="T0" fmla="*/ 0 w 1008"/>
              <a:gd name="T1" fmla="*/ 2147483647 h 912"/>
              <a:gd name="T2" fmla="*/ 0 w 1008"/>
              <a:gd name="T3" fmla="*/ 0 h 912"/>
              <a:gd name="T4" fmla="*/ 2147483647 w 1008"/>
              <a:gd name="T5" fmla="*/ 2147483647 h 912"/>
              <a:gd name="T6" fmla="*/ 0 60000 65536"/>
              <a:gd name="T7" fmla="*/ 0 60000 65536"/>
              <a:gd name="T8" fmla="*/ 0 60000 65536"/>
              <a:gd name="T9" fmla="*/ 0 w 1008"/>
              <a:gd name="T10" fmla="*/ 0 h 912"/>
              <a:gd name="T11" fmla="*/ 1008 w 1008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8" h="912">
                <a:moveTo>
                  <a:pt x="0" y="912"/>
                </a:moveTo>
                <a:lnTo>
                  <a:pt x="0" y="0"/>
                </a:lnTo>
                <a:lnTo>
                  <a:pt x="1008" y="528"/>
                </a:lnTo>
              </a:path>
            </a:pathLst>
          </a:custGeom>
          <a:noFill/>
          <a:ln w="412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7" name="Rectangle 46"/>
          <p:cNvSpPr>
            <a:spLocks noChangeArrowheads="1"/>
          </p:cNvSpPr>
          <p:nvPr/>
        </p:nvSpPr>
        <p:spPr bwMode="auto">
          <a:xfrm>
            <a:off x="3994151" y="3389313"/>
            <a:ext cx="485775" cy="4699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1988" name="Straight Arrow Connector 27"/>
          <p:cNvCxnSpPr>
            <a:cxnSpLocks noChangeShapeType="1"/>
            <a:stCxn id="41996" idx="5"/>
          </p:cNvCxnSpPr>
          <p:nvPr/>
        </p:nvCxnSpPr>
        <p:spPr bwMode="auto">
          <a:xfrm rot="5400000" flipH="1">
            <a:off x="3994944" y="3385344"/>
            <a:ext cx="520700" cy="1588"/>
          </a:xfrm>
          <a:prstGeom prst="straightConnector1">
            <a:avLst/>
          </a:prstGeom>
          <a:noFill/>
          <a:ln w="57150">
            <a:solidFill>
              <a:srgbClr val="0066FF"/>
            </a:solidFill>
            <a:round/>
            <a:headEnd/>
            <a:tailEnd type="arrow" w="med" len="med"/>
          </a:ln>
        </p:spPr>
      </p:cxnSp>
      <p:cxnSp>
        <p:nvCxnSpPr>
          <p:cNvPr id="41989" name="Straight Arrow Connector 30"/>
          <p:cNvCxnSpPr>
            <a:cxnSpLocks noChangeShapeType="1"/>
            <a:endCxn id="41997" idx="2"/>
          </p:cNvCxnSpPr>
          <p:nvPr/>
        </p:nvCxnSpPr>
        <p:spPr bwMode="auto">
          <a:xfrm rot="10800000">
            <a:off x="3733800" y="3619500"/>
            <a:ext cx="534988" cy="26988"/>
          </a:xfrm>
          <a:prstGeom prst="straightConnector1">
            <a:avLst/>
          </a:prstGeom>
          <a:noFill/>
          <a:ln w="57150">
            <a:solidFill>
              <a:srgbClr val="0066FF"/>
            </a:solidFill>
            <a:round/>
            <a:headEnd/>
            <a:tailEnd type="arrow" w="med" len="med"/>
          </a:ln>
        </p:spPr>
      </p:cxnSp>
      <p:sp>
        <p:nvSpPr>
          <p:cNvPr id="419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Eigenvalues and eigenvectors of M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2209800" y="4343401"/>
            <a:ext cx="79248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Eigenvalues and eigenvectors of M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/>
              <a:t>Define shift directions with the smallest and largest change in error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 err="1"/>
              <a:t>x</a:t>
            </a:r>
            <a:r>
              <a:rPr lang="en-US" sz="2000" baseline="-25000" dirty="0" err="1"/>
              <a:t>max</a:t>
            </a:r>
            <a:r>
              <a:rPr lang="en-US" sz="2000" dirty="0"/>
              <a:t> = direction of largest increase in </a:t>
            </a:r>
            <a:r>
              <a:rPr lang="en-US" sz="2000" i="1" dirty="0"/>
              <a:t>E</a:t>
            </a:r>
            <a:endParaRPr lang="en-US" sz="20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ym typeface="Symbol" pitchFamily="18" charset="2"/>
              </a:rPr>
              <a:t></a:t>
            </a:r>
            <a:r>
              <a:rPr lang="en-US" sz="2000" baseline="-25000" dirty="0">
                <a:sym typeface="Symbol" pitchFamily="18" charset="2"/>
              </a:rPr>
              <a:t>max</a:t>
            </a:r>
            <a:r>
              <a:rPr lang="en-US" sz="2000" dirty="0"/>
              <a:t> = amount of increase in direction </a:t>
            </a:r>
            <a:r>
              <a:rPr lang="en-US" sz="2000" dirty="0" err="1"/>
              <a:t>x</a:t>
            </a:r>
            <a:r>
              <a:rPr lang="en-US" sz="2000" baseline="-25000" dirty="0" err="1"/>
              <a:t>max</a:t>
            </a:r>
            <a:endParaRPr lang="en-US" sz="2000" baseline="-250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 err="1"/>
              <a:t>x</a:t>
            </a:r>
            <a:r>
              <a:rPr lang="en-US" sz="2000" baseline="-25000" dirty="0" err="1"/>
              <a:t>min</a:t>
            </a:r>
            <a:r>
              <a:rPr lang="en-US" sz="2000" dirty="0"/>
              <a:t> = direction of smallest increase in </a:t>
            </a:r>
            <a:r>
              <a:rPr lang="en-US" sz="2000" i="1" dirty="0"/>
              <a:t>E</a:t>
            </a:r>
            <a:r>
              <a:rPr lang="en-US" sz="2000" dirty="0"/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>
                <a:sym typeface="Symbol" pitchFamily="18" charset="2"/>
              </a:rPr>
              <a:t></a:t>
            </a:r>
            <a:r>
              <a:rPr lang="en-US" sz="2000" baseline="-25000" dirty="0"/>
              <a:t>min</a:t>
            </a:r>
            <a:r>
              <a:rPr lang="en-US" sz="2000" dirty="0"/>
              <a:t> = amount of increase in direction </a:t>
            </a:r>
            <a:r>
              <a:rPr lang="en-US" sz="2000" dirty="0" err="1"/>
              <a:t>x</a:t>
            </a:r>
            <a:r>
              <a:rPr lang="en-US" sz="2000" baseline="-25000" dirty="0" err="1"/>
              <a:t>min</a:t>
            </a:r>
            <a:endParaRPr lang="en-US" sz="2000" baseline="-250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dirty="0"/>
          </a:p>
        </p:txBody>
      </p:sp>
      <p:sp>
        <p:nvSpPr>
          <p:cNvPr id="41996" name="Oval 25"/>
          <p:cNvSpPr>
            <a:spLocks noChangeArrowheads="1"/>
          </p:cNvSpPr>
          <p:nvPr/>
        </p:nvSpPr>
        <p:spPr bwMode="auto">
          <a:xfrm>
            <a:off x="4191000" y="3581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7" name="Oval 26"/>
          <p:cNvSpPr>
            <a:spLocks noChangeArrowheads="1"/>
          </p:cNvSpPr>
          <p:nvPr/>
        </p:nvSpPr>
        <p:spPr bwMode="auto">
          <a:xfrm>
            <a:off x="3733800" y="3124200"/>
            <a:ext cx="990600" cy="990600"/>
          </a:xfrm>
          <a:prstGeom prst="ellips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Rectangle 9"/>
          <p:cNvSpPr>
            <a:spLocks noChangeArrowheads="1"/>
          </p:cNvSpPr>
          <p:nvPr/>
        </p:nvSpPr>
        <p:spPr bwMode="auto">
          <a:xfrm>
            <a:off x="3657601" y="2698750"/>
            <a:ext cx="611065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Arial" charset="0"/>
              </a:rPr>
              <a:t>x</a:t>
            </a:r>
            <a:r>
              <a:rPr lang="en-US" baseline="-25000" dirty="0" err="1">
                <a:solidFill>
                  <a:srgbClr val="0066FF"/>
                </a:solidFill>
                <a:latin typeface="Arial" charset="0"/>
              </a:rPr>
              <a:t>min</a:t>
            </a:r>
            <a:endParaRPr lang="en-US" baseline="-25000" dirty="0">
              <a:solidFill>
                <a:srgbClr val="0066FF"/>
              </a:solidFill>
              <a:latin typeface="Arial" charset="0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124200" y="3460750"/>
            <a:ext cx="654346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Arial" charset="0"/>
              </a:rPr>
              <a:t>x</a:t>
            </a:r>
            <a:r>
              <a:rPr lang="en-US" baseline="-25000" dirty="0" err="1">
                <a:solidFill>
                  <a:srgbClr val="0066FF"/>
                </a:solidFill>
                <a:latin typeface="Arial" charset="0"/>
              </a:rPr>
              <a:t>max</a:t>
            </a:r>
            <a:endParaRPr lang="en-US" baseline="-25000" dirty="0">
              <a:solidFill>
                <a:srgbClr val="0066FF"/>
              </a:solidFill>
              <a:latin typeface="Arial" charset="0"/>
            </a:endParaRPr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3200400"/>
            <a:ext cx="2419350" cy="86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618978" y="3200400"/>
            <a:ext cx="3820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1" y="3657600"/>
            <a:ext cx="3820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1" y="1580044"/>
            <a:ext cx="4922253" cy="9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35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82979" y="1275347"/>
            <a:ext cx="4884822" cy="4884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flipH="1">
            <a:off x="4170946" y="4331368"/>
            <a:ext cx="4896853" cy="1828801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4182979" y="4126833"/>
            <a:ext cx="2298032" cy="2033337"/>
          </a:xfrm>
          <a:prstGeom prst="rt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flipV="1">
            <a:off x="4182979" y="1275347"/>
            <a:ext cx="4896854" cy="4884822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853990" y="3675102"/>
                <a:ext cx="19491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𝑚𝑎𝑥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</a:rPr>
                        <m:t>≈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  <m:r>
                        <a:rPr lang="en-US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≫0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990" y="3675102"/>
                <a:ext cx="1949116" cy="369332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348664" y="4003235"/>
            <a:ext cx="271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 very high in all directions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5173" y="3388169"/>
            <a:ext cx="126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Corner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631406" y="5245767"/>
                <a:ext cx="244842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𝑚𝑎𝑥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≫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𝑚𝑖𝑛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𝑚𝑖𝑛</m:t>
                          </m:r>
                        </m:sub>
                      </m:sSub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≈0</m:t>
                      </m:r>
                    </m:oMath>
                  </m:oMathPara>
                </a14:m>
                <a:endParaRPr lang="en-US" dirty="0">
                  <a:ea typeface="Cambria Math" charset="0"/>
                  <a:cs typeface="Cambria Math" charset="0"/>
                </a:endParaRPr>
              </a:p>
              <a:p>
                <a:r>
                  <a:rPr lang="en-US" dirty="0"/>
                  <a:t>E remains close to 0 along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406" y="5245767"/>
                <a:ext cx="2448427" cy="923330"/>
              </a:xfrm>
              <a:prstGeom prst="rect">
                <a:avLst/>
              </a:prstGeom>
              <a:blipFill>
                <a:blip r:embed="rId3"/>
                <a:stretch>
                  <a:fillRect l="-2062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855618" y="4920916"/>
            <a:ext cx="94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Edge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1668384" y="4920916"/>
            <a:ext cx="3124200" cy="1219200"/>
          </a:xfrm>
          <a:prstGeom prst="rightArrowCallout">
            <a:avLst>
              <a:gd name="adj1" fmla="val 25000"/>
              <a:gd name="adj2" fmla="val 24093"/>
              <a:gd name="adj3" fmla="val 41581"/>
              <a:gd name="adj4" fmla="val 7566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1668382" y="4966953"/>
                <a:ext cx="2514595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cs typeface="Times New Roman" charset="0"/>
                            <a:sym typeface="Symbol" charset="0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cs typeface="Times New Roman" charset="0"/>
                            <a:sym typeface="Symbol" charset="0"/>
                          </a:rPr>
                          <m:t>𝑚𝑎𝑥</m:t>
                        </m:r>
                      </m:sub>
                    </m:sSub>
                    <m:r>
                      <a:rPr lang="en-US" sz="2000" i="1">
                        <a:latin typeface="Cambria Math" charset="0"/>
                        <a:cs typeface="Times New Roman" charset="0"/>
                        <a:sym typeface="Symbol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  <a:cs typeface="Times New Roman" charset="0"/>
                            <a:sym typeface="Symbol" charset="0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  <a:cs typeface="Times New Roman" charset="0"/>
                            <a:sym typeface="Symbol" charset="0"/>
                          </a:rPr>
                          <m:t>𝑚𝑖𝑛</m:t>
                        </m:r>
                      </m:sub>
                    </m:sSub>
                    <m:r>
                      <a:rPr lang="en-US" sz="2000" i="1">
                        <a:latin typeface="Cambria Math" charset="0"/>
                        <a:cs typeface="Times New Roman" charset="0"/>
                        <a:sym typeface="Symbol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charset="0"/>
                    <a:cs typeface="Times New Roman" charset="0"/>
                    <a:sym typeface="Symbol" charset="0"/>
                  </a:rPr>
                  <a:t>are small;</a:t>
                </a:r>
                <a:br>
                  <a:rPr lang="en-US" sz="2000" dirty="0">
                    <a:latin typeface="Times New Roman" charset="0"/>
                    <a:cs typeface="Times New Roman" charset="0"/>
                    <a:sym typeface="Symbol" charset="0"/>
                  </a:rPr>
                </a:br>
                <a:r>
                  <a:rPr lang="en-US" sz="2400" i="1" dirty="0">
                    <a:latin typeface="Times New Roman" charset="0"/>
                    <a:cs typeface="Times New Roman" charset="0"/>
                    <a:sym typeface="Symbol" charset="0"/>
                  </a:rPr>
                  <a:t>E</a:t>
                </a:r>
                <a:r>
                  <a:rPr lang="en-US" sz="2000" dirty="0">
                    <a:latin typeface="Times New Roman" charset="0"/>
                    <a:cs typeface="Times New Roman" charset="0"/>
                    <a:sym typeface="Symbol" charset="0"/>
                  </a:rPr>
                  <a:t> is almost 0 in all directions</a:t>
                </a:r>
                <a:endParaRPr lang="ru-RU" sz="2000" dirty="0">
                  <a:latin typeface="Times New Roman" charset="0"/>
                  <a:cs typeface="Times New Roman" charset="0"/>
                  <a:sym typeface="Symbol" charset="0"/>
                </a:endParaRPr>
              </a:p>
            </p:txBody>
          </p:sp>
        </mc:Choice>
        <mc:Fallback>
          <p:sp>
            <p:nvSpPr>
              <p:cNvPr id="1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8382" y="4966953"/>
                <a:ext cx="2514595" cy="1077218"/>
              </a:xfrm>
              <a:prstGeom prst="rect">
                <a:avLst/>
              </a:prstGeom>
              <a:blipFill>
                <a:blip r:embed="rId4"/>
                <a:stretch>
                  <a:fillRect l="-3518" t="-2326" b="-8140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718385" y="5707432"/>
            <a:ext cx="122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Flat patch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569368" y="1275347"/>
                <a:ext cx="6015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368" y="1275347"/>
                <a:ext cx="60157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8466222" y="6115687"/>
                <a:ext cx="6015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222" y="6115687"/>
                <a:ext cx="60157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Interpreting the eigenvalues</a:t>
            </a:r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15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81430-DCC0-A24D-8E11-CD94D733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second moment matrix efficiently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F217F-5AC6-184D-BE4D-3C43FC98BB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428999"/>
                <a:ext cx="5748338" cy="2747963"/>
              </a:xfrm>
            </p:spPr>
            <p:txBody>
              <a:bodyPr/>
              <a:lstStyle/>
              <a:p>
                <a:r>
                  <a:rPr lang="en-US" dirty="0"/>
                  <a:t>Window function w(</a:t>
                </a:r>
                <a:r>
                  <a:rPr lang="en-US" dirty="0" err="1"/>
                  <a:t>x,y</a:t>
                </a:r>
                <a:r>
                  <a:rPr lang="en-US" dirty="0"/>
                  <a:t>) typically a Gaussian centered on the window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r>
                  <a:rPr lang="en-US" dirty="0"/>
                  <a:t>Need to compute this matrix efficiently for </a:t>
                </a:r>
                <a:r>
                  <a:rPr lang="en-US" i="1" dirty="0"/>
                  <a:t>every </a:t>
                </a:r>
                <a:r>
                  <a:rPr lang="en-US" dirty="0"/>
                  <a:t>window location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F217F-5AC6-184D-BE4D-3C43FC98BB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428999"/>
                <a:ext cx="5748338" cy="2747963"/>
              </a:xfrm>
              <a:blipFill>
                <a:blip r:embed="rId3"/>
                <a:stretch>
                  <a:fillRect l="-1762" t="-3226" r="-441" b="-5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19FAB72-6054-394B-9391-5EED9D5D3D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087" y="1690688"/>
            <a:ext cx="10541000" cy="12827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86E4DBB-6D98-C549-8AB9-2EB4A7B9740C}"/>
              </a:ext>
            </a:extLst>
          </p:cNvPr>
          <p:cNvGrpSpPr/>
          <p:nvPr/>
        </p:nvGrpSpPr>
        <p:grpSpPr>
          <a:xfrm>
            <a:off x="7853363" y="3510756"/>
            <a:ext cx="2762250" cy="3313112"/>
            <a:chOff x="228600" y="3427413"/>
            <a:chExt cx="2762250" cy="3313112"/>
          </a:xfrm>
        </p:grpSpPr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7B137380-A7F2-1046-8DAA-640CE3A69A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427413"/>
              <a:ext cx="2762250" cy="276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9" name="Picture 11" descr="TP_tmp.emf">
              <a:extLst>
                <a:ext uri="{FF2B5EF4-FFF2-40B4-BE49-F238E27FC236}">
                  <a16:creationId xmlns:a16="http://schemas.microsoft.com/office/drawing/2014/main" id="{5524AFB4-8F0D-9D43-9AAF-0E29FABB450A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6381750"/>
              <a:ext cx="269875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2D90053-4DDF-2B48-A2BE-81A8626BB719}"/>
              </a:ext>
            </a:extLst>
          </p:cNvPr>
          <p:cNvSpPr/>
          <p:nvPr/>
        </p:nvSpPr>
        <p:spPr>
          <a:xfrm>
            <a:off x="7940714" y="3607128"/>
            <a:ext cx="234176" cy="223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D3D3F6-0007-1B4B-8E9A-3B7CB1704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34701" y="4672012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9F1D6B93-C93D-AA40-A4D9-2CF5FC00C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8327" y="5662612"/>
            <a:ext cx="664574" cy="32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342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C 0.09635 -0.00394 0.19271 -0.0081 0.19205 0.00417 C 0.19153 0.01667 -0.00469 0.06111 -0.00352 0.075 C -0.00235 0.08889 0.1987 0.07199 0.19909 0.0875 C 0.19948 0.10324 -0.00039 0.15602 -0.00117 0.16875 C -0.00196 0.18171 0.19401 0.15116 0.1944 0.16458 C 0.19479 0.17824 0.00117 0.23518 0.00117 0.25 C 0.00117 0.26505 0.19479 0.24143 0.1944 0.25417 C 0.19401 0.26713 -0.00117 0.31366 -0.00117 0.32708 C -0.00117 0.34074 0.1944 0.33542 0.1944 0.33565 L 0.1944 0.33542 L 0.1944 0.33565 " pathEditMode="relative" rAng="0" ptsTypes="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66" y="1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4CF95-8EDF-6F4F-A065-ECE0697B5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second moment matrix efficiently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AE63C6-66CB-8249-954D-3039BDEDC6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857625"/>
                <a:ext cx="10515600" cy="2319338"/>
              </a:xfrm>
            </p:spPr>
            <p:txBody>
              <a:bodyPr/>
              <a:lstStyle/>
              <a:p>
                <a:r>
                  <a:rPr lang="en-US" dirty="0"/>
                  <a:t>Step 1: Place k x k window </a:t>
                </a:r>
              </a:p>
              <a:p>
                <a:r>
                  <a:rPr lang="en-US" dirty="0"/>
                  <a:t>Step 2: Compute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sup>
                        </m:sSup>
                      </m:e>
                    </m:nary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/>
                  <a:t> (similarly other terms)</a:t>
                </a:r>
              </a:p>
              <a:p>
                <a:r>
                  <a:rPr lang="en-US" dirty="0"/>
                  <a:t>This can be expressed as a convolution!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AE63C6-66CB-8249-954D-3039BDEDC6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857625"/>
                <a:ext cx="10515600" cy="2319338"/>
              </a:xfrm>
              <a:blipFill>
                <a:blip r:embed="rId2"/>
                <a:stretch>
                  <a:fillRect l="-3016" t="-8197" b="-15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B4D22FF-BDCF-3043-A773-527E8BCEF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87" y="1690688"/>
            <a:ext cx="105410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015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DE160-1B02-504E-A713-796729B6D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the second moment 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21CFBB-6AE3-7C44-A613-B7336AF803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Compute image gradients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(both of these are images) </a:t>
                </a:r>
              </a:p>
              <a:p>
                <a:pPr lvl="1"/>
                <a:r>
                  <a:rPr lang="en-US" dirty="0"/>
                  <a:t>Might want to blur with a Gaussian before doing this. Why?</a:t>
                </a:r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(these are images too)</a:t>
                </a:r>
              </a:p>
              <a:p>
                <a:r>
                  <a:rPr lang="en-US" dirty="0"/>
                  <a:t>Convolve with windowing function (typically Gaussian)</a:t>
                </a:r>
              </a:p>
              <a:p>
                <a:r>
                  <a:rPr lang="en-US" dirty="0"/>
                  <a:t>Assemble second moment matrix at every pixel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21CFBB-6AE3-7C44-A613-B7336AF803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1248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 the math</a:t>
            </a:r>
          </a:p>
        </p:txBody>
      </p:sp>
      <p:sp>
        <p:nvSpPr>
          <p:cNvPr id="45059" name="Rectangle 10"/>
          <p:cNvSpPr>
            <a:spLocks noChangeArrowheads="1"/>
          </p:cNvSpPr>
          <p:nvPr/>
        </p:nvSpPr>
        <p:spPr bwMode="auto">
          <a:xfrm>
            <a:off x="2209800" y="9144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dirty="0">
              <a:latin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52600" y="3427413"/>
            <a:ext cx="2762250" cy="3313112"/>
            <a:chOff x="228600" y="3427413"/>
            <a:chExt cx="2762250" cy="3313112"/>
          </a:xfrm>
        </p:grpSpPr>
        <p:pic>
          <p:nvPicPr>
            <p:cNvPr id="45060" name="Picture 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427413"/>
              <a:ext cx="2762250" cy="2762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45065" name="Picture 11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6381750"/>
              <a:ext cx="269875" cy="35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209800" y="13716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How are </a:t>
            </a:r>
            <a:r>
              <a:rPr lang="en-US" sz="2000" dirty="0">
                <a:sym typeface="Symbol" pitchFamily="18" charset="2"/>
              </a:rPr>
              <a:t></a:t>
            </a:r>
            <a:r>
              <a:rPr lang="en-US" sz="2000" baseline="-25000" dirty="0">
                <a:sym typeface="Symbol" pitchFamily="18" charset="2"/>
              </a:rPr>
              <a:t>max</a:t>
            </a:r>
            <a:r>
              <a:rPr lang="en-US" sz="2000" dirty="0">
                <a:sym typeface="Symbol" pitchFamily="18" charset="2"/>
              </a:rPr>
              <a:t>, </a:t>
            </a:r>
            <a:r>
              <a:rPr lang="en-US" sz="2000" dirty="0" err="1">
                <a:sym typeface="Symbol" pitchFamily="18" charset="2"/>
              </a:rPr>
              <a:t>x</a:t>
            </a:r>
            <a:r>
              <a:rPr lang="en-US" sz="2000" baseline="-25000" dirty="0" err="1">
                <a:sym typeface="Symbol" pitchFamily="18" charset="2"/>
              </a:rPr>
              <a:t>max</a:t>
            </a:r>
            <a:r>
              <a:rPr lang="en-US" sz="2000" dirty="0">
                <a:sym typeface="Symbol" pitchFamily="18" charset="2"/>
              </a:rPr>
              <a:t>, </a:t>
            </a:r>
            <a:r>
              <a:rPr lang="en-US" sz="2000" baseline="-25000" dirty="0">
                <a:sym typeface="Symbol" pitchFamily="18" charset="2"/>
              </a:rPr>
              <a:t>min</a:t>
            </a:r>
            <a:r>
              <a:rPr lang="en-US" sz="2000" dirty="0">
                <a:sym typeface="Symbol" pitchFamily="18" charset="2"/>
              </a:rPr>
              <a:t>, and </a:t>
            </a:r>
            <a:r>
              <a:rPr lang="en-US" sz="2000" dirty="0" err="1">
                <a:sym typeface="Symbol" pitchFamily="18" charset="2"/>
              </a:rPr>
              <a:t>x</a:t>
            </a:r>
            <a:r>
              <a:rPr lang="en-US" sz="2000" baseline="-25000" dirty="0" err="1">
                <a:sym typeface="Symbol" pitchFamily="18" charset="2"/>
              </a:rPr>
              <a:t>min</a:t>
            </a:r>
            <a:r>
              <a:rPr lang="en-US" sz="2000" dirty="0">
                <a:sym typeface="Symbol" pitchFamily="18" charset="2"/>
              </a:rPr>
              <a:t> relevant for feature detection?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sym typeface="Symbol" pitchFamily="18" charset="2"/>
              </a:rPr>
              <a:t>Need a feature scoring function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 dirty="0"/>
              <a:t>Want </a:t>
            </a:r>
            <a:r>
              <a:rPr lang="en-US" sz="2000" i="1" dirty="0"/>
              <a:t>E</a:t>
            </a:r>
            <a:r>
              <a:rPr lang="en-US" sz="2000" dirty="0"/>
              <a:t>(</a:t>
            </a:r>
            <a:r>
              <a:rPr lang="en-US" sz="2000" i="1" dirty="0" err="1"/>
              <a:t>u</a:t>
            </a:r>
            <a:r>
              <a:rPr lang="en-US" sz="2000" dirty="0" err="1"/>
              <a:t>,</a:t>
            </a:r>
            <a:r>
              <a:rPr lang="en-US" sz="2000" i="1" dirty="0" err="1"/>
              <a:t>v</a:t>
            </a:r>
            <a:r>
              <a:rPr lang="en-US" sz="2000" dirty="0"/>
              <a:t>) to be large for small shifts in all directions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/>
              <a:t>the minimum of </a:t>
            </a:r>
            <a:r>
              <a:rPr lang="en-US" sz="2000" i="1" dirty="0"/>
              <a:t>E</a:t>
            </a:r>
            <a:r>
              <a:rPr lang="en-US" sz="2000" dirty="0"/>
              <a:t>(</a:t>
            </a:r>
            <a:r>
              <a:rPr lang="en-US" sz="2000" i="1" dirty="0" err="1"/>
              <a:t>u</a:t>
            </a:r>
            <a:r>
              <a:rPr lang="en-US" sz="2000" dirty="0" err="1"/>
              <a:t>,</a:t>
            </a:r>
            <a:r>
              <a:rPr lang="en-US" sz="2000" i="1" dirty="0" err="1"/>
              <a:t>v</a:t>
            </a:r>
            <a:r>
              <a:rPr lang="en-US" sz="2000" dirty="0"/>
              <a:t>) should be large, over all unit vectors [</a:t>
            </a:r>
            <a:r>
              <a:rPr lang="en-US" sz="2000" i="1" dirty="0"/>
              <a:t>u v</a:t>
            </a:r>
            <a:r>
              <a:rPr lang="en-US" sz="2000" dirty="0"/>
              <a:t>]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000" dirty="0"/>
              <a:t>this minimum is given by the smaller eigenvalue (</a:t>
            </a:r>
            <a:r>
              <a:rPr lang="en-US" sz="2000" dirty="0">
                <a:sym typeface="Symbol" pitchFamily="18" charset="2"/>
              </a:rPr>
              <a:t></a:t>
            </a:r>
            <a:r>
              <a:rPr lang="en-US" sz="2000" baseline="-25000" dirty="0"/>
              <a:t>min</a:t>
            </a:r>
            <a:r>
              <a:rPr lang="en-US" sz="2000" dirty="0"/>
              <a:t>) of </a:t>
            </a:r>
            <a:r>
              <a:rPr lang="en-US" sz="2000" i="1" dirty="0"/>
              <a:t>M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05350" y="3427413"/>
            <a:ext cx="2762250" cy="3302000"/>
            <a:chOff x="3181350" y="3427413"/>
            <a:chExt cx="2762250" cy="3302000"/>
          </a:xfrm>
        </p:grpSpPr>
        <p:pic>
          <p:nvPicPr>
            <p:cNvPr id="45061" name="Picture 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350" y="3427413"/>
              <a:ext cx="2762250" cy="276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0162" name="Picture 2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6248400"/>
              <a:ext cx="1009650" cy="48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7620000" y="3427414"/>
            <a:ext cx="2762250" cy="3301999"/>
            <a:chOff x="6096000" y="3427413"/>
            <a:chExt cx="2762250" cy="3301999"/>
          </a:xfrm>
        </p:grpSpPr>
        <p:pic>
          <p:nvPicPr>
            <p:cNvPr id="45062" name="Picture 6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427413"/>
              <a:ext cx="2762250" cy="276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0163" name="Picture 3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2788" y="6248400"/>
              <a:ext cx="938212" cy="481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035A5F0-0D36-1B4C-9E41-53D3EDB6EECB}"/>
              </a:ext>
            </a:extLst>
          </p:cNvPr>
          <p:cNvSpPr/>
          <p:nvPr/>
        </p:nvSpPr>
        <p:spPr>
          <a:xfrm>
            <a:off x="1839951" y="3523785"/>
            <a:ext cx="234176" cy="223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3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9635 -0.00394 0.1927 -0.00811 0.19205 0.00416 C 0.19153 0.01666 -0.00469 0.06111 -0.00352 0.075 C -0.00235 0.08888 0.19869 0.07199 0.19908 0.0875 C 0.19947 0.10324 -0.0004 0.15601 -0.00118 0.16875 C -0.00196 0.18171 0.19401 0.15115 0.1944 0.16458 C 0.19479 0.17824 0.00117 0.23518 0.00117 0.25 C 0.00117 0.26504 0.19479 0.24143 0.1944 0.25416 C 0.19401 0.26712 -0.00118 0.31365 -0.00118 0.32708 C -0.00118 0.34074 0.1944 0.33541 0.1944 0.33541 L 0.1944 0.33541 L 0.1944 0.33541 " pathEditMode="relative" ptsTypes="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 summary</a:t>
            </a:r>
            <a:endParaRPr lang="ru-RU" dirty="0"/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427413"/>
            <a:ext cx="2762250" cy="276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5350" y="3427413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3427413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1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1" y="6381751"/>
            <a:ext cx="2698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9" name="Rectangle 10"/>
          <p:cNvSpPr>
            <a:spLocks noChangeArrowheads="1"/>
          </p:cNvSpPr>
          <p:nvPr/>
        </p:nvSpPr>
        <p:spPr bwMode="auto">
          <a:xfrm>
            <a:off x="2209800" y="12192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Here’s what you do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Compute the gradient at each point in the image</a:t>
            </a:r>
            <a:endParaRPr lang="en-US" sz="20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Create the </a:t>
            </a:r>
            <a:r>
              <a:rPr lang="en-US" i="1" dirty="0"/>
              <a:t>M</a:t>
            </a:r>
            <a:r>
              <a:rPr lang="en-US" dirty="0"/>
              <a:t> matrix from the entries in the gradient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Compute the eigenvalues 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Find points with large response (</a:t>
            </a:r>
            <a:r>
              <a:rPr lang="en-US" dirty="0">
                <a:sym typeface="Symbol" pitchFamily="18" charset="2"/>
              </a:rPr>
              <a:t></a:t>
            </a:r>
            <a:r>
              <a:rPr lang="en-US" baseline="-25000" dirty="0">
                <a:sym typeface="Symbol" pitchFamily="18" charset="2"/>
              </a:rPr>
              <a:t>min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/>
              <a:t>&gt; threshold)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Choose those points where </a:t>
            </a:r>
            <a:r>
              <a:rPr lang="en-US" dirty="0">
                <a:sym typeface="Symbol" pitchFamily="18" charset="2"/>
              </a:rPr>
              <a:t></a:t>
            </a:r>
            <a:r>
              <a:rPr lang="en-US" baseline="-25000" dirty="0">
                <a:sym typeface="Symbol" pitchFamily="18" charset="2"/>
              </a:rPr>
              <a:t>min </a:t>
            </a:r>
            <a:r>
              <a:rPr lang="en-US" dirty="0"/>
              <a:t>is a local maximum as features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6248401"/>
            <a:ext cx="1009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6788" y="6248400"/>
            <a:ext cx="938212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64831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 summary</a:t>
            </a:r>
            <a:endParaRPr lang="ru-RU" dirty="0"/>
          </a:p>
        </p:txBody>
      </p:sp>
      <p:pic>
        <p:nvPicPr>
          <p:cNvPr id="47108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3429000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524250"/>
            <a:ext cx="25669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Rectangle 12"/>
          <p:cNvSpPr>
            <a:spLocks noChangeArrowheads="1"/>
          </p:cNvSpPr>
          <p:nvPr/>
        </p:nvSpPr>
        <p:spPr bwMode="auto">
          <a:xfrm>
            <a:off x="8048625" y="4410075"/>
            <a:ext cx="228600" cy="228600"/>
          </a:xfrm>
          <a:prstGeom prst="rect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7111" name="Straight Arrow Connector 20"/>
          <p:cNvCxnSpPr>
            <a:cxnSpLocks noChangeShapeType="1"/>
          </p:cNvCxnSpPr>
          <p:nvPr/>
        </p:nvCxnSpPr>
        <p:spPr bwMode="auto">
          <a:xfrm rot="10800000">
            <a:off x="6148389" y="3524251"/>
            <a:ext cx="2128837" cy="8858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7112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6148389" y="4638676"/>
            <a:ext cx="2128837" cy="15335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7114" name="Rectangle 24"/>
          <p:cNvSpPr>
            <a:spLocks noChangeArrowheads="1"/>
          </p:cNvSpPr>
          <p:nvPr/>
        </p:nvSpPr>
        <p:spPr bwMode="auto">
          <a:xfrm>
            <a:off x="2590800" y="2895600"/>
            <a:ext cx="6864350" cy="304800"/>
          </a:xfrm>
          <a:prstGeom prst="rect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6788" y="6248400"/>
            <a:ext cx="938212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209800" y="12192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Here’s what you do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Compute the gradient at each point in the image</a:t>
            </a:r>
            <a:endParaRPr lang="en-US" sz="20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Create the </a:t>
            </a:r>
            <a:r>
              <a:rPr lang="en-US" i="1" dirty="0"/>
              <a:t>H</a:t>
            </a:r>
            <a:r>
              <a:rPr lang="en-US" dirty="0"/>
              <a:t> matrix from the entries in the gradient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Compute the </a:t>
            </a:r>
            <a:r>
              <a:rPr lang="en-US" dirty="0" err="1"/>
              <a:t>eigenvalues</a:t>
            </a:r>
            <a:r>
              <a:rPr lang="en-US" dirty="0"/>
              <a:t>. 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Find points with large response (</a:t>
            </a:r>
            <a:r>
              <a:rPr lang="en-US" dirty="0">
                <a:sym typeface="Symbol" pitchFamily="18" charset="2"/>
              </a:rPr>
              <a:t></a:t>
            </a:r>
            <a:r>
              <a:rPr lang="en-US" baseline="-25000" dirty="0">
                <a:sym typeface="Symbol" pitchFamily="18" charset="2"/>
              </a:rPr>
              <a:t>min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/>
              <a:t>&gt; threshold)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/>
              <a:t>Choose those points where </a:t>
            </a:r>
            <a:r>
              <a:rPr lang="en-US" dirty="0">
                <a:sym typeface="Symbol" pitchFamily="18" charset="2"/>
              </a:rPr>
              <a:t></a:t>
            </a:r>
            <a:r>
              <a:rPr lang="en-US" baseline="-25000" dirty="0">
                <a:sym typeface="Symbol" pitchFamily="18" charset="2"/>
              </a:rPr>
              <a:t>min </a:t>
            </a:r>
            <a:r>
              <a:rPr lang="en-US" dirty="0"/>
              <a:t>is a local maximum as features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01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Arial" charset="0"/>
              </a:rPr>
              <a:t>Goal: repeatability</a:t>
            </a:r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2362200" y="1371600"/>
            <a:ext cx="7620000" cy="466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33363" indent="-233363" eaLnBrk="0" hangingPunct="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cs typeface="Times New Roman" charset="0"/>
              </a:rPr>
              <a:t>We want to detect (at least some of) the same points in both images.</a:t>
            </a:r>
          </a:p>
          <a:p>
            <a:pPr marL="233363" indent="-233363" eaLnBrk="0" hangingPunct="0">
              <a:spcBef>
                <a:spcPct val="5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cs typeface="Times New Roman" charset="0"/>
            </a:endParaRPr>
          </a:p>
          <a:p>
            <a:pPr marL="233363" indent="-233363" eaLnBrk="0" hangingPunct="0">
              <a:spcBef>
                <a:spcPct val="5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cs typeface="Times New Roman" charset="0"/>
            </a:endParaRPr>
          </a:p>
          <a:p>
            <a:pPr marL="233363" indent="-233363" eaLnBrk="0" hangingPunct="0">
              <a:spcBef>
                <a:spcPct val="50000"/>
              </a:spcBef>
              <a:buFontTx/>
              <a:buChar char="•"/>
            </a:pPr>
            <a:endParaRPr lang="en-US" dirty="0">
              <a:solidFill>
                <a:srgbClr val="000000"/>
              </a:solidFill>
              <a:cs typeface="Times New Roman" charset="0"/>
            </a:endParaRPr>
          </a:p>
          <a:p>
            <a:pPr marL="233363" indent="-233363" eaLnBrk="0" hangingPunct="0">
              <a:spcBef>
                <a:spcPct val="50000"/>
              </a:spcBef>
            </a:pPr>
            <a:endParaRPr lang="en-US" dirty="0">
              <a:solidFill>
                <a:srgbClr val="000000"/>
              </a:solidFill>
              <a:cs typeface="Times New Roman" charset="0"/>
            </a:endParaRPr>
          </a:p>
          <a:p>
            <a:pPr marL="233363" indent="-233363" eaLnBrk="0" hangingPunct="0">
              <a:spcBef>
                <a:spcPct val="50000"/>
              </a:spcBef>
            </a:pPr>
            <a:endParaRPr lang="en-US" sz="1400" dirty="0">
              <a:solidFill>
                <a:srgbClr val="000000"/>
              </a:solidFill>
              <a:cs typeface="Times New Roman" charset="0"/>
            </a:endParaRPr>
          </a:p>
          <a:p>
            <a:pPr marL="233363" indent="-233363" eaLnBrk="0" hangingPunct="0">
              <a:spcBef>
                <a:spcPct val="50000"/>
              </a:spcBef>
            </a:pPr>
            <a:endParaRPr lang="en-US" sz="1400" dirty="0">
              <a:solidFill>
                <a:srgbClr val="000000"/>
              </a:solidFill>
              <a:cs typeface="Times New Roman" charset="0"/>
            </a:endParaRPr>
          </a:p>
          <a:p>
            <a:pPr marL="233363" indent="-233363" eaLnBrk="0" hangingPunct="0">
              <a:spcBef>
                <a:spcPct val="50000"/>
              </a:spcBef>
            </a:pPr>
            <a:endParaRPr lang="en-US" sz="1400" dirty="0">
              <a:solidFill>
                <a:srgbClr val="000000"/>
              </a:solidFill>
              <a:cs typeface="Times New Roman" charset="0"/>
            </a:endParaRPr>
          </a:p>
          <a:p>
            <a:pPr marL="233363" indent="-233363" eaLnBrk="0" hangingPunct="0">
              <a:spcBef>
                <a:spcPct val="50000"/>
              </a:spcBef>
            </a:pPr>
            <a:endParaRPr lang="en-US" sz="1400" dirty="0">
              <a:solidFill>
                <a:srgbClr val="000000"/>
              </a:solidFill>
              <a:cs typeface="Times New Roman" charset="0"/>
            </a:endParaRPr>
          </a:p>
          <a:p>
            <a:pPr marL="233363" indent="-233363" eaLnBrk="0" hangingPunct="0">
              <a:spcBef>
                <a:spcPct val="50000"/>
              </a:spcBef>
            </a:pPr>
            <a:endParaRPr lang="en-US" sz="1400" dirty="0">
              <a:solidFill>
                <a:srgbClr val="000000"/>
              </a:solidFill>
              <a:cs typeface="Times New Roman" charset="0"/>
            </a:endParaRPr>
          </a:p>
          <a:p>
            <a:pPr marL="233363" indent="-233363" eaLnBrk="0" hangingPunct="0">
              <a:spcBef>
                <a:spcPct val="50000"/>
              </a:spcBef>
            </a:pPr>
            <a:endParaRPr lang="en-US" sz="1400" dirty="0">
              <a:solidFill>
                <a:srgbClr val="000000"/>
              </a:solidFill>
              <a:cs typeface="Times New Roman" charset="0"/>
            </a:endParaRPr>
          </a:p>
          <a:p>
            <a:pPr marL="233363" indent="-233363" eaLnBrk="0" hangingPunct="0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cs typeface="Times New Roman" charset="0"/>
              </a:rPr>
              <a:t>Yet we have to be able to run the detection procedure </a:t>
            </a:r>
            <a:r>
              <a:rPr lang="en-US" i="1" dirty="0">
                <a:solidFill>
                  <a:srgbClr val="000000"/>
                </a:solidFill>
                <a:cs typeface="Times New Roman" charset="0"/>
              </a:rPr>
              <a:t>independently</a:t>
            </a:r>
            <a:r>
              <a:rPr lang="en-US" dirty="0">
                <a:solidFill>
                  <a:srgbClr val="000000"/>
                </a:solidFill>
                <a:cs typeface="Times New Roman" charset="0"/>
              </a:rPr>
              <a:t> per image.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362200" y="2514601"/>
            <a:ext cx="7488238" cy="2671763"/>
            <a:chOff x="838200" y="3429000"/>
            <a:chExt cx="7487497" cy="2671465"/>
          </a:xfrm>
        </p:grpSpPr>
        <p:grpSp>
          <p:nvGrpSpPr>
            <p:cNvPr id="116742" name="Group 20"/>
            <p:cNvGrpSpPr>
              <a:grpSpLocks noChangeAspect="1"/>
            </p:cNvGrpSpPr>
            <p:nvPr/>
          </p:nvGrpSpPr>
          <p:grpSpPr bwMode="auto">
            <a:xfrm>
              <a:off x="838200" y="3429000"/>
              <a:ext cx="3657600" cy="2133600"/>
              <a:chOff x="838200" y="3429000"/>
              <a:chExt cx="3265714" cy="1905000"/>
            </a:xfrm>
          </p:grpSpPr>
          <p:pic>
            <p:nvPicPr>
              <p:cNvPr id="116750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3429000"/>
                <a:ext cx="3265714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1998945" y="4010074"/>
                <a:ext cx="145978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1563842" y="4589730"/>
                <a:ext cx="144562" cy="14597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2144923" y="4880267"/>
                <a:ext cx="144562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724587" y="4445171"/>
                <a:ext cx="145978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6743" name="Group 18"/>
            <p:cNvGrpSpPr>
              <a:grpSpLocks noChangeAspect="1"/>
            </p:cNvGrpSpPr>
            <p:nvPr/>
          </p:nvGrpSpPr>
          <p:grpSpPr bwMode="auto">
            <a:xfrm>
              <a:off x="4648200" y="3490686"/>
              <a:ext cx="3677497" cy="1995714"/>
              <a:chOff x="5627914" y="3559629"/>
              <a:chExt cx="2975429" cy="1614714"/>
            </a:xfrm>
          </p:grpSpPr>
          <p:pic>
            <p:nvPicPr>
              <p:cNvPr id="116745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914" y="3559629"/>
                <a:ext cx="2975429" cy="1614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8094758" y="4299557"/>
                <a:ext cx="145126" cy="14512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7659379" y="4880055"/>
                <a:ext cx="145127" cy="14512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6933747" y="4154432"/>
                <a:ext cx="145126" cy="14512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5917862" y="4734930"/>
                <a:ext cx="145127" cy="14512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16744" name="Text Box 15"/>
            <p:cNvSpPr txBox="1">
              <a:spLocks noChangeArrowheads="1"/>
            </p:cNvSpPr>
            <p:nvPr/>
          </p:nvSpPr>
          <p:spPr bwMode="auto">
            <a:xfrm>
              <a:off x="2362200" y="5638800"/>
              <a:ext cx="45304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/>
              <a:r>
                <a:rPr lang="en-US" sz="2400">
                  <a:solidFill>
                    <a:srgbClr val="FF3300"/>
                  </a:solidFill>
                  <a:cs typeface="Times New Roman" charset="0"/>
                </a:rPr>
                <a:t>No chance to find true matches!</a:t>
              </a:r>
              <a:endParaRPr lang="ru-RU" sz="2400">
                <a:solidFill>
                  <a:srgbClr val="FF3300"/>
                </a:solidFill>
                <a:cs typeface="Times New Roman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447800" y="6626226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Kristen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Grauman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859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Harris operator</a:t>
            </a:r>
            <a:endParaRPr lang="ru-RU" dirty="0"/>
          </a:p>
        </p:txBody>
      </p:sp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2209800" y="1752600"/>
            <a:ext cx="815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dirty="0">
                <a:sym typeface="Symbol" pitchFamily="18" charset="2"/>
              </a:rPr>
              <a:t></a:t>
            </a:r>
            <a:r>
              <a:rPr lang="en-US" sz="2000" baseline="-25000" dirty="0">
                <a:sym typeface="Symbol" pitchFamily="18" charset="2"/>
              </a:rPr>
              <a:t>min </a:t>
            </a:r>
            <a:r>
              <a:rPr lang="en-US" sz="2000" dirty="0"/>
              <a:t>is a variant of the “Harris operator” for feature detection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/>
              <a:t>The </a:t>
            </a:r>
            <a:r>
              <a:rPr lang="en-US" sz="2000" i="1" dirty="0"/>
              <a:t>trace</a:t>
            </a:r>
            <a:r>
              <a:rPr lang="en-US" sz="2000" dirty="0"/>
              <a:t> is the sum of the diagonals, i.e., </a:t>
            </a:r>
            <a:r>
              <a:rPr lang="en-US" sz="2000" i="1" dirty="0"/>
              <a:t>trace(H) = h</a:t>
            </a:r>
            <a:r>
              <a:rPr lang="en-US" sz="2000" i="1" baseline="-25000" dirty="0"/>
              <a:t>11</a:t>
            </a:r>
            <a:r>
              <a:rPr lang="en-US" sz="2000" i="1" dirty="0"/>
              <a:t> + h</a:t>
            </a:r>
            <a:r>
              <a:rPr lang="en-US" sz="2000" i="1" baseline="-25000" dirty="0"/>
              <a:t>22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/>
              <a:t>Very similar to </a:t>
            </a:r>
            <a:r>
              <a:rPr lang="en-US" sz="2000" dirty="0">
                <a:sym typeface="Symbol" pitchFamily="18" charset="2"/>
              </a:rPr>
              <a:t></a:t>
            </a:r>
            <a:r>
              <a:rPr lang="en-US" sz="2000" baseline="-25000" dirty="0">
                <a:sym typeface="Symbol" pitchFamily="18" charset="2"/>
              </a:rPr>
              <a:t>min </a:t>
            </a:r>
            <a:r>
              <a:rPr lang="en-US" sz="2000" dirty="0"/>
              <a:t>but less expensive (no square root)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/>
              <a:t>Called the “Harris Corner Detector” or “Harris Operator”</a:t>
            </a:r>
          </a:p>
          <a:p>
            <a:pPr marL="1200150" lvl="2" indent="-285750">
              <a:spcBef>
                <a:spcPct val="20000"/>
              </a:spcBef>
              <a:buFontTx/>
              <a:buChar char="•"/>
            </a:pPr>
            <a:r>
              <a:rPr lang="en-US" sz="2000" dirty="0"/>
              <a:t>Actually the Noble variant of the Harris Corner Detector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dirty="0"/>
              <a:t>Lots of other detectors, this is one of the most popular</a:t>
            </a:r>
            <a:endParaRPr lang="en-US" sz="2400" dirty="0"/>
          </a:p>
        </p:txBody>
      </p:sp>
      <p:pic>
        <p:nvPicPr>
          <p:cNvPr id="48132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9325" y="2438401"/>
            <a:ext cx="1892300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0088" y="3352800"/>
            <a:ext cx="2881312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070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82979" y="1275347"/>
            <a:ext cx="4884822" cy="4884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flipH="1">
            <a:off x="4170946" y="4331368"/>
            <a:ext cx="4896853" cy="1828801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4182979" y="4126833"/>
            <a:ext cx="2298032" cy="2033337"/>
          </a:xfrm>
          <a:prstGeom prst="rt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flipV="1">
            <a:off x="4182979" y="1275347"/>
            <a:ext cx="4896854" cy="4884822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853990" y="3675102"/>
                <a:ext cx="19491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𝑅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&gt;0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990" y="3675102"/>
                <a:ext cx="194911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305173" y="3388169"/>
            <a:ext cx="126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Corner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631406" y="5245767"/>
                <a:ext cx="24484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𝑅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&lt;0</m:t>
                      </m:r>
                    </m:oMath>
                  </m:oMathPara>
                </a14:m>
                <a:endParaRPr lang="en-US" dirty="0">
                  <a:ea typeface="Cambria Math" charset="0"/>
                  <a:cs typeface="Cambria Math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406" y="5245767"/>
                <a:ext cx="24484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855618" y="4920916"/>
            <a:ext cx="94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Edge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2255910" y="5320294"/>
            <a:ext cx="2525634" cy="446147"/>
          </a:xfrm>
          <a:prstGeom prst="rightArrowCallout">
            <a:avLst>
              <a:gd name="adj1" fmla="val 25000"/>
              <a:gd name="adj2" fmla="val 24093"/>
              <a:gd name="adj3" fmla="val 41581"/>
              <a:gd name="adj4" fmla="val 64348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1657342" y="5366330"/>
                <a:ext cx="251459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charset="0"/>
                              <a:sym typeface="Symbol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charset="0"/>
                              <a:cs typeface="Times New Roman" charset="0"/>
                              <a:sym typeface="Symbol" charset="0"/>
                            </a:rPr>
                            <m:t>𝑅</m:t>
                          </m:r>
                        </m:e>
                      </m:d>
                      <m:r>
                        <a:rPr lang="en-US" sz="2000" i="1">
                          <a:latin typeface="Cambria Math" charset="0"/>
                          <a:cs typeface="Times New Roman" charset="0"/>
                          <a:sym typeface="Symbol" charset="0"/>
                        </a:rPr>
                        <m:t>≈0</m:t>
                      </m:r>
                    </m:oMath>
                  </m:oMathPara>
                </a14:m>
                <a:endParaRPr lang="ru-RU" sz="2000" dirty="0">
                  <a:latin typeface="Times New Roman" charset="0"/>
                  <a:cs typeface="Times New Roman" charset="0"/>
                  <a:sym typeface="Symbol" charset="0"/>
                </a:endParaRPr>
              </a:p>
            </p:txBody>
          </p:sp>
        </mc:Choice>
        <mc:Fallback>
          <p:sp>
            <p:nvSpPr>
              <p:cNvPr id="14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342" y="5366330"/>
                <a:ext cx="251459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718385" y="5707432"/>
            <a:ext cx="1227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Flat patch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569368" y="1275347"/>
                <a:ext cx="6015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368" y="1275347"/>
                <a:ext cx="60157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8466222" y="6115687"/>
                <a:ext cx="6015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222" y="6115687"/>
                <a:ext cx="60157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Corner response function</a:t>
            </a:r>
            <a:endParaRPr lang="ru-RU" dirty="0">
              <a:latin typeface="Arial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2255911" y="714967"/>
          <a:ext cx="71231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8" imgW="2844800" imgH="228600" progId="Equation.3">
                  <p:embed/>
                </p:oleObj>
              </mc:Choice>
              <mc:Fallback>
                <p:oleObj name="Equation" r:id="rId8" imgW="2844800" imgH="228600" progId="Equation.3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911" y="714967"/>
                        <a:ext cx="71231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693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r>
              <a:rPr lang="en-US" dirty="0"/>
              <a:t>The Harris operator</a:t>
            </a:r>
            <a:endParaRPr lang="ru-RU" dirty="0"/>
          </a:p>
        </p:txBody>
      </p:sp>
      <p:pic>
        <p:nvPicPr>
          <p:cNvPr id="49156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943350"/>
            <a:ext cx="2762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038600"/>
            <a:ext cx="256698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ctangle 12"/>
          <p:cNvSpPr>
            <a:spLocks noChangeArrowheads="1"/>
          </p:cNvSpPr>
          <p:nvPr/>
        </p:nvSpPr>
        <p:spPr bwMode="auto">
          <a:xfrm>
            <a:off x="6829425" y="4924425"/>
            <a:ext cx="228600" cy="228600"/>
          </a:xfrm>
          <a:prstGeom prst="rect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9159" name="Straight Arrow Connector 20"/>
          <p:cNvCxnSpPr>
            <a:cxnSpLocks noChangeShapeType="1"/>
          </p:cNvCxnSpPr>
          <p:nvPr/>
        </p:nvCxnSpPr>
        <p:spPr bwMode="auto">
          <a:xfrm rot="10800000">
            <a:off x="4929189" y="4038601"/>
            <a:ext cx="2128837" cy="8858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9160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4929189" y="5153026"/>
            <a:ext cx="2128837" cy="15335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49161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9214" y="1066800"/>
            <a:ext cx="2744787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5550" y="1066800"/>
            <a:ext cx="245745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3" name="Rectangle 13"/>
          <p:cNvSpPr>
            <a:spLocks noChangeArrowheads="1"/>
          </p:cNvSpPr>
          <p:nvPr/>
        </p:nvSpPr>
        <p:spPr bwMode="auto">
          <a:xfrm>
            <a:off x="6829425" y="2028825"/>
            <a:ext cx="228600" cy="228600"/>
          </a:xfrm>
          <a:prstGeom prst="rect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9164" name="Straight Arrow Connector 14"/>
          <p:cNvCxnSpPr>
            <a:cxnSpLocks noChangeShapeType="1"/>
          </p:cNvCxnSpPr>
          <p:nvPr/>
        </p:nvCxnSpPr>
        <p:spPr bwMode="auto">
          <a:xfrm rot="10800000">
            <a:off x="4929189" y="1143001"/>
            <a:ext cx="2128837" cy="8858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49165" name="Straight Arrow Connector 15"/>
          <p:cNvCxnSpPr>
            <a:cxnSpLocks noChangeShapeType="1"/>
          </p:cNvCxnSpPr>
          <p:nvPr/>
        </p:nvCxnSpPr>
        <p:spPr bwMode="auto">
          <a:xfrm rot="10800000" flipV="1">
            <a:off x="4929189" y="2257426"/>
            <a:ext cx="2128837" cy="153352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49166" name="Rectangle 9"/>
          <p:cNvSpPr>
            <a:spLocks noChangeArrowheads="1"/>
          </p:cNvSpPr>
          <p:nvPr/>
        </p:nvSpPr>
        <p:spPr bwMode="auto">
          <a:xfrm>
            <a:off x="9220200" y="2133601"/>
            <a:ext cx="1043876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rial" charset="0"/>
              </a:rPr>
              <a:t>Harris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operator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6400" y="5105400"/>
            <a:ext cx="938212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75154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</a:rPr>
              <a:t>Harris Detector </a:t>
            </a:r>
            <a:r>
              <a:rPr lang="pl-PL" sz="2000">
                <a:latin typeface="Arial" charset="0"/>
              </a:rPr>
              <a:t>[</a:t>
            </a:r>
            <a:r>
              <a:rPr lang="pl-PL" sz="2000">
                <a:latin typeface="Calibri" charset="0"/>
              </a:rPr>
              <a:t>Harris88</a:t>
            </a:r>
            <a:r>
              <a:rPr lang="pl-PL" sz="2000">
                <a:latin typeface="Arial" charset="0"/>
              </a:rPr>
              <a:t>]</a:t>
            </a:r>
            <a:endParaRPr lang="en-US" sz="2000">
              <a:latin typeface="Arial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219200"/>
            <a:ext cx="5029200" cy="4495800"/>
          </a:xfrm>
        </p:spPr>
        <p:txBody>
          <a:bodyPr/>
          <a:lstStyle/>
          <a:p>
            <a:r>
              <a:rPr lang="pl-PL" dirty="0">
                <a:latin typeface="Calibri" charset="0"/>
              </a:rPr>
              <a:t>Second moment </a:t>
            </a:r>
            <a:r>
              <a:rPr lang="pl-PL" dirty="0" err="1">
                <a:latin typeface="Calibri" charset="0"/>
              </a:rPr>
              <a:t>matrix</a:t>
            </a:r>
            <a:endParaRPr lang="en-US" dirty="0">
              <a:latin typeface="Calibri" charset="0"/>
            </a:endParaRPr>
          </a:p>
        </p:txBody>
      </p:sp>
      <p:graphicFrame>
        <p:nvGraphicFramePr>
          <p:cNvPr id="143364" name="Object 2"/>
          <p:cNvGraphicFramePr>
            <a:graphicFrameLocks noChangeAspect="1"/>
          </p:cNvGraphicFramePr>
          <p:nvPr/>
        </p:nvGraphicFramePr>
        <p:xfrm>
          <a:off x="2335214" y="2005014"/>
          <a:ext cx="37607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4" imgW="2654300" imgH="508000" progId="Equation.3">
                  <p:embed/>
                </p:oleObj>
              </mc:Choice>
              <mc:Fallback>
                <p:oleObj name="Equation" r:id="rId4" imgW="2654300" imgH="508000" progId="Equation.3">
                  <p:embed/>
                  <p:pic>
                    <p:nvPicPr>
                      <p:cNvPr id="14336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4" y="2005014"/>
                        <a:ext cx="3760787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FC89FF0-07AA-7F4A-B995-B9C5ACB99442}" type="slidenum">
              <a:rPr lang="de-DE" sz="1200">
                <a:solidFill>
                  <a:srgbClr val="898989"/>
                </a:solidFill>
                <a:latin typeface="Calibri" charset="0"/>
              </a:rPr>
              <a:pPr eaLnBrk="1" hangingPunct="1"/>
              <a:t>43</a:t>
            </a:fld>
            <a:endParaRPr lang="de-DE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43366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1625" y="1233489"/>
            <a:ext cx="1079500" cy="8397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Text Box 9"/>
          <p:cNvSpPr txBox="1">
            <a:spLocks noChangeArrowheads="1"/>
          </p:cNvSpPr>
          <p:nvPr/>
        </p:nvSpPr>
        <p:spPr bwMode="auto">
          <a:xfrm>
            <a:off x="6489701" y="2132014"/>
            <a:ext cx="180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600">
                <a:solidFill>
                  <a:srgbClr val="000000"/>
                </a:solidFill>
              </a:rPr>
              <a:t>1. Image derivatives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5197475" y="3106739"/>
            <a:ext cx="1943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600">
                <a:solidFill>
                  <a:srgbClr val="000000"/>
                </a:solidFill>
              </a:rPr>
              <a:t>2. Square of derivatives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205" name="Text Box 11"/>
          <p:cNvSpPr txBox="1">
            <a:spLocks noChangeArrowheads="1"/>
          </p:cNvSpPr>
          <p:nvPr/>
        </p:nvSpPr>
        <p:spPr bwMode="auto">
          <a:xfrm>
            <a:off x="5160964" y="3970339"/>
            <a:ext cx="19446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600">
                <a:solidFill>
                  <a:srgbClr val="000000"/>
                </a:solidFill>
              </a:rPr>
              <a:t>3. Gaussian </a:t>
            </a:r>
            <a:br>
              <a:rPr lang="pl-PL" sz="1600">
                <a:solidFill>
                  <a:srgbClr val="000000"/>
                </a:solidFill>
              </a:rPr>
            </a:br>
            <a:r>
              <a:rPr lang="pl-PL" sz="1600">
                <a:solidFill>
                  <a:srgbClr val="000000"/>
                </a:solidFill>
              </a:rPr>
              <a:t>    filter </a:t>
            </a:r>
            <a:r>
              <a:rPr lang="pl-PL" sz="1600" i="1">
                <a:solidFill>
                  <a:srgbClr val="000000"/>
                </a:solidFill>
              </a:rPr>
              <a:t>g(</a:t>
            </a:r>
            <a:r>
              <a:rPr lang="pl-PL" sz="1600" i="1">
                <a:solidFill>
                  <a:srgbClr val="000000"/>
                </a:solidFill>
                <a:latin typeface="Symbol" charset="0"/>
              </a:rPr>
              <a:t>s</a:t>
            </a:r>
            <a:r>
              <a:rPr lang="pl-PL" sz="1600" i="1" baseline="-25000">
                <a:solidFill>
                  <a:srgbClr val="000000"/>
                </a:solidFill>
              </a:rPr>
              <a:t>I</a:t>
            </a:r>
            <a:r>
              <a:rPr lang="pl-PL" sz="1600" i="1">
                <a:solidFill>
                  <a:srgbClr val="000000"/>
                </a:solidFill>
              </a:rPr>
              <a:t>)</a:t>
            </a:r>
            <a:endParaRPr lang="en-US" sz="1600" i="1">
              <a:solidFill>
                <a:srgbClr val="00000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969251" y="2133600"/>
            <a:ext cx="2519363" cy="865188"/>
            <a:chOff x="3356" y="1638"/>
            <a:chExt cx="2041" cy="756"/>
          </a:xfrm>
        </p:grpSpPr>
        <p:pic>
          <p:nvPicPr>
            <p:cNvPr id="143391" name="Picture 13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" y="1684"/>
              <a:ext cx="907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143392" name="Picture 14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" y="1684"/>
              <a:ext cx="918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43393" name="Text Box 15"/>
            <p:cNvSpPr txBox="1">
              <a:spLocks noChangeArrowheads="1"/>
            </p:cNvSpPr>
            <p:nvPr/>
          </p:nvSpPr>
          <p:spPr bwMode="auto">
            <a:xfrm>
              <a:off x="4059" y="1638"/>
              <a:ext cx="363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i="1">
                  <a:solidFill>
                    <a:srgbClr val="FFFFFF"/>
                  </a:solidFill>
                </a:rPr>
                <a:t>I</a:t>
              </a:r>
              <a:r>
                <a:rPr lang="pl-PL" sz="1800" i="1" baseline="-25000">
                  <a:solidFill>
                    <a:srgbClr val="FFFFFF"/>
                  </a:solidFill>
                </a:rPr>
                <a:t>x</a:t>
              </a:r>
              <a:endParaRPr lang="en-US" sz="1800" i="1" baseline="-25000">
                <a:solidFill>
                  <a:srgbClr val="FFFFFF"/>
                </a:solidFill>
              </a:endParaRPr>
            </a:p>
          </p:txBody>
        </p:sp>
        <p:sp>
          <p:nvSpPr>
            <p:cNvPr id="143394" name="Text Box 16"/>
            <p:cNvSpPr txBox="1">
              <a:spLocks noChangeArrowheads="1"/>
            </p:cNvSpPr>
            <p:nvPr/>
          </p:nvSpPr>
          <p:spPr bwMode="auto">
            <a:xfrm>
              <a:off x="5034" y="1638"/>
              <a:ext cx="363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sz="1800" i="1">
                  <a:solidFill>
                    <a:srgbClr val="FFFFFF"/>
                  </a:solidFill>
                </a:rPr>
                <a:t>I</a:t>
              </a:r>
              <a:r>
                <a:rPr lang="pl-PL" sz="1800" i="1" baseline="-25000">
                  <a:solidFill>
                    <a:srgbClr val="FFFFFF"/>
                  </a:solidFill>
                </a:rPr>
                <a:t>y</a:t>
              </a:r>
              <a:endParaRPr lang="en-US" sz="1800" i="1" baseline="-25000">
                <a:solidFill>
                  <a:srgbClr val="FFFFFF"/>
                </a:solidFill>
              </a:endParaRPr>
            </a:p>
          </p:txBody>
        </p:sp>
      </p:grpSp>
      <p:pic>
        <p:nvPicPr>
          <p:cNvPr id="8207" name="Picture 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12251" y="3025776"/>
            <a:ext cx="1196975" cy="836613"/>
          </a:xfrm>
        </p:spPr>
      </p:pic>
      <p:pic>
        <p:nvPicPr>
          <p:cNvPr id="8208" name="Picture 18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7976" y="3033713"/>
            <a:ext cx="1196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09" name="Picture 19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75" y="3033713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210" name="Text Box 20"/>
          <p:cNvSpPr txBox="1">
            <a:spLocks noChangeArrowheads="1"/>
          </p:cNvSpPr>
          <p:nvPr/>
        </p:nvSpPr>
        <p:spPr bwMode="auto">
          <a:xfrm>
            <a:off x="7466014" y="2987675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I</a:t>
            </a:r>
            <a:r>
              <a:rPr lang="pl-PL" sz="1800" i="1" baseline="-25000">
                <a:solidFill>
                  <a:srgbClr val="FFFFFF"/>
                </a:solidFill>
              </a:rPr>
              <a:t>x</a:t>
            </a:r>
            <a:r>
              <a:rPr lang="pl-PL" sz="1800" i="1" baseline="30000">
                <a:solidFill>
                  <a:srgbClr val="FFFFFF"/>
                </a:solidFill>
              </a:rPr>
              <a:t>2</a:t>
            </a:r>
            <a:endParaRPr lang="en-US" sz="1800" i="1" baseline="30000">
              <a:solidFill>
                <a:srgbClr val="FFFFFF"/>
              </a:solidFill>
            </a:endParaRPr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8689976" y="2962275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I</a:t>
            </a:r>
            <a:r>
              <a:rPr lang="pl-PL" sz="1800" i="1" baseline="-25000">
                <a:solidFill>
                  <a:srgbClr val="FFFFFF"/>
                </a:solidFill>
              </a:rPr>
              <a:t>y</a:t>
            </a:r>
            <a:r>
              <a:rPr lang="pl-PL" sz="1800" i="1" baseline="30000">
                <a:solidFill>
                  <a:srgbClr val="FFFFFF"/>
                </a:solidFill>
              </a:rPr>
              <a:t>2</a:t>
            </a:r>
            <a:endParaRPr lang="en-US" sz="1800" i="1" baseline="30000">
              <a:solidFill>
                <a:srgbClr val="FFFFFF"/>
              </a:solidFill>
            </a:endParaRPr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9842501" y="2962275"/>
            <a:ext cx="538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I</a:t>
            </a:r>
            <a:r>
              <a:rPr lang="pl-PL" sz="1800" i="1" baseline="-25000">
                <a:solidFill>
                  <a:srgbClr val="FFFFFF"/>
                </a:solidFill>
              </a:rPr>
              <a:t>x</a:t>
            </a:r>
            <a:r>
              <a:rPr lang="pl-PL" sz="1800" i="1">
                <a:solidFill>
                  <a:srgbClr val="FFFFFF"/>
                </a:solidFill>
              </a:rPr>
              <a:t>I</a:t>
            </a:r>
            <a:r>
              <a:rPr lang="pl-PL" sz="1800" i="1" baseline="-25000">
                <a:solidFill>
                  <a:srgbClr val="FFFFFF"/>
                </a:solidFill>
              </a:rPr>
              <a:t>y</a:t>
            </a:r>
            <a:endParaRPr lang="en-US" sz="1800" i="1" baseline="-25000">
              <a:solidFill>
                <a:srgbClr val="FFFFFF"/>
              </a:solidFill>
            </a:endParaRPr>
          </a:p>
        </p:txBody>
      </p:sp>
      <p:pic>
        <p:nvPicPr>
          <p:cNvPr id="8213" name="Picture 6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264" y="3933826"/>
            <a:ext cx="1182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4" name="Picture 7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5589" y="3933826"/>
            <a:ext cx="1182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5" name="Picture 8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1775" y="3933825"/>
            <a:ext cx="11826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216" name="Text Box 23"/>
          <p:cNvSpPr txBox="1">
            <a:spLocks noChangeArrowheads="1"/>
          </p:cNvSpPr>
          <p:nvPr/>
        </p:nvSpPr>
        <p:spPr bwMode="auto">
          <a:xfrm>
            <a:off x="7162800" y="3962400"/>
            <a:ext cx="922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g(I</a:t>
            </a:r>
            <a:r>
              <a:rPr lang="pl-PL" sz="1800" i="1" baseline="-25000">
                <a:solidFill>
                  <a:srgbClr val="FFFFFF"/>
                </a:solidFill>
              </a:rPr>
              <a:t>x</a:t>
            </a:r>
            <a:r>
              <a:rPr lang="pl-PL" sz="1800" i="1" baseline="30000">
                <a:solidFill>
                  <a:srgbClr val="FFFFFF"/>
                </a:solidFill>
              </a:rPr>
              <a:t>2</a:t>
            </a:r>
            <a:r>
              <a:rPr lang="pl-PL" sz="1800" i="1">
                <a:solidFill>
                  <a:srgbClr val="FFFFFF"/>
                </a:solidFill>
              </a:rPr>
              <a:t>)</a:t>
            </a:r>
            <a:endParaRPr lang="en-US" sz="1800" i="1">
              <a:solidFill>
                <a:srgbClr val="FFFFFF"/>
              </a:solidFill>
            </a:endParaRPr>
          </a:p>
        </p:txBody>
      </p:sp>
      <p:sp>
        <p:nvSpPr>
          <p:cNvPr id="8217" name="Text Box 24"/>
          <p:cNvSpPr txBox="1">
            <a:spLocks noChangeArrowheads="1"/>
          </p:cNvSpPr>
          <p:nvPr/>
        </p:nvSpPr>
        <p:spPr bwMode="auto">
          <a:xfrm>
            <a:off x="8382001" y="3962400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g(I</a:t>
            </a:r>
            <a:r>
              <a:rPr lang="pl-PL" sz="1800" i="1" baseline="-25000">
                <a:solidFill>
                  <a:srgbClr val="FFFFFF"/>
                </a:solidFill>
              </a:rPr>
              <a:t>y</a:t>
            </a:r>
            <a:r>
              <a:rPr lang="pl-PL" sz="1800" i="1" baseline="30000">
                <a:solidFill>
                  <a:srgbClr val="FFFFFF"/>
                </a:solidFill>
              </a:rPr>
              <a:t>2</a:t>
            </a:r>
            <a:r>
              <a:rPr lang="pl-PL" sz="1800" i="1">
                <a:solidFill>
                  <a:srgbClr val="FFFFFF"/>
                </a:solidFill>
              </a:rPr>
              <a:t>)</a:t>
            </a:r>
            <a:endParaRPr lang="en-US" sz="1800" i="1">
              <a:solidFill>
                <a:srgbClr val="FFFFFF"/>
              </a:solidFill>
            </a:endParaRPr>
          </a:p>
        </p:txBody>
      </p:sp>
      <p:sp>
        <p:nvSpPr>
          <p:cNvPr id="8218" name="Text Box 25"/>
          <p:cNvSpPr txBox="1">
            <a:spLocks noChangeArrowheads="1"/>
          </p:cNvSpPr>
          <p:nvPr/>
        </p:nvSpPr>
        <p:spPr bwMode="auto">
          <a:xfrm>
            <a:off x="9559926" y="3886200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g(I</a:t>
            </a:r>
            <a:r>
              <a:rPr lang="pl-PL" sz="1800" i="1" baseline="-25000">
                <a:solidFill>
                  <a:srgbClr val="FFFFFF"/>
                </a:solidFill>
              </a:rPr>
              <a:t>x</a:t>
            </a:r>
            <a:r>
              <a:rPr lang="pl-PL" sz="1800" i="1">
                <a:solidFill>
                  <a:srgbClr val="FFFFFF"/>
                </a:solidFill>
              </a:rPr>
              <a:t>I</a:t>
            </a:r>
            <a:r>
              <a:rPr lang="pl-PL" sz="1800" i="1" baseline="-25000">
                <a:solidFill>
                  <a:srgbClr val="FFFFFF"/>
                </a:solidFill>
              </a:rPr>
              <a:t>y</a:t>
            </a:r>
            <a:r>
              <a:rPr lang="pl-PL" sz="1800" i="1">
                <a:solidFill>
                  <a:srgbClr val="FFFFFF"/>
                </a:solidFill>
              </a:rPr>
              <a:t>)</a:t>
            </a:r>
            <a:endParaRPr lang="en-US" sz="1800" i="1">
              <a:solidFill>
                <a:srgbClr val="FFFFFF"/>
              </a:solidFill>
            </a:endParaRPr>
          </a:p>
        </p:txBody>
      </p:sp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301" y="4868864"/>
            <a:ext cx="24479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185988" y="5694363"/>
          <a:ext cx="51292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Equation" r:id="rId16" imgW="2679700" imgH="254000" progId="Equation.3">
                  <p:embed/>
                </p:oleObj>
              </mc:Choice>
              <mc:Fallback>
                <p:oleObj name="Equation" r:id="rId16" imgW="2679700" imgH="254000" progId="Equation.3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5694363"/>
                        <a:ext cx="512921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2211388" y="5191125"/>
          <a:ext cx="52879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Equation" r:id="rId18" imgW="2806560" imgH="228600" progId="Equation.3">
                  <p:embed/>
                </p:oleObj>
              </mc:Choice>
              <mc:Fallback>
                <p:oleObj name="Equation" r:id="rId18" imgW="2806560" imgH="228600" progId="Equation.3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388" y="5191125"/>
                        <a:ext cx="52879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0" name="Text Box 30"/>
          <p:cNvSpPr txBox="1">
            <a:spLocks noChangeArrowheads="1"/>
          </p:cNvSpPr>
          <p:nvPr/>
        </p:nvSpPr>
        <p:spPr bwMode="auto">
          <a:xfrm>
            <a:off x="2063750" y="4800600"/>
            <a:ext cx="563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>
                <a:solidFill>
                  <a:srgbClr val="000000"/>
                </a:solidFill>
              </a:rPr>
              <a:t>4. Cornerness function </a:t>
            </a:r>
            <a:r>
              <a:rPr lang="en-US" sz="1800">
                <a:solidFill>
                  <a:srgbClr val="000000"/>
                </a:solidFill>
              </a:rPr>
              <a:t>– </a:t>
            </a:r>
            <a:r>
              <a:rPr lang="pl-PL" sz="1800">
                <a:solidFill>
                  <a:srgbClr val="000000"/>
                </a:solidFill>
              </a:rPr>
              <a:t>both eigenvalues are strong</a:t>
            </a:r>
            <a:endParaRPr lang="en-US" sz="1800" i="1">
              <a:solidFill>
                <a:srgbClr val="000000"/>
              </a:solidFill>
            </a:endParaRPr>
          </a:p>
        </p:txBody>
      </p:sp>
      <p:sp>
        <p:nvSpPr>
          <p:cNvPr id="8221" name="Text Box 31"/>
          <p:cNvSpPr txBox="1">
            <a:spLocks noChangeArrowheads="1"/>
          </p:cNvSpPr>
          <p:nvPr/>
        </p:nvSpPr>
        <p:spPr bwMode="auto">
          <a:xfrm>
            <a:off x="9742488" y="6400800"/>
            <a:ext cx="925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 i="1">
                <a:solidFill>
                  <a:srgbClr val="FFFFFF"/>
                </a:solidFill>
              </a:rPr>
              <a:t>har</a:t>
            </a:r>
            <a:endParaRPr lang="en-US" sz="1800" i="1">
              <a:solidFill>
                <a:srgbClr val="FFFFFF"/>
              </a:solidFill>
            </a:endParaRPr>
          </a:p>
        </p:txBody>
      </p:sp>
      <p:sp>
        <p:nvSpPr>
          <p:cNvPr id="8222" name="Text Box 32"/>
          <p:cNvSpPr txBox="1">
            <a:spLocks noChangeArrowheads="1"/>
          </p:cNvSpPr>
          <p:nvPr/>
        </p:nvSpPr>
        <p:spPr bwMode="auto">
          <a:xfrm>
            <a:off x="2063750" y="6342064"/>
            <a:ext cx="4679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sz="1800">
                <a:solidFill>
                  <a:srgbClr val="000000"/>
                </a:solidFill>
              </a:rPr>
              <a:t>5. Non-maxima suppression</a:t>
            </a:r>
            <a:endParaRPr lang="en-US" sz="1800" i="1">
              <a:solidFill>
                <a:srgbClr val="000000"/>
              </a:solidFill>
            </a:endParaRP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2181226" y="3505201"/>
          <a:ext cx="14763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20" imgW="1066800" imgH="457200" progId="Equation.3">
                  <p:embed/>
                </p:oleObj>
              </mc:Choice>
              <mc:Fallback>
                <p:oleObj name="Equation" r:id="rId20" imgW="1066800" imgH="457200" progId="Equation.3">
                  <p:embed/>
                  <p:pic>
                    <p:nvPicPr>
                      <p:cNvPr id="81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6" y="3505201"/>
                        <a:ext cx="1476375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67D967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10276" y="2592389"/>
            <a:ext cx="2017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00"/>
                </a:solidFill>
              </a:rPr>
              <a:t>(optionally, blur first)</a:t>
            </a:r>
          </a:p>
        </p:txBody>
      </p:sp>
    </p:spTree>
    <p:extLst>
      <p:ext uri="{BB962C8B-B14F-4D97-AF65-F5344CB8AC3E}">
        <p14:creationId xmlns:p14="http://schemas.microsoft.com/office/powerpoint/2010/main" val="94339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  <p:bldP spid="8205" grpId="0"/>
      <p:bldP spid="8210" grpId="0"/>
      <p:bldP spid="8211" grpId="0"/>
      <p:bldP spid="8212" grpId="0"/>
      <p:bldP spid="8216" grpId="0"/>
      <p:bldP spid="8217" grpId="0"/>
      <p:bldP spid="8218" grpId="0"/>
      <p:bldP spid="8220" grpId="0"/>
      <p:bldP spid="8221" grpId="0"/>
      <p:bldP spid="8222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Weighting the derivatives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practice, using a simple window </a:t>
            </a:r>
            <a:r>
              <a:rPr lang="en-US" i="1" dirty="0"/>
              <a:t>W</a:t>
            </a:r>
            <a:r>
              <a:rPr lang="en-US" dirty="0"/>
              <a:t> doesn’t work too well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Instead, we’ll </a:t>
            </a:r>
            <a:r>
              <a:rPr lang="en-US" i="1" dirty="0"/>
              <a:t>weight</a:t>
            </a:r>
            <a:r>
              <a:rPr lang="en-US" dirty="0"/>
              <a:t> each derivative value based on its distance from the center pixel</a:t>
            </a:r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7602" y="2271713"/>
            <a:ext cx="4096796" cy="100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6026" y="5081514"/>
            <a:ext cx="4752974" cy="101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200" y="51054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8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1826" y="6096000"/>
            <a:ext cx="664574" cy="32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997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cows_step0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/>
          <a:stretch>
            <a:fillRect/>
          </a:stretch>
        </p:blipFill>
        <p:spPr bwMode="auto">
          <a:xfrm>
            <a:off x="2057400" y="1295400"/>
            <a:ext cx="8153400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/>
              <a:t>Harris detector example</a:t>
            </a:r>
          </a:p>
        </p:txBody>
      </p:sp>
    </p:spTree>
    <p:extLst>
      <p:ext uri="{BB962C8B-B14F-4D97-AF65-F5344CB8AC3E}">
        <p14:creationId xmlns:p14="http://schemas.microsoft.com/office/powerpoint/2010/main" val="12452060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cows_step1_corner_respon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95401"/>
            <a:ext cx="81534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r>
              <a:rPr lang="en-US"/>
              <a:t>f value (red high, blue low)</a:t>
            </a:r>
          </a:p>
        </p:txBody>
      </p:sp>
    </p:spTree>
    <p:extLst>
      <p:ext uri="{BB962C8B-B14F-4D97-AF65-F5344CB8AC3E}">
        <p14:creationId xmlns:p14="http://schemas.microsoft.com/office/powerpoint/2010/main" val="24069506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cows_step2_thre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295401"/>
            <a:ext cx="81534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Threshold (f &gt; value) </a:t>
            </a:r>
          </a:p>
        </p:txBody>
      </p:sp>
    </p:spTree>
    <p:extLst>
      <p:ext uri="{BB962C8B-B14F-4D97-AF65-F5344CB8AC3E}">
        <p14:creationId xmlns:p14="http://schemas.microsoft.com/office/powerpoint/2010/main" val="41192508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cows_step3_thresh&amp;max"/>
          <p:cNvPicPr>
            <a:picLocks noChangeAspect="1" noChangeArrowheads="1"/>
          </p:cNvPicPr>
          <p:nvPr/>
        </p:nvPicPr>
        <p:blipFill>
          <a:blip r:embed="rId2" cstate="print">
            <a:lum bright="24000" contrast="7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2057400" y="1295400"/>
            <a:ext cx="81534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 local maxima of f</a:t>
            </a:r>
          </a:p>
        </p:txBody>
      </p:sp>
    </p:spTree>
    <p:extLst>
      <p:ext uri="{BB962C8B-B14F-4D97-AF65-F5344CB8AC3E}">
        <p14:creationId xmlns:p14="http://schemas.microsoft.com/office/powerpoint/2010/main" val="35620613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cows_step4_harris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</a:blip>
          <a:srcRect/>
          <a:stretch>
            <a:fillRect/>
          </a:stretch>
        </p:blipFill>
        <p:spPr bwMode="auto">
          <a:xfrm>
            <a:off x="2057400" y="1295400"/>
            <a:ext cx="815340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Harris features (in red)</a:t>
            </a:r>
          </a:p>
        </p:txBody>
      </p:sp>
    </p:spTree>
    <p:extLst>
      <p:ext uri="{BB962C8B-B14F-4D97-AF65-F5344CB8AC3E}">
        <p14:creationId xmlns:p14="http://schemas.microsoft.com/office/powerpoint/2010/main" val="2487161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distinctiveness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feature point should be distinctive enough that it is easy to match</a:t>
            </a:r>
          </a:p>
          <a:p>
            <a:pPr lvl="1"/>
            <a:r>
              <a:rPr lang="en-US" dirty="0"/>
              <a:t>Should </a:t>
            </a:r>
            <a:r>
              <a:rPr lang="en-US" i="1" dirty="0"/>
              <a:t>at least </a:t>
            </a:r>
            <a:r>
              <a:rPr lang="en-US" dirty="0"/>
              <a:t>be distinctive from other patches nearby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351881" y="3640136"/>
            <a:ext cx="7488238" cy="2133838"/>
            <a:chOff x="838200" y="3429000"/>
            <a:chExt cx="7487497" cy="2133600"/>
          </a:xfrm>
        </p:grpSpPr>
        <p:grpSp>
          <p:nvGrpSpPr>
            <p:cNvPr id="5" name="Group 20"/>
            <p:cNvGrpSpPr>
              <a:grpSpLocks noChangeAspect="1"/>
            </p:cNvGrpSpPr>
            <p:nvPr/>
          </p:nvGrpSpPr>
          <p:grpSpPr bwMode="auto">
            <a:xfrm>
              <a:off x="838200" y="3429000"/>
              <a:ext cx="3657600" cy="2133600"/>
              <a:chOff x="838200" y="3429000"/>
              <a:chExt cx="3265714" cy="1905000"/>
            </a:xfrm>
          </p:grpSpPr>
          <p:pic>
            <p:nvPicPr>
              <p:cNvPr id="13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3429000"/>
                <a:ext cx="3265714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Oval 7"/>
              <p:cNvSpPr>
                <a:spLocks noChangeArrowheads="1"/>
              </p:cNvSpPr>
              <p:nvPr/>
            </p:nvSpPr>
            <p:spPr bwMode="auto">
              <a:xfrm>
                <a:off x="1998945" y="3689736"/>
                <a:ext cx="145978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" name="Oval 9"/>
              <p:cNvSpPr>
                <a:spLocks noChangeArrowheads="1"/>
              </p:cNvSpPr>
              <p:nvPr/>
            </p:nvSpPr>
            <p:spPr bwMode="auto">
              <a:xfrm>
                <a:off x="2144923" y="4115594"/>
                <a:ext cx="144562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6" name="Group 18"/>
            <p:cNvGrpSpPr>
              <a:grpSpLocks noChangeAspect="1"/>
            </p:cNvGrpSpPr>
            <p:nvPr/>
          </p:nvGrpSpPr>
          <p:grpSpPr bwMode="auto">
            <a:xfrm>
              <a:off x="4648200" y="3490686"/>
              <a:ext cx="3677497" cy="1995714"/>
              <a:chOff x="5627914" y="3559629"/>
              <a:chExt cx="2975429" cy="1614714"/>
            </a:xfrm>
          </p:grpSpPr>
          <p:pic>
            <p:nvPicPr>
              <p:cNvPr id="8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914" y="3559629"/>
                <a:ext cx="2975429" cy="1614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Oval 14"/>
              <p:cNvSpPr>
                <a:spLocks noChangeArrowheads="1"/>
              </p:cNvSpPr>
              <p:nvPr/>
            </p:nvSpPr>
            <p:spPr bwMode="auto">
              <a:xfrm>
                <a:off x="6685713" y="3848898"/>
                <a:ext cx="145127" cy="14512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cxnSp>
        <p:nvCxnSpPr>
          <p:cNvPr id="19" name="Straight Arrow Connector 18"/>
          <p:cNvCxnSpPr>
            <a:stCxn id="16" idx="6"/>
            <a:endCxn id="12" idx="2"/>
          </p:cNvCxnSpPr>
          <p:nvPr/>
        </p:nvCxnSpPr>
        <p:spPr>
          <a:xfrm flipV="1">
            <a:off x="3977482" y="4149086"/>
            <a:ext cx="3492299" cy="3410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6"/>
          </p:cNvCxnSpPr>
          <p:nvPr/>
        </p:nvCxnSpPr>
        <p:spPr>
          <a:xfrm flipV="1">
            <a:off x="3815556" y="3943710"/>
            <a:ext cx="4185632" cy="694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22743" y="3718688"/>
            <a:ext cx="70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????</a:t>
            </a:r>
          </a:p>
        </p:txBody>
      </p:sp>
    </p:spTree>
    <p:extLst>
      <p:ext uri="{BB962C8B-B14F-4D97-AF65-F5344CB8AC3E}">
        <p14:creationId xmlns:p14="http://schemas.microsoft.com/office/powerpoint/2010/main" val="206897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aperture problem</a:t>
            </a:r>
          </a:p>
        </p:txBody>
      </p:sp>
      <p:sp>
        <p:nvSpPr>
          <p:cNvPr id="4" name="Cube 3"/>
          <p:cNvSpPr/>
          <p:nvPr/>
        </p:nvSpPr>
        <p:spPr>
          <a:xfrm>
            <a:off x="3479043" y="3426441"/>
            <a:ext cx="1218063" cy="1166884"/>
          </a:xfrm>
          <a:prstGeom prst="cub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Cube 4"/>
          <p:cNvSpPr/>
          <p:nvPr/>
        </p:nvSpPr>
        <p:spPr>
          <a:xfrm rot="20522934" flipH="1">
            <a:off x="7003222" y="3289869"/>
            <a:ext cx="1070549" cy="1166884"/>
          </a:xfrm>
          <a:prstGeom prst="cub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3746501" y="3873311"/>
            <a:ext cx="127001" cy="136572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 rot="20517772">
            <a:off x="7310711" y="3529193"/>
            <a:ext cx="804041" cy="88418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3873500" y="5314950"/>
            <a:ext cx="292100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7538494" y="5316556"/>
            <a:ext cx="292100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1434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aperture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226470"/>
            <a:ext cx="7886700" cy="71509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Individual pixels are ambiguous</a:t>
            </a:r>
          </a:p>
          <a:p>
            <a:r>
              <a:rPr lang="en-US" dirty="0"/>
              <a:t>Idea: Look at whole patches!</a:t>
            </a:r>
          </a:p>
        </p:txBody>
      </p:sp>
      <p:sp>
        <p:nvSpPr>
          <p:cNvPr id="4" name="Cube 3"/>
          <p:cNvSpPr/>
          <p:nvPr/>
        </p:nvSpPr>
        <p:spPr>
          <a:xfrm>
            <a:off x="3479043" y="3426441"/>
            <a:ext cx="1218063" cy="1166884"/>
          </a:xfrm>
          <a:prstGeom prst="cub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Cube 4"/>
          <p:cNvSpPr/>
          <p:nvPr/>
        </p:nvSpPr>
        <p:spPr>
          <a:xfrm rot="20522934" flipH="1">
            <a:off x="7003222" y="3289869"/>
            <a:ext cx="1070549" cy="1166884"/>
          </a:xfrm>
          <a:prstGeom prst="cub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rame 6"/>
          <p:cNvSpPr/>
          <p:nvPr/>
        </p:nvSpPr>
        <p:spPr>
          <a:xfrm>
            <a:off x="3733800" y="3867150"/>
            <a:ext cx="266700" cy="2413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7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aperture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226470"/>
            <a:ext cx="7886700" cy="71509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Individual pixels are ambiguous</a:t>
            </a:r>
          </a:p>
          <a:p>
            <a:r>
              <a:rPr lang="en-US" dirty="0"/>
              <a:t>Idea: Look at whole patches!</a:t>
            </a:r>
          </a:p>
        </p:txBody>
      </p:sp>
      <p:sp>
        <p:nvSpPr>
          <p:cNvPr id="4" name="Cube 3"/>
          <p:cNvSpPr/>
          <p:nvPr/>
        </p:nvSpPr>
        <p:spPr>
          <a:xfrm>
            <a:off x="3479043" y="3426441"/>
            <a:ext cx="1218063" cy="1166884"/>
          </a:xfrm>
          <a:prstGeom prst="cub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Cube 4"/>
          <p:cNvSpPr/>
          <p:nvPr/>
        </p:nvSpPr>
        <p:spPr>
          <a:xfrm rot="20522934" flipH="1">
            <a:off x="7003222" y="3289869"/>
            <a:ext cx="1070549" cy="1166884"/>
          </a:xfrm>
          <a:prstGeom prst="cub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rame 6"/>
          <p:cNvSpPr/>
          <p:nvPr/>
        </p:nvSpPr>
        <p:spPr>
          <a:xfrm>
            <a:off x="3733800" y="3867150"/>
            <a:ext cx="266700" cy="2413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0517772">
            <a:off x="7484959" y="3679009"/>
            <a:ext cx="397082" cy="50328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970577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aperture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226471"/>
            <a:ext cx="7886700" cy="586581"/>
          </a:xfrm>
        </p:spPr>
        <p:txBody>
          <a:bodyPr/>
          <a:lstStyle/>
          <a:p>
            <a:r>
              <a:rPr lang="en-US" i="1" dirty="0"/>
              <a:t>Some local neighborhoods</a:t>
            </a:r>
            <a:r>
              <a:rPr lang="en-US" dirty="0"/>
              <a:t> are ambiguous</a:t>
            </a:r>
          </a:p>
        </p:txBody>
      </p:sp>
      <p:sp>
        <p:nvSpPr>
          <p:cNvPr id="4" name="Cube 3"/>
          <p:cNvSpPr/>
          <p:nvPr/>
        </p:nvSpPr>
        <p:spPr>
          <a:xfrm>
            <a:off x="3479043" y="3426441"/>
            <a:ext cx="1218063" cy="1166884"/>
          </a:xfrm>
          <a:prstGeom prst="cub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Cube 4"/>
          <p:cNvSpPr/>
          <p:nvPr/>
        </p:nvSpPr>
        <p:spPr>
          <a:xfrm rot="20522934" flipH="1">
            <a:off x="7003222" y="3289869"/>
            <a:ext cx="1070549" cy="1166884"/>
          </a:xfrm>
          <a:prstGeom prst="cub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rame 6"/>
          <p:cNvSpPr/>
          <p:nvPr/>
        </p:nvSpPr>
        <p:spPr>
          <a:xfrm>
            <a:off x="3733800" y="3867150"/>
            <a:ext cx="266700" cy="2413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0517772">
            <a:off x="7484959" y="3679009"/>
            <a:ext cx="397082" cy="50328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820024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I(x+u, y+v) \approx I(x,y) +  \frac{\partial I}{\partial x} u + \frac{\partial I}{\partial y}v$&#10;\end{document}&#10;"/>
  <p:tag name="FILENAME" val="Edittex"/>
  <p:tag name="FORMAT" val="bmpmono"/>
  <p:tag name="RES" val="1200"/>
  <p:tag name="BLEND" val="0"/>
  <p:tag name="TRANSPARENT" val="0"/>
  <p:tag name="TBUG" val="0"/>
  <p:tag name="ALLOWFS" val="0"/>
  <p:tag name="ORIGWIDTH" val="357"/>
  <p:tag name="PICTUREFILESIZE" val="3966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I(x+u, y+v) = I(x,y) +  \frac{\partial I}{\partial x} u + \frac{\partial I}{\partial y}v + \mbox{higher order terms}$&#10;\end{document}&#10;"/>
  <p:tag name="FILENAME" val="Edittex"/>
  <p:tag name="FORMAT" val="bmpmono"/>
  <p:tag name="RES" val="1200"/>
  <p:tag name="BLEND" val="0"/>
  <p:tag name="TRANSPARENT" val="0"/>
  <p:tag name="TBUG" val="0"/>
  <p:tag name="ALLOWFS" val="0"/>
  <p:tag name="ORIGWIDTH" val="529"/>
  <p:tag name="PICTUREFILESIZE" val="5884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\approx I(x,y) +  [I_x~I_y] &#10;\left[&#10;\begin{array}{c}&#10;u \\&#10;v&#10;\end{array}&#10;\right]&#10;$&#10;\end{document}&#10;"/>
  <p:tag name="FILENAME" val="Edittex"/>
  <p:tag name="FORMAT" val="bmpmono"/>
  <p:tag name="RES" val="1200"/>
  <p:tag name="BLEND" val="0"/>
  <p:tag name="TRANSPARENT" val="0"/>
  <p:tag name="TBUG" val="0"/>
  <p:tag name="ALLOWFS" val="0"/>
  <p:tag name="ORIGWIDTH" val="221"/>
  <p:tag name="PICTUREFILESIZE" val="40977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shorthand:  $I_x = \frac{\partial I}{\partial x}$&#10;\end{document}&#10;"/>
  <p:tag name="EXTERNALNAME" val="Edittex"/>
  <p:tag name="BLEND" val="False"/>
  <p:tag name="TRANSPARENT" val="False"/>
  <p:tag name="BITMAPFORMAT" val="bmp16m"/>
  <p:tag name="DEBUGINTERACTIVE" val="True"/>
  <p:tag name="ORIGWIDTH" val="708.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29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29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$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29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f = \frac{\lambda_1 \lambda_2}{\lambda_1 + \lambda_2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0"/>
  <p:tag name="PICTUREFILESIZE" val="774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frac{determinant(H)}{trace (H)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82"/>
  <p:tag name="PICTUREFILESIZE" val="1552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1459</Words>
  <Application>Microsoft Macintosh PowerPoint</Application>
  <PresentationFormat>Widescreen</PresentationFormat>
  <Paragraphs>268</Paragraphs>
  <Slides>49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Arial Unicode MS</vt:lpstr>
      <vt:lpstr>Arial</vt:lpstr>
      <vt:lpstr>Calibri</vt:lpstr>
      <vt:lpstr>Calibri Light</vt:lpstr>
      <vt:lpstr>Cambria Math</vt:lpstr>
      <vt:lpstr>Symbol</vt:lpstr>
      <vt:lpstr>Tahoma</vt:lpstr>
      <vt:lpstr>Times New Roman</vt:lpstr>
      <vt:lpstr>Office Theme</vt:lpstr>
      <vt:lpstr>Equation</vt:lpstr>
      <vt:lpstr>Correspondence: Feature detection</vt:lpstr>
      <vt:lpstr>A general pipeline for correspondence</vt:lpstr>
      <vt:lpstr>Characteristics of good feature points</vt:lpstr>
      <vt:lpstr>Goal: repeatability</vt:lpstr>
      <vt:lpstr>Goal: distinctiveness</vt:lpstr>
      <vt:lpstr>The aperture problem</vt:lpstr>
      <vt:lpstr>The aperture problem</vt:lpstr>
      <vt:lpstr>The aperture problem</vt:lpstr>
      <vt:lpstr>The aperture problem</vt:lpstr>
      <vt:lpstr>The aperture problem</vt:lpstr>
      <vt:lpstr>Corner detection</vt:lpstr>
      <vt:lpstr>Corner Detection: Basic Idea</vt:lpstr>
      <vt:lpstr>Corner detection the math</vt:lpstr>
      <vt:lpstr>Corner detection:  the math</vt:lpstr>
      <vt:lpstr>Small motion assumption</vt:lpstr>
      <vt:lpstr>Corner detection:  the math</vt:lpstr>
      <vt:lpstr>Corner detection:  the math</vt:lpstr>
      <vt:lpstr>A more general formulation</vt:lpstr>
      <vt:lpstr>Using a window function</vt:lpstr>
      <vt:lpstr>Redoing the derivation using a window function</vt:lpstr>
      <vt:lpstr>Redoing the derivation using a window function</vt:lpstr>
      <vt:lpstr>The second moment matrix</vt:lpstr>
      <vt:lpstr>The second moment matrix</vt:lpstr>
      <vt:lpstr>PowerPoint Presentation</vt:lpstr>
      <vt:lpstr>PowerPoint Presentation</vt:lpstr>
      <vt:lpstr>PowerPoint Presentation</vt:lpstr>
      <vt:lpstr>What about edges in arbitrary orientation?</vt:lpstr>
      <vt:lpstr>PowerPoint Presentation</vt:lpstr>
      <vt:lpstr>PowerPoint Presentation</vt:lpstr>
      <vt:lpstr>PowerPoint Presentation</vt:lpstr>
      <vt:lpstr>Eigenvalues and eigenvectors of M</vt:lpstr>
      <vt:lpstr>Eigenvalues and eigenvectors of M</vt:lpstr>
      <vt:lpstr>Interpreting the eigenvalues</vt:lpstr>
      <vt:lpstr>Computing the second moment matrix efficiently</vt:lpstr>
      <vt:lpstr>Computing the second moment matrix efficiently</vt:lpstr>
      <vt:lpstr>Computing the second moment matrix</vt:lpstr>
      <vt:lpstr>Corner detection:  the math</vt:lpstr>
      <vt:lpstr>Corner detection summary</vt:lpstr>
      <vt:lpstr>Corner detection summary</vt:lpstr>
      <vt:lpstr>The Harris operator</vt:lpstr>
      <vt:lpstr>Corner response function</vt:lpstr>
      <vt:lpstr>The Harris operator</vt:lpstr>
      <vt:lpstr>Harris Detector [Harris88]</vt:lpstr>
      <vt:lpstr>Weighting the derivatives</vt:lpstr>
      <vt:lpstr>Harris detector example</vt:lpstr>
      <vt:lpstr>f value (red high, blue low)</vt:lpstr>
      <vt:lpstr>Threshold (f &gt; value) </vt:lpstr>
      <vt:lpstr>Find local maxima of f</vt:lpstr>
      <vt:lpstr>Harris features (in red)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Bharath Hariharan</dc:creator>
  <cp:lastModifiedBy>Bharath Hariharan</cp:lastModifiedBy>
  <cp:revision>13</cp:revision>
  <dcterms:created xsi:type="dcterms:W3CDTF">2019-02-17T19:30:41Z</dcterms:created>
  <dcterms:modified xsi:type="dcterms:W3CDTF">2019-02-18T17:12:58Z</dcterms:modified>
</cp:coreProperties>
</file>