
<file path=[Content_Types].xml><?xml version="1.0" encoding="utf-8"?>
<Types xmlns="http://schemas.openxmlformats.org/package/2006/content-types">
  <Default Extension="png" ContentType="image/png"/>
  <Default Extension="xlsm" ContentType="application/vnd.ms-excel.sheet.macroEnabled.12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sldIdLst>
    <p:sldId id="256" r:id="rId2"/>
    <p:sldId id="258" r:id="rId3"/>
    <p:sldId id="259" r:id="rId4"/>
    <p:sldId id="260" r:id="rId5"/>
    <p:sldId id="261" r:id="rId6"/>
    <p:sldId id="262" r:id="rId7"/>
    <p:sldId id="303" r:id="rId8"/>
    <p:sldId id="304" r:id="rId9"/>
    <p:sldId id="305" r:id="rId10"/>
    <p:sldId id="306" r:id="rId11"/>
    <p:sldId id="307" r:id="rId12"/>
    <p:sldId id="308" r:id="rId13"/>
    <p:sldId id="311" r:id="rId14"/>
    <p:sldId id="312" r:id="rId15"/>
    <p:sldId id="298" r:id="rId16"/>
    <p:sldId id="300" r:id="rId17"/>
    <p:sldId id="301" r:id="rId18"/>
    <p:sldId id="299" r:id="rId19"/>
    <p:sldId id="302" r:id="rId20"/>
    <p:sldId id="269" r:id="rId21"/>
    <p:sldId id="270" r:id="rId22"/>
    <p:sldId id="271" r:id="rId23"/>
    <p:sldId id="272" r:id="rId24"/>
    <p:sldId id="335" r:id="rId25"/>
    <p:sldId id="334" r:id="rId26"/>
    <p:sldId id="273" r:id="rId27"/>
    <p:sldId id="332" r:id="rId28"/>
    <p:sldId id="309" r:id="rId29"/>
    <p:sldId id="333" r:id="rId30"/>
    <p:sldId id="336" r:id="rId31"/>
    <p:sldId id="337" r:id="rId32"/>
    <p:sldId id="274" r:id="rId33"/>
    <p:sldId id="275" r:id="rId34"/>
    <p:sldId id="276" r:id="rId35"/>
    <p:sldId id="277" r:id="rId36"/>
    <p:sldId id="278" r:id="rId37"/>
    <p:sldId id="279" r:id="rId38"/>
    <p:sldId id="281" r:id="rId39"/>
    <p:sldId id="282" r:id="rId40"/>
    <p:sldId id="283" r:id="rId41"/>
    <p:sldId id="297" r:id="rId42"/>
    <p:sldId id="310" r:id="rId43"/>
    <p:sldId id="284" r:id="rId44"/>
    <p:sldId id="285" r:id="rId45"/>
    <p:sldId id="286" r:id="rId46"/>
    <p:sldId id="320" r:id="rId47"/>
    <p:sldId id="287" r:id="rId48"/>
    <p:sldId id="288" r:id="rId49"/>
    <p:sldId id="289" r:id="rId50"/>
    <p:sldId id="290" r:id="rId51"/>
    <p:sldId id="291" r:id="rId52"/>
    <p:sldId id="330" r:id="rId53"/>
    <p:sldId id="292" r:id="rId54"/>
    <p:sldId id="293" r:id="rId55"/>
    <p:sldId id="331" r:id="rId56"/>
    <p:sldId id="294" r:id="rId57"/>
    <p:sldId id="321" r:id="rId58"/>
    <p:sldId id="323" r:id="rId59"/>
    <p:sldId id="324" r:id="rId60"/>
    <p:sldId id="32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40"/>
  </p:normalViewPr>
  <p:slideViewPr>
    <p:cSldViewPr snapToGrid="0" snapToObjects="1">
      <p:cViewPr varScale="1">
        <p:scale>
          <a:sx n="118" d="100"/>
          <a:sy n="118" d="100"/>
        </p:scale>
        <p:origin x="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Macro-Enabled_Worksheet.xlsm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 AP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R-CNN/10K/VGG</c:v>
                </c:pt>
                <c:pt idx="1">
                  <c:v>Fast R-CNN/10K/VGG</c:v>
                </c:pt>
                <c:pt idx="2">
                  <c:v>Fast R-CNN/20K/VGG</c:v>
                </c:pt>
                <c:pt idx="3">
                  <c:v>Faster R-CNN/20K/VGG</c:v>
                </c:pt>
                <c:pt idx="4">
                  <c:v>Faster R-CNN/20K/ResNet101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62.4</c:v>
                </c:pt>
                <c:pt idx="1">
                  <c:v>65.7</c:v>
                </c:pt>
                <c:pt idx="2">
                  <c:v>68.400000000000006</c:v>
                </c:pt>
                <c:pt idx="3">
                  <c:v>70.400000000000006</c:v>
                </c:pt>
                <c:pt idx="4">
                  <c:v>73.8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74-9743-A7F0-B498F4B99E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3122288"/>
        <c:axId val="1793749536"/>
      </c:lineChart>
      <c:catAx>
        <c:axId val="179312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3749536"/>
        <c:crosses val="autoZero"/>
        <c:auto val="1"/>
        <c:lblAlgn val="ctr"/>
        <c:lblOffset val="100"/>
        <c:noMultiLvlLbl val="0"/>
      </c:catAx>
      <c:valAx>
        <c:axId val="179374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3122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76D5D-281D-DA4D-9967-1BBE175BE70A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FD84B-CBA9-1347-8EED-27DD73CC1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19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Now, let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look at results on PASCAL in more detail.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First, here are reference systems including the most recently published top-performing methods.</a:t>
            </a:r>
          </a:p>
        </p:txBody>
      </p:sp>
    </p:spTree>
    <p:extLst>
      <p:ext uri="{BB962C8B-B14F-4D97-AF65-F5344CB8AC3E}">
        <p14:creationId xmlns:p14="http://schemas.microsoft.com/office/powerpoint/2010/main" val="98341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Now, let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look at results on PASCAL in more detail.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First, here are reference systems including the most recently published top-performing methods.</a:t>
            </a:r>
          </a:p>
        </p:txBody>
      </p:sp>
    </p:spTree>
    <p:extLst>
      <p:ext uri="{BB962C8B-B14F-4D97-AF65-F5344CB8AC3E}">
        <p14:creationId xmlns:p14="http://schemas.microsoft.com/office/powerpoint/2010/main" val="3933896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Here are our results using R-CNN.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R-CNN improves over the previous state-of-the-art by more than 30% relative and is the most dramatic improvement in object detection performance since the early years of the PASCAL challenge.</a:t>
            </a:r>
          </a:p>
        </p:txBody>
      </p:sp>
    </p:spTree>
    <p:extLst>
      <p:ext uri="{BB962C8B-B14F-4D97-AF65-F5344CB8AC3E}">
        <p14:creationId xmlns:p14="http://schemas.microsoft.com/office/powerpoint/2010/main" val="1184103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Now let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talk about how R-CNN is trained.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Unlike image classification, detection training data is relatively scarce.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One key insight in this work is that when the target task has too little training data, we can use supervised pre-training on a data-rich auxiliary task and transfer the learned representation to detection.</a:t>
            </a:r>
          </a:p>
        </p:txBody>
      </p:sp>
    </p:spTree>
    <p:extLst>
      <p:ext uri="{BB962C8B-B14F-4D97-AF65-F5344CB8AC3E}">
        <p14:creationId xmlns:p14="http://schemas.microsoft.com/office/powerpoint/2010/main" val="4051537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Now, let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look at results on PASCAL in more detail.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First, here are reference systems including the most recently published top-performing methods.</a:t>
            </a:r>
          </a:p>
        </p:txBody>
      </p:sp>
    </p:spTree>
    <p:extLst>
      <p:ext uri="{BB962C8B-B14F-4D97-AF65-F5344CB8AC3E}">
        <p14:creationId xmlns:p14="http://schemas.microsoft.com/office/powerpoint/2010/main" val="3941046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Now, let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look at results on PASCAL in more detail.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First, here are reference systems including the most recently published top-performing methods.</a:t>
            </a:r>
          </a:p>
        </p:txBody>
      </p:sp>
    </p:spTree>
    <p:extLst>
      <p:ext uri="{BB962C8B-B14F-4D97-AF65-F5344CB8AC3E}">
        <p14:creationId xmlns:p14="http://schemas.microsoft.com/office/powerpoint/2010/main" val="636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Here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a schematic of the system that we came up with.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Compared to previous state-of-the-art methods, R-CNN is relatively simple and does not rely on an ensemble of classifiers.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Let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see how it works at test time.</a:t>
            </a:r>
          </a:p>
        </p:txBody>
      </p:sp>
    </p:spTree>
    <p:extLst>
      <p:ext uri="{BB962C8B-B14F-4D97-AF65-F5344CB8AC3E}">
        <p14:creationId xmlns:p14="http://schemas.microsoft.com/office/powerpoint/2010/main" val="205324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Then, we crop out the region of interest...</a:t>
            </a:r>
          </a:p>
        </p:txBody>
      </p:sp>
    </p:spTree>
    <p:extLst>
      <p:ext uri="{BB962C8B-B14F-4D97-AF65-F5344CB8AC3E}">
        <p14:creationId xmlns:p14="http://schemas.microsoft.com/office/powerpoint/2010/main" val="4265805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...and scale it to a fixed size square so that it can be input into the CNN.</a:t>
            </a:r>
          </a:p>
        </p:txBody>
      </p:sp>
    </p:spTree>
    <p:extLst>
      <p:ext uri="{BB962C8B-B14F-4D97-AF65-F5344CB8AC3E}">
        <p14:creationId xmlns:p14="http://schemas.microsoft.com/office/powerpoint/2010/main" val="3879727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We then forward propagate it through the network to produce a feature vector from the 7th layer, which we call fc7.</a:t>
            </a:r>
          </a:p>
        </p:txBody>
      </p:sp>
    </p:spTree>
    <p:extLst>
      <p:ext uri="{BB962C8B-B14F-4D97-AF65-F5344CB8AC3E}">
        <p14:creationId xmlns:p14="http://schemas.microsoft.com/office/powerpoint/2010/main" val="1771236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In step 3, we classify the region using a linear classifier on the four-thousand dimensional fc7 feature vectors.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We have one classifier per class that was trained to discriminate between well-localized instances of that class and poorly-localized instances.</a:t>
            </a:r>
          </a:p>
        </p:txBody>
      </p:sp>
    </p:spTree>
    <p:extLst>
      <p:ext uri="{BB962C8B-B14F-4D97-AF65-F5344CB8AC3E}">
        <p14:creationId xmlns:p14="http://schemas.microsoft.com/office/powerpoint/2010/main" val="1575383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Finally, we refine the original object proposals with a simple regression step.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We use a linear regressor on the CNN features to predict a new bounding box relative to the proposal.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This regression step improves localization and allows non-maximum suppression to be more effective.</a:t>
            </a:r>
          </a:p>
        </p:txBody>
      </p:sp>
    </p:spTree>
    <p:extLst>
      <p:ext uri="{BB962C8B-B14F-4D97-AF65-F5344CB8AC3E}">
        <p14:creationId xmlns:p14="http://schemas.microsoft.com/office/powerpoint/2010/main" val="1791564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BFBF-72BE-8846-8166-93B76C1A791E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6F53-9295-724E-8392-F69160B0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5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BFBF-72BE-8846-8166-93B76C1A791E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6F53-9295-724E-8392-F69160B0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0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BFBF-72BE-8846-8166-93B76C1A791E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6F53-9295-724E-8392-F69160B0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BFBF-72BE-8846-8166-93B76C1A791E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6F53-9295-724E-8392-F69160B0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0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BFBF-72BE-8846-8166-93B76C1A791E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6F53-9295-724E-8392-F69160B0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BFBF-72BE-8846-8166-93B76C1A791E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6F53-9295-724E-8392-F69160B0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1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BFBF-72BE-8846-8166-93B76C1A791E}" type="datetimeFigureOut">
              <a:rPr lang="en-US" smtClean="0"/>
              <a:t>5/2/18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6F53-9295-724E-8392-F69160B0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76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BFBF-72BE-8846-8166-93B76C1A791E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6F53-9295-724E-8392-F69160B0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BFBF-72BE-8846-8166-93B76C1A791E}" type="datetimeFigureOut">
              <a:rPr lang="en-US" smtClean="0"/>
              <a:t>5/2/18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6F53-9295-724E-8392-F69160B0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0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BFBF-72BE-8846-8166-93B76C1A791E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6F53-9295-724E-8392-F69160B0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3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BFBF-72BE-8846-8166-93B76C1A791E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6F53-9295-724E-8392-F69160B0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3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4BFBF-72BE-8846-8166-93B76C1A791E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36F53-9295-724E-8392-F69160B0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2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vi.fnwi.uva.nl/isis/publications/bibtexbrowser.php?author=J.+R.+R.+Uijlings&amp;bib=all.bib" TargetMode="Externa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vi.fnwi.uva.nl/isis/publications/bibtexbrowser.php?author=A.+W.+M.+Smeulders&amp;bib=all.bib" TargetMode="External"/><Relationship Id="rId5" Type="http://schemas.openxmlformats.org/officeDocument/2006/relationships/hyperlink" Target="https://ivi.fnwi.uva.nl/isis/publications/bibtexbrowser.php?author=T.+Gevers&amp;bib=all.bib" TargetMode="External"/><Relationship Id="rId4" Type="http://schemas.openxmlformats.org/officeDocument/2006/relationships/hyperlink" Target="https://ivi.fnwi.uva.nl/isis/publications/bibtexbrowser.php?author=K.+E.+A.+van+de+Sande&amp;bib=all.bib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330B4-027E-8845-8BA1-196BC5152D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68C08-0737-1749-9CA4-781B0EDBDE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70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Tradeoff between precision and recall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usually gives scores or probabilities, so threshold</a:t>
            </a:r>
          </a:p>
          <a:p>
            <a:r>
              <a:rPr lang="en-US" dirty="0"/>
              <a:t>Too low threshold </a:t>
            </a:r>
            <a:r>
              <a:rPr lang="en-US" dirty="0">
                <a:sym typeface="Wingdings"/>
              </a:rPr>
              <a:t> too many detections  low precision, high recall</a:t>
            </a:r>
          </a:p>
          <a:p>
            <a:r>
              <a:rPr lang="en-US" dirty="0">
                <a:sym typeface="Wingdings"/>
              </a:rPr>
              <a:t>Too high threshold  too few detections  high precision, low recall</a:t>
            </a:r>
          </a:p>
          <a:p>
            <a:r>
              <a:rPr lang="en-US" dirty="0">
                <a:sym typeface="Wingdings"/>
              </a:rPr>
              <a:t>Right tradeoff depends on application</a:t>
            </a:r>
          </a:p>
          <a:p>
            <a:pPr lvl="1"/>
            <a:r>
              <a:rPr lang="en-US" dirty="0">
                <a:sym typeface="Wingdings"/>
              </a:rPr>
              <a:t>Detecting cancer cells in tissue: need high recall</a:t>
            </a:r>
          </a:p>
          <a:p>
            <a:pPr lvl="1"/>
            <a:r>
              <a:rPr lang="en-US" dirty="0">
                <a:sym typeface="Wingdings"/>
              </a:rPr>
              <a:t>Detecting edible mushrooms in forest: need high precision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9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precision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981200" y="2266951"/>
            <a:ext cx="38100" cy="303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81200" y="5302250"/>
            <a:ext cx="3784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19300" y="2622550"/>
            <a:ext cx="571500" cy="1016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90800" y="2724150"/>
            <a:ext cx="203200" cy="497284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94000" y="3216474"/>
            <a:ext cx="571500" cy="496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65500" y="3221434"/>
            <a:ext cx="647700" cy="112316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013200" y="3338710"/>
            <a:ext cx="558800" cy="3188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0" y="3657600"/>
            <a:ext cx="342900" cy="531518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14901" y="4189118"/>
            <a:ext cx="558800" cy="3188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73700" y="4508008"/>
            <a:ext cx="101600" cy="79424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948552" y="3990731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Precision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73201" y="2393950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81200" y="5349792"/>
            <a:ext cx="154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Recall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056841" y="2482850"/>
            <a:ext cx="813359" cy="2197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ounded Rectangle 29"/>
          <p:cNvSpPr/>
          <p:nvPr/>
        </p:nvSpPr>
        <p:spPr>
          <a:xfrm>
            <a:off x="2628342" y="2497774"/>
            <a:ext cx="267257" cy="2197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ounded Rectangle 30"/>
          <p:cNvSpPr/>
          <p:nvPr/>
        </p:nvSpPr>
        <p:spPr>
          <a:xfrm>
            <a:off x="2818563" y="2497774"/>
            <a:ext cx="648535" cy="2197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ounded Rectangle 31"/>
          <p:cNvSpPr/>
          <p:nvPr/>
        </p:nvSpPr>
        <p:spPr>
          <a:xfrm>
            <a:off x="3390063" y="2497774"/>
            <a:ext cx="736598" cy="2197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ounded Rectangle 32"/>
          <p:cNvSpPr/>
          <p:nvPr/>
        </p:nvSpPr>
        <p:spPr>
          <a:xfrm>
            <a:off x="4063162" y="2504124"/>
            <a:ext cx="546939" cy="2197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ounded Rectangle 33"/>
          <p:cNvSpPr/>
          <p:nvPr/>
        </p:nvSpPr>
        <p:spPr>
          <a:xfrm>
            <a:off x="4610101" y="2913158"/>
            <a:ext cx="418260" cy="2197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ounded Rectangle 34"/>
          <p:cNvSpPr/>
          <p:nvPr/>
        </p:nvSpPr>
        <p:spPr>
          <a:xfrm>
            <a:off x="4953001" y="2972791"/>
            <a:ext cx="534239" cy="2197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ounded Rectangle 35"/>
          <p:cNvSpPr/>
          <p:nvPr/>
        </p:nvSpPr>
        <p:spPr>
          <a:xfrm>
            <a:off x="5486401" y="3120075"/>
            <a:ext cx="534239" cy="2197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3529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993900" y="2609851"/>
            <a:ext cx="3581400" cy="2692400"/>
          </a:xfrm>
          <a:custGeom>
            <a:avLst/>
            <a:gdLst>
              <a:gd name="connsiteX0" fmla="*/ 33867 w 4775200"/>
              <a:gd name="connsiteY0" fmla="*/ 0 h 3589867"/>
              <a:gd name="connsiteX1" fmla="*/ 795867 w 4775200"/>
              <a:gd name="connsiteY1" fmla="*/ 152400 h 3589867"/>
              <a:gd name="connsiteX2" fmla="*/ 1066800 w 4775200"/>
              <a:gd name="connsiteY2" fmla="*/ 846667 h 3589867"/>
              <a:gd name="connsiteX3" fmla="*/ 1811867 w 4775200"/>
              <a:gd name="connsiteY3" fmla="*/ 812800 h 3589867"/>
              <a:gd name="connsiteX4" fmla="*/ 2709334 w 4775200"/>
              <a:gd name="connsiteY4" fmla="*/ 948267 h 3589867"/>
              <a:gd name="connsiteX5" fmla="*/ 3437467 w 4775200"/>
              <a:gd name="connsiteY5" fmla="*/ 1388533 h 3589867"/>
              <a:gd name="connsiteX6" fmla="*/ 3894667 w 4775200"/>
              <a:gd name="connsiteY6" fmla="*/ 2133600 h 3589867"/>
              <a:gd name="connsiteX7" fmla="*/ 4673600 w 4775200"/>
              <a:gd name="connsiteY7" fmla="*/ 2540000 h 3589867"/>
              <a:gd name="connsiteX8" fmla="*/ 4775200 w 4775200"/>
              <a:gd name="connsiteY8" fmla="*/ 3589867 h 3589867"/>
              <a:gd name="connsiteX9" fmla="*/ 0 w 4775200"/>
              <a:gd name="connsiteY9" fmla="*/ 3572933 h 3589867"/>
              <a:gd name="connsiteX10" fmla="*/ 33867 w 4775200"/>
              <a:gd name="connsiteY10" fmla="*/ 0 h 358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5200" h="3589867">
                <a:moveTo>
                  <a:pt x="33867" y="0"/>
                </a:moveTo>
                <a:lnTo>
                  <a:pt x="795867" y="152400"/>
                </a:lnTo>
                <a:lnTo>
                  <a:pt x="1066800" y="846667"/>
                </a:lnTo>
                <a:lnTo>
                  <a:pt x="1811867" y="812800"/>
                </a:lnTo>
                <a:lnTo>
                  <a:pt x="2709334" y="948267"/>
                </a:lnTo>
                <a:lnTo>
                  <a:pt x="3437467" y="1388533"/>
                </a:lnTo>
                <a:lnTo>
                  <a:pt x="3894667" y="2133600"/>
                </a:lnTo>
                <a:lnTo>
                  <a:pt x="4673600" y="2540000"/>
                </a:lnTo>
                <a:lnTo>
                  <a:pt x="4775200" y="3589867"/>
                </a:lnTo>
                <a:lnTo>
                  <a:pt x="0" y="3572933"/>
                </a:lnTo>
                <a:cubicBezTo>
                  <a:pt x="5645" y="2381955"/>
                  <a:pt x="11289" y="1190978"/>
                  <a:pt x="33867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precision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981200" y="2266951"/>
            <a:ext cx="38100" cy="303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81200" y="5302250"/>
            <a:ext cx="3784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19300" y="2622550"/>
            <a:ext cx="571500" cy="1016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90800" y="2724150"/>
            <a:ext cx="203200" cy="497284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94000" y="3216474"/>
            <a:ext cx="571500" cy="496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65500" y="3221434"/>
            <a:ext cx="647700" cy="112316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013200" y="3338710"/>
            <a:ext cx="558800" cy="3188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0" y="3657600"/>
            <a:ext cx="342900" cy="531518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14901" y="4189118"/>
            <a:ext cx="558800" cy="31889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73700" y="4508008"/>
            <a:ext cx="101600" cy="79424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948552" y="3990731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Precision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73201" y="2393950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19700" y="5332098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81200" y="5349792"/>
            <a:ext cx="154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Recall</a:t>
            </a:r>
          </a:p>
        </p:txBody>
      </p:sp>
    </p:spTree>
    <p:extLst>
      <p:ext uri="{BB962C8B-B14F-4D97-AF65-F5344CB8AC3E}">
        <p14:creationId xmlns:p14="http://schemas.microsoft.com/office/powerpoint/2010/main" val="359294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Average</a:t>
            </a:r>
            <a:r>
              <a:rPr lang="en-US" dirty="0"/>
              <a:t> average precision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 marks detections with overlap &gt; 50% as correct</a:t>
            </a:r>
          </a:p>
          <a:p>
            <a:r>
              <a:rPr lang="en-US" dirty="0"/>
              <a:t>But may need better localization</a:t>
            </a:r>
          </a:p>
          <a:p>
            <a:r>
              <a:rPr lang="en-US" i="1" dirty="0"/>
              <a:t>Average </a:t>
            </a:r>
            <a:r>
              <a:rPr lang="en-US" dirty="0"/>
              <a:t>AP across multiple overlap thresholds</a:t>
            </a:r>
          </a:p>
          <a:p>
            <a:r>
              <a:rPr lang="en-US" dirty="0"/>
              <a:t>Confusingly, still called average precision</a:t>
            </a:r>
          </a:p>
          <a:p>
            <a:r>
              <a:rPr lang="en-US" dirty="0"/>
              <a:t>Introduced in COCO</a:t>
            </a:r>
          </a:p>
        </p:txBody>
      </p:sp>
    </p:spTree>
    <p:extLst>
      <p:ext uri="{BB962C8B-B14F-4D97-AF65-F5344CB8AC3E}">
        <p14:creationId xmlns:p14="http://schemas.microsoft.com/office/powerpoint/2010/main" val="1402944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and category-wise 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category evaluated independently</a:t>
            </a:r>
          </a:p>
          <a:p>
            <a:r>
              <a:rPr lang="en-US" dirty="0"/>
              <a:t>Typically report mean AP averaged over all categories</a:t>
            </a:r>
          </a:p>
          <a:p>
            <a:r>
              <a:rPr lang="en-US" dirty="0"/>
              <a:t>Confusingly called “mean Average Precision”, or “</a:t>
            </a:r>
            <a:r>
              <a:rPr lang="en-US" dirty="0" err="1"/>
              <a:t>mAP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8126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detection hard(</a:t>
            </a:r>
            <a:r>
              <a:rPr lang="en-US" dirty="0" err="1"/>
              <a:t>er</a:t>
            </a:r>
            <a:r>
              <a:rPr lang="en-US" dirty="0"/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2472804" cy="503936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Precise localization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710" y="3200028"/>
            <a:ext cx="3593855" cy="17515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3100" y="3581685"/>
            <a:ext cx="1259859" cy="132895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5190103" y="3544152"/>
            <a:ext cx="565307" cy="61415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2428768" y="3487857"/>
            <a:ext cx="3272585" cy="1381835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4442346" y="3200028"/>
            <a:ext cx="1553248" cy="175155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3532619" y="3467385"/>
            <a:ext cx="2260856" cy="1381835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18343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detection hard(</a:t>
            </a:r>
            <a:r>
              <a:rPr lang="en-US" dirty="0" err="1"/>
              <a:t>er</a:t>
            </a:r>
            <a:r>
              <a:rPr lang="en-US" dirty="0"/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514172"/>
          </a:xfrm>
        </p:spPr>
        <p:txBody>
          <a:bodyPr/>
          <a:lstStyle/>
          <a:p>
            <a:r>
              <a:rPr lang="en-US" dirty="0"/>
              <a:t>Much larger impact </a:t>
            </a:r>
            <a:r>
              <a:rPr lang="en-US"/>
              <a:t>of pose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445" y="2995652"/>
            <a:ext cx="2905030" cy="201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35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detection hard(</a:t>
            </a:r>
            <a:r>
              <a:rPr lang="en-US" dirty="0" err="1"/>
              <a:t>er</a:t>
            </a:r>
            <a:r>
              <a:rPr lang="en-US" dirty="0"/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Occlusion makes localization difficult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893" y="2800805"/>
            <a:ext cx="4403618" cy="301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32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detection hard(</a:t>
            </a:r>
            <a:r>
              <a:rPr lang="en-US" dirty="0" err="1"/>
              <a:t>er</a:t>
            </a:r>
            <a:r>
              <a:rPr lang="en-US" dirty="0"/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5656144" cy="585823"/>
          </a:xfrm>
        </p:spPr>
        <p:txBody>
          <a:bodyPr/>
          <a:lstStyle/>
          <a:p>
            <a:r>
              <a:rPr lang="en-US"/>
              <a:t>Counting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73" y="3414981"/>
            <a:ext cx="2477069" cy="12072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5682" y="3713694"/>
            <a:ext cx="1625160" cy="908546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978" y="3414981"/>
            <a:ext cx="2477069" cy="12072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2006" y="3713694"/>
            <a:ext cx="1625160" cy="890430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3513400" y="3501743"/>
            <a:ext cx="1632974" cy="103016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4934564" y="3555280"/>
            <a:ext cx="808091" cy="890430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794" y="3413196"/>
            <a:ext cx="2477069" cy="12072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50866" y="3641479"/>
            <a:ext cx="1625160" cy="890430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6899171" y="3722752"/>
            <a:ext cx="1625160" cy="890430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347332" y="3501743"/>
            <a:ext cx="1632974" cy="103016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59642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detection hard(</a:t>
            </a:r>
            <a:r>
              <a:rPr lang="en-US" dirty="0" err="1"/>
              <a:t>er</a:t>
            </a:r>
            <a:r>
              <a:rPr lang="en-US" dirty="0"/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514172"/>
          </a:xfrm>
        </p:spPr>
        <p:txBody>
          <a:bodyPr/>
          <a:lstStyle/>
          <a:p>
            <a:r>
              <a:rPr lang="en-US"/>
              <a:t>Small objects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239" y="2638567"/>
            <a:ext cx="4475186" cy="298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46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Task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39287" y="2394626"/>
            <a:ext cx="5097439" cy="3345111"/>
            <a:chOff x="1354667" y="1408581"/>
            <a:chExt cx="6333066" cy="4749799"/>
          </a:xfrm>
        </p:grpSpPr>
        <p:pic>
          <p:nvPicPr>
            <p:cNvPr id="5" name="Picture 4" descr="vis_0.png"/>
            <p:cNvPicPr>
              <a:picLocks noChangeAspect="1"/>
            </p:cNvPicPr>
            <p:nvPr/>
          </p:nvPicPr>
          <p:blipFill>
            <a:blip r:embed="rId2">
              <a:grayscl/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4667" y="1408581"/>
              <a:ext cx="6333066" cy="474979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183467" y="2269067"/>
              <a:ext cx="1016000" cy="3217333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45199" y="2607734"/>
              <a:ext cx="829733" cy="2099733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13467" y="3488267"/>
              <a:ext cx="4250266" cy="2624657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3467" y="3081867"/>
              <a:ext cx="1930400" cy="2743200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91816" y="1850794"/>
              <a:ext cx="1623362" cy="353844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person 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84201" y="2269062"/>
              <a:ext cx="1599619" cy="36013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person 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3463" y="3186437"/>
              <a:ext cx="1390376" cy="29188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horse 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59137" y="5503334"/>
              <a:ext cx="1528596" cy="28355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horse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45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as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through every possible box and classify</a:t>
            </a:r>
          </a:p>
          <a:p>
            <a:r>
              <a:rPr lang="en-US" dirty="0"/>
              <a:t>How many boxes?</a:t>
            </a:r>
          </a:p>
          <a:p>
            <a:pPr lvl="1"/>
            <a:r>
              <a:rPr lang="en-US" dirty="0"/>
              <a:t>Every pair of pixels = 1 box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             = O(N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For 300 x 500 image, N = 150K</a:t>
            </a:r>
          </a:p>
          <a:p>
            <a:pPr lvl="1"/>
            <a:r>
              <a:rPr lang="en-US" dirty="0"/>
              <a:t>2.25 x 10</a:t>
            </a:r>
            <a:r>
              <a:rPr lang="en-US" baseline="30000" dirty="0"/>
              <a:t>10</a:t>
            </a:r>
            <a:r>
              <a:rPr lang="en-US" dirty="0"/>
              <a:t> boxes!</a:t>
            </a:r>
          </a:p>
        </p:txBody>
      </p:sp>
      <p:sp>
        <p:nvSpPr>
          <p:cNvPr id="4" name="Rectangle 3"/>
          <p:cNvSpPr/>
          <p:nvPr/>
        </p:nvSpPr>
        <p:spPr>
          <a:xfrm>
            <a:off x="5616055" y="3333573"/>
            <a:ext cx="2896738" cy="207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6389974" y="3571448"/>
            <a:ext cx="112594" cy="1125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6998564" y="3944997"/>
            <a:ext cx="112594" cy="1125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6442313" y="3627745"/>
            <a:ext cx="603914" cy="3582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42" y="3523836"/>
            <a:ext cx="662592" cy="53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38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scanning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2226469"/>
            <a:ext cx="3537329" cy="32635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Fix size</a:t>
            </a:r>
          </a:p>
          <a:p>
            <a:pPr lvl="1"/>
            <a:r>
              <a:rPr lang="en-US" dirty="0"/>
              <a:t>Can take a few different sizes</a:t>
            </a:r>
          </a:p>
          <a:p>
            <a:r>
              <a:rPr lang="en-US" dirty="0"/>
              <a:t>Fixed stride</a:t>
            </a:r>
          </a:p>
          <a:p>
            <a:r>
              <a:rPr lang="en-US" dirty="0"/>
              <a:t>Convolution with a filter</a:t>
            </a:r>
          </a:p>
          <a:p>
            <a:pPr lvl="1"/>
            <a:r>
              <a:rPr lang="en-US" dirty="0"/>
              <a:t>Classic: compute HOG features over entire image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388242" y="2905125"/>
          <a:ext cx="3094140" cy="1647255"/>
        </p:xfrm>
        <a:graphic>
          <a:graphicData uri="http://schemas.openxmlformats.org/drawingml/2006/table">
            <a:tbl>
              <a:tblPr firstRow="1" bandRow="1"/>
              <a:tblGrid>
                <a:gridCol w="221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10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1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10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10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10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101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101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2101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2101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29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388242" y="2905125"/>
            <a:ext cx="443066" cy="981928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5073A8-85B4-2E4C-B4E1-C69E49F57D0F}"/>
              </a:ext>
            </a:extLst>
          </p:cNvPr>
          <p:cNvSpPr/>
          <p:nvPr/>
        </p:nvSpPr>
        <p:spPr>
          <a:xfrm>
            <a:off x="4602708" y="2905125"/>
            <a:ext cx="443066" cy="981928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912FD6-D08F-B241-81A7-0060B0E5D3F0}"/>
              </a:ext>
            </a:extLst>
          </p:cNvPr>
          <p:cNvSpPr/>
          <p:nvPr/>
        </p:nvSpPr>
        <p:spPr>
          <a:xfrm>
            <a:off x="4832037" y="2905125"/>
            <a:ext cx="443066" cy="981928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EEE9A7-52CF-E847-8330-0463A6557633}"/>
              </a:ext>
            </a:extLst>
          </p:cNvPr>
          <p:cNvSpPr/>
          <p:nvPr/>
        </p:nvSpPr>
        <p:spPr>
          <a:xfrm>
            <a:off x="5054299" y="2905125"/>
            <a:ext cx="443066" cy="981928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7934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scale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375" y="2349499"/>
            <a:ext cx="4924425" cy="328295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857375" y="2349500"/>
          <a:ext cx="4924430" cy="3282950"/>
        </p:xfrm>
        <a:graphic>
          <a:graphicData uri="http://schemas.openxmlformats.org/drawingml/2006/table">
            <a:tbl>
              <a:tblPr firstRow="1" bandRow="1"/>
              <a:tblGrid>
                <a:gridCol w="351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7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7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7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7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7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7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7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7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7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74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74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56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52374" y="3009046"/>
            <a:ext cx="1054426" cy="1950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5016174" y="3682144"/>
            <a:ext cx="368627" cy="1277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38592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DF2E-6181-734F-815F-14BFABFE7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same window size, but run on </a:t>
            </a:r>
            <a:r>
              <a:rPr lang="en-US" i="1" dirty="0"/>
              <a:t>image pyramid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703" y="3682144"/>
            <a:ext cx="3268358" cy="217890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43703" y="3682144"/>
          <a:ext cx="3268356" cy="2178911"/>
        </p:xfrm>
        <a:graphic>
          <a:graphicData uri="http://schemas.openxmlformats.org/drawingml/2006/table">
            <a:tbl>
              <a:tblPr firstRow="1" bandRow="1"/>
              <a:tblGrid>
                <a:gridCol w="233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34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34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34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34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34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34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345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345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345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11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27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273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330698" y="4326319"/>
            <a:ext cx="444500" cy="8905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987" y="2190844"/>
            <a:ext cx="1923013" cy="128201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394988" y="2190936"/>
          <a:ext cx="1923012" cy="1281920"/>
        </p:xfrm>
        <a:graphic>
          <a:graphicData uri="http://schemas.openxmlformats.org/drawingml/2006/table">
            <a:tbl>
              <a:tblPr firstRow="1" bandRow="1"/>
              <a:tblGrid>
                <a:gridCol w="213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6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36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36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36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36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6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38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38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3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"/>
                          <a:ea typeface="Gill Sans"/>
                          <a:cs typeface="Gill Sans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68580" marR="68580" marT="34290" marB="34290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609851" y="2458428"/>
            <a:ext cx="425450" cy="7737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59202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66F4-FFEF-1647-B78C-F0BDD4209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57FC6-1F42-D34D-8B9A-DE016605C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Classifies millions of boxes, so must be very fast</a:t>
            </a:r>
          </a:p>
          <a:p>
            <a:r>
              <a:rPr lang="en-US" dirty="0"/>
              <a:t>Needs ultra-fine sampling of scales and object sizes, can still miss outlier sizes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8FB4D-34BF-DC47-8815-8C24B7193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328" y="3423443"/>
            <a:ext cx="4642758" cy="30615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FA42C0-BE47-6040-921C-6AF0DEC903C8}"/>
              </a:ext>
            </a:extLst>
          </p:cNvPr>
          <p:cNvSpPr/>
          <p:nvPr/>
        </p:nvSpPr>
        <p:spPr>
          <a:xfrm>
            <a:off x="2394857" y="4354286"/>
            <a:ext cx="4212772" cy="119742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18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/>
          </p:cNvSpPr>
          <p:nvPr/>
        </p:nvSpPr>
        <p:spPr bwMode="auto">
          <a:xfrm>
            <a:off x="2201168" y="5154853"/>
            <a:ext cx="4809330" cy="2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98">
                <a:solidFill>
                  <a:srgbClr val="FEFEFE"/>
                </a:solidFill>
                <a:ea typeface="ＭＳ Ｐゴシック" charset="0"/>
                <a:cs typeface="ＭＳ Ｐゴシック" charset="0"/>
              </a:rPr>
              <a:t>metric: mean average precision (higher is better)</a:t>
            </a:r>
          </a:p>
        </p:txBody>
      </p:sp>
      <p:graphicFrame>
        <p:nvGraphicFramePr>
          <p:cNvPr id="50178" name="Group 2"/>
          <p:cNvGraphicFramePr>
            <a:graphicFrameLocks noGrp="1"/>
          </p:cNvGraphicFramePr>
          <p:nvPr/>
        </p:nvGraphicFramePr>
        <p:xfrm>
          <a:off x="1896443" y="1732081"/>
          <a:ext cx="5351115" cy="3394472"/>
        </p:xfrm>
        <a:graphic>
          <a:graphicData uri="http://schemas.openxmlformats.org/drawingml/2006/table">
            <a:tbl>
              <a:tblPr/>
              <a:tblGrid>
                <a:gridCol w="2975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7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2007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2010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DPM v5 (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Girshick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 et al. 2011)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33.7%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29.6%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4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UVA sel. search (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Uijlings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35.1%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Regionlets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 (Wang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41.7%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39.7%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SegDPM (Fidler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40.4%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</a:t>
                      </a:r>
                    </a:p>
                  </a:txBody>
                  <a:tcPr marL="26789" marR="26789" marT="26788" marB="26788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54.2%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50.2%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FFFEFE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 + bbox regression</a:t>
                      </a:r>
                    </a:p>
                  </a:txBody>
                  <a:tcPr marL="26789" marR="26789" marT="26788" marB="26788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8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58.5%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53.7%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1232" name="Rectangle 76"/>
          <p:cNvSpPr>
            <a:spLocks/>
          </p:cNvSpPr>
          <p:nvPr/>
        </p:nvSpPr>
        <p:spPr bwMode="auto">
          <a:xfrm>
            <a:off x="827313" y="991196"/>
            <a:ext cx="6503961" cy="54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953" dirty="0"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Scanning window results on PASCAL</a:t>
            </a:r>
          </a:p>
        </p:txBody>
      </p:sp>
      <p:sp>
        <p:nvSpPr>
          <p:cNvPr id="51233" name="Rectangle 77"/>
          <p:cNvSpPr>
            <a:spLocks/>
          </p:cNvSpPr>
          <p:nvPr/>
        </p:nvSpPr>
        <p:spPr bwMode="auto">
          <a:xfrm>
            <a:off x="1852910" y="2656114"/>
            <a:ext cx="5451575" cy="24739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sp>
        <p:nvSpPr>
          <p:cNvPr id="51234" name="Rectangle 78"/>
          <p:cNvSpPr>
            <a:spLocks/>
          </p:cNvSpPr>
          <p:nvPr/>
        </p:nvSpPr>
        <p:spPr bwMode="auto">
          <a:xfrm>
            <a:off x="3502950" y="4234815"/>
            <a:ext cx="17338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Reference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1400" y="5515273"/>
            <a:ext cx="1752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Slide credit : Ross </a:t>
            </a:r>
            <a:r>
              <a:rPr lang="en-US" sz="1350" dirty="0" err="1"/>
              <a:t>Girshick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585470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2: Object proposals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segmentation to produce ~5K candidates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18214"/>
            <a:ext cx="7912100" cy="2926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501" y="5290422"/>
            <a:ext cx="5651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Selective Search for Object Recognition</a:t>
            </a:r>
            <a:br>
              <a:rPr lang="en-US" sz="1350" dirty="0"/>
            </a:br>
            <a:r>
              <a:rPr lang="en-US" sz="1350" dirty="0">
                <a:hlinkClick r:id="rId3"/>
              </a:rPr>
              <a:t>J. R. R. Uijlings</a:t>
            </a:r>
            <a:r>
              <a:rPr lang="en-US" sz="1350" dirty="0"/>
              <a:t>, </a:t>
            </a:r>
            <a:r>
              <a:rPr lang="en-US" sz="1350" dirty="0">
                <a:hlinkClick r:id="rId4"/>
              </a:rPr>
              <a:t>K. E. A. van de Sande</a:t>
            </a:r>
            <a:r>
              <a:rPr lang="en-US" sz="1350" dirty="0"/>
              <a:t>, </a:t>
            </a:r>
            <a:r>
              <a:rPr lang="en-US" sz="1350" dirty="0">
                <a:hlinkClick r:id="rId5"/>
              </a:rPr>
              <a:t>T. Gevers</a:t>
            </a:r>
            <a:r>
              <a:rPr lang="en-US" sz="1350" dirty="0"/>
              <a:t>, </a:t>
            </a:r>
            <a:r>
              <a:rPr lang="en-US" sz="1350" dirty="0">
                <a:hlinkClick r:id="rId6"/>
              </a:rPr>
              <a:t>A. W. M. Smeulders</a:t>
            </a:r>
            <a:br>
              <a:rPr lang="en-US" sz="1350" dirty="0"/>
            </a:br>
            <a:r>
              <a:rPr lang="en-US" sz="1350" dirty="0"/>
              <a:t>In International Journal of Computer Vision 2013.</a:t>
            </a:r>
          </a:p>
        </p:txBody>
      </p:sp>
    </p:spTree>
    <p:extLst>
      <p:ext uri="{BB962C8B-B14F-4D97-AF65-F5344CB8AC3E}">
        <p14:creationId xmlns:p14="http://schemas.microsoft.com/office/powerpoint/2010/main" val="694143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03DE9-14CF-744B-9410-AFBA44B4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2: object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B67B1-3FD4-8147-B49D-D76EE1FCE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different segmentation algorithms (k-means on color, k-means on </a:t>
            </a:r>
            <a:r>
              <a:rPr lang="en-US" dirty="0" err="1"/>
              <a:t>color+position</a:t>
            </a:r>
            <a:r>
              <a:rPr lang="en-US" dirty="0"/>
              <a:t>, N-cuts….)</a:t>
            </a:r>
          </a:p>
          <a:p>
            <a:r>
              <a:rPr lang="en-US" dirty="0"/>
              <a:t>Many </a:t>
            </a:r>
            <a:r>
              <a:rPr lang="en-US" dirty="0" err="1"/>
              <a:t>hyperparameters</a:t>
            </a:r>
            <a:r>
              <a:rPr lang="en-US" dirty="0"/>
              <a:t> (number of clusters, weights on edges)</a:t>
            </a:r>
          </a:p>
          <a:p>
            <a:r>
              <a:rPr lang="en-US" dirty="0"/>
              <a:t>Try everything!</a:t>
            </a:r>
          </a:p>
          <a:p>
            <a:pPr lvl="1"/>
            <a:r>
              <a:rPr lang="en-US" dirty="0"/>
              <a:t>Every cluster is a candidate object</a:t>
            </a:r>
          </a:p>
          <a:p>
            <a:pPr lvl="1"/>
            <a:r>
              <a:rPr lang="en-US" dirty="0"/>
              <a:t>Thousands of segmentations -&gt; thousands of candidate objects</a:t>
            </a:r>
          </a:p>
        </p:txBody>
      </p:sp>
    </p:spTree>
    <p:extLst>
      <p:ext uri="{BB962C8B-B14F-4D97-AF65-F5344CB8AC3E}">
        <p14:creationId xmlns:p14="http://schemas.microsoft.com/office/powerpoint/2010/main" val="3498457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 2: Object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FC328-6E94-AE4C-B552-EC48DE388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76007" cy="4351338"/>
          </a:xfrm>
        </p:spPr>
        <p:txBody>
          <a:bodyPr/>
          <a:lstStyle/>
          <a:p>
            <a:r>
              <a:rPr lang="en-US" dirty="0"/>
              <a:t>Tens of ways of generating candidates (“proposals”)</a:t>
            </a:r>
          </a:p>
          <a:p>
            <a:r>
              <a:rPr lang="en-US" dirty="0"/>
              <a:t>What fraction of ground truth objects have proposals near them?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5489972"/>
            <a:ext cx="7886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What makes for effective detection proposals? J. </a:t>
            </a:r>
            <a:r>
              <a:rPr lang="en-US" sz="1350" dirty="0" err="1"/>
              <a:t>Hosang</a:t>
            </a:r>
            <a:r>
              <a:rPr lang="en-US" sz="1350" dirty="0"/>
              <a:t>, R. </a:t>
            </a:r>
            <a:r>
              <a:rPr lang="en-US" sz="1350" dirty="0" err="1"/>
              <a:t>Benenson</a:t>
            </a:r>
            <a:r>
              <a:rPr lang="en-US" sz="1350" dirty="0"/>
              <a:t>, P. Dollar, B. Schiele. In TPAMI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798" y="1798946"/>
            <a:ext cx="3532547" cy="3496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386" y="1866638"/>
            <a:ext cx="1576653" cy="24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10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9697-E84E-5E4F-8BE4-D9723EC9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do with proposals?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F0F83-5FBF-A345-8E32-584FE6B77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proposal is a group of pixels</a:t>
            </a:r>
          </a:p>
          <a:p>
            <a:r>
              <a:rPr lang="en-US" dirty="0"/>
              <a:t>Take tight fitting box and </a:t>
            </a:r>
            <a:r>
              <a:rPr lang="en-US" i="1" dirty="0"/>
              <a:t>classify it</a:t>
            </a:r>
          </a:p>
          <a:p>
            <a:r>
              <a:rPr lang="en-US" i="1" dirty="0"/>
              <a:t>Can leverage any image classification approach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5905D-FD4D-6F43-9F4F-14E1539BD0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59" y="3365767"/>
            <a:ext cx="2905030" cy="201310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0F3828E3-928E-6547-8B13-3A2F79CB2778}"/>
              </a:ext>
            </a:extLst>
          </p:cNvPr>
          <p:cNvSpPr/>
          <p:nvPr/>
        </p:nvSpPr>
        <p:spPr>
          <a:xfrm>
            <a:off x="1730829" y="3679371"/>
            <a:ext cx="892628" cy="1328058"/>
          </a:xfrm>
          <a:custGeom>
            <a:avLst/>
            <a:gdLst>
              <a:gd name="connsiteX0" fmla="*/ 0 w 892628"/>
              <a:gd name="connsiteY0" fmla="*/ 1132115 h 1328058"/>
              <a:gd name="connsiteX1" fmla="*/ 87085 w 892628"/>
              <a:gd name="connsiteY1" fmla="*/ 838200 h 1328058"/>
              <a:gd name="connsiteX2" fmla="*/ 32657 w 892628"/>
              <a:gd name="connsiteY2" fmla="*/ 544286 h 1328058"/>
              <a:gd name="connsiteX3" fmla="*/ 65314 w 892628"/>
              <a:gd name="connsiteY3" fmla="*/ 348343 h 1328058"/>
              <a:gd name="connsiteX4" fmla="*/ 228600 w 892628"/>
              <a:gd name="connsiteY4" fmla="*/ 239486 h 1328058"/>
              <a:gd name="connsiteX5" fmla="*/ 522514 w 892628"/>
              <a:gd name="connsiteY5" fmla="*/ 87086 h 1328058"/>
              <a:gd name="connsiteX6" fmla="*/ 685800 w 892628"/>
              <a:gd name="connsiteY6" fmla="*/ 0 h 1328058"/>
              <a:gd name="connsiteX7" fmla="*/ 783771 w 892628"/>
              <a:gd name="connsiteY7" fmla="*/ 65315 h 1328058"/>
              <a:gd name="connsiteX8" fmla="*/ 849085 w 892628"/>
              <a:gd name="connsiteY8" fmla="*/ 32658 h 1328058"/>
              <a:gd name="connsiteX9" fmla="*/ 838200 w 892628"/>
              <a:gd name="connsiteY9" fmla="*/ 174172 h 1328058"/>
              <a:gd name="connsiteX10" fmla="*/ 892628 w 892628"/>
              <a:gd name="connsiteY10" fmla="*/ 272143 h 1328058"/>
              <a:gd name="connsiteX11" fmla="*/ 827314 w 892628"/>
              <a:gd name="connsiteY11" fmla="*/ 435429 h 1328058"/>
              <a:gd name="connsiteX12" fmla="*/ 827314 w 892628"/>
              <a:gd name="connsiteY12" fmla="*/ 435429 h 1328058"/>
              <a:gd name="connsiteX13" fmla="*/ 631371 w 892628"/>
              <a:gd name="connsiteY13" fmla="*/ 838200 h 1328058"/>
              <a:gd name="connsiteX14" fmla="*/ 642257 w 892628"/>
              <a:gd name="connsiteY14" fmla="*/ 1110343 h 1328058"/>
              <a:gd name="connsiteX15" fmla="*/ 293914 w 892628"/>
              <a:gd name="connsiteY15" fmla="*/ 1328058 h 1328058"/>
              <a:gd name="connsiteX16" fmla="*/ 0 w 892628"/>
              <a:gd name="connsiteY16" fmla="*/ 1132115 h 132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92628" h="1328058">
                <a:moveTo>
                  <a:pt x="0" y="1132115"/>
                </a:moveTo>
                <a:lnTo>
                  <a:pt x="87085" y="838200"/>
                </a:lnTo>
                <a:lnTo>
                  <a:pt x="32657" y="544286"/>
                </a:lnTo>
                <a:lnTo>
                  <a:pt x="65314" y="348343"/>
                </a:lnTo>
                <a:lnTo>
                  <a:pt x="228600" y="239486"/>
                </a:lnTo>
                <a:lnTo>
                  <a:pt x="522514" y="87086"/>
                </a:lnTo>
                <a:lnTo>
                  <a:pt x="685800" y="0"/>
                </a:lnTo>
                <a:lnTo>
                  <a:pt x="783771" y="65315"/>
                </a:lnTo>
                <a:lnTo>
                  <a:pt x="849085" y="32658"/>
                </a:lnTo>
                <a:lnTo>
                  <a:pt x="838200" y="174172"/>
                </a:lnTo>
                <a:lnTo>
                  <a:pt x="892628" y="272143"/>
                </a:lnTo>
                <a:lnTo>
                  <a:pt x="827314" y="435429"/>
                </a:lnTo>
                <a:lnTo>
                  <a:pt x="827314" y="435429"/>
                </a:lnTo>
                <a:lnTo>
                  <a:pt x="631371" y="838200"/>
                </a:lnTo>
                <a:lnTo>
                  <a:pt x="642257" y="1110343"/>
                </a:lnTo>
                <a:lnTo>
                  <a:pt x="293914" y="1328058"/>
                </a:lnTo>
                <a:lnTo>
                  <a:pt x="0" y="1132115"/>
                </a:lnTo>
                <a:close/>
              </a:path>
            </a:pathLst>
          </a:custGeom>
          <a:solidFill>
            <a:srgbClr val="FF00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2AB72-60C7-274A-809F-18494795A0C0}"/>
              </a:ext>
            </a:extLst>
          </p:cNvPr>
          <p:cNvSpPr/>
          <p:nvPr/>
        </p:nvSpPr>
        <p:spPr>
          <a:xfrm>
            <a:off x="1730829" y="3679371"/>
            <a:ext cx="892628" cy="132805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5FA6E-FBB2-0D4E-B32F-06EA2D5957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38" t="15578" r="24435" b="18452"/>
          <a:stretch/>
        </p:blipFill>
        <p:spPr>
          <a:xfrm>
            <a:off x="4920343" y="3679371"/>
            <a:ext cx="892630" cy="1328058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24A1CBF0-CC88-0449-9037-1BA24AFB5F37}"/>
              </a:ext>
            </a:extLst>
          </p:cNvPr>
          <p:cNvSpPr/>
          <p:nvPr/>
        </p:nvSpPr>
        <p:spPr>
          <a:xfrm>
            <a:off x="3725636" y="4191000"/>
            <a:ext cx="846364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9AE146E0-BC02-E14B-8BDA-7034DFBC581B}"/>
              </a:ext>
            </a:extLst>
          </p:cNvPr>
          <p:cNvSpPr/>
          <p:nvPr/>
        </p:nvSpPr>
        <p:spPr>
          <a:xfrm>
            <a:off x="6161316" y="4191000"/>
            <a:ext cx="846364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BBE6B-5860-A347-968D-DB3B379F6EF0}"/>
              </a:ext>
            </a:extLst>
          </p:cNvPr>
          <p:cNvSpPr txBox="1"/>
          <p:nvPr/>
        </p:nvSpPr>
        <p:spPr>
          <a:xfrm>
            <a:off x="7130143" y="4093029"/>
            <a:ext cx="132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Horse</a:t>
            </a:r>
          </a:p>
        </p:txBody>
      </p:sp>
    </p:spTree>
    <p:extLst>
      <p:ext uri="{BB962C8B-B14F-4D97-AF65-F5344CB8AC3E}">
        <p14:creationId xmlns:p14="http://schemas.microsoft.com/office/powerpoint/2010/main" val="227596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16950" y="2226469"/>
            <a:ext cx="5298400" cy="3263504"/>
          </a:xfrm>
        </p:spPr>
        <p:txBody>
          <a:bodyPr/>
          <a:lstStyle/>
          <a:p>
            <a:r>
              <a:rPr lang="en-US" dirty="0"/>
              <a:t>Face detection</a:t>
            </a:r>
          </a:p>
          <a:p>
            <a:r>
              <a:rPr lang="en-US" dirty="0"/>
              <a:t>One category: face</a:t>
            </a:r>
          </a:p>
          <a:p>
            <a:r>
              <a:rPr lang="en-US" dirty="0"/>
              <a:t>Frontal faces</a:t>
            </a:r>
          </a:p>
          <a:p>
            <a:r>
              <a:rPr lang="en-US" dirty="0"/>
              <a:t>Fairly rigid, </a:t>
            </a:r>
            <a:r>
              <a:rPr lang="en-US" dirty="0" err="1"/>
              <a:t>unoccluded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4245" y="5146060"/>
            <a:ext cx="8813042" cy="21495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entagon 4"/>
          <p:cNvSpPr/>
          <p:nvPr/>
        </p:nvSpPr>
        <p:spPr>
          <a:xfrm rot="16200000">
            <a:off x="53340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606437"/>
            <a:ext cx="2404149" cy="19213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16910" y="5702285"/>
            <a:ext cx="56105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Human Face Detection in Visual Scenes. H. Rowley, S. </a:t>
            </a:r>
            <a:r>
              <a:rPr lang="en-US" sz="1350" dirty="0" err="1"/>
              <a:t>Baluja</a:t>
            </a:r>
            <a:r>
              <a:rPr lang="en-US" sz="1350" dirty="0"/>
              <a:t>, T. </a:t>
            </a:r>
            <a:r>
              <a:rPr lang="en-US" sz="1350" dirty="0" err="1"/>
              <a:t>Kanade</a:t>
            </a:r>
            <a:r>
              <a:rPr lang="en-US" sz="1350" dirty="0"/>
              <a:t>. 1995.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50" y="5559378"/>
            <a:ext cx="10704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1990’s</a:t>
            </a:r>
          </a:p>
        </p:txBody>
      </p:sp>
    </p:spTree>
    <p:extLst>
      <p:ext uri="{BB962C8B-B14F-4D97-AF65-F5344CB8AC3E}">
        <p14:creationId xmlns:p14="http://schemas.microsoft.com/office/powerpoint/2010/main" val="3587767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/>
          </p:cNvSpPr>
          <p:nvPr/>
        </p:nvSpPr>
        <p:spPr bwMode="auto">
          <a:xfrm>
            <a:off x="2201168" y="5154853"/>
            <a:ext cx="4809330" cy="2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98">
                <a:solidFill>
                  <a:srgbClr val="FEFEFE"/>
                </a:solidFill>
                <a:ea typeface="ＭＳ Ｐゴシック" charset="0"/>
                <a:cs typeface="ＭＳ Ｐゴシック" charset="0"/>
              </a:rPr>
              <a:t>metric: mean average precision (higher is better)</a:t>
            </a:r>
          </a:p>
        </p:txBody>
      </p:sp>
      <p:graphicFrame>
        <p:nvGraphicFramePr>
          <p:cNvPr id="50178" name="Group 2"/>
          <p:cNvGraphicFramePr>
            <a:graphicFrameLocks noGrp="1"/>
          </p:cNvGraphicFramePr>
          <p:nvPr/>
        </p:nvGraphicFramePr>
        <p:xfrm>
          <a:off x="1896443" y="1732081"/>
          <a:ext cx="5351115" cy="3394472"/>
        </p:xfrm>
        <a:graphic>
          <a:graphicData uri="http://schemas.openxmlformats.org/drawingml/2006/table">
            <a:tbl>
              <a:tblPr/>
              <a:tblGrid>
                <a:gridCol w="2975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7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2007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2010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DPM v5 (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Girshick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 et al. 2011)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33.7%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29.6%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4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UVA sel. search (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Uijlings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35.1%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Regionlets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 (Wang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41.7%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39.7%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SegDPM (Fidler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40.4%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</a:t>
                      </a:r>
                    </a:p>
                  </a:txBody>
                  <a:tcPr marL="26789" marR="26789" marT="26788" marB="26788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54.2%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50.2%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FFFEFE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 + bbox regression</a:t>
                      </a:r>
                    </a:p>
                  </a:txBody>
                  <a:tcPr marL="26789" marR="26789" marT="26788" marB="26788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8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58.5%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53.7%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1232" name="Rectangle 76"/>
          <p:cNvSpPr>
            <a:spLocks/>
          </p:cNvSpPr>
          <p:nvPr/>
        </p:nvSpPr>
        <p:spPr bwMode="auto">
          <a:xfrm>
            <a:off x="1812727" y="991196"/>
            <a:ext cx="5518547" cy="54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953" dirty="0"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Proposal methods results</a:t>
            </a:r>
          </a:p>
        </p:txBody>
      </p:sp>
      <p:sp>
        <p:nvSpPr>
          <p:cNvPr id="51233" name="Rectangle 77"/>
          <p:cNvSpPr>
            <a:spLocks/>
          </p:cNvSpPr>
          <p:nvPr/>
        </p:nvSpPr>
        <p:spPr bwMode="auto">
          <a:xfrm>
            <a:off x="1852910" y="3276600"/>
            <a:ext cx="5451575" cy="18535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sp>
        <p:nvSpPr>
          <p:cNvPr id="51234" name="Rectangle 78"/>
          <p:cNvSpPr>
            <a:spLocks/>
          </p:cNvSpPr>
          <p:nvPr/>
        </p:nvSpPr>
        <p:spPr bwMode="auto">
          <a:xfrm>
            <a:off x="3502950" y="4234815"/>
            <a:ext cx="17338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Reference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1400" y="5515273"/>
            <a:ext cx="1752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Slide credit : Ross </a:t>
            </a:r>
            <a:r>
              <a:rPr lang="en-US" sz="1350" dirty="0" err="1"/>
              <a:t>Girshick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159082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/>
          </p:cNvSpPr>
          <p:nvPr/>
        </p:nvSpPr>
        <p:spPr bwMode="auto">
          <a:xfrm>
            <a:off x="2201168" y="5154853"/>
            <a:ext cx="4809330" cy="2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98">
                <a:solidFill>
                  <a:srgbClr val="FEFEFE"/>
                </a:solidFill>
                <a:ea typeface="ＭＳ Ｐゴシック" charset="0"/>
                <a:cs typeface="ＭＳ Ｐゴシック" charset="0"/>
              </a:rPr>
              <a:t>metric: mean average precision (higher is better)</a:t>
            </a:r>
          </a:p>
        </p:txBody>
      </p:sp>
      <p:graphicFrame>
        <p:nvGraphicFramePr>
          <p:cNvPr id="50178" name="Group 2"/>
          <p:cNvGraphicFramePr>
            <a:graphicFrameLocks noGrp="1"/>
          </p:cNvGraphicFramePr>
          <p:nvPr/>
        </p:nvGraphicFramePr>
        <p:xfrm>
          <a:off x="1896443" y="1732081"/>
          <a:ext cx="5351115" cy="3394472"/>
        </p:xfrm>
        <a:graphic>
          <a:graphicData uri="http://schemas.openxmlformats.org/drawingml/2006/table">
            <a:tbl>
              <a:tblPr/>
              <a:tblGrid>
                <a:gridCol w="2975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7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2007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2010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DPM v5 (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Girshick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 et al. 2011)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33.7%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29.6%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4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UVA sel. search (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Uijlings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35.1%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Regionlets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 (Wang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41.7%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39.7%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SegDPM (Fidler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40.4%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</a:t>
                      </a:r>
                    </a:p>
                  </a:txBody>
                  <a:tcPr marL="26789" marR="26789" marT="26788" marB="26788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54.2%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50.2%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FFFEFE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 + bbox regression</a:t>
                      </a:r>
                    </a:p>
                  </a:txBody>
                  <a:tcPr marL="26789" marR="26789" marT="26788" marB="26788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8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58.5%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53.7%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1232" name="Rectangle 76"/>
          <p:cNvSpPr>
            <a:spLocks/>
          </p:cNvSpPr>
          <p:nvPr/>
        </p:nvSpPr>
        <p:spPr bwMode="auto">
          <a:xfrm>
            <a:off x="1812727" y="991196"/>
            <a:ext cx="5518547" cy="54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953" dirty="0"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Proposal methods results</a:t>
            </a:r>
          </a:p>
        </p:txBody>
      </p:sp>
      <p:sp>
        <p:nvSpPr>
          <p:cNvPr id="51233" name="Rectangle 77"/>
          <p:cNvSpPr>
            <a:spLocks/>
          </p:cNvSpPr>
          <p:nvPr/>
        </p:nvSpPr>
        <p:spPr bwMode="auto">
          <a:xfrm>
            <a:off x="1852910" y="4103914"/>
            <a:ext cx="5451575" cy="10261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sp>
        <p:nvSpPr>
          <p:cNvPr id="51234" name="Rectangle 78"/>
          <p:cNvSpPr>
            <a:spLocks/>
          </p:cNvSpPr>
          <p:nvPr/>
        </p:nvSpPr>
        <p:spPr bwMode="auto">
          <a:xfrm>
            <a:off x="3502950" y="4234815"/>
            <a:ext cx="17338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Reference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1400" y="5515273"/>
            <a:ext cx="1752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Slide credit : Ross </a:t>
            </a:r>
            <a:r>
              <a:rPr lang="en-US" sz="1350" dirty="0" err="1"/>
              <a:t>Girshick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102203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R-CNN: Regions with CNN features</a:t>
            </a:r>
          </a:p>
        </p:txBody>
      </p:sp>
      <p:grpSp>
        <p:nvGrpSpPr>
          <p:cNvPr id="31746" name="Group 4"/>
          <p:cNvGrpSpPr>
            <a:grpSpLocks/>
          </p:cNvGrpSpPr>
          <p:nvPr/>
        </p:nvGrpSpPr>
        <p:grpSpPr bwMode="auto">
          <a:xfrm>
            <a:off x="1186532" y="2538263"/>
            <a:ext cx="6770099" cy="1466702"/>
            <a:chOff x="0" y="0"/>
            <a:chExt cx="8087" cy="1751"/>
          </a:xfrm>
          <a:noFill/>
        </p:grpSpPr>
        <p:sp>
          <p:nvSpPr>
            <p:cNvPr id="31751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949"/>
            </a:p>
          </p:txBody>
        </p:sp>
        <p:pic>
          <p:nvPicPr>
            <p:cNvPr id="3175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Rectangle 5"/>
          <p:cNvSpPr>
            <a:spLocks/>
          </p:cNvSpPr>
          <p:nvPr/>
        </p:nvSpPr>
        <p:spPr bwMode="auto">
          <a:xfrm>
            <a:off x="1574974" y="4183429"/>
            <a:ext cx="501676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1582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31748" name="Rectangle 6"/>
          <p:cNvSpPr>
            <a:spLocks/>
          </p:cNvSpPr>
          <p:nvPr/>
        </p:nvSpPr>
        <p:spPr bwMode="auto">
          <a:xfrm>
            <a:off x="2353531" y="4183429"/>
            <a:ext cx="1933093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1582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31749" name="Rectangle 7"/>
          <p:cNvSpPr>
            <a:spLocks/>
          </p:cNvSpPr>
          <p:nvPr/>
        </p:nvSpPr>
        <p:spPr bwMode="auto">
          <a:xfrm>
            <a:off x="4809753" y="4183429"/>
            <a:ext cx="1171218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1582"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31750" name="Rectangle 8"/>
          <p:cNvSpPr>
            <a:spLocks/>
          </p:cNvSpPr>
          <p:nvPr/>
        </p:nvSpPr>
        <p:spPr bwMode="auto">
          <a:xfrm>
            <a:off x="6573646" y="4183429"/>
            <a:ext cx="1259832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>
                <a:ea typeface="ＭＳ Ｐゴシック" charset="0"/>
                <a:cs typeface="ＭＳ Ｐゴシック" charset="0"/>
              </a:rPr>
              <a:t>Classify regions</a:t>
            </a:r>
          </a:p>
          <a:p>
            <a:r>
              <a:rPr lang="en-US" sz="1582">
                <a:ea typeface="ＭＳ Ｐゴシック" charset="0"/>
                <a:cs typeface="ＭＳ Ｐゴシック" charset="0"/>
              </a:rPr>
              <a:t>(linear SVM)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308253"/>
            <a:ext cx="914400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Rich Feature Hierarchies for Accurate Object Detection and Semantic Segmentation</a:t>
            </a:r>
            <a:br>
              <a:rPr lang="en-US" sz="1350" dirty="0"/>
            </a:br>
            <a:r>
              <a:rPr lang="en-US" sz="1350" b="1" dirty="0">
                <a:solidFill>
                  <a:srgbClr val="000000"/>
                </a:solidFill>
                <a:latin typeface="Lato" charset="0"/>
              </a:rPr>
              <a:t>R. </a:t>
            </a:r>
            <a:r>
              <a:rPr lang="en-US" sz="1350" b="1" dirty="0" err="1">
                <a:solidFill>
                  <a:srgbClr val="000000"/>
                </a:solidFill>
                <a:latin typeface="Lato" charset="0"/>
              </a:rPr>
              <a:t>Girshick</a:t>
            </a:r>
            <a:r>
              <a:rPr lang="en-US" sz="1350" dirty="0">
                <a:solidFill>
                  <a:srgbClr val="000000"/>
                </a:solidFill>
                <a:latin typeface="Lato" charset="0"/>
              </a:rPr>
              <a:t>, J. Donahue, T. Darrell, J. Malik</a:t>
            </a:r>
            <a:br>
              <a:rPr lang="en-US" sz="1350" dirty="0"/>
            </a:br>
            <a:r>
              <a:rPr lang="en-US" sz="1350" dirty="0">
                <a:solidFill>
                  <a:srgbClr val="000000"/>
                </a:solidFill>
                <a:latin typeface="Lato" charset="0"/>
              </a:rPr>
              <a:t>IEEE Conference on Computer Vision and Pattern Recognition (CVPR), 2014</a:t>
            </a:r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7391400" y="5515273"/>
            <a:ext cx="1752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Slide credit : Ross </a:t>
            </a:r>
            <a:r>
              <a:rPr lang="en-US" sz="1350" dirty="0" err="1"/>
              <a:t>Girshick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50068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R-CNN at test time: Step 2</a:t>
            </a:r>
          </a:p>
        </p:txBody>
      </p:sp>
      <p:grpSp>
        <p:nvGrpSpPr>
          <p:cNvPr id="39938" name="Group 4"/>
          <p:cNvGrpSpPr>
            <a:grpSpLocks/>
          </p:cNvGrpSpPr>
          <p:nvPr/>
        </p:nvGrpSpPr>
        <p:grpSpPr bwMode="auto">
          <a:xfrm>
            <a:off x="1186532" y="1674316"/>
            <a:ext cx="6770099" cy="1465865"/>
            <a:chOff x="0" y="0"/>
            <a:chExt cx="8087" cy="1751"/>
          </a:xfrm>
          <a:noFill/>
        </p:grpSpPr>
        <p:sp>
          <p:nvSpPr>
            <p:cNvPr id="39947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949"/>
            </a:p>
          </p:txBody>
        </p:sp>
        <p:pic>
          <p:nvPicPr>
            <p:cNvPr id="3994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39" name="Rectangle 5"/>
          <p:cNvSpPr>
            <a:spLocks/>
          </p:cNvSpPr>
          <p:nvPr/>
        </p:nvSpPr>
        <p:spPr bwMode="auto">
          <a:xfrm>
            <a:off x="1574974" y="3158748"/>
            <a:ext cx="501676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1582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39940" name="Rectangle 6"/>
          <p:cNvSpPr>
            <a:spLocks/>
          </p:cNvSpPr>
          <p:nvPr/>
        </p:nvSpPr>
        <p:spPr bwMode="auto">
          <a:xfrm>
            <a:off x="2387017" y="3158748"/>
            <a:ext cx="1933093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1582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39941" name="Rectangle 7"/>
          <p:cNvSpPr>
            <a:spLocks/>
          </p:cNvSpPr>
          <p:nvPr/>
        </p:nvSpPr>
        <p:spPr bwMode="auto">
          <a:xfrm>
            <a:off x="5017368" y="3158748"/>
            <a:ext cx="1171218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1582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39942" name="Line 8"/>
          <p:cNvSpPr>
            <a:spLocks noChangeShapeType="1"/>
          </p:cNvSpPr>
          <p:nvPr/>
        </p:nvSpPr>
        <p:spPr bwMode="auto">
          <a:xfrm flipH="1">
            <a:off x="4417127" y="3402211"/>
            <a:ext cx="544153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pic>
        <p:nvPicPr>
          <p:cNvPr id="3994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0111" y="4004965"/>
            <a:ext cx="1741289" cy="17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Rectangle 10"/>
          <p:cNvSpPr>
            <a:spLocks/>
          </p:cNvSpPr>
          <p:nvPr/>
        </p:nvSpPr>
        <p:spPr bwMode="auto">
          <a:xfrm>
            <a:off x="1712268" y="4004965"/>
            <a:ext cx="837158" cy="1373777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949"/>
          </a:p>
        </p:txBody>
      </p:sp>
      <p:sp>
        <p:nvSpPr>
          <p:cNvPr id="39945" name="Rectangle 11"/>
          <p:cNvSpPr>
            <a:spLocks/>
          </p:cNvSpPr>
          <p:nvPr/>
        </p:nvSpPr>
        <p:spPr bwMode="auto">
          <a:xfrm>
            <a:off x="3543133" y="5412697"/>
            <a:ext cx="699807" cy="2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98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a. </a:t>
            </a:r>
            <a:r>
              <a:rPr lang="en-US" sz="1898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Crop</a:t>
            </a:r>
          </a:p>
        </p:txBody>
      </p:sp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6951" y="3984873"/>
            <a:ext cx="910829" cy="141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91400" y="5515273"/>
            <a:ext cx="1752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Slide credit : Ross </a:t>
            </a:r>
            <a:r>
              <a:rPr lang="en-US" sz="1350" dirty="0" err="1"/>
              <a:t>Girshick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28129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R-CNN at test time: Step 2</a:t>
            </a:r>
          </a:p>
        </p:txBody>
      </p:sp>
      <p:grpSp>
        <p:nvGrpSpPr>
          <p:cNvPr id="41986" name="Group 4"/>
          <p:cNvGrpSpPr>
            <a:grpSpLocks/>
          </p:cNvGrpSpPr>
          <p:nvPr/>
        </p:nvGrpSpPr>
        <p:grpSpPr bwMode="auto">
          <a:xfrm>
            <a:off x="1186532" y="1674316"/>
            <a:ext cx="6770099" cy="1465865"/>
            <a:chOff x="0" y="0"/>
            <a:chExt cx="8087" cy="1751"/>
          </a:xfrm>
          <a:noFill/>
        </p:grpSpPr>
        <p:sp>
          <p:nvSpPr>
            <p:cNvPr id="41998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949"/>
            </a:p>
          </p:txBody>
        </p:sp>
        <p:pic>
          <p:nvPicPr>
            <p:cNvPr id="419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7" name="Rectangle 5"/>
          <p:cNvSpPr>
            <a:spLocks/>
          </p:cNvSpPr>
          <p:nvPr/>
        </p:nvSpPr>
        <p:spPr bwMode="auto">
          <a:xfrm>
            <a:off x="1574974" y="3158748"/>
            <a:ext cx="501676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1582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41988" name="Rectangle 6"/>
          <p:cNvSpPr>
            <a:spLocks/>
          </p:cNvSpPr>
          <p:nvPr/>
        </p:nvSpPr>
        <p:spPr bwMode="auto">
          <a:xfrm>
            <a:off x="2387017" y="3158748"/>
            <a:ext cx="1933093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1582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41989" name="Rectangle 7"/>
          <p:cNvSpPr>
            <a:spLocks/>
          </p:cNvSpPr>
          <p:nvPr/>
        </p:nvSpPr>
        <p:spPr bwMode="auto">
          <a:xfrm>
            <a:off x="5017368" y="3158748"/>
            <a:ext cx="1171218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Compute</a:t>
            </a:r>
            <a:r>
              <a:rPr lang="en-US" sz="1582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582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CNN</a:t>
            </a:r>
          </a:p>
          <a:p>
            <a:r>
              <a:rPr lang="en-US" sz="1582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41990" name="Line 8"/>
          <p:cNvSpPr>
            <a:spLocks noChangeShapeType="1"/>
          </p:cNvSpPr>
          <p:nvPr/>
        </p:nvSpPr>
        <p:spPr bwMode="auto">
          <a:xfrm flipH="1">
            <a:off x="4417127" y="3402211"/>
            <a:ext cx="544153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pic>
        <p:nvPicPr>
          <p:cNvPr id="419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0111" y="4004965"/>
            <a:ext cx="1741289" cy="17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Rectangle 10"/>
          <p:cNvSpPr>
            <a:spLocks/>
          </p:cNvSpPr>
          <p:nvPr/>
        </p:nvSpPr>
        <p:spPr bwMode="auto">
          <a:xfrm>
            <a:off x="1712268" y="4004965"/>
            <a:ext cx="837158" cy="1373777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949"/>
          </a:p>
        </p:txBody>
      </p:sp>
      <p:sp>
        <p:nvSpPr>
          <p:cNvPr id="41993" name="Rectangle 11"/>
          <p:cNvSpPr>
            <a:spLocks/>
          </p:cNvSpPr>
          <p:nvPr/>
        </p:nvSpPr>
        <p:spPr bwMode="auto">
          <a:xfrm>
            <a:off x="3543133" y="5412697"/>
            <a:ext cx="699807" cy="2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98">
                <a:ea typeface="ＭＳ Ｐゴシック" charset="0"/>
                <a:cs typeface="ＭＳ Ｐゴシック" charset="0"/>
              </a:rPr>
              <a:t>a. Crop</a:t>
            </a:r>
          </a:p>
        </p:txBody>
      </p:sp>
      <p:sp>
        <p:nvSpPr>
          <p:cNvPr id="2" name="Rectangle 12"/>
          <p:cNvSpPr>
            <a:spLocks/>
          </p:cNvSpPr>
          <p:nvPr/>
        </p:nvSpPr>
        <p:spPr bwMode="auto">
          <a:xfrm>
            <a:off x="4582047" y="5412697"/>
            <a:ext cx="2055499" cy="2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98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b. Scale (anisotropic)</a:t>
            </a:r>
          </a:p>
        </p:txBody>
      </p:sp>
      <p:sp>
        <p:nvSpPr>
          <p:cNvPr id="41995" name="Rectangle 13"/>
          <p:cNvSpPr>
            <a:spLocks/>
          </p:cNvSpPr>
          <p:nvPr/>
        </p:nvSpPr>
        <p:spPr bwMode="auto">
          <a:xfrm>
            <a:off x="6438864" y="4577782"/>
            <a:ext cx="745397" cy="2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77">
                <a:ea typeface="ＭＳ Ｐゴシック" charset="0"/>
                <a:cs typeface="ＭＳ Ｐゴシック" charset="0"/>
              </a:rPr>
              <a:t>227 x 227</a:t>
            </a:r>
          </a:p>
        </p:txBody>
      </p:sp>
      <p:pic>
        <p:nvPicPr>
          <p:cNvPr id="4199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6951" y="3984873"/>
            <a:ext cx="910829" cy="141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6680" y="3911204"/>
            <a:ext cx="1520279" cy="1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391400" y="5515273"/>
            <a:ext cx="1752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Slide credit : Ross </a:t>
            </a:r>
            <a:r>
              <a:rPr lang="en-US" sz="1350" dirty="0" err="1"/>
              <a:t>Girshick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38231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201" y="3984873"/>
            <a:ext cx="910829" cy="141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4930" y="3911204"/>
            <a:ext cx="1520279" cy="1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67942" y="4031755"/>
            <a:ext cx="1741289" cy="17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/>
          </p:cNvSpPr>
          <p:nvPr/>
        </p:nvSpPr>
        <p:spPr bwMode="auto">
          <a:xfrm>
            <a:off x="-1995785" y="4031755"/>
            <a:ext cx="837158" cy="1373777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sz="949"/>
          </a:p>
        </p:txBody>
      </p:sp>
      <p:sp>
        <p:nvSpPr>
          <p:cNvPr id="44037" name="Rectangle 5"/>
          <p:cNvSpPr>
            <a:spLocks/>
          </p:cNvSpPr>
          <p:nvPr/>
        </p:nvSpPr>
        <p:spPr bwMode="auto">
          <a:xfrm>
            <a:off x="980592" y="5439487"/>
            <a:ext cx="706219" cy="2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98">
                <a:ea typeface="ＭＳ Ｐゴシック" charset="0"/>
                <a:cs typeface="ＭＳ Ｐゴシック" charset="0"/>
              </a:rPr>
              <a:t>1. Crop</a:t>
            </a:r>
          </a:p>
        </p:txBody>
      </p:sp>
      <p:sp>
        <p:nvSpPr>
          <p:cNvPr id="44038" name="Rectangle 6"/>
          <p:cNvSpPr>
            <a:spLocks/>
          </p:cNvSpPr>
          <p:nvPr/>
        </p:nvSpPr>
        <p:spPr bwMode="auto">
          <a:xfrm>
            <a:off x="2016994" y="5446184"/>
            <a:ext cx="2055499" cy="2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98">
                <a:ea typeface="ＭＳ Ｐゴシック" charset="0"/>
                <a:cs typeface="ＭＳ Ｐゴシック" charset="0"/>
              </a:rPr>
              <a:t>b. Scale (anisotropic)</a:t>
            </a:r>
          </a:p>
        </p:txBody>
      </p:sp>
      <p:grpSp>
        <p:nvGrpSpPr>
          <p:cNvPr id="44039" name="Group 9"/>
          <p:cNvGrpSpPr>
            <a:grpSpLocks/>
          </p:cNvGrpSpPr>
          <p:nvPr/>
        </p:nvGrpSpPr>
        <p:grpSpPr bwMode="auto">
          <a:xfrm>
            <a:off x="3851208" y="4313040"/>
            <a:ext cx="1970671" cy="709910"/>
            <a:chOff x="0" y="0"/>
            <a:chExt cx="2353" cy="848"/>
          </a:xfrm>
          <a:noFill/>
        </p:grpSpPr>
        <p:sp>
          <p:nvSpPr>
            <p:cNvPr id="44052" name="Rectangle 7"/>
            <p:cNvSpPr>
              <a:spLocks/>
            </p:cNvSpPr>
            <p:nvPr/>
          </p:nvSpPr>
          <p:spPr bwMode="auto">
            <a:xfrm>
              <a:off x="0" y="0"/>
              <a:ext cx="2352" cy="8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949"/>
            </a:p>
          </p:txBody>
        </p:sp>
        <p:pic>
          <p:nvPicPr>
            <p:cNvPr id="44053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4"/>
              <a:ext cx="1797" cy="78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R-CNN at test time: Step 2</a:t>
            </a:r>
          </a:p>
        </p:txBody>
      </p:sp>
      <p:grpSp>
        <p:nvGrpSpPr>
          <p:cNvPr id="44041" name="Group 13"/>
          <p:cNvGrpSpPr>
            <a:grpSpLocks/>
          </p:cNvGrpSpPr>
          <p:nvPr/>
        </p:nvGrpSpPr>
        <p:grpSpPr bwMode="auto">
          <a:xfrm>
            <a:off x="1186532" y="1674316"/>
            <a:ext cx="6770099" cy="1465865"/>
            <a:chOff x="0" y="0"/>
            <a:chExt cx="8087" cy="1751"/>
          </a:xfrm>
          <a:noFill/>
        </p:grpSpPr>
        <p:sp>
          <p:nvSpPr>
            <p:cNvPr id="44050" name="Rectangle 11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949"/>
            </a:p>
          </p:txBody>
        </p:sp>
        <p:pic>
          <p:nvPicPr>
            <p:cNvPr id="44051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4"/>
          <p:cNvSpPr>
            <a:spLocks/>
          </p:cNvSpPr>
          <p:nvPr/>
        </p:nvSpPr>
        <p:spPr bwMode="auto">
          <a:xfrm>
            <a:off x="1574974" y="3158748"/>
            <a:ext cx="501676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1582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44043" name="Rectangle 15"/>
          <p:cNvSpPr>
            <a:spLocks/>
          </p:cNvSpPr>
          <p:nvPr/>
        </p:nvSpPr>
        <p:spPr bwMode="auto">
          <a:xfrm>
            <a:off x="2387017" y="3158748"/>
            <a:ext cx="1933093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1582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44044" name="Rectangle 16"/>
          <p:cNvSpPr>
            <a:spLocks/>
          </p:cNvSpPr>
          <p:nvPr/>
        </p:nvSpPr>
        <p:spPr bwMode="auto">
          <a:xfrm>
            <a:off x="5017368" y="3158748"/>
            <a:ext cx="1171218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1582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44045" name="Line 17"/>
          <p:cNvSpPr>
            <a:spLocks noChangeShapeType="1"/>
          </p:cNvSpPr>
          <p:nvPr/>
        </p:nvSpPr>
        <p:spPr bwMode="auto">
          <a:xfrm flipH="1">
            <a:off x="4417127" y="3402211"/>
            <a:ext cx="544153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sp>
        <p:nvSpPr>
          <p:cNvPr id="44046" name="Rectangle 18"/>
          <p:cNvSpPr>
            <a:spLocks/>
          </p:cNvSpPr>
          <p:nvPr/>
        </p:nvSpPr>
        <p:spPr bwMode="auto">
          <a:xfrm>
            <a:off x="3399979" y="4661297"/>
            <a:ext cx="341561" cy="34156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sp>
        <p:nvSpPr>
          <p:cNvPr id="44047" name="Line 19"/>
          <p:cNvSpPr>
            <a:spLocks noChangeShapeType="1"/>
          </p:cNvSpPr>
          <p:nvPr/>
        </p:nvSpPr>
        <p:spPr bwMode="auto">
          <a:xfrm>
            <a:off x="3608432" y="4663810"/>
            <a:ext cx="970266" cy="171617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sp>
        <p:nvSpPr>
          <p:cNvPr id="44048" name="Line 20"/>
          <p:cNvSpPr>
            <a:spLocks noChangeShapeType="1"/>
          </p:cNvSpPr>
          <p:nvPr/>
        </p:nvSpPr>
        <p:spPr bwMode="auto">
          <a:xfrm rot="10800000" flipH="1">
            <a:off x="3614292" y="4837100"/>
            <a:ext cx="970267" cy="165758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sp>
        <p:nvSpPr>
          <p:cNvPr id="44049" name="Rectangle 21"/>
          <p:cNvSpPr>
            <a:spLocks/>
          </p:cNvSpPr>
          <p:nvPr/>
        </p:nvSpPr>
        <p:spPr bwMode="auto">
          <a:xfrm>
            <a:off x="4381966" y="5306848"/>
            <a:ext cx="2193677" cy="58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898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c. Forward propagate</a:t>
            </a:r>
          </a:p>
          <a:p>
            <a:pPr algn="l"/>
            <a:r>
              <a:rPr lang="en-US" sz="1898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Output: </a:t>
            </a:r>
            <a:r>
              <a:rPr lang="ja-JP" altLang="en-US" sz="1898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98" dirty="0">
                <a:solidFill>
                  <a:srgbClr val="C00000"/>
                </a:solidFill>
                <a:cs typeface="Source Sans Pro Light" charset="0"/>
              </a:rPr>
              <a:t>fc</a:t>
            </a:r>
            <a:r>
              <a:rPr lang="en-US" altLang="ja-JP" sz="1898" baseline="-6000" dirty="0">
                <a:solidFill>
                  <a:srgbClr val="C00000"/>
                </a:solidFill>
                <a:cs typeface="Source Sans Pro Light" charset="0"/>
              </a:rPr>
              <a:t>7</a:t>
            </a:r>
            <a:r>
              <a:rPr lang="ja-JP" altLang="en-US" sz="1898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98" dirty="0">
                <a:solidFill>
                  <a:srgbClr val="C00000"/>
                </a:solidFill>
                <a:cs typeface="Source Sans Pro Light" charset="0"/>
              </a:rPr>
              <a:t> features</a:t>
            </a:r>
            <a:endParaRPr lang="en-US" sz="1898" dirty="0">
              <a:solidFill>
                <a:srgbClr val="C00000"/>
              </a:solidFill>
              <a:cs typeface="Source Sans Pro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91400" y="5515273"/>
            <a:ext cx="1752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Slide credit : Ross </a:t>
            </a:r>
            <a:r>
              <a:rPr lang="en-US" sz="1350" dirty="0" err="1"/>
              <a:t>Girshick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92268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3"/>
          <p:cNvGrpSpPr>
            <a:grpSpLocks/>
          </p:cNvGrpSpPr>
          <p:nvPr/>
        </p:nvGrpSpPr>
        <p:grpSpPr bwMode="auto">
          <a:xfrm>
            <a:off x="1955881" y="4313040"/>
            <a:ext cx="1970671" cy="709910"/>
            <a:chOff x="0" y="0"/>
            <a:chExt cx="2353" cy="848"/>
          </a:xfrm>
          <a:noFill/>
        </p:grpSpPr>
        <p:sp>
          <p:nvSpPr>
            <p:cNvPr id="46106" name="Rectangle 1"/>
            <p:cNvSpPr>
              <a:spLocks/>
            </p:cNvSpPr>
            <p:nvPr/>
          </p:nvSpPr>
          <p:spPr bwMode="auto">
            <a:xfrm>
              <a:off x="0" y="0"/>
              <a:ext cx="2352" cy="8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949"/>
            </a:p>
          </p:txBody>
        </p:sp>
        <p:pic>
          <p:nvPicPr>
            <p:cNvPr id="4610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4"/>
              <a:ext cx="1797" cy="78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R-CNN at test time: Step 3</a:t>
            </a:r>
          </a:p>
        </p:txBody>
      </p:sp>
      <p:grpSp>
        <p:nvGrpSpPr>
          <p:cNvPr id="46083" name="Group 7"/>
          <p:cNvGrpSpPr>
            <a:grpSpLocks/>
          </p:cNvGrpSpPr>
          <p:nvPr/>
        </p:nvGrpSpPr>
        <p:grpSpPr bwMode="auto">
          <a:xfrm>
            <a:off x="1186532" y="1674316"/>
            <a:ext cx="6770099" cy="1465865"/>
            <a:chOff x="0" y="0"/>
            <a:chExt cx="8087" cy="1751"/>
          </a:xfrm>
          <a:noFill/>
        </p:grpSpPr>
        <p:sp>
          <p:nvSpPr>
            <p:cNvPr id="46104" name="Rectangle 5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949"/>
            </a:p>
          </p:txBody>
        </p:sp>
        <p:pic>
          <p:nvPicPr>
            <p:cNvPr id="4610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8"/>
          <p:cNvSpPr>
            <a:spLocks/>
          </p:cNvSpPr>
          <p:nvPr/>
        </p:nvSpPr>
        <p:spPr bwMode="auto">
          <a:xfrm>
            <a:off x="1574974" y="3158748"/>
            <a:ext cx="501676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1582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46085" name="Rectangle 9"/>
          <p:cNvSpPr>
            <a:spLocks/>
          </p:cNvSpPr>
          <p:nvPr/>
        </p:nvSpPr>
        <p:spPr bwMode="auto">
          <a:xfrm>
            <a:off x="2387017" y="3158748"/>
            <a:ext cx="1933093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1582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46086" name="Rectangle 10"/>
          <p:cNvSpPr>
            <a:spLocks/>
          </p:cNvSpPr>
          <p:nvPr/>
        </p:nvSpPr>
        <p:spPr bwMode="auto">
          <a:xfrm>
            <a:off x="5017368" y="3158748"/>
            <a:ext cx="1171218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1582"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46087" name="Line 11"/>
          <p:cNvSpPr>
            <a:spLocks noChangeShapeType="1"/>
          </p:cNvSpPr>
          <p:nvPr/>
        </p:nvSpPr>
        <p:spPr bwMode="auto">
          <a:xfrm flipH="1">
            <a:off x="6346776" y="3402211"/>
            <a:ext cx="543316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grpSp>
        <p:nvGrpSpPr>
          <p:cNvPr id="46088" name="Group 14"/>
          <p:cNvGrpSpPr>
            <a:grpSpLocks/>
          </p:cNvGrpSpPr>
          <p:nvPr/>
        </p:nvGrpSpPr>
        <p:grpSpPr bwMode="auto">
          <a:xfrm>
            <a:off x="473274" y="3911204"/>
            <a:ext cx="1520279" cy="1520279"/>
            <a:chOff x="0" y="0"/>
            <a:chExt cx="1816" cy="1816"/>
          </a:xfrm>
        </p:grpSpPr>
        <p:sp>
          <p:nvSpPr>
            <p:cNvPr id="46102" name="Rectangle 12"/>
            <p:cNvSpPr>
              <a:spLocks/>
            </p:cNvSpPr>
            <p:nvPr/>
          </p:nvSpPr>
          <p:spPr bwMode="auto">
            <a:xfrm>
              <a:off x="0" y="0"/>
              <a:ext cx="1816" cy="1798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949"/>
            </a:p>
          </p:txBody>
        </p:sp>
        <p:pic>
          <p:nvPicPr>
            <p:cNvPr id="46103" name="Picture 13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"/>
              <a:ext cx="181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9" name="Rectangle 15"/>
          <p:cNvSpPr>
            <a:spLocks/>
          </p:cNvSpPr>
          <p:nvPr/>
        </p:nvSpPr>
        <p:spPr bwMode="auto">
          <a:xfrm>
            <a:off x="366117" y="5459578"/>
            <a:ext cx="1704441" cy="2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98">
                <a:ea typeface="ＭＳ Ｐゴシック" charset="0"/>
                <a:cs typeface="ＭＳ Ｐゴシック" charset="0"/>
              </a:rPr>
              <a:t>Warped proposal</a:t>
            </a:r>
          </a:p>
        </p:txBody>
      </p:sp>
      <p:sp>
        <p:nvSpPr>
          <p:cNvPr id="46090" name="Rectangle 16"/>
          <p:cNvSpPr>
            <a:spLocks/>
          </p:cNvSpPr>
          <p:nvPr/>
        </p:nvSpPr>
        <p:spPr bwMode="auto">
          <a:xfrm>
            <a:off x="1504652" y="4661297"/>
            <a:ext cx="341561" cy="34156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sp>
        <p:nvSpPr>
          <p:cNvPr id="46091" name="Line 17"/>
          <p:cNvSpPr>
            <a:spLocks noChangeShapeType="1"/>
          </p:cNvSpPr>
          <p:nvPr/>
        </p:nvSpPr>
        <p:spPr bwMode="auto">
          <a:xfrm>
            <a:off x="1713105" y="4663810"/>
            <a:ext cx="970266" cy="171617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sp>
        <p:nvSpPr>
          <p:cNvPr id="46092" name="Line 18"/>
          <p:cNvSpPr>
            <a:spLocks noChangeShapeType="1"/>
          </p:cNvSpPr>
          <p:nvPr/>
        </p:nvSpPr>
        <p:spPr bwMode="auto">
          <a:xfrm rot="10800000" flipH="1">
            <a:off x="1718965" y="4837100"/>
            <a:ext cx="970267" cy="165758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sp>
        <p:nvSpPr>
          <p:cNvPr id="46093" name="Rectangle 19"/>
          <p:cNvSpPr>
            <a:spLocks/>
          </p:cNvSpPr>
          <p:nvPr/>
        </p:nvSpPr>
        <p:spPr bwMode="auto">
          <a:xfrm>
            <a:off x="2272327" y="5320242"/>
            <a:ext cx="1776127" cy="58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98">
                <a:ea typeface="ＭＳ Ｐゴシック" charset="0"/>
                <a:cs typeface="ＭＳ Ｐゴシック" charset="0"/>
              </a:rPr>
              <a:t>4096-dimensional</a:t>
            </a:r>
          </a:p>
          <a:p>
            <a:r>
              <a:rPr lang="en-US" sz="1898">
                <a:ea typeface="ＭＳ Ｐゴシック" charset="0"/>
                <a:cs typeface="ＭＳ Ｐゴシック" charset="0"/>
              </a:rPr>
              <a:t>fc</a:t>
            </a:r>
            <a:r>
              <a:rPr lang="en-US" sz="1898" baseline="-6000">
                <a:ea typeface="ＭＳ Ｐゴシック" charset="0"/>
                <a:cs typeface="ＭＳ Ｐゴシック" charset="0"/>
              </a:rPr>
              <a:t>7</a:t>
            </a:r>
            <a:r>
              <a:rPr lang="en-US" sz="1898">
                <a:ea typeface="ＭＳ Ｐゴシック" charset="0"/>
                <a:cs typeface="ＭＳ Ｐゴシック" charset="0"/>
              </a:rPr>
              <a:t> feature vector</a:t>
            </a:r>
          </a:p>
        </p:txBody>
      </p:sp>
      <p:sp>
        <p:nvSpPr>
          <p:cNvPr id="46094" name="Rectangle 20"/>
          <p:cNvSpPr>
            <a:spLocks/>
          </p:cNvSpPr>
          <p:nvPr/>
        </p:nvSpPr>
        <p:spPr bwMode="auto">
          <a:xfrm>
            <a:off x="4364385" y="5320242"/>
            <a:ext cx="1719317" cy="58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98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linear classifiers</a:t>
            </a:r>
          </a:p>
          <a:p>
            <a:r>
              <a:rPr lang="en-US" sz="1898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(SVM or </a:t>
            </a:r>
            <a:r>
              <a:rPr lang="en-US" sz="1898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softmax</a:t>
            </a:r>
            <a:r>
              <a:rPr lang="en-US" sz="1898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46095" name="Rectangle 21"/>
          <p:cNvSpPr>
            <a:spLocks/>
          </p:cNvSpPr>
          <p:nvPr/>
        </p:nvSpPr>
        <p:spPr bwMode="auto">
          <a:xfrm>
            <a:off x="4766221" y="3824139"/>
            <a:ext cx="1145233" cy="3549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582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person?  1.6</a:t>
            </a:r>
          </a:p>
        </p:txBody>
      </p:sp>
      <p:sp>
        <p:nvSpPr>
          <p:cNvPr id="46096" name="Rectangle 22"/>
          <p:cNvSpPr>
            <a:spLocks/>
          </p:cNvSpPr>
          <p:nvPr/>
        </p:nvSpPr>
        <p:spPr bwMode="auto">
          <a:xfrm>
            <a:off x="4766221" y="4487169"/>
            <a:ext cx="1145233" cy="3549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582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horse?  -0.3</a:t>
            </a:r>
          </a:p>
        </p:txBody>
      </p:sp>
      <p:sp>
        <p:nvSpPr>
          <p:cNvPr id="46097" name="Rectangle 23"/>
          <p:cNvSpPr>
            <a:spLocks/>
          </p:cNvSpPr>
          <p:nvPr/>
        </p:nvSpPr>
        <p:spPr bwMode="auto">
          <a:xfrm>
            <a:off x="5215775" y="4159639"/>
            <a:ext cx="91372" cy="14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949">
                <a:ea typeface="ＭＳ Ｐゴシック" charset="0"/>
                <a:cs typeface="ＭＳ Ｐゴシック" charset="0"/>
              </a:rPr>
              <a:t>...</a:t>
            </a:r>
          </a:p>
        </p:txBody>
      </p:sp>
      <p:sp>
        <p:nvSpPr>
          <p:cNvPr id="46098" name="Rectangle 24"/>
          <p:cNvSpPr>
            <a:spLocks/>
          </p:cNvSpPr>
          <p:nvPr/>
        </p:nvSpPr>
        <p:spPr bwMode="auto">
          <a:xfrm>
            <a:off x="5214938" y="4869549"/>
            <a:ext cx="91372" cy="14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949">
                <a:ea typeface="ＭＳ Ｐゴシック" charset="0"/>
                <a:cs typeface="ＭＳ Ｐゴシック" charset="0"/>
              </a:rPr>
              <a:t>...</a:t>
            </a:r>
          </a:p>
        </p:txBody>
      </p:sp>
      <p:sp>
        <p:nvSpPr>
          <p:cNvPr id="46099" name="Line 25"/>
          <p:cNvSpPr>
            <a:spLocks noChangeShapeType="1"/>
          </p:cNvSpPr>
          <p:nvPr/>
        </p:nvSpPr>
        <p:spPr bwMode="auto">
          <a:xfrm flipH="1">
            <a:off x="3795118" y="4031754"/>
            <a:ext cx="956872" cy="58936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sp>
        <p:nvSpPr>
          <p:cNvPr id="46100" name="Line 26"/>
          <p:cNvSpPr>
            <a:spLocks noChangeShapeType="1"/>
          </p:cNvSpPr>
          <p:nvPr/>
        </p:nvSpPr>
        <p:spPr bwMode="auto">
          <a:xfrm flipH="1">
            <a:off x="3790932" y="4626137"/>
            <a:ext cx="971941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sp>
        <p:nvSpPr>
          <p:cNvPr id="46101" name="Rectangle 27"/>
          <p:cNvSpPr>
            <a:spLocks/>
          </p:cNvSpPr>
          <p:nvPr/>
        </p:nvSpPr>
        <p:spPr bwMode="auto">
          <a:xfrm>
            <a:off x="7052501" y="3185537"/>
            <a:ext cx="610103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82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Classify</a:t>
            </a:r>
          </a:p>
          <a:p>
            <a:r>
              <a:rPr lang="en-US" sz="1582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regions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91400" y="5515273"/>
            <a:ext cx="1752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Slide credit : Ross </a:t>
            </a:r>
            <a:r>
              <a:rPr lang="en-US" sz="1350" dirty="0" err="1"/>
              <a:t>Girshick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01297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3544808" y="2578180"/>
            <a:ext cx="16017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Linear regression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on CNN features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Step 4:</a:t>
            </a:r>
            <a:r>
              <a:rPr lang="en-US" dirty="0">
                <a:solidFill>
                  <a:srgbClr val="FF8000"/>
                </a:solidFill>
              </a:rPr>
              <a:t> </a:t>
            </a:r>
            <a:r>
              <a:rPr lang="en-US" dirty="0"/>
              <a:t>Object proposal refinement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369" y="2123034"/>
            <a:ext cx="1741289" cy="17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/>
          </p:cNvSpPr>
          <p:nvPr/>
        </p:nvSpPr>
        <p:spPr bwMode="auto">
          <a:xfrm>
            <a:off x="2120801" y="2216795"/>
            <a:ext cx="723305" cy="1185416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48133" name="Rectangle 5"/>
          <p:cNvSpPr>
            <a:spLocks/>
          </p:cNvSpPr>
          <p:nvPr/>
        </p:nvSpPr>
        <p:spPr bwMode="auto">
          <a:xfrm>
            <a:off x="1914861" y="4015949"/>
            <a:ext cx="8170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Original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proposal</a:t>
            </a: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417" y="2123034"/>
            <a:ext cx="1741289" cy="17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Rectangle 7"/>
          <p:cNvSpPr>
            <a:spLocks/>
          </p:cNvSpPr>
          <p:nvPr/>
        </p:nvSpPr>
        <p:spPr bwMode="auto">
          <a:xfrm>
            <a:off x="6098977" y="2216795"/>
            <a:ext cx="951012" cy="141312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8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48136" name="Rectangle 8"/>
          <p:cNvSpPr>
            <a:spLocks/>
          </p:cNvSpPr>
          <p:nvPr/>
        </p:nvSpPr>
        <p:spPr bwMode="auto">
          <a:xfrm>
            <a:off x="5757417" y="4015949"/>
            <a:ext cx="19255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Predicted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object bounding box</a:t>
            </a:r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>
            <a:off x="3414211" y="2992841"/>
            <a:ext cx="2249444" cy="0"/>
          </a:xfrm>
          <a:prstGeom prst="line">
            <a:avLst/>
          </a:prstGeom>
          <a:noFill/>
          <a:ln w="25400">
            <a:solidFill>
              <a:srgbClr val="C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8" name="Rectangle 10"/>
          <p:cNvSpPr>
            <a:spLocks/>
          </p:cNvSpPr>
          <p:nvPr/>
        </p:nvSpPr>
        <p:spPr bwMode="auto">
          <a:xfrm>
            <a:off x="3182713" y="4856262"/>
            <a:ext cx="23282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Bounding-box regression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1400" y="5515273"/>
            <a:ext cx="1752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Slide credit : Ross </a:t>
            </a:r>
            <a:r>
              <a:rPr lang="en-US" sz="1350" dirty="0" err="1"/>
              <a:t>Girshick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774274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/>
          </p:cNvSpPr>
          <p:nvPr/>
        </p:nvSpPr>
        <p:spPr bwMode="auto">
          <a:xfrm>
            <a:off x="2201168" y="5154853"/>
            <a:ext cx="4809330" cy="2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98">
                <a:solidFill>
                  <a:srgbClr val="FEFEFE"/>
                </a:solidFill>
                <a:ea typeface="ＭＳ Ｐゴシック" charset="0"/>
                <a:cs typeface="ＭＳ Ｐゴシック" charset="0"/>
              </a:rPr>
              <a:t>metric: mean average precision (higher is better)</a:t>
            </a:r>
          </a:p>
        </p:txBody>
      </p:sp>
      <p:graphicFrame>
        <p:nvGraphicFramePr>
          <p:cNvPr id="50178" name="Group 2"/>
          <p:cNvGraphicFramePr>
            <a:graphicFrameLocks noGrp="1"/>
          </p:cNvGraphicFramePr>
          <p:nvPr/>
        </p:nvGraphicFramePr>
        <p:xfrm>
          <a:off x="1896443" y="1732081"/>
          <a:ext cx="5351115" cy="3394472"/>
        </p:xfrm>
        <a:graphic>
          <a:graphicData uri="http://schemas.openxmlformats.org/drawingml/2006/table">
            <a:tbl>
              <a:tblPr/>
              <a:tblGrid>
                <a:gridCol w="2975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7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2007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2010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DPM v5 (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Girshick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 et al. 2011)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33.7%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29.6%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4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UVA sel. search (</a:t>
                      </a:r>
                      <a:r>
                        <a:rPr kumimoji="0" 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Uijlings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35.1%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Regionlets (Wang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41.7%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39.7%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SegDPM (Fidler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40.4%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</a:t>
                      </a:r>
                    </a:p>
                  </a:txBody>
                  <a:tcPr marL="26789" marR="26789" marT="26788" marB="26788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54.2%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50.2%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FFFEFE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R-CNN + bbox regression</a:t>
                      </a:r>
                    </a:p>
                  </a:txBody>
                  <a:tcPr marL="26789" marR="26789" marT="26788" marB="26788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8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58.5%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8008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53.7%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1232" name="Rectangle 76"/>
          <p:cNvSpPr>
            <a:spLocks/>
          </p:cNvSpPr>
          <p:nvPr/>
        </p:nvSpPr>
        <p:spPr bwMode="auto">
          <a:xfrm>
            <a:off x="1812727" y="991196"/>
            <a:ext cx="5518547" cy="54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953" dirty="0"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R-CNN results on PASCAL</a:t>
            </a:r>
          </a:p>
        </p:txBody>
      </p:sp>
      <p:sp>
        <p:nvSpPr>
          <p:cNvPr id="51233" name="Rectangle 77"/>
          <p:cNvSpPr>
            <a:spLocks/>
          </p:cNvSpPr>
          <p:nvPr/>
        </p:nvSpPr>
        <p:spPr bwMode="auto">
          <a:xfrm>
            <a:off x="1852910" y="4092029"/>
            <a:ext cx="5451575" cy="10380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949"/>
          </a:p>
        </p:txBody>
      </p:sp>
      <p:sp>
        <p:nvSpPr>
          <p:cNvPr id="51234" name="Rectangle 78"/>
          <p:cNvSpPr>
            <a:spLocks/>
          </p:cNvSpPr>
          <p:nvPr/>
        </p:nvSpPr>
        <p:spPr bwMode="auto">
          <a:xfrm>
            <a:off x="3502950" y="4234815"/>
            <a:ext cx="17338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Reference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1400" y="5515273"/>
            <a:ext cx="1752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Slide credit : Ross </a:t>
            </a:r>
            <a:r>
              <a:rPr lang="en-US" sz="1350" dirty="0" err="1"/>
              <a:t>Girshick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29011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/>
          </p:cNvSpPr>
          <p:nvPr/>
        </p:nvSpPr>
        <p:spPr bwMode="auto">
          <a:xfrm>
            <a:off x="2201168" y="5154853"/>
            <a:ext cx="4809330" cy="2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898">
                <a:solidFill>
                  <a:srgbClr val="FEFEFE"/>
                </a:solidFill>
                <a:ea typeface="ＭＳ Ｐゴシック" charset="0"/>
                <a:cs typeface="ＭＳ Ｐゴシック" charset="0"/>
              </a:rPr>
              <a:t>metric: mean average precision (higher is better)</a:t>
            </a:r>
          </a:p>
        </p:txBody>
      </p:sp>
      <p:graphicFrame>
        <p:nvGraphicFramePr>
          <p:cNvPr id="52226" name="Group 2"/>
          <p:cNvGraphicFramePr>
            <a:graphicFrameLocks noGrp="1"/>
          </p:cNvGraphicFramePr>
          <p:nvPr/>
        </p:nvGraphicFramePr>
        <p:xfrm>
          <a:off x="1896443" y="1732081"/>
          <a:ext cx="5351115" cy="3394472"/>
        </p:xfrm>
        <a:graphic>
          <a:graphicData uri="http://schemas.openxmlformats.org/drawingml/2006/table">
            <a:tbl>
              <a:tblPr/>
              <a:tblGrid>
                <a:gridCol w="2975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7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2007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charset="0"/>
                          <a:ea typeface="ヒラギノ角ゴ ProN W3" charset="0"/>
                          <a:cs typeface="Source Sans Pro" charset="0"/>
                          <a:sym typeface="Source Sans Pro" charset="0"/>
                        </a:rPr>
                        <a:t>VOC 2010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DPM v5 (Girshick et al. 2011)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33.7%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29.6%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4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UVA sel. search (Uijlings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35.1%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Regionlets (Wang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41.7%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39.7%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SegDPM (Fidler et al. 2013)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 Light" charset="0"/>
                        <a:ea typeface="ヒラギノ角ゴ ProN W3" charset="0"/>
                        <a:cs typeface="ヒラギノ角ゴ ProN W3" charset="0"/>
                        <a:sym typeface="Source Sans Pro Light" charset="0"/>
                      </a:endParaRP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40.4%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R-CNN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54.2%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Light" charset="0"/>
                          <a:ea typeface="ヒラギノ角ゴ ProN W3" charset="0"/>
                          <a:cs typeface="ヒラギノ角ゴ ProN W3" charset="0"/>
                          <a:sym typeface="Source Sans Pro Light" charset="0"/>
                        </a:rPr>
                        <a:t>50.2%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R-CNN + bbox regression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58.5%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Source Sans Pro Light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 Bold" charset="0"/>
                          <a:ea typeface="ヒラギノ角ゴ ProN W3" charset="0"/>
                          <a:cs typeface="Source Sans Pro Bold" charset="0"/>
                          <a:sym typeface="Source Sans Pro Bold" charset="0"/>
                        </a:rPr>
                        <a:t>53.7%</a:t>
                      </a:r>
                    </a:p>
                  </a:txBody>
                  <a:tcPr marL="26789" marR="26789" marT="26788" marB="2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3280" name="Rectangle 76"/>
          <p:cNvSpPr>
            <a:spLocks/>
          </p:cNvSpPr>
          <p:nvPr/>
        </p:nvSpPr>
        <p:spPr bwMode="auto">
          <a:xfrm>
            <a:off x="1812727" y="991196"/>
            <a:ext cx="5518547" cy="54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953" dirty="0">
                <a:latin typeface="Source Sans Pro" charset="0"/>
                <a:ea typeface="ＭＳ Ｐゴシック" charset="0"/>
                <a:cs typeface="ＭＳ Ｐゴシック" charset="0"/>
                <a:sym typeface="Source Sans Pro" charset="0"/>
              </a:rPr>
              <a:t>R-CNN results on PASCAL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1400" y="5515273"/>
            <a:ext cx="1752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Slide credit : Ross </a:t>
            </a:r>
            <a:r>
              <a:rPr lang="en-US" sz="1350" dirty="0" err="1"/>
              <a:t>Girshick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515911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95080" y="2226469"/>
            <a:ext cx="3520269" cy="3263504"/>
          </a:xfrm>
        </p:spPr>
        <p:txBody>
          <a:bodyPr/>
          <a:lstStyle/>
          <a:p>
            <a:r>
              <a:rPr lang="en-US" dirty="0"/>
              <a:t>One category: pedestrians</a:t>
            </a:r>
          </a:p>
          <a:p>
            <a:r>
              <a:rPr lang="en-US" dirty="0"/>
              <a:t>Slight pose variations and small distortions</a:t>
            </a:r>
          </a:p>
          <a:p>
            <a:r>
              <a:rPr lang="en-US" dirty="0"/>
              <a:t>Partial occlusions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45" y="5146060"/>
            <a:ext cx="8813042" cy="21495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entagon 4"/>
          <p:cNvSpPr/>
          <p:nvPr/>
        </p:nvSpPr>
        <p:spPr>
          <a:xfrm rot="16200000">
            <a:off x="53340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2722916" y="5730598"/>
            <a:ext cx="64611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Histograms of Oriented Gradients for Human Detection. N. </a:t>
            </a:r>
            <a:r>
              <a:rPr lang="en-US" sz="1350" dirty="0" err="1"/>
              <a:t>Dalal</a:t>
            </a:r>
            <a:r>
              <a:rPr lang="en-US" sz="1350" dirty="0"/>
              <a:t> and B. </a:t>
            </a:r>
            <a:r>
              <a:rPr lang="en-US" sz="1350" dirty="0" err="1"/>
              <a:t>Triggs</a:t>
            </a:r>
            <a:r>
              <a:rPr lang="en-US" sz="1350" dirty="0"/>
              <a:t>. CVPR 2005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50" y="5559378"/>
            <a:ext cx="10704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007" y="4496194"/>
            <a:ext cx="1054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Faces</a:t>
            </a:r>
          </a:p>
        </p:txBody>
      </p:sp>
      <p:sp>
        <p:nvSpPr>
          <p:cNvPr id="10" name="Pentagon 9"/>
          <p:cNvSpPr/>
          <p:nvPr/>
        </p:nvSpPr>
        <p:spPr>
          <a:xfrm rot="16200000">
            <a:off x="2310166" y="5025061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2459836" y="5559378"/>
            <a:ext cx="6202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2000’s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013304"/>
            <a:ext cx="4831307" cy="96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48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Training R-CNN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 convolutional network on ImageNet classification</a:t>
            </a:r>
          </a:p>
          <a:p>
            <a:r>
              <a:rPr lang="en-US" i="1" dirty="0" err="1"/>
              <a:t>Finetune</a:t>
            </a:r>
            <a:r>
              <a:rPr lang="en-US" i="1" dirty="0"/>
              <a:t> </a:t>
            </a:r>
            <a:r>
              <a:rPr lang="en-US" dirty="0"/>
              <a:t>on detection</a:t>
            </a:r>
          </a:p>
          <a:p>
            <a:pPr lvl="1"/>
            <a:r>
              <a:rPr lang="en-US" dirty="0"/>
              <a:t>Classification problem!</a:t>
            </a:r>
          </a:p>
          <a:p>
            <a:pPr lvl="1"/>
            <a:r>
              <a:rPr lang="en-US" dirty="0"/>
              <a:t>Proposals with </a:t>
            </a:r>
            <a:r>
              <a:rPr lang="en-US" dirty="0" err="1"/>
              <a:t>IoU</a:t>
            </a:r>
            <a:r>
              <a:rPr lang="en-US" dirty="0"/>
              <a:t> &gt; 50% are positives</a:t>
            </a:r>
          </a:p>
          <a:p>
            <a:pPr lvl="1"/>
            <a:r>
              <a:rPr lang="en-US" dirty="0"/>
              <a:t>Sample fixed proportion of positives in each batch because of imbalance</a:t>
            </a:r>
          </a:p>
        </p:txBody>
      </p:sp>
    </p:spTree>
    <p:extLst>
      <p:ext uri="{BB962C8B-B14F-4D97-AF65-F5344CB8AC3E}">
        <p14:creationId xmlns:p14="http://schemas.microsoft.com/office/powerpoint/2010/main" val="2078930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details - Non-max suppression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478" y="2962820"/>
            <a:ext cx="4206574" cy="20501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19568" y="3191103"/>
            <a:ext cx="2452646" cy="1617174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882455" y="3293376"/>
            <a:ext cx="2481116" cy="1655521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3009331" y="2898722"/>
            <a:ext cx="399197" cy="5078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0.9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1939" y="3014257"/>
            <a:ext cx="399197" cy="5078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0.8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159D4-121F-0F46-B1E7-92AAAB53BFD7}"/>
              </a:ext>
            </a:extLst>
          </p:cNvPr>
          <p:cNvSpPr txBox="1"/>
          <p:nvPr/>
        </p:nvSpPr>
        <p:spPr>
          <a:xfrm>
            <a:off x="5921829" y="2962820"/>
            <a:ext cx="2830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deal with multiple detections on the same object?</a:t>
            </a:r>
          </a:p>
        </p:txBody>
      </p:sp>
    </p:spTree>
    <p:extLst>
      <p:ext uri="{BB962C8B-B14F-4D97-AF65-F5344CB8AC3E}">
        <p14:creationId xmlns:p14="http://schemas.microsoft.com/office/powerpoint/2010/main" val="19383702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details - Non-max suppression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down the list of detections starting from highest scoring</a:t>
            </a:r>
          </a:p>
          <a:p>
            <a:r>
              <a:rPr lang="en-US" dirty="0"/>
              <a:t>Eliminate any detection that overlaps highly with a higher scoring detection</a:t>
            </a:r>
          </a:p>
          <a:p>
            <a:r>
              <a:rPr lang="en-US" dirty="0"/>
              <a:t>Separate, heuristic step </a:t>
            </a:r>
          </a:p>
        </p:txBody>
      </p:sp>
    </p:spTree>
    <p:extLst>
      <p:ext uri="{BB962C8B-B14F-4D97-AF65-F5344CB8AC3E}">
        <p14:creationId xmlns:p14="http://schemas.microsoft.com/office/powerpoint/2010/main" val="2824889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Speeding up R-CNN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575" y="4229862"/>
            <a:ext cx="2834640" cy="1961388"/>
          </a:xfrm>
          <a:prstGeom prst="rect">
            <a:avLst/>
          </a:prstGeom>
          <a:scene3d>
            <a:camera prst="orthographicFront">
              <a:rot lat="19061621" lon="3422929" rev="18840000"/>
            </a:camera>
            <a:lightRig rig="threePt" dir="t"/>
          </a:scene3d>
        </p:spPr>
      </p:pic>
      <p:sp>
        <p:nvSpPr>
          <p:cNvPr id="10" name="Cube 9"/>
          <p:cNvSpPr/>
          <p:nvPr/>
        </p:nvSpPr>
        <p:spPr>
          <a:xfrm>
            <a:off x="3457576" y="4007612"/>
            <a:ext cx="1244600" cy="444500"/>
          </a:xfrm>
          <a:prstGeom prst="cub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Cube 10"/>
          <p:cNvSpPr/>
          <p:nvPr/>
        </p:nvSpPr>
        <p:spPr>
          <a:xfrm>
            <a:off x="4711700" y="4007612"/>
            <a:ext cx="1244600" cy="444500"/>
          </a:xfrm>
          <a:prstGeom prst="cub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Up Arrow 11"/>
          <p:cNvSpPr/>
          <p:nvPr/>
        </p:nvSpPr>
        <p:spPr>
          <a:xfrm>
            <a:off x="3946525" y="4565651"/>
            <a:ext cx="266700" cy="44450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Up Arrow 12"/>
          <p:cNvSpPr/>
          <p:nvPr/>
        </p:nvSpPr>
        <p:spPr>
          <a:xfrm>
            <a:off x="5200649" y="4565651"/>
            <a:ext cx="266700" cy="44450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ube 13"/>
          <p:cNvSpPr/>
          <p:nvPr/>
        </p:nvSpPr>
        <p:spPr>
          <a:xfrm>
            <a:off x="3413125" y="2889250"/>
            <a:ext cx="1333500" cy="1340612"/>
          </a:xfrm>
          <a:prstGeom prst="cube">
            <a:avLst>
              <a:gd name="adj" fmla="val 324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CNN</a:t>
            </a:r>
          </a:p>
        </p:txBody>
      </p:sp>
      <p:sp>
        <p:nvSpPr>
          <p:cNvPr id="15" name="Cube 14"/>
          <p:cNvSpPr/>
          <p:nvPr/>
        </p:nvSpPr>
        <p:spPr>
          <a:xfrm>
            <a:off x="4684712" y="2889250"/>
            <a:ext cx="1333500" cy="1340612"/>
          </a:xfrm>
          <a:prstGeom prst="cube">
            <a:avLst>
              <a:gd name="adj" fmla="val 324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CNN</a:t>
            </a:r>
          </a:p>
        </p:txBody>
      </p:sp>
    </p:spTree>
    <p:extLst>
      <p:ext uri="{BB962C8B-B14F-4D97-AF65-F5344CB8AC3E}">
        <p14:creationId xmlns:p14="http://schemas.microsoft.com/office/powerpoint/2010/main" val="249315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Speeding up R-CNN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467" y="4394754"/>
            <a:ext cx="2751232" cy="1906530"/>
          </a:xfrm>
          <a:prstGeom prst="rect">
            <a:avLst/>
          </a:prstGeom>
          <a:scene3d>
            <a:camera prst="orthographicFront">
              <a:rot lat="19062000" lon="3420000" rev="18840000"/>
            </a:camera>
            <a:lightRig rig="threePt" dir="t"/>
          </a:scene3d>
        </p:spPr>
      </p:pic>
      <p:sp>
        <p:nvSpPr>
          <p:cNvPr id="5" name="Cube 4"/>
          <p:cNvSpPr/>
          <p:nvPr/>
        </p:nvSpPr>
        <p:spPr>
          <a:xfrm>
            <a:off x="3136898" y="2508249"/>
            <a:ext cx="3098801" cy="2654301"/>
          </a:xfrm>
          <a:prstGeom prst="cube">
            <a:avLst>
              <a:gd name="adj" fmla="val 344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CNN</a:t>
            </a:r>
          </a:p>
        </p:txBody>
      </p:sp>
      <p:sp>
        <p:nvSpPr>
          <p:cNvPr id="6" name="Rectangle 5"/>
          <p:cNvSpPr/>
          <p:nvPr/>
        </p:nvSpPr>
        <p:spPr>
          <a:xfrm>
            <a:off x="3708401" y="2647693"/>
            <a:ext cx="508000" cy="841652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>
              <a:rot lat="19062000" lon="3420000" rev="188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4572000" y="2355850"/>
            <a:ext cx="762000" cy="1095652"/>
          </a:xfrm>
          <a:prstGeom prst="rect">
            <a:avLst/>
          </a:prstGeom>
          <a:noFill/>
          <a:ln w="76200">
            <a:solidFill>
              <a:srgbClr val="C00000"/>
            </a:solidFill>
          </a:ln>
          <a:scene3d>
            <a:camera prst="orthographicFront">
              <a:rot lat="19062000" lon="3420000" rev="188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Cube 7"/>
          <p:cNvSpPr/>
          <p:nvPr/>
        </p:nvSpPr>
        <p:spPr>
          <a:xfrm>
            <a:off x="3517898" y="1998267"/>
            <a:ext cx="990602" cy="332183"/>
          </a:xfrm>
          <a:prstGeom prst="cube">
            <a:avLst>
              <a:gd name="adj" fmla="val 10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ube 8"/>
          <p:cNvSpPr/>
          <p:nvPr/>
        </p:nvSpPr>
        <p:spPr>
          <a:xfrm>
            <a:off x="4686298" y="1998267"/>
            <a:ext cx="990602" cy="332183"/>
          </a:xfrm>
          <a:prstGeom prst="cube">
            <a:avLst>
              <a:gd name="adj" fmla="val 10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94986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 Pooling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8532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How do we crop from a feature map?</a:t>
            </a:r>
          </a:p>
          <a:p>
            <a:r>
              <a:rPr lang="en-US" dirty="0"/>
              <a:t>Step 1: Resize boxes to account for subsampling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200" y="3397251"/>
            <a:ext cx="2451101" cy="2222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3073401" y="3397250"/>
            <a:ext cx="1225550" cy="11112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4572000" y="3397249"/>
            <a:ext cx="612776" cy="5556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168401" y="3952874"/>
            <a:ext cx="660400" cy="108267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3521075" y="3638946"/>
            <a:ext cx="330200" cy="54133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4795837" y="3539728"/>
            <a:ext cx="165101" cy="27066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4960938" y="5619750"/>
            <a:ext cx="41830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Fast R-CNN. Ross </a:t>
            </a:r>
            <a:r>
              <a:rPr lang="en-US" sz="1350" dirty="0" err="1"/>
              <a:t>Girshick</a:t>
            </a:r>
            <a:r>
              <a:rPr lang="en-US" sz="1350" dirty="0"/>
              <a:t>. In ICCV 2015</a:t>
            </a:r>
          </a:p>
        </p:txBody>
      </p:sp>
    </p:spTree>
    <p:extLst>
      <p:ext uri="{BB962C8B-B14F-4D97-AF65-F5344CB8AC3E}">
        <p14:creationId xmlns:p14="http://schemas.microsoft.com/office/powerpoint/2010/main" val="21060921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 Pooling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9031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do we crop from a feature map?</a:t>
            </a:r>
          </a:p>
          <a:p>
            <a:r>
              <a:rPr lang="en-US" dirty="0"/>
              <a:t>Step 2: Snap to feature map grid</a:t>
            </a:r>
          </a:p>
        </p:txBody>
      </p:sp>
      <p:sp>
        <p:nvSpPr>
          <p:cNvPr id="4" name="Rectangle 3"/>
          <p:cNvSpPr/>
          <p:nvPr/>
        </p:nvSpPr>
        <p:spPr>
          <a:xfrm>
            <a:off x="2250368" y="3397251"/>
            <a:ext cx="2451101" cy="22225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250369" y="3397252"/>
          <a:ext cx="2451099" cy="22224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01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01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01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01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215569" y="3952874"/>
            <a:ext cx="660400" cy="108267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3329870" y="4067175"/>
            <a:ext cx="641634" cy="88440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091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/>
          <p:cNvSpPr/>
          <p:nvPr/>
        </p:nvSpPr>
        <p:spPr>
          <a:xfrm>
            <a:off x="3517899" y="3130550"/>
            <a:ext cx="2362200" cy="2019300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 Pooling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9040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do we crop from a feature map?</a:t>
            </a:r>
          </a:p>
          <a:p>
            <a:r>
              <a:rPr lang="en-US" dirty="0"/>
              <a:t>Step 3: Place a grid of fixed size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038601" y="3787378"/>
          <a:ext cx="660400" cy="10826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89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89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89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038600" y="3787377"/>
            <a:ext cx="660400" cy="1082676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002926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/>
          <p:cNvSpPr/>
          <p:nvPr/>
        </p:nvSpPr>
        <p:spPr>
          <a:xfrm>
            <a:off x="3517899" y="3130550"/>
            <a:ext cx="2362200" cy="2019300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 Pooling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9040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do we crop from a feature map?</a:t>
            </a:r>
          </a:p>
          <a:p>
            <a:r>
              <a:rPr lang="en-US" dirty="0"/>
              <a:t>Step 4: Take max in each cell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038601" y="3787378"/>
          <a:ext cx="660400" cy="10826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89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89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89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038600" y="3787377"/>
            <a:ext cx="660400" cy="1082676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Cube 7"/>
          <p:cNvSpPr/>
          <p:nvPr/>
        </p:nvSpPr>
        <p:spPr>
          <a:xfrm>
            <a:off x="7594600" y="3041651"/>
            <a:ext cx="1168400" cy="1117600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607300" y="3353595"/>
          <a:ext cx="876301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ight Arrow 9"/>
          <p:cNvSpPr/>
          <p:nvPr/>
        </p:nvSpPr>
        <p:spPr>
          <a:xfrm>
            <a:off x="6375400" y="3663950"/>
            <a:ext cx="762000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39980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R-CNN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28650" y="2226467"/>
          <a:ext cx="7886700" cy="266938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89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Fast R-CNN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R-CNN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897">
                <a:tc>
                  <a:txBody>
                    <a:bodyPr/>
                    <a:lstStyle/>
                    <a:p>
                      <a:r>
                        <a:rPr lang="en-US" sz="2400" dirty="0"/>
                        <a:t>Train time (h)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9.5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897">
                <a:tc>
                  <a:txBody>
                    <a:bodyPr/>
                    <a:lstStyle/>
                    <a:p>
                      <a:r>
                        <a:rPr lang="en-US" sz="2400" dirty="0"/>
                        <a:t>Speedup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8.8x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1x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897">
                <a:tc>
                  <a:txBody>
                    <a:bodyPr/>
                    <a:lstStyle/>
                    <a:p>
                      <a:r>
                        <a:rPr lang="en-US" sz="2400" dirty="0"/>
                        <a:t>Test time / image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0.32s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47.0s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897">
                <a:tc>
                  <a:txBody>
                    <a:bodyPr/>
                    <a:lstStyle/>
                    <a:p>
                      <a:r>
                        <a:rPr lang="en-US" sz="2400" dirty="0"/>
                        <a:t>Speedup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146x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1x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897">
                <a:tc>
                  <a:txBody>
                    <a:bodyPr/>
                    <a:lstStyle/>
                    <a:p>
                      <a:r>
                        <a:rPr lang="en-US" sz="2400" dirty="0"/>
                        <a:t>mean AP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66.9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66.0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6031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PASCAL VOC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84245" y="2196691"/>
            <a:ext cx="3520269" cy="3263504"/>
          </a:xfrm>
        </p:spPr>
        <p:txBody>
          <a:bodyPr>
            <a:normAutofit fontScale="92500"/>
          </a:bodyPr>
          <a:lstStyle/>
          <a:p>
            <a:r>
              <a:rPr lang="en-US" dirty="0"/>
              <a:t>20 categories</a:t>
            </a:r>
          </a:p>
          <a:p>
            <a:r>
              <a:rPr lang="en-US" dirty="0"/>
              <a:t>10K images</a:t>
            </a:r>
          </a:p>
          <a:p>
            <a:r>
              <a:rPr lang="en-US" dirty="0"/>
              <a:t>Large pose variations, heavy occlusions</a:t>
            </a:r>
          </a:p>
          <a:p>
            <a:r>
              <a:rPr lang="en-US" dirty="0"/>
              <a:t>Generic scenes</a:t>
            </a:r>
          </a:p>
          <a:p>
            <a:r>
              <a:rPr lang="en-US" dirty="0"/>
              <a:t>Cleaned up performance metric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4245" y="5146060"/>
            <a:ext cx="8813042" cy="21495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entagon 4"/>
          <p:cNvSpPr/>
          <p:nvPr/>
        </p:nvSpPr>
        <p:spPr>
          <a:xfrm rot="16200000">
            <a:off x="53340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628650" y="5559378"/>
            <a:ext cx="10704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007" y="4496194"/>
            <a:ext cx="1054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Faces</a:t>
            </a:r>
          </a:p>
        </p:txBody>
      </p:sp>
      <p:sp>
        <p:nvSpPr>
          <p:cNvPr id="10" name="Pentagon 9"/>
          <p:cNvSpPr/>
          <p:nvPr/>
        </p:nvSpPr>
        <p:spPr>
          <a:xfrm rot="16200000">
            <a:off x="2445943" y="5025061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2595612" y="5559378"/>
            <a:ext cx="6202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2000’s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775984"/>
            <a:ext cx="1524000" cy="114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2299275"/>
            <a:ext cx="1524000" cy="1143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813" y="2901501"/>
            <a:ext cx="1524000" cy="11430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 rot="16200000">
            <a:off x="428459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4209175" y="5552782"/>
            <a:ext cx="9763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2007 - 2012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346728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R-CNN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Bottleneck remaining (not included in time):</a:t>
            </a:r>
          </a:p>
          <a:p>
            <a:pPr lvl="1"/>
            <a:r>
              <a:rPr lang="en-US" dirty="0"/>
              <a:t>Object proposal generation</a:t>
            </a:r>
          </a:p>
          <a:p>
            <a:pPr lvl="1"/>
            <a:endParaRPr lang="en-US" dirty="0"/>
          </a:p>
          <a:p>
            <a:r>
              <a:rPr lang="en-US" dirty="0"/>
              <a:t>Slow</a:t>
            </a:r>
          </a:p>
          <a:p>
            <a:pPr lvl="1"/>
            <a:r>
              <a:rPr lang="en-US" dirty="0"/>
              <a:t>Requires segmentation</a:t>
            </a:r>
          </a:p>
          <a:p>
            <a:pPr lvl="1"/>
            <a:r>
              <a:rPr lang="en-US" dirty="0"/>
              <a:t>O(1s) per image</a:t>
            </a:r>
          </a:p>
        </p:txBody>
      </p:sp>
    </p:spTree>
    <p:extLst>
      <p:ext uri="{BB962C8B-B14F-4D97-AF65-F5344CB8AC3E}">
        <p14:creationId xmlns:p14="http://schemas.microsoft.com/office/powerpoint/2010/main" val="9339451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</a:t>
            </a:r>
            <a:r>
              <a:rPr lang="en-US" i="1" dirty="0"/>
              <a:t>er </a:t>
            </a:r>
            <a:r>
              <a:rPr lang="en-US" dirty="0"/>
              <a:t>R-CNN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51868"/>
            <a:ext cx="7886700" cy="3263504"/>
          </a:xfrm>
        </p:spPr>
        <p:txBody>
          <a:bodyPr/>
          <a:lstStyle/>
          <a:p>
            <a:r>
              <a:rPr lang="en-US" dirty="0"/>
              <a:t>Can we produce </a:t>
            </a:r>
            <a:r>
              <a:rPr lang="en-US" i="1" dirty="0"/>
              <a:t>object proposals</a:t>
            </a:r>
            <a:r>
              <a:rPr lang="en-US" dirty="0"/>
              <a:t> from convolutional networks?</a:t>
            </a:r>
          </a:p>
          <a:p>
            <a:r>
              <a:rPr lang="en-US" dirty="0"/>
              <a:t>A change in intuition</a:t>
            </a:r>
          </a:p>
          <a:p>
            <a:pPr lvl="1"/>
            <a:r>
              <a:rPr lang="en-US" dirty="0"/>
              <a:t>Instead of using grouping</a:t>
            </a:r>
          </a:p>
          <a:p>
            <a:pPr lvl="1"/>
            <a:r>
              <a:rPr lang="en-US" dirty="0"/>
              <a:t>Recognize likely objects?</a:t>
            </a:r>
          </a:p>
          <a:p>
            <a:r>
              <a:rPr lang="en-US" dirty="0"/>
              <a:t>For every possible box, score if it is likely to correspond to an object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516002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222222"/>
                </a:solidFill>
                <a:latin typeface="Helvetica" charset="0"/>
              </a:rPr>
              <a:t>Faster R-CNN: Towards Real-Time Object Detection with Region Proposal Networks. S. Ren, K. He, R. </a:t>
            </a:r>
            <a:r>
              <a:rPr lang="en-US" sz="1350" dirty="0" err="1">
                <a:solidFill>
                  <a:srgbClr val="222222"/>
                </a:solidFill>
                <a:latin typeface="Helvetica" charset="0"/>
              </a:rPr>
              <a:t>Girshick</a:t>
            </a:r>
            <a:r>
              <a:rPr lang="en-US" sz="1350" dirty="0">
                <a:solidFill>
                  <a:srgbClr val="222222"/>
                </a:solidFill>
                <a:latin typeface="Helvetica" charset="0"/>
              </a:rPr>
              <a:t>, J. Sun. In </a:t>
            </a:r>
            <a:r>
              <a:rPr lang="en-US" sz="1350" i="1" dirty="0">
                <a:solidFill>
                  <a:srgbClr val="222222"/>
                </a:solidFill>
                <a:latin typeface="Helvetica" charset="0"/>
              </a:rPr>
              <a:t>NIPS</a:t>
            </a:r>
            <a:r>
              <a:rPr lang="en-US" sz="1350" dirty="0">
                <a:solidFill>
                  <a:srgbClr val="222222"/>
                </a:solidFill>
                <a:latin typeface="Helvetica" charset="0"/>
              </a:rPr>
              <a:t> 2015.</a:t>
            </a:r>
          </a:p>
        </p:txBody>
      </p:sp>
    </p:spTree>
    <p:extLst>
      <p:ext uri="{BB962C8B-B14F-4D97-AF65-F5344CB8AC3E}">
        <p14:creationId xmlns:p14="http://schemas.microsoft.com/office/powerpoint/2010/main" val="40736970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275" y="1425077"/>
            <a:ext cx="4225925" cy="440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613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each location, consider boxes of many different sizes and aspect ratios</a:t>
            </a:r>
          </a:p>
        </p:txBody>
      </p:sp>
      <p:sp>
        <p:nvSpPr>
          <p:cNvPr id="4" name="Rectangle 3"/>
          <p:cNvSpPr/>
          <p:nvPr/>
        </p:nvSpPr>
        <p:spPr>
          <a:xfrm>
            <a:off x="2959099" y="3267473"/>
            <a:ext cx="2451101" cy="2222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3340100" y="3736974"/>
            <a:ext cx="1549400" cy="132397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3581400" y="3736974"/>
            <a:ext cx="1054100" cy="1323976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3854450" y="3736974"/>
            <a:ext cx="476251" cy="132397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4025900" y="4298950"/>
            <a:ext cx="127000" cy="12700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3340100" y="4032250"/>
            <a:ext cx="1549400" cy="6604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3340100" y="4191001"/>
            <a:ext cx="1549400" cy="32385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6897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5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each location, consider boxes of many different sizes and aspect ratios</a:t>
            </a:r>
          </a:p>
        </p:txBody>
      </p:sp>
      <p:sp>
        <p:nvSpPr>
          <p:cNvPr id="4" name="Rectangle 3"/>
          <p:cNvSpPr/>
          <p:nvPr/>
        </p:nvSpPr>
        <p:spPr>
          <a:xfrm>
            <a:off x="2959099" y="3267473"/>
            <a:ext cx="2451101" cy="2222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3854450" y="3736974"/>
            <a:ext cx="476251" cy="132397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4025900" y="4298950"/>
            <a:ext cx="127000" cy="12700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3568701" y="3511551"/>
            <a:ext cx="1066799" cy="179069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3340100" y="3267473"/>
            <a:ext cx="1549400" cy="222249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38970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7997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 each location, consider boxes of many different sizes and aspect ratios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8" y="2636242"/>
            <a:ext cx="53435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261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 scales * a aspect ratios = </a:t>
            </a:r>
            <a:r>
              <a:rPr lang="en-US" dirty="0" err="1"/>
              <a:t>sa</a:t>
            </a:r>
            <a:r>
              <a:rPr lang="en-US" dirty="0"/>
              <a:t> anchor boxes</a:t>
            </a:r>
          </a:p>
          <a:p>
            <a:r>
              <a:rPr lang="en-US" dirty="0"/>
              <a:t>Use convolutional layer on top of filter map to produce </a:t>
            </a:r>
            <a:r>
              <a:rPr lang="en-US" dirty="0" err="1"/>
              <a:t>sa</a:t>
            </a:r>
            <a:r>
              <a:rPr lang="en-US" dirty="0"/>
              <a:t> scores</a:t>
            </a:r>
          </a:p>
          <a:p>
            <a:r>
              <a:rPr lang="en-US" dirty="0"/>
              <a:t>Pick top few boxes as proposals</a:t>
            </a:r>
          </a:p>
        </p:txBody>
      </p:sp>
    </p:spTree>
    <p:extLst>
      <p:ext uri="{BB962C8B-B14F-4D97-AF65-F5344CB8AC3E}">
        <p14:creationId xmlns:p14="http://schemas.microsoft.com/office/powerpoint/2010/main" val="3215222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2226469"/>
          <a:ext cx="7886700" cy="2476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r>
                        <a:rPr lang="en-US" sz="2700" dirty="0"/>
                        <a:t>Method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mean AP (PASCAL VOC)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27">
                <a:tc>
                  <a:txBody>
                    <a:bodyPr/>
                    <a:lstStyle/>
                    <a:p>
                      <a:r>
                        <a:rPr lang="en-US" sz="2700" dirty="0"/>
                        <a:t>Fast R-CNN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65.7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427">
                <a:tc>
                  <a:txBody>
                    <a:bodyPr/>
                    <a:lstStyle/>
                    <a:p>
                      <a:r>
                        <a:rPr lang="en-US" sz="2700" dirty="0"/>
                        <a:t>Faster R-CNN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67.0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0368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Feature Extractors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28650" y="2226468"/>
          <a:ext cx="7886700" cy="1853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696">
                <a:tc>
                  <a:txBody>
                    <a:bodyPr/>
                    <a:lstStyle/>
                    <a:p>
                      <a:r>
                        <a:rPr lang="en-US" sz="2400" dirty="0" err="1"/>
                        <a:t>ConvNet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mean AP (PASCAL</a:t>
                      </a:r>
                      <a:r>
                        <a:rPr lang="en-US" sz="2400" baseline="0" dirty="0"/>
                        <a:t> VOC)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696">
                <a:tc>
                  <a:txBody>
                    <a:bodyPr/>
                    <a:lstStyle/>
                    <a:p>
                      <a:r>
                        <a:rPr lang="en-US" sz="2400" dirty="0"/>
                        <a:t>VGG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70.4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696">
                <a:tc>
                  <a:txBody>
                    <a:bodyPr/>
                    <a:lstStyle/>
                    <a:p>
                      <a:r>
                        <a:rPr lang="en-US" sz="2400" dirty="0" err="1"/>
                        <a:t>ResNet</a:t>
                      </a:r>
                      <a:r>
                        <a:rPr lang="en-US" sz="2400" dirty="0"/>
                        <a:t> 101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73.8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2472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Additional Data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28650" y="2226468"/>
          <a:ext cx="7886700" cy="3635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r>
                        <a:rPr lang="en-US" sz="2400" dirty="0"/>
                        <a:t>Method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Training data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mean AP (PASCAL</a:t>
                      </a:r>
                      <a:r>
                        <a:rPr lang="en-US" sz="2400" baseline="0" dirty="0"/>
                        <a:t> VOC 2012 Test)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696">
                <a:tc>
                  <a:txBody>
                    <a:bodyPr/>
                    <a:lstStyle/>
                    <a:p>
                      <a:r>
                        <a:rPr lang="en-US" sz="2400" dirty="0"/>
                        <a:t>Fast R-CNN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VOC 12 Train (10K)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65.7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r>
                        <a:rPr lang="en-US" sz="2400" dirty="0"/>
                        <a:t>Fast R-CNN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VOC07 </a:t>
                      </a:r>
                      <a:r>
                        <a:rPr lang="en-US" sz="2400" dirty="0" err="1"/>
                        <a:t>Trainval</a:t>
                      </a:r>
                      <a:r>
                        <a:rPr lang="en-US" sz="2400" dirty="0"/>
                        <a:t> + VOC</a:t>
                      </a:r>
                      <a:r>
                        <a:rPr lang="en-US" sz="2400" baseline="0" dirty="0"/>
                        <a:t> 12 Train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68.4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696">
                <a:tc>
                  <a:txBody>
                    <a:bodyPr/>
                    <a:lstStyle/>
                    <a:p>
                      <a:r>
                        <a:rPr lang="en-US" sz="2400" dirty="0"/>
                        <a:t>Faster R-CNN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VOC 12 Train (10K)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67.0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r>
                        <a:rPr lang="en-US" sz="2400" dirty="0"/>
                        <a:t>Faster R-CNN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VOC07 </a:t>
                      </a:r>
                      <a:r>
                        <a:rPr lang="en-US" sz="2400" dirty="0" err="1"/>
                        <a:t>Trainval</a:t>
                      </a:r>
                      <a:r>
                        <a:rPr lang="en-US" sz="2400" dirty="0"/>
                        <a:t> + VOC</a:t>
                      </a:r>
                      <a:r>
                        <a:rPr lang="en-US" sz="2400" baseline="0" dirty="0"/>
                        <a:t> 12 Train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70.4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9035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Coco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84245" y="2196691"/>
            <a:ext cx="3520269" cy="3263504"/>
          </a:xfrm>
        </p:spPr>
        <p:txBody>
          <a:bodyPr/>
          <a:lstStyle/>
          <a:p>
            <a:r>
              <a:rPr lang="en-US" dirty="0"/>
              <a:t>80 diverse categories</a:t>
            </a:r>
          </a:p>
          <a:p>
            <a:r>
              <a:rPr lang="en-US" dirty="0"/>
              <a:t>100K images</a:t>
            </a:r>
          </a:p>
          <a:p>
            <a:r>
              <a:rPr lang="en-US" dirty="0"/>
              <a:t>Heavy occlusions, many objects per image, large scale variations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4245" y="5146060"/>
            <a:ext cx="8813042" cy="214952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entagon 4"/>
          <p:cNvSpPr/>
          <p:nvPr/>
        </p:nvSpPr>
        <p:spPr>
          <a:xfrm rot="16200000">
            <a:off x="53340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628650" y="5559378"/>
            <a:ext cx="10704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1990’s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007" y="4496194"/>
            <a:ext cx="1054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Faces</a:t>
            </a:r>
          </a:p>
        </p:txBody>
      </p:sp>
      <p:sp>
        <p:nvSpPr>
          <p:cNvPr id="10" name="Pentagon 9"/>
          <p:cNvSpPr/>
          <p:nvPr/>
        </p:nvSpPr>
        <p:spPr>
          <a:xfrm rot="16200000">
            <a:off x="2445943" y="5025061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2595612" y="5559378"/>
            <a:ext cx="6202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2000’s</a:t>
            </a:r>
          </a:p>
        </p:txBody>
      </p:sp>
      <p:sp>
        <p:nvSpPr>
          <p:cNvPr id="16" name="Pentagon 15"/>
          <p:cNvSpPr/>
          <p:nvPr/>
        </p:nvSpPr>
        <p:spPr>
          <a:xfrm rot="16200000">
            <a:off x="4284592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4209175" y="5552782"/>
            <a:ext cx="9763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2007 - 2012</a:t>
            </a:r>
            <a:endParaRPr lang="en-US" sz="1350" dirty="0"/>
          </a:p>
        </p:txBody>
      </p:sp>
      <p:sp>
        <p:nvSpPr>
          <p:cNvPr id="18" name="Pentagon 17"/>
          <p:cNvSpPr/>
          <p:nvPr/>
        </p:nvSpPr>
        <p:spPr>
          <a:xfrm rot="16200000">
            <a:off x="6211357" y="5013278"/>
            <a:ext cx="825500" cy="266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6135940" y="5564281"/>
            <a:ext cx="9763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2014 -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042" y="2328537"/>
            <a:ext cx="5389958" cy="16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724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R-CNN family of detectors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9196131"/>
              </p:ext>
            </p:extLst>
          </p:nvPr>
        </p:nvGraphicFramePr>
        <p:xfrm>
          <a:off x="628650" y="1251857"/>
          <a:ext cx="7886700" cy="5606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6341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672" y="4183006"/>
            <a:ext cx="2200464" cy="1524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8963" y="2125266"/>
            <a:ext cx="2067635" cy="1290939"/>
            <a:chOff x="1354667" y="1408581"/>
            <a:chExt cx="6333066" cy="4749799"/>
          </a:xfrm>
        </p:grpSpPr>
        <p:pic>
          <p:nvPicPr>
            <p:cNvPr id="5" name="Picture 4" descr="vis_0.png"/>
            <p:cNvPicPr>
              <a:picLocks noChangeAspect="1"/>
            </p:cNvPicPr>
            <p:nvPr/>
          </p:nvPicPr>
          <p:blipFill>
            <a:blip r:embed="rId3" cstate="screen">
              <a:grayscl/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4667" y="1408581"/>
              <a:ext cx="6333066" cy="47497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913467" y="3488267"/>
              <a:ext cx="4250266" cy="2624657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3467" y="3081867"/>
              <a:ext cx="1930400" cy="2743200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934" y="2125267"/>
            <a:ext cx="2180231" cy="10625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372" y="2083354"/>
            <a:ext cx="2200464" cy="15248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12258" y="2277273"/>
            <a:ext cx="1447399" cy="842165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3774576" y="2349653"/>
            <a:ext cx="1548288" cy="842165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7021773" y="2286210"/>
            <a:ext cx="675564" cy="1039404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7416122" y="2822527"/>
            <a:ext cx="675564" cy="615187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1" name="Group 20"/>
          <p:cNvGrpSpPr/>
          <p:nvPr/>
        </p:nvGrpSpPr>
        <p:grpSpPr>
          <a:xfrm>
            <a:off x="388963" y="4184372"/>
            <a:ext cx="2067635" cy="1290939"/>
            <a:chOff x="1354667" y="1408581"/>
            <a:chExt cx="6333066" cy="4749799"/>
          </a:xfrm>
        </p:grpSpPr>
        <p:pic>
          <p:nvPicPr>
            <p:cNvPr id="22" name="Picture 21" descr="vis_0.png"/>
            <p:cNvPicPr>
              <a:picLocks noChangeAspect="1"/>
            </p:cNvPicPr>
            <p:nvPr/>
          </p:nvPicPr>
          <p:blipFill>
            <a:blip r:embed="rId3" cstate="screen">
              <a:grayscl/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4667" y="1408581"/>
              <a:ext cx="6333066" cy="4749799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13469" y="3488263"/>
              <a:ext cx="3172066" cy="2670114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23466" y="2240129"/>
              <a:ext cx="999065" cy="35849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1307613" y="4267631"/>
            <a:ext cx="385129" cy="39871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934" y="4267631"/>
            <a:ext cx="2180231" cy="106258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474617" y="4410377"/>
            <a:ext cx="1039381" cy="776625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/>
          <p:cNvSpPr/>
          <p:nvPr/>
        </p:nvSpPr>
        <p:spPr>
          <a:xfrm>
            <a:off x="6734214" y="4441529"/>
            <a:ext cx="1039381" cy="776625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 30"/>
          <p:cNvSpPr/>
          <p:nvPr/>
        </p:nvSpPr>
        <p:spPr>
          <a:xfrm>
            <a:off x="7200456" y="4749605"/>
            <a:ext cx="1039381" cy="776625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8413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880350" y="3721124"/>
            <a:ext cx="273050" cy="409575"/>
          </a:xfrm>
          <a:prstGeom prst="rect">
            <a:avLst/>
          </a:prstGeom>
          <a:solidFill>
            <a:srgbClr val="C00000">
              <a:alpha val="99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7175501" y="3734528"/>
            <a:ext cx="381000" cy="409575"/>
          </a:xfrm>
          <a:prstGeom prst="rect">
            <a:avLst/>
          </a:prstGeom>
          <a:solidFill>
            <a:srgbClr val="00B0F0">
              <a:alpha val="99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7175500" y="3206751"/>
            <a:ext cx="977900" cy="509455"/>
          </a:xfrm>
          <a:prstGeom prst="rect">
            <a:avLst/>
          </a:prstGeom>
          <a:solidFill>
            <a:srgbClr val="F65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/>
        </p:nvSpPr>
        <p:spPr>
          <a:xfrm>
            <a:off x="2138331" y="2660496"/>
            <a:ext cx="1710338" cy="1328915"/>
          </a:xfrm>
          <a:prstGeom prst="rect">
            <a:avLst/>
          </a:prstGeom>
          <a:solidFill>
            <a:srgbClr val="00B0F0">
              <a:alpha val="99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detections to ground truth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8728" y="3099765"/>
            <a:ext cx="1376448" cy="1544740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3188728" y="3099765"/>
            <a:ext cx="659941" cy="889646"/>
          </a:xfrm>
          <a:prstGeom prst="rect">
            <a:avLst/>
          </a:prstGeom>
          <a:solidFill>
            <a:srgbClr val="F65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050" y="3324953"/>
            <a:ext cx="31623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26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detections to ground truth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Match detection to most similar ground truth</a:t>
            </a:r>
          </a:p>
          <a:p>
            <a:pPr lvl="1"/>
            <a:r>
              <a:rPr lang="en-US" dirty="0"/>
              <a:t>highest </a:t>
            </a:r>
            <a:r>
              <a:rPr lang="en-US" dirty="0" err="1"/>
              <a:t>IoU</a:t>
            </a:r>
            <a:endParaRPr lang="en-US" dirty="0"/>
          </a:p>
          <a:p>
            <a:r>
              <a:rPr lang="en-US" dirty="0"/>
              <a:t>If </a:t>
            </a:r>
            <a:r>
              <a:rPr lang="en-US" dirty="0" err="1"/>
              <a:t>IoU</a:t>
            </a:r>
            <a:r>
              <a:rPr lang="en-US" dirty="0"/>
              <a:t> &gt; 50%, mark as correct</a:t>
            </a:r>
          </a:p>
          <a:p>
            <a:r>
              <a:rPr lang="en-US" dirty="0"/>
              <a:t>If multiple detections map to same ground truth, mark only one as correct</a:t>
            </a:r>
          </a:p>
          <a:p>
            <a:r>
              <a:rPr lang="en-US" b="1" dirty="0"/>
              <a:t>Precision</a:t>
            </a:r>
            <a:r>
              <a:rPr lang="en-US" dirty="0"/>
              <a:t> = #correct detections / total detections </a:t>
            </a:r>
          </a:p>
          <a:p>
            <a:r>
              <a:rPr lang="en-US" b="1" dirty="0"/>
              <a:t>Recall </a:t>
            </a:r>
            <a:r>
              <a:rPr lang="en-US" dirty="0"/>
              <a:t>= #ground truth with matched detections / total ground truth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77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2986</TotalTime>
  <Words>2137</Words>
  <Application>Microsoft Macintosh PowerPoint</Application>
  <PresentationFormat>On-screen Show (4:3)</PresentationFormat>
  <Paragraphs>436</Paragraphs>
  <Slides>60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ＭＳ Ｐゴシック</vt:lpstr>
      <vt:lpstr>游ゴシック</vt:lpstr>
      <vt:lpstr>ヒラギノ角ゴ ProN W3</vt:lpstr>
      <vt:lpstr>Arial</vt:lpstr>
      <vt:lpstr>Calibri</vt:lpstr>
      <vt:lpstr>Calibri Light</vt:lpstr>
      <vt:lpstr>Gill Sans</vt:lpstr>
      <vt:lpstr>Helvetica</vt:lpstr>
      <vt:lpstr>Lato</vt:lpstr>
      <vt:lpstr>Lucida Grande</vt:lpstr>
      <vt:lpstr>Source Sans Pro</vt:lpstr>
      <vt:lpstr>Source Sans Pro Bold</vt:lpstr>
      <vt:lpstr>Source Sans Pro Light</vt:lpstr>
      <vt:lpstr>Wingdings</vt:lpstr>
      <vt:lpstr>Office Theme</vt:lpstr>
      <vt:lpstr>Object detection</vt:lpstr>
      <vt:lpstr>The Task</vt:lpstr>
      <vt:lpstr>Datasets</vt:lpstr>
      <vt:lpstr>Pedestrians</vt:lpstr>
      <vt:lpstr>PASCAL VOC</vt:lpstr>
      <vt:lpstr>Coco</vt:lpstr>
      <vt:lpstr>Evaluation metric</vt:lpstr>
      <vt:lpstr>Matching detections to ground truth</vt:lpstr>
      <vt:lpstr>Matching detections to ground truth</vt:lpstr>
      <vt:lpstr>Tradeoff between precision and recall</vt:lpstr>
      <vt:lpstr>Average precision</vt:lpstr>
      <vt:lpstr>Average precision</vt:lpstr>
      <vt:lpstr>Average average precision</vt:lpstr>
      <vt:lpstr>Mean and category-wise AP</vt:lpstr>
      <vt:lpstr>Why is detection hard(er)?</vt:lpstr>
      <vt:lpstr>Why is detection hard(er)?</vt:lpstr>
      <vt:lpstr>Why is detection hard(er)?</vt:lpstr>
      <vt:lpstr>Why is detection hard(er)?</vt:lpstr>
      <vt:lpstr>Why is detection hard(er)?</vt:lpstr>
      <vt:lpstr>Detection as classification</vt:lpstr>
      <vt:lpstr>Idea 1: scanning window</vt:lpstr>
      <vt:lpstr>Dealing with scale</vt:lpstr>
      <vt:lpstr>Dealing with scale</vt:lpstr>
      <vt:lpstr>Issues</vt:lpstr>
      <vt:lpstr>PowerPoint Presentation</vt:lpstr>
      <vt:lpstr>Idea 2: Object proposals</vt:lpstr>
      <vt:lpstr>Idea 2: object proposals</vt:lpstr>
      <vt:lpstr>Idea 2: Object proposals</vt:lpstr>
      <vt:lpstr>What do we do with proposals?</vt:lpstr>
      <vt:lpstr>PowerPoint Presentation</vt:lpstr>
      <vt:lpstr>PowerPoint Presentation</vt:lpstr>
      <vt:lpstr>R-CNN: Regions with CNN features</vt:lpstr>
      <vt:lpstr>R-CNN at test time: Step 2</vt:lpstr>
      <vt:lpstr>R-CNN at test time: Step 2</vt:lpstr>
      <vt:lpstr>R-CNN at test time: Step 2</vt:lpstr>
      <vt:lpstr>R-CNN at test time: Step 3</vt:lpstr>
      <vt:lpstr>Step 4: Object proposal refinement</vt:lpstr>
      <vt:lpstr>PowerPoint Presentation</vt:lpstr>
      <vt:lpstr>PowerPoint Presentation</vt:lpstr>
      <vt:lpstr>Training R-CNN</vt:lpstr>
      <vt:lpstr>Other details - Non-max suppression</vt:lpstr>
      <vt:lpstr>Other details - Non-max suppression</vt:lpstr>
      <vt:lpstr>Speeding up R-CNN</vt:lpstr>
      <vt:lpstr>Speeding up R-CNN</vt:lpstr>
      <vt:lpstr>ROI Pooling</vt:lpstr>
      <vt:lpstr>ROI Pooling</vt:lpstr>
      <vt:lpstr>ROI Pooling</vt:lpstr>
      <vt:lpstr>ROI Pooling</vt:lpstr>
      <vt:lpstr>Fast R-CNN</vt:lpstr>
      <vt:lpstr>Fast R-CNN</vt:lpstr>
      <vt:lpstr>Faster R-CNN</vt:lpstr>
      <vt:lpstr>Faster R-CNN</vt:lpstr>
      <vt:lpstr>Faster R-CNN</vt:lpstr>
      <vt:lpstr>Faster R-CNN</vt:lpstr>
      <vt:lpstr>Faster R-CNN</vt:lpstr>
      <vt:lpstr>Faster R-CNN</vt:lpstr>
      <vt:lpstr>Faster R-CNN</vt:lpstr>
      <vt:lpstr>Impact of Feature Extractors</vt:lpstr>
      <vt:lpstr>Impact of Additional Data</vt:lpstr>
      <vt:lpstr>The R-CNN family of detectors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detection</dc:title>
  <dc:creator>Bharath Hariharan</dc:creator>
  <cp:lastModifiedBy>Bharath Hariharan</cp:lastModifiedBy>
  <cp:revision>6</cp:revision>
  <dcterms:created xsi:type="dcterms:W3CDTF">2018-05-02T14:12:39Z</dcterms:created>
  <dcterms:modified xsi:type="dcterms:W3CDTF">2018-05-04T15:59:22Z</dcterms:modified>
</cp:coreProperties>
</file>