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1970" r:id="rId3"/>
    <p:sldId id="1971" r:id="rId4"/>
    <p:sldId id="339" r:id="rId5"/>
    <p:sldId id="341" r:id="rId6"/>
    <p:sldId id="340" r:id="rId7"/>
    <p:sldId id="342" r:id="rId8"/>
    <p:sldId id="297" r:id="rId9"/>
    <p:sldId id="343" r:id="rId10"/>
    <p:sldId id="1972" r:id="rId11"/>
    <p:sldId id="331" r:id="rId12"/>
    <p:sldId id="300" r:id="rId13"/>
    <p:sldId id="304" r:id="rId14"/>
    <p:sldId id="301" r:id="rId15"/>
    <p:sldId id="303" r:id="rId16"/>
    <p:sldId id="332" r:id="rId17"/>
    <p:sldId id="302" r:id="rId18"/>
    <p:sldId id="307" r:id="rId19"/>
    <p:sldId id="305" r:id="rId20"/>
    <p:sldId id="333" r:id="rId21"/>
    <p:sldId id="334" r:id="rId22"/>
    <p:sldId id="335" r:id="rId23"/>
    <p:sldId id="1973" r:id="rId24"/>
    <p:sldId id="1974" r:id="rId25"/>
    <p:sldId id="1975" r:id="rId26"/>
    <p:sldId id="330" r:id="rId27"/>
    <p:sldId id="306" r:id="rId28"/>
    <p:sldId id="326" r:id="rId29"/>
    <p:sldId id="345" r:id="rId30"/>
    <p:sldId id="308" r:id="rId31"/>
    <p:sldId id="346" r:id="rId32"/>
    <p:sldId id="1955" r:id="rId33"/>
    <p:sldId id="1880" r:id="rId34"/>
    <p:sldId id="314" r:id="rId35"/>
    <p:sldId id="315" r:id="rId36"/>
    <p:sldId id="316" r:id="rId37"/>
    <p:sldId id="319" r:id="rId38"/>
    <p:sldId id="317" r:id="rId39"/>
    <p:sldId id="318" r:id="rId40"/>
    <p:sldId id="1957" r:id="rId41"/>
    <p:sldId id="1958" r:id="rId42"/>
    <p:sldId id="1959" r:id="rId43"/>
    <p:sldId id="1962" r:id="rId44"/>
    <p:sldId id="1961" r:id="rId45"/>
    <p:sldId id="1956" r:id="rId46"/>
    <p:sldId id="1963" r:id="rId47"/>
    <p:sldId id="321" r:id="rId48"/>
    <p:sldId id="322" r:id="rId49"/>
    <p:sldId id="323" r:id="rId50"/>
    <p:sldId id="1964" r:id="rId51"/>
    <p:sldId id="1967" r:id="rId52"/>
    <p:sldId id="1965" r:id="rId53"/>
    <p:sldId id="1966" r:id="rId54"/>
    <p:sldId id="1968" r:id="rId55"/>
    <p:sldId id="196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7"/>
    <p:restoredTop sz="94640"/>
  </p:normalViewPr>
  <p:slideViewPr>
    <p:cSldViewPr snapToGrid="0" snapToObjects="1">
      <p:cViewPr varScale="1">
        <p:scale>
          <a:sx n="118" d="100"/>
          <a:sy n="118" d="100"/>
        </p:scale>
        <p:origin x="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F53D-5DA2-564D-9947-26CF143EF66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E97F-BAF7-4B40-B4A0-D74D0C5E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scale-space invariant feature detection using </a:t>
            </a:r>
            <a:r>
              <a:rPr lang="en-US" dirty="0" err="1"/>
              <a:t>DoG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3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9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9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8B3D-2796-E54A-BD48-F81554295E64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312F-9E78-904F-8F88-425CB422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Relationship Id="rId9" Type="http://schemas.openxmlformats.org/officeDocument/2006/relationships/image" Target="../media/image39.tif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Relationship Id="rId9" Type="http://schemas.openxmlformats.org/officeDocument/2006/relationships/image" Target="../media/image39.tif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7BBF-7B64-B04B-A475-6A430259F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Recognition -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0F4E9-2DA2-7340-B54E-1AB840A30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0527"/>
            <a:ext cx="7886700" cy="4457360"/>
          </a:xfrm>
        </p:spPr>
        <p:txBody>
          <a:bodyPr>
            <a:normAutofit/>
          </a:bodyPr>
          <a:lstStyle/>
          <a:p>
            <a:r>
              <a:rPr lang="en-US" dirty="0"/>
              <a:t>Fix </a:t>
            </a:r>
            <a:r>
              <a:rPr lang="en-US" dirty="0">
                <a:solidFill>
                  <a:srgbClr val="C00000"/>
                </a:solidFill>
              </a:rPr>
              <a:t>hypothesis class</a:t>
            </a:r>
          </a:p>
          <a:p>
            <a:endParaRPr lang="en-US" dirty="0"/>
          </a:p>
          <a:p>
            <a:r>
              <a:rPr lang="en-US" dirty="0"/>
              <a:t>Define </a:t>
            </a:r>
            <a:r>
              <a:rPr lang="en-US" dirty="0">
                <a:solidFill>
                  <a:srgbClr val="C00000"/>
                </a:solidFill>
              </a:rPr>
              <a:t>loss function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Minimize average loss </a:t>
            </a:r>
            <a:r>
              <a:rPr lang="en-US" dirty="0"/>
              <a:t>on the training set using SGD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Why should this work?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C683D-0FB6-6248-85EA-41769D76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63" y="2597898"/>
            <a:ext cx="4550152" cy="431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F98D04-F826-0846-8C90-4A63ADFD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7" y="3699020"/>
            <a:ext cx="7199039" cy="263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E4B4CB-2B00-F643-B637-B1F85AB17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76" y="4446314"/>
            <a:ext cx="3408806" cy="8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3B66-1CD2-654D-A03D-D154DD63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CEBDD-955B-8641-A3AD-6C876F58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look at the objective more carefully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are minimizing average loss on the training set</a:t>
            </a:r>
          </a:p>
          <a:p>
            <a:r>
              <a:rPr lang="en-US" dirty="0"/>
              <a:t>Is this what we actually care about?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16BB5-C8F8-274F-861A-3367EA218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619" y="2682828"/>
            <a:ext cx="3408806" cy="8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4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Distribution       over (</a:t>
            </a:r>
            <a:r>
              <a:rPr lang="en-US" dirty="0" err="1"/>
              <a:t>x,y</a:t>
            </a:r>
            <a:r>
              <a:rPr lang="en-US" dirty="0"/>
              <a:t>) pairs</a:t>
            </a:r>
          </a:p>
          <a:p>
            <a:pPr lvl="1"/>
            <a:r>
              <a:rPr lang="en-US" dirty="0"/>
              <a:t>A hypothesis                 from hypothesis class H</a:t>
            </a:r>
          </a:p>
          <a:p>
            <a:pPr lvl="1"/>
            <a:r>
              <a:rPr lang="en-US" dirty="0"/>
              <a:t>Loss function L</a:t>
            </a:r>
          </a:p>
          <a:p>
            <a:r>
              <a:rPr lang="en-US" dirty="0"/>
              <a:t>We are interested in </a:t>
            </a:r>
            <a:r>
              <a:rPr lang="en-US" dirty="0">
                <a:solidFill>
                  <a:srgbClr val="C00000"/>
                </a:solidFill>
              </a:rPr>
              <a:t>Expected Risk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Given training set S, and a particular hypothesis h, </a:t>
            </a:r>
            <a:r>
              <a:rPr lang="en-US" dirty="0">
                <a:solidFill>
                  <a:srgbClr val="C00000"/>
                </a:solidFill>
              </a:rPr>
              <a:t>Empirical Risk: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9" y="2394992"/>
            <a:ext cx="190310" cy="17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70" y="2758010"/>
            <a:ext cx="725487" cy="21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023" y="4118050"/>
            <a:ext cx="3692525" cy="369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762" y="5317866"/>
            <a:ext cx="45624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774281"/>
          </a:xfrm>
        </p:spPr>
        <p:txBody>
          <a:bodyPr>
            <a:normAutofit/>
          </a:bodyPr>
          <a:lstStyle/>
          <a:p>
            <a:r>
              <a:rPr lang="en-US" dirty="0"/>
              <a:t>Left: true quantity of interest, right: estimate</a:t>
            </a:r>
          </a:p>
          <a:p>
            <a:r>
              <a:rPr lang="en-US" dirty="0"/>
              <a:t>How good is this estimate?</a:t>
            </a:r>
          </a:p>
          <a:p>
            <a:r>
              <a:rPr lang="en-US" dirty="0"/>
              <a:t>If h is </a:t>
            </a:r>
            <a:r>
              <a:rPr lang="en-US" i="1" dirty="0"/>
              <a:t>randomly chosen, </a:t>
            </a:r>
            <a:r>
              <a:rPr lang="en-US" dirty="0"/>
              <a:t>actually a pretty good estimate!</a:t>
            </a:r>
          </a:p>
          <a:p>
            <a:pPr lvl="1"/>
            <a:r>
              <a:rPr lang="en-US" dirty="0"/>
              <a:t>In statistics-speak, it is an </a:t>
            </a:r>
            <a:r>
              <a:rPr lang="en-US" i="1" dirty="0"/>
              <a:t>unbiased estimator</a:t>
            </a:r>
            <a:r>
              <a:rPr lang="en-US" dirty="0"/>
              <a:t> : correct in expectation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4" y="1690689"/>
            <a:ext cx="3692525" cy="369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249988"/>
            <a:ext cx="4562475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61" y="4839381"/>
            <a:ext cx="4195217" cy="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304382"/>
          </a:xfrm>
        </p:spPr>
        <p:txBody>
          <a:bodyPr/>
          <a:lstStyle/>
          <a:p>
            <a:r>
              <a:rPr lang="en-US" dirty="0"/>
              <a:t>Empirical risk unbiased estimate of expected risk</a:t>
            </a:r>
          </a:p>
          <a:p>
            <a:r>
              <a:rPr lang="en-US" dirty="0"/>
              <a:t>Want to minimize expected risk</a:t>
            </a:r>
          </a:p>
          <a:p>
            <a:r>
              <a:rPr lang="en-US" dirty="0"/>
              <a:t>Idea: Minimize </a:t>
            </a:r>
            <a:r>
              <a:rPr lang="en-US" i="1" dirty="0"/>
              <a:t>empirical risk </a:t>
            </a:r>
            <a:r>
              <a:rPr lang="en-US" dirty="0"/>
              <a:t>instead</a:t>
            </a:r>
          </a:p>
          <a:p>
            <a:r>
              <a:rPr lang="en-US" dirty="0"/>
              <a:t>This is the </a:t>
            </a:r>
            <a:r>
              <a:rPr lang="en-US" b="1" dirty="0">
                <a:solidFill>
                  <a:srgbClr val="FF0000"/>
                </a:solidFill>
              </a:rPr>
              <a:t>Empirical Risk Minimization Principle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40" y="5530851"/>
            <a:ext cx="3028950" cy="571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4657238"/>
            <a:ext cx="3692525" cy="369253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365614"/>
            <a:ext cx="4562475" cy="952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9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i="1" dirty="0"/>
              <a:t>randomly chosen </a:t>
            </a:r>
            <a:r>
              <a:rPr lang="en-US" dirty="0"/>
              <a:t>h, empirical risk (training error) good estimate of expected risk</a:t>
            </a:r>
          </a:p>
          <a:p>
            <a:r>
              <a:rPr lang="en-US" dirty="0"/>
              <a:t>But we are </a:t>
            </a:r>
            <a:r>
              <a:rPr lang="en-US" i="1" dirty="0"/>
              <a:t>choosing </a:t>
            </a:r>
            <a:r>
              <a:rPr lang="en-US" dirty="0"/>
              <a:t>h by minimizing training error</a:t>
            </a:r>
          </a:p>
          <a:p>
            <a:r>
              <a:rPr lang="en-US" dirty="0"/>
              <a:t>Empirical risk of chosen hypothesis </a:t>
            </a:r>
            <a:r>
              <a:rPr lang="en-US" i="1" dirty="0"/>
              <a:t>no longer </a:t>
            </a:r>
            <a:r>
              <a:rPr lang="en-US" dirty="0"/>
              <a:t>unbiased estimate:</a:t>
            </a:r>
          </a:p>
          <a:p>
            <a:pPr lvl="1"/>
            <a:r>
              <a:rPr lang="en-US" dirty="0"/>
              <a:t>We chose hypothesis based on S</a:t>
            </a:r>
          </a:p>
          <a:p>
            <a:pPr lvl="1"/>
            <a:r>
              <a:rPr lang="en-US" dirty="0"/>
              <a:t>Might have chosen h for which S is a special case</a:t>
            </a:r>
          </a:p>
          <a:p>
            <a:r>
              <a:rPr lang="en-US" dirty="0"/>
              <a:t>Overfitting:</a:t>
            </a:r>
          </a:p>
          <a:p>
            <a:pPr lvl="1"/>
            <a:r>
              <a:rPr lang="en-US" dirty="0"/>
              <a:t>Minimize training error, but generalization error </a:t>
            </a:r>
            <a:r>
              <a:rPr lang="en-US" i="1" dirty="0"/>
              <a:t>increases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E201-C1DD-8345-9A58-4138E7E5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= fitting the noise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66FD41-0EA8-8B4D-BE2F-FD8AEF310469}"/>
              </a:ext>
            </a:extLst>
          </p:cNvPr>
          <p:cNvCxnSpPr/>
          <p:nvPr/>
        </p:nvCxnSpPr>
        <p:spPr>
          <a:xfrm>
            <a:off x="628650" y="2144486"/>
            <a:ext cx="0" cy="32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8D2EC6-B06A-FA4C-AE37-8E91FB739BCA}"/>
              </a:ext>
            </a:extLst>
          </p:cNvPr>
          <p:cNvCxnSpPr>
            <a:cxnSpLocks/>
          </p:cNvCxnSpPr>
          <p:nvPr/>
        </p:nvCxnSpPr>
        <p:spPr>
          <a:xfrm flipH="1">
            <a:off x="628650" y="5366657"/>
            <a:ext cx="3540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0BDA46B-93CB-E844-8530-8765F7A50994}"/>
              </a:ext>
            </a:extLst>
          </p:cNvPr>
          <p:cNvSpPr/>
          <p:nvPr/>
        </p:nvSpPr>
        <p:spPr>
          <a:xfrm rot="2871936">
            <a:off x="734241" y="1719888"/>
            <a:ext cx="2331063" cy="3014808"/>
          </a:xfrm>
          <a:prstGeom prst="ellipse">
            <a:avLst/>
          </a:prstGeom>
          <a:solidFill>
            <a:schemeClr val="accent1">
              <a:alpha val="71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05AB5E-774E-9343-AE76-281FF4520568}"/>
              </a:ext>
            </a:extLst>
          </p:cNvPr>
          <p:cNvSpPr/>
          <p:nvPr/>
        </p:nvSpPr>
        <p:spPr>
          <a:xfrm rot="2871936">
            <a:off x="1605116" y="2685909"/>
            <a:ext cx="2331063" cy="3014808"/>
          </a:xfrm>
          <a:prstGeom prst="ellipse">
            <a:avLst/>
          </a:prstGeom>
          <a:solidFill>
            <a:srgbClr val="FF0000">
              <a:alpha val="62000"/>
            </a:srgb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E26629-7B91-1C4C-9E44-D363E3A425F3}"/>
              </a:ext>
            </a:extLst>
          </p:cNvPr>
          <p:cNvCxnSpPr/>
          <p:nvPr/>
        </p:nvCxnSpPr>
        <p:spPr>
          <a:xfrm>
            <a:off x="5124448" y="2155373"/>
            <a:ext cx="0" cy="32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B2FC7C-53B6-844D-98D3-8C4C7A5F396F}"/>
              </a:ext>
            </a:extLst>
          </p:cNvPr>
          <p:cNvCxnSpPr>
            <a:cxnSpLocks/>
          </p:cNvCxnSpPr>
          <p:nvPr/>
        </p:nvCxnSpPr>
        <p:spPr>
          <a:xfrm flipH="1">
            <a:off x="5124448" y="5377544"/>
            <a:ext cx="3540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44F2BC6-50F2-9E49-8CC2-94A0DE11EB1C}"/>
              </a:ext>
            </a:extLst>
          </p:cNvPr>
          <p:cNvSpPr>
            <a:spLocks noChangeAspect="1"/>
          </p:cNvSpPr>
          <p:nvPr/>
        </p:nvSpPr>
        <p:spPr>
          <a:xfrm>
            <a:off x="7120761" y="3276107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C0CDAB-74EB-214F-AFE1-5E9336B7C6F0}"/>
              </a:ext>
            </a:extLst>
          </p:cNvPr>
          <p:cNvSpPr>
            <a:spLocks noChangeAspect="1"/>
          </p:cNvSpPr>
          <p:nvPr/>
        </p:nvSpPr>
        <p:spPr>
          <a:xfrm>
            <a:off x="6251654" y="2552065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942362-7378-474F-A0BB-EF9BD072FE73}"/>
              </a:ext>
            </a:extLst>
          </p:cNvPr>
          <p:cNvSpPr>
            <a:spLocks noChangeAspect="1"/>
          </p:cNvSpPr>
          <p:nvPr/>
        </p:nvSpPr>
        <p:spPr>
          <a:xfrm>
            <a:off x="6211508" y="3372689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FF7B87-7273-CB4F-87AB-28B7926344D8}"/>
              </a:ext>
            </a:extLst>
          </p:cNvPr>
          <p:cNvSpPr>
            <a:spLocks noChangeAspect="1"/>
          </p:cNvSpPr>
          <p:nvPr/>
        </p:nvSpPr>
        <p:spPr>
          <a:xfrm>
            <a:off x="6283763" y="3942941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328AC7-15B5-B649-8A95-A530A452FCAB}"/>
              </a:ext>
            </a:extLst>
          </p:cNvPr>
          <p:cNvSpPr>
            <a:spLocks noChangeAspect="1"/>
          </p:cNvSpPr>
          <p:nvPr/>
        </p:nvSpPr>
        <p:spPr>
          <a:xfrm>
            <a:off x="7241706" y="2844420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A1CD27-A723-7945-A6BA-159534220AD7}"/>
              </a:ext>
            </a:extLst>
          </p:cNvPr>
          <p:cNvSpPr>
            <a:spLocks noChangeAspect="1"/>
          </p:cNvSpPr>
          <p:nvPr/>
        </p:nvSpPr>
        <p:spPr>
          <a:xfrm>
            <a:off x="5459313" y="3963482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4A150E-8919-3F4F-B025-3A959992B401}"/>
              </a:ext>
            </a:extLst>
          </p:cNvPr>
          <p:cNvSpPr>
            <a:spLocks noChangeAspect="1"/>
          </p:cNvSpPr>
          <p:nvPr/>
        </p:nvSpPr>
        <p:spPr>
          <a:xfrm>
            <a:off x="8256799" y="3276107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9EFD1A-2FA2-3948-865D-13B066385CC6}"/>
              </a:ext>
            </a:extLst>
          </p:cNvPr>
          <p:cNvSpPr>
            <a:spLocks noChangeAspect="1"/>
          </p:cNvSpPr>
          <p:nvPr/>
        </p:nvSpPr>
        <p:spPr>
          <a:xfrm>
            <a:off x="6732897" y="3343015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41F8A6-F55F-5D42-BE97-480177A615E4}"/>
              </a:ext>
            </a:extLst>
          </p:cNvPr>
          <p:cNvSpPr>
            <a:spLocks noChangeAspect="1"/>
          </p:cNvSpPr>
          <p:nvPr/>
        </p:nvSpPr>
        <p:spPr>
          <a:xfrm>
            <a:off x="7399803" y="3685974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5982E3-6AFC-044E-9D40-C1F70F855F57}"/>
              </a:ext>
            </a:extLst>
          </p:cNvPr>
          <p:cNvSpPr>
            <a:spLocks noChangeAspect="1"/>
          </p:cNvSpPr>
          <p:nvPr/>
        </p:nvSpPr>
        <p:spPr>
          <a:xfrm>
            <a:off x="6838590" y="3927773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C87CD8-D5C0-D14B-B06D-2981DE02C43D}"/>
              </a:ext>
            </a:extLst>
          </p:cNvPr>
          <p:cNvSpPr>
            <a:spLocks noChangeAspect="1"/>
          </p:cNvSpPr>
          <p:nvPr/>
        </p:nvSpPr>
        <p:spPr>
          <a:xfrm>
            <a:off x="6552652" y="4556165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05C448-AFCD-E045-A209-F85EB0F12AC1}"/>
              </a:ext>
            </a:extLst>
          </p:cNvPr>
          <p:cNvCxnSpPr/>
          <p:nvPr/>
        </p:nvCxnSpPr>
        <p:spPr>
          <a:xfrm flipV="1">
            <a:off x="783771" y="2068286"/>
            <a:ext cx="3309258" cy="3034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91D9DB3-1223-254F-B1F3-10F20A1CB5D8}"/>
              </a:ext>
            </a:extLst>
          </p:cNvPr>
          <p:cNvSpPr/>
          <p:nvPr/>
        </p:nvSpPr>
        <p:spPr>
          <a:xfrm>
            <a:off x="5497286" y="2405743"/>
            <a:ext cx="2465827" cy="2503714"/>
          </a:xfrm>
          <a:custGeom>
            <a:avLst/>
            <a:gdLst>
              <a:gd name="connsiteX0" fmla="*/ 0 w 2465827"/>
              <a:gd name="connsiteY0" fmla="*/ 2503714 h 2503714"/>
              <a:gd name="connsiteX1" fmla="*/ 1186543 w 2465827"/>
              <a:gd name="connsiteY1" fmla="*/ 1883228 h 2503714"/>
              <a:gd name="connsiteX2" fmla="*/ 1012371 w 2465827"/>
              <a:gd name="connsiteY2" fmla="*/ 925286 h 2503714"/>
              <a:gd name="connsiteX3" fmla="*/ 1371600 w 2465827"/>
              <a:gd name="connsiteY3" fmla="*/ 762000 h 2503714"/>
              <a:gd name="connsiteX4" fmla="*/ 1665514 w 2465827"/>
              <a:gd name="connsiteY4" fmla="*/ 1219200 h 2503714"/>
              <a:gd name="connsiteX5" fmla="*/ 2100943 w 2465827"/>
              <a:gd name="connsiteY5" fmla="*/ 979714 h 2503714"/>
              <a:gd name="connsiteX6" fmla="*/ 2416628 w 2465827"/>
              <a:gd name="connsiteY6" fmla="*/ 326571 h 2503714"/>
              <a:gd name="connsiteX7" fmla="*/ 2460171 w 2465827"/>
              <a:gd name="connsiteY7" fmla="*/ 0 h 250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5827" h="2503714">
                <a:moveTo>
                  <a:pt x="0" y="2503714"/>
                </a:moveTo>
                <a:cubicBezTo>
                  <a:pt x="508907" y="2325006"/>
                  <a:pt x="1017815" y="2146299"/>
                  <a:pt x="1186543" y="1883228"/>
                </a:cubicBezTo>
                <a:cubicBezTo>
                  <a:pt x="1355271" y="1620157"/>
                  <a:pt x="981528" y="1112157"/>
                  <a:pt x="1012371" y="925286"/>
                </a:cubicBezTo>
                <a:cubicBezTo>
                  <a:pt x="1043214" y="738415"/>
                  <a:pt x="1262743" y="713014"/>
                  <a:pt x="1371600" y="762000"/>
                </a:cubicBezTo>
                <a:cubicBezTo>
                  <a:pt x="1480457" y="810986"/>
                  <a:pt x="1543957" y="1182914"/>
                  <a:pt x="1665514" y="1219200"/>
                </a:cubicBezTo>
                <a:cubicBezTo>
                  <a:pt x="1787071" y="1255486"/>
                  <a:pt x="1975757" y="1128485"/>
                  <a:pt x="2100943" y="979714"/>
                </a:cubicBezTo>
                <a:cubicBezTo>
                  <a:pt x="2226129" y="830943"/>
                  <a:pt x="2356757" y="489857"/>
                  <a:pt x="2416628" y="326571"/>
                </a:cubicBezTo>
                <a:cubicBezTo>
                  <a:pt x="2476499" y="163285"/>
                  <a:pt x="2468335" y="81642"/>
                  <a:pt x="246017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6DBAF9-75B5-874C-AFCB-4747ED20B9BA}"/>
              </a:ext>
            </a:extLst>
          </p:cNvPr>
          <p:cNvSpPr txBox="1"/>
          <p:nvPr/>
        </p:nvSpPr>
        <p:spPr>
          <a:xfrm>
            <a:off x="628650" y="5377544"/>
            <a:ext cx="35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True distribution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70D918-0342-2D46-95B0-D7303B261C95}"/>
              </a:ext>
            </a:extLst>
          </p:cNvPr>
          <p:cNvSpPr txBox="1"/>
          <p:nvPr/>
        </p:nvSpPr>
        <p:spPr>
          <a:xfrm rot="19022355">
            <a:off x="696153" y="3145387"/>
            <a:ext cx="35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Minimizer of expected risk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C53F55-F6B4-2E4E-B00D-5DFECFE5DD44}"/>
              </a:ext>
            </a:extLst>
          </p:cNvPr>
          <p:cNvSpPr txBox="1"/>
          <p:nvPr/>
        </p:nvSpPr>
        <p:spPr>
          <a:xfrm>
            <a:off x="5068300" y="1882103"/>
            <a:ext cx="35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Minimizer of empirical risk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CC5033-DA94-A240-8C7C-AB2213B98D3E}"/>
              </a:ext>
            </a:extLst>
          </p:cNvPr>
          <p:cNvCxnSpPr>
            <a:stCxn id="30" idx="2"/>
            <a:endCxn id="27" idx="6"/>
          </p:cNvCxnSpPr>
          <p:nvPr/>
        </p:nvCxnSpPr>
        <p:spPr>
          <a:xfrm>
            <a:off x="6838590" y="2251435"/>
            <a:ext cx="1075324" cy="480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BD8CD9C-40F9-7741-9447-D14D75E8C785}"/>
              </a:ext>
            </a:extLst>
          </p:cNvPr>
          <p:cNvSpPr txBox="1"/>
          <p:nvPr/>
        </p:nvSpPr>
        <p:spPr>
          <a:xfrm>
            <a:off x="5124447" y="5399162"/>
            <a:ext cx="35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Sampled training set</a:t>
            </a:r>
          </a:p>
        </p:txBody>
      </p:sp>
    </p:spTree>
    <p:extLst>
      <p:ext uri="{BB962C8B-B14F-4D97-AF65-F5344CB8AC3E}">
        <p14:creationId xmlns:p14="http://schemas.microsoft.com/office/powerpoint/2010/main" val="760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4660900" y="3486150"/>
            <a:ext cx="2482850" cy="1244600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Callout 6"/>
          <p:cNvSpPr/>
          <p:nvPr/>
        </p:nvSpPr>
        <p:spPr>
          <a:xfrm>
            <a:off x="3162301" y="3486151"/>
            <a:ext cx="1168400" cy="1244600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613150"/>
            <a:ext cx="5143500" cy="41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473075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Training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1563" y="4730750"/>
            <a:ext cx="204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Generalization error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22" y="2245283"/>
            <a:ext cx="3692525" cy="369253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38552"/>
            <a:ext cx="4562475" cy="952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60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we are overfitting?</a:t>
            </a:r>
          </a:p>
          <a:p>
            <a:pPr lvl="1"/>
            <a:r>
              <a:rPr lang="en-US" dirty="0"/>
              <a:t>Use a </a:t>
            </a:r>
            <a:r>
              <a:rPr lang="en-US" i="1" dirty="0"/>
              <a:t>held-out </a:t>
            </a:r>
            <a:r>
              <a:rPr lang="en-US" dirty="0"/>
              <a:t>“validation set”</a:t>
            </a:r>
          </a:p>
          <a:p>
            <a:pPr lvl="1"/>
            <a:r>
              <a:rPr lang="en-US" dirty="0"/>
              <a:t>To be an unbiased sample, must be completely </a:t>
            </a:r>
            <a:r>
              <a:rPr lang="en-US" i="1" dirty="0"/>
              <a:t>unseen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4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Variance of empirical risk inversely proportional to size of S</a:t>
            </a:r>
          </a:p>
          <a:p>
            <a:pPr lvl="1"/>
            <a:r>
              <a:rPr lang="en-US" dirty="0"/>
              <a:t>Choose very large S!</a:t>
            </a:r>
          </a:p>
          <a:p>
            <a:pPr lvl="1"/>
            <a:endParaRPr lang="en-US" dirty="0"/>
          </a:p>
          <a:p>
            <a:r>
              <a:rPr lang="en-US" i="1" dirty="0"/>
              <a:t>Larger</a:t>
            </a:r>
            <a:r>
              <a:rPr lang="en-US" dirty="0"/>
              <a:t> the hypothesis class H, </a:t>
            </a:r>
            <a:r>
              <a:rPr lang="en-US" i="1" dirty="0"/>
              <a:t>Higher </a:t>
            </a:r>
            <a:r>
              <a:rPr lang="en-US" dirty="0"/>
              <a:t>the chance of hitting bad hypotheses with low training error and high generalization error</a:t>
            </a:r>
          </a:p>
          <a:p>
            <a:pPr lvl="1"/>
            <a:r>
              <a:rPr lang="en-US" dirty="0"/>
              <a:t>Choose small H!</a:t>
            </a:r>
          </a:p>
          <a:p>
            <a:pPr lvl="1"/>
            <a:endParaRPr lang="en-US" dirty="0"/>
          </a:p>
          <a:p>
            <a:r>
              <a:rPr lang="en-US" dirty="0"/>
              <a:t>For many models, can </a:t>
            </a:r>
            <a:r>
              <a:rPr lang="en-US" i="1" dirty="0"/>
              <a:t>bound </a:t>
            </a:r>
            <a:r>
              <a:rPr lang="en-US" dirty="0"/>
              <a:t>generalization error using some property of parameters</a:t>
            </a:r>
          </a:p>
          <a:p>
            <a:pPr lvl="1"/>
            <a:r>
              <a:rPr lang="en-US" dirty="0"/>
              <a:t>Regularize during optimization!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L2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8755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996" y="2074069"/>
            <a:ext cx="7886700" cy="4631531"/>
          </a:xfrm>
        </p:spPr>
        <p:txBody>
          <a:bodyPr>
            <a:normAutofit/>
          </a:bodyPr>
          <a:lstStyle/>
          <a:p>
            <a:r>
              <a:rPr lang="en-US" dirty="0"/>
              <a:t>Fix </a:t>
            </a:r>
            <a:r>
              <a:rPr lang="en-US" dirty="0">
                <a:solidFill>
                  <a:srgbClr val="C00000"/>
                </a:solidFill>
              </a:rPr>
              <a:t>hypothesis class</a:t>
            </a:r>
          </a:p>
          <a:p>
            <a:endParaRPr lang="en-US" dirty="0"/>
          </a:p>
          <a:p>
            <a:r>
              <a:rPr lang="en-US" dirty="0"/>
              <a:t>Define </a:t>
            </a:r>
            <a:r>
              <a:rPr lang="en-US" dirty="0">
                <a:solidFill>
                  <a:srgbClr val="C00000"/>
                </a:solidFill>
              </a:rPr>
              <a:t>loss function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Minimize total loss </a:t>
            </a:r>
            <a:r>
              <a:rPr lang="en-US" dirty="0"/>
              <a:t>on the training set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Equivalent to minimizing </a:t>
            </a:r>
            <a:r>
              <a:rPr lang="en-US" dirty="0">
                <a:solidFill>
                  <a:srgbClr val="C00000"/>
                </a:solidFill>
              </a:rPr>
              <a:t>the average loss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C683D-0FB6-6248-85EA-41769D76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63" y="2597898"/>
            <a:ext cx="4550152" cy="431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8A5FFE-70E6-034F-A358-EAA0B3D1E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93" y="4637256"/>
            <a:ext cx="2984293" cy="8254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F6EEB7-F2AE-384A-B318-8D207EE1804E}"/>
              </a:ext>
            </a:extLst>
          </p:cNvPr>
          <p:cNvSpPr/>
          <p:nvPr/>
        </p:nvSpPr>
        <p:spPr>
          <a:xfrm>
            <a:off x="3805126" y="1333619"/>
            <a:ext cx="5009762" cy="10414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Logistic Regression!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20406-3EE5-2C4E-9E80-5F8B86221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27" y="3699020"/>
            <a:ext cx="7199039" cy="263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A2572-2357-7144-BD39-74567FB66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493" y="6052428"/>
            <a:ext cx="2679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40E6-FB8A-3749-8310-EF29C620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size of the hypothesis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F3D89-365D-C644-A6D9-95241A7EE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How many parameters (</a:t>
                </a:r>
                <a:r>
                  <a:rPr lang="en-US" b="1" dirty="0"/>
                  <a:t>w, </a:t>
                </a:r>
                <a:r>
                  <a:rPr lang="en-US" dirty="0"/>
                  <a:t>b) are there to find?</a:t>
                </a:r>
              </a:p>
              <a:p>
                <a:r>
                  <a:rPr lang="en-US" dirty="0"/>
                  <a:t>Depends on dimensionality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Large dimensionality = large number of parameters = more chance of overfitting</a:t>
                </a:r>
              </a:p>
              <a:p>
                <a:r>
                  <a:rPr lang="en-US" dirty="0"/>
                  <a:t>Rule of thumb: size of training set should be at least 10x number of parameters</a:t>
                </a:r>
              </a:p>
              <a:p>
                <a:r>
                  <a:rPr lang="en-US" dirty="0"/>
                  <a:t>Often training sets are much smaller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F3D89-365D-C644-A6D9-95241A7EE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5BBF589-3D2E-2340-817D-11D97D31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92" y="1825625"/>
            <a:ext cx="4550152" cy="4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88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FCDC-7946-0849-9691-2C48980B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6499A-CD82-E84C-80E1-944B8412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objective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objective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does this help?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F9A4E-818D-144D-B76F-007710A3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565" y="2307713"/>
            <a:ext cx="3195512" cy="883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2C49E-212A-0F4B-A30B-895110934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38813"/>
            <a:ext cx="3906157" cy="7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3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4FD6-B300-3746-AC5A-10F5C694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EBC5-E72D-9E47-85AB-3D6EEE170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Ensures classifier does not weigh any one feature too highly</a:t>
            </a:r>
          </a:p>
          <a:p>
            <a:r>
              <a:rPr lang="en-US" dirty="0"/>
              <a:t>Makes sure classifier scores </a:t>
            </a:r>
            <a:r>
              <a:rPr lang="en-US" i="1" dirty="0"/>
              <a:t>vary slowly </a:t>
            </a:r>
            <a:r>
              <a:rPr lang="en-US" dirty="0"/>
              <a:t>when image changes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Prevents “crazy hypotheses” that are unlikely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F1DF3-ED86-D948-B6C0-1AD56025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37991"/>
            <a:ext cx="3906157" cy="775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6133B-734D-8641-934C-29D560368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3" y="4368986"/>
            <a:ext cx="5875047" cy="3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6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FCB5-3F23-0349-8B77-C7831DCD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error and priors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8ACF-5FD4-484F-97C9-5FB65D3D9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Regularization can be thought of as introducing prior knowledge into the model</a:t>
            </a:r>
          </a:p>
          <a:p>
            <a:pPr lvl="1"/>
            <a:r>
              <a:rPr lang="en-US" dirty="0"/>
              <a:t>L2-regularization: model output varies slowly as image changes</a:t>
            </a:r>
          </a:p>
          <a:p>
            <a:pPr lvl="1"/>
            <a:r>
              <a:rPr lang="en-US" i="1" dirty="0"/>
              <a:t>Biases </a:t>
            </a:r>
            <a:r>
              <a:rPr lang="en-US" dirty="0"/>
              <a:t>the training to consider some hypotheses more than others</a:t>
            </a:r>
          </a:p>
          <a:p>
            <a:r>
              <a:rPr lang="en-US" dirty="0"/>
              <a:t>What if bias is wrong?</a:t>
            </a:r>
          </a:p>
        </p:txBody>
      </p:sp>
    </p:spTree>
    <p:extLst>
      <p:ext uri="{BB962C8B-B14F-4D97-AF65-F5344CB8AC3E}">
        <p14:creationId xmlns:p14="http://schemas.microsoft.com/office/powerpoint/2010/main" val="22603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3BF1-8B0C-154E-A11A-49B5B9FD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A919-8487-554D-BB2A-C4F3B160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dirty="0"/>
              <a:t>Two things characterize a learning algorithm</a:t>
            </a:r>
          </a:p>
          <a:p>
            <a:r>
              <a:rPr lang="en-US" i="1" dirty="0"/>
              <a:t>Variance</a:t>
            </a:r>
          </a:p>
          <a:p>
            <a:pPr lvl="1"/>
            <a:r>
              <a:rPr lang="en-US" dirty="0"/>
              <a:t>How sensitive is the algorithm to the training set?</a:t>
            </a:r>
          </a:p>
          <a:p>
            <a:pPr lvl="1"/>
            <a:r>
              <a:rPr lang="en-US" dirty="0"/>
              <a:t>High variance = learnt model varies a lot depending on training set</a:t>
            </a:r>
          </a:p>
          <a:p>
            <a:pPr lvl="1"/>
            <a:r>
              <a:rPr lang="en-US" dirty="0"/>
              <a:t>High variance = </a:t>
            </a:r>
            <a:r>
              <a:rPr lang="en-US" i="1" dirty="0"/>
              <a:t>overfitting</a:t>
            </a:r>
            <a:r>
              <a:rPr lang="en-US" dirty="0"/>
              <a:t>, i.e., high </a:t>
            </a:r>
            <a:r>
              <a:rPr lang="en-US" i="1" dirty="0"/>
              <a:t>generalization error</a:t>
            </a:r>
          </a:p>
          <a:p>
            <a:r>
              <a:rPr lang="en-US" i="1" dirty="0"/>
              <a:t>Bias</a:t>
            </a:r>
          </a:p>
          <a:p>
            <a:pPr lvl="1"/>
            <a:r>
              <a:rPr lang="en-US" dirty="0"/>
              <a:t>How much prior knowledge has been put in?</a:t>
            </a:r>
          </a:p>
          <a:p>
            <a:pPr lvl="1"/>
            <a:r>
              <a:rPr lang="en-US" dirty="0"/>
              <a:t>If prior knowledge is wrong, model learnt will not be able to achieve low loss (favors bad hypotheses in general)</a:t>
            </a:r>
          </a:p>
          <a:p>
            <a:pPr lvl="1"/>
            <a:r>
              <a:rPr lang="en-US" dirty="0"/>
              <a:t>High bias = </a:t>
            </a:r>
            <a:r>
              <a:rPr lang="en-US" i="1" dirty="0" err="1"/>
              <a:t>underfitting</a:t>
            </a:r>
            <a:r>
              <a:rPr lang="en-US" i="1" dirty="0"/>
              <a:t>, </a:t>
            </a:r>
            <a:r>
              <a:rPr lang="en-US" dirty="0"/>
              <a:t>i.e., high </a:t>
            </a:r>
            <a:r>
              <a:rPr lang="en-US" i="1" dirty="0"/>
              <a:t>training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9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D4BAA40-13EB-A04E-B570-5E0DE170D8B4}"/>
              </a:ext>
            </a:extLst>
          </p:cNvPr>
          <p:cNvSpPr/>
          <p:nvPr/>
        </p:nvSpPr>
        <p:spPr>
          <a:xfrm>
            <a:off x="4815564" y="1284515"/>
            <a:ext cx="2891522" cy="4376056"/>
          </a:xfrm>
          <a:prstGeom prst="rect">
            <a:avLst/>
          </a:prstGeom>
          <a:solidFill>
            <a:srgbClr val="00B050">
              <a:alpha val="61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6506AD-C9AB-DF4D-932B-9C0585E07DB1}"/>
              </a:ext>
            </a:extLst>
          </p:cNvPr>
          <p:cNvSpPr/>
          <p:nvPr/>
        </p:nvSpPr>
        <p:spPr>
          <a:xfrm>
            <a:off x="2364342" y="1600199"/>
            <a:ext cx="1870201" cy="3973287"/>
          </a:xfrm>
          <a:prstGeom prst="rect">
            <a:avLst/>
          </a:prstGeom>
          <a:solidFill>
            <a:srgbClr val="7030A0">
              <a:alpha val="61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1C22B-2A70-4A4A-84E7-D2754A9D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DED40F-AF8E-DE4B-B548-A4A30443D4EA}"/>
              </a:ext>
            </a:extLst>
          </p:cNvPr>
          <p:cNvCxnSpPr/>
          <p:nvPr/>
        </p:nvCxnSpPr>
        <p:spPr>
          <a:xfrm flipV="1">
            <a:off x="2416629" y="1600200"/>
            <a:ext cx="0" cy="379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5A70CE-D04F-8742-AA7A-C6B9E0AFD512}"/>
              </a:ext>
            </a:extLst>
          </p:cNvPr>
          <p:cNvCxnSpPr>
            <a:cxnSpLocks/>
          </p:cNvCxnSpPr>
          <p:nvPr/>
        </p:nvCxnSpPr>
        <p:spPr>
          <a:xfrm>
            <a:off x="2416629" y="5399314"/>
            <a:ext cx="4582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53AFC7-0311-7644-ADEE-FDAF8C989F58}"/>
              </a:ext>
            </a:extLst>
          </p:cNvPr>
          <p:cNvSpPr txBox="1"/>
          <p:nvPr/>
        </p:nvSpPr>
        <p:spPr>
          <a:xfrm>
            <a:off x="3222171" y="5399314"/>
            <a:ext cx="380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Decreasing regularization </a:t>
            </a:r>
            <a:r>
              <a:rPr lang="en-US" i="1" dirty="0">
                <a:sym typeface="Wingdings" pitchFamily="2" charset="2"/>
              </a:rPr>
              <a:t>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90A5B-8DD6-644B-BAF7-458EFE7B9B27}"/>
              </a:ext>
            </a:extLst>
          </p:cNvPr>
          <p:cNvSpPr txBox="1"/>
          <p:nvPr/>
        </p:nvSpPr>
        <p:spPr>
          <a:xfrm rot="16200000">
            <a:off x="541377" y="2492829"/>
            <a:ext cx="29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Training error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32DC71-6483-3A44-994C-DF6285726209}"/>
              </a:ext>
            </a:extLst>
          </p:cNvPr>
          <p:cNvSpPr txBox="1"/>
          <p:nvPr/>
        </p:nvSpPr>
        <p:spPr>
          <a:xfrm rot="16200000">
            <a:off x="735178" y="2340027"/>
            <a:ext cx="29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Test error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86F38F1-4148-7443-9461-CAF116ED3346}"/>
              </a:ext>
            </a:extLst>
          </p:cNvPr>
          <p:cNvSpPr/>
          <p:nvPr/>
        </p:nvSpPr>
        <p:spPr>
          <a:xfrm>
            <a:off x="2558143" y="1894114"/>
            <a:ext cx="4656358" cy="3394473"/>
          </a:xfrm>
          <a:custGeom>
            <a:avLst/>
            <a:gdLst>
              <a:gd name="connsiteX0" fmla="*/ 0 w 4656358"/>
              <a:gd name="connsiteY0" fmla="*/ 0 h 3394473"/>
              <a:gd name="connsiteX1" fmla="*/ 457200 w 4656358"/>
              <a:gd name="connsiteY1" fmla="*/ 1382486 h 3394473"/>
              <a:gd name="connsiteX2" fmla="*/ 1143000 w 4656358"/>
              <a:gd name="connsiteY2" fmla="*/ 2547257 h 3394473"/>
              <a:gd name="connsiteX3" fmla="*/ 2046514 w 4656358"/>
              <a:gd name="connsiteY3" fmla="*/ 3167743 h 3394473"/>
              <a:gd name="connsiteX4" fmla="*/ 4430486 w 4656358"/>
              <a:gd name="connsiteY4" fmla="*/ 3374572 h 3394473"/>
              <a:gd name="connsiteX5" fmla="*/ 4419600 w 4656358"/>
              <a:gd name="connsiteY5" fmla="*/ 3374572 h 339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6358" h="3394473">
                <a:moveTo>
                  <a:pt x="0" y="0"/>
                </a:moveTo>
                <a:cubicBezTo>
                  <a:pt x="133350" y="478971"/>
                  <a:pt x="266700" y="957943"/>
                  <a:pt x="457200" y="1382486"/>
                </a:cubicBezTo>
                <a:cubicBezTo>
                  <a:pt x="647700" y="1807029"/>
                  <a:pt x="878114" y="2249714"/>
                  <a:pt x="1143000" y="2547257"/>
                </a:cubicBezTo>
                <a:cubicBezTo>
                  <a:pt x="1407886" y="2844800"/>
                  <a:pt x="1498600" y="3029857"/>
                  <a:pt x="2046514" y="3167743"/>
                </a:cubicBezTo>
                <a:cubicBezTo>
                  <a:pt x="2594428" y="3305629"/>
                  <a:pt x="4430486" y="3374572"/>
                  <a:pt x="4430486" y="3374572"/>
                </a:cubicBezTo>
                <a:cubicBezTo>
                  <a:pt x="4826000" y="3409043"/>
                  <a:pt x="4622800" y="3391807"/>
                  <a:pt x="4419600" y="337457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71E6539-13D1-9740-B12C-262E92426D92}"/>
              </a:ext>
            </a:extLst>
          </p:cNvPr>
          <p:cNvSpPr/>
          <p:nvPr/>
        </p:nvSpPr>
        <p:spPr>
          <a:xfrm>
            <a:off x="2645229" y="1741714"/>
            <a:ext cx="4550228" cy="3074710"/>
          </a:xfrm>
          <a:custGeom>
            <a:avLst/>
            <a:gdLst>
              <a:gd name="connsiteX0" fmla="*/ 0 w 4550228"/>
              <a:gd name="connsiteY0" fmla="*/ 0 h 3074710"/>
              <a:gd name="connsiteX1" fmla="*/ 391885 w 4550228"/>
              <a:gd name="connsiteY1" fmla="*/ 1338943 h 3074710"/>
              <a:gd name="connsiteX2" fmla="*/ 1143000 w 4550228"/>
              <a:gd name="connsiteY2" fmla="*/ 2699657 h 3074710"/>
              <a:gd name="connsiteX3" fmla="*/ 1741714 w 4550228"/>
              <a:gd name="connsiteY3" fmla="*/ 3069772 h 3074710"/>
              <a:gd name="connsiteX4" fmla="*/ 2612571 w 4550228"/>
              <a:gd name="connsiteY4" fmla="*/ 2852057 h 3074710"/>
              <a:gd name="connsiteX5" fmla="*/ 3614057 w 4550228"/>
              <a:gd name="connsiteY5" fmla="*/ 2046515 h 3074710"/>
              <a:gd name="connsiteX6" fmla="*/ 4550228 w 4550228"/>
              <a:gd name="connsiteY6" fmla="*/ 304800 h 307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0228" h="3074710">
                <a:moveTo>
                  <a:pt x="0" y="0"/>
                </a:moveTo>
                <a:cubicBezTo>
                  <a:pt x="100692" y="444500"/>
                  <a:pt x="201385" y="889000"/>
                  <a:pt x="391885" y="1338943"/>
                </a:cubicBezTo>
                <a:cubicBezTo>
                  <a:pt x="582385" y="1788886"/>
                  <a:pt x="918029" y="2411186"/>
                  <a:pt x="1143000" y="2699657"/>
                </a:cubicBezTo>
                <a:cubicBezTo>
                  <a:pt x="1367972" y="2988129"/>
                  <a:pt x="1496786" y="3044372"/>
                  <a:pt x="1741714" y="3069772"/>
                </a:cubicBezTo>
                <a:cubicBezTo>
                  <a:pt x="1986643" y="3095172"/>
                  <a:pt x="2300514" y="3022600"/>
                  <a:pt x="2612571" y="2852057"/>
                </a:cubicBezTo>
                <a:cubicBezTo>
                  <a:pt x="2924628" y="2681514"/>
                  <a:pt x="3291114" y="2471058"/>
                  <a:pt x="3614057" y="2046515"/>
                </a:cubicBezTo>
                <a:cubicBezTo>
                  <a:pt x="3937000" y="1621972"/>
                  <a:pt x="4243614" y="963386"/>
                  <a:pt x="4550228" y="30480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C8B13F-8FF5-9545-B572-E203FA50A6B9}"/>
              </a:ext>
            </a:extLst>
          </p:cNvPr>
          <p:cNvSpPr txBox="1"/>
          <p:nvPr/>
        </p:nvSpPr>
        <p:spPr>
          <a:xfrm rot="16200000">
            <a:off x="1535686" y="3961855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bias = </a:t>
            </a:r>
            <a:r>
              <a:rPr lang="en-US" dirty="0" err="1">
                <a:solidFill>
                  <a:schemeClr val="bg1"/>
                </a:solidFill>
              </a:rPr>
              <a:t>underfitting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BB173-0A97-3548-854D-517F5EBE8C28}"/>
              </a:ext>
            </a:extLst>
          </p:cNvPr>
          <p:cNvSpPr txBox="1"/>
          <p:nvPr/>
        </p:nvSpPr>
        <p:spPr>
          <a:xfrm rot="16200000">
            <a:off x="4249325" y="2906095"/>
            <a:ext cx="267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variance = overfitting</a:t>
            </a:r>
          </a:p>
        </p:txBody>
      </p:sp>
    </p:spTree>
    <p:extLst>
      <p:ext uri="{BB962C8B-B14F-4D97-AF65-F5344CB8AC3E}">
        <p14:creationId xmlns:p14="http://schemas.microsoft.com/office/powerpoint/2010/main" val="24726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Want model with least expected risk = expected loss</a:t>
            </a:r>
          </a:p>
          <a:p>
            <a:r>
              <a:rPr lang="en-US" dirty="0"/>
              <a:t>But expected risk hard to evaluate</a:t>
            </a:r>
          </a:p>
          <a:p>
            <a:r>
              <a:rPr lang="en-US" dirty="0"/>
              <a:t>Empirical Risk Minimization: minimize empirical risk in training set</a:t>
            </a:r>
          </a:p>
          <a:p>
            <a:r>
              <a:rPr lang="en-US" dirty="0"/>
              <a:t>Might end up picking special case: overfitting</a:t>
            </a:r>
          </a:p>
          <a:p>
            <a:r>
              <a:rPr lang="en-US" dirty="0"/>
              <a:t>Avoid overfitting by:</a:t>
            </a:r>
          </a:p>
          <a:p>
            <a:pPr lvl="1"/>
            <a:r>
              <a:rPr lang="en-US" dirty="0"/>
              <a:t>Constructing large training sets</a:t>
            </a:r>
          </a:p>
          <a:p>
            <a:pPr lvl="1"/>
            <a:r>
              <a:rPr lang="en-US" dirty="0"/>
              <a:t>Reducing size of model class</a:t>
            </a:r>
          </a:p>
          <a:p>
            <a:pPr lvl="1"/>
            <a:r>
              <a:rPr lang="en-US" dirty="0"/>
              <a:t>Regularization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training set and validation set</a:t>
            </a:r>
          </a:p>
          <a:p>
            <a:r>
              <a:rPr lang="en-US" dirty="0"/>
              <a:t>Pick hypothesis class</a:t>
            </a:r>
          </a:p>
          <a:p>
            <a:r>
              <a:rPr lang="en-US" dirty="0"/>
              <a:t>Pick loss function</a:t>
            </a:r>
          </a:p>
          <a:p>
            <a:r>
              <a:rPr lang="en-US" dirty="0"/>
              <a:t>Minimize empirical risk (+ regularization)</a:t>
            </a:r>
          </a:p>
          <a:p>
            <a:r>
              <a:rPr lang="en-US" dirty="0"/>
              <a:t>Measure performance on held-out validation set</a:t>
            </a:r>
          </a:p>
          <a:p>
            <a:r>
              <a:rPr lang="en-US" dirty="0"/>
              <a:t>Profit!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96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 and hypothesis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2609850"/>
            <a:ext cx="8823829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6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E322-5B8D-6143-932D-D208D4EF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9D0B-57AB-B840-8C2C-0BBAEAC4AE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721429"/>
                <a:ext cx="7886700" cy="3455534"/>
              </a:xfrm>
            </p:spPr>
            <p:txBody>
              <a:bodyPr/>
              <a:lstStyle/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be?</a:t>
                </a:r>
              </a:p>
              <a:p>
                <a:r>
                  <a:rPr lang="en-US" dirty="0"/>
                  <a:t>Simplest solution: string 2D image intensity values into vector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9D0B-57AB-B840-8C2C-0BBAEAC4AE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721429"/>
                <a:ext cx="7886700" cy="3455534"/>
              </a:xfrm>
              <a:blipFill>
                <a:blip r:embed="rId2"/>
                <a:stretch>
                  <a:fillRect l="-1447" t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55697F-0C6E-7B48-96C6-3A56F4759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924" y="1774765"/>
            <a:ext cx="4550152" cy="4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8AC3-7D48-894C-B96A-A0EFE790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is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6A748-A5FD-AF4E-9A88-8C4B9DB4E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63" y="3077027"/>
            <a:ext cx="7155125" cy="12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4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on pixels are bad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4943022"/>
            <a:ext cx="7886700" cy="110212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Solution 1: Better feature vectors</a:t>
            </a:r>
          </a:p>
          <a:p>
            <a:r>
              <a:rPr lang="en-US" dirty="0"/>
              <a:t>Solution 2: Non-linear classifiers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4151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63902" y="2019300"/>
          <a:ext cx="2565400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02400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682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feature vectors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4151" y="2922814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63902" y="2922814"/>
          <a:ext cx="2565400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02400" y="2922814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Freeform 15">
            <a:extLst>
              <a:ext uri="{FF2B5EF4-FFF2-40B4-BE49-F238E27FC236}">
                <a16:creationId xmlns:a16="http://schemas.microsoft.com/office/drawing/2014/main" id="{42A8FB55-6BD6-584C-B034-794E742A6B5A}"/>
              </a:ext>
            </a:extLst>
          </p:cNvPr>
          <p:cNvSpPr/>
          <p:nvPr/>
        </p:nvSpPr>
        <p:spPr>
          <a:xfrm>
            <a:off x="1262743" y="4963886"/>
            <a:ext cx="3331028" cy="772888"/>
          </a:xfrm>
          <a:custGeom>
            <a:avLst/>
            <a:gdLst>
              <a:gd name="connsiteX0" fmla="*/ 0 w 3331028"/>
              <a:gd name="connsiteY0" fmla="*/ 0 h 925287"/>
              <a:gd name="connsiteX1" fmla="*/ 1817914 w 3331028"/>
              <a:gd name="connsiteY1" fmla="*/ 925285 h 925287"/>
              <a:gd name="connsiteX2" fmla="*/ 3331028 w 3331028"/>
              <a:gd name="connsiteY2" fmla="*/ 10885 h 925287"/>
              <a:gd name="connsiteX3" fmla="*/ 3331028 w 3331028"/>
              <a:gd name="connsiteY3" fmla="*/ 10885 h 925287"/>
              <a:gd name="connsiteX0" fmla="*/ 0 w 3331028"/>
              <a:gd name="connsiteY0" fmla="*/ 0 h 762002"/>
              <a:gd name="connsiteX1" fmla="*/ 1600200 w 3331028"/>
              <a:gd name="connsiteY1" fmla="*/ 761999 h 762002"/>
              <a:gd name="connsiteX2" fmla="*/ 3331028 w 3331028"/>
              <a:gd name="connsiteY2" fmla="*/ 10885 h 762002"/>
              <a:gd name="connsiteX3" fmla="*/ 3331028 w 3331028"/>
              <a:gd name="connsiteY3" fmla="*/ 10885 h 762002"/>
              <a:gd name="connsiteX0" fmla="*/ 0 w 3331028"/>
              <a:gd name="connsiteY0" fmla="*/ 0 h 772888"/>
              <a:gd name="connsiteX1" fmla="*/ 1687286 w 3331028"/>
              <a:gd name="connsiteY1" fmla="*/ 772885 h 772888"/>
              <a:gd name="connsiteX2" fmla="*/ 3331028 w 3331028"/>
              <a:gd name="connsiteY2" fmla="*/ 10885 h 772888"/>
              <a:gd name="connsiteX3" fmla="*/ 3331028 w 3331028"/>
              <a:gd name="connsiteY3" fmla="*/ 10885 h 7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8" h="772888">
                <a:moveTo>
                  <a:pt x="0" y="0"/>
                </a:moveTo>
                <a:cubicBezTo>
                  <a:pt x="631371" y="461735"/>
                  <a:pt x="1132115" y="771071"/>
                  <a:pt x="1687286" y="772885"/>
                </a:cubicBezTo>
                <a:cubicBezTo>
                  <a:pt x="2242457" y="774699"/>
                  <a:pt x="3057071" y="137885"/>
                  <a:pt x="3331028" y="10885"/>
                </a:cubicBezTo>
                <a:lnTo>
                  <a:pt x="3331028" y="10885"/>
                </a:lnTo>
              </a:path>
            </a:pathLst>
          </a:custGeom>
          <a:noFill/>
          <a:ln w="76200">
            <a:solidFill>
              <a:srgbClr val="00B0F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ABA44-9361-8C44-97FA-A00DD2E3C297}"/>
              </a:ext>
            </a:extLst>
          </p:cNvPr>
          <p:cNvSpPr txBox="1"/>
          <p:nvPr/>
        </p:nvSpPr>
        <p:spPr>
          <a:xfrm>
            <a:off x="1164771" y="573677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must have similar feature vectors: </a:t>
            </a:r>
            <a:r>
              <a:rPr lang="en-US" i="1" dirty="0"/>
              <a:t>invariance</a:t>
            </a:r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EFF5598-3E5A-D845-A2AE-D4FD24FA516B}"/>
              </a:ext>
            </a:extLst>
          </p:cNvPr>
          <p:cNvSpPr/>
          <p:nvPr/>
        </p:nvSpPr>
        <p:spPr>
          <a:xfrm rot="10800000">
            <a:off x="1502229" y="2067157"/>
            <a:ext cx="6422570" cy="772888"/>
          </a:xfrm>
          <a:custGeom>
            <a:avLst/>
            <a:gdLst>
              <a:gd name="connsiteX0" fmla="*/ 0 w 3331028"/>
              <a:gd name="connsiteY0" fmla="*/ 0 h 925287"/>
              <a:gd name="connsiteX1" fmla="*/ 1817914 w 3331028"/>
              <a:gd name="connsiteY1" fmla="*/ 925285 h 925287"/>
              <a:gd name="connsiteX2" fmla="*/ 3331028 w 3331028"/>
              <a:gd name="connsiteY2" fmla="*/ 10885 h 925287"/>
              <a:gd name="connsiteX3" fmla="*/ 3331028 w 3331028"/>
              <a:gd name="connsiteY3" fmla="*/ 10885 h 925287"/>
              <a:gd name="connsiteX0" fmla="*/ 0 w 3331028"/>
              <a:gd name="connsiteY0" fmla="*/ 0 h 762002"/>
              <a:gd name="connsiteX1" fmla="*/ 1600200 w 3331028"/>
              <a:gd name="connsiteY1" fmla="*/ 761999 h 762002"/>
              <a:gd name="connsiteX2" fmla="*/ 3331028 w 3331028"/>
              <a:gd name="connsiteY2" fmla="*/ 10885 h 762002"/>
              <a:gd name="connsiteX3" fmla="*/ 3331028 w 3331028"/>
              <a:gd name="connsiteY3" fmla="*/ 10885 h 762002"/>
              <a:gd name="connsiteX0" fmla="*/ 0 w 3331028"/>
              <a:gd name="connsiteY0" fmla="*/ 0 h 772888"/>
              <a:gd name="connsiteX1" fmla="*/ 1687286 w 3331028"/>
              <a:gd name="connsiteY1" fmla="*/ 772885 h 772888"/>
              <a:gd name="connsiteX2" fmla="*/ 3331028 w 3331028"/>
              <a:gd name="connsiteY2" fmla="*/ 10885 h 772888"/>
              <a:gd name="connsiteX3" fmla="*/ 3331028 w 3331028"/>
              <a:gd name="connsiteY3" fmla="*/ 10885 h 7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8" h="772888">
                <a:moveTo>
                  <a:pt x="0" y="0"/>
                </a:moveTo>
                <a:cubicBezTo>
                  <a:pt x="631371" y="461735"/>
                  <a:pt x="1132115" y="771071"/>
                  <a:pt x="1687286" y="772885"/>
                </a:cubicBezTo>
                <a:cubicBezTo>
                  <a:pt x="2242457" y="774699"/>
                  <a:pt x="3057071" y="137885"/>
                  <a:pt x="3331028" y="10885"/>
                </a:cubicBezTo>
                <a:lnTo>
                  <a:pt x="3331028" y="10885"/>
                </a:lnTo>
              </a:path>
            </a:pathLst>
          </a:custGeom>
          <a:noFill/>
          <a:ln w="76200">
            <a:solidFill>
              <a:srgbClr val="C0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1C0F6-B2AC-924D-BE06-D20193071C03}"/>
              </a:ext>
            </a:extLst>
          </p:cNvPr>
          <p:cNvSpPr txBox="1"/>
          <p:nvPr/>
        </p:nvSpPr>
        <p:spPr>
          <a:xfrm>
            <a:off x="2743200" y="137944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must have different feature vectors: </a:t>
            </a:r>
            <a:r>
              <a:rPr lang="en-US" i="1" dirty="0"/>
              <a:t>discriminability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06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</a:t>
            </a:r>
            <a:r>
              <a:rPr lang="en-US" i="1" dirty="0"/>
              <a:t>pattern of edges</a:t>
            </a:r>
          </a:p>
          <a:p>
            <a:pPr lvl="1"/>
            <a:r>
              <a:rPr lang="en-US" dirty="0"/>
              <a:t>Edge orientation </a:t>
            </a:r>
            <a:r>
              <a:rPr lang="mr-IN" dirty="0"/>
              <a:t>–</a:t>
            </a:r>
            <a:r>
              <a:rPr lang="en-US" dirty="0"/>
              <a:t> clue to shape</a:t>
            </a:r>
          </a:p>
          <a:p>
            <a:pPr lvl="1"/>
            <a:endParaRPr lang="en-US" i="1" dirty="0"/>
          </a:p>
          <a:p>
            <a:r>
              <a:rPr lang="en-US" dirty="0"/>
              <a:t>Be resilient to </a:t>
            </a:r>
            <a:r>
              <a:rPr lang="en-US" i="1" dirty="0"/>
              <a:t>small deformations</a:t>
            </a:r>
          </a:p>
          <a:p>
            <a:pPr lvl="1"/>
            <a:r>
              <a:rPr lang="en-US" dirty="0"/>
              <a:t>Deformations might move pixels around, but slightly</a:t>
            </a:r>
          </a:p>
          <a:p>
            <a:pPr lvl="1"/>
            <a:r>
              <a:rPr lang="en-US" dirty="0"/>
              <a:t>Deformations might change edge orientations, but slightly</a:t>
            </a:r>
          </a:p>
        </p:txBody>
      </p:sp>
    </p:spTree>
    <p:extLst>
      <p:ext uri="{BB962C8B-B14F-4D97-AF65-F5344CB8AC3E}">
        <p14:creationId xmlns:p14="http://schemas.microsoft.com/office/powerpoint/2010/main" val="252387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305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 SIFT descriptor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3019425" y="5257800"/>
            <a:ext cx="246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prstClr val="black"/>
                </a:solidFill>
                <a:latin typeface="Calibri" pitchFamily="34" charset="0"/>
              </a:rPr>
              <a:t>SIFT – Lowe IJCV 2004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59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67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but different: HOG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274" y="2125266"/>
            <a:ext cx="3032125" cy="2917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86" y="5042662"/>
            <a:ext cx="84963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Histogram of oriented gradients</a:t>
            </a:r>
          </a:p>
          <a:p>
            <a:pPr algn="ctr"/>
            <a:r>
              <a:rPr lang="en-US" sz="3300" dirty="0"/>
              <a:t>Same as SIFT but without orientation normalization. Why?</a:t>
            </a:r>
          </a:p>
        </p:txBody>
      </p:sp>
    </p:spTree>
    <p:extLst>
      <p:ext uri="{BB962C8B-B14F-4D97-AF65-F5344CB8AC3E}">
        <p14:creationId xmlns:p14="http://schemas.microsoft.com/office/powerpoint/2010/main" val="10162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to large deformations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609850"/>
            <a:ext cx="2286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2610697"/>
            <a:ext cx="2336800" cy="1713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69" y="2326890"/>
            <a:ext cx="1997460" cy="1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to large deformations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 deformations can cause objects / object parts to move a lot (much more than single grid cell)</a:t>
            </a:r>
          </a:p>
          <a:p>
            <a:r>
              <a:rPr lang="en-US" dirty="0"/>
              <a:t>Yet, object parts themselves have precise appearance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want to represent the image as a “bag of object parts”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838450"/>
            <a:ext cx="2286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469" y="2838450"/>
            <a:ext cx="1714500" cy="17145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1727200" y="3079751"/>
            <a:ext cx="330200" cy="381000"/>
          </a:xfrm>
          <a:prstGeom prst="donut">
            <a:avLst>
              <a:gd name="adj" fmla="val 253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904999" y="2940052"/>
            <a:ext cx="330200" cy="381000"/>
          </a:xfrm>
          <a:prstGeom prst="donut">
            <a:avLst>
              <a:gd name="adj" fmla="val 253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624319" y="3079751"/>
            <a:ext cx="624082" cy="711198"/>
          </a:xfrm>
          <a:prstGeom prst="donut">
            <a:avLst>
              <a:gd name="adj" fmla="val 253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572000" y="3746499"/>
            <a:ext cx="914400" cy="958453"/>
          </a:xfrm>
          <a:prstGeom prst="donut">
            <a:avLst>
              <a:gd name="adj" fmla="val 1975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47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Bags of words</a:t>
            </a:r>
          </a:p>
        </p:txBody>
      </p:sp>
      <p:sp>
        <p:nvSpPr>
          <p:cNvPr id="4" name="Document 3"/>
          <p:cNvSpPr/>
          <p:nvPr/>
        </p:nvSpPr>
        <p:spPr>
          <a:xfrm>
            <a:off x="628650" y="2571750"/>
            <a:ext cx="3409950" cy="3251201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Last night I dreamt I went to </a:t>
            </a:r>
            <a:r>
              <a:rPr lang="en-US" sz="1350" dirty="0" err="1">
                <a:solidFill>
                  <a:schemeClr val="tx1"/>
                </a:solidFill>
              </a:rPr>
              <a:t>Manderley</a:t>
            </a:r>
            <a:r>
              <a:rPr lang="en-US" sz="1350" dirty="0">
                <a:solidFill>
                  <a:schemeClr val="tx1"/>
                </a:solidFill>
              </a:rPr>
              <a:t> again. It seemed to me I stood by the iron gate leading to the drive, and for a while I could not enter, for the way was barred to me. There was a padlock and a chain upon the gate. I called in my dream to the lodge-keeper, and had no answer, and peering closer through the rusted spokes of the gate I saw that the lodge was uninhabited</a:t>
            </a:r>
            <a:r>
              <a:rPr lang="mr-IN" sz="1350" dirty="0">
                <a:solidFill>
                  <a:schemeClr val="tx1"/>
                </a:solidFill>
              </a:rPr>
              <a:t>…</a:t>
            </a:r>
            <a:r>
              <a:rPr lang="en-US" sz="13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318000" y="3689350"/>
            <a:ext cx="1117601" cy="469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6595979" y="2708124"/>
            <a:ext cx="1773322" cy="2467126"/>
            <a:chOff x="7812504" y="2450899"/>
            <a:chExt cx="1673535" cy="220538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16166" y="3970329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gate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16166" y="4143489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/>
              <a:t>lodge</a:t>
            </a:r>
            <a:endParaRPr lang="en-US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5824664" y="3165026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drive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16166" y="3000304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/>
              <a:t>night</a:t>
            </a:r>
            <a:endParaRPr lang="en-US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5831282" y="2860793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dream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31282" y="3596320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/>
              <a:t>locked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5435601" y="4789543"/>
            <a:ext cx="11981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/>
              <a:t>uninhabited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16086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Bags of visual words</a:t>
            </a:r>
          </a:p>
        </p:txBody>
      </p:sp>
      <p:pic>
        <p:nvPicPr>
          <p:cNvPr id="4" name="Shape 32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920" y="2728707"/>
            <a:ext cx="4744162" cy="327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795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visual words?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word is a sequence of letters that commonly occurs</a:t>
            </a:r>
          </a:p>
          <a:p>
            <a:pPr lvl="1"/>
            <a:r>
              <a:rPr lang="en-US" dirty="0" err="1"/>
              <a:t>cthn</a:t>
            </a:r>
            <a:r>
              <a:rPr lang="en-US" dirty="0"/>
              <a:t> is not a word, cotton is</a:t>
            </a:r>
          </a:p>
          <a:p>
            <a:r>
              <a:rPr lang="en-US" dirty="0"/>
              <a:t>Typically such a sequence of letters means something</a:t>
            </a:r>
          </a:p>
          <a:p>
            <a:r>
              <a:rPr lang="en-US" dirty="0"/>
              <a:t>Visual words are image patches that frequently occur</a:t>
            </a:r>
          </a:p>
          <a:p>
            <a:r>
              <a:rPr lang="en-US" dirty="0"/>
              <a:t>How do we get these visual words?</a:t>
            </a:r>
          </a:p>
        </p:txBody>
      </p:sp>
    </p:spTree>
    <p:extLst>
      <p:ext uri="{BB962C8B-B14F-4D97-AF65-F5344CB8AC3E}">
        <p14:creationId xmlns:p14="http://schemas.microsoft.com/office/powerpoint/2010/main" val="154738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294D-00A9-5B4C-B23B-1417A704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using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E2574-126A-FE4B-9C66-0F588900C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Randomly 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 to </a:t>
                </a:r>
                <a:r>
                  <a:rPr lang="en-US" dirty="0" err="1"/>
                  <a:t>max_iterations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gradient of F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Function value will decrease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until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drops below a threshold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E2574-126A-FE4B-9C66-0F588900C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11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D9D0-DE90-FB4D-B214-384E5513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visual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C198A-88D6-8149-B31A-4C771C1B2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“Image patches that occur frequently”</a:t>
            </a:r>
          </a:p>
          <a:p>
            <a:r>
              <a:rPr lang="en-US" dirty="0"/>
              <a:t>..but obviously under small variations of color and deformations</a:t>
            </a:r>
          </a:p>
          <a:p>
            <a:r>
              <a:rPr lang="en-US" dirty="0"/>
              <a:t>Each occurrence of image patch is slightly different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C494C-CBCD-664A-8D7E-A835C62617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12" y="3940952"/>
            <a:ext cx="966480" cy="900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327FF-5F14-5F4D-B243-1321AA510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838" y="4479838"/>
            <a:ext cx="941696" cy="926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4C246-6455-B049-BE91-A4B7191F0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041" y="4821169"/>
            <a:ext cx="691179" cy="943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3F7AC-02C5-0F47-8CE5-42D7C5F993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679" y="5406451"/>
            <a:ext cx="1335088" cy="8884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35F755-DFA9-2845-A0D3-4CE0C854A438}"/>
              </a:ext>
            </a:extLst>
          </p:cNvPr>
          <p:cNvCxnSpPr>
            <a:stCxn id="6" idx="3"/>
          </p:cNvCxnSpPr>
          <p:nvPr/>
        </p:nvCxnSpPr>
        <p:spPr>
          <a:xfrm flipV="1">
            <a:off x="2582220" y="4391008"/>
            <a:ext cx="654092" cy="901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7B9702-275D-D242-8047-9F9EE7D44A5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2582220" y="4943145"/>
            <a:ext cx="2425618" cy="349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4237C6-8CBF-A346-9945-0C5B23403F2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582220" y="5292755"/>
            <a:ext cx="888459" cy="557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71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9F32-20FE-F74D-8F41-6A0F6252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visual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8202-58D8-AC48-BB14-F7F15AC8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representing each image patch with SIFT descriptors</a:t>
            </a:r>
          </a:p>
          <a:p>
            <a:r>
              <a:rPr lang="en-US" dirty="0"/>
              <a:t>Consider plotting them out in feature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27E7F-E857-1840-9E1E-AE0E46CC4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98" y="3826911"/>
            <a:ext cx="558245" cy="761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CCCD3-2191-0345-8B9B-F99A14C0AD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91" y="3307685"/>
            <a:ext cx="714678" cy="66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E7227-9225-BC4E-BE1B-9DBB0C49E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14" y="5556282"/>
            <a:ext cx="630784" cy="620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A0F88-9B94-5049-AFE1-9F41BF9A4F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330" y="5866622"/>
            <a:ext cx="904137" cy="6016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534652-DD53-F948-BDD4-DA761FCAF7F1}"/>
              </a:ext>
            </a:extLst>
          </p:cNvPr>
          <p:cNvSpPr/>
          <p:nvPr/>
        </p:nvSpPr>
        <p:spPr>
          <a:xfrm>
            <a:off x="2786743" y="4588683"/>
            <a:ext cx="76200" cy="9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C5BA9-45C1-1F44-AC55-ECE0BF06A8C5}"/>
              </a:ext>
            </a:extLst>
          </p:cNvPr>
          <p:cNvSpPr/>
          <p:nvPr/>
        </p:nvSpPr>
        <p:spPr>
          <a:xfrm>
            <a:off x="2939143" y="4741083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8DB845-4D85-B34C-A921-0F22A7EF4B18}"/>
              </a:ext>
            </a:extLst>
          </p:cNvPr>
          <p:cNvSpPr/>
          <p:nvPr/>
        </p:nvSpPr>
        <p:spPr>
          <a:xfrm>
            <a:off x="3058885" y="4501597"/>
            <a:ext cx="76200" cy="9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F7CFB4-D35F-3349-BC0E-66A37D1228CA}"/>
              </a:ext>
            </a:extLst>
          </p:cNvPr>
          <p:cNvSpPr/>
          <p:nvPr/>
        </p:nvSpPr>
        <p:spPr>
          <a:xfrm>
            <a:off x="2732312" y="4871710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7DDE4-E4A3-1248-BA1D-0B9B2513A6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23" y="3699939"/>
            <a:ext cx="707439" cy="425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8995D-838E-434A-B99A-F6B56BFD9A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174" y="4833257"/>
            <a:ext cx="728135" cy="546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C25F7E-A0B7-E34A-8C32-C388E858EC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309" y="4053322"/>
            <a:ext cx="716948" cy="47497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66CF1B8-4CFB-E240-B5BF-FCDB75F2AE35}"/>
              </a:ext>
            </a:extLst>
          </p:cNvPr>
          <p:cNvSpPr/>
          <p:nvPr/>
        </p:nvSpPr>
        <p:spPr>
          <a:xfrm>
            <a:off x="4212773" y="4653997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7811FA-F044-DE42-A8F5-099EA310C068}"/>
              </a:ext>
            </a:extLst>
          </p:cNvPr>
          <p:cNvSpPr/>
          <p:nvPr/>
        </p:nvSpPr>
        <p:spPr>
          <a:xfrm>
            <a:off x="4278087" y="4534254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668C36-EA77-3B43-8197-71486AE45156}"/>
              </a:ext>
            </a:extLst>
          </p:cNvPr>
          <p:cNvSpPr/>
          <p:nvPr/>
        </p:nvSpPr>
        <p:spPr>
          <a:xfrm>
            <a:off x="4430487" y="4773742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F75E6-5EA0-7242-A6DC-EC50127C1E4E}"/>
              </a:ext>
            </a:extLst>
          </p:cNvPr>
          <p:cNvCxnSpPr>
            <a:stCxn id="5" idx="2"/>
            <a:endCxn id="10" idx="2"/>
          </p:cNvCxnSpPr>
          <p:nvPr/>
        </p:nvCxnSpPr>
        <p:spPr>
          <a:xfrm>
            <a:off x="2610330" y="3973287"/>
            <a:ext cx="448555" cy="574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14E50-D298-334F-AEA3-56F9D8C61ED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1719943" y="4207797"/>
            <a:ext cx="1077959" cy="394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396ACF-9A59-104E-AEC2-50A021B1F6A2}"/>
              </a:ext>
            </a:extLst>
          </p:cNvPr>
          <p:cNvCxnSpPr>
            <a:cxnSpLocks/>
            <a:stCxn id="6" idx="0"/>
            <a:endCxn id="11" idx="1"/>
          </p:cNvCxnSpPr>
          <p:nvPr/>
        </p:nvCxnSpPr>
        <p:spPr>
          <a:xfrm flipV="1">
            <a:off x="1431306" y="4885209"/>
            <a:ext cx="1312165" cy="671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91B04F-DA8E-924D-9E4C-1CE18024B06D}"/>
              </a:ext>
            </a:extLst>
          </p:cNvPr>
          <p:cNvCxnSpPr>
            <a:cxnSpLocks/>
            <a:stCxn id="7" idx="0"/>
            <a:endCxn id="9" idx="5"/>
          </p:cNvCxnSpPr>
          <p:nvPr/>
        </p:nvCxnSpPr>
        <p:spPr>
          <a:xfrm flipH="1" flipV="1">
            <a:off x="3004184" y="4819758"/>
            <a:ext cx="58215" cy="1046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E30C9-3713-FC41-84ED-E0DA0FF7575F}"/>
              </a:ext>
            </a:extLst>
          </p:cNvPr>
          <p:cNvCxnSpPr>
            <a:cxnSpLocks/>
            <a:stCxn id="12" idx="2"/>
            <a:endCxn id="16" idx="7"/>
          </p:cNvCxnSpPr>
          <p:nvPr/>
        </p:nvCxnSpPr>
        <p:spPr>
          <a:xfrm flipH="1">
            <a:off x="4343128" y="4125686"/>
            <a:ext cx="750615" cy="422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F3C091-B6E4-8640-90D4-42ECFC0021B5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flipH="1">
            <a:off x="4288973" y="4290811"/>
            <a:ext cx="1351336" cy="409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24AD2F-3E35-C745-A2CA-93B834F0E959}"/>
              </a:ext>
            </a:extLst>
          </p:cNvPr>
          <p:cNvCxnSpPr>
            <a:cxnSpLocks/>
            <a:stCxn id="13" idx="1"/>
            <a:endCxn id="17" idx="5"/>
          </p:cNvCxnSpPr>
          <p:nvPr/>
        </p:nvCxnSpPr>
        <p:spPr>
          <a:xfrm flipH="1" flipV="1">
            <a:off x="4495528" y="4852417"/>
            <a:ext cx="416646" cy="253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063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9F32-20FE-F74D-8F41-6A0F6252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visual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8202-58D8-AC48-BB14-F7F15AC8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plotting SIFT feature vectors </a:t>
            </a:r>
            <a:r>
              <a:rPr lang="en-US" i="1" dirty="0"/>
              <a:t>and clustering them using k-means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27E7F-E857-1840-9E1E-AE0E46CC4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98" y="3826911"/>
            <a:ext cx="558245" cy="761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CCCD3-2191-0345-8B9B-F99A14C0AD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91" y="3307685"/>
            <a:ext cx="714678" cy="66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E7227-9225-BC4E-BE1B-9DBB0C49E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14" y="5556282"/>
            <a:ext cx="630784" cy="620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A0F88-9B94-5049-AFE1-9F41BF9A4F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330" y="5866622"/>
            <a:ext cx="904137" cy="6016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534652-DD53-F948-BDD4-DA761FCAF7F1}"/>
              </a:ext>
            </a:extLst>
          </p:cNvPr>
          <p:cNvSpPr/>
          <p:nvPr/>
        </p:nvSpPr>
        <p:spPr>
          <a:xfrm>
            <a:off x="2786743" y="4588683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C5BA9-45C1-1F44-AC55-ECE0BF06A8C5}"/>
              </a:ext>
            </a:extLst>
          </p:cNvPr>
          <p:cNvSpPr/>
          <p:nvPr/>
        </p:nvSpPr>
        <p:spPr>
          <a:xfrm>
            <a:off x="2939143" y="4741083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8DB845-4D85-B34C-A921-0F22A7EF4B18}"/>
              </a:ext>
            </a:extLst>
          </p:cNvPr>
          <p:cNvSpPr/>
          <p:nvPr/>
        </p:nvSpPr>
        <p:spPr>
          <a:xfrm>
            <a:off x="3058885" y="4501597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F7CFB4-D35F-3349-BC0E-66A37D1228CA}"/>
              </a:ext>
            </a:extLst>
          </p:cNvPr>
          <p:cNvSpPr/>
          <p:nvPr/>
        </p:nvSpPr>
        <p:spPr>
          <a:xfrm>
            <a:off x="2732312" y="4871710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7DDE4-E4A3-1248-BA1D-0B9B2513A6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23" y="3699939"/>
            <a:ext cx="707439" cy="425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8995D-838E-434A-B99A-F6B56BFD9A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174" y="4833257"/>
            <a:ext cx="728135" cy="546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C25F7E-A0B7-E34A-8C32-C388E858EC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309" y="4053322"/>
            <a:ext cx="716948" cy="47497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66CF1B8-4CFB-E240-B5BF-FCDB75F2AE35}"/>
              </a:ext>
            </a:extLst>
          </p:cNvPr>
          <p:cNvSpPr/>
          <p:nvPr/>
        </p:nvSpPr>
        <p:spPr>
          <a:xfrm>
            <a:off x="4212773" y="4653997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7811FA-F044-DE42-A8F5-099EA310C068}"/>
              </a:ext>
            </a:extLst>
          </p:cNvPr>
          <p:cNvSpPr/>
          <p:nvPr/>
        </p:nvSpPr>
        <p:spPr>
          <a:xfrm>
            <a:off x="4278087" y="4534254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668C36-EA77-3B43-8197-71486AE45156}"/>
              </a:ext>
            </a:extLst>
          </p:cNvPr>
          <p:cNvSpPr/>
          <p:nvPr/>
        </p:nvSpPr>
        <p:spPr>
          <a:xfrm>
            <a:off x="4430487" y="4773742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F75E6-5EA0-7242-A6DC-EC50127C1E4E}"/>
              </a:ext>
            </a:extLst>
          </p:cNvPr>
          <p:cNvCxnSpPr>
            <a:stCxn id="5" idx="2"/>
            <a:endCxn id="10" idx="2"/>
          </p:cNvCxnSpPr>
          <p:nvPr/>
        </p:nvCxnSpPr>
        <p:spPr>
          <a:xfrm>
            <a:off x="2610330" y="3973287"/>
            <a:ext cx="448555" cy="574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14E50-D298-334F-AEA3-56F9D8C61ED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1719943" y="4207797"/>
            <a:ext cx="1077959" cy="394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396ACF-9A59-104E-AEC2-50A021B1F6A2}"/>
              </a:ext>
            </a:extLst>
          </p:cNvPr>
          <p:cNvCxnSpPr>
            <a:cxnSpLocks/>
            <a:stCxn id="6" idx="0"/>
            <a:endCxn id="11" idx="1"/>
          </p:cNvCxnSpPr>
          <p:nvPr/>
        </p:nvCxnSpPr>
        <p:spPr>
          <a:xfrm flipV="1">
            <a:off x="1431306" y="4885209"/>
            <a:ext cx="1312165" cy="671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91B04F-DA8E-924D-9E4C-1CE18024B06D}"/>
              </a:ext>
            </a:extLst>
          </p:cNvPr>
          <p:cNvCxnSpPr>
            <a:cxnSpLocks/>
            <a:stCxn id="7" idx="0"/>
            <a:endCxn id="9" idx="5"/>
          </p:cNvCxnSpPr>
          <p:nvPr/>
        </p:nvCxnSpPr>
        <p:spPr>
          <a:xfrm flipH="1" flipV="1">
            <a:off x="3004184" y="4819758"/>
            <a:ext cx="58215" cy="1046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E30C9-3713-FC41-84ED-E0DA0FF7575F}"/>
              </a:ext>
            </a:extLst>
          </p:cNvPr>
          <p:cNvCxnSpPr>
            <a:cxnSpLocks/>
            <a:stCxn id="12" idx="2"/>
            <a:endCxn id="16" idx="7"/>
          </p:cNvCxnSpPr>
          <p:nvPr/>
        </p:nvCxnSpPr>
        <p:spPr>
          <a:xfrm flipH="1">
            <a:off x="4343128" y="4125686"/>
            <a:ext cx="750615" cy="422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F3C091-B6E4-8640-90D4-42ECFC0021B5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flipH="1">
            <a:off x="4288973" y="4290811"/>
            <a:ext cx="1351336" cy="409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24AD2F-3E35-C745-A2CA-93B834F0E959}"/>
              </a:ext>
            </a:extLst>
          </p:cNvPr>
          <p:cNvCxnSpPr>
            <a:cxnSpLocks/>
            <a:stCxn id="13" idx="1"/>
            <a:endCxn id="17" idx="5"/>
          </p:cNvCxnSpPr>
          <p:nvPr/>
        </p:nvCxnSpPr>
        <p:spPr>
          <a:xfrm flipH="1" flipV="1">
            <a:off x="4495528" y="4852417"/>
            <a:ext cx="416646" cy="253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EBBCEC89-351E-A343-AA7B-9264531336F2}"/>
              </a:ext>
            </a:extLst>
          </p:cNvPr>
          <p:cNvSpPr/>
          <p:nvPr/>
        </p:nvSpPr>
        <p:spPr>
          <a:xfrm>
            <a:off x="2852059" y="4526603"/>
            <a:ext cx="225503" cy="217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79122C6A-819B-2A4A-9C82-EBE823203678}"/>
              </a:ext>
            </a:extLst>
          </p:cNvPr>
          <p:cNvSpPr/>
          <p:nvPr/>
        </p:nvSpPr>
        <p:spPr>
          <a:xfrm>
            <a:off x="4278085" y="4570144"/>
            <a:ext cx="225503" cy="217025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0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9F32-20FE-F74D-8F41-6A0F6252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visual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8202-58D8-AC48-BB14-F7F15AC8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new patch, we can assign each patch to the closest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27E7F-E857-1840-9E1E-AE0E46CC4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98" y="3826911"/>
            <a:ext cx="558245" cy="761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CCCD3-2191-0345-8B9B-F99A14C0AD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91" y="3307685"/>
            <a:ext cx="714678" cy="66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E7227-9225-BC4E-BE1B-9DBB0C49E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14" y="5556282"/>
            <a:ext cx="630784" cy="620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A0F88-9B94-5049-AFE1-9F41BF9A4F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330" y="5866622"/>
            <a:ext cx="904137" cy="6016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534652-DD53-F948-BDD4-DA761FCAF7F1}"/>
              </a:ext>
            </a:extLst>
          </p:cNvPr>
          <p:cNvSpPr/>
          <p:nvPr/>
        </p:nvSpPr>
        <p:spPr>
          <a:xfrm>
            <a:off x="2786743" y="4588683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C5BA9-45C1-1F44-AC55-ECE0BF06A8C5}"/>
              </a:ext>
            </a:extLst>
          </p:cNvPr>
          <p:cNvSpPr/>
          <p:nvPr/>
        </p:nvSpPr>
        <p:spPr>
          <a:xfrm>
            <a:off x="2939143" y="4741083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8DB845-4D85-B34C-A921-0F22A7EF4B18}"/>
              </a:ext>
            </a:extLst>
          </p:cNvPr>
          <p:cNvSpPr/>
          <p:nvPr/>
        </p:nvSpPr>
        <p:spPr>
          <a:xfrm>
            <a:off x="3058885" y="4501597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F7CFB4-D35F-3349-BC0E-66A37D1228CA}"/>
              </a:ext>
            </a:extLst>
          </p:cNvPr>
          <p:cNvSpPr/>
          <p:nvPr/>
        </p:nvSpPr>
        <p:spPr>
          <a:xfrm>
            <a:off x="2732312" y="4871710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7DDE4-E4A3-1248-BA1D-0B9B2513A6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23" y="3699939"/>
            <a:ext cx="707439" cy="425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8995D-838E-434A-B99A-F6B56BFD9A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174" y="4833257"/>
            <a:ext cx="728135" cy="546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C25F7E-A0B7-E34A-8C32-C388E858EC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309" y="4053322"/>
            <a:ext cx="716948" cy="47497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66CF1B8-4CFB-E240-B5BF-FCDB75F2AE35}"/>
              </a:ext>
            </a:extLst>
          </p:cNvPr>
          <p:cNvSpPr/>
          <p:nvPr/>
        </p:nvSpPr>
        <p:spPr>
          <a:xfrm>
            <a:off x="4212773" y="4653997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7811FA-F044-DE42-A8F5-099EA310C068}"/>
              </a:ext>
            </a:extLst>
          </p:cNvPr>
          <p:cNvSpPr/>
          <p:nvPr/>
        </p:nvSpPr>
        <p:spPr>
          <a:xfrm>
            <a:off x="4278087" y="4534254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668C36-EA77-3B43-8197-71486AE45156}"/>
              </a:ext>
            </a:extLst>
          </p:cNvPr>
          <p:cNvSpPr/>
          <p:nvPr/>
        </p:nvSpPr>
        <p:spPr>
          <a:xfrm>
            <a:off x="4430487" y="4773742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F75E6-5EA0-7242-A6DC-EC50127C1E4E}"/>
              </a:ext>
            </a:extLst>
          </p:cNvPr>
          <p:cNvCxnSpPr>
            <a:stCxn id="5" idx="2"/>
            <a:endCxn id="10" idx="2"/>
          </p:cNvCxnSpPr>
          <p:nvPr/>
        </p:nvCxnSpPr>
        <p:spPr>
          <a:xfrm>
            <a:off x="2610330" y="3973287"/>
            <a:ext cx="448555" cy="574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14E50-D298-334F-AEA3-56F9D8C61ED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1719943" y="4207797"/>
            <a:ext cx="1077959" cy="394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396ACF-9A59-104E-AEC2-50A021B1F6A2}"/>
              </a:ext>
            </a:extLst>
          </p:cNvPr>
          <p:cNvCxnSpPr>
            <a:cxnSpLocks/>
            <a:stCxn id="6" idx="0"/>
            <a:endCxn id="11" idx="1"/>
          </p:cNvCxnSpPr>
          <p:nvPr/>
        </p:nvCxnSpPr>
        <p:spPr>
          <a:xfrm flipV="1">
            <a:off x="1431306" y="4885209"/>
            <a:ext cx="1312165" cy="671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91B04F-DA8E-924D-9E4C-1CE18024B06D}"/>
              </a:ext>
            </a:extLst>
          </p:cNvPr>
          <p:cNvCxnSpPr>
            <a:cxnSpLocks/>
            <a:stCxn id="7" idx="0"/>
            <a:endCxn id="9" idx="5"/>
          </p:cNvCxnSpPr>
          <p:nvPr/>
        </p:nvCxnSpPr>
        <p:spPr>
          <a:xfrm flipH="1" flipV="1">
            <a:off x="3004184" y="4819758"/>
            <a:ext cx="58215" cy="1046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E30C9-3713-FC41-84ED-E0DA0FF7575F}"/>
              </a:ext>
            </a:extLst>
          </p:cNvPr>
          <p:cNvCxnSpPr>
            <a:cxnSpLocks/>
            <a:stCxn id="12" idx="2"/>
            <a:endCxn id="16" idx="7"/>
          </p:cNvCxnSpPr>
          <p:nvPr/>
        </p:nvCxnSpPr>
        <p:spPr>
          <a:xfrm flipH="1">
            <a:off x="4343128" y="4125686"/>
            <a:ext cx="750615" cy="422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F3C091-B6E4-8640-90D4-42ECFC0021B5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flipH="1">
            <a:off x="4288973" y="4290811"/>
            <a:ext cx="1351336" cy="409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24AD2F-3E35-C745-A2CA-93B834F0E959}"/>
              </a:ext>
            </a:extLst>
          </p:cNvPr>
          <p:cNvCxnSpPr>
            <a:cxnSpLocks/>
            <a:stCxn id="13" idx="1"/>
            <a:endCxn id="17" idx="5"/>
          </p:cNvCxnSpPr>
          <p:nvPr/>
        </p:nvCxnSpPr>
        <p:spPr>
          <a:xfrm flipH="1" flipV="1">
            <a:off x="4495528" y="4852417"/>
            <a:ext cx="416646" cy="253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EBBCEC89-351E-A343-AA7B-9264531336F2}"/>
              </a:ext>
            </a:extLst>
          </p:cNvPr>
          <p:cNvSpPr/>
          <p:nvPr/>
        </p:nvSpPr>
        <p:spPr>
          <a:xfrm>
            <a:off x="2852059" y="4526603"/>
            <a:ext cx="225503" cy="217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79122C6A-819B-2A4A-9C82-EBE823203678}"/>
              </a:ext>
            </a:extLst>
          </p:cNvPr>
          <p:cNvSpPr/>
          <p:nvPr/>
        </p:nvSpPr>
        <p:spPr>
          <a:xfrm>
            <a:off x="4278085" y="4570144"/>
            <a:ext cx="225503" cy="217025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B0D694-4F57-6145-A365-2D67E85D4D6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133" y="2845266"/>
            <a:ext cx="704712" cy="5299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43E8DB-83ED-F546-BFF8-3B87806612A5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 flipH="1">
            <a:off x="3255663" y="3375166"/>
            <a:ext cx="740826" cy="123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96C00F2-F894-0147-980C-57C376FBC074}"/>
              </a:ext>
            </a:extLst>
          </p:cNvPr>
          <p:cNvSpPr/>
          <p:nvPr/>
        </p:nvSpPr>
        <p:spPr>
          <a:xfrm>
            <a:off x="3203499" y="4607909"/>
            <a:ext cx="104328" cy="1023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68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9F32-20FE-F74D-8F41-6A0F6252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words in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8202-58D8-AC48-BB14-F7F15AC8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new patch, we can assign each patch to the closest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27E7F-E857-1840-9E1E-AE0E46CC4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98" y="3826911"/>
            <a:ext cx="558245" cy="761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CCCD3-2191-0345-8B9B-F99A14C0AD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91" y="3307685"/>
            <a:ext cx="714678" cy="66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E7227-9225-BC4E-BE1B-9DBB0C49E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14" y="5556282"/>
            <a:ext cx="630784" cy="620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A0F88-9B94-5049-AFE1-9F41BF9A4F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330" y="5866622"/>
            <a:ext cx="904137" cy="6016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534652-DD53-F948-BDD4-DA761FCAF7F1}"/>
              </a:ext>
            </a:extLst>
          </p:cNvPr>
          <p:cNvSpPr/>
          <p:nvPr/>
        </p:nvSpPr>
        <p:spPr>
          <a:xfrm>
            <a:off x="2786743" y="4588683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C5BA9-45C1-1F44-AC55-ECE0BF06A8C5}"/>
              </a:ext>
            </a:extLst>
          </p:cNvPr>
          <p:cNvSpPr/>
          <p:nvPr/>
        </p:nvSpPr>
        <p:spPr>
          <a:xfrm>
            <a:off x="2939143" y="4741083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8DB845-4D85-B34C-A921-0F22A7EF4B18}"/>
              </a:ext>
            </a:extLst>
          </p:cNvPr>
          <p:cNvSpPr/>
          <p:nvPr/>
        </p:nvSpPr>
        <p:spPr>
          <a:xfrm>
            <a:off x="3058885" y="4501597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F7CFB4-D35F-3349-BC0E-66A37D1228CA}"/>
              </a:ext>
            </a:extLst>
          </p:cNvPr>
          <p:cNvSpPr/>
          <p:nvPr/>
        </p:nvSpPr>
        <p:spPr>
          <a:xfrm>
            <a:off x="2732312" y="4871710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7DDE4-E4A3-1248-BA1D-0B9B2513A6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23" y="3699939"/>
            <a:ext cx="707439" cy="425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8995D-838E-434A-B99A-F6B56BFD9A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174" y="4833257"/>
            <a:ext cx="728135" cy="546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C25F7E-A0B7-E34A-8C32-C388E858EC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309" y="4053322"/>
            <a:ext cx="716948" cy="47497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66CF1B8-4CFB-E240-B5BF-FCDB75F2AE35}"/>
              </a:ext>
            </a:extLst>
          </p:cNvPr>
          <p:cNvSpPr/>
          <p:nvPr/>
        </p:nvSpPr>
        <p:spPr>
          <a:xfrm>
            <a:off x="4212773" y="4653997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7811FA-F044-DE42-A8F5-099EA310C068}"/>
              </a:ext>
            </a:extLst>
          </p:cNvPr>
          <p:cNvSpPr/>
          <p:nvPr/>
        </p:nvSpPr>
        <p:spPr>
          <a:xfrm>
            <a:off x="4278087" y="4534254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668C36-EA77-3B43-8197-71486AE45156}"/>
              </a:ext>
            </a:extLst>
          </p:cNvPr>
          <p:cNvSpPr/>
          <p:nvPr/>
        </p:nvSpPr>
        <p:spPr>
          <a:xfrm>
            <a:off x="4430487" y="4773742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F75E6-5EA0-7242-A6DC-EC50127C1E4E}"/>
              </a:ext>
            </a:extLst>
          </p:cNvPr>
          <p:cNvCxnSpPr>
            <a:stCxn id="5" idx="2"/>
            <a:endCxn id="10" idx="2"/>
          </p:cNvCxnSpPr>
          <p:nvPr/>
        </p:nvCxnSpPr>
        <p:spPr>
          <a:xfrm>
            <a:off x="2610330" y="3973287"/>
            <a:ext cx="448555" cy="574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14E50-D298-334F-AEA3-56F9D8C61ED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1719943" y="4207797"/>
            <a:ext cx="1077959" cy="394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396ACF-9A59-104E-AEC2-50A021B1F6A2}"/>
              </a:ext>
            </a:extLst>
          </p:cNvPr>
          <p:cNvCxnSpPr>
            <a:cxnSpLocks/>
            <a:stCxn id="6" idx="0"/>
            <a:endCxn id="11" idx="1"/>
          </p:cNvCxnSpPr>
          <p:nvPr/>
        </p:nvCxnSpPr>
        <p:spPr>
          <a:xfrm flipV="1">
            <a:off x="1431306" y="4885209"/>
            <a:ext cx="1312165" cy="671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91B04F-DA8E-924D-9E4C-1CE18024B06D}"/>
              </a:ext>
            </a:extLst>
          </p:cNvPr>
          <p:cNvCxnSpPr>
            <a:cxnSpLocks/>
            <a:stCxn id="7" idx="0"/>
            <a:endCxn id="9" idx="5"/>
          </p:cNvCxnSpPr>
          <p:nvPr/>
        </p:nvCxnSpPr>
        <p:spPr>
          <a:xfrm flipH="1" flipV="1">
            <a:off x="3004184" y="4819758"/>
            <a:ext cx="58215" cy="1046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E30C9-3713-FC41-84ED-E0DA0FF7575F}"/>
              </a:ext>
            </a:extLst>
          </p:cNvPr>
          <p:cNvCxnSpPr>
            <a:cxnSpLocks/>
            <a:stCxn id="12" idx="2"/>
            <a:endCxn id="16" idx="7"/>
          </p:cNvCxnSpPr>
          <p:nvPr/>
        </p:nvCxnSpPr>
        <p:spPr>
          <a:xfrm flipH="1">
            <a:off x="4343128" y="4125686"/>
            <a:ext cx="750615" cy="422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F3C091-B6E4-8640-90D4-42ECFC0021B5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flipH="1">
            <a:off x="4288973" y="4290811"/>
            <a:ext cx="1351336" cy="409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24AD2F-3E35-C745-A2CA-93B834F0E959}"/>
              </a:ext>
            </a:extLst>
          </p:cNvPr>
          <p:cNvCxnSpPr>
            <a:cxnSpLocks/>
            <a:stCxn id="13" idx="1"/>
            <a:endCxn id="17" idx="5"/>
          </p:cNvCxnSpPr>
          <p:nvPr/>
        </p:nvCxnSpPr>
        <p:spPr>
          <a:xfrm flipH="1" flipV="1">
            <a:off x="4495528" y="4852417"/>
            <a:ext cx="416646" cy="253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EBBCEC89-351E-A343-AA7B-9264531336F2}"/>
              </a:ext>
            </a:extLst>
          </p:cNvPr>
          <p:cNvSpPr/>
          <p:nvPr/>
        </p:nvSpPr>
        <p:spPr>
          <a:xfrm>
            <a:off x="2852059" y="4526603"/>
            <a:ext cx="225503" cy="217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79122C6A-819B-2A4A-9C82-EBE823203678}"/>
              </a:ext>
            </a:extLst>
          </p:cNvPr>
          <p:cNvSpPr/>
          <p:nvPr/>
        </p:nvSpPr>
        <p:spPr>
          <a:xfrm>
            <a:off x="4278085" y="4570144"/>
            <a:ext cx="225503" cy="217025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B0D694-4F57-6145-A365-2D67E85D4D6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133" y="2845266"/>
            <a:ext cx="704712" cy="5299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43E8DB-83ED-F546-BFF8-3B87806612A5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 flipH="1">
            <a:off x="3255663" y="3375166"/>
            <a:ext cx="740826" cy="123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96C00F2-F894-0147-980C-57C376FBC074}"/>
              </a:ext>
            </a:extLst>
          </p:cNvPr>
          <p:cNvSpPr/>
          <p:nvPr/>
        </p:nvSpPr>
        <p:spPr>
          <a:xfrm>
            <a:off x="3203499" y="4607909"/>
            <a:ext cx="104328" cy="1023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20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A4D5-81AE-534F-B8B3-0B499D6B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words in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D425-B018-624C-A39C-0D940E80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image, take every patch and assign it to the closest k-means center</a:t>
            </a:r>
          </a:p>
          <a:p>
            <a:pPr lvl="1"/>
            <a:r>
              <a:rPr lang="en-US" dirty="0"/>
              <a:t>Each k-means center is a “word”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327C4-319D-D844-BEE8-62381E02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2" y="3562350"/>
            <a:ext cx="2656609" cy="208733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9A8636-593F-754C-95C5-CA7ABCAE8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300622"/>
              </p:ext>
            </p:extLst>
          </p:nvPr>
        </p:nvGraphicFramePr>
        <p:xfrm>
          <a:off x="5214257" y="3562350"/>
          <a:ext cx="3192235" cy="21423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38447">
                  <a:extLst>
                    <a:ext uri="{9D8B030D-6E8A-4147-A177-3AD203B41FA5}">
                      <a16:colId xmlns:a16="http://schemas.microsoft.com/office/drawing/2014/main" val="3696748654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1246284249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2152714800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528247535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2540028411"/>
                    </a:ext>
                  </a:extLst>
                </a:gridCol>
              </a:tblGrid>
              <a:tr h="4237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362480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649397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660676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815549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84078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D6741FC-6B08-B047-86CE-88BA3F245089}"/>
              </a:ext>
            </a:extLst>
          </p:cNvPr>
          <p:cNvSpPr/>
          <p:nvPr/>
        </p:nvSpPr>
        <p:spPr>
          <a:xfrm>
            <a:off x="996042" y="3562350"/>
            <a:ext cx="484415" cy="438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90D4C-9613-B64F-9FBD-4A7091E8F014}"/>
              </a:ext>
            </a:extLst>
          </p:cNvPr>
          <p:cNvSpPr/>
          <p:nvPr/>
        </p:nvSpPr>
        <p:spPr>
          <a:xfrm>
            <a:off x="1534637" y="3562350"/>
            <a:ext cx="484415" cy="4389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0D008-1995-CC41-80F9-DD8C3855286B}"/>
              </a:ext>
            </a:extLst>
          </p:cNvPr>
          <p:cNvSpPr/>
          <p:nvPr/>
        </p:nvSpPr>
        <p:spPr>
          <a:xfrm>
            <a:off x="2013361" y="3562350"/>
            <a:ext cx="484415" cy="4389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E84D0E-5BF9-D142-B39B-1CA0F42481E9}"/>
              </a:ext>
            </a:extLst>
          </p:cNvPr>
          <p:cNvSpPr/>
          <p:nvPr/>
        </p:nvSpPr>
        <p:spPr>
          <a:xfrm>
            <a:off x="2497776" y="3562350"/>
            <a:ext cx="484415" cy="4389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7E6C9-6066-5643-A2F6-E9C745C451F3}"/>
              </a:ext>
            </a:extLst>
          </p:cNvPr>
          <p:cNvSpPr txBox="1"/>
          <p:nvPr/>
        </p:nvSpPr>
        <p:spPr>
          <a:xfrm>
            <a:off x="5214257" y="3562350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603F1-5C38-1B40-9EC4-07420B86CAA5}"/>
              </a:ext>
            </a:extLst>
          </p:cNvPr>
          <p:cNvSpPr txBox="1"/>
          <p:nvPr/>
        </p:nvSpPr>
        <p:spPr>
          <a:xfrm>
            <a:off x="5878286" y="3562350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41210-931D-9E4E-BB51-FC8975A3FB58}"/>
              </a:ext>
            </a:extLst>
          </p:cNvPr>
          <p:cNvSpPr txBox="1"/>
          <p:nvPr/>
        </p:nvSpPr>
        <p:spPr>
          <a:xfrm>
            <a:off x="6516459" y="3597156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69089-1622-6444-916D-7EF412255778}"/>
              </a:ext>
            </a:extLst>
          </p:cNvPr>
          <p:cNvSpPr txBox="1"/>
          <p:nvPr/>
        </p:nvSpPr>
        <p:spPr>
          <a:xfrm>
            <a:off x="7142389" y="3597156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23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A5FAC53-5D6C-B047-BE7B-BC73BDBB0D7E}"/>
              </a:ext>
            </a:extLst>
          </p:cNvPr>
          <p:cNvSpPr/>
          <p:nvPr/>
        </p:nvSpPr>
        <p:spPr>
          <a:xfrm>
            <a:off x="3962400" y="4528457"/>
            <a:ext cx="805543" cy="32657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A4D5-81AE-534F-B8B3-0B499D6B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words in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D425-B018-624C-A39C-0D940E80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image, take every patch and assign it to the closest k-means center</a:t>
            </a:r>
          </a:p>
          <a:p>
            <a:pPr lvl="1"/>
            <a:r>
              <a:rPr lang="en-US" dirty="0"/>
              <a:t>Each k-means center is a “word”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327C4-319D-D844-BEE8-62381E02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2" y="3562350"/>
            <a:ext cx="2656609" cy="208733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9A8636-593F-754C-95C5-CA7ABCAE8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2821"/>
              </p:ext>
            </p:extLst>
          </p:nvPr>
        </p:nvGraphicFramePr>
        <p:xfrm>
          <a:off x="5214257" y="3562350"/>
          <a:ext cx="3192235" cy="21423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38447">
                  <a:extLst>
                    <a:ext uri="{9D8B030D-6E8A-4147-A177-3AD203B41FA5}">
                      <a16:colId xmlns:a16="http://schemas.microsoft.com/office/drawing/2014/main" val="3696748654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1246284249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2152714800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528247535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2540028411"/>
                    </a:ext>
                  </a:extLst>
                </a:gridCol>
              </a:tblGrid>
              <a:tr h="4237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362480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649397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660676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815549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840781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0A5FAC53-5D6C-B047-BE7B-BC73BDBB0D7E}"/>
              </a:ext>
            </a:extLst>
          </p:cNvPr>
          <p:cNvSpPr/>
          <p:nvPr/>
        </p:nvSpPr>
        <p:spPr>
          <a:xfrm>
            <a:off x="3962400" y="4528457"/>
            <a:ext cx="805543" cy="32657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2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images as bag of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564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Densely extract image patches from image</a:t>
            </a:r>
          </a:p>
          <a:p>
            <a:r>
              <a:rPr lang="en-US" dirty="0"/>
              <a:t>Compute SIFT vector for each patch</a:t>
            </a:r>
          </a:p>
          <a:p>
            <a:r>
              <a:rPr lang="en-US" dirty="0"/>
              <a:t>Assign each patch to a visual word</a:t>
            </a:r>
          </a:p>
          <a:p>
            <a:r>
              <a:rPr lang="en-US" dirty="0">
                <a:solidFill>
                  <a:srgbClr val="FF0000"/>
                </a:solidFill>
              </a:rPr>
              <a:t>Compute histogram of occurrence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70500" y="539115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97500" y="5111751"/>
            <a:ext cx="10160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499100" y="4794250"/>
            <a:ext cx="1397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969000" y="4984750"/>
            <a:ext cx="127001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6438900" y="4070350"/>
            <a:ext cx="114301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7353300" y="4984750"/>
            <a:ext cx="114301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3705225" y="4730750"/>
            <a:ext cx="736600" cy="3302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DD6B79-6960-5B4B-BD32-C4854B6A1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6" y="4017282"/>
            <a:ext cx="2656609" cy="20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1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invariance?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parts appear in somewhat fixed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2" y="3009899"/>
            <a:ext cx="4125044" cy="2317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0" y="2914650"/>
            <a:ext cx="3152384" cy="2184517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952500" y="3496271"/>
            <a:ext cx="685800" cy="723900"/>
          </a:xfrm>
          <a:prstGeom prst="donut">
            <a:avLst>
              <a:gd name="adj" fmla="val 1384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536700" y="4344592"/>
            <a:ext cx="685800" cy="723900"/>
          </a:xfrm>
          <a:prstGeom prst="donut">
            <a:avLst>
              <a:gd name="adj" fmla="val 1384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458234" y="4168775"/>
            <a:ext cx="685800" cy="723900"/>
          </a:xfrm>
          <a:prstGeom prst="donut">
            <a:avLst>
              <a:gd name="adj" fmla="val 1384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911151" y="3307276"/>
            <a:ext cx="670750" cy="750374"/>
          </a:xfrm>
          <a:prstGeom prst="donut">
            <a:avLst>
              <a:gd name="adj" fmla="val 1384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36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Spatial pyramids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2565399"/>
            <a:ext cx="4125044" cy="2317751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410434" y="2565399"/>
            <a:ext cx="0" cy="23177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3"/>
            <a:endCxn id="4" idx="1"/>
          </p:cNvCxnSpPr>
          <p:nvPr/>
        </p:nvCxnSpPr>
        <p:spPr>
          <a:xfrm flipH="1">
            <a:off x="2347912" y="3724274"/>
            <a:ext cx="41250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10" y="1852314"/>
            <a:ext cx="1780940" cy="1426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539" y="4479329"/>
            <a:ext cx="1780940" cy="1426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90" y="4479329"/>
            <a:ext cx="1780940" cy="1426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89" y="1876126"/>
            <a:ext cx="1780940" cy="142617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8983661">
            <a:off x="5853327" y="2715122"/>
            <a:ext cx="892411" cy="324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 rot="2221832">
            <a:off x="5834386" y="4322968"/>
            <a:ext cx="892411" cy="324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 rot="8389280">
            <a:off x="2214924" y="4472686"/>
            <a:ext cx="892411" cy="324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ight Arrow 16"/>
          <p:cNvSpPr/>
          <p:nvPr/>
        </p:nvSpPr>
        <p:spPr>
          <a:xfrm rot="13203973">
            <a:off x="2215246" y="2746591"/>
            <a:ext cx="892411" cy="324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D5DD7-67F0-AF43-9FF5-71D8CB4A82E2}"/>
              </a:ext>
            </a:extLst>
          </p:cNvPr>
          <p:cNvSpPr txBox="1"/>
          <p:nvPr/>
        </p:nvSpPr>
        <p:spPr>
          <a:xfrm>
            <a:off x="2215647" y="1589314"/>
            <a:ext cx="451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 the image into four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separate histogram in each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Concatenate into a single feature vector</a:t>
            </a:r>
          </a:p>
        </p:txBody>
      </p:sp>
    </p:spTree>
    <p:extLst>
      <p:ext uri="{BB962C8B-B14F-4D97-AF65-F5344CB8AC3E}">
        <p14:creationId xmlns:p14="http://schemas.microsoft.com/office/powerpoint/2010/main" val="199598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D54CD-34AB-8C42-9BA9-30A0DA51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pic>
        <p:nvPicPr>
          <p:cNvPr id="4" name="demo-a.mp4">
            <a:hlinkClick r:id="" action="ppaction://media"/>
            <a:extLst>
              <a:ext uri="{FF2B5EF4-FFF2-40B4-BE49-F238E27FC236}">
                <a16:creationId xmlns:a16="http://schemas.microsoft.com/office/drawing/2014/main" id="{BECB35C3-72DF-8542-B062-8183D88D39D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0563" y="1825625"/>
            <a:ext cx="5221287" cy="43513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E294BD-D0F6-D542-96DF-C9D758275363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yihui.name</a:t>
            </a:r>
            <a:r>
              <a:rPr lang="en-US" dirty="0"/>
              <a:t>/animation/example/grad-</a:t>
            </a:r>
            <a:r>
              <a:rPr lang="en-US" dirty="0" err="1"/>
              <a:t>desc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48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on pixels are bad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4943022"/>
            <a:ext cx="7886700" cy="1102122"/>
          </a:xfrm>
        </p:spPr>
        <p:txBody>
          <a:bodyPr/>
          <a:lstStyle/>
          <a:p>
            <a:r>
              <a:rPr lang="en-US" dirty="0"/>
              <a:t>Solution 1: Better feature vectors</a:t>
            </a:r>
          </a:p>
          <a:p>
            <a:r>
              <a:rPr lang="en-US" dirty="0">
                <a:solidFill>
                  <a:srgbClr val="FF0000"/>
                </a:solidFill>
              </a:rPr>
              <a:t>Solution 2: Non-linear classifiers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4151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63902" y="2019300"/>
          <a:ext cx="2565400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02400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379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3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B7E2F9-F5EF-6E4A-951B-29D3B698C136}"/>
              </a:ext>
            </a:extLst>
          </p:cNvPr>
          <p:cNvCxnSpPr/>
          <p:nvPr/>
        </p:nvCxnSpPr>
        <p:spPr>
          <a:xfrm flipV="1">
            <a:off x="4593771" y="2590803"/>
            <a:ext cx="3048004" cy="2819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AE5F3E14-EDCD-074A-95FE-B602EC7C6861}"/>
              </a:ext>
            </a:extLst>
          </p:cNvPr>
          <p:cNvSpPr/>
          <p:nvPr/>
        </p:nvSpPr>
        <p:spPr>
          <a:xfrm>
            <a:off x="4593771" y="2612571"/>
            <a:ext cx="3048000" cy="2775858"/>
          </a:xfrm>
          <a:custGeom>
            <a:avLst/>
            <a:gdLst>
              <a:gd name="connsiteX0" fmla="*/ 0 w 3048000"/>
              <a:gd name="connsiteY0" fmla="*/ 2775858 h 2775858"/>
              <a:gd name="connsiteX1" fmla="*/ 0 w 3048000"/>
              <a:gd name="connsiteY1" fmla="*/ 239486 h 2775858"/>
              <a:gd name="connsiteX2" fmla="*/ 3048000 w 3048000"/>
              <a:gd name="connsiteY2" fmla="*/ 0 h 2775858"/>
              <a:gd name="connsiteX3" fmla="*/ 0 w 3048000"/>
              <a:gd name="connsiteY3" fmla="*/ 2775858 h 27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775858">
                <a:moveTo>
                  <a:pt x="0" y="2775858"/>
                </a:moveTo>
                <a:lnTo>
                  <a:pt x="0" y="239486"/>
                </a:lnTo>
                <a:lnTo>
                  <a:pt x="3048000" y="0"/>
                </a:lnTo>
                <a:lnTo>
                  <a:pt x="0" y="2775858"/>
                </a:lnTo>
                <a:close/>
              </a:path>
            </a:pathLst>
          </a:custGeom>
          <a:solidFill>
            <a:srgbClr val="0070C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14814D1-14DE-714B-B650-8489120B8085}"/>
              </a:ext>
            </a:extLst>
          </p:cNvPr>
          <p:cNvSpPr/>
          <p:nvPr/>
        </p:nvSpPr>
        <p:spPr>
          <a:xfrm>
            <a:off x="4593771" y="2623457"/>
            <a:ext cx="3429000" cy="3396343"/>
          </a:xfrm>
          <a:custGeom>
            <a:avLst/>
            <a:gdLst>
              <a:gd name="connsiteX0" fmla="*/ 10886 w 3429000"/>
              <a:gd name="connsiteY0" fmla="*/ 2797629 h 3396343"/>
              <a:gd name="connsiteX1" fmla="*/ 0 w 3429000"/>
              <a:gd name="connsiteY1" fmla="*/ 3396343 h 3396343"/>
              <a:gd name="connsiteX2" fmla="*/ 3429000 w 3429000"/>
              <a:gd name="connsiteY2" fmla="*/ 3396343 h 3396343"/>
              <a:gd name="connsiteX3" fmla="*/ 2993572 w 3429000"/>
              <a:gd name="connsiteY3" fmla="*/ 0 h 3396343"/>
              <a:gd name="connsiteX4" fmla="*/ 10886 w 3429000"/>
              <a:gd name="connsiteY4" fmla="*/ 2797629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396343">
                <a:moveTo>
                  <a:pt x="10886" y="2797629"/>
                </a:moveTo>
                <a:lnTo>
                  <a:pt x="0" y="3396343"/>
                </a:lnTo>
                <a:lnTo>
                  <a:pt x="3429000" y="3396343"/>
                </a:lnTo>
                <a:lnTo>
                  <a:pt x="2993572" y="0"/>
                </a:lnTo>
                <a:lnTo>
                  <a:pt x="10886" y="2797629"/>
                </a:lnTo>
                <a:close/>
              </a:path>
            </a:pathLst>
          </a:cu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01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DE7AE2-27D8-A543-9F72-888DEAE32401}"/>
              </a:ext>
            </a:extLst>
          </p:cNvPr>
          <p:cNvSpPr/>
          <p:nvPr/>
        </p:nvSpPr>
        <p:spPr>
          <a:xfrm>
            <a:off x="4593771" y="2264229"/>
            <a:ext cx="2710543" cy="2590800"/>
          </a:xfrm>
          <a:custGeom>
            <a:avLst/>
            <a:gdLst>
              <a:gd name="connsiteX0" fmla="*/ 10886 w 2710543"/>
              <a:gd name="connsiteY0" fmla="*/ 2579914 h 2590800"/>
              <a:gd name="connsiteX1" fmla="*/ 685800 w 2710543"/>
              <a:gd name="connsiteY1" fmla="*/ 2590800 h 2590800"/>
              <a:gd name="connsiteX2" fmla="*/ 1404258 w 2710543"/>
              <a:gd name="connsiteY2" fmla="*/ 2002971 h 2590800"/>
              <a:gd name="connsiteX3" fmla="*/ 1197429 w 2710543"/>
              <a:gd name="connsiteY3" fmla="*/ 1382485 h 2590800"/>
              <a:gd name="connsiteX4" fmla="*/ 1317172 w 2710543"/>
              <a:gd name="connsiteY4" fmla="*/ 979714 h 2590800"/>
              <a:gd name="connsiteX5" fmla="*/ 2710543 w 2710543"/>
              <a:gd name="connsiteY5" fmla="*/ 0 h 2590800"/>
              <a:gd name="connsiteX6" fmla="*/ 0 w 2710543"/>
              <a:gd name="connsiteY6" fmla="*/ 272142 h 2590800"/>
              <a:gd name="connsiteX7" fmla="*/ 10886 w 2710543"/>
              <a:gd name="connsiteY7" fmla="*/ 2579914 h 2590800"/>
              <a:gd name="connsiteX0" fmla="*/ 10886 w 2710543"/>
              <a:gd name="connsiteY0" fmla="*/ 2579914 h 2590800"/>
              <a:gd name="connsiteX1" fmla="*/ 685800 w 2710543"/>
              <a:gd name="connsiteY1" fmla="*/ 2590800 h 2590800"/>
              <a:gd name="connsiteX2" fmla="*/ 1404258 w 2710543"/>
              <a:gd name="connsiteY2" fmla="*/ 2002971 h 2590800"/>
              <a:gd name="connsiteX3" fmla="*/ 1458686 w 2710543"/>
              <a:gd name="connsiteY3" fmla="*/ 1393371 h 2590800"/>
              <a:gd name="connsiteX4" fmla="*/ 1317172 w 2710543"/>
              <a:gd name="connsiteY4" fmla="*/ 979714 h 2590800"/>
              <a:gd name="connsiteX5" fmla="*/ 2710543 w 2710543"/>
              <a:gd name="connsiteY5" fmla="*/ 0 h 2590800"/>
              <a:gd name="connsiteX6" fmla="*/ 0 w 2710543"/>
              <a:gd name="connsiteY6" fmla="*/ 272142 h 2590800"/>
              <a:gd name="connsiteX7" fmla="*/ 10886 w 2710543"/>
              <a:gd name="connsiteY7" fmla="*/ 2579914 h 2590800"/>
              <a:gd name="connsiteX0" fmla="*/ 10886 w 2710543"/>
              <a:gd name="connsiteY0" fmla="*/ 2579914 h 2590800"/>
              <a:gd name="connsiteX1" fmla="*/ 685800 w 2710543"/>
              <a:gd name="connsiteY1" fmla="*/ 2590800 h 2590800"/>
              <a:gd name="connsiteX2" fmla="*/ 1404258 w 2710543"/>
              <a:gd name="connsiteY2" fmla="*/ 2002971 h 2590800"/>
              <a:gd name="connsiteX3" fmla="*/ 1458686 w 2710543"/>
              <a:gd name="connsiteY3" fmla="*/ 1393371 h 2590800"/>
              <a:gd name="connsiteX4" fmla="*/ 1752601 w 2710543"/>
              <a:gd name="connsiteY4" fmla="*/ 957943 h 2590800"/>
              <a:gd name="connsiteX5" fmla="*/ 2710543 w 2710543"/>
              <a:gd name="connsiteY5" fmla="*/ 0 h 2590800"/>
              <a:gd name="connsiteX6" fmla="*/ 0 w 2710543"/>
              <a:gd name="connsiteY6" fmla="*/ 272142 h 2590800"/>
              <a:gd name="connsiteX7" fmla="*/ 10886 w 2710543"/>
              <a:gd name="connsiteY7" fmla="*/ 2579914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0543" h="2590800">
                <a:moveTo>
                  <a:pt x="10886" y="2579914"/>
                </a:moveTo>
                <a:lnTo>
                  <a:pt x="685800" y="2590800"/>
                </a:lnTo>
                <a:lnTo>
                  <a:pt x="1404258" y="2002971"/>
                </a:lnTo>
                <a:lnTo>
                  <a:pt x="1458686" y="1393371"/>
                </a:lnTo>
                <a:lnTo>
                  <a:pt x="1752601" y="957943"/>
                </a:lnTo>
                <a:lnTo>
                  <a:pt x="2710543" y="0"/>
                </a:lnTo>
                <a:lnTo>
                  <a:pt x="0" y="272142"/>
                </a:lnTo>
                <a:cubicBezTo>
                  <a:pt x="3629" y="1048656"/>
                  <a:pt x="7257" y="1825171"/>
                  <a:pt x="10886" y="2579914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F9AF832-DA4B-844E-AD53-57B80E794D17}"/>
              </a:ext>
            </a:extLst>
          </p:cNvPr>
          <p:cNvSpPr/>
          <p:nvPr/>
        </p:nvSpPr>
        <p:spPr>
          <a:xfrm>
            <a:off x="6074229" y="4408714"/>
            <a:ext cx="2220685" cy="1611086"/>
          </a:xfrm>
          <a:custGeom>
            <a:avLst/>
            <a:gdLst>
              <a:gd name="connsiteX0" fmla="*/ 0 w 2220685"/>
              <a:gd name="connsiteY0" fmla="*/ 1600200 h 1611086"/>
              <a:gd name="connsiteX1" fmla="*/ 141514 w 2220685"/>
              <a:gd name="connsiteY1" fmla="*/ 228600 h 1611086"/>
              <a:gd name="connsiteX2" fmla="*/ 2220685 w 2220685"/>
              <a:gd name="connsiteY2" fmla="*/ 0 h 1611086"/>
              <a:gd name="connsiteX3" fmla="*/ 2133600 w 2220685"/>
              <a:gd name="connsiteY3" fmla="*/ 1611086 h 1611086"/>
              <a:gd name="connsiteX4" fmla="*/ 0 w 2220685"/>
              <a:gd name="connsiteY4" fmla="*/ 160020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685" h="1611086">
                <a:moveTo>
                  <a:pt x="0" y="1600200"/>
                </a:moveTo>
                <a:lnTo>
                  <a:pt x="141514" y="228600"/>
                </a:lnTo>
                <a:lnTo>
                  <a:pt x="2220685" y="0"/>
                </a:lnTo>
                <a:lnTo>
                  <a:pt x="2133600" y="1611086"/>
                </a:lnTo>
                <a:lnTo>
                  <a:pt x="0" y="1600200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83B25D4-5747-E649-B1A7-08FD8E800571}"/>
              </a:ext>
            </a:extLst>
          </p:cNvPr>
          <p:cNvSpPr/>
          <p:nvPr/>
        </p:nvSpPr>
        <p:spPr>
          <a:xfrm>
            <a:off x="4593771" y="2286000"/>
            <a:ext cx="3701143" cy="3755571"/>
          </a:xfrm>
          <a:custGeom>
            <a:avLst/>
            <a:gdLst>
              <a:gd name="connsiteX0" fmla="*/ 10886 w 3701143"/>
              <a:gd name="connsiteY0" fmla="*/ 2558143 h 3755571"/>
              <a:gd name="connsiteX1" fmla="*/ 0 w 3701143"/>
              <a:gd name="connsiteY1" fmla="*/ 3755571 h 3755571"/>
              <a:gd name="connsiteX2" fmla="*/ 1480458 w 3701143"/>
              <a:gd name="connsiteY2" fmla="*/ 3712029 h 3755571"/>
              <a:gd name="connsiteX3" fmla="*/ 1621972 w 3701143"/>
              <a:gd name="connsiteY3" fmla="*/ 2362200 h 3755571"/>
              <a:gd name="connsiteX4" fmla="*/ 3701143 w 3701143"/>
              <a:gd name="connsiteY4" fmla="*/ 2133600 h 3755571"/>
              <a:gd name="connsiteX5" fmla="*/ 2710543 w 3701143"/>
              <a:gd name="connsiteY5" fmla="*/ 0 h 3755571"/>
              <a:gd name="connsiteX6" fmla="*/ 1752600 w 3701143"/>
              <a:gd name="connsiteY6" fmla="*/ 947057 h 3755571"/>
              <a:gd name="connsiteX7" fmla="*/ 1469572 w 3701143"/>
              <a:gd name="connsiteY7" fmla="*/ 1371600 h 3755571"/>
              <a:gd name="connsiteX8" fmla="*/ 1404258 w 3701143"/>
              <a:gd name="connsiteY8" fmla="*/ 1992086 h 3755571"/>
              <a:gd name="connsiteX9" fmla="*/ 674915 w 3701143"/>
              <a:gd name="connsiteY9" fmla="*/ 2569029 h 3755571"/>
              <a:gd name="connsiteX10" fmla="*/ 10886 w 3701143"/>
              <a:gd name="connsiteY10" fmla="*/ 2558143 h 37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1143" h="3755571">
                <a:moveTo>
                  <a:pt x="10886" y="2558143"/>
                </a:moveTo>
                <a:cubicBezTo>
                  <a:pt x="7257" y="2957286"/>
                  <a:pt x="3629" y="3356428"/>
                  <a:pt x="0" y="3755571"/>
                </a:cubicBezTo>
                <a:lnTo>
                  <a:pt x="1480458" y="3712029"/>
                </a:lnTo>
                <a:lnTo>
                  <a:pt x="1621972" y="2362200"/>
                </a:lnTo>
                <a:lnTo>
                  <a:pt x="3701143" y="2133600"/>
                </a:lnTo>
                <a:lnTo>
                  <a:pt x="2710543" y="0"/>
                </a:lnTo>
                <a:lnTo>
                  <a:pt x="1752600" y="947057"/>
                </a:lnTo>
                <a:lnTo>
                  <a:pt x="1469572" y="1371600"/>
                </a:lnTo>
                <a:lnTo>
                  <a:pt x="1404258" y="1992086"/>
                </a:lnTo>
                <a:lnTo>
                  <a:pt x="674915" y="2569029"/>
                </a:lnTo>
                <a:lnTo>
                  <a:pt x="10886" y="2558143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73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pPr lvl="1"/>
            <a:r>
              <a:rPr lang="en-US" dirty="0"/>
              <a:t>Decision tree: series of if-then-else statements on different features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DD1EC-6D33-C047-8CD4-81D39D29E5B5}"/>
              </a:ext>
            </a:extLst>
          </p:cNvPr>
          <p:cNvSpPr/>
          <p:nvPr/>
        </p:nvSpPr>
        <p:spPr>
          <a:xfrm>
            <a:off x="4593771" y="2536371"/>
            <a:ext cx="1480458" cy="2188029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5C16A-DB7F-B74E-8ED2-699312AE9FBB}"/>
              </a:ext>
            </a:extLst>
          </p:cNvPr>
          <p:cNvSpPr/>
          <p:nvPr/>
        </p:nvSpPr>
        <p:spPr>
          <a:xfrm>
            <a:off x="6085112" y="4724400"/>
            <a:ext cx="1480458" cy="128451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D544DB-71CB-0846-8DD9-911BDE014167}"/>
              </a:ext>
            </a:extLst>
          </p:cNvPr>
          <p:cNvSpPr/>
          <p:nvPr/>
        </p:nvSpPr>
        <p:spPr>
          <a:xfrm>
            <a:off x="6074228" y="2522081"/>
            <a:ext cx="1491342" cy="2202318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ECFA2E-62FB-E847-A1E1-B35D7AC8621C}"/>
              </a:ext>
            </a:extLst>
          </p:cNvPr>
          <p:cNvSpPr/>
          <p:nvPr/>
        </p:nvSpPr>
        <p:spPr>
          <a:xfrm>
            <a:off x="4604655" y="4724400"/>
            <a:ext cx="1480458" cy="1284514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3823605" cy="5032375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pPr lvl="1"/>
            <a:r>
              <a:rPr lang="en-US" dirty="0"/>
              <a:t>Decision tree: series of if-then-else statements on different features</a:t>
            </a:r>
          </a:p>
          <a:p>
            <a:pPr lvl="1"/>
            <a:r>
              <a:rPr lang="en-US" dirty="0"/>
              <a:t>Neural networks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8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EE74-06F0-2146-A73C-404B02D3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-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3D05-B072-5348-9479-9CA2B248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step leads to a reduction in the function value</a:t>
            </a:r>
          </a:p>
          <a:p>
            <a:r>
              <a:rPr lang="en-US" dirty="0"/>
              <a:t>If function is bounded below, we will eventually stop </a:t>
            </a:r>
          </a:p>
          <a:p>
            <a:r>
              <a:rPr lang="en-US" dirty="0"/>
              <a:t>But will we stop at the right “global minimum”?</a:t>
            </a:r>
          </a:p>
          <a:p>
            <a:pPr lvl="1"/>
            <a:r>
              <a:rPr lang="en-US" dirty="0"/>
              <a:t>Not necessarily: local optimum!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A5963B-429C-0242-8820-9675124E48AC}"/>
              </a:ext>
            </a:extLst>
          </p:cNvPr>
          <p:cNvCxnSpPr/>
          <p:nvPr/>
        </p:nvCxnSpPr>
        <p:spPr>
          <a:xfrm>
            <a:off x="1447800" y="4659086"/>
            <a:ext cx="0" cy="2024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084272-0B2C-9F47-AB14-9E5838C7103B}"/>
              </a:ext>
            </a:extLst>
          </p:cNvPr>
          <p:cNvCxnSpPr>
            <a:cxnSpLocks/>
          </p:cNvCxnSpPr>
          <p:nvPr/>
        </p:nvCxnSpPr>
        <p:spPr>
          <a:xfrm>
            <a:off x="1447800" y="6683829"/>
            <a:ext cx="4691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2B818C3A-5D89-3042-A64D-2440D4D44E25}"/>
              </a:ext>
            </a:extLst>
          </p:cNvPr>
          <p:cNvSpPr/>
          <p:nvPr/>
        </p:nvSpPr>
        <p:spPr>
          <a:xfrm>
            <a:off x="1545771" y="4757057"/>
            <a:ext cx="4495800" cy="1758985"/>
          </a:xfrm>
          <a:custGeom>
            <a:avLst/>
            <a:gdLst>
              <a:gd name="connsiteX0" fmla="*/ 0 w 4572000"/>
              <a:gd name="connsiteY0" fmla="*/ 0 h 1758985"/>
              <a:gd name="connsiteX1" fmla="*/ 250372 w 4572000"/>
              <a:gd name="connsiteY1" fmla="*/ 1752600 h 1758985"/>
              <a:gd name="connsiteX2" fmla="*/ 1208315 w 4572000"/>
              <a:gd name="connsiteY2" fmla="*/ 609600 h 1758985"/>
              <a:gd name="connsiteX3" fmla="*/ 1687286 w 4572000"/>
              <a:gd name="connsiteY3" fmla="*/ 1143000 h 1758985"/>
              <a:gd name="connsiteX4" fmla="*/ 2133600 w 4572000"/>
              <a:gd name="connsiteY4" fmla="*/ 674914 h 1758985"/>
              <a:gd name="connsiteX5" fmla="*/ 4572000 w 4572000"/>
              <a:gd name="connsiteY5" fmla="*/ 631372 h 1758985"/>
              <a:gd name="connsiteX0" fmla="*/ 0 w 4604657"/>
              <a:gd name="connsiteY0" fmla="*/ 0 h 1758985"/>
              <a:gd name="connsiteX1" fmla="*/ 250372 w 4604657"/>
              <a:gd name="connsiteY1" fmla="*/ 1752600 h 1758985"/>
              <a:gd name="connsiteX2" fmla="*/ 1208315 w 4604657"/>
              <a:gd name="connsiteY2" fmla="*/ 609600 h 1758985"/>
              <a:gd name="connsiteX3" fmla="*/ 1687286 w 4604657"/>
              <a:gd name="connsiteY3" fmla="*/ 1143000 h 1758985"/>
              <a:gd name="connsiteX4" fmla="*/ 2133600 w 4604657"/>
              <a:gd name="connsiteY4" fmla="*/ 674914 h 1758985"/>
              <a:gd name="connsiteX5" fmla="*/ 4604657 w 4604657"/>
              <a:gd name="connsiteY5" fmla="*/ 228600 h 1758985"/>
              <a:gd name="connsiteX0" fmla="*/ 0 w 4495800"/>
              <a:gd name="connsiteY0" fmla="*/ 0 h 1758985"/>
              <a:gd name="connsiteX1" fmla="*/ 250372 w 4495800"/>
              <a:gd name="connsiteY1" fmla="*/ 1752600 h 1758985"/>
              <a:gd name="connsiteX2" fmla="*/ 1208315 w 4495800"/>
              <a:gd name="connsiteY2" fmla="*/ 609600 h 1758985"/>
              <a:gd name="connsiteX3" fmla="*/ 1687286 w 4495800"/>
              <a:gd name="connsiteY3" fmla="*/ 1143000 h 1758985"/>
              <a:gd name="connsiteX4" fmla="*/ 2133600 w 4495800"/>
              <a:gd name="connsiteY4" fmla="*/ 674914 h 1758985"/>
              <a:gd name="connsiteX5" fmla="*/ 4495800 w 4495800"/>
              <a:gd name="connsiteY5" fmla="*/ 87086 h 17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800" h="1758985">
                <a:moveTo>
                  <a:pt x="0" y="0"/>
                </a:moveTo>
                <a:cubicBezTo>
                  <a:pt x="24493" y="825500"/>
                  <a:pt x="48986" y="1651000"/>
                  <a:pt x="250372" y="1752600"/>
                </a:cubicBezTo>
                <a:cubicBezTo>
                  <a:pt x="451758" y="1854200"/>
                  <a:pt x="968829" y="711200"/>
                  <a:pt x="1208315" y="609600"/>
                </a:cubicBezTo>
                <a:cubicBezTo>
                  <a:pt x="1447801" y="508000"/>
                  <a:pt x="1533072" y="1132114"/>
                  <a:pt x="1687286" y="1143000"/>
                </a:cubicBezTo>
                <a:cubicBezTo>
                  <a:pt x="1841500" y="1153886"/>
                  <a:pt x="1665514" y="850900"/>
                  <a:pt x="2133600" y="674914"/>
                </a:cubicBezTo>
                <a:cubicBezTo>
                  <a:pt x="2601686" y="498928"/>
                  <a:pt x="3516993" y="66221"/>
                  <a:pt x="4495800" y="8708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868680E3-D9E3-3B45-87E6-09777A8A4651}"/>
              </a:ext>
            </a:extLst>
          </p:cNvPr>
          <p:cNvSpPr/>
          <p:nvPr/>
        </p:nvSpPr>
        <p:spPr>
          <a:xfrm>
            <a:off x="2667000" y="4659086"/>
            <a:ext cx="1077686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min</a:t>
            </a:r>
          </a:p>
        </p:txBody>
      </p:sp>
      <p:sp>
        <p:nvSpPr>
          <p:cNvPr id="11" name="Down Arrow Callout 10">
            <a:extLst>
              <a:ext uri="{FF2B5EF4-FFF2-40B4-BE49-F238E27FC236}">
                <a16:creationId xmlns:a16="http://schemas.microsoft.com/office/drawing/2014/main" id="{1185B8DC-8A14-4F4C-9BF7-6D624F037C4D}"/>
              </a:ext>
            </a:extLst>
          </p:cNvPr>
          <p:cNvSpPr/>
          <p:nvPr/>
        </p:nvSpPr>
        <p:spPr>
          <a:xfrm>
            <a:off x="1317171" y="5582750"/>
            <a:ext cx="1077686" cy="7620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 min</a:t>
            </a:r>
          </a:p>
        </p:txBody>
      </p:sp>
    </p:spTree>
    <p:extLst>
      <p:ext uri="{BB962C8B-B14F-4D97-AF65-F5344CB8AC3E}">
        <p14:creationId xmlns:p14="http://schemas.microsoft.com/office/powerpoint/2010/main" val="34424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E27E-668B-1C4F-8D6C-61A5F38D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in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27AF-1B71-7E46-9164-9F283BFAB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29743"/>
            <a:ext cx="7886700" cy="2247219"/>
          </a:xfrm>
        </p:spPr>
        <p:txBody>
          <a:bodyPr/>
          <a:lstStyle/>
          <a:p>
            <a:r>
              <a:rPr lang="en-US" dirty="0"/>
              <a:t>Computing the gradient requires a </a:t>
            </a:r>
            <a:r>
              <a:rPr lang="en-US" i="1" dirty="0"/>
              <a:t>loop over all training examples</a:t>
            </a:r>
          </a:p>
          <a:p>
            <a:r>
              <a:rPr lang="en-US" dirty="0"/>
              <a:t>Very expensive for large 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82386-99A2-AB44-BCF5-B4A500C5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22" y="1684964"/>
            <a:ext cx="4957643" cy="839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6A9EF-8DAC-2644-A365-1BE2ED854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62" y="2734756"/>
            <a:ext cx="4922903" cy="9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89654"/>
            <a:ext cx="7886700" cy="378210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Randomly sample small subset of examples</a:t>
            </a:r>
          </a:p>
          <a:p>
            <a:r>
              <a:rPr lang="en-US" dirty="0"/>
              <a:t>Compute gradient on small subset</a:t>
            </a:r>
          </a:p>
          <a:p>
            <a:pPr lvl="1"/>
            <a:r>
              <a:rPr lang="en-US" i="1" dirty="0"/>
              <a:t>Unbiased estimate of true gradient</a:t>
            </a:r>
          </a:p>
          <a:p>
            <a:r>
              <a:rPr lang="en-US" dirty="0"/>
              <a:t>Take step along estimated gradient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CEA0-678D-644F-9D98-7CFE0387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92" y="1449328"/>
            <a:ext cx="4700735" cy="901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A8921-D67B-054D-BC55-FCCD3A3D2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592" y="2533934"/>
            <a:ext cx="4882152" cy="90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5088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 </a:t>
            </a:r>
            <a:r>
              <a:rPr lang="en-US" dirty="0">
                <a:solidFill>
                  <a:srgbClr val="C00000"/>
                </a:solidFill>
              </a:rPr>
              <a:t>hypothesis class</a:t>
            </a:r>
          </a:p>
          <a:p>
            <a:endParaRPr lang="en-US" dirty="0"/>
          </a:p>
          <a:p>
            <a:r>
              <a:rPr lang="en-US" dirty="0"/>
              <a:t>Define </a:t>
            </a:r>
            <a:r>
              <a:rPr lang="en-US" dirty="0">
                <a:solidFill>
                  <a:srgbClr val="C00000"/>
                </a:solidFill>
              </a:rPr>
              <a:t>loss function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Minimize average loss </a:t>
            </a:r>
            <a:r>
              <a:rPr lang="en-US" dirty="0"/>
              <a:t>on the training set using SGD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C683D-0FB6-6248-85EA-41769D76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63" y="2597898"/>
            <a:ext cx="4550152" cy="4312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F6EEB7-F2AE-384A-B318-8D207EE1804E}"/>
              </a:ext>
            </a:extLst>
          </p:cNvPr>
          <p:cNvSpPr/>
          <p:nvPr/>
        </p:nvSpPr>
        <p:spPr>
          <a:xfrm>
            <a:off x="3805126" y="1333619"/>
            <a:ext cx="5009762" cy="10414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Logistic Regression!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98D04-F826-0846-8C90-4A63ADFD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7" y="3699020"/>
            <a:ext cx="7199039" cy="263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094235-4C7E-EF4C-AB48-53149344B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76" y="4446314"/>
            <a:ext cx="3408806" cy="8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3810</TotalTime>
  <Words>1596</Words>
  <Application>Microsoft Macintosh PowerPoint</Application>
  <PresentationFormat>On-screen Show (4:3)</PresentationFormat>
  <Paragraphs>306</Paragraphs>
  <Slides>55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Mangal</vt:lpstr>
      <vt:lpstr>Wingdings</vt:lpstr>
      <vt:lpstr>Office Theme</vt:lpstr>
      <vt:lpstr>Recognition - III</vt:lpstr>
      <vt:lpstr>General recipe</vt:lpstr>
      <vt:lpstr>Machine learning is optimization</vt:lpstr>
      <vt:lpstr>Optimization using gradient descent</vt:lpstr>
      <vt:lpstr>Gradient descent</vt:lpstr>
      <vt:lpstr>Gradient descent - convergence</vt:lpstr>
      <vt:lpstr>Gradient descent in machine learning</vt:lpstr>
      <vt:lpstr>Stochastic gradient descent</vt:lpstr>
      <vt:lpstr>General recipe</vt:lpstr>
      <vt:lpstr>General recipe</vt:lpstr>
      <vt:lpstr>Why should this work?</vt:lpstr>
      <vt:lpstr>Risk</vt:lpstr>
      <vt:lpstr>Risk</vt:lpstr>
      <vt:lpstr>Risk</vt:lpstr>
      <vt:lpstr>Overfitting</vt:lpstr>
      <vt:lpstr>Overfitting = fitting the noise</vt:lpstr>
      <vt:lpstr>Generalization</vt:lpstr>
      <vt:lpstr>Controlling generalization error</vt:lpstr>
      <vt:lpstr>Controlling generalization error</vt:lpstr>
      <vt:lpstr>Controlling the size of the hypothesis class</vt:lpstr>
      <vt:lpstr>Regularization</vt:lpstr>
      <vt:lpstr>Regularization</vt:lpstr>
      <vt:lpstr>Generalization error and priors</vt:lpstr>
      <vt:lpstr>Bias and variance</vt:lpstr>
      <vt:lpstr>Bias and variance</vt:lpstr>
      <vt:lpstr>Putting it all together</vt:lpstr>
      <vt:lpstr>Putting it all together</vt:lpstr>
      <vt:lpstr>Loss functions and hypothesis classes</vt:lpstr>
      <vt:lpstr>Back to images</vt:lpstr>
      <vt:lpstr>Linear classifiers on pixels are bad</vt:lpstr>
      <vt:lpstr>Better feature vectors</vt:lpstr>
      <vt:lpstr>SIFT</vt:lpstr>
      <vt:lpstr>The SIFT descriptor</vt:lpstr>
      <vt:lpstr>Same but different: HOG</vt:lpstr>
      <vt:lpstr>Invariance to large deformations</vt:lpstr>
      <vt:lpstr>Invariance to large deformations</vt:lpstr>
      <vt:lpstr>Bags of words</vt:lpstr>
      <vt:lpstr>Bags of visual words</vt:lpstr>
      <vt:lpstr>What should be visual words?</vt:lpstr>
      <vt:lpstr>What should be visual words?</vt:lpstr>
      <vt:lpstr>What should be visual words?</vt:lpstr>
      <vt:lpstr>What should be visual words?</vt:lpstr>
      <vt:lpstr>What should be visual words?</vt:lpstr>
      <vt:lpstr>Identifying the words in an image</vt:lpstr>
      <vt:lpstr>Identifying the words in an image</vt:lpstr>
      <vt:lpstr>Identifying the words in an image</vt:lpstr>
      <vt:lpstr>Encoding images as bag of words</vt:lpstr>
      <vt:lpstr>Too much invariance?</vt:lpstr>
      <vt:lpstr>Idea: Spatial pyramids</vt:lpstr>
      <vt:lpstr>Linear classifiers on pixels are bad</vt:lpstr>
      <vt:lpstr>Non-linear classifiers</vt:lpstr>
      <vt:lpstr>Non-linear classifiers</vt:lpstr>
      <vt:lpstr>Non-linear classifiers</vt:lpstr>
      <vt:lpstr>Non-linear classifiers</vt:lpstr>
      <vt:lpstr>Non-linear classifiers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19</cp:revision>
  <cp:lastPrinted>2018-04-18T16:00:30Z</cp:lastPrinted>
  <dcterms:created xsi:type="dcterms:W3CDTF">2018-04-16T00:30:22Z</dcterms:created>
  <dcterms:modified xsi:type="dcterms:W3CDTF">2018-04-18T16:01:14Z</dcterms:modified>
</cp:coreProperties>
</file>