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322" r:id="rId3"/>
    <p:sldId id="323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5" r:id="rId13"/>
    <p:sldId id="336" r:id="rId14"/>
    <p:sldId id="337" r:id="rId15"/>
    <p:sldId id="338" r:id="rId16"/>
    <p:sldId id="257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266" r:id="rId33"/>
    <p:sldId id="267" r:id="rId34"/>
    <p:sldId id="276" r:id="rId35"/>
    <p:sldId id="354" r:id="rId36"/>
    <p:sldId id="355" r:id="rId37"/>
    <p:sldId id="260" r:id="rId38"/>
    <p:sldId id="278" r:id="rId39"/>
    <p:sldId id="279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0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C696B-EC61-FD42-8B52-097DAC0E9C53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3CCB-0A0D-2E4D-A212-0D8EB4EF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9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06C36-85C1-4249-A839-3090529AAC1A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432EF-EBFF-134E-B783-99AD7E9A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0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Relationship Id="rId9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5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Photometric stereo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Lambertian</a:t>
            </a:r>
            <a:r>
              <a:rPr lang="en-US" dirty="0"/>
              <a:t>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297006" cy="4351338"/>
          </a:xfrm>
        </p:spPr>
        <p:txBody>
          <a:bodyPr>
            <a:normAutofit/>
          </a:bodyPr>
          <a:lstStyle/>
          <a:p>
            <a:r>
              <a:rPr lang="en-US" dirty="0"/>
              <a:t>Assume the light is directional: all rays from light source are parallel</a:t>
            </a:r>
          </a:p>
          <a:p>
            <a:pPr lvl="1"/>
            <a:r>
              <a:rPr lang="en-US" dirty="0"/>
              <a:t>Equivalent to a light source infinitely far away</a:t>
            </a:r>
          </a:p>
          <a:p>
            <a:pPr lvl="1"/>
            <a:endParaRPr lang="en-US" dirty="0"/>
          </a:p>
          <a:p>
            <a:r>
              <a:rPr lang="en-US" dirty="0"/>
              <a:t>All pixels get light from the same direction </a:t>
            </a:r>
            <a:r>
              <a:rPr lang="en-US" b="1" dirty="0"/>
              <a:t>L </a:t>
            </a:r>
            <a:r>
              <a:rPr lang="en-US" dirty="0"/>
              <a:t>and of the same intensity L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hade_ge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656" y="2636048"/>
            <a:ext cx="2930054" cy="214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11404" y="3655684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404" y="3655684"/>
                <a:ext cx="35433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72" r="-1551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69544" y="3796654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544" y="3796654"/>
                <a:ext cx="35433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172" r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657850" y="2322512"/>
            <a:ext cx="902970" cy="887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0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5200650" y="3989070"/>
            <a:ext cx="2948940" cy="126873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Callout 9"/>
          <p:cNvSpPr/>
          <p:nvPr/>
        </p:nvSpPr>
        <p:spPr>
          <a:xfrm>
            <a:off x="3863340" y="3989070"/>
            <a:ext cx="1337310" cy="1268730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Lambertian</a:t>
            </a:r>
            <a:r>
              <a:rPr lang="en-US" dirty="0"/>
              <a:t> surfaces</a:t>
            </a:r>
          </a:p>
        </p:txBody>
      </p:sp>
      <p:pic>
        <p:nvPicPr>
          <p:cNvPr id="6" name="Picture 5" descr="shade_ge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973" y="1413913"/>
            <a:ext cx="2930054" cy="214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64" y="4133693"/>
            <a:ext cx="5715000" cy="469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9050" y="5326380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Reflectance image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6460" y="5206856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Shading image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691640" y="3920490"/>
            <a:ext cx="6457950" cy="891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7" idx="2"/>
          </p:cNvCxnSpPr>
          <p:nvPr/>
        </p:nvCxnSpPr>
        <p:spPr>
          <a:xfrm flipH="1" flipV="1">
            <a:off x="1463040" y="3163045"/>
            <a:ext cx="857250" cy="970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5790" y="2516714"/>
            <a:ext cx="17145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Intrinsic </a:t>
            </a:r>
            <a:r>
              <a:rPr lang="en-US">
                <a:solidFill>
                  <a:schemeClr val="bg1"/>
                </a:solidFill>
              </a:rPr>
              <a:t>Image Decomposition</a:t>
            </a:r>
          </a:p>
        </p:txBody>
      </p:sp>
    </p:spTree>
    <p:extLst>
      <p:ext uri="{BB962C8B-B14F-4D97-AF65-F5344CB8AC3E}">
        <p14:creationId xmlns:p14="http://schemas.microsoft.com/office/powerpoint/2010/main" val="38838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/>
      <p:bldP spid="13" grpId="0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dirty="0" err="1"/>
              <a:t>Lambertian</a:t>
            </a:r>
            <a:r>
              <a:rPr lang="en-US" dirty="0"/>
              <a:t> surfaces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468879"/>
            <a:ext cx="7886700" cy="3708083"/>
          </a:xfrm>
        </p:spPr>
        <p:txBody>
          <a:bodyPr/>
          <a:lstStyle/>
          <a:p>
            <a:r>
              <a:rPr lang="en-US" dirty="0"/>
              <a:t>Equation is a constraint on albedo and normals</a:t>
            </a:r>
          </a:p>
          <a:p>
            <a:r>
              <a:rPr lang="en-US" dirty="0"/>
              <a:t>Can we solve for albedo and normals?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04" y="1779113"/>
            <a:ext cx="571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5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8642-4260-5045-AD68-12590F55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Recovery from a single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C346C0-0F20-E441-9882-6C101E03A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39115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Step 1: Intrinsic image decomposition</a:t>
                </a:r>
              </a:p>
              <a:p>
                <a:pPr lvl="1"/>
                <a:r>
                  <a:rPr lang="en-US" dirty="0"/>
                  <a:t>Reflectance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Shading image</a:t>
                </a:r>
              </a:p>
              <a:p>
                <a:pPr lvl="1"/>
                <a:r>
                  <a:rPr lang="en-US" dirty="0"/>
                  <a:t>Decomposition relies on priors on reflectance image</a:t>
                </a:r>
              </a:p>
              <a:p>
                <a:r>
                  <a:rPr lang="en-US" dirty="0"/>
                  <a:t>What kind of priors?</a:t>
                </a:r>
              </a:p>
              <a:p>
                <a:pPr lvl="1"/>
                <a:r>
                  <a:rPr lang="en-US" dirty="0"/>
                  <a:t>Reflectance image captures the “paint” on an object surface</a:t>
                </a:r>
              </a:p>
              <a:p>
                <a:pPr lvl="1"/>
                <a:r>
                  <a:rPr lang="en-US" dirty="0"/>
                  <a:t>Surfaces tend to be of uniform color with sharp edges when color changes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C346C0-0F20-E441-9882-6C101E03A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391150" cy="4351338"/>
              </a:xfrm>
              <a:blipFill>
                <a:blip r:embed="rId2"/>
                <a:stretch>
                  <a:fillRect l="-2118" t="-3509" r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E7E2BB4-51B2-9D42-B407-778716C4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2955471"/>
            <a:ext cx="1945818" cy="353785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F364BF5-DF37-124A-B109-FAF73D36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679" y="3320544"/>
            <a:ext cx="1547519" cy="10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8C183A0-4086-A048-984F-591F5AB0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198" y="1967411"/>
            <a:ext cx="1796143" cy="12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E243C91B-5C58-7A4A-A208-6231577E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597" y="4604812"/>
            <a:ext cx="1796143" cy="12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2D6003-CE0A-C341-8DED-72F1EA9501B5}"/>
              </a:ext>
            </a:extLst>
          </p:cNvPr>
          <p:cNvCxnSpPr>
            <a:stCxn id="5" idx="0"/>
            <a:endCxn id="6" idx="1"/>
          </p:cNvCxnSpPr>
          <p:nvPr/>
        </p:nvCxnSpPr>
        <p:spPr>
          <a:xfrm flipV="1">
            <a:off x="6257439" y="2585699"/>
            <a:ext cx="773759" cy="73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4FA446-FC95-8E4C-BBA6-F614905660DD}"/>
              </a:ext>
            </a:extLst>
          </p:cNvPr>
          <p:cNvCxnSpPr>
            <a:stCxn id="5" idx="2"/>
            <a:endCxn id="7" idx="1"/>
          </p:cNvCxnSpPr>
          <p:nvPr/>
        </p:nvCxnSpPr>
        <p:spPr>
          <a:xfrm>
            <a:off x="6257439" y="4386943"/>
            <a:ext cx="926158" cy="83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A53765-3542-8B4E-BF27-252AB9373E0F}"/>
              </a:ext>
            </a:extLst>
          </p:cNvPr>
          <p:cNvSpPr txBox="1"/>
          <p:nvPr/>
        </p:nvSpPr>
        <p:spPr>
          <a:xfrm>
            <a:off x="5649686" y="6270171"/>
            <a:ext cx="349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from Barron et al, TPAMI 13</a:t>
            </a:r>
          </a:p>
        </p:txBody>
      </p:sp>
    </p:spTree>
    <p:extLst>
      <p:ext uri="{BB962C8B-B14F-4D97-AF65-F5344CB8AC3E}">
        <p14:creationId xmlns:p14="http://schemas.microsoft.com/office/powerpoint/2010/main" val="9251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B417-3BF3-1948-BEFF-D1A72204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Recovery from a single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03AF-9CAA-C84F-8485-D88D8D4FC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Step 2: Decompose shading image into illumination and normals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Called Shape-From-Shading</a:t>
            </a:r>
          </a:p>
          <a:p>
            <a:pPr lvl="1"/>
            <a:r>
              <a:rPr lang="en-US" dirty="0"/>
              <a:t>Relies on priors on shape: shapes are smooth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5C363-6F5F-4043-B8E4-2E7E7A66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65" y="3194956"/>
            <a:ext cx="1945818" cy="353785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C3705427-3836-D146-9F5E-AAEE4E46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865" y="4698094"/>
            <a:ext cx="2147016" cy="14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2C0DEB9-BC9F-2D47-AA02-33AC5ACF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384" y="3875167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8D1283A-885E-1A4E-847E-C296A107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344" y="5176385"/>
            <a:ext cx="128305" cy="137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5729922-0BF1-E549-B3FE-91BD01EEF14D}"/>
              </a:ext>
            </a:extLst>
          </p:cNvPr>
          <p:cNvSpPr>
            <a:spLocks/>
          </p:cNvSpPr>
          <p:nvPr/>
        </p:nvSpPr>
        <p:spPr bwMode="auto">
          <a:xfrm>
            <a:off x="5156332" y="4904924"/>
            <a:ext cx="268171" cy="21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x-none" sz="1200">
                <a:solidFill>
                  <a:schemeClr val="tx1"/>
                </a:solidFill>
                <a:latin typeface="Century" charset="0"/>
                <a:sym typeface="Century" charset="0"/>
              </a:rPr>
              <a:t>Far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8049D0-BE46-BE40-A07E-7E47BEA31F28}"/>
              </a:ext>
            </a:extLst>
          </p:cNvPr>
          <p:cNvSpPr>
            <a:spLocks/>
          </p:cNvSpPr>
          <p:nvPr/>
        </p:nvSpPr>
        <p:spPr bwMode="auto">
          <a:xfrm>
            <a:off x="5156332" y="6548459"/>
            <a:ext cx="352526" cy="2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x-none" sz="1200" dirty="0">
                <a:solidFill>
                  <a:schemeClr val="tx1"/>
                </a:solidFill>
                <a:latin typeface="Century" charset="0"/>
                <a:sym typeface="Century" charset="0"/>
              </a:rPr>
              <a:t>Near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C1039D08-497B-1749-824D-B0D7E64C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744" y="5284335"/>
            <a:ext cx="1990031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A905E6-4698-C04C-95D0-98EDE4C19A13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564881" y="4383167"/>
            <a:ext cx="3712503" cy="105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E8E566-034B-7644-A4A6-8BA6791673BE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564881" y="5437529"/>
            <a:ext cx="1691463" cy="42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5E31-96FD-F74C-AE16-DD60AC70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Recovery from multiple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510BD-F583-6045-856F-7AD62B5C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76751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Represents an equation in the albedo and normals</a:t>
            </a:r>
          </a:p>
          <a:p>
            <a:r>
              <a:rPr lang="en-US" dirty="0"/>
              <a:t>Multiple images give constraints on albedo and normals</a:t>
            </a:r>
          </a:p>
          <a:p>
            <a:r>
              <a:rPr lang="en-US" dirty="0"/>
              <a:t>Called </a:t>
            </a:r>
            <a:r>
              <a:rPr lang="en-US" i="1" dirty="0"/>
              <a:t>Photometric Stereo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DF043-D17C-124D-91EA-E50FEA7F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76" y="1733216"/>
            <a:ext cx="4578467" cy="376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F345DD-8086-8741-BBAA-634B6916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15" y="3897086"/>
            <a:ext cx="3860800" cy="2895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A11EB3-807D-8044-89E3-964DDF05DAC2}"/>
              </a:ext>
            </a:extLst>
          </p:cNvPr>
          <p:cNvSpPr/>
          <p:nvPr/>
        </p:nvSpPr>
        <p:spPr>
          <a:xfrm>
            <a:off x="2934244" y="5094514"/>
            <a:ext cx="3404045" cy="160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08E1A-7C63-1848-B50F-020DEC93CF2B}"/>
              </a:ext>
            </a:extLst>
          </p:cNvPr>
          <p:cNvSpPr txBox="1"/>
          <p:nvPr/>
        </p:nvSpPr>
        <p:spPr>
          <a:xfrm>
            <a:off x="6248400" y="654787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Wikipedia</a:t>
            </a:r>
          </a:p>
        </p:txBody>
      </p:sp>
    </p:spTree>
    <p:extLst>
      <p:ext uri="{BB962C8B-B14F-4D97-AF65-F5344CB8AC3E}">
        <p14:creationId xmlns:p14="http://schemas.microsoft.com/office/powerpoint/2010/main" val="8126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/>
          <a:lstStyle/>
          <a:p>
            <a:pPr defTabSz="571480">
              <a:defRPr/>
            </a:pPr>
            <a:r>
              <a:rPr lang="en-US" sz="3867"/>
              <a:t>Multiple Images: Photometric Stereo</a:t>
            </a:r>
            <a:endParaRPr lang="en-US" sz="1266"/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6093708" y="2552775"/>
            <a:ext cx="458763" cy="663029"/>
            <a:chOff x="0" y="-1"/>
            <a:chExt cx="652621" cy="942738"/>
          </a:xfrm>
        </p:grpSpPr>
        <p:sp>
          <p:nvSpPr>
            <p:cNvPr id="23555" name="Rectangle 3"/>
            <p:cNvSpPr>
              <a:spLocks/>
            </p:cNvSpPr>
            <p:nvPr/>
          </p:nvSpPr>
          <p:spPr bwMode="auto">
            <a:xfrm rot="15112394" flipH="1">
              <a:off x="-46613" y="376889"/>
              <a:ext cx="930041" cy="188959"/>
            </a:xfrm>
            <a:prstGeom prst="rect">
              <a:avLst/>
            </a:prstGeom>
            <a:solidFill>
              <a:srgbClr val="DADADA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56" name="AutoShape 4"/>
            <p:cNvSpPr>
              <a:spLocks/>
            </p:cNvSpPr>
            <p:nvPr/>
          </p:nvSpPr>
          <p:spPr bwMode="auto">
            <a:xfrm rot="12832394" flipH="1">
              <a:off x="446196" y="728478"/>
              <a:ext cx="171492" cy="171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rgbClr val="DADA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57" name="Rectangle 5"/>
            <p:cNvSpPr>
              <a:spLocks/>
            </p:cNvSpPr>
            <p:nvPr/>
          </p:nvSpPr>
          <p:spPr bwMode="auto">
            <a:xfrm rot="12832394" flipH="1">
              <a:off x="558935" y="709433"/>
              <a:ext cx="39698" cy="730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58" name="AutoShape 6"/>
            <p:cNvSpPr>
              <a:spLocks/>
            </p:cNvSpPr>
            <p:nvPr/>
          </p:nvSpPr>
          <p:spPr bwMode="auto">
            <a:xfrm rot="12832394" flipH="1">
              <a:off x="479541" y="761807"/>
              <a:ext cx="106389" cy="10474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59" name="AutoShape 7"/>
            <p:cNvSpPr>
              <a:spLocks/>
            </p:cNvSpPr>
            <p:nvPr/>
          </p:nvSpPr>
          <p:spPr bwMode="auto">
            <a:xfrm rot="15112394" flipH="1">
              <a:off x="529594" y="630857"/>
              <a:ext cx="138077" cy="571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531" y="0"/>
                  </a:moveTo>
                  <a:lnTo>
                    <a:pt x="0" y="17712"/>
                  </a:lnTo>
                  <a:lnTo>
                    <a:pt x="1964" y="21600"/>
                  </a:lnTo>
                  <a:lnTo>
                    <a:pt x="21600" y="11664"/>
                  </a:lnTo>
                  <a:lnTo>
                    <a:pt x="1553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0" name="AutoShape 8"/>
            <p:cNvSpPr>
              <a:spLocks/>
            </p:cNvSpPr>
            <p:nvPr/>
          </p:nvSpPr>
          <p:spPr bwMode="auto">
            <a:xfrm rot="15112394" flipH="1">
              <a:off x="408105" y="650692"/>
              <a:ext cx="73007" cy="730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rgbClr val="DADA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1" name="AutoShape 9"/>
            <p:cNvSpPr>
              <a:spLocks/>
            </p:cNvSpPr>
            <p:nvPr/>
          </p:nvSpPr>
          <p:spPr bwMode="auto">
            <a:xfrm rot="15112394" flipH="1">
              <a:off x="425563" y="668158"/>
              <a:ext cx="39678" cy="3969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2" name="AutoShape 10"/>
            <p:cNvSpPr>
              <a:spLocks/>
            </p:cNvSpPr>
            <p:nvPr/>
          </p:nvSpPr>
          <p:spPr bwMode="auto">
            <a:xfrm rot="12412394" flipH="1">
              <a:off x="223892" y="39676"/>
              <a:ext cx="155613" cy="1555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rgbClr val="DADA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3" name="Rectangle 11"/>
            <p:cNvSpPr>
              <a:spLocks/>
            </p:cNvSpPr>
            <p:nvPr/>
          </p:nvSpPr>
          <p:spPr bwMode="auto">
            <a:xfrm rot="12412394" flipH="1">
              <a:off x="288995" y="41264"/>
              <a:ext cx="25406" cy="1555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" name="Rectangle 12"/>
            <p:cNvSpPr>
              <a:spLocks/>
            </p:cNvSpPr>
            <p:nvPr/>
          </p:nvSpPr>
          <p:spPr bwMode="auto">
            <a:xfrm rot="15112394" flipH="1">
              <a:off x="37386" y="397498"/>
              <a:ext cx="287265" cy="2858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/>
            </a:gra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5" name="AutoShape 13"/>
            <p:cNvSpPr>
              <a:spLocks/>
            </p:cNvSpPr>
            <p:nvPr/>
          </p:nvSpPr>
          <p:spPr bwMode="auto">
            <a:xfrm rot="15112394" flipH="1">
              <a:off x="347010" y="365785"/>
              <a:ext cx="231717" cy="1635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98" y="0"/>
                  </a:moveTo>
                  <a:lnTo>
                    <a:pt x="620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398" y="0"/>
                  </a:lnTo>
                </a:path>
              </a:pathLst>
            </a:custGeom>
            <a:gradFill rotWithShape="0">
              <a:gsLst>
                <a:gs pos="0">
                  <a:srgbClr val="DADADA"/>
                </a:gs>
                <a:gs pos="100000">
                  <a:srgbClr val="838383"/>
                </a:gs>
              </a:gsLst>
              <a:lin ang="540000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6" name="AutoShape 14"/>
            <p:cNvSpPr>
              <a:spLocks/>
            </p:cNvSpPr>
            <p:nvPr/>
          </p:nvSpPr>
          <p:spPr bwMode="auto">
            <a:xfrm rot="15112394" flipH="1">
              <a:off x="392236" y="433212"/>
              <a:ext cx="114271" cy="2635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8135"/>
                  </a:lnTo>
                  <a:lnTo>
                    <a:pt x="12312" y="21600"/>
                  </a:lnTo>
                  <a:lnTo>
                    <a:pt x="21600" y="18888"/>
                  </a:lnTo>
                  <a:lnTo>
                    <a:pt x="21600" y="0"/>
                  </a:lnTo>
                </a:path>
              </a:pathLst>
            </a:custGeom>
            <a:gradFill rotWithShape="0">
              <a:gsLst>
                <a:gs pos="0">
                  <a:srgbClr val="DADADA"/>
                </a:gs>
                <a:gs pos="100000">
                  <a:srgbClr val="838383"/>
                </a:gs>
              </a:gsLst>
              <a:lin ang="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7" name="AutoShape 15"/>
            <p:cNvSpPr>
              <a:spLocks/>
            </p:cNvSpPr>
            <p:nvPr/>
          </p:nvSpPr>
          <p:spPr bwMode="auto">
            <a:xfrm rot="15112394" flipH="1">
              <a:off x="323957" y="228476"/>
              <a:ext cx="115859" cy="2651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8135"/>
                  </a:lnTo>
                  <a:lnTo>
                    <a:pt x="9196" y="21600"/>
                  </a:lnTo>
                  <a:lnTo>
                    <a:pt x="0" y="1888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838383"/>
                </a:gs>
                <a:gs pos="100000">
                  <a:srgbClr val="DADADA"/>
                </a:gs>
              </a:gsLst>
              <a:lin ang="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8" name="AutoShape 16"/>
            <p:cNvSpPr>
              <a:spLocks/>
            </p:cNvSpPr>
            <p:nvPr/>
          </p:nvSpPr>
          <p:spPr bwMode="auto">
            <a:xfrm rot="15112394" flipH="1">
              <a:off x="172367" y="438808"/>
              <a:ext cx="330117" cy="1000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7575" y="21600"/>
                  </a:lnTo>
                  <a:lnTo>
                    <a:pt x="14025" y="21600"/>
                  </a:lnTo>
                  <a:lnTo>
                    <a:pt x="21600" y="0"/>
                  </a:lnTo>
                </a:path>
              </a:pathLst>
            </a:custGeom>
            <a:gradFill rotWithShape="0">
              <a:gsLst>
                <a:gs pos="0">
                  <a:srgbClr val="838383"/>
                </a:gs>
                <a:gs pos="100000">
                  <a:srgbClr val="DADADA"/>
                </a:gs>
              </a:gsLst>
              <a:lin ang="5400000"/>
            </a:gra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3569" name="AutoShape 17"/>
          <p:cNvSpPr>
            <a:spLocks/>
          </p:cNvSpPr>
          <p:nvPr/>
        </p:nvSpPr>
        <p:spPr bwMode="auto">
          <a:xfrm>
            <a:off x="3603442" y="3422303"/>
            <a:ext cx="2057176" cy="4576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467" y="16200"/>
                  <a:pt x="2933" y="10800"/>
                  <a:pt x="4800" y="7200"/>
                </a:cubicBezTo>
                <a:cubicBezTo>
                  <a:pt x="6667" y="3600"/>
                  <a:pt x="9067" y="0"/>
                  <a:pt x="11200" y="0"/>
                </a:cubicBezTo>
                <a:cubicBezTo>
                  <a:pt x="13333" y="0"/>
                  <a:pt x="15867" y="3600"/>
                  <a:pt x="17600" y="7200"/>
                </a:cubicBezTo>
                <a:cubicBezTo>
                  <a:pt x="19333" y="10800"/>
                  <a:pt x="20467" y="16200"/>
                  <a:pt x="21600" y="21600"/>
                </a:cubicBezTo>
              </a:path>
            </a:pathLst>
          </a:custGeom>
          <a:solidFill>
            <a:srgbClr val="B2B2B2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3570" name="AutoShape 18"/>
          <p:cNvSpPr>
            <a:spLocks/>
          </p:cNvSpPr>
          <p:nvPr/>
        </p:nvSpPr>
        <p:spPr bwMode="auto">
          <a:xfrm>
            <a:off x="4631472" y="3388816"/>
            <a:ext cx="77019" cy="7701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4670539" y="2661047"/>
            <a:ext cx="0" cy="761256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3572" name="Rectangle 20"/>
          <p:cNvSpPr>
            <a:spLocks/>
          </p:cNvSpPr>
          <p:nvPr/>
        </p:nvSpPr>
        <p:spPr bwMode="auto">
          <a:xfrm>
            <a:off x="4517618" y="2356322"/>
            <a:ext cx="380628" cy="3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/>
          <a:p>
            <a:pPr defTabSz="642915">
              <a:spcBef>
                <a:spcPts val="633"/>
              </a:spcBef>
              <a:defRPr/>
            </a:pPr>
            <a:r>
              <a:rPr lang="en-US" sz="1547" b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N</a:t>
            </a:r>
            <a:endParaRPr lang="en-US" sz="1266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2765168" y="2051596"/>
            <a:ext cx="1905372" cy="1370707"/>
            <a:chOff x="0" y="0"/>
            <a:chExt cx="2709334" cy="1950721"/>
          </a:xfrm>
        </p:grpSpPr>
        <p:sp>
          <p:nvSpPr>
            <p:cNvPr id="23574" name="AutoShape 22"/>
            <p:cNvSpPr>
              <a:spLocks/>
            </p:cNvSpPr>
            <p:nvPr/>
          </p:nvSpPr>
          <p:spPr bwMode="auto">
            <a:xfrm>
              <a:off x="0" y="0"/>
              <a:ext cx="650748" cy="6497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7242" y="9250"/>
                  </a:lnTo>
                  <a:lnTo>
                    <a:pt x="17242" y="12350"/>
                  </a:lnTo>
                  <a:close/>
                  <a:moveTo>
                    <a:pt x="18436" y="3163"/>
                  </a:moveTo>
                  <a:lnTo>
                    <a:pt x="14259" y="5149"/>
                  </a:lnTo>
                  <a:lnTo>
                    <a:pt x="16451" y="7341"/>
                  </a:lnTo>
                  <a:close/>
                  <a:moveTo>
                    <a:pt x="10800" y="0"/>
                  </a:moveTo>
                  <a:lnTo>
                    <a:pt x="9250" y="4358"/>
                  </a:lnTo>
                  <a:lnTo>
                    <a:pt x="12350" y="4358"/>
                  </a:lnTo>
                  <a:close/>
                  <a:moveTo>
                    <a:pt x="3163" y="3163"/>
                  </a:moveTo>
                  <a:lnTo>
                    <a:pt x="5149" y="7341"/>
                  </a:lnTo>
                  <a:lnTo>
                    <a:pt x="7341" y="5149"/>
                  </a:lnTo>
                  <a:close/>
                  <a:moveTo>
                    <a:pt x="0" y="10800"/>
                  </a:moveTo>
                  <a:lnTo>
                    <a:pt x="4358" y="12350"/>
                  </a:lnTo>
                  <a:lnTo>
                    <a:pt x="4358" y="9250"/>
                  </a:lnTo>
                  <a:close/>
                  <a:moveTo>
                    <a:pt x="3163" y="18436"/>
                  </a:moveTo>
                  <a:lnTo>
                    <a:pt x="7341" y="16451"/>
                  </a:lnTo>
                  <a:lnTo>
                    <a:pt x="5149" y="14259"/>
                  </a:lnTo>
                  <a:close/>
                  <a:moveTo>
                    <a:pt x="10800" y="21600"/>
                  </a:moveTo>
                  <a:lnTo>
                    <a:pt x="12350" y="17242"/>
                  </a:lnTo>
                  <a:lnTo>
                    <a:pt x="9250" y="17242"/>
                  </a:lnTo>
                  <a:close/>
                  <a:moveTo>
                    <a:pt x="18436" y="18436"/>
                  </a:moveTo>
                  <a:lnTo>
                    <a:pt x="16451" y="14259"/>
                  </a:lnTo>
                  <a:lnTo>
                    <a:pt x="14259" y="16451"/>
                  </a:lnTo>
                  <a:close/>
                  <a:moveTo>
                    <a:pt x="10800" y="5400"/>
                  </a:moveTo>
                  <a:lnTo>
                    <a:pt x="10800" y="5400"/>
                  </a:lnTo>
                  <a:cubicBezTo>
                    <a:pt x="7818" y="5400"/>
                    <a:pt x="5400" y="7818"/>
                    <a:pt x="5400" y="10800"/>
                  </a:cubicBez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grpSp>
          <p:nvGrpSpPr>
            <p:cNvPr id="45081" name="Group 23"/>
            <p:cNvGrpSpPr>
              <a:grpSpLocks/>
            </p:cNvGrpSpPr>
            <p:nvPr/>
          </p:nvGrpSpPr>
          <p:grpSpPr bwMode="auto">
            <a:xfrm>
              <a:off x="1517354" y="1277183"/>
              <a:ext cx="1191980" cy="673538"/>
              <a:chOff x="128" y="-719"/>
              <a:chExt cx="1191979" cy="673537"/>
            </a:xfrm>
          </p:grpSpPr>
          <p:sp>
            <p:nvSpPr>
              <p:cNvPr id="23576" name="Line 24"/>
              <p:cNvSpPr>
                <a:spLocks noChangeShapeType="1"/>
              </p:cNvSpPr>
              <p:nvPr/>
            </p:nvSpPr>
            <p:spPr bwMode="auto">
              <a:xfrm flipH="1" flipV="1">
                <a:off x="325502" y="21520"/>
                <a:ext cx="866605" cy="651298"/>
              </a:xfrm>
              <a:prstGeom prst="line">
                <a:avLst/>
              </a:prstGeom>
              <a:noFill/>
              <a:ln w="508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/>
              <a:lstStyle/>
              <a:p>
                <a:pPr defTabSz="321457">
                  <a:defRPr/>
                </a:pPr>
                <a:endParaRPr lang="en-US" sz="1125"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" name="Rectangle 25"/>
              <p:cNvSpPr>
                <a:spLocks/>
              </p:cNvSpPr>
              <p:nvPr/>
            </p:nvSpPr>
            <p:spPr bwMode="auto">
              <a:xfrm>
                <a:off x="128" y="-719"/>
                <a:ext cx="758676" cy="470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>
                <a:spAutoFit/>
              </a:bodyPr>
              <a:lstStyle/>
              <a:p>
                <a:pPr defTabSz="642915">
                  <a:spcBef>
                    <a:spcPts val="633"/>
                  </a:spcBef>
                  <a:defRPr/>
                </a:pPr>
                <a:r>
                  <a:rPr lang="en-US" sz="1547" b="1"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L</a:t>
                </a:r>
                <a:r>
                  <a:rPr lang="en-US" sz="1547" b="1" baseline="-20000"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1</a:t>
                </a:r>
                <a:endParaRPr lang="en-US" sz="1266">
                  <a:ea typeface="ＭＳ Ｐゴシック" charset="0"/>
                  <a:cs typeface="Helvetica Light" charset="0"/>
                </a:endParaRPr>
              </a:p>
            </p:txBody>
          </p:sp>
        </p:grpSp>
      </p:grp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4670540" y="1518047"/>
            <a:ext cx="914176" cy="1904256"/>
            <a:chOff x="0" y="0"/>
            <a:chExt cx="1300481" cy="2709334"/>
          </a:xfrm>
        </p:grpSpPr>
        <p:sp>
          <p:nvSpPr>
            <p:cNvPr id="23579" name="AutoShape 27"/>
            <p:cNvSpPr>
              <a:spLocks/>
            </p:cNvSpPr>
            <p:nvPr/>
          </p:nvSpPr>
          <p:spPr bwMode="auto">
            <a:xfrm>
              <a:off x="649446" y="0"/>
              <a:ext cx="651035" cy="6495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7242" y="9250"/>
                  </a:lnTo>
                  <a:lnTo>
                    <a:pt x="17242" y="12350"/>
                  </a:lnTo>
                  <a:close/>
                  <a:moveTo>
                    <a:pt x="18436" y="3163"/>
                  </a:moveTo>
                  <a:lnTo>
                    <a:pt x="14259" y="5149"/>
                  </a:lnTo>
                  <a:lnTo>
                    <a:pt x="16451" y="7341"/>
                  </a:lnTo>
                  <a:close/>
                  <a:moveTo>
                    <a:pt x="10800" y="0"/>
                  </a:moveTo>
                  <a:lnTo>
                    <a:pt x="9250" y="4358"/>
                  </a:lnTo>
                  <a:lnTo>
                    <a:pt x="12350" y="4358"/>
                  </a:lnTo>
                  <a:close/>
                  <a:moveTo>
                    <a:pt x="3163" y="3163"/>
                  </a:moveTo>
                  <a:lnTo>
                    <a:pt x="5149" y="7341"/>
                  </a:lnTo>
                  <a:lnTo>
                    <a:pt x="7341" y="5149"/>
                  </a:lnTo>
                  <a:close/>
                  <a:moveTo>
                    <a:pt x="0" y="10800"/>
                  </a:moveTo>
                  <a:lnTo>
                    <a:pt x="4358" y="12350"/>
                  </a:lnTo>
                  <a:lnTo>
                    <a:pt x="4358" y="9250"/>
                  </a:lnTo>
                  <a:close/>
                  <a:moveTo>
                    <a:pt x="3163" y="18436"/>
                  </a:moveTo>
                  <a:lnTo>
                    <a:pt x="7341" y="16451"/>
                  </a:lnTo>
                  <a:lnTo>
                    <a:pt x="5149" y="14259"/>
                  </a:lnTo>
                  <a:close/>
                  <a:moveTo>
                    <a:pt x="10800" y="21600"/>
                  </a:moveTo>
                  <a:lnTo>
                    <a:pt x="12350" y="17242"/>
                  </a:lnTo>
                  <a:lnTo>
                    <a:pt x="9250" y="17242"/>
                  </a:lnTo>
                  <a:close/>
                  <a:moveTo>
                    <a:pt x="18436" y="18436"/>
                  </a:moveTo>
                  <a:lnTo>
                    <a:pt x="16451" y="14259"/>
                  </a:lnTo>
                  <a:lnTo>
                    <a:pt x="14259" y="16451"/>
                  </a:lnTo>
                  <a:close/>
                  <a:moveTo>
                    <a:pt x="10800" y="5400"/>
                  </a:moveTo>
                  <a:lnTo>
                    <a:pt x="10800" y="5400"/>
                  </a:lnTo>
                  <a:cubicBezTo>
                    <a:pt x="7818" y="5400"/>
                    <a:pt x="5400" y="7818"/>
                    <a:pt x="5400" y="10800"/>
                  </a:cubicBez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flipV="1">
              <a:off x="0" y="1734228"/>
              <a:ext cx="433493" cy="975106"/>
            </a:xfrm>
            <a:prstGeom prst="line">
              <a:avLst/>
            </a:prstGeom>
            <a:noFill/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321457">
                <a:defRPr/>
              </a:pPr>
              <a:endParaRPr lang="en-US" sz="1125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3581" name="Rectangle 29"/>
            <p:cNvSpPr>
              <a:spLocks/>
            </p:cNvSpPr>
            <p:nvPr/>
          </p:nvSpPr>
          <p:spPr bwMode="auto">
            <a:xfrm>
              <a:off x="325517" y="1734229"/>
              <a:ext cx="757424" cy="470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>
              <a:spAutoFit/>
            </a:bodyPr>
            <a:lstStyle/>
            <a:p>
              <a:pPr defTabSz="642915">
                <a:spcBef>
                  <a:spcPts val="633"/>
                </a:spcBef>
                <a:defRPr/>
              </a:pPr>
              <a:r>
                <a:rPr lang="en-US" sz="1547" b="1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</a:t>
              </a:r>
              <a:r>
                <a:rPr lang="en-US" sz="1547" b="1" baseline="-200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2</a:t>
              </a:r>
              <a:endParaRPr lang="en-US" sz="1266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23582" name="Line 30"/>
          <p:cNvSpPr>
            <a:spLocks noChangeShapeType="1"/>
          </p:cNvSpPr>
          <p:nvPr/>
        </p:nvSpPr>
        <p:spPr bwMode="auto">
          <a:xfrm flipV="1">
            <a:off x="4670540" y="3194596"/>
            <a:ext cx="609451" cy="227707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3583" name="Rectangle 31"/>
          <p:cNvSpPr>
            <a:spLocks/>
          </p:cNvSpPr>
          <p:nvPr/>
        </p:nvSpPr>
        <p:spPr bwMode="auto">
          <a:xfrm>
            <a:off x="5127070" y="3194596"/>
            <a:ext cx="380628" cy="3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/>
          <a:p>
            <a:pPr defTabSz="642915">
              <a:spcBef>
                <a:spcPts val="633"/>
              </a:spcBef>
              <a:defRPr/>
            </a:pPr>
            <a:r>
              <a:rPr lang="en-US" sz="1547" b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V</a:t>
            </a:r>
            <a:endParaRPr lang="en-US" sz="1266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3755246" y="1593949"/>
            <a:ext cx="915293" cy="1828354"/>
            <a:chOff x="0" y="0"/>
            <a:chExt cx="1300481" cy="2600961"/>
          </a:xfrm>
        </p:grpSpPr>
        <p:sp>
          <p:nvSpPr>
            <p:cNvPr id="23585" name="AutoShape 33"/>
            <p:cNvSpPr>
              <a:spLocks/>
            </p:cNvSpPr>
            <p:nvPr/>
          </p:nvSpPr>
          <p:spPr bwMode="auto">
            <a:xfrm>
              <a:off x="0" y="0"/>
              <a:ext cx="650241" cy="6510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7242" y="9250"/>
                  </a:lnTo>
                  <a:lnTo>
                    <a:pt x="17242" y="12350"/>
                  </a:lnTo>
                  <a:close/>
                  <a:moveTo>
                    <a:pt x="18436" y="3163"/>
                  </a:moveTo>
                  <a:lnTo>
                    <a:pt x="14259" y="5149"/>
                  </a:lnTo>
                  <a:lnTo>
                    <a:pt x="16451" y="7341"/>
                  </a:lnTo>
                  <a:close/>
                  <a:moveTo>
                    <a:pt x="10800" y="0"/>
                  </a:moveTo>
                  <a:lnTo>
                    <a:pt x="9250" y="4358"/>
                  </a:lnTo>
                  <a:lnTo>
                    <a:pt x="12350" y="4358"/>
                  </a:lnTo>
                  <a:close/>
                  <a:moveTo>
                    <a:pt x="3163" y="3163"/>
                  </a:moveTo>
                  <a:lnTo>
                    <a:pt x="5149" y="7341"/>
                  </a:lnTo>
                  <a:lnTo>
                    <a:pt x="7341" y="5149"/>
                  </a:lnTo>
                  <a:close/>
                  <a:moveTo>
                    <a:pt x="0" y="10800"/>
                  </a:moveTo>
                  <a:lnTo>
                    <a:pt x="4358" y="12350"/>
                  </a:lnTo>
                  <a:lnTo>
                    <a:pt x="4358" y="9250"/>
                  </a:lnTo>
                  <a:close/>
                  <a:moveTo>
                    <a:pt x="3163" y="18436"/>
                  </a:moveTo>
                  <a:lnTo>
                    <a:pt x="7341" y="16451"/>
                  </a:lnTo>
                  <a:lnTo>
                    <a:pt x="5149" y="14259"/>
                  </a:lnTo>
                  <a:close/>
                  <a:moveTo>
                    <a:pt x="10800" y="21600"/>
                  </a:moveTo>
                  <a:lnTo>
                    <a:pt x="12350" y="17242"/>
                  </a:lnTo>
                  <a:lnTo>
                    <a:pt x="9250" y="17242"/>
                  </a:lnTo>
                  <a:close/>
                  <a:moveTo>
                    <a:pt x="18436" y="18436"/>
                  </a:moveTo>
                  <a:lnTo>
                    <a:pt x="16451" y="14259"/>
                  </a:lnTo>
                  <a:lnTo>
                    <a:pt x="14259" y="16451"/>
                  </a:lnTo>
                  <a:close/>
                  <a:moveTo>
                    <a:pt x="10800" y="5400"/>
                  </a:moveTo>
                  <a:lnTo>
                    <a:pt x="10800" y="5400"/>
                  </a:lnTo>
                  <a:cubicBezTo>
                    <a:pt x="7818" y="5400"/>
                    <a:pt x="5400" y="7818"/>
                    <a:pt x="5400" y="10800"/>
                  </a:cubicBez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 flipH="1" flipV="1">
              <a:off x="867515" y="1625998"/>
              <a:ext cx="432966" cy="974963"/>
            </a:xfrm>
            <a:prstGeom prst="line">
              <a:avLst/>
            </a:prstGeom>
            <a:noFill/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321457">
                <a:defRPr/>
              </a:pPr>
              <a:endParaRPr lang="en-US" sz="1125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3587" name="Rectangle 35"/>
            <p:cNvSpPr>
              <a:spLocks/>
            </p:cNvSpPr>
            <p:nvPr/>
          </p:nvSpPr>
          <p:spPr bwMode="auto">
            <a:xfrm>
              <a:off x="542396" y="1625999"/>
              <a:ext cx="758085" cy="470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>
              <a:spAutoFit/>
            </a:bodyPr>
            <a:lstStyle/>
            <a:p>
              <a:pPr defTabSz="642915">
                <a:spcBef>
                  <a:spcPts val="633"/>
                </a:spcBef>
                <a:defRPr/>
              </a:pPr>
              <a:r>
                <a:rPr lang="en-US" sz="1547" b="1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</a:t>
              </a:r>
              <a:r>
                <a:rPr lang="en-US" sz="1547" b="1" baseline="-200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3</a:t>
              </a:r>
              <a:endParaRPr lang="en-US" sz="1266">
                <a:ea typeface="ＭＳ Ｐゴシック" charset="0"/>
                <a:cs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656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09738868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09738868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09738868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B331-7E87-0740-B9EE-02D7F7A6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 - the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080178-DBB8-7840-BAEE-CEF5AADF6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Consider single pixel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dirty="0"/>
                  <a:t>Write</a:t>
                </a:r>
              </a:p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dirty="0">
                    <a:ea typeface="Cambria Math" panose="02040503050406030204" pitchFamily="18" charset="0"/>
                  </a:rPr>
                  <a:t>is a 3-vector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b="0" dirty="0"/>
                  <a:t>Norm of </a:t>
                </a:r>
                <a:r>
                  <a:rPr lang="en-US" b="1" dirty="0"/>
                  <a:t>G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Direction of </a:t>
                </a:r>
                <a:r>
                  <a:rPr lang="en-US" b="1" dirty="0"/>
                  <a:t>G</a:t>
                </a:r>
                <a:r>
                  <a:rPr lang="en-US" dirty="0"/>
                  <a:t> = </a:t>
                </a:r>
                <a:r>
                  <a:rPr lang="en-US" b="1" dirty="0"/>
                  <a:t>N</a:t>
                </a:r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080178-DBB8-7840-BAEE-CEF5AADF6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2BD1296-B8B8-7847-A88F-3409D86FA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276" y="1733216"/>
            <a:ext cx="4578467" cy="376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203A6-D154-1A4B-A62B-FF8A47960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36" y="3327399"/>
            <a:ext cx="2094594" cy="403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FAD55-7864-B84B-B6B1-BAAE656E9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836" y="4005428"/>
            <a:ext cx="2118268" cy="523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56B5CB-078F-9647-8845-A517D223C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257" y="4992915"/>
            <a:ext cx="1277256" cy="3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B331-7E87-0740-B9EE-02D7F7A6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 - the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080178-DBB8-7840-BAEE-CEF5AADF6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single pixel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Write</a:t>
                </a:r>
              </a:p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dirty="0">
                    <a:ea typeface="Cambria Math" panose="02040503050406030204" pitchFamily="18" charset="0"/>
                  </a:rPr>
                  <a:t>is a 3-vector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b="0" dirty="0"/>
                  <a:t>Norm of </a:t>
                </a:r>
                <a:r>
                  <a:rPr lang="en-US" b="1" dirty="0"/>
                  <a:t>G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Direction of </a:t>
                </a:r>
                <a:r>
                  <a:rPr lang="en-US" b="1" dirty="0"/>
                  <a:t>G</a:t>
                </a:r>
                <a:r>
                  <a:rPr lang="en-US" dirty="0"/>
                  <a:t> = </a:t>
                </a:r>
                <a:r>
                  <a:rPr lang="en-US" b="1" dirty="0"/>
                  <a:t>N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080178-DBB8-7840-BAEE-CEF5AADF6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1447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B2FAD55-7864-B84B-B6B1-BAAE656E9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78" y="2775342"/>
            <a:ext cx="2118268" cy="523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CEBD89-02FF-8440-8F12-F781AF98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834" y="3433306"/>
            <a:ext cx="1364344" cy="341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77F7C1-A8A9-594A-B55C-FF0482CA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99" y="5208354"/>
            <a:ext cx="2931525" cy="3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BBF7-50C9-D041-9353-0E5DD295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 - the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94BC9-0622-3D4F-BF50-D0A16FAEF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Multiple images with different light sources but same viewing direction?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8E873-6A67-A041-BC20-B3CE1A9F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28" y="1589089"/>
            <a:ext cx="1666530" cy="370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09FA75-4733-1647-8DB8-5A6E7FB51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366" y="3183392"/>
            <a:ext cx="1840592" cy="27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Pixels </a:t>
            </a:r>
            <a:r>
              <a:rPr lang="en-US"/>
              <a:t>measure radiance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5" y="2691131"/>
            <a:ext cx="2824270" cy="297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33142" y="3409346"/>
            <a:ext cx="2010371" cy="180091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Right">
              <a:rot lat="1080000" lon="17400000" rev="0"/>
            </a:camera>
            <a:lightRig rig="threePt" dir="t"/>
          </a:scene3d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453299" y="3767320"/>
            <a:ext cx="3602752" cy="549054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allelogram 6"/>
          <p:cNvSpPr/>
          <p:nvPr/>
        </p:nvSpPr>
        <p:spPr>
          <a:xfrm rot="5400000" flipV="1">
            <a:off x="3971109" y="396203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101770" y="434485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5400000" flipV="1">
            <a:off x="5654767" y="3962038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56051" y="427772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39709" y="447275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79967" y="5481364"/>
            <a:ext cx="172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This pixel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555" y="5761599"/>
            <a:ext cx="247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Measures radiance along </a:t>
            </a:r>
            <a:r>
              <a:rPr lang="en-US">
                <a:solidFill>
                  <a:srgbClr val="7030A0"/>
                </a:solidFill>
              </a:rPr>
              <a:t>this ray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606290" y="4571637"/>
            <a:ext cx="2133419" cy="1094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941274" y="4011930"/>
            <a:ext cx="269967" cy="183876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61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0B5CF-2BE0-BD4C-B2E4-7650A2BB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 - the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C7B1-D7C4-774B-A622-F83A078E9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Assume lighting directions are known</a:t>
            </a:r>
          </a:p>
          <a:p>
            <a:r>
              <a:rPr lang="en-US" dirty="0"/>
              <a:t>Each is a linear equation in G</a:t>
            </a:r>
          </a:p>
          <a:p>
            <a:r>
              <a:rPr lang="en-US" dirty="0"/>
              <a:t>Stack everything up into a massive linear system of equations!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E3960-7E4F-9A44-9513-8A8AB475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37" y="1365478"/>
            <a:ext cx="1589206" cy="24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>
            <a:extLst>
              <a:ext uri="{FF2B5EF4-FFF2-40B4-BE49-F238E27FC236}">
                <a16:creationId xmlns:a16="http://schemas.microsoft.com/office/drawing/2014/main" id="{A18441E7-D3E0-8549-9395-591C54663FB3}"/>
              </a:ext>
            </a:extLst>
          </p:cNvPr>
          <p:cNvSpPr/>
          <p:nvPr/>
        </p:nvSpPr>
        <p:spPr>
          <a:xfrm>
            <a:off x="7260771" y="3058886"/>
            <a:ext cx="499385" cy="1143000"/>
          </a:xfrm>
          <a:prstGeom prst="down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>
            <a:extLst>
              <a:ext uri="{FF2B5EF4-FFF2-40B4-BE49-F238E27FC236}">
                <a16:creationId xmlns:a16="http://schemas.microsoft.com/office/drawing/2014/main" id="{FFAA7172-6A89-0341-B370-AB0F94E5A9BA}"/>
              </a:ext>
            </a:extLst>
          </p:cNvPr>
          <p:cNvSpPr/>
          <p:nvPr/>
        </p:nvSpPr>
        <p:spPr>
          <a:xfrm>
            <a:off x="6384699" y="2721430"/>
            <a:ext cx="876072" cy="1073834"/>
          </a:xfrm>
          <a:prstGeom prst="up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3555528C-9E3B-5042-94A6-7FE621E033B0}"/>
              </a:ext>
            </a:extLst>
          </p:cNvPr>
          <p:cNvSpPr/>
          <p:nvPr/>
        </p:nvSpPr>
        <p:spPr>
          <a:xfrm>
            <a:off x="5377543" y="3167743"/>
            <a:ext cx="522514" cy="1034143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80AE6-F8A3-8B4F-9A04-AC7772AA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 - the math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1EB26-23E1-9E40-8651-9087837A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6" y="2356078"/>
            <a:ext cx="1589206" cy="2413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B5819-708B-414C-953C-A5CBBC7D5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28" y="3167743"/>
            <a:ext cx="2206628" cy="504372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5055C79F-AA63-CF42-9006-B636554FD9E7}"/>
              </a:ext>
            </a:extLst>
          </p:cNvPr>
          <p:cNvSpPr/>
          <p:nvPr/>
        </p:nvSpPr>
        <p:spPr>
          <a:xfrm>
            <a:off x="3624943" y="3167743"/>
            <a:ext cx="94705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BB71A-A317-5741-A577-A5122DE0A2F2}"/>
              </a:ext>
            </a:extLst>
          </p:cNvPr>
          <p:cNvSpPr txBox="1"/>
          <p:nvPr/>
        </p:nvSpPr>
        <p:spPr>
          <a:xfrm>
            <a:off x="4947557" y="4143606"/>
            <a:ext cx="138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x 1 vector of intensities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BE36C-87B7-AF4F-953D-B3CEA02510BE}"/>
              </a:ext>
            </a:extLst>
          </p:cNvPr>
          <p:cNvSpPr txBox="1"/>
          <p:nvPr/>
        </p:nvSpPr>
        <p:spPr>
          <a:xfrm>
            <a:off x="6131492" y="1894413"/>
            <a:ext cx="1382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x 3 matrix of lighting directions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F7AF8-4E0F-8443-B7A3-24C33230BFB9}"/>
              </a:ext>
            </a:extLst>
          </p:cNvPr>
          <p:cNvSpPr txBox="1"/>
          <p:nvPr/>
        </p:nvSpPr>
        <p:spPr>
          <a:xfrm>
            <a:off x="6705600" y="4150641"/>
            <a:ext cx="150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3x1 vector of unknowns</a:t>
            </a:r>
          </a:p>
        </p:txBody>
      </p:sp>
    </p:spTree>
    <p:extLst>
      <p:ext uri="{BB962C8B-B14F-4D97-AF65-F5344CB8AC3E}">
        <p14:creationId xmlns:p14="http://schemas.microsoft.com/office/powerpoint/2010/main" val="33742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8" grpId="0"/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946E-6900-0A40-AA45-31D56909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 - the math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1408E5-9DDC-BB4F-B190-0B099575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47457"/>
            <a:ext cx="7886700" cy="2029505"/>
          </a:xfrm>
        </p:spPr>
        <p:txBody>
          <a:bodyPr>
            <a:normAutofit/>
          </a:bodyPr>
          <a:lstStyle/>
          <a:p>
            <a:r>
              <a:rPr lang="en-US" dirty="0"/>
              <a:t>What is the minimum value of k to allow recovery of G?</a:t>
            </a:r>
          </a:p>
          <a:p>
            <a:r>
              <a:rPr lang="en-US" dirty="0"/>
              <a:t>How do we recover G if the problem is </a:t>
            </a:r>
            <a:r>
              <a:rPr lang="en-US" dirty="0" err="1"/>
              <a:t>overconstrained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CC6B5-7944-3D40-965B-AE9AF39D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43" y="1926772"/>
            <a:ext cx="2206628" cy="504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DCD36-7BFF-8C4F-9F07-D3940F1F905F}"/>
              </a:ext>
            </a:extLst>
          </p:cNvPr>
          <p:cNvSpPr txBox="1"/>
          <p:nvPr/>
        </p:nvSpPr>
        <p:spPr>
          <a:xfrm>
            <a:off x="2656114" y="2449286"/>
            <a:ext cx="275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x 1              k x 3         3 x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BF770-7F5B-1C49-AB03-51BD1E796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943" y="3109686"/>
            <a:ext cx="2396086" cy="4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2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4D9D-47AD-1E41-A5BF-314DE6C3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 - the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2993-4B59-6049-A227-2AE902B3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recover G if the problem is </a:t>
            </a:r>
            <a:r>
              <a:rPr lang="en-US" dirty="0" err="1"/>
              <a:t>overconstrained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More than 3 lights: more than 3 images</a:t>
            </a:r>
          </a:p>
          <a:p>
            <a:pPr lvl="1"/>
            <a:endParaRPr lang="en-US" dirty="0"/>
          </a:p>
          <a:p>
            <a:r>
              <a:rPr lang="en-US" dirty="0"/>
              <a:t>Least squares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Solved using normal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34B80-425C-F24D-9063-F8B3FE00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79" y="4001293"/>
            <a:ext cx="3032928" cy="668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AA3E1-45A7-E943-A711-A9F11A72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2" y="5554437"/>
            <a:ext cx="3984169" cy="6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5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3707-EAD3-6047-B595-0424A44A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15EE-56CB-3944-B7DC-21EC6798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31030"/>
            <a:ext cx="7886700" cy="674914"/>
          </a:xfrm>
        </p:spPr>
        <p:txBody>
          <a:bodyPr/>
          <a:lstStyle/>
          <a:p>
            <a:r>
              <a:rPr lang="en-US" dirty="0"/>
              <a:t>Take derivative with respect to </a:t>
            </a:r>
            <a:r>
              <a:rPr lang="en-US" b="1" dirty="0"/>
              <a:t>G </a:t>
            </a:r>
            <a:r>
              <a:rPr lang="en-US" dirty="0"/>
              <a:t>and set to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B0C35-42D9-F641-9E2E-F56B741A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1854200"/>
            <a:ext cx="8229600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1E735-372C-8D4B-AC44-B277DD80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778" y="4167414"/>
            <a:ext cx="4466190" cy="14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08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89AB-6AD9-DD49-A565-E953FE5F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normals and albedo from </a:t>
            </a:r>
            <a:r>
              <a:rPr lang="en-US" b="1" dirty="0"/>
              <a:t>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DCD4C-4689-5A4D-8790-FB1E93F8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F329B-B545-294B-B7EB-C2771DAB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72" y="1934029"/>
            <a:ext cx="1277256" cy="319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A6511-9A5E-3B48-9D6C-8DD1F5CE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0" y="2650671"/>
            <a:ext cx="1935843" cy="536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2B1E4-8DCB-174E-B784-FB385DD21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499" y="3948452"/>
            <a:ext cx="2388993" cy="13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7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FE40-930F-624B-BBF4-9165A818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pixels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5D794-D727-3147-92BC-00D1021E3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looked at a single pixel till now</a:t>
            </a:r>
          </a:p>
          <a:p>
            <a:r>
              <a:rPr lang="en-US" dirty="0"/>
              <a:t>How do we handle multiple pixels?</a:t>
            </a:r>
          </a:p>
          <a:p>
            <a:r>
              <a:rPr lang="en-US" dirty="0"/>
              <a:t>Essentially independent equations!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0B2B5-5D9A-A449-B21E-D37741ECF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512"/>
          <a:stretch/>
        </p:blipFill>
        <p:spPr>
          <a:xfrm>
            <a:off x="0" y="3468865"/>
            <a:ext cx="9144000" cy="27080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7AA8808-582C-3549-86AF-48A56D7F4FD1}"/>
              </a:ext>
            </a:extLst>
          </p:cNvPr>
          <p:cNvSpPr/>
          <p:nvPr/>
        </p:nvSpPr>
        <p:spPr>
          <a:xfrm>
            <a:off x="1197429" y="4001294"/>
            <a:ext cx="152400" cy="1679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30B1EE-AF29-3142-9500-D5DD041B9D1C}"/>
              </a:ext>
            </a:extLst>
          </p:cNvPr>
          <p:cNvSpPr/>
          <p:nvPr/>
        </p:nvSpPr>
        <p:spPr>
          <a:xfrm>
            <a:off x="3320144" y="4001293"/>
            <a:ext cx="152400" cy="1679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4D425D-7141-7643-882D-9B5A6E2FB261}"/>
              </a:ext>
            </a:extLst>
          </p:cNvPr>
          <p:cNvSpPr/>
          <p:nvPr/>
        </p:nvSpPr>
        <p:spPr>
          <a:xfrm>
            <a:off x="5562601" y="4001293"/>
            <a:ext cx="152400" cy="1679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961569-9A6E-0247-AC58-219C0EA6A32E}"/>
              </a:ext>
            </a:extLst>
          </p:cNvPr>
          <p:cNvSpPr/>
          <p:nvPr/>
        </p:nvSpPr>
        <p:spPr>
          <a:xfrm>
            <a:off x="7728858" y="4001292"/>
            <a:ext cx="152400" cy="1679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77C979-76EA-864C-80E8-92448D2599AA}"/>
              </a:ext>
            </a:extLst>
          </p:cNvPr>
          <p:cNvSpPr/>
          <p:nvPr/>
        </p:nvSpPr>
        <p:spPr>
          <a:xfrm>
            <a:off x="1349829" y="4153694"/>
            <a:ext cx="152400" cy="1679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E31855-BC75-F14E-B81E-52CACE22C501}"/>
              </a:ext>
            </a:extLst>
          </p:cNvPr>
          <p:cNvSpPr/>
          <p:nvPr/>
        </p:nvSpPr>
        <p:spPr>
          <a:xfrm>
            <a:off x="3472544" y="4153693"/>
            <a:ext cx="152400" cy="1679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1D1909-4F50-4D4B-BDC7-D5FC930D2D74}"/>
              </a:ext>
            </a:extLst>
          </p:cNvPr>
          <p:cNvSpPr/>
          <p:nvPr/>
        </p:nvSpPr>
        <p:spPr>
          <a:xfrm>
            <a:off x="5715001" y="4153693"/>
            <a:ext cx="152400" cy="1679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907051-3940-354E-A70B-3B5C2A8B3C09}"/>
              </a:ext>
            </a:extLst>
          </p:cNvPr>
          <p:cNvSpPr/>
          <p:nvPr/>
        </p:nvSpPr>
        <p:spPr>
          <a:xfrm>
            <a:off x="7881258" y="4153692"/>
            <a:ext cx="152400" cy="1679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820F-B32E-C441-9274-B713B161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pixels: matrix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B4B7D-9290-C148-AF36-772F3C9C3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all pixels share the same set of 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F91D7-E6C1-9747-B8FE-C55AD55F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489993"/>
            <a:ext cx="2792186" cy="29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8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6EA9-9AA1-EA4F-9C07-67F2F196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pixels: matrix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BCF0-EFDD-9147-927E-1175BBAC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stack these into </a:t>
            </a:r>
            <a:r>
              <a:rPr lang="en-US" i="1" dirty="0"/>
              <a:t>columns </a:t>
            </a:r>
            <a:r>
              <a:rPr lang="en-US" dirty="0"/>
              <a:t>of a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C0D7-10C3-BA4D-9432-471AA53A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25" y="5132475"/>
            <a:ext cx="7239005" cy="379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43479-B335-E44C-9494-29E15DBEB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2359365"/>
            <a:ext cx="1594757" cy="1709695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8896119C-D4B3-DC4B-BB0D-10B862C243BD}"/>
              </a:ext>
            </a:extLst>
          </p:cNvPr>
          <p:cNvSpPr/>
          <p:nvPr/>
        </p:nvSpPr>
        <p:spPr>
          <a:xfrm>
            <a:off x="4114800" y="4467173"/>
            <a:ext cx="283029" cy="522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9C557-ED5B-D840-B3EE-B48DA647E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515" y="5744096"/>
            <a:ext cx="2206628" cy="5043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216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7162-7C95-4A4A-8884-62E1ADCD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pixels: matrix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FF5DB-F822-0749-9653-AD6CA318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985" y="1690689"/>
            <a:ext cx="2206628" cy="504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FDC12D-A6CC-1A4D-B219-AA140C029195}"/>
              </a:ext>
            </a:extLst>
          </p:cNvPr>
          <p:cNvSpPr/>
          <p:nvPr/>
        </p:nvSpPr>
        <p:spPr>
          <a:xfrm>
            <a:off x="1328057" y="3124200"/>
            <a:ext cx="1665514" cy="285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76591-A88C-4A41-9559-8AB2AA1586F3}"/>
              </a:ext>
            </a:extLst>
          </p:cNvPr>
          <p:cNvSpPr/>
          <p:nvPr/>
        </p:nvSpPr>
        <p:spPr>
          <a:xfrm>
            <a:off x="4327300" y="3124199"/>
            <a:ext cx="723672" cy="2852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44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4FFFD-C6C6-2F4F-8F09-C22D28250DD2}"/>
              </a:ext>
            </a:extLst>
          </p:cNvPr>
          <p:cNvSpPr/>
          <p:nvPr/>
        </p:nvSpPr>
        <p:spPr>
          <a:xfrm>
            <a:off x="5430613" y="3124197"/>
            <a:ext cx="1665514" cy="7223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1AB3E-3D06-BD48-9FA7-4790913FC017}"/>
              </a:ext>
            </a:extLst>
          </p:cNvPr>
          <p:cNvSpPr txBox="1"/>
          <p:nvPr/>
        </p:nvSpPr>
        <p:spPr>
          <a:xfrm>
            <a:off x="3309257" y="4071257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EFD6C-0A66-AD4C-8BF5-B1E7DB0FECD4}"/>
              </a:ext>
            </a:extLst>
          </p:cNvPr>
          <p:cNvSpPr txBox="1"/>
          <p:nvPr/>
        </p:nvSpPr>
        <p:spPr>
          <a:xfrm rot="16200000">
            <a:off x="703097" y="4316576"/>
            <a:ext cx="85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#lights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412B4-E4F4-4340-A64B-E394C829F78C}"/>
              </a:ext>
            </a:extLst>
          </p:cNvPr>
          <p:cNvSpPr txBox="1"/>
          <p:nvPr/>
        </p:nvSpPr>
        <p:spPr>
          <a:xfrm>
            <a:off x="1741714" y="2699657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#pixels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E7245-3FB8-FC4B-B383-26E78E55155C}"/>
              </a:ext>
            </a:extLst>
          </p:cNvPr>
          <p:cNvSpPr txBox="1"/>
          <p:nvPr/>
        </p:nvSpPr>
        <p:spPr>
          <a:xfrm>
            <a:off x="5949272" y="2754865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#pixels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BDC19-381B-6242-A72B-4465604BCF8E}"/>
              </a:ext>
            </a:extLst>
          </p:cNvPr>
          <p:cNvSpPr txBox="1"/>
          <p:nvPr/>
        </p:nvSpPr>
        <p:spPr>
          <a:xfrm rot="16200000">
            <a:off x="3712648" y="4316576"/>
            <a:ext cx="85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E5305-899E-8741-A670-2E3E83F795FA}"/>
              </a:ext>
            </a:extLst>
          </p:cNvPr>
          <p:cNvSpPr txBox="1"/>
          <p:nvPr/>
        </p:nvSpPr>
        <p:spPr>
          <a:xfrm>
            <a:off x="4265162" y="2763826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6CDAE-6FDA-9640-B698-CFD12D2E6E2A}"/>
              </a:ext>
            </a:extLst>
          </p:cNvPr>
          <p:cNvSpPr txBox="1"/>
          <p:nvPr/>
        </p:nvSpPr>
        <p:spPr>
          <a:xfrm>
            <a:off x="4871476" y="3300719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627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the rays come from?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825625"/>
            <a:ext cx="2780646" cy="4351338"/>
          </a:xfrm>
        </p:spPr>
        <p:txBody>
          <a:bodyPr/>
          <a:lstStyle/>
          <a:p>
            <a:r>
              <a:rPr lang="en-US" dirty="0"/>
              <a:t>Rays from the light source “reflect” off a surface and reach camera</a:t>
            </a:r>
          </a:p>
          <a:p>
            <a:r>
              <a:rPr lang="en-US" dirty="0"/>
              <a:t>Reflection: Surface absorbs light energy and radiates it back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50259" y="4172858"/>
            <a:ext cx="2508582" cy="332014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/>
          <p:cNvSpPr/>
          <p:nvPr/>
        </p:nvSpPr>
        <p:spPr>
          <a:xfrm rot="5400000" flipV="1">
            <a:off x="5973899" y="412205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74528" y="3352801"/>
            <a:ext cx="1683657" cy="1640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3155" y="3882572"/>
            <a:ext cx="1683657" cy="1640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104560" y="450487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5400000" flipV="1">
            <a:off x="7657557" y="4122058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8841" y="443774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42499" y="463277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6743155" y="1371600"/>
            <a:ext cx="992776" cy="8890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50260" y="1816100"/>
            <a:ext cx="2192895" cy="2356758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3646170" y="3882572"/>
            <a:ext cx="850900" cy="11103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35656" y="3813629"/>
            <a:ext cx="1059404" cy="1382485"/>
          </a:xfrm>
          <a:prstGeom prst="rect">
            <a:avLst/>
          </a:prstGeom>
          <a:ln>
            <a:noFill/>
          </a:ln>
          <a:scene3d>
            <a:camera prst="isometricOffAxis2Right">
              <a:rot lat="1080000" lon="17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324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88C1-DDB1-CA48-8161-AF148BB8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depth from normals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E626-73C3-A747-AE0F-94223C8C9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got surface normals, can we get depth?</a:t>
            </a:r>
          </a:p>
          <a:p>
            <a:r>
              <a:rPr lang="en-US" dirty="0"/>
              <a:t>Yes, given </a:t>
            </a:r>
            <a:r>
              <a:rPr lang="en-US" i="1" dirty="0"/>
              <a:t>boundary conditions</a:t>
            </a:r>
          </a:p>
          <a:p>
            <a:r>
              <a:rPr lang="en-US" dirty="0"/>
              <a:t>Normals provide information about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772097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4640-15A6-D34F-B105-811BFCE6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detour: Orthographic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DB09A-CAE7-0747-8127-028F28D94A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162550" cy="4351338"/>
              </a:xfrm>
            </p:spPr>
            <p:txBody>
              <a:bodyPr/>
              <a:lstStyle/>
              <a:p>
                <a:r>
                  <a:rPr lang="en-US" dirty="0"/>
                  <a:t>Perspective projection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all points have similar depth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scaled version of orthographic projection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DB09A-CAE7-0747-8127-028F28D94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162550" cy="4351338"/>
              </a:xfrm>
              <a:blipFill>
                <a:blip r:embed="rId2"/>
                <a:stretch>
                  <a:fillRect l="-2211" t="-2632" r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0821D09-773C-334B-82D3-B9494F027C3F}"/>
              </a:ext>
            </a:extLst>
          </p:cNvPr>
          <p:cNvSpPr/>
          <p:nvPr/>
        </p:nvSpPr>
        <p:spPr>
          <a:xfrm>
            <a:off x="6368143" y="2079171"/>
            <a:ext cx="870857" cy="8490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5D6DB3C-4936-9C4F-86B3-B8114DF2B1D3}"/>
              </a:ext>
            </a:extLst>
          </p:cNvPr>
          <p:cNvSpPr/>
          <p:nvPr/>
        </p:nvSpPr>
        <p:spPr>
          <a:xfrm>
            <a:off x="6368143" y="1578429"/>
            <a:ext cx="1230086" cy="500742"/>
          </a:xfrm>
          <a:custGeom>
            <a:avLst/>
            <a:gdLst>
              <a:gd name="connsiteX0" fmla="*/ 0 w 1230086"/>
              <a:gd name="connsiteY0" fmla="*/ 489857 h 500742"/>
              <a:gd name="connsiteX1" fmla="*/ 881743 w 1230086"/>
              <a:gd name="connsiteY1" fmla="*/ 500742 h 500742"/>
              <a:gd name="connsiteX2" fmla="*/ 1230086 w 1230086"/>
              <a:gd name="connsiteY2" fmla="*/ 0 h 500742"/>
              <a:gd name="connsiteX3" fmla="*/ 859971 w 1230086"/>
              <a:gd name="connsiteY3" fmla="*/ 0 h 500742"/>
              <a:gd name="connsiteX4" fmla="*/ 0 w 1230086"/>
              <a:gd name="connsiteY4" fmla="*/ 489857 h 50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086" h="500742">
                <a:moveTo>
                  <a:pt x="0" y="489857"/>
                </a:moveTo>
                <a:lnTo>
                  <a:pt x="881743" y="500742"/>
                </a:lnTo>
                <a:lnTo>
                  <a:pt x="1230086" y="0"/>
                </a:lnTo>
                <a:lnTo>
                  <a:pt x="859971" y="0"/>
                </a:lnTo>
                <a:lnTo>
                  <a:pt x="0" y="48985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84A5A24-DBAD-8940-A112-C4794F3890B8}"/>
              </a:ext>
            </a:extLst>
          </p:cNvPr>
          <p:cNvSpPr/>
          <p:nvPr/>
        </p:nvSpPr>
        <p:spPr>
          <a:xfrm rot="5400000" flipH="1">
            <a:off x="6757305" y="2052638"/>
            <a:ext cx="1355273" cy="391885"/>
          </a:xfrm>
          <a:custGeom>
            <a:avLst/>
            <a:gdLst>
              <a:gd name="connsiteX0" fmla="*/ 0 w 1230086"/>
              <a:gd name="connsiteY0" fmla="*/ 489857 h 500742"/>
              <a:gd name="connsiteX1" fmla="*/ 881743 w 1230086"/>
              <a:gd name="connsiteY1" fmla="*/ 500742 h 500742"/>
              <a:gd name="connsiteX2" fmla="*/ 1230086 w 1230086"/>
              <a:gd name="connsiteY2" fmla="*/ 0 h 500742"/>
              <a:gd name="connsiteX3" fmla="*/ 859971 w 1230086"/>
              <a:gd name="connsiteY3" fmla="*/ 0 h 500742"/>
              <a:gd name="connsiteX4" fmla="*/ 0 w 1230086"/>
              <a:gd name="connsiteY4" fmla="*/ 489857 h 500742"/>
              <a:gd name="connsiteX0" fmla="*/ 0 w 1333772"/>
              <a:gd name="connsiteY0" fmla="*/ 489857 h 500742"/>
              <a:gd name="connsiteX1" fmla="*/ 881743 w 1333772"/>
              <a:gd name="connsiteY1" fmla="*/ 500742 h 500742"/>
              <a:gd name="connsiteX2" fmla="*/ 1333772 w 1333772"/>
              <a:gd name="connsiteY2" fmla="*/ 130629 h 500742"/>
              <a:gd name="connsiteX3" fmla="*/ 859971 w 1333772"/>
              <a:gd name="connsiteY3" fmla="*/ 0 h 500742"/>
              <a:gd name="connsiteX4" fmla="*/ 0 w 1333772"/>
              <a:gd name="connsiteY4" fmla="*/ 489857 h 500742"/>
              <a:gd name="connsiteX0" fmla="*/ 0 w 1333772"/>
              <a:gd name="connsiteY0" fmla="*/ 381000 h 391885"/>
              <a:gd name="connsiteX1" fmla="*/ 881743 w 1333772"/>
              <a:gd name="connsiteY1" fmla="*/ 391885 h 391885"/>
              <a:gd name="connsiteX2" fmla="*/ 1333772 w 1333772"/>
              <a:gd name="connsiteY2" fmla="*/ 21772 h 391885"/>
              <a:gd name="connsiteX3" fmla="*/ 944804 w 1333772"/>
              <a:gd name="connsiteY3" fmla="*/ 0 h 391885"/>
              <a:gd name="connsiteX4" fmla="*/ 0 w 1333772"/>
              <a:gd name="connsiteY4" fmla="*/ 381000 h 391885"/>
              <a:gd name="connsiteX0" fmla="*/ 0 w 1173531"/>
              <a:gd name="connsiteY0" fmla="*/ 381000 h 391885"/>
              <a:gd name="connsiteX1" fmla="*/ 721502 w 1173531"/>
              <a:gd name="connsiteY1" fmla="*/ 391885 h 391885"/>
              <a:gd name="connsiteX2" fmla="*/ 1173531 w 1173531"/>
              <a:gd name="connsiteY2" fmla="*/ 21772 h 391885"/>
              <a:gd name="connsiteX3" fmla="*/ 784563 w 1173531"/>
              <a:gd name="connsiteY3" fmla="*/ 0 h 391885"/>
              <a:gd name="connsiteX4" fmla="*/ 0 w 1173531"/>
              <a:gd name="connsiteY4" fmla="*/ 381000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531" h="391885">
                <a:moveTo>
                  <a:pt x="0" y="381000"/>
                </a:moveTo>
                <a:lnTo>
                  <a:pt x="721502" y="391885"/>
                </a:lnTo>
                <a:lnTo>
                  <a:pt x="1173531" y="21772"/>
                </a:lnTo>
                <a:lnTo>
                  <a:pt x="784563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0256DE0A-A1A3-A042-93AC-4D3099F0475B}"/>
              </a:ext>
            </a:extLst>
          </p:cNvPr>
          <p:cNvSpPr/>
          <p:nvPr/>
        </p:nvSpPr>
        <p:spPr>
          <a:xfrm>
            <a:off x="6683829" y="4288971"/>
            <a:ext cx="751112" cy="718457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9509C-E7D0-534E-BE1F-0D3BEE3D584B}"/>
              </a:ext>
            </a:extLst>
          </p:cNvPr>
          <p:cNvSpPr txBox="1"/>
          <p:nvPr/>
        </p:nvSpPr>
        <p:spPr>
          <a:xfrm>
            <a:off x="6368143" y="2990511"/>
            <a:ext cx="154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Perspective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A67C6-8BED-8346-80DB-33BE38457D6A}"/>
              </a:ext>
            </a:extLst>
          </p:cNvPr>
          <p:cNvSpPr txBox="1"/>
          <p:nvPr/>
        </p:nvSpPr>
        <p:spPr>
          <a:xfrm>
            <a:off x="6368142" y="5124111"/>
            <a:ext cx="154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Scaled orthographic</a:t>
            </a:r>
          </a:p>
        </p:txBody>
      </p:sp>
    </p:spTree>
    <p:extLst>
      <p:ext uri="{BB962C8B-B14F-4D97-AF65-F5344CB8AC3E}">
        <p14:creationId xmlns:p14="http://schemas.microsoft.com/office/powerpoint/2010/main" val="715265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Depth Map from Normal Map</a:t>
            </a:r>
            <a:endParaRPr lang="en-US" sz="1266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We now have a surface normal, but how do we get depth?</a:t>
            </a:r>
            <a:endParaRPr lang="en-US" sz="1266"/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89E897AC-E80C-E64A-8CF9-0A49B3B33F84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32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sp>
        <p:nvSpPr>
          <p:cNvPr id="30724" name="AutoShape 4"/>
          <p:cNvSpPr>
            <a:spLocks/>
          </p:cNvSpPr>
          <p:nvPr/>
        </p:nvSpPr>
        <p:spPr bwMode="auto">
          <a:xfrm>
            <a:off x="3623221" y="2528218"/>
            <a:ext cx="1199927" cy="15972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0" y="0"/>
                </a:moveTo>
                <a:lnTo>
                  <a:pt x="1800" y="982"/>
                </a:lnTo>
                <a:lnTo>
                  <a:pt x="1800" y="1964"/>
                </a:lnTo>
                <a:lnTo>
                  <a:pt x="1200" y="2945"/>
                </a:lnTo>
                <a:lnTo>
                  <a:pt x="900" y="3927"/>
                </a:lnTo>
                <a:lnTo>
                  <a:pt x="900" y="5891"/>
                </a:lnTo>
                <a:lnTo>
                  <a:pt x="0" y="8836"/>
                </a:lnTo>
                <a:lnTo>
                  <a:pt x="0" y="10800"/>
                </a:lnTo>
                <a:lnTo>
                  <a:pt x="300" y="11782"/>
                </a:lnTo>
                <a:lnTo>
                  <a:pt x="300" y="12764"/>
                </a:lnTo>
                <a:lnTo>
                  <a:pt x="600" y="13745"/>
                </a:lnTo>
                <a:lnTo>
                  <a:pt x="600" y="14727"/>
                </a:lnTo>
                <a:lnTo>
                  <a:pt x="900" y="15709"/>
                </a:lnTo>
                <a:lnTo>
                  <a:pt x="900" y="16691"/>
                </a:lnTo>
                <a:lnTo>
                  <a:pt x="1500" y="18655"/>
                </a:lnTo>
                <a:lnTo>
                  <a:pt x="21300" y="21600"/>
                </a:lnTo>
                <a:lnTo>
                  <a:pt x="20100" y="19636"/>
                </a:lnTo>
                <a:lnTo>
                  <a:pt x="19800" y="18655"/>
                </a:lnTo>
                <a:lnTo>
                  <a:pt x="19500" y="17182"/>
                </a:lnTo>
                <a:lnTo>
                  <a:pt x="18600" y="14236"/>
                </a:lnTo>
                <a:lnTo>
                  <a:pt x="18600" y="9818"/>
                </a:lnTo>
                <a:lnTo>
                  <a:pt x="19200" y="8836"/>
                </a:lnTo>
                <a:lnTo>
                  <a:pt x="19200" y="7855"/>
                </a:lnTo>
                <a:lnTo>
                  <a:pt x="19500" y="6873"/>
                </a:lnTo>
                <a:lnTo>
                  <a:pt x="20100" y="6382"/>
                </a:lnTo>
                <a:lnTo>
                  <a:pt x="20100" y="5400"/>
                </a:lnTo>
                <a:lnTo>
                  <a:pt x="20700" y="4418"/>
                </a:lnTo>
                <a:lnTo>
                  <a:pt x="21300" y="3927"/>
                </a:lnTo>
                <a:lnTo>
                  <a:pt x="21600" y="2945"/>
                </a:lnTo>
                <a:lnTo>
                  <a:pt x="2100" y="0"/>
                </a:lnTo>
              </a:path>
            </a:pathLst>
          </a:custGeom>
          <a:gradFill rotWithShape="0">
            <a:gsLst>
              <a:gs pos="0">
                <a:srgbClr val="434343"/>
              </a:gs>
              <a:gs pos="100000">
                <a:srgbClr val="DDDDDD"/>
              </a:gs>
            </a:gsLst>
            <a:lin ang="189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2293814" y="3289474"/>
            <a:ext cx="1795983" cy="1771426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616274" y="5041926"/>
            <a:ext cx="677540" cy="667494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27" name="AutoShape 7"/>
          <p:cNvSpPr>
            <a:spLocks/>
          </p:cNvSpPr>
          <p:nvPr/>
        </p:nvSpPr>
        <p:spPr bwMode="auto">
          <a:xfrm>
            <a:off x="1259086" y="4717107"/>
            <a:ext cx="1218902" cy="2000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4194"/>
                </a:moveTo>
                <a:lnTo>
                  <a:pt x="21600" y="21600"/>
                </a:lnTo>
                <a:lnTo>
                  <a:pt x="21600" y="7097"/>
                </a:lnTo>
                <a:lnTo>
                  <a:pt x="0" y="0"/>
                </a:lnTo>
                <a:lnTo>
                  <a:pt x="0" y="14194"/>
                </a:lnTo>
              </a:path>
            </a:pathLst>
          </a:custGeom>
          <a:solidFill>
            <a:srgbClr val="FEBF02"/>
          </a:solidFill>
          <a:ln w="12700" cap="rnd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973336" y="5709420"/>
            <a:ext cx="642938" cy="628426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29" name="AutoShape 9"/>
          <p:cNvSpPr>
            <a:spLocks/>
          </p:cNvSpPr>
          <p:nvPr/>
        </p:nvSpPr>
        <p:spPr bwMode="auto">
          <a:xfrm>
            <a:off x="1587252" y="5677049"/>
            <a:ext cx="58043" cy="6362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30" name="AutoShape 10"/>
          <p:cNvSpPr>
            <a:spLocks/>
          </p:cNvSpPr>
          <p:nvPr/>
        </p:nvSpPr>
        <p:spPr bwMode="auto">
          <a:xfrm rot="720000">
            <a:off x="815951" y="6304359"/>
            <a:ext cx="210964" cy="236637"/>
          </a:xfrm>
          <a:custGeom>
            <a:avLst/>
            <a:gdLst>
              <a:gd name="T0" fmla="*/ 10800 w 21600"/>
              <a:gd name="T1" fmla="+- 0 10800 1"/>
              <a:gd name="T2" fmla="*/ 10800 h 21599"/>
              <a:gd name="T3" fmla="*/ 10800 w 21600"/>
              <a:gd name="T4" fmla="+- 0 10800 1"/>
              <a:gd name="T5" fmla="*/ 10800 h 21599"/>
              <a:gd name="T6" fmla="*/ 10800 w 21600"/>
              <a:gd name="T7" fmla="+- 0 10800 1"/>
              <a:gd name="T8" fmla="*/ 10800 h 21599"/>
              <a:gd name="T9" fmla="*/ 10800 w 21600"/>
              <a:gd name="T10" fmla="+- 0 10800 1"/>
              <a:gd name="T11" fmla="*/ 10800 h 2159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99">
                <a:moveTo>
                  <a:pt x="0" y="0"/>
                </a:moveTo>
                <a:cubicBezTo>
                  <a:pt x="48" y="0"/>
                  <a:pt x="95" y="-1"/>
                  <a:pt x="144" y="0"/>
                </a:cubicBezTo>
                <a:cubicBezTo>
                  <a:pt x="11993" y="0"/>
                  <a:pt x="21600" y="9670"/>
                  <a:pt x="21600" y="21599"/>
                </a:cubicBez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616149" y="6123533"/>
            <a:ext cx="303609" cy="55029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 rot="19740000">
            <a:off x="894086" y="6308824"/>
            <a:ext cx="99342" cy="19868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3974828" y="2937868"/>
            <a:ext cx="457646" cy="551408"/>
            <a:chOff x="-1" y="0"/>
            <a:chExt cx="650241" cy="785707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569356" y="695049"/>
              <a:ext cx="80884" cy="9065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30735" name="AutoShape 15"/>
            <p:cNvSpPr>
              <a:spLocks/>
            </p:cNvSpPr>
            <p:nvPr/>
          </p:nvSpPr>
          <p:spPr bwMode="auto">
            <a:xfrm>
              <a:off x="-1" y="0"/>
              <a:ext cx="80883" cy="9065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3740423" y="2938984"/>
            <a:ext cx="762372" cy="503411"/>
            <a:chOff x="0" y="-1"/>
            <a:chExt cx="1083734" cy="715717"/>
          </a:xfrm>
        </p:grpSpPr>
        <p:grpSp>
          <p:nvGrpSpPr>
            <p:cNvPr id="52257" name="Group 17"/>
            <p:cNvGrpSpPr>
              <a:grpSpLocks/>
            </p:cNvGrpSpPr>
            <p:nvPr/>
          </p:nvGrpSpPr>
          <p:grpSpPr bwMode="auto">
            <a:xfrm>
              <a:off x="483952" y="282477"/>
              <a:ext cx="599782" cy="433239"/>
              <a:chOff x="788" y="254"/>
              <a:chExt cx="599781" cy="433240"/>
            </a:xfrm>
          </p:grpSpPr>
          <p:sp>
            <p:nvSpPr>
              <p:cNvPr id="30738" name="Line 18"/>
              <p:cNvSpPr>
                <a:spLocks noChangeShapeType="1"/>
              </p:cNvSpPr>
              <p:nvPr/>
            </p:nvSpPr>
            <p:spPr bwMode="auto">
              <a:xfrm>
                <a:off x="788" y="216081"/>
                <a:ext cx="433176" cy="217413"/>
              </a:xfrm>
              <a:prstGeom prst="line">
                <a:avLst/>
              </a:prstGeom>
              <a:noFill/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/>
              <a:lstStyle/>
              <a:p>
                <a:pPr defTabSz="321457">
                  <a:defRPr/>
                </a:pPr>
                <a:endParaRPr lang="en-US" sz="1125"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0739" name="Rectangle 19"/>
              <p:cNvSpPr>
                <a:spLocks/>
              </p:cNvSpPr>
              <p:nvPr/>
            </p:nvSpPr>
            <p:spPr bwMode="auto">
              <a:xfrm>
                <a:off x="108685" y="254"/>
                <a:ext cx="491884" cy="377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>
                <a:spAutoFit/>
              </a:bodyPr>
              <a:lstStyle/>
              <a:p>
                <a:pPr defTabSz="642915">
                  <a:spcBef>
                    <a:spcPts val="492"/>
                  </a:spcBef>
                  <a:defRPr/>
                </a:pPr>
                <a:r>
                  <a:rPr lang="en-US" sz="1125" b="1">
                    <a:solidFill>
                      <a:srgbClr val="FFFF00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V</a:t>
                </a:r>
                <a:r>
                  <a:rPr lang="en-US" sz="1125" b="1" baseline="-20000">
                    <a:solidFill>
                      <a:srgbClr val="FFFF00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1</a:t>
                </a:r>
                <a:endParaRPr lang="en-US" sz="1266">
                  <a:ea typeface="ＭＳ Ｐゴシック" charset="0"/>
                  <a:cs typeface="Helvetica Light" charset="0"/>
                </a:endParaRPr>
              </a:p>
            </p:txBody>
          </p:sp>
        </p:grpSp>
        <p:grpSp>
          <p:nvGrpSpPr>
            <p:cNvPr id="52258" name="Group 20"/>
            <p:cNvGrpSpPr>
              <a:grpSpLocks/>
            </p:cNvGrpSpPr>
            <p:nvPr/>
          </p:nvGrpSpPr>
          <p:grpSpPr bwMode="auto">
            <a:xfrm>
              <a:off x="0" y="-1"/>
              <a:ext cx="558528" cy="498305"/>
              <a:chOff x="0" y="-1"/>
              <a:chExt cx="558528" cy="498305"/>
            </a:xfrm>
          </p:grpSpPr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flipH="1" flipV="1">
                <a:off x="376054" y="65064"/>
                <a:ext cx="107897" cy="433240"/>
              </a:xfrm>
              <a:prstGeom prst="line">
                <a:avLst/>
              </a:prstGeom>
              <a:noFill/>
              <a:ln w="254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/>
              <a:lstStyle/>
              <a:p>
                <a:pPr defTabSz="321457">
                  <a:defRPr/>
                </a:pPr>
                <a:endParaRPr lang="en-US" sz="1125"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0742" name="Rectangle 22"/>
              <p:cNvSpPr>
                <a:spLocks/>
              </p:cNvSpPr>
              <p:nvPr/>
            </p:nvSpPr>
            <p:spPr bwMode="auto">
              <a:xfrm>
                <a:off x="0" y="-1"/>
                <a:ext cx="558528" cy="377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45720" rIns="45720" bIns="45720">
                <a:spAutoFit/>
              </a:bodyPr>
              <a:lstStyle/>
              <a:p>
                <a:pPr defTabSz="642915">
                  <a:spcBef>
                    <a:spcPts val="492"/>
                  </a:spcBef>
                  <a:defRPr/>
                </a:pPr>
                <a:r>
                  <a:rPr lang="en-US" sz="1125" b="1">
                    <a:solidFill>
                      <a:srgbClr val="FFFF00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V</a:t>
                </a:r>
                <a:r>
                  <a:rPr lang="en-US" sz="1125" b="1" baseline="-20000">
                    <a:solidFill>
                      <a:srgbClr val="FFFF00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2</a:t>
                </a:r>
                <a:endParaRPr lang="en-US" sz="1266">
                  <a:ea typeface="ＭＳ Ｐゴシック" charset="0"/>
                  <a:cs typeface="Helvetica Light" charset="0"/>
                </a:endParaRPr>
              </a:p>
            </p:txBody>
          </p:sp>
        </p:grpSp>
      </p:grpSp>
      <p:grpSp>
        <p:nvGrpSpPr>
          <p:cNvPr id="30743" name="Group 23"/>
          <p:cNvGrpSpPr>
            <a:grpSpLocks/>
          </p:cNvGrpSpPr>
          <p:nvPr/>
        </p:nvGrpSpPr>
        <p:grpSpPr bwMode="auto">
          <a:xfrm>
            <a:off x="3850928" y="3289474"/>
            <a:ext cx="387326" cy="371497"/>
            <a:chOff x="-1" y="-1"/>
            <a:chExt cx="550899" cy="528391"/>
          </a:xfrm>
        </p:grpSpPr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 flipH="1">
              <a:off x="-1" y="-1"/>
              <a:ext cx="325459" cy="325460"/>
            </a:xfrm>
            <a:prstGeom prst="lin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/>
            <a:lstStyle/>
            <a:p>
              <a:pPr defTabSz="321457">
                <a:defRPr/>
              </a:pPr>
              <a:endParaRPr lang="en-US" sz="1125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5" name="Rectangle 25"/>
            <p:cNvSpPr>
              <a:spLocks/>
            </p:cNvSpPr>
            <p:nvPr/>
          </p:nvSpPr>
          <p:spPr bwMode="auto">
            <a:xfrm>
              <a:off x="58741" y="150823"/>
              <a:ext cx="492157" cy="377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>
              <a:spAutoFit/>
            </a:bodyPr>
            <a:lstStyle/>
            <a:p>
              <a:pPr defTabSz="642915">
                <a:spcBef>
                  <a:spcPts val="492"/>
                </a:spcBef>
                <a:defRPr/>
              </a:pPr>
              <a:r>
                <a:rPr lang="en-US" sz="1125" b="1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</a:t>
              </a:r>
              <a:endParaRPr lang="en-US" sz="1266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pic>
        <p:nvPicPr>
          <p:cNvPr id="30746" name="Picture 26" descr="Editte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00" y="5641330"/>
            <a:ext cx="361652" cy="15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969988" y="5342186"/>
            <a:ext cx="1364010" cy="671959"/>
            <a:chOff x="0" y="0"/>
            <a:chExt cx="1939432" cy="955041"/>
          </a:xfrm>
        </p:grpSpPr>
        <p:sp>
          <p:nvSpPr>
            <p:cNvPr id="30748" name="AutoShape 28"/>
            <p:cNvSpPr>
              <a:spLocks/>
            </p:cNvSpPr>
            <p:nvPr/>
          </p:nvSpPr>
          <p:spPr bwMode="auto">
            <a:xfrm>
              <a:off x="1106206" y="596504"/>
              <a:ext cx="80942" cy="904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30749" name="AutoShape 29"/>
            <p:cNvSpPr>
              <a:spLocks/>
            </p:cNvSpPr>
            <p:nvPr/>
          </p:nvSpPr>
          <p:spPr bwMode="auto">
            <a:xfrm>
              <a:off x="874490" y="236381"/>
              <a:ext cx="80942" cy="9042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tIns="45720" rIns="45720" bIns="45720" anchor="ctr"/>
            <a:lstStyle/>
            <a:p>
              <a:pPr defTabSz="642915">
                <a:defRPr/>
              </a:pPr>
              <a:endParaRPr lang="en-US" sz="1687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30750" name="Picture 30" descr="Edittex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55432" cy="214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0751" name="Picture 31" descr="Edittex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000" y="740871"/>
              <a:ext cx="955432" cy="21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53" name="AutoShape 33"/>
          <p:cNvSpPr>
            <a:spLocks/>
          </p:cNvSpPr>
          <p:nvPr/>
        </p:nvSpPr>
        <p:spPr bwMode="auto">
          <a:xfrm>
            <a:off x="4048498" y="3278312"/>
            <a:ext cx="56926" cy="6362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642915">
              <a:defRPr/>
            </a:pPr>
            <a:endParaRPr lang="en-US" sz="1687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3435698" y="3289474"/>
            <a:ext cx="609451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V="1">
            <a:off x="616149" y="6516439"/>
            <a:ext cx="555873" cy="14399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/>
          <a:lstStyle/>
          <a:p>
            <a:pPr defTabSz="321457">
              <a:defRPr/>
            </a:pPr>
            <a:endParaRPr lang="en-US" sz="112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0759" name="Rectangle 39"/>
          <p:cNvSpPr>
            <a:spLocks/>
          </p:cNvSpPr>
          <p:nvPr/>
        </p:nvSpPr>
        <p:spPr bwMode="auto">
          <a:xfrm>
            <a:off x="5368974" y="2481817"/>
            <a:ext cx="2541613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latin typeface="Calibri" charset="0"/>
                <a:ea typeface="ＭＳ Ｐゴシック" charset="0"/>
                <a:sym typeface="Calibri" charset="0"/>
              </a:rPr>
              <a:t>Assume a smooth surface</a:t>
            </a:r>
          </a:p>
        </p:txBody>
      </p:sp>
      <p:sp>
        <p:nvSpPr>
          <p:cNvPr id="30760" name="Rectangle 40"/>
          <p:cNvSpPr>
            <a:spLocks/>
          </p:cNvSpPr>
          <p:nvPr/>
        </p:nvSpPr>
        <p:spPr bwMode="auto">
          <a:xfrm>
            <a:off x="2810619" y="5332621"/>
            <a:ext cx="5574796" cy="11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241093" indent="-241093" defTabSz="642915">
              <a:spcBef>
                <a:spcPts val="352"/>
              </a:spcBef>
              <a:defRPr/>
            </a:pPr>
            <a:r>
              <a:rPr lang="en-US" sz="2391" dirty="0">
                <a:latin typeface="Calibri" charset="0"/>
                <a:ea typeface="ＭＳ Ｐゴシック" charset="0"/>
                <a:sym typeface="Calibri" charset="0"/>
              </a:rPr>
              <a:t>Get a similar equation for </a:t>
            </a:r>
            <a:r>
              <a:rPr lang="en-US" sz="2391" b="1" dirty="0">
                <a:latin typeface="Calibri" charset="0"/>
                <a:ea typeface="ＭＳ Ｐゴシック" charset="0"/>
                <a:sym typeface="Calibri" charset="0"/>
              </a:rPr>
              <a:t>V</a:t>
            </a:r>
            <a:r>
              <a:rPr lang="en-US" sz="2391" b="1" baseline="-19000" dirty="0">
                <a:latin typeface="Calibri" charset="0"/>
                <a:ea typeface="ＭＳ Ｐゴシック" charset="0"/>
                <a:sym typeface="Calibri" charset="0"/>
              </a:rPr>
              <a:t>2</a:t>
            </a:r>
          </a:p>
          <a:p>
            <a:pPr marL="602732" lvl="1" indent="-281275" defTabSz="642915">
              <a:spcBef>
                <a:spcPts val="281"/>
              </a:spcBef>
              <a:buSzPct val="100000"/>
              <a:buFontTx/>
              <a:buChar char="•"/>
              <a:defRPr/>
            </a:pPr>
            <a:r>
              <a:rPr lang="en-US" sz="1969" dirty="0">
                <a:latin typeface="Calibri" charset="0"/>
                <a:ea typeface="ＭＳ Ｐゴシック" charset="0"/>
                <a:sym typeface="Calibri" charset="0"/>
              </a:rPr>
              <a:t>Each normal gives us two linear constraints on z</a:t>
            </a:r>
          </a:p>
          <a:p>
            <a:pPr marL="602732" lvl="1" indent="-281275" defTabSz="642915">
              <a:spcBef>
                <a:spcPts val="281"/>
              </a:spcBef>
              <a:buSzPct val="100000"/>
              <a:buFontTx/>
              <a:buChar char="•"/>
              <a:defRPr/>
            </a:pPr>
            <a:r>
              <a:rPr lang="en-US" sz="1969" dirty="0">
                <a:latin typeface="Calibri" charset="0"/>
                <a:ea typeface="ＭＳ Ｐゴシック" charset="0"/>
                <a:sym typeface="Calibri" charset="0"/>
              </a:rPr>
              <a:t>compute z values by solving a matrix equation</a:t>
            </a:r>
            <a:endParaRPr lang="en-US" sz="1266" dirty="0">
              <a:ea typeface="ＭＳ Ｐゴシック" charset="0"/>
              <a:cs typeface="Helvetica Ligh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067DC-124F-B742-AD1F-B460DC63E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880" y="3181424"/>
            <a:ext cx="1030200" cy="206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608E1-738E-D742-A4AD-21FCBDABA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828" y="4208597"/>
            <a:ext cx="1632273" cy="1962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9A6416-A0C4-2249-AFCF-7DD6DE3B2C87}"/>
              </a:ext>
            </a:extLst>
          </p:cNvPr>
          <p:cNvCxnSpPr>
            <a:stCxn id="4" idx="0"/>
            <a:endCxn id="30734" idx="0"/>
          </p:cNvCxnSpPr>
          <p:nvPr/>
        </p:nvCxnSpPr>
        <p:spPr>
          <a:xfrm flipV="1">
            <a:off x="4004965" y="3460569"/>
            <a:ext cx="399044" cy="748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36AE1CE-EDD5-084B-9F02-9339A6CAB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999" y="2709127"/>
            <a:ext cx="1743877" cy="209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60DE2-630E-AC47-A67D-4660CEFE4B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1794" y="3202270"/>
            <a:ext cx="40894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D0E107-1ABA-5648-BBCC-6412E87FF2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956" y="4278219"/>
            <a:ext cx="3619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8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0760220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Determining Light Directions</a:t>
            </a:r>
            <a:endParaRPr lang="en-US" sz="1266"/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5AFB2A3D-5DCF-4C48-8A53-195AE0F01CF0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33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pic>
        <p:nvPicPr>
          <p:cNvPr id="31747" name="Picture 3" descr="spec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78" y="2386459"/>
            <a:ext cx="6363519" cy="171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6531" y="1251273"/>
            <a:ext cx="8229823" cy="5258469"/>
          </a:xfrm>
        </p:spPr>
        <p:txBody>
          <a:bodyPr/>
          <a:lstStyle/>
          <a:p>
            <a:pPr eaLnBrk="1">
              <a:defRPr/>
            </a:pPr>
            <a:r>
              <a:rPr lang="en-US"/>
              <a:t>Trick: Place a mirror ball in the scene.</a:t>
            </a:r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endParaRPr lang="en-US"/>
          </a:p>
          <a:p>
            <a:pPr eaLnBrk="1">
              <a:defRPr/>
            </a:pPr>
            <a:r>
              <a:rPr lang="en-US"/>
              <a:t>The location of the highlight is determined by the light source direction.</a:t>
            </a:r>
            <a:endParaRPr lang="en-US" sz="1266"/>
          </a:p>
        </p:txBody>
      </p:sp>
    </p:spTree>
    <p:extLst>
      <p:ext uri="{BB962C8B-B14F-4D97-AF65-F5344CB8AC3E}">
        <p14:creationId xmlns:p14="http://schemas.microsoft.com/office/powerpoint/2010/main" val="235286613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6531" y="1251273"/>
            <a:ext cx="8229823" cy="5258469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For a perfect mirror, the light is reflected across N:</a:t>
            </a:r>
          </a:p>
          <a:p>
            <a:pPr eaLnBrk="1">
              <a:defRPr/>
            </a:pPr>
            <a:endParaRPr lang="en-US" dirty="0"/>
          </a:p>
          <a:p>
            <a:pPr eaLnBrk="1">
              <a:defRPr/>
            </a:pPr>
            <a:endParaRPr lang="en-US" dirty="0"/>
          </a:p>
          <a:p>
            <a:pPr eaLnBrk="1">
              <a:defRPr/>
            </a:pPr>
            <a:endParaRPr lang="en-US" dirty="0"/>
          </a:p>
          <a:p>
            <a:pPr eaLnBrk="1">
              <a:defRPr/>
            </a:pPr>
            <a:endParaRPr lang="en-US" dirty="0"/>
          </a:p>
          <a:p>
            <a:pPr eaLnBrk="1">
              <a:defRPr/>
            </a:pPr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Determining Light Directions</a:t>
            </a:r>
            <a:endParaRPr lang="en-US" sz="1266"/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E25E043B-B762-204C-94F3-8DCC563FABB7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34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pic>
        <p:nvPicPr>
          <p:cNvPr id="32772" name="Picture 4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18887" r="13213" b="51811"/>
          <a:stretch>
            <a:fillRect/>
          </a:stretch>
        </p:blipFill>
        <p:spPr bwMode="auto">
          <a:xfrm>
            <a:off x="1216670" y="2426643"/>
            <a:ext cx="6709544" cy="200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0337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E214A1D2-820B-7846-8ACD-0989DA0207C5}"/>
              </a:ext>
            </a:extLst>
          </p:cNvPr>
          <p:cNvSpPr/>
          <p:nvPr/>
        </p:nvSpPr>
        <p:spPr>
          <a:xfrm>
            <a:off x="2014989" y="2710143"/>
            <a:ext cx="194812" cy="2017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662A6C-F979-6040-8874-7A3536AB3E2D}"/>
              </a:ext>
            </a:extLst>
          </p:cNvPr>
          <p:cNvSpPr/>
          <p:nvPr/>
        </p:nvSpPr>
        <p:spPr>
          <a:xfrm>
            <a:off x="1819045" y="2699261"/>
            <a:ext cx="194812" cy="2017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74364A-5C46-EF40-A34A-72FAF9D69AE1}"/>
              </a:ext>
            </a:extLst>
          </p:cNvPr>
          <p:cNvSpPr txBox="1"/>
          <p:nvPr/>
        </p:nvSpPr>
        <p:spPr>
          <a:xfrm>
            <a:off x="4854026" y="3826186"/>
            <a:ext cx="297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             - 2</a:t>
            </a:r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6531" y="4985657"/>
            <a:ext cx="8229823" cy="1524085"/>
          </a:xfrm>
        </p:spPr>
        <p:txBody>
          <a:bodyPr/>
          <a:lstStyle/>
          <a:p>
            <a:pPr marL="0" indent="0" eaLnBrk="1">
              <a:buNone/>
              <a:defRPr/>
            </a:pPr>
            <a:r>
              <a:rPr lang="en-US" dirty="0"/>
              <a:t>So the light source direction</a:t>
            </a:r>
            <a:br>
              <a:rPr lang="en-US" dirty="0"/>
            </a:br>
            <a:r>
              <a:rPr lang="en-US" dirty="0"/>
              <a:t>is given by:</a:t>
            </a:r>
            <a:endParaRPr lang="en-US" sz="1266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Determining Light Directions</a:t>
            </a:r>
            <a:endParaRPr lang="en-US" sz="1266"/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E25E043B-B762-204C-94F3-8DCC563FABB7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35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pic>
        <p:nvPicPr>
          <p:cNvPr id="32773" name="Picture 5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6029772"/>
            <a:ext cx="3455789" cy="4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A6C2DC-DCC6-C14B-AE44-BA4C94DA50FA}"/>
              </a:ext>
            </a:extLst>
          </p:cNvPr>
          <p:cNvSpPr/>
          <p:nvPr/>
        </p:nvSpPr>
        <p:spPr>
          <a:xfrm>
            <a:off x="751114" y="3707833"/>
            <a:ext cx="2514600" cy="903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9DA1B-E48C-1245-9036-F685DFEEF89E}"/>
              </a:ext>
            </a:extLst>
          </p:cNvPr>
          <p:cNvSpPr/>
          <p:nvPr/>
        </p:nvSpPr>
        <p:spPr>
          <a:xfrm>
            <a:off x="598714" y="4082146"/>
            <a:ext cx="2830286" cy="54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5BA6BB-2384-774C-B433-5B8990513A71}"/>
              </a:ext>
            </a:extLst>
          </p:cNvPr>
          <p:cNvCxnSpPr>
            <a:cxnSpLocks/>
            <a:stCxn id="2" idx="0"/>
            <a:endCxn id="9" idx="3"/>
          </p:cNvCxnSpPr>
          <p:nvPr/>
        </p:nvCxnSpPr>
        <p:spPr>
          <a:xfrm flipH="1" flipV="1">
            <a:off x="892628" y="2699261"/>
            <a:ext cx="1115786" cy="10085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344D9B-E7E5-744A-A5E5-E2326EA99436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2008414" y="2154580"/>
            <a:ext cx="5444" cy="1553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6D2A0-72FA-F347-8AF8-4479EBAA223B}"/>
              </a:ext>
            </a:extLst>
          </p:cNvPr>
          <p:cNvCxnSpPr>
            <a:cxnSpLocks/>
            <a:stCxn id="2" idx="0"/>
            <a:endCxn id="19" idx="1"/>
          </p:cNvCxnSpPr>
          <p:nvPr/>
        </p:nvCxnSpPr>
        <p:spPr>
          <a:xfrm flipV="1">
            <a:off x="2008414" y="2699261"/>
            <a:ext cx="974271" cy="1008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3B63C-BEFA-4541-97EF-263A093664D6}"/>
              </a:ext>
            </a:extLst>
          </p:cNvPr>
          <p:cNvSpPr txBox="1"/>
          <p:nvPr/>
        </p:nvSpPr>
        <p:spPr>
          <a:xfrm>
            <a:off x="609599" y="2514595"/>
            <a:ext cx="28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C7A88-F7BE-6548-B17A-5077CA142882}"/>
              </a:ext>
            </a:extLst>
          </p:cNvPr>
          <p:cNvSpPr txBox="1"/>
          <p:nvPr/>
        </p:nvSpPr>
        <p:spPr>
          <a:xfrm>
            <a:off x="1866899" y="1785248"/>
            <a:ext cx="28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FF3449-AACC-294E-862C-021F021EA6AC}"/>
              </a:ext>
            </a:extLst>
          </p:cNvPr>
          <p:cNvSpPr txBox="1"/>
          <p:nvPr/>
        </p:nvSpPr>
        <p:spPr>
          <a:xfrm>
            <a:off x="2982685" y="2514595"/>
            <a:ext cx="28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853E07C-3FF3-3548-BAC9-89CEE3C25405}"/>
              </a:ext>
            </a:extLst>
          </p:cNvPr>
          <p:cNvSpPr/>
          <p:nvPr/>
        </p:nvSpPr>
        <p:spPr>
          <a:xfrm>
            <a:off x="1779255" y="3193406"/>
            <a:ext cx="506187" cy="52456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A2943F2-8661-9C48-99C4-F4AF340480B7}"/>
              </a:ext>
            </a:extLst>
          </p:cNvPr>
          <p:cNvSpPr/>
          <p:nvPr/>
        </p:nvSpPr>
        <p:spPr>
          <a:xfrm rot="17779235">
            <a:off x="1637168" y="3220753"/>
            <a:ext cx="506187" cy="52456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3470D3-3F7A-7B42-8FCF-5DCC2F352E2C}"/>
              </a:ext>
            </a:extLst>
          </p:cNvPr>
          <p:cNvCxnSpPr>
            <a:stCxn id="19" idx="1"/>
          </p:cNvCxnSpPr>
          <p:nvPr/>
        </p:nvCxnSpPr>
        <p:spPr>
          <a:xfrm flipH="1">
            <a:off x="2008413" y="2699261"/>
            <a:ext cx="97427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4A2F35-D89D-6445-A683-34595B085B15}"/>
              </a:ext>
            </a:extLst>
          </p:cNvPr>
          <p:cNvCxnSpPr/>
          <p:nvPr/>
        </p:nvCxnSpPr>
        <p:spPr>
          <a:xfrm flipH="1">
            <a:off x="963385" y="2699261"/>
            <a:ext cx="97427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01042D-5F39-8A4C-8493-D38D69D3D955}"/>
              </a:ext>
            </a:extLst>
          </p:cNvPr>
          <p:cNvSpPr txBox="1"/>
          <p:nvPr/>
        </p:nvSpPr>
        <p:spPr>
          <a:xfrm>
            <a:off x="2216474" y="2483816"/>
            <a:ext cx="51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||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8A970C-9439-7942-90C6-519A16DCD1CA}"/>
              </a:ext>
            </a:extLst>
          </p:cNvPr>
          <p:cNvSpPr txBox="1"/>
          <p:nvPr/>
        </p:nvSpPr>
        <p:spPr>
          <a:xfrm>
            <a:off x="1304237" y="2480961"/>
            <a:ext cx="51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||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F78EA9-8E8D-6E44-81F5-473C7AF6E0F0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2007333" y="2689123"/>
            <a:ext cx="1081" cy="101871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44D0C5-817B-CF46-AB0F-52BAB5D0BBF2}"/>
              </a:ext>
            </a:extLst>
          </p:cNvPr>
          <p:cNvCxnSpPr/>
          <p:nvPr/>
        </p:nvCxnSpPr>
        <p:spPr>
          <a:xfrm>
            <a:off x="3864429" y="2362200"/>
            <a:ext cx="88174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CD5A91-4FAB-E14A-959B-A349A6F3FE7B}"/>
                  </a:ext>
                </a:extLst>
              </p:cNvPr>
              <p:cNvSpPr txBox="1"/>
              <p:nvPr/>
            </p:nvSpPr>
            <p:spPr>
              <a:xfrm>
                <a:off x="4802576" y="2042930"/>
                <a:ext cx="2307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CD5A91-4FAB-E14A-959B-A349A6F3F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76" y="2042930"/>
                <a:ext cx="2307473" cy="584775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F4D04B-CE8E-FC4E-882A-612ADB2938C1}"/>
              </a:ext>
            </a:extLst>
          </p:cNvPr>
          <p:cNvCxnSpPr/>
          <p:nvPr/>
        </p:nvCxnSpPr>
        <p:spPr>
          <a:xfrm flipH="1">
            <a:off x="3818164" y="2919925"/>
            <a:ext cx="97427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AF9DDE-19C3-DC43-AE29-27996DB979FB}"/>
                  </a:ext>
                </a:extLst>
              </p:cNvPr>
              <p:cNvSpPr txBox="1"/>
              <p:nvPr/>
            </p:nvSpPr>
            <p:spPr>
              <a:xfrm>
                <a:off x="4802576" y="2608631"/>
                <a:ext cx="3281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AF9DDE-19C3-DC43-AE29-27996DB9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76" y="2608631"/>
                <a:ext cx="3281746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4D13D4-2D18-DB40-AFF6-987F86F50B33}"/>
              </a:ext>
            </a:extLst>
          </p:cNvPr>
          <p:cNvCxnSpPr/>
          <p:nvPr/>
        </p:nvCxnSpPr>
        <p:spPr>
          <a:xfrm flipH="1">
            <a:off x="3818164" y="3407241"/>
            <a:ext cx="974272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2D86BA-1235-BE42-9BDA-849704CCAB99}"/>
                  </a:ext>
                </a:extLst>
              </p:cNvPr>
              <p:cNvSpPr txBox="1"/>
              <p:nvPr/>
            </p:nvSpPr>
            <p:spPr>
              <a:xfrm>
                <a:off x="4802576" y="3095947"/>
                <a:ext cx="3281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2D86BA-1235-BE42-9BDA-849704CCA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76" y="3095947"/>
                <a:ext cx="3281746" cy="584775"/>
              </a:xfrm>
              <a:prstGeom prst="rect">
                <a:avLst/>
              </a:prstGeom>
              <a:blipFill>
                <a:blip r:embed="rId5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6D9CD81-5B99-F64F-9502-0668DDDFE0DA}"/>
              </a:ext>
            </a:extLst>
          </p:cNvPr>
          <p:cNvCxnSpPr>
            <a:cxnSpLocks/>
          </p:cNvCxnSpPr>
          <p:nvPr/>
        </p:nvCxnSpPr>
        <p:spPr>
          <a:xfrm>
            <a:off x="3756573" y="4082146"/>
            <a:ext cx="109745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01D6DD-68D2-BC40-B716-3E1939A97795}"/>
              </a:ext>
            </a:extLst>
          </p:cNvPr>
          <p:cNvCxnSpPr>
            <a:cxnSpLocks/>
          </p:cNvCxnSpPr>
          <p:nvPr/>
        </p:nvCxnSpPr>
        <p:spPr>
          <a:xfrm>
            <a:off x="5280730" y="4086286"/>
            <a:ext cx="11519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242E20-3ED3-1B46-AACB-C52DA34DA28B}"/>
              </a:ext>
            </a:extLst>
          </p:cNvPr>
          <p:cNvCxnSpPr/>
          <p:nvPr/>
        </p:nvCxnSpPr>
        <p:spPr>
          <a:xfrm flipH="1">
            <a:off x="7110050" y="4082146"/>
            <a:ext cx="974272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1AD12A-F23F-CA4F-BF9F-23873D7B6A63}"/>
                  </a:ext>
                </a:extLst>
              </p:cNvPr>
              <p:cNvSpPr txBox="1"/>
              <p:nvPr/>
            </p:nvSpPr>
            <p:spPr>
              <a:xfrm>
                <a:off x="4743077" y="4283311"/>
                <a:ext cx="42594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1AD12A-F23F-CA4F-BF9F-23873D7B6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77" y="4283311"/>
                <a:ext cx="4259409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C5A40F-D7A5-474D-A845-A2B5AB85ECE9}"/>
                  </a:ext>
                </a:extLst>
              </p:cNvPr>
              <p:cNvSpPr txBox="1"/>
              <p:nvPr/>
            </p:nvSpPr>
            <p:spPr>
              <a:xfrm>
                <a:off x="4571442" y="4734808"/>
                <a:ext cx="37722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C5A40F-D7A5-474D-A845-A2B5AB85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42" y="4734808"/>
                <a:ext cx="3772273" cy="584775"/>
              </a:xfrm>
              <a:prstGeom prst="rect">
                <a:avLst/>
              </a:prstGeom>
              <a:blipFill>
                <a:blip r:embed="rId7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430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2769" grpId="0" build="p"/>
      <p:bldP spid="24" grpId="0"/>
      <p:bldP spid="33" grpId="0"/>
      <p:bldP spid="32" grpId="0"/>
      <p:bldP spid="41" grpId="0"/>
      <p:bldP spid="43" grpId="0"/>
      <p:bldP spid="37" grpId="0"/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B56959-06AC-7747-8C68-EF646E87C955}"/>
              </a:ext>
            </a:extLst>
          </p:cNvPr>
          <p:cNvCxnSpPr>
            <a:stCxn id="13" idx="0"/>
          </p:cNvCxnSpPr>
          <p:nvPr/>
        </p:nvCxnSpPr>
        <p:spPr>
          <a:xfrm flipV="1">
            <a:off x="998437" y="3341914"/>
            <a:ext cx="765048" cy="16328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5251F5-21AC-F348-917B-8D4ACEBB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Light Directions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D3595-BD76-D943-A7AE-D7BA69A3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909"/>
            <a:ext cx="7886700" cy="4351338"/>
          </a:xfrm>
        </p:spPr>
        <p:txBody>
          <a:bodyPr/>
          <a:lstStyle/>
          <a:p>
            <a:r>
              <a:rPr lang="en-US" dirty="0"/>
              <a:t>Assume orthographic projection</a:t>
            </a:r>
          </a:p>
          <a:p>
            <a:r>
              <a:rPr lang="en-US" dirty="0"/>
              <a:t>Viewing direction R = [0,0,-1]</a:t>
            </a:r>
          </a:p>
          <a:p>
            <a:r>
              <a:rPr lang="en-US" dirty="0"/>
              <a:t>Normal?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BED9D3-7B9B-A848-9EB1-1B48418BA4E4}"/>
              </a:ext>
            </a:extLst>
          </p:cNvPr>
          <p:cNvSpPr/>
          <p:nvPr/>
        </p:nvSpPr>
        <p:spPr>
          <a:xfrm>
            <a:off x="217714" y="4256318"/>
            <a:ext cx="1545771" cy="15784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9E92FB-C2A9-4541-84EF-DF3292D1F522}"/>
              </a:ext>
            </a:extLst>
          </p:cNvPr>
          <p:cNvCxnSpPr/>
          <p:nvPr/>
        </p:nvCxnSpPr>
        <p:spPr>
          <a:xfrm>
            <a:off x="3254829" y="3592290"/>
            <a:ext cx="0" cy="28411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F6858E4-CF92-6147-BF68-6C66F4DE8C1A}"/>
              </a:ext>
            </a:extLst>
          </p:cNvPr>
          <p:cNvSpPr>
            <a:spLocks noChangeAspect="1"/>
          </p:cNvSpPr>
          <p:nvPr/>
        </p:nvSpPr>
        <p:spPr>
          <a:xfrm>
            <a:off x="1251857" y="4256318"/>
            <a:ext cx="146304" cy="146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F850C8-CD07-4842-8307-434BA875F707}"/>
              </a:ext>
            </a:extLst>
          </p:cNvPr>
          <p:cNvCxnSpPr>
            <a:cxnSpLocks/>
            <a:stCxn id="8" idx="7"/>
          </p:cNvCxnSpPr>
          <p:nvPr/>
        </p:nvCxnSpPr>
        <p:spPr>
          <a:xfrm>
            <a:off x="1376735" y="4277744"/>
            <a:ext cx="18780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6EE0504-E250-9740-B5F1-92944C0162C7}"/>
              </a:ext>
            </a:extLst>
          </p:cNvPr>
          <p:cNvSpPr>
            <a:spLocks noChangeAspect="1"/>
          </p:cNvSpPr>
          <p:nvPr/>
        </p:nvSpPr>
        <p:spPr>
          <a:xfrm>
            <a:off x="925285" y="4974778"/>
            <a:ext cx="146304" cy="1463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966A6-6872-524F-A543-7B6310CCE5DE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1071589" y="5047930"/>
            <a:ext cx="218324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A606BCB-D039-FF43-ACA8-49BF51D971D9}"/>
              </a:ext>
            </a:extLst>
          </p:cNvPr>
          <p:cNvSpPr>
            <a:spLocks noChangeAspect="1"/>
          </p:cNvSpPr>
          <p:nvPr/>
        </p:nvSpPr>
        <p:spPr>
          <a:xfrm>
            <a:off x="3183419" y="4204592"/>
            <a:ext cx="146304" cy="146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5CFB88-EA62-FE42-965D-9649EBEE1E2A}"/>
              </a:ext>
            </a:extLst>
          </p:cNvPr>
          <p:cNvSpPr>
            <a:spLocks noChangeAspect="1"/>
          </p:cNvSpPr>
          <p:nvPr/>
        </p:nvSpPr>
        <p:spPr>
          <a:xfrm>
            <a:off x="3183419" y="4974778"/>
            <a:ext cx="146304" cy="1463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2290CB-429C-384E-BC38-71A471298B84}"/>
              </a:ext>
            </a:extLst>
          </p:cNvPr>
          <p:cNvSpPr txBox="1"/>
          <p:nvPr/>
        </p:nvSpPr>
        <p:spPr>
          <a:xfrm>
            <a:off x="2934353" y="6396286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06510-012E-9F47-B8BC-C3067C993515}"/>
                  </a:ext>
                </a:extLst>
              </p:cNvPr>
              <p:cNvSpPr txBox="1"/>
              <p:nvPr/>
            </p:nvSpPr>
            <p:spPr>
              <a:xfrm>
                <a:off x="3326239" y="4093078"/>
                <a:ext cx="740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06510-012E-9F47-B8BC-C3067C993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239" y="4093078"/>
                <a:ext cx="740228" cy="369332"/>
              </a:xfrm>
              <a:prstGeom prst="rect">
                <a:avLst/>
              </a:prstGeom>
              <a:blipFill>
                <a:blip r:embed="rId2"/>
                <a:stretch>
                  <a:fillRect l="-1695" r="-271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9E4169-243E-CD49-BA11-41E613D2674F}"/>
                  </a:ext>
                </a:extLst>
              </p:cNvPr>
              <p:cNvSpPr txBox="1"/>
              <p:nvPr/>
            </p:nvSpPr>
            <p:spPr>
              <a:xfrm>
                <a:off x="3326239" y="4860866"/>
                <a:ext cx="740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9E4169-243E-CD49-BA11-41E613D26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239" y="4860866"/>
                <a:ext cx="740228" cy="369332"/>
              </a:xfrm>
              <a:prstGeom prst="rect">
                <a:avLst/>
              </a:prstGeom>
              <a:blipFill>
                <a:blip r:embed="rId3"/>
                <a:stretch>
                  <a:fillRect l="-1695" r="-2203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1D80B3-E5AD-BF4F-8AF1-4F5973864EE7}"/>
                  </a:ext>
                </a:extLst>
              </p:cNvPr>
              <p:cNvSpPr txBox="1"/>
              <p:nvPr/>
            </p:nvSpPr>
            <p:spPr>
              <a:xfrm>
                <a:off x="584781" y="3794770"/>
                <a:ext cx="1265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1D80B3-E5AD-BF4F-8AF1-4F5973864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1" y="3794770"/>
                <a:ext cx="1265790" cy="369332"/>
              </a:xfrm>
              <a:prstGeom prst="rect">
                <a:avLst/>
              </a:prstGeom>
              <a:blipFill>
                <a:blip r:embed="rId4"/>
                <a:stretch>
                  <a:fillRect l="-990" r="-9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CC15AF-3A5D-F440-95A2-41A29298A36E}"/>
                  </a:ext>
                </a:extLst>
              </p:cNvPr>
              <p:cNvSpPr txBox="1"/>
              <p:nvPr/>
            </p:nvSpPr>
            <p:spPr>
              <a:xfrm>
                <a:off x="279108" y="4624744"/>
                <a:ext cx="1265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CC15AF-3A5D-F440-95A2-41A29298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8" y="4624744"/>
                <a:ext cx="126579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25BFCE-A5B9-524E-B481-4B9CBF8806FC}"/>
                  </a:ext>
                </a:extLst>
              </p:cNvPr>
              <p:cNvSpPr txBox="1"/>
              <p:nvPr/>
            </p:nvSpPr>
            <p:spPr>
              <a:xfrm>
                <a:off x="5148943" y="2885021"/>
                <a:ext cx="3113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are unknown, but: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25BFCE-A5B9-524E-B481-4B9CBF880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3" y="2885021"/>
                <a:ext cx="3113314" cy="369332"/>
              </a:xfrm>
              <a:prstGeom prst="rect">
                <a:avLst/>
              </a:prstGeom>
              <a:blipFill>
                <a:blip r:embed="rId6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19111-2ED5-A043-966A-36D7EE36B8C5}"/>
                  </a:ext>
                </a:extLst>
              </p:cNvPr>
              <p:cNvSpPr txBox="1"/>
              <p:nvPr/>
            </p:nvSpPr>
            <p:spPr>
              <a:xfrm>
                <a:off x="5148943" y="3447580"/>
                <a:ext cx="3222171" cy="64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19111-2ED5-A043-966A-36D7EE36B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3" y="3447580"/>
                <a:ext cx="3222171" cy="64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B2B05D-42E6-344C-A967-A4E40FC8965B}"/>
                  </a:ext>
                </a:extLst>
              </p:cNvPr>
              <p:cNvSpPr txBox="1"/>
              <p:nvPr/>
            </p:nvSpPr>
            <p:spPr>
              <a:xfrm>
                <a:off x="5148942" y="4187315"/>
                <a:ext cx="3222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can be computed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B2B05D-42E6-344C-A967-A4E40FC89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2" y="4187315"/>
                <a:ext cx="3222171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73F43E-8A88-6947-A05A-B314C55255C6}"/>
                  </a:ext>
                </a:extLst>
              </p:cNvPr>
              <p:cNvSpPr txBox="1"/>
              <p:nvPr/>
            </p:nvSpPr>
            <p:spPr>
              <a:xfrm>
                <a:off x="5148941" y="4670910"/>
                <a:ext cx="32221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the normal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73F43E-8A88-6947-A05A-B314C5525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1" y="4670910"/>
                <a:ext cx="3222171" cy="646331"/>
              </a:xfrm>
              <a:prstGeom prst="rect">
                <a:avLst/>
              </a:prstGeom>
              <a:blipFill>
                <a:blip r:embed="rId9"/>
                <a:stretch>
                  <a:fillRect l="-1176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 descr="pasted-image.pdf">
            <a:extLst>
              <a:ext uri="{FF2B5EF4-FFF2-40B4-BE49-F238E27FC236}">
                <a16:creationId xmlns:a16="http://schemas.microsoft.com/office/drawing/2014/main" id="{DD1EA87C-149B-834D-BC1C-46FA7E3D3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8" y="5535811"/>
            <a:ext cx="3455789" cy="4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/>
          <a:lstStyle/>
          <a:p>
            <a:pPr eaLnBrk="1">
              <a:defRPr/>
            </a:pPr>
            <a:r>
              <a:rPr lang="en-US"/>
              <a:t>Photometric Stereo</a:t>
            </a:r>
            <a:endParaRPr lang="en-US" sz="1266"/>
          </a:p>
        </p:txBody>
      </p:sp>
      <p:pic>
        <p:nvPicPr>
          <p:cNvPr id="9218" name="Picture 2" descr="buddh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4" y="2052712"/>
            <a:ext cx="8491017" cy="27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/>
          </p:cNvSpPr>
          <p:nvPr/>
        </p:nvSpPr>
        <p:spPr bwMode="auto">
          <a:xfrm>
            <a:off x="569268" y="4874494"/>
            <a:ext cx="895438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Input</a:t>
            </a:r>
          </a:p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(1 of 12)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1952253" y="4874494"/>
            <a:ext cx="181272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Normals (RGB </a:t>
            </a:r>
            <a:r>
              <a:rPr lang="en-US" sz="1687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colormap</a:t>
            </a: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endParaRPr lang="en-US" sz="1266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3802931" y="4876726"/>
            <a:ext cx="1793120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Normals (vectors)</a:t>
            </a:r>
            <a:endParaRPr lang="en-US" sz="1266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5960566" y="4876726"/>
            <a:ext cx="117275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Shaded 3D</a:t>
            </a:r>
            <a:b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rendering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7442895" y="4876726"/>
            <a:ext cx="125476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Textured 3D</a:t>
            </a:r>
            <a:b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rendering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2675558" y="1387930"/>
            <a:ext cx="1776961" cy="2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/>
            </a:pPr>
            <a:r>
              <a:rPr lang="en-US" sz="1266">
                <a:ea typeface="ＭＳ Ｐゴシック" charset="0"/>
                <a:cs typeface="Helvetica Light" charset="0"/>
              </a:rPr>
              <a:t>What results can you get?</a:t>
            </a:r>
          </a:p>
        </p:txBody>
      </p:sp>
    </p:spTree>
    <p:extLst>
      <p:ext uri="{BB962C8B-B14F-4D97-AF65-F5344CB8AC3E}">
        <p14:creationId xmlns:p14="http://schemas.microsoft.com/office/powerpoint/2010/main" val="150245203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/>
              <a:t>Results</a:t>
            </a:r>
            <a:endParaRPr lang="en-US" sz="1266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/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algn="r" defTabSz="642915" eaLnBrk="1"/>
            <a:fld id="{CB2EE369-C520-6B4D-837B-E64067856E08}" type="slidenum">
              <a:rPr lang="en-US" altLang="x-none" sz="1125">
                <a:solidFill>
                  <a:srgbClr val="888888"/>
                </a:solidFill>
                <a:latin typeface="Calibri" charset="0"/>
                <a:sym typeface="Calibri" charset="0"/>
              </a:rPr>
              <a:pPr algn="r" defTabSz="642915" eaLnBrk="1"/>
              <a:t>38</a:t>
            </a:fld>
            <a:endParaRPr lang="en-US" altLang="x-none" sz="1266">
              <a:latin typeface="Calibri" charset="0"/>
              <a:sym typeface="Calibri" charset="0"/>
            </a:endParaRPr>
          </a:p>
        </p:txBody>
      </p:sp>
      <p:pic>
        <p:nvPicPr>
          <p:cNvPr id="34820" name="Picture 4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" y="2118569"/>
            <a:ext cx="9001125" cy="379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3353098" y="6088932"/>
            <a:ext cx="2419188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from Athos Georghiades</a:t>
            </a:r>
          </a:p>
        </p:txBody>
      </p:sp>
    </p:spTree>
    <p:extLst>
      <p:ext uri="{BB962C8B-B14F-4D97-AF65-F5344CB8AC3E}">
        <p14:creationId xmlns:p14="http://schemas.microsoft.com/office/powerpoint/2010/main" val="179236148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/>
          <a:lstStyle/>
          <a:p>
            <a:pPr eaLnBrk="1">
              <a:defRPr/>
            </a:pPr>
            <a:r>
              <a:rPr lang="en-US"/>
              <a:t>Results</a:t>
            </a:r>
            <a:endParaRPr lang="en-US" sz="1266"/>
          </a:p>
        </p:txBody>
      </p:sp>
      <p:pic>
        <p:nvPicPr>
          <p:cNvPr id="35842" name="Picture 2" descr="buddh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4" y="2052712"/>
            <a:ext cx="8491017" cy="27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/>
          </p:cNvSpPr>
          <p:nvPr/>
        </p:nvSpPr>
        <p:spPr bwMode="auto">
          <a:xfrm>
            <a:off x="569268" y="4874494"/>
            <a:ext cx="895438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Input</a:t>
            </a:r>
          </a:p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(1 of 12)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952253" y="4874494"/>
            <a:ext cx="181272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Normals (RGB </a:t>
            </a:r>
            <a:r>
              <a:rPr lang="en-US" sz="1687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colormap</a:t>
            </a: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endParaRPr lang="en-US" sz="1266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3802931" y="4876726"/>
            <a:ext cx="1793120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Normals (vectors)</a:t>
            </a:r>
            <a:endParaRPr lang="en-US" sz="1266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5960566" y="4876726"/>
            <a:ext cx="117275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Shaded 3D</a:t>
            </a:r>
            <a:b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rendering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7442895" y="4876726"/>
            <a:ext cx="1254767" cy="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Textured 3D</a:t>
            </a:r>
            <a:b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rendering</a:t>
            </a:r>
            <a:endParaRPr lang="en-US" sz="1266">
              <a:ea typeface="ＭＳ Ｐゴシック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619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rays interacting with a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Light of radiance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comes from light source at an incoming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It sends out a ray of radiance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in the outgoing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hade_ge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202" y="4329604"/>
            <a:ext cx="2930054" cy="214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5950" y="5349240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50" y="5349240"/>
                <a:ext cx="35433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085" r="-15254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4090" y="5490210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90" y="5490210"/>
                <a:ext cx="35433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172" r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29100" y="4537710"/>
                <a:ext cx="37033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b="1" dirty="0"/>
                  <a:t>N </a:t>
                </a:r>
                <a:r>
                  <a:rPr lang="en-US" dirty="0"/>
                  <a:t>is surface normal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b="1" dirty="0"/>
                  <a:t>L </a:t>
                </a:r>
                <a:r>
                  <a:rPr lang="en-US" dirty="0"/>
                  <a:t>is direction of light, 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normal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b="1" dirty="0"/>
                  <a:t>V </a:t>
                </a:r>
                <a:r>
                  <a:rPr lang="en-US" dirty="0"/>
                  <a:t>is viewing direction, 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with normal 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4537710"/>
                <a:ext cx="3703320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153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379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2268141"/>
            <a:ext cx="7358063" cy="2321719"/>
          </a:xfrm>
        </p:spPr>
        <p:txBody>
          <a:bodyPr vert="horz" lIns="0" tIns="0" rIns="0" bIns="0" rtlCol="0" anchor="ctr">
            <a:normAutofit/>
          </a:bodyPr>
          <a:lstStyle/>
          <a:p>
            <a:pPr defTabSz="410751">
              <a:defRPr/>
            </a:pPr>
            <a:r>
              <a:rPr lang="en-US" sz="5625"/>
              <a:t>Questions?</a:t>
            </a:r>
            <a:endParaRPr lang="en-US" sz="1266"/>
          </a:p>
        </p:txBody>
      </p:sp>
    </p:spTree>
    <p:extLst>
      <p:ext uri="{BB962C8B-B14F-4D97-AF65-F5344CB8AC3E}">
        <p14:creationId xmlns:p14="http://schemas.microsoft.com/office/powerpoint/2010/main" val="6225573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Callout 13"/>
          <p:cNvSpPr/>
          <p:nvPr/>
        </p:nvSpPr>
        <p:spPr>
          <a:xfrm>
            <a:off x="5120640" y="4475484"/>
            <a:ext cx="2101702" cy="698169"/>
          </a:xfrm>
          <a:prstGeom prst="rightArrowCallout">
            <a:avLst>
              <a:gd name="adj1" fmla="val 25000"/>
              <a:gd name="adj2" fmla="val 25000"/>
              <a:gd name="adj3" fmla="val 33186"/>
              <a:gd name="adj4" fmla="val 7880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3400424" y="4475484"/>
            <a:ext cx="1720215" cy="1097280"/>
          </a:xfrm>
          <a:prstGeom prst="down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Callout 9"/>
          <p:cNvSpPr/>
          <p:nvPr/>
        </p:nvSpPr>
        <p:spPr>
          <a:xfrm>
            <a:off x="2093677" y="4475484"/>
            <a:ext cx="891540" cy="698169"/>
          </a:xfrm>
          <a:prstGeom prst="left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rays interacting with a surface</a:t>
            </a:r>
          </a:p>
        </p:txBody>
      </p:sp>
      <p:pic>
        <p:nvPicPr>
          <p:cNvPr id="4" name="Picture 3" descr="shade_ge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872154"/>
            <a:ext cx="2930054" cy="214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4398" y="2891790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398" y="2891790"/>
                <a:ext cx="35433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72" r="-1551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2538" y="3032760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538" y="3032760"/>
                <a:ext cx="35433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172" r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7670" y="2153126"/>
                <a:ext cx="37033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b="1" dirty="0"/>
                  <a:t>N </a:t>
                </a:r>
                <a:r>
                  <a:rPr lang="en-US" dirty="0"/>
                  <a:t>is surface normal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b="1" dirty="0"/>
                  <a:t>L </a:t>
                </a:r>
                <a:r>
                  <a:rPr lang="en-US" dirty="0"/>
                  <a:t>is direction of light, 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normal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b="1" dirty="0"/>
                  <a:t>V </a:t>
                </a:r>
                <a:r>
                  <a:rPr lang="en-US" dirty="0"/>
                  <a:t>is viewing direction, 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with normal 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70" y="2153126"/>
                <a:ext cx="3703320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1153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6866" y="4475484"/>
                <a:ext cx="4470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66" y="4475484"/>
                <a:ext cx="4470268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1470" y="4475484"/>
            <a:ext cx="172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radiance along </a:t>
            </a:r>
            <a:r>
              <a:rPr lang="en-US" b="1" dirty="0"/>
              <a:t>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7134" y="5572764"/>
            <a:ext cx="408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Bi-directional reflectance function (BRDF)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4604" y="4362903"/>
            <a:ext cx="169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Incoming irradiance along </a:t>
            </a:r>
            <a:r>
              <a:rPr lang="en-US" b="1"/>
              <a:t>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0" grpId="0" animBg="1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rays interacting with a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154017"/>
                <a:ext cx="7886700" cy="2022946"/>
              </a:xfrm>
            </p:spPr>
            <p:txBody>
              <a:bodyPr/>
              <a:lstStyle/>
              <a:p>
                <a:r>
                  <a:rPr lang="en-US" dirty="0"/>
                  <a:t>Special case 1: Perfect mirror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0 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Special case 2: Matte surface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(constant)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154017"/>
                <a:ext cx="7886700" cy="2022946"/>
              </a:xfrm>
              <a:blipFill rotWithShape="0">
                <a:blip r:embed="rId2"/>
                <a:stretch>
                  <a:fillRect l="-1391" t="-4819" b="-17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hade_ge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872154"/>
            <a:ext cx="2930054" cy="214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4398" y="2891790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398" y="2891790"/>
                <a:ext cx="35433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172" r="-1551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2538" y="3032760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538" y="3032760"/>
                <a:ext cx="35433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172" r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5082" y="2568624"/>
                <a:ext cx="4470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082" y="2568624"/>
                <a:ext cx="4470268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95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1: Perfect mirror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0 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Also called “Specular surfaces”</a:t>
                </a:r>
              </a:p>
              <a:p>
                <a:r>
                  <a:rPr lang="en-US" dirty="0"/>
                  <a:t>Reflects light in a single, particular direction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hreespheres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3512717"/>
            <a:ext cx="7421686" cy="256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91840" y="3600451"/>
            <a:ext cx="2103120" cy="23088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7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2: Matte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Also called “</a:t>
                </a:r>
                <a:r>
                  <a:rPr lang="en-US" dirty="0" err="1"/>
                  <a:t>Lambertian</a:t>
                </a:r>
                <a:r>
                  <a:rPr lang="en-US" dirty="0"/>
                  <a:t> surfaces”</a:t>
                </a:r>
              </a:p>
              <a:p>
                <a:r>
                  <a:rPr lang="en-US" dirty="0"/>
                  <a:t>Reflected light is </a:t>
                </a:r>
                <a:r>
                  <a:rPr lang="en-US" i="1" dirty="0"/>
                  <a:t>independent of viewing direction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hreespheres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3512717"/>
            <a:ext cx="7421686" cy="256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8710" y="3640255"/>
            <a:ext cx="2103120" cy="23088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Lambertian</a:t>
            </a:r>
            <a:r>
              <a:rPr lang="en-US" dirty="0"/>
              <a:t> surfaces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72355"/>
              </a:xfrm>
            </p:spPr>
            <p:txBody>
              <a:bodyPr/>
              <a:lstStyle/>
              <a:p>
                <a:r>
                  <a:rPr lang="en-US" dirty="0"/>
                  <a:t>For a </a:t>
                </a:r>
                <a:r>
                  <a:rPr lang="en-US" dirty="0" err="1"/>
                  <a:t>lambertian</a:t>
                </a:r>
                <a:r>
                  <a:rPr lang="en-US" dirty="0"/>
                  <a:t> surface: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 is called </a:t>
                </a:r>
                <a:r>
                  <a:rPr lang="en-US" i="1" dirty="0"/>
                  <a:t>albedo</a:t>
                </a:r>
              </a:p>
              <a:p>
                <a:pPr lvl="1"/>
                <a:r>
                  <a:rPr lang="en-US" dirty="0"/>
                  <a:t>Think of this as paint</a:t>
                </a:r>
              </a:p>
              <a:p>
                <a:pPr lvl="1"/>
                <a:r>
                  <a:rPr lang="en-US" dirty="0"/>
                  <a:t>High albedo: white colored surface</a:t>
                </a:r>
              </a:p>
              <a:p>
                <a:pPr lvl="1"/>
                <a:r>
                  <a:rPr lang="en-US" dirty="0"/>
                  <a:t>Low albedo: black surface</a:t>
                </a:r>
              </a:p>
              <a:p>
                <a:pPr lvl="1"/>
                <a:r>
                  <a:rPr lang="en-US" dirty="0"/>
                  <a:t>Varies from point to point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72355"/>
              </a:xfrm>
              <a:blipFill rotWithShape="0">
                <a:blip r:embed="rId2"/>
                <a:stretch>
                  <a:fillRect l="-13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10" y="2550160"/>
            <a:ext cx="29083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10" y="3287395"/>
            <a:ext cx="3416300" cy="419100"/>
          </a:xfrm>
          <a:prstGeom prst="rect">
            <a:avLst/>
          </a:prstGeom>
        </p:spPr>
      </p:pic>
      <p:pic>
        <p:nvPicPr>
          <p:cNvPr id="6" name="Picture 5" descr="shade_ge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656" y="2636048"/>
            <a:ext cx="2930054" cy="214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11404" y="3655684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404" y="3655684"/>
                <a:ext cx="35433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172" r="-1551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69544" y="3796654"/>
                <a:ext cx="35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544" y="3796654"/>
                <a:ext cx="35433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172" r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89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1100</Words>
  <Application>Microsoft Macintosh PowerPoint</Application>
  <PresentationFormat>On-screen Show (4:3)</PresentationFormat>
  <Paragraphs>259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ヒラギノ角ゴ ProN W3</vt:lpstr>
      <vt:lpstr>Arial</vt:lpstr>
      <vt:lpstr>Calibri</vt:lpstr>
      <vt:lpstr>Calibri Light</vt:lpstr>
      <vt:lpstr>Cambria Math</vt:lpstr>
      <vt:lpstr>Century</vt:lpstr>
      <vt:lpstr>Helvetica</vt:lpstr>
      <vt:lpstr>Helvetica Light</vt:lpstr>
      <vt:lpstr>Office Theme</vt:lpstr>
      <vt:lpstr>Photometric stereo</vt:lpstr>
      <vt:lpstr>Radiance</vt:lpstr>
      <vt:lpstr>Where do the rays come from?</vt:lpstr>
      <vt:lpstr>Light rays interacting with a surface</vt:lpstr>
      <vt:lpstr>Light rays interacting with a surface</vt:lpstr>
      <vt:lpstr>Light rays interacting with a surface</vt:lpstr>
      <vt:lpstr>Special case 1: Perfect mirror</vt:lpstr>
      <vt:lpstr>Special case 2: Matte surface</vt:lpstr>
      <vt:lpstr>Lambertian surfaces</vt:lpstr>
      <vt:lpstr>Lambertian surfaces</vt:lpstr>
      <vt:lpstr>Lambertian surfaces</vt:lpstr>
      <vt:lpstr>Reconstructing Lambertian surfaces</vt:lpstr>
      <vt:lpstr>Solution 1: Recovery from a single image</vt:lpstr>
      <vt:lpstr>Solution 1: Recovery from a single image</vt:lpstr>
      <vt:lpstr>Solution 2: Recovery from multiple images</vt:lpstr>
      <vt:lpstr>Multiple Images: Photometric Stereo</vt:lpstr>
      <vt:lpstr>Photometric stereo - the math</vt:lpstr>
      <vt:lpstr>Photometric stereo - the math</vt:lpstr>
      <vt:lpstr>Photometric stereo - the math</vt:lpstr>
      <vt:lpstr>Photometric stereo - the math</vt:lpstr>
      <vt:lpstr>Photometric stereo - the math</vt:lpstr>
      <vt:lpstr>Photometric stereo - the math</vt:lpstr>
      <vt:lpstr>Photometric stereo - the math</vt:lpstr>
      <vt:lpstr>Normal equations</vt:lpstr>
      <vt:lpstr>Estimating normals and albedo from G</vt:lpstr>
      <vt:lpstr>Multiple pixels</vt:lpstr>
      <vt:lpstr>Multiple pixels: matrix form</vt:lpstr>
      <vt:lpstr>Multiple pixels: matrix form</vt:lpstr>
      <vt:lpstr>Multiple pixels: matrix form</vt:lpstr>
      <vt:lpstr>Estimating depth from normals</vt:lpstr>
      <vt:lpstr>Brief detour: Orthographic projection</vt:lpstr>
      <vt:lpstr>Depth Map from Normal Map</vt:lpstr>
      <vt:lpstr>Determining Light Directions</vt:lpstr>
      <vt:lpstr>Determining Light Directions</vt:lpstr>
      <vt:lpstr>Determining Light Directions</vt:lpstr>
      <vt:lpstr>Determining Light Directions</vt:lpstr>
      <vt:lpstr>Photometric Stereo</vt:lpstr>
      <vt:lpstr>Results</vt:lpstr>
      <vt:lpstr>Results</vt:lpstr>
      <vt:lpstr>Questions?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Photometric stereo</dc:title>
  <dc:creator>Bharath Hariharan</dc:creator>
  <cp:lastModifiedBy>Bharath Hariharan</cp:lastModifiedBy>
  <cp:revision>17</cp:revision>
  <dcterms:created xsi:type="dcterms:W3CDTF">2018-03-29T21:57:45Z</dcterms:created>
  <dcterms:modified xsi:type="dcterms:W3CDTF">2018-04-07T19:36:22Z</dcterms:modified>
</cp:coreProperties>
</file>